
<file path=[Content_Types].xml><?xml version="1.0" encoding="utf-8"?>
<Types xmlns="http://schemas.openxmlformats.org/package/2006/content-types">
  <Default Extension="660B1160"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ink/ink1.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24"/>
  </p:notesMasterIdLst>
  <p:sldIdLst>
    <p:sldId id="2134804990" r:id="rId6"/>
    <p:sldId id="2134804992" r:id="rId7"/>
    <p:sldId id="2134805028" r:id="rId8"/>
    <p:sldId id="2134805002" r:id="rId9"/>
    <p:sldId id="2134805030" r:id="rId10"/>
    <p:sldId id="2134805004" r:id="rId11"/>
    <p:sldId id="2134805027" r:id="rId12"/>
    <p:sldId id="2134805039" r:id="rId13"/>
    <p:sldId id="2134805041" r:id="rId14"/>
    <p:sldId id="2134805008" r:id="rId15"/>
    <p:sldId id="2134805009" r:id="rId16"/>
    <p:sldId id="2134805019" r:id="rId17"/>
    <p:sldId id="2134805062" r:id="rId18"/>
    <p:sldId id="2134805040" r:id="rId19"/>
    <p:sldId id="2134805014" r:id="rId20"/>
    <p:sldId id="2134805015" r:id="rId21"/>
    <p:sldId id="2134805018" r:id="rId22"/>
    <p:sldId id="269"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52A627-321F-DABA-C48F-7091D9328173}" name="CABRERA David" initials="CD" userId="S::david.cabrera@natixis.com::14eb001e-5ef1-4c06-8107-1abef04c06e8" providerId="AD"/>
  <p188:author id="{0EF96E8A-EA2A-FF2A-39C6-76533C92CF33}" name="CABRERA David" initials="CD" userId="CABRERA David" providerId="None"/>
  <p188:author id="{299A62A0-7861-BCC8-0EDB-D92081BFC29C}" name="FALLU Sandrine" initials="FS" userId="FALLU Sandrine" providerId="None"/>
  <p188:author id="{120BA5DA-BF7A-9D4F-2AA2-4FB7BCE90DF4}" name="SOUBEYRAND Oriane" initials="SO" userId="S::oriane.soubeyrand@natixis.com::9e92be88-4e41-4a61-85e9-51d4953339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5180"/>
    <a:srgbClr val="6A6A6A"/>
    <a:srgbClr val="F2F2F2"/>
    <a:srgbClr val="581D74"/>
    <a:srgbClr val="F1F3F2"/>
    <a:srgbClr val="006982"/>
    <a:srgbClr val="E2C5F0"/>
    <a:srgbClr val="FDE1CC"/>
    <a:srgbClr val="FFFFFF"/>
    <a:srgbClr val="F16B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60F938-1F1C-4AFA-70CE-FFD4423CAE2F}" v="2" dt="2024-05-16T08:32:30.46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82" autoAdjust="0"/>
    <p:restoredTop sz="96206" autoAdjust="0"/>
  </p:normalViewPr>
  <p:slideViewPr>
    <p:cSldViewPr snapToGrid="0" snapToObjects="1">
      <p:cViewPr varScale="1">
        <p:scale>
          <a:sx n="88" d="100"/>
          <a:sy n="88" d="100"/>
        </p:scale>
        <p:origin x="42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8/10/relationships/authors" Target="author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4:02:53.278"/>
    </inkml:context>
    <inkml:brush xml:id="br0">
      <inkml:brushProperty name="width" value="0.025" units="cm"/>
      <inkml:brushProperty name="height" value="0.025" units="cm"/>
      <inkml:brushProperty name="color" value="#581D74"/>
      <inkml:brushProperty name="ignorePressure" value="1"/>
    </inkml:brush>
  </inkml:definitions>
  <inkml:trace contextRef="#ctx0" brushRef="#br0">0 1426,'3'-111,"0"77,2 0,4-8,3-1,3 1,2 0,14-21,-1 12,2 0,23-24,8 0,4 2,4 3,40-29,-33 37,3 3,4 2,3 3,3 3,39-14,-57 31,20-4,-50 23,0 1,1 2,2 1,39-7,1 5,40-3,-102 14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1EBC5A-AC0F-724A-BCE4-1E3ABBDB7968}" type="datetimeFigureOut">
              <a:rPr lang="fr-FR" smtClean="0"/>
              <a:t>21/05/2024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067FF-6E9C-9441-B364-2835EAD2E5A1}" type="slidenum">
              <a:rPr lang="fr-FR" smtClean="0"/>
              <a:t>‹N°›</a:t>
            </a:fld>
            <a:endParaRPr lang="fr-FR"/>
          </a:p>
        </p:txBody>
      </p:sp>
    </p:spTree>
    <p:extLst>
      <p:ext uri="{BB962C8B-B14F-4D97-AF65-F5344CB8AC3E}">
        <p14:creationId xmlns:p14="http://schemas.microsoft.com/office/powerpoint/2010/main" val="113351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rpora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49038" y="3273927"/>
            <a:ext cx="8045924" cy="489815"/>
          </a:xfrm>
        </p:spPr>
        <p:txBody>
          <a:bodyPr anchor="t"/>
          <a:lstStyle>
            <a:lvl1pPr algn="l">
              <a:defRPr sz="3600">
                <a:solidFill>
                  <a:srgbClr val="581D74"/>
                </a:solidFill>
              </a:defRPr>
            </a:lvl1pPr>
          </a:lstStyle>
          <a:p>
            <a:r>
              <a:rPr lang="fr-FR" dirty="0"/>
              <a:t>Titre</a:t>
            </a:r>
            <a:endParaRPr lang="en-US" dirty="0"/>
          </a:p>
        </p:txBody>
      </p:sp>
      <p:sp>
        <p:nvSpPr>
          <p:cNvPr id="3" name="Subtitle 2"/>
          <p:cNvSpPr>
            <a:spLocks noGrp="1"/>
          </p:cNvSpPr>
          <p:nvPr>
            <p:ph type="subTitle" idx="1" hasCustomPrompt="1"/>
          </p:nvPr>
        </p:nvSpPr>
        <p:spPr>
          <a:xfrm>
            <a:off x="549038" y="3842208"/>
            <a:ext cx="8045924" cy="372360"/>
          </a:xfrm>
        </p:spPr>
        <p:txBody>
          <a:bodyPr>
            <a:noAutofit/>
          </a:bodyPr>
          <a:lstStyle>
            <a:lvl1pPr marL="0" indent="0" algn="l">
              <a:buNone/>
              <a:defRPr sz="1800" b="1">
                <a:solidFill>
                  <a:srgbClr val="00698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Sous-titre</a:t>
            </a:r>
            <a:endParaRPr lang="en-US" dirty="0"/>
          </a:p>
        </p:txBody>
      </p:sp>
      <p:sp>
        <p:nvSpPr>
          <p:cNvPr id="11" name="Rectangle 10">
            <a:extLst>
              <a:ext uri="{FF2B5EF4-FFF2-40B4-BE49-F238E27FC236}">
                <a16:creationId xmlns:a16="http://schemas.microsoft.com/office/drawing/2014/main" id="{F48785F4-79B6-C546-924B-BD8BA03046D2}"/>
              </a:ext>
            </a:extLst>
          </p:cNvPr>
          <p:cNvSpPr/>
          <p:nvPr userDrawn="1"/>
        </p:nvSpPr>
        <p:spPr>
          <a:xfrm>
            <a:off x="6812280" y="4709160"/>
            <a:ext cx="2185450" cy="434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e la date 3">
            <a:extLst>
              <a:ext uri="{FF2B5EF4-FFF2-40B4-BE49-F238E27FC236}">
                <a16:creationId xmlns:a16="http://schemas.microsoft.com/office/drawing/2014/main" id="{BD7F6E7C-3830-C243-A482-FE81C81E2C3B}"/>
              </a:ext>
            </a:extLst>
          </p:cNvPr>
          <p:cNvSpPr>
            <a:spLocks noGrp="1"/>
          </p:cNvSpPr>
          <p:nvPr>
            <p:ph type="dt" sz="half" idx="2"/>
          </p:nvPr>
        </p:nvSpPr>
        <p:spPr>
          <a:xfrm>
            <a:off x="549038" y="4214568"/>
            <a:ext cx="2057400" cy="274637"/>
          </a:xfrm>
          <a:prstGeom prst="rect">
            <a:avLst/>
          </a:prstGeom>
        </p:spPr>
        <p:txBody>
          <a:bodyPr vert="horz" lIns="91440" tIns="45720" rIns="91440" bIns="45720" rtlCol="0" anchor="ctr"/>
          <a:lstStyle>
            <a:lvl1pPr algn="l">
              <a:defRPr sz="800">
                <a:solidFill>
                  <a:schemeClr val="bg1">
                    <a:lumMod val="65000"/>
                  </a:schemeClr>
                </a:solidFill>
              </a:defRPr>
            </a:lvl1pPr>
          </a:lstStyle>
          <a:p>
            <a:fld id="{4D37DAE3-6D26-46C2-8F4D-2803399F1625}" type="datetime1">
              <a:rPr lang="fr-FR" smtClean="0"/>
              <a:t>21/05/2024</a:t>
            </a:fld>
            <a:endParaRPr lang="fr-FR" dirty="0"/>
          </a:p>
        </p:txBody>
      </p:sp>
      <p:pic>
        <p:nvPicPr>
          <p:cNvPr id="14" name="Image 13">
            <a:extLst>
              <a:ext uri="{FF2B5EF4-FFF2-40B4-BE49-F238E27FC236}">
                <a16:creationId xmlns:a16="http://schemas.microsoft.com/office/drawing/2014/main" id="{55E59AA9-EC54-C642-7265-FAFBFF1DD0DA}"/>
              </a:ext>
            </a:extLst>
          </p:cNvPr>
          <p:cNvPicPr>
            <a:picLocks noChangeAspect="1"/>
          </p:cNvPicPr>
          <p:nvPr userDrawn="1"/>
        </p:nvPicPr>
        <p:blipFill>
          <a:blip r:embed="rId2"/>
          <a:srcRect/>
          <a:stretch/>
        </p:blipFill>
        <p:spPr>
          <a:xfrm>
            <a:off x="2844" y="921527"/>
            <a:ext cx="9138312" cy="2043936"/>
          </a:xfrm>
          <a:prstGeom prst="rect">
            <a:avLst/>
          </a:prstGeom>
        </p:spPr>
      </p:pic>
      <p:pic>
        <p:nvPicPr>
          <p:cNvPr id="6" name="Image 6">
            <a:extLst>
              <a:ext uri="{FF2B5EF4-FFF2-40B4-BE49-F238E27FC236}">
                <a16:creationId xmlns:a16="http://schemas.microsoft.com/office/drawing/2014/main" id="{0C2F64B7-BD87-81DC-9230-9AB6782D4CE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956474" y="4624911"/>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7587D2AD-230C-B4CD-9581-25FAAAF38A2D}"/>
              </a:ext>
            </a:extLst>
          </p:cNvPr>
          <p:cNvPicPr>
            <a:picLocks noChangeAspect="1"/>
          </p:cNvPicPr>
          <p:nvPr userDrawn="1"/>
        </p:nvPicPr>
        <p:blipFill rotWithShape="1">
          <a:blip r:embed="rId4"/>
          <a:srcRect t="36051" b="36925"/>
          <a:stretch/>
        </p:blipFill>
        <p:spPr>
          <a:xfrm>
            <a:off x="100850" y="107180"/>
            <a:ext cx="2364996" cy="639130"/>
          </a:xfrm>
          <a:prstGeom prst="rect">
            <a:avLst/>
          </a:prstGeom>
        </p:spPr>
      </p:pic>
    </p:spTree>
    <p:extLst>
      <p:ext uri="{BB962C8B-B14F-4D97-AF65-F5344CB8AC3E}">
        <p14:creationId xmlns:p14="http://schemas.microsoft.com/office/powerpoint/2010/main" val="146260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libr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48785F4-79B6-C546-924B-BD8BA03046D2}"/>
              </a:ext>
            </a:extLst>
          </p:cNvPr>
          <p:cNvSpPr/>
          <p:nvPr userDrawn="1"/>
        </p:nvSpPr>
        <p:spPr>
          <a:xfrm>
            <a:off x="6812280" y="4709160"/>
            <a:ext cx="2185450" cy="434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6">
            <a:extLst>
              <a:ext uri="{FF2B5EF4-FFF2-40B4-BE49-F238E27FC236}">
                <a16:creationId xmlns:a16="http://schemas.microsoft.com/office/drawing/2014/main" id="{182618FF-6FDF-1BEB-43F2-C6CC1F9333CF}"/>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56474" y="4624911"/>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EDA997A2-A8BE-E924-F3C5-4372BAC585E9}"/>
              </a:ext>
            </a:extLst>
          </p:cNvPr>
          <p:cNvPicPr>
            <a:picLocks noChangeAspect="1"/>
          </p:cNvPicPr>
          <p:nvPr userDrawn="1"/>
        </p:nvPicPr>
        <p:blipFill rotWithShape="1">
          <a:blip r:embed="rId3"/>
          <a:srcRect t="36051" b="36925"/>
          <a:stretch/>
        </p:blipFill>
        <p:spPr>
          <a:xfrm>
            <a:off x="100850" y="107180"/>
            <a:ext cx="2364996" cy="639130"/>
          </a:xfrm>
          <a:prstGeom prst="rect">
            <a:avLst/>
          </a:prstGeom>
        </p:spPr>
      </p:pic>
      <p:sp>
        <p:nvSpPr>
          <p:cNvPr id="9" name="Espace réservé pour une image  4">
            <a:extLst>
              <a:ext uri="{FF2B5EF4-FFF2-40B4-BE49-F238E27FC236}">
                <a16:creationId xmlns:a16="http://schemas.microsoft.com/office/drawing/2014/main" id="{B5C7A26A-33B7-E46D-CD6D-1A4249E42058}"/>
              </a:ext>
            </a:extLst>
          </p:cNvPr>
          <p:cNvSpPr>
            <a:spLocks noGrp="1"/>
          </p:cNvSpPr>
          <p:nvPr>
            <p:ph type="pic" sz="quarter" idx="10" hasCustomPrompt="1"/>
          </p:nvPr>
        </p:nvSpPr>
        <p:spPr>
          <a:xfrm>
            <a:off x="0" y="1061616"/>
            <a:ext cx="9144000" cy="2046059"/>
          </a:xfrm>
        </p:spPr>
        <p:txBody>
          <a:bodyPr/>
          <a:lstStyle>
            <a:lvl1pPr>
              <a:defRPr/>
            </a:lvl1pPr>
          </a:lstStyle>
          <a:p>
            <a:r>
              <a:rPr lang="fr-FR" dirty="0"/>
              <a:t>Cliquer ici pour télécharger une image</a:t>
            </a:r>
          </a:p>
        </p:txBody>
      </p:sp>
      <p:sp>
        <p:nvSpPr>
          <p:cNvPr id="12" name="Title 1">
            <a:extLst>
              <a:ext uri="{FF2B5EF4-FFF2-40B4-BE49-F238E27FC236}">
                <a16:creationId xmlns:a16="http://schemas.microsoft.com/office/drawing/2014/main" id="{28B7B4EC-8C9B-454B-4D0D-4F01D60665C0}"/>
              </a:ext>
            </a:extLst>
          </p:cNvPr>
          <p:cNvSpPr>
            <a:spLocks noGrp="1"/>
          </p:cNvSpPr>
          <p:nvPr>
            <p:ph type="ctrTitle" hasCustomPrompt="1"/>
          </p:nvPr>
        </p:nvSpPr>
        <p:spPr>
          <a:xfrm>
            <a:off x="549038" y="3273927"/>
            <a:ext cx="8045924" cy="489815"/>
          </a:xfrm>
        </p:spPr>
        <p:txBody>
          <a:bodyPr anchor="t"/>
          <a:lstStyle>
            <a:lvl1pPr algn="l">
              <a:defRPr sz="3600">
                <a:solidFill>
                  <a:srgbClr val="581D74"/>
                </a:solidFill>
              </a:defRPr>
            </a:lvl1pPr>
          </a:lstStyle>
          <a:p>
            <a:r>
              <a:rPr lang="fr-FR" dirty="0"/>
              <a:t>Titre</a:t>
            </a:r>
            <a:endParaRPr lang="en-US" dirty="0"/>
          </a:p>
        </p:txBody>
      </p:sp>
      <p:sp>
        <p:nvSpPr>
          <p:cNvPr id="14" name="Subtitle 2">
            <a:extLst>
              <a:ext uri="{FF2B5EF4-FFF2-40B4-BE49-F238E27FC236}">
                <a16:creationId xmlns:a16="http://schemas.microsoft.com/office/drawing/2014/main" id="{CE2913FF-AE78-8DB0-CE42-A56EFC94565C}"/>
              </a:ext>
            </a:extLst>
          </p:cNvPr>
          <p:cNvSpPr>
            <a:spLocks noGrp="1"/>
          </p:cNvSpPr>
          <p:nvPr>
            <p:ph type="subTitle" idx="1" hasCustomPrompt="1"/>
          </p:nvPr>
        </p:nvSpPr>
        <p:spPr>
          <a:xfrm>
            <a:off x="549038" y="3842208"/>
            <a:ext cx="8045924" cy="372360"/>
          </a:xfrm>
        </p:spPr>
        <p:txBody>
          <a:bodyPr>
            <a:noAutofit/>
          </a:bodyPr>
          <a:lstStyle>
            <a:lvl1pPr marL="0" indent="0" algn="l">
              <a:buNone/>
              <a:defRPr sz="1800" b="1">
                <a:solidFill>
                  <a:srgbClr val="00698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Sous-titre</a:t>
            </a:r>
            <a:endParaRPr lang="en-US" dirty="0"/>
          </a:p>
        </p:txBody>
      </p:sp>
      <p:sp>
        <p:nvSpPr>
          <p:cNvPr id="15" name="Espace réservé de la date 3">
            <a:extLst>
              <a:ext uri="{FF2B5EF4-FFF2-40B4-BE49-F238E27FC236}">
                <a16:creationId xmlns:a16="http://schemas.microsoft.com/office/drawing/2014/main" id="{B1624C1D-D177-64B8-0D77-7656C1446634}"/>
              </a:ext>
            </a:extLst>
          </p:cNvPr>
          <p:cNvSpPr>
            <a:spLocks noGrp="1"/>
          </p:cNvSpPr>
          <p:nvPr>
            <p:ph type="dt" sz="half" idx="2"/>
          </p:nvPr>
        </p:nvSpPr>
        <p:spPr>
          <a:xfrm>
            <a:off x="549038" y="4214568"/>
            <a:ext cx="2057400" cy="274637"/>
          </a:xfrm>
          <a:prstGeom prst="rect">
            <a:avLst/>
          </a:prstGeom>
        </p:spPr>
        <p:txBody>
          <a:bodyPr vert="horz" lIns="91440" tIns="45720" rIns="91440" bIns="45720" rtlCol="0" anchor="ctr"/>
          <a:lstStyle>
            <a:lvl1pPr algn="l">
              <a:defRPr sz="800">
                <a:solidFill>
                  <a:schemeClr val="bg1">
                    <a:lumMod val="65000"/>
                  </a:schemeClr>
                </a:solidFill>
              </a:defRPr>
            </a:lvl1pPr>
          </a:lstStyle>
          <a:p>
            <a:fld id="{4D37DAE3-6D26-46C2-8F4D-2803399F1625}" type="datetime1">
              <a:rPr lang="fr-FR" smtClean="0"/>
              <a:t>21/05/2024</a:t>
            </a:fld>
            <a:endParaRPr lang="fr-FR" dirty="0"/>
          </a:p>
        </p:txBody>
      </p:sp>
    </p:spTree>
    <p:extLst>
      <p:ext uri="{BB962C8B-B14F-4D97-AF65-F5344CB8AC3E}">
        <p14:creationId xmlns:p14="http://schemas.microsoft.com/office/powerpoint/2010/main" val="60163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itr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CBC2F52-DDCA-AF40-9AD3-7D3EAA9C37E5}"/>
              </a:ext>
            </a:extLst>
          </p:cNvPr>
          <p:cNvSpPr/>
          <p:nvPr/>
        </p:nvSpPr>
        <p:spPr>
          <a:xfrm>
            <a:off x="1" y="1727125"/>
            <a:ext cx="1853682" cy="1683611"/>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Triangle 6">
            <a:extLst>
              <a:ext uri="{FF2B5EF4-FFF2-40B4-BE49-F238E27FC236}">
                <a16:creationId xmlns:a16="http://schemas.microsoft.com/office/drawing/2014/main" id="{39E81529-829A-F740-A2DE-48FBD102A913}"/>
              </a:ext>
            </a:extLst>
          </p:cNvPr>
          <p:cNvSpPr/>
          <p:nvPr/>
        </p:nvSpPr>
        <p:spPr>
          <a:xfrm>
            <a:off x="1" y="1727125"/>
            <a:ext cx="1853682" cy="1683611"/>
          </a:xfrm>
          <a:prstGeom prst="triangle">
            <a:avLst>
              <a:gd name="adj" fmla="val 0"/>
            </a:avLst>
          </a:prstGeom>
          <a:solidFill>
            <a:srgbClr val="00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rectangle 12">
            <a:extLst>
              <a:ext uri="{FF2B5EF4-FFF2-40B4-BE49-F238E27FC236}">
                <a16:creationId xmlns:a16="http://schemas.microsoft.com/office/drawing/2014/main" id="{F240DD9F-CF93-4D42-965B-C70B9D008C93}"/>
              </a:ext>
            </a:extLst>
          </p:cNvPr>
          <p:cNvSpPr/>
          <p:nvPr userDrawn="1"/>
        </p:nvSpPr>
        <p:spPr>
          <a:xfrm rot="2700000">
            <a:off x="8158787" y="1584960"/>
            <a:ext cx="1973580" cy="1973580"/>
          </a:xfrm>
          <a:prstGeom prst="rtTriangle">
            <a:avLst/>
          </a:prstGeom>
          <a:solidFill>
            <a:schemeClr val="bg2">
              <a:alpha val="82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userDrawn="1">
            <p:ph type="title" hasCustomPrompt="1"/>
          </p:nvPr>
        </p:nvSpPr>
        <p:spPr>
          <a:xfrm>
            <a:off x="2297286" y="2211750"/>
            <a:ext cx="6431930" cy="807241"/>
          </a:xfrm>
        </p:spPr>
        <p:txBody>
          <a:bodyPr anchor="ctr">
            <a:noAutofit/>
          </a:bodyPr>
          <a:lstStyle>
            <a:lvl1pPr>
              <a:defRPr sz="3200"/>
            </a:lvl1pPr>
          </a:lstStyle>
          <a:p>
            <a:r>
              <a:rPr lang="fr-FR" dirty="0"/>
              <a:t>Titre</a:t>
            </a:r>
            <a:endParaRPr lang="en-US" dirty="0"/>
          </a:p>
        </p:txBody>
      </p:sp>
      <p:sp>
        <p:nvSpPr>
          <p:cNvPr id="3" name="Text Placeholder 2"/>
          <p:cNvSpPr>
            <a:spLocks noGrp="1"/>
          </p:cNvSpPr>
          <p:nvPr userDrawn="1">
            <p:ph type="body" idx="1" hasCustomPrompt="1"/>
          </p:nvPr>
        </p:nvSpPr>
        <p:spPr>
          <a:xfrm>
            <a:off x="2297286" y="3062835"/>
            <a:ext cx="6431930" cy="582996"/>
          </a:xfrm>
        </p:spPr>
        <p:txBody>
          <a:bodyPr>
            <a:noAutofit/>
          </a:bodyPr>
          <a:lstStyle>
            <a:lvl1pPr marL="0" indent="0">
              <a:buNone/>
              <a:defRPr sz="1600" b="1">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Texte</a:t>
            </a:r>
            <a:endParaRPr lang="en-US" dirty="0"/>
          </a:p>
        </p:txBody>
      </p:sp>
      <p:sp>
        <p:nvSpPr>
          <p:cNvPr id="5" name="Footer Placeholder 4"/>
          <p:cNvSpPr>
            <a:spLocks noGrp="1"/>
          </p:cNvSpPr>
          <p:nvPr userDrawn="1">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userDrawn="1">
            <p:ph type="sldNum" sz="quarter" idx="12"/>
          </p:nvPr>
        </p:nvSpPr>
        <p:spPr/>
        <p:txBody>
          <a:bodyPr/>
          <a:lstStyle/>
          <a:p>
            <a:fld id="{E94165F0-FE87-0B48-AA66-28C8AFD55271}" type="slidenum">
              <a:rPr lang="fr-FR" smtClean="0"/>
              <a:t>‹N°›</a:t>
            </a:fld>
            <a:endParaRPr lang="fr-FR"/>
          </a:p>
        </p:txBody>
      </p:sp>
      <p:sp>
        <p:nvSpPr>
          <p:cNvPr id="7" name="Rectangle 6">
            <a:extLst>
              <a:ext uri="{FF2B5EF4-FFF2-40B4-BE49-F238E27FC236}">
                <a16:creationId xmlns:a16="http://schemas.microsoft.com/office/drawing/2014/main" id="{A4F844CA-09EA-1D47-BF19-4A702CA64AEF}"/>
              </a:ext>
            </a:extLst>
          </p:cNvPr>
          <p:cNvSpPr/>
          <p:nvPr userDrawn="1"/>
        </p:nvSpPr>
        <p:spPr>
          <a:xfrm>
            <a:off x="2114926" y="2211750"/>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llipse 11">
            <a:extLst>
              <a:ext uri="{FF2B5EF4-FFF2-40B4-BE49-F238E27FC236}">
                <a16:creationId xmlns:a16="http://schemas.microsoft.com/office/drawing/2014/main" id="{3EC10C20-37DE-814C-8EAD-ACDA1EF8BF05}"/>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Espace réservé du texte 10">
            <a:extLst>
              <a:ext uri="{FF2B5EF4-FFF2-40B4-BE49-F238E27FC236}">
                <a16:creationId xmlns:a16="http://schemas.microsoft.com/office/drawing/2014/main" id="{FD0D0353-50C6-A241-A645-411701E531C0}"/>
              </a:ext>
            </a:extLst>
          </p:cNvPr>
          <p:cNvSpPr>
            <a:spLocks noGrp="1"/>
          </p:cNvSpPr>
          <p:nvPr userDrawn="1">
            <p:ph type="body" sz="quarter" idx="13" hasCustomPrompt="1"/>
          </p:nvPr>
        </p:nvSpPr>
        <p:spPr>
          <a:xfrm>
            <a:off x="175755" y="2041652"/>
            <a:ext cx="1677928" cy="1060196"/>
          </a:xfrm>
        </p:spPr>
        <p:txBody>
          <a:bodyPr anchor="ctr">
            <a:noAutofit/>
          </a:bodyPr>
          <a:lstStyle>
            <a:lvl1pPr algn="r">
              <a:lnSpc>
                <a:spcPct val="100000"/>
              </a:lnSpc>
              <a:defRPr sz="6600" b="1" i="0">
                <a:solidFill>
                  <a:schemeClr val="bg1"/>
                </a:solidFill>
                <a:latin typeface="Arial Black" panose="020B0604020202020204" pitchFamily="34" charset="0"/>
                <a:cs typeface="Arial Black" panose="020B0604020202020204" pitchFamily="34" charset="0"/>
              </a:defRPr>
            </a:lvl1pPr>
          </a:lstStyle>
          <a:p>
            <a:pPr lvl="0"/>
            <a:r>
              <a:rPr lang="fr-FR" dirty="0"/>
              <a:t>XX</a:t>
            </a:r>
          </a:p>
        </p:txBody>
      </p:sp>
      <p:sp>
        <p:nvSpPr>
          <p:cNvPr id="4" name="Rectangle 3">
            <a:extLst>
              <a:ext uri="{FF2B5EF4-FFF2-40B4-BE49-F238E27FC236}">
                <a16:creationId xmlns:a16="http://schemas.microsoft.com/office/drawing/2014/main" id="{568C557B-97B1-6BC9-05E4-7B3D7015226B}"/>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64C39CE-DC31-7DAF-A5F3-92C0D4A12DD4}"/>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Tree>
    <p:extLst>
      <p:ext uri="{BB962C8B-B14F-4D97-AF65-F5344CB8AC3E}">
        <p14:creationId xmlns:p14="http://schemas.microsoft.com/office/powerpoint/2010/main" val="320054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amp; 2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3" name="Content Placeholder 2"/>
          <p:cNvSpPr>
            <a:spLocks noGrp="1"/>
          </p:cNvSpPr>
          <p:nvPr>
            <p:ph idx="1"/>
          </p:nvPr>
        </p:nvSpPr>
        <p:spPr>
          <a:xfrm>
            <a:off x="385320" y="1028614"/>
            <a:ext cx="4095240"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r>
              <a:rPr lang="fr-FR" dirty="0"/>
              <a:t>Sous-titre</a:t>
            </a:r>
            <a:endParaRPr lang="en-US"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F9DD546E-979B-0A4D-B9D5-60A99B9F30FC}"/>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EF353B20-24F1-F2A8-8636-867942A75CC8}"/>
              </a:ext>
            </a:extLst>
          </p:cNvPr>
          <p:cNvSpPr>
            <a:spLocks noGrp="1"/>
          </p:cNvSpPr>
          <p:nvPr>
            <p:ph idx="14"/>
          </p:nvPr>
        </p:nvSpPr>
        <p:spPr>
          <a:xfrm>
            <a:off x="4724910" y="1028614"/>
            <a:ext cx="4095240"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820236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amp; 3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r>
              <a:rPr lang="fr-FR" dirty="0"/>
              <a:t>Sous-titre</a:t>
            </a:r>
            <a:endParaRPr lang="en-US" dirty="0"/>
          </a:p>
        </p:txBody>
      </p:sp>
      <p:sp>
        <p:nvSpPr>
          <p:cNvPr id="11" name="Rectangle 10">
            <a:extLst>
              <a:ext uri="{FF2B5EF4-FFF2-40B4-BE49-F238E27FC236}">
                <a16:creationId xmlns:a16="http://schemas.microsoft.com/office/drawing/2014/main" id="{3DD4A9B5-F5E2-D14C-8E54-A17FB3DBF60E}"/>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F4B8061C-5DA1-B53B-8ED5-DBE0285586AB}"/>
              </a:ext>
            </a:extLst>
          </p:cNvPr>
          <p:cNvSpPr>
            <a:spLocks noGrp="1"/>
          </p:cNvSpPr>
          <p:nvPr>
            <p:ph idx="1"/>
          </p:nvPr>
        </p:nvSpPr>
        <p:spPr>
          <a:xfrm>
            <a:off x="385320" y="1028614"/>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Content Placeholder 2">
            <a:extLst>
              <a:ext uri="{FF2B5EF4-FFF2-40B4-BE49-F238E27FC236}">
                <a16:creationId xmlns:a16="http://schemas.microsoft.com/office/drawing/2014/main" id="{0EFF06AF-F6D5-EA72-8878-376AE56E69B0}"/>
              </a:ext>
            </a:extLst>
          </p:cNvPr>
          <p:cNvSpPr>
            <a:spLocks noGrp="1"/>
          </p:cNvSpPr>
          <p:nvPr>
            <p:ph idx="16"/>
          </p:nvPr>
        </p:nvSpPr>
        <p:spPr>
          <a:xfrm>
            <a:off x="3302034" y="1033337"/>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3" name="Rectangle 2">
            <a:extLst>
              <a:ext uri="{FF2B5EF4-FFF2-40B4-BE49-F238E27FC236}">
                <a16:creationId xmlns:a16="http://schemas.microsoft.com/office/drawing/2014/main" id="{2816D86A-188B-DD11-55C6-ADBADD35C8BB}"/>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CC730B6-F162-5950-A98D-7D191172258B}"/>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
        <p:nvSpPr>
          <p:cNvPr id="10" name="Content Placeholder 2">
            <a:extLst>
              <a:ext uri="{FF2B5EF4-FFF2-40B4-BE49-F238E27FC236}">
                <a16:creationId xmlns:a16="http://schemas.microsoft.com/office/drawing/2014/main" id="{8BF62D8E-9CB4-EB0C-A098-0AF799B3D049}"/>
              </a:ext>
            </a:extLst>
          </p:cNvPr>
          <p:cNvSpPr>
            <a:spLocks noGrp="1"/>
          </p:cNvSpPr>
          <p:nvPr>
            <p:ph idx="17"/>
          </p:nvPr>
        </p:nvSpPr>
        <p:spPr>
          <a:xfrm>
            <a:off x="6218748" y="1029182"/>
            <a:ext cx="2601402"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3738104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contenu &amp; 1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195262"/>
            <a:ext cx="5182358"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5182359" cy="315514"/>
          </a:xfrm>
        </p:spPr>
        <p:txBody>
          <a:bodyPr/>
          <a:lstStyle>
            <a:lvl1pPr>
              <a:defRPr sz="1600" b="1">
                <a:solidFill>
                  <a:schemeClr val="tx2"/>
                </a:solidFill>
              </a:defRPr>
            </a:lvl1pPr>
          </a:lstStyle>
          <a:p>
            <a:r>
              <a:rPr lang="fr-FR" dirty="0"/>
              <a:t>Sous-titre</a:t>
            </a:r>
            <a:endParaRPr lang="en-US"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4254A3DE-3FF9-ED42-836F-1C0F6EA56240}"/>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0F7ED1E8-D213-B4A7-C3EE-B0E36CBED619}"/>
              </a:ext>
            </a:extLst>
          </p:cNvPr>
          <p:cNvSpPr>
            <a:spLocks noGrp="1"/>
          </p:cNvSpPr>
          <p:nvPr>
            <p:ph idx="16"/>
          </p:nvPr>
        </p:nvSpPr>
        <p:spPr>
          <a:xfrm>
            <a:off x="385322" y="1027702"/>
            <a:ext cx="5182358"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3" name="Rectangle 2">
            <a:extLst>
              <a:ext uri="{FF2B5EF4-FFF2-40B4-BE49-F238E27FC236}">
                <a16:creationId xmlns:a16="http://schemas.microsoft.com/office/drawing/2014/main" id="{C51EC24E-5EFE-F531-8ACD-F89701355075}"/>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D015AE60-1597-A4EC-AC6F-6E1F3F0D207F}"/>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
        <p:nvSpPr>
          <p:cNvPr id="7" name="Espace réservé pour une image  6">
            <a:extLst>
              <a:ext uri="{FF2B5EF4-FFF2-40B4-BE49-F238E27FC236}">
                <a16:creationId xmlns:a16="http://schemas.microsoft.com/office/drawing/2014/main" id="{04556D04-D8C7-3F4C-BD82-00E1B9F17A1A}"/>
              </a:ext>
            </a:extLst>
          </p:cNvPr>
          <p:cNvSpPr>
            <a:spLocks noGrp="1"/>
          </p:cNvSpPr>
          <p:nvPr>
            <p:ph type="pic" sz="quarter" idx="14" hasCustomPrompt="1"/>
          </p:nvPr>
        </p:nvSpPr>
        <p:spPr>
          <a:xfrm>
            <a:off x="5931674" y="0"/>
            <a:ext cx="3212326" cy="5143500"/>
          </a:xfrm>
        </p:spPr>
        <p:txBody>
          <a:bodyPr/>
          <a:lstStyle/>
          <a:p>
            <a:r>
              <a:rPr lang="fr-FR" dirty="0"/>
              <a:t>Click </a:t>
            </a:r>
            <a:r>
              <a:rPr lang="fr-FR" dirty="0" err="1"/>
              <a:t>here</a:t>
            </a:r>
            <a:r>
              <a:rPr lang="fr-FR" dirty="0"/>
              <a:t> to download a </a:t>
            </a:r>
            <a:r>
              <a:rPr lang="fr-FR" dirty="0" err="1"/>
              <a:t>picture</a:t>
            </a:r>
            <a:endParaRPr lang="fr-FR" dirty="0"/>
          </a:p>
        </p:txBody>
      </p:sp>
    </p:spTree>
    <p:extLst>
      <p:ext uri="{BB962C8B-B14F-4D97-AF65-F5344CB8AC3E}">
        <p14:creationId xmlns:p14="http://schemas.microsoft.com/office/powerpoint/2010/main" val="585034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contenu &amp; 4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3" y="195262"/>
            <a:ext cx="4234276"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1" y="600474"/>
            <a:ext cx="4234277"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13" name="Ellipse 12">
            <a:extLst>
              <a:ext uri="{FF2B5EF4-FFF2-40B4-BE49-F238E27FC236}">
                <a16:creationId xmlns:a16="http://schemas.microsoft.com/office/drawing/2014/main" id="{D52B81F9-406B-A64A-9156-2008332B7144}"/>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7" name="Espace réservé pour une image  6">
            <a:extLst>
              <a:ext uri="{FF2B5EF4-FFF2-40B4-BE49-F238E27FC236}">
                <a16:creationId xmlns:a16="http://schemas.microsoft.com/office/drawing/2014/main" id="{04556D04-D8C7-3F4C-BD82-00E1B9F17A1A}"/>
              </a:ext>
            </a:extLst>
          </p:cNvPr>
          <p:cNvSpPr>
            <a:spLocks noGrp="1"/>
          </p:cNvSpPr>
          <p:nvPr>
            <p:ph type="pic" sz="quarter" idx="14" hasCustomPrompt="1"/>
          </p:nvPr>
        </p:nvSpPr>
        <p:spPr>
          <a:xfrm>
            <a:off x="5074117" y="438085"/>
            <a:ext cx="1584000" cy="194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1" name="Espace réservé pour une image  6">
            <a:extLst>
              <a:ext uri="{FF2B5EF4-FFF2-40B4-BE49-F238E27FC236}">
                <a16:creationId xmlns:a16="http://schemas.microsoft.com/office/drawing/2014/main" id="{35B21EA1-BBA1-8C45-8220-21E1810F41FC}"/>
              </a:ext>
            </a:extLst>
          </p:cNvPr>
          <p:cNvSpPr>
            <a:spLocks noGrp="1"/>
          </p:cNvSpPr>
          <p:nvPr>
            <p:ph type="pic" sz="quarter" idx="15" hasCustomPrompt="1"/>
          </p:nvPr>
        </p:nvSpPr>
        <p:spPr>
          <a:xfrm>
            <a:off x="6814677" y="798085"/>
            <a:ext cx="1944000" cy="158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4" name="Espace réservé pour une image  6">
            <a:extLst>
              <a:ext uri="{FF2B5EF4-FFF2-40B4-BE49-F238E27FC236}">
                <a16:creationId xmlns:a16="http://schemas.microsoft.com/office/drawing/2014/main" id="{714D1657-DFCE-594B-9581-9D021C33B740}"/>
              </a:ext>
            </a:extLst>
          </p:cNvPr>
          <p:cNvSpPr>
            <a:spLocks noGrp="1"/>
          </p:cNvSpPr>
          <p:nvPr>
            <p:ph type="pic" sz="quarter" idx="16" hasCustomPrompt="1"/>
          </p:nvPr>
        </p:nvSpPr>
        <p:spPr>
          <a:xfrm>
            <a:off x="4894117" y="2520950"/>
            <a:ext cx="1944000" cy="158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5" name="Espace réservé pour une image  6">
            <a:extLst>
              <a:ext uri="{FF2B5EF4-FFF2-40B4-BE49-F238E27FC236}">
                <a16:creationId xmlns:a16="http://schemas.microsoft.com/office/drawing/2014/main" id="{15B3083A-4A4B-F945-BBB8-E85B8906FC35}"/>
              </a:ext>
            </a:extLst>
          </p:cNvPr>
          <p:cNvSpPr>
            <a:spLocks noGrp="1"/>
          </p:cNvSpPr>
          <p:nvPr>
            <p:ph type="pic" sz="quarter" idx="17" hasCustomPrompt="1"/>
          </p:nvPr>
        </p:nvSpPr>
        <p:spPr>
          <a:xfrm>
            <a:off x="6994677" y="2520950"/>
            <a:ext cx="1584000" cy="1944000"/>
          </a:xfrm>
        </p:spPr>
        <p:txBody>
          <a:bodyPr/>
          <a:lstStyle/>
          <a:p>
            <a:r>
              <a:rPr lang="fr-FR" dirty="0"/>
              <a:t>Click </a:t>
            </a:r>
            <a:r>
              <a:rPr lang="fr-FR" dirty="0" err="1"/>
              <a:t>here</a:t>
            </a:r>
            <a:r>
              <a:rPr lang="fr-FR" dirty="0"/>
              <a:t> to download a </a:t>
            </a:r>
            <a:r>
              <a:rPr lang="fr-FR" dirty="0" err="1"/>
              <a:t>picture</a:t>
            </a:r>
            <a:endParaRPr lang="fr-FR" dirty="0"/>
          </a:p>
        </p:txBody>
      </p:sp>
      <p:sp>
        <p:nvSpPr>
          <p:cNvPr id="17" name="Rectangle 16">
            <a:extLst>
              <a:ext uri="{FF2B5EF4-FFF2-40B4-BE49-F238E27FC236}">
                <a16:creationId xmlns:a16="http://schemas.microsoft.com/office/drawing/2014/main" id="{2B873226-A9F0-854C-ACEE-F61376678C33}"/>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Content Placeholder 2">
            <a:extLst>
              <a:ext uri="{FF2B5EF4-FFF2-40B4-BE49-F238E27FC236}">
                <a16:creationId xmlns:a16="http://schemas.microsoft.com/office/drawing/2014/main" id="{D97A68E9-B2CF-A56D-ACE3-B0F47F63CA47}"/>
              </a:ext>
            </a:extLst>
          </p:cNvPr>
          <p:cNvSpPr>
            <a:spLocks noGrp="1"/>
          </p:cNvSpPr>
          <p:nvPr>
            <p:ph idx="18"/>
          </p:nvPr>
        </p:nvSpPr>
        <p:spPr>
          <a:xfrm>
            <a:off x="385321" y="1028761"/>
            <a:ext cx="4234278" cy="3653114"/>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3" name="Rectangle 2">
            <a:extLst>
              <a:ext uri="{FF2B5EF4-FFF2-40B4-BE49-F238E27FC236}">
                <a16:creationId xmlns:a16="http://schemas.microsoft.com/office/drawing/2014/main" id="{A07ED2CE-A4BA-202A-7C7F-3337C3C13C27}"/>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713BE833-7592-FE1E-F672-79603B9456F1}"/>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Tree>
    <p:extLst>
      <p:ext uri="{BB962C8B-B14F-4D97-AF65-F5344CB8AC3E}">
        <p14:creationId xmlns:p14="http://schemas.microsoft.com/office/powerpoint/2010/main" val="3263503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Titre &amp;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2108772"/>
            <a:ext cx="8434828" cy="389953"/>
          </a:xfrm>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0" name="Rectangle 9">
            <a:extLst>
              <a:ext uri="{FF2B5EF4-FFF2-40B4-BE49-F238E27FC236}">
                <a16:creationId xmlns:a16="http://schemas.microsoft.com/office/drawing/2014/main" id="{C3BD7D8E-351A-A54D-8322-C1716521BEB2}"/>
              </a:ext>
            </a:extLst>
          </p:cNvPr>
          <p:cNvSpPr/>
          <p:nvPr userDrawn="1"/>
        </p:nvSpPr>
        <p:spPr>
          <a:xfrm>
            <a:off x="283432" y="210877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251398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8" name="Espace réservé pour une image  7">
            <a:extLst>
              <a:ext uri="{FF2B5EF4-FFF2-40B4-BE49-F238E27FC236}">
                <a16:creationId xmlns:a16="http://schemas.microsoft.com/office/drawing/2014/main" id="{2A72330D-3B2D-9649-903E-40C4A591D624}"/>
              </a:ext>
            </a:extLst>
          </p:cNvPr>
          <p:cNvSpPr>
            <a:spLocks noGrp="1"/>
          </p:cNvSpPr>
          <p:nvPr>
            <p:ph type="pic" sz="quarter" idx="14" hasCustomPrompt="1"/>
          </p:nvPr>
        </p:nvSpPr>
        <p:spPr>
          <a:xfrm>
            <a:off x="0" y="0"/>
            <a:ext cx="9144000" cy="1838960"/>
          </a:xfrm>
        </p:spPr>
        <p:txBody>
          <a:bodyPr/>
          <a:lstStyle>
            <a:lvl1pPr>
              <a:defRPr/>
            </a:lvl1pPr>
          </a:lstStyle>
          <a:p>
            <a:r>
              <a:rPr lang="fr-FR" dirty="0"/>
              <a:t>Cliquer ici pour télécharger une image</a:t>
            </a:r>
          </a:p>
        </p:txBody>
      </p:sp>
      <p:sp>
        <p:nvSpPr>
          <p:cNvPr id="3" name="Rectangle 2">
            <a:extLst>
              <a:ext uri="{FF2B5EF4-FFF2-40B4-BE49-F238E27FC236}">
                <a16:creationId xmlns:a16="http://schemas.microsoft.com/office/drawing/2014/main" id="{E8FFFB32-E966-AC55-E438-BA0B9C10A8DD}"/>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5C7903E8-1239-D307-4DC4-3FF68C97DC51}"/>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
        <p:nvSpPr>
          <p:cNvPr id="4" name="Content Placeholder 2">
            <a:extLst>
              <a:ext uri="{FF2B5EF4-FFF2-40B4-BE49-F238E27FC236}">
                <a16:creationId xmlns:a16="http://schemas.microsoft.com/office/drawing/2014/main" id="{AE7480B0-622A-AEE5-FCEC-E80C2672524A}"/>
              </a:ext>
            </a:extLst>
          </p:cNvPr>
          <p:cNvSpPr>
            <a:spLocks noGrp="1"/>
          </p:cNvSpPr>
          <p:nvPr>
            <p:ph idx="16"/>
          </p:nvPr>
        </p:nvSpPr>
        <p:spPr>
          <a:xfrm>
            <a:off x="385320" y="2929631"/>
            <a:ext cx="8434830" cy="1756820"/>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1139286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introduction &amp;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3" name="Content Placeholder 2"/>
          <p:cNvSpPr>
            <a:spLocks noGrp="1"/>
          </p:cNvSpPr>
          <p:nvPr>
            <p:ph idx="1" hasCustomPrompt="1"/>
          </p:nvPr>
        </p:nvSpPr>
        <p:spPr>
          <a:xfrm>
            <a:off x="385320" y="1028614"/>
            <a:ext cx="8434828" cy="653882"/>
          </a:xfrm>
        </p:spPr>
        <p:txBody>
          <a:bodyPr/>
          <a:lstStyle>
            <a:lvl1pPr>
              <a:defRPr sz="1400" b="1"/>
            </a:lvl1pPr>
          </a:lstStyle>
          <a:p>
            <a:pPr lvl="0"/>
            <a:r>
              <a:rPr lang="fr-FR" dirty="0"/>
              <a:t>introduction</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7" name="Ellipse 6">
            <a:extLst>
              <a:ext uri="{FF2B5EF4-FFF2-40B4-BE49-F238E27FC236}">
                <a16:creationId xmlns:a16="http://schemas.microsoft.com/office/drawing/2014/main" id="{5BABC03D-00F8-8143-9A09-2F446FC692EF}"/>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dirty="0"/>
          </a:p>
          <a:p>
            <a:pPr lvl="0"/>
            <a:endParaRPr lang="fr-FR" dirty="0"/>
          </a:p>
        </p:txBody>
      </p:sp>
      <p:sp>
        <p:nvSpPr>
          <p:cNvPr id="11" name="Rectangle 10">
            <a:extLst>
              <a:ext uri="{FF2B5EF4-FFF2-40B4-BE49-F238E27FC236}">
                <a16:creationId xmlns:a16="http://schemas.microsoft.com/office/drawing/2014/main" id="{6487F34C-B359-0B4D-A3E0-C55169D1E878}"/>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8" name="Rectangle 7">
            <a:extLst>
              <a:ext uri="{FF2B5EF4-FFF2-40B4-BE49-F238E27FC236}">
                <a16:creationId xmlns:a16="http://schemas.microsoft.com/office/drawing/2014/main" id="{DF7D46EA-5FF8-D9E3-B13B-4ED910B295B6}"/>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71AB3A08-B08B-B1CB-9C17-810E1AC27652}"/>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
        <p:nvSpPr>
          <p:cNvPr id="4" name="Content Placeholder 2">
            <a:extLst>
              <a:ext uri="{FF2B5EF4-FFF2-40B4-BE49-F238E27FC236}">
                <a16:creationId xmlns:a16="http://schemas.microsoft.com/office/drawing/2014/main" id="{47B739E6-5A59-16AA-75D6-429B8B8D9F2A}"/>
              </a:ext>
            </a:extLst>
          </p:cNvPr>
          <p:cNvSpPr>
            <a:spLocks noGrp="1"/>
          </p:cNvSpPr>
          <p:nvPr>
            <p:ph idx="16"/>
          </p:nvPr>
        </p:nvSpPr>
        <p:spPr>
          <a:xfrm>
            <a:off x="385320" y="1833239"/>
            <a:ext cx="8434830" cy="2853212"/>
          </a:xfrm>
        </p:spPr>
        <p:txBody>
          <a:bodyPr/>
          <a:lstStyle>
            <a:lvl3pPr marL="358775" indent="-176213">
              <a:buClr>
                <a:srgbClr val="581D74"/>
              </a:buClr>
              <a:buFont typeface="Arial" panose="020B0604020202020204" pitchFamily="34" charset="0"/>
              <a:buChar char="●"/>
              <a:defRPr/>
            </a:lvl3pPr>
            <a:lvl4pPr marL="579438" indent="-190500">
              <a:buClr>
                <a:srgbClr val="006982"/>
              </a:buClr>
              <a:buFont typeface="Arial" panose="020B0604020202020204" pitchFamily="34" charset="0"/>
              <a:buChar char="■"/>
              <a:defRPr/>
            </a:lvl4pPr>
            <a:lvl5pPr marL="750888" indent="-171450">
              <a:buClr>
                <a:srgbClr val="F16B08"/>
              </a:buClr>
              <a:buFont typeface="Arial" panose="020B0604020202020204" pitchFamily="34" charset="0"/>
              <a:buChar char="►"/>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533484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sous tit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12" name="Espace réservé du texte 11">
            <a:extLst>
              <a:ext uri="{FF2B5EF4-FFF2-40B4-BE49-F238E27FC236}">
                <a16:creationId xmlns:a16="http://schemas.microsoft.com/office/drawing/2014/main" id="{FA208610-D28B-8F4D-AFFF-5843624FFDFB}"/>
              </a:ext>
            </a:extLst>
          </p:cNvPr>
          <p:cNvSpPr>
            <a:spLocks noGrp="1"/>
          </p:cNvSpPr>
          <p:nvPr>
            <p:ph type="body" sz="quarter" idx="13" hasCustomPrompt="1"/>
          </p:nvPr>
        </p:nvSpPr>
        <p:spPr>
          <a:xfrm>
            <a:off x="385320" y="600474"/>
            <a:ext cx="8434830" cy="315514"/>
          </a:xfrm>
        </p:spPr>
        <p:txBody>
          <a:bodyPr/>
          <a:lstStyle>
            <a:lvl1pPr>
              <a:defRPr sz="1600" b="1">
                <a:solidFill>
                  <a:schemeClr val="tx2"/>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dirty="0"/>
              <a:t>Sous-titre</a:t>
            </a:r>
            <a:endParaRPr lang="en-US" dirty="0"/>
          </a:p>
          <a:p>
            <a:endParaRPr lang="en-US" dirty="0"/>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195263"/>
            <a:ext cx="540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3" name="Rectangle 2">
            <a:extLst>
              <a:ext uri="{FF2B5EF4-FFF2-40B4-BE49-F238E27FC236}">
                <a16:creationId xmlns:a16="http://schemas.microsoft.com/office/drawing/2014/main" id="{A17990C4-E5BC-71DC-DA12-CEDBFA7E10B1}"/>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7D04A63-3A01-FC4B-8B8C-20E0373C7476}"/>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Tree>
    <p:extLst>
      <p:ext uri="{BB962C8B-B14F-4D97-AF65-F5344CB8AC3E}">
        <p14:creationId xmlns:p14="http://schemas.microsoft.com/office/powerpoint/2010/main" val="435264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195263"/>
            <a:ext cx="45719" cy="3899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3" name="Rectangle 2">
            <a:extLst>
              <a:ext uri="{FF2B5EF4-FFF2-40B4-BE49-F238E27FC236}">
                <a16:creationId xmlns:a16="http://schemas.microsoft.com/office/drawing/2014/main" id="{A17990C4-E5BC-71DC-DA12-CEDBFA7E10B1}"/>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7D04A63-3A01-FC4B-8B8C-20E0373C7476}"/>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Tree>
    <p:extLst>
      <p:ext uri="{BB962C8B-B14F-4D97-AF65-F5344CB8AC3E}">
        <p14:creationId xmlns:p14="http://schemas.microsoft.com/office/powerpoint/2010/main" val="1603182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322" y="2173806"/>
            <a:ext cx="2090400" cy="389953"/>
          </a:xfrm>
        </p:spPr>
        <p:txBody>
          <a:bodyPr anchor="ctr"/>
          <a:lstStyle>
            <a:lvl1pPr>
              <a:defRPr/>
            </a:lvl1pPr>
          </a:lstStyle>
          <a:p>
            <a:r>
              <a:rPr lang="fr-FR" dirty="0"/>
              <a:t>Titre</a:t>
            </a:r>
            <a:endParaRPr lang="en-US" dirty="0"/>
          </a:p>
        </p:txBody>
      </p:sp>
      <p:sp>
        <p:nvSpPr>
          <p:cNvPr id="5" name="Footer Placeholder 4"/>
          <p:cNvSpPr>
            <a:spLocks noGrp="1"/>
          </p:cNvSpPr>
          <p:nvPr>
            <p:ph type="ftr" sz="quarter" idx="11"/>
          </p:nvPr>
        </p:nvSpPr>
        <p:spPr>
          <a:xfrm>
            <a:off x="611188" y="4859252"/>
            <a:ext cx="3086100" cy="170035"/>
          </a:xfrm>
          <a:prstGeom prst="rect">
            <a:avLst/>
          </a:prstGeom>
        </p:spPr>
        <p:txBody>
          <a:bodyPr/>
          <a:lstStyle/>
          <a:p>
            <a:r>
              <a:rPr lang="fr-FR" dirty="0" err="1"/>
              <a:t>footer</a:t>
            </a:r>
            <a:endParaRPr lang="fr-FR" dirty="0"/>
          </a:p>
        </p:txBody>
      </p:sp>
      <p:sp>
        <p:nvSpPr>
          <p:cNvPr id="6" name="Slide Number Placeholder 5"/>
          <p:cNvSpPr>
            <a:spLocks noGrp="1"/>
          </p:cNvSpPr>
          <p:nvPr>
            <p:ph type="sldNum" sz="quarter" idx="12"/>
          </p:nvPr>
        </p:nvSpPr>
        <p:spPr/>
        <p:txBody>
          <a:bodyPr/>
          <a:lstStyle/>
          <a:p>
            <a:fld id="{E94165F0-FE87-0B48-AA66-28C8AFD55271}" type="slidenum">
              <a:rPr lang="fr-FR" smtClean="0"/>
              <a:t>‹N°›</a:t>
            </a:fld>
            <a:endParaRPr lang="fr-FR"/>
          </a:p>
        </p:txBody>
      </p:sp>
      <p:sp>
        <p:nvSpPr>
          <p:cNvPr id="9" name="Ellipse 8">
            <a:extLst>
              <a:ext uri="{FF2B5EF4-FFF2-40B4-BE49-F238E27FC236}">
                <a16:creationId xmlns:a16="http://schemas.microsoft.com/office/drawing/2014/main" id="{DB14AF61-9C58-C34C-B7B8-C2441CA7D44B}"/>
              </a:ext>
            </a:extLst>
          </p:cNvPr>
          <p:cNvSpPr/>
          <p:nvPr userDrawn="1"/>
        </p:nvSpPr>
        <p:spPr>
          <a:xfrm>
            <a:off x="539750" y="4908550"/>
            <a:ext cx="71438" cy="73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11" name="Rectangle 10">
            <a:extLst>
              <a:ext uri="{FF2B5EF4-FFF2-40B4-BE49-F238E27FC236}">
                <a16:creationId xmlns:a16="http://schemas.microsoft.com/office/drawing/2014/main" id="{D484F6E4-CB5D-E743-AB9B-3408CB6760CF}"/>
              </a:ext>
            </a:extLst>
          </p:cNvPr>
          <p:cNvSpPr/>
          <p:nvPr userDrawn="1"/>
        </p:nvSpPr>
        <p:spPr>
          <a:xfrm>
            <a:off x="283432" y="2184045"/>
            <a:ext cx="54000" cy="3694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kern="0" dirty="0">
              <a:sym typeface="Arial"/>
            </a:endParaRPr>
          </a:p>
        </p:txBody>
      </p:sp>
      <p:sp>
        <p:nvSpPr>
          <p:cNvPr id="4" name="Espace réservé du texte 3">
            <a:extLst>
              <a:ext uri="{FF2B5EF4-FFF2-40B4-BE49-F238E27FC236}">
                <a16:creationId xmlns:a16="http://schemas.microsoft.com/office/drawing/2014/main" id="{92E57857-443C-1148-ACCA-44BBFC776760}"/>
              </a:ext>
            </a:extLst>
          </p:cNvPr>
          <p:cNvSpPr>
            <a:spLocks noGrp="1"/>
          </p:cNvSpPr>
          <p:nvPr>
            <p:ph type="body" sz="quarter" idx="14" hasCustomPrompt="1"/>
          </p:nvPr>
        </p:nvSpPr>
        <p:spPr>
          <a:xfrm>
            <a:off x="2874251" y="467746"/>
            <a:ext cx="869950" cy="382880"/>
          </a:xfrm>
        </p:spPr>
        <p:txBody>
          <a:bodyPr anchor="ctr"/>
          <a:lstStyle>
            <a:lvl1pPr algn="r">
              <a:defRPr sz="2000" b="1" i="0">
                <a:solidFill>
                  <a:schemeClr val="bg2"/>
                </a:solidFill>
                <a:latin typeface="Arial Black" panose="020B0604020202020204" pitchFamily="34" charset="0"/>
                <a:cs typeface="Arial Black" panose="020B0604020202020204" pitchFamily="34" charset="0"/>
              </a:defRPr>
            </a:lvl1pPr>
          </a:lstStyle>
          <a:p>
            <a:pPr lvl="0"/>
            <a:r>
              <a:rPr lang="fr-FR" dirty="0"/>
              <a:t>XX</a:t>
            </a:r>
          </a:p>
        </p:txBody>
      </p:sp>
      <p:sp>
        <p:nvSpPr>
          <p:cNvPr id="10" name="Espace réservé du texte 3">
            <a:extLst>
              <a:ext uri="{FF2B5EF4-FFF2-40B4-BE49-F238E27FC236}">
                <a16:creationId xmlns:a16="http://schemas.microsoft.com/office/drawing/2014/main" id="{55B4065A-BA21-AA4D-B2E5-669CC198CA3C}"/>
              </a:ext>
            </a:extLst>
          </p:cNvPr>
          <p:cNvSpPr>
            <a:spLocks noGrp="1"/>
          </p:cNvSpPr>
          <p:nvPr>
            <p:ph type="body" sz="quarter" idx="15" hasCustomPrompt="1"/>
          </p:nvPr>
        </p:nvSpPr>
        <p:spPr>
          <a:xfrm>
            <a:off x="3794871" y="46774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14" name="Espace réservé du texte 3">
            <a:extLst>
              <a:ext uri="{FF2B5EF4-FFF2-40B4-BE49-F238E27FC236}">
                <a16:creationId xmlns:a16="http://schemas.microsoft.com/office/drawing/2014/main" id="{86C6FA19-B3A6-F14E-9BB8-70AC38973213}"/>
              </a:ext>
            </a:extLst>
          </p:cNvPr>
          <p:cNvSpPr>
            <a:spLocks noGrp="1"/>
          </p:cNvSpPr>
          <p:nvPr>
            <p:ph type="body" sz="quarter" idx="16" hasCustomPrompt="1"/>
          </p:nvPr>
        </p:nvSpPr>
        <p:spPr>
          <a:xfrm>
            <a:off x="2874251" y="1002701"/>
            <a:ext cx="869950" cy="382880"/>
          </a:xfrm>
        </p:spPr>
        <p:txBody>
          <a:bodyPr anchor="ctr"/>
          <a:lstStyle>
            <a:lvl1pPr algn="r">
              <a:defRPr sz="2000" b="1" i="0">
                <a:solidFill>
                  <a:schemeClr val="tx2"/>
                </a:solidFill>
                <a:latin typeface="Arial Black" panose="020B0604020202020204" pitchFamily="34" charset="0"/>
                <a:cs typeface="Arial Black" panose="020B0604020202020204" pitchFamily="34" charset="0"/>
              </a:defRPr>
            </a:lvl1pPr>
          </a:lstStyle>
          <a:p>
            <a:pPr lvl="0"/>
            <a:r>
              <a:rPr lang="fr-FR" dirty="0"/>
              <a:t>XX</a:t>
            </a:r>
          </a:p>
        </p:txBody>
      </p:sp>
      <p:sp>
        <p:nvSpPr>
          <p:cNvPr id="15" name="Espace réservé du texte 3">
            <a:extLst>
              <a:ext uri="{FF2B5EF4-FFF2-40B4-BE49-F238E27FC236}">
                <a16:creationId xmlns:a16="http://schemas.microsoft.com/office/drawing/2014/main" id="{578F156C-01CF-5045-9CA0-B6C375887BFE}"/>
              </a:ext>
            </a:extLst>
          </p:cNvPr>
          <p:cNvSpPr>
            <a:spLocks noGrp="1"/>
          </p:cNvSpPr>
          <p:nvPr>
            <p:ph type="body" sz="quarter" idx="17" hasCustomPrompt="1"/>
          </p:nvPr>
        </p:nvSpPr>
        <p:spPr>
          <a:xfrm>
            <a:off x="3794871" y="100270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17" name="Espace réservé du texte 3">
            <a:extLst>
              <a:ext uri="{FF2B5EF4-FFF2-40B4-BE49-F238E27FC236}">
                <a16:creationId xmlns:a16="http://schemas.microsoft.com/office/drawing/2014/main" id="{29F7479D-4F80-1844-BC60-2EB0DB362989}"/>
              </a:ext>
            </a:extLst>
          </p:cNvPr>
          <p:cNvSpPr>
            <a:spLocks noGrp="1"/>
          </p:cNvSpPr>
          <p:nvPr>
            <p:ph type="body" sz="quarter" idx="18" hasCustomPrompt="1"/>
          </p:nvPr>
        </p:nvSpPr>
        <p:spPr>
          <a:xfrm>
            <a:off x="2874251" y="1537656"/>
            <a:ext cx="869950" cy="382880"/>
          </a:xfrm>
        </p:spPr>
        <p:txBody>
          <a:bodyPr anchor="ctr"/>
          <a:lstStyle>
            <a:lvl1pPr algn="r">
              <a:defRPr sz="2000" b="1" i="0">
                <a:solidFill>
                  <a:schemeClr val="accent1"/>
                </a:solidFill>
                <a:latin typeface="Arial Black" panose="020B0604020202020204" pitchFamily="34" charset="0"/>
                <a:cs typeface="Arial Black" panose="020B0604020202020204" pitchFamily="34" charset="0"/>
              </a:defRPr>
            </a:lvl1pPr>
          </a:lstStyle>
          <a:p>
            <a:pPr lvl="0"/>
            <a:r>
              <a:rPr lang="fr-FR" dirty="0"/>
              <a:t>XX</a:t>
            </a:r>
          </a:p>
        </p:txBody>
      </p:sp>
      <p:sp>
        <p:nvSpPr>
          <p:cNvPr id="18" name="Espace réservé du texte 3">
            <a:extLst>
              <a:ext uri="{FF2B5EF4-FFF2-40B4-BE49-F238E27FC236}">
                <a16:creationId xmlns:a16="http://schemas.microsoft.com/office/drawing/2014/main" id="{BFB93A01-ABFD-FE4F-AC79-443AB6339BE2}"/>
              </a:ext>
            </a:extLst>
          </p:cNvPr>
          <p:cNvSpPr>
            <a:spLocks noGrp="1"/>
          </p:cNvSpPr>
          <p:nvPr>
            <p:ph type="body" sz="quarter" idx="19" hasCustomPrompt="1"/>
          </p:nvPr>
        </p:nvSpPr>
        <p:spPr>
          <a:xfrm>
            <a:off x="3794871" y="153765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0" name="Espace réservé du texte 3">
            <a:extLst>
              <a:ext uri="{FF2B5EF4-FFF2-40B4-BE49-F238E27FC236}">
                <a16:creationId xmlns:a16="http://schemas.microsoft.com/office/drawing/2014/main" id="{E3EFCB7E-EF6B-7441-ACF4-BBB0B3711D84}"/>
              </a:ext>
            </a:extLst>
          </p:cNvPr>
          <p:cNvSpPr>
            <a:spLocks noGrp="1"/>
          </p:cNvSpPr>
          <p:nvPr>
            <p:ph type="body" sz="quarter" idx="20" hasCustomPrompt="1"/>
          </p:nvPr>
        </p:nvSpPr>
        <p:spPr>
          <a:xfrm>
            <a:off x="2874251" y="2072611"/>
            <a:ext cx="869950" cy="382880"/>
          </a:xfrm>
        </p:spPr>
        <p:txBody>
          <a:bodyPr anchor="ctr"/>
          <a:lstStyle>
            <a:lvl1pPr algn="r">
              <a:defRPr sz="2000" b="1" i="0">
                <a:solidFill>
                  <a:schemeClr val="accent2"/>
                </a:solidFill>
                <a:latin typeface="Arial Black" panose="020B0604020202020204" pitchFamily="34" charset="0"/>
                <a:cs typeface="Arial Black" panose="020B0604020202020204" pitchFamily="34" charset="0"/>
              </a:defRPr>
            </a:lvl1pPr>
          </a:lstStyle>
          <a:p>
            <a:pPr lvl="0"/>
            <a:r>
              <a:rPr lang="fr-FR" dirty="0"/>
              <a:t>XX</a:t>
            </a:r>
          </a:p>
        </p:txBody>
      </p:sp>
      <p:sp>
        <p:nvSpPr>
          <p:cNvPr id="21" name="Espace réservé du texte 3">
            <a:extLst>
              <a:ext uri="{FF2B5EF4-FFF2-40B4-BE49-F238E27FC236}">
                <a16:creationId xmlns:a16="http://schemas.microsoft.com/office/drawing/2014/main" id="{F84D0EE3-3777-384A-9BFF-9D54F715F593}"/>
              </a:ext>
            </a:extLst>
          </p:cNvPr>
          <p:cNvSpPr>
            <a:spLocks noGrp="1"/>
          </p:cNvSpPr>
          <p:nvPr>
            <p:ph type="body" sz="quarter" idx="21" hasCustomPrompt="1"/>
          </p:nvPr>
        </p:nvSpPr>
        <p:spPr>
          <a:xfrm>
            <a:off x="3794871" y="207261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3" name="Espace réservé du texte 3">
            <a:extLst>
              <a:ext uri="{FF2B5EF4-FFF2-40B4-BE49-F238E27FC236}">
                <a16:creationId xmlns:a16="http://schemas.microsoft.com/office/drawing/2014/main" id="{6E902A4A-E06B-C74C-92B5-A37D286C28B5}"/>
              </a:ext>
            </a:extLst>
          </p:cNvPr>
          <p:cNvSpPr>
            <a:spLocks noGrp="1"/>
          </p:cNvSpPr>
          <p:nvPr>
            <p:ph type="body" sz="quarter" idx="22" hasCustomPrompt="1"/>
          </p:nvPr>
        </p:nvSpPr>
        <p:spPr>
          <a:xfrm>
            <a:off x="2874251" y="2607566"/>
            <a:ext cx="869950" cy="382880"/>
          </a:xfrm>
        </p:spPr>
        <p:txBody>
          <a:bodyPr anchor="ctr"/>
          <a:lstStyle>
            <a:lvl1pPr algn="r">
              <a:defRPr sz="2000" b="1" i="0">
                <a:solidFill>
                  <a:schemeClr val="accent3"/>
                </a:solidFill>
                <a:latin typeface="Arial Black" panose="020B0604020202020204" pitchFamily="34" charset="0"/>
                <a:cs typeface="Arial Black" panose="020B0604020202020204" pitchFamily="34" charset="0"/>
              </a:defRPr>
            </a:lvl1pPr>
          </a:lstStyle>
          <a:p>
            <a:pPr lvl="0"/>
            <a:r>
              <a:rPr lang="fr-FR" dirty="0"/>
              <a:t>XX</a:t>
            </a:r>
          </a:p>
        </p:txBody>
      </p:sp>
      <p:sp>
        <p:nvSpPr>
          <p:cNvPr id="24" name="Espace réservé du texte 3">
            <a:extLst>
              <a:ext uri="{FF2B5EF4-FFF2-40B4-BE49-F238E27FC236}">
                <a16:creationId xmlns:a16="http://schemas.microsoft.com/office/drawing/2014/main" id="{11EB39B1-D899-4048-883B-2333310099C0}"/>
              </a:ext>
            </a:extLst>
          </p:cNvPr>
          <p:cNvSpPr>
            <a:spLocks noGrp="1"/>
          </p:cNvSpPr>
          <p:nvPr>
            <p:ph type="body" sz="quarter" idx="23" hasCustomPrompt="1"/>
          </p:nvPr>
        </p:nvSpPr>
        <p:spPr>
          <a:xfrm>
            <a:off x="3794871" y="260756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6" name="Espace réservé du texte 3">
            <a:extLst>
              <a:ext uri="{FF2B5EF4-FFF2-40B4-BE49-F238E27FC236}">
                <a16:creationId xmlns:a16="http://schemas.microsoft.com/office/drawing/2014/main" id="{F865486F-4CE6-2248-8516-FFAC8D9AB9FA}"/>
              </a:ext>
            </a:extLst>
          </p:cNvPr>
          <p:cNvSpPr>
            <a:spLocks noGrp="1"/>
          </p:cNvSpPr>
          <p:nvPr>
            <p:ph type="body" sz="quarter" idx="24" hasCustomPrompt="1"/>
          </p:nvPr>
        </p:nvSpPr>
        <p:spPr>
          <a:xfrm>
            <a:off x="2874251" y="3142521"/>
            <a:ext cx="869950" cy="382880"/>
          </a:xfrm>
        </p:spPr>
        <p:txBody>
          <a:bodyPr anchor="ctr"/>
          <a:lstStyle>
            <a:lvl1pPr algn="r">
              <a:defRPr sz="2000" b="1" i="0">
                <a:solidFill>
                  <a:schemeClr val="accent4"/>
                </a:solidFill>
                <a:latin typeface="Arial Black" panose="020B0604020202020204" pitchFamily="34" charset="0"/>
                <a:cs typeface="Arial Black" panose="020B0604020202020204" pitchFamily="34" charset="0"/>
              </a:defRPr>
            </a:lvl1pPr>
          </a:lstStyle>
          <a:p>
            <a:pPr lvl="0"/>
            <a:r>
              <a:rPr lang="fr-FR" dirty="0"/>
              <a:t>XX</a:t>
            </a:r>
          </a:p>
        </p:txBody>
      </p:sp>
      <p:sp>
        <p:nvSpPr>
          <p:cNvPr id="27" name="Espace réservé du texte 3">
            <a:extLst>
              <a:ext uri="{FF2B5EF4-FFF2-40B4-BE49-F238E27FC236}">
                <a16:creationId xmlns:a16="http://schemas.microsoft.com/office/drawing/2014/main" id="{B164E9DE-3EC2-B74E-9F96-2C6D94388295}"/>
              </a:ext>
            </a:extLst>
          </p:cNvPr>
          <p:cNvSpPr>
            <a:spLocks noGrp="1"/>
          </p:cNvSpPr>
          <p:nvPr>
            <p:ph type="body" sz="quarter" idx="25" hasCustomPrompt="1"/>
          </p:nvPr>
        </p:nvSpPr>
        <p:spPr>
          <a:xfrm>
            <a:off x="3794871" y="314252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29" name="Espace réservé du texte 3">
            <a:extLst>
              <a:ext uri="{FF2B5EF4-FFF2-40B4-BE49-F238E27FC236}">
                <a16:creationId xmlns:a16="http://schemas.microsoft.com/office/drawing/2014/main" id="{888141F7-534A-234B-A632-CC8208631AA6}"/>
              </a:ext>
            </a:extLst>
          </p:cNvPr>
          <p:cNvSpPr>
            <a:spLocks noGrp="1"/>
          </p:cNvSpPr>
          <p:nvPr>
            <p:ph type="body" sz="quarter" idx="26" hasCustomPrompt="1"/>
          </p:nvPr>
        </p:nvSpPr>
        <p:spPr>
          <a:xfrm>
            <a:off x="2874251" y="3677476"/>
            <a:ext cx="869950" cy="382880"/>
          </a:xfrm>
        </p:spPr>
        <p:txBody>
          <a:bodyPr anchor="ctr"/>
          <a:lstStyle>
            <a:lvl1pPr algn="r">
              <a:defRPr sz="2000" b="1" i="0">
                <a:solidFill>
                  <a:schemeClr val="accent5"/>
                </a:solidFill>
                <a:latin typeface="Arial Black" panose="020B0604020202020204" pitchFamily="34" charset="0"/>
                <a:cs typeface="Arial Black" panose="020B0604020202020204" pitchFamily="34" charset="0"/>
              </a:defRPr>
            </a:lvl1pPr>
          </a:lstStyle>
          <a:p>
            <a:pPr lvl="0"/>
            <a:r>
              <a:rPr lang="fr-FR" dirty="0"/>
              <a:t>XX</a:t>
            </a:r>
          </a:p>
        </p:txBody>
      </p:sp>
      <p:sp>
        <p:nvSpPr>
          <p:cNvPr id="30" name="Espace réservé du texte 3">
            <a:extLst>
              <a:ext uri="{FF2B5EF4-FFF2-40B4-BE49-F238E27FC236}">
                <a16:creationId xmlns:a16="http://schemas.microsoft.com/office/drawing/2014/main" id="{434914A3-C63C-7940-A310-249F1BE18099}"/>
              </a:ext>
            </a:extLst>
          </p:cNvPr>
          <p:cNvSpPr>
            <a:spLocks noGrp="1"/>
          </p:cNvSpPr>
          <p:nvPr>
            <p:ph type="body" sz="quarter" idx="27" hasCustomPrompt="1"/>
          </p:nvPr>
        </p:nvSpPr>
        <p:spPr>
          <a:xfrm>
            <a:off x="3794871" y="3677476"/>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
        <p:nvSpPr>
          <p:cNvPr id="32" name="Espace réservé du texte 3">
            <a:extLst>
              <a:ext uri="{FF2B5EF4-FFF2-40B4-BE49-F238E27FC236}">
                <a16:creationId xmlns:a16="http://schemas.microsoft.com/office/drawing/2014/main" id="{20AAD7DF-03A5-3E44-AE65-EBE4F0C16956}"/>
              </a:ext>
            </a:extLst>
          </p:cNvPr>
          <p:cNvSpPr>
            <a:spLocks noGrp="1"/>
          </p:cNvSpPr>
          <p:nvPr>
            <p:ph type="body" sz="quarter" idx="28" hasCustomPrompt="1"/>
          </p:nvPr>
        </p:nvSpPr>
        <p:spPr>
          <a:xfrm>
            <a:off x="2874251" y="4212431"/>
            <a:ext cx="869950" cy="382880"/>
          </a:xfrm>
        </p:spPr>
        <p:txBody>
          <a:bodyPr anchor="ctr"/>
          <a:lstStyle>
            <a:lvl1pPr algn="r">
              <a:defRPr sz="2000" b="1" i="0">
                <a:solidFill>
                  <a:schemeClr val="accent6"/>
                </a:solidFill>
                <a:latin typeface="Arial Black" panose="020B0604020202020204" pitchFamily="34" charset="0"/>
                <a:cs typeface="Arial Black" panose="020B0604020202020204" pitchFamily="34" charset="0"/>
              </a:defRPr>
            </a:lvl1pPr>
          </a:lstStyle>
          <a:p>
            <a:pPr lvl="0"/>
            <a:r>
              <a:rPr lang="fr-FR" dirty="0"/>
              <a:t>XX</a:t>
            </a:r>
          </a:p>
        </p:txBody>
      </p:sp>
      <p:sp>
        <p:nvSpPr>
          <p:cNvPr id="3" name="Rectangle 2">
            <a:extLst>
              <a:ext uri="{FF2B5EF4-FFF2-40B4-BE49-F238E27FC236}">
                <a16:creationId xmlns:a16="http://schemas.microsoft.com/office/drawing/2014/main" id="{81D9A3A1-7448-0E44-08E8-24B8918C5AD0}"/>
              </a:ext>
            </a:extLst>
          </p:cNvPr>
          <p:cNvSpPr/>
          <p:nvPr userDrawn="1"/>
        </p:nvSpPr>
        <p:spPr>
          <a:xfrm>
            <a:off x="6800295" y="4558683"/>
            <a:ext cx="2343705" cy="584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213EECEB-E4E0-ED2B-6026-D2143682D21C}"/>
              </a:ext>
            </a:extLst>
          </p:cNvPr>
          <p:cNvPicPr>
            <a:picLocks noChangeAspect="1"/>
          </p:cNvPicPr>
          <p:nvPr userDrawn="1"/>
        </p:nvPicPr>
        <p:blipFill rotWithShape="1">
          <a:blip r:embed="rId2"/>
          <a:srcRect t="36051" b="36925"/>
          <a:stretch/>
        </p:blipFill>
        <p:spPr>
          <a:xfrm>
            <a:off x="7750045" y="4735303"/>
            <a:ext cx="1282145" cy="346494"/>
          </a:xfrm>
          <a:prstGeom prst="rect">
            <a:avLst/>
          </a:prstGeom>
        </p:spPr>
      </p:pic>
      <p:sp>
        <p:nvSpPr>
          <p:cNvPr id="33" name="Espace réservé du texte 3">
            <a:extLst>
              <a:ext uri="{FF2B5EF4-FFF2-40B4-BE49-F238E27FC236}">
                <a16:creationId xmlns:a16="http://schemas.microsoft.com/office/drawing/2014/main" id="{990587F7-CF04-3144-BA2A-10CACB89E6E6}"/>
              </a:ext>
            </a:extLst>
          </p:cNvPr>
          <p:cNvSpPr>
            <a:spLocks noGrp="1"/>
          </p:cNvSpPr>
          <p:nvPr>
            <p:ph type="body" sz="quarter" idx="29" hasCustomPrompt="1"/>
          </p:nvPr>
        </p:nvSpPr>
        <p:spPr>
          <a:xfrm>
            <a:off x="3794871" y="4212431"/>
            <a:ext cx="5038109" cy="382880"/>
          </a:xfrm>
        </p:spPr>
        <p:txBody>
          <a:bodyPr anchor="ctr"/>
          <a:lstStyle>
            <a:lvl1pPr algn="l">
              <a:defRPr sz="1200" b="0" i="0">
                <a:solidFill>
                  <a:schemeClr val="tx1"/>
                </a:solidFill>
                <a:latin typeface="Arial" panose="020B0604020202020204" pitchFamily="34" charset="0"/>
                <a:cs typeface="Arial" panose="020B0604020202020204" pitchFamily="34" charset="0"/>
              </a:defRPr>
            </a:lvl1pPr>
          </a:lstStyle>
          <a:p>
            <a:pPr lvl="0"/>
            <a:r>
              <a:rPr lang="fr-FR" dirty="0"/>
              <a:t>XX</a:t>
            </a:r>
          </a:p>
        </p:txBody>
      </p:sp>
    </p:spTree>
    <p:extLst>
      <p:ext uri="{BB962C8B-B14F-4D97-AF65-F5344CB8AC3E}">
        <p14:creationId xmlns:p14="http://schemas.microsoft.com/office/powerpoint/2010/main" val="2666154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er - FRANCE UNIQUEMENT">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3ED321C-5B94-DF4A-A144-724BE2FEF7D9}"/>
              </a:ext>
            </a:extLst>
          </p:cNvPr>
          <p:cNvPicPr>
            <a:picLocks noChangeAspect="1"/>
          </p:cNvPicPr>
          <p:nvPr userDrawn="1"/>
        </p:nvPicPr>
        <p:blipFill>
          <a:blip r:embed="rId2"/>
          <a:srcRect/>
          <a:stretch/>
        </p:blipFill>
        <p:spPr>
          <a:xfrm>
            <a:off x="1077588" y="694477"/>
            <a:ext cx="6825899" cy="3206672"/>
          </a:xfrm>
          <a:prstGeom prst="rect">
            <a:avLst/>
          </a:prstGeom>
        </p:spPr>
      </p:pic>
      <p:pic>
        <p:nvPicPr>
          <p:cNvPr id="24" name="Image 6">
            <a:extLst>
              <a:ext uri="{FF2B5EF4-FFF2-40B4-BE49-F238E27FC236}">
                <a16:creationId xmlns:a16="http://schemas.microsoft.com/office/drawing/2014/main" id="{B47912AA-D424-47AC-AFD5-C63ED1F7391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449904" y="4225768"/>
            <a:ext cx="1889051" cy="30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a16="http://schemas.microsoft.com/office/drawing/2014/main" id="{6C0D6437-74E8-8301-73B0-FD06A97944EC}"/>
              </a:ext>
            </a:extLst>
          </p:cNvPr>
          <p:cNvGrpSpPr/>
          <p:nvPr userDrawn="1"/>
        </p:nvGrpSpPr>
        <p:grpSpPr>
          <a:xfrm>
            <a:off x="0" y="4743974"/>
            <a:ext cx="9144000" cy="399526"/>
            <a:chOff x="0" y="4743974"/>
            <a:chExt cx="9144000" cy="399526"/>
          </a:xfrm>
        </p:grpSpPr>
        <p:sp>
          <p:nvSpPr>
            <p:cNvPr id="5" name="Rectangle 4">
              <a:extLst>
                <a:ext uri="{FF2B5EF4-FFF2-40B4-BE49-F238E27FC236}">
                  <a16:creationId xmlns:a16="http://schemas.microsoft.com/office/drawing/2014/main" id="{55E33F48-EED6-2166-6700-2985146A5A50}"/>
                </a:ext>
              </a:extLst>
            </p:cNvPr>
            <p:cNvSpPr/>
            <p:nvPr userDrawn="1"/>
          </p:nvSpPr>
          <p:spPr>
            <a:xfrm>
              <a:off x="0" y="4743974"/>
              <a:ext cx="9144000" cy="399526"/>
            </a:xfrm>
            <a:prstGeom prst="rect">
              <a:avLst/>
            </a:prstGeom>
            <a:solidFill>
              <a:srgbClr val="581D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95CF322-6ED2-5133-4E20-2602C6E235BB}"/>
                </a:ext>
              </a:extLst>
            </p:cNvPr>
            <p:cNvSpPr txBox="1"/>
            <p:nvPr userDrawn="1"/>
          </p:nvSpPr>
          <p:spPr>
            <a:xfrm>
              <a:off x="1079797" y="4830399"/>
              <a:ext cx="6965576" cy="200055"/>
            </a:xfrm>
            <a:prstGeom prst="rect">
              <a:avLst/>
            </a:prstGeom>
            <a:noFill/>
          </p:spPr>
          <p:txBody>
            <a:bodyPr wrap="square" rtlCol="0">
              <a:spAutoFit/>
            </a:bodyPr>
            <a:lstStyle/>
            <a:p>
              <a:pPr algn="ctr"/>
              <a:r>
                <a:rPr lang="fr-FR" sz="700" dirty="0">
                  <a:solidFill>
                    <a:schemeClr val="bg1"/>
                  </a:solidFill>
                  <a:latin typeface="+mn-lt"/>
                </a:rPr>
                <a:t>Natixis </a:t>
              </a:r>
              <a:r>
                <a:rPr lang="fr-FR" sz="700" dirty="0" err="1">
                  <a:solidFill>
                    <a:schemeClr val="bg1"/>
                  </a:solidFill>
                  <a:latin typeface="+mn-lt"/>
                </a:rPr>
                <a:t>Interépargne</a:t>
              </a:r>
              <a:r>
                <a:rPr lang="fr-FR" sz="700" dirty="0">
                  <a:solidFill>
                    <a:schemeClr val="bg1"/>
                  </a:solidFill>
                  <a:latin typeface="+mn-lt"/>
                </a:rPr>
                <a:t> </a:t>
              </a:r>
              <a:r>
                <a:rPr lang="fr-FR" sz="700" dirty="0">
                  <a:solidFill>
                    <a:schemeClr val="bg1"/>
                  </a:solidFill>
                  <a:effectLst/>
                  <a:latin typeface="+mn-lt"/>
                  <a:ea typeface="Calibri" panose="020F0502020204030204" pitchFamily="34" charset="0"/>
                </a:rPr>
                <a:t>fait partie de Global Financial Services, les métiers mondiaux du Groupe </a:t>
              </a:r>
              <a:r>
                <a:rPr lang="fr-FR" sz="700" dirty="0">
                  <a:solidFill>
                    <a:schemeClr val="bg1"/>
                  </a:solidFill>
                  <a:latin typeface="+mn-lt"/>
                </a:rPr>
                <a:t>BPCE</a:t>
              </a:r>
            </a:p>
          </p:txBody>
        </p:sp>
      </p:grpSp>
    </p:spTree>
    <p:extLst>
      <p:ext uri="{BB962C8B-B14F-4D97-AF65-F5344CB8AC3E}">
        <p14:creationId xmlns:p14="http://schemas.microsoft.com/office/powerpoint/2010/main" val="1270457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5322" y="195262"/>
            <a:ext cx="8434828" cy="389953"/>
          </a:xfrm>
          <a:prstGeom prst="rect">
            <a:avLst/>
          </a:prstGeom>
        </p:spPr>
        <p:txBody>
          <a:bodyPr vert="horz" lIns="91440" tIns="45720" rIns="91440" bIns="45720" rtlCol="0" anchor="t">
            <a:noAutofit/>
          </a:bodyPr>
          <a:lstStyle/>
          <a:p>
            <a:r>
              <a:rPr lang="fr-FR" dirty="0"/>
              <a:t>Titre</a:t>
            </a:r>
            <a:endParaRPr lang="en-US" dirty="0"/>
          </a:p>
        </p:txBody>
      </p:sp>
      <p:sp>
        <p:nvSpPr>
          <p:cNvPr id="3" name="Text Placeholder 2"/>
          <p:cNvSpPr>
            <a:spLocks noGrp="1"/>
          </p:cNvSpPr>
          <p:nvPr>
            <p:ph type="body" idx="1"/>
          </p:nvPr>
        </p:nvSpPr>
        <p:spPr>
          <a:xfrm>
            <a:off x="385320" y="1028614"/>
            <a:ext cx="8434828" cy="3653114"/>
          </a:xfrm>
          <a:prstGeom prst="rect">
            <a:avLst/>
          </a:prstGeom>
        </p:spPr>
        <p:txBody>
          <a:bodyPr vert="horz" lIns="91440" tIns="45720" rIns="91440" bIns="4572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Footer Placeholder 4"/>
          <p:cNvSpPr>
            <a:spLocks noGrp="1"/>
          </p:cNvSpPr>
          <p:nvPr>
            <p:ph type="ftr" sz="quarter" idx="3"/>
          </p:nvPr>
        </p:nvSpPr>
        <p:spPr>
          <a:xfrm>
            <a:off x="628650" y="4859252"/>
            <a:ext cx="3086100" cy="170035"/>
          </a:xfrm>
          <a:prstGeom prst="rect">
            <a:avLst/>
          </a:prstGeom>
        </p:spPr>
        <p:txBody>
          <a:bodyPr vert="horz" lIns="91440" tIns="45720" rIns="91440" bIns="45720" rtlCol="0" anchor="ctr"/>
          <a:lstStyle>
            <a:lvl1pPr algn="l">
              <a:defRPr sz="700" b="0" i="0" cap="all" spc="0" baseline="0">
                <a:solidFill>
                  <a:schemeClr val="bg1">
                    <a:lumMod val="50000"/>
                  </a:schemeClr>
                </a:solidFill>
                <a:latin typeface="Arial" panose="020B0604020202020204" pitchFamily="34" charset="0"/>
                <a:cs typeface="Arial" panose="020B0604020202020204" pitchFamily="34" charset="0"/>
              </a:defRPr>
            </a:lvl1pPr>
          </a:lstStyle>
          <a:p>
            <a:r>
              <a:rPr lang="fr-FR" dirty="0" err="1"/>
              <a:t>footer</a:t>
            </a:r>
            <a:endParaRPr lang="fr-FR" dirty="0"/>
          </a:p>
        </p:txBody>
      </p:sp>
      <p:sp>
        <p:nvSpPr>
          <p:cNvPr id="6" name="Slide Number Placeholder 5"/>
          <p:cNvSpPr>
            <a:spLocks noGrp="1"/>
          </p:cNvSpPr>
          <p:nvPr>
            <p:ph type="sldNum" sz="quarter" idx="4"/>
          </p:nvPr>
        </p:nvSpPr>
        <p:spPr>
          <a:xfrm>
            <a:off x="175755" y="4863533"/>
            <a:ext cx="363995" cy="165754"/>
          </a:xfrm>
          <a:prstGeom prst="rect">
            <a:avLst/>
          </a:prstGeom>
        </p:spPr>
        <p:txBody>
          <a:bodyPr vert="horz" lIns="91440" tIns="45720" rIns="91440" bIns="45720" rtlCol="0" anchor="ctr"/>
          <a:lstStyle>
            <a:lvl1pPr>
              <a:defRPr lang="fr-FR" sz="700" b="1" i="0" cap="all" spc="0" baseline="0" smtClean="0">
                <a:solidFill>
                  <a:schemeClr val="tx2"/>
                </a:solidFill>
                <a:latin typeface="Arial" panose="020B0604020202020204" pitchFamily="34" charset="0"/>
                <a:cs typeface="Arial" panose="020B0604020202020204" pitchFamily="34" charset="0"/>
              </a:defRPr>
            </a:lvl1pPr>
          </a:lstStyle>
          <a:p>
            <a:fld id="{E94165F0-FE87-0B48-AA66-28C8AFD55271}" type="slidenum">
              <a:rPr lang="fr-FR" smtClean="0"/>
              <a:pPr/>
              <a:t>‹N°›</a:t>
            </a:fld>
            <a:endParaRPr lang="fr-FR"/>
          </a:p>
        </p:txBody>
      </p:sp>
      <p:pic>
        <p:nvPicPr>
          <p:cNvPr id="9" name="Image 8">
            <a:extLst>
              <a:ext uri="{FF2B5EF4-FFF2-40B4-BE49-F238E27FC236}">
                <a16:creationId xmlns:a16="http://schemas.microsoft.com/office/drawing/2014/main" id="{63412227-FB9C-1274-6A17-A7316F27F979}"/>
              </a:ext>
            </a:extLst>
          </p:cNvPr>
          <p:cNvPicPr>
            <a:picLocks noChangeAspect="1"/>
          </p:cNvPicPr>
          <p:nvPr userDrawn="1"/>
        </p:nvPicPr>
        <p:blipFill rotWithShape="1">
          <a:blip r:embed="rId15"/>
          <a:srcRect t="36051" b="36925"/>
          <a:stretch/>
        </p:blipFill>
        <p:spPr>
          <a:xfrm>
            <a:off x="7554231" y="4614284"/>
            <a:ext cx="1460018" cy="394563"/>
          </a:xfrm>
          <a:prstGeom prst="rect">
            <a:avLst/>
          </a:prstGeom>
        </p:spPr>
      </p:pic>
      <p:sp>
        <p:nvSpPr>
          <p:cNvPr id="8" name="MSIPCMContentMarking" descr="{&quot;HashCode&quot;:1644228579,&quot;Placement&quot;:&quot;Footer&quot;,&quot;Top&quot;:396.454254,&quot;Left&quot;:0.0,&quot;SlideWidth&quot;:720,&quot;SlideHeight&quot;:405}">
            <a:extLst>
              <a:ext uri="{FF2B5EF4-FFF2-40B4-BE49-F238E27FC236}">
                <a16:creationId xmlns:a16="http://schemas.microsoft.com/office/drawing/2014/main" id="{E53A6ECC-A1AD-A52D-7282-60D9400A8E51}"/>
              </a:ext>
            </a:extLst>
          </p:cNvPr>
          <p:cNvSpPr txBox="1"/>
          <p:nvPr userDrawn="1"/>
        </p:nvSpPr>
        <p:spPr>
          <a:xfrm>
            <a:off x="0" y="50349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1878082635"/>
      </p:ext>
    </p:extLst>
  </p:cSld>
  <p:clrMap bg1="lt1" tx1="dk1" bg2="lt2" tx2="dk2" accent1="accent1" accent2="accent2" accent3="accent3" accent4="accent4" accent5="accent5" accent6="accent6" hlink="hlink" folHlink="folHlink"/>
  <p:sldLayoutIdLst>
    <p:sldLayoutId id="2147483661" r:id="rId1"/>
    <p:sldLayoutId id="2147483690" r:id="rId2"/>
    <p:sldLayoutId id="2147483687" r:id="rId3"/>
    <p:sldLayoutId id="2147483672" r:id="rId4"/>
    <p:sldLayoutId id="2147483676" r:id="rId5"/>
    <p:sldLayoutId id="2147483677" r:id="rId6"/>
    <p:sldLayoutId id="2147483680" r:id="rId7"/>
    <p:sldLayoutId id="2147483675" r:id="rId8"/>
    <p:sldLayoutId id="2147483674" r:id="rId9"/>
    <p:sldLayoutId id="2147483673" r:id="rId10"/>
    <p:sldLayoutId id="2147483703" r:id="rId11"/>
    <p:sldLayoutId id="2147483685" r:id="rId12"/>
    <p:sldLayoutId id="2147483695" r:id="rId13"/>
  </p:sldLayoutIdLst>
  <p:hf hdr="0"/>
  <p:txStyles>
    <p:titleStyle>
      <a:lvl1pPr algn="l" defTabSz="685800" rtl="0" eaLnBrk="1" latinLnBrk="0" hangingPunct="1">
        <a:lnSpc>
          <a:spcPct val="90000"/>
        </a:lnSpc>
        <a:spcBef>
          <a:spcPct val="0"/>
        </a:spcBef>
        <a:buNone/>
        <a:defRPr sz="2400" b="1" i="0" kern="1200" cap="none" baseline="0">
          <a:solidFill>
            <a:schemeClr val="bg2"/>
          </a:solidFill>
          <a:latin typeface="Arial Black" panose="020B0604020202020204" pitchFamily="34" charset="0"/>
          <a:ea typeface="+mj-ea"/>
          <a:cs typeface="Arial Black" panose="020B0604020202020204" pitchFamily="34" charset="0"/>
        </a:defRPr>
      </a:lvl1pPr>
    </p:titleStyle>
    <p:bodyStyle>
      <a:lvl1pPr marL="0" indent="0" algn="l" defTabSz="685800" rtl="0" eaLnBrk="1" latinLnBrk="0" hangingPunct="1">
        <a:lnSpc>
          <a:spcPct val="90000"/>
        </a:lnSpc>
        <a:spcBef>
          <a:spcPts val="750"/>
        </a:spcBef>
        <a:buFont typeface="Arial" panose="020B0604020202020204" pitchFamily="34" charset="0"/>
        <a:buNone/>
        <a:defRPr sz="1300" kern="1200">
          <a:solidFill>
            <a:schemeClr val="tx1"/>
          </a:solidFill>
          <a:latin typeface="+mn-lt"/>
          <a:ea typeface="+mn-ea"/>
          <a:cs typeface="+mn-cs"/>
        </a:defRPr>
      </a:lvl1pPr>
      <a:lvl2pPr marL="182563" indent="-176213" algn="l" defTabSz="685800" rtl="0" eaLnBrk="1" latinLnBrk="0" hangingPunct="1">
        <a:lnSpc>
          <a:spcPct val="90000"/>
        </a:lnSpc>
        <a:spcBef>
          <a:spcPts val="375"/>
        </a:spcBef>
        <a:buFontTx/>
        <a:buBlip>
          <a:blip r:embed="rId16"/>
        </a:buBlip>
        <a:tabLst/>
        <a:defRPr sz="1100" kern="1200">
          <a:solidFill>
            <a:schemeClr val="tx1"/>
          </a:solidFill>
          <a:latin typeface="+mn-lt"/>
          <a:ea typeface="+mn-ea"/>
          <a:cs typeface="+mn-cs"/>
        </a:defRPr>
      </a:lvl2pPr>
      <a:lvl3pPr marL="358775" indent="-176213" algn="l" defTabSz="685800" rtl="0" eaLnBrk="1" latinLnBrk="0" hangingPunct="1">
        <a:lnSpc>
          <a:spcPct val="90000"/>
        </a:lnSpc>
        <a:spcBef>
          <a:spcPts val="375"/>
        </a:spcBef>
        <a:buClr>
          <a:schemeClr val="tx2"/>
        </a:buClr>
        <a:buSzPct val="140000"/>
        <a:buFont typeface="Arial" panose="020B0604020202020204" pitchFamily="34" charset="0"/>
        <a:buChar char="●"/>
        <a:tabLst/>
        <a:defRPr sz="1050" kern="1200">
          <a:solidFill>
            <a:schemeClr val="tx1"/>
          </a:solidFill>
          <a:latin typeface="+mn-lt"/>
          <a:ea typeface="+mn-ea"/>
          <a:cs typeface="+mn-cs"/>
        </a:defRPr>
      </a:lvl3pPr>
      <a:lvl4pPr marL="579438" indent="-190500" algn="l" defTabSz="685800" rtl="0" eaLnBrk="1" latinLnBrk="0" hangingPunct="1">
        <a:lnSpc>
          <a:spcPct val="90000"/>
        </a:lnSpc>
        <a:spcBef>
          <a:spcPts val="375"/>
        </a:spcBef>
        <a:buClr>
          <a:schemeClr val="accent1"/>
        </a:buClr>
        <a:buSzPct val="120000"/>
        <a:buFont typeface="Arial" panose="020B0604020202020204" pitchFamily="34" charset="0"/>
        <a:buChar char="■"/>
        <a:tabLst/>
        <a:defRPr sz="1000" kern="1200">
          <a:solidFill>
            <a:schemeClr val="tx1"/>
          </a:solidFill>
          <a:latin typeface="+mn-lt"/>
          <a:ea typeface="+mn-ea"/>
          <a:cs typeface="+mn-cs"/>
        </a:defRPr>
      </a:lvl4pPr>
      <a:lvl5pPr marL="750888" indent="-171450" algn="l" defTabSz="685800" rtl="0" eaLnBrk="1" latinLnBrk="0" hangingPunct="1">
        <a:lnSpc>
          <a:spcPct val="90000"/>
        </a:lnSpc>
        <a:spcBef>
          <a:spcPts val="375"/>
        </a:spcBef>
        <a:buClr>
          <a:schemeClr val="accent4"/>
        </a:buClr>
        <a:buFont typeface="Arial" panose="020B0604020202020204" pitchFamily="34" charset="0"/>
        <a:buChar char="►"/>
        <a:tabLst/>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660B1160"/><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sv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customXml" Target="../ink/ink1.xml"/><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www.interepargne.natixis.com/" TargetMode="External"/><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AE5D49A-1FA2-D885-2B58-A96C5A174FD5}"/>
              </a:ext>
            </a:extLst>
          </p:cNvPr>
          <p:cNvPicPr>
            <a:picLocks noChangeAspect="1"/>
          </p:cNvPicPr>
          <p:nvPr/>
        </p:nvPicPr>
        <p:blipFill rotWithShape="1">
          <a:blip r:embed="rId2"/>
          <a:srcRect b="82084"/>
          <a:stretch/>
        </p:blipFill>
        <p:spPr>
          <a:xfrm>
            <a:off x="8120" y="0"/>
            <a:ext cx="9135880" cy="921527"/>
          </a:xfrm>
          <a:prstGeom prst="rect">
            <a:avLst/>
          </a:prstGeom>
        </p:spPr>
      </p:pic>
      <p:sp>
        <p:nvSpPr>
          <p:cNvPr id="3" name="Titre 2">
            <a:extLst>
              <a:ext uri="{FF2B5EF4-FFF2-40B4-BE49-F238E27FC236}">
                <a16:creationId xmlns:a16="http://schemas.microsoft.com/office/drawing/2014/main" id="{E0A3CB2D-3124-5282-E0E3-FDAD70FC7EC0}"/>
              </a:ext>
            </a:extLst>
          </p:cNvPr>
          <p:cNvSpPr>
            <a:spLocks noGrp="1"/>
          </p:cNvSpPr>
          <p:nvPr>
            <p:ph type="ctrTitle"/>
          </p:nvPr>
        </p:nvSpPr>
        <p:spPr>
          <a:xfrm>
            <a:off x="549038" y="3319757"/>
            <a:ext cx="8045924" cy="489815"/>
          </a:xfrm>
        </p:spPr>
        <p:txBody>
          <a:bodyPr/>
          <a:lstStyle/>
          <a:p>
            <a:r>
              <a:rPr lang="fr-FR" sz="2400"/>
              <a:t>L’OFFRE INTÉRESSEMENT</a:t>
            </a:r>
            <a:endParaRPr lang="fr-FR" sz="3200" dirty="0"/>
          </a:p>
        </p:txBody>
      </p:sp>
      <p:sp>
        <p:nvSpPr>
          <p:cNvPr id="4" name="Sous-titre 3">
            <a:extLst>
              <a:ext uri="{FF2B5EF4-FFF2-40B4-BE49-F238E27FC236}">
                <a16:creationId xmlns:a16="http://schemas.microsoft.com/office/drawing/2014/main" id="{F3E95C96-A8EE-3038-879E-DC29B24FCCD0}"/>
              </a:ext>
            </a:extLst>
          </p:cNvPr>
          <p:cNvSpPr>
            <a:spLocks noGrp="1"/>
          </p:cNvSpPr>
          <p:nvPr>
            <p:ph type="subTitle" idx="1"/>
          </p:nvPr>
        </p:nvSpPr>
        <p:spPr>
          <a:xfrm>
            <a:off x="549038" y="3868300"/>
            <a:ext cx="8045924" cy="372360"/>
          </a:xfrm>
        </p:spPr>
        <p:txBody>
          <a:bodyPr/>
          <a:lstStyle/>
          <a:p>
            <a:r>
              <a:rPr lang="fr-FR" dirty="0"/>
              <a:t> </a:t>
            </a:r>
          </a:p>
        </p:txBody>
      </p:sp>
      <p:sp>
        <p:nvSpPr>
          <p:cNvPr id="5" name="Espace réservé de la date 4">
            <a:extLst>
              <a:ext uri="{FF2B5EF4-FFF2-40B4-BE49-F238E27FC236}">
                <a16:creationId xmlns:a16="http://schemas.microsoft.com/office/drawing/2014/main" id="{A9B2AAB4-68F3-E298-7DB9-0E7BFD89A303}"/>
              </a:ext>
            </a:extLst>
          </p:cNvPr>
          <p:cNvSpPr>
            <a:spLocks noGrp="1"/>
          </p:cNvSpPr>
          <p:nvPr>
            <p:ph type="dt" sz="half" idx="2"/>
          </p:nvPr>
        </p:nvSpPr>
        <p:spPr>
          <a:xfrm>
            <a:off x="530734" y="3847506"/>
            <a:ext cx="2057400" cy="274637"/>
          </a:xfrm>
        </p:spPr>
        <p:txBody>
          <a:bodyPr/>
          <a:lstStyle/>
          <a:p>
            <a:r>
              <a:rPr lang="fr-FR"/>
              <a:t>2024</a:t>
            </a:r>
            <a:endParaRPr lang="fr-FR" dirty="0"/>
          </a:p>
        </p:txBody>
      </p:sp>
      <p:pic>
        <p:nvPicPr>
          <p:cNvPr id="7" name="Image 6">
            <a:extLst>
              <a:ext uri="{FF2B5EF4-FFF2-40B4-BE49-F238E27FC236}">
                <a16:creationId xmlns:a16="http://schemas.microsoft.com/office/drawing/2014/main" id="{6D641D47-83A9-1F57-0BFD-D777A109131F}"/>
              </a:ext>
            </a:extLst>
          </p:cNvPr>
          <p:cNvPicPr>
            <a:picLocks noChangeAspect="1"/>
          </p:cNvPicPr>
          <p:nvPr/>
        </p:nvPicPr>
        <p:blipFill>
          <a:blip r:embed="rId3"/>
          <a:srcRect/>
          <a:stretch/>
        </p:blipFill>
        <p:spPr>
          <a:xfrm>
            <a:off x="2848" y="921527"/>
            <a:ext cx="9138304" cy="2043933"/>
          </a:xfrm>
          <a:prstGeom prst="rect">
            <a:avLst/>
          </a:prstGeom>
        </p:spPr>
      </p:pic>
      <p:sp>
        <p:nvSpPr>
          <p:cNvPr id="6" name="ZoneTexte 5">
            <a:extLst>
              <a:ext uri="{FF2B5EF4-FFF2-40B4-BE49-F238E27FC236}">
                <a16:creationId xmlns:a16="http://schemas.microsoft.com/office/drawing/2014/main" id="{AA2AE310-D9CA-CB92-507B-E223E7550E37}"/>
              </a:ext>
            </a:extLst>
          </p:cNvPr>
          <p:cNvSpPr txBox="1"/>
          <p:nvPr/>
        </p:nvSpPr>
        <p:spPr>
          <a:xfrm>
            <a:off x="8120" y="4670206"/>
            <a:ext cx="9135880" cy="246221"/>
          </a:xfrm>
          <a:prstGeom prst="rect">
            <a:avLst/>
          </a:prstGeom>
          <a:noFill/>
        </p:spPr>
        <p:txBody>
          <a:bodyPr wrap="square" rtlCol="0">
            <a:spAutoFit/>
          </a:bodyPr>
          <a:lstStyle/>
          <a:p>
            <a:r>
              <a:rPr lang="fr-FR" sz="1000">
                <a:solidFill>
                  <a:schemeClr val="bg2"/>
                </a:solidFill>
                <a:latin typeface="Arial Black" panose="020B0A04020102020204" pitchFamily="34" charset="0"/>
              </a:rPr>
              <a:t>Document à caractère non contractuel</a:t>
            </a:r>
          </a:p>
        </p:txBody>
      </p:sp>
    </p:spTree>
    <p:extLst>
      <p:ext uri="{BB962C8B-B14F-4D97-AF65-F5344CB8AC3E}">
        <p14:creationId xmlns:p14="http://schemas.microsoft.com/office/powerpoint/2010/main" val="3049498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45">
            <a:extLst>
              <a:ext uri="{FF2B5EF4-FFF2-40B4-BE49-F238E27FC236}">
                <a16:creationId xmlns:a16="http://schemas.microsoft.com/office/drawing/2014/main" id="{D6FD5777-C289-8B72-F297-2A7FA43C6FBC}"/>
              </a:ext>
            </a:extLst>
          </p:cNvPr>
          <p:cNvSpPr/>
          <p:nvPr/>
        </p:nvSpPr>
        <p:spPr>
          <a:xfrm>
            <a:off x="6378004" y="0"/>
            <a:ext cx="2765507" cy="5143500"/>
          </a:xfrm>
          <a:prstGeom prst="rect">
            <a:avLst/>
          </a:prstGeom>
          <a:solidFill>
            <a:srgbClr val="F2F2F2"/>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467545" y="195262"/>
            <a:ext cx="8511086" cy="389953"/>
          </a:xfrm>
        </p:spPr>
        <p:txBody>
          <a:bodyPr/>
          <a:lstStyle/>
          <a:p>
            <a:r>
              <a:rPr lang="pt-BR" sz="2400" dirty="0">
                <a:latin typeface="Arial Black" panose="020B0A04020102020204" pitchFamily="34" charset="0"/>
              </a:rPr>
              <a:t>Natixis Interépargne, la référence en épargne salariale et retraite du Groupe BPCE</a:t>
            </a:r>
            <a:endParaRPr lang="fr-FR" sz="2400" dirty="0">
              <a:latin typeface="Arial Black" panose="020B0A04020102020204" pitchFamily="34" charset="0"/>
            </a:endParaRPr>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2</a:t>
            </a:fld>
            <a:endParaRPr lang="fr-FR"/>
          </a:p>
        </p:txBody>
      </p:sp>
      <p:sp>
        <p:nvSpPr>
          <p:cNvPr id="4" name="Rectangle 3">
            <a:extLst>
              <a:ext uri="{FF2B5EF4-FFF2-40B4-BE49-F238E27FC236}">
                <a16:creationId xmlns:a16="http://schemas.microsoft.com/office/drawing/2014/main" id="{79586CC8-370D-B3D9-88D4-44D75BBEDF8B}"/>
              </a:ext>
            </a:extLst>
          </p:cNvPr>
          <p:cNvSpPr/>
          <p:nvPr/>
        </p:nvSpPr>
        <p:spPr>
          <a:xfrm>
            <a:off x="6572183" y="1825635"/>
            <a:ext cx="2481039" cy="2165737"/>
          </a:xfrm>
          <a:prstGeom prst="rect">
            <a:avLst/>
          </a:prstGeom>
        </p:spPr>
        <p:txBody>
          <a:bodyPr wrap="square" lIns="72151" tIns="36076" rIns="72151" bIns="36076">
            <a:spAutoFit/>
          </a:bodyPr>
          <a:lstStyle/>
          <a:p>
            <a:pPr marL="225302" lvl="4" indent="-225302" defTabSz="822698">
              <a:spcAft>
                <a:spcPts val="947"/>
              </a:spcAft>
              <a:buClr>
                <a:srgbClr val="581D74"/>
              </a:buClr>
              <a:buSzPct val="80000"/>
              <a:buFont typeface="Wingdings 3" panose="05040102010807070707" pitchFamily="18" charset="2"/>
              <a:buChar char=""/>
              <a:defRPr/>
            </a:pPr>
            <a:r>
              <a:rPr lang="fr-FR" sz="1100" b="1" dirty="0">
                <a:solidFill>
                  <a:srgbClr val="581D74"/>
                </a:solidFill>
                <a:latin typeface="Arial" panose="020B0604020202020204"/>
              </a:rPr>
              <a:t>Plus de 50 ans d’expérience </a:t>
            </a:r>
            <a:r>
              <a:rPr lang="fr-FR" sz="1100" dirty="0">
                <a:solidFill>
                  <a:prstClr val="black"/>
                </a:solidFill>
                <a:latin typeface="Arial" panose="020B0604020202020204"/>
              </a:rPr>
              <a:t>dans la gestion de l’épargne salariale, l’épargne retraite et l’actionnariat salarié.</a:t>
            </a:r>
          </a:p>
          <a:p>
            <a:pPr marL="225302" lvl="4" indent="-225302" defTabSz="822698">
              <a:spcAft>
                <a:spcPts val="947"/>
              </a:spcAft>
              <a:buClr>
                <a:srgbClr val="581D74"/>
              </a:buClr>
              <a:buSzPct val="80000"/>
              <a:buFont typeface="Wingdings 3" panose="05040102010807070707" pitchFamily="18" charset="2"/>
              <a:buChar char=""/>
              <a:defRPr/>
            </a:pPr>
            <a:r>
              <a:rPr lang="fr-FR" sz="1100" dirty="0">
                <a:solidFill>
                  <a:prstClr val="black"/>
                </a:solidFill>
              </a:rPr>
              <a:t>Une </a:t>
            </a:r>
            <a:r>
              <a:rPr lang="fr-FR" sz="1100" b="1" dirty="0">
                <a:solidFill>
                  <a:srgbClr val="581D74"/>
                </a:solidFill>
              </a:rPr>
              <a:t>offre de gestion financière </a:t>
            </a:r>
            <a:r>
              <a:rPr lang="fr-FR" sz="1100" dirty="0">
                <a:solidFill>
                  <a:prstClr val="black"/>
                </a:solidFill>
              </a:rPr>
              <a:t>d'une étendue unique sur le marché, au travers de l’expertise de plus de 20 sociétés de gestion. </a:t>
            </a:r>
          </a:p>
          <a:p>
            <a:pPr marL="225302" lvl="4" indent="-225302" defTabSz="822698">
              <a:spcAft>
                <a:spcPts val="947"/>
              </a:spcAft>
              <a:buClr>
                <a:srgbClr val="581D74"/>
              </a:buClr>
              <a:buSzPct val="80000"/>
              <a:buFont typeface="Wingdings 3" panose="05040102010807070707" pitchFamily="18" charset="2"/>
              <a:buChar char=""/>
              <a:defRPr/>
            </a:pPr>
            <a:r>
              <a:rPr lang="fr-FR" sz="1100" dirty="0">
                <a:solidFill>
                  <a:prstClr val="black"/>
                </a:solidFill>
              </a:rPr>
              <a:t>Une stratégie </a:t>
            </a:r>
            <a:r>
              <a:rPr lang="fr-FR" sz="1100" b="1" dirty="0">
                <a:solidFill>
                  <a:srgbClr val="581D74"/>
                </a:solidFill>
              </a:rPr>
              <a:t>d’innovation</a:t>
            </a:r>
            <a:r>
              <a:rPr lang="fr-FR" sz="1100" b="1" dirty="0">
                <a:solidFill>
                  <a:srgbClr val="002060"/>
                </a:solidFill>
              </a:rPr>
              <a:t> </a:t>
            </a:r>
            <a:r>
              <a:rPr lang="fr-FR" sz="1100" dirty="0">
                <a:solidFill>
                  <a:prstClr val="black"/>
                </a:solidFill>
              </a:rPr>
              <a:t>permanente.</a:t>
            </a:r>
          </a:p>
        </p:txBody>
      </p:sp>
      <p:sp>
        <p:nvSpPr>
          <p:cNvPr id="6" name="Espace réservé du texte 116">
            <a:extLst>
              <a:ext uri="{FF2B5EF4-FFF2-40B4-BE49-F238E27FC236}">
                <a16:creationId xmlns:a16="http://schemas.microsoft.com/office/drawing/2014/main" id="{E50C2C0F-7287-7FAA-F41B-51AC01230730}"/>
              </a:ext>
            </a:extLst>
          </p:cNvPr>
          <p:cNvSpPr txBox="1">
            <a:spLocks/>
          </p:cNvSpPr>
          <p:nvPr/>
        </p:nvSpPr>
        <p:spPr>
          <a:xfrm>
            <a:off x="713547" y="4736899"/>
            <a:ext cx="5551912" cy="292388"/>
          </a:xfrm>
          <a:prstGeom prst="rect">
            <a:avLst/>
          </a:prstGeom>
        </p:spPr>
        <p:txBody>
          <a:bodyPr wrap="square" anchor="b">
            <a:spAutoFit/>
          </a:bodyPr>
          <a:lstStyle>
            <a:lvl1pPr marL="0" indent="0" algn="l" defTabSz="633041" rtl="0" eaLnBrk="1" latinLnBrk="0" hangingPunct="1">
              <a:lnSpc>
                <a:spcPct val="100000"/>
              </a:lnSpc>
              <a:spcBef>
                <a:spcPts val="1108"/>
              </a:spcBef>
              <a:buFont typeface="Arial" panose="020B0604020202020204" pitchFamily="34" charset="0"/>
              <a:buNone/>
              <a:defRPr sz="1477" kern="1200">
                <a:solidFill>
                  <a:schemeClr val="tx1">
                    <a:lumMod val="65000"/>
                    <a:lumOff val="35000"/>
                  </a:schemeClr>
                </a:solidFill>
                <a:latin typeface="+mn-lt"/>
                <a:ea typeface="+mn-ea"/>
                <a:cs typeface="+mn-cs"/>
              </a:defRPr>
            </a:lvl1pPr>
            <a:lvl2pPr marL="0" indent="0" algn="l" defTabSz="633041" rtl="0" eaLnBrk="1" latinLnBrk="0" hangingPunct="1">
              <a:lnSpc>
                <a:spcPct val="100000"/>
              </a:lnSpc>
              <a:spcBef>
                <a:spcPts val="1108"/>
              </a:spcBef>
              <a:buFont typeface="Arial" panose="020B0604020202020204" pitchFamily="34" charset="0"/>
              <a:buNone/>
              <a:defRPr sz="1569" b="1" kern="1200">
                <a:solidFill>
                  <a:schemeClr val="accent1"/>
                </a:solidFill>
                <a:latin typeface="+mn-lt"/>
                <a:ea typeface="+mn-ea"/>
                <a:cs typeface="+mn-cs"/>
              </a:defRPr>
            </a:lvl2pPr>
            <a:lvl3pPr marL="0" indent="0" algn="l" defTabSz="633041" rtl="0" eaLnBrk="1" latinLnBrk="0" hangingPunct="1">
              <a:lnSpc>
                <a:spcPct val="100000"/>
              </a:lnSpc>
              <a:spcBef>
                <a:spcPts val="1477"/>
              </a:spcBef>
              <a:buFont typeface="Arial" panose="020B0604020202020204" pitchFamily="34" charset="0"/>
              <a:buNone/>
              <a:defRPr sz="1292" b="1" kern="1200" cap="all" baseline="0">
                <a:solidFill>
                  <a:schemeClr val="tx1"/>
                </a:solidFill>
                <a:latin typeface="+mn-lt"/>
                <a:ea typeface="+mn-ea"/>
                <a:cs typeface="+mn-cs"/>
              </a:defRPr>
            </a:lvl3pPr>
            <a:lvl4pPr marL="0" indent="0" algn="l" defTabSz="633041" rtl="0" eaLnBrk="1" latinLnBrk="0" hangingPunct="1">
              <a:lnSpc>
                <a:spcPct val="100000"/>
              </a:lnSpc>
              <a:spcBef>
                <a:spcPts val="831"/>
              </a:spcBef>
              <a:buFont typeface="Arial" panose="020B0604020202020204" pitchFamily="34" charset="0"/>
              <a:buNone/>
              <a:defRPr sz="1292" kern="1200">
                <a:solidFill>
                  <a:schemeClr val="tx1"/>
                </a:solidFill>
                <a:latin typeface="+mn-lt"/>
                <a:ea typeface="+mn-ea"/>
                <a:cs typeface="+mn-cs"/>
              </a:defRPr>
            </a:lvl4pPr>
            <a:lvl5pPr marL="415380" indent="-166152" algn="l" defTabSz="633041" rtl="0" eaLnBrk="1" latinLnBrk="0" hangingPunct="1">
              <a:lnSpc>
                <a:spcPct val="100000"/>
              </a:lnSpc>
              <a:spcBef>
                <a:spcPts val="554"/>
              </a:spcBef>
              <a:buClr>
                <a:schemeClr val="accent1"/>
              </a:buClr>
              <a:buSzPct val="80000"/>
              <a:buFont typeface="Wingdings 3" panose="05040102010807070707" pitchFamily="18" charset="2"/>
              <a:buChar char=""/>
              <a:defRPr sz="1292" kern="1200">
                <a:solidFill>
                  <a:schemeClr val="tx1"/>
                </a:solidFill>
                <a:latin typeface="+mn-lt"/>
                <a:ea typeface="+mn-ea"/>
                <a:cs typeface="+mn-cs"/>
              </a:defRPr>
            </a:lvl5pPr>
            <a:lvl6pPr marL="538333" indent="-119629" algn="l" defTabSz="633041" rtl="0" eaLnBrk="1" latinLnBrk="0" hangingPunct="1">
              <a:lnSpc>
                <a:spcPct val="100000"/>
              </a:lnSpc>
              <a:spcBef>
                <a:spcPts val="554"/>
              </a:spcBef>
              <a:buClr>
                <a:schemeClr val="accent1"/>
              </a:buClr>
              <a:buFont typeface="Arial" panose="020B0604020202020204" pitchFamily="34" charset="0"/>
              <a:buChar char="•"/>
              <a:defRPr sz="1108" kern="1200">
                <a:solidFill>
                  <a:schemeClr val="tx1"/>
                </a:solidFill>
                <a:latin typeface="+mn-lt"/>
                <a:ea typeface="+mn-ea"/>
                <a:cs typeface="+mn-cs"/>
              </a:defRPr>
            </a:lvl6pPr>
            <a:lvl7pPr marL="2057381" indent="-158260" algn="l" defTabSz="633041"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7pPr>
            <a:lvl8pPr marL="2373901" indent="-158260" algn="l" defTabSz="633041"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8pPr>
            <a:lvl9pPr marL="2690421" indent="-158260" algn="l" defTabSz="633041"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9pPr>
          </a:lstStyle>
          <a:p>
            <a:pPr defTabSz="633026">
              <a:spcBef>
                <a:spcPts val="0"/>
              </a:spcBef>
            </a:pPr>
            <a:endParaRPr lang="fr-FR" sz="600" dirty="0">
              <a:solidFill>
                <a:srgbClr val="707372">
                  <a:lumMod val="75000"/>
                </a:srgbClr>
              </a:solidFill>
            </a:endParaRPr>
          </a:p>
          <a:p>
            <a:pPr marL="171446" indent="-171446" defTabSz="633026">
              <a:spcBef>
                <a:spcPts val="0"/>
              </a:spcBef>
              <a:buFont typeface="Arial" panose="020B0604020202020204" pitchFamily="34" charset="0"/>
              <a:buAutoNum type="arabicParenBoth"/>
            </a:pPr>
            <a:r>
              <a:rPr lang="fr-FR" sz="700" dirty="0">
                <a:solidFill>
                  <a:prstClr val="black">
                    <a:lumMod val="65000"/>
                    <a:lumOff val="35000"/>
                  </a:prstClr>
                </a:solidFill>
              </a:rPr>
              <a:t>Natixis Interépargne - 31/12/2022.</a:t>
            </a:r>
          </a:p>
        </p:txBody>
      </p:sp>
      <p:pic>
        <p:nvPicPr>
          <p:cNvPr id="10" name="Image 9" descr="Une image contenant texte&#10;&#10;Description générée automatiquement">
            <a:extLst>
              <a:ext uri="{FF2B5EF4-FFF2-40B4-BE49-F238E27FC236}">
                <a16:creationId xmlns:a16="http://schemas.microsoft.com/office/drawing/2014/main" id="{95E98BC9-39ED-8EF4-EAA8-AFD6D6426BE9}"/>
              </a:ext>
            </a:extLst>
          </p:cNvPr>
          <p:cNvPicPr/>
          <p:nvPr/>
        </p:nvPicPr>
        <p:blipFill rotWithShape="1">
          <a:blip r:embed="rId2">
            <a:extLst>
              <a:ext uri="{28A0092B-C50C-407E-A947-70E740481C1C}">
                <a14:useLocalDpi xmlns:a14="http://schemas.microsoft.com/office/drawing/2010/main" val="0"/>
              </a:ext>
            </a:extLst>
          </a:blip>
          <a:srcRect t="11776" b="18542"/>
          <a:stretch/>
        </p:blipFill>
        <p:spPr bwMode="auto">
          <a:xfrm>
            <a:off x="322824" y="3162048"/>
            <a:ext cx="5551912" cy="1089498"/>
          </a:xfrm>
          <a:prstGeom prst="rect">
            <a:avLst/>
          </a:prstGeom>
          <a:noFill/>
          <a:ln>
            <a:solidFill>
              <a:schemeClr val="bg1">
                <a:lumMod val="85000"/>
              </a:schemeClr>
            </a:solidFill>
          </a:ln>
        </p:spPr>
      </p:pic>
      <p:sp>
        <p:nvSpPr>
          <p:cNvPr id="14" name="ZoneTexte 13">
            <a:extLst>
              <a:ext uri="{FF2B5EF4-FFF2-40B4-BE49-F238E27FC236}">
                <a16:creationId xmlns:a16="http://schemas.microsoft.com/office/drawing/2014/main" id="{F9D2A6F5-E141-92B4-4B32-6D530AB7BE41}"/>
              </a:ext>
            </a:extLst>
          </p:cNvPr>
          <p:cNvSpPr txBox="1"/>
          <p:nvPr/>
        </p:nvSpPr>
        <p:spPr>
          <a:xfrm>
            <a:off x="642665" y="1806319"/>
            <a:ext cx="1037463" cy="1015663"/>
          </a:xfrm>
          <a:prstGeom prst="rect">
            <a:avLst/>
          </a:prstGeom>
          <a:noFill/>
        </p:spPr>
        <p:txBody>
          <a:bodyPr wrap="none" rtlCol="0">
            <a:spAutoFit/>
          </a:bodyPr>
          <a:lstStyle/>
          <a:p>
            <a:pPr algn="ctr"/>
            <a:r>
              <a:rPr lang="fr-FR" sz="2000" b="1" dirty="0">
                <a:solidFill>
                  <a:schemeClr val="bg2"/>
                </a:solidFill>
                <a:latin typeface="+mj-lt"/>
              </a:rPr>
              <a:t>94%</a:t>
            </a:r>
          </a:p>
          <a:p>
            <a:pPr algn="ctr"/>
            <a:r>
              <a:rPr lang="fr-FR" sz="1200" dirty="0">
                <a:solidFill>
                  <a:schemeClr val="bg2"/>
                </a:solidFill>
                <a:latin typeface="+mj-lt"/>
              </a:rPr>
              <a:t>entreprises </a:t>
            </a:r>
          </a:p>
          <a:p>
            <a:pPr algn="ctr"/>
            <a:r>
              <a:rPr lang="fr-FR" sz="1200" dirty="0">
                <a:solidFill>
                  <a:schemeClr val="bg2"/>
                </a:solidFill>
                <a:latin typeface="+mj-lt"/>
              </a:rPr>
              <a:t>satisfaites</a:t>
            </a:r>
          </a:p>
          <a:p>
            <a:endParaRPr lang="fr-FR" sz="1600" dirty="0">
              <a:solidFill>
                <a:schemeClr val="bg2"/>
              </a:solidFill>
            </a:endParaRPr>
          </a:p>
        </p:txBody>
      </p:sp>
      <p:sp>
        <p:nvSpPr>
          <p:cNvPr id="15" name="ZoneTexte 14">
            <a:extLst>
              <a:ext uri="{FF2B5EF4-FFF2-40B4-BE49-F238E27FC236}">
                <a16:creationId xmlns:a16="http://schemas.microsoft.com/office/drawing/2014/main" id="{28CE0361-AC24-B43B-1B2D-9BB058CCC216}"/>
              </a:ext>
            </a:extLst>
          </p:cNvPr>
          <p:cNvSpPr txBox="1"/>
          <p:nvPr/>
        </p:nvSpPr>
        <p:spPr>
          <a:xfrm>
            <a:off x="2386124" y="1855017"/>
            <a:ext cx="1406924" cy="1015663"/>
          </a:xfrm>
          <a:prstGeom prst="rect">
            <a:avLst/>
          </a:prstGeom>
          <a:noFill/>
        </p:spPr>
        <p:txBody>
          <a:bodyPr wrap="none" rtlCol="0">
            <a:spAutoFit/>
          </a:bodyPr>
          <a:lstStyle/>
          <a:p>
            <a:pPr algn="ctr"/>
            <a:r>
              <a:rPr lang="fr-FR" sz="2000" b="1" dirty="0">
                <a:solidFill>
                  <a:schemeClr val="tx2"/>
                </a:solidFill>
                <a:latin typeface="+mj-lt"/>
              </a:rPr>
              <a:t>+81 000</a:t>
            </a:r>
            <a:r>
              <a:rPr lang="fr-FR" sz="1600" b="1" baseline="30000" dirty="0">
                <a:solidFill>
                  <a:schemeClr val="tx2"/>
                </a:solidFill>
                <a:latin typeface="+mj-lt"/>
              </a:rPr>
              <a:t>(1)</a:t>
            </a:r>
          </a:p>
          <a:p>
            <a:pPr algn="ctr"/>
            <a:r>
              <a:rPr lang="fr-FR" sz="1200" dirty="0">
                <a:solidFill>
                  <a:schemeClr val="tx2"/>
                </a:solidFill>
                <a:latin typeface="+mj-lt"/>
              </a:rPr>
              <a:t>entreprises </a:t>
            </a:r>
          </a:p>
          <a:p>
            <a:pPr algn="ctr"/>
            <a:r>
              <a:rPr lang="fr-FR" sz="1200" dirty="0">
                <a:solidFill>
                  <a:schemeClr val="tx2"/>
                </a:solidFill>
                <a:latin typeface="+mj-lt"/>
              </a:rPr>
              <a:t>clientes</a:t>
            </a:r>
          </a:p>
          <a:p>
            <a:endParaRPr lang="fr-FR" sz="1600" dirty="0">
              <a:solidFill>
                <a:schemeClr val="bg2"/>
              </a:solidFill>
            </a:endParaRPr>
          </a:p>
        </p:txBody>
      </p:sp>
      <p:sp>
        <p:nvSpPr>
          <p:cNvPr id="16" name="ZoneTexte 15">
            <a:extLst>
              <a:ext uri="{FF2B5EF4-FFF2-40B4-BE49-F238E27FC236}">
                <a16:creationId xmlns:a16="http://schemas.microsoft.com/office/drawing/2014/main" id="{9FD3572D-F249-D6C4-71CF-B07F46F66AAF}"/>
              </a:ext>
            </a:extLst>
          </p:cNvPr>
          <p:cNvSpPr txBox="1"/>
          <p:nvPr/>
        </p:nvSpPr>
        <p:spPr>
          <a:xfrm>
            <a:off x="4276140" y="1874473"/>
            <a:ext cx="1584088" cy="830997"/>
          </a:xfrm>
          <a:prstGeom prst="rect">
            <a:avLst/>
          </a:prstGeom>
          <a:noFill/>
        </p:spPr>
        <p:txBody>
          <a:bodyPr wrap="none" rtlCol="0">
            <a:spAutoFit/>
          </a:bodyPr>
          <a:lstStyle/>
          <a:p>
            <a:pPr algn="ctr"/>
            <a:r>
              <a:rPr lang="fr-FR" sz="2000" b="1" dirty="0">
                <a:solidFill>
                  <a:schemeClr val="accent1"/>
                </a:solidFill>
                <a:latin typeface="+mj-lt"/>
              </a:rPr>
              <a:t>+3 millions </a:t>
            </a:r>
            <a:endParaRPr lang="fr-FR" sz="2000" b="1" baseline="30000" dirty="0">
              <a:solidFill>
                <a:schemeClr val="accent1"/>
              </a:solidFill>
              <a:latin typeface="+mj-lt"/>
            </a:endParaRPr>
          </a:p>
          <a:p>
            <a:pPr algn="ctr"/>
            <a:r>
              <a:rPr lang="fr-FR" sz="1200" dirty="0">
                <a:solidFill>
                  <a:schemeClr val="accent1"/>
                </a:solidFill>
                <a:latin typeface="+mj-lt"/>
              </a:rPr>
              <a:t>d’épargnants</a:t>
            </a:r>
            <a:r>
              <a:rPr lang="fr-FR" sz="1200" baseline="30000" dirty="0">
                <a:solidFill>
                  <a:schemeClr val="accent1"/>
                </a:solidFill>
                <a:latin typeface="+mj-lt"/>
              </a:rPr>
              <a:t>(1)</a:t>
            </a:r>
          </a:p>
          <a:p>
            <a:endParaRPr lang="fr-FR" sz="1600" dirty="0">
              <a:solidFill>
                <a:schemeClr val="accent1"/>
              </a:solidFill>
            </a:endParaRPr>
          </a:p>
        </p:txBody>
      </p:sp>
      <p:sp>
        <p:nvSpPr>
          <p:cNvPr id="17" name="Rectangle 16">
            <a:extLst>
              <a:ext uri="{FF2B5EF4-FFF2-40B4-BE49-F238E27FC236}">
                <a16:creationId xmlns:a16="http://schemas.microsoft.com/office/drawing/2014/main" id="{33089CB8-3540-70C8-DFE1-02981E548477}"/>
              </a:ext>
            </a:extLst>
          </p:cNvPr>
          <p:cNvSpPr/>
          <p:nvPr/>
        </p:nvSpPr>
        <p:spPr>
          <a:xfrm>
            <a:off x="286418" y="1729092"/>
            <a:ext cx="1688031" cy="954107"/>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9D3E3898-F491-C4CA-2260-7358973D48F9}"/>
              </a:ext>
            </a:extLst>
          </p:cNvPr>
          <p:cNvSpPr/>
          <p:nvPr/>
        </p:nvSpPr>
        <p:spPr>
          <a:xfrm>
            <a:off x="2245571" y="1733146"/>
            <a:ext cx="1688031" cy="954107"/>
          </a:xfrm>
          <a:prstGeom prst="rect">
            <a:avLst/>
          </a:prstGeom>
          <a:noFill/>
          <a:ln>
            <a:solidFill>
              <a:srgbClr val="0069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FF7B7C2C-415E-C0D1-071C-8CD18EE9DCA8}"/>
              </a:ext>
            </a:extLst>
          </p:cNvPr>
          <p:cNvSpPr/>
          <p:nvPr/>
        </p:nvSpPr>
        <p:spPr>
          <a:xfrm>
            <a:off x="4186705" y="1729092"/>
            <a:ext cx="1688031" cy="95410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96118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87C118B3-1A87-1822-E93A-4EFE0F028791}"/>
              </a:ext>
            </a:extLst>
          </p:cNvPr>
          <p:cNvSpPr/>
          <p:nvPr/>
        </p:nvSpPr>
        <p:spPr>
          <a:xfrm>
            <a:off x="2720954" y="2171456"/>
            <a:ext cx="1368000" cy="140400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2657D015-FD4B-2C48-876B-38C436499364}"/>
              </a:ext>
            </a:extLst>
          </p:cNvPr>
          <p:cNvSpPr>
            <a:spLocks noGrp="1"/>
          </p:cNvSpPr>
          <p:nvPr>
            <p:ph type="sldNum" sz="quarter" idx="12"/>
          </p:nvPr>
        </p:nvSpPr>
        <p:spPr/>
        <p:txBody>
          <a:bodyPr/>
          <a:lstStyle/>
          <a:p>
            <a:fld id="{E94165F0-FE87-0B48-AA66-28C8AFD55271}" type="slidenum">
              <a:rPr lang="fr-FR" smtClean="0"/>
              <a:t>3</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57752" y="224665"/>
            <a:ext cx="6689819" cy="389953"/>
          </a:xfrm>
        </p:spPr>
        <p:txBody>
          <a:bodyPr/>
          <a:lstStyle/>
          <a:p>
            <a:r>
              <a:rPr lang="fr-FR" dirty="0"/>
              <a:t>L’intéressement, une solution de partage de la valeur</a:t>
            </a:r>
          </a:p>
        </p:txBody>
      </p:sp>
      <p:sp>
        <p:nvSpPr>
          <p:cNvPr id="3" name="Shape 90">
            <a:extLst>
              <a:ext uri="{FF2B5EF4-FFF2-40B4-BE49-F238E27FC236}">
                <a16:creationId xmlns:a16="http://schemas.microsoft.com/office/drawing/2014/main" id="{1EDFB328-AE2A-2450-0AE2-7AE8E8C71DE6}"/>
              </a:ext>
            </a:extLst>
          </p:cNvPr>
          <p:cNvSpPr txBox="1"/>
          <p:nvPr/>
        </p:nvSpPr>
        <p:spPr>
          <a:xfrm>
            <a:off x="3736290" y="2028272"/>
            <a:ext cx="1799369" cy="255143"/>
          </a:xfrm>
          <a:prstGeom prst="rect">
            <a:avLst/>
          </a:prstGeom>
          <a:noFill/>
          <a:ln>
            <a:noFill/>
          </a:ln>
        </p:spPr>
        <p:txBody>
          <a:bodyPr lIns="36000" tIns="17142" rIns="36000" bIns="17142" anchor="b" anchorCtr="0">
            <a:noAutofit/>
          </a:bodyPr>
          <a:lstStyle/>
          <a:p>
            <a:pPr>
              <a:lnSpc>
                <a:spcPct val="100857"/>
              </a:lnSpc>
              <a:buSzPct val="25000"/>
            </a:pPr>
            <a:r>
              <a:rPr lang="en-US" sz="1400" b="1" spc="225" dirty="0">
                <a:solidFill>
                  <a:schemeClr val="tx2"/>
                </a:solidFill>
                <a:latin typeface="Arial Black" panose="020B0604020202020204" pitchFamily="34" charset="0"/>
                <a:ea typeface="Montserrat"/>
                <a:cs typeface="Arial Black" panose="020B0604020202020204" pitchFamily="34" charset="0"/>
                <a:sym typeface="Montserrat"/>
              </a:rPr>
              <a:t>RÉCOMPENSE</a:t>
            </a:r>
          </a:p>
        </p:txBody>
      </p:sp>
      <p:sp>
        <p:nvSpPr>
          <p:cNvPr id="13" name="Shape 90">
            <a:extLst>
              <a:ext uri="{FF2B5EF4-FFF2-40B4-BE49-F238E27FC236}">
                <a16:creationId xmlns:a16="http://schemas.microsoft.com/office/drawing/2014/main" id="{2E6081DD-8072-A002-9EB0-8D85C11EB99F}"/>
              </a:ext>
            </a:extLst>
          </p:cNvPr>
          <p:cNvSpPr txBox="1"/>
          <p:nvPr/>
        </p:nvSpPr>
        <p:spPr>
          <a:xfrm>
            <a:off x="3672508" y="3441658"/>
            <a:ext cx="2204676" cy="255143"/>
          </a:xfrm>
          <a:prstGeom prst="rect">
            <a:avLst/>
          </a:prstGeom>
          <a:noFill/>
          <a:ln>
            <a:noFill/>
          </a:ln>
        </p:spPr>
        <p:txBody>
          <a:bodyPr lIns="36000" tIns="17142" rIns="36000" bIns="17142" anchor="b" anchorCtr="0">
            <a:noAutofit/>
          </a:bodyPr>
          <a:lstStyle/>
          <a:p>
            <a:pPr>
              <a:lnSpc>
                <a:spcPct val="100857"/>
              </a:lnSpc>
              <a:buSzPct val="25000"/>
            </a:pPr>
            <a:r>
              <a:rPr lang="en-US" sz="1400" b="1" spc="225" dirty="0">
                <a:solidFill>
                  <a:schemeClr val="bg2"/>
                </a:solidFill>
                <a:latin typeface="Arial Black" panose="020B0604020202020204" pitchFamily="34" charset="0"/>
                <a:ea typeface="Montserrat"/>
                <a:cs typeface="Arial Black" panose="020B0604020202020204" pitchFamily="34" charset="0"/>
                <a:sym typeface="Montserrat"/>
              </a:rPr>
              <a:t>RECRUTEMENT</a:t>
            </a:r>
          </a:p>
        </p:txBody>
      </p:sp>
      <p:grpSp>
        <p:nvGrpSpPr>
          <p:cNvPr id="15" name="Groupe 14">
            <a:extLst>
              <a:ext uri="{FF2B5EF4-FFF2-40B4-BE49-F238E27FC236}">
                <a16:creationId xmlns:a16="http://schemas.microsoft.com/office/drawing/2014/main" id="{21746352-1827-1037-191C-CD50ED634D20}"/>
              </a:ext>
            </a:extLst>
          </p:cNvPr>
          <p:cNvGrpSpPr/>
          <p:nvPr/>
        </p:nvGrpSpPr>
        <p:grpSpPr>
          <a:xfrm>
            <a:off x="1180868" y="2031700"/>
            <a:ext cx="1839792" cy="391096"/>
            <a:chOff x="833919" y="1485095"/>
            <a:chExt cx="1839792" cy="391096"/>
          </a:xfrm>
        </p:grpSpPr>
        <p:sp>
          <p:nvSpPr>
            <p:cNvPr id="16" name="Shape 90">
              <a:extLst>
                <a:ext uri="{FF2B5EF4-FFF2-40B4-BE49-F238E27FC236}">
                  <a16:creationId xmlns:a16="http://schemas.microsoft.com/office/drawing/2014/main" id="{2DC91850-3B59-EF9B-4009-4FC041F56C9E}"/>
                </a:ext>
              </a:extLst>
            </p:cNvPr>
            <p:cNvSpPr txBox="1"/>
            <p:nvPr/>
          </p:nvSpPr>
          <p:spPr>
            <a:xfrm>
              <a:off x="921972" y="1485095"/>
              <a:ext cx="1751739" cy="255143"/>
            </a:xfrm>
            <a:prstGeom prst="rect">
              <a:avLst/>
            </a:prstGeom>
            <a:noFill/>
            <a:ln>
              <a:noFill/>
            </a:ln>
          </p:spPr>
          <p:txBody>
            <a:bodyPr lIns="36000" tIns="17142" rIns="36000" bIns="17142" anchor="b" anchorCtr="0">
              <a:noAutofit/>
            </a:bodyPr>
            <a:lstStyle/>
            <a:p>
              <a:pPr algn="r">
                <a:lnSpc>
                  <a:spcPct val="100857"/>
                </a:lnSpc>
                <a:buSzPct val="25000"/>
              </a:pPr>
              <a:r>
                <a:rPr lang="en-US" sz="1400" b="1" spc="225" dirty="0">
                  <a:solidFill>
                    <a:schemeClr val="bg2"/>
                  </a:solidFill>
                  <a:latin typeface="Arial Black" panose="020B0604020202020204" pitchFamily="34" charset="0"/>
                  <a:ea typeface="Montserrat"/>
                  <a:cs typeface="Arial Black" panose="020B0604020202020204" pitchFamily="34" charset="0"/>
                  <a:sym typeface="Montserrat"/>
                </a:rPr>
                <a:t>MOTIVATION</a:t>
              </a:r>
            </a:p>
          </p:txBody>
        </p:sp>
        <p:sp>
          <p:nvSpPr>
            <p:cNvPr id="17" name="TextBox 63">
              <a:extLst>
                <a:ext uri="{FF2B5EF4-FFF2-40B4-BE49-F238E27FC236}">
                  <a16:creationId xmlns:a16="http://schemas.microsoft.com/office/drawing/2014/main" id="{97325B38-6C59-386E-E3D6-B8678549680C}"/>
                </a:ext>
              </a:extLst>
            </p:cNvPr>
            <p:cNvSpPr txBox="1"/>
            <p:nvPr/>
          </p:nvSpPr>
          <p:spPr>
            <a:xfrm>
              <a:off x="833919" y="1645359"/>
              <a:ext cx="1751739" cy="230832"/>
            </a:xfrm>
            <a:prstGeom prst="rect">
              <a:avLst/>
            </a:prstGeom>
            <a:noFill/>
          </p:spPr>
          <p:txBody>
            <a:bodyPr wrap="square" lIns="36000" rIns="36000" rtlCol="0">
              <a:spAutoFit/>
            </a:bodyPr>
            <a:lstStyle/>
            <a:p>
              <a:pPr algn="r"/>
              <a:r>
                <a:rPr lang="en-US" sz="900" dirty="0">
                  <a:latin typeface="+mj-lt"/>
                  <a:ea typeface="Montserrat Light" charset="0"/>
                  <a:cs typeface="Montserrat Light" charset="0"/>
                </a:rPr>
                <a:t>.</a:t>
              </a:r>
            </a:p>
          </p:txBody>
        </p:sp>
      </p:grpSp>
      <p:grpSp>
        <p:nvGrpSpPr>
          <p:cNvPr id="19" name="Groupe 18">
            <a:extLst>
              <a:ext uri="{FF2B5EF4-FFF2-40B4-BE49-F238E27FC236}">
                <a16:creationId xmlns:a16="http://schemas.microsoft.com/office/drawing/2014/main" id="{AA984D6F-20A4-2D92-DEA5-C2FFD28827AD}"/>
              </a:ext>
            </a:extLst>
          </p:cNvPr>
          <p:cNvGrpSpPr/>
          <p:nvPr/>
        </p:nvGrpSpPr>
        <p:grpSpPr>
          <a:xfrm>
            <a:off x="1309736" y="3459871"/>
            <a:ext cx="1813040" cy="431953"/>
            <a:chOff x="772618" y="3400454"/>
            <a:chExt cx="1813040" cy="431953"/>
          </a:xfrm>
        </p:grpSpPr>
        <p:sp>
          <p:nvSpPr>
            <p:cNvPr id="20" name="Shape 90">
              <a:extLst>
                <a:ext uri="{FF2B5EF4-FFF2-40B4-BE49-F238E27FC236}">
                  <a16:creationId xmlns:a16="http://schemas.microsoft.com/office/drawing/2014/main" id="{9CEE4824-6115-1137-4277-F9AF3F3CC267}"/>
                </a:ext>
              </a:extLst>
            </p:cNvPr>
            <p:cNvSpPr txBox="1"/>
            <p:nvPr/>
          </p:nvSpPr>
          <p:spPr>
            <a:xfrm>
              <a:off x="772618" y="3400454"/>
              <a:ext cx="1813040" cy="255143"/>
            </a:xfrm>
            <a:prstGeom prst="rect">
              <a:avLst/>
            </a:prstGeom>
            <a:noFill/>
            <a:ln>
              <a:noFill/>
            </a:ln>
          </p:spPr>
          <p:txBody>
            <a:bodyPr lIns="36000" tIns="17142" rIns="36000" bIns="17142" anchor="b" anchorCtr="0">
              <a:noAutofit/>
            </a:bodyPr>
            <a:lstStyle/>
            <a:p>
              <a:pPr algn="r">
                <a:lnSpc>
                  <a:spcPct val="100857"/>
                </a:lnSpc>
                <a:buSzPct val="25000"/>
              </a:pPr>
              <a:r>
                <a:rPr lang="en-US" sz="1400" b="1" spc="225" dirty="0">
                  <a:solidFill>
                    <a:srgbClr val="006982"/>
                  </a:solidFill>
                  <a:latin typeface="Arial Black" panose="020B0604020202020204" pitchFamily="34" charset="0"/>
                  <a:ea typeface="Montserrat"/>
                  <a:cs typeface="Arial Black" panose="020B0604020202020204" pitchFamily="34" charset="0"/>
                  <a:sym typeface="Montserrat"/>
                </a:rPr>
                <a:t>FIDÉLISATION</a:t>
              </a:r>
            </a:p>
          </p:txBody>
        </p:sp>
        <p:sp>
          <p:nvSpPr>
            <p:cNvPr id="21" name="TextBox 63">
              <a:extLst>
                <a:ext uri="{FF2B5EF4-FFF2-40B4-BE49-F238E27FC236}">
                  <a16:creationId xmlns:a16="http://schemas.microsoft.com/office/drawing/2014/main" id="{F9FA1690-A69A-D2AA-10C2-B6ECD3C3E445}"/>
                </a:ext>
              </a:extLst>
            </p:cNvPr>
            <p:cNvSpPr txBox="1"/>
            <p:nvPr/>
          </p:nvSpPr>
          <p:spPr>
            <a:xfrm>
              <a:off x="833919" y="3601575"/>
              <a:ext cx="1751739" cy="230832"/>
            </a:xfrm>
            <a:prstGeom prst="rect">
              <a:avLst/>
            </a:prstGeom>
            <a:noFill/>
          </p:spPr>
          <p:txBody>
            <a:bodyPr wrap="square" lIns="36000" rIns="36000" rtlCol="0">
              <a:spAutoFit/>
            </a:bodyPr>
            <a:lstStyle/>
            <a:p>
              <a:pPr algn="r"/>
              <a:endParaRPr lang="en-US" sz="900" dirty="0">
                <a:latin typeface="+mj-lt"/>
                <a:ea typeface="Montserrat Light" charset="0"/>
                <a:cs typeface="Montserrat Light" charset="0"/>
              </a:endParaRPr>
            </a:p>
          </p:txBody>
        </p:sp>
      </p:grpSp>
      <p:sp>
        <p:nvSpPr>
          <p:cNvPr id="48" name="ZoneTexte 47">
            <a:extLst>
              <a:ext uri="{FF2B5EF4-FFF2-40B4-BE49-F238E27FC236}">
                <a16:creationId xmlns:a16="http://schemas.microsoft.com/office/drawing/2014/main" id="{7B2A7EBF-34B8-EFFC-7124-C93841B5C863}"/>
              </a:ext>
            </a:extLst>
          </p:cNvPr>
          <p:cNvSpPr txBox="1"/>
          <p:nvPr/>
        </p:nvSpPr>
        <p:spPr>
          <a:xfrm>
            <a:off x="48600" y="2744006"/>
            <a:ext cx="982300" cy="287130"/>
          </a:xfrm>
          <a:prstGeom prst="rect">
            <a:avLst/>
          </a:prstGeom>
          <a:noFill/>
        </p:spPr>
        <p:txBody>
          <a:bodyPr wrap="square" rtlCol="0">
            <a:spAutoFit/>
          </a:bodyPr>
          <a:lstStyle>
            <a:defPPr>
              <a:defRPr lang="fr-FR"/>
            </a:defPPr>
            <a:lvl1pPr>
              <a:defRPr b="1">
                <a:solidFill>
                  <a:schemeClr val="tx2"/>
                </a:solidFill>
              </a:defRPr>
            </a:lvl1pPr>
          </a:lstStyle>
          <a:p>
            <a:pPr algn="ctr"/>
            <a:r>
              <a:rPr lang="fr-FR" sz="1266" b="0" dirty="0">
                <a:solidFill>
                  <a:schemeClr val="accent1"/>
                </a:solidFill>
              </a:rPr>
              <a:t>ÉPARGNE</a:t>
            </a:r>
          </a:p>
        </p:txBody>
      </p:sp>
      <p:sp>
        <p:nvSpPr>
          <p:cNvPr id="49" name="ZoneTexte 48">
            <a:extLst>
              <a:ext uri="{FF2B5EF4-FFF2-40B4-BE49-F238E27FC236}">
                <a16:creationId xmlns:a16="http://schemas.microsoft.com/office/drawing/2014/main" id="{8F3E8619-B5C5-901D-7968-E6018626D423}"/>
              </a:ext>
            </a:extLst>
          </p:cNvPr>
          <p:cNvSpPr txBox="1"/>
          <p:nvPr/>
        </p:nvSpPr>
        <p:spPr>
          <a:xfrm>
            <a:off x="2630830" y="1086514"/>
            <a:ext cx="1548248" cy="287130"/>
          </a:xfrm>
          <a:prstGeom prst="rect">
            <a:avLst/>
          </a:prstGeom>
          <a:noFill/>
        </p:spPr>
        <p:txBody>
          <a:bodyPr wrap="square" rtlCol="0">
            <a:spAutoFit/>
          </a:bodyPr>
          <a:lstStyle/>
          <a:p>
            <a:pPr algn="ctr"/>
            <a:r>
              <a:rPr lang="fr-FR" sz="1266" dirty="0">
                <a:solidFill>
                  <a:schemeClr val="accent1"/>
                </a:solidFill>
              </a:rPr>
              <a:t>RÉMUNÉRATION</a:t>
            </a:r>
          </a:p>
        </p:txBody>
      </p:sp>
      <p:sp>
        <p:nvSpPr>
          <p:cNvPr id="50" name="ZoneTexte 49">
            <a:extLst>
              <a:ext uri="{FF2B5EF4-FFF2-40B4-BE49-F238E27FC236}">
                <a16:creationId xmlns:a16="http://schemas.microsoft.com/office/drawing/2014/main" id="{D0CDE702-A5AE-8113-2941-D86D0F70CD63}"/>
              </a:ext>
            </a:extLst>
          </p:cNvPr>
          <p:cNvSpPr txBox="1"/>
          <p:nvPr/>
        </p:nvSpPr>
        <p:spPr>
          <a:xfrm>
            <a:off x="2155755" y="4372341"/>
            <a:ext cx="2600187" cy="481927"/>
          </a:xfrm>
          <a:prstGeom prst="rect">
            <a:avLst/>
          </a:prstGeom>
          <a:noFill/>
        </p:spPr>
        <p:txBody>
          <a:bodyPr wrap="square" rtlCol="0">
            <a:spAutoFit/>
          </a:bodyPr>
          <a:lstStyle/>
          <a:p>
            <a:pPr algn="ctr"/>
            <a:r>
              <a:rPr lang="fr-FR" sz="1266" dirty="0">
                <a:solidFill>
                  <a:schemeClr val="accent1"/>
                </a:solidFill>
              </a:rPr>
              <a:t>PARTAGE DE VALEUR SANS IMPACTER LA TRÉSORERIE</a:t>
            </a:r>
          </a:p>
        </p:txBody>
      </p:sp>
      <p:sp>
        <p:nvSpPr>
          <p:cNvPr id="51" name="ZoneTexte 50">
            <a:extLst>
              <a:ext uri="{FF2B5EF4-FFF2-40B4-BE49-F238E27FC236}">
                <a16:creationId xmlns:a16="http://schemas.microsoft.com/office/drawing/2014/main" id="{60C5DECE-EB8B-5955-2AEB-BC2FAF155CA2}"/>
              </a:ext>
            </a:extLst>
          </p:cNvPr>
          <p:cNvSpPr txBox="1"/>
          <p:nvPr/>
        </p:nvSpPr>
        <p:spPr>
          <a:xfrm>
            <a:off x="5597995" y="2626345"/>
            <a:ext cx="1443249" cy="481927"/>
          </a:xfrm>
          <a:prstGeom prst="rect">
            <a:avLst/>
          </a:prstGeom>
          <a:noFill/>
        </p:spPr>
        <p:txBody>
          <a:bodyPr wrap="square" rtlCol="0">
            <a:spAutoFit/>
          </a:bodyPr>
          <a:lstStyle/>
          <a:p>
            <a:pPr algn="ctr"/>
            <a:r>
              <a:rPr lang="fr-FR" sz="1266" dirty="0">
                <a:solidFill>
                  <a:schemeClr val="accent1"/>
                </a:solidFill>
              </a:rPr>
              <a:t>POUVOIR D’ACHAT</a:t>
            </a:r>
          </a:p>
        </p:txBody>
      </p:sp>
      <p:sp>
        <p:nvSpPr>
          <p:cNvPr id="7" name="Rectangle 6">
            <a:extLst>
              <a:ext uri="{FF2B5EF4-FFF2-40B4-BE49-F238E27FC236}">
                <a16:creationId xmlns:a16="http://schemas.microsoft.com/office/drawing/2014/main" id="{B812F89E-A1D9-2A3B-EA17-17DF585982B0}"/>
              </a:ext>
            </a:extLst>
          </p:cNvPr>
          <p:cNvSpPr/>
          <p:nvPr/>
        </p:nvSpPr>
        <p:spPr>
          <a:xfrm>
            <a:off x="1182544" y="1634323"/>
            <a:ext cx="2039819" cy="1080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40514677-6664-2C30-FF07-33B14D023E9C}"/>
              </a:ext>
            </a:extLst>
          </p:cNvPr>
          <p:cNvSpPr/>
          <p:nvPr/>
        </p:nvSpPr>
        <p:spPr>
          <a:xfrm>
            <a:off x="3595343" y="1634323"/>
            <a:ext cx="2039819" cy="1080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8519368A-709C-FBDD-A333-619F4C188342}"/>
              </a:ext>
            </a:extLst>
          </p:cNvPr>
          <p:cNvSpPr/>
          <p:nvPr/>
        </p:nvSpPr>
        <p:spPr>
          <a:xfrm>
            <a:off x="1166904" y="3046601"/>
            <a:ext cx="2039819" cy="1080000"/>
          </a:xfrm>
          <a:prstGeom prst="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9BCE7C44-6ECE-128B-F73A-7773EA64045B}"/>
              </a:ext>
            </a:extLst>
          </p:cNvPr>
          <p:cNvSpPr/>
          <p:nvPr/>
        </p:nvSpPr>
        <p:spPr>
          <a:xfrm>
            <a:off x="3595342" y="3047709"/>
            <a:ext cx="2039819" cy="1080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 name="Connecteur droit avec flèche 23">
            <a:extLst>
              <a:ext uri="{FF2B5EF4-FFF2-40B4-BE49-F238E27FC236}">
                <a16:creationId xmlns:a16="http://schemas.microsoft.com/office/drawing/2014/main" id="{5D7646EF-159D-675B-7CF7-0ED6FC4850DB}"/>
              </a:ext>
            </a:extLst>
          </p:cNvPr>
          <p:cNvCxnSpPr>
            <a:cxnSpLocks/>
          </p:cNvCxnSpPr>
          <p:nvPr/>
        </p:nvCxnSpPr>
        <p:spPr>
          <a:xfrm>
            <a:off x="3404954" y="1580279"/>
            <a:ext cx="0" cy="2577166"/>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68B065F4-8636-9BA3-5948-ACDE364ADFD3}"/>
              </a:ext>
            </a:extLst>
          </p:cNvPr>
          <p:cNvCxnSpPr>
            <a:cxnSpLocks/>
          </p:cNvCxnSpPr>
          <p:nvPr/>
        </p:nvCxnSpPr>
        <p:spPr>
          <a:xfrm>
            <a:off x="1182544" y="2887572"/>
            <a:ext cx="4546611" cy="0"/>
          </a:xfrm>
          <a:prstGeom prst="straightConnector1">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21B2A970-A1CE-0470-D1AD-10A65A3CAC0E}"/>
              </a:ext>
            </a:extLst>
          </p:cNvPr>
          <p:cNvPicPr>
            <a:picLocks noChangeAspect="1"/>
          </p:cNvPicPr>
          <p:nvPr/>
        </p:nvPicPr>
        <p:blipFill>
          <a:blip r:embed="rId2"/>
          <a:stretch>
            <a:fillRect/>
          </a:stretch>
        </p:blipFill>
        <p:spPr>
          <a:xfrm>
            <a:off x="6966984" y="0"/>
            <a:ext cx="2177016" cy="5143500"/>
          </a:xfrm>
          <a:prstGeom prst="rect">
            <a:avLst/>
          </a:prstGeom>
        </p:spPr>
      </p:pic>
      <p:sp>
        <p:nvSpPr>
          <p:cNvPr id="5" name="ZoneTexte 4">
            <a:extLst>
              <a:ext uri="{FF2B5EF4-FFF2-40B4-BE49-F238E27FC236}">
                <a16:creationId xmlns:a16="http://schemas.microsoft.com/office/drawing/2014/main" id="{BAEF3668-0168-8074-BBDE-EEE2198D3EB1}"/>
              </a:ext>
            </a:extLst>
          </p:cNvPr>
          <p:cNvSpPr txBox="1"/>
          <p:nvPr/>
        </p:nvSpPr>
        <p:spPr>
          <a:xfrm>
            <a:off x="2964844" y="2739807"/>
            <a:ext cx="901209" cy="276999"/>
          </a:xfrm>
          <a:prstGeom prst="rect">
            <a:avLst/>
          </a:prstGeom>
          <a:solidFill>
            <a:schemeClr val="accent1"/>
          </a:solidFill>
        </p:spPr>
        <p:txBody>
          <a:bodyPr wrap="none" rtlCol="0">
            <a:spAutoFit/>
          </a:bodyPr>
          <a:lstStyle/>
          <a:p>
            <a:r>
              <a:rPr lang="fr-FR" sz="1200" b="1" dirty="0">
                <a:solidFill>
                  <a:schemeClr val="bg1"/>
                </a:solidFill>
              </a:rPr>
              <a:t>Levier RH</a:t>
            </a:r>
          </a:p>
        </p:txBody>
      </p:sp>
    </p:spTree>
    <p:extLst>
      <p:ext uri="{BB962C8B-B14F-4D97-AF65-F5344CB8AC3E}">
        <p14:creationId xmlns:p14="http://schemas.microsoft.com/office/powerpoint/2010/main" val="3807410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9594D9E-DFF8-F7A3-F89F-0F9C3EB4973B}"/>
              </a:ext>
            </a:extLst>
          </p:cNvPr>
          <p:cNvSpPr/>
          <p:nvPr/>
        </p:nvSpPr>
        <p:spPr>
          <a:xfrm>
            <a:off x="6400801" y="0"/>
            <a:ext cx="27432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620483" cy="389953"/>
          </a:xfrm>
        </p:spPr>
        <p:txBody>
          <a:bodyPr/>
          <a:lstStyle/>
          <a:p>
            <a:r>
              <a:rPr lang="fr-FR"/>
              <a:t>L’intéressement le coup de cœur des salariés</a:t>
            </a:r>
            <a:br>
              <a:rPr lang="fr-FR" dirty="0"/>
            </a:br>
            <a:br>
              <a:rPr lang="fr-FR" dirty="0"/>
            </a:br>
            <a:endParaRPr lang="fr-FR" dirty="0"/>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4</a:t>
            </a:fld>
            <a:endParaRPr lang="fr-FR"/>
          </a:p>
        </p:txBody>
      </p:sp>
      <p:sp>
        <p:nvSpPr>
          <p:cNvPr id="24" name="AutoShape 4">
            <a:extLst>
              <a:ext uri="{FF2B5EF4-FFF2-40B4-BE49-F238E27FC236}">
                <a16:creationId xmlns:a16="http://schemas.microsoft.com/office/drawing/2014/main" id="{6EA889AE-3235-4E0F-4A22-DF1666B6350D}"/>
              </a:ext>
            </a:extLst>
          </p:cNvPr>
          <p:cNvSpPr>
            <a:spLocks noChangeArrowheads="1"/>
          </p:cNvSpPr>
          <p:nvPr>
            <p:custDataLst>
              <p:tags r:id="rId1"/>
            </p:custDataLst>
          </p:nvPr>
        </p:nvSpPr>
        <p:spPr bwMode="gray">
          <a:xfrm>
            <a:off x="583573" y="1385810"/>
            <a:ext cx="2541455" cy="403348"/>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7145" tIns="32295" rIns="127145" bIns="32295" anchor="t"/>
          <a:lstStyle/>
          <a:p>
            <a:pPr algn="ctr" defTabSz="501145" fontAlgn="base">
              <a:lnSpc>
                <a:spcPts val="1108"/>
              </a:lnSpc>
              <a:spcBef>
                <a:spcPct val="20000"/>
              </a:spcBef>
              <a:spcAft>
                <a:spcPct val="0"/>
              </a:spcAft>
              <a:buClr>
                <a:srgbClr val="FFFFFF"/>
              </a:buClr>
            </a:pPr>
            <a:r>
              <a:rPr lang="fr-FR" sz="1000" b="1" kern="0" dirty="0">
                <a:solidFill>
                  <a:schemeClr val="bg2"/>
                </a:solidFill>
                <a:latin typeface="+mj-lt"/>
                <a:ea typeface="MS PGothic" pitchFamily="34" charset="-128"/>
              </a:rPr>
              <a:t>QU’EST-CE QUE C’EST ?</a:t>
            </a:r>
          </a:p>
        </p:txBody>
      </p:sp>
      <p:sp>
        <p:nvSpPr>
          <p:cNvPr id="25" name="AutoShape 4">
            <a:extLst>
              <a:ext uri="{FF2B5EF4-FFF2-40B4-BE49-F238E27FC236}">
                <a16:creationId xmlns:a16="http://schemas.microsoft.com/office/drawing/2014/main" id="{EBB7C229-F993-56DC-8C0F-1F54F2AD6ACC}"/>
              </a:ext>
            </a:extLst>
          </p:cNvPr>
          <p:cNvSpPr>
            <a:spLocks noChangeArrowheads="1"/>
          </p:cNvSpPr>
          <p:nvPr>
            <p:custDataLst>
              <p:tags r:id="rId2"/>
            </p:custDataLst>
          </p:nvPr>
        </p:nvSpPr>
        <p:spPr bwMode="gray">
          <a:xfrm>
            <a:off x="3433023" y="1379313"/>
            <a:ext cx="2541455" cy="403348"/>
          </a:xfrm>
          <a:prstGeom prst="roundRect">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7145" tIns="32295" rIns="127145" bIns="32295" anchor="t"/>
          <a:lstStyle/>
          <a:p>
            <a:pPr algn="ctr" defTabSz="501145" fontAlgn="base">
              <a:lnSpc>
                <a:spcPts val="1108"/>
              </a:lnSpc>
              <a:spcBef>
                <a:spcPct val="20000"/>
              </a:spcBef>
              <a:spcAft>
                <a:spcPct val="0"/>
              </a:spcAft>
              <a:buClr>
                <a:srgbClr val="FFFFFF"/>
              </a:buClr>
            </a:pPr>
            <a:r>
              <a:rPr lang="fr-FR" sz="1000" b="1" kern="0" dirty="0">
                <a:solidFill>
                  <a:schemeClr val="tx2"/>
                </a:solidFill>
                <a:latin typeface="+mj-lt"/>
                <a:ea typeface="MS PGothic" pitchFamily="34" charset="-128"/>
              </a:rPr>
              <a:t>UN OUTIL MODULABLE</a:t>
            </a:r>
          </a:p>
        </p:txBody>
      </p:sp>
      <p:sp>
        <p:nvSpPr>
          <p:cNvPr id="27" name="Espace réservé du texte 19">
            <a:extLst>
              <a:ext uri="{FF2B5EF4-FFF2-40B4-BE49-F238E27FC236}">
                <a16:creationId xmlns:a16="http://schemas.microsoft.com/office/drawing/2014/main" id="{88CACA5E-4429-5BA9-1E8F-0A242F4FE5E8}"/>
              </a:ext>
            </a:extLst>
          </p:cNvPr>
          <p:cNvSpPr txBox="1">
            <a:spLocks/>
          </p:cNvSpPr>
          <p:nvPr/>
        </p:nvSpPr>
        <p:spPr>
          <a:xfrm>
            <a:off x="3617416" y="1770984"/>
            <a:ext cx="2253890" cy="1800493"/>
          </a:xfrm>
          <a:prstGeom prst="rect">
            <a:avLst/>
          </a:prstGeom>
          <a:noFill/>
          <a:ln>
            <a:noFill/>
          </a:ln>
        </p:spPr>
        <p:txBody>
          <a:bodyPr vert="horz" wrap="square" lIns="72000" tIns="0" rIns="180000" bIns="0" rtlCol="0" anchor="t">
            <a:spAutoFit/>
          </a:bodyPr>
          <a:lstStyle>
            <a:lvl1pPr marL="0" indent="0" algn="ctr" defTabSz="685783" rtl="0" eaLnBrk="1" latinLnBrk="0" hangingPunct="1">
              <a:lnSpc>
                <a:spcPct val="100000"/>
              </a:lnSpc>
              <a:spcBef>
                <a:spcPts val="400"/>
              </a:spcBef>
              <a:buFont typeface="Arial" panose="020B0604020202020204" pitchFamily="34" charset="0"/>
              <a:buNone/>
              <a:defRPr sz="1000" b="1" kern="1200" cap="all" baseline="0">
                <a:solidFill>
                  <a:schemeClr val="tx1"/>
                </a:solidFill>
                <a:latin typeface="+mn-lt"/>
                <a:ea typeface="+mn-ea"/>
                <a:cs typeface="+mn-cs"/>
              </a:defRPr>
            </a:lvl1pPr>
            <a:lvl2pPr marL="216000" indent="-216000" algn="l" defTabSz="685783" rtl="0" eaLnBrk="1" latinLnBrk="0" hangingPunct="1">
              <a:lnSpc>
                <a:spcPct val="100000"/>
              </a:lnSpc>
              <a:spcBef>
                <a:spcPts val="1000"/>
              </a:spcBef>
              <a:buClr>
                <a:schemeClr val="accent1"/>
              </a:buClr>
              <a:buFont typeface="Wingdings 3" panose="05040102010807070707" pitchFamily="18" charset="2"/>
              <a:buChar char=""/>
              <a:defRPr sz="1400" b="1" kern="1200">
                <a:solidFill>
                  <a:schemeClr val="tx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algn="l">
              <a:spcBef>
                <a:spcPts val="0"/>
              </a:spcBef>
              <a:spcAft>
                <a:spcPts val="600"/>
              </a:spcAft>
              <a:buClr>
                <a:schemeClr val="accent4"/>
              </a:buClr>
              <a:defRPr/>
            </a:pPr>
            <a:r>
              <a:rPr lang="fr-FR" b="0" cap="none" dirty="0">
                <a:solidFill>
                  <a:schemeClr val="tx1">
                    <a:lumMod val="65000"/>
                    <a:lumOff val="35000"/>
                  </a:schemeClr>
                </a:solidFill>
                <a:sym typeface="Arial"/>
              </a:rPr>
              <a:t>Vous définissez les </a:t>
            </a:r>
            <a:r>
              <a:rPr lang="fr-FR" cap="none" dirty="0">
                <a:solidFill>
                  <a:schemeClr val="tx2"/>
                </a:solidFill>
                <a:sym typeface="Arial"/>
              </a:rPr>
              <a:t>modalités de calcul de la prime et fixez les niveaux de performance à atteindre :</a:t>
            </a:r>
            <a:r>
              <a:rPr lang="fr-FR" cap="none" dirty="0">
                <a:solidFill>
                  <a:schemeClr val="accent1"/>
                </a:solidFill>
                <a:sym typeface="Arial"/>
              </a:rPr>
              <a:t> </a:t>
            </a:r>
            <a:r>
              <a:rPr lang="fr-FR" b="0" cap="none" dirty="0">
                <a:solidFill>
                  <a:schemeClr val="tx1">
                    <a:lumMod val="65000"/>
                    <a:lumOff val="35000"/>
                  </a:schemeClr>
                </a:solidFill>
                <a:sym typeface="Arial"/>
              </a:rPr>
              <a:t>la prime d’intéressement n’est versée que si les objectifs sont atteints.</a:t>
            </a:r>
          </a:p>
          <a:p>
            <a:pPr algn="l">
              <a:spcBef>
                <a:spcPts val="0"/>
              </a:spcBef>
              <a:buClr>
                <a:schemeClr val="accent4"/>
              </a:buClr>
              <a:defRPr/>
            </a:pPr>
            <a:r>
              <a:rPr lang="fr-FR" b="0" cap="none" dirty="0">
                <a:solidFill>
                  <a:schemeClr val="tx1">
                    <a:lumMod val="65000"/>
                    <a:lumOff val="35000"/>
                  </a:schemeClr>
                </a:solidFill>
              </a:rPr>
              <a:t>Les bénéficiaires ont </a:t>
            </a:r>
            <a:r>
              <a:rPr lang="fr-FR" cap="none" dirty="0">
                <a:solidFill>
                  <a:schemeClr val="tx2"/>
                </a:solidFill>
                <a:sym typeface="Arial"/>
              </a:rPr>
              <a:t>la liberté de percevoir immédiatement ou de placer leur prime.</a:t>
            </a:r>
          </a:p>
          <a:p>
            <a:pPr algn="l">
              <a:spcBef>
                <a:spcPts val="0"/>
              </a:spcBef>
              <a:defRPr/>
            </a:pPr>
            <a:endParaRPr lang="fr-FR" sz="1100" b="0" kern="1000" cap="none" dirty="0">
              <a:solidFill>
                <a:prstClr val="black"/>
              </a:solidFill>
            </a:endParaRPr>
          </a:p>
          <a:p>
            <a:pPr algn="l">
              <a:spcBef>
                <a:spcPts val="0"/>
              </a:spcBef>
              <a:defRPr/>
            </a:pPr>
            <a:endParaRPr lang="fr-FR" sz="1100" b="0" kern="1000" cap="none" dirty="0">
              <a:solidFill>
                <a:prstClr val="black"/>
              </a:solidFill>
            </a:endParaRPr>
          </a:p>
        </p:txBody>
      </p:sp>
      <p:sp>
        <p:nvSpPr>
          <p:cNvPr id="43" name="Espace réservé du texte 16">
            <a:extLst>
              <a:ext uri="{FF2B5EF4-FFF2-40B4-BE49-F238E27FC236}">
                <a16:creationId xmlns:a16="http://schemas.microsoft.com/office/drawing/2014/main" id="{B78CE976-F208-2DE9-8030-C2C20DABC1BA}"/>
              </a:ext>
            </a:extLst>
          </p:cNvPr>
          <p:cNvSpPr txBox="1">
            <a:spLocks/>
          </p:cNvSpPr>
          <p:nvPr/>
        </p:nvSpPr>
        <p:spPr>
          <a:xfrm>
            <a:off x="698646" y="1785944"/>
            <a:ext cx="2426382" cy="2227345"/>
          </a:xfrm>
          <a:prstGeom prst="rect">
            <a:avLst/>
          </a:prstGeom>
          <a:noFill/>
          <a:ln>
            <a:noFill/>
          </a:ln>
        </p:spPr>
        <p:txBody>
          <a:bodyPr lIns="72000" tIns="0" rIns="7200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685749">
              <a:spcBef>
                <a:spcPts val="600"/>
              </a:spcBef>
              <a:spcAft>
                <a:spcPts val="600"/>
              </a:spcAft>
              <a:buClr>
                <a:schemeClr val="bg2"/>
              </a:buClr>
              <a:buFont typeface="Wingdings" panose="05000000000000000000" pitchFamily="2" charset="2"/>
              <a:buChar char="§"/>
              <a:defRPr/>
            </a:pPr>
            <a:r>
              <a:rPr lang="fr-FR" sz="1000" dirty="0">
                <a:solidFill>
                  <a:schemeClr val="tx1">
                    <a:lumMod val="65000"/>
                    <a:lumOff val="35000"/>
                  </a:schemeClr>
                </a:solidFill>
                <a:ea typeface="+mn-ea"/>
                <a:cs typeface="+mn-cs"/>
              </a:rPr>
              <a:t>Une solution pour </a:t>
            </a:r>
            <a:r>
              <a:rPr lang="fr-FR" sz="1000" b="1" dirty="0">
                <a:solidFill>
                  <a:schemeClr val="bg2"/>
                </a:solidFill>
                <a:ea typeface="+mn-ea"/>
                <a:cs typeface="+mn-cs"/>
              </a:rPr>
              <a:t>motiver</a:t>
            </a:r>
            <a:r>
              <a:rPr lang="fr-FR" sz="1000" dirty="0">
                <a:solidFill>
                  <a:schemeClr val="tx2"/>
                </a:solidFill>
              </a:rPr>
              <a:t> </a:t>
            </a:r>
            <a:r>
              <a:rPr lang="fr-FR" sz="1000" dirty="0">
                <a:solidFill>
                  <a:schemeClr val="tx1">
                    <a:lumMod val="65000"/>
                    <a:lumOff val="35000"/>
                  </a:schemeClr>
                </a:solidFill>
                <a:ea typeface="+mn-ea"/>
                <a:cs typeface="+mn-cs"/>
              </a:rPr>
              <a:t>et</a:t>
            </a:r>
            <a:r>
              <a:rPr lang="fr-FR" sz="1000" dirty="0">
                <a:solidFill>
                  <a:schemeClr val="bg2"/>
                </a:solidFill>
                <a:ea typeface="+mn-ea"/>
                <a:cs typeface="+mn-cs"/>
              </a:rPr>
              <a:t> </a:t>
            </a:r>
            <a:r>
              <a:rPr lang="fr-FR" sz="1000" b="1" dirty="0">
                <a:solidFill>
                  <a:schemeClr val="bg2"/>
                </a:solidFill>
                <a:ea typeface="+mn-ea"/>
                <a:cs typeface="+mn-cs"/>
              </a:rPr>
              <a:t>valoriser</a:t>
            </a:r>
            <a:r>
              <a:rPr lang="fr-FR" sz="1000" dirty="0">
                <a:solidFill>
                  <a:schemeClr val="bg2"/>
                </a:solidFill>
              </a:rPr>
              <a:t> </a:t>
            </a:r>
            <a:r>
              <a:rPr lang="fr-FR" sz="1000" dirty="0">
                <a:solidFill>
                  <a:schemeClr val="tx1">
                    <a:lumMod val="65000"/>
                    <a:lumOff val="35000"/>
                  </a:schemeClr>
                </a:solidFill>
                <a:ea typeface="+mn-ea"/>
                <a:cs typeface="+mn-cs"/>
              </a:rPr>
              <a:t>vos salariés </a:t>
            </a:r>
            <a:r>
              <a:rPr lang="fr-FR" sz="1000" b="1" dirty="0">
                <a:solidFill>
                  <a:schemeClr val="bg2"/>
                </a:solidFill>
                <a:ea typeface="+mn-ea"/>
                <a:cs typeface="+mn-cs"/>
              </a:rPr>
              <a:t>en les associant aux performances et/ou aux résultats de votre entreprise.</a:t>
            </a:r>
          </a:p>
          <a:p>
            <a:pPr defTabSz="685749">
              <a:spcBef>
                <a:spcPts val="600"/>
              </a:spcBef>
              <a:spcAft>
                <a:spcPts val="600"/>
              </a:spcAft>
              <a:buClr>
                <a:schemeClr val="bg2"/>
              </a:buClr>
              <a:buFont typeface="Wingdings" panose="05000000000000000000" pitchFamily="2" charset="2"/>
              <a:buChar char="§"/>
              <a:defRPr/>
            </a:pPr>
            <a:r>
              <a:rPr lang="fr-FR" sz="1000" b="1" dirty="0">
                <a:solidFill>
                  <a:schemeClr val="bg2"/>
                </a:solidFill>
                <a:ea typeface="+mn-ea"/>
                <a:cs typeface="+mn-cs"/>
              </a:rPr>
              <a:t>Une source d’alimentation </a:t>
            </a:r>
            <a:r>
              <a:rPr lang="fr-FR" sz="1000" dirty="0">
                <a:solidFill>
                  <a:schemeClr val="tx1">
                    <a:lumMod val="65000"/>
                    <a:lumOff val="35000"/>
                  </a:schemeClr>
                </a:solidFill>
                <a:ea typeface="+mn-ea"/>
                <a:cs typeface="+mn-cs"/>
              </a:rPr>
              <a:t>potentielle des plans d’épargne </a:t>
            </a:r>
            <a:r>
              <a:rPr lang="fr-FR" sz="1000" b="1" dirty="0">
                <a:solidFill>
                  <a:schemeClr val="bg2"/>
                </a:solidFill>
                <a:ea typeface="+mn-ea"/>
                <a:cs typeface="+mn-cs"/>
              </a:rPr>
              <a:t>sans que le bénéficiaire ait à utiliser ses économies personnelles.</a:t>
            </a:r>
          </a:p>
          <a:p>
            <a:pPr defTabSz="685749">
              <a:buClr>
                <a:schemeClr val="bg2"/>
              </a:buClr>
              <a:buFont typeface="Wingdings" panose="05000000000000000000" pitchFamily="2" charset="2"/>
              <a:buChar char="§"/>
              <a:defRPr/>
            </a:pPr>
            <a:endParaRPr lang="fr-FR" sz="1000" b="1" dirty="0">
              <a:solidFill>
                <a:schemeClr val="accent1"/>
              </a:solidFill>
            </a:endParaRPr>
          </a:p>
        </p:txBody>
      </p:sp>
      <p:sp>
        <p:nvSpPr>
          <p:cNvPr id="44" name="Rectangle 43">
            <a:extLst>
              <a:ext uri="{FF2B5EF4-FFF2-40B4-BE49-F238E27FC236}">
                <a16:creationId xmlns:a16="http://schemas.microsoft.com/office/drawing/2014/main" id="{ABA19CFB-DD2D-1875-8D62-DB8EF8C5673F}"/>
              </a:ext>
            </a:extLst>
          </p:cNvPr>
          <p:cNvSpPr/>
          <p:nvPr/>
        </p:nvSpPr>
        <p:spPr>
          <a:xfrm>
            <a:off x="6560638" y="1439794"/>
            <a:ext cx="2445166" cy="10079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fr-FR" sz="1050" b="1" dirty="0">
                <a:solidFill>
                  <a:schemeClr val="accent1"/>
                </a:solidFill>
                <a:cs typeface="Arial" panose="020B0604020202020204" pitchFamily="34" charset="0"/>
              </a:rPr>
              <a:t>LE DIRIGEANT EST ÉGALEMENT </a:t>
            </a:r>
            <a:r>
              <a:rPr lang="fr-FR" sz="1050" b="1">
                <a:solidFill>
                  <a:schemeClr val="accent1"/>
                </a:solidFill>
                <a:cs typeface="Arial" panose="020B0604020202020204" pitchFamily="34" charset="0"/>
              </a:rPr>
              <a:t>ÉLIGIBLE </a:t>
            </a:r>
            <a:r>
              <a:rPr lang="fr-FR" sz="1050" b="1">
                <a:solidFill>
                  <a:schemeClr val="bg2"/>
                </a:solidFill>
                <a:cs typeface="Arial" panose="020B0604020202020204" pitchFamily="34" charset="0"/>
              </a:rPr>
              <a:t>À </a:t>
            </a:r>
            <a:r>
              <a:rPr lang="fr-FR" sz="1050" b="1" dirty="0">
                <a:solidFill>
                  <a:schemeClr val="bg2"/>
                </a:solidFill>
                <a:cs typeface="Arial" panose="020B0604020202020204" pitchFamily="34" charset="0"/>
              </a:rPr>
              <a:t>L’INTÉRESSEMENT </a:t>
            </a:r>
          </a:p>
          <a:p>
            <a:r>
              <a:rPr lang="fr-FR" sz="1050" b="1" dirty="0">
                <a:solidFill>
                  <a:schemeClr val="bg2"/>
                </a:solidFill>
                <a:cs typeface="Arial" panose="020B0604020202020204" pitchFamily="34" charset="0"/>
              </a:rPr>
              <a:t>AU MÊME TITRE QUE SES SALARIÉS</a:t>
            </a:r>
            <a:endParaRPr lang="fr-FR" sz="1050" b="1" dirty="0">
              <a:solidFill>
                <a:schemeClr val="bg2"/>
              </a:solidFill>
            </a:endParaRPr>
          </a:p>
          <a:p>
            <a:pPr algn="ctr"/>
            <a:br>
              <a:rPr lang="fr-FR" sz="1050" b="1" dirty="0">
                <a:solidFill>
                  <a:schemeClr val="accent6"/>
                </a:solidFill>
                <a:cs typeface="Arial" panose="020B0604020202020204" pitchFamily="34" charset="0"/>
              </a:rPr>
            </a:br>
            <a:endParaRPr lang="fr-FR" sz="700" dirty="0">
              <a:solidFill>
                <a:schemeClr val="accent6"/>
              </a:solidFill>
              <a:cs typeface="Arial" panose="020B0604020202020204" pitchFamily="34" charset="0"/>
            </a:endParaRPr>
          </a:p>
        </p:txBody>
      </p:sp>
      <p:grpSp>
        <p:nvGrpSpPr>
          <p:cNvPr id="56" name="Graphique 109">
            <a:extLst>
              <a:ext uri="{FF2B5EF4-FFF2-40B4-BE49-F238E27FC236}">
                <a16:creationId xmlns:a16="http://schemas.microsoft.com/office/drawing/2014/main" id="{154C3EC3-0145-36C2-80E0-89EFE2761B31}"/>
              </a:ext>
            </a:extLst>
          </p:cNvPr>
          <p:cNvGrpSpPr/>
          <p:nvPr/>
        </p:nvGrpSpPr>
        <p:grpSpPr>
          <a:xfrm>
            <a:off x="1483656" y="765844"/>
            <a:ext cx="550069" cy="550069"/>
            <a:chOff x="-5221211" y="-697800"/>
            <a:chExt cx="4876800" cy="4876800"/>
          </a:xfrm>
        </p:grpSpPr>
        <p:sp>
          <p:nvSpPr>
            <p:cNvPr id="57" name="Forme libre : forme 254">
              <a:extLst>
                <a:ext uri="{FF2B5EF4-FFF2-40B4-BE49-F238E27FC236}">
                  <a16:creationId xmlns:a16="http://schemas.microsoft.com/office/drawing/2014/main" id="{AFC5FEEF-A476-C555-5230-CDFB16E29DAE}"/>
                </a:ext>
              </a:extLst>
            </p:cNvPr>
            <p:cNvSpPr/>
            <p:nvPr/>
          </p:nvSpPr>
          <p:spPr>
            <a:xfrm>
              <a:off x="-4176175" y="153703"/>
              <a:ext cx="2786738" cy="3715657"/>
            </a:xfrm>
            <a:custGeom>
              <a:avLst/>
              <a:gdLst>
                <a:gd name="connsiteX0" fmla="*/ 2786739 w 2786738"/>
                <a:gd name="connsiteY0" fmla="*/ 1393367 h 3715657"/>
                <a:gd name="connsiteX1" fmla="*/ 1233564 w 2786738"/>
                <a:gd name="connsiteY1" fmla="*/ 8908 h 3715657"/>
                <a:gd name="connsiteX2" fmla="*/ 5277 w 2786738"/>
                <a:gd name="connsiteY2" fmla="*/ 1270466 h 3715657"/>
                <a:gd name="connsiteX3" fmla="*/ 705450 w 2786738"/>
                <a:gd name="connsiteY3" fmla="*/ 2603004 h 3715657"/>
                <a:gd name="connsiteX4" fmla="*/ 928906 w 2786738"/>
                <a:gd name="connsiteY4" fmla="*/ 2974451 h 3715657"/>
                <a:gd name="connsiteX5" fmla="*/ 928906 w 2786738"/>
                <a:gd name="connsiteY5" fmla="*/ 3560838 h 3715657"/>
                <a:gd name="connsiteX6" fmla="*/ 1083726 w 2786738"/>
                <a:gd name="connsiteY6" fmla="*/ 3715658 h 3715657"/>
                <a:gd name="connsiteX7" fmla="*/ 1703003 w 2786738"/>
                <a:gd name="connsiteY7" fmla="*/ 3715658 h 3715657"/>
                <a:gd name="connsiteX8" fmla="*/ 1857822 w 2786738"/>
                <a:gd name="connsiteY8" fmla="*/ 3560838 h 3715657"/>
                <a:gd name="connsiteX9" fmla="*/ 1857822 w 2786738"/>
                <a:gd name="connsiteY9" fmla="*/ 2986757 h 3715657"/>
                <a:gd name="connsiteX10" fmla="*/ 2089985 w 2786738"/>
                <a:gd name="connsiteY10" fmla="*/ 2598204 h 3715657"/>
                <a:gd name="connsiteX11" fmla="*/ 2786739 w 2786738"/>
                <a:gd name="connsiteY11" fmla="*/ 1393367 h 371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738" h="3715657">
                  <a:moveTo>
                    <a:pt x="2786739" y="1393367"/>
                  </a:moveTo>
                  <a:cubicBezTo>
                    <a:pt x="2786739" y="571188"/>
                    <a:pt x="2074650" y="-84656"/>
                    <a:pt x="1233564" y="8908"/>
                  </a:cubicBezTo>
                  <a:cubicBezTo>
                    <a:pt x="581987" y="81394"/>
                    <a:pt x="61284" y="617270"/>
                    <a:pt x="5277" y="1270466"/>
                  </a:cubicBezTo>
                  <a:cubicBezTo>
                    <a:pt x="-43596" y="1840414"/>
                    <a:pt x="251488" y="2344962"/>
                    <a:pt x="705450" y="2603004"/>
                  </a:cubicBezTo>
                  <a:cubicBezTo>
                    <a:pt x="840753" y="2679909"/>
                    <a:pt x="928906" y="2818822"/>
                    <a:pt x="928906" y="2974451"/>
                  </a:cubicBezTo>
                  <a:lnTo>
                    <a:pt x="928906" y="3560838"/>
                  </a:lnTo>
                  <a:cubicBezTo>
                    <a:pt x="928906" y="3646344"/>
                    <a:pt x="998220" y="3715658"/>
                    <a:pt x="1083726" y="3715658"/>
                  </a:cubicBezTo>
                  <a:lnTo>
                    <a:pt x="1703003" y="3715658"/>
                  </a:lnTo>
                  <a:cubicBezTo>
                    <a:pt x="1788509" y="3715658"/>
                    <a:pt x="1857822" y="3646344"/>
                    <a:pt x="1857822" y="3560838"/>
                  </a:cubicBezTo>
                  <a:lnTo>
                    <a:pt x="1857822" y="2986757"/>
                  </a:lnTo>
                  <a:cubicBezTo>
                    <a:pt x="1857822" y="2824384"/>
                    <a:pt x="1949406" y="2679452"/>
                    <a:pt x="2089985" y="2598204"/>
                  </a:cubicBezTo>
                  <a:cubicBezTo>
                    <a:pt x="2506275" y="2357631"/>
                    <a:pt x="2786739" y="1908832"/>
                    <a:pt x="2786739" y="1393367"/>
                  </a:cubicBezTo>
                  <a:close/>
                </a:path>
              </a:pathLst>
            </a:custGeom>
            <a:solidFill>
              <a:srgbClr val="FFC000"/>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63" name="Forme libre : forme 255">
              <a:extLst>
                <a:ext uri="{FF2B5EF4-FFF2-40B4-BE49-F238E27FC236}">
                  <a16:creationId xmlns:a16="http://schemas.microsoft.com/office/drawing/2014/main" id="{0A3187AE-6640-AA1E-E2E0-02496571F792}"/>
                </a:ext>
              </a:extLst>
            </p:cNvPr>
            <p:cNvSpPr/>
            <p:nvPr/>
          </p:nvSpPr>
          <p:spPr>
            <a:xfrm>
              <a:off x="-3789127" y="540735"/>
              <a:ext cx="2012632" cy="2012632"/>
            </a:xfrm>
            <a:custGeom>
              <a:avLst/>
              <a:gdLst>
                <a:gd name="connsiteX0" fmla="*/ 2012633 w 2012632"/>
                <a:gd name="connsiteY0" fmla="*/ 1006316 h 2012632"/>
                <a:gd name="connsiteX1" fmla="*/ 1006316 w 2012632"/>
                <a:gd name="connsiteY1" fmla="*/ 2012632 h 2012632"/>
                <a:gd name="connsiteX2" fmla="*/ 0 w 2012632"/>
                <a:gd name="connsiteY2" fmla="*/ 1006316 h 2012632"/>
                <a:gd name="connsiteX3" fmla="*/ 1006316 w 2012632"/>
                <a:gd name="connsiteY3" fmla="*/ 0 h 2012632"/>
                <a:gd name="connsiteX4" fmla="*/ 2012633 w 2012632"/>
                <a:gd name="connsiteY4" fmla="*/ 1006316 h 2012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632" h="2012632">
                  <a:moveTo>
                    <a:pt x="2012633" y="1006316"/>
                  </a:moveTo>
                  <a:cubicBezTo>
                    <a:pt x="2012633" y="1562089"/>
                    <a:pt x="1562089" y="2012632"/>
                    <a:pt x="1006316" y="2012632"/>
                  </a:cubicBezTo>
                  <a:cubicBezTo>
                    <a:pt x="450543" y="2012632"/>
                    <a:pt x="0" y="1562089"/>
                    <a:pt x="0" y="1006316"/>
                  </a:cubicBezTo>
                  <a:cubicBezTo>
                    <a:pt x="0" y="450543"/>
                    <a:pt x="450543" y="0"/>
                    <a:pt x="1006316" y="0"/>
                  </a:cubicBezTo>
                  <a:cubicBezTo>
                    <a:pt x="1562089" y="0"/>
                    <a:pt x="2012633" y="450543"/>
                    <a:pt x="2012633" y="1006316"/>
                  </a:cubicBezTo>
                  <a:close/>
                </a:path>
              </a:pathLst>
            </a:custGeom>
            <a:solidFill>
              <a:srgbClr val="FFFFFF"/>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64" name="Forme libre : forme 256">
              <a:extLst>
                <a:ext uri="{FF2B5EF4-FFF2-40B4-BE49-F238E27FC236}">
                  <a16:creationId xmlns:a16="http://schemas.microsoft.com/office/drawing/2014/main" id="{9B5E0209-D890-8BC4-B0A8-B010A6EB838A}"/>
                </a:ext>
              </a:extLst>
            </p:cNvPr>
            <p:cNvSpPr/>
            <p:nvPr/>
          </p:nvSpPr>
          <p:spPr>
            <a:xfrm>
              <a:off x="-3745626" y="1779299"/>
              <a:ext cx="1925793" cy="2090051"/>
            </a:xfrm>
            <a:custGeom>
              <a:avLst/>
              <a:gdLst>
                <a:gd name="connsiteX0" fmla="*/ 1785242 w 1925793"/>
                <a:gd name="connsiteY0" fmla="*/ 640585 h 2090051"/>
                <a:gd name="connsiteX1" fmla="*/ 1364380 w 1925793"/>
                <a:gd name="connsiteY1" fmla="*/ 445741 h 2090051"/>
                <a:gd name="connsiteX2" fmla="*/ 1272435 w 1925793"/>
                <a:gd name="connsiteY2" fmla="*/ 298371 h 2090051"/>
                <a:gd name="connsiteX3" fmla="*/ 1272435 w 1925793"/>
                <a:gd name="connsiteY3" fmla="*/ 0 h 2090051"/>
                <a:gd name="connsiteX4" fmla="*/ 653167 w 1925793"/>
                <a:gd name="connsiteY4" fmla="*/ 0 h 2090051"/>
                <a:gd name="connsiteX5" fmla="*/ 653167 w 1925793"/>
                <a:gd name="connsiteY5" fmla="*/ 298371 h 2090051"/>
                <a:gd name="connsiteX6" fmla="*/ 561232 w 1925793"/>
                <a:gd name="connsiteY6" fmla="*/ 445732 h 2090051"/>
                <a:gd name="connsiteX7" fmla="*/ 140360 w 1925793"/>
                <a:gd name="connsiteY7" fmla="*/ 640575 h 2090051"/>
                <a:gd name="connsiteX8" fmla="*/ 0 w 1925793"/>
                <a:gd name="connsiteY8" fmla="*/ 771773 h 2090051"/>
                <a:gd name="connsiteX9" fmla="*/ 274882 w 1925793"/>
                <a:gd name="connsiteY9" fmla="*/ 977389 h 2090051"/>
                <a:gd name="connsiteX10" fmla="*/ 498338 w 1925793"/>
                <a:gd name="connsiteY10" fmla="*/ 1348835 h 2090051"/>
                <a:gd name="connsiteX11" fmla="*/ 498338 w 1925793"/>
                <a:gd name="connsiteY11" fmla="*/ 1935233 h 2090051"/>
                <a:gd name="connsiteX12" fmla="*/ 653158 w 1925793"/>
                <a:gd name="connsiteY12" fmla="*/ 2090052 h 2090051"/>
                <a:gd name="connsiteX13" fmla="*/ 1272435 w 1925793"/>
                <a:gd name="connsiteY13" fmla="*/ 2090052 h 2090051"/>
                <a:gd name="connsiteX14" fmla="*/ 1427255 w 1925793"/>
                <a:gd name="connsiteY14" fmla="*/ 1935233 h 2090051"/>
                <a:gd name="connsiteX15" fmla="*/ 1427255 w 1925793"/>
                <a:gd name="connsiteY15" fmla="*/ 1361151 h 2090051"/>
                <a:gd name="connsiteX16" fmla="*/ 1659417 w 1925793"/>
                <a:gd name="connsiteY16" fmla="*/ 972598 h 2090051"/>
                <a:gd name="connsiteX17" fmla="*/ 1925793 w 1925793"/>
                <a:gd name="connsiteY17" fmla="*/ 772154 h 2090051"/>
                <a:gd name="connsiteX18" fmla="*/ 1785242 w 1925793"/>
                <a:gd name="connsiteY18" fmla="*/ 640585 h 209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793" h="2090051">
                  <a:moveTo>
                    <a:pt x="1785242" y="640585"/>
                  </a:moveTo>
                  <a:lnTo>
                    <a:pt x="1364380" y="445741"/>
                  </a:lnTo>
                  <a:cubicBezTo>
                    <a:pt x="1308468" y="419853"/>
                    <a:pt x="1272435" y="362103"/>
                    <a:pt x="1272435" y="298371"/>
                  </a:cubicBezTo>
                  <a:lnTo>
                    <a:pt x="1272435" y="0"/>
                  </a:lnTo>
                  <a:lnTo>
                    <a:pt x="653167" y="0"/>
                  </a:lnTo>
                  <a:lnTo>
                    <a:pt x="653167" y="298371"/>
                  </a:lnTo>
                  <a:cubicBezTo>
                    <a:pt x="653167" y="362093"/>
                    <a:pt x="617134" y="419843"/>
                    <a:pt x="561232" y="445732"/>
                  </a:cubicBezTo>
                  <a:lnTo>
                    <a:pt x="140360" y="640575"/>
                  </a:lnTo>
                  <a:cubicBezTo>
                    <a:pt x="80200" y="668427"/>
                    <a:pt x="32118" y="715080"/>
                    <a:pt x="0" y="771773"/>
                  </a:cubicBezTo>
                  <a:cubicBezTo>
                    <a:pt x="82753" y="850830"/>
                    <a:pt x="174650" y="920420"/>
                    <a:pt x="274882" y="977389"/>
                  </a:cubicBezTo>
                  <a:cubicBezTo>
                    <a:pt x="410185" y="1054294"/>
                    <a:pt x="498338" y="1193207"/>
                    <a:pt x="498338" y="1348835"/>
                  </a:cubicBezTo>
                  <a:lnTo>
                    <a:pt x="498338" y="1935233"/>
                  </a:lnTo>
                  <a:cubicBezTo>
                    <a:pt x="498338" y="2020738"/>
                    <a:pt x="567652" y="2090052"/>
                    <a:pt x="653158" y="2090052"/>
                  </a:cubicBezTo>
                  <a:lnTo>
                    <a:pt x="1272435" y="2090052"/>
                  </a:lnTo>
                  <a:cubicBezTo>
                    <a:pt x="1357941" y="2090052"/>
                    <a:pt x="1427255" y="2020738"/>
                    <a:pt x="1427255" y="1935233"/>
                  </a:cubicBezTo>
                  <a:lnTo>
                    <a:pt x="1427255" y="1361151"/>
                  </a:lnTo>
                  <a:cubicBezTo>
                    <a:pt x="1427255" y="1198779"/>
                    <a:pt x="1518837" y="1053846"/>
                    <a:pt x="1659417" y="972598"/>
                  </a:cubicBezTo>
                  <a:cubicBezTo>
                    <a:pt x="1756305" y="916610"/>
                    <a:pt x="1845440" y="848925"/>
                    <a:pt x="1925793" y="772154"/>
                  </a:cubicBezTo>
                  <a:cubicBezTo>
                    <a:pt x="1893694" y="715309"/>
                    <a:pt x="1845545" y="668503"/>
                    <a:pt x="1785242" y="640585"/>
                  </a:cubicBezTo>
                  <a:close/>
                </a:path>
              </a:pathLst>
            </a:custGeom>
            <a:solidFill>
              <a:srgbClr val="FAD7A5"/>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65" name="Forme libre : forme 257">
              <a:extLst>
                <a:ext uri="{FF2B5EF4-FFF2-40B4-BE49-F238E27FC236}">
                  <a16:creationId xmlns:a16="http://schemas.microsoft.com/office/drawing/2014/main" id="{7021DA52-2884-0F4B-93A3-B0647D33D040}"/>
                </a:ext>
              </a:extLst>
            </p:cNvPr>
            <p:cNvSpPr/>
            <p:nvPr/>
          </p:nvSpPr>
          <p:spPr>
            <a:xfrm>
              <a:off x="-3745626" y="2330930"/>
              <a:ext cx="1925783" cy="1538430"/>
            </a:xfrm>
            <a:custGeom>
              <a:avLst/>
              <a:gdLst>
                <a:gd name="connsiteX0" fmla="*/ 1785242 w 1925783"/>
                <a:gd name="connsiteY0" fmla="*/ 88954 h 1538430"/>
                <a:gd name="connsiteX1" fmla="*/ 1593113 w 1925783"/>
                <a:gd name="connsiteY1" fmla="*/ 10 h 1538430"/>
                <a:gd name="connsiteX2" fmla="*/ 962806 w 1925783"/>
                <a:gd name="connsiteY2" fmla="*/ 222466 h 1538430"/>
                <a:gd name="connsiteX3" fmla="*/ 332499 w 1925783"/>
                <a:gd name="connsiteY3" fmla="*/ 0 h 1538430"/>
                <a:gd name="connsiteX4" fmla="*/ 140360 w 1925783"/>
                <a:gd name="connsiteY4" fmla="*/ 88954 h 1538430"/>
                <a:gd name="connsiteX5" fmla="*/ 0 w 1925783"/>
                <a:gd name="connsiteY5" fmla="*/ 220151 h 1538430"/>
                <a:gd name="connsiteX6" fmla="*/ 276006 w 1925783"/>
                <a:gd name="connsiteY6" fmla="*/ 426406 h 1538430"/>
                <a:gd name="connsiteX7" fmla="*/ 498338 w 1925783"/>
                <a:gd name="connsiteY7" fmla="*/ 797214 h 1538430"/>
                <a:gd name="connsiteX8" fmla="*/ 498338 w 1925783"/>
                <a:gd name="connsiteY8" fmla="*/ 1383611 h 1538430"/>
                <a:gd name="connsiteX9" fmla="*/ 653158 w 1925783"/>
                <a:gd name="connsiteY9" fmla="*/ 1538431 h 1538430"/>
                <a:gd name="connsiteX10" fmla="*/ 1272435 w 1925783"/>
                <a:gd name="connsiteY10" fmla="*/ 1538431 h 1538430"/>
                <a:gd name="connsiteX11" fmla="*/ 1427255 w 1925783"/>
                <a:gd name="connsiteY11" fmla="*/ 1383611 h 1538430"/>
                <a:gd name="connsiteX12" fmla="*/ 1427255 w 1925783"/>
                <a:gd name="connsiteY12" fmla="*/ 807825 h 1538430"/>
                <a:gd name="connsiteX13" fmla="*/ 1658636 w 1925783"/>
                <a:gd name="connsiteY13" fmla="*/ 421424 h 1538430"/>
                <a:gd name="connsiteX14" fmla="*/ 1925784 w 1925783"/>
                <a:gd name="connsiteY14" fmla="*/ 220542 h 1538430"/>
                <a:gd name="connsiteX15" fmla="*/ 1785242 w 1925783"/>
                <a:gd name="connsiteY15" fmla="*/ 88954 h 153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25783" h="1538430">
                  <a:moveTo>
                    <a:pt x="1785242" y="88954"/>
                  </a:moveTo>
                  <a:lnTo>
                    <a:pt x="1593113" y="10"/>
                  </a:lnTo>
                  <a:cubicBezTo>
                    <a:pt x="1420577" y="138922"/>
                    <a:pt x="1201560" y="222466"/>
                    <a:pt x="962806" y="222466"/>
                  </a:cubicBezTo>
                  <a:cubicBezTo>
                    <a:pt x="724052" y="222466"/>
                    <a:pt x="505034" y="138922"/>
                    <a:pt x="332499" y="0"/>
                  </a:cubicBezTo>
                  <a:lnTo>
                    <a:pt x="140360" y="88954"/>
                  </a:lnTo>
                  <a:cubicBezTo>
                    <a:pt x="80200" y="116805"/>
                    <a:pt x="32118" y="163459"/>
                    <a:pt x="0" y="220151"/>
                  </a:cubicBezTo>
                  <a:cubicBezTo>
                    <a:pt x="83058" y="299504"/>
                    <a:pt x="175346" y="369323"/>
                    <a:pt x="276006" y="426406"/>
                  </a:cubicBezTo>
                  <a:cubicBezTo>
                    <a:pt x="410994" y="502958"/>
                    <a:pt x="498338" y="642033"/>
                    <a:pt x="498338" y="797214"/>
                  </a:cubicBezTo>
                  <a:lnTo>
                    <a:pt x="498338" y="1383611"/>
                  </a:lnTo>
                  <a:cubicBezTo>
                    <a:pt x="498338" y="1469117"/>
                    <a:pt x="567652" y="1538431"/>
                    <a:pt x="653158" y="1538431"/>
                  </a:cubicBezTo>
                  <a:lnTo>
                    <a:pt x="1272435" y="1538431"/>
                  </a:lnTo>
                  <a:cubicBezTo>
                    <a:pt x="1357941" y="1538431"/>
                    <a:pt x="1427255" y="1469117"/>
                    <a:pt x="1427255" y="1383611"/>
                  </a:cubicBezTo>
                  <a:lnTo>
                    <a:pt x="1427255" y="807825"/>
                  </a:lnTo>
                  <a:cubicBezTo>
                    <a:pt x="1427255" y="646214"/>
                    <a:pt x="1518666" y="502187"/>
                    <a:pt x="1658636" y="421424"/>
                  </a:cubicBezTo>
                  <a:cubicBezTo>
                    <a:pt x="1755829" y="365351"/>
                    <a:pt x="1845221" y="297514"/>
                    <a:pt x="1925784" y="220542"/>
                  </a:cubicBezTo>
                  <a:cubicBezTo>
                    <a:pt x="1893694" y="163678"/>
                    <a:pt x="1845545" y="116872"/>
                    <a:pt x="1785242" y="88954"/>
                  </a:cubicBezTo>
                  <a:close/>
                </a:path>
              </a:pathLst>
            </a:custGeom>
            <a:solidFill>
              <a:srgbClr val="682179"/>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71" name="Forme libre : forme 258">
              <a:extLst>
                <a:ext uri="{FF2B5EF4-FFF2-40B4-BE49-F238E27FC236}">
                  <a16:creationId xmlns:a16="http://schemas.microsoft.com/office/drawing/2014/main" id="{FF4D8EC6-8E35-2693-4CB5-27CE34CEDC7F}"/>
                </a:ext>
              </a:extLst>
            </p:cNvPr>
            <p:cNvSpPr/>
            <p:nvPr/>
          </p:nvSpPr>
          <p:spPr>
            <a:xfrm>
              <a:off x="-3517397" y="2727971"/>
              <a:ext cx="734586" cy="1141380"/>
            </a:xfrm>
            <a:custGeom>
              <a:avLst/>
              <a:gdLst>
                <a:gd name="connsiteX0" fmla="*/ 579768 w 734586"/>
                <a:gd name="connsiteY0" fmla="*/ 986571 h 1141380"/>
                <a:gd name="connsiteX1" fmla="*/ 579768 w 734586"/>
                <a:gd name="connsiteY1" fmla="*/ 515569 h 1141380"/>
                <a:gd name="connsiteX2" fmla="*/ 377914 w 734586"/>
                <a:gd name="connsiteY2" fmla="*/ 188957 h 1141380"/>
                <a:gd name="connsiteX3" fmla="*/ 0 w 734586"/>
                <a:gd name="connsiteY3" fmla="*/ 0 h 1141380"/>
                <a:gd name="connsiteX4" fmla="*/ 51635 w 734586"/>
                <a:gd name="connsiteY4" fmla="*/ 31499 h 1141380"/>
                <a:gd name="connsiteX5" fmla="*/ 270138 w 734586"/>
                <a:gd name="connsiteY5" fmla="*/ 414737 h 1141380"/>
                <a:gd name="connsiteX6" fmla="*/ 270138 w 734586"/>
                <a:gd name="connsiteY6" fmla="*/ 986561 h 1141380"/>
                <a:gd name="connsiteX7" fmla="*/ 424958 w 734586"/>
                <a:gd name="connsiteY7" fmla="*/ 1141381 h 1141380"/>
                <a:gd name="connsiteX8" fmla="*/ 734587 w 734586"/>
                <a:gd name="connsiteY8" fmla="*/ 1141381 h 1141380"/>
                <a:gd name="connsiteX9" fmla="*/ 579768 w 734586"/>
                <a:gd name="connsiteY9" fmla="*/ 986571 h 1141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4586" h="1141380">
                  <a:moveTo>
                    <a:pt x="579768" y="986571"/>
                  </a:moveTo>
                  <a:lnTo>
                    <a:pt x="579768" y="515569"/>
                  </a:lnTo>
                  <a:cubicBezTo>
                    <a:pt x="579768" y="377257"/>
                    <a:pt x="501625" y="250812"/>
                    <a:pt x="377914" y="188957"/>
                  </a:cubicBezTo>
                  <a:lnTo>
                    <a:pt x="0" y="0"/>
                  </a:lnTo>
                  <a:cubicBezTo>
                    <a:pt x="17116" y="10639"/>
                    <a:pt x="33909" y="21765"/>
                    <a:pt x="51635" y="31499"/>
                  </a:cubicBezTo>
                  <a:cubicBezTo>
                    <a:pt x="189557" y="107309"/>
                    <a:pt x="270138" y="257356"/>
                    <a:pt x="270138" y="414737"/>
                  </a:cubicBezTo>
                  <a:lnTo>
                    <a:pt x="270138" y="986561"/>
                  </a:lnTo>
                  <a:cubicBezTo>
                    <a:pt x="270138" y="1072067"/>
                    <a:pt x="339452" y="1141381"/>
                    <a:pt x="424958" y="1141381"/>
                  </a:cubicBezTo>
                  <a:lnTo>
                    <a:pt x="734587" y="1141381"/>
                  </a:lnTo>
                  <a:cubicBezTo>
                    <a:pt x="649081" y="1141390"/>
                    <a:pt x="579768" y="1072077"/>
                    <a:pt x="579768" y="986571"/>
                  </a:cubicBezTo>
                  <a:close/>
                </a:path>
              </a:pathLst>
            </a:custGeom>
            <a:solidFill>
              <a:srgbClr val="682179"/>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72" name="Forme libre : forme 259">
              <a:extLst>
                <a:ext uri="{FF2B5EF4-FFF2-40B4-BE49-F238E27FC236}">
                  <a16:creationId xmlns:a16="http://schemas.microsoft.com/office/drawing/2014/main" id="{0FF2F2C1-03DA-120B-D304-B84EFBAB1211}"/>
                </a:ext>
              </a:extLst>
            </p:cNvPr>
            <p:cNvSpPr/>
            <p:nvPr/>
          </p:nvSpPr>
          <p:spPr>
            <a:xfrm>
              <a:off x="-3114747" y="1779299"/>
              <a:ext cx="663863" cy="464458"/>
            </a:xfrm>
            <a:custGeom>
              <a:avLst/>
              <a:gdLst>
                <a:gd name="connsiteX0" fmla="*/ 22298 w 663863"/>
                <a:gd name="connsiteY0" fmla="*/ 10 h 464458"/>
                <a:gd name="connsiteX1" fmla="*/ 22298 w 663863"/>
                <a:gd name="connsiteY1" fmla="*/ 298380 h 464458"/>
                <a:gd name="connsiteX2" fmla="*/ 0 w 663863"/>
                <a:gd name="connsiteY2" fmla="*/ 380172 h 464458"/>
                <a:gd name="connsiteX3" fmla="*/ 331937 w 663863"/>
                <a:gd name="connsiteY3" fmla="*/ 464458 h 464458"/>
                <a:gd name="connsiteX4" fmla="*/ 663864 w 663863"/>
                <a:gd name="connsiteY4" fmla="*/ 380181 h 464458"/>
                <a:gd name="connsiteX5" fmla="*/ 641566 w 663863"/>
                <a:gd name="connsiteY5" fmla="*/ 298371 h 464458"/>
                <a:gd name="connsiteX6" fmla="*/ 641566 w 663863"/>
                <a:gd name="connsiteY6" fmla="*/ 0 h 464458"/>
                <a:gd name="connsiteX7" fmla="*/ 22298 w 663863"/>
                <a:gd name="connsiteY7" fmla="*/ 10 h 46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63" h="464458">
                  <a:moveTo>
                    <a:pt x="22298" y="10"/>
                  </a:moveTo>
                  <a:lnTo>
                    <a:pt x="22298" y="298380"/>
                  </a:lnTo>
                  <a:cubicBezTo>
                    <a:pt x="22298" y="327917"/>
                    <a:pt x="13868" y="355787"/>
                    <a:pt x="0" y="380172"/>
                  </a:cubicBezTo>
                  <a:cubicBezTo>
                    <a:pt x="98736" y="433902"/>
                    <a:pt x="211836" y="464458"/>
                    <a:pt x="331937" y="464458"/>
                  </a:cubicBezTo>
                  <a:cubicBezTo>
                    <a:pt x="452038" y="464458"/>
                    <a:pt x="565128" y="433912"/>
                    <a:pt x="663864" y="380181"/>
                  </a:cubicBezTo>
                  <a:cubicBezTo>
                    <a:pt x="649986" y="355787"/>
                    <a:pt x="641566" y="327908"/>
                    <a:pt x="641566" y="298371"/>
                  </a:cubicBezTo>
                  <a:lnTo>
                    <a:pt x="641566" y="0"/>
                  </a:lnTo>
                  <a:lnTo>
                    <a:pt x="22298" y="10"/>
                  </a:lnTo>
                  <a:close/>
                </a:path>
              </a:pathLst>
            </a:custGeom>
            <a:solidFill>
              <a:srgbClr val="F0C891"/>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73" name="Forme libre : forme 260">
              <a:extLst>
                <a:ext uri="{FF2B5EF4-FFF2-40B4-BE49-F238E27FC236}">
                  <a16:creationId xmlns:a16="http://schemas.microsoft.com/office/drawing/2014/main" id="{FC18F9E2-2AF3-A92B-68CC-1A90A4A20A7E}"/>
                </a:ext>
              </a:extLst>
            </p:cNvPr>
            <p:cNvSpPr/>
            <p:nvPr/>
          </p:nvSpPr>
          <p:spPr>
            <a:xfrm>
              <a:off x="-3324678" y="1082612"/>
              <a:ext cx="1083735" cy="1006325"/>
            </a:xfrm>
            <a:custGeom>
              <a:avLst/>
              <a:gdLst>
                <a:gd name="connsiteX0" fmla="*/ 541868 w 1083735"/>
                <a:gd name="connsiteY0" fmla="*/ 1006326 h 1006325"/>
                <a:gd name="connsiteX1" fmla="*/ 541868 w 1083735"/>
                <a:gd name="connsiteY1" fmla="*/ 1006326 h 1006325"/>
                <a:gd name="connsiteX2" fmla="*/ 0 w 1083735"/>
                <a:gd name="connsiteY2" fmla="*/ 464458 h 1006325"/>
                <a:gd name="connsiteX3" fmla="*/ 0 w 1083735"/>
                <a:gd name="connsiteY3" fmla="*/ 0 h 1006325"/>
                <a:gd name="connsiteX4" fmla="*/ 1083736 w 1083735"/>
                <a:gd name="connsiteY4" fmla="*/ 0 h 1006325"/>
                <a:gd name="connsiteX5" fmla="*/ 1083736 w 1083735"/>
                <a:gd name="connsiteY5" fmla="*/ 464458 h 1006325"/>
                <a:gd name="connsiteX6" fmla="*/ 541868 w 1083735"/>
                <a:gd name="connsiteY6" fmla="*/ 1006326 h 100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3735" h="1006325">
                  <a:moveTo>
                    <a:pt x="541868" y="1006326"/>
                  </a:moveTo>
                  <a:lnTo>
                    <a:pt x="541868" y="1006326"/>
                  </a:lnTo>
                  <a:cubicBezTo>
                    <a:pt x="242602" y="1006326"/>
                    <a:pt x="0" y="763724"/>
                    <a:pt x="0" y="464458"/>
                  </a:cubicBezTo>
                  <a:lnTo>
                    <a:pt x="0" y="0"/>
                  </a:lnTo>
                  <a:lnTo>
                    <a:pt x="1083736" y="0"/>
                  </a:lnTo>
                  <a:lnTo>
                    <a:pt x="1083736" y="464458"/>
                  </a:lnTo>
                  <a:cubicBezTo>
                    <a:pt x="1083736" y="763724"/>
                    <a:pt x="841134" y="1006326"/>
                    <a:pt x="541868" y="1006326"/>
                  </a:cubicBezTo>
                  <a:close/>
                </a:path>
              </a:pathLst>
            </a:custGeom>
            <a:solidFill>
              <a:srgbClr val="FFE1B4"/>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74" name="Forme libre : forme 261">
              <a:extLst>
                <a:ext uri="{FF2B5EF4-FFF2-40B4-BE49-F238E27FC236}">
                  <a16:creationId xmlns:a16="http://schemas.microsoft.com/office/drawing/2014/main" id="{7699066D-C17B-198E-F441-8CA071F3378E}"/>
                </a:ext>
              </a:extLst>
            </p:cNvPr>
            <p:cNvSpPr/>
            <p:nvPr/>
          </p:nvSpPr>
          <p:spPr>
            <a:xfrm>
              <a:off x="-3324678" y="1082622"/>
              <a:ext cx="696687" cy="1006325"/>
            </a:xfrm>
            <a:custGeom>
              <a:avLst/>
              <a:gdLst>
                <a:gd name="connsiteX0" fmla="*/ 309639 w 696687"/>
                <a:gd name="connsiteY0" fmla="*/ 464458 h 1006325"/>
                <a:gd name="connsiteX1" fmla="*/ 309639 w 696687"/>
                <a:gd name="connsiteY1" fmla="*/ 0 h 1006325"/>
                <a:gd name="connsiteX2" fmla="*/ 0 w 696687"/>
                <a:gd name="connsiteY2" fmla="*/ 0 h 1006325"/>
                <a:gd name="connsiteX3" fmla="*/ 0 w 696687"/>
                <a:gd name="connsiteY3" fmla="*/ 464458 h 1006325"/>
                <a:gd name="connsiteX4" fmla="*/ 541868 w 696687"/>
                <a:gd name="connsiteY4" fmla="*/ 1006326 h 1006325"/>
                <a:gd name="connsiteX5" fmla="*/ 696687 w 696687"/>
                <a:gd name="connsiteY5" fmla="*/ 983590 h 1006325"/>
                <a:gd name="connsiteX6" fmla="*/ 309639 w 696687"/>
                <a:gd name="connsiteY6" fmla="*/ 464458 h 100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6687" h="1006325">
                  <a:moveTo>
                    <a:pt x="309639" y="464458"/>
                  </a:moveTo>
                  <a:lnTo>
                    <a:pt x="309639" y="0"/>
                  </a:lnTo>
                  <a:lnTo>
                    <a:pt x="0" y="0"/>
                  </a:lnTo>
                  <a:lnTo>
                    <a:pt x="0" y="464458"/>
                  </a:lnTo>
                  <a:cubicBezTo>
                    <a:pt x="0" y="763724"/>
                    <a:pt x="242602" y="1006326"/>
                    <a:pt x="541868" y="1006326"/>
                  </a:cubicBezTo>
                  <a:cubicBezTo>
                    <a:pt x="595703" y="1006326"/>
                    <a:pt x="647605" y="998210"/>
                    <a:pt x="696687" y="983590"/>
                  </a:cubicBezTo>
                  <a:cubicBezTo>
                    <a:pt x="472907" y="916934"/>
                    <a:pt x="309639" y="709879"/>
                    <a:pt x="309639" y="464458"/>
                  </a:cubicBezTo>
                  <a:close/>
                </a:path>
              </a:pathLst>
            </a:custGeom>
            <a:solidFill>
              <a:srgbClr val="FAD7A5"/>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75" name="Forme libre : forme 262">
              <a:extLst>
                <a:ext uri="{FF2B5EF4-FFF2-40B4-BE49-F238E27FC236}">
                  <a16:creationId xmlns:a16="http://schemas.microsoft.com/office/drawing/2014/main" id="{F1ED31F8-B2BB-5083-20D9-2F54A18E8801}"/>
                </a:ext>
              </a:extLst>
            </p:cNvPr>
            <p:cNvSpPr/>
            <p:nvPr/>
          </p:nvSpPr>
          <p:spPr>
            <a:xfrm>
              <a:off x="-3402088" y="695574"/>
              <a:ext cx="1238545" cy="743881"/>
            </a:xfrm>
            <a:custGeom>
              <a:avLst/>
              <a:gdLst>
                <a:gd name="connsiteX0" fmla="*/ 696687 w 1238545"/>
                <a:gd name="connsiteY0" fmla="*/ 0 h 743881"/>
                <a:gd name="connsiteX1" fmla="*/ 541868 w 1238545"/>
                <a:gd name="connsiteY1" fmla="*/ 0 h 743881"/>
                <a:gd name="connsiteX2" fmla="*/ 0 w 1238545"/>
                <a:gd name="connsiteY2" fmla="*/ 541868 h 743881"/>
                <a:gd name="connsiteX3" fmla="*/ 0 w 1238545"/>
                <a:gd name="connsiteY3" fmla="*/ 665702 h 743881"/>
                <a:gd name="connsiteX4" fmla="*/ 111605 w 1238545"/>
                <a:gd name="connsiteY4" fmla="*/ 735254 h 743881"/>
                <a:gd name="connsiteX5" fmla="*/ 344148 w 1238545"/>
                <a:gd name="connsiteY5" fmla="*/ 533191 h 743881"/>
                <a:gd name="connsiteX6" fmla="*/ 450818 w 1238545"/>
                <a:gd name="connsiteY6" fmla="*/ 519608 h 743881"/>
                <a:gd name="connsiteX7" fmla="*/ 1176890 w 1238545"/>
                <a:gd name="connsiteY7" fmla="*/ 633451 h 743881"/>
                <a:gd name="connsiteX8" fmla="*/ 1238546 w 1238545"/>
                <a:gd name="connsiteY8" fmla="*/ 557641 h 743881"/>
                <a:gd name="connsiteX9" fmla="*/ 1238546 w 1238545"/>
                <a:gd name="connsiteY9" fmla="*/ 541858 h 743881"/>
                <a:gd name="connsiteX10" fmla="*/ 696687 w 1238545"/>
                <a:gd name="connsiteY10" fmla="*/ 0 h 74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38545" h="743881">
                  <a:moveTo>
                    <a:pt x="696687" y="0"/>
                  </a:moveTo>
                  <a:lnTo>
                    <a:pt x="541868" y="0"/>
                  </a:lnTo>
                  <a:cubicBezTo>
                    <a:pt x="242602" y="0"/>
                    <a:pt x="0" y="242602"/>
                    <a:pt x="0" y="541868"/>
                  </a:cubicBezTo>
                  <a:lnTo>
                    <a:pt x="0" y="665702"/>
                  </a:lnTo>
                  <a:cubicBezTo>
                    <a:pt x="0" y="723071"/>
                    <a:pt x="60865" y="762019"/>
                    <a:pt x="111605" y="735254"/>
                  </a:cubicBezTo>
                  <a:cubicBezTo>
                    <a:pt x="190138" y="693830"/>
                    <a:pt x="282245" y="616553"/>
                    <a:pt x="344148" y="533191"/>
                  </a:cubicBezTo>
                  <a:cubicBezTo>
                    <a:pt x="369141" y="499520"/>
                    <a:pt x="417214" y="494538"/>
                    <a:pt x="450818" y="519608"/>
                  </a:cubicBezTo>
                  <a:cubicBezTo>
                    <a:pt x="696449" y="702907"/>
                    <a:pt x="1038577" y="660768"/>
                    <a:pt x="1176890" y="633451"/>
                  </a:cubicBezTo>
                  <a:cubicBezTo>
                    <a:pt x="1212933" y="626335"/>
                    <a:pt x="1238546" y="594379"/>
                    <a:pt x="1238546" y="557641"/>
                  </a:cubicBezTo>
                  <a:lnTo>
                    <a:pt x="1238546" y="541858"/>
                  </a:lnTo>
                  <a:cubicBezTo>
                    <a:pt x="1238555" y="242602"/>
                    <a:pt x="995953" y="0"/>
                    <a:pt x="696687" y="0"/>
                  </a:cubicBezTo>
                  <a:close/>
                </a:path>
              </a:pathLst>
            </a:custGeom>
            <a:solidFill>
              <a:srgbClr val="AF876E"/>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76" name="Forme libre : forme 263">
              <a:extLst>
                <a:ext uri="{FF2B5EF4-FFF2-40B4-BE49-F238E27FC236}">
                  <a16:creationId xmlns:a16="http://schemas.microsoft.com/office/drawing/2014/main" id="{35DC0FFF-807C-FA56-05A0-52232A55D356}"/>
                </a:ext>
              </a:extLst>
            </p:cNvPr>
            <p:cNvSpPr/>
            <p:nvPr/>
          </p:nvSpPr>
          <p:spPr>
            <a:xfrm>
              <a:off x="-3402088" y="764620"/>
              <a:ext cx="380885" cy="674829"/>
            </a:xfrm>
            <a:custGeom>
              <a:avLst/>
              <a:gdLst>
                <a:gd name="connsiteX0" fmla="*/ 111605 w 380885"/>
                <a:gd name="connsiteY0" fmla="*/ 666207 h 674829"/>
                <a:gd name="connsiteX1" fmla="*/ 344148 w 380885"/>
                <a:gd name="connsiteY1" fmla="*/ 464144 h 674829"/>
                <a:gd name="connsiteX2" fmla="*/ 380886 w 380885"/>
                <a:gd name="connsiteY2" fmla="*/ 439664 h 674829"/>
                <a:gd name="connsiteX3" fmla="*/ 277578 w 380885"/>
                <a:gd name="connsiteY3" fmla="*/ 0 h 674829"/>
                <a:gd name="connsiteX4" fmla="*/ 0 w 380885"/>
                <a:gd name="connsiteY4" fmla="*/ 472821 h 674829"/>
                <a:gd name="connsiteX5" fmla="*/ 0 w 380885"/>
                <a:gd name="connsiteY5" fmla="*/ 596646 h 674829"/>
                <a:gd name="connsiteX6" fmla="*/ 111605 w 380885"/>
                <a:gd name="connsiteY6" fmla="*/ 666207 h 67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885" h="674829">
                  <a:moveTo>
                    <a:pt x="111605" y="666207"/>
                  </a:moveTo>
                  <a:cubicBezTo>
                    <a:pt x="190138" y="624783"/>
                    <a:pt x="282245" y="547507"/>
                    <a:pt x="344148" y="464144"/>
                  </a:cubicBezTo>
                  <a:cubicBezTo>
                    <a:pt x="353625" y="451380"/>
                    <a:pt x="366827" y="444103"/>
                    <a:pt x="380886" y="439664"/>
                  </a:cubicBezTo>
                  <a:cubicBezTo>
                    <a:pt x="271443" y="287322"/>
                    <a:pt x="263986" y="117510"/>
                    <a:pt x="277578" y="0"/>
                  </a:cubicBezTo>
                  <a:cubicBezTo>
                    <a:pt x="112043" y="92735"/>
                    <a:pt x="0" y="269586"/>
                    <a:pt x="0" y="472821"/>
                  </a:cubicBezTo>
                  <a:lnTo>
                    <a:pt x="0" y="596646"/>
                  </a:lnTo>
                  <a:cubicBezTo>
                    <a:pt x="0" y="654015"/>
                    <a:pt x="60865" y="692963"/>
                    <a:pt x="111605" y="666207"/>
                  </a:cubicBezTo>
                  <a:close/>
                </a:path>
              </a:pathLst>
            </a:custGeom>
            <a:solidFill>
              <a:srgbClr val="A07B64"/>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grpSp>
          <p:nvGrpSpPr>
            <p:cNvPr id="77" name="Graphique 109">
              <a:extLst>
                <a:ext uri="{FF2B5EF4-FFF2-40B4-BE49-F238E27FC236}">
                  <a16:creationId xmlns:a16="http://schemas.microsoft.com/office/drawing/2014/main" id="{FA7EC542-1715-E1D4-0D5E-EF35630DD27C}"/>
                </a:ext>
              </a:extLst>
            </p:cNvPr>
            <p:cNvGrpSpPr/>
            <p:nvPr/>
          </p:nvGrpSpPr>
          <p:grpSpPr>
            <a:xfrm>
              <a:off x="-5027691" y="-697800"/>
              <a:ext cx="4489761" cy="3854900"/>
              <a:chOff x="-5027691" y="-697800"/>
              <a:chExt cx="4489761" cy="3854900"/>
            </a:xfrm>
            <a:solidFill>
              <a:srgbClr val="FFF082"/>
            </a:solidFill>
          </p:grpSpPr>
          <p:sp>
            <p:nvSpPr>
              <p:cNvPr id="81" name="Forme libre : forme 268">
                <a:extLst>
                  <a:ext uri="{FF2B5EF4-FFF2-40B4-BE49-F238E27FC236}">
                    <a16:creationId xmlns:a16="http://schemas.microsoft.com/office/drawing/2014/main" id="{3D75856D-745F-E900-63C7-C37FDA094650}"/>
                  </a:ext>
                </a:extLst>
              </p:cNvPr>
              <p:cNvSpPr/>
              <p:nvPr/>
            </p:nvSpPr>
            <p:spPr>
              <a:xfrm>
                <a:off x="-2860220" y="-697800"/>
                <a:ext cx="154819" cy="619277"/>
              </a:xfrm>
              <a:custGeom>
                <a:avLst/>
                <a:gdLst>
                  <a:gd name="connsiteX0" fmla="*/ 77410 w 154819"/>
                  <a:gd name="connsiteY0" fmla="*/ 619277 h 619277"/>
                  <a:gd name="connsiteX1" fmla="*/ 0 w 154819"/>
                  <a:gd name="connsiteY1" fmla="*/ 541868 h 619277"/>
                  <a:gd name="connsiteX2" fmla="*/ 0 w 154819"/>
                  <a:gd name="connsiteY2" fmla="*/ 77410 h 619277"/>
                  <a:gd name="connsiteX3" fmla="*/ 77410 w 154819"/>
                  <a:gd name="connsiteY3" fmla="*/ 0 h 619277"/>
                  <a:gd name="connsiteX4" fmla="*/ 154819 w 154819"/>
                  <a:gd name="connsiteY4" fmla="*/ 77410 h 619277"/>
                  <a:gd name="connsiteX5" fmla="*/ 154819 w 154819"/>
                  <a:gd name="connsiteY5" fmla="*/ 541868 h 619277"/>
                  <a:gd name="connsiteX6" fmla="*/ 77410 w 154819"/>
                  <a:gd name="connsiteY6" fmla="*/ 619277 h 61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819" h="619277">
                    <a:moveTo>
                      <a:pt x="77410" y="619277"/>
                    </a:moveTo>
                    <a:cubicBezTo>
                      <a:pt x="34623" y="619277"/>
                      <a:pt x="0" y="584616"/>
                      <a:pt x="0" y="541868"/>
                    </a:cubicBezTo>
                    <a:lnTo>
                      <a:pt x="0" y="77410"/>
                    </a:lnTo>
                    <a:cubicBezTo>
                      <a:pt x="0" y="34661"/>
                      <a:pt x="34623" y="0"/>
                      <a:pt x="77410" y="0"/>
                    </a:cubicBezTo>
                    <a:cubicBezTo>
                      <a:pt x="120196" y="0"/>
                      <a:pt x="154819" y="34661"/>
                      <a:pt x="154819" y="77410"/>
                    </a:cubicBezTo>
                    <a:lnTo>
                      <a:pt x="154819" y="541868"/>
                    </a:lnTo>
                    <a:cubicBezTo>
                      <a:pt x="154819" y="584616"/>
                      <a:pt x="120196" y="619277"/>
                      <a:pt x="77410" y="619277"/>
                    </a:cubicBezTo>
                    <a:close/>
                  </a:path>
                </a:pathLst>
              </a:custGeom>
              <a:solidFill>
                <a:srgbClr val="9DC968"/>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82" name="Forme libre : forme 269">
                <a:extLst>
                  <a:ext uri="{FF2B5EF4-FFF2-40B4-BE49-F238E27FC236}">
                    <a16:creationId xmlns:a16="http://schemas.microsoft.com/office/drawing/2014/main" id="{ECB03786-49B7-B5F2-C5FA-FA11A309ED12}"/>
                  </a:ext>
                </a:extLst>
              </p:cNvPr>
              <p:cNvSpPr/>
              <p:nvPr/>
            </p:nvSpPr>
            <p:spPr>
              <a:xfrm>
                <a:off x="-1157207" y="1469670"/>
                <a:ext cx="619277" cy="154819"/>
              </a:xfrm>
              <a:custGeom>
                <a:avLst/>
                <a:gdLst>
                  <a:gd name="connsiteX0" fmla="*/ 541868 w 619277"/>
                  <a:gd name="connsiteY0" fmla="*/ 154819 h 154819"/>
                  <a:gd name="connsiteX1" fmla="*/ 77410 w 619277"/>
                  <a:gd name="connsiteY1" fmla="*/ 154819 h 154819"/>
                  <a:gd name="connsiteX2" fmla="*/ 0 w 619277"/>
                  <a:gd name="connsiteY2" fmla="*/ 77410 h 154819"/>
                  <a:gd name="connsiteX3" fmla="*/ 77410 w 619277"/>
                  <a:gd name="connsiteY3" fmla="*/ 0 h 154819"/>
                  <a:gd name="connsiteX4" fmla="*/ 541868 w 619277"/>
                  <a:gd name="connsiteY4" fmla="*/ 0 h 154819"/>
                  <a:gd name="connsiteX5" fmla="*/ 619278 w 619277"/>
                  <a:gd name="connsiteY5" fmla="*/ 77410 h 154819"/>
                  <a:gd name="connsiteX6" fmla="*/ 541868 w 619277"/>
                  <a:gd name="connsiteY6" fmla="*/ 154819 h 15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9277" h="154819">
                    <a:moveTo>
                      <a:pt x="541868" y="154819"/>
                    </a:moveTo>
                    <a:lnTo>
                      <a:pt x="77410" y="154819"/>
                    </a:lnTo>
                    <a:cubicBezTo>
                      <a:pt x="34623" y="154819"/>
                      <a:pt x="0" y="120196"/>
                      <a:pt x="0" y="77410"/>
                    </a:cubicBezTo>
                    <a:cubicBezTo>
                      <a:pt x="0" y="34623"/>
                      <a:pt x="34623" y="0"/>
                      <a:pt x="77410" y="0"/>
                    </a:cubicBezTo>
                    <a:lnTo>
                      <a:pt x="541868" y="0"/>
                    </a:lnTo>
                    <a:cubicBezTo>
                      <a:pt x="584654" y="0"/>
                      <a:pt x="619278" y="34623"/>
                      <a:pt x="619278" y="77410"/>
                    </a:cubicBezTo>
                    <a:cubicBezTo>
                      <a:pt x="619278" y="120196"/>
                      <a:pt x="584654" y="154819"/>
                      <a:pt x="541868" y="154819"/>
                    </a:cubicBezTo>
                    <a:close/>
                  </a:path>
                </a:pathLst>
              </a:custGeom>
              <a:solidFill>
                <a:srgbClr val="9DC968"/>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83" name="Forme libre : forme 270">
                <a:extLst>
                  <a:ext uri="{FF2B5EF4-FFF2-40B4-BE49-F238E27FC236}">
                    <a16:creationId xmlns:a16="http://schemas.microsoft.com/office/drawing/2014/main" id="{871832D4-A1D6-4AE3-E041-9357C274FA83}"/>
                  </a:ext>
                </a:extLst>
              </p:cNvPr>
              <p:cNvSpPr/>
              <p:nvPr/>
            </p:nvSpPr>
            <p:spPr>
              <a:xfrm>
                <a:off x="-5027691" y="1469670"/>
                <a:ext cx="619277" cy="154819"/>
              </a:xfrm>
              <a:custGeom>
                <a:avLst/>
                <a:gdLst>
                  <a:gd name="connsiteX0" fmla="*/ 541868 w 619277"/>
                  <a:gd name="connsiteY0" fmla="*/ 154819 h 154819"/>
                  <a:gd name="connsiteX1" fmla="*/ 77410 w 619277"/>
                  <a:gd name="connsiteY1" fmla="*/ 154819 h 154819"/>
                  <a:gd name="connsiteX2" fmla="*/ 0 w 619277"/>
                  <a:gd name="connsiteY2" fmla="*/ 77410 h 154819"/>
                  <a:gd name="connsiteX3" fmla="*/ 77410 w 619277"/>
                  <a:gd name="connsiteY3" fmla="*/ 0 h 154819"/>
                  <a:gd name="connsiteX4" fmla="*/ 541868 w 619277"/>
                  <a:gd name="connsiteY4" fmla="*/ 0 h 154819"/>
                  <a:gd name="connsiteX5" fmla="*/ 619277 w 619277"/>
                  <a:gd name="connsiteY5" fmla="*/ 77410 h 154819"/>
                  <a:gd name="connsiteX6" fmla="*/ 541868 w 619277"/>
                  <a:gd name="connsiteY6" fmla="*/ 154819 h 15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9277" h="154819">
                    <a:moveTo>
                      <a:pt x="541868" y="154819"/>
                    </a:moveTo>
                    <a:lnTo>
                      <a:pt x="77410" y="154819"/>
                    </a:lnTo>
                    <a:cubicBezTo>
                      <a:pt x="34623" y="154819"/>
                      <a:pt x="0" y="120196"/>
                      <a:pt x="0" y="77410"/>
                    </a:cubicBezTo>
                    <a:cubicBezTo>
                      <a:pt x="0" y="34623"/>
                      <a:pt x="34623" y="0"/>
                      <a:pt x="77410" y="0"/>
                    </a:cubicBezTo>
                    <a:lnTo>
                      <a:pt x="541868" y="0"/>
                    </a:lnTo>
                    <a:cubicBezTo>
                      <a:pt x="584654" y="0"/>
                      <a:pt x="619277" y="34623"/>
                      <a:pt x="619277" y="77410"/>
                    </a:cubicBezTo>
                    <a:cubicBezTo>
                      <a:pt x="619277" y="120196"/>
                      <a:pt x="584654" y="154819"/>
                      <a:pt x="541868" y="154819"/>
                    </a:cubicBezTo>
                    <a:close/>
                  </a:path>
                </a:pathLst>
              </a:custGeom>
              <a:solidFill>
                <a:srgbClr val="9DC968"/>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84" name="Forme libre : forme 271">
                <a:extLst>
                  <a:ext uri="{FF2B5EF4-FFF2-40B4-BE49-F238E27FC236}">
                    <a16:creationId xmlns:a16="http://schemas.microsoft.com/office/drawing/2014/main" id="{ADDABD9B-355F-3BFB-E2A8-CE70F906AC5F}"/>
                  </a:ext>
                </a:extLst>
              </p:cNvPr>
              <p:cNvSpPr/>
              <p:nvPr/>
            </p:nvSpPr>
            <p:spPr>
              <a:xfrm>
                <a:off x="-1655986" y="-62951"/>
                <a:ext cx="483207" cy="483243"/>
              </a:xfrm>
              <a:custGeom>
                <a:avLst/>
                <a:gdLst>
                  <a:gd name="connsiteX0" fmla="*/ 77412 w 483207"/>
                  <a:gd name="connsiteY0" fmla="*/ 483244 h 483243"/>
                  <a:gd name="connsiteX1" fmla="*/ 22682 w 483207"/>
                  <a:gd name="connsiteY1" fmla="*/ 460565 h 483243"/>
                  <a:gd name="connsiteX2" fmla="*/ 22682 w 483207"/>
                  <a:gd name="connsiteY2" fmla="*/ 351103 h 483243"/>
                  <a:gd name="connsiteX3" fmla="*/ 351065 w 483207"/>
                  <a:gd name="connsiteY3" fmla="*/ 22681 h 483243"/>
                  <a:gd name="connsiteX4" fmla="*/ 460527 w 483207"/>
                  <a:gd name="connsiteY4" fmla="*/ 22681 h 483243"/>
                  <a:gd name="connsiteX5" fmla="*/ 460527 w 483207"/>
                  <a:gd name="connsiteY5" fmla="*/ 132143 h 483243"/>
                  <a:gd name="connsiteX6" fmla="*/ 132143 w 483207"/>
                  <a:gd name="connsiteY6" fmla="*/ 460565 h 483243"/>
                  <a:gd name="connsiteX7" fmla="*/ 77412 w 483207"/>
                  <a:gd name="connsiteY7" fmla="*/ 483244 h 48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207" h="483243">
                    <a:moveTo>
                      <a:pt x="77412" y="483244"/>
                    </a:moveTo>
                    <a:cubicBezTo>
                      <a:pt x="57610" y="483244"/>
                      <a:pt x="37797" y="475681"/>
                      <a:pt x="22682" y="460565"/>
                    </a:cubicBezTo>
                    <a:cubicBezTo>
                      <a:pt x="-7561" y="430323"/>
                      <a:pt x="-7561" y="381345"/>
                      <a:pt x="22682" y="351103"/>
                    </a:cubicBezTo>
                    <a:lnTo>
                      <a:pt x="351065" y="22681"/>
                    </a:lnTo>
                    <a:cubicBezTo>
                      <a:pt x="381307" y="-7560"/>
                      <a:pt x="430285" y="-7560"/>
                      <a:pt x="460527" y="22681"/>
                    </a:cubicBezTo>
                    <a:cubicBezTo>
                      <a:pt x="490768" y="52923"/>
                      <a:pt x="490768" y="101901"/>
                      <a:pt x="460527" y="132143"/>
                    </a:cubicBezTo>
                    <a:lnTo>
                      <a:pt x="132143" y="460565"/>
                    </a:lnTo>
                    <a:cubicBezTo>
                      <a:pt x="117017" y="475681"/>
                      <a:pt x="97214" y="483244"/>
                      <a:pt x="77412" y="483244"/>
                    </a:cubicBezTo>
                    <a:close/>
                  </a:path>
                </a:pathLst>
              </a:custGeom>
              <a:solidFill>
                <a:srgbClr val="9DC968"/>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85" name="Forme libre : forme 272">
                <a:extLst>
                  <a:ext uri="{FF2B5EF4-FFF2-40B4-BE49-F238E27FC236}">
                    <a16:creationId xmlns:a16="http://schemas.microsoft.com/office/drawing/2014/main" id="{5CE98CEA-6852-B255-545F-067C3CFF003B}"/>
                  </a:ext>
                </a:extLst>
              </p:cNvPr>
              <p:cNvSpPr/>
              <p:nvPr/>
            </p:nvSpPr>
            <p:spPr>
              <a:xfrm>
                <a:off x="-4392843" y="2673895"/>
                <a:ext cx="483208" cy="483205"/>
              </a:xfrm>
              <a:custGeom>
                <a:avLst/>
                <a:gdLst>
                  <a:gd name="connsiteX0" fmla="*/ 77412 w 483208"/>
                  <a:gd name="connsiteY0" fmla="*/ 483206 h 483205"/>
                  <a:gd name="connsiteX1" fmla="*/ 22681 w 483208"/>
                  <a:gd name="connsiteY1" fmla="*/ 460527 h 483205"/>
                  <a:gd name="connsiteX2" fmla="*/ 22681 w 483208"/>
                  <a:gd name="connsiteY2" fmla="*/ 351065 h 483205"/>
                  <a:gd name="connsiteX3" fmla="*/ 351065 w 483208"/>
                  <a:gd name="connsiteY3" fmla="*/ 22681 h 483205"/>
                  <a:gd name="connsiteX4" fmla="*/ 460527 w 483208"/>
                  <a:gd name="connsiteY4" fmla="*/ 22681 h 483205"/>
                  <a:gd name="connsiteX5" fmla="*/ 460527 w 483208"/>
                  <a:gd name="connsiteY5" fmla="*/ 132143 h 483205"/>
                  <a:gd name="connsiteX6" fmla="*/ 132143 w 483208"/>
                  <a:gd name="connsiteY6" fmla="*/ 460527 h 483205"/>
                  <a:gd name="connsiteX7" fmla="*/ 77412 w 483208"/>
                  <a:gd name="connsiteY7" fmla="*/ 483206 h 4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208" h="483205">
                    <a:moveTo>
                      <a:pt x="77412" y="483206"/>
                    </a:moveTo>
                    <a:cubicBezTo>
                      <a:pt x="57610" y="483206"/>
                      <a:pt x="37798" y="475643"/>
                      <a:pt x="22681" y="460527"/>
                    </a:cubicBezTo>
                    <a:cubicBezTo>
                      <a:pt x="-7560" y="430285"/>
                      <a:pt x="-7560" y="381307"/>
                      <a:pt x="22681" y="351065"/>
                    </a:cubicBezTo>
                    <a:lnTo>
                      <a:pt x="351065" y="22681"/>
                    </a:lnTo>
                    <a:cubicBezTo>
                      <a:pt x="381307" y="-7560"/>
                      <a:pt x="430285" y="-7560"/>
                      <a:pt x="460527" y="22681"/>
                    </a:cubicBezTo>
                    <a:cubicBezTo>
                      <a:pt x="490769" y="52923"/>
                      <a:pt x="490769" y="101901"/>
                      <a:pt x="460527" y="132143"/>
                    </a:cubicBezTo>
                    <a:lnTo>
                      <a:pt x="132143" y="460527"/>
                    </a:lnTo>
                    <a:cubicBezTo>
                      <a:pt x="117026" y="475652"/>
                      <a:pt x="97224" y="483206"/>
                      <a:pt x="77412" y="483206"/>
                    </a:cubicBezTo>
                    <a:close/>
                  </a:path>
                </a:pathLst>
              </a:custGeom>
              <a:solidFill>
                <a:srgbClr val="9DC968"/>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86" name="Forme libre : forme 273">
                <a:extLst>
                  <a:ext uri="{FF2B5EF4-FFF2-40B4-BE49-F238E27FC236}">
                    <a16:creationId xmlns:a16="http://schemas.microsoft.com/office/drawing/2014/main" id="{931A6C35-93FD-9F37-FFC0-ECE398E4614A}"/>
                  </a:ext>
                </a:extLst>
              </p:cNvPr>
              <p:cNvSpPr/>
              <p:nvPr/>
            </p:nvSpPr>
            <p:spPr>
              <a:xfrm>
                <a:off x="-1655986" y="2673895"/>
                <a:ext cx="483207" cy="483205"/>
              </a:xfrm>
              <a:custGeom>
                <a:avLst/>
                <a:gdLst>
                  <a:gd name="connsiteX0" fmla="*/ 405796 w 483207"/>
                  <a:gd name="connsiteY0" fmla="*/ 483206 h 483205"/>
                  <a:gd name="connsiteX1" fmla="*/ 351065 w 483207"/>
                  <a:gd name="connsiteY1" fmla="*/ 460527 h 483205"/>
                  <a:gd name="connsiteX2" fmla="*/ 22682 w 483207"/>
                  <a:gd name="connsiteY2" fmla="*/ 132143 h 483205"/>
                  <a:gd name="connsiteX3" fmla="*/ 22682 w 483207"/>
                  <a:gd name="connsiteY3" fmla="*/ 22681 h 483205"/>
                  <a:gd name="connsiteX4" fmla="*/ 132143 w 483207"/>
                  <a:gd name="connsiteY4" fmla="*/ 22681 h 483205"/>
                  <a:gd name="connsiteX5" fmla="*/ 460527 w 483207"/>
                  <a:gd name="connsiteY5" fmla="*/ 351065 h 483205"/>
                  <a:gd name="connsiteX6" fmla="*/ 460527 w 483207"/>
                  <a:gd name="connsiteY6" fmla="*/ 460527 h 483205"/>
                  <a:gd name="connsiteX7" fmla="*/ 405796 w 483207"/>
                  <a:gd name="connsiteY7" fmla="*/ 483206 h 4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207" h="483205">
                    <a:moveTo>
                      <a:pt x="405796" y="483206"/>
                    </a:moveTo>
                    <a:cubicBezTo>
                      <a:pt x="385993" y="483206"/>
                      <a:pt x="366182" y="475643"/>
                      <a:pt x="351065" y="460527"/>
                    </a:cubicBezTo>
                    <a:lnTo>
                      <a:pt x="22682" y="132143"/>
                    </a:lnTo>
                    <a:cubicBezTo>
                      <a:pt x="-7561" y="101901"/>
                      <a:pt x="-7561" y="52923"/>
                      <a:pt x="22682" y="22681"/>
                    </a:cubicBezTo>
                    <a:cubicBezTo>
                      <a:pt x="52923" y="-7560"/>
                      <a:pt x="101901" y="-7560"/>
                      <a:pt x="132143" y="22681"/>
                    </a:cubicBezTo>
                    <a:lnTo>
                      <a:pt x="460527" y="351065"/>
                    </a:lnTo>
                    <a:cubicBezTo>
                      <a:pt x="490768" y="381307"/>
                      <a:pt x="490768" y="430285"/>
                      <a:pt x="460527" y="460527"/>
                    </a:cubicBezTo>
                    <a:cubicBezTo>
                      <a:pt x="445410" y="475652"/>
                      <a:pt x="425599" y="483206"/>
                      <a:pt x="405796" y="483206"/>
                    </a:cubicBezTo>
                    <a:close/>
                  </a:path>
                </a:pathLst>
              </a:custGeom>
              <a:solidFill>
                <a:srgbClr val="9DC968"/>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87" name="Forme libre : forme 274">
                <a:extLst>
                  <a:ext uri="{FF2B5EF4-FFF2-40B4-BE49-F238E27FC236}">
                    <a16:creationId xmlns:a16="http://schemas.microsoft.com/office/drawing/2014/main" id="{8137E95C-C7BC-DFC5-F4DE-B0095F914B42}"/>
                  </a:ext>
                </a:extLst>
              </p:cNvPr>
              <p:cNvSpPr/>
              <p:nvPr/>
            </p:nvSpPr>
            <p:spPr>
              <a:xfrm>
                <a:off x="-4392843" y="-62951"/>
                <a:ext cx="483208" cy="483243"/>
              </a:xfrm>
              <a:custGeom>
                <a:avLst/>
                <a:gdLst>
                  <a:gd name="connsiteX0" fmla="*/ 405796 w 483208"/>
                  <a:gd name="connsiteY0" fmla="*/ 483244 h 483243"/>
                  <a:gd name="connsiteX1" fmla="*/ 351065 w 483208"/>
                  <a:gd name="connsiteY1" fmla="*/ 460565 h 483243"/>
                  <a:gd name="connsiteX2" fmla="*/ 22681 w 483208"/>
                  <a:gd name="connsiteY2" fmla="*/ 132143 h 483243"/>
                  <a:gd name="connsiteX3" fmla="*/ 22681 w 483208"/>
                  <a:gd name="connsiteY3" fmla="*/ 22681 h 483243"/>
                  <a:gd name="connsiteX4" fmla="*/ 132143 w 483208"/>
                  <a:gd name="connsiteY4" fmla="*/ 22681 h 483243"/>
                  <a:gd name="connsiteX5" fmla="*/ 460527 w 483208"/>
                  <a:gd name="connsiteY5" fmla="*/ 351103 h 483243"/>
                  <a:gd name="connsiteX6" fmla="*/ 460527 w 483208"/>
                  <a:gd name="connsiteY6" fmla="*/ 460565 h 483243"/>
                  <a:gd name="connsiteX7" fmla="*/ 405796 w 483208"/>
                  <a:gd name="connsiteY7" fmla="*/ 483244 h 48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208" h="483243">
                    <a:moveTo>
                      <a:pt x="405796" y="483244"/>
                    </a:moveTo>
                    <a:cubicBezTo>
                      <a:pt x="385993" y="483244"/>
                      <a:pt x="366181" y="475681"/>
                      <a:pt x="351065" y="460565"/>
                    </a:cubicBezTo>
                    <a:lnTo>
                      <a:pt x="22681" y="132143"/>
                    </a:lnTo>
                    <a:cubicBezTo>
                      <a:pt x="-7560" y="101901"/>
                      <a:pt x="-7560" y="52923"/>
                      <a:pt x="22681" y="22681"/>
                    </a:cubicBezTo>
                    <a:cubicBezTo>
                      <a:pt x="52923" y="-7560"/>
                      <a:pt x="101901" y="-7560"/>
                      <a:pt x="132143" y="22681"/>
                    </a:cubicBezTo>
                    <a:lnTo>
                      <a:pt x="460527" y="351103"/>
                    </a:lnTo>
                    <a:cubicBezTo>
                      <a:pt x="490769" y="381345"/>
                      <a:pt x="490769" y="430323"/>
                      <a:pt x="460527" y="460565"/>
                    </a:cubicBezTo>
                    <a:cubicBezTo>
                      <a:pt x="445410" y="475681"/>
                      <a:pt x="425608" y="483244"/>
                      <a:pt x="405796" y="483244"/>
                    </a:cubicBezTo>
                    <a:close/>
                  </a:path>
                </a:pathLst>
              </a:custGeom>
              <a:solidFill>
                <a:srgbClr val="9DC968"/>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grpSp>
        <p:sp>
          <p:nvSpPr>
            <p:cNvPr id="78" name="Forme libre : forme 265">
              <a:extLst>
                <a:ext uri="{FF2B5EF4-FFF2-40B4-BE49-F238E27FC236}">
                  <a16:creationId xmlns:a16="http://schemas.microsoft.com/office/drawing/2014/main" id="{6C2CC93F-82B8-3C23-DF29-35FD3A8A52EB}"/>
                </a:ext>
              </a:extLst>
            </p:cNvPr>
            <p:cNvSpPr/>
            <p:nvPr/>
          </p:nvSpPr>
          <p:spPr>
            <a:xfrm>
              <a:off x="-3015039" y="3714542"/>
              <a:ext cx="464458" cy="464457"/>
            </a:xfrm>
            <a:custGeom>
              <a:avLst/>
              <a:gdLst>
                <a:gd name="connsiteX0" fmla="*/ 0 w 464458"/>
                <a:gd name="connsiteY0" fmla="*/ 0 h 464457"/>
                <a:gd name="connsiteX1" fmla="*/ 0 w 464458"/>
                <a:gd name="connsiteY1" fmla="*/ 309639 h 464457"/>
                <a:gd name="connsiteX2" fmla="*/ 154819 w 464458"/>
                <a:gd name="connsiteY2" fmla="*/ 464458 h 464457"/>
                <a:gd name="connsiteX3" fmla="*/ 309639 w 464458"/>
                <a:gd name="connsiteY3" fmla="*/ 464458 h 464457"/>
                <a:gd name="connsiteX4" fmla="*/ 464458 w 464458"/>
                <a:gd name="connsiteY4" fmla="*/ 309639 h 464457"/>
                <a:gd name="connsiteX5" fmla="*/ 464458 w 464458"/>
                <a:gd name="connsiteY5" fmla="*/ 0 h 464457"/>
                <a:gd name="connsiteX6" fmla="*/ 0 w 464458"/>
                <a:gd name="connsiteY6" fmla="*/ 0 h 464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458" h="464457">
                  <a:moveTo>
                    <a:pt x="0" y="0"/>
                  </a:moveTo>
                  <a:lnTo>
                    <a:pt x="0" y="309639"/>
                  </a:lnTo>
                  <a:cubicBezTo>
                    <a:pt x="0" y="395145"/>
                    <a:pt x="69313" y="464458"/>
                    <a:pt x="154819" y="464458"/>
                  </a:cubicBezTo>
                  <a:lnTo>
                    <a:pt x="309639" y="464458"/>
                  </a:lnTo>
                  <a:cubicBezTo>
                    <a:pt x="395145" y="464458"/>
                    <a:pt x="464458" y="395145"/>
                    <a:pt x="464458" y="309639"/>
                  </a:cubicBezTo>
                  <a:lnTo>
                    <a:pt x="464458" y="0"/>
                  </a:lnTo>
                  <a:lnTo>
                    <a:pt x="0" y="0"/>
                  </a:lnTo>
                  <a:close/>
                </a:path>
              </a:pathLst>
            </a:custGeom>
            <a:solidFill>
              <a:srgbClr val="9C969E"/>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79" name="Forme libre : forme 266">
              <a:extLst>
                <a:ext uri="{FF2B5EF4-FFF2-40B4-BE49-F238E27FC236}">
                  <a16:creationId xmlns:a16="http://schemas.microsoft.com/office/drawing/2014/main" id="{BB139EE0-79CA-9136-2AB6-178F76969BFD}"/>
                </a:ext>
              </a:extLst>
            </p:cNvPr>
            <p:cNvSpPr/>
            <p:nvPr/>
          </p:nvSpPr>
          <p:spPr>
            <a:xfrm>
              <a:off x="-3247268" y="3250084"/>
              <a:ext cx="928915" cy="619277"/>
            </a:xfrm>
            <a:custGeom>
              <a:avLst/>
              <a:gdLst>
                <a:gd name="connsiteX0" fmla="*/ 0 w 928915"/>
                <a:gd name="connsiteY0" fmla="*/ 0 h 619277"/>
                <a:gd name="connsiteX1" fmla="*/ 0 w 928915"/>
                <a:gd name="connsiteY1" fmla="*/ 464458 h 619277"/>
                <a:gd name="connsiteX2" fmla="*/ 154819 w 928915"/>
                <a:gd name="connsiteY2" fmla="*/ 619277 h 619277"/>
                <a:gd name="connsiteX3" fmla="*/ 774097 w 928915"/>
                <a:gd name="connsiteY3" fmla="*/ 619277 h 619277"/>
                <a:gd name="connsiteX4" fmla="*/ 928916 w 928915"/>
                <a:gd name="connsiteY4" fmla="*/ 464458 h 619277"/>
                <a:gd name="connsiteX5" fmla="*/ 928916 w 928915"/>
                <a:gd name="connsiteY5" fmla="*/ 0 h 619277"/>
                <a:gd name="connsiteX6" fmla="*/ 0 w 928915"/>
                <a:gd name="connsiteY6" fmla="*/ 0 h 61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915" h="619277">
                  <a:moveTo>
                    <a:pt x="0" y="0"/>
                  </a:moveTo>
                  <a:lnTo>
                    <a:pt x="0" y="464458"/>
                  </a:lnTo>
                  <a:cubicBezTo>
                    <a:pt x="0" y="549964"/>
                    <a:pt x="69313" y="619277"/>
                    <a:pt x="154819" y="619277"/>
                  </a:cubicBezTo>
                  <a:lnTo>
                    <a:pt x="774097" y="619277"/>
                  </a:lnTo>
                  <a:cubicBezTo>
                    <a:pt x="859603" y="619277"/>
                    <a:pt x="928916" y="549964"/>
                    <a:pt x="928916" y="464458"/>
                  </a:cubicBezTo>
                  <a:lnTo>
                    <a:pt x="928916" y="0"/>
                  </a:lnTo>
                  <a:lnTo>
                    <a:pt x="0" y="0"/>
                  </a:lnTo>
                  <a:close/>
                </a:path>
              </a:pathLst>
            </a:custGeom>
            <a:solidFill>
              <a:srgbClr val="C9C6CA"/>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80" name="Forme libre : forme 267">
              <a:extLst>
                <a:ext uri="{FF2B5EF4-FFF2-40B4-BE49-F238E27FC236}">
                  <a16:creationId xmlns:a16="http://schemas.microsoft.com/office/drawing/2014/main" id="{72C7D589-C1F4-3F4A-EB94-464488736934}"/>
                </a:ext>
              </a:extLst>
            </p:cNvPr>
            <p:cNvSpPr/>
            <p:nvPr/>
          </p:nvSpPr>
          <p:spPr>
            <a:xfrm>
              <a:off x="-3247268" y="3250084"/>
              <a:ext cx="774096" cy="619277"/>
            </a:xfrm>
            <a:custGeom>
              <a:avLst/>
              <a:gdLst>
                <a:gd name="connsiteX0" fmla="*/ 696687 w 774096"/>
                <a:gd name="connsiteY0" fmla="*/ 232229 h 619277"/>
                <a:gd name="connsiteX1" fmla="*/ 309639 w 774096"/>
                <a:gd name="connsiteY1" fmla="*/ 232229 h 619277"/>
                <a:gd name="connsiteX2" fmla="*/ 309639 w 774096"/>
                <a:gd name="connsiteY2" fmla="*/ 0 h 619277"/>
                <a:gd name="connsiteX3" fmla="*/ 0 w 774096"/>
                <a:gd name="connsiteY3" fmla="*/ 0 h 619277"/>
                <a:gd name="connsiteX4" fmla="*/ 0 w 774096"/>
                <a:gd name="connsiteY4" fmla="*/ 464458 h 619277"/>
                <a:gd name="connsiteX5" fmla="*/ 154819 w 774096"/>
                <a:gd name="connsiteY5" fmla="*/ 619277 h 619277"/>
                <a:gd name="connsiteX6" fmla="*/ 464458 w 774096"/>
                <a:gd name="connsiteY6" fmla="*/ 619277 h 619277"/>
                <a:gd name="connsiteX7" fmla="*/ 309639 w 774096"/>
                <a:gd name="connsiteY7" fmla="*/ 464458 h 619277"/>
                <a:gd name="connsiteX8" fmla="*/ 309639 w 774096"/>
                <a:gd name="connsiteY8" fmla="*/ 387048 h 619277"/>
                <a:gd name="connsiteX9" fmla="*/ 696687 w 774096"/>
                <a:gd name="connsiteY9" fmla="*/ 387048 h 619277"/>
                <a:gd name="connsiteX10" fmla="*/ 774097 w 774096"/>
                <a:gd name="connsiteY10" fmla="*/ 309639 h 619277"/>
                <a:gd name="connsiteX11" fmla="*/ 696687 w 774096"/>
                <a:gd name="connsiteY11" fmla="*/ 232229 h 61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4096" h="619277">
                  <a:moveTo>
                    <a:pt x="696687" y="232229"/>
                  </a:moveTo>
                  <a:lnTo>
                    <a:pt x="309639" y="232229"/>
                  </a:lnTo>
                  <a:lnTo>
                    <a:pt x="309639" y="0"/>
                  </a:lnTo>
                  <a:lnTo>
                    <a:pt x="0" y="0"/>
                  </a:lnTo>
                  <a:lnTo>
                    <a:pt x="0" y="464458"/>
                  </a:lnTo>
                  <a:cubicBezTo>
                    <a:pt x="0" y="549964"/>
                    <a:pt x="69313" y="619277"/>
                    <a:pt x="154819" y="619277"/>
                  </a:cubicBezTo>
                  <a:lnTo>
                    <a:pt x="464458" y="619277"/>
                  </a:lnTo>
                  <a:cubicBezTo>
                    <a:pt x="378952" y="619277"/>
                    <a:pt x="309639" y="549964"/>
                    <a:pt x="309639" y="464458"/>
                  </a:cubicBezTo>
                  <a:lnTo>
                    <a:pt x="309639" y="387048"/>
                  </a:lnTo>
                  <a:lnTo>
                    <a:pt x="696687" y="387048"/>
                  </a:lnTo>
                  <a:cubicBezTo>
                    <a:pt x="739473" y="387048"/>
                    <a:pt x="774097" y="352425"/>
                    <a:pt x="774097" y="309639"/>
                  </a:cubicBezTo>
                  <a:cubicBezTo>
                    <a:pt x="774097" y="266852"/>
                    <a:pt x="739473" y="232229"/>
                    <a:pt x="696687" y="232229"/>
                  </a:cubicBezTo>
                  <a:close/>
                </a:path>
              </a:pathLst>
            </a:custGeom>
            <a:solidFill>
              <a:srgbClr val="AEA8AF"/>
            </a:solidFill>
            <a:ln w="9525"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grpSp>
      <p:grpSp>
        <p:nvGrpSpPr>
          <p:cNvPr id="88" name="Graphique 3">
            <a:extLst>
              <a:ext uri="{FF2B5EF4-FFF2-40B4-BE49-F238E27FC236}">
                <a16:creationId xmlns:a16="http://schemas.microsoft.com/office/drawing/2014/main" id="{AA853395-9873-5A17-86B0-0459E9CBB7CA}"/>
              </a:ext>
            </a:extLst>
          </p:cNvPr>
          <p:cNvGrpSpPr/>
          <p:nvPr/>
        </p:nvGrpSpPr>
        <p:grpSpPr>
          <a:xfrm rot="5400000">
            <a:off x="4397948" y="850387"/>
            <a:ext cx="444454" cy="444454"/>
            <a:chOff x="963403" y="3498576"/>
            <a:chExt cx="2707228" cy="2707228"/>
          </a:xfrm>
          <a:solidFill>
            <a:schemeClr val="accent1"/>
          </a:solidFill>
        </p:grpSpPr>
        <p:sp>
          <p:nvSpPr>
            <p:cNvPr id="89" name="Forme libre : forme 222">
              <a:extLst>
                <a:ext uri="{FF2B5EF4-FFF2-40B4-BE49-F238E27FC236}">
                  <a16:creationId xmlns:a16="http://schemas.microsoft.com/office/drawing/2014/main" id="{EEC4FBA0-E246-93AE-B7DE-5D4196226A96}"/>
                </a:ext>
              </a:extLst>
            </p:cNvPr>
            <p:cNvSpPr/>
            <p:nvPr/>
          </p:nvSpPr>
          <p:spPr>
            <a:xfrm>
              <a:off x="1502733" y="3498576"/>
              <a:ext cx="1189700" cy="1401202"/>
            </a:xfrm>
            <a:custGeom>
              <a:avLst/>
              <a:gdLst>
                <a:gd name="connsiteX0" fmla="*/ 290816 w 1189700"/>
                <a:gd name="connsiteY0" fmla="*/ 0 h 1401202"/>
                <a:gd name="connsiteX1" fmla="*/ 0 w 1189700"/>
                <a:gd name="connsiteY1" fmla="*/ 290816 h 1401202"/>
                <a:gd name="connsiteX2" fmla="*/ 0 w 1189700"/>
                <a:gd name="connsiteY2" fmla="*/ 1004636 h 1401202"/>
                <a:gd name="connsiteX3" fmla="*/ 79313 w 1189700"/>
                <a:gd name="connsiteY3" fmla="*/ 1083949 h 1401202"/>
                <a:gd name="connsiteX4" fmla="*/ 343691 w 1189700"/>
                <a:gd name="connsiteY4" fmla="*/ 1083949 h 1401202"/>
                <a:gd name="connsiteX5" fmla="*/ 343691 w 1189700"/>
                <a:gd name="connsiteY5" fmla="*/ 1202919 h 1401202"/>
                <a:gd name="connsiteX6" fmla="*/ 541975 w 1189700"/>
                <a:gd name="connsiteY6" fmla="*/ 1401203 h 1401202"/>
                <a:gd name="connsiteX7" fmla="*/ 740258 w 1189700"/>
                <a:gd name="connsiteY7" fmla="*/ 1202919 h 1401202"/>
                <a:gd name="connsiteX8" fmla="*/ 740258 w 1189700"/>
                <a:gd name="connsiteY8" fmla="*/ 1083949 h 1401202"/>
                <a:gd name="connsiteX9" fmla="*/ 1083949 w 1189700"/>
                <a:gd name="connsiteY9" fmla="*/ 1083949 h 1401202"/>
                <a:gd name="connsiteX10" fmla="*/ 1189700 w 1189700"/>
                <a:gd name="connsiteY10" fmla="*/ 740258 h 1401202"/>
                <a:gd name="connsiteX11" fmla="*/ 1189700 w 1189700"/>
                <a:gd name="connsiteY11" fmla="*/ 343691 h 1401202"/>
                <a:gd name="connsiteX12" fmla="*/ 1083949 w 1189700"/>
                <a:gd name="connsiteY12" fmla="*/ 0 h 140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9700" h="1401202">
                  <a:moveTo>
                    <a:pt x="290816" y="0"/>
                  </a:moveTo>
                  <a:cubicBezTo>
                    <a:pt x="130201" y="0"/>
                    <a:pt x="0" y="130201"/>
                    <a:pt x="0" y="290816"/>
                  </a:cubicBezTo>
                  <a:lnTo>
                    <a:pt x="0" y="1004636"/>
                  </a:lnTo>
                  <a:cubicBezTo>
                    <a:pt x="0" y="1048438"/>
                    <a:pt x="35511" y="1083949"/>
                    <a:pt x="79313" y="1083949"/>
                  </a:cubicBezTo>
                  <a:lnTo>
                    <a:pt x="343691" y="1083949"/>
                  </a:lnTo>
                  <a:lnTo>
                    <a:pt x="343691" y="1202919"/>
                  </a:lnTo>
                  <a:cubicBezTo>
                    <a:pt x="343691" y="1312430"/>
                    <a:pt x="432464" y="1401203"/>
                    <a:pt x="541975" y="1401203"/>
                  </a:cubicBezTo>
                  <a:cubicBezTo>
                    <a:pt x="651485" y="1401203"/>
                    <a:pt x="740258" y="1312430"/>
                    <a:pt x="740258" y="1202919"/>
                  </a:cubicBezTo>
                  <a:lnTo>
                    <a:pt x="740258" y="1083949"/>
                  </a:lnTo>
                  <a:lnTo>
                    <a:pt x="1083949" y="1083949"/>
                  </a:lnTo>
                  <a:lnTo>
                    <a:pt x="1189700" y="740258"/>
                  </a:lnTo>
                  <a:lnTo>
                    <a:pt x="1189700" y="343691"/>
                  </a:lnTo>
                  <a:lnTo>
                    <a:pt x="1083949" y="0"/>
                  </a:lnTo>
                  <a:close/>
                </a:path>
              </a:pathLst>
            </a:custGeom>
            <a:solidFill>
              <a:srgbClr val="581D74"/>
            </a:solidFill>
            <a:ln w="5283"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90" name="Forme libre : forme 223">
              <a:extLst>
                <a:ext uri="{FF2B5EF4-FFF2-40B4-BE49-F238E27FC236}">
                  <a16:creationId xmlns:a16="http://schemas.microsoft.com/office/drawing/2014/main" id="{672EBD83-4C9A-D280-B49E-88EB7F359883}"/>
                </a:ext>
              </a:extLst>
            </p:cNvPr>
            <p:cNvSpPr/>
            <p:nvPr/>
          </p:nvSpPr>
          <p:spPr>
            <a:xfrm>
              <a:off x="2269429" y="3498576"/>
              <a:ext cx="1401202" cy="1189700"/>
            </a:xfrm>
            <a:custGeom>
              <a:avLst/>
              <a:gdLst>
                <a:gd name="connsiteX0" fmla="*/ 1110387 w 1401202"/>
                <a:gd name="connsiteY0" fmla="*/ 0 h 1189700"/>
                <a:gd name="connsiteX1" fmla="*/ 317253 w 1401202"/>
                <a:gd name="connsiteY1" fmla="*/ 0 h 1189700"/>
                <a:gd name="connsiteX2" fmla="*/ 317253 w 1401202"/>
                <a:gd name="connsiteY2" fmla="*/ 343691 h 1189700"/>
                <a:gd name="connsiteX3" fmla="*/ 198283 w 1401202"/>
                <a:gd name="connsiteY3" fmla="*/ 343691 h 1189700"/>
                <a:gd name="connsiteX4" fmla="*/ 0 w 1401202"/>
                <a:gd name="connsiteY4" fmla="*/ 541975 h 1189700"/>
                <a:gd name="connsiteX5" fmla="*/ 198283 w 1401202"/>
                <a:gd name="connsiteY5" fmla="*/ 740258 h 1189700"/>
                <a:gd name="connsiteX6" fmla="*/ 317253 w 1401202"/>
                <a:gd name="connsiteY6" fmla="*/ 740258 h 1189700"/>
                <a:gd name="connsiteX7" fmla="*/ 317253 w 1401202"/>
                <a:gd name="connsiteY7" fmla="*/ 1083949 h 1189700"/>
                <a:gd name="connsiteX8" fmla="*/ 660945 w 1401202"/>
                <a:gd name="connsiteY8" fmla="*/ 1189700 h 1189700"/>
                <a:gd name="connsiteX9" fmla="*/ 1057511 w 1401202"/>
                <a:gd name="connsiteY9" fmla="*/ 1189700 h 1189700"/>
                <a:gd name="connsiteX10" fmla="*/ 1401203 w 1401202"/>
                <a:gd name="connsiteY10" fmla="*/ 1083949 h 1189700"/>
                <a:gd name="connsiteX11" fmla="*/ 1401203 w 1401202"/>
                <a:gd name="connsiteY11" fmla="*/ 290816 h 1189700"/>
                <a:gd name="connsiteX12" fmla="*/ 1110387 w 1401202"/>
                <a:gd name="connsiteY12" fmla="*/ 0 h 118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1202" h="1189700">
                  <a:moveTo>
                    <a:pt x="1110387" y="0"/>
                  </a:moveTo>
                  <a:lnTo>
                    <a:pt x="317253" y="0"/>
                  </a:lnTo>
                  <a:lnTo>
                    <a:pt x="317253" y="343691"/>
                  </a:lnTo>
                  <a:lnTo>
                    <a:pt x="198283" y="343691"/>
                  </a:lnTo>
                  <a:cubicBezTo>
                    <a:pt x="88773" y="343691"/>
                    <a:pt x="0" y="432464"/>
                    <a:pt x="0" y="541975"/>
                  </a:cubicBezTo>
                  <a:cubicBezTo>
                    <a:pt x="0" y="651485"/>
                    <a:pt x="88773" y="740258"/>
                    <a:pt x="198283" y="740258"/>
                  </a:cubicBezTo>
                  <a:lnTo>
                    <a:pt x="317253" y="740258"/>
                  </a:lnTo>
                  <a:lnTo>
                    <a:pt x="317253" y="1083949"/>
                  </a:lnTo>
                  <a:lnTo>
                    <a:pt x="660945" y="1189700"/>
                  </a:lnTo>
                  <a:lnTo>
                    <a:pt x="1057511" y="1189700"/>
                  </a:lnTo>
                  <a:lnTo>
                    <a:pt x="1401203" y="1083949"/>
                  </a:lnTo>
                  <a:lnTo>
                    <a:pt x="1401203" y="290816"/>
                  </a:lnTo>
                  <a:cubicBezTo>
                    <a:pt x="1401203" y="130201"/>
                    <a:pt x="1271002" y="0"/>
                    <a:pt x="1110387" y="0"/>
                  </a:cubicBezTo>
                  <a:close/>
                </a:path>
              </a:pathLst>
            </a:custGeom>
            <a:solidFill>
              <a:srgbClr val="9DC968"/>
            </a:solidFill>
            <a:ln w="5283"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91" name="Forme libre : forme 224">
              <a:extLst>
                <a:ext uri="{FF2B5EF4-FFF2-40B4-BE49-F238E27FC236}">
                  <a16:creationId xmlns:a16="http://schemas.microsoft.com/office/drawing/2014/main" id="{91E0B1AE-94A7-753F-CBB6-84E26292579D}"/>
                </a:ext>
              </a:extLst>
            </p:cNvPr>
            <p:cNvSpPr/>
            <p:nvPr/>
          </p:nvSpPr>
          <p:spPr>
            <a:xfrm>
              <a:off x="963403" y="5121855"/>
              <a:ext cx="1401202" cy="1083949"/>
            </a:xfrm>
            <a:custGeom>
              <a:avLst/>
              <a:gdLst>
                <a:gd name="connsiteX0" fmla="*/ 290816 w 1401202"/>
                <a:gd name="connsiteY0" fmla="*/ 1083949 h 1083949"/>
                <a:gd name="connsiteX1" fmla="*/ 1004636 w 1401202"/>
                <a:gd name="connsiteY1" fmla="*/ 1083949 h 1083949"/>
                <a:gd name="connsiteX2" fmla="*/ 1083949 w 1401202"/>
                <a:gd name="connsiteY2" fmla="*/ 1004636 h 1083949"/>
                <a:gd name="connsiteX3" fmla="*/ 1083949 w 1401202"/>
                <a:gd name="connsiteY3" fmla="*/ 740258 h 1083949"/>
                <a:gd name="connsiteX4" fmla="*/ 1202919 w 1401202"/>
                <a:gd name="connsiteY4" fmla="*/ 740258 h 1083949"/>
                <a:gd name="connsiteX5" fmla="*/ 1401203 w 1401202"/>
                <a:gd name="connsiteY5" fmla="*/ 541975 h 1083949"/>
                <a:gd name="connsiteX6" fmla="*/ 1202919 w 1401202"/>
                <a:gd name="connsiteY6" fmla="*/ 343691 h 1083949"/>
                <a:gd name="connsiteX7" fmla="*/ 1083949 w 1401202"/>
                <a:gd name="connsiteY7" fmla="*/ 343691 h 1083949"/>
                <a:gd name="connsiteX8" fmla="*/ 1083949 w 1401202"/>
                <a:gd name="connsiteY8" fmla="*/ 79313 h 1083949"/>
                <a:gd name="connsiteX9" fmla="*/ 1004636 w 1401202"/>
                <a:gd name="connsiteY9" fmla="*/ 0 h 1083949"/>
                <a:gd name="connsiteX10" fmla="*/ 819571 w 1401202"/>
                <a:gd name="connsiteY10" fmla="*/ 0 h 1083949"/>
                <a:gd name="connsiteX11" fmla="*/ 740258 w 1401202"/>
                <a:gd name="connsiteY11" fmla="*/ 79313 h 1083949"/>
                <a:gd name="connsiteX12" fmla="*/ 740258 w 1401202"/>
                <a:gd name="connsiteY12" fmla="*/ 118970 h 1083949"/>
                <a:gd name="connsiteX13" fmla="*/ 541975 w 1401202"/>
                <a:gd name="connsiteY13" fmla="*/ 317253 h 1083949"/>
                <a:gd name="connsiteX14" fmla="*/ 343691 w 1401202"/>
                <a:gd name="connsiteY14" fmla="*/ 118970 h 1083949"/>
                <a:gd name="connsiteX15" fmla="*/ 343691 w 1401202"/>
                <a:gd name="connsiteY15" fmla="*/ 79313 h 1083949"/>
                <a:gd name="connsiteX16" fmla="*/ 264378 w 1401202"/>
                <a:gd name="connsiteY16" fmla="*/ 0 h 1083949"/>
                <a:gd name="connsiteX17" fmla="*/ 79313 w 1401202"/>
                <a:gd name="connsiteY17" fmla="*/ 0 h 1083949"/>
                <a:gd name="connsiteX18" fmla="*/ 0 w 1401202"/>
                <a:gd name="connsiteY18" fmla="*/ 79313 h 1083949"/>
                <a:gd name="connsiteX19" fmla="*/ 0 w 1401202"/>
                <a:gd name="connsiteY19" fmla="*/ 793134 h 1083949"/>
                <a:gd name="connsiteX20" fmla="*/ 290816 w 1401202"/>
                <a:gd name="connsiteY20" fmla="*/ 1083949 h 108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1202" h="1083949">
                  <a:moveTo>
                    <a:pt x="290816" y="1083949"/>
                  </a:moveTo>
                  <a:lnTo>
                    <a:pt x="1004636" y="1083949"/>
                  </a:lnTo>
                  <a:cubicBezTo>
                    <a:pt x="1048438" y="1083949"/>
                    <a:pt x="1083949" y="1048438"/>
                    <a:pt x="1083949" y="1004636"/>
                  </a:cubicBezTo>
                  <a:lnTo>
                    <a:pt x="1083949" y="740258"/>
                  </a:lnTo>
                  <a:lnTo>
                    <a:pt x="1202919" y="740258"/>
                  </a:lnTo>
                  <a:cubicBezTo>
                    <a:pt x="1312430" y="740258"/>
                    <a:pt x="1401203" y="651485"/>
                    <a:pt x="1401203" y="541975"/>
                  </a:cubicBezTo>
                  <a:cubicBezTo>
                    <a:pt x="1401203" y="432464"/>
                    <a:pt x="1312430" y="343691"/>
                    <a:pt x="1202919" y="343691"/>
                  </a:cubicBezTo>
                  <a:lnTo>
                    <a:pt x="1083949" y="343691"/>
                  </a:lnTo>
                  <a:lnTo>
                    <a:pt x="1083949" y="79313"/>
                  </a:lnTo>
                  <a:cubicBezTo>
                    <a:pt x="1083949" y="35511"/>
                    <a:pt x="1048438" y="0"/>
                    <a:pt x="1004636" y="0"/>
                  </a:cubicBezTo>
                  <a:lnTo>
                    <a:pt x="819571" y="0"/>
                  </a:lnTo>
                  <a:cubicBezTo>
                    <a:pt x="775769" y="0"/>
                    <a:pt x="740258" y="35511"/>
                    <a:pt x="740258" y="79313"/>
                  </a:cubicBezTo>
                  <a:lnTo>
                    <a:pt x="740258" y="118970"/>
                  </a:lnTo>
                  <a:cubicBezTo>
                    <a:pt x="740258" y="228481"/>
                    <a:pt x="651485" y="317253"/>
                    <a:pt x="541975" y="317253"/>
                  </a:cubicBezTo>
                  <a:cubicBezTo>
                    <a:pt x="432464" y="317253"/>
                    <a:pt x="343691" y="228481"/>
                    <a:pt x="343691" y="118970"/>
                  </a:cubicBezTo>
                  <a:lnTo>
                    <a:pt x="343691" y="79313"/>
                  </a:lnTo>
                  <a:cubicBezTo>
                    <a:pt x="343691" y="35511"/>
                    <a:pt x="308180" y="0"/>
                    <a:pt x="264378" y="0"/>
                  </a:cubicBezTo>
                  <a:lnTo>
                    <a:pt x="79313" y="0"/>
                  </a:lnTo>
                  <a:cubicBezTo>
                    <a:pt x="35511" y="0"/>
                    <a:pt x="0" y="35511"/>
                    <a:pt x="0" y="79313"/>
                  </a:cubicBezTo>
                  <a:lnTo>
                    <a:pt x="0" y="793134"/>
                  </a:lnTo>
                  <a:cubicBezTo>
                    <a:pt x="0" y="953748"/>
                    <a:pt x="130201" y="1083949"/>
                    <a:pt x="290816" y="1083949"/>
                  </a:cubicBezTo>
                  <a:close/>
                </a:path>
              </a:pathLst>
            </a:custGeom>
            <a:solidFill>
              <a:srgbClr val="13AAB9"/>
            </a:solidFill>
            <a:ln w="5283"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sp>
          <p:nvSpPr>
            <p:cNvPr id="92" name="Forme libre : forme 225">
              <a:extLst>
                <a:ext uri="{FF2B5EF4-FFF2-40B4-BE49-F238E27FC236}">
                  <a16:creationId xmlns:a16="http://schemas.microsoft.com/office/drawing/2014/main" id="{37A5A7A5-46BD-D1CC-1A21-BC40A32FA902}"/>
                </a:ext>
              </a:extLst>
            </p:cNvPr>
            <p:cNvSpPr/>
            <p:nvPr/>
          </p:nvSpPr>
          <p:spPr>
            <a:xfrm>
              <a:off x="2586682" y="4265271"/>
              <a:ext cx="1083949" cy="1401202"/>
            </a:xfrm>
            <a:custGeom>
              <a:avLst/>
              <a:gdLst>
                <a:gd name="connsiteX0" fmla="*/ 343691 w 1083949"/>
                <a:gd name="connsiteY0" fmla="*/ 198283 h 1401202"/>
                <a:gd name="connsiteX1" fmla="*/ 343691 w 1083949"/>
                <a:gd name="connsiteY1" fmla="*/ 317253 h 1401202"/>
                <a:gd name="connsiteX2" fmla="*/ 0 w 1083949"/>
                <a:gd name="connsiteY2" fmla="*/ 317253 h 1401202"/>
                <a:gd name="connsiteX3" fmla="*/ 0 w 1083949"/>
                <a:gd name="connsiteY3" fmla="*/ 581631 h 1401202"/>
                <a:gd name="connsiteX4" fmla="*/ 79313 w 1083949"/>
                <a:gd name="connsiteY4" fmla="*/ 660945 h 1401202"/>
                <a:gd name="connsiteX5" fmla="*/ 118970 w 1083949"/>
                <a:gd name="connsiteY5" fmla="*/ 660945 h 1401202"/>
                <a:gd name="connsiteX6" fmla="*/ 317253 w 1083949"/>
                <a:gd name="connsiteY6" fmla="*/ 859228 h 1401202"/>
                <a:gd name="connsiteX7" fmla="*/ 118970 w 1083949"/>
                <a:gd name="connsiteY7" fmla="*/ 1057511 h 1401202"/>
                <a:gd name="connsiteX8" fmla="*/ 79313 w 1083949"/>
                <a:gd name="connsiteY8" fmla="*/ 1057511 h 1401202"/>
                <a:gd name="connsiteX9" fmla="*/ 0 w 1083949"/>
                <a:gd name="connsiteY9" fmla="*/ 1136825 h 1401202"/>
                <a:gd name="connsiteX10" fmla="*/ 0 w 1083949"/>
                <a:gd name="connsiteY10" fmla="*/ 1321889 h 1401202"/>
                <a:gd name="connsiteX11" fmla="*/ 79313 w 1083949"/>
                <a:gd name="connsiteY11" fmla="*/ 1401203 h 1401202"/>
                <a:gd name="connsiteX12" fmla="*/ 793134 w 1083949"/>
                <a:gd name="connsiteY12" fmla="*/ 1401203 h 1401202"/>
                <a:gd name="connsiteX13" fmla="*/ 1083949 w 1083949"/>
                <a:gd name="connsiteY13" fmla="*/ 1110387 h 1401202"/>
                <a:gd name="connsiteX14" fmla="*/ 1083949 w 1083949"/>
                <a:gd name="connsiteY14" fmla="*/ 317253 h 1401202"/>
                <a:gd name="connsiteX15" fmla="*/ 740258 w 1083949"/>
                <a:gd name="connsiteY15" fmla="*/ 317253 h 1401202"/>
                <a:gd name="connsiteX16" fmla="*/ 740258 w 1083949"/>
                <a:gd name="connsiteY16" fmla="*/ 198283 h 1401202"/>
                <a:gd name="connsiteX17" fmla="*/ 541975 w 1083949"/>
                <a:gd name="connsiteY17" fmla="*/ 0 h 1401202"/>
                <a:gd name="connsiteX18" fmla="*/ 343691 w 1083949"/>
                <a:gd name="connsiteY18" fmla="*/ 198283 h 140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83949" h="1401202">
                  <a:moveTo>
                    <a:pt x="343691" y="198283"/>
                  </a:moveTo>
                  <a:lnTo>
                    <a:pt x="343691" y="317253"/>
                  </a:lnTo>
                  <a:lnTo>
                    <a:pt x="0" y="317253"/>
                  </a:lnTo>
                  <a:lnTo>
                    <a:pt x="0" y="581631"/>
                  </a:lnTo>
                  <a:cubicBezTo>
                    <a:pt x="0" y="625433"/>
                    <a:pt x="35511" y="660945"/>
                    <a:pt x="79313" y="660945"/>
                  </a:cubicBezTo>
                  <a:lnTo>
                    <a:pt x="118970" y="660945"/>
                  </a:lnTo>
                  <a:cubicBezTo>
                    <a:pt x="228481" y="660945"/>
                    <a:pt x="317253" y="749717"/>
                    <a:pt x="317253" y="859228"/>
                  </a:cubicBezTo>
                  <a:cubicBezTo>
                    <a:pt x="317253" y="968739"/>
                    <a:pt x="228481" y="1057511"/>
                    <a:pt x="118970" y="1057511"/>
                  </a:cubicBezTo>
                  <a:lnTo>
                    <a:pt x="79313" y="1057511"/>
                  </a:lnTo>
                  <a:cubicBezTo>
                    <a:pt x="35511" y="1057511"/>
                    <a:pt x="0" y="1093023"/>
                    <a:pt x="0" y="1136825"/>
                  </a:cubicBezTo>
                  <a:lnTo>
                    <a:pt x="0" y="1321889"/>
                  </a:lnTo>
                  <a:cubicBezTo>
                    <a:pt x="0" y="1365691"/>
                    <a:pt x="35511" y="1401203"/>
                    <a:pt x="79313" y="1401203"/>
                  </a:cubicBezTo>
                  <a:lnTo>
                    <a:pt x="793134" y="1401203"/>
                  </a:lnTo>
                  <a:cubicBezTo>
                    <a:pt x="953748" y="1401203"/>
                    <a:pt x="1083949" y="1271002"/>
                    <a:pt x="1083949" y="1110387"/>
                  </a:cubicBezTo>
                  <a:lnTo>
                    <a:pt x="1083949" y="317253"/>
                  </a:lnTo>
                  <a:lnTo>
                    <a:pt x="740258" y="317253"/>
                  </a:lnTo>
                  <a:lnTo>
                    <a:pt x="740258" y="198283"/>
                  </a:lnTo>
                  <a:cubicBezTo>
                    <a:pt x="740258" y="88773"/>
                    <a:pt x="651485" y="0"/>
                    <a:pt x="541975" y="0"/>
                  </a:cubicBezTo>
                  <a:cubicBezTo>
                    <a:pt x="432464" y="0"/>
                    <a:pt x="343691" y="88773"/>
                    <a:pt x="343691" y="198283"/>
                  </a:cubicBezTo>
                  <a:close/>
                </a:path>
              </a:pathLst>
            </a:custGeom>
            <a:solidFill>
              <a:srgbClr val="9856B4"/>
            </a:solidFill>
            <a:ln w="5283" cap="flat">
              <a:noFill/>
              <a:prstDash val="solid"/>
              <a:miter/>
            </a:ln>
          </p:spPr>
          <p:txBody>
            <a:bodyPr rtlCol="0" anchor="ctr"/>
            <a:lstStyle/>
            <a:p>
              <a:endParaRPr lang="fr-FR" sz="2400">
                <a:latin typeface="Arial" panose="020B0604020202020204" pitchFamily="34" charset="0"/>
                <a:cs typeface="Arial" panose="020B0604020202020204" pitchFamily="34" charset="0"/>
              </a:endParaRPr>
            </a:p>
          </p:txBody>
        </p:sp>
      </p:grpSp>
      <p:sp>
        <p:nvSpPr>
          <p:cNvPr id="2" name="Rectangle 1">
            <a:extLst>
              <a:ext uri="{FF2B5EF4-FFF2-40B4-BE49-F238E27FC236}">
                <a16:creationId xmlns:a16="http://schemas.microsoft.com/office/drawing/2014/main" id="{B30ED0D7-7D90-1E45-FA86-6D7155058A22}"/>
              </a:ext>
            </a:extLst>
          </p:cNvPr>
          <p:cNvSpPr/>
          <p:nvPr/>
        </p:nvSpPr>
        <p:spPr>
          <a:xfrm>
            <a:off x="6572677" y="3643064"/>
            <a:ext cx="2018771" cy="861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fr-FR" sz="1050" b="1" dirty="0">
                <a:solidFill>
                  <a:schemeClr val="bg2"/>
                </a:solidFill>
                <a:cs typeface="Arial" panose="020B0604020202020204" pitchFamily="34" charset="0"/>
              </a:rPr>
              <a:t>DURÉE </a:t>
            </a:r>
          </a:p>
          <a:p>
            <a:r>
              <a:rPr lang="fr-FR" sz="1050" b="1" dirty="0">
                <a:solidFill>
                  <a:schemeClr val="accent1"/>
                </a:solidFill>
              </a:rPr>
              <a:t>1 OU 3 ANS AU CHOIX RENOUVELABLE </a:t>
            </a:r>
            <a:endParaRPr lang="fr-FR" sz="1050" dirty="0">
              <a:solidFill>
                <a:schemeClr val="accent1"/>
              </a:solidFill>
            </a:endParaRPr>
          </a:p>
          <a:p>
            <a:pPr algn="ctr"/>
            <a:br>
              <a:rPr lang="fr-FR" sz="1050" b="1" dirty="0">
                <a:solidFill>
                  <a:schemeClr val="accent6"/>
                </a:solidFill>
                <a:cs typeface="Arial" panose="020B0604020202020204" pitchFamily="34" charset="0"/>
              </a:rPr>
            </a:br>
            <a:endParaRPr lang="fr-FR" sz="700" dirty="0">
              <a:solidFill>
                <a:schemeClr val="accent6"/>
              </a:solidFill>
              <a:cs typeface="Arial" panose="020B0604020202020204" pitchFamily="34" charset="0"/>
            </a:endParaRPr>
          </a:p>
        </p:txBody>
      </p:sp>
      <p:sp>
        <p:nvSpPr>
          <p:cNvPr id="8" name="Rectangle 7">
            <a:extLst>
              <a:ext uri="{FF2B5EF4-FFF2-40B4-BE49-F238E27FC236}">
                <a16:creationId xmlns:a16="http://schemas.microsoft.com/office/drawing/2014/main" id="{A23CFF4C-6141-1E10-0A28-63C2ACEA4FB2}"/>
              </a:ext>
            </a:extLst>
          </p:cNvPr>
          <p:cNvSpPr/>
          <p:nvPr/>
        </p:nvSpPr>
        <p:spPr>
          <a:xfrm>
            <a:off x="6572677" y="2450430"/>
            <a:ext cx="2726805" cy="133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fr-FR" sz="1050" b="1" dirty="0">
                <a:solidFill>
                  <a:schemeClr val="bg2"/>
                </a:solidFill>
                <a:cs typeface="Arial" panose="020B0604020202020204" pitchFamily="34" charset="0"/>
              </a:rPr>
              <a:t>MISE EN PLACE PAR DUE </a:t>
            </a:r>
          </a:p>
          <a:p>
            <a:r>
              <a:rPr lang="fr-FR" sz="1050" b="1" dirty="0">
                <a:solidFill>
                  <a:schemeClr val="accent1"/>
                </a:solidFill>
              </a:rPr>
              <a:t>POSSIBLE POUR LES ENTREPRISES DE - 50 SALARIÉS SANS CSE NI </a:t>
            </a:r>
            <a:r>
              <a:rPr lang="fr-FR" sz="1050" b="1" cap="all" dirty="0">
                <a:solidFill>
                  <a:schemeClr val="accent1"/>
                </a:solidFill>
              </a:rPr>
              <a:t>délégués syndicaux</a:t>
            </a:r>
            <a:br>
              <a:rPr lang="fr-FR" sz="1050" b="1" dirty="0">
                <a:solidFill>
                  <a:schemeClr val="accent1"/>
                </a:solidFill>
              </a:rPr>
            </a:br>
            <a:r>
              <a:rPr lang="fr-FR" sz="1050" b="1" dirty="0">
                <a:solidFill>
                  <a:schemeClr val="accent1"/>
                </a:solidFill>
              </a:rPr>
              <a:t>(si l’entreprise n’est </a:t>
            </a:r>
            <a:r>
              <a:rPr lang="fr-FR" sz="1050" b="1">
                <a:solidFill>
                  <a:schemeClr val="accent1"/>
                </a:solidFill>
              </a:rPr>
              <a:t>pas couverte </a:t>
            </a:r>
            <a:r>
              <a:rPr lang="fr-FR" sz="1050" b="1" dirty="0">
                <a:solidFill>
                  <a:schemeClr val="accent1"/>
                </a:solidFill>
              </a:rPr>
              <a:t>par un accord de branche agréé)</a:t>
            </a:r>
            <a:endParaRPr lang="fr-FR" sz="1050" dirty="0">
              <a:solidFill>
                <a:schemeClr val="accent1"/>
              </a:solidFill>
            </a:endParaRPr>
          </a:p>
          <a:p>
            <a:pPr algn="ctr"/>
            <a:br>
              <a:rPr lang="fr-FR" sz="1050" b="1" dirty="0">
                <a:solidFill>
                  <a:schemeClr val="accent6"/>
                </a:solidFill>
                <a:cs typeface="Arial" panose="020B0604020202020204" pitchFamily="34" charset="0"/>
              </a:rPr>
            </a:br>
            <a:endParaRPr lang="fr-FR" sz="700" dirty="0">
              <a:solidFill>
                <a:schemeClr val="accent6"/>
              </a:solidFill>
              <a:cs typeface="Arial" panose="020B0604020202020204" pitchFamily="34" charset="0"/>
            </a:endParaRPr>
          </a:p>
        </p:txBody>
      </p:sp>
      <p:sp>
        <p:nvSpPr>
          <p:cNvPr id="16" name="Rectangle 15">
            <a:extLst>
              <a:ext uri="{FF2B5EF4-FFF2-40B4-BE49-F238E27FC236}">
                <a16:creationId xmlns:a16="http://schemas.microsoft.com/office/drawing/2014/main" id="{49CF5C5C-F0C5-2298-61A8-48E49C7C303B}"/>
              </a:ext>
            </a:extLst>
          </p:cNvPr>
          <p:cNvSpPr/>
          <p:nvPr/>
        </p:nvSpPr>
        <p:spPr>
          <a:xfrm>
            <a:off x="620462" y="1662222"/>
            <a:ext cx="2522533" cy="2649584"/>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C36572F-D058-A74F-A119-BB1E84A822CC}"/>
              </a:ext>
            </a:extLst>
          </p:cNvPr>
          <p:cNvSpPr/>
          <p:nvPr/>
        </p:nvSpPr>
        <p:spPr>
          <a:xfrm>
            <a:off x="3403382" y="1662222"/>
            <a:ext cx="2522533" cy="2649584"/>
          </a:xfrm>
          <a:prstGeom prst="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Triangle isocèle 9">
            <a:extLst>
              <a:ext uri="{FF2B5EF4-FFF2-40B4-BE49-F238E27FC236}">
                <a16:creationId xmlns:a16="http://schemas.microsoft.com/office/drawing/2014/main" id="{E5FF1542-9772-41D3-650B-068B23EB5FC5}"/>
              </a:ext>
            </a:extLst>
          </p:cNvPr>
          <p:cNvSpPr/>
          <p:nvPr/>
        </p:nvSpPr>
        <p:spPr>
          <a:xfrm rot="5400000">
            <a:off x="6295853" y="1643232"/>
            <a:ext cx="209566" cy="1630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riangle isocèle 18">
            <a:extLst>
              <a:ext uri="{FF2B5EF4-FFF2-40B4-BE49-F238E27FC236}">
                <a16:creationId xmlns:a16="http://schemas.microsoft.com/office/drawing/2014/main" id="{ABC42742-41EC-F51B-7518-990E5764DD8B}"/>
              </a:ext>
            </a:extLst>
          </p:cNvPr>
          <p:cNvSpPr/>
          <p:nvPr/>
        </p:nvSpPr>
        <p:spPr>
          <a:xfrm rot="5400000">
            <a:off x="6299105" y="2858323"/>
            <a:ext cx="209566" cy="1630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riangle isocèle 19">
            <a:extLst>
              <a:ext uri="{FF2B5EF4-FFF2-40B4-BE49-F238E27FC236}">
                <a16:creationId xmlns:a16="http://schemas.microsoft.com/office/drawing/2014/main" id="{9AC0730A-98AC-E7E7-949F-D2F27482B63A}"/>
              </a:ext>
            </a:extLst>
          </p:cNvPr>
          <p:cNvSpPr/>
          <p:nvPr/>
        </p:nvSpPr>
        <p:spPr>
          <a:xfrm rot="5400000">
            <a:off x="6290317" y="3898138"/>
            <a:ext cx="209566" cy="1630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59356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152">
            <a:extLst>
              <a:ext uri="{FF2B5EF4-FFF2-40B4-BE49-F238E27FC236}">
                <a16:creationId xmlns:a16="http://schemas.microsoft.com/office/drawing/2014/main" id="{DA8DE078-4C51-5746-1E0E-8C77FC7A4572}"/>
              </a:ext>
            </a:extLst>
          </p:cNvPr>
          <p:cNvSpPr/>
          <p:nvPr/>
        </p:nvSpPr>
        <p:spPr>
          <a:xfrm>
            <a:off x="3647855" y="2503880"/>
            <a:ext cx="2988553" cy="1765912"/>
          </a:xfrm>
          <a:prstGeom prst="rect">
            <a:avLst/>
          </a:prstGeom>
          <a:solidFill>
            <a:srgbClr val="F2F2F2"/>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54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dirty="0">
              <a:ln>
                <a:noFill/>
              </a:ln>
              <a:solidFill>
                <a:srgbClr val="000000"/>
              </a:solidFill>
              <a:effectLst/>
              <a:uLnTx/>
              <a:uFillTx/>
              <a:latin typeface="Arial" panose="020B0604020202020204"/>
              <a:ea typeface="+mn-ea"/>
              <a:cs typeface="+mn-cs"/>
            </a:endParaRPr>
          </a:p>
        </p:txBody>
      </p:sp>
      <p:sp>
        <p:nvSpPr>
          <p:cNvPr id="47" name="Freeform 152">
            <a:extLst>
              <a:ext uri="{FF2B5EF4-FFF2-40B4-BE49-F238E27FC236}">
                <a16:creationId xmlns:a16="http://schemas.microsoft.com/office/drawing/2014/main" id="{F36B2949-192D-92E9-6312-04F1D1E46E89}"/>
              </a:ext>
            </a:extLst>
          </p:cNvPr>
          <p:cNvSpPr/>
          <p:nvPr/>
        </p:nvSpPr>
        <p:spPr>
          <a:xfrm>
            <a:off x="377230" y="2503880"/>
            <a:ext cx="2988553" cy="1765911"/>
          </a:xfrm>
          <a:prstGeom prst="rect">
            <a:avLst/>
          </a:prstGeom>
          <a:solidFill>
            <a:srgbClr val="F2F2F2"/>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54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dirty="0">
              <a:ln>
                <a:noFill/>
              </a:ln>
              <a:solidFill>
                <a:srgbClr val="000000"/>
              </a:solidFill>
              <a:effectLst/>
              <a:uLnTx/>
              <a:uFillTx/>
              <a:latin typeface="Arial" panose="020B0604020202020204"/>
              <a:ea typeface="+mn-ea"/>
              <a:cs typeface="+mn-cs"/>
            </a:endParaRPr>
          </a:p>
        </p:txBody>
      </p:sp>
      <p:sp>
        <p:nvSpPr>
          <p:cNvPr id="6" name="Espace réservé du numéro de diapositive 5">
            <a:extLst>
              <a:ext uri="{FF2B5EF4-FFF2-40B4-BE49-F238E27FC236}">
                <a16:creationId xmlns:a16="http://schemas.microsoft.com/office/drawing/2014/main" id="{2657D015-FD4B-2C48-876B-38C436499364}"/>
              </a:ext>
            </a:extLst>
          </p:cNvPr>
          <p:cNvSpPr>
            <a:spLocks noGrp="1"/>
          </p:cNvSpPr>
          <p:nvPr>
            <p:ph type="sldNum" sz="quarter" idx="12"/>
          </p:nvPr>
        </p:nvSpPr>
        <p:spPr/>
        <p:txBody>
          <a:bodyPr/>
          <a:lstStyle/>
          <a:p>
            <a:fld id="{E94165F0-FE87-0B48-AA66-28C8AFD55271}" type="slidenum">
              <a:rPr lang="fr-FR" smtClean="0"/>
              <a:t>5</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57752" y="224665"/>
            <a:ext cx="6689819" cy="389953"/>
          </a:xfrm>
        </p:spPr>
        <p:txBody>
          <a:bodyPr/>
          <a:lstStyle/>
          <a:p>
            <a:r>
              <a:rPr lang="fr-FR" dirty="0"/>
              <a:t>Un </a:t>
            </a:r>
            <a:r>
              <a:rPr lang="fr-FR"/>
              <a:t>contexte fiscal et social favorable</a:t>
            </a:r>
            <a:endParaRPr lang="fr-FR" dirty="0"/>
          </a:p>
        </p:txBody>
      </p:sp>
      <p:sp>
        <p:nvSpPr>
          <p:cNvPr id="29" name="Espace réservé du texte 15">
            <a:extLst>
              <a:ext uri="{FF2B5EF4-FFF2-40B4-BE49-F238E27FC236}">
                <a16:creationId xmlns:a16="http://schemas.microsoft.com/office/drawing/2014/main" id="{AF1D963E-DB2F-4DCF-4215-11FECD6B9155}"/>
              </a:ext>
            </a:extLst>
          </p:cNvPr>
          <p:cNvSpPr txBox="1">
            <a:spLocks/>
          </p:cNvSpPr>
          <p:nvPr/>
        </p:nvSpPr>
        <p:spPr>
          <a:xfrm>
            <a:off x="3696359" y="1893317"/>
            <a:ext cx="2988552" cy="631534"/>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7145" tIns="32295" rIns="127145" bIns="32295" anchor="t"/>
          <a:lstStyle>
            <a:defPPr>
              <a:defRPr lang="fr-FR"/>
            </a:defPPr>
            <a:lvl1pPr marR="0" lvl="0" indent="0" algn="ctr" defTabSz="501157" fontAlgn="base">
              <a:lnSpc>
                <a:spcPts val="1108"/>
              </a:lnSpc>
              <a:spcBef>
                <a:spcPct val="20000"/>
              </a:spcBef>
              <a:spcAft>
                <a:spcPct val="0"/>
              </a:spcAft>
              <a:buClr>
                <a:srgbClr val="FFFFFF"/>
              </a:buClr>
              <a:buSzTx/>
              <a:buFontTx/>
              <a:buNone/>
              <a:tabLst/>
              <a:defRPr kumimoji="0" sz="1000" b="1" i="0" u="none" strike="noStrike" kern="0" cap="none" spc="0" normalizeH="0" baseline="0">
                <a:ln>
                  <a:noFill/>
                </a:ln>
                <a:solidFill>
                  <a:srgbClr val="581D74"/>
                </a:solidFill>
                <a:effectLst/>
                <a:uLnTx/>
                <a:uFillTx/>
                <a:latin typeface="Arial" panose="020B0604020202020204"/>
                <a:ea typeface="MS PGothic" pitchFamily="34" charset="-128"/>
              </a:defRPr>
            </a:lvl1pPr>
            <a:lvl2pPr marL="0" indent="0" algn="ctr" defTabSz="685783">
              <a:lnSpc>
                <a:spcPct val="100000"/>
              </a:lnSpc>
              <a:spcBef>
                <a:spcPts val="0"/>
              </a:spcBef>
              <a:buClr>
                <a:schemeClr val="accent1"/>
              </a:buClr>
              <a:buFont typeface="Wingdings 3" panose="05040102010807070707" pitchFamily="18" charset="2"/>
              <a:buNone/>
              <a:defRPr sz="1000" b="1" cap="all" baseline="0">
                <a:solidFill>
                  <a:schemeClr val="bg1"/>
                </a:solidFill>
              </a:defRPr>
            </a:lvl2pPr>
            <a:lvl3pPr marL="234000" indent="-234000" defTabSz="685783">
              <a:lnSpc>
                <a:spcPct val="100000"/>
              </a:lnSpc>
              <a:spcBef>
                <a:spcPts val="1000"/>
              </a:spcBef>
              <a:buClr>
                <a:schemeClr val="accent1"/>
              </a:buClr>
              <a:buFont typeface="Wingdings" panose="05000000000000000000" pitchFamily="2" charset="2"/>
              <a:buChar char=""/>
              <a:defRPr sz="1300" b="0" cap="none" baseline="0"/>
            </a:lvl3pPr>
            <a:lvl4pPr marL="450000" indent="-180000" defTabSz="685783">
              <a:lnSpc>
                <a:spcPct val="100000"/>
              </a:lnSpc>
              <a:spcBef>
                <a:spcPts val="600"/>
              </a:spcBef>
              <a:buClr>
                <a:schemeClr val="accent1"/>
              </a:buClr>
              <a:buSzPct val="80000"/>
              <a:buFont typeface="Wingdings 3" panose="05040102010807070707" pitchFamily="18" charset="2"/>
              <a:buChar char=""/>
              <a:defRPr sz="1300"/>
            </a:lvl4pPr>
            <a:lvl5pPr marL="594000" indent="-129600" defTabSz="685783">
              <a:lnSpc>
                <a:spcPct val="100000"/>
              </a:lnSpc>
              <a:spcBef>
                <a:spcPts val="600"/>
              </a:spcBef>
              <a:buClr>
                <a:schemeClr val="accent1"/>
              </a:buClr>
              <a:buSzPct val="80000"/>
              <a:buFont typeface="Arial" panose="020B0604020202020204" pitchFamily="34" charset="0"/>
              <a:buChar char="•"/>
              <a:defRPr sz="1100"/>
            </a:lvl5pPr>
            <a:lvl6pPr marL="583185" indent="-129597" defTabSz="685783">
              <a:lnSpc>
                <a:spcPct val="100000"/>
              </a:lnSpc>
              <a:spcBef>
                <a:spcPts val="600"/>
              </a:spcBef>
              <a:buClr>
                <a:schemeClr val="accent1"/>
              </a:buClr>
              <a:buFont typeface="Arial" panose="020B0604020202020204" pitchFamily="34" charset="0"/>
              <a:buChar char="•"/>
              <a:defRPr sz="1100"/>
            </a:lvl6pPr>
            <a:lvl7pPr marL="2228795" indent="-171446" defTabSz="685783">
              <a:lnSpc>
                <a:spcPct val="90000"/>
              </a:lnSpc>
              <a:spcBef>
                <a:spcPts val="375"/>
              </a:spcBef>
              <a:buFont typeface="Arial" panose="020B0604020202020204" pitchFamily="34" charset="0"/>
              <a:buChar char="•"/>
              <a:defRPr sz="1351"/>
            </a:lvl7pPr>
            <a:lvl8pPr marL="2571686" indent="-171446" defTabSz="685783">
              <a:lnSpc>
                <a:spcPct val="90000"/>
              </a:lnSpc>
              <a:spcBef>
                <a:spcPts val="375"/>
              </a:spcBef>
              <a:buFont typeface="Arial" panose="020B0604020202020204" pitchFamily="34" charset="0"/>
              <a:buChar char="•"/>
              <a:defRPr sz="1351"/>
            </a:lvl8pPr>
            <a:lvl9pPr marL="2914578" indent="-171446" defTabSz="685783">
              <a:lnSpc>
                <a:spcPct val="90000"/>
              </a:lnSpc>
              <a:spcBef>
                <a:spcPts val="375"/>
              </a:spcBef>
              <a:buFont typeface="Arial" panose="020B0604020202020204" pitchFamily="34" charset="0"/>
              <a:buChar char="•"/>
              <a:defRPr sz="1351"/>
            </a:lvl9pPr>
          </a:lstStyle>
          <a:p>
            <a:r>
              <a:rPr lang="fr-FR" b="0" dirty="0">
                <a:solidFill>
                  <a:schemeClr val="tx1">
                    <a:lumMod val="65000"/>
                    <a:lumOff val="35000"/>
                  </a:schemeClr>
                </a:solidFill>
                <a:sym typeface="Arial"/>
              </a:rPr>
              <a:t>POUR LES ENTREPRISES </a:t>
            </a:r>
          </a:p>
          <a:p>
            <a:r>
              <a:rPr lang="fr-FR" b="0" dirty="0">
                <a:solidFill>
                  <a:schemeClr val="tx1">
                    <a:lumMod val="65000"/>
                    <a:lumOff val="35000"/>
                  </a:schemeClr>
                </a:solidFill>
                <a:sym typeface="Arial"/>
              </a:rPr>
              <a:t>DE </a:t>
            </a:r>
            <a:r>
              <a:rPr lang="fr-FR" b="0" dirty="0">
                <a:solidFill>
                  <a:schemeClr val="accent1"/>
                </a:solidFill>
                <a:sym typeface="Arial"/>
              </a:rPr>
              <a:t>50 À 249 SALARIÉS</a:t>
            </a:r>
          </a:p>
        </p:txBody>
      </p:sp>
      <p:sp>
        <p:nvSpPr>
          <p:cNvPr id="30" name="Espace réservé du texte 18">
            <a:extLst>
              <a:ext uri="{FF2B5EF4-FFF2-40B4-BE49-F238E27FC236}">
                <a16:creationId xmlns:a16="http://schemas.microsoft.com/office/drawing/2014/main" id="{7F25427D-C400-7C3C-2070-2CE7C782EAE0}"/>
              </a:ext>
            </a:extLst>
          </p:cNvPr>
          <p:cNvSpPr txBox="1">
            <a:spLocks/>
          </p:cNvSpPr>
          <p:nvPr/>
        </p:nvSpPr>
        <p:spPr>
          <a:xfrm>
            <a:off x="417141" y="1894506"/>
            <a:ext cx="2890012" cy="457780"/>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127145" tIns="32295" rIns="127145" bIns="32295" anchor="t"/>
          <a:lstStyle>
            <a:defPPr>
              <a:defRPr lang="fr-FR"/>
            </a:defPPr>
            <a:lvl1pPr marR="0" lvl="0" indent="0" algn="ctr" defTabSz="501157" fontAlgn="base">
              <a:lnSpc>
                <a:spcPts val="1108"/>
              </a:lnSpc>
              <a:spcBef>
                <a:spcPct val="20000"/>
              </a:spcBef>
              <a:spcAft>
                <a:spcPct val="0"/>
              </a:spcAft>
              <a:buClr>
                <a:srgbClr val="FFFFFF"/>
              </a:buClr>
              <a:buSzTx/>
              <a:buFontTx/>
              <a:buNone/>
              <a:tabLst/>
              <a:defRPr kumimoji="0" sz="1000" b="1" i="0" u="none" strike="noStrike" kern="0" cap="none" spc="0" normalizeH="0" baseline="0">
                <a:ln>
                  <a:noFill/>
                </a:ln>
                <a:solidFill>
                  <a:srgbClr val="581D74"/>
                </a:solidFill>
                <a:effectLst/>
                <a:uLnTx/>
                <a:uFillTx/>
                <a:latin typeface="Arial" panose="020B0604020202020204"/>
                <a:ea typeface="MS PGothic" pitchFamily="34" charset="-128"/>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b="0" dirty="0">
                <a:solidFill>
                  <a:schemeClr val="tx1">
                    <a:lumMod val="65000"/>
                    <a:lumOff val="35000"/>
                  </a:schemeClr>
                </a:solidFill>
              </a:rPr>
              <a:t>POUR LES ENTREPRISES </a:t>
            </a:r>
          </a:p>
          <a:p>
            <a:r>
              <a:rPr lang="fr-FR" b="0" dirty="0">
                <a:solidFill>
                  <a:schemeClr val="tx1">
                    <a:lumMod val="65000"/>
                    <a:lumOff val="35000"/>
                  </a:schemeClr>
                </a:solidFill>
              </a:rPr>
              <a:t>DE </a:t>
            </a:r>
            <a:r>
              <a:rPr lang="fr-FR" b="0" dirty="0">
                <a:solidFill>
                  <a:schemeClr val="accent4"/>
                </a:solidFill>
              </a:rPr>
              <a:t>1 À 49 SALARIÉS</a:t>
            </a:r>
          </a:p>
        </p:txBody>
      </p:sp>
      <p:grpSp>
        <p:nvGrpSpPr>
          <p:cNvPr id="31" name="Group 136">
            <a:extLst>
              <a:ext uri="{FF2B5EF4-FFF2-40B4-BE49-F238E27FC236}">
                <a16:creationId xmlns:a16="http://schemas.microsoft.com/office/drawing/2014/main" id="{F1B30BA2-AA8A-0829-437C-50432775CBC0}"/>
              </a:ext>
            </a:extLst>
          </p:cNvPr>
          <p:cNvGrpSpPr/>
          <p:nvPr/>
        </p:nvGrpSpPr>
        <p:grpSpPr>
          <a:xfrm>
            <a:off x="4893595" y="1279184"/>
            <a:ext cx="449302" cy="449302"/>
            <a:chOff x="-6590392" y="-1729555"/>
            <a:chExt cx="4572000" cy="4572000"/>
          </a:xfrm>
          <a:solidFill>
            <a:srgbClr val="F16B08"/>
          </a:solidFill>
        </p:grpSpPr>
        <p:sp>
          <p:nvSpPr>
            <p:cNvPr id="32" name="Graphic 6">
              <a:extLst>
                <a:ext uri="{FF2B5EF4-FFF2-40B4-BE49-F238E27FC236}">
                  <a16:creationId xmlns:a16="http://schemas.microsoft.com/office/drawing/2014/main" id="{79C9BD26-7CE3-EDBB-DEA1-E4F8B19F92BD}"/>
                </a:ext>
              </a:extLst>
            </p:cNvPr>
            <p:cNvSpPr/>
            <p:nvPr/>
          </p:nvSpPr>
          <p:spPr>
            <a:xfrm>
              <a:off x="-6590392" y="-1729555"/>
              <a:ext cx="4572000" cy="4572000"/>
            </a:xfrm>
            <a:custGeom>
              <a:avLst/>
              <a:gdLst>
                <a:gd name="connsiteX0" fmla="*/ 4495886 w 4572000"/>
                <a:gd name="connsiteY0" fmla="*/ 1143000 h 4572000"/>
                <a:gd name="connsiteX1" fmla="*/ 4495800 w 4572000"/>
                <a:gd name="connsiteY1" fmla="*/ 1143000 h 4572000"/>
                <a:gd name="connsiteX2" fmla="*/ 3352800 w 4572000"/>
                <a:gd name="connsiteY2" fmla="*/ 1143000 h 4572000"/>
                <a:gd name="connsiteX3" fmla="*/ 3352800 w 4572000"/>
                <a:gd name="connsiteY3" fmla="*/ 76200 h 4572000"/>
                <a:gd name="connsiteX4" fmla="*/ 3276686 w 4572000"/>
                <a:gd name="connsiteY4" fmla="*/ 0 h 4572000"/>
                <a:gd name="connsiteX5" fmla="*/ 3276600 w 4572000"/>
                <a:gd name="connsiteY5" fmla="*/ 0 h 4572000"/>
                <a:gd name="connsiteX6" fmla="*/ 1295400 w 4572000"/>
                <a:gd name="connsiteY6" fmla="*/ 0 h 4572000"/>
                <a:gd name="connsiteX7" fmla="*/ 1219200 w 4572000"/>
                <a:gd name="connsiteY7" fmla="*/ 76114 h 4572000"/>
                <a:gd name="connsiteX8" fmla="*/ 1219200 w 4572000"/>
                <a:gd name="connsiteY8" fmla="*/ 76200 h 4572000"/>
                <a:gd name="connsiteX9" fmla="*/ 1219200 w 4572000"/>
                <a:gd name="connsiteY9" fmla="*/ 1143000 h 4572000"/>
                <a:gd name="connsiteX10" fmla="*/ 76200 w 4572000"/>
                <a:gd name="connsiteY10" fmla="*/ 1143000 h 4572000"/>
                <a:gd name="connsiteX11" fmla="*/ 0 w 4572000"/>
                <a:gd name="connsiteY11" fmla="*/ 1219114 h 4572000"/>
                <a:gd name="connsiteX12" fmla="*/ 0 w 4572000"/>
                <a:gd name="connsiteY12" fmla="*/ 1219200 h 4572000"/>
                <a:gd name="connsiteX13" fmla="*/ 0 w 4572000"/>
                <a:gd name="connsiteY13" fmla="*/ 3962400 h 4572000"/>
                <a:gd name="connsiteX14" fmla="*/ 76114 w 4572000"/>
                <a:gd name="connsiteY14" fmla="*/ 4038600 h 4572000"/>
                <a:gd name="connsiteX15" fmla="*/ 76200 w 4572000"/>
                <a:gd name="connsiteY15" fmla="*/ 4038600 h 4572000"/>
                <a:gd name="connsiteX16" fmla="*/ 235487 w 4572000"/>
                <a:gd name="connsiteY16" fmla="*/ 4038600 h 4572000"/>
                <a:gd name="connsiteX17" fmla="*/ 228600 w 4572000"/>
                <a:gd name="connsiteY17" fmla="*/ 4114800 h 4572000"/>
                <a:gd name="connsiteX18" fmla="*/ 228600 w 4572000"/>
                <a:gd name="connsiteY18" fmla="*/ 4495800 h 4572000"/>
                <a:gd name="connsiteX19" fmla="*/ 304714 w 4572000"/>
                <a:gd name="connsiteY19" fmla="*/ 4572000 h 4572000"/>
                <a:gd name="connsiteX20" fmla="*/ 304800 w 4572000"/>
                <a:gd name="connsiteY20" fmla="*/ 4572000 h 4572000"/>
                <a:gd name="connsiteX21" fmla="*/ 4267200 w 4572000"/>
                <a:gd name="connsiteY21" fmla="*/ 4572000 h 4572000"/>
                <a:gd name="connsiteX22" fmla="*/ 4343400 w 4572000"/>
                <a:gd name="connsiteY22" fmla="*/ 4495886 h 4572000"/>
                <a:gd name="connsiteX23" fmla="*/ 4343400 w 4572000"/>
                <a:gd name="connsiteY23" fmla="*/ 4495800 h 4572000"/>
                <a:gd name="connsiteX24" fmla="*/ 4343400 w 4572000"/>
                <a:gd name="connsiteY24" fmla="*/ 4114800 h 4572000"/>
                <a:gd name="connsiteX25" fmla="*/ 4336514 w 4572000"/>
                <a:gd name="connsiteY25" fmla="*/ 4038600 h 4572000"/>
                <a:gd name="connsiteX26" fmla="*/ 4495800 w 4572000"/>
                <a:gd name="connsiteY26" fmla="*/ 4038600 h 4572000"/>
                <a:gd name="connsiteX27" fmla="*/ 4572000 w 4572000"/>
                <a:gd name="connsiteY27" fmla="*/ 3962486 h 4572000"/>
                <a:gd name="connsiteX28" fmla="*/ 4572000 w 4572000"/>
                <a:gd name="connsiteY28" fmla="*/ 3962400 h 4572000"/>
                <a:gd name="connsiteX29" fmla="*/ 4572000 w 4572000"/>
                <a:gd name="connsiteY29" fmla="*/ 1219200 h 4572000"/>
                <a:gd name="connsiteX30" fmla="*/ 4495886 w 4572000"/>
                <a:gd name="connsiteY30" fmla="*/ 1143000 h 4572000"/>
                <a:gd name="connsiteX31" fmla="*/ 3276600 w 4572000"/>
                <a:gd name="connsiteY31" fmla="*/ 3276600 h 4572000"/>
                <a:gd name="connsiteX32" fmla="*/ 3124200 w 4572000"/>
                <a:gd name="connsiteY32" fmla="*/ 3429000 h 4572000"/>
                <a:gd name="connsiteX33" fmla="*/ 2971800 w 4572000"/>
                <a:gd name="connsiteY33" fmla="*/ 3276600 h 4572000"/>
                <a:gd name="connsiteX34" fmla="*/ 3124200 w 4572000"/>
                <a:gd name="connsiteY34" fmla="*/ 3124200 h 4572000"/>
                <a:gd name="connsiteX35" fmla="*/ 3276600 w 4572000"/>
                <a:gd name="connsiteY35" fmla="*/ 3276600 h 4572000"/>
                <a:gd name="connsiteX36" fmla="*/ 1447800 w 4572000"/>
                <a:gd name="connsiteY36" fmla="*/ 3124200 h 4572000"/>
                <a:gd name="connsiteX37" fmla="*/ 1600200 w 4572000"/>
                <a:gd name="connsiteY37" fmla="*/ 3276600 h 4572000"/>
                <a:gd name="connsiteX38" fmla="*/ 1447800 w 4572000"/>
                <a:gd name="connsiteY38" fmla="*/ 3429000 h 4572000"/>
                <a:gd name="connsiteX39" fmla="*/ 1295400 w 4572000"/>
                <a:gd name="connsiteY39" fmla="*/ 3276600 h 4572000"/>
                <a:gd name="connsiteX40" fmla="*/ 1447800 w 4572000"/>
                <a:gd name="connsiteY40" fmla="*/ 3124200 h 4572000"/>
                <a:gd name="connsiteX41" fmla="*/ 990600 w 4572000"/>
                <a:gd name="connsiteY41" fmla="*/ 4419600 h 4572000"/>
                <a:gd name="connsiteX42" fmla="*/ 381000 w 4572000"/>
                <a:gd name="connsiteY42" fmla="*/ 4419600 h 4572000"/>
                <a:gd name="connsiteX43" fmla="*/ 381000 w 4572000"/>
                <a:gd name="connsiteY43" fmla="*/ 4114800 h 4572000"/>
                <a:gd name="connsiteX44" fmla="*/ 685800 w 4572000"/>
                <a:gd name="connsiteY44" fmla="*/ 3810000 h 4572000"/>
                <a:gd name="connsiteX45" fmla="*/ 990600 w 4572000"/>
                <a:gd name="connsiteY45" fmla="*/ 4114800 h 4572000"/>
                <a:gd name="connsiteX46" fmla="*/ 990600 w 4572000"/>
                <a:gd name="connsiteY46" fmla="*/ 4419600 h 4572000"/>
                <a:gd name="connsiteX47" fmla="*/ 533400 w 4572000"/>
                <a:gd name="connsiteY47" fmla="*/ 3505200 h 4572000"/>
                <a:gd name="connsiteX48" fmla="*/ 685800 w 4572000"/>
                <a:gd name="connsiteY48" fmla="*/ 3352800 h 4572000"/>
                <a:gd name="connsiteX49" fmla="*/ 838200 w 4572000"/>
                <a:gd name="connsiteY49" fmla="*/ 3505200 h 4572000"/>
                <a:gd name="connsiteX50" fmla="*/ 685800 w 4572000"/>
                <a:gd name="connsiteY50" fmla="*/ 3657600 h 4572000"/>
                <a:gd name="connsiteX51" fmla="*/ 533400 w 4572000"/>
                <a:gd name="connsiteY51" fmla="*/ 3505200 h 4572000"/>
                <a:gd name="connsiteX52" fmla="*/ 1002144 w 4572000"/>
                <a:gd name="connsiteY52" fmla="*/ 3785473 h 4572000"/>
                <a:gd name="connsiteX53" fmla="*/ 906285 w 4572000"/>
                <a:gd name="connsiteY53" fmla="*/ 3714522 h 4572000"/>
                <a:gd name="connsiteX54" fmla="*/ 896255 w 4572000"/>
                <a:gd name="connsiteY54" fmla="*/ 3283582 h 4572000"/>
                <a:gd name="connsiteX55" fmla="*/ 465315 w 4572000"/>
                <a:gd name="connsiteY55" fmla="*/ 3293612 h 4572000"/>
                <a:gd name="connsiteX56" fmla="*/ 465315 w 4572000"/>
                <a:gd name="connsiteY56" fmla="*/ 3714512 h 4572000"/>
                <a:gd name="connsiteX57" fmla="*/ 290455 w 4572000"/>
                <a:gd name="connsiteY57" fmla="*/ 3886191 h 4572000"/>
                <a:gd name="connsiteX58" fmla="*/ 152400 w 4572000"/>
                <a:gd name="connsiteY58" fmla="*/ 3886191 h 4572000"/>
                <a:gd name="connsiteX59" fmla="*/ 152400 w 4572000"/>
                <a:gd name="connsiteY59" fmla="*/ 1295400 h 4572000"/>
                <a:gd name="connsiteX60" fmla="*/ 1219200 w 4572000"/>
                <a:gd name="connsiteY60" fmla="*/ 1295400 h 4572000"/>
                <a:gd name="connsiteX61" fmla="*/ 1219200 w 4572000"/>
                <a:gd name="connsiteY61" fmla="*/ 3077109 h 4572000"/>
                <a:gd name="connsiteX62" fmla="*/ 1227315 w 4572000"/>
                <a:gd name="connsiteY62" fmla="*/ 3485922 h 4572000"/>
                <a:gd name="connsiteX63" fmla="*/ 1002144 w 4572000"/>
                <a:gd name="connsiteY63" fmla="*/ 3785473 h 4572000"/>
                <a:gd name="connsiteX64" fmla="*/ 1752600 w 4572000"/>
                <a:gd name="connsiteY64" fmla="*/ 4419600 h 4572000"/>
                <a:gd name="connsiteX65" fmla="*/ 1143000 w 4572000"/>
                <a:gd name="connsiteY65" fmla="*/ 4419600 h 4572000"/>
                <a:gd name="connsiteX66" fmla="*/ 1143000 w 4572000"/>
                <a:gd name="connsiteY66" fmla="*/ 3886200 h 4572000"/>
                <a:gd name="connsiteX67" fmla="*/ 1447800 w 4572000"/>
                <a:gd name="connsiteY67" fmla="*/ 3581400 h 4572000"/>
                <a:gd name="connsiteX68" fmla="*/ 1752600 w 4572000"/>
                <a:gd name="connsiteY68" fmla="*/ 3886200 h 4572000"/>
                <a:gd name="connsiteX69" fmla="*/ 1752600 w 4572000"/>
                <a:gd name="connsiteY69" fmla="*/ 4419600 h 4572000"/>
                <a:gd name="connsiteX70" fmla="*/ 2667000 w 4572000"/>
                <a:gd name="connsiteY70" fmla="*/ 4419600 h 4572000"/>
                <a:gd name="connsiteX71" fmla="*/ 1905000 w 4572000"/>
                <a:gd name="connsiteY71" fmla="*/ 4419600 h 4572000"/>
                <a:gd name="connsiteX72" fmla="*/ 1905000 w 4572000"/>
                <a:gd name="connsiteY72" fmla="*/ 3886200 h 4572000"/>
                <a:gd name="connsiteX73" fmla="*/ 2286000 w 4572000"/>
                <a:gd name="connsiteY73" fmla="*/ 3505200 h 4572000"/>
                <a:gd name="connsiteX74" fmla="*/ 2667000 w 4572000"/>
                <a:gd name="connsiteY74" fmla="*/ 3886200 h 4572000"/>
                <a:gd name="connsiteX75" fmla="*/ 2667000 w 4572000"/>
                <a:gd name="connsiteY75" fmla="*/ 4419600 h 4572000"/>
                <a:gd name="connsiteX76" fmla="*/ 2057400 w 4572000"/>
                <a:gd name="connsiteY76" fmla="*/ 3124200 h 4572000"/>
                <a:gd name="connsiteX77" fmla="*/ 2286000 w 4572000"/>
                <a:gd name="connsiteY77" fmla="*/ 2895600 h 4572000"/>
                <a:gd name="connsiteX78" fmla="*/ 2514600 w 4572000"/>
                <a:gd name="connsiteY78" fmla="*/ 3124200 h 4572000"/>
                <a:gd name="connsiteX79" fmla="*/ 2286000 w 4572000"/>
                <a:gd name="connsiteY79" fmla="*/ 3352800 h 4572000"/>
                <a:gd name="connsiteX80" fmla="*/ 2057400 w 4572000"/>
                <a:gd name="connsiteY80" fmla="*/ 3124200 h 4572000"/>
                <a:gd name="connsiteX81" fmla="*/ 2750077 w 4572000"/>
                <a:gd name="connsiteY81" fmla="*/ 3624215 h 4572000"/>
                <a:gd name="connsiteX82" fmla="*/ 2531450 w 4572000"/>
                <a:gd name="connsiteY82" fmla="*/ 3413141 h 4572000"/>
                <a:gd name="connsiteX83" fmla="*/ 2577418 w 4572000"/>
                <a:gd name="connsiteY83" fmla="*/ 2876274 h 4572000"/>
                <a:gd name="connsiteX84" fmla="*/ 2040550 w 4572000"/>
                <a:gd name="connsiteY84" fmla="*/ 2830306 h 4572000"/>
                <a:gd name="connsiteX85" fmla="*/ 1994583 w 4572000"/>
                <a:gd name="connsiteY85" fmla="*/ 3367173 h 4572000"/>
                <a:gd name="connsiteX86" fmla="*/ 2040550 w 4572000"/>
                <a:gd name="connsiteY86" fmla="*/ 3413141 h 4572000"/>
                <a:gd name="connsiteX87" fmla="*/ 1821923 w 4572000"/>
                <a:gd name="connsiteY87" fmla="*/ 3624215 h 4572000"/>
                <a:gd name="connsiteX88" fmla="*/ 1668285 w 4572000"/>
                <a:gd name="connsiteY88" fmla="*/ 3485922 h 4572000"/>
                <a:gd name="connsiteX89" fmla="*/ 1663417 w 4572000"/>
                <a:gd name="connsiteY89" fmla="*/ 3057992 h 4572000"/>
                <a:gd name="connsiteX90" fmla="*/ 1371600 w 4572000"/>
                <a:gd name="connsiteY90" fmla="*/ 2982620 h 4572000"/>
                <a:gd name="connsiteX91" fmla="*/ 1371600 w 4572000"/>
                <a:gd name="connsiteY91" fmla="*/ 152400 h 4572000"/>
                <a:gd name="connsiteX92" fmla="*/ 3200400 w 4572000"/>
                <a:gd name="connsiteY92" fmla="*/ 152400 h 4572000"/>
                <a:gd name="connsiteX93" fmla="*/ 3200400 w 4572000"/>
                <a:gd name="connsiteY93" fmla="*/ 2982620 h 4572000"/>
                <a:gd name="connsiteX94" fmla="*/ 3124200 w 4572000"/>
                <a:gd name="connsiteY94" fmla="*/ 2971800 h 4572000"/>
                <a:gd name="connsiteX95" fmla="*/ 2819400 w 4572000"/>
                <a:gd name="connsiteY95" fmla="*/ 3274990 h 4572000"/>
                <a:gd name="connsiteX96" fmla="*/ 2903715 w 4572000"/>
                <a:gd name="connsiteY96" fmla="*/ 3485922 h 4572000"/>
                <a:gd name="connsiteX97" fmla="*/ 2750077 w 4572000"/>
                <a:gd name="connsiteY97" fmla="*/ 3624215 h 4572000"/>
                <a:gd name="connsiteX98" fmla="*/ 3429000 w 4572000"/>
                <a:gd name="connsiteY98" fmla="*/ 4114800 h 4572000"/>
                <a:gd name="connsiteX99" fmla="*/ 3429000 w 4572000"/>
                <a:gd name="connsiteY99" fmla="*/ 4419600 h 4572000"/>
                <a:gd name="connsiteX100" fmla="*/ 2819400 w 4572000"/>
                <a:gd name="connsiteY100" fmla="*/ 4419600 h 4572000"/>
                <a:gd name="connsiteX101" fmla="*/ 2819400 w 4572000"/>
                <a:gd name="connsiteY101" fmla="*/ 3886200 h 4572000"/>
                <a:gd name="connsiteX102" fmla="*/ 3124200 w 4572000"/>
                <a:gd name="connsiteY102" fmla="*/ 3581400 h 4572000"/>
                <a:gd name="connsiteX103" fmla="*/ 3429000 w 4572000"/>
                <a:gd name="connsiteY103" fmla="*/ 3886200 h 4572000"/>
                <a:gd name="connsiteX104" fmla="*/ 3429000 w 4572000"/>
                <a:gd name="connsiteY104" fmla="*/ 4114800 h 4572000"/>
                <a:gd name="connsiteX105" fmla="*/ 4191000 w 4572000"/>
                <a:gd name="connsiteY105" fmla="*/ 4419600 h 4572000"/>
                <a:gd name="connsiteX106" fmla="*/ 3581400 w 4572000"/>
                <a:gd name="connsiteY106" fmla="*/ 4419600 h 4572000"/>
                <a:gd name="connsiteX107" fmla="*/ 3581400 w 4572000"/>
                <a:gd name="connsiteY107" fmla="*/ 4114800 h 4572000"/>
                <a:gd name="connsiteX108" fmla="*/ 3886200 w 4572000"/>
                <a:gd name="connsiteY108" fmla="*/ 3810000 h 4572000"/>
                <a:gd name="connsiteX109" fmla="*/ 4191000 w 4572000"/>
                <a:gd name="connsiteY109" fmla="*/ 4114800 h 4572000"/>
                <a:gd name="connsiteX110" fmla="*/ 4191000 w 4572000"/>
                <a:gd name="connsiteY110" fmla="*/ 4419600 h 4572000"/>
                <a:gd name="connsiteX111" fmla="*/ 3733800 w 4572000"/>
                <a:gd name="connsiteY111" fmla="*/ 3505200 h 4572000"/>
                <a:gd name="connsiteX112" fmla="*/ 3886200 w 4572000"/>
                <a:gd name="connsiteY112" fmla="*/ 3352800 h 4572000"/>
                <a:gd name="connsiteX113" fmla="*/ 4038600 w 4572000"/>
                <a:gd name="connsiteY113" fmla="*/ 3505200 h 4572000"/>
                <a:gd name="connsiteX114" fmla="*/ 3886200 w 4572000"/>
                <a:gd name="connsiteY114" fmla="*/ 3657600 h 4572000"/>
                <a:gd name="connsiteX115" fmla="*/ 3733800 w 4572000"/>
                <a:gd name="connsiteY115" fmla="*/ 3505200 h 4572000"/>
                <a:gd name="connsiteX116" fmla="*/ 4419600 w 4572000"/>
                <a:gd name="connsiteY116" fmla="*/ 3886200 h 4572000"/>
                <a:gd name="connsiteX117" fmla="*/ 4281545 w 4572000"/>
                <a:gd name="connsiteY117" fmla="*/ 3886200 h 4572000"/>
                <a:gd name="connsiteX118" fmla="*/ 4106685 w 4572000"/>
                <a:gd name="connsiteY118" fmla="*/ 3714522 h 4572000"/>
                <a:gd name="connsiteX119" fmla="*/ 4096655 w 4572000"/>
                <a:gd name="connsiteY119" fmla="*/ 3283582 h 4572000"/>
                <a:gd name="connsiteX120" fmla="*/ 3665715 w 4572000"/>
                <a:gd name="connsiteY120" fmla="*/ 3293612 h 4572000"/>
                <a:gd name="connsiteX121" fmla="*/ 3665715 w 4572000"/>
                <a:gd name="connsiteY121" fmla="*/ 3714512 h 4572000"/>
                <a:gd name="connsiteX122" fmla="*/ 3569856 w 4572000"/>
                <a:gd name="connsiteY122" fmla="*/ 3785464 h 4572000"/>
                <a:gd name="connsiteX123" fmla="*/ 3344685 w 4572000"/>
                <a:gd name="connsiteY123" fmla="*/ 3485912 h 4572000"/>
                <a:gd name="connsiteX124" fmla="*/ 3352810 w 4572000"/>
                <a:gd name="connsiteY124" fmla="*/ 3077099 h 4572000"/>
                <a:gd name="connsiteX125" fmla="*/ 3352810 w 4572000"/>
                <a:gd name="connsiteY125" fmla="*/ 1295400 h 4572000"/>
                <a:gd name="connsiteX126" fmla="*/ 4419610 w 4572000"/>
                <a:gd name="connsiteY126" fmla="*/ 1295400 h 4572000"/>
                <a:gd name="connsiteX127" fmla="*/ 4419610 w 4572000"/>
                <a:gd name="connsiteY127" fmla="*/ 38862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572000" h="4572000">
                  <a:moveTo>
                    <a:pt x="4495886" y="1143000"/>
                  </a:moveTo>
                  <a:cubicBezTo>
                    <a:pt x="4495858" y="1143000"/>
                    <a:pt x="4495829" y="1143000"/>
                    <a:pt x="4495800" y="1143000"/>
                  </a:cubicBezTo>
                  <a:lnTo>
                    <a:pt x="3352800" y="1143000"/>
                  </a:lnTo>
                  <a:lnTo>
                    <a:pt x="3352800" y="76200"/>
                  </a:lnTo>
                  <a:cubicBezTo>
                    <a:pt x="3352829" y="34138"/>
                    <a:pt x="3318748" y="29"/>
                    <a:pt x="3276686" y="0"/>
                  </a:cubicBezTo>
                  <a:cubicBezTo>
                    <a:pt x="3276657" y="0"/>
                    <a:pt x="3276629" y="0"/>
                    <a:pt x="3276600" y="0"/>
                  </a:cubicBezTo>
                  <a:lnTo>
                    <a:pt x="1295400" y="0"/>
                  </a:lnTo>
                  <a:cubicBezTo>
                    <a:pt x="1253338" y="-29"/>
                    <a:pt x="1219229" y="34052"/>
                    <a:pt x="1219200" y="76114"/>
                  </a:cubicBezTo>
                  <a:cubicBezTo>
                    <a:pt x="1219200" y="76143"/>
                    <a:pt x="1219200" y="76171"/>
                    <a:pt x="1219200" y="76200"/>
                  </a:cubicBezTo>
                  <a:lnTo>
                    <a:pt x="1219200" y="1143000"/>
                  </a:lnTo>
                  <a:lnTo>
                    <a:pt x="76200" y="1143000"/>
                  </a:lnTo>
                  <a:cubicBezTo>
                    <a:pt x="34138" y="1142972"/>
                    <a:pt x="29" y="1177052"/>
                    <a:pt x="0" y="1219114"/>
                  </a:cubicBezTo>
                  <a:cubicBezTo>
                    <a:pt x="0" y="1219143"/>
                    <a:pt x="0" y="1219172"/>
                    <a:pt x="0" y="1219200"/>
                  </a:cubicBezTo>
                  <a:lnTo>
                    <a:pt x="0" y="3962400"/>
                  </a:lnTo>
                  <a:cubicBezTo>
                    <a:pt x="-29" y="4004462"/>
                    <a:pt x="34052" y="4038572"/>
                    <a:pt x="76114" y="4038600"/>
                  </a:cubicBezTo>
                  <a:cubicBezTo>
                    <a:pt x="76143" y="4038600"/>
                    <a:pt x="76171" y="4038600"/>
                    <a:pt x="76200" y="4038600"/>
                  </a:cubicBezTo>
                  <a:lnTo>
                    <a:pt x="235487" y="4038600"/>
                  </a:lnTo>
                  <a:cubicBezTo>
                    <a:pt x="231067" y="4063765"/>
                    <a:pt x="228762" y="4089254"/>
                    <a:pt x="228600" y="4114800"/>
                  </a:cubicBezTo>
                  <a:lnTo>
                    <a:pt x="228600" y="4495800"/>
                  </a:lnTo>
                  <a:cubicBezTo>
                    <a:pt x="228571" y="4537863"/>
                    <a:pt x="262652" y="4571972"/>
                    <a:pt x="304714" y="4572000"/>
                  </a:cubicBezTo>
                  <a:cubicBezTo>
                    <a:pt x="304743" y="4572000"/>
                    <a:pt x="304771" y="4572000"/>
                    <a:pt x="304800" y="4572000"/>
                  </a:cubicBezTo>
                  <a:lnTo>
                    <a:pt x="4267200" y="4572000"/>
                  </a:lnTo>
                  <a:cubicBezTo>
                    <a:pt x="4309263" y="4572029"/>
                    <a:pt x="4343372" y="4537948"/>
                    <a:pt x="4343400" y="4495886"/>
                  </a:cubicBezTo>
                  <a:cubicBezTo>
                    <a:pt x="4343400" y="4495858"/>
                    <a:pt x="4343400" y="4495829"/>
                    <a:pt x="4343400" y="4495800"/>
                  </a:cubicBezTo>
                  <a:lnTo>
                    <a:pt x="4343400" y="4114800"/>
                  </a:lnTo>
                  <a:cubicBezTo>
                    <a:pt x="4343248" y="4089254"/>
                    <a:pt x="4340943" y="4063765"/>
                    <a:pt x="4336514" y="4038600"/>
                  </a:cubicBezTo>
                  <a:lnTo>
                    <a:pt x="4495800" y="4038600"/>
                  </a:lnTo>
                  <a:cubicBezTo>
                    <a:pt x="4537863" y="4038629"/>
                    <a:pt x="4571972" y="4004548"/>
                    <a:pt x="4572000" y="3962486"/>
                  </a:cubicBezTo>
                  <a:cubicBezTo>
                    <a:pt x="4572000" y="3962457"/>
                    <a:pt x="4572000" y="3962429"/>
                    <a:pt x="4572000" y="3962400"/>
                  </a:cubicBezTo>
                  <a:lnTo>
                    <a:pt x="4572000" y="1219200"/>
                  </a:lnTo>
                  <a:cubicBezTo>
                    <a:pt x="4572029" y="1177138"/>
                    <a:pt x="4537948" y="1143029"/>
                    <a:pt x="4495886" y="1143000"/>
                  </a:cubicBezTo>
                  <a:close/>
                  <a:moveTo>
                    <a:pt x="3276600" y="3276600"/>
                  </a:moveTo>
                  <a:cubicBezTo>
                    <a:pt x="3276600" y="3360773"/>
                    <a:pt x="3208373" y="3429000"/>
                    <a:pt x="3124200" y="3429000"/>
                  </a:cubicBezTo>
                  <a:cubicBezTo>
                    <a:pt x="3040028" y="3429000"/>
                    <a:pt x="2971800" y="3360773"/>
                    <a:pt x="2971800" y="3276600"/>
                  </a:cubicBezTo>
                  <a:cubicBezTo>
                    <a:pt x="2971800" y="3192428"/>
                    <a:pt x="3040028" y="3124200"/>
                    <a:pt x="3124200" y="3124200"/>
                  </a:cubicBezTo>
                  <a:cubicBezTo>
                    <a:pt x="3208325" y="3124305"/>
                    <a:pt x="3276495" y="3192475"/>
                    <a:pt x="3276600" y="3276600"/>
                  </a:cubicBezTo>
                  <a:close/>
                  <a:moveTo>
                    <a:pt x="1447800" y="3124200"/>
                  </a:moveTo>
                  <a:cubicBezTo>
                    <a:pt x="1531973" y="3124200"/>
                    <a:pt x="1600200" y="3192428"/>
                    <a:pt x="1600200" y="3276600"/>
                  </a:cubicBezTo>
                  <a:cubicBezTo>
                    <a:pt x="1600200" y="3360773"/>
                    <a:pt x="1531973" y="3429000"/>
                    <a:pt x="1447800" y="3429000"/>
                  </a:cubicBezTo>
                  <a:cubicBezTo>
                    <a:pt x="1363628" y="3429000"/>
                    <a:pt x="1295400" y="3360773"/>
                    <a:pt x="1295400" y="3276600"/>
                  </a:cubicBezTo>
                  <a:cubicBezTo>
                    <a:pt x="1295505" y="3192475"/>
                    <a:pt x="1363675" y="3124305"/>
                    <a:pt x="1447800" y="3124200"/>
                  </a:cubicBezTo>
                  <a:close/>
                  <a:moveTo>
                    <a:pt x="990600" y="4419600"/>
                  </a:moveTo>
                  <a:lnTo>
                    <a:pt x="381000" y="4419600"/>
                  </a:lnTo>
                  <a:lnTo>
                    <a:pt x="381000" y="4114800"/>
                  </a:lnTo>
                  <a:cubicBezTo>
                    <a:pt x="381000" y="3946465"/>
                    <a:pt x="517465" y="3810000"/>
                    <a:pt x="685800" y="3810000"/>
                  </a:cubicBezTo>
                  <a:cubicBezTo>
                    <a:pt x="854135" y="3810000"/>
                    <a:pt x="990600" y="3946465"/>
                    <a:pt x="990600" y="4114800"/>
                  </a:cubicBezTo>
                  <a:lnTo>
                    <a:pt x="990600" y="4419600"/>
                  </a:lnTo>
                  <a:close/>
                  <a:moveTo>
                    <a:pt x="533400" y="3505200"/>
                  </a:moveTo>
                  <a:cubicBezTo>
                    <a:pt x="533400" y="3421028"/>
                    <a:pt x="601628" y="3352800"/>
                    <a:pt x="685800" y="3352800"/>
                  </a:cubicBezTo>
                  <a:cubicBezTo>
                    <a:pt x="769972" y="3352800"/>
                    <a:pt x="838200" y="3421028"/>
                    <a:pt x="838200" y="3505200"/>
                  </a:cubicBezTo>
                  <a:cubicBezTo>
                    <a:pt x="838200" y="3589373"/>
                    <a:pt x="769972" y="3657600"/>
                    <a:pt x="685800" y="3657600"/>
                  </a:cubicBezTo>
                  <a:cubicBezTo>
                    <a:pt x="601675" y="3657495"/>
                    <a:pt x="533505" y="3589325"/>
                    <a:pt x="533400" y="3505200"/>
                  </a:cubicBezTo>
                  <a:close/>
                  <a:moveTo>
                    <a:pt x="1002144" y="3785473"/>
                  </a:moveTo>
                  <a:cubicBezTo>
                    <a:pt x="973407" y="3757756"/>
                    <a:pt x="941184" y="3733905"/>
                    <a:pt x="906285" y="3714522"/>
                  </a:cubicBezTo>
                  <a:cubicBezTo>
                    <a:pt x="1022509" y="3592754"/>
                    <a:pt x="1018023" y="3399816"/>
                    <a:pt x="896255" y="3283582"/>
                  </a:cubicBezTo>
                  <a:cubicBezTo>
                    <a:pt x="774487" y="3167348"/>
                    <a:pt x="581549" y="3171844"/>
                    <a:pt x="465315" y="3293612"/>
                  </a:cubicBezTo>
                  <a:cubicBezTo>
                    <a:pt x="352892" y="3411388"/>
                    <a:pt x="352892" y="3596735"/>
                    <a:pt x="465315" y="3714512"/>
                  </a:cubicBezTo>
                  <a:cubicBezTo>
                    <a:pt x="392582" y="3754879"/>
                    <a:pt x="332156" y="3814210"/>
                    <a:pt x="290455" y="3886191"/>
                  </a:cubicBezTo>
                  <a:lnTo>
                    <a:pt x="152400" y="3886191"/>
                  </a:lnTo>
                  <a:lnTo>
                    <a:pt x="152400" y="1295400"/>
                  </a:lnTo>
                  <a:lnTo>
                    <a:pt x="1219200" y="1295400"/>
                  </a:lnTo>
                  <a:lnTo>
                    <a:pt x="1219200" y="3077109"/>
                  </a:lnTo>
                  <a:cubicBezTo>
                    <a:pt x="1114558" y="3194523"/>
                    <a:pt x="1118092" y="3372755"/>
                    <a:pt x="1227315" y="3485922"/>
                  </a:cubicBezTo>
                  <a:cubicBezTo>
                    <a:pt x="1113015" y="3549139"/>
                    <a:pt x="1031110" y="3658105"/>
                    <a:pt x="1002144" y="3785473"/>
                  </a:cubicBezTo>
                  <a:close/>
                  <a:moveTo>
                    <a:pt x="1752600" y="4419600"/>
                  </a:moveTo>
                  <a:lnTo>
                    <a:pt x="1143000" y="4419600"/>
                  </a:lnTo>
                  <a:lnTo>
                    <a:pt x="1143000" y="3886200"/>
                  </a:lnTo>
                  <a:cubicBezTo>
                    <a:pt x="1143000" y="3717865"/>
                    <a:pt x="1279465" y="3581400"/>
                    <a:pt x="1447800" y="3581400"/>
                  </a:cubicBezTo>
                  <a:cubicBezTo>
                    <a:pt x="1616135" y="3581400"/>
                    <a:pt x="1752600" y="3717865"/>
                    <a:pt x="1752600" y="3886200"/>
                  </a:cubicBezTo>
                  <a:lnTo>
                    <a:pt x="1752600" y="4419600"/>
                  </a:lnTo>
                  <a:close/>
                  <a:moveTo>
                    <a:pt x="2667000" y="4419600"/>
                  </a:moveTo>
                  <a:lnTo>
                    <a:pt x="1905000" y="4419600"/>
                  </a:lnTo>
                  <a:lnTo>
                    <a:pt x="1905000" y="3886200"/>
                  </a:lnTo>
                  <a:cubicBezTo>
                    <a:pt x="1905000" y="3675783"/>
                    <a:pt x="2075583" y="3505200"/>
                    <a:pt x="2286000" y="3505200"/>
                  </a:cubicBezTo>
                  <a:cubicBezTo>
                    <a:pt x="2496417" y="3505200"/>
                    <a:pt x="2667000" y="3675783"/>
                    <a:pt x="2667000" y="3886200"/>
                  </a:cubicBezTo>
                  <a:lnTo>
                    <a:pt x="2667000" y="4419600"/>
                  </a:lnTo>
                  <a:close/>
                  <a:moveTo>
                    <a:pt x="2057400" y="3124200"/>
                  </a:moveTo>
                  <a:cubicBezTo>
                    <a:pt x="2057400" y="2997946"/>
                    <a:pt x="2159746" y="2895600"/>
                    <a:pt x="2286000" y="2895600"/>
                  </a:cubicBezTo>
                  <a:cubicBezTo>
                    <a:pt x="2412254" y="2895600"/>
                    <a:pt x="2514600" y="2997946"/>
                    <a:pt x="2514600" y="3124200"/>
                  </a:cubicBezTo>
                  <a:cubicBezTo>
                    <a:pt x="2514600" y="3250454"/>
                    <a:pt x="2412254" y="3352800"/>
                    <a:pt x="2286000" y="3352800"/>
                  </a:cubicBezTo>
                  <a:cubicBezTo>
                    <a:pt x="2159803" y="3352667"/>
                    <a:pt x="2057534" y="3250397"/>
                    <a:pt x="2057400" y="3124200"/>
                  </a:cubicBezTo>
                  <a:close/>
                  <a:moveTo>
                    <a:pt x="2750077" y="3624215"/>
                  </a:moveTo>
                  <a:cubicBezTo>
                    <a:pt x="2699052" y="3534261"/>
                    <a:pt x="2623137" y="3460966"/>
                    <a:pt x="2531450" y="3413141"/>
                  </a:cubicBezTo>
                  <a:cubicBezTo>
                    <a:pt x="2692394" y="3277581"/>
                    <a:pt x="2712968" y="3037218"/>
                    <a:pt x="2577418" y="2876274"/>
                  </a:cubicBezTo>
                  <a:cubicBezTo>
                    <a:pt x="2441858" y="2715330"/>
                    <a:pt x="2201494" y="2694756"/>
                    <a:pt x="2040550" y="2830306"/>
                  </a:cubicBezTo>
                  <a:cubicBezTo>
                    <a:pt x="1879606" y="2965866"/>
                    <a:pt x="1859032" y="3206229"/>
                    <a:pt x="1994583" y="3367173"/>
                  </a:cubicBezTo>
                  <a:cubicBezTo>
                    <a:pt x="2008565" y="3383776"/>
                    <a:pt x="2023939" y="3399149"/>
                    <a:pt x="2040550" y="3413141"/>
                  </a:cubicBezTo>
                  <a:cubicBezTo>
                    <a:pt x="1948863" y="3460966"/>
                    <a:pt x="1872948" y="3534261"/>
                    <a:pt x="1821923" y="3624215"/>
                  </a:cubicBezTo>
                  <a:cubicBezTo>
                    <a:pt x="1781861" y="3567065"/>
                    <a:pt x="1729321" y="3519773"/>
                    <a:pt x="1668285" y="3485922"/>
                  </a:cubicBezTo>
                  <a:cubicBezTo>
                    <a:pt x="1785109" y="3366411"/>
                    <a:pt x="1782937" y="3174816"/>
                    <a:pt x="1663417" y="3057992"/>
                  </a:cubicBezTo>
                  <a:cubicBezTo>
                    <a:pt x="1586465" y="2982763"/>
                    <a:pt x="1475356" y="2954074"/>
                    <a:pt x="1371600" y="2982620"/>
                  </a:cubicBezTo>
                  <a:lnTo>
                    <a:pt x="1371600" y="152400"/>
                  </a:lnTo>
                  <a:lnTo>
                    <a:pt x="3200400" y="152400"/>
                  </a:lnTo>
                  <a:lnTo>
                    <a:pt x="3200400" y="2982620"/>
                  </a:lnTo>
                  <a:cubicBezTo>
                    <a:pt x="3175569" y="2975772"/>
                    <a:pt x="3149956" y="2972134"/>
                    <a:pt x="3124200" y="2971800"/>
                  </a:cubicBezTo>
                  <a:cubicBezTo>
                    <a:pt x="2956312" y="2971352"/>
                    <a:pt x="2819848" y="3107093"/>
                    <a:pt x="2819400" y="3274990"/>
                  </a:cubicBezTo>
                  <a:cubicBezTo>
                    <a:pt x="2819191" y="3353553"/>
                    <a:pt x="2849413" y="3429152"/>
                    <a:pt x="2903715" y="3485922"/>
                  </a:cubicBezTo>
                  <a:cubicBezTo>
                    <a:pt x="2842679" y="3519773"/>
                    <a:pt x="2790139" y="3567065"/>
                    <a:pt x="2750077" y="3624215"/>
                  </a:cubicBezTo>
                  <a:close/>
                  <a:moveTo>
                    <a:pt x="3429000" y="4114800"/>
                  </a:moveTo>
                  <a:lnTo>
                    <a:pt x="3429000" y="4419600"/>
                  </a:lnTo>
                  <a:lnTo>
                    <a:pt x="2819400" y="4419600"/>
                  </a:lnTo>
                  <a:lnTo>
                    <a:pt x="2819400" y="3886200"/>
                  </a:lnTo>
                  <a:cubicBezTo>
                    <a:pt x="2819400" y="3717865"/>
                    <a:pt x="2955865" y="3581400"/>
                    <a:pt x="3124200" y="3581400"/>
                  </a:cubicBezTo>
                  <a:cubicBezTo>
                    <a:pt x="3292536" y="3581400"/>
                    <a:pt x="3429000" y="3717865"/>
                    <a:pt x="3429000" y="3886200"/>
                  </a:cubicBezTo>
                  <a:lnTo>
                    <a:pt x="3429000" y="4114800"/>
                  </a:lnTo>
                  <a:close/>
                  <a:moveTo>
                    <a:pt x="4191000" y="4419600"/>
                  </a:moveTo>
                  <a:lnTo>
                    <a:pt x="3581400" y="4419600"/>
                  </a:lnTo>
                  <a:lnTo>
                    <a:pt x="3581400" y="4114800"/>
                  </a:lnTo>
                  <a:cubicBezTo>
                    <a:pt x="3581400" y="3946465"/>
                    <a:pt x="3717865" y="3810000"/>
                    <a:pt x="3886200" y="3810000"/>
                  </a:cubicBezTo>
                  <a:cubicBezTo>
                    <a:pt x="4054536" y="3810000"/>
                    <a:pt x="4191000" y="3946465"/>
                    <a:pt x="4191000" y="4114800"/>
                  </a:cubicBezTo>
                  <a:lnTo>
                    <a:pt x="4191000" y="4419600"/>
                  </a:lnTo>
                  <a:close/>
                  <a:moveTo>
                    <a:pt x="3733800" y="3505200"/>
                  </a:moveTo>
                  <a:cubicBezTo>
                    <a:pt x="3733800" y="3421028"/>
                    <a:pt x="3802028" y="3352800"/>
                    <a:pt x="3886200" y="3352800"/>
                  </a:cubicBezTo>
                  <a:cubicBezTo>
                    <a:pt x="3970373" y="3352800"/>
                    <a:pt x="4038600" y="3421028"/>
                    <a:pt x="4038600" y="3505200"/>
                  </a:cubicBezTo>
                  <a:cubicBezTo>
                    <a:pt x="4038600" y="3589373"/>
                    <a:pt x="3970373" y="3657600"/>
                    <a:pt x="3886200" y="3657600"/>
                  </a:cubicBezTo>
                  <a:cubicBezTo>
                    <a:pt x="3802075" y="3657495"/>
                    <a:pt x="3733905" y="3589325"/>
                    <a:pt x="3733800" y="3505200"/>
                  </a:cubicBezTo>
                  <a:close/>
                  <a:moveTo>
                    <a:pt x="4419600" y="3886200"/>
                  </a:moveTo>
                  <a:lnTo>
                    <a:pt x="4281545" y="3886200"/>
                  </a:lnTo>
                  <a:cubicBezTo>
                    <a:pt x="4239844" y="3814220"/>
                    <a:pt x="4179418" y="3754888"/>
                    <a:pt x="4106685" y="3714522"/>
                  </a:cubicBezTo>
                  <a:cubicBezTo>
                    <a:pt x="4222909" y="3592754"/>
                    <a:pt x="4218423" y="3399816"/>
                    <a:pt x="4096655" y="3283582"/>
                  </a:cubicBezTo>
                  <a:cubicBezTo>
                    <a:pt x="3974887" y="3167358"/>
                    <a:pt x="3781949" y="3171844"/>
                    <a:pt x="3665715" y="3293612"/>
                  </a:cubicBezTo>
                  <a:cubicBezTo>
                    <a:pt x="3553292" y="3411388"/>
                    <a:pt x="3553292" y="3596735"/>
                    <a:pt x="3665715" y="3714512"/>
                  </a:cubicBezTo>
                  <a:cubicBezTo>
                    <a:pt x="3630816" y="3733895"/>
                    <a:pt x="3598583" y="3757746"/>
                    <a:pt x="3569856" y="3785464"/>
                  </a:cubicBezTo>
                  <a:cubicBezTo>
                    <a:pt x="3540900" y="3658095"/>
                    <a:pt x="3458985" y="3549129"/>
                    <a:pt x="3344685" y="3485912"/>
                  </a:cubicBezTo>
                  <a:cubicBezTo>
                    <a:pt x="3453908" y="3372745"/>
                    <a:pt x="3457451" y="3194514"/>
                    <a:pt x="3352810" y="3077099"/>
                  </a:cubicBezTo>
                  <a:lnTo>
                    <a:pt x="3352810" y="1295400"/>
                  </a:lnTo>
                  <a:lnTo>
                    <a:pt x="4419610" y="1295400"/>
                  </a:lnTo>
                  <a:lnTo>
                    <a:pt x="4419610" y="3886200"/>
                  </a:lnTo>
                  <a:close/>
                </a:path>
              </a:pathLst>
            </a:custGeom>
            <a:grpFill/>
            <a:ln w="9525" cap="flat">
              <a:noFill/>
              <a:prstDash val="solid"/>
              <a:miter/>
            </a:ln>
          </p:spPr>
          <p:txBody>
            <a:bodyPr rtlCol="0" anchor="ctr"/>
            <a:lstStyle/>
            <a:p>
              <a:endParaRPr lang="fr-FR" dirty="0"/>
            </a:p>
          </p:txBody>
        </p:sp>
        <p:sp>
          <p:nvSpPr>
            <p:cNvPr id="33" name="Graphic 6">
              <a:extLst>
                <a:ext uri="{FF2B5EF4-FFF2-40B4-BE49-F238E27FC236}">
                  <a16:creationId xmlns:a16="http://schemas.microsoft.com/office/drawing/2014/main" id="{4E171951-FFCB-D041-D4F3-D5D6051A6BFC}"/>
                </a:ext>
              </a:extLst>
            </p:cNvPr>
            <p:cNvSpPr/>
            <p:nvPr/>
          </p:nvSpPr>
          <p:spPr>
            <a:xfrm>
              <a:off x="-4836464" y="-1119955"/>
              <a:ext cx="1066800" cy="762000"/>
            </a:xfrm>
            <a:custGeom>
              <a:avLst/>
              <a:gdLst>
                <a:gd name="connsiteX0" fmla="*/ 990686 w 1066800"/>
                <a:gd name="connsiteY0" fmla="*/ 0 h 762000"/>
                <a:gd name="connsiteX1" fmla="*/ 990600 w 1066800"/>
                <a:gd name="connsiteY1" fmla="*/ 0 h 762000"/>
                <a:gd name="connsiteX2" fmla="*/ 76200 w 1066800"/>
                <a:gd name="connsiteY2" fmla="*/ 0 h 762000"/>
                <a:gd name="connsiteX3" fmla="*/ 0 w 1066800"/>
                <a:gd name="connsiteY3" fmla="*/ 76114 h 762000"/>
                <a:gd name="connsiteX4" fmla="*/ 0 w 1066800"/>
                <a:gd name="connsiteY4" fmla="*/ 76200 h 762000"/>
                <a:gd name="connsiteX5" fmla="*/ 0 w 1066800"/>
                <a:gd name="connsiteY5" fmla="*/ 685800 h 762000"/>
                <a:gd name="connsiteX6" fmla="*/ 76114 w 1066800"/>
                <a:gd name="connsiteY6" fmla="*/ 762000 h 762000"/>
                <a:gd name="connsiteX7" fmla="*/ 76200 w 1066800"/>
                <a:gd name="connsiteY7" fmla="*/ 762000 h 762000"/>
                <a:gd name="connsiteX8" fmla="*/ 990600 w 1066800"/>
                <a:gd name="connsiteY8" fmla="*/ 762000 h 762000"/>
                <a:gd name="connsiteX9" fmla="*/ 1066800 w 1066800"/>
                <a:gd name="connsiteY9" fmla="*/ 685886 h 762000"/>
                <a:gd name="connsiteX10" fmla="*/ 1066800 w 1066800"/>
                <a:gd name="connsiteY10" fmla="*/ 685800 h 762000"/>
                <a:gd name="connsiteX11" fmla="*/ 1066800 w 1066800"/>
                <a:gd name="connsiteY11" fmla="*/ 76200 h 762000"/>
                <a:gd name="connsiteX12" fmla="*/ 990686 w 1066800"/>
                <a:gd name="connsiteY12" fmla="*/ 0 h 762000"/>
                <a:gd name="connsiteX13" fmla="*/ 914400 w 1066800"/>
                <a:gd name="connsiteY13" fmla="*/ 609600 h 762000"/>
                <a:gd name="connsiteX14" fmla="*/ 152400 w 1066800"/>
                <a:gd name="connsiteY14" fmla="*/ 609600 h 762000"/>
                <a:gd name="connsiteX15" fmla="*/ 152400 w 1066800"/>
                <a:gd name="connsiteY15" fmla="*/ 152400 h 762000"/>
                <a:gd name="connsiteX16" fmla="*/ 914400 w 1066800"/>
                <a:gd name="connsiteY16" fmla="*/ 152400 h 762000"/>
                <a:gd name="connsiteX17" fmla="*/ 914400 w 1066800"/>
                <a:gd name="connsiteY17" fmla="*/ 6096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6800" h="762000">
                  <a:moveTo>
                    <a:pt x="990686" y="0"/>
                  </a:moveTo>
                  <a:cubicBezTo>
                    <a:pt x="990657" y="0"/>
                    <a:pt x="990629" y="0"/>
                    <a:pt x="990600" y="0"/>
                  </a:cubicBezTo>
                  <a:lnTo>
                    <a:pt x="76200" y="0"/>
                  </a:lnTo>
                  <a:cubicBezTo>
                    <a:pt x="34138" y="-29"/>
                    <a:pt x="29" y="34052"/>
                    <a:pt x="0" y="76114"/>
                  </a:cubicBezTo>
                  <a:cubicBezTo>
                    <a:pt x="0" y="76143"/>
                    <a:pt x="0" y="76171"/>
                    <a:pt x="0" y="76200"/>
                  </a:cubicBezTo>
                  <a:lnTo>
                    <a:pt x="0" y="685800"/>
                  </a:lnTo>
                  <a:cubicBezTo>
                    <a:pt x="-29" y="727862"/>
                    <a:pt x="34052" y="761971"/>
                    <a:pt x="76114" y="762000"/>
                  </a:cubicBezTo>
                  <a:cubicBezTo>
                    <a:pt x="76143" y="762000"/>
                    <a:pt x="76171" y="762000"/>
                    <a:pt x="76200" y="762000"/>
                  </a:cubicBezTo>
                  <a:lnTo>
                    <a:pt x="990600" y="762000"/>
                  </a:lnTo>
                  <a:cubicBezTo>
                    <a:pt x="1032662" y="762029"/>
                    <a:pt x="1066772" y="727948"/>
                    <a:pt x="1066800" y="685886"/>
                  </a:cubicBezTo>
                  <a:cubicBezTo>
                    <a:pt x="1066800" y="685857"/>
                    <a:pt x="1066800" y="685829"/>
                    <a:pt x="1066800" y="685800"/>
                  </a:cubicBezTo>
                  <a:lnTo>
                    <a:pt x="1066800" y="76200"/>
                  </a:lnTo>
                  <a:cubicBezTo>
                    <a:pt x="1066829" y="34138"/>
                    <a:pt x="1032748" y="29"/>
                    <a:pt x="990686" y="0"/>
                  </a:cubicBezTo>
                  <a:close/>
                  <a:moveTo>
                    <a:pt x="914400" y="609600"/>
                  </a:moveTo>
                  <a:lnTo>
                    <a:pt x="152400" y="609600"/>
                  </a:lnTo>
                  <a:lnTo>
                    <a:pt x="152400" y="152400"/>
                  </a:lnTo>
                  <a:lnTo>
                    <a:pt x="914400" y="152400"/>
                  </a:lnTo>
                  <a:lnTo>
                    <a:pt x="914400" y="609600"/>
                  </a:lnTo>
                  <a:close/>
                </a:path>
              </a:pathLst>
            </a:custGeom>
            <a:grpFill/>
            <a:ln w="9525" cap="flat">
              <a:noFill/>
              <a:prstDash val="solid"/>
              <a:miter/>
            </a:ln>
          </p:spPr>
          <p:txBody>
            <a:bodyPr rtlCol="0" anchor="ctr"/>
            <a:lstStyle/>
            <a:p>
              <a:endParaRPr lang="fr-FR" dirty="0"/>
            </a:p>
          </p:txBody>
        </p:sp>
      </p:grpSp>
      <p:grpSp>
        <p:nvGrpSpPr>
          <p:cNvPr id="34" name="Graphic 10">
            <a:extLst>
              <a:ext uri="{FF2B5EF4-FFF2-40B4-BE49-F238E27FC236}">
                <a16:creationId xmlns:a16="http://schemas.microsoft.com/office/drawing/2014/main" id="{1D78524C-2904-8093-AA7A-E9A7EB452F2C}"/>
              </a:ext>
            </a:extLst>
          </p:cNvPr>
          <p:cNvGrpSpPr/>
          <p:nvPr/>
        </p:nvGrpSpPr>
        <p:grpSpPr>
          <a:xfrm>
            <a:off x="1645688" y="1274945"/>
            <a:ext cx="479256" cy="457780"/>
            <a:chOff x="2073136" y="-4949011"/>
            <a:chExt cx="4876790" cy="4658269"/>
          </a:xfrm>
          <a:solidFill>
            <a:schemeClr val="accent6"/>
          </a:solidFill>
        </p:grpSpPr>
        <p:sp>
          <p:nvSpPr>
            <p:cNvPr id="35" name="Graphic 10">
              <a:extLst>
                <a:ext uri="{FF2B5EF4-FFF2-40B4-BE49-F238E27FC236}">
                  <a16:creationId xmlns:a16="http://schemas.microsoft.com/office/drawing/2014/main" id="{5D58047B-7BF9-DD37-30DC-7F76D8364366}"/>
                </a:ext>
              </a:extLst>
            </p:cNvPr>
            <p:cNvSpPr/>
            <p:nvPr/>
          </p:nvSpPr>
          <p:spPr>
            <a:xfrm>
              <a:off x="2073136" y="-4949011"/>
              <a:ext cx="4876790" cy="4658269"/>
            </a:xfrm>
            <a:custGeom>
              <a:avLst/>
              <a:gdLst>
                <a:gd name="connsiteX0" fmla="*/ 4407618 w 4876790"/>
                <a:gd name="connsiteY0" fmla="*/ 3526862 h 4658269"/>
                <a:gd name="connsiteX1" fmla="*/ 4323112 w 4876790"/>
                <a:gd name="connsiteY1" fmla="*/ 3529005 h 4658269"/>
                <a:gd name="connsiteX2" fmla="*/ 4323112 w 4876790"/>
                <a:gd name="connsiteY2" fmla="*/ 2344847 h 4658269"/>
                <a:gd name="connsiteX3" fmla="*/ 4093274 w 4876790"/>
                <a:gd name="connsiteY3" fmla="*/ 2115009 h 4658269"/>
                <a:gd name="connsiteX4" fmla="*/ 3513011 w 4876790"/>
                <a:gd name="connsiteY4" fmla="*/ 2115009 h 4658269"/>
                <a:gd name="connsiteX5" fmla="*/ 3512087 w 4876790"/>
                <a:gd name="connsiteY5" fmla="*/ 2114962 h 4658269"/>
                <a:gd name="connsiteX6" fmla="*/ 2843889 w 4876790"/>
                <a:gd name="connsiteY6" fmla="*/ 2114962 h 4658269"/>
                <a:gd name="connsiteX7" fmla="*/ 2843889 w 4876790"/>
                <a:gd name="connsiteY7" fmla="*/ 331072 h 4658269"/>
                <a:gd name="connsiteX8" fmla="*/ 3391910 w 4876790"/>
                <a:gd name="connsiteY8" fmla="*/ 860805 h 4658269"/>
                <a:gd name="connsiteX9" fmla="*/ 3440649 w 4876790"/>
                <a:gd name="connsiteY9" fmla="*/ 975705 h 4658269"/>
                <a:gd name="connsiteX10" fmla="*/ 3440649 w 4876790"/>
                <a:gd name="connsiteY10" fmla="*/ 1849662 h 4658269"/>
                <a:gd name="connsiteX11" fmla="*/ 3512087 w 4876790"/>
                <a:gd name="connsiteY11" fmla="*/ 1921099 h 4658269"/>
                <a:gd name="connsiteX12" fmla="*/ 3583524 w 4876790"/>
                <a:gd name="connsiteY12" fmla="*/ 1849662 h 4658269"/>
                <a:gd name="connsiteX13" fmla="*/ 3583524 w 4876790"/>
                <a:gd name="connsiteY13" fmla="*/ 975705 h 4658269"/>
                <a:gd name="connsiteX14" fmla="*/ 3491208 w 4876790"/>
                <a:gd name="connsiteY14" fmla="*/ 758077 h 4658269"/>
                <a:gd name="connsiteX15" fmla="*/ 2822096 w 4876790"/>
                <a:gd name="connsiteY15" fmla="*/ 111301 h 4658269"/>
                <a:gd name="connsiteX16" fmla="*/ 2749687 w 4876790"/>
                <a:gd name="connsiteY16" fmla="*/ 94947 h 4658269"/>
                <a:gd name="connsiteX17" fmla="*/ 1549337 w 4876790"/>
                <a:gd name="connsiteY17" fmla="*/ 498426 h 4658269"/>
                <a:gd name="connsiteX18" fmla="*/ 1549337 w 4876790"/>
                <a:gd name="connsiteY18" fmla="*/ 220296 h 4658269"/>
                <a:gd name="connsiteX19" fmla="*/ 1314355 w 4876790"/>
                <a:gd name="connsiteY19" fmla="*/ 364 h 4658269"/>
                <a:gd name="connsiteX20" fmla="*/ 1094327 w 4876790"/>
                <a:gd name="connsiteY20" fmla="*/ 220296 h 4658269"/>
                <a:gd name="connsiteX21" fmla="*/ 1094327 w 4876790"/>
                <a:gd name="connsiteY21" fmla="*/ 651369 h 4658269"/>
                <a:gd name="connsiteX22" fmla="*/ 780278 w 4876790"/>
                <a:gd name="connsiteY22" fmla="*/ 756935 h 4658269"/>
                <a:gd name="connsiteX23" fmla="*/ 574034 w 4876790"/>
                <a:gd name="connsiteY23" fmla="*/ 1043847 h 4658269"/>
                <a:gd name="connsiteX24" fmla="*/ 574034 w 4876790"/>
                <a:gd name="connsiteY24" fmla="*/ 3527252 h 4658269"/>
                <a:gd name="connsiteX25" fmla="*/ 0 w 4876790"/>
                <a:gd name="connsiteY25" fmla="*/ 4116164 h 4658269"/>
                <a:gd name="connsiteX26" fmla="*/ 0 w 4876790"/>
                <a:gd name="connsiteY26" fmla="*/ 4479429 h 4658269"/>
                <a:gd name="connsiteX27" fmla="*/ 178841 w 4876790"/>
                <a:gd name="connsiteY27" fmla="*/ 4658270 h 4658269"/>
                <a:gd name="connsiteX28" fmla="*/ 4697949 w 4876790"/>
                <a:gd name="connsiteY28" fmla="*/ 4658270 h 4658269"/>
                <a:gd name="connsiteX29" fmla="*/ 4876791 w 4876790"/>
                <a:gd name="connsiteY29" fmla="*/ 4479429 h 4658269"/>
                <a:gd name="connsiteX30" fmla="*/ 4876791 w 4876790"/>
                <a:gd name="connsiteY30" fmla="*/ 3996035 h 4658269"/>
                <a:gd name="connsiteX31" fmla="*/ 4407618 w 4876790"/>
                <a:gd name="connsiteY31" fmla="*/ 3526862 h 4658269"/>
                <a:gd name="connsiteX32" fmla="*/ 4407618 w 4876790"/>
                <a:gd name="connsiteY32" fmla="*/ 3669737 h 4658269"/>
                <a:gd name="connsiteX33" fmla="*/ 4733925 w 4876790"/>
                <a:gd name="connsiteY33" fmla="*/ 3996044 h 4658269"/>
                <a:gd name="connsiteX34" fmla="*/ 4733925 w 4876790"/>
                <a:gd name="connsiteY34" fmla="*/ 4070987 h 4658269"/>
                <a:gd name="connsiteX35" fmla="*/ 4040981 w 4876790"/>
                <a:gd name="connsiteY35" fmla="*/ 4070987 h 4658269"/>
                <a:gd name="connsiteX36" fmla="*/ 4040981 w 4876790"/>
                <a:gd name="connsiteY36" fmla="*/ 3996044 h 4658269"/>
                <a:gd name="connsiteX37" fmla="*/ 4407618 w 4876790"/>
                <a:gd name="connsiteY37" fmla="*/ 3669737 h 4658269"/>
                <a:gd name="connsiteX38" fmla="*/ 4180237 w 4876790"/>
                <a:gd name="connsiteY38" fmla="*/ 2344847 h 4658269"/>
                <a:gd name="connsiteX39" fmla="*/ 4180237 w 4876790"/>
                <a:gd name="connsiteY39" fmla="*/ 3565867 h 4658269"/>
                <a:gd name="connsiteX40" fmla="*/ 3898106 w 4876790"/>
                <a:gd name="connsiteY40" fmla="*/ 3996035 h 4658269"/>
                <a:gd name="connsiteX41" fmla="*/ 3898106 w 4876790"/>
                <a:gd name="connsiteY41" fmla="*/ 4070977 h 4658269"/>
                <a:gd name="connsiteX42" fmla="*/ 2843889 w 4876790"/>
                <a:gd name="connsiteY42" fmla="*/ 4070977 h 4658269"/>
                <a:gd name="connsiteX43" fmla="*/ 2843889 w 4876790"/>
                <a:gd name="connsiteY43" fmla="*/ 2257884 h 4658269"/>
                <a:gd name="connsiteX44" fmla="*/ 4093274 w 4876790"/>
                <a:gd name="connsiteY44" fmla="*/ 2257884 h 4658269"/>
                <a:gd name="connsiteX45" fmla="*/ 4180237 w 4876790"/>
                <a:gd name="connsiteY45" fmla="*/ 2344847 h 4658269"/>
                <a:gd name="connsiteX46" fmla="*/ 1237202 w 4876790"/>
                <a:gd name="connsiteY46" fmla="*/ 220296 h 4658269"/>
                <a:gd name="connsiteX47" fmla="*/ 1314355 w 4876790"/>
                <a:gd name="connsiteY47" fmla="*/ 143239 h 4658269"/>
                <a:gd name="connsiteX48" fmla="*/ 1406462 w 4876790"/>
                <a:gd name="connsiteY48" fmla="*/ 220296 h 4658269"/>
                <a:gd name="connsiteX49" fmla="*/ 1406462 w 4876790"/>
                <a:gd name="connsiteY49" fmla="*/ 546451 h 4658269"/>
                <a:gd name="connsiteX50" fmla="*/ 1237202 w 4876790"/>
                <a:gd name="connsiteY50" fmla="*/ 603344 h 4658269"/>
                <a:gd name="connsiteX51" fmla="*/ 574043 w 4876790"/>
                <a:gd name="connsiteY51" fmla="*/ 3669994 h 4658269"/>
                <a:gd name="connsiteX52" fmla="*/ 574043 w 4876790"/>
                <a:gd name="connsiteY52" fmla="*/ 4070987 h 4658269"/>
                <a:gd name="connsiteX53" fmla="*/ 145142 w 4876790"/>
                <a:gd name="connsiteY53" fmla="*/ 4070987 h 4658269"/>
                <a:gd name="connsiteX54" fmla="*/ 574043 w 4876790"/>
                <a:gd name="connsiteY54" fmla="*/ 3669994 h 4658269"/>
                <a:gd name="connsiteX55" fmla="*/ 142875 w 4876790"/>
                <a:gd name="connsiteY55" fmla="*/ 4479438 h 4658269"/>
                <a:gd name="connsiteX56" fmla="*/ 142875 w 4876790"/>
                <a:gd name="connsiteY56" fmla="*/ 4213862 h 4658269"/>
                <a:gd name="connsiteX57" fmla="*/ 574043 w 4876790"/>
                <a:gd name="connsiteY57" fmla="*/ 4213862 h 4658269"/>
                <a:gd name="connsiteX58" fmla="*/ 574043 w 4876790"/>
                <a:gd name="connsiteY58" fmla="*/ 4515404 h 4658269"/>
                <a:gd name="connsiteX59" fmla="*/ 178851 w 4876790"/>
                <a:gd name="connsiteY59" fmla="*/ 4515404 h 4658269"/>
                <a:gd name="connsiteX60" fmla="*/ 142875 w 4876790"/>
                <a:gd name="connsiteY60" fmla="*/ 4479438 h 4658269"/>
                <a:gd name="connsiteX61" fmla="*/ 716918 w 4876790"/>
                <a:gd name="connsiteY61" fmla="*/ 1043847 h 4658269"/>
                <a:gd name="connsiteX62" fmla="*/ 825808 w 4876790"/>
                <a:gd name="connsiteY62" fmla="*/ 892370 h 4658269"/>
                <a:gd name="connsiteX63" fmla="*/ 2701023 w 4876790"/>
                <a:gd name="connsiteY63" fmla="*/ 262044 h 4658269"/>
                <a:gd name="connsiteX64" fmla="*/ 2701023 w 4876790"/>
                <a:gd name="connsiteY64" fmla="*/ 651283 h 4658269"/>
                <a:gd name="connsiteX65" fmla="*/ 1143000 w 4876790"/>
                <a:gd name="connsiteY65" fmla="*/ 1174996 h 4658269"/>
                <a:gd name="connsiteX66" fmla="*/ 1098052 w 4876790"/>
                <a:gd name="connsiteY66" fmla="*/ 1265474 h 4658269"/>
                <a:gd name="connsiteX67" fmla="*/ 1165755 w 4876790"/>
                <a:gd name="connsiteY67" fmla="*/ 1314166 h 4658269"/>
                <a:gd name="connsiteX68" fmla="*/ 1188530 w 4876790"/>
                <a:gd name="connsiteY68" fmla="*/ 1310423 h 4658269"/>
                <a:gd name="connsiteX69" fmla="*/ 2701023 w 4876790"/>
                <a:gd name="connsiteY69" fmla="*/ 802026 h 4658269"/>
                <a:gd name="connsiteX70" fmla="*/ 2701023 w 4876790"/>
                <a:gd name="connsiteY70" fmla="*/ 1165452 h 4658269"/>
                <a:gd name="connsiteX71" fmla="*/ 1143000 w 4876790"/>
                <a:gd name="connsiteY71" fmla="*/ 1689156 h 4658269"/>
                <a:gd name="connsiteX72" fmla="*/ 1098052 w 4876790"/>
                <a:gd name="connsiteY72" fmla="*/ 1779634 h 4658269"/>
                <a:gd name="connsiteX73" fmla="*/ 1165755 w 4876790"/>
                <a:gd name="connsiteY73" fmla="*/ 1828326 h 4658269"/>
                <a:gd name="connsiteX74" fmla="*/ 1188530 w 4876790"/>
                <a:gd name="connsiteY74" fmla="*/ 1824582 h 4658269"/>
                <a:gd name="connsiteX75" fmla="*/ 2701023 w 4876790"/>
                <a:gd name="connsiteY75" fmla="*/ 1316176 h 4658269"/>
                <a:gd name="connsiteX76" fmla="*/ 2701023 w 4876790"/>
                <a:gd name="connsiteY76" fmla="*/ 1679602 h 4658269"/>
                <a:gd name="connsiteX77" fmla="*/ 1143000 w 4876790"/>
                <a:gd name="connsiteY77" fmla="*/ 2203315 h 4658269"/>
                <a:gd name="connsiteX78" fmla="*/ 1098052 w 4876790"/>
                <a:gd name="connsiteY78" fmla="*/ 2293793 h 4658269"/>
                <a:gd name="connsiteX79" fmla="*/ 1165755 w 4876790"/>
                <a:gd name="connsiteY79" fmla="*/ 2342485 h 4658269"/>
                <a:gd name="connsiteX80" fmla="*/ 1188530 w 4876790"/>
                <a:gd name="connsiteY80" fmla="*/ 2338742 h 4658269"/>
                <a:gd name="connsiteX81" fmla="*/ 2701023 w 4876790"/>
                <a:gd name="connsiteY81" fmla="*/ 1830345 h 4658269"/>
                <a:gd name="connsiteX82" fmla="*/ 2701023 w 4876790"/>
                <a:gd name="connsiteY82" fmla="*/ 2186180 h 4658269"/>
                <a:gd name="connsiteX83" fmla="*/ 2701014 w 4876790"/>
                <a:gd name="connsiteY83" fmla="*/ 2186456 h 4658269"/>
                <a:gd name="connsiteX84" fmla="*/ 2701014 w 4876790"/>
                <a:gd name="connsiteY84" fmla="*/ 2193781 h 4658269"/>
                <a:gd name="connsiteX85" fmla="*/ 1143000 w 4876790"/>
                <a:gd name="connsiteY85" fmla="*/ 2717475 h 4658269"/>
                <a:gd name="connsiteX86" fmla="*/ 1098052 w 4876790"/>
                <a:gd name="connsiteY86" fmla="*/ 2807953 h 4658269"/>
                <a:gd name="connsiteX87" fmla="*/ 1165755 w 4876790"/>
                <a:gd name="connsiteY87" fmla="*/ 2856645 h 4658269"/>
                <a:gd name="connsiteX88" fmla="*/ 1188530 w 4876790"/>
                <a:gd name="connsiteY88" fmla="*/ 2852901 h 4658269"/>
                <a:gd name="connsiteX89" fmla="*/ 2701004 w 4876790"/>
                <a:gd name="connsiteY89" fmla="*/ 2344495 h 4658269"/>
                <a:gd name="connsiteX90" fmla="*/ 2701004 w 4876790"/>
                <a:gd name="connsiteY90" fmla="*/ 2707931 h 4658269"/>
                <a:gd name="connsiteX91" fmla="*/ 1728149 w 4876790"/>
                <a:gd name="connsiteY91" fmla="*/ 3034943 h 4658269"/>
                <a:gd name="connsiteX92" fmla="*/ 1683201 w 4876790"/>
                <a:gd name="connsiteY92" fmla="*/ 3125421 h 4658269"/>
                <a:gd name="connsiteX93" fmla="*/ 1750905 w 4876790"/>
                <a:gd name="connsiteY93" fmla="*/ 3174113 h 4658269"/>
                <a:gd name="connsiteX94" fmla="*/ 1773679 w 4876790"/>
                <a:gd name="connsiteY94" fmla="*/ 3170369 h 4658269"/>
                <a:gd name="connsiteX95" fmla="*/ 2701004 w 4876790"/>
                <a:gd name="connsiteY95" fmla="*/ 2858655 h 4658269"/>
                <a:gd name="connsiteX96" fmla="*/ 2701004 w 4876790"/>
                <a:gd name="connsiteY96" fmla="*/ 4515395 h 4658269"/>
                <a:gd name="connsiteX97" fmla="*/ 2083861 w 4876790"/>
                <a:gd name="connsiteY97" fmla="*/ 4515395 h 4658269"/>
                <a:gd name="connsiteX98" fmla="*/ 2083861 w 4876790"/>
                <a:gd name="connsiteY98" fmla="*/ 3773083 h 4658269"/>
                <a:gd name="connsiteX99" fmla="*/ 2022872 w 4876790"/>
                <a:gd name="connsiteY99" fmla="*/ 3650229 h 4658269"/>
                <a:gd name="connsiteX100" fmla="*/ 1888141 w 4876790"/>
                <a:gd name="connsiteY100" fmla="*/ 3624531 h 4658269"/>
                <a:gd name="connsiteX101" fmla="*/ 1223229 w 4876790"/>
                <a:gd name="connsiteY101" fmla="*/ 3810154 h 4658269"/>
                <a:gd name="connsiteX102" fmla="*/ 1094346 w 4876790"/>
                <a:gd name="connsiteY102" fmla="*/ 3979947 h 4658269"/>
                <a:gd name="connsiteX103" fmla="*/ 1094346 w 4876790"/>
                <a:gd name="connsiteY103" fmla="*/ 4515395 h 4658269"/>
                <a:gd name="connsiteX104" fmla="*/ 716918 w 4876790"/>
                <a:gd name="connsiteY104" fmla="*/ 4515395 h 4658269"/>
                <a:gd name="connsiteX105" fmla="*/ 1237221 w 4876790"/>
                <a:gd name="connsiteY105" fmla="*/ 3979956 h 4658269"/>
                <a:gd name="connsiteX106" fmla="*/ 1261643 w 4876790"/>
                <a:gd name="connsiteY106" fmla="*/ 3947771 h 4658269"/>
                <a:gd name="connsiteX107" fmla="*/ 1517656 w 4876790"/>
                <a:gd name="connsiteY107" fmla="*/ 3876296 h 4658269"/>
                <a:gd name="connsiteX108" fmla="*/ 1517656 w 4876790"/>
                <a:gd name="connsiteY108" fmla="*/ 4515404 h 4658269"/>
                <a:gd name="connsiteX109" fmla="*/ 1237212 w 4876790"/>
                <a:gd name="connsiteY109" fmla="*/ 4515404 h 4658269"/>
                <a:gd name="connsiteX110" fmla="*/ 1237212 w 4876790"/>
                <a:gd name="connsiteY110" fmla="*/ 3979956 h 4658269"/>
                <a:gd name="connsiteX111" fmla="*/ 1660531 w 4876790"/>
                <a:gd name="connsiteY111" fmla="*/ 4515404 h 4658269"/>
                <a:gd name="connsiteX112" fmla="*/ 1660531 w 4876790"/>
                <a:gd name="connsiteY112" fmla="*/ 3836405 h 4658269"/>
                <a:gd name="connsiteX113" fmla="*/ 1926555 w 4876790"/>
                <a:gd name="connsiteY113" fmla="*/ 3762139 h 4658269"/>
                <a:gd name="connsiteX114" fmla="*/ 1936480 w 4876790"/>
                <a:gd name="connsiteY114" fmla="*/ 3764034 h 4658269"/>
                <a:gd name="connsiteX115" fmla="*/ 1940976 w 4876790"/>
                <a:gd name="connsiteY115" fmla="*/ 3773093 h 4658269"/>
                <a:gd name="connsiteX116" fmla="*/ 1940976 w 4876790"/>
                <a:gd name="connsiteY116" fmla="*/ 4515404 h 4658269"/>
                <a:gd name="connsiteX117" fmla="*/ 2843889 w 4876790"/>
                <a:gd name="connsiteY117" fmla="*/ 4515404 h 4658269"/>
                <a:gd name="connsiteX118" fmla="*/ 2843889 w 4876790"/>
                <a:gd name="connsiteY118" fmla="*/ 4213862 h 4658269"/>
                <a:gd name="connsiteX119" fmla="*/ 3898106 w 4876790"/>
                <a:gd name="connsiteY119" fmla="*/ 4213862 h 4658269"/>
                <a:gd name="connsiteX120" fmla="*/ 3898106 w 4876790"/>
                <a:gd name="connsiteY120" fmla="*/ 4515404 h 4658269"/>
                <a:gd name="connsiteX121" fmla="*/ 4733925 w 4876790"/>
                <a:gd name="connsiteY121" fmla="*/ 4479438 h 4658269"/>
                <a:gd name="connsiteX122" fmla="*/ 4697959 w 4876790"/>
                <a:gd name="connsiteY122" fmla="*/ 4515404 h 4658269"/>
                <a:gd name="connsiteX123" fmla="*/ 4040981 w 4876790"/>
                <a:gd name="connsiteY123" fmla="*/ 4515404 h 4658269"/>
                <a:gd name="connsiteX124" fmla="*/ 4040981 w 4876790"/>
                <a:gd name="connsiteY124" fmla="*/ 4213862 h 4658269"/>
                <a:gd name="connsiteX125" fmla="*/ 4733925 w 4876790"/>
                <a:gd name="connsiteY125" fmla="*/ 4213862 h 465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876790" h="4658269">
                  <a:moveTo>
                    <a:pt x="4407618" y="3526862"/>
                  </a:moveTo>
                  <a:cubicBezTo>
                    <a:pt x="4369546" y="3527309"/>
                    <a:pt x="4373728" y="3525461"/>
                    <a:pt x="4323112" y="3529005"/>
                  </a:cubicBezTo>
                  <a:lnTo>
                    <a:pt x="4323112" y="2344847"/>
                  </a:lnTo>
                  <a:cubicBezTo>
                    <a:pt x="4323112" y="2218117"/>
                    <a:pt x="4220004" y="2115009"/>
                    <a:pt x="4093274" y="2115009"/>
                  </a:cubicBezTo>
                  <a:lnTo>
                    <a:pt x="3513011" y="2115009"/>
                  </a:lnTo>
                  <a:cubicBezTo>
                    <a:pt x="3512696" y="2115009"/>
                    <a:pt x="3512401" y="2114962"/>
                    <a:pt x="3512087" y="2114962"/>
                  </a:cubicBezTo>
                  <a:lnTo>
                    <a:pt x="2843889" y="2114962"/>
                  </a:lnTo>
                  <a:lnTo>
                    <a:pt x="2843889" y="331072"/>
                  </a:lnTo>
                  <a:lnTo>
                    <a:pt x="3391910" y="860805"/>
                  </a:lnTo>
                  <a:cubicBezTo>
                    <a:pt x="3422885" y="890751"/>
                    <a:pt x="3440649" y="932623"/>
                    <a:pt x="3440649" y="975705"/>
                  </a:cubicBezTo>
                  <a:lnTo>
                    <a:pt x="3440649" y="1849662"/>
                  </a:lnTo>
                  <a:cubicBezTo>
                    <a:pt x="3440649" y="1889114"/>
                    <a:pt x="3472634" y="1921099"/>
                    <a:pt x="3512087" y="1921099"/>
                  </a:cubicBezTo>
                  <a:cubicBezTo>
                    <a:pt x="3551539" y="1921099"/>
                    <a:pt x="3583524" y="1889114"/>
                    <a:pt x="3583524" y="1849662"/>
                  </a:cubicBezTo>
                  <a:lnTo>
                    <a:pt x="3583524" y="975705"/>
                  </a:lnTo>
                  <a:cubicBezTo>
                    <a:pt x="3583524" y="894114"/>
                    <a:pt x="3549882" y="814789"/>
                    <a:pt x="3491208" y="758077"/>
                  </a:cubicBezTo>
                  <a:lnTo>
                    <a:pt x="2822096" y="111301"/>
                  </a:lnTo>
                  <a:cubicBezTo>
                    <a:pt x="2807056" y="97185"/>
                    <a:pt x="2778233" y="84517"/>
                    <a:pt x="2749687" y="94947"/>
                  </a:cubicBezTo>
                  <a:lnTo>
                    <a:pt x="1549337" y="498426"/>
                  </a:lnTo>
                  <a:lnTo>
                    <a:pt x="1549337" y="220296"/>
                  </a:lnTo>
                  <a:cubicBezTo>
                    <a:pt x="1550241" y="98766"/>
                    <a:pt x="1441199" y="-7009"/>
                    <a:pt x="1314355" y="364"/>
                  </a:cubicBezTo>
                  <a:cubicBezTo>
                    <a:pt x="1193035" y="364"/>
                    <a:pt x="1094327" y="99024"/>
                    <a:pt x="1094327" y="220296"/>
                  </a:cubicBezTo>
                  <a:lnTo>
                    <a:pt x="1094327" y="651369"/>
                  </a:lnTo>
                  <a:lnTo>
                    <a:pt x="780278" y="756935"/>
                  </a:lnTo>
                  <a:cubicBezTo>
                    <a:pt x="656920" y="798406"/>
                    <a:pt x="574034" y="913697"/>
                    <a:pt x="574034" y="1043847"/>
                  </a:cubicBezTo>
                  <a:lnTo>
                    <a:pt x="574034" y="3527252"/>
                  </a:lnTo>
                  <a:cubicBezTo>
                    <a:pt x="256137" y="3535396"/>
                    <a:pt x="0" y="3796343"/>
                    <a:pt x="0" y="4116164"/>
                  </a:cubicBezTo>
                  <a:lnTo>
                    <a:pt x="0" y="4479429"/>
                  </a:lnTo>
                  <a:cubicBezTo>
                    <a:pt x="0" y="4578050"/>
                    <a:pt x="80229" y="4658270"/>
                    <a:pt x="178841" y="4658270"/>
                  </a:cubicBezTo>
                  <a:lnTo>
                    <a:pt x="4697949" y="4658270"/>
                  </a:lnTo>
                  <a:cubicBezTo>
                    <a:pt x="4796571" y="4658270"/>
                    <a:pt x="4876791" y="4578041"/>
                    <a:pt x="4876791" y="4479429"/>
                  </a:cubicBezTo>
                  <a:lnTo>
                    <a:pt x="4876791" y="3996035"/>
                  </a:lnTo>
                  <a:cubicBezTo>
                    <a:pt x="4876800" y="3737336"/>
                    <a:pt x="4666326" y="3526862"/>
                    <a:pt x="4407618" y="3526862"/>
                  </a:cubicBezTo>
                  <a:close/>
                  <a:moveTo>
                    <a:pt x="4407618" y="3669737"/>
                  </a:moveTo>
                  <a:cubicBezTo>
                    <a:pt x="4587545" y="3669737"/>
                    <a:pt x="4733925" y="3816117"/>
                    <a:pt x="4733925" y="3996044"/>
                  </a:cubicBezTo>
                  <a:lnTo>
                    <a:pt x="4733925" y="4070987"/>
                  </a:lnTo>
                  <a:lnTo>
                    <a:pt x="4040981" y="4070987"/>
                  </a:lnTo>
                  <a:lnTo>
                    <a:pt x="4040981" y="3996044"/>
                  </a:lnTo>
                  <a:cubicBezTo>
                    <a:pt x="4041143" y="3800772"/>
                    <a:pt x="4212717" y="3652820"/>
                    <a:pt x="4407618" y="3669737"/>
                  </a:cubicBezTo>
                  <a:close/>
                  <a:moveTo>
                    <a:pt x="4180237" y="2344847"/>
                  </a:moveTo>
                  <a:lnTo>
                    <a:pt x="4180237" y="3565867"/>
                  </a:lnTo>
                  <a:cubicBezTo>
                    <a:pt x="4014368" y="3638276"/>
                    <a:pt x="3898106" y="3803792"/>
                    <a:pt x="3898106" y="3996035"/>
                  </a:cubicBezTo>
                  <a:lnTo>
                    <a:pt x="3898106" y="4070977"/>
                  </a:lnTo>
                  <a:lnTo>
                    <a:pt x="2843889" y="4070977"/>
                  </a:lnTo>
                  <a:lnTo>
                    <a:pt x="2843889" y="2257884"/>
                  </a:lnTo>
                  <a:lnTo>
                    <a:pt x="4093274" y="2257884"/>
                  </a:lnTo>
                  <a:cubicBezTo>
                    <a:pt x="4141222" y="2257884"/>
                    <a:pt x="4180237" y="2296899"/>
                    <a:pt x="4180237" y="2344847"/>
                  </a:cubicBezTo>
                  <a:close/>
                  <a:moveTo>
                    <a:pt x="1237202" y="220296"/>
                  </a:moveTo>
                  <a:cubicBezTo>
                    <a:pt x="1237202" y="177805"/>
                    <a:pt x="1271816" y="143239"/>
                    <a:pt x="1314355" y="143239"/>
                  </a:cubicBezTo>
                  <a:cubicBezTo>
                    <a:pt x="1352560" y="137628"/>
                    <a:pt x="1404004" y="167585"/>
                    <a:pt x="1406462" y="220296"/>
                  </a:cubicBezTo>
                  <a:lnTo>
                    <a:pt x="1406462" y="546451"/>
                  </a:lnTo>
                  <a:lnTo>
                    <a:pt x="1237202" y="603344"/>
                  </a:lnTo>
                  <a:close/>
                  <a:moveTo>
                    <a:pt x="574043" y="3669994"/>
                  </a:moveTo>
                  <a:lnTo>
                    <a:pt x="574043" y="4070987"/>
                  </a:lnTo>
                  <a:lnTo>
                    <a:pt x="145142" y="4070987"/>
                  </a:lnTo>
                  <a:cubicBezTo>
                    <a:pt x="167364" y="3850940"/>
                    <a:pt x="350044" y="3677557"/>
                    <a:pt x="574043" y="3669994"/>
                  </a:cubicBezTo>
                  <a:close/>
                  <a:moveTo>
                    <a:pt x="142875" y="4479438"/>
                  </a:moveTo>
                  <a:lnTo>
                    <a:pt x="142875" y="4213862"/>
                  </a:lnTo>
                  <a:lnTo>
                    <a:pt x="574043" y="4213862"/>
                  </a:lnTo>
                  <a:lnTo>
                    <a:pt x="574043" y="4515404"/>
                  </a:lnTo>
                  <a:lnTo>
                    <a:pt x="178851" y="4515404"/>
                  </a:lnTo>
                  <a:cubicBezTo>
                    <a:pt x="159010" y="4515404"/>
                    <a:pt x="142875" y="4499269"/>
                    <a:pt x="142875" y="4479438"/>
                  </a:cubicBezTo>
                  <a:close/>
                  <a:moveTo>
                    <a:pt x="716918" y="1043847"/>
                  </a:moveTo>
                  <a:cubicBezTo>
                    <a:pt x="716918" y="975133"/>
                    <a:pt x="760676" y="914268"/>
                    <a:pt x="825808" y="892370"/>
                  </a:cubicBezTo>
                  <a:lnTo>
                    <a:pt x="2701023" y="262044"/>
                  </a:lnTo>
                  <a:lnTo>
                    <a:pt x="2701023" y="651283"/>
                  </a:lnTo>
                  <a:lnTo>
                    <a:pt x="1143000" y="1174996"/>
                  </a:lnTo>
                  <a:cubicBezTo>
                    <a:pt x="1105605" y="1187560"/>
                    <a:pt x="1085479" y="1228070"/>
                    <a:pt x="1098052" y="1265474"/>
                  </a:cubicBezTo>
                  <a:cubicBezTo>
                    <a:pt x="1108081" y="1295326"/>
                    <a:pt x="1135913" y="1314166"/>
                    <a:pt x="1165755" y="1314166"/>
                  </a:cubicBezTo>
                  <a:cubicBezTo>
                    <a:pt x="1173299" y="1314166"/>
                    <a:pt x="1180976" y="1312966"/>
                    <a:pt x="1188530" y="1310423"/>
                  </a:cubicBezTo>
                  <a:lnTo>
                    <a:pt x="2701023" y="802026"/>
                  </a:lnTo>
                  <a:lnTo>
                    <a:pt x="2701023" y="1165452"/>
                  </a:lnTo>
                  <a:lnTo>
                    <a:pt x="1143000" y="1689156"/>
                  </a:lnTo>
                  <a:cubicBezTo>
                    <a:pt x="1105605" y="1701729"/>
                    <a:pt x="1085479" y="1742239"/>
                    <a:pt x="1098052" y="1779634"/>
                  </a:cubicBezTo>
                  <a:cubicBezTo>
                    <a:pt x="1108081" y="1809485"/>
                    <a:pt x="1135913" y="1828326"/>
                    <a:pt x="1165755" y="1828326"/>
                  </a:cubicBezTo>
                  <a:cubicBezTo>
                    <a:pt x="1173299" y="1828326"/>
                    <a:pt x="1180976" y="1827125"/>
                    <a:pt x="1188530" y="1824582"/>
                  </a:cubicBezTo>
                  <a:lnTo>
                    <a:pt x="2701023" y="1316176"/>
                  </a:lnTo>
                  <a:lnTo>
                    <a:pt x="2701023" y="1679602"/>
                  </a:lnTo>
                  <a:lnTo>
                    <a:pt x="1143000" y="2203315"/>
                  </a:lnTo>
                  <a:cubicBezTo>
                    <a:pt x="1105605" y="2215879"/>
                    <a:pt x="1085479" y="2256389"/>
                    <a:pt x="1098052" y="2293793"/>
                  </a:cubicBezTo>
                  <a:cubicBezTo>
                    <a:pt x="1108081" y="2323645"/>
                    <a:pt x="1135913" y="2342485"/>
                    <a:pt x="1165755" y="2342485"/>
                  </a:cubicBezTo>
                  <a:cubicBezTo>
                    <a:pt x="1173299" y="2342485"/>
                    <a:pt x="1180976" y="2341285"/>
                    <a:pt x="1188530" y="2338742"/>
                  </a:cubicBezTo>
                  <a:lnTo>
                    <a:pt x="2701023" y="1830345"/>
                  </a:lnTo>
                  <a:lnTo>
                    <a:pt x="2701023" y="2186180"/>
                  </a:lnTo>
                  <a:cubicBezTo>
                    <a:pt x="2701023" y="2186275"/>
                    <a:pt x="2701014" y="2186361"/>
                    <a:pt x="2701014" y="2186456"/>
                  </a:cubicBezTo>
                  <a:lnTo>
                    <a:pt x="2701014" y="2193781"/>
                  </a:lnTo>
                  <a:lnTo>
                    <a:pt x="1143000" y="2717475"/>
                  </a:lnTo>
                  <a:cubicBezTo>
                    <a:pt x="1105605" y="2730048"/>
                    <a:pt x="1085479" y="2770558"/>
                    <a:pt x="1098052" y="2807953"/>
                  </a:cubicBezTo>
                  <a:cubicBezTo>
                    <a:pt x="1108081" y="2837804"/>
                    <a:pt x="1135913" y="2856645"/>
                    <a:pt x="1165755" y="2856645"/>
                  </a:cubicBezTo>
                  <a:cubicBezTo>
                    <a:pt x="1173299" y="2856645"/>
                    <a:pt x="1180976" y="2855445"/>
                    <a:pt x="1188530" y="2852901"/>
                  </a:cubicBezTo>
                  <a:lnTo>
                    <a:pt x="2701004" y="2344495"/>
                  </a:lnTo>
                  <a:lnTo>
                    <a:pt x="2701004" y="2707931"/>
                  </a:lnTo>
                  <a:lnTo>
                    <a:pt x="1728149" y="3034943"/>
                  </a:lnTo>
                  <a:cubicBezTo>
                    <a:pt x="1690754" y="3047507"/>
                    <a:pt x="1670628" y="3088016"/>
                    <a:pt x="1683201" y="3125421"/>
                  </a:cubicBezTo>
                  <a:cubicBezTo>
                    <a:pt x="1693231" y="3155272"/>
                    <a:pt x="1721063" y="3174113"/>
                    <a:pt x="1750905" y="3174113"/>
                  </a:cubicBezTo>
                  <a:cubicBezTo>
                    <a:pt x="1758448" y="3174113"/>
                    <a:pt x="1766126" y="3172913"/>
                    <a:pt x="1773679" y="3170369"/>
                  </a:cubicBezTo>
                  <a:lnTo>
                    <a:pt x="2701004" y="2858655"/>
                  </a:lnTo>
                  <a:lnTo>
                    <a:pt x="2701004" y="4515395"/>
                  </a:lnTo>
                  <a:lnTo>
                    <a:pt x="2083861" y="4515395"/>
                  </a:lnTo>
                  <a:lnTo>
                    <a:pt x="2083861" y="3773083"/>
                  </a:lnTo>
                  <a:cubicBezTo>
                    <a:pt x="2083861" y="3724429"/>
                    <a:pt x="2061629" y="3679643"/>
                    <a:pt x="2022872" y="3650229"/>
                  </a:cubicBezTo>
                  <a:cubicBezTo>
                    <a:pt x="1984115" y="3620816"/>
                    <a:pt x="1935004" y="3611444"/>
                    <a:pt x="1888141" y="3624531"/>
                  </a:cubicBezTo>
                  <a:lnTo>
                    <a:pt x="1223229" y="3810154"/>
                  </a:lnTo>
                  <a:cubicBezTo>
                    <a:pt x="1147343" y="3831338"/>
                    <a:pt x="1094346" y="3901156"/>
                    <a:pt x="1094346" y="3979947"/>
                  </a:cubicBezTo>
                  <a:lnTo>
                    <a:pt x="1094346" y="4515395"/>
                  </a:lnTo>
                  <a:lnTo>
                    <a:pt x="716918" y="4515395"/>
                  </a:lnTo>
                  <a:close/>
                  <a:moveTo>
                    <a:pt x="1237221" y="3979956"/>
                  </a:moveTo>
                  <a:cubicBezTo>
                    <a:pt x="1237221" y="3965021"/>
                    <a:pt x="1247270" y="3951791"/>
                    <a:pt x="1261643" y="3947771"/>
                  </a:cubicBezTo>
                  <a:lnTo>
                    <a:pt x="1517656" y="3876296"/>
                  </a:lnTo>
                  <a:lnTo>
                    <a:pt x="1517656" y="4515404"/>
                  </a:lnTo>
                  <a:lnTo>
                    <a:pt x="1237212" y="4515404"/>
                  </a:lnTo>
                  <a:lnTo>
                    <a:pt x="1237212" y="3979956"/>
                  </a:lnTo>
                  <a:close/>
                  <a:moveTo>
                    <a:pt x="1660531" y="4515404"/>
                  </a:moveTo>
                  <a:lnTo>
                    <a:pt x="1660531" y="3836405"/>
                  </a:lnTo>
                  <a:lnTo>
                    <a:pt x="1926555" y="3762139"/>
                  </a:lnTo>
                  <a:cubicBezTo>
                    <a:pt x="1930146" y="3761129"/>
                    <a:pt x="1933499" y="3761758"/>
                    <a:pt x="1936480" y="3764034"/>
                  </a:cubicBezTo>
                  <a:cubicBezTo>
                    <a:pt x="1939461" y="3766301"/>
                    <a:pt x="1940976" y="3769349"/>
                    <a:pt x="1940976" y="3773093"/>
                  </a:cubicBezTo>
                  <a:lnTo>
                    <a:pt x="1940976" y="4515404"/>
                  </a:lnTo>
                  <a:close/>
                  <a:moveTo>
                    <a:pt x="2843889" y="4515404"/>
                  </a:moveTo>
                  <a:lnTo>
                    <a:pt x="2843889" y="4213862"/>
                  </a:lnTo>
                  <a:lnTo>
                    <a:pt x="3898106" y="4213862"/>
                  </a:lnTo>
                  <a:lnTo>
                    <a:pt x="3898106" y="4515404"/>
                  </a:lnTo>
                  <a:close/>
                  <a:moveTo>
                    <a:pt x="4733925" y="4479438"/>
                  </a:moveTo>
                  <a:cubicBezTo>
                    <a:pt x="4733925" y="4499279"/>
                    <a:pt x="4717790" y="4515404"/>
                    <a:pt x="4697959" y="4515404"/>
                  </a:cubicBezTo>
                  <a:lnTo>
                    <a:pt x="4040981" y="4515404"/>
                  </a:lnTo>
                  <a:lnTo>
                    <a:pt x="4040981" y="4213862"/>
                  </a:lnTo>
                  <a:lnTo>
                    <a:pt x="4733925" y="4213862"/>
                  </a:lnTo>
                  <a:close/>
                </a:path>
              </a:pathLst>
            </a:custGeom>
            <a:solidFill>
              <a:schemeClr val="accent4"/>
            </a:solidFill>
            <a:ln w="9525" cap="flat">
              <a:noFill/>
              <a:prstDash val="solid"/>
              <a:miter/>
            </a:ln>
          </p:spPr>
          <p:txBody>
            <a:bodyPr rtlCol="0" anchor="ctr"/>
            <a:lstStyle/>
            <a:p>
              <a:endParaRPr lang="fr-FR" dirty="0"/>
            </a:p>
          </p:txBody>
        </p:sp>
        <p:sp>
          <p:nvSpPr>
            <p:cNvPr id="36" name="Graphic 10">
              <a:extLst>
                <a:ext uri="{FF2B5EF4-FFF2-40B4-BE49-F238E27FC236}">
                  <a16:creationId xmlns:a16="http://schemas.microsoft.com/office/drawing/2014/main" id="{59DF3B82-5783-3FAA-35EA-95D3C77CABC3}"/>
                </a:ext>
              </a:extLst>
            </p:cNvPr>
            <p:cNvSpPr/>
            <p:nvPr/>
          </p:nvSpPr>
          <p:spPr>
            <a:xfrm>
              <a:off x="3167443" y="-1810283"/>
              <a:ext cx="408146" cy="232075"/>
            </a:xfrm>
            <a:custGeom>
              <a:avLst/>
              <a:gdLst>
                <a:gd name="connsiteX0" fmla="*/ 71447 w 408146"/>
                <a:gd name="connsiteY0" fmla="*/ 232076 h 232075"/>
                <a:gd name="connsiteX1" fmla="*/ 94222 w 408146"/>
                <a:gd name="connsiteY1" fmla="*/ 228332 h 232075"/>
                <a:gd name="connsiteX2" fmla="*/ 359455 w 408146"/>
                <a:gd name="connsiteY2" fmla="*/ 139178 h 232075"/>
                <a:gd name="connsiteX3" fmla="*/ 404403 w 408146"/>
                <a:gd name="connsiteY3" fmla="*/ 48700 h 232075"/>
                <a:gd name="connsiteX4" fmla="*/ 313925 w 408146"/>
                <a:gd name="connsiteY4" fmla="*/ 3752 h 232075"/>
                <a:gd name="connsiteX5" fmla="*/ 48692 w 408146"/>
                <a:gd name="connsiteY5" fmla="*/ 92906 h 232075"/>
                <a:gd name="connsiteX6" fmla="*/ 3744 w 408146"/>
                <a:gd name="connsiteY6" fmla="*/ 183384 h 232075"/>
                <a:gd name="connsiteX7" fmla="*/ 71447 w 408146"/>
                <a:gd name="connsiteY7" fmla="*/ 232076 h 23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146" h="232075">
                  <a:moveTo>
                    <a:pt x="71447" y="232076"/>
                  </a:moveTo>
                  <a:cubicBezTo>
                    <a:pt x="78991" y="232076"/>
                    <a:pt x="86668" y="230875"/>
                    <a:pt x="94222" y="228332"/>
                  </a:cubicBezTo>
                  <a:lnTo>
                    <a:pt x="359455" y="139178"/>
                  </a:lnTo>
                  <a:cubicBezTo>
                    <a:pt x="396850" y="126615"/>
                    <a:pt x="416976" y="86105"/>
                    <a:pt x="404403" y="48700"/>
                  </a:cubicBezTo>
                  <a:cubicBezTo>
                    <a:pt x="391830" y="11296"/>
                    <a:pt x="351320" y="-8840"/>
                    <a:pt x="313925" y="3752"/>
                  </a:cubicBezTo>
                  <a:lnTo>
                    <a:pt x="48692" y="92906"/>
                  </a:lnTo>
                  <a:cubicBezTo>
                    <a:pt x="11297" y="105469"/>
                    <a:pt x="-8829" y="145979"/>
                    <a:pt x="3744" y="183384"/>
                  </a:cubicBezTo>
                  <a:cubicBezTo>
                    <a:pt x="13773" y="213226"/>
                    <a:pt x="41605" y="232076"/>
                    <a:pt x="71447" y="232076"/>
                  </a:cubicBezTo>
                  <a:close/>
                </a:path>
              </a:pathLst>
            </a:custGeom>
            <a:solidFill>
              <a:schemeClr val="accent4"/>
            </a:solidFill>
            <a:ln w="9525" cap="flat">
              <a:noFill/>
              <a:prstDash val="solid"/>
              <a:miter/>
            </a:ln>
          </p:spPr>
          <p:txBody>
            <a:bodyPr rtlCol="0" anchor="ctr"/>
            <a:lstStyle/>
            <a:p>
              <a:endParaRPr lang="fr-FR" dirty="0"/>
            </a:p>
          </p:txBody>
        </p:sp>
        <p:sp>
          <p:nvSpPr>
            <p:cNvPr id="37" name="Graphic 10">
              <a:extLst>
                <a:ext uri="{FF2B5EF4-FFF2-40B4-BE49-F238E27FC236}">
                  <a16:creationId xmlns:a16="http://schemas.microsoft.com/office/drawing/2014/main" id="{3640CCD7-7941-D605-2FD6-0B0B3A270F5B}"/>
                </a:ext>
              </a:extLst>
            </p:cNvPr>
            <p:cNvSpPr/>
            <p:nvPr/>
          </p:nvSpPr>
          <p:spPr>
            <a:xfrm>
              <a:off x="5109410" y="-2514819"/>
              <a:ext cx="941527" cy="412908"/>
            </a:xfrm>
            <a:custGeom>
              <a:avLst/>
              <a:gdLst>
                <a:gd name="connsiteX0" fmla="*/ 120472 w 941527"/>
                <a:gd name="connsiteY0" fmla="*/ 412909 h 412908"/>
                <a:gd name="connsiteX1" fmla="*/ 821045 w 941527"/>
                <a:gd name="connsiteY1" fmla="*/ 412909 h 412908"/>
                <a:gd name="connsiteX2" fmla="*/ 941527 w 941527"/>
                <a:gd name="connsiteY2" fmla="*/ 292437 h 412908"/>
                <a:gd name="connsiteX3" fmla="*/ 941527 w 941527"/>
                <a:gd name="connsiteY3" fmla="*/ 120482 h 412908"/>
                <a:gd name="connsiteX4" fmla="*/ 821045 w 941527"/>
                <a:gd name="connsiteY4" fmla="*/ 0 h 412908"/>
                <a:gd name="connsiteX5" fmla="*/ 120472 w 941527"/>
                <a:gd name="connsiteY5" fmla="*/ 0 h 412908"/>
                <a:gd name="connsiteX6" fmla="*/ 0 w 941527"/>
                <a:gd name="connsiteY6" fmla="*/ 120482 h 412908"/>
                <a:gd name="connsiteX7" fmla="*/ 0 w 941527"/>
                <a:gd name="connsiteY7" fmla="*/ 292437 h 412908"/>
                <a:gd name="connsiteX8" fmla="*/ 120472 w 941527"/>
                <a:gd name="connsiteY8" fmla="*/ 412909 h 412908"/>
                <a:gd name="connsiteX9" fmla="*/ 142875 w 941527"/>
                <a:gd name="connsiteY9" fmla="*/ 142875 h 412908"/>
                <a:gd name="connsiteX10" fmla="*/ 798652 w 941527"/>
                <a:gd name="connsiteY10" fmla="*/ 142875 h 412908"/>
                <a:gd name="connsiteX11" fmla="*/ 798652 w 941527"/>
                <a:gd name="connsiteY11" fmla="*/ 270034 h 412908"/>
                <a:gd name="connsiteX12" fmla="*/ 142875 w 941527"/>
                <a:gd name="connsiteY12" fmla="*/ 270034 h 41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527" h="412908">
                  <a:moveTo>
                    <a:pt x="120472" y="412909"/>
                  </a:moveTo>
                  <a:lnTo>
                    <a:pt x="821045" y="412909"/>
                  </a:lnTo>
                  <a:cubicBezTo>
                    <a:pt x="887482" y="412909"/>
                    <a:pt x="941527" y="358864"/>
                    <a:pt x="941527" y="292437"/>
                  </a:cubicBezTo>
                  <a:lnTo>
                    <a:pt x="941527" y="120482"/>
                  </a:lnTo>
                  <a:cubicBezTo>
                    <a:pt x="941527" y="54045"/>
                    <a:pt x="887482" y="0"/>
                    <a:pt x="821045" y="0"/>
                  </a:cubicBezTo>
                  <a:lnTo>
                    <a:pt x="120472" y="0"/>
                  </a:lnTo>
                  <a:cubicBezTo>
                    <a:pt x="54035" y="0"/>
                    <a:pt x="0" y="54045"/>
                    <a:pt x="0" y="120482"/>
                  </a:cubicBezTo>
                  <a:lnTo>
                    <a:pt x="0" y="292437"/>
                  </a:lnTo>
                  <a:cubicBezTo>
                    <a:pt x="0" y="358864"/>
                    <a:pt x="54045" y="412909"/>
                    <a:pt x="120472" y="412909"/>
                  </a:cubicBezTo>
                  <a:close/>
                  <a:moveTo>
                    <a:pt x="142875" y="142875"/>
                  </a:moveTo>
                  <a:lnTo>
                    <a:pt x="798652" y="142875"/>
                  </a:lnTo>
                  <a:lnTo>
                    <a:pt x="798652" y="270034"/>
                  </a:lnTo>
                  <a:lnTo>
                    <a:pt x="142875" y="270034"/>
                  </a:lnTo>
                  <a:close/>
                </a:path>
              </a:pathLst>
            </a:custGeom>
            <a:solidFill>
              <a:schemeClr val="accent4"/>
            </a:solidFill>
            <a:ln w="9525" cap="flat">
              <a:noFill/>
              <a:prstDash val="solid"/>
              <a:miter/>
            </a:ln>
          </p:spPr>
          <p:txBody>
            <a:bodyPr rtlCol="0" anchor="ctr"/>
            <a:lstStyle/>
            <a:p>
              <a:endParaRPr lang="fr-FR" dirty="0"/>
            </a:p>
          </p:txBody>
        </p:sp>
        <p:sp>
          <p:nvSpPr>
            <p:cNvPr id="38" name="Graphic 10">
              <a:extLst>
                <a:ext uri="{FF2B5EF4-FFF2-40B4-BE49-F238E27FC236}">
                  <a16:creationId xmlns:a16="http://schemas.microsoft.com/office/drawing/2014/main" id="{E2355155-1A02-45B2-78DF-D1F79187826D}"/>
                </a:ext>
              </a:extLst>
            </p:cNvPr>
            <p:cNvSpPr/>
            <p:nvPr/>
          </p:nvSpPr>
          <p:spPr>
            <a:xfrm>
              <a:off x="5109410" y="-1971609"/>
              <a:ext cx="941527" cy="412908"/>
            </a:xfrm>
            <a:custGeom>
              <a:avLst/>
              <a:gdLst>
                <a:gd name="connsiteX0" fmla="*/ 120472 w 941527"/>
                <a:gd name="connsiteY0" fmla="*/ 412909 h 412908"/>
                <a:gd name="connsiteX1" fmla="*/ 821045 w 941527"/>
                <a:gd name="connsiteY1" fmla="*/ 412909 h 412908"/>
                <a:gd name="connsiteX2" fmla="*/ 941527 w 941527"/>
                <a:gd name="connsiteY2" fmla="*/ 292427 h 412908"/>
                <a:gd name="connsiteX3" fmla="*/ 941527 w 941527"/>
                <a:gd name="connsiteY3" fmla="*/ 120472 h 412908"/>
                <a:gd name="connsiteX4" fmla="*/ 821045 w 941527"/>
                <a:gd name="connsiteY4" fmla="*/ 0 h 412908"/>
                <a:gd name="connsiteX5" fmla="*/ 120472 w 941527"/>
                <a:gd name="connsiteY5" fmla="*/ 0 h 412908"/>
                <a:gd name="connsiteX6" fmla="*/ 0 w 941527"/>
                <a:gd name="connsiteY6" fmla="*/ 120472 h 412908"/>
                <a:gd name="connsiteX7" fmla="*/ 0 w 941527"/>
                <a:gd name="connsiteY7" fmla="*/ 292427 h 412908"/>
                <a:gd name="connsiteX8" fmla="*/ 120472 w 941527"/>
                <a:gd name="connsiteY8" fmla="*/ 412909 h 412908"/>
                <a:gd name="connsiteX9" fmla="*/ 142875 w 941527"/>
                <a:gd name="connsiteY9" fmla="*/ 142875 h 412908"/>
                <a:gd name="connsiteX10" fmla="*/ 798652 w 941527"/>
                <a:gd name="connsiteY10" fmla="*/ 142875 h 412908"/>
                <a:gd name="connsiteX11" fmla="*/ 798652 w 941527"/>
                <a:gd name="connsiteY11" fmla="*/ 270034 h 412908"/>
                <a:gd name="connsiteX12" fmla="*/ 142875 w 941527"/>
                <a:gd name="connsiteY12" fmla="*/ 270034 h 41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527" h="412908">
                  <a:moveTo>
                    <a:pt x="120472" y="412909"/>
                  </a:moveTo>
                  <a:lnTo>
                    <a:pt x="821045" y="412909"/>
                  </a:lnTo>
                  <a:cubicBezTo>
                    <a:pt x="887482" y="412909"/>
                    <a:pt x="941527" y="358864"/>
                    <a:pt x="941527" y="292427"/>
                  </a:cubicBezTo>
                  <a:lnTo>
                    <a:pt x="941527" y="120472"/>
                  </a:lnTo>
                  <a:cubicBezTo>
                    <a:pt x="941527" y="54035"/>
                    <a:pt x="887482" y="0"/>
                    <a:pt x="821045" y="0"/>
                  </a:cubicBezTo>
                  <a:lnTo>
                    <a:pt x="120472" y="0"/>
                  </a:lnTo>
                  <a:cubicBezTo>
                    <a:pt x="54035" y="0"/>
                    <a:pt x="0" y="54045"/>
                    <a:pt x="0" y="120472"/>
                  </a:cubicBezTo>
                  <a:lnTo>
                    <a:pt x="0" y="292427"/>
                  </a:lnTo>
                  <a:cubicBezTo>
                    <a:pt x="0" y="358864"/>
                    <a:pt x="54045" y="412909"/>
                    <a:pt x="120472" y="412909"/>
                  </a:cubicBezTo>
                  <a:close/>
                  <a:moveTo>
                    <a:pt x="142875" y="142875"/>
                  </a:moveTo>
                  <a:lnTo>
                    <a:pt x="798652" y="142875"/>
                  </a:lnTo>
                  <a:lnTo>
                    <a:pt x="798652" y="270034"/>
                  </a:lnTo>
                  <a:lnTo>
                    <a:pt x="142875" y="270034"/>
                  </a:lnTo>
                  <a:close/>
                </a:path>
              </a:pathLst>
            </a:custGeom>
            <a:solidFill>
              <a:schemeClr val="accent4"/>
            </a:solidFill>
            <a:ln w="9525" cap="flat">
              <a:noFill/>
              <a:prstDash val="solid"/>
              <a:miter/>
            </a:ln>
          </p:spPr>
          <p:txBody>
            <a:bodyPr rtlCol="0" anchor="ctr"/>
            <a:lstStyle/>
            <a:p>
              <a:endParaRPr lang="fr-FR" dirty="0"/>
            </a:p>
          </p:txBody>
        </p:sp>
        <p:sp>
          <p:nvSpPr>
            <p:cNvPr id="39" name="Graphic 10">
              <a:extLst>
                <a:ext uri="{FF2B5EF4-FFF2-40B4-BE49-F238E27FC236}">
                  <a16:creationId xmlns:a16="http://schemas.microsoft.com/office/drawing/2014/main" id="{544ECF6E-F0AA-1490-6546-67482BCC3531}"/>
                </a:ext>
              </a:extLst>
            </p:cNvPr>
            <p:cNvSpPr/>
            <p:nvPr/>
          </p:nvSpPr>
          <p:spPr>
            <a:xfrm>
              <a:off x="5109410" y="-1422845"/>
              <a:ext cx="472678" cy="412908"/>
            </a:xfrm>
            <a:custGeom>
              <a:avLst/>
              <a:gdLst>
                <a:gd name="connsiteX0" fmla="*/ 120472 w 472678"/>
                <a:gd name="connsiteY0" fmla="*/ 412909 h 412908"/>
                <a:gd name="connsiteX1" fmla="*/ 352196 w 472678"/>
                <a:gd name="connsiteY1" fmla="*/ 412909 h 412908"/>
                <a:gd name="connsiteX2" fmla="*/ 472678 w 472678"/>
                <a:gd name="connsiteY2" fmla="*/ 292437 h 412908"/>
                <a:gd name="connsiteX3" fmla="*/ 472678 w 472678"/>
                <a:gd name="connsiteY3" fmla="*/ 120482 h 412908"/>
                <a:gd name="connsiteX4" fmla="*/ 352196 w 472678"/>
                <a:gd name="connsiteY4" fmla="*/ 0 h 412908"/>
                <a:gd name="connsiteX5" fmla="*/ 120472 w 472678"/>
                <a:gd name="connsiteY5" fmla="*/ 0 h 412908"/>
                <a:gd name="connsiteX6" fmla="*/ 0 w 472678"/>
                <a:gd name="connsiteY6" fmla="*/ 120482 h 412908"/>
                <a:gd name="connsiteX7" fmla="*/ 0 w 472678"/>
                <a:gd name="connsiteY7" fmla="*/ 292437 h 412908"/>
                <a:gd name="connsiteX8" fmla="*/ 120472 w 472678"/>
                <a:gd name="connsiteY8" fmla="*/ 412909 h 412908"/>
                <a:gd name="connsiteX9" fmla="*/ 142875 w 472678"/>
                <a:gd name="connsiteY9" fmla="*/ 142875 h 412908"/>
                <a:gd name="connsiteX10" fmla="*/ 329803 w 472678"/>
                <a:gd name="connsiteY10" fmla="*/ 142875 h 412908"/>
                <a:gd name="connsiteX11" fmla="*/ 329803 w 472678"/>
                <a:gd name="connsiteY11" fmla="*/ 270034 h 412908"/>
                <a:gd name="connsiteX12" fmla="*/ 142875 w 472678"/>
                <a:gd name="connsiteY12" fmla="*/ 270034 h 41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2678" h="412908">
                  <a:moveTo>
                    <a:pt x="120472" y="412909"/>
                  </a:moveTo>
                  <a:lnTo>
                    <a:pt x="352196" y="412909"/>
                  </a:lnTo>
                  <a:cubicBezTo>
                    <a:pt x="418633" y="412909"/>
                    <a:pt x="472678" y="358864"/>
                    <a:pt x="472678" y="292437"/>
                  </a:cubicBezTo>
                  <a:lnTo>
                    <a:pt x="472678" y="120482"/>
                  </a:lnTo>
                  <a:cubicBezTo>
                    <a:pt x="472678" y="54045"/>
                    <a:pt x="418633" y="0"/>
                    <a:pt x="352196" y="0"/>
                  </a:cubicBezTo>
                  <a:lnTo>
                    <a:pt x="120472" y="0"/>
                  </a:lnTo>
                  <a:cubicBezTo>
                    <a:pt x="54035" y="0"/>
                    <a:pt x="0" y="54045"/>
                    <a:pt x="0" y="120482"/>
                  </a:cubicBezTo>
                  <a:lnTo>
                    <a:pt x="0" y="292437"/>
                  </a:lnTo>
                  <a:cubicBezTo>
                    <a:pt x="0" y="358864"/>
                    <a:pt x="54045" y="412909"/>
                    <a:pt x="120472" y="412909"/>
                  </a:cubicBezTo>
                  <a:close/>
                  <a:moveTo>
                    <a:pt x="142875" y="142875"/>
                  </a:moveTo>
                  <a:lnTo>
                    <a:pt x="329803" y="142875"/>
                  </a:lnTo>
                  <a:lnTo>
                    <a:pt x="329803" y="270034"/>
                  </a:lnTo>
                  <a:lnTo>
                    <a:pt x="142875" y="270034"/>
                  </a:lnTo>
                  <a:close/>
                </a:path>
              </a:pathLst>
            </a:custGeom>
            <a:solidFill>
              <a:schemeClr val="accent4"/>
            </a:solidFill>
            <a:ln w="9525" cap="flat">
              <a:noFill/>
              <a:prstDash val="solid"/>
              <a:miter/>
            </a:ln>
          </p:spPr>
          <p:txBody>
            <a:bodyPr rtlCol="0" anchor="ctr"/>
            <a:lstStyle/>
            <a:p>
              <a:endParaRPr lang="fr-FR" dirty="0"/>
            </a:p>
          </p:txBody>
        </p:sp>
      </p:grpSp>
      <p:sp>
        <p:nvSpPr>
          <p:cNvPr id="40" name="ZoneTexte 22">
            <a:extLst>
              <a:ext uri="{FF2B5EF4-FFF2-40B4-BE49-F238E27FC236}">
                <a16:creationId xmlns:a16="http://schemas.microsoft.com/office/drawing/2014/main" id="{85A20824-94C3-6278-4B40-2F403C53FED4}"/>
              </a:ext>
            </a:extLst>
          </p:cNvPr>
          <p:cNvSpPr txBox="1"/>
          <p:nvPr/>
        </p:nvSpPr>
        <p:spPr>
          <a:xfrm>
            <a:off x="657943" y="3477925"/>
            <a:ext cx="2596840" cy="553998"/>
          </a:xfrm>
          <a:prstGeom prst="rect">
            <a:avLst/>
          </a:prstGeom>
          <a:noFill/>
          <a:ln>
            <a:noFill/>
          </a:ln>
        </p:spPr>
        <p:txBody>
          <a:bodyPr vert="horz" wrap="square" lIns="72000" tIns="0" rIns="180000" bIns="0" rtlCol="0" anchor="t">
            <a:spAutoFit/>
          </a:bodyPr>
          <a:lstStyle>
            <a:defPPr>
              <a:defRPr lang="fr-FR"/>
            </a:defPPr>
            <a:lvl1pPr marR="0" lvl="0" indent="0" defTabSz="685783" fontAlgn="auto">
              <a:lnSpc>
                <a:spcPct val="100000"/>
              </a:lnSpc>
              <a:spcBef>
                <a:spcPts val="0"/>
              </a:spcBef>
              <a:spcAft>
                <a:spcPts val="600"/>
              </a:spcAft>
              <a:buClr>
                <a:srgbClr val="F07E53"/>
              </a:buClr>
              <a:buSzTx/>
              <a:buFont typeface="Arial" panose="020B0604020202020204" pitchFamily="34" charset="0"/>
              <a:buNone/>
              <a:tabLst/>
              <a:defRPr kumimoji="0" sz="1000" b="0" i="0" u="none" strike="noStrike" cap="none" spc="0" normalizeH="0" baseline="0">
                <a:ln>
                  <a:noFill/>
                </a:ln>
                <a:solidFill>
                  <a:srgbClr val="707372"/>
                </a:solidFill>
                <a:effectLst/>
                <a:uLnTx/>
                <a:uFillTx/>
                <a:latin typeface="Arial" panose="020B0604020202020204"/>
              </a:defRPr>
            </a:lvl1pPr>
            <a:lvl2pPr marL="216000" indent="-216000" defTabSz="685783">
              <a:lnSpc>
                <a:spcPct val="100000"/>
              </a:lnSpc>
              <a:spcBef>
                <a:spcPts val="1000"/>
              </a:spcBef>
              <a:buClr>
                <a:schemeClr val="accent1"/>
              </a:buClr>
              <a:buFont typeface="Wingdings 3" panose="05040102010807070707" pitchFamily="18" charset="2"/>
              <a:buChar char=""/>
              <a:defRPr sz="1400" b="1"/>
            </a:lvl2pPr>
            <a:lvl3pPr marL="234000" indent="-234000" defTabSz="685783">
              <a:lnSpc>
                <a:spcPct val="100000"/>
              </a:lnSpc>
              <a:spcBef>
                <a:spcPts val="1000"/>
              </a:spcBef>
              <a:buClr>
                <a:schemeClr val="accent1"/>
              </a:buClr>
              <a:buFont typeface="Wingdings" panose="05000000000000000000" pitchFamily="2" charset="2"/>
              <a:buChar char=""/>
              <a:defRPr sz="1300" b="0" cap="none" baseline="0"/>
            </a:lvl3pPr>
            <a:lvl4pPr marL="450000" indent="-180000" defTabSz="685783">
              <a:lnSpc>
                <a:spcPct val="100000"/>
              </a:lnSpc>
              <a:spcBef>
                <a:spcPts val="600"/>
              </a:spcBef>
              <a:buClr>
                <a:schemeClr val="accent1"/>
              </a:buClr>
              <a:buSzPct val="80000"/>
              <a:buFont typeface="Wingdings 3" panose="05040102010807070707" pitchFamily="18" charset="2"/>
              <a:buChar char=""/>
              <a:defRPr sz="1300"/>
            </a:lvl4pPr>
            <a:lvl5pPr marL="594000" indent="-129600" defTabSz="685783">
              <a:lnSpc>
                <a:spcPct val="100000"/>
              </a:lnSpc>
              <a:spcBef>
                <a:spcPts val="600"/>
              </a:spcBef>
              <a:buClr>
                <a:schemeClr val="accent1"/>
              </a:buClr>
              <a:buSzPct val="80000"/>
              <a:buFont typeface="Arial" panose="020B0604020202020204" pitchFamily="34" charset="0"/>
              <a:buChar char="•"/>
              <a:defRPr sz="1100"/>
            </a:lvl5pPr>
            <a:lvl6pPr marL="583185" indent="-129597" defTabSz="685783">
              <a:lnSpc>
                <a:spcPct val="100000"/>
              </a:lnSpc>
              <a:spcBef>
                <a:spcPts val="600"/>
              </a:spcBef>
              <a:buClr>
                <a:schemeClr val="accent1"/>
              </a:buClr>
              <a:buFont typeface="Arial" panose="020B0604020202020204" pitchFamily="34" charset="0"/>
              <a:buChar char="•"/>
              <a:defRPr sz="1100"/>
            </a:lvl6pPr>
            <a:lvl7pPr marL="2228795" indent="-171446" defTabSz="685783">
              <a:lnSpc>
                <a:spcPct val="90000"/>
              </a:lnSpc>
              <a:spcBef>
                <a:spcPts val="375"/>
              </a:spcBef>
              <a:buFont typeface="Arial" panose="020B0604020202020204" pitchFamily="34" charset="0"/>
              <a:buChar char="•"/>
              <a:defRPr sz="1351"/>
            </a:lvl7pPr>
            <a:lvl8pPr marL="2571686" indent="-171446" defTabSz="685783">
              <a:lnSpc>
                <a:spcPct val="90000"/>
              </a:lnSpc>
              <a:spcBef>
                <a:spcPts val="375"/>
              </a:spcBef>
              <a:buFont typeface="Arial" panose="020B0604020202020204" pitchFamily="34" charset="0"/>
              <a:buChar char="•"/>
              <a:defRPr sz="1351"/>
            </a:lvl8pPr>
            <a:lvl9pPr marL="2914578" indent="-171446" defTabSz="685783">
              <a:lnSpc>
                <a:spcPct val="90000"/>
              </a:lnSpc>
              <a:spcBef>
                <a:spcPts val="375"/>
              </a:spcBef>
              <a:buFont typeface="Arial" panose="020B0604020202020204" pitchFamily="34" charset="0"/>
              <a:buChar char="•"/>
              <a:defRPr sz="1351"/>
            </a:lvl9pPr>
          </a:lstStyle>
          <a:p>
            <a:r>
              <a:rPr lang="fr-FR" sz="1200" dirty="0"/>
              <a:t>Grâce à la suppression </a:t>
            </a:r>
            <a:br>
              <a:rPr lang="fr-FR" sz="1200" dirty="0"/>
            </a:br>
            <a:r>
              <a:rPr lang="fr-FR" sz="1200" dirty="0"/>
              <a:t>du forfait social </a:t>
            </a:r>
            <a:r>
              <a:rPr lang="fr-FR" sz="1200"/>
              <a:t>sur </a:t>
            </a:r>
            <a:r>
              <a:rPr lang="fr-FR" sz="1200">
                <a:solidFill>
                  <a:schemeClr val="accent4"/>
                </a:solidFill>
              </a:rPr>
              <a:t>l’abondement et l’intéressement</a:t>
            </a:r>
            <a:endParaRPr lang="fr-FR" sz="1200" dirty="0">
              <a:solidFill>
                <a:schemeClr val="accent4"/>
              </a:solidFill>
            </a:endParaRPr>
          </a:p>
        </p:txBody>
      </p:sp>
      <p:sp>
        <p:nvSpPr>
          <p:cNvPr id="41" name="ZoneTexte 32">
            <a:extLst>
              <a:ext uri="{FF2B5EF4-FFF2-40B4-BE49-F238E27FC236}">
                <a16:creationId xmlns:a16="http://schemas.microsoft.com/office/drawing/2014/main" id="{F44D0BFB-0860-A5A2-1BFB-9F5A9D3B715C}"/>
              </a:ext>
            </a:extLst>
          </p:cNvPr>
          <p:cNvSpPr txBox="1"/>
          <p:nvPr/>
        </p:nvSpPr>
        <p:spPr>
          <a:xfrm>
            <a:off x="4307064" y="3581485"/>
            <a:ext cx="2394486" cy="553998"/>
          </a:xfrm>
          <a:prstGeom prst="rect">
            <a:avLst/>
          </a:prstGeom>
          <a:noFill/>
          <a:ln>
            <a:noFill/>
          </a:ln>
        </p:spPr>
        <p:txBody>
          <a:bodyPr vert="horz" wrap="square" lIns="72000" tIns="0" rIns="180000" bIns="0" rtlCol="0" anchor="t">
            <a:spAutoFit/>
          </a:bodyPr>
          <a:lstStyle>
            <a:defPPr>
              <a:defRPr lang="fr-FR"/>
            </a:defPPr>
            <a:lvl1pPr marR="0" lvl="0" indent="0" defTabSz="685783" fontAlgn="auto">
              <a:lnSpc>
                <a:spcPct val="100000"/>
              </a:lnSpc>
              <a:spcBef>
                <a:spcPts val="0"/>
              </a:spcBef>
              <a:spcAft>
                <a:spcPts val="600"/>
              </a:spcAft>
              <a:buClr>
                <a:srgbClr val="F07E53"/>
              </a:buClr>
              <a:buSzTx/>
              <a:buFont typeface="Arial" panose="020B0604020202020204" pitchFamily="34" charset="0"/>
              <a:buNone/>
              <a:tabLst/>
              <a:defRPr kumimoji="0" sz="1000" b="0" i="0" u="none" strike="noStrike" cap="none" spc="0" normalizeH="0" baseline="0">
                <a:ln>
                  <a:noFill/>
                </a:ln>
                <a:solidFill>
                  <a:srgbClr val="707372"/>
                </a:solidFill>
                <a:effectLst/>
                <a:uLnTx/>
                <a:uFillTx/>
                <a:latin typeface="Arial" panose="020B0604020202020204"/>
              </a:defRPr>
            </a:lvl1pPr>
            <a:lvl2pPr marL="216000" indent="-216000" defTabSz="685783">
              <a:lnSpc>
                <a:spcPct val="100000"/>
              </a:lnSpc>
              <a:spcBef>
                <a:spcPts val="1000"/>
              </a:spcBef>
              <a:buClr>
                <a:schemeClr val="accent1"/>
              </a:buClr>
              <a:buFont typeface="Wingdings 3" panose="05040102010807070707" pitchFamily="18" charset="2"/>
              <a:buChar char=""/>
              <a:defRPr sz="1400" b="1"/>
            </a:lvl2pPr>
            <a:lvl3pPr marL="234000" indent="-234000" defTabSz="685783">
              <a:lnSpc>
                <a:spcPct val="100000"/>
              </a:lnSpc>
              <a:spcBef>
                <a:spcPts val="1000"/>
              </a:spcBef>
              <a:buClr>
                <a:schemeClr val="accent1"/>
              </a:buClr>
              <a:buFont typeface="Wingdings" panose="05000000000000000000" pitchFamily="2" charset="2"/>
              <a:buChar char=""/>
              <a:defRPr sz="1300" b="0" cap="none" baseline="0"/>
            </a:lvl3pPr>
            <a:lvl4pPr marL="450000" indent="-180000" defTabSz="685783">
              <a:lnSpc>
                <a:spcPct val="100000"/>
              </a:lnSpc>
              <a:spcBef>
                <a:spcPts val="600"/>
              </a:spcBef>
              <a:buClr>
                <a:schemeClr val="accent1"/>
              </a:buClr>
              <a:buSzPct val="80000"/>
              <a:buFont typeface="Wingdings 3" panose="05040102010807070707" pitchFamily="18" charset="2"/>
              <a:buChar char=""/>
              <a:defRPr sz="1300"/>
            </a:lvl4pPr>
            <a:lvl5pPr marL="594000" indent="-129600" defTabSz="685783">
              <a:lnSpc>
                <a:spcPct val="100000"/>
              </a:lnSpc>
              <a:spcBef>
                <a:spcPts val="600"/>
              </a:spcBef>
              <a:buClr>
                <a:schemeClr val="accent1"/>
              </a:buClr>
              <a:buSzPct val="80000"/>
              <a:buFont typeface="Arial" panose="020B0604020202020204" pitchFamily="34" charset="0"/>
              <a:buChar char="•"/>
              <a:defRPr sz="1100"/>
            </a:lvl5pPr>
            <a:lvl6pPr marL="583185" indent="-129597" defTabSz="685783">
              <a:lnSpc>
                <a:spcPct val="100000"/>
              </a:lnSpc>
              <a:spcBef>
                <a:spcPts val="600"/>
              </a:spcBef>
              <a:buClr>
                <a:schemeClr val="accent1"/>
              </a:buClr>
              <a:buFont typeface="Arial" panose="020B0604020202020204" pitchFamily="34" charset="0"/>
              <a:buChar char="•"/>
              <a:defRPr sz="1100"/>
            </a:lvl6pPr>
            <a:lvl7pPr marL="2228795" indent="-171446" defTabSz="685783">
              <a:lnSpc>
                <a:spcPct val="90000"/>
              </a:lnSpc>
              <a:spcBef>
                <a:spcPts val="375"/>
              </a:spcBef>
              <a:buFont typeface="Arial" panose="020B0604020202020204" pitchFamily="34" charset="0"/>
              <a:buChar char="•"/>
              <a:defRPr sz="1351"/>
            </a:lvl7pPr>
            <a:lvl8pPr marL="2571686" indent="-171446" defTabSz="685783">
              <a:lnSpc>
                <a:spcPct val="90000"/>
              </a:lnSpc>
              <a:spcBef>
                <a:spcPts val="375"/>
              </a:spcBef>
              <a:buFont typeface="Arial" panose="020B0604020202020204" pitchFamily="34" charset="0"/>
              <a:buChar char="•"/>
              <a:defRPr sz="1351"/>
            </a:lvl8pPr>
            <a:lvl9pPr marL="2914578" indent="-171446" defTabSz="685783">
              <a:lnSpc>
                <a:spcPct val="90000"/>
              </a:lnSpc>
              <a:spcBef>
                <a:spcPts val="375"/>
              </a:spcBef>
              <a:buFont typeface="Arial" panose="020B0604020202020204" pitchFamily="34" charset="0"/>
              <a:buChar char="•"/>
              <a:defRPr sz="1351"/>
            </a:lvl9pPr>
          </a:lstStyle>
          <a:p>
            <a:r>
              <a:rPr lang="fr-FR" sz="1200" dirty="0"/>
              <a:t>Grâce à la suppression </a:t>
            </a:r>
            <a:br>
              <a:rPr lang="fr-FR" sz="1200" dirty="0"/>
            </a:br>
            <a:r>
              <a:rPr lang="fr-FR" sz="1200" dirty="0"/>
              <a:t>du forfait social sur </a:t>
            </a:r>
            <a:r>
              <a:rPr lang="fr-FR" sz="1200" dirty="0">
                <a:solidFill>
                  <a:srgbClr val="F16B08"/>
                </a:solidFill>
              </a:rPr>
              <a:t>l’intéressement</a:t>
            </a:r>
          </a:p>
        </p:txBody>
      </p:sp>
      <p:sp>
        <p:nvSpPr>
          <p:cNvPr id="42" name="Rectangle : avec coins arrondis en diagonale 7">
            <a:extLst>
              <a:ext uri="{FF2B5EF4-FFF2-40B4-BE49-F238E27FC236}">
                <a16:creationId xmlns:a16="http://schemas.microsoft.com/office/drawing/2014/main" id="{4C109BBF-D593-1C2E-4B23-BA8615451D3F}"/>
              </a:ext>
            </a:extLst>
          </p:cNvPr>
          <p:cNvSpPr/>
          <p:nvPr/>
        </p:nvSpPr>
        <p:spPr>
          <a:xfrm>
            <a:off x="3751273" y="2618649"/>
            <a:ext cx="1385569" cy="587877"/>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0</a:t>
            </a:r>
            <a:r>
              <a:rPr kumimoji="0" lang="fr-FR" sz="20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a:t>
            </a:r>
            <a:endParaRPr kumimoji="0" lang="fr-FR" sz="2800" b="0" i="0" u="none" strike="noStrike" kern="1200" cap="none" spc="0" normalizeH="0" baseline="0" dirty="0">
              <a:ln>
                <a:noFill/>
              </a:ln>
              <a:solidFill>
                <a:srgbClr val="F16B08"/>
              </a:solidFill>
              <a:effectLst/>
              <a:uLnTx/>
              <a:uFillTx/>
              <a:latin typeface="Arial" panose="020B0604020202020204"/>
              <a:ea typeface="+mn-ea"/>
            </a:endParaRPr>
          </a:p>
        </p:txBody>
      </p:sp>
      <p:sp>
        <p:nvSpPr>
          <p:cNvPr id="43" name="Rectangle : avec coins arrondis en diagonale 7">
            <a:extLst>
              <a:ext uri="{FF2B5EF4-FFF2-40B4-BE49-F238E27FC236}">
                <a16:creationId xmlns:a16="http://schemas.microsoft.com/office/drawing/2014/main" id="{5A7CA8BB-C820-2276-36B2-66F7E4A8CB09}"/>
              </a:ext>
            </a:extLst>
          </p:cNvPr>
          <p:cNvSpPr/>
          <p:nvPr/>
        </p:nvSpPr>
        <p:spPr>
          <a:xfrm>
            <a:off x="4379240" y="2686943"/>
            <a:ext cx="1963419" cy="519583"/>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DE CHARGES </a:t>
            </a:r>
            <a:r>
              <a:rPr kumimoji="0" lang="fr-FR" sz="1800" b="1" i="0" u="none" strike="noStrike" kern="1200" cap="none" spc="0" normalizeH="0" baseline="0" dirty="0">
                <a:ln>
                  <a:noFill/>
                </a:ln>
                <a:solidFill>
                  <a:srgbClr val="F16B08"/>
                </a:solidFill>
                <a:effectLst/>
                <a:uLnTx/>
                <a:uFillTx/>
                <a:latin typeface="Arial" panose="020B0604020202020204" pitchFamily="34" charset="0"/>
                <a:ea typeface="+mn-ea"/>
                <a:cs typeface="Arial" panose="020B0604020202020204" pitchFamily="34" charset="0"/>
              </a:rPr>
              <a:t>SOCIALES</a:t>
            </a:r>
            <a:endParaRPr kumimoji="0" lang="fr-FR" sz="1400" b="0" i="0" u="none" strike="noStrike" kern="1200" cap="none" spc="0" normalizeH="0" baseline="0" dirty="0">
              <a:ln>
                <a:noFill/>
              </a:ln>
              <a:solidFill>
                <a:srgbClr val="F16B08"/>
              </a:solidFill>
              <a:effectLst/>
              <a:uLnTx/>
              <a:uFillTx/>
              <a:latin typeface="Arial" panose="020B0604020202020204"/>
              <a:ea typeface="+mn-ea"/>
            </a:endParaRPr>
          </a:p>
        </p:txBody>
      </p:sp>
      <p:sp>
        <p:nvSpPr>
          <p:cNvPr id="44" name="Rectangle : avec coins arrondis en diagonale 7">
            <a:extLst>
              <a:ext uri="{FF2B5EF4-FFF2-40B4-BE49-F238E27FC236}">
                <a16:creationId xmlns:a16="http://schemas.microsoft.com/office/drawing/2014/main" id="{5AAE9484-D684-76FE-5D75-4FD75205CE52}"/>
              </a:ext>
            </a:extLst>
          </p:cNvPr>
          <p:cNvSpPr/>
          <p:nvPr/>
        </p:nvSpPr>
        <p:spPr>
          <a:xfrm>
            <a:off x="301111" y="2546546"/>
            <a:ext cx="1385569" cy="587877"/>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dirty="0">
                <a:ln>
                  <a:noFill/>
                </a:ln>
                <a:solidFill>
                  <a:schemeClr val="accent4"/>
                </a:solidFill>
                <a:effectLst/>
                <a:uLnTx/>
                <a:uFillTx/>
                <a:latin typeface="Arial" panose="020B0604020202020204" pitchFamily="34" charset="0"/>
                <a:ea typeface="+mn-ea"/>
                <a:cs typeface="Arial" panose="020B0604020202020204" pitchFamily="34" charset="0"/>
              </a:rPr>
              <a:t>0</a:t>
            </a:r>
            <a:r>
              <a:rPr kumimoji="0" lang="fr-FR" sz="2000" b="1" i="0" u="none" strike="noStrike" kern="1200" cap="none" spc="0" normalizeH="0" baseline="0" dirty="0">
                <a:ln>
                  <a:noFill/>
                </a:ln>
                <a:solidFill>
                  <a:schemeClr val="accent4"/>
                </a:solidFill>
                <a:effectLst/>
                <a:uLnTx/>
                <a:uFillTx/>
                <a:latin typeface="Arial" panose="020B0604020202020204" pitchFamily="34" charset="0"/>
                <a:ea typeface="+mn-ea"/>
                <a:cs typeface="Arial" panose="020B0604020202020204" pitchFamily="34" charset="0"/>
              </a:rPr>
              <a:t>%</a:t>
            </a:r>
            <a:endParaRPr kumimoji="0" lang="fr-FR" sz="2800" b="0" i="0" u="none" strike="noStrike" kern="1200" cap="none" spc="0" normalizeH="0" baseline="0" dirty="0">
              <a:ln>
                <a:noFill/>
              </a:ln>
              <a:solidFill>
                <a:schemeClr val="accent4"/>
              </a:solidFill>
              <a:effectLst/>
              <a:uLnTx/>
              <a:uFillTx/>
              <a:latin typeface="Arial" panose="020B0604020202020204"/>
              <a:ea typeface="+mn-ea"/>
            </a:endParaRPr>
          </a:p>
        </p:txBody>
      </p:sp>
      <p:sp>
        <p:nvSpPr>
          <p:cNvPr id="45" name="Rectangle : avec coins arrondis en diagonale 7">
            <a:extLst>
              <a:ext uri="{FF2B5EF4-FFF2-40B4-BE49-F238E27FC236}">
                <a16:creationId xmlns:a16="http://schemas.microsoft.com/office/drawing/2014/main" id="{613AB8E6-AFFD-3170-A0FD-08EE3A17DF4A}"/>
              </a:ext>
            </a:extLst>
          </p:cNvPr>
          <p:cNvSpPr/>
          <p:nvPr/>
        </p:nvSpPr>
        <p:spPr>
          <a:xfrm>
            <a:off x="929078" y="2614840"/>
            <a:ext cx="1963419" cy="519583"/>
          </a:xfrm>
          <a:prstGeom prst="round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35756" marR="0" lvl="0" indent="0"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dirty="0">
                <a:ln>
                  <a:noFill/>
                </a:ln>
                <a:solidFill>
                  <a:schemeClr val="accent4"/>
                </a:solidFill>
                <a:effectLst/>
                <a:uLnTx/>
                <a:uFillTx/>
                <a:latin typeface="Arial" panose="020B0604020202020204" pitchFamily="34" charset="0"/>
                <a:ea typeface="+mn-ea"/>
                <a:cs typeface="Arial" panose="020B0604020202020204" pitchFamily="34" charset="0"/>
              </a:rPr>
              <a:t>DE CHARGES </a:t>
            </a:r>
            <a:r>
              <a:rPr kumimoji="0" lang="fr-FR" sz="1800" b="1" i="0" u="none" strike="noStrike" kern="1200" cap="none" spc="0" normalizeH="0" baseline="0" dirty="0">
                <a:ln>
                  <a:noFill/>
                </a:ln>
                <a:solidFill>
                  <a:schemeClr val="accent4"/>
                </a:solidFill>
                <a:effectLst/>
                <a:uLnTx/>
                <a:uFillTx/>
                <a:latin typeface="Arial" panose="020B0604020202020204" pitchFamily="34" charset="0"/>
                <a:ea typeface="+mn-ea"/>
                <a:cs typeface="Arial" panose="020B0604020202020204" pitchFamily="34" charset="0"/>
              </a:rPr>
              <a:t>SOCIALES</a:t>
            </a:r>
            <a:endParaRPr kumimoji="0" lang="fr-FR" sz="1400" b="0" i="0" u="none" strike="noStrike" kern="1200" cap="none" spc="0" normalizeH="0" baseline="0" dirty="0">
              <a:ln>
                <a:noFill/>
              </a:ln>
              <a:solidFill>
                <a:schemeClr val="accent4"/>
              </a:solidFill>
              <a:effectLst/>
              <a:uLnTx/>
              <a:uFillTx/>
              <a:latin typeface="Arial" panose="020B0604020202020204"/>
              <a:ea typeface="+mn-ea"/>
            </a:endParaRPr>
          </a:p>
        </p:txBody>
      </p:sp>
      <p:pic>
        <p:nvPicPr>
          <p:cNvPr id="54" name="Image 53">
            <a:extLst>
              <a:ext uri="{FF2B5EF4-FFF2-40B4-BE49-F238E27FC236}">
                <a16:creationId xmlns:a16="http://schemas.microsoft.com/office/drawing/2014/main" id="{CF65848A-D53F-A61F-F148-4F9BF4BB60E5}"/>
              </a:ext>
            </a:extLst>
          </p:cNvPr>
          <p:cNvPicPr>
            <a:picLocks noChangeAspect="1"/>
          </p:cNvPicPr>
          <p:nvPr/>
        </p:nvPicPr>
        <p:blipFill>
          <a:blip r:embed="rId2"/>
          <a:stretch>
            <a:fillRect/>
          </a:stretch>
        </p:blipFill>
        <p:spPr>
          <a:xfrm>
            <a:off x="6966984" y="0"/>
            <a:ext cx="2177016" cy="5143500"/>
          </a:xfrm>
          <a:prstGeom prst="rect">
            <a:avLst/>
          </a:prstGeom>
        </p:spPr>
      </p:pic>
    </p:spTree>
    <p:extLst>
      <p:ext uri="{BB962C8B-B14F-4D97-AF65-F5344CB8AC3E}">
        <p14:creationId xmlns:p14="http://schemas.microsoft.com/office/powerpoint/2010/main" val="4124667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Connecteur droit 20">
            <a:extLst>
              <a:ext uri="{FF2B5EF4-FFF2-40B4-BE49-F238E27FC236}">
                <a16:creationId xmlns:a16="http://schemas.microsoft.com/office/drawing/2014/main" id="{11F17BE8-5C13-9CE4-84D1-DDF0A9A0B876}"/>
              </a:ext>
            </a:extLst>
          </p:cNvPr>
          <p:cNvCxnSpPr>
            <a:cxnSpLocks/>
          </p:cNvCxnSpPr>
          <p:nvPr/>
        </p:nvCxnSpPr>
        <p:spPr>
          <a:xfrm flipH="1">
            <a:off x="3613057" y="1574866"/>
            <a:ext cx="5464" cy="69654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6</a:t>
            </a:fld>
            <a:endParaRPr lang="fr-FR"/>
          </a:p>
        </p:txBody>
      </p:sp>
      <p:cxnSp>
        <p:nvCxnSpPr>
          <p:cNvPr id="5" name="Connecteur droit 4">
            <a:extLst>
              <a:ext uri="{FF2B5EF4-FFF2-40B4-BE49-F238E27FC236}">
                <a16:creationId xmlns:a16="http://schemas.microsoft.com/office/drawing/2014/main" id="{4AB78398-9F5B-1C13-FA02-98C50F20FB04}"/>
              </a:ext>
            </a:extLst>
          </p:cNvPr>
          <p:cNvCxnSpPr/>
          <p:nvPr/>
        </p:nvCxnSpPr>
        <p:spPr>
          <a:xfrm>
            <a:off x="7301671" y="2975207"/>
            <a:ext cx="0" cy="6114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278D02AA-4A81-07BC-8153-F9F97857620A}"/>
              </a:ext>
            </a:extLst>
          </p:cNvPr>
          <p:cNvCxnSpPr/>
          <p:nvPr/>
        </p:nvCxnSpPr>
        <p:spPr>
          <a:xfrm>
            <a:off x="5540917" y="2962796"/>
            <a:ext cx="0" cy="6114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B8D63068-6F20-6549-9856-6A0CA68AEE13}"/>
              </a:ext>
            </a:extLst>
          </p:cNvPr>
          <p:cNvCxnSpPr/>
          <p:nvPr/>
        </p:nvCxnSpPr>
        <p:spPr>
          <a:xfrm>
            <a:off x="2387397" y="2988248"/>
            <a:ext cx="0" cy="6114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5474B13A-E549-EA78-E1FA-8561D93A09AA}"/>
              </a:ext>
            </a:extLst>
          </p:cNvPr>
          <p:cNvCxnSpPr/>
          <p:nvPr/>
        </p:nvCxnSpPr>
        <p:spPr>
          <a:xfrm>
            <a:off x="7308304" y="1685085"/>
            <a:ext cx="0" cy="6114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9C90E5B8-959D-2FFE-F9F5-6C125A5CE074}"/>
              </a:ext>
            </a:extLst>
          </p:cNvPr>
          <p:cNvCxnSpPr/>
          <p:nvPr/>
        </p:nvCxnSpPr>
        <p:spPr>
          <a:xfrm>
            <a:off x="5551461" y="1653776"/>
            <a:ext cx="0" cy="6114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B4BCC10F-E8FF-6157-2651-E7D78E1814CD}"/>
              </a:ext>
            </a:extLst>
          </p:cNvPr>
          <p:cNvCxnSpPr/>
          <p:nvPr/>
        </p:nvCxnSpPr>
        <p:spPr>
          <a:xfrm>
            <a:off x="1256917" y="1653776"/>
            <a:ext cx="0" cy="6114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1B22F25D-C832-5757-D2AB-29D3CD6318EA}"/>
              </a:ext>
            </a:extLst>
          </p:cNvPr>
          <p:cNvCxnSpPr>
            <a:cxnSpLocks/>
          </p:cNvCxnSpPr>
          <p:nvPr/>
        </p:nvCxnSpPr>
        <p:spPr>
          <a:xfrm flipH="1">
            <a:off x="2387397" y="1586600"/>
            <a:ext cx="5464" cy="6965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D577A821-1B0E-CD2A-EB7E-F0FAE0E9BBB1}"/>
              </a:ext>
            </a:extLst>
          </p:cNvPr>
          <p:cNvCxnSpPr>
            <a:cxnSpLocks/>
          </p:cNvCxnSpPr>
          <p:nvPr/>
        </p:nvCxnSpPr>
        <p:spPr>
          <a:xfrm>
            <a:off x="1256917" y="2282295"/>
            <a:ext cx="6048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5" name="Round Single Corner of Rectangle 356">
            <a:extLst>
              <a:ext uri="{FF2B5EF4-FFF2-40B4-BE49-F238E27FC236}">
                <a16:creationId xmlns:a16="http://schemas.microsoft.com/office/drawing/2014/main" id="{5FFB58B8-0F4B-9FAC-D43D-28312D16C5E0}"/>
              </a:ext>
            </a:extLst>
          </p:cNvPr>
          <p:cNvSpPr/>
          <p:nvPr/>
        </p:nvSpPr>
        <p:spPr>
          <a:xfrm rot="5400000" flipH="1">
            <a:off x="3469911" y="-992307"/>
            <a:ext cx="403980" cy="5832647"/>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26" name="Round Single Corner of Rectangle 356">
            <a:extLst>
              <a:ext uri="{FF2B5EF4-FFF2-40B4-BE49-F238E27FC236}">
                <a16:creationId xmlns:a16="http://schemas.microsoft.com/office/drawing/2014/main" id="{A93980D8-22D2-EA1B-59EC-024BD9B1840C}"/>
              </a:ext>
            </a:extLst>
          </p:cNvPr>
          <p:cNvSpPr/>
          <p:nvPr/>
        </p:nvSpPr>
        <p:spPr>
          <a:xfrm rot="5400000" flipH="1">
            <a:off x="6713969" y="993460"/>
            <a:ext cx="1078809" cy="1186281"/>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27" name="Rectangle: Top Corners Rounded 26">
            <a:extLst>
              <a:ext uri="{FF2B5EF4-FFF2-40B4-BE49-F238E27FC236}">
                <a16:creationId xmlns:a16="http://schemas.microsoft.com/office/drawing/2014/main" id="{627FC781-A5D2-B438-178E-92EE2F0B2D82}"/>
              </a:ext>
            </a:extLst>
          </p:cNvPr>
          <p:cNvSpPr/>
          <p:nvPr/>
        </p:nvSpPr>
        <p:spPr>
          <a:xfrm rot="16200000">
            <a:off x="-132956" y="1282214"/>
            <a:ext cx="1095636" cy="591949"/>
          </a:xfrm>
          <a:prstGeom prst="round2SameRect">
            <a:avLst>
              <a:gd name="adj1" fmla="val 29025"/>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a:solidFill>
                <a:schemeClr val="bg1"/>
              </a:solidFill>
              <a:latin typeface="Arial" panose="020B0604020202020204" pitchFamily="34" charset="0"/>
              <a:cs typeface="Arial" panose="020B0604020202020204" pitchFamily="34" charset="0"/>
            </a:endParaRPr>
          </a:p>
        </p:txBody>
      </p:sp>
      <p:sp>
        <p:nvSpPr>
          <p:cNvPr id="28" name="Round Single Corner of Rectangle 356">
            <a:extLst>
              <a:ext uri="{FF2B5EF4-FFF2-40B4-BE49-F238E27FC236}">
                <a16:creationId xmlns:a16="http://schemas.microsoft.com/office/drawing/2014/main" id="{1CE92850-623F-3B3E-9392-957C9F68FC24}"/>
              </a:ext>
            </a:extLst>
          </p:cNvPr>
          <p:cNvSpPr/>
          <p:nvPr/>
        </p:nvSpPr>
        <p:spPr>
          <a:xfrm rot="5400000" flipH="1">
            <a:off x="5240910" y="147784"/>
            <a:ext cx="446500" cy="2248127"/>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29" name="Round Single Corner of Rectangle 356">
            <a:extLst>
              <a:ext uri="{FF2B5EF4-FFF2-40B4-BE49-F238E27FC236}">
                <a16:creationId xmlns:a16="http://schemas.microsoft.com/office/drawing/2014/main" id="{051249CF-AEA6-12AD-BFF3-FDB630A99614}"/>
              </a:ext>
            </a:extLst>
          </p:cNvPr>
          <p:cNvSpPr/>
          <p:nvPr/>
        </p:nvSpPr>
        <p:spPr>
          <a:xfrm rot="5400000" flipH="1">
            <a:off x="3400958" y="634062"/>
            <a:ext cx="447902" cy="1274169"/>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30" name="Round Single Corner of Rectangle 356">
            <a:extLst>
              <a:ext uri="{FF2B5EF4-FFF2-40B4-BE49-F238E27FC236}">
                <a16:creationId xmlns:a16="http://schemas.microsoft.com/office/drawing/2014/main" id="{BA735AA0-CC75-A6AA-DA42-B07CB08EB377}"/>
              </a:ext>
            </a:extLst>
          </p:cNvPr>
          <p:cNvSpPr/>
          <p:nvPr/>
        </p:nvSpPr>
        <p:spPr>
          <a:xfrm rot="5400000" flipH="1">
            <a:off x="2164902" y="750169"/>
            <a:ext cx="460006" cy="1041821"/>
          </a:xfrm>
          <a:prstGeom prst="round1Rect">
            <a:avLst>
              <a:gd name="adj" fmla="val 0"/>
            </a:avLst>
          </a:prstGeom>
          <a:solidFill>
            <a:schemeClr val="accent1"/>
          </a:solidFill>
          <a:ln w="19050" cap="flat">
            <a:solidFill>
              <a:schemeClr val="accent1"/>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accent1"/>
              </a:solidFill>
            </a:endParaRPr>
          </a:p>
        </p:txBody>
      </p:sp>
      <p:sp>
        <p:nvSpPr>
          <p:cNvPr id="31" name="Round Single Corner of Rectangle 356">
            <a:extLst>
              <a:ext uri="{FF2B5EF4-FFF2-40B4-BE49-F238E27FC236}">
                <a16:creationId xmlns:a16="http://schemas.microsoft.com/office/drawing/2014/main" id="{98056044-6C2E-27E9-D7E8-865ADA8FB5B6}"/>
              </a:ext>
            </a:extLst>
          </p:cNvPr>
          <p:cNvSpPr/>
          <p:nvPr/>
        </p:nvSpPr>
        <p:spPr>
          <a:xfrm rot="5400000" flipH="1">
            <a:off x="1046484" y="744184"/>
            <a:ext cx="460006" cy="1041821"/>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32" name="Round Single Corner of Rectangle 356">
            <a:extLst>
              <a:ext uri="{FF2B5EF4-FFF2-40B4-BE49-F238E27FC236}">
                <a16:creationId xmlns:a16="http://schemas.microsoft.com/office/drawing/2014/main" id="{7FDA831F-50C0-93E1-1192-A8FE1191C3DA}"/>
              </a:ext>
            </a:extLst>
          </p:cNvPr>
          <p:cNvSpPr/>
          <p:nvPr/>
        </p:nvSpPr>
        <p:spPr>
          <a:xfrm rot="5400000" flipH="1">
            <a:off x="5679596" y="1127049"/>
            <a:ext cx="827416" cy="3506417"/>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33" name="Round Single Corner of Rectangle 356">
            <a:extLst>
              <a:ext uri="{FF2B5EF4-FFF2-40B4-BE49-F238E27FC236}">
                <a16:creationId xmlns:a16="http://schemas.microsoft.com/office/drawing/2014/main" id="{FC9081E6-015D-6DEF-1DF0-0467980A13F0}"/>
              </a:ext>
            </a:extLst>
          </p:cNvPr>
          <p:cNvSpPr/>
          <p:nvPr/>
        </p:nvSpPr>
        <p:spPr>
          <a:xfrm rot="5400000" flipH="1">
            <a:off x="2104957" y="1117169"/>
            <a:ext cx="807655" cy="3506417"/>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40" name="Round Single Corner of Rectangle 356">
            <a:extLst>
              <a:ext uri="{FF2B5EF4-FFF2-40B4-BE49-F238E27FC236}">
                <a16:creationId xmlns:a16="http://schemas.microsoft.com/office/drawing/2014/main" id="{88494977-CDB7-9C47-CEF4-B4C3E5D9B0F5}"/>
              </a:ext>
            </a:extLst>
          </p:cNvPr>
          <p:cNvSpPr/>
          <p:nvPr/>
        </p:nvSpPr>
        <p:spPr>
          <a:xfrm rot="5400000" flipH="1">
            <a:off x="5056210" y="2884442"/>
            <a:ext cx="887908" cy="2320136"/>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42" name="Round Single Corner of Rectangle 356">
            <a:extLst>
              <a:ext uri="{FF2B5EF4-FFF2-40B4-BE49-F238E27FC236}">
                <a16:creationId xmlns:a16="http://schemas.microsoft.com/office/drawing/2014/main" id="{395544DB-8768-E352-353C-335824123A09}"/>
              </a:ext>
            </a:extLst>
          </p:cNvPr>
          <p:cNvSpPr/>
          <p:nvPr/>
        </p:nvSpPr>
        <p:spPr>
          <a:xfrm rot="5400000" flipH="1">
            <a:off x="2064831" y="2291301"/>
            <a:ext cx="887908" cy="3506417"/>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43" name="Round Single Corner of Rectangle 356">
            <a:extLst>
              <a:ext uri="{FF2B5EF4-FFF2-40B4-BE49-F238E27FC236}">
                <a16:creationId xmlns:a16="http://schemas.microsoft.com/office/drawing/2014/main" id="{E2D770A4-8942-285B-5620-2BD90B66B9CA}"/>
              </a:ext>
            </a:extLst>
          </p:cNvPr>
          <p:cNvSpPr/>
          <p:nvPr/>
        </p:nvSpPr>
        <p:spPr>
          <a:xfrm rot="5400000" flipH="1">
            <a:off x="6845423" y="3487373"/>
            <a:ext cx="887908" cy="1114273"/>
          </a:xfrm>
          <a:prstGeom prst="round1Rect">
            <a:avLst>
              <a:gd name="adj" fmla="val 0"/>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endParaRPr lang="en-GB" sz="675" dirty="0">
              <a:solidFill>
                <a:schemeClr val="bg2"/>
              </a:solidFill>
            </a:endParaRPr>
          </a:p>
        </p:txBody>
      </p:sp>
      <p:sp>
        <p:nvSpPr>
          <p:cNvPr id="44" name="Rectangle: Top Corners Rounded 26">
            <a:extLst>
              <a:ext uri="{FF2B5EF4-FFF2-40B4-BE49-F238E27FC236}">
                <a16:creationId xmlns:a16="http://schemas.microsoft.com/office/drawing/2014/main" id="{9DDDDEF9-0DE6-E30C-2B63-8F54283F1EB0}"/>
              </a:ext>
            </a:extLst>
          </p:cNvPr>
          <p:cNvSpPr/>
          <p:nvPr/>
        </p:nvSpPr>
        <p:spPr>
          <a:xfrm rot="16200000">
            <a:off x="13882" y="2571556"/>
            <a:ext cx="801966" cy="591949"/>
          </a:xfrm>
          <a:prstGeom prst="round2SameRect">
            <a:avLst>
              <a:gd name="adj1" fmla="val 29025"/>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a:solidFill>
                <a:schemeClr val="bg1"/>
              </a:solidFill>
              <a:latin typeface="Arial" panose="020B0604020202020204" pitchFamily="34" charset="0"/>
              <a:cs typeface="Arial" panose="020B0604020202020204" pitchFamily="34" charset="0"/>
            </a:endParaRPr>
          </a:p>
        </p:txBody>
      </p:sp>
      <p:sp>
        <p:nvSpPr>
          <p:cNvPr id="45" name="Rectangle: Top Corners Rounded 26">
            <a:extLst>
              <a:ext uri="{FF2B5EF4-FFF2-40B4-BE49-F238E27FC236}">
                <a16:creationId xmlns:a16="http://schemas.microsoft.com/office/drawing/2014/main" id="{E3F9B9FB-D93F-53ED-919A-3F73D4858658}"/>
              </a:ext>
            </a:extLst>
          </p:cNvPr>
          <p:cNvSpPr/>
          <p:nvPr/>
        </p:nvSpPr>
        <p:spPr>
          <a:xfrm rot="16200000">
            <a:off x="-29091" y="3748535"/>
            <a:ext cx="887909" cy="591949"/>
          </a:xfrm>
          <a:prstGeom prst="round2SameRect">
            <a:avLst>
              <a:gd name="adj1" fmla="val 29025"/>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a:solidFill>
                <a:schemeClr val="bg1"/>
              </a:solidFill>
              <a:latin typeface="Arial" panose="020B0604020202020204" pitchFamily="34" charset="0"/>
              <a:cs typeface="Arial" panose="020B0604020202020204" pitchFamily="34" charset="0"/>
            </a:endParaRPr>
          </a:p>
        </p:txBody>
      </p:sp>
      <p:sp>
        <p:nvSpPr>
          <p:cNvPr id="47" name="Espace réservé du texte 116">
            <a:extLst>
              <a:ext uri="{FF2B5EF4-FFF2-40B4-BE49-F238E27FC236}">
                <a16:creationId xmlns:a16="http://schemas.microsoft.com/office/drawing/2014/main" id="{A87F8F5A-6EAC-D1CA-500F-6D923D99C9DF}"/>
              </a:ext>
            </a:extLst>
          </p:cNvPr>
          <p:cNvSpPr txBox="1">
            <a:spLocks/>
          </p:cNvSpPr>
          <p:nvPr/>
        </p:nvSpPr>
        <p:spPr>
          <a:xfrm>
            <a:off x="673343" y="4586534"/>
            <a:ext cx="5962944" cy="461665"/>
          </a:xfrm>
          <a:prstGeom prst="rect">
            <a:avLst/>
          </a:prstGeom>
        </p:spPr>
        <p:txBody>
          <a:bodyPr wrap="square" anchor="b">
            <a:spAutoFit/>
          </a:bodyPr>
          <a:lstStyle>
            <a:lvl1pPr marL="0" indent="0" algn="l" defTabSz="633041" rtl="0" eaLnBrk="1" latinLnBrk="0" hangingPunct="1">
              <a:lnSpc>
                <a:spcPct val="100000"/>
              </a:lnSpc>
              <a:spcBef>
                <a:spcPts val="1108"/>
              </a:spcBef>
              <a:buFont typeface="Arial" panose="020B0604020202020204" pitchFamily="34" charset="0"/>
              <a:buNone/>
              <a:defRPr sz="1477" kern="1200">
                <a:solidFill>
                  <a:schemeClr val="tx1">
                    <a:lumMod val="65000"/>
                    <a:lumOff val="35000"/>
                  </a:schemeClr>
                </a:solidFill>
                <a:latin typeface="+mn-lt"/>
                <a:ea typeface="+mn-ea"/>
                <a:cs typeface="+mn-cs"/>
              </a:defRPr>
            </a:lvl1pPr>
            <a:lvl2pPr marL="0" indent="0" algn="l" defTabSz="633041" rtl="0" eaLnBrk="1" latinLnBrk="0" hangingPunct="1">
              <a:lnSpc>
                <a:spcPct val="100000"/>
              </a:lnSpc>
              <a:spcBef>
                <a:spcPts val="1108"/>
              </a:spcBef>
              <a:buFont typeface="Arial" panose="020B0604020202020204" pitchFamily="34" charset="0"/>
              <a:buNone/>
              <a:defRPr sz="1569" b="1" kern="1200">
                <a:solidFill>
                  <a:schemeClr val="accent1"/>
                </a:solidFill>
                <a:latin typeface="+mn-lt"/>
                <a:ea typeface="+mn-ea"/>
                <a:cs typeface="+mn-cs"/>
              </a:defRPr>
            </a:lvl2pPr>
            <a:lvl3pPr marL="0" indent="0" algn="l" defTabSz="633041" rtl="0" eaLnBrk="1" latinLnBrk="0" hangingPunct="1">
              <a:lnSpc>
                <a:spcPct val="100000"/>
              </a:lnSpc>
              <a:spcBef>
                <a:spcPts val="1477"/>
              </a:spcBef>
              <a:buFont typeface="Arial" panose="020B0604020202020204" pitchFamily="34" charset="0"/>
              <a:buNone/>
              <a:defRPr sz="1292" b="1" kern="1200" cap="all" baseline="0">
                <a:solidFill>
                  <a:schemeClr val="tx1"/>
                </a:solidFill>
                <a:latin typeface="+mn-lt"/>
                <a:ea typeface="+mn-ea"/>
                <a:cs typeface="+mn-cs"/>
              </a:defRPr>
            </a:lvl3pPr>
            <a:lvl4pPr marL="0" indent="0" algn="l" defTabSz="633041" rtl="0" eaLnBrk="1" latinLnBrk="0" hangingPunct="1">
              <a:lnSpc>
                <a:spcPct val="100000"/>
              </a:lnSpc>
              <a:spcBef>
                <a:spcPts val="831"/>
              </a:spcBef>
              <a:buFont typeface="Arial" panose="020B0604020202020204" pitchFamily="34" charset="0"/>
              <a:buNone/>
              <a:defRPr sz="1292" kern="1200">
                <a:solidFill>
                  <a:schemeClr val="tx1"/>
                </a:solidFill>
                <a:latin typeface="+mn-lt"/>
                <a:ea typeface="+mn-ea"/>
                <a:cs typeface="+mn-cs"/>
              </a:defRPr>
            </a:lvl4pPr>
            <a:lvl5pPr marL="415380" indent="-166152" algn="l" defTabSz="633041" rtl="0" eaLnBrk="1" latinLnBrk="0" hangingPunct="1">
              <a:lnSpc>
                <a:spcPct val="100000"/>
              </a:lnSpc>
              <a:spcBef>
                <a:spcPts val="554"/>
              </a:spcBef>
              <a:buClr>
                <a:schemeClr val="accent1"/>
              </a:buClr>
              <a:buSzPct val="80000"/>
              <a:buFont typeface="Wingdings 3" panose="05040102010807070707" pitchFamily="18" charset="2"/>
              <a:buChar char=""/>
              <a:defRPr sz="1292" kern="1200">
                <a:solidFill>
                  <a:schemeClr val="tx1"/>
                </a:solidFill>
                <a:latin typeface="+mn-lt"/>
                <a:ea typeface="+mn-ea"/>
                <a:cs typeface="+mn-cs"/>
              </a:defRPr>
            </a:lvl5pPr>
            <a:lvl6pPr marL="538333" indent="-119629" algn="l" defTabSz="633041" rtl="0" eaLnBrk="1" latinLnBrk="0" hangingPunct="1">
              <a:lnSpc>
                <a:spcPct val="100000"/>
              </a:lnSpc>
              <a:spcBef>
                <a:spcPts val="554"/>
              </a:spcBef>
              <a:buClr>
                <a:schemeClr val="accent1"/>
              </a:buClr>
              <a:buFont typeface="Arial" panose="020B0604020202020204" pitchFamily="34" charset="0"/>
              <a:buChar char="•"/>
              <a:defRPr sz="1108" kern="1200">
                <a:solidFill>
                  <a:schemeClr val="tx1"/>
                </a:solidFill>
                <a:latin typeface="+mn-lt"/>
                <a:ea typeface="+mn-ea"/>
                <a:cs typeface="+mn-cs"/>
              </a:defRPr>
            </a:lvl6pPr>
            <a:lvl7pPr marL="2057381" indent="-158260" algn="l" defTabSz="633041"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7pPr>
            <a:lvl8pPr marL="2373901" indent="-158260" algn="l" defTabSz="633041"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8pPr>
            <a:lvl9pPr marL="2690421" indent="-158260" algn="l" defTabSz="633041"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9pPr>
          </a:lstStyle>
          <a:p>
            <a:pPr marL="171446" indent="-171446" algn="just">
              <a:spcBef>
                <a:spcPts val="0"/>
              </a:spcBef>
              <a:buFontTx/>
              <a:buAutoNum type="arabicParenBoth"/>
              <a:defRPr/>
            </a:pPr>
            <a:r>
              <a:rPr lang="fr-FR" altLang="fr-FR" sz="600" kern="900" dirty="0">
                <a:solidFill>
                  <a:srgbClr val="4F504F"/>
                </a:solidFill>
                <a:cs typeface="Helvetica" pitchFamily="34" charset="0"/>
              </a:rPr>
              <a:t>Uniquement dans le PERCOL(I) et en l’absence de Compte Épargne Temps (CET) dans l’entreprise. Limité à 10 jours. Exonérations fiscales et sociales</a:t>
            </a:r>
          </a:p>
          <a:p>
            <a:pPr marL="171446" indent="-171446" algn="just">
              <a:spcBef>
                <a:spcPts val="0"/>
              </a:spcBef>
              <a:buFontTx/>
              <a:buAutoNum type="arabicParenBoth"/>
              <a:defRPr/>
            </a:pPr>
            <a:r>
              <a:rPr lang="fr-FR" sz="600" kern="900" dirty="0">
                <a:solidFill>
                  <a:srgbClr val="4F504F"/>
                </a:solidFill>
                <a:cs typeface="Helvetica" pitchFamily="34" charset="0"/>
              </a:rPr>
              <a:t>Dans le PEE(I) si le règlement le prévoit et dans le PERCOL(I). E</a:t>
            </a:r>
            <a:r>
              <a:rPr lang="fr-FR" altLang="fr-FR" sz="600" kern="900" dirty="0">
                <a:solidFill>
                  <a:srgbClr val="4F504F"/>
                </a:solidFill>
                <a:cs typeface="Helvetica" pitchFamily="34" charset="0"/>
              </a:rPr>
              <a:t>xonérations fiscales et sociales dans le PERCOL(I) uniquement et dans la limite de 10 jours.</a:t>
            </a:r>
          </a:p>
          <a:p>
            <a:pPr marL="171446" indent="-171446" algn="just">
              <a:spcBef>
                <a:spcPts val="0"/>
              </a:spcBef>
              <a:buFontTx/>
              <a:buAutoNum type="arabicParenBoth"/>
              <a:defRPr/>
            </a:pPr>
            <a:r>
              <a:rPr lang="fr-FR" sz="600" kern="900" dirty="0">
                <a:solidFill>
                  <a:srgbClr val="4F504F"/>
                </a:solidFill>
                <a:cs typeface="Helvetica" pitchFamily="34" charset="0"/>
              </a:rPr>
              <a:t>Selon le règlement du PER, alimentation possible uniquement par transfert en provenance d’autres PER ou directement par les cotisations </a:t>
            </a:r>
            <a:r>
              <a:rPr lang="fr-FR" sz="600" kern="900">
                <a:solidFill>
                  <a:srgbClr val="4F504F"/>
                </a:solidFill>
                <a:cs typeface="Helvetica" pitchFamily="34" charset="0"/>
              </a:rPr>
              <a:t>obligatoires.</a:t>
            </a:r>
          </a:p>
          <a:p>
            <a:pPr marL="171446" indent="-171446" algn="just">
              <a:spcBef>
                <a:spcPts val="0"/>
              </a:spcBef>
              <a:buFontTx/>
              <a:buAutoNum type="arabicParenBoth"/>
              <a:defRPr/>
            </a:pPr>
            <a:r>
              <a:rPr lang="fr-FR" altLang="fr-FR" sz="600" kern="900">
                <a:solidFill>
                  <a:srgbClr val="4F504F"/>
                </a:solidFill>
                <a:cs typeface="Helvetica" pitchFamily="34" charset="0"/>
              </a:rPr>
              <a:t>PEE(I) : 10 cas de déblocage anticipé selon conditions en vigeur, PERCOL(I) 6 cas de déclocage anticipé selon conditions en vigueur.</a:t>
            </a:r>
            <a:endParaRPr lang="fr-FR" altLang="fr-FR" sz="600" kern="900" dirty="0">
              <a:solidFill>
                <a:srgbClr val="4F504F"/>
              </a:solidFill>
              <a:cs typeface="Helvetica" pitchFamily="34" charset="0"/>
            </a:endParaRPr>
          </a:p>
        </p:txBody>
      </p:sp>
      <p:sp>
        <p:nvSpPr>
          <p:cNvPr id="48" name="Rectangle 47">
            <a:extLst>
              <a:ext uri="{FF2B5EF4-FFF2-40B4-BE49-F238E27FC236}">
                <a16:creationId xmlns:a16="http://schemas.microsoft.com/office/drawing/2014/main" id="{B7AC8AAC-56AD-C52B-F023-617A0834AC5D}"/>
              </a:ext>
            </a:extLst>
          </p:cNvPr>
          <p:cNvSpPr/>
          <p:nvPr/>
        </p:nvSpPr>
        <p:spPr>
          <a:xfrm rot="16200000">
            <a:off x="-132955" y="1282213"/>
            <a:ext cx="1095637" cy="591950"/>
          </a:xfrm>
          <a:prstGeom prst="rect">
            <a:avLst/>
          </a:prstGeom>
          <a:noFill/>
          <a:ln w="9525" cap="rnd">
            <a:noFill/>
            <a:round/>
          </a:ln>
        </p:spPr>
        <p:txBody>
          <a:bodyPr vert="horz" wrap="square" lIns="27000" tIns="0" rIns="27000" bIns="0" anchor="ctr">
            <a:noAutofit/>
          </a:bodyPr>
          <a:lstStyle/>
          <a:p>
            <a:pPr algn="ctr" defTabSz="342710">
              <a:spcBef>
                <a:spcPct val="20000"/>
              </a:spcBef>
              <a:buClr>
                <a:srgbClr val="CD0920"/>
              </a:buClr>
              <a:buSzPct val="75000"/>
              <a:defRPr/>
            </a:pPr>
            <a:r>
              <a:rPr lang="fr-FR" sz="800">
                <a:solidFill>
                  <a:schemeClr val="bg1"/>
                </a:solidFill>
                <a:ea typeface="ＭＳ Ｐゴシック" pitchFamily="34" charset="-128"/>
                <a:cs typeface="Arial" pitchFamily="34" charset="0"/>
              </a:rPr>
              <a:t>LES SOURCES </a:t>
            </a:r>
            <a:r>
              <a:rPr lang="fr-FR" sz="800" dirty="0">
                <a:solidFill>
                  <a:schemeClr val="bg1"/>
                </a:solidFill>
                <a:ea typeface="ＭＳ Ｐゴシック" pitchFamily="34" charset="-128"/>
                <a:cs typeface="Arial" pitchFamily="34" charset="0"/>
              </a:rPr>
              <a:t>D’ALIMENTATION</a:t>
            </a:r>
          </a:p>
        </p:txBody>
      </p:sp>
      <p:sp>
        <p:nvSpPr>
          <p:cNvPr id="49" name="Rectangle 48">
            <a:extLst>
              <a:ext uri="{FF2B5EF4-FFF2-40B4-BE49-F238E27FC236}">
                <a16:creationId xmlns:a16="http://schemas.microsoft.com/office/drawing/2014/main" id="{49F3A10D-2017-5889-5B17-45A00427E9AA}"/>
              </a:ext>
            </a:extLst>
          </p:cNvPr>
          <p:cNvSpPr/>
          <p:nvPr/>
        </p:nvSpPr>
        <p:spPr>
          <a:xfrm rot="16200000">
            <a:off x="-13306" y="2623115"/>
            <a:ext cx="807657" cy="591953"/>
          </a:xfrm>
          <a:prstGeom prst="rect">
            <a:avLst/>
          </a:prstGeom>
          <a:noFill/>
          <a:ln w="9525" cap="rnd">
            <a:noFill/>
            <a:round/>
          </a:ln>
        </p:spPr>
        <p:txBody>
          <a:bodyPr vert="horz" wrap="square" lIns="27000" tIns="0" rIns="27000" bIns="0" anchor="ctr">
            <a:noAutofit/>
          </a:bodyPr>
          <a:lstStyle/>
          <a:p>
            <a:pPr algn="ctr" defTabSz="342710">
              <a:spcBef>
                <a:spcPct val="20000"/>
              </a:spcBef>
              <a:buClr>
                <a:srgbClr val="CD0920"/>
              </a:buClr>
              <a:buSzPct val="75000"/>
              <a:defRPr/>
            </a:pPr>
            <a:r>
              <a:rPr lang="fr-FR" sz="800">
                <a:solidFill>
                  <a:schemeClr val="bg1"/>
                </a:solidFill>
                <a:ea typeface="ＭＳ Ｐゴシック" pitchFamily="34" charset="-128"/>
                <a:cs typeface="Arial" pitchFamily="34" charset="0"/>
              </a:rPr>
              <a:t>LES DISPOSITIFS</a:t>
            </a:r>
            <a:endParaRPr lang="fr-FR" sz="800" dirty="0">
              <a:solidFill>
                <a:schemeClr val="bg1"/>
              </a:solidFill>
              <a:ea typeface="ＭＳ Ｐゴシック" pitchFamily="34" charset="-128"/>
              <a:cs typeface="Arial" pitchFamily="34" charset="0"/>
            </a:endParaRPr>
          </a:p>
        </p:txBody>
      </p:sp>
      <p:sp>
        <p:nvSpPr>
          <p:cNvPr id="50" name="Rectangle 49">
            <a:extLst>
              <a:ext uri="{FF2B5EF4-FFF2-40B4-BE49-F238E27FC236}">
                <a16:creationId xmlns:a16="http://schemas.microsoft.com/office/drawing/2014/main" id="{E79DD528-9D6D-5175-D4A8-D1FBDC02CB5F}"/>
              </a:ext>
            </a:extLst>
          </p:cNvPr>
          <p:cNvSpPr/>
          <p:nvPr/>
        </p:nvSpPr>
        <p:spPr>
          <a:xfrm rot="16200000">
            <a:off x="-48719" y="3743823"/>
            <a:ext cx="887906" cy="601376"/>
          </a:xfrm>
          <a:prstGeom prst="rect">
            <a:avLst/>
          </a:prstGeom>
          <a:noFill/>
          <a:ln w="9525" cap="rnd">
            <a:noFill/>
            <a:round/>
          </a:ln>
        </p:spPr>
        <p:txBody>
          <a:bodyPr vert="horz" wrap="square" lIns="27000" tIns="0" rIns="27000" bIns="0" anchor="ctr">
            <a:noAutofit/>
          </a:bodyPr>
          <a:lstStyle/>
          <a:p>
            <a:pPr algn="ctr" defTabSz="342710">
              <a:spcBef>
                <a:spcPct val="20000"/>
              </a:spcBef>
              <a:buClr>
                <a:srgbClr val="CD0920"/>
              </a:buClr>
              <a:buSzPct val="75000"/>
              <a:defRPr/>
            </a:pPr>
            <a:r>
              <a:rPr lang="fr-FR" sz="800" dirty="0">
                <a:solidFill>
                  <a:schemeClr val="bg1"/>
                </a:solidFill>
                <a:ea typeface="ＭＳ Ｐゴシック" pitchFamily="34" charset="-128"/>
                <a:cs typeface="Arial" pitchFamily="34" charset="0"/>
              </a:rPr>
              <a:t>LES </a:t>
            </a:r>
            <a:br>
              <a:rPr lang="fr-FR" sz="800" dirty="0">
                <a:solidFill>
                  <a:schemeClr val="bg1"/>
                </a:solidFill>
                <a:ea typeface="ＭＳ Ｐゴシック" pitchFamily="34" charset="-128"/>
                <a:cs typeface="Arial" pitchFamily="34" charset="0"/>
              </a:rPr>
            </a:br>
            <a:r>
              <a:rPr lang="fr-FR" sz="800" dirty="0">
                <a:solidFill>
                  <a:schemeClr val="bg1"/>
                </a:solidFill>
                <a:ea typeface="ＭＳ Ｐゴシック" pitchFamily="34" charset="-128"/>
                <a:cs typeface="Arial" pitchFamily="34" charset="0"/>
              </a:rPr>
              <a:t>POSSIBILITÉS</a:t>
            </a:r>
          </a:p>
          <a:p>
            <a:pPr algn="ctr" defTabSz="342710">
              <a:spcBef>
                <a:spcPct val="20000"/>
              </a:spcBef>
              <a:buClr>
                <a:srgbClr val="CD0920"/>
              </a:buClr>
              <a:buSzPct val="75000"/>
              <a:defRPr/>
            </a:pPr>
            <a:r>
              <a:rPr lang="fr-FR" sz="800" dirty="0">
                <a:solidFill>
                  <a:schemeClr val="bg1"/>
                </a:solidFill>
                <a:ea typeface="ＭＳ Ｐゴシック" pitchFamily="34" charset="-128"/>
                <a:cs typeface="Arial" pitchFamily="34" charset="0"/>
              </a:rPr>
              <a:t> DE SORTIES</a:t>
            </a:r>
          </a:p>
        </p:txBody>
      </p:sp>
      <p:sp>
        <p:nvSpPr>
          <p:cNvPr id="53" name="Rectangle 52">
            <a:extLst>
              <a:ext uri="{FF2B5EF4-FFF2-40B4-BE49-F238E27FC236}">
                <a16:creationId xmlns:a16="http://schemas.microsoft.com/office/drawing/2014/main" id="{57E2DF0B-6921-7119-EF45-2A5F508A2881}"/>
              </a:ext>
            </a:extLst>
          </p:cNvPr>
          <p:cNvSpPr/>
          <p:nvPr/>
        </p:nvSpPr>
        <p:spPr>
          <a:xfrm>
            <a:off x="766043" y="1075114"/>
            <a:ext cx="1193022"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r>
              <a:rPr lang="fr-FR" sz="900" b="1" dirty="0">
                <a:solidFill>
                  <a:schemeClr val="bg2"/>
                </a:solidFill>
              </a:rPr>
              <a:t>Versement</a:t>
            </a:r>
          </a:p>
          <a:p>
            <a:pPr algn="ctr"/>
            <a:r>
              <a:rPr lang="fr-FR" sz="900" b="1" dirty="0">
                <a:solidFill>
                  <a:schemeClr val="bg2"/>
                </a:solidFill>
              </a:rPr>
              <a:t>Volontaires</a:t>
            </a:r>
            <a:endParaRPr lang="fr-FR" sz="900" b="1" baseline="30000" dirty="0">
              <a:solidFill>
                <a:schemeClr val="bg2"/>
              </a:solidFill>
            </a:endParaRPr>
          </a:p>
        </p:txBody>
      </p:sp>
      <p:sp>
        <p:nvSpPr>
          <p:cNvPr id="54" name="Rectangle 53">
            <a:extLst>
              <a:ext uri="{FF2B5EF4-FFF2-40B4-BE49-F238E27FC236}">
                <a16:creationId xmlns:a16="http://schemas.microsoft.com/office/drawing/2014/main" id="{294CD10F-18B5-AEE8-CF0D-D2532D0A1971}"/>
              </a:ext>
            </a:extLst>
          </p:cNvPr>
          <p:cNvSpPr/>
          <p:nvPr/>
        </p:nvSpPr>
        <p:spPr>
          <a:xfrm>
            <a:off x="1873994" y="1138834"/>
            <a:ext cx="1074485" cy="24622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r>
              <a:rPr lang="fr-FR" sz="1000" b="1" dirty="0">
                <a:solidFill>
                  <a:schemeClr val="bg1"/>
                </a:solidFill>
              </a:rPr>
              <a:t>Intéressement</a:t>
            </a:r>
            <a:endParaRPr lang="fr-FR" sz="900" b="1" dirty="0">
              <a:solidFill>
                <a:schemeClr val="bg1"/>
              </a:solidFill>
            </a:endParaRPr>
          </a:p>
        </p:txBody>
      </p:sp>
      <p:sp>
        <p:nvSpPr>
          <p:cNvPr id="55" name="Rectangle 54">
            <a:extLst>
              <a:ext uri="{FF2B5EF4-FFF2-40B4-BE49-F238E27FC236}">
                <a16:creationId xmlns:a16="http://schemas.microsoft.com/office/drawing/2014/main" id="{C1ABFF0F-D99A-111B-2014-9FA3B0B09CFB}"/>
              </a:ext>
            </a:extLst>
          </p:cNvPr>
          <p:cNvSpPr/>
          <p:nvPr/>
        </p:nvSpPr>
        <p:spPr>
          <a:xfrm>
            <a:off x="3163514" y="1136476"/>
            <a:ext cx="903270" cy="2308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r>
              <a:rPr lang="fr-FR" sz="900" b="1" dirty="0">
                <a:solidFill>
                  <a:schemeClr val="bg2"/>
                </a:solidFill>
              </a:rPr>
              <a:t>Participation</a:t>
            </a:r>
          </a:p>
        </p:txBody>
      </p:sp>
      <p:sp>
        <p:nvSpPr>
          <p:cNvPr id="56" name="Rectangle 55">
            <a:extLst>
              <a:ext uri="{FF2B5EF4-FFF2-40B4-BE49-F238E27FC236}">
                <a16:creationId xmlns:a16="http://schemas.microsoft.com/office/drawing/2014/main" id="{C26FA490-C00F-0158-DC4F-64991B9E8A10}"/>
              </a:ext>
            </a:extLst>
          </p:cNvPr>
          <p:cNvSpPr/>
          <p:nvPr/>
        </p:nvSpPr>
        <p:spPr>
          <a:xfrm>
            <a:off x="4385945" y="1088748"/>
            <a:ext cx="2258615"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r>
              <a:rPr lang="fr-FR" sz="900" b="1" dirty="0">
                <a:solidFill>
                  <a:schemeClr val="bg2"/>
                </a:solidFill>
              </a:rPr>
              <a:t>Jours de repos non pris</a:t>
            </a:r>
            <a:r>
              <a:rPr lang="fr-FR" sz="900" b="1" baseline="30000" dirty="0">
                <a:solidFill>
                  <a:schemeClr val="bg2"/>
                </a:solidFill>
              </a:rPr>
              <a:t>(1</a:t>
            </a:r>
            <a:r>
              <a:rPr lang="fr-FR" sz="900" b="1" baseline="30000">
                <a:solidFill>
                  <a:schemeClr val="bg2"/>
                </a:solidFill>
              </a:rPr>
              <a:t>)</a:t>
            </a:r>
            <a:r>
              <a:rPr lang="fr-FR" sz="900" b="1">
                <a:solidFill>
                  <a:schemeClr val="bg2"/>
                </a:solidFill>
              </a:rPr>
              <a:t> </a:t>
            </a:r>
            <a:endParaRPr lang="fr-FR" sz="900" b="1" strike="sngStrike" dirty="0">
              <a:solidFill>
                <a:schemeClr val="bg2"/>
              </a:solidFill>
              <a:highlight>
                <a:srgbClr val="FFFF00"/>
              </a:highlight>
            </a:endParaRPr>
          </a:p>
          <a:p>
            <a:pPr algn="ctr"/>
            <a:r>
              <a:rPr lang="fr-FR" sz="900" b="1" dirty="0">
                <a:solidFill>
                  <a:schemeClr val="bg2"/>
                </a:solidFill>
              </a:rPr>
              <a:t>Compte Epargne Temps</a:t>
            </a:r>
            <a:r>
              <a:rPr lang="fr-FR" sz="900" b="1" baseline="30000" dirty="0">
                <a:solidFill>
                  <a:schemeClr val="bg2"/>
                </a:solidFill>
              </a:rPr>
              <a:t>(</a:t>
            </a:r>
            <a:r>
              <a:rPr lang="fr-FR" sz="900" b="1" baseline="30000">
                <a:solidFill>
                  <a:schemeClr val="bg2"/>
                </a:solidFill>
              </a:rPr>
              <a:t>2)</a:t>
            </a:r>
            <a:endParaRPr lang="fr-FR" sz="900" b="1" strike="sngStrike" dirty="0">
              <a:solidFill>
                <a:schemeClr val="bg2"/>
              </a:solidFill>
              <a:highlight>
                <a:srgbClr val="FFFF00"/>
              </a:highlight>
            </a:endParaRPr>
          </a:p>
        </p:txBody>
      </p:sp>
      <p:sp>
        <p:nvSpPr>
          <p:cNvPr id="57" name="Rectangle 56">
            <a:extLst>
              <a:ext uri="{FF2B5EF4-FFF2-40B4-BE49-F238E27FC236}">
                <a16:creationId xmlns:a16="http://schemas.microsoft.com/office/drawing/2014/main" id="{52B87860-E243-C56B-1BC1-1A2418A3AB7C}"/>
              </a:ext>
            </a:extLst>
          </p:cNvPr>
          <p:cNvSpPr/>
          <p:nvPr/>
        </p:nvSpPr>
        <p:spPr>
          <a:xfrm>
            <a:off x="1370734" y="1744958"/>
            <a:ext cx="5042663"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fr-FR" sz="900" b="1" dirty="0">
                <a:solidFill>
                  <a:schemeClr val="bg2"/>
                </a:solidFill>
              </a:rPr>
              <a:t>ABONDEMENT DE l’ENTREPRISE</a:t>
            </a:r>
          </a:p>
          <a:p>
            <a:pPr algn="ctr"/>
            <a:r>
              <a:rPr lang="fr-FR" sz="900" dirty="0">
                <a:solidFill>
                  <a:schemeClr val="tx1">
                    <a:lumMod val="65000"/>
                    <a:lumOff val="35000"/>
                  </a:schemeClr>
                </a:solidFill>
              </a:rPr>
              <a:t>Aide financière facultative défiscalisée de l’employeur </a:t>
            </a:r>
          </a:p>
        </p:txBody>
      </p:sp>
      <p:sp>
        <p:nvSpPr>
          <p:cNvPr id="60" name="Rectangle 59">
            <a:extLst>
              <a:ext uri="{FF2B5EF4-FFF2-40B4-BE49-F238E27FC236}">
                <a16:creationId xmlns:a16="http://schemas.microsoft.com/office/drawing/2014/main" id="{F8F91FA9-CD16-5317-CF25-247B0AAAC4FC}"/>
              </a:ext>
            </a:extLst>
          </p:cNvPr>
          <p:cNvSpPr/>
          <p:nvPr/>
        </p:nvSpPr>
        <p:spPr>
          <a:xfrm>
            <a:off x="6716007" y="1099666"/>
            <a:ext cx="1074176"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900" b="1" dirty="0">
                <a:solidFill>
                  <a:schemeClr val="bg2"/>
                </a:solidFill>
              </a:rPr>
              <a:t>Versements obligatoires</a:t>
            </a:r>
            <a:r>
              <a:rPr lang="fr-FR" sz="900" b="1" baseline="30000" dirty="0">
                <a:solidFill>
                  <a:schemeClr val="bg2"/>
                </a:solidFill>
              </a:rPr>
              <a:t>(3)</a:t>
            </a:r>
            <a:endParaRPr lang="fr-FR" sz="900" baseline="30000" dirty="0">
              <a:solidFill>
                <a:schemeClr val="bg2"/>
              </a:solidFill>
            </a:endParaRPr>
          </a:p>
        </p:txBody>
      </p:sp>
      <p:sp>
        <p:nvSpPr>
          <p:cNvPr id="63" name="Rectangle 62">
            <a:extLst>
              <a:ext uri="{FF2B5EF4-FFF2-40B4-BE49-F238E27FC236}">
                <a16:creationId xmlns:a16="http://schemas.microsoft.com/office/drawing/2014/main" id="{3DC8385C-DFFF-C32D-03D4-176AF2881CA1}"/>
              </a:ext>
            </a:extLst>
          </p:cNvPr>
          <p:cNvSpPr/>
          <p:nvPr/>
        </p:nvSpPr>
        <p:spPr>
          <a:xfrm>
            <a:off x="6642271" y="3730009"/>
            <a:ext cx="1290621" cy="64633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b">
            <a:spAutoFit/>
          </a:bodyPr>
          <a:lstStyle/>
          <a:p>
            <a:pPr algn="ctr"/>
            <a:r>
              <a:rPr lang="fr-FR" sz="900" dirty="0">
                <a:solidFill>
                  <a:schemeClr val="tx1">
                    <a:lumMod val="65000"/>
                    <a:lumOff val="35000"/>
                  </a:schemeClr>
                </a:solidFill>
              </a:rPr>
              <a:t>Sous forme de </a:t>
            </a:r>
            <a:r>
              <a:rPr lang="fr-FR" sz="900" b="1" dirty="0">
                <a:solidFill>
                  <a:srgbClr val="2499B6"/>
                </a:solidFill>
              </a:rPr>
              <a:t>rente</a:t>
            </a:r>
            <a:endParaRPr lang="fr-FR" sz="900" b="1" baseline="30000" dirty="0">
              <a:solidFill>
                <a:srgbClr val="2499B6"/>
              </a:solidFill>
            </a:endParaRPr>
          </a:p>
          <a:p>
            <a:pPr algn="ctr"/>
            <a:r>
              <a:rPr lang="fr-FR" sz="900" dirty="0">
                <a:solidFill>
                  <a:schemeClr val="tx1">
                    <a:lumMod val="65000"/>
                    <a:lumOff val="35000"/>
                  </a:schemeClr>
                </a:solidFill>
              </a:rPr>
              <a:t>OU</a:t>
            </a:r>
          </a:p>
          <a:p>
            <a:pPr algn="ctr"/>
            <a:r>
              <a:rPr lang="fr-FR" sz="900" dirty="0">
                <a:solidFill>
                  <a:schemeClr val="tx1">
                    <a:lumMod val="65000"/>
                    <a:lumOff val="35000"/>
                  </a:schemeClr>
                </a:solidFill>
              </a:rPr>
              <a:t>En capital en cas de </a:t>
            </a:r>
            <a:r>
              <a:rPr lang="fr-FR" sz="900">
                <a:solidFill>
                  <a:schemeClr val="tx1">
                    <a:lumMod val="65000"/>
                    <a:lumOff val="35000"/>
                  </a:schemeClr>
                </a:solidFill>
              </a:rPr>
              <a:t>déblocage anticipé</a:t>
            </a:r>
            <a:r>
              <a:rPr lang="fr-FR" sz="900" b="1" baseline="30000">
                <a:solidFill>
                  <a:schemeClr val="tx1">
                    <a:lumMod val="65000"/>
                    <a:lumOff val="35000"/>
                  </a:schemeClr>
                </a:solidFill>
              </a:rPr>
              <a:t> (4)</a:t>
            </a:r>
            <a:endParaRPr lang="fr-FR" sz="900" dirty="0">
              <a:solidFill>
                <a:schemeClr val="tx1">
                  <a:lumMod val="65000"/>
                  <a:lumOff val="35000"/>
                </a:schemeClr>
              </a:solidFill>
            </a:endParaRPr>
          </a:p>
        </p:txBody>
      </p:sp>
      <p:sp>
        <p:nvSpPr>
          <p:cNvPr id="64" name="Rectangle 63">
            <a:extLst>
              <a:ext uri="{FF2B5EF4-FFF2-40B4-BE49-F238E27FC236}">
                <a16:creationId xmlns:a16="http://schemas.microsoft.com/office/drawing/2014/main" id="{D6799D98-1343-3D28-C714-55E2B41D7463}"/>
              </a:ext>
            </a:extLst>
          </p:cNvPr>
          <p:cNvSpPr/>
          <p:nvPr/>
        </p:nvSpPr>
        <p:spPr>
          <a:xfrm>
            <a:off x="502004" y="3703944"/>
            <a:ext cx="3824633" cy="64633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b">
            <a:spAutoFit/>
          </a:bodyPr>
          <a:lstStyle/>
          <a:p>
            <a:pPr algn="ctr"/>
            <a:r>
              <a:rPr lang="fr-FR" sz="900" dirty="0">
                <a:solidFill>
                  <a:schemeClr val="tx1">
                    <a:lumMod val="65000"/>
                    <a:lumOff val="35000"/>
                  </a:schemeClr>
                </a:solidFill>
              </a:rPr>
              <a:t>Sous forme de </a:t>
            </a:r>
            <a:r>
              <a:rPr lang="fr-FR" sz="900" b="1" dirty="0">
                <a:solidFill>
                  <a:srgbClr val="2499B6"/>
                </a:solidFill>
              </a:rPr>
              <a:t>capital </a:t>
            </a:r>
          </a:p>
          <a:p>
            <a:pPr algn="ctr"/>
            <a:r>
              <a:rPr lang="fr-FR" sz="900" b="1" dirty="0">
                <a:solidFill>
                  <a:srgbClr val="2499B6"/>
                </a:solidFill>
              </a:rPr>
              <a:t>à</a:t>
            </a:r>
            <a:r>
              <a:rPr lang="fr-FR" sz="900" b="1">
                <a:solidFill>
                  <a:srgbClr val="2499B6"/>
                </a:solidFill>
              </a:rPr>
              <a:t> </a:t>
            </a:r>
            <a:r>
              <a:rPr lang="fr-FR" sz="900" b="1" dirty="0">
                <a:solidFill>
                  <a:srgbClr val="2499B6"/>
                </a:solidFill>
              </a:rPr>
              <a:t>l’échéance</a:t>
            </a:r>
          </a:p>
          <a:p>
            <a:pPr algn="ctr"/>
            <a:r>
              <a:rPr lang="fr-FR" sz="900" dirty="0">
                <a:solidFill>
                  <a:schemeClr val="tx1">
                    <a:lumMod val="65000"/>
                    <a:lumOff val="35000"/>
                  </a:schemeClr>
                </a:solidFill>
              </a:rPr>
              <a:t>OU</a:t>
            </a:r>
          </a:p>
          <a:p>
            <a:pPr algn="ctr"/>
            <a:r>
              <a:rPr lang="fr-FR" sz="900" dirty="0">
                <a:solidFill>
                  <a:schemeClr val="tx1">
                    <a:lumMod val="65000"/>
                    <a:lumOff val="35000"/>
                  </a:schemeClr>
                </a:solidFill>
              </a:rPr>
              <a:t>cas de </a:t>
            </a:r>
            <a:r>
              <a:rPr lang="fr-FR" sz="900">
                <a:solidFill>
                  <a:schemeClr val="tx1">
                    <a:lumMod val="65000"/>
                    <a:lumOff val="35000"/>
                  </a:schemeClr>
                </a:solidFill>
              </a:rPr>
              <a:t>déblocage anticipé</a:t>
            </a:r>
            <a:r>
              <a:rPr lang="fr-FR" sz="900" b="1" baseline="30000">
                <a:solidFill>
                  <a:schemeClr val="bg2"/>
                </a:solidFill>
              </a:rPr>
              <a:t> </a:t>
            </a:r>
            <a:r>
              <a:rPr lang="fr-FR" sz="900" b="1" baseline="30000">
                <a:solidFill>
                  <a:schemeClr val="tx1">
                    <a:lumMod val="65000"/>
                    <a:lumOff val="35000"/>
                  </a:schemeClr>
                </a:solidFill>
              </a:rPr>
              <a:t>(4)</a:t>
            </a:r>
            <a:endParaRPr lang="fr-FR" sz="900" dirty="0">
              <a:solidFill>
                <a:schemeClr val="tx1">
                  <a:lumMod val="65000"/>
                  <a:lumOff val="35000"/>
                </a:schemeClr>
              </a:solidFill>
            </a:endParaRPr>
          </a:p>
        </p:txBody>
      </p:sp>
      <p:sp>
        <p:nvSpPr>
          <p:cNvPr id="65" name="Rectangle 64">
            <a:extLst>
              <a:ext uri="{FF2B5EF4-FFF2-40B4-BE49-F238E27FC236}">
                <a16:creationId xmlns:a16="http://schemas.microsoft.com/office/drawing/2014/main" id="{3B901654-45BE-8F23-4E50-9AE99A6E9CD9}"/>
              </a:ext>
            </a:extLst>
          </p:cNvPr>
          <p:cNvSpPr/>
          <p:nvPr/>
        </p:nvSpPr>
        <p:spPr>
          <a:xfrm>
            <a:off x="4371375" y="3619990"/>
            <a:ext cx="2393385" cy="78483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b">
            <a:spAutoFit/>
          </a:bodyPr>
          <a:lstStyle/>
          <a:p>
            <a:pPr algn="ctr"/>
            <a:r>
              <a:rPr lang="fr-FR" sz="900" dirty="0">
                <a:solidFill>
                  <a:schemeClr val="tx1">
                    <a:lumMod val="65000"/>
                    <a:lumOff val="35000"/>
                  </a:schemeClr>
                </a:solidFill>
              </a:rPr>
              <a:t>Sous forme de </a:t>
            </a:r>
            <a:r>
              <a:rPr lang="fr-FR" sz="900" b="1" dirty="0">
                <a:solidFill>
                  <a:srgbClr val="2499B6"/>
                </a:solidFill>
              </a:rPr>
              <a:t>capital</a:t>
            </a:r>
            <a:r>
              <a:rPr lang="fr-FR" sz="900" b="1" dirty="0">
                <a:solidFill>
                  <a:schemeClr val="accent4"/>
                </a:solidFill>
              </a:rPr>
              <a:t> </a:t>
            </a:r>
            <a:r>
              <a:rPr lang="fr-FR" sz="900" dirty="0">
                <a:solidFill>
                  <a:schemeClr val="tx1">
                    <a:lumMod val="65000"/>
                    <a:lumOff val="35000"/>
                  </a:schemeClr>
                </a:solidFill>
              </a:rPr>
              <a:t>(totalité ou fractionné) et/ou</a:t>
            </a:r>
            <a:r>
              <a:rPr lang="fr-FR" sz="900" baseline="30000" dirty="0">
                <a:solidFill>
                  <a:schemeClr val="tx1">
                    <a:lumMod val="65000"/>
                    <a:lumOff val="35000"/>
                  </a:schemeClr>
                </a:solidFill>
              </a:rPr>
              <a:t> </a:t>
            </a:r>
            <a:r>
              <a:rPr lang="fr-FR" sz="900">
                <a:solidFill>
                  <a:schemeClr val="tx1">
                    <a:lumMod val="65000"/>
                    <a:lumOff val="35000"/>
                  </a:schemeClr>
                </a:solidFill>
              </a:rPr>
              <a:t>en </a:t>
            </a:r>
            <a:r>
              <a:rPr lang="fr-FR" sz="900" b="1">
                <a:solidFill>
                  <a:srgbClr val="2499B6"/>
                </a:solidFill>
              </a:rPr>
              <a:t>rente </a:t>
            </a:r>
          </a:p>
          <a:p>
            <a:pPr algn="ctr"/>
            <a:r>
              <a:rPr lang="fr-FR" sz="900" b="1">
                <a:solidFill>
                  <a:srgbClr val="2499B6"/>
                </a:solidFill>
              </a:rPr>
              <a:t>à l’échéance</a:t>
            </a:r>
            <a:endParaRPr lang="fr-FR" sz="900" b="1" dirty="0">
              <a:solidFill>
                <a:srgbClr val="2499B6"/>
              </a:solidFill>
            </a:endParaRPr>
          </a:p>
          <a:p>
            <a:pPr algn="ctr"/>
            <a:r>
              <a:rPr lang="fr-FR" sz="900" dirty="0">
                <a:solidFill>
                  <a:schemeClr val="tx1">
                    <a:lumMod val="65000"/>
                    <a:lumOff val="35000"/>
                  </a:schemeClr>
                </a:solidFill>
              </a:rPr>
              <a:t>OU</a:t>
            </a:r>
          </a:p>
          <a:p>
            <a:pPr algn="ctr"/>
            <a:r>
              <a:rPr lang="fr-FR" sz="900" dirty="0">
                <a:solidFill>
                  <a:schemeClr val="tx1">
                    <a:lumMod val="65000"/>
                    <a:lumOff val="35000"/>
                  </a:schemeClr>
                </a:solidFill>
              </a:rPr>
              <a:t>En capital en cas de </a:t>
            </a:r>
            <a:r>
              <a:rPr lang="fr-FR" sz="900">
                <a:solidFill>
                  <a:schemeClr val="tx1">
                    <a:lumMod val="65000"/>
                    <a:lumOff val="35000"/>
                  </a:schemeClr>
                </a:solidFill>
              </a:rPr>
              <a:t>déblocage anticipé</a:t>
            </a:r>
            <a:r>
              <a:rPr lang="fr-FR" sz="900" b="1" baseline="30000">
                <a:solidFill>
                  <a:schemeClr val="tx1">
                    <a:lumMod val="65000"/>
                    <a:lumOff val="35000"/>
                  </a:schemeClr>
                </a:solidFill>
              </a:rPr>
              <a:t> (4)</a:t>
            </a:r>
            <a:endParaRPr lang="fr-FR" sz="900" dirty="0">
              <a:solidFill>
                <a:schemeClr val="tx1">
                  <a:lumMod val="65000"/>
                  <a:lumOff val="35000"/>
                </a:schemeClr>
              </a:solidFill>
            </a:endParaRPr>
          </a:p>
        </p:txBody>
      </p:sp>
      <p:sp>
        <p:nvSpPr>
          <p:cNvPr id="66" name="Rectangle 65">
            <a:extLst>
              <a:ext uri="{FF2B5EF4-FFF2-40B4-BE49-F238E27FC236}">
                <a16:creationId xmlns:a16="http://schemas.microsoft.com/office/drawing/2014/main" id="{293A264E-CEF1-480C-3252-E3C7DA30A57A}"/>
              </a:ext>
            </a:extLst>
          </p:cNvPr>
          <p:cNvSpPr/>
          <p:nvPr/>
        </p:nvSpPr>
        <p:spPr>
          <a:xfrm>
            <a:off x="825805" y="2345135"/>
            <a:ext cx="3134114" cy="108211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bg2"/>
                </a:solidFill>
              </a:rPr>
              <a:t>PEE(I)</a:t>
            </a:r>
          </a:p>
          <a:p>
            <a:pPr algn="ctr"/>
            <a:r>
              <a:rPr lang="fr-FR" sz="900" b="1">
                <a:solidFill>
                  <a:schemeClr val="tx1">
                    <a:lumMod val="65000"/>
                    <a:lumOff val="35000"/>
                  </a:schemeClr>
                </a:solidFill>
              </a:rPr>
              <a:t>Plan d’Epargne Entreprise</a:t>
            </a:r>
            <a:r>
              <a:rPr lang="fr-FR" sz="900" b="1" strike="sngStrike">
                <a:solidFill>
                  <a:schemeClr val="tx1">
                    <a:lumMod val="65000"/>
                    <a:lumOff val="35000"/>
                  </a:schemeClr>
                </a:solidFill>
                <a:highlight>
                  <a:srgbClr val="FFFF00"/>
                </a:highlight>
              </a:rPr>
              <a:t>  </a:t>
            </a:r>
            <a:endParaRPr lang="fr-FR" sz="900" b="1" strike="sngStrike" dirty="0">
              <a:solidFill>
                <a:schemeClr val="tx1">
                  <a:lumMod val="65000"/>
                  <a:lumOff val="35000"/>
                </a:schemeClr>
              </a:solidFill>
              <a:highlight>
                <a:srgbClr val="FFFF00"/>
              </a:highlight>
            </a:endParaRPr>
          </a:p>
          <a:p>
            <a:pPr algn="ctr"/>
            <a:r>
              <a:rPr lang="fr-FR" sz="900" dirty="0">
                <a:solidFill>
                  <a:schemeClr val="tx1">
                    <a:lumMod val="65000"/>
                    <a:lumOff val="35000"/>
                  </a:schemeClr>
                </a:solidFill>
              </a:rPr>
              <a:t>pour une </a:t>
            </a:r>
            <a:r>
              <a:rPr lang="fr-FR" sz="900">
                <a:solidFill>
                  <a:schemeClr val="tx1">
                    <a:lumMod val="65000"/>
                    <a:lumOff val="35000"/>
                  </a:schemeClr>
                </a:solidFill>
              </a:rPr>
              <a:t>épargne projet</a:t>
            </a:r>
            <a:endParaRPr lang="fr-FR" sz="900" dirty="0">
              <a:solidFill>
                <a:schemeClr val="tx1">
                  <a:lumMod val="65000"/>
                  <a:lumOff val="35000"/>
                </a:schemeClr>
              </a:solidFill>
            </a:endParaRPr>
          </a:p>
        </p:txBody>
      </p:sp>
      <p:sp>
        <p:nvSpPr>
          <p:cNvPr id="67" name="Rectangle 66">
            <a:extLst>
              <a:ext uri="{FF2B5EF4-FFF2-40B4-BE49-F238E27FC236}">
                <a16:creationId xmlns:a16="http://schemas.microsoft.com/office/drawing/2014/main" id="{48FB7EC1-F255-FB31-6FA6-A4AAB5D38CAA}"/>
              </a:ext>
            </a:extLst>
          </p:cNvPr>
          <p:cNvSpPr/>
          <p:nvPr/>
        </p:nvSpPr>
        <p:spPr>
          <a:xfrm>
            <a:off x="4183019" y="2340891"/>
            <a:ext cx="3820570" cy="108211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bg2"/>
                </a:solidFill>
              </a:rPr>
              <a:t>PERCOL(I)</a:t>
            </a:r>
            <a:endParaRPr lang="fr-FR" sz="900" b="1" strike="sngStrike" dirty="0">
              <a:solidFill>
                <a:schemeClr val="bg2"/>
              </a:solidFill>
              <a:highlight>
                <a:srgbClr val="FFFF00"/>
              </a:highlight>
            </a:endParaRPr>
          </a:p>
          <a:p>
            <a:pPr algn="ctr"/>
            <a:r>
              <a:rPr lang="fr-FR" sz="900" b="1" dirty="0">
                <a:solidFill>
                  <a:schemeClr val="tx1">
                    <a:lumMod val="65000"/>
                    <a:lumOff val="35000"/>
                  </a:schemeClr>
                </a:solidFill>
              </a:rPr>
              <a:t>Plan d’Epargne </a:t>
            </a:r>
            <a:r>
              <a:rPr lang="fr-FR" sz="900" b="1">
                <a:solidFill>
                  <a:schemeClr val="tx1">
                    <a:lumMod val="65000"/>
                    <a:lumOff val="35000"/>
                  </a:schemeClr>
                </a:solidFill>
              </a:rPr>
              <a:t>Retraite d’Entreprise Collectif</a:t>
            </a:r>
            <a:r>
              <a:rPr lang="fr-FR" sz="900" b="1" strike="sngStrike">
                <a:solidFill>
                  <a:schemeClr val="tx1">
                    <a:lumMod val="65000"/>
                    <a:lumOff val="35000"/>
                  </a:schemeClr>
                </a:solidFill>
                <a:highlight>
                  <a:srgbClr val="FFFF00"/>
                </a:highlight>
              </a:rPr>
              <a:t> </a:t>
            </a:r>
            <a:endParaRPr lang="fr-FR" sz="900" b="1" strike="sngStrike" dirty="0">
              <a:solidFill>
                <a:schemeClr val="tx1">
                  <a:lumMod val="65000"/>
                  <a:lumOff val="35000"/>
                </a:schemeClr>
              </a:solidFill>
              <a:highlight>
                <a:srgbClr val="FFFF00"/>
              </a:highlight>
            </a:endParaRPr>
          </a:p>
          <a:p>
            <a:pPr algn="ctr"/>
            <a:r>
              <a:rPr lang="fr-FR" sz="900" dirty="0">
                <a:solidFill>
                  <a:schemeClr val="tx1">
                    <a:lumMod val="65000"/>
                    <a:lumOff val="35000"/>
                  </a:schemeClr>
                </a:solidFill>
              </a:rPr>
              <a:t> pour une </a:t>
            </a:r>
            <a:r>
              <a:rPr lang="fr-FR" sz="900">
                <a:solidFill>
                  <a:schemeClr val="tx1">
                    <a:lumMod val="65000"/>
                    <a:lumOff val="35000"/>
                  </a:schemeClr>
                </a:solidFill>
              </a:rPr>
              <a:t>épargne retraite</a:t>
            </a:r>
            <a:endParaRPr lang="fr-FR" sz="900" dirty="0">
              <a:solidFill>
                <a:schemeClr val="tx1">
                  <a:lumMod val="65000"/>
                  <a:lumOff val="35000"/>
                </a:schemeClr>
              </a:solidFill>
            </a:endParaRPr>
          </a:p>
        </p:txBody>
      </p:sp>
      <p:sp>
        <p:nvSpPr>
          <p:cNvPr id="68" name="Oval 2">
            <a:extLst>
              <a:ext uri="{FF2B5EF4-FFF2-40B4-BE49-F238E27FC236}">
                <a16:creationId xmlns:a16="http://schemas.microsoft.com/office/drawing/2014/main" id="{518F0838-D8DF-28C8-4473-23777946A47A}"/>
              </a:ext>
            </a:extLst>
          </p:cNvPr>
          <p:cNvSpPr/>
          <p:nvPr/>
        </p:nvSpPr>
        <p:spPr>
          <a:xfrm>
            <a:off x="3995936" y="2548584"/>
            <a:ext cx="569932" cy="569932"/>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a:extLst>
              <a:ext uri="{FF2B5EF4-FFF2-40B4-BE49-F238E27FC236}">
                <a16:creationId xmlns:a16="http://schemas.microsoft.com/office/drawing/2014/main" id="{9C582404-B68A-5111-3790-1B3521750C36}"/>
              </a:ext>
            </a:extLst>
          </p:cNvPr>
          <p:cNvSpPr/>
          <p:nvPr/>
        </p:nvSpPr>
        <p:spPr>
          <a:xfrm>
            <a:off x="3828829" y="2675528"/>
            <a:ext cx="869733" cy="36933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2"/>
                </a:solidFill>
              </a:rPr>
              <a:t>ET/OU</a:t>
            </a:r>
            <a:endParaRPr lang="fr-FR" sz="900" dirty="0">
              <a:solidFill>
                <a:schemeClr val="bg2"/>
              </a:solidFill>
            </a:endParaRPr>
          </a:p>
        </p:txBody>
      </p:sp>
      <p:sp>
        <p:nvSpPr>
          <p:cNvPr id="126" name="Oval 113">
            <a:extLst>
              <a:ext uri="{FF2B5EF4-FFF2-40B4-BE49-F238E27FC236}">
                <a16:creationId xmlns:a16="http://schemas.microsoft.com/office/drawing/2014/main" id="{222E7050-8CDE-5D87-DDBC-0A1E9D299868}"/>
              </a:ext>
            </a:extLst>
          </p:cNvPr>
          <p:cNvSpPr/>
          <p:nvPr/>
        </p:nvSpPr>
        <p:spPr>
          <a:xfrm rot="5400000">
            <a:off x="1203160" y="1448986"/>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046809" cy="389953"/>
          </a:xfrm>
        </p:spPr>
        <p:txBody>
          <a:bodyPr/>
          <a:lstStyle/>
          <a:p>
            <a:r>
              <a:rPr lang="fr-FR"/>
              <a:t>L’intéressement au sein du dispositif de l’épargne salariale et retraite</a:t>
            </a:r>
            <a:endParaRPr lang="fr-FR" dirty="0"/>
          </a:p>
        </p:txBody>
      </p:sp>
      <p:sp>
        <p:nvSpPr>
          <p:cNvPr id="2" name="Triangle isocèle 1">
            <a:extLst>
              <a:ext uri="{FF2B5EF4-FFF2-40B4-BE49-F238E27FC236}">
                <a16:creationId xmlns:a16="http://schemas.microsoft.com/office/drawing/2014/main" id="{5ECAC636-6BAE-B5A9-5E54-057BCF5F7207}"/>
              </a:ext>
            </a:extLst>
          </p:cNvPr>
          <p:cNvSpPr/>
          <p:nvPr/>
        </p:nvSpPr>
        <p:spPr>
          <a:xfrm rot="10800000">
            <a:off x="2277605" y="2401834"/>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riangle isocèle 2">
            <a:extLst>
              <a:ext uri="{FF2B5EF4-FFF2-40B4-BE49-F238E27FC236}">
                <a16:creationId xmlns:a16="http://schemas.microsoft.com/office/drawing/2014/main" id="{23073704-3EBC-B3BE-9B8D-BB87A0EE75E0}"/>
              </a:ext>
            </a:extLst>
          </p:cNvPr>
          <p:cNvSpPr/>
          <p:nvPr/>
        </p:nvSpPr>
        <p:spPr>
          <a:xfrm rot="10800000">
            <a:off x="5446678" y="2420360"/>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riangle isocèle 3">
            <a:extLst>
              <a:ext uri="{FF2B5EF4-FFF2-40B4-BE49-F238E27FC236}">
                <a16:creationId xmlns:a16="http://schemas.microsoft.com/office/drawing/2014/main" id="{A8A46E07-64B9-4F47-793B-F60C0C694CBE}"/>
              </a:ext>
            </a:extLst>
          </p:cNvPr>
          <p:cNvSpPr/>
          <p:nvPr/>
        </p:nvSpPr>
        <p:spPr>
          <a:xfrm rot="10800000">
            <a:off x="7209752" y="2433719"/>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riangle isocèle 12">
            <a:extLst>
              <a:ext uri="{FF2B5EF4-FFF2-40B4-BE49-F238E27FC236}">
                <a16:creationId xmlns:a16="http://schemas.microsoft.com/office/drawing/2014/main" id="{54779B3B-31E2-E04C-F982-39F92FAD8DDE}"/>
              </a:ext>
            </a:extLst>
          </p:cNvPr>
          <p:cNvSpPr/>
          <p:nvPr/>
        </p:nvSpPr>
        <p:spPr>
          <a:xfrm rot="10800000">
            <a:off x="2288079" y="3519806"/>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riangle isocèle 13">
            <a:extLst>
              <a:ext uri="{FF2B5EF4-FFF2-40B4-BE49-F238E27FC236}">
                <a16:creationId xmlns:a16="http://schemas.microsoft.com/office/drawing/2014/main" id="{3E49249D-4F68-A33A-F868-D2CEB7AF8D7E}"/>
              </a:ext>
            </a:extLst>
          </p:cNvPr>
          <p:cNvSpPr/>
          <p:nvPr/>
        </p:nvSpPr>
        <p:spPr>
          <a:xfrm rot="10800000">
            <a:off x="5448820" y="3527887"/>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isocèle 14">
            <a:extLst>
              <a:ext uri="{FF2B5EF4-FFF2-40B4-BE49-F238E27FC236}">
                <a16:creationId xmlns:a16="http://schemas.microsoft.com/office/drawing/2014/main" id="{452BB2E8-1841-2172-A937-799499F35BC2}"/>
              </a:ext>
            </a:extLst>
          </p:cNvPr>
          <p:cNvSpPr/>
          <p:nvPr/>
        </p:nvSpPr>
        <p:spPr>
          <a:xfrm rot="10800000">
            <a:off x="7196888" y="3505609"/>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Oval 113">
            <a:extLst>
              <a:ext uri="{FF2B5EF4-FFF2-40B4-BE49-F238E27FC236}">
                <a16:creationId xmlns:a16="http://schemas.microsoft.com/office/drawing/2014/main" id="{766E8519-DE68-1453-A2A2-8CC929520562}"/>
              </a:ext>
            </a:extLst>
          </p:cNvPr>
          <p:cNvSpPr/>
          <p:nvPr/>
        </p:nvSpPr>
        <p:spPr>
          <a:xfrm rot="5400000">
            <a:off x="2340502" y="1448987"/>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18" name="Oval 113">
            <a:extLst>
              <a:ext uri="{FF2B5EF4-FFF2-40B4-BE49-F238E27FC236}">
                <a16:creationId xmlns:a16="http://schemas.microsoft.com/office/drawing/2014/main" id="{660AECAA-B63D-525C-D295-24FD7F081DB5}"/>
              </a:ext>
            </a:extLst>
          </p:cNvPr>
          <p:cNvSpPr/>
          <p:nvPr/>
        </p:nvSpPr>
        <p:spPr>
          <a:xfrm rot="5400000">
            <a:off x="3571312" y="1448986"/>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19" name="Oval 113">
            <a:extLst>
              <a:ext uri="{FF2B5EF4-FFF2-40B4-BE49-F238E27FC236}">
                <a16:creationId xmlns:a16="http://schemas.microsoft.com/office/drawing/2014/main" id="{10D46C57-02FD-7FD3-668A-D5CF08C6376A}"/>
              </a:ext>
            </a:extLst>
          </p:cNvPr>
          <p:cNvSpPr/>
          <p:nvPr/>
        </p:nvSpPr>
        <p:spPr>
          <a:xfrm rot="5400000">
            <a:off x="5497646" y="1454053"/>
            <a:ext cx="116233" cy="11119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n>
                  <a:solidFill>
                    <a:schemeClr val="bg1"/>
                  </a:solidFill>
                </a:ln>
                <a:solidFill>
                  <a:schemeClr val="bg2"/>
                </a:solidFill>
              </a:rPr>
              <a:t>+</a:t>
            </a:r>
          </a:p>
        </p:txBody>
      </p:sp>
      <p:sp>
        <p:nvSpPr>
          <p:cNvPr id="16" name="Triangle isocèle 15">
            <a:extLst>
              <a:ext uri="{FF2B5EF4-FFF2-40B4-BE49-F238E27FC236}">
                <a16:creationId xmlns:a16="http://schemas.microsoft.com/office/drawing/2014/main" id="{6D667AD7-C66B-16CD-F843-F2C53344992E}"/>
              </a:ext>
            </a:extLst>
          </p:cNvPr>
          <p:cNvSpPr/>
          <p:nvPr/>
        </p:nvSpPr>
        <p:spPr>
          <a:xfrm rot="5400000">
            <a:off x="672682" y="1194695"/>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riangle isocèle 19">
            <a:extLst>
              <a:ext uri="{FF2B5EF4-FFF2-40B4-BE49-F238E27FC236}">
                <a16:creationId xmlns:a16="http://schemas.microsoft.com/office/drawing/2014/main" id="{1F5FE6F9-1C28-391E-CC94-B30521C4D2DD}"/>
              </a:ext>
            </a:extLst>
          </p:cNvPr>
          <p:cNvSpPr/>
          <p:nvPr/>
        </p:nvSpPr>
        <p:spPr>
          <a:xfrm rot="5400000">
            <a:off x="672682" y="1858047"/>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Triangle isocèle 21">
            <a:extLst>
              <a:ext uri="{FF2B5EF4-FFF2-40B4-BE49-F238E27FC236}">
                <a16:creationId xmlns:a16="http://schemas.microsoft.com/office/drawing/2014/main" id="{29357FA9-76F1-D0C0-8915-F1AEF5D9A89B}"/>
              </a:ext>
            </a:extLst>
          </p:cNvPr>
          <p:cNvSpPr/>
          <p:nvPr/>
        </p:nvSpPr>
        <p:spPr>
          <a:xfrm rot="5400000">
            <a:off x="681971" y="2793330"/>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riangle isocèle 22">
            <a:extLst>
              <a:ext uri="{FF2B5EF4-FFF2-40B4-BE49-F238E27FC236}">
                <a16:creationId xmlns:a16="http://schemas.microsoft.com/office/drawing/2014/main" id="{71747E26-AE97-ED90-C091-324C3855A1BB}"/>
              </a:ext>
            </a:extLst>
          </p:cNvPr>
          <p:cNvSpPr/>
          <p:nvPr/>
        </p:nvSpPr>
        <p:spPr>
          <a:xfrm rot="5400000">
            <a:off x="672682" y="3944975"/>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6438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542689" cy="389953"/>
          </a:xfrm>
        </p:spPr>
        <p:txBody>
          <a:bodyPr/>
          <a:lstStyle/>
          <a:p>
            <a:r>
              <a:rPr lang="fr-FR" dirty="0"/>
              <a:t>La solution Natixis </a:t>
            </a:r>
            <a:r>
              <a:rPr lang="fr-FR" dirty="0" err="1"/>
              <a:t>Interépargne</a:t>
            </a:r>
            <a:r>
              <a:rPr lang="fr-FR" dirty="0"/>
              <a:t> </a:t>
            </a:r>
            <a:r>
              <a:rPr lang="fr-FR"/>
              <a:t>: </a:t>
            </a:r>
            <a:br>
              <a:rPr lang="fr-FR"/>
            </a:br>
            <a:r>
              <a:rPr lang="fr-FR"/>
              <a:t>l’offre intéressement</a:t>
            </a:r>
            <a:br>
              <a:rPr lang="fr-FR" dirty="0"/>
            </a:br>
            <a:br>
              <a:rPr lang="fr-FR" dirty="0"/>
            </a:br>
            <a:endParaRPr lang="fr-FR" dirty="0"/>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7</a:t>
            </a:fld>
            <a:endParaRPr lang="fr-FR"/>
          </a:p>
        </p:txBody>
      </p:sp>
      <p:sp>
        <p:nvSpPr>
          <p:cNvPr id="5" name="TextBox 120">
            <a:extLst>
              <a:ext uri="{FF2B5EF4-FFF2-40B4-BE49-F238E27FC236}">
                <a16:creationId xmlns:a16="http://schemas.microsoft.com/office/drawing/2014/main" id="{16B3917F-6933-9EEB-9E87-DE40813F2DE2}"/>
              </a:ext>
            </a:extLst>
          </p:cNvPr>
          <p:cNvSpPr txBox="1"/>
          <p:nvPr/>
        </p:nvSpPr>
        <p:spPr>
          <a:xfrm>
            <a:off x="1224560" y="1035159"/>
            <a:ext cx="3148607" cy="338554"/>
          </a:xfrm>
          <a:prstGeom prst="rect">
            <a:avLst/>
          </a:prstGeom>
          <a:noFill/>
          <a:ln>
            <a:noFill/>
          </a:ln>
        </p:spPr>
        <p:txBody>
          <a:bodyPr wrap="square" lIns="0" tIns="0" rIns="0" bIns="0" rtlCol="0" anchor="t">
            <a:spAutoFit/>
          </a:bodyPr>
          <a:lstStyle/>
          <a:p>
            <a:pPr>
              <a:buClr>
                <a:schemeClr val="accent1"/>
              </a:buClr>
            </a:pPr>
            <a:r>
              <a:rPr lang="fr-FR" sz="1100" b="1" cap="all" dirty="0">
                <a:solidFill>
                  <a:schemeClr val="bg2"/>
                </a:solidFill>
                <a:ea typeface="Roboto" panose="02000000000000000000" pitchFamily="2" charset="0"/>
                <a:cs typeface="Roboto" panose="02000000000000000000" pitchFamily="2" charset="0"/>
              </a:rPr>
              <a:t>Choix des critères financiers</a:t>
            </a:r>
          </a:p>
          <a:p>
            <a:pPr algn="ctr">
              <a:buClr>
                <a:schemeClr val="accent1"/>
              </a:buClr>
            </a:pPr>
            <a:endParaRPr lang="fr-FR" sz="1100" b="1" cap="all" dirty="0">
              <a:solidFill>
                <a:schemeClr val="bg2"/>
              </a:solidFill>
            </a:endParaRPr>
          </a:p>
        </p:txBody>
      </p:sp>
      <p:sp>
        <p:nvSpPr>
          <p:cNvPr id="6" name="TextBox 121">
            <a:extLst>
              <a:ext uri="{FF2B5EF4-FFF2-40B4-BE49-F238E27FC236}">
                <a16:creationId xmlns:a16="http://schemas.microsoft.com/office/drawing/2014/main" id="{A163FACE-CE5A-E509-FD2D-7EDFB4C31D20}"/>
              </a:ext>
            </a:extLst>
          </p:cNvPr>
          <p:cNvSpPr txBox="1"/>
          <p:nvPr/>
        </p:nvSpPr>
        <p:spPr>
          <a:xfrm>
            <a:off x="5111070" y="1020291"/>
            <a:ext cx="3684337" cy="369332"/>
          </a:xfrm>
          <a:prstGeom prst="rect">
            <a:avLst/>
          </a:prstGeom>
          <a:noFill/>
          <a:ln>
            <a:noFill/>
          </a:ln>
        </p:spPr>
        <p:txBody>
          <a:bodyPr wrap="square" lIns="0" tIns="0" rIns="0" bIns="0" rtlCol="0" anchor="t">
            <a:spAutoFit/>
          </a:bodyPr>
          <a:lstStyle/>
          <a:p>
            <a:pPr>
              <a:buClr>
                <a:schemeClr val="accent1"/>
              </a:buClr>
            </a:pPr>
            <a:r>
              <a:rPr lang="fr-FR" sz="1200" b="1" cap="all" dirty="0">
                <a:solidFill>
                  <a:schemeClr val="accent1"/>
                </a:solidFill>
                <a:latin typeface="+mj-lt"/>
                <a:ea typeface="Roboto" panose="02000000000000000000" pitchFamily="2" charset="0"/>
                <a:cs typeface="Roboto" panose="02000000000000000000" pitchFamily="2" charset="0"/>
              </a:rPr>
              <a:t>Choix des modalités de répartition</a:t>
            </a:r>
          </a:p>
          <a:p>
            <a:pPr algn="ctr">
              <a:buClr>
                <a:schemeClr val="accent1"/>
              </a:buClr>
            </a:pPr>
            <a:endParaRPr lang="en-US" sz="1200" b="1" cap="all" dirty="0">
              <a:solidFill>
                <a:schemeClr val="tx2"/>
              </a:solidFill>
            </a:endParaRPr>
          </a:p>
        </p:txBody>
      </p:sp>
      <p:sp>
        <p:nvSpPr>
          <p:cNvPr id="7" name="ZoneTexte 6">
            <a:extLst>
              <a:ext uri="{FF2B5EF4-FFF2-40B4-BE49-F238E27FC236}">
                <a16:creationId xmlns:a16="http://schemas.microsoft.com/office/drawing/2014/main" id="{0D4E3CE5-CC2C-2A36-6955-49B9DA4E5F08}"/>
              </a:ext>
            </a:extLst>
          </p:cNvPr>
          <p:cNvSpPr txBox="1"/>
          <p:nvPr/>
        </p:nvSpPr>
        <p:spPr>
          <a:xfrm>
            <a:off x="591450" y="1391160"/>
            <a:ext cx="3569035" cy="1246495"/>
          </a:xfrm>
          <a:prstGeom prst="rect">
            <a:avLst/>
          </a:prstGeom>
          <a:noFill/>
        </p:spPr>
        <p:txBody>
          <a:bodyPr wrap="square" rtlCol="0">
            <a:spAutoFit/>
          </a:bodyPr>
          <a:lstStyle/>
          <a:p>
            <a:pPr marL="171450" lvl="2" indent="-171450" defTabSz="685800">
              <a:spcBef>
                <a:spcPts val="75"/>
              </a:spcBef>
              <a:buClr>
                <a:schemeClr val="bg2"/>
              </a:buClr>
              <a:buSzPct val="146000"/>
              <a:buFont typeface="Wingdings" panose="05000000000000000000" pitchFamily="2" charset="2"/>
              <a:buChar char="§"/>
              <a:defRPr/>
            </a:pPr>
            <a:r>
              <a:rPr lang="fr-FR" sz="1000" dirty="0">
                <a:latin typeface="Arial" panose="020B0604020202020204"/>
              </a:rPr>
              <a:t>Résultat d’exploitation</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schemeClr val="tx1"/>
                </a:solidFill>
                <a:latin typeface="Arial" panose="020B0604020202020204"/>
              </a:rPr>
              <a:t>RCAI </a:t>
            </a:r>
            <a:r>
              <a:rPr lang="fr-FR" sz="1000" dirty="0">
                <a:latin typeface="Arial" panose="020B0604020202020204"/>
              </a:rPr>
              <a:t>(résultat courant avant impôts)</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schemeClr val="tx1"/>
                </a:solidFill>
                <a:latin typeface="Arial" panose="020B0604020202020204"/>
              </a:rPr>
              <a:t>Résultat net avant impôts</a:t>
            </a:r>
          </a:p>
          <a:p>
            <a:pPr marL="171450" lvl="2" indent="-171450" defTabSz="685800">
              <a:spcBef>
                <a:spcPts val="75"/>
              </a:spcBef>
              <a:buClr>
                <a:schemeClr val="bg2"/>
              </a:buClr>
              <a:buSzPct val="146000"/>
              <a:buFont typeface="Wingdings" panose="05000000000000000000" pitchFamily="2" charset="2"/>
              <a:buChar char="§"/>
              <a:defRPr/>
            </a:pPr>
            <a:r>
              <a:rPr lang="fr-FR" sz="1000" dirty="0">
                <a:latin typeface="Arial" panose="020B0604020202020204"/>
              </a:rPr>
              <a:t>Résultat fiscal</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prstClr val="black"/>
                </a:solidFill>
                <a:latin typeface="Arial" panose="020B0604020202020204"/>
              </a:rPr>
              <a:t>Taux d’évolution du chiffre d’affaires</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prstClr val="black"/>
                </a:solidFill>
                <a:latin typeface="Arial" panose="020B0604020202020204"/>
              </a:rPr>
              <a:t>Taux d’évolution de la marge brute</a:t>
            </a:r>
          </a:p>
          <a:p>
            <a:pPr marL="171450" lvl="2" indent="-171450" defTabSz="685800">
              <a:spcBef>
                <a:spcPts val="75"/>
              </a:spcBef>
              <a:buClr>
                <a:schemeClr val="bg2"/>
              </a:buClr>
              <a:buSzPct val="146000"/>
              <a:buFont typeface="Wingdings" panose="05000000000000000000" pitchFamily="2" charset="2"/>
              <a:buChar char="§"/>
              <a:defRPr/>
            </a:pPr>
            <a:r>
              <a:rPr lang="fr-FR" sz="1000" dirty="0">
                <a:solidFill>
                  <a:prstClr val="black"/>
                </a:solidFill>
                <a:latin typeface="Arial" panose="020B0604020202020204"/>
              </a:rPr>
              <a:t>Taux d’évolution de l’excédent brut d’exploitation</a:t>
            </a:r>
          </a:p>
        </p:txBody>
      </p:sp>
      <p:sp>
        <p:nvSpPr>
          <p:cNvPr id="8" name="ZoneTexte 7">
            <a:extLst>
              <a:ext uri="{FF2B5EF4-FFF2-40B4-BE49-F238E27FC236}">
                <a16:creationId xmlns:a16="http://schemas.microsoft.com/office/drawing/2014/main" id="{637573F3-5D57-F550-A737-B54DD7333336}"/>
              </a:ext>
            </a:extLst>
          </p:cNvPr>
          <p:cNvSpPr txBox="1"/>
          <p:nvPr/>
        </p:nvSpPr>
        <p:spPr>
          <a:xfrm>
            <a:off x="4797381" y="1458259"/>
            <a:ext cx="3679205" cy="1054135"/>
          </a:xfrm>
          <a:prstGeom prst="rect">
            <a:avLst/>
          </a:prstGeom>
          <a:noFill/>
        </p:spPr>
        <p:txBody>
          <a:bodyPr wrap="square">
            <a:spAutoFit/>
          </a:bodyPr>
          <a:lstStyle/>
          <a:p>
            <a:pPr marL="171450" lvl="2" indent="-171450" defTabSz="685800">
              <a:spcBef>
                <a:spcPts val="75"/>
              </a:spcBef>
              <a:buClr>
                <a:schemeClr val="accent1"/>
              </a:buClr>
              <a:buSzPct val="150000"/>
              <a:buFont typeface="Wingdings" panose="05000000000000000000" pitchFamily="2" charset="2"/>
              <a:buChar char="§"/>
              <a:defRPr/>
            </a:pPr>
            <a:r>
              <a:rPr lang="fr-FR" sz="1000" dirty="0">
                <a:solidFill>
                  <a:schemeClr val="tx1"/>
                </a:solidFill>
                <a:latin typeface="Arial" panose="020B0604020202020204"/>
              </a:rPr>
              <a:t>Soit une répartition proportionnelle à la durée de présence ;</a:t>
            </a:r>
          </a:p>
          <a:p>
            <a:pPr marL="171450" lvl="2" indent="-171450" defTabSz="685800">
              <a:spcBef>
                <a:spcPts val="75"/>
              </a:spcBef>
              <a:buClr>
                <a:schemeClr val="accent1"/>
              </a:buClr>
              <a:buSzPct val="150000"/>
              <a:buFont typeface="Wingdings" panose="05000000000000000000" pitchFamily="2" charset="2"/>
              <a:buChar char="§"/>
              <a:defRPr/>
            </a:pPr>
            <a:r>
              <a:rPr lang="fr-FR" sz="1000" dirty="0">
                <a:solidFill>
                  <a:schemeClr val="tx1"/>
                </a:solidFill>
                <a:latin typeface="Arial" panose="020B0604020202020204"/>
              </a:rPr>
              <a:t>Soit une répartition proportionnelle aux salaires </a:t>
            </a:r>
            <a:r>
              <a:rPr lang="fr-FR" sz="1000">
                <a:solidFill>
                  <a:schemeClr val="tx1"/>
                </a:solidFill>
                <a:latin typeface="Arial" panose="020B0604020202020204"/>
              </a:rPr>
              <a:t>bruts annuels;</a:t>
            </a:r>
            <a:endParaRPr lang="fr-FR" sz="1000" dirty="0">
              <a:solidFill>
                <a:schemeClr val="tx1"/>
              </a:solidFill>
              <a:latin typeface="Arial" panose="020B0604020202020204"/>
            </a:endParaRPr>
          </a:p>
          <a:p>
            <a:pPr marL="171450" lvl="2" indent="-171450" defTabSz="685800">
              <a:spcBef>
                <a:spcPts val="75"/>
              </a:spcBef>
              <a:buClr>
                <a:schemeClr val="accent1"/>
              </a:buClr>
              <a:buSzPct val="150000"/>
              <a:buFont typeface="Wingdings" panose="05000000000000000000" pitchFamily="2" charset="2"/>
              <a:buChar char="§"/>
              <a:defRPr/>
            </a:pPr>
            <a:r>
              <a:rPr lang="fr-FR" sz="1000" dirty="0">
                <a:solidFill>
                  <a:schemeClr val="tx1"/>
                </a:solidFill>
                <a:latin typeface="Arial" panose="020B0604020202020204"/>
              </a:rPr>
              <a:t>Soit une </a:t>
            </a:r>
            <a:r>
              <a:rPr lang="fr-FR" sz="1000">
                <a:solidFill>
                  <a:schemeClr val="tx1"/>
                </a:solidFill>
                <a:latin typeface="Arial" panose="020B0604020202020204"/>
              </a:rPr>
              <a:t>répartition mixte;</a:t>
            </a:r>
            <a:endParaRPr lang="fr-FR" sz="1000" dirty="0">
              <a:solidFill>
                <a:schemeClr val="tx1"/>
              </a:solidFill>
              <a:latin typeface="Arial" panose="020B0604020202020204"/>
            </a:endParaRPr>
          </a:p>
          <a:p>
            <a:pPr marL="171450" lvl="2" indent="-171450" defTabSz="685800">
              <a:spcBef>
                <a:spcPts val="75"/>
              </a:spcBef>
              <a:buClr>
                <a:schemeClr val="accent1"/>
              </a:buClr>
              <a:buSzPct val="150000"/>
              <a:buFont typeface="Wingdings" panose="05000000000000000000" pitchFamily="2" charset="2"/>
              <a:buChar char="§"/>
              <a:defRPr/>
            </a:pPr>
            <a:r>
              <a:rPr lang="fr-FR" sz="1000" dirty="0">
                <a:latin typeface="Arial" panose="020B0604020202020204"/>
              </a:rPr>
              <a:t>Soit une répartion égalitaire entre les bénéficiaires quels que soient le salaire et la durée de présence des salariés</a:t>
            </a:r>
            <a:r>
              <a:rPr lang="fr-FR" sz="1000" dirty="0" bmk="_Hlk88467206">
                <a:latin typeface="Arial" panose="020B0604020202020204"/>
              </a:rPr>
              <a:t>.</a:t>
            </a:r>
            <a:endParaRPr lang="fr-FR" sz="1000" dirty="0">
              <a:latin typeface="Arial" panose="020B0604020202020204"/>
            </a:endParaRPr>
          </a:p>
        </p:txBody>
      </p:sp>
      <p:sp>
        <p:nvSpPr>
          <p:cNvPr id="10" name="ZoneTexte 9">
            <a:extLst>
              <a:ext uri="{FF2B5EF4-FFF2-40B4-BE49-F238E27FC236}">
                <a16:creationId xmlns:a16="http://schemas.microsoft.com/office/drawing/2014/main" id="{C81C8A5A-84F4-7806-738C-6E9241DACB79}"/>
              </a:ext>
            </a:extLst>
          </p:cNvPr>
          <p:cNvSpPr txBox="1"/>
          <p:nvPr/>
        </p:nvSpPr>
        <p:spPr>
          <a:xfrm>
            <a:off x="5194760" y="3016312"/>
            <a:ext cx="2884449" cy="276999"/>
          </a:xfrm>
          <a:prstGeom prst="rect">
            <a:avLst/>
          </a:prstGeom>
          <a:noFill/>
        </p:spPr>
        <p:txBody>
          <a:bodyPr wrap="square">
            <a:spAutoFit/>
          </a:bodyPr>
          <a:lstStyle/>
          <a:p>
            <a:pPr algn="ctr"/>
            <a:r>
              <a:rPr lang="fr-FR" sz="1200" b="1" cap="all" dirty="0">
                <a:solidFill>
                  <a:schemeClr val="bg2"/>
                </a:solidFill>
                <a:latin typeface="+mj-lt"/>
                <a:ea typeface="Roboto" panose="02000000000000000000" pitchFamily="2" charset="0"/>
                <a:cs typeface="Roboto" panose="02000000000000000000" pitchFamily="2" charset="0"/>
              </a:rPr>
              <a:t>OPTION Complément </a:t>
            </a:r>
            <a:r>
              <a:rPr lang="fr-FR" sz="1200" b="1" cap="all" dirty="0" err="1">
                <a:solidFill>
                  <a:schemeClr val="bg2"/>
                </a:solidFill>
                <a:latin typeface="+mj-lt"/>
                <a:ea typeface="Roboto" panose="02000000000000000000" pitchFamily="2" charset="0"/>
                <a:cs typeface="Roboto" panose="02000000000000000000" pitchFamily="2" charset="0"/>
              </a:rPr>
              <a:t>rse</a:t>
            </a:r>
            <a:endParaRPr lang="fr-FR" sz="1200" b="1" cap="all" dirty="0">
              <a:solidFill>
                <a:schemeClr val="bg2"/>
              </a:solidFill>
              <a:latin typeface="+mj-lt"/>
              <a:ea typeface="Roboto" panose="02000000000000000000" pitchFamily="2" charset="0"/>
              <a:cs typeface="Roboto" panose="02000000000000000000" pitchFamily="2" charset="0"/>
            </a:endParaRPr>
          </a:p>
        </p:txBody>
      </p:sp>
      <p:sp>
        <p:nvSpPr>
          <p:cNvPr id="13" name="ZoneTexte 12">
            <a:extLst>
              <a:ext uri="{FF2B5EF4-FFF2-40B4-BE49-F238E27FC236}">
                <a16:creationId xmlns:a16="http://schemas.microsoft.com/office/drawing/2014/main" id="{B7796471-C8D3-6F02-C5E3-5C22CA7DD5CA}"/>
              </a:ext>
            </a:extLst>
          </p:cNvPr>
          <p:cNvSpPr txBox="1"/>
          <p:nvPr/>
        </p:nvSpPr>
        <p:spPr>
          <a:xfrm>
            <a:off x="484421" y="3746051"/>
            <a:ext cx="3748895" cy="541174"/>
          </a:xfrm>
          <a:prstGeom prst="rect">
            <a:avLst/>
          </a:prstGeom>
          <a:noFill/>
        </p:spPr>
        <p:txBody>
          <a:bodyPr wrap="square">
            <a:spAutoFit/>
          </a:bodyPr>
          <a:lstStyle/>
          <a:p>
            <a:pPr marL="0" lvl="2" algn="ctr">
              <a:lnSpc>
                <a:spcPts val="1050"/>
              </a:lnSpc>
              <a:spcBef>
                <a:spcPts val="75"/>
              </a:spcBef>
              <a:buClr>
                <a:srgbClr val="ABABAB"/>
              </a:buClr>
              <a:buSzPct val="150000"/>
              <a:defRPr/>
            </a:pPr>
            <a:r>
              <a:rPr lang="fr-FR" sz="1050" b="1" dirty="0">
                <a:solidFill>
                  <a:schemeClr val="tx2"/>
                </a:solidFill>
                <a:latin typeface="Arial" panose="020B0604020202020204" pitchFamily="34" charset="0"/>
                <a:cs typeface="Arial" panose="020B0604020202020204" pitchFamily="34" charset="0"/>
              </a:rPr>
              <a:t>Sécurisation</a:t>
            </a:r>
            <a:endParaRPr lang="fr-FR" sz="1000" dirty="0">
              <a:solidFill>
                <a:schemeClr val="tx2"/>
              </a:solidFill>
              <a:latin typeface="Arial" panose="020B0604020202020204" pitchFamily="34" charset="0"/>
              <a:cs typeface="Arial" panose="020B0604020202020204" pitchFamily="34" charset="0"/>
            </a:endParaRPr>
          </a:p>
          <a:p>
            <a:pPr marL="0" lvl="2" algn="ctr">
              <a:lnSpc>
                <a:spcPts val="1050"/>
              </a:lnSpc>
              <a:spcBef>
                <a:spcPts val="75"/>
              </a:spcBef>
              <a:buClr>
                <a:srgbClr val="ABABAB"/>
              </a:buClr>
              <a:buSzPct val="150000"/>
              <a:defRPr/>
            </a:pPr>
            <a:r>
              <a:rPr lang="fr-FR" sz="1000" dirty="0">
                <a:solidFill>
                  <a:schemeClr val="tx1"/>
                </a:solidFill>
                <a:latin typeface="Arial" panose="020B0604020202020204" pitchFamily="34" charset="0"/>
                <a:cs typeface="Arial" panose="020B0604020202020204" pitchFamily="34" charset="0"/>
              </a:rPr>
              <a:t>Possibilité d’indiquer un plafond global </a:t>
            </a:r>
          </a:p>
          <a:p>
            <a:pPr marL="0" lvl="2" algn="ctr">
              <a:lnSpc>
                <a:spcPts val="1050"/>
              </a:lnSpc>
              <a:spcBef>
                <a:spcPts val="75"/>
              </a:spcBef>
              <a:buClr>
                <a:srgbClr val="ABABAB"/>
              </a:buClr>
              <a:buSzPct val="150000"/>
              <a:defRPr/>
            </a:pPr>
            <a:r>
              <a:rPr lang="fr-FR" sz="1000" dirty="0">
                <a:solidFill>
                  <a:schemeClr val="tx1"/>
                </a:solidFill>
                <a:latin typeface="Arial" panose="020B0604020202020204" pitchFamily="34" charset="0"/>
                <a:cs typeface="Arial" panose="020B0604020202020204" pitchFamily="34" charset="0"/>
              </a:rPr>
              <a:t>dans la limite du plafond légal</a:t>
            </a:r>
            <a:endParaRPr lang="fr-FR" sz="1400" dirty="0"/>
          </a:p>
        </p:txBody>
      </p:sp>
      <p:sp>
        <p:nvSpPr>
          <p:cNvPr id="14" name="ZoneTexte 13">
            <a:extLst>
              <a:ext uri="{FF2B5EF4-FFF2-40B4-BE49-F238E27FC236}">
                <a16:creationId xmlns:a16="http://schemas.microsoft.com/office/drawing/2014/main" id="{221335B3-B0B0-EA3F-B7BE-52373A2F2CFF}"/>
              </a:ext>
            </a:extLst>
          </p:cNvPr>
          <p:cNvSpPr txBox="1"/>
          <p:nvPr/>
        </p:nvSpPr>
        <p:spPr>
          <a:xfrm>
            <a:off x="942456" y="4868711"/>
            <a:ext cx="6789131" cy="178894"/>
          </a:xfrm>
          <a:prstGeom prst="rect">
            <a:avLst/>
          </a:prstGeom>
          <a:solidFill>
            <a:srgbClr val="FFFFFF">
              <a:alpha val="69804"/>
            </a:srgbClr>
          </a:solidFill>
        </p:spPr>
        <p:txBody>
          <a:bodyPr vert="horz" wrap="square" lIns="91440" tIns="45720" rIns="91440" bIns="45720" rtlCol="0" anchor="ctr">
            <a:normAutofit fontScale="32500" lnSpcReduction="20000"/>
          </a:bodyPr>
          <a:lstStyle/>
          <a:p>
            <a:pPr defTabSz="1258888">
              <a:lnSpc>
                <a:spcPct val="90000"/>
              </a:lnSpc>
            </a:pPr>
            <a:r>
              <a:rPr lang="fr-FR" dirty="0">
                <a:latin typeface="Arial" panose="020B0604020202020204" pitchFamily="34" charset="0"/>
                <a:cs typeface="Arial" panose="020B0604020202020204" pitchFamily="34" charset="0"/>
              </a:rPr>
              <a:t>N.B. : Si le dirigeant opte pour un choix de critère financier lié à un taux d’évolution, l’enveloppe de l’intéressement sera indexée à un pourcentage de la masse salariale.</a:t>
            </a:r>
            <a:endParaRPr lang="fr-FR" sz="1800" b="1" kern="0" dirty="0">
              <a:solidFill>
                <a:schemeClr val="bg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0AA9D420-F5B2-3956-5D21-FA3661292FE6}"/>
              </a:ext>
            </a:extLst>
          </p:cNvPr>
          <p:cNvSpPr/>
          <p:nvPr/>
        </p:nvSpPr>
        <p:spPr>
          <a:xfrm>
            <a:off x="534134" y="1290061"/>
            <a:ext cx="3748895" cy="1412374"/>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B7AF468-AD9D-F059-CA11-9A9EA655E769}"/>
              </a:ext>
            </a:extLst>
          </p:cNvPr>
          <p:cNvSpPr/>
          <p:nvPr/>
        </p:nvSpPr>
        <p:spPr>
          <a:xfrm>
            <a:off x="4762538" y="3318947"/>
            <a:ext cx="3748895" cy="1388286"/>
          </a:xfrm>
          <a:prstGeom prst="rect">
            <a:avLst/>
          </a:prstGeom>
          <a:noFill/>
          <a:ln w="3175">
            <a:solidFill>
              <a:srgbClr val="581D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solidFill>
            </a:endParaRPr>
          </a:p>
        </p:txBody>
      </p:sp>
      <p:sp>
        <p:nvSpPr>
          <p:cNvPr id="18" name="Rectangle 17">
            <a:extLst>
              <a:ext uri="{FF2B5EF4-FFF2-40B4-BE49-F238E27FC236}">
                <a16:creationId xmlns:a16="http://schemas.microsoft.com/office/drawing/2014/main" id="{B599E5FC-EF76-7435-D6B5-3CD2BA196FDC}"/>
              </a:ext>
            </a:extLst>
          </p:cNvPr>
          <p:cNvSpPr/>
          <p:nvPr/>
        </p:nvSpPr>
        <p:spPr>
          <a:xfrm>
            <a:off x="4762538" y="1302792"/>
            <a:ext cx="3757489" cy="1397300"/>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8539974-4814-E31E-1C32-17203FA61962}"/>
              </a:ext>
            </a:extLst>
          </p:cNvPr>
          <p:cNvSpPr/>
          <p:nvPr/>
        </p:nvSpPr>
        <p:spPr>
          <a:xfrm>
            <a:off x="534133" y="3307382"/>
            <a:ext cx="3748895" cy="1389223"/>
          </a:xfrm>
          <a:prstGeom prst="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AC37C946-F44D-4F2C-54F7-6853512B3769}"/>
              </a:ext>
            </a:extLst>
          </p:cNvPr>
          <p:cNvSpPr txBox="1"/>
          <p:nvPr/>
        </p:nvSpPr>
        <p:spPr>
          <a:xfrm>
            <a:off x="942456" y="3018805"/>
            <a:ext cx="2832827" cy="261610"/>
          </a:xfrm>
          <a:prstGeom prst="rect">
            <a:avLst/>
          </a:prstGeom>
          <a:noFill/>
        </p:spPr>
        <p:txBody>
          <a:bodyPr wrap="none" rtlCol="0">
            <a:spAutoFit/>
          </a:bodyPr>
          <a:lstStyle/>
          <a:p>
            <a:pPr>
              <a:buClr>
                <a:schemeClr val="accent1"/>
              </a:buClr>
            </a:pPr>
            <a:r>
              <a:rPr lang="fr-FR" sz="1100" b="1" cap="all" dirty="0">
                <a:solidFill>
                  <a:schemeClr val="tx2"/>
                </a:solidFill>
                <a:ea typeface="Roboto" panose="02000000000000000000" pitchFamily="2" charset="0"/>
                <a:cs typeface="Roboto" panose="02000000000000000000" pitchFamily="2" charset="0"/>
              </a:rPr>
              <a:t>Budget inter</a:t>
            </a:r>
            <a:r>
              <a:rPr lang="fr-FR" sz="1100" b="1" cap="all" dirty="0">
                <a:solidFill>
                  <a:schemeClr val="tx2"/>
                </a:solidFill>
                <a:latin typeface="+mj-lt"/>
                <a:ea typeface="Roboto" panose="02000000000000000000" pitchFamily="2" charset="0"/>
                <a:cs typeface="Roboto" panose="02000000000000000000" pitchFamily="2" charset="0"/>
              </a:rPr>
              <a:t>é</a:t>
            </a:r>
            <a:r>
              <a:rPr lang="fr-FR" sz="1100" b="1" cap="all" dirty="0">
                <a:solidFill>
                  <a:schemeClr val="tx2"/>
                </a:solidFill>
                <a:ea typeface="Roboto" panose="02000000000000000000" pitchFamily="2" charset="0"/>
                <a:cs typeface="Roboto" panose="02000000000000000000" pitchFamily="2" charset="0"/>
              </a:rPr>
              <a:t>ssement maitrisée</a:t>
            </a:r>
          </a:p>
        </p:txBody>
      </p:sp>
      <p:sp>
        <p:nvSpPr>
          <p:cNvPr id="2" name="ZoneTexte 1">
            <a:extLst>
              <a:ext uri="{FF2B5EF4-FFF2-40B4-BE49-F238E27FC236}">
                <a16:creationId xmlns:a16="http://schemas.microsoft.com/office/drawing/2014/main" id="{E3598FC1-4324-AB80-4CA3-A9D36D4AE51D}"/>
              </a:ext>
            </a:extLst>
          </p:cNvPr>
          <p:cNvSpPr txBox="1"/>
          <p:nvPr/>
        </p:nvSpPr>
        <p:spPr>
          <a:xfrm rot="19815864">
            <a:off x="4377643" y="3165058"/>
            <a:ext cx="1183594" cy="307777"/>
          </a:xfrm>
          <a:prstGeom prst="rect">
            <a:avLst/>
          </a:prstGeom>
          <a:solidFill>
            <a:schemeClr val="bg1"/>
          </a:solidFill>
        </p:spPr>
        <p:txBody>
          <a:bodyPr wrap="none" rtlCol="0">
            <a:spAutoFit/>
          </a:bodyPr>
          <a:lstStyle/>
          <a:p>
            <a:r>
              <a:rPr lang="fr-FR" sz="1400" cap="all" dirty="0">
                <a:solidFill>
                  <a:schemeClr val="accent2">
                    <a:lumMod val="75000"/>
                  </a:schemeClr>
                </a:solidFill>
                <a:latin typeface="Arial Black" panose="020B0A04020102020204" pitchFamily="34" charset="0"/>
              </a:rPr>
              <a:t>Nouveau</a:t>
            </a:r>
          </a:p>
        </p:txBody>
      </p:sp>
      <p:sp>
        <p:nvSpPr>
          <p:cNvPr id="3" name="ZoneTexte 2">
            <a:extLst>
              <a:ext uri="{FF2B5EF4-FFF2-40B4-BE49-F238E27FC236}">
                <a16:creationId xmlns:a16="http://schemas.microsoft.com/office/drawing/2014/main" id="{B501B68C-3491-EB3C-7940-BF509D58E1A3}"/>
              </a:ext>
            </a:extLst>
          </p:cNvPr>
          <p:cNvSpPr txBox="1"/>
          <p:nvPr/>
        </p:nvSpPr>
        <p:spPr>
          <a:xfrm>
            <a:off x="4783977" y="3619374"/>
            <a:ext cx="3912298" cy="707886"/>
          </a:xfrm>
          <a:prstGeom prst="rect">
            <a:avLst/>
          </a:prstGeom>
          <a:noFill/>
        </p:spPr>
        <p:txBody>
          <a:bodyPr wrap="square">
            <a:spAutoFit/>
          </a:bodyPr>
          <a:lstStyle/>
          <a:p>
            <a:pPr marL="0" lvl="2" defTabSz="685800">
              <a:spcBef>
                <a:spcPts val="75"/>
              </a:spcBef>
              <a:buClr>
                <a:schemeClr val="tx2"/>
              </a:buClr>
              <a:buSzPct val="150000"/>
              <a:defRPr/>
            </a:pPr>
            <a:r>
              <a:rPr lang="fr-FR" sz="1000">
                <a:latin typeface="Arial" panose="020B0604020202020204" pitchFamily="34" charset="0"/>
                <a:cs typeface="Arial" panose="020B0604020202020204" pitchFamily="34" charset="0"/>
              </a:rPr>
              <a:t>Le choix d’ajouter 1 ou 2 critères maximum RSE permet de faire bénéficier </a:t>
            </a:r>
            <a:r>
              <a:rPr lang="fr-FR" sz="1000" strike="sngStrike">
                <a:latin typeface="Arial" panose="020B0604020202020204" pitchFamily="34" charset="0"/>
                <a:cs typeface="Arial" panose="020B0604020202020204" pitchFamily="34" charset="0"/>
              </a:rPr>
              <a:t>à</a:t>
            </a:r>
            <a:r>
              <a:rPr lang="fr-FR" sz="1000">
                <a:latin typeface="Arial" panose="020B0604020202020204" pitchFamily="34" charset="0"/>
                <a:cs typeface="Arial" panose="020B0604020202020204" pitchFamily="34" charset="0"/>
              </a:rPr>
              <a:t> vos salariés d’une enveloppe d’intéressement complémentaire si l’un des critères est atteint </a:t>
            </a:r>
            <a:br>
              <a:rPr lang="fr-FR" sz="1000">
                <a:latin typeface="Arial" panose="020B0604020202020204" pitchFamily="34" charset="0"/>
                <a:cs typeface="Arial" panose="020B0604020202020204" pitchFamily="34" charset="0"/>
              </a:rPr>
            </a:br>
            <a:r>
              <a:rPr lang="fr-FR" sz="1000">
                <a:latin typeface="Arial" panose="020B0604020202020204" pitchFamily="34" charset="0"/>
                <a:cs typeface="Arial" panose="020B0604020202020204" pitchFamily="34" charset="0"/>
              </a:rPr>
              <a:t>(cf : slide suivante pour plus de détails).</a:t>
            </a:r>
            <a:endParaRPr lang="fr-FR" sz="1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844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36" descr="Une image contenant plein air, ciel, arbre, Bâtiment commercial&#10;&#10;Description générée automatiquement">
            <a:extLst>
              <a:ext uri="{FF2B5EF4-FFF2-40B4-BE49-F238E27FC236}">
                <a16:creationId xmlns:a16="http://schemas.microsoft.com/office/drawing/2014/main" id="{435D18D7-C565-4216-FA99-F1C01CBF8573}"/>
              </a:ext>
            </a:extLst>
          </p:cNvPr>
          <p:cNvPicPr>
            <a:picLocks noChangeAspect="1"/>
          </p:cNvPicPr>
          <p:nvPr/>
        </p:nvPicPr>
        <p:blipFill rotWithShape="1">
          <a:blip r:embed="rId2"/>
          <a:srcRect l="35571" r="35687"/>
          <a:stretch/>
        </p:blipFill>
        <p:spPr>
          <a:xfrm>
            <a:off x="6942980" y="0"/>
            <a:ext cx="2219722" cy="5143500"/>
          </a:xfrm>
          <a:prstGeom prst="rect">
            <a:avLst/>
          </a:prstGeom>
        </p:spPr>
      </p:pic>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8</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519917" cy="389953"/>
          </a:xfrm>
        </p:spPr>
        <p:txBody>
          <a:bodyPr/>
          <a:lstStyle/>
          <a:p>
            <a:r>
              <a:rPr lang="fr-FR" dirty="0"/>
              <a:t>Intégration option complément RSE</a:t>
            </a:r>
          </a:p>
        </p:txBody>
      </p:sp>
      <p:sp>
        <p:nvSpPr>
          <p:cNvPr id="3" name="ZoneTexte 2">
            <a:extLst>
              <a:ext uri="{FF2B5EF4-FFF2-40B4-BE49-F238E27FC236}">
                <a16:creationId xmlns:a16="http://schemas.microsoft.com/office/drawing/2014/main" id="{F7022A0B-4989-E141-530E-3C0D99B9E38C}"/>
              </a:ext>
            </a:extLst>
          </p:cNvPr>
          <p:cNvSpPr txBox="1"/>
          <p:nvPr/>
        </p:nvSpPr>
        <p:spPr>
          <a:xfrm>
            <a:off x="357752" y="1540804"/>
            <a:ext cx="6020187" cy="3094052"/>
          </a:xfrm>
          <a:prstGeom prst="rect">
            <a:avLst/>
          </a:prstGeom>
          <a:solidFill>
            <a:schemeClr val="bg1"/>
          </a:solidFill>
          <a:ln>
            <a:solidFill>
              <a:schemeClr val="tx2"/>
            </a:solidFill>
          </a:ln>
        </p:spPr>
        <p:txBody>
          <a:bodyPr wrap="square" rtlCol="0">
            <a:spAutoFit/>
          </a:bodyPr>
          <a:lstStyle/>
          <a:p>
            <a:pPr marL="177800" marR="0" lvl="0" indent="-177800" algn="l" defTabSz="914400" rtl="0" eaLnBrk="0" fontAlgn="base" latinLnBrk="0" hangingPunct="0">
              <a:lnSpc>
                <a:spcPct val="200000"/>
              </a:lnSpc>
              <a:spcBef>
                <a:spcPct val="0"/>
              </a:spcBef>
              <a:spcAft>
                <a:spcPct val="0"/>
              </a:spcAft>
              <a:buClrTx/>
              <a:buSzTx/>
              <a:tabLst>
                <a:tab pos="-180975" algn="l"/>
              </a:tabLst>
            </a:pPr>
            <a:r>
              <a:rPr lang="fr-FR" sz="1200" dirty="0">
                <a:solidFill>
                  <a:schemeClr val="tx2"/>
                </a:solidFill>
                <a:latin typeface="Montserrat ExtraBold" panose="00000900000000000000" pitchFamily="2" charset="0"/>
                <a:ea typeface="Roboto" panose="02000000000000000000" pitchFamily="2" charset="0"/>
                <a:cs typeface="Arial" panose="020B0604020202020204" pitchFamily="34" charset="0"/>
              </a:rPr>
              <a:t>1 - </a:t>
            </a:r>
            <a:r>
              <a:rPr lang="fr-FR" sz="1000" dirty="0">
                <a:solidFill>
                  <a:schemeClr val="tx2"/>
                </a:solidFill>
                <a:latin typeface="Montserrat ExtraBold" panose="00000900000000000000" pitchFamily="2" charset="0"/>
                <a:ea typeface="Roboto" panose="02000000000000000000" pitchFamily="2" charset="0"/>
                <a:cs typeface="Arial" panose="020B0604020202020204" pitchFamily="34" charset="0"/>
              </a:rPr>
              <a:t>Sobriété énergétique (menu déroulant) : </a:t>
            </a:r>
            <a:br>
              <a:rPr lang="fr-FR" sz="1000" dirty="0">
                <a:solidFill>
                  <a:schemeClr val="tx2"/>
                </a:solidFill>
                <a:latin typeface="Montserrat" panose="02000505000000020004" pitchFamily="2" charset="0"/>
                <a:ea typeface="Roboto" panose="02000000000000000000" pitchFamily="2" charset="0"/>
                <a:cs typeface="Arial" panose="020B0604020202020204" pitchFamily="34" charset="0"/>
              </a:rPr>
            </a:br>
            <a:r>
              <a:rPr lang="fr-FR" sz="1000" b="0" dirty="0">
                <a:latin typeface="Montserrat" panose="02000505000000020004" pitchFamily="2" charset="0"/>
                <a:ea typeface="Roboto" panose="02000000000000000000" pitchFamily="2" charset="0"/>
                <a:cs typeface="Arial" panose="020B0604020202020204" pitchFamily="34" charset="0"/>
              </a:rPr>
              <a:t>Consommation d’électricité  : </a:t>
            </a:r>
            <a:r>
              <a:rPr lang="fr-FR" altLang="fr-FR" sz="1000" b="0" dirty="0" bmk="_Hlk88467186">
                <a:latin typeface="Montserrat" panose="02000505000000020004" pitchFamily="2" charset="0"/>
                <a:ea typeface="Roboto" panose="02000000000000000000" pitchFamily="2" charset="0"/>
                <a:cs typeface="Arial" panose="020B0604020202020204" pitchFamily="34" charset="0"/>
              </a:rPr>
              <a:t>______ % de réduction par an</a:t>
            </a:r>
            <a:endParaRPr lang="fr-FR" sz="1000" b="0" dirty="0">
              <a:latin typeface="Montserrat" panose="02000505000000020004" pitchFamily="2" charset="0"/>
              <a:ea typeface="Roboto" panose="02000000000000000000" pitchFamily="2" charset="0"/>
              <a:cs typeface="Arial" panose="020B0604020202020204" pitchFamily="34" charset="0"/>
            </a:endParaRPr>
          </a:p>
          <a:p>
            <a:pPr marL="177800" marR="0" lvl="0" algn="l" defTabSz="914400" rtl="0" eaLnBrk="0" fontAlgn="base" latinLnBrk="0" hangingPunct="0">
              <a:lnSpc>
                <a:spcPct val="200000"/>
              </a:lnSpc>
              <a:spcBef>
                <a:spcPct val="0"/>
              </a:spcBef>
              <a:spcAft>
                <a:spcPct val="0"/>
              </a:spcAft>
              <a:buClrTx/>
              <a:buSzTx/>
              <a:tabLst>
                <a:tab pos="-180975" algn="l"/>
              </a:tabLst>
            </a:pPr>
            <a:r>
              <a:rPr lang="fr-FR" sz="1000" b="0" dirty="0">
                <a:latin typeface="Montserrat" panose="02000505000000020004" pitchFamily="2" charset="0"/>
                <a:ea typeface="Roboto" panose="02000000000000000000" pitchFamily="2" charset="0"/>
                <a:cs typeface="Arial" panose="020B0604020202020204" pitchFamily="34" charset="0"/>
              </a:rPr>
              <a:t>Consommation d’eau : </a:t>
            </a:r>
            <a:r>
              <a:rPr lang="fr-FR" altLang="fr-FR" sz="1000" b="0" dirty="0" bmk="_Hlk88467186">
                <a:latin typeface="Montserrat" panose="02000505000000020004" pitchFamily="2" charset="0"/>
                <a:ea typeface="Roboto" panose="02000000000000000000" pitchFamily="2" charset="0"/>
                <a:cs typeface="Arial" panose="020B0604020202020204" pitchFamily="34" charset="0"/>
              </a:rPr>
              <a:t>______ % de réduction</a:t>
            </a:r>
            <a:r>
              <a:rPr lang="fr-FR" sz="1000" b="0" dirty="0">
                <a:latin typeface="Montserrat" panose="02000505000000020004" pitchFamily="2" charset="0"/>
                <a:ea typeface="Roboto" panose="02000000000000000000" pitchFamily="2" charset="0"/>
                <a:cs typeface="Arial" panose="020B0604020202020204" pitchFamily="34" charset="0"/>
              </a:rPr>
              <a:t> par an</a:t>
            </a:r>
          </a:p>
          <a:p>
            <a:pPr marL="177800" marR="0" lvl="0" algn="l" defTabSz="914400" rtl="0" eaLnBrk="0" fontAlgn="base" latinLnBrk="0" hangingPunct="0">
              <a:lnSpc>
                <a:spcPct val="200000"/>
              </a:lnSpc>
              <a:spcBef>
                <a:spcPct val="0"/>
              </a:spcBef>
              <a:spcAft>
                <a:spcPct val="0"/>
              </a:spcAft>
              <a:buClrTx/>
              <a:buSzTx/>
              <a:tabLst>
                <a:tab pos="-180975" algn="l"/>
              </a:tabLst>
            </a:pPr>
            <a:r>
              <a:rPr lang="fr-FR" sz="1000" b="0" dirty="0">
                <a:latin typeface="Montserrat" panose="02000505000000020004" pitchFamily="2" charset="0"/>
                <a:ea typeface="Roboto" panose="02000000000000000000" pitchFamily="2" charset="0"/>
                <a:cs typeface="Arial" panose="020B0604020202020204" pitchFamily="34" charset="0"/>
              </a:rPr>
              <a:t>Consommation de carburant :</a:t>
            </a:r>
            <a:r>
              <a:rPr lang="fr-FR" altLang="fr-FR" sz="1000" b="0" dirty="0" bmk="_Hlk88467186">
                <a:latin typeface="Montserrat" panose="02000505000000020004" pitchFamily="2" charset="0"/>
                <a:ea typeface="Roboto" panose="02000000000000000000" pitchFamily="2" charset="0"/>
                <a:cs typeface="Arial" panose="020B0604020202020204" pitchFamily="34" charset="0"/>
              </a:rPr>
              <a:t> ______ % de réduction par an</a:t>
            </a:r>
          </a:p>
          <a:p>
            <a:pPr marL="177800" defTabSz="914400" eaLnBrk="0" fontAlgn="base" hangingPunct="0">
              <a:lnSpc>
                <a:spcPct val="200000"/>
              </a:lnSpc>
              <a:spcBef>
                <a:spcPct val="0"/>
              </a:spcBef>
              <a:spcAft>
                <a:spcPct val="0"/>
              </a:spcAft>
              <a:tabLst>
                <a:tab pos="-180975" algn="l"/>
              </a:tabLst>
            </a:pPr>
            <a:r>
              <a:rPr lang="fr-FR" sz="1000" dirty="0">
                <a:latin typeface="Montserrat" panose="02000505000000020004" pitchFamily="2" charset="0"/>
                <a:ea typeface="Roboto" panose="02000000000000000000" pitchFamily="2" charset="0"/>
                <a:cs typeface="Arial" panose="020B0604020202020204" pitchFamily="34" charset="0"/>
              </a:rPr>
              <a:t>Diminution du bilan carbone : ______ % de réduction par an</a:t>
            </a:r>
          </a:p>
          <a:p>
            <a:pPr eaLnBrk="0" fontAlgn="base" hangingPunct="0">
              <a:lnSpc>
                <a:spcPct val="200000"/>
              </a:lnSpc>
              <a:spcBef>
                <a:spcPct val="0"/>
              </a:spcBef>
              <a:spcAft>
                <a:spcPct val="0"/>
              </a:spcAft>
              <a:tabLst>
                <a:tab pos="-180975" algn="l"/>
              </a:tabLst>
            </a:pPr>
            <a:r>
              <a:rPr lang="fr-FR" sz="1200" dirty="0">
                <a:solidFill>
                  <a:schemeClr val="tx2"/>
                </a:solidFill>
                <a:latin typeface="Montserrat ExtraBold" panose="00000900000000000000" pitchFamily="2" charset="0"/>
                <a:ea typeface="Roboto" panose="02000000000000000000" pitchFamily="2" charset="0"/>
                <a:cs typeface="Arial" panose="020B0604020202020204" pitchFamily="34" charset="0"/>
              </a:rPr>
              <a:t>2 - </a:t>
            </a:r>
            <a:r>
              <a:rPr lang="fr-FR" sz="1000" dirty="0">
                <a:solidFill>
                  <a:schemeClr val="tx2"/>
                </a:solidFill>
                <a:latin typeface="Montserrat ExtraBold" panose="00000900000000000000" pitchFamily="2" charset="0"/>
                <a:ea typeface="Roboto" panose="02000000000000000000" pitchFamily="2" charset="0"/>
                <a:cs typeface="Arial" panose="020B0604020202020204" pitchFamily="34" charset="0"/>
              </a:rPr>
              <a:t>Absentéisme au travail :</a:t>
            </a:r>
          </a:p>
          <a:p>
            <a:pPr marL="177800" eaLnBrk="0" fontAlgn="base" hangingPunct="0">
              <a:lnSpc>
                <a:spcPct val="200000"/>
              </a:lnSpc>
              <a:spcBef>
                <a:spcPct val="0"/>
              </a:spcBef>
              <a:spcAft>
                <a:spcPct val="0"/>
              </a:spcAft>
              <a:tabLst>
                <a:tab pos="-180975" algn="l"/>
              </a:tabLst>
            </a:pPr>
            <a:r>
              <a:rPr lang="fr-FR" sz="1000" b="0" dirty="0">
                <a:latin typeface="Montserrat" panose="02000505000000020004" pitchFamily="2" charset="0"/>
                <a:ea typeface="Roboto" panose="02000000000000000000" pitchFamily="2" charset="0"/>
                <a:cs typeface="Arial" panose="020B0604020202020204" pitchFamily="34" charset="0"/>
              </a:rPr>
              <a:t>Taux d’absentéisme inférieur à : ______ %  sur l’année</a:t>
            </a:r>
            <a:endParaRPr lang="fr-FR" sz="300" dirty="0">
              <a:latin typeface="Montserrat" panose="02000505000000020004" pitchFamily="2" charset="0"/>
              <a:ea typeface="Roboto" panose="02000000000000000000" pitchFamily="2" charset="0"/>
              <a:cs typeface="Arial" panose="020B0604020202020204" pitchFamily="34" charset="0"/>
            </a:endParaRPr>
          </a:p>
          <a:p>
            <a:pPr eaLnBrk="0" fontAlgn="base" hangingPunct="0">
              <a:lnSpc>
                <a:spcPct val="200000"/>
              </a:lnSpc>
              <a:spcBef>
                <a:spcPct val="0"/>
              </a:spcBef>
              <a:spcAft>
                <a:spcPct val="0"/>
              </a:spcAft>
              <a:tabLst>
                <a:tab pos="-180975" algn="l"/>
              </a:tabLst>
            </a:pPr>
            <a:r>
              <a:rPr lang="fr-FR" sz="1200" b="1" dirty="0">
                <a:solidFill>
                  <a:schemeClr val="tx2"/>
                </a:solidFill>
                <a:latin typeface="Montserrat ExtraBold" panose="00000900000000000000" pitchFamily="2" charset="0"/>
                <a:ea typeface="Roboto" panose="02000000000000000000" pitchFamily="2" charset="0"/>
                <a:cs typeface="Arial" panose="020B0604020202020204" pitchFamily="34" charset="0"/>
              </a:rPr>
              <a:t>3 - </a:t>
            </a:r>
            <a:r>
              <a:rPr lang="fr-FR" sz="1000" b="1" dirty="0">
                <a:solidFill>
                  <a:schemeClr val="tx2"/>
                </a:solidFill>
                <a:latin typeface="Montserrat ExtraBold" panose="00000900000000000000" pitchFamily="2" charset="0"/>
                <a:ea typeface="Roboto" panose="02000000000000000000" pitchFamily="2" charset="0"/>
                <a:cs typeface="Arial" panose="020B0604020202020204" pitchFamily="34" charset="0"/>
              </a:rPr>
              <a:t>Accident du travail  :</a:t>
            </a:r>
          </a:p>
          <a:p>
            <a:pPr marL="177800" eaLnBrk="0" fontAlgn="base" hangingPunct="0">
              <a:lnSpc>
                <a:spcPct val="200000"/>
              </a:lnSpc>
              <a:spcBef>
                <a:spcPct val="0"/>
              </a:spcBef>
              <a:spcAft>
                <a:spcPct val="0"/>
              </a:spcAft>
              <a:tabLst>
                <a:tab pos="-180975" algn="l"/>
              </a:tabLst>
            </a:pPr>
            <a:r>
              <a:rPr lang="fr-FR" sz="1000" dirty="0">
                <a:latin typeface="Montserrat" panose="02000505000000020004" pitchFamily="2" charset="0"/>
                <a:ea typeface="Roboto" panose="02000000000000000000" pitchFamily="2" charset="0"/>
                <a:cs typeface="Arial" panose="020B0604020202020204" pitchFamily="34" charset="0"/>
              </a:rPr>
              <a:t>Taux de fréquence des accidents du travail inférieur à : _______ % sur l’année</a:t>
            </a:r>
          </a:p>
        </p:txBody>
      </p:sp>
      <p:sp>
        <p:nvSpPr>
          <p:cNvPr id="4" name="Triangle isocèle 3">
            <a:extLst>
              <a:ext uri="{FF2B5EF4-FFF2-40B4-BE49-F238E27FC236}">
                <a16:creationId xmlns:a16="http://schemas.microsoft.com/office/drawing/2014/main" id="{7497F6B2-32D2-134C-7A81-6227B7312C48}"/>
              </a:ext>
            </a:extLst>
          </p:cNvPr>
          <p:cNvSpPr/>
          <p:nvPr/>
        </p:nvSpPr>
        <p:spPr>
          <a:xfrm rot="5400000">
            <a:off x="316864" y="1167161"/>
            <a:ext cx="185854" cy="104078"/>
          </a:xfrm>
          <a:prstGeom prst="triangl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121A9CA-A48E-76F1-019D-0AA234DD91D5}"/>
              </a:ext>
            </a:extLst>
          </p:cNvPr>
          <p:cNvSpPr txBox="1"/>
          <p:nvPr/>
        </p:nvSpPr>
        <p:spPr>
          <a:xfrm>
            <a:off x="385321" y="649259"/>
            <a:ext cx="1331839" cy="338554"/>
          </a:xfrm>
          <a:prstGeom prst="rect">
            <a:avLst/>
          </a:prstGeom>
          <a:noFill/>
        </p:spPr>
        <p:txBody>
          <a:bodyPr wrap="none" rtlCol="0">
            <a:spAutoFit/>
          </a:bodyPr>
          <a:lstStyle/>
          <a:p>
            <a:r>
              <a:rPr lang="fr-FR" sz="1600" cap="all" dirty="0">
                <a:solidFill>
                  <a:schemeClr val="accent2">
                    <a:lumMod val="75000"/>
                  </a:schemeClr>
                </a:solidFill>
                <a:latin typeface="Arial Black" panose="020B0A04020102020204" pitchFamily="34" charset="0"/>
              </a:rPr>
              <a:t>Nouveau</a:t>
            </a:r>
          </a:p>
        </p:txBody>
      </p:sp>
      <p:sp>
        <p:nvSpPr>
          <p:cNvPr id="6" name="ZoneTexte 5">
            <a:extLst>
              <a:ext uri="{FF2B5EF4-FFF2-40B4-BE49-F238E27FC236}">
                <a16:creationId xmlns:a16="http://schemas.microsoft.com/office/drawing/2014/main" id="{1DB19E8E-F63F-241B-0F10-C419DD230FF1}"/>
              </a:ext>
            </a:extLst>
          </p:cNvPr>
          <p:cNvSpPr txBox="1"/>
          <p:nvPr/>
        </p:nvSpPr>
        <p:spPr>
          <a:xfrm>
            <a:off x="539750" y="1096089"/>
            <a:ext cx="5838188" cy="246221"/>
          </a:xfrm>
          <a:prstGeom prst="rect">
            <a:avLst/>
          </a:prstGeom>
          <a:noFill/>
        </p:spPr>
        <p:txBody>
          <a:bodyPr wrap="square">
            <a:spAutoFit/>
          </a:bodyPr>
          <a:lstStyle/>
          <a:p>
            <a:pPr marL="0" lvl="2" defTabSz="685800">
              <a:spcBef>
                <a:spcPts val="75"/>
              </a:spcBef>
              <a:buClr>
                <a:schemeClr val="tx2"/>
              </a:buClr>
              <a:buSzPct val="150000"/>
              <a:defRPr/>
            </a:pPr>
            <a:r>
              <a:rPr lang="fr-FR" sz="1000">
                <a:latin typeface="Arial" panose="020B0604020202020204" pitchFamily="34" charset="0"/>
                <a:cs typeface="Arial" panose="020B0604020202020204" pitchFamily="34" charset="0"/>
              </a:rPr>
              <a:t>Liste des critères RSE :</a:t>
            </a:r>
            <a:endParaRPr lang="fr-FR" sz="1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5111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9</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519917" cy="389953"/>
          </a:xfrm>
        </p:spPr>
        <p:txBody>
          <a:bodyPr/>
          <a:lstStyle/>
          <a:p>
            <a:r>
              <a:rPr lang="fr-FR"/>
              <a:t>Avantages </a:t>
            </a:r>
            <a:r>
              <a:rPr lang="fr-FR" dirty="0"/>
              <a:t>fiscaux et sociaux pour l’entreprise</a:t>
            </a:r>
          </a:p>
        </p:txBody>
      </p:sp>
      <p:sp>
        <p:nvSpPr>
          <p:cNvPr id="2" name="ZoneTexte 1">
            <a:extLst>
              <a:ext uri="{FF2B5EF4-FFF2-40B4-BE49-F238E27FC236}">
                <a16:creationId xmlns:a16="http://schemas.microsoft.com/office/drawing/2014/main" id="{71742CAD-46EE-3BDF-962F-D269991B5CEC}"/>
              </a:ext>
            </a:extLst>
          </p:cNvPr>
          <p:cNvSpPr txBox="1"/>
          <p:nvPr/>
        </p:nvSpPr>
        <p:spPr>
          <a:xfrm>
            <a:off x="885617" y="4839987"/>
            <a:ext cx="2982504" cy="189299"/>
          </a:xfrm>
          <a:prstGeom prst="rect">
            <a:avLst/>
          </a:prstGeom>
          <a:solidFill>
            <a:srgbClr val="FFFFFF">
              <a:alpha val="69804"/>
            </a:srgbClr>
          </a:solidFill>
        </p:spPr>
        <p:txBody>
          <a:bodyPr vert="horz" wrap="square" lIns="91440" tIns="45720" rIns="91440" bIns="45720" rtlCol="0" anchor="ctr">
            <a:normAutofit fontScale="40000" lnSpcReduction="20000"/>
          </a:bodyPr>
          <a:lstStyle/>
          <a:p>
            <a:pPr defTabSz="1258888">
              <a:lnSpc>
                <a:spcPct val="90000"/>
              </a:lnSpc>
            </a:pPr>
            <a:r>
              <a:rPr lang="fr-FR">
                <a:latin typeface="Arial" panose="020B0604020202020204" pitchFamily="34" charset="0"/>
                <a:cs typeface="Arial" panose="020B0604020202020204" pitchFamily="34" charset="0"/>
              </a:rPr>
              <a:t>* Hors taxe sur les salaires pour les entreprises assujetties</a:t>
            </a:r>
            <a:endParaRPr lang="fr-FR" sz="1800" b="1" kern="0" dirty="0">
              <a:solidFill>
                <a:schemeClr val="bg1"/>
              </a:solidFill>
              <a:latin typeface="Arial" panose="020B0604020202020204" pitchFamily="34" charset="0"/>
              <a:cs typeface="Arial" panose="020B0604020202020204" pitchFamily="34" charset="0"/>
            </a:endParaRPr>
          </a:p>
        </p:txBody>
      </p:sp>
      <p:sp>
        <p:nvSpPr>
          <p:cNvPr id="3" name="Freeform 153">
            <a:extLst>
              <a:ext uri="{FF2B5EF4-FFF2-40B4-BE49-F238E27FC236}">
                <a16:creationId xmlns:a16="http://schemas.microsoft.com/office/drawing/2014/main" id="{40B55E8C-3A1D-6381-FE3F-92058EE5F566}"/>
              </a:ext>
            </a:extLst>
          </p:cNvPr>
          <p:cNvSpPr/>
          <p:nvPr/>
        </p:nvSpPr>
        <p:spPr>
          <a:xfrm>
            <a:off x="5162277" y="3163014"/>
            <a:ext cx="2597666" cy="1390261"/>
          </a:xfrm>
          <a:prstGeom prst="rect">
            <a:avLst/>
          </a:prstGeom>
          <a:solidFill>
            <a:srgbClr val="581D74">
              <a:alpha val="5000"/>
            </a:srgbClr>
          </a:solidFill>
          <a:ln w="4763" cap="flat">
            <a:solidFill>
              <a:schemeClr val="bg2"/>
            </a:solidFill>
            <a:prstDash val="solid"/>
            <a:miter/>
          </a:ln>
        </p:spPr>
        <p:txBody>
          <a:bodyPr rot="0" spcFirstLastPara="0" vertOverflow="overflow" horzOverflow="overflow" vert="horz" wrap="square" lIns="91384" tIns="45692" rIns="91384" bIns="45692"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799" b="0" i="0" u="none" strike="noStrike" kern="0" cap="none" spc="0" normalizeH="0" baseline="0" noProof="0" dirty="0">
              <a:ln>
                <a:noFill/>
              </a:ln>
              <a:solidFill>
                <a:srgbClr val="000000"/>
              </a:solidFill>
              <a:effectLst/>
              <a:uLnTx/>
              <a:uFillTx/>
            </a:endParaRPr>
          </a:p>
        </p:txBody>
      </p:sp>
      <p:sp>
        <p:nvSpPr>
          <p:cNvPr id="4" name="Freeform 153">
            <a:extLst>
              <a:ext uri="{FF2B5EF4-FFF2-40B4-BE49-F238E27FC236}">
                <a16:creationId xmlns:a16="http://schemas.microsoft.com/office/drawing/2014/main" id="{106A6AB9-DC96-A170-1C2F-A0D0F0A93B81}"/>
              </a:ext>
            </a:extLst>
          </p:cNvPr>
          <p:cNvSpPr/>
          <p:nvPr/>
        </p:nvSpPr>
        <p:spPr>
          <a:xfrm>
            <a:off x="5158943" y="1563639"/>
            <a:ext cx="2597666" cy="1348070"/>
          </a:xfrm>
          <a:prstGeom prst="rect">
            <a:avLst/>
          </a:prstGeom>
          <a:solidFill>
            <a:srgbClr val="581D74">
              <a:alpha val="5000"/>
            </a:srgbClr>
          </a:solidFill>
          <a:ln w="4763" cap="flat">
            <a:solidFill>
              <a:schemeClr val="bg2"/>
            </a:solidFill>
            <a:prstDash val="solid"/>
            <a:miter/>
          </a:ln>
        </p:spPr>
        <p:txBody>
          <a:bodyPr rot="0" spcFirstLastPara="0" vertOverflow="overflow" horzOverflow="overflow" vert="horz" wrap="square" lIns="91384" tIns="45692" rIns="91384" bIns="45692"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799" b="0" i="0" u="none" strike="noStrike" kern="0" cap="none" spc="0" normalizeH="0" baseline="0" noProof="0" dirty="0">
              <a:ln>
                <a:noFill/>
              </a:ln>
              <a:solidFill>
                <a:srgbClr val="000000"/>
              </a:solidFill>
              <a:effectLst/>
              <a:uLnTx/>
              <a:uFillTx/>
            </a:endParaRPr>
          </a:p>
        </p:txBody>
      </p:sp>
      <p:sp>
        <p:nvSpPr>
          <p:cNvPr id="5" name="Freeform 98">
            <a:extLst>
              <a:ext uri="{FF2B5EF4-FFF2-40B4-BE49-F238E27FC236}">
                <a16:creationId xmlns:a16="http://schemas.microsoft.com/office/drawing/2014/main" id="{5D09AEA6-15EF-5D91-51DC-83E8FCCBD5FE}"/>
              </a:ext>
            </a:extLst>
          </p:cNvPr>
          <p:cNvSpPr/>
          <p:nvPr/>
        </p:nvSpPr>
        <p:spPr>
          <a:xfrm>
            <a:off x="1692891" y="3139944"/>
            <a:ext cx="2590643" cy="1348070"/>
          </a:xfrm>
          <a:prstGeom prst="rect">
            <a:avLst/>
          </a:prstGeom>
          <a:solidFill>
            <a:sysClr val="window" lastClr="FFFFFF"/>
          </a:solidFill>
          <a:ln w="4763" cap="flat">
            <a:solidFill>
              <a:srgbClr val="581D74"/>
            </a:solid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prstClr val="white"/>
              </a:solidFill>
              <a:effectLst/>
              <a:uLnTx/>
              <a:uFillTx/>
            </a:endParaRPr>
          </a:p>
        </p:txBody>
      </p:sp>
      <p:sp>
        <p:nvSpPr>
          <p:cNvPr id="23" name="Freeform 98">
            <a:extLst>
              <a:ext uri="{FF2B5EF4-FFF2-40B4-BE49-F238E27FC236}">
                <a16:creationId xmlns:a16="http://schemas.microsoft.com/office/drawing/2014/main" id="{CEC78689-D66C-E5DE-29BA-6029D0A0E08C}"/>
              </a:ext>
            </a:extLst>
          </p:cNvPr>
          <p:cNvSpPr/>
          <p:nvPr/>
        </p:nvSpPr>
        <p:spPr>
          <a:xfrm>
            <a:off x="1703294" y="1563638"/>
            <a:ext cx="2590643" cy="1348070"/>
          </a:xfrm>
          <a:prstGeom prst="rect">
            <a:avLst/>
          </a:prstGeom>
          <a:solidFill>
            <a:sysClr val="window" lastClr="FFFFFF"/>
          </a:solidFill>
          <a:ln w="4763" cap="flat">
            <a:solidFill>
              <a:srgbClr val="581D74"/>
            </a:solid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prstClr val="white"/>
              </a:solidFill>
              <a:effectLst/>
              <a:uLnTx/>
              <a:uFillTx/>
            </a:endParaRPr>
          </a:p>
        </p:txBody>
      </p:sp>
      <p:sp>
        <p:nvSpPr>
          <p:cNvPr id="24" name="Rectangle 23">
            <a:extLst>
              <a:ext uri="{FF2B5EF4-FFF2-40B4-BE49-F238E27FC236}">
                <a16:creationId xmlns:a16="http://schemas.microsoft.com/office/drawing/2014/main" id="{7E5746A3-1930-B04B-3E85-A555AC941314}"/>
              </a:ext>
            </a:extLst>
          </p:cNvPr>
          <p:cNvSpPr/>
          <p:nvPr/>
        </p:nvSpPr>
        <p:spPr>
          <a:xfrm>
            <a:off x="178487" y="1933231"/>
            <a:ext cx="1291568" cy="456300"/>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dirty="0">
                <a:ln>
                  <a:noFill/>
                </a:ln>
                <a:solidFill>
                  <a:srgbClr val="2499B6"/>
                </a:solidFill>
                <a:effectLst/>
                <a:uLnTx/>
                <a:uFillTx/>
                <a:latin typeface="Arial" panose="020B0604020202020204"/>
                <a:ea typeface="+mn-ea"/>
                <a:cs typeface="+mn-cs"/>
              </a:rPr>
              <a:t>Coût pour l’employeur</a:t>
            </a:r>
          </a:p>
        </p:txBody>
      </p:sp>
      <p:cxnSp>
        <p:nvCxnSpPr>
          <p:cNvPr id="27" name="Connecteur droit 26">
            <a:extLst>
              <a:ext uri="{FF2B5EF4-FFF2-40B4-BE49-F238E27FC236}">
                <a16:creationId xmlns:a16="http://schemas.microsoft.com/office/drawing/2014/main" id="{191BFA97-5D07-1B75-75B7-3AE97FA36FD3}"/>
              </a:ext>
            </a:extLst>
          </p:cNvPr>
          <p:cNvCxnSpPr>
            <a:cxnSpLocks/>
          </p:cNvCxnSpPr>
          <p:nvPr/>
        </p:nvCxnSpPr>
        <p:spPr>
          <a:xfrm>
            <a:off x="252484" y="3023386"/>
            <a:ext cx="7528964" cy="0"/>
          </a:xfrm>
          <a:prstGeom prst="line">
            <a:avLst/>
          </a:prstGeom>
          <a:noFill/>
          <a:ln w="6350" cap="flat" cmpd="sng" algn="ctr">
            <a:solidFill>
              <a:srgbClr val="707372"/>
            </a:solidFill>
            <a:prstDash val="dash"/>
            <a:miter lim="800000"/>
          </a:ln>
          <a:effectLst/>
        </p:spPr>
      </p:cxnSp>
      <p:cxnSp>
        <p:nvCxnSpPr>
          <p:cNvPr id="28" name="Connecteur droit 27">
            <a:extLst>
              <a:ext uri="{FF2B5EF4-FFF2-40B4-BE49-F238E27FC236}">
                <a16:creationId xmlns:a16="http://schemas.microsoft.com/office/drawing/2014/main" id="{A3841FD6-8482-77B4-9280-FDCDA266E2AE}"/>
              </a:ext>
            </a:extLst>
          </p:cNvPr>
          <p:cNvCxnSpPr>
            <a:cxnSpLocks/>
          </p:cNvCxnSpPr>
          <p:nvPr/>
        </p:nvCxnSpPr>
        <p:spPr>
          <a:xfrm>
            <a:off x="4733382" y="1162266"/>
            <a:ext cx="14513" cy="3391009"/>
          </a:xfrm>
          <a:prstGeom prst="line">
            <a:avLst/>
          </a:prstGeom>
          <a:noFill/>
          <a:ln w="6350" cap="flat" cmpd="sng" algn="ctr">
            <a:solidFill>
              <a:srgbClr val="707372"/>
            </a:solidFill>
            <a:prstDash val="dash"/>
            <a:miter lim="800000"/>
          </a:ln>
          <a:effectLst/>
        </p:spPr>
      </p:cxnSp>
      <p:sp>
        <p:nvSpPr>
          <p:cNvPr id="29" name="Flèche : chevron 28">
            <a:extLst>
              <a:ext uri="{FF2B5EF4-FFF2-40B4-BE49-F238E27FC236}">
                <a16:creationId xmlns:a16="http://schemas.microsoft.com/office/drawing/2014/main" id="{815855ED-25CF-9644-5B90-62140DF87719}"/>
              </a:ext>
            </a:extLst>
          </p:cNvPr>
          <p:cNvSpPr/>
          <p:nvPr/>
        </p:nvSpPr>
        <p:spPr>
          <a:xfrm rot="21408465">
            <a:off x="5581825" y="1966946"/>
            <a:ext cx="161788" cy="197690"/>
          </a:xfrm>
          <a:prstGeom prst="chevron">
            <a:avLst>
              <a:gd name="adj" fmla="val 64533"/>
            </a:avLst>
          </a:prstGeom>
          <a:solidFill>
            <a:srgbClr val="581D74"/>
          </a:solidFill>
          <a:ln w="12700" cap="flat" cmpd="sng" algn="ctr">
            <a:solidFill>
              <a:srgbClr val="581D7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5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955F19CE-8B39-FD6B-C784-FC3139A1B7BE}"/>
              </a:ext>
            </a:extLst>
          </p:cNvPr>
          <p:cNvSpPr/>
          <p:nvPr/>
        </p:nvSpPr>
        <p:spPr>
          <a:xfrm>
            <a:off x="6414237" y="2360714"/>
            <a:ext cx="184731" cy="738664"/>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fr-FR" altLang="fr-FR" sz="1050" b="1" i="0" u="none" strike="noStrike" kern="0" cap="none" spc="0" normalizeH="0" baseline="0" noProof="0" dirty="0">
              <a:ln>
                <a:noFill/>
              </a:ln>
              <a:solidFill>
                <a:srgbClr val="581D74"/>
              </a:solidFill>
              <a:effectLst/>
              <a:uLnTx/>
              <a:uFillTx/>
            </a:endParaRP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fr-FR" altLang="fr-FR" sz="1050" b="1" i="0" u="none" strike="noStrike" kern="0" cap="none" spc="0" normalizeH="0" baseline="0" noProof="0" dirty="0">
              <a:ln>
                <a:noFill/>
              </a:ln>
              <a:solidFill>
                <a:srgbClr val="581D74"/>
              </a:solidFill>
              <a:effectLst/>
              <a:uLnTx/>
              <a:uFillTx/>
            </a:endParaRP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fr-FR" altLang="fr-FR" sz="1050" b="1" i="0" u="none" strike="noStrike" kern="0" cap="none" spc="0" normalizeH="0" baseline="0" noProof="0" dirty="0">
              <a:ln>
                <a:noFill/>
              </a:ln>
              <a:solidFill>
                <a:srgbClr val="581D74"/>
              </a:solidFill>
              <a:effectLst/>
              <a:uLnTx/>
              <a:uFillTx/>
            </a:endParaRP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fr-FR" altLang="fr-FR" sz="1050" b="1" i="0" u="none" strike="noStrike" kern="0" cap="none" spc="0" normalizeH="0" baseline="0" noProof="0" dirty="0">
              <a:ln>
                <a:noFill/>
              </a:ln>
              <a:solidFill>
                <a:srgbClr val="581D74"/>
              </a:solidFill>
              <a:effectLst/>
              <a:uLnTx/>
              <a:uFillTx/>
            </a:endParaRPr>
          </a:p>
        </p:txBody>
      </p:sp>
      <p:pic>
        <p:nvPicPr>
          <p:cNvPr id="34" name="Graphique 33" descr="Coche">
            <a:extLst>
              <a:ext uri="{FF2B5EF4-FFF2-40B4-BE49-F238E27FC236}">
                <a16:creationId xmlns:a16="http://schemas.microsoft.com/office/drawing/2014/main" id="{A1EA738C-5024-92A4-F58D-42E84979521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277990" y="3178922"/>
            <a:ext cx="346238" cy="346238"/>
          </a:xfrm>
          <a:prstGeom prst="rect">
            <a:avLst/>
          </a:prstGeom>
        </p:spPr>
      </p:pic>
      <p:sp>
        <p:nvSpPr>
          <p:cNvPr id="35" name="Rectangle 34">
            <a:extLst>
              <a:ext uri="{FF2B5EF4-FFF2-40B4-BE49-F238E27FC236}">
                <a16:creationId xmlns:a16="http://schemas.microsoft.com/office/drawing/2014/main" id="{B104A6FF-58C5-0436-C8CA-18BB3878238B}"/>
              </a:ext>
            </a:extLst>
          </p:cNvPr>
          <p:cNvSpPr/>
          <p:nvPr/>
        </p:nvSpPr>
        <p:spPr>
          <a:xfrm>
            <a:off x="3922515" y="2510307"/>
            <a:ext cx="1616913" cy="109415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50" b="0" i="0" u="none" strike="noStrike" kern="0" cap="none" spc="0" normalizeH="0" baseline="0" noProof="0" dirty="0">
              <a:ln>
                <a:noFill/>
              </a:ln>
              <a:solidFill>
                <a:prstClr val="white"/>
              </a:solidFill>
              <a:effectLst/>
              <a:uLnTx/>
              <a:uFillTx/>
              <a:latin typeface="Arial" panose="020B0604020202020204"/>
              <a:ea typeface="+mn-ea"/>
              <a:cs typeface="+mn-cs"/>
            </a:endParaRPr>
          </a:p>
        </p:txBody>
      </p:sp>
      <mc:AlternateContent xmlns:mc="http://schemas.openxmlformats.org/markup-compatibility/2006" xmlns:p14="http://schemas.microsoft.com/office/powerpoint/2010/main">
        <mc:Choice Requires="p14">
          <p:contentPart p14:bwMode="auto" r:id="rId4">
            <p14:nvContentPartPr>
              <p14:cNvPr id="36" name="Encre 35">
                <a:extLst>
                  <a:ext uri="{FF2B5EF4-FFF2-40B4-BE49-F238E27FC236}">
                    <a16:creationId xmlns:a16="http://schemas.microsoft.com/office/drawing/2014/main" id="{FE2C14C2-CE03-1CEF-432E-17FFF2FF875A}"/>
                  </a:ext>
                </a:extLst>
              </p14:cNvPr>
              <p14:cNvContentPartPr/>
              <p14:nvPr/>
            </p14:nvContentPartPr>
            <p14:xfrm rot="517020">
              <a:off x="4828205" y="2013423"/>
              <a:ext cx="626508" cy="513344"/>
            </p14:xfrm>
          </p:contentPart>
        </mc:Choice>
        <mc:Fallback xmlns="">
          <p:pic>
            <p:nvPicPr>
              <p:cNvPr id="36" name="Encre 35">
                <a:extLst>
                  <a:ext uri="{FF2B5EF4-FFF2-40B4-BE49-F238E27FC236}">
                    <a16:creationId xmlns:a16="http://schemas.microsoft.com/office/drawing/2014/main" id="{FE2C14C2-CE03-1CEF-432E-17FFF2FF875A}"/>
                  </a:ext>
                </a:extLst>
              </p:cNvPr>
              <p:cNvPicPr/>
              <p:nvPr/>
            </p:nvPicPr>
            <p:blipFill>
              <a:blip r:embed="rId5"/>
              <a:stretch>
                <a:fillRect/>
              </a:stretch>
            </p:blipFill>
            <p:spPr>
              <a:xfrm rot="517020">
                <a:off x="4823887" y="2009106"/>
                <a:ext cx="635145" cy="521978"/>
              </a:xfrm>
              <a:prstGeom prst="rect">
                <a:avLst/>
              </a:prstGeom>
            </p:spPr>
          </p:pic>
        </mc:Fallback>
      </mc:AlternateContent>
      <p:sp>
        <p:nvSpPr>
          <p:cNvPr id="37" name="Rectangle 36">
            <a:extLst>
              <a:ext uri="{FF2B5EF4-FFF2-40B4-BE49-F238E27FC236}">
                <a16:creationId xmlns:a16="http://schemas.microsoft.com/office/drawing/2014/main" id="{901DECA2-84AE-D0CB-61A8-05A79FE51830}"/>
              </a:ext>
            </a:extLst>
          </p:cNvPr>
          <p:cNvSpPr/>
          <p:nvPr/>
        </p:nvSpPr>
        <p:spPr>
          <a:xfrm>
            <a:off x="5165788" y="1115327"/>
            <a:ext cx="2590820" cy="384245"/>
          </a:xfrm>
          <a:prstGeom prst="rect">
            <a:avLst/>
          </a:prstGeom>
          <a:solidFill>
            <a:srgbClr val="581D74"/>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r>
              <a:rPr lang="fr-FR" sz="1200" b="1" cap="all">
                <a:solidFill>
                  <a:schemeClr val="bg1"/>
                </a:solidFill>
                <a:latin typeface="+mj-lt"/>
                <a:ea typeface="Roboto" panose="02000000000000000000" pitchFamily="2" charset="0"/>
                <a:cs typeface="Roboto" panose="02000000000000000000" pitchFamily="2" charset="0"/>
              </a:rPr>
              <a:t>Intéressement</a:t>
            </a:r>
            <a:endParaRPr lang="fr-FR" sz="1200" b="1" cap="all" dirty="0">
              <a:solidFill>
                <a:schemeClr val="bg1"/>
              </a:solidFill>
              <a:latin typeface="+mj-lt"/>
              <a:ea typeface="Roboto" panose="02000000000000000000" pitchFamily="2" charset="0"/>
              <a:cs typeface="Roboto" panose="02000000000000000000" pitchFamily="2" charset="0"/>
            </a:endParaRPr>
          </a:p>
        </p:txBody>
      </p:sp>
      <p:pic>
        <p:nvPicPr>
          <p:cNvPr id="38" name="Image 37">
            <a:extLst>
              <a:ext uri="{FF2B5EF4-FFF2-40B4-BE49-F238E27FC236}">
                <a16:creationId xmlns:a16="http://schemas.microsoft.com/office/drawing/2014/main" id="{1D00C1F1-7F5A-849E-28A4-1B7037D278D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6231"/>
          <a:stretch/>
        </p:blipFill>
        <p:spPr>
          <a:xfrm>
            <a:off x="3922515" y="2389678"/>
            <a:ext cx="2037393" cy="1294337"/>
          </a:xfrm>
          <a:prstGeom prst="rect">
            <a:avLst/>
          </a:prstGeom>
        </p:spPr>
      </p:pic>
      <p:pic>
        <p:nvPicPr>
          <p:cNvPr id="39" name="Image 38">
            <a:extLst>
              <a:ext uri="{FF2B5EF4-FFF2-40B4-BE49-F238E27FC236}">
                <a16:creationId xmlns:a16="http://schemas.microsoft.com/office/drawing/2014/main" id="{9DCE49E6-A9B0-2296-1489-94F2003AA98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V="1">
            <a:off x="4755295" y="3518626"/>
            <a:ext cx="875042" cy="639625"/>
          </a:xfrm>
          <a:prstGeom prst="rect">
            <a:avLst/>
          </a:prstGeom>
        </p:spPr>
      </p:pic>
      <p:sp>
        <p:nvSpPr>
          <p:cNvPr id="40" name="Rectangle 39">
            <a:extLst>
              <a:ext uri="{FF2B5EF4-FFF2-40B4-BE49-F238E27FC236}">
                <a16:creationId xmlns:a16="http://schemas.microsoft.com/office/drawing/2014/main" id="{D6F684A6-F3A6-2B78-755F-6FF97667513A}"/>
              </a:ext>
            </a:extLst>
          </p:cNvPr>
          <p:cNvSpPr/>
          <p:nvPr/>
        </p:nvSpPr>
        <p:spPr>
          <a:xfrm>
            <a:off x="1694499" y="1117892"/>
            <a:ext cx="2590820" cy="384245"/>
          </a:xfrm>
          <a:prstGeom prst="rect">
            <a:avLst/>
          </a:prstGeom>
          <a:solidFill>
            <a:sysClr val="window" lastClr="FFFFFF">
              <a:lumMod val="85000"/>
            </a:sysClr>
          </a:solidFill>
          <a:ln w="12700" cap="flat" cmpd="sng" algn="ctr">
            <a:solidFill>
              <a:sysClr val="window" lastClr="FFFFFF">
                <a:lumMod val="85000"/>
              </a:sys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Arial" panose="020B0604020202020204"/>
                <a:ea typeface="+mn-ea"/>
                <a:cs typeface="+mn-cs"/>
              </a:rPr>
              <a:t>SALAIRE OU PRIME SALARIALE</a:t>
            </a:r>
          </a:p>
        </p:txBody>
      </p:sp>
      <p:pic>
        <p:nvPicPr>
          <p:cNvPr id="41" name="Image 40">
            <a:extLst>
              <a:ext uri="{FF2B5EF4-FFF2-40B4-BE49-F238E27FC236}">
                <a16:creationId xmlns:a16="http://schemas.microsoft.com/office/drawing/2014/main" id="{3AC82A2D-A4E3-D8F5-59FF-4DBBC0627F9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flipV="1">
            <a:off x="3779261" y="3518029"/>
            <a:ext cx="962165" cy="629465"/>
          </a:xfrm>
          <a:prstGeom prst="rect">
            <a:avLst/>
          </a:prstGeom>
        </p:spPr>
      </p:pic>
      <p:pic>
        <p:nvPicPr>
          <p:cNvPr id="42" name="Image 41">
            <a:extLst>
              <a:ext uri="{FF2B5EF4-FFF2-40B4-BE49-F238E27FC236}">
                <a16:creationId xmlns:a16="http://schemas.microsoft.com/office/drawing/2014/main" id="{1ABB3B00-CAF6-AEC4-5A54-F8CB150A1A8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3770580" y="1944659"/>
            <a:ext cx="955868" cy="645899"/>
          </a:xfrm>
          <a:prstGeom prst="rect">
            <a:avLst/>
          </a:prstGeom>
        </p:spPr>
      </p:pic>
      <p:sp>
        <p:nvSpPr>
          <p:cNvPr id="43" name="Rectangle 42">
            <a:extLst>
              <a:ext uri="{FF2B5EF4-FFF2-40B4-BE49-F238E27FC236}">
                <a16:creationId xmlns:a16="http://schemas.microsoft.com/office/drawing/2014/main" id="{E605BB47-308C-9BFB-B1CF-BDEA4312E131}"/>
              </a:ext>
            </a:extLst>
          </p:cNvPr>
          <p:cNvSpPr/>
          <p:nvPr/>
        </p:nvSpPr>
        <p:spPr>
          <a:xfrm>
            <a:off x="153278" y="3655889"/>
            <a:ext cx="1291568" cy="45630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a:ln>
                  <a:noFill/>
                </a:ln>
                <a:solidFill>
                  <a:srgbClr val="F07E53"/>
                </a:solidFill>
                <a:effectLst/>
                <a:uLnTx/>
                <a:uFillTx/>
                <a:latin typeface="Arial" panose="020B0604020202020204"/>
                <a:ea typeface="+mn-ea"/>
                <a:cs typeface="+mn-cs"/>
              </a:rPr>
              <a:t>Montant net perçu </a:t>
            </a:r>
            <a:r>
              <a:rPr kumimoji="0" lang="fr-FR" sz="1350" b="0" i="0" u="none" strike="noStrike" kern="0" cap="none" spc="0" normalizeH="0" baseline="0" noProof="0" dirty="0">
                <a:ln>
                  <a:noFill/>
                </a:ln>
                <a:solidFill>
                  <a:srgbClr val="F07E53"/>
                </a:solidFill>
                <a:effectLst/>
                <a:uLnTx/>
                <a:uFillTx/>
                <a:latin typeface="Arial" panose="020B0604020202020204"/>
                <a:ea typeface="+mn-ea"/>
                <a:cs typeface="+mn-cs"/>
              </a:rPr>
              <a:t>par le bénéficiaire</a:t>
            </a:r>
          </a:p>
        </p:txBody>
      </p:sp>
      <p:sp>
        <p:nvSpPr>
          <p:cNvPr id="50" name="ZoneTexte 49">
            <a:extLst>
              <a:ext uri="{FF2B5EF4-FFF2-40B4-BE49-F238E27FC236}">
                <a16:creationId xmlns:a16="http://schemas.microsoft.com/office/drawing/2014/main" id="{21892628-CE26-D93B-399D-BF91BD4DB825}"/>
              </a:ext>
            </a:extLst>
          </p:cNvPr>
          <p:cNvSpPr txBox="1"/>
          <p:nvPr/>
        </p:nvSpPr>
        <p:spPr>
          <a:xfrm>
            <a:off x="2081288" y="1886739"/>
            <a:ext cx="1769105" cy="839587"/>
          </a:xfrm>
          <a:prstGeom prst="rect">
            <a:avLst/>
          </a:prstGeom>
          <a:noFill/>
        </p:spPr>
        <p:txBody>
          <a:bodyPr vert="horz" wrap="square" lIns="91440" tIns="45720" rIns="91440" bIns="45720" rtlCol="0" anchor="ctr">
            <a:normAutofit fontScale="77500" lnSpcReduction="20000"/>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FR" altLang="fr-FR" sz="3200" b="1" i="0" u="none" strike="noStrike" kern="0" cap="none" spc="0" normalizeH="0" baseline="0" noProof="0" dirty="0">
                <a:ln>
                  <a:noFill/>
                </a:ln>
                <a:solidFill>
                  <a:srgbClr val="581D74"/>
                </a:solidFill>
                <a:effectLst/>
                <a:uLnTx/>
                <a:uFillTx/>
              </a:rPr>
              <a:t>1 500 €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800" b="0" i="0" u="none" strike="noStrike" kern="0" cap="none" spc="0" normalizeH="0" baseline="0" noProof="0" dirty="0">
                <a:ln>
                  <a:noFill/>
                </a:ln>
                <a:effectLst/>
                <a:uLnTx/>
                <a:uFillTx/>
              </a:rPr>
              <a:t>soumis aux charges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800" b="0" i="0" u="none" strike="noStrike" kern="0" cap="none" spc="0" normalizeH="0" baseline="0" noProof="0" dirty="0">
                <a:ln>
                  <a:noFill/>
                </a:ln>
                <a:effectLst/>
                <a:uLnTx/>
                <a:uFillTx/>
              </a:rPr>
              <a:t>patronales (50%)</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endParaRPr>
          </a:p>
          <a:p>
            <a:pPr marL="0" marR="0" lvl="0" indent="0" defTabSz="1258888"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r-FR" sz="1800" b="1" i="0" u="none" strike="noStrike" kern="0" cap="none" spc="0" normalizeH="0" baseline="0" noProof="0" dirty="0">
              <a:ln>
                <a:noFill/>
              </a:ln>
              <a:solidFill>
                <a:prstClr val="white"/>
              </a:solidFill>
              <a:effectLst/>
              <a:uLnTx/>
              <a:uFillTx/>
              <a:cs typeface="Arial" panose="020B0604020202020204" pitchFamily="34" charset="0"/>
            </a:endParaRPr>
          </a:p>
        </p:txBody>
      </p:sp>
      <p:sp>
        <p:nvSpPr>
          <p:cNvPr id="51" name="ZoneTexte 50">
            <a:extLst>
              <a:ext uri="{FF2B5EF4-FFF2-40B4-BE49-F238E27FC236}">
                <a16:creationId xmlns:a16="http://schemas.microsoft.com/office/drawing/2014/main" id="{B8364AEE-A8D5-4A47-9721-D57686DA33B0}"/>
              </a:ext>
            </a:extLst>
          </p:cNvPr>
          <p:cNvSpPr txBox="1"/>
          <p:nvPr/>
        </p:nvSpPr>
        <p:spPr>
          <a:xfrm>
            <a:off x="2015994" y="3344536"/>
            <a:ext cx="1847560" cy="1123680"/>
          </a:xfrm>
          <a:prstGeom prst="rect">
            <a:avLst/>
          </a:prstGeom>
          <a:noFill/>
        </p:spPr>
        <p:txBody>
          <a:bodyPr vert="horz" wrap="square" lIns="91440" tIns="45720" rIns="91440" bIns="45720" rtlCol="0" anchor="ctr">
            <a:normAutofit fontScale="77500" lnSpcReduction="20000"/>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3200" b="1" i="0" u="none" strike="noStrike" kern="0" cap="none" spc="0" normalizeH="0" baseline="0" noProof="0" dirty="0">
                <a:ln>
                  <a:noFill/>
                </a:ln>
                <a:solidFill>
                  <a:srgbClr val="581D74"/>
                </a:solidFill>
                <a:effectLst/>
                <a:uLnTx/>
                <a:uFillTx/>
              </a:rPr>
              <a:t>691 €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800" b="0" i="0" u="none" strike="noStrike" kern="0" cap="none" spc="0" normalizeH="0" baseline="0" noProof="0" dirty="0">
                <a:ln>
                  <a:noFill/>
                </a:ln>
                <a:effectLst/>
                <a:uLnTx/>
                <a:uFillTx/>
              </a:rPr>
              <a:t>soumis à l’impôt</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800" b="0" i="0" u="none" strike="noStrike" kern="0" cap="none" spc="0" normalizeH="0" baseline="0" noProof="0" dirty="0">
                <a:ln>
                  <a:noFill/>
                </a:ln>
                <a:effectLst/>
                <a:uLnTx/>
                <a:uFillTx/>
              </a:rPr>
              <a:t>sur </a:t>
            </a:r>
            <a:r>
              <a:rPr kumimoji="0" lang="fr-FR" sz="1800" b="0" i="0" u="none" strike="noStrike" kern="0" cap="none" spc="0" normalizeH="0" baseline="0" noProof="0">
                <a:ln>
                  <a:noFill/>
                </a:ln>
                <a:effectLst/>
                <a:uLnTx/>
                <a:uFillTx/>
              </a:rPr>
              <a:t>le revenu</a:t>
            </a:r>
            <a:endParaRPr kumimoji="0" lang="fr-FR" sz="1800" b="0" i="0" u="none" strike="noStrike" kern="0" cap="none" spc="0" normalizeH="0" baseline="0" noProof="0" dirty="0">
              <a:ln>
                <a:noFill/>
              </a:ln>
              <a:effectLst/>
              <a:uLnTx/>
              <a:uFillTx/>
            </a:endParaRP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800" b="0" i="0" u="none" strike="noStrike" kern="0" cap="none" spc="0" normalizeH="0" baseline="0" noProof="0" dirty="0">
                <a:ln>
                  <a:noFill/>
                </a:ln>
                <a:effectLst/>
                <a:uLnTx/>
                <a:uFillTx/>
              </a:rPr>
              <a:t>&amp;</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800" b="0" i="0" u="none" strike="noStrike" kern="0" cap="none" spc="0" normalizeH="0" baseline="0" noProof="0">
                <a:ln>
                  <a:noFill/>
                </a:ln>
                <a:effectLst/>
                <a:uLnTx/>
                <a:uFillTx/>
              </a:rPr>
              <a:t>charges salariales</a:t>
            </a:r>
            <a:endParaRPr kumimoji="0" lang="fr-FR" altLang="fr-FR" sz="2800" b="0" i="0" u="none" strike="noStrike" kern="0" cap="none" spc="0" normalizeH="0" baseline="0" noProof="0" dirty="0">
              <a:ln>
                <a:noFill/>
              </a:ln>
              <a:effectLst/>
              <a:uLnTx/>
              <a:uFillTx/>
            </a:endParaRPr>
          </a:p>
          <a:p>
            <a:pPr marL="0" marR="0" lvl="0" indent="0" defTabSz="1258888"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r-FR" sz="1800" b="1" i="0" u="none" strike="noStrike" kern="0" cap="none" spc="0" normalizeH="0" baseline="0" noProof="0" dirty="0">
              <a:ln>
                <a:noFill/>
              </a:ln>
              <a:solidFill>
                <a:prstClr val="white"/>
              </a:solidFill>
              <a:effectLst/>
              <a:uLnTx/>
              <a:uFillTx/>
              <a:cs typeface="Arial" panose="020B0604020202020204" pitchFamily="34" charset="0"/>
            </a:endParaRPr>
          </a:p>
        </p:txBody>
      </p:sp>
      <p:pic>
        <p:nvPicPr>
          <p:cNvPr id="52" name="Image 51">
            <a:extLst>
              <a:ext uri="{FF2B5EF4-FFF2-40B4-BE49-F238E27FC236}">
                <a16:creationId xmlns:a16="http://schemas.microsoft.com/office/drawing/2014/main" id="{61BAD0B2-A5A9-612A-30A6-FD93ABF6806E}"/>
              </a:ext>
            </a:extLst>
          </p:cNvPr>
          <p:cNvPicPr>
            <a:picLocks noChangeAspect="1"/>
          </p:cNvPicPr>
          <p:nvPr/>
        </p:nvPicPr>
        <p:blipFill>
          <a:blip r:embed="rId8"/>
          <a:stretch>
            <a:fillRect/>
          </a:stretch>
        </p:blipFill>
        <p:spPr>
          <a:xfrm>
            <a:off x="7451880" y="3270234"/>
            <a:ext cx="1227611" cy="1227611"/>
          </a:xfrm>
          <a:prstGeom prst="rect">
            <a:avLst/>
          </a:prstGeom>
        </p:spPr>
      </p:pic>
      <p:pic>
        <p:nvPicPr>
          <p:cNvPr id="53" name="Image 52">
            <a:extLst>
              <a:ext uri="{FF2B5EF4-FFF2-40B4-BE49-F238E27FC236}">
                <a16:creationId xmlns:a16="http://schemas.microsoft.com/office/drawing/2014/main" id="{A4085CDB-1784-EA0D-156F-3AB40FFCC415}"/>
              </a:ext>
            </a:extLst>
          </p:cNvPr>
          <p:cNvPicPr>
            <a:picLocks noChangeAspect="1"/>
          </p:cNvPicPr>
          <p:nvPr/>
        </p:nvPicPr>
        <p:blipFill>
          <a:blip r:embed="rId9"/>
          <a:stretch>
            <a:fillRect/>
          </a:stretch>
        </p:blipFill>
        <p:spPr>
          <a:xfrm>
            <a:off x="7463974" y="1750971"/>
            <a:ext cx="1170024" cy="1160737"/>
          </a:xfrm>
          <a:prstGeom prst="rect">
            <a:avLst/>
          </a:prstGeom>
        </p:spPr>
      </p:pic>
      <p:sp>
        <p:nvSpPr>
          <p:cNvPr id="54" name="ZoneTexte 53">
            <a:extLst>
              <a:ext uri="{FF2B5EF4-FFF2-40B4-BE49-F238E27FC236}">
                <a16:creationId xmlns:a16="http://schemas.microsoft.com/office/drawing/2014/main" id="{C634F03D-E08B-27D1-C6C6-9B62B8B99992}"/>
              </a:ext>
            </a:extLst>
          </p:cNvPr>
          <p:cNvSpPr txBox="1"/>
          <p:nvPr/>
        </p:nvSpPr>
        <p:spPr>
          <a:xfrm>
            <a:off x="5598389" y="1942999"/>
            <a:ext cx="1860426" cy="839587"/>
          </a:xfrm>
          <a:prstGeom prst="rect">
            <a:avLst/>
          </a:prstGeom>
          <a:noFill/>
        </p:spPr>
        <p:txBody>
          <a:bodyPr vert="horz" wrap="square" lIns="91440" tIns="45720" rIns="91440" bIns="45720" rtlCol="0" anchor="ctr">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FR" altLang="fr-FR" sz="1400" b="1" i="0" u="none" strike="noStrike" kern="0" cap="none" spc="0" normalizeH="0" baseline="0" noProof="0" dirty="0">
                <a:ln>
                  <a:noFill/>
                </a:ln>
                <a:solidFill>
                  <a:srgbClr val="581D74"/>
                </a:solidFill>
                <a:effectLst/>
                <a:uLnTx/>
                <a:uFillTx/>
              </a:rPr>
              <a:t>1 000 €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rPr>
              <a:t>déductibles du</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rPr>
              <a:t> bénéfice imposable</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altLang="fr-FR" sz="1000" b="1" i="0" u="none" strike="noStrike" kern="0" cap="none" spc="0" normalizeH="0" baseline="0" noProof="0" dirty="0">
                <a:ln>
                  <a:noFill/>
                </a:ln>
                <a:solidFill>
                  <a:srgbClr val="581D74"/>
                </a:solidFill>
                <a:effectLst/>
                <a:uLnTx/>
                <a:uFillTx/>
              </a:rPr>
              <a:t>&amp;</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altLang="fr-FR" sz="1400" b="1" i="0" u="none" strike="noStrike" kern="0" cap="none" spc="0" normalizeH="0" baseline="0" noProof="0" dirty="0">
                <a:ln>
                  <a:noFill/>
                </a:ln>
                <a:solidFill>
                  <a:srgbClr val="581D74"/>
                </a:solidFill>
                <a:effectLst/>
                <a:uLnTx/>
                <a:uFillTx/>
              </a:rPr>
              <a:t>0% </a:t>
            </a:r>
            <a:r>
              <a:rPr kumimoji="0" lang="fr-FR" altLang="fr-FR" sz="1400" b="1" i="0" u="none" strike="noStrike" kern="0" cap="none" spc="0" normalizeH="0" baseline="0" noProof="0">
                <a:ln>
                  <a:noFill/>
                </a:ln>
                <a:solidFill>
                  <a:srgbClr val="581D74"/>
                </a:solidFill>
                <a:effectLst/>
                <a:uLnTx/>
                <a:uFillTx/>
              </a:rPr>
              <a:t>DE CHARGE*</a:t>
            </a:r>
            <a:endParaRPr kumimoji="0" lang="fr-FR" altLang="fr-FR" sz="1400" b="1" i="0" u="none" strike="noStrike" kern="0" cap="none" spc="0" normalizeH="0" baseline="0" noProof="0" dirty="0">
              <a:ln>
                <a:noFill/>
              </a:ln>
              <a:solidFill>
                <a:srgbClr val="581D74"/>
              </a:solidFill>
              <a:effectLst/>
              <a:uLnTx/>
              <a:uFillTx/>
            </a:endParaRP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altLang="fr-FR" sz="1400" b="1" i="0" u="none" strike="noStrike" kern="0" cap="none" spc="0" normalizeH="0" baseline="0" noProof="0" dirty="0">
                <a:ln>
                  <a:noFill/>
                </a:ln>
                <a:solidFill>
                  <a:srgbClr val="581D74"/>
                </a:solidFill>
                <a:effectLst/>
                <a:uLnTx/>
                <a:uFillTx/>
              </a:rPr>
              <a:t>(forfait social)</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endParaRPr>
          </a:p>
          <a:p>
            <a:pPr marL="0" marR="0" lvl="0" indent="0" defTabSz="1258888"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r-FR" sz="1400" b="1" i="0" u="none" strike="noStrike" kern="0" cap="none" spc="0" normalizeH="0" baseline="0" noProof="0" dirty="0">
              <a:ln>
                <a:noFill/>
              </a:ln>
              <a:solidFill>
                <a:prstClr val="white"/>
              </a:solidFill>
              <a:effectLst/>
              <a:uLnTx/>
              <a:uFillTx/>
              <a:cs typeface="Arial" panose="020B0604020202020204" pitchFamily="34" charset="0"/>
            </a:endParaRPr>
          </a:p>
        </p:txBody>
      </p:sp>
      <p:pic>
        <p:nvPicPr>
          <p:cNvPr id="55" name="Graphique 54" descr="Coche">
            <a:extLst>
              <a:ext uri="{FF2B5EF4-FFF2-40B4-BE49-F238E27FC236}">
                <a16:creationId xmlns:a16="http://schemas.microsoft.com/office/drawing/2014/main" id="{E61F2C3A-58F7-C120-329A-3EFD0F541246}"/>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212307" y="1589364"/>
            <a:ext cx="346238" cy="346238"/>
          </a:xfrm>
          <a:prstGeom prst="rect">
            <a:avLst/>
          </a:prstGeom>
        </p:spPr>
      </p:pic>
      <p:sp>
        <p:nvSpPr>
          <p:cNvPr id="56" name="ZoneTexte 55">
            <a:extLst>
              <a:ext uri="{FF2B5EF4-FFF2-40B4-BE49-F238E27FC236}">
                <a16:creationId xmlns:a16="http://schemas.microsoft.com/office/drawing/2014/main" id="{20A18ACE-5985-67CD-5647-BB4FBCEBB593}"/>
              </a:ext>
            </a:extLst>
          </p:cNvPr>
          <p:cNvSpPr txBox="1"/>
          <p:nvPr/>
        </p:nvSpPr>
        <p:spPr>
          <a:xfrm>
            <a:off x="5235306" y="3394831"/>
            <a:ext cx="2504867" cy="1123680"/>
          </a:xfrm>
          <a:prstGeom prst="rect">
            <a:avLst/>
          </a:prstGeom>
          <a:noFill/>
        </p:spPr>
        <p:txBody>
          <a:bodyPr vert="horz" wrap="square" lIns="91440" tIns="45720" rIns="91440" bIns="45720" rtlCol="0" anchor="ctr">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800" b="1" i="0" u="none" strike="noStrike" kern="0" cap="none" spc="0" normalizeH="0" baseline="0" noProof="0" dirty="0">
                <a:ln>
                  <a:noFill/>
                </a:ln>
                <a:solidFill>
                  <a:srgbClr val="581D74"/>
                </a:solidFill>
                <a:effectLst/>
                <a:uLnTx/>
                <a:uFillTx/>
              </a:rPr>
              <a:t>903 €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rPr>
              <a:t>exonérés d’impôt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rPr>
              <a:t>sur le revenu</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rPr>
              <a:t>&amp;</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rPr>
              <a:t>de charges salariales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rPr>
              <a:t>(hors CSG/CRDS de 9,7%)</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fr-FR" altLang="fr-FR" sz="1400" b="0" i="0" u="none" strike="noStrike" kern="0" cap="none" spc="0" normalizeH="0" baseline="0" noProof="0" dirty="0">
              <a:ln>
                <a:noFill/>
              </a:ln>
              <a:solidFill>
                <a:prstClr val="black"/>
              </a:solidFill>
              <a:effectLst/>
              <a:uLnTx/>
              <a:uFillTx/>
            </a:endParaRPr>
          </a:p>
          <a:p>
            <a:pPr marL="0" marR="0" lvl="0" indent="0" defTabSz="1258888"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r-FR" sz="600" b="1" i="0" u="none" strike="noStrike" kern="0" cap="none" spc="0" normalizeH="0" baseline="0" noProof="0" dirty="0">
              <a:ln>
                <a:noFill/>
              </a:ln>
              <a:solidFill>
                <a:prstClr val="white"/>
              </a:solidFill>
              <a:effectLst/>
              <a:uLnTx/>
              <a:uFillTx/>
              <a:cs typeface="Arial" panose="020B0604020202020204" pitchFamily="34" charset="0"/>
            </a:endParaRPr>
          </a:p>
        </p:txBody>
      </p:sp>
    </p:spTree>
    <p:extLst>
      <p:ext uri="{BB962C8B-B14F-4D97-AF65-F5344CB8AC3E}">
        <p14:creationId xmlns:p14="http://schemas.microsoft.com/office/powerpoint/2010/main" val="200828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10</a:t>
            </a:fld>
            <a:endParaRPr lang="fr-FR"/>
          </a:p>
        </p:txBody>
      </p:sp>
      <p:sp>
        <p:nvSpPr>
          <p:cNvPr id="2" name="Round Single Corner of Rectangle 356">
            <a:extLst>
              <a:ext uri="{FF2B5EF4-FFF2-40B4-BE49-F238E27FC236}">
                <a16:creationId xmlns:a16="http://schemas.microsoft.com/office/drawing/2014/main" id="{07AC033C-7FAB-AD53-2467-A71374FF0AFE}"/>
              </a:ext>
            </a:extLst>
          </p:cNvPr>
          <p:cNvSpPr/>
          <p:nvPr/>
        </p:nvSpPr>
        <p:spPr>
          <a:xfrm rot="5400000" flipH="1">
            <a:off x="6024681" y="1825302"/>
            <a:ext cx="830691" cy="2919999"/>
          </a:xfrm>
          <a:prstGeom prst="round1Rect">
            <a:avLst>
              <a:gd name="adj" fmla="val 0"/>
            </a:avLst>
          </a:prstGeom>
          <a:solidFill>
            <a:schemeClr val="bg1"/>
          </a:solidFill>
          <a:ln w="4763" cap="flat">
            <a:solidFill>
              <a:schemeClr val="bg2"/>
            </a:solidFill>
            <a:prstDash val="solid"/>
            <a:miter/>
          </a:ln>
          <a:effectLst/>
        </p:spPr>
        <p:txBody>
          <a:bodyPr rot="0" spcFirstLastPara="0" vertOverflow="overflow" horzOverflow="overflow" vert="horz" wrap="square" lIns="161900" tIns="34269" rIns="68538" bIns="34269" numCol="1" spcCol="0" rtlCol="0" fromWordArt="0" anchor="ctr" anchorCtr="0" forceAA="0" compatLnSpc="1">
            <a:prstTxWarp prst="textNoShape">
              <a:avLst/>
            </a:prstTxWarp>
            <a:noAutofit/>
          </a:bodyPr>
          <a:lstStyle/>
          <a:p>
            <a:pPr defTabSz="685129">
              <a:defRPr/>
            </a:pPr>
            <a:endParaRPr lang="en-GB" sz="675" dirty="0">
              <a:solidFill>
                <a:srgbClr val="707372"/>
              </a:solidFill>
              <a:latin typeface="Arial" panose="020B0604020202020204"/>
            </a:endParaRPr>
          </a:p>
        </p:txBody>
      </p:sp>
      <p:sp>
        <p:nvSpPr>
          <p:cNvPr id="5" name="TextBox 292">
            <a:extLst>
              <a:ext uri="{FF2B5EF4-FFF2-40B4-BE49-F238E27FC236}">
                <a16:creationId xmlns:a16="http://schemas.microsoft.com/office/drawing/2014/main" id="{6ED62F3B-9CCF-40D5-C338-432031C9F39B}"/>
              </a:ext>
            </a:extLst>
          </p:cNvPr>
          <p:cNvSpPr txBox="1"/>
          <p:nvPr/>
        </p:nvSpPr>
        <p:spPr>
          <a:xfrm>
            <a:off x="6004692" y="3140787"/>
            <a:ext cx="1155689" cy="246069"/>
          </a:xfrm>
          <a:prstGeom prst="rect">
            <a:avLst/>
          </a:prstGeom>
          <a:noFill/>
        </p:spPr>
        <p:txBody>
          <a:bodyPr wrap="square" rtlCol="0">
            <a:spAutoFit/>
          </a:bodyPr>
          <a:lstStyle/>
          <a:p>
            <a:pPr algn="ctr"/>
            <a:r>
              <a:rPr lang="fr-FR" sz="999" dirty="0">
                <a:solidFill>
                  <a:schemeClr val="bg2"/>
                </a:solidFill>
              </a:rPr>
              <a:t>Soumis</a:t>
            </a:r>
          </a:p>
        </p:txBody>
      </p:sp>
      <p:sp>
        <p:nvSpPr>
          <p:cNvPr id="6" name="Rectangle 5">
            <a:extLst>
              <a:ext uri="{FF2B5EF4-FFF2-40B4-BE49-F238E27FC236}">
                <a16:creationId xmlns:a16="http://schemas.microsoft.com/office/drawing/2014/main" id="{73713ADE-83FD-DFE3-60D3-873AAAD8F719}"/>
              </a:ext>
            </a:extLst>
          </p:cNvPr>
          <p:cNvSpPr/>
          <p:nvPr/>
        </p:nvSpPr>
        <p:spPr>
          <a:xfrm>
            <a:off x="1935645" y="1601493"/>
            <a:ext cx="2922783" cy="239265"/>
          </a:xfrm>
          <a:prstGeom prst="rect">
            <a:avLst/>
          </a:prstGeom>
          <a:solidFill>
            <a:srgbClr val="581D74">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29">
              <a:defRPr/>
            </a:pPr>
            <a:endParaRPr lang="fr-FR" sz="1349" dirty="0">
              <a:solidFill>
                <a:srgbClr val="FFFFFF"/>
              </a:solidFill>
              <a:latin typeface="Arial" panose="020B0604020202020204"/>
            </a:endParaRPr>
          </a:p>
        </p:txBody>
      </p:sp>
      <p:grpSp>
        <p:nvGrpSpPr>
          <p:cNvPr id="7" name="Group 5">
            <a:extLst>
              <a:ext uri="{FF2B5EF4-FFF2-40B4-BE49-F238E27FC236}">
                <a16:creationId xmlns:a16="http://schemas.microsoft.com/office/drawing/2014/main" id="{860F2687-00C4-2BA8-6EE9-05CC16D33B40}"/>
              </a:ext>
            </a:extLst>
          </p:cNvPr>
          <p:cNvGrpSpPr/>
          <p:nvPr/>
        </p:nvGrpSpPr>
        <p:grpSpPr>
          <a:xfrm>
            <a:off x="1151439" y="1994612"/>
            <a:ext cx="729793" cy="2674027"/>
            <a:chOff x="595174" y="1061276"/>
            <a:chExt cx="591951" cy="3150650"/>
          </a:xfrm>
          <a:solidFill>
            <a:srgbClr val="581D74"/>
          </a:solidFill>
        </p:grpSpPr>
        <p:sp>
          <p:nvSpPr>
            <p:cNvPr id="8" name="Rectangle: Top Corners Rounded 26">
              <a:extLst>
                <a:ext uri="{FF2B5EF4-FFF2-40B4-BE49-F238E27FC236}">
                  <a16:creationId xmlns:a16="http://schemas.microsoft.com/office/drawing/2014/main" id="{B19E9EE5-1209-C16B-13C2-B1374A83BE9A}"/>
                </a:ext>
              </a:extLst>
            </p:cNvPr>
            <p:cNvSpPr/>
            <p:nvPr/>
          </p:nvSpPr>
          <p:spPr>
            <a:xfrm rot="16200000">
              <a:off x="380227" y="1276223"/>
              <a:ext cx="1021843" cy="591949"/>
            </a:xfrm>
            <a:prstGeom prst="round2SameRect">
              <a:avLst>
                <a:gd name="adj1" fmla="val 29025"/>
                <a:gd name="adj2" fmla="val 0"/>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129">
                <a:defRPr/>
              </a:pPr>
              <a:endParaRPr lang="en-US" sz="750" dirty="0">
                <a:solidFill>
                  <a:srgbClr val="FFFFFF"/>
                </a:solidFill>
                <a:latin typeface="Arial" panose="020B0604020202020204" pitchFamily="34" charset="0"/>
                <a:cs typeface="Arial" panose="020B0604020202020204" pitchFamily="34" charset="0"/>
              </a:endParaRPr>
            </a:p>
          </p:txBody>
        </p:sp>
        <p:sp>
          <p:nvSpPr>
            <p:cNvPr id="10" name="Rectangle: Top Corners Rounded 26">
              <a:extLst>
                <a:ext uri="{FF2B5EF4-FFF2-40B4-BE49-F238E27FC236}">
                  <a16:creationId xmlns:a16="http://schemas.microsoft.com/office/drawing/2014/main" id="{A390D201-FDE7-EDA1-2B2B-624E71CA68CF}"/>
                </a:ext>
              </a:extLst>
            </p:cNvPr>
            <p:cNvSpPr/>
            <p:nvPr/>
          </p:nvSpPr>
          <p:spPr>
            <a:xfrm rot="16200000">
              <a:off x="380228" y="2340627"/>
              <a:ext cx="1021842" cy="591949"/>
            </a:xfrm>
            <a:prstGeom prst="round2SameRect">
              <a:avLst>
                <a:gd name="adj1" fmla="val 29025"/>
                <a:gd name="adj2" fmla="val 0"/>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129">
                <a:defRPr/>
              </a:pPr>
              <a:endParaRPr lang="en-US" sz="750">
                <a:solidFill>
                  <a:srgbClr val="FFFFFF"/>
                </a:solidFill>
                <a:latin typeface="Arial" panose="020B0604020202020204" pitchFamily="34" charset="0"/>
                <a:cs typeface="Arial" panose="020B0604020202020204" pitchFamily="34" charset="0"/>
              </a:endParaRPr>
            </a:p>
          </p:txBody>
        </p:sp>
        <p:sp>
          <p:nvSpPr>
            <p:cNvPr id="11" name="Rectangle: Top Corners Rounded 26">
              <a:extLst>
                <a:ext uri="{FF2B5EF4-FFF2-40B4-BE49-F238E27FC236}">
                  <a16:creationId xmlns:a16="http://schemas.microsoft.com/office/drawing/2014/main" id="{BB555E50-230B-2636-608B-189E893C2C84}"/>
                </a:ext>
              </a:extLst>
            </p:cNvPr>
            <p:cNvSpPr/>
            <p:nvPr/>
          </p:nvSpPr>
          <p:spPr>
            <a:xfrm rot="16200000">
              <a:off x="380230" y="3405030"/>
              <a:ext cx="1021842" cy="591949"/>
            </a:xfrm>
            <a:prstGeom prst="round2SameRect">
              <a:avLst>
                <a:gd name="adj1" fmla="val 29025"/>
                <a:gd name="adj2" fmla="val 0"/>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129">
                <a:defRPr/>
              </a:pPr>
              <a:endParaRPr lang="en-US" sz="750">
                <a:solidFill>
                  <a:schemeClr val="tx2"/>
                </a:solidFill>
                <a:latin typeface="Arial" panose="020B0604020202020204" pitchFamily="34" charset="0"/>
                <a:cs typeface="Arial" panose="020B0604020202020204" pitchFamily="34" charset="0"/>
              </a:endParaRPr>
            </a:p>
          </p:txBody>
        </p:sp>
      </p:grpSp>
      <p:sp>
        <p:nvSpPr>
          <p:cNvPr id="12" name="Rectangle 11">
            <a:extLst>
              <a:ext uri="{FF2B5EF4-FFF2-40B4-BE49-F238E27FC236}">
                <a16:creationId xmlns:a16="http://schemas.microsoft.com/office/drawing/2014/main" id="{DAF0E2B3-503C-0812-D090-C353DAA98F3E}"/>
              </a:ext>
            </a:extLst>
          </p:cNvPr>
          <p:cNvSpPr/>
          <p:nvPr/>
        </p:nvSpPr>
        <p:spPr>
          <a:xfrm rot="16200000">
            <a:off x="1094806" y="2009072"/>
            <a:ext cx="847926" cy="805483"/>
          </a:xfrm>
          <a:prstGeom prst="rect">
            <a:avLst/>
          </a:prstGeom>
          <a:noFill/>
          <a:ln w="9525" cap="rnd">
            <a:noFill/>
            <a:round/>
          </a:ln>
        </p:spPr>
        <p:txBody>
          <a:bodyPr vert="horz" wrap="square" lIns="26983" tIns="0" rIns="26983" bIns="0" anchor="ctr">
            <a:noAutofit/>
          </a:bodyPr>
          <a:lstStyle/>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CHARGES SALARIALES</a:t>
            </a:r>
          </a:p>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 (hors CSG/CRDS)</a:t>
            </a:r>
          </a:p>
        </p:txBody>
      </p:sp>
      <p:sp>
        <p:nvSpPr>
          <p:cNvPr id="24" name="Rectangle 23">
            <a:extLst>
              <a:ext uri="{FF2B5EF4-FFF2-40B4-BE49-F238E27FC236}">
                <a16:creationId xmlns:a16="http://schemas.microsoft.com/office/drawing/2014/main" id="{A775C631-E610-2847-0B67-E804D57954E8}"/>
              </a:ext>
            </a:extLst>
          </p:cNvPr>
          <p:cNvSpPr/>
          <p:nvPr/>
        </p:nvSpPr>
        <p:spPr>
          <a:xfrm rot="16200000">
            <a:off x="1143446" y="2884667"/>
            <a:ext cx="826478" cy="805483"/>
          </a:xfrm>
          <a:prstGeom prst="rect">
            <a:avLst/>
          </a:prstGeom>
          <a:noFill/>
          <a:ln w="9525" cap="rnd">
            <a:noFill/>
            <a:round/>
          </a:ln>
        </p:spPr>
        <p:txBody>
          <a:bodyPr vert="horz" wrap="square" lIns="26983" tIns="0" rIns="26983" bIns="0" anchor="ctr">
            <a:noAutofit/>
          </a:bodyPr>
          <a:lstStyle/>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IMPÔT SUR LE</a:t>
            </a:r>
          </a:p>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REVENU</a:t>
            </a:r>
          </a:p>
        </p:txBody>
      </p:sp>
      <p:sp>
        <p:nvSpPr>
          <p:cNvPr id="25" name="Rectangle 24">
            <a:extLst>
              <a:ext uri="{FF2B5EF4-FFF2-40B4-BE49-F238E27FC236}">
                <a16:creationId xmlns:a16="http://schemas.microsoft.com/office/drawing/2014/main" id="{BF89D5F0-7DC4-D557-B2C4-5F7D5E523519}"/>
              </a:ext>
            </a:extLst>
          </p:cNvPr>
          <p:cNvSpPr/>
          <p:nvPr/>
        </p:nvSpPr>
        <p:spPr>
          <a:xfrm rot="16200000">
            <a:off x="1025078" y="3846341"/>
            <a:ext cx="987799" cy="805483"/>
          </a:xfrm>
          <a:prstGeom prst="rect">
            <a:avLst/>
          </a:prstGeom>
          <a:noFill/>
          <a:ln w="9525" cap="rnd">
            <a:noFill/>
            <a:round/>
          </a:ln>
        </p:spPr>
        <p:txBody>
          <a:bodyPr vert="horz" wrap="square" lIns="26983" tIns="0" rIns="26983" bIns="0" anchor="ctr">
            <a:noAutofit/>
          </a:bodyPr>
          <a:lstStyle/>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IMPÔT SUR LE </a:t>
            </a:r>
          </a:p>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REVENU </a:t>
            </a:r>
          </a:p>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SUR LES PLUS-</a:t>
            </a:r>
          </a:p>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VALUES RÉALISÉES</a:t>
            </a:r>
            <a:r>
              <a:rPr lang="fr-FR" sz="600" baseline="30000" dirty="0">
                <a:solidFill>
                  <a:schemeClr val="tx2"/>
                </a:solidFill>
                <a:latin typeface="Arial" panose="020B0604020202020204"/>
                <a:ea typeface="ＭＳ Ｐゴシック" pitchFamily="34" charset="-128"/>
                <a:cs typeface="Arial" pitchFamily="34" charset="0"/>
              </a:rPr>
              <a:t> </a:t>
            </a:r>
          </a:p>
          <a:p>
            <a:pPr algn="ctr" defTabSz="342504">
              <a:spcBef>
                <a:spcPct val="20000"/>
              </a:spcBef>
              <a:buClr>
                <a:srgbClr val="CD0920"/>
              </a:buClr>
              <a:buSzPct val="75000"/>
            </a:pPr>
            <a:r>
              <a:rPr lang="fr-FR" sz="600" dirty="0">
                <a:solidFill>
                  <a:schemeClr val="tx2"/>
                </a:solidFill>
                <a:latin typeface="Arial" panose="020B0604020202020204"/>
                <a:ea typeface="ＭＳ Ｐゴシック" pitchFamily="34" charset="-128"/>
                <a:cs typeface="Arial" pitchFamily="34" charset="0"/>
              </a:rPr>
              <a:t>À LA SORTIE</a:t>
            </a:r>
          </a:p>
        </p:txBody>
      </p:sp>
      <p:sp>
        <p:nvSpPr>
          <p:cNvPr id="26" name="Rectangle 25">
            <a:extLst>
              <a:ext uri="{FF2B5EF4-FFF2-40B4-BE49-F238E27FC236}">
                <a16:creationId xmlns:a16="http://schemas.microsoft.com/office/drawing/2014/main" id="{AC5FA165-3302-94ED-43A1-87036D15D4AA}"/>
              </a:ext>
            </a:extLst>
          </p:cNvPr>
          <p:cNvSpPr/>
          <p:nvPr/>
        </p:nvSpPr>
        <p:spPr>
          <a:xfrm>
            <a:off x="2321169" y="1507185"/>
            <a:ext cx="2259833" cy="397035"/>
          </a:xfrm>
          <a:prstGeom prst="rect">
            <a:avLst/>
          </a:prstGeom>
          <a:noFill/>
          <a:ln w="9525" cap="rnd">
            <a:noFill/>
            <a:round/>
          </a:ln>
        </p:spPr>
        <p:txBody>
          <a:bodyPr vert="horz" wrap="square" lIns="26983" tIns="0" rIns="26983" bIns="0" anchor="ctr">
            <a:noAutofit/>
          </a:bodyPr>
          <a:lstStyle/>
          <a:p>
            <a:pPr algn="ctr" defTabSz="342504">
              <a:spcBef>
                <a:spcPct val="20000"/>
              </a:spcBef>
              <a:buClr>
                <a:srgbClr val="CD0920"/>
              </a:buClr>
              <a:buSzPct val="75000"/>
            </a:pPr>
            <a:r>
              <a:rPr lang="fr-FR" sz="999" dirty="0">
                <a:solidFill>
                  <a:srgbClr val="581D74"/>
                </a:solidFill>
                <a:latin typeface="Arial" panose="020B0604020202020204"/>
                <a:ea typeface="ＭＳ Ｐゴシック" pitchFamily="34" charset="-128"/>
                <a:cs typeface="Arial" pitchFamily="34" charset="0"/>
              </a:rPr>
              <a:t>si placé dans </a:t>
            </a:r>
            <a:r>
              <a:rPr lang="fr-FR" sz="999">
                <a:solidFill>
                  <a:srgbClr val="581D74"/>
                </a:solidFill>
                <a:latin typeface="Arial" panose="020B0604020202020204"/>
                <a:ea typeface="ＭＳ Ｐゴシック" pitchFamily="34" charset="-128"/>
                <a:cs typeface="Arial" pitchFamily="34" charset="0"/>
              </a:rPr>
              <a:t>un PEE(I) – PERCOL(I)</a:t>
            </a:r>
            <a:endParaRPr lang="fr-FR" sz="999" dirty="0">
              <a:solidFill>
                <a:srgbClr val="581D74"/>
              </a:solidFill>
              <a:latin typeface="Arial" panose="020B0604020202020204"/>
              <a:ea typeface="ＭＳ Ｐゴシック" pitchFamily="34" charset="-128"/>
              <a:cs typeface="Arial" pitchFamily="34" charset="0"/>
            </a:endParaRPr>
          </a:p>
        </p:txBody>
      </p:sp>
      <p:sp>
        <p:nvSpPr>
          <p:cNvPr id="27" name="Rectangle: Top Corners Rounded 26">
            <a:extLst>
              <a:ext uri="{FF2B5EF4-FFF2-40B4-BE49-F238E27FC236}">
                <a16:creationId xmlns:a16="http://schemas.microsoft.com/office/drawing/2014/main" id="{28ECCF7E-0147-E0A9-DAFD-D6FEED937EE0}"/>
              </a:ext>
            </a:extLst>
          </p:cNvPr>
          <p:cNvSpPr/>
          <p:nvPr/>
        </p:nvSpPr>
        <p:spPr>
          <a:xfrm>
            <a:off x="1938429" y="1294811"/>
            <a:ext cx="2919999" cy="255271"/>
          </a:xfrm>
          <a:prstGeom prst="round2SameRect">
            <a:avLst>
              <a:gd name="adj1" fmla="val 29025"/>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504">
              <a:spcBef>
                <a:spcPct val="20000"/>
              </a:spcBef>
              <a:buClr>
                <a:srgbClr val="CD0920"/>
              </a:buClr>
              <a:buSzPct val="75000"/>
            </a:pPr>
            <a:r>
              <a:rPr lang="fr-FR" sz="1049" b="1" dirty="0">
                <a:solidFill>
                  <a:schemeClr val="bg1"/>
                </a:solidFill>
                <a:latin typeface="Arial" panose="020B0604020202020204"/>
                <a:ea typeface="ＭＳ Ｐゴシック" pitchFamily="34" charset="-128"/>
                <a:cs typeface="Arial" pitchFamily="34" charset="0"/>
              </a:rPr>
              <a:t>INTÉRESSEMENT</a:t>
            </a:r>
          </a:p>
        </p:txBody>
      </p:sp>
      <p:sp>
        <p:nvSpPr>
          <p:cNvPr id="28" name="Round Single Corner of Rectangle 356">
            <a:extLst>
              <a:ext uri="{FF2B5EF4-FFF2-40B4-BE49-F238E27FC236}">
                <a16:creationId xmlns:a16="http://schemas.microsoft.com/office/drawing/2014/main" id="{6543B7E9-05D9-7F1F-4FB3-BE57054BE1C0}"/>
              </a:ext>
            </a:extLst>
          </p:cNvPr>
          <p:cNvSpPr/>
          <p:nvPr/>
        </p:nvSpPr>
        <p:spPr>
          <a:xfrm rot="5400000" flipH="1">
            <a:off x="2983082" y="947413"/>
            <a:ext cx="830691" cy="2919999"/>
          </a:xfrm>
          <a:prstGeom prst="round1Rect">
            <a:avLst>
              <a:gd name="adj" fmla="val 0"/>
            </a:avLst>
          </a:prstGeom>
          <a:solidFill>
            <a:schemeClr val="bg1"/>
          </a:solidFill>
          <a:ln w="4763" cap="flat">
            <a:solidFill>
              <a:schemeClr val="bg2"/>
            </a:solidFill>
            <a:prstDash val="solid"/>
            <a:miter/>
          </a:ln>
          <a:effectLst/>
        </p:spPr>
        <p:txBody>
          <a:bodyPr rot="0" spcFirstLastPara="0" vertOverflow="overflow" horzOverflow="overflow" vert="horz" wrap="square" lIns="161900" tIns="34269" rIns="68538" bIns="34269" numCol="1" spcCol="0" rtlCol="0" fromWordArt="0" anchor="ctr" anchorCtr="0" forceAA="0" compatLnSpc="1">
            <a:prstTxWarp prst="textNoShape">
              <a:avLst/>
            </a:prstTxWarp>
            <a:noAutofit/>
          </a:bodyPr>
          <a:lstStyle/>
          <a:p>
            <a:pPr defTabSz="685129">
              <a:defRPr/>
            </a:pPr>
            <a:endParaRPr lang="en-GB" sz="675" dirty="0">
              <a:solidFill>
                <a:srgbClr val="707372"/>
              </a:solidFill>
              <a:latin typeface="Arial" panose="020B0604020202020204"/>
            </a:endParaRPr>
          </a:p>
        </p:txBody>
      </p:sp>
      <p:sp>
        <p:nvSpPr>
          <p:cNvPr id="29" name="Round Single Corner of Rectangle 356">
            <a:extLst>
              <a:ext uri="{FF2B5EF4-FFF2-40B4-BE49-F238E27FC236}">
                <a16:creationId xmlns:a16="http://schemas.microsoft.com/office/drawing/2014/main" id="{9114CC3B-B09E-0BC3-EF69-DE2CDC9166A2}"/>
              </a:ext>
            </a:extLst>
          </p:cNvPr>
          <p:cNvSpPr/>
          <p:nvPr/>
        </p:nvSpPr>
        <p:spPr>
          <a:xfrm rot="5400000" flipH="1">
            <a:off x="2983082" y="1829518"/>
            <a:ext cx="830691" cy="2919999"/>
          </a:xfrm>
          <a:prstGeom prst="round1Rect">
            <a:avLst>
              <a:gd name="adj" fmla="val 0"/>
            </a:avLst>
          </a:prstGeom>
          <a:solidFill>
            <a:schemeClr val="bg1"/>
          </a:solidFill>
          <a:ln w="4763" cap="flat">
            <a:solidFill>
              <a:schemeClr val="bg2"/>
            </a:solidFill>
            <a:prstDash val="solid"/>
            <a:miter/>
          </a:ln>
          <a:effectLst/>
        </p:spPr>
        <p:txBody>
          <a:bodyPr rot="0" spcFirstLastPara="0" vertOverflow="overflow" horzOverflow="overflow" vert="horz" wrap="square" lIns="161900" tIns="34269" rIns="68538" bIns="34269" numCol="1" spcCol="0" rtlCol="0" fromWordArt="0" anchor="ctr" anchorCtr="0" forceAA="0" compatLnSpc="1">
            <a:prstTxWarp prst="textNoShape">
              <a:avLst/>
            </a:prstTxWarp>
            <a:noAutofit/>
          </a:bodyPr>
          <a:lstStyle/>
          <a:p>
            <a:pPr defTabSz="685129">
              <a:defRPr/>
            </a:pPr>
            <a:endParaRPr lang="en-GB" sz="675" dirty="0">
              <a:solidFill>
                <a:srgbClr val="707372"/>
              </a:solidFill>
              <a:latin typeface="Arial" panose="020B0604020202020204"/>
            </a:endParaRPr>
          </a:p>
        </p:txBody>
      </p:sp>
      <p:sp>
        <p:nvSpPr>
          <p:cNvPr id="30" name="Round Single Corner of Rectangle 356">
            <a:extLst>
              <a:ext uri="{FF2B5EF4-FFF2-40B4-BE49-F238E27FC236}">
                <a16:creationId xmlns:a16="http://schemas.microsoft.com/office/drawing/2014/main" id="{6A684FC2-850D-AD43-2DF6-263B3D9EE2F1}"/>
              </a:ext>
            </a:extLst>
          </p:cNvPr>
          <p:cNvSpPr/>
          <p:nvPr/>
        </p:nvSpPr>
        <p:spPr>
          <a:xfrm rot="5400000" flipH="1">
            <a:off x="2945418" y="2755631"/>
            <a:ext cx="906018" cy="2919999"/>
          </a:xfrm>
          <a:prstGeom prst="round1Rect">
            <a:avLst>
              <a:gd name="adj" fmla="val 0"/>
            </a:avLst>
          </a:prstGeom>
          <a:solidFill>
            <a:schemeClr val="bg1"/>
          </a:solidFill>
          <a:ln w="4763" cap="flat">
            <a:solidFill>
              <a:schemeClr val="bg2"/>
            </a:solidFill>
            <a:prstDash val="solid"/>
            <a:miter/>
          </a:ln>
          <a:effectLst/>
        </p:spPr>
        <p:txBody>
          <a:bodyPr rot="0" spcFirstLastPara="0" vertOverflow="overflow" horzOverflow="overflow" vert="horz" wrap="square" lIns="161900" tIns="34269" rIns="68538" bIns="34269" numCol="1" spcCol="0" rtlCol="0" fromWordArt="0" anchor="ctr" anchorCtr="0" forceAA="0" compatLnSpc="1">
            <a:prstTxWarp prst="textNoShape">
              <a:avLst/>
            </a:prstTxWarp>
            <a:noAutofit/>
          </a:bodyPr>
          <a:lstStyle/>
          <a:p>
            <a:pPr defTabSz="685129">
              <a:defRPr/>
            </a:pPr>
            <a:endParaRPr lang="en-GB" sz="675" dirty="0">
              <a:solidFill>
                <a:srgbClr val="707372"/>
              </a:solidFill>
              <a:latin typeface="Arial" panose="020B0604020202020204"/>
            </a:endParaRPr>
          </a:p>
        </p:txBody>
      </p:sp>
      <p:grpSp>
        <p:nvGrpSpPr>
          <p:cNvPr id="31" name="Group 240">
            <a:extLst>
              <a:ext uri="{FF2B5EF4-FFF2-40B4-BE49-F238E27FC236}">
                <a16:creationId xmlns:a16="http://schemas.microsoft.com/office/drawing/2014/main" id="{752CC959-9C03-FD3B-2BE0-0C6D9AFCC2E2}"/>
              </a:ext>
            </a:extLst>
          </p:cNvPr>
          <p:cNvGrpSpPr/>
          <p:nvPr/>
        </p:nvGrpSpPr>
        <p:grpSpPr>
          <a:xfrm>
            <a:off x="3024892" y="2256360"/>
            <a:ext cx="226230" cy="226230"/>
            <a:chOff x="6685716" y="-825018"/>
            <a:chExt cx="271779" cy="271779"/>
          </a:xfrm>
          <a:solidFill>
            <a:srgbClr val="F16B08"/>
          </a:solidFill>
        </p:grpSpPr>
        <p:sp>
          <p:nvSpPr>
            <p:cNvPr id="32" name="Graphic 9">
              <a:extLst>
                <a:ext uri="{FF2B5EF4-FFF2-40B4-BE49-F238E27FC236}">
                  <a16:creationId xmlns:a16="http://schemas.microsoft.com/office/drawing/2014/main" id="{201E9087-AF60-D2EF-283B-402C73BEB851}"/>
                </a:ext>
              </a:extLst>
            </p:cNvPr>
            <p:cNvSpPr/>
            <p:nvPr/>
          </p:nvSpPr>
          <p:spPr>
            <a:xfrm>
              <a:off x="6685716" y="-825018"/>
              <a:ext cx="271779" cy="271779"/>
            </a:xfrm>
            <a:custGeom>
              <a:avLst/>
              <a:gdLst>
                <a:gd name="connsiteX0" fmla="*/ 135890 w 271779"/>
                <a:gd name="connsiteY0" fmla="*/ 271780 h 271779"/>
                <a:gd name="connsiteX1" fmla="*/ 0 w 271779"/>
                <a:gd name="connsiteY1" fmla="*/ 135890 h 271779"/>
                <a:gd name="connsiteX2" fmla="*/ 135890 w 271779"/>
                <a:gd name="connsiteY2" fmla="*/ 0 h 271779"/>
                <a:gd name="connsiteX3" fmla="*/ 271780 w 271779"/>
                <a:gd name="connsiteY3" fmla="*/ 135890 h 271779"/>
                <a:gd name="connsiteX4" fmla="*/ 135890 w 271779"/>
                <a:gd name="connsiteY4" fmla="*/ 271780 h 271779"/>
                <a:gd name="connsiteX5" fmla="*/ 135890 w 271779"/>
                <a:gd name="connsiteY5" fmla="*/ 7765 h 271779"/>
                <a:gd name="connsiteX6" fmla="*/ 7765 w 271779"/>
                <a:gd name="connsiteY6" fmla="*/ 135890 h 271779"/>
                <a:gd name="connsiteX7" fmla="*/ 135890 w 271779"/>
                <a:gd name="connsiteY7" fmla="*/ 264015 h 271779"/>
                <a:gd name="connsiteX8" fmla="*/ 264015 w 271779"/>
                <a:gd name="connsiteY8" fmla="*/ 135890 h 271779"/>
                <a:gd name="connsiteX9" fmla="*/ 135890 w 271779"/>
                <a:gd name="connsiteY9" fmla="*/ 7765 h 27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779" h="271779">
                  <a:moveTo>
                    <a:pt x="135890" y="271780"/>
                  </a:moveTo>
                  <a:cubicBezTo>
                    <a:pt x="60840" y="271780"/>
                    <a:pt x="0" y="210940"/>
                    <a:pt x="0" y="135890"/>
                  </a:cubicBezTo>
                  <a:cubicBezTo>
                    <a:pt x="0" y="60840"/>
                    <a:pt x="60840" y="0"/>
                    <a:pt x="135890" y="0"/>
                  </a:cubicBezTo>
                  <a:cubicBezTo>
                    <a:pt x="210940" y="0"/>
                    <a:pt x="271780" y="60840"/>
                    <a:pt x="271780" y="135890"/>
                  </a:cubicBezTo>
                  <a:cubicBezTo>
                    <a:pt x="271694" y="210904"/>
                    <a:pt x="210904" y="271694"/>
                    <a:pt x="135890" y="271780"/>
                  </a:cubicBezTo>
                  <a:close/>
                  <a:moveTo>
                    <a:pt x="135890" y="7765"/>
                  </a:moveTo>
                  <a:cubicBezTo>
                    <a:pt x="65129" y="7765"/>
                    <a:pt x="7765" y="65129"/>
                    <a:pt x="7765" y="135890"/>
                  </a:cubicBezTo>
                  <a:cubicBezTo>
                    <a:pt x="7765" y="206651"/>
                    <a:pt x="65129" y="264015"/>
                    <a:pt x="135890" y="264015"/>
                  </a:cubicBezTo>
                  <a:cubicBezTo>
                    <a:pt x="206651" y="264015"/>
                    <a:pt x="264015" y="206651"/>
                    <a:pt x="264015" y="135890"/>
                  </a:cubicBezTo>
                  <a:cubicBezTo>
                    <a:pt x="263933" y="65162"/>
                    <a:pt x="206617" y="7846"/>
                    <a:pt x="135890" y="776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33" name="Graphic 9">
              <a:extLst>
                <a:ext uri="{FF2B5EF4-FFF2-40B4-BE49-F238E27FC236}">
                  <a16:creationId xmlns:a16="http://schemas.microsoft.com/office/drawing/2014/main" id="{0DD60525-E75A-012A-5459-755B0D8E7C7E}"/>
                </a:ext>
              </a:extLst>
            </p:cNvPr>
            <p:cNvSpPr/>
            <p:nvPr/>
          </p:nvSpPr>
          <p:spPr>
            <a:xfrm>
              <a:off x="6896267" y="-639508"/>
              <a:ext cx="14757" cy="17625"/>
            </a:xfrm>
            <a:custGeom>
              <a:avLst/>
              <a:gdLst>
                <a:gd name="connsiteX0" fmla="*/ 3879 w 14757"/>
                <a:gd name="connsiteY0" fmla="*/ 17626 h 17625"/>
                <a:gd name="connsiteX1" fmla="*/ 0 w 14757"/>
                <a:gd name="connsiteY1" fmla="*/ 13740 h 17625"/>
                <a:gd name="connsiteX2" fmla="*/ 855 w 14757"/>
                <a:gd name="connsiteY2" fmla="*/ 11312 h 17625"/>
                <a:gd name="connsiteX3" fmla="*/ 7556 w 14757"/>
                <a:gd name="connsiteY3" fmla="*/ 1866 h 17625"/>
                <a:gd name="connsiteX4" fmla="*/ 12891 w 14757"/>
                <a:gd name="connsiteY4" fmla="*/ 566 h 17625"/>
                <a:gd name="connsiteX5" fmla="*/ 14192 w 14757"/>
                <a:gd name="connsiteY5" fmla="*/ 5900 h 17625"/>
                <a:gd name="connsiteX6" fmla="*/ 6916 w 14757"/>
                <a:gd name="connsiteY6" fmla="*/ 16177 h 17625"/>
                <a:gd name="connsiteX7" fmla="*/ 3879 w 14757"/>
                <a:gd name="connsiteY7" fmla="*/ 17626 h 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7" h="17625">
                  <a:moveTo>
                    <a:pt x="3879" y="17626"/>
                  </a:moveTo>
                  <a:cubicBezTo>
                    <a:pt x="1735" y="17624"/>
                    <a:pt x="-2" y="15884"/>
                    <a:pt x="0" y="13740"/>
                  </a:cubicBezTo>
                  <a:cubicBezTo>
                    <a:pt x="1" y="12857"/>
                    <a:pt x="302" y="12001"/>
                    <a:pt x="855" y="11312"/>
                  </a:cubicBezTo>
                  <a:cubicBezTo>
                    <a:pt x="3292" y="8313"/>
                    <a:pt x="5531" y="5158"/>
                    <a:pt x="7556" y="1866"/>
                  </a:cubicBezTo>
                  <a:cubicBezTo>
                    <a:pt x="8670" y="34"/>
                    <a:pt x="11059" y="-548"/>
                    <a:pt x="12891" y="566"/>
                  </a:cubicBezTo>
                  <a:cubicBezTo>
                    <a:pt x="14723" y="1679"/>
                    <a:pt x="15305" y="4068"/>
                    <a:pt x="14192" y="5900"/>
                  </a:cubicBezTo>
                  <a:cubicBezTo>
                    <a:pt x="11993" y="9481"/>
                    <a:pt x="9563" y="12914"/>
                    <a:pt x="6916" y="16177"/>
                  </a:cubicBezTo>
                  <a:cubicBezTo>
                    <a:pt x="6176" y="17096"/>
                    <a:pt x="5059" y="17629"/>
                    <a:pt x="3879" y="17626"/>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40" name="Graphic 9">
              <a:extLst>
                <a:ext uri="{FF2B5EF4-FFF2-40B4-BE49-F238E27FC236}">
                  <a16:creationId xmlns:a16="http://schemas.microsoft.com/office/drawing/2014/main" id="{69F10224-661D-DAD3-CA6E-CE5B74BB291B}"/>
                </a:ext>
              </a:extLst>
            </p:cNvPr>
            <p:cNvSpPr/>
            <p:nvPr/>
          </p:nvSpPr>
          <p:spPr>
            <a:xfrm>
              <a:off x="6716776" y="-793958"/>
              <a:ext cx="209658" cy="209658"/>
            </a:xfrm>
            <a:custGeom>
              <a:avLst/>
              <a:gdLst>
                <a:gd name="connsiteX0" fmla="*/ 104829 w 209658"/>
                <a:gd name="connsiteY0" fmla="*/ 209659 h 209658"/>
                <a:gd name="connsiteX1" fmla="*/ 0 w 209658"/>
                <a:gd name="connsiteY1" fmla="*/ 104829 h 209658"/>
                <a:gd name="connsiteX2" fmla="*/ 104829 w 209658"/>
                <a:gd name="connsiteY2" fmla="*/ 0 h 209658"/>
                <a:gd name="connsiteX3" fmla="*/ 209659 w 209658"/>
                <a:gd name="connsiteY3" fmla="*/ 104829 h 209658"/>
                <a:gd name="connsiteX4" fmla="*/ 206471 w 209658"/>
                <a:gd name="connsiteY4" fmla="*/ 130454 h 209658"/>
                <a:gd name="connsiteX5" fmla="*/ 201738 w 209658"/>
                <a:gd name="connsiteY5" fmla="*/ 133246 h 209658"/>
                <a:gd name="connsiteX6" fmla="*/ 198947 w 209658"/>
                <a:gd name="connsiteY6" fmla="*/ 128513 h 209658"/>
                <a:gd name="connsiteX7" fmla="*/ 201894 w 209658"/>
                <a:gd name="connsiteY7" fmla="*/ 104829 h 209658"/>
                <a:gd name="connsiteX8" fmla="*/ 104829 w 209658"/>
                <a:gd name="connsiteY8" fmla="*/ 7765 h 209658"/>
                <a:gd name="connsiteX9" fmla="*/ 7765 w 209658"/>
                <a:gd name="connsiteY9" fmla="*/ 104829 h 209658"/>
                <a:gd name="connsiteX10" fmla="*/ 104829 w 209658"/>
                <a:gd name="connsiteY10" fmla="*/ 201894 h 209658"/>
                <a:gd name="connsiteX11" fmla="*/ 126657 w 209658"/>
                <a:gd name="connsiteY11" fmla="*/ 199393 h 209658"/>
                <a:gd name="connsiteX12" fmla="*/ 131322 w 209658"/>
                <a:gd name="connsiteY12" fmla="*/ 202291 h 209658"/>
                <a:gd name="connsiteX13" fmla="*/ 128424 w 209658"/>
                <a:gd name="connsiteY13" fmla="*/ 206956 h 209658"/>
                <a:gd name="connsiteX14" fmla="*/ 104829 w 209658"/>
                <a:gd name="connsiteY14" fmla="*/ 209659 h 20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658" h="209658">
                  <a:moveTo>
                    <a:pt x="104829" y="209659"/>
                  </a:moveTo>
                  <a:cubicBezTo>
                    <a:pt x="46934" y="209659"/>
                    <a:pt x="0" y="162725"/>
                    <a:pt x="0" y="104829"/>
                  </a:cubicBezTo>
                  <a:cubicBezTo>
                    <a:pt x="0" y="46934"/>
                    <a:pt x="46934" y="0"/>
                    <a:pt x="104829" y="0"/>
                  </a:cubicBezTo>
                  <a:cubicBezTo>
                    <a:pt x="162725" y="0"/>
                    <a:pt x="209659" y="46934"/>
                    <a:pt x="209659" y="104829"/>
                  </a:cubicBezTo>
                  <a:cubicBezTo>
                    <a:pt x="209672" y="113471"/>
                    <a:pt x="208601" y="122080"/>
                    <a:pt x="206471" y="130454"/>
                  </a:cubicBezTo>
                  <a:cubicBezTo>
                    <a:pt x="205935" y="132532"/>
                    <a:pt x="203816" y="133782"/>
                    <a:pt x="201738" y="133246"/>
                  </a:cubicBezTo>
                  <a:cubicBezTo>
                    <a:pt x="199660" y="132710"/>
                    <a:pt x="198410" y="130591"/>
                    <a:pt x="198947" y="128513"/>
                  </a:cubicBezTo>
                  <a:cubicBezTo>
                    <a:pt x="200917" y="120773"/>
                    <a:pt x="201907" y="112816"/>
                    <a:pt x="201894" y="104829"/>
                  </a:cubicBezTo>
                  <a:cubicBezTo>
                    <a:pt x="201894" y="51222"/>
                    <a:pt x="158436" y="7765"/>
                    <a:pt x="104829" y="7765"/>
                  </a:cubicBezTo>
                  <a:cubicBezTo>
                    <a:pt x="51222" y="7765"/>
                    <a:pt x="7765" y="51222"/>
                    <a:pt x="7765" y="104829"/>
                  </a:cubicBezTo>
                  <a:cubicBezTo>
                    <a:pt x="7765" y="158436"/>
                    <a:pt x="51222" y="201894"/>
                    <a:pt x="104829" y="201894"/>
                  </a:cubicBezTo>
                  <a:cubicBezTo>
                    <a:pt x="112177" y="201901"/>
                    <a:pt x="119501" y="201061"/>
                    <a:pt x="126657" y="199393"/>
                  </a:cubicBezTo>
                  <a:cubicBezTo>
                    <a:pt x="128746" y="198905"/>
                    <a:pt x="130834" y="200203"/>
                    <a:pt x="131322" y="202291"/>
                  </a:cubicBezTo>
                  <a:cubicBezTo>
                    <a:pt x="131810" y="204380"/>
                    <a:pt x="130512" y="206469"/>
                    <a:pt x="128424" y="206956"/>
                  </a:cubicBezTo>
                  <a:cubicBezTo>
                    <a:pt x="120688" y="208758"/>
                    <a:pt x="112772" y="209665"/>
                    <a:pt x="104829" y="209659"/>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42" name="Graphic 9">
              <a:extLst>
                <a:ext uri="{FF2B5EF4-FFF2-40B4-BE49-F238E27FC236}">
                  <a16:creationId xmlns:a16="http://schemas.microsoft.com/office/drawing/2014/main" id="{2BE6593E-844B-B7EF-E92A-FEB7AA674F2F}"/>
                </a:ext>
              </a:extLst>
            </p:cNvPr>
            <p:cNvSpPr/>
            <p:nvPr/>
          </p:nvSpPr>
          <p:spPr>
            <a:xfrm>
              <a:off x="6866792" y="-610898"/>
              <a:ext cx="17299" cy="13824"/>
            </a:xfrm>
            <a:custGeom>
              <a:avLst/>
              <a:gdLst>
                <a:gd name="connsiteX0" fmla="*/ 3893 w 17299"/>
                <a:gd name="connsiteY0" fmla="*/ 13825 h 13824"/>
                <a:gd name="connsiteX1" fmla="*/ 0 w 17299"/>
                <a:gd name="connsiteY1" fmla="*/ 9953 h 13824"/>
                <a:gd name="connsiteX2" fmla="*/ 2010 w 17299"/>
                <a:gd name="connsiteY2" fmla="*/ 6541 h 13824"/>
                <a:gd name="connsiteX3" fmla="*/ 11169 w 17299"/>
                <a:gd name="connsiteY3" fmla="*/ 717 h 13824"/>
                <a:gd name="connsiteX4" fmla="*/ 16582 w 17299"/>
                <a:gd name="connsiteY4" fmla="*/ 1635 h 13824"/>
                <a:gd name="connsiteX5" fmla="*/ 15712 w 17299"/>
                <a:gd name="connsiteY5" fmla="*/ 7015 h 13824"/>
                <a:gd name="connsiteX6" fmla="*/ 5764 w 17299"/>
                <a:gd name="connsiteY6" fmla="*/ 13320 h 13824"/>
                <a:gd name="connsiteX7" fmla="*/ 3893 w 17299"/>
                <a:gd name="connsiteY7" fmla="*/ 13825 h 1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99" h="13824">
                  <a:moveTo>
                    <a:pt x="3893" y="13825"/>
                  </a:moveTo>
                  <a:cubicBezTo>
                    <a:pt x="1749" y="13831"/>
                    <a:pt x="6" y="12097"/>
                    <a:pt x="0" y="9953"/>
                  </a:cubicBezTo>
                  <a:cubicBezTo>
                    <a:pt x="-4" y="8534"/>
                    <a:pt x="767" y="7226"/>
                    <a:pt x="2010" y="6541"/>
                  </a:cubicBezTo>
                  <a:cubicBezTo>
                    <a:pt x="5178" y="4787"/>
                    <a:pt x="8236" y="2842"/>
                    <a:pt x="11169" y="717"/>
                  </a:cubicBezTo>
                  <a:cubicBezTo>
                    <a:pt x="12917" y="-524"/>
                    <a:pt x="15341" y="-113"/>
                    <a:pt x="16582" y="1635"/>
                  </a:cubicBezTo>
                  <a:cubicBezTo>
                    <a:pt x="17811" y="3365"/>
                    <a:pt x="17423" y="5761"/>
                    <a:pt x="15712" y="7015"/>
                  </a:cubicBezTo>
                  <a:cubicBezTo>
                    <a:pt x="12525" y="9314"/>
                    <a:pt x="9203" y="11419"/>
                    <a:pt x="5764" y="13320"/>
                  </a:cubicBezTo>
                  <a:cubicBezTo>
                    <a:pt x="5194" y="13646"/>
                    <a:pt x="4550" y="13820"/>
                    <a:pt x="3893" y="1382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43" name="Graphic 9">
              <a:extLst>
                <a:ext uri="{FF2B5EF4-FFF2-40B4-BE49-F238E27FC236}">
                  <a16:creationId xmlns:a16="http://schemas.microsoft.com/office/drawing/2014/main" id="{142AAE80-C775-C817-462B-9C3CDCA81D7F}"/>
                </a:ext>
              </a:extLst>
            </p:cNvPr>
            <p:cNvSpPr/>
            <p:nvPr/>
          </p:nvSpPr>
          <p:spPr>
            <a:xfrm>
              <a:off x="6772818" y="-726061"/>
              <a:ext cx="97670" cy="73816"/>
            </a:xfrm>
            <a:custGeom>
              <a:avLst/>
              <a:gdLst>
                <a:gd name="connsiteX0" fmla="*/ 27736 w 97670"/>
                <a:gd name="connsiteY0" fmla="*/ 73817 h 73816"/>
                <a:gd name="connsiteX1" fmla="*/ 24991 w 97670"/>
                <a:gd name="connsiteY1" fmla="*/ 72679 h 73816"/>
                <a:gd name="connsiteX2" fmla="*/ 1090 w 97670"/>
                <a:gd name="connsiteY2" fmla="*/ 48778 h 73816"/>
                <a:gd name="connsiteX3" fmla="*/ 1185 w 97670"/>
                <a:gd name="connsiteY3" fmla="*/ 43288 h 73816"/>
                <a:gd name="connsiteX4" fmla="*/ 6580 w 97670"/>
                <a:gd name="connsiteY4" fmla="*/ 43288 h 73816"/>
                <a:gd name="connsiteX5" fmla="*/ 27736 w 97670"/>
                <a:gd name="connsiteY5" fmla="*/ 64444 h 73816"/>
                <a:gd name="connsiteX6" fmla="*/ 90995 w 97670"/>
                <a:gd name="connsiteY6" fmla="*/ 1185 h 73816"/>
                <a:gd name="connsiteX7" fmla="*/ 96485 w 97670"/>
                <a:gd name="connsiteY7" fmla="*/ 1090 h 73816"/>
                <a:gd name="connsiteX8" fmla="*/ 96580 w 97670"/>
                <a:gd name="connsiteY8" fmla="*/ 6580 h 73816"/>
                <a:gd name="connsiteX9" fmla="*/ 96485 w 97670"/>
                <a:gd name="connsiteY9" fmla="*/ 6675 h 73816"/>
                <a:gd name="connsiteX10" fmla="*/ 30481 w 97670"/>
                <a:gd name="connsiteY10" fmla="*/ 72679 h 73816"/>
                <a:gd name="connsiteX11" fmla="*/ 27736 w 97670"/>
                <a:gd name="connsiteY11" fmla="*/ 73817 h 7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670" h="73816">
                  <a:moveTo>
                    <a:pt x="27736" y="73817"/>
                  </a:moveTo>
                  <a:cubicBezTo>
                    <a:pt x="26706" y="73816"/>
                    <a:pt x="25719" y="73407"/>
                    <a:pt x="24991" y="72679"/>
                  </a:cubicBezTo>
                  <a:lnTo>
                    <a:pt x="1090" y="48778"/>
                  </a:lnTo>
                  <a:cubicBezTo>
                    <a:pt x="-400" y="47235"/>
                    <a:pt x="-357" y="44778"/>
                    <a:pt x="1185" y="43288"/>
                  </a:cubicBezTo>
                  <a:cubicBezTo>
                    <a:pt x="2690" y="41835"/>
                    <a:pt x="5075" y="41835"/>
                    <a:pt x="6580" y="43288"/>
                  </a:cubicBezTo>
                  <a:lnTo>
                    <a:pt x="27736" y="64444"/>
                  </a:lnTo>
                  <a:lnTo>
                    <a:pt x="90995" y="1185"/>
                  </a:lnTo>
                  <a:cubicBezTo>
                    <a:pt x="92484" y="-357"/>
                    <a:pt x="94942" y="-400"/>
                    <a:pt x="96485" y="1090"/>
                  </a:cubicBezTo>
                  <a:cubicBezTo>
                    <a:pt x="98027" y="2580"/>
                    <a:pt x="98070" y="5038"/>
                    <a:pt x="96580" y="6580"/>
                  </a:cubicBezTo>
                  <a:cubicBezTo>
                    <a:pt x="96549" y="6613"/>
                    <a:pt x="96517" y="6644"/>
                    <a:pt x="96485" y="6675"/>
                  </a:cubicBezTo>
                  <a:lnTo>
                    <a:pt x="30481" y="72679"/>
                  </a:lnTo>
                  <a:cubicBezTo>
                    <a:pt x="29753" y="73407"/>
                    <a:pt x="28766" y="73816"/>
                    <a:pt x="27736" y="73817"/>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grpSp>
      <p:sp>
        <p:nvSpPr>
          <p:cNvPr id="44" name="TextBox 241">
            <a:extLst>
              <a:ext uri="{FF2B5EF4-FFF2-40B4-BE49-F238E27FC236}">
                <a16:creationId xmlns:a16="http://schemas.microsoft.com/office/drawing/2014/main" id="{744D9ED7-17A1-51F9-8DF9-A6634FD68342}"/>
              </a:ext>
            </a:extLst>
          </p:cNvPr>
          <p:cNvSpPr txBox="1"/>
          <p:nvPr/>
        </p:nvSpPr>
        <p:spPr>
          <a:xfrm>
            <a:off x="2956678" y="2260437"/>
            <a:ext cx="1155689" cy="246069"/>
          </a:xfrm>
          <a:prstGeom prst="rect">
            <a:avLst/>
          </a:prstGeom>
          <a:noFill/>
        </p:spPr>
        <p:txBody>
          <a:bodyPr wrap="square" rtlCol="0">
            <a:spAutoFit/>
          </a:bodyPr>
          <a:lstStyle/>
          <a:p>
            <a:pPr algn="ctr"/>
            <a:r>
              <a:rPr lang="fr-FR" sz="999" dirty="0">
                <a:solidFill>
                  <a:schemeClr val="bg2"/>
                </a:solidFill>
              </a:rPr>
              <a:t>     Exonéré</a:t>
            </a:r>
          </a:p>
        </p:txBody>
      </p:sp>
      <p:grpSp>
        <p:nvGrpSpPr>
          <p:cNvPr id="45" name="Group 291">
            <a:extLst>
              <a:ext uri="{FF2B5EF4-FFF2-40B4-BE49-F238E27FC236}">
                <a16:creationId xmlns:a16="http://schemas.microsoft.com/office/drawing/2014/main" id="{34C9C049-0F1F-40A6-8AA9-653D439BFF09}"/>
              </a:ext>
            </a:extLst>
          </p:cNvPr>
          <p:cNvGrpSpPr/>
          <p:nvPr/>
        </p:nvGrpSpPr>
        <p:grpSpPr>
          <a:xfrm>
            <a:off x="3024892" y="3125252"/>
            <a:ext cx="226230" cy="226230"/>
            <a:chOff x="6685716" y="-825018"/>
            <a:chExt cx="271779" cy="271779"/>
          </a:xfrm>
          <a:solidFill>
            <a:srgbClr val="F16B08"/>
          </a:solidFill>
        </p:grpSpPr>
        <p:sp>
          <p:nvSpPr>
            <p:cNvPr id="47" name="Graphic 9">
              <a:extLst>
                <a:ext uri="{FF2B5EF4-FFF2-40B4-BE49-F238E27FC236}">
                  <a16:creationId xmlns:a16="http://schemas.microsoft.com/office/drawing/2014/main" id="{46BCEF22-36FF-47BF-9EC3-C1C4C63245BB}"/>
                </a:ext>
              </a:extLst>
            </p:cNvPr>
            <p:cNvSpPr/>
            <p:nvPr/>
          </p:nvSpPr>
          <p:spPr>
            <a:xfrm>
              <a:off x="6685716" y="-825018"/>
              <a:ext cx="271779" cy="271779"/>
            </a:xfrm>
            <a:custGeom>
              <a:avLst/>
              <a:gdLst>
                <a:gd name="connsiteX0" fmla="*/ 135890 w 271779"/>
                <a:gd name="connsiteY0" fmla="*/ 271780 h 271779"/>
                <a:gd name="connsiteX1" fmla="*/ 0 w 271779"/>
                <a:gd name="connsiteY1" fmla="*/ 135890 h 271779"/>
                <a:gd name="connsiteX2" fmla="*/ 135890 w 271779"/>
                <a:gd name="connsiteY2" fmla="*/ 0 h 271779"/>
                <a:gd name="connsiteX3" fmla="*/ 271780 w 271779"/>
                <a:gd name="connsiteY3" fmla="*/ 135890 h 271779"/>
                <a:gd name="connsiteX4" fmla="*/ 135890 w 271779"/>
                <a:gd name="connsiteY4" fmla="*/ 271780 h 271779"/>
                <a:gd name="connsiteX5" fmla="*/ 135890 w 271779"/>
                <a:gd name="connsiteY5" fmla="*/ 7765 h 271779"/>
                <a:gd name="connsiteX6" fmla="*/ 7765 w 271779"/>
                <a:gd name="connsiteY6" fmla="*/ 135890 h 271779"/>
                <a:gd name="connsiteX7" fmla="*/ 135890 w 271779"/>
                <a:gd name="connsiteY7" fmla="*/ 264015 h 271779"/>
                <a:gd name="connsiteX8" fmla="*/ 264015 w 271779"/>
                <a:gd name="connsiteY8" fmla="*/ 135890 h 271779"/>
                <a:gd name="connsiteX9" fmla="*/ 135890 w 271779"/>
                <a:gd name="connsiteY9" fmla="*/ 7765 h 27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779" h="271779">
                  <a:moveTo>
                    <a:pt x="135890" y="271780"/>
                  </a:moveTo>
                  <a:cubicBezTo>
                    <a:pt x="60840" y="271780"/>
                    <a:pt x="0" y="210940"/>
                    <a:pt x="0" y="135890"/>
                  </a:cubicBezTo>
                  <a:cubicBezTo>
                    <a:pt x="0" y="60840"/>
                    <a:pt x="60840" y="0"/>
                    <a:pt x="135890" y="0"/>
                  </a:cubicBezTo>
                  <a:cubicBezTo>
                    <a:pt x="210940" y="0"/>
                    <a:pt x="271780" y="60840"/>
                    <a:pt x="271780" y="135890"/>
                  </a:cubicBezTo>
                  <a:cubicBezTo>
                    <a:pt x="271694" y="210904"/>
                    <a:pt x="210904" y="271694"/>
                    <a:pt x="135890" y="271780"/>
                  </a:cubicBezTo>
                  <a:close/>
                  <a:moveTo>
                    <a:pt x="135890" y="7765"/>
                  </a:moveTo>
                  <a:cubicBezTo>
                    <a:pt x="65129" y="7765"/>
                    <a:pt x="7765" y="65129"/>
                    <a:pt x="7765" y="135890"/>
                  </a:cubicBezTo>
                  <a:cubicBezTo>
                    <a:pt x="7765" y="206651"/>
                    <a:pt x="65129" y="264015"/>
                    <a:pt x="135890" y="264015"/>
                  </a:cubicBezTo>
                  <a:cubicBezTo>
                    <a:pt x="206651" y="264015"/>
                    <a:pt x="264015" y="206651"/>
                    <a:pt x="264015" y="135890"/>
                  </a:cubicBezTo>
                  <a:cubicBezTo>
                    <a:pt x="263933" y="65162"/>
                    <a:pt x="206617" y="7846"/>
                    <a:pt x="135890" y="776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48" name="Graphic 9">
              <a:extLst>
                <a:ext uri="{FF2B5EF4-FFF2-40B4-BE49-F238E27FC236}">
                  <a16:creationId xmlns:a16="http://schemas.microsoft.com/office/drawing/2014/main" id="{7C054144-315B-B0E6-AAD6-8B3AAD2887B9}"/>
                </a:ext>
              </a:extLst>
            </p:cNvPr>
            <p:cNvSpPr/>
            <p:nvPr/>
          </p:nvSpPr>
          <p:spPr>
            <a:xfrm>
              <a:off x="6896267" y="-639508"/>
              <a:ext cx="14757" cy="17625"/>
            </a:xfrm>
            <a:custGeom>
              <a:avLst/>
              <a:gdLst>
                <a:gd name="connsiteX0" fmla="*/ 3879 w 14757"/>
                <a:gd name="connsiteY0" fmla="*/ 17626 h 17625"/>
                <a:gd name="connsiteX1" fmla="*/ 0 w 14757"/>
                <a:gd name="connsiteY1" fmla="*/ 13740 h 17625"/>
                <a:gd name="connsiteX2" fmla="*/ 855 w 14757"/>
                <a:gd name="connsiteY2" fmla="*/ 11312 h 17625"/>
                <a:gd name="connsiteX3" fmla="*/ 7556 w 14757"/>
                <a:gd name="connsiteY3" fmla="*/ 1866 h 17625"/>
                <a:gd name="connsiteX4" fmla="*/ 12891 w 14757"/>
                <a:gd name="connsiteY4" fmla="*/ 566 h 17625"/>
                <a:gd name="connsiteX5" fmla="*/ 14192 w 14757"/>
                <a:gd name="connsiteY5" fmla="*/ 5900 h 17625"/>
                <a:gd name="connsiteX6" fmla="*/ 6916 w 14757"/>
                <a:gd name="connsiteY6" fmla="*/ 16177 h 17625"/>
                <a:gd name="connsiteX7" fmla="*/ 3879 w 14757"/>
                <a:gd name="connsiteY7" fmla="*/ 17626 h 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7" h="17625">
                  <a:moveTo>
                    <a:pt x="3879" y="17626"/>
                  </a:moveTo>
                  <a:cubicBezTo>
                    <a:pt x="1735" y="17624"/>
                    <a:pt x="-2" y="15884"/>
                    <a:pt x="0" y="13740"/>
                  </a:cubicBezTo>
                  <a:cubicBezTo>
                    <a:pt x="1" y="12857"/>
                    <a:pt x="302" y="12001"/>
                    <a:pt x="855" y="11312"/>
                  </a:cubicBezTo>
                  <a:cubicBezTo>
                    <a:pt x="3292" y="8313"/>
                    <a:pt x="5531" y="5158"/>
                    <a:pt x="7556" y="1866"/>
                  </a:cubicBezTo>
                  <a:cubicBezTo>
                    <a:pt x="8670" y="34"/>
                    <a:pt x="11059" y="-548"/>
                    <a:pt x="12891" y="566"/>
                  </a:cubicBezTo>
                  <a:cubicBezTo>
                    <a:pt x="14723" y="1679"/>
                    <a:pt x="15305" y="4068"/>
                    <a:pt x="14192" y="5900"/>
                  </a:cubicBezTo>
                  <a:cubicBezTo>
                    <a:pt x="11993" y="9481"/>
                    <a:pt x="9563" y="12914"/>
                    <a:pt x="6916" y="16177"/>
                  </a:cubicBezTo>
                  <a:cubicBezTo>
                    <a:pt x="6176" y="17096"/>
                    <a:pt x="5059" y="17629"/>
                    <a:pt x="3879" y="17626"/>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49" name="Graphic 9">
              <a:extLst>
                <a:ext uri="{FF2B5EF4-FFF2-40B4-BE49-F238E27FC236}">
                  <a16:creationId xmlns:a16="http://schemas.microsoft.com/office/drawing/2014/main" id="{029AA97C-DB41-8D96-244A-5D600D9F4126}"/>
                </a:ext>
              </a:extLst>
            </p:cNvPr>
            <p:cNvSpPr/>
            <p:nvPr/>
          </p:nvSpPr>
          <p:spPr>
            <a:xfrm>
              <a:off x="6716776" y="-793958"/>
              <a:ext cx="209658" cy="209658"/>
            </a:xfrm>
            <a:custGeom>
              <a:avLst/>
              <a:gdLst>
                <a:gd name="connsiteX0" fmla="*/ 104829 w 209658"/>
                <a:gd name="connsiteY0" fmla="*/ 209659 h 209658"/>
                <a:gd name="connsiteX1" fmla="*/ 0 w 209658"/>
                <a:gd name="connsiteY1" fmla="*/ 104829 h 209658"/>
                <a:gd name="connsiteX2" fmla="*/ 104829 w 209658"/>
                <a:gd name="connsiteY2" fmla="*/ 0 h 209658"/>
                <a:gd name="connsiteX3" fmla="*/ 209659 w 209658"/>
                <a:gd name="connsiteY3" fmla="*/ 104829 h 209658"/>
                <a:gd name="connsiteX4" fmla="*/ 206471 w 209658"/>
                <a:gd name="connsiteY4" fmla="*/ 130454 h 209658"/>
                <a:gd name="connsiteX5" fmla="*/ 201738 w 209658"/>
                <a:gd name="connsiteY5" fmla="*/ 133246 h 209658"/>
                <a:gd name="connsiteX6" fmla="*/ 198947 w 209658"/>
                <a:gd name="connsiteY6" fmla="*/ 128513 h 209658"/>
                <a:gd name="connsiteX7" fmla="*/ 201894 w 209658"/>
                <a:gd name="connsiteY7" fmla="*/ 104829 h 209658"/>
                <a:gd name="connsiteX8" fmla="*/ 104829 w 209658"/>
                <a:gd name="connsiteY8" fmla="*/ 7765 h 209658"/>
                <a:gd name="connsiteX9" fmla="*/ 7765 w 209658"/>
                <a:gd name="connsiteY9" fmla="*/ 104829 h 209658"/>
                <a:gd name="connsiteX10" fmla="*/ 104829 w 209658"/>
                <a:gd name="connsiteY10" fmla="*/ 201894 h 209658"/>
                <a:gd name="connsiteX11" fmla="*/ 126657 w 209658"/>
                <a:gd name="connsiteY11" fmla="*/ 199393 h 209658"/>
                <a:gd name="connsiteX12" fmla="*/ 131322 w 209658"/>
                <a:gd name="connsiteY12" fmla="*/ 202291 h 209658"/>
                <a:gd name="connsiteX13" fmla="*/ 128424 w 209658"/>
                <a:gd name="connsiteY13" fmla="*/ 206956 h 209658"/>
                <a:gd name="connsiteX14" fmla="*/ 104829 w 209658"/>
                <a:gd name="connsiteY14" fmla="*/ 209659 h 20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658" h="209658">
                  <a:moveTo>
                    <a:pt x="104829" y="209659"/>
                  </a:moveTo>
                  <a:cubicBezTo>
                    <a:pt x="46934" y="209659"/>
                    <a:pt x="0" y="162725"/>
                    <a:pt x="0" y="104829"/>
                  </a:cubicBezTo>
                  <a:cubicBezTo>
                    <a:pt x="0" y="46934"/>
                    <a:pt x="46934" y="0"/>
                    <a:pt x="104829" y="0"/>
                  </a:cubicBezTo>
                  <a:cubicBezTo>
                    <a:pt x="162725" y="0"/>
                    <a:pt x="209659" y="46934"/>
                    <a:pt x="209659" y="104829"/>
                  </a:cubicBezTo>
                  <a:cubicBezTo>
                    <a:pt x="209672" y="113471"/>
                    <a:pt x="208601" y="122080"/>
                    <a:pt x="206471" y="130454"/>
                  </a:cubicBezTo>
                  <a:cubicBezTo>
                    <a:pt x="205935" y="132532"/>
                    <a:pt x="203816" y="133782"/>
                    <a:pt x="201738" y="133246"/>
                  </a:cubicBezTo>
                  <a:cubicBezTo>
                    <a:pt x="199660" y="132710"/>
                    <a:pt x="198410" y="130591"/>
                    <a:pt x="198947" y="128513"/>
                  </a:cubicBezTo>
                  <a:cubicBezTo>
                    <a:pt x="200917" y="120773"/>
                    <a:pt x="201907" y="112816"/>
                    <a:pt x="201894" y="104829"/>
                  </a:cubicBezTo>
                  <a:cubicBezTo>
                    <a:pt x="201894" y="51222"/>
                    <a:pt x="158436" y="7765"/>
                    <a:pt x="104829" y="7765"/>
                  </a:cubicBezTo>
                  <a:cubicBezTo>
                    <a:pt x="51222" y="7765"/>
                    <a:pt x="7765" y="51222"/>
                    <a:pt x="7765" y="104829"/>
                  </a:cubicBezTo>
                  <a:cubicBezTo>
                    <a:pt x="7765" y="158436"/>
                    <a:pt x="51222" y="201894"/>
                    <a:pt x="104829" y="201894"/>
                  </a:cubicBezTo>
                  <a:cubicBezTo>
                    <a:pt x="112177" y="201901"/>
                    <a:pt x="119501" y="201061"/>
                    <a:pt x="126657" y="199393"/>
                  </a:cubicBezTo>
                  <a:cubicBezTo>
                    <a:pt x="128746" y="198905"/>
                    <a:pt x="130834" y="200203"/>
                    <a:pt x="131322" y="202291"/>
                  </a:cubicBezTo>
                  <a:cubicBezTo>
                    <a:pt x="131810" y="204380"/>
                    <a:pt x="130512" y="206469"/>
                    <a:pt x="128424" y="206956"/>
                  </a:cubicBezTo>
                  <a:cubicBezTo>
                    <a:pt x="120688" y="208758"/>
                    <a:pt x="112772" y="209665"/>
                    <a:pt x="104829" y="209659"/>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50" name="Graphic 9">
              <a:extLst>
                <a:ext uri="{FF2B5EF4-FFF2-40B4-BE49-F238E27FC236}">
                  <a16:creationId xmlns:a16="http://schemas.microsoft.com/office/drawing/2014/main" id="{0F5F4355-D1EF-2966-640B-79AA2D42D6E9}"/>
                </a:ext>
              </a:extLst>
            </p:cNvPr>
            <p:cNvSpPr/>
            <p:nvPr/>
          </p:nvSpPr>
          <p:spPr>
            <a:xfrm>
              <a:off x="6866792" y="-610898"/>
              <a:ext cx="17299" cy="13824"/>
            </a:xfrm>
            <a:custGeom>
              <a:avLst/>
              <a:gdLst>
                <a:gd name="connsiteX0" fmla="*/ 3893 w 17299"/>
                <a:gd name="connsiteY0" fmla="*/ 13825 h 13824"/>
                <a:gd name="connsiteX1" fmla="*/ 0 w 17299"/>
                <a:gd name="connsiteY1" fmla="*/ 9953 h 13824"/>
                <a:gd name="connsiteX2" fmla="*/ 2010 w 17299"/>
                <a:gd name="connsiteY2" fmla="*/ 6541 h 13824"/>
                <a:gd name="connsiteX3" fmla="*/ 11169 w 17299"/>
                <a:gd name="connsiteY3" fmla="*/ 717 h 13824"/>
                <a:gd name="connsiteX4" fmla="*/ 16582 w 17299"/>
                <a:gd name="connsiteY4" fmla="*/ 1635 h 13824"/>
                <a:gd name="connsiteX5" fmla="*/ 15712 w 17299"/>
                <a:gd name="connsiteY5" fmla="*/ 7015 h 13824"/>
                <a:gd name="connsiteX6" fmla="*/ 5764 w 17299"/>
                <a:gd name="connsiteY6" fmla="*/ 13320 h 13824"/>
                <a:gd name="connsiteX7" fmla="*/ 3893 w 17299"/>
                <a:gd name="connsiteY7" fmla="*/ 13825 h 1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99" h="13824">
                  <a:moveTo>
                    <a:pt x="3893" y="13825"/>
                  </a:moveTo>
                  <a:cubicBezTo>
                    <a:pt x="1749" y="13831"/>
                    <a:pt x="6" y="12097"/>
                    <a:pt x="0" y="9953"/>
                  </a:cubicBezTo>
                  <a:cubicBezTo>
                    <a:pt x="-4" y="8534"/>
                    <a:pt x="767" y="7226"/>
                    <a:pt x="2010" y="6541"/>
                  </a:cubicBezTo>
                  <a:cubicBezTo>
                    <a:pt x="5178" y="4787"/>
                    <a:pt x="8236" y="2842"/>
                    <a:pt x="11169" y="717"/>
                  </a:cubicBezTo>
                  <a:cubicBezTo>
                    <a:pt x="12917" y="-524"/>
                    <a:pt x="15341" y="-113"/>
                    <a:pt x="16582" y="1635"/>
                  </a:cubicBezTo>
                  <a:cubicBezTo>
                    <a:pt x="17811" y="3365"/>
                    <a:pt x="17423" y="5761"/>
                    <a:pt x="15712" y="7015"/>
                  </a:cubicBezTo>
                  <a:cubicBezTo>
                    <a:pt x="12525" y="9314"/>
                    <a:pt x="9203" y="11419"/>
                    <a:pt x="5764" y="13320"/>
                  </a:cubicBezTo>
                  <a:cubicBezTo>
                    <a:pt x="5194" y="13646"/>
                    <a:pt x="4550" y="13820"/>
                    <a:pt x="3893" y="1382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53" name="Graphic 9">
              <a:extLst>
                <a:ext uri="{FF2B5EF4-FFF2-40B4-BE49-F238E27FC236}">
                  <a16:creationId xmlns:a16="http://schemas.microsoft.com/office/drawing/2014/main" id="{F24E0A34-C818-601A-C546-765664644727}"/>
                </a:ext>
              </a:extLst>
            </p:cNvPr>
            <p:cNvSpPr/>
            <p:nvPr/>
          </p:nvSpPr>
          <p:spPr>
            <a:xfrm>
              <a:off x="6772818" y="-726061"/>
              <a:ext cx="97670" cy="73816"/>
            </a:xfrm>
            <a:custGeom>
              <a:avLst/>
              <a:gdLst>
                <a:gd name="connsiteX0" fmla="*/ 27736 w 97670"/>
                <a:gd name="connsiteY0" fmla="*/ 73817 h 73816"/>
                <a:gd name="connsiteX1" fmla="*/ 24991 w 97670"/>
                <a:gd name="connsiteY1" fmla="*/ 72679 h 73816"/>
                <a:gd name="connsiteX2" fmla="*/ 1090 w 97670"/>
                <a:gd name="connsiteY2" fmla="*/ 48778 h 73816"/>
                <a:gd name="connsiteX3" fmla="*/ 1185 w 97670"/>
                <a:gd name="connsiteY3" fmla="*/ 43288 h 73816"/>
                <a:gd name="connsiteX4" fmla="*/ 6580 w 97670"/>
                <a:gd name="connsiteY4" fmla="*/ 43288 h 73816"/>
                <a:gd name="connsiteX5" fmla="*/ 27736 w 97670"/>
                <a:gd name="connsiteY5" fmla="*/ 64444 h 73816"/>
                <a:gd name="connsiteX6" fmla="*/ 90995 w 97670"/>
                <a:gd name="connsiteY6" fmla="*/ 1185 h 73816"/>
                <a:gd name="connsiteX7" fmla="*/ 96485 w 97670"/>
                <a:gd name="connsiteY7" fmla="*/ 1090 h 73816"/>
                <a:gd name="connsiteX8" fmla="*/ 96580 w 97670"/>
                <a:gd name="connsiteY8" fmla="*/ 6580 h 73816"/>
                <a:gd name="connsiteX9" fmla="*/ 96485 w 97670"/>
                <a:gd name="connsiteY9" fmla="*/ 6675 h 73816"/>
                <a:gd name="connsiteX10" fmla="*/ 30481 w 97670"/>
                <a:gd name="connsiteY10" fmla="*/ 72679 h 73816"/>
                <a:gd name="connsiteX11" fmla="*/ 27736 w 97670"/>
                <a:gd name="connsiteY11" fmla="*/ 73817 h 7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670" h="73816">
                  <a:moveTo>
                    <a:pt x="27736" y="73817"/>
                  </a:moveTo>
                  <a:cubicBezTo>
                    <a:pt x="26706" y="73816"/>
                    <a:pt x="25719" y="73407"/>
                    <a:pt x="24991" y="72679"/>
                  </a:cubicBezTo>
                  <a:lnTo>
                    <a:pt x="1090" y="48778"/>
                  </a:lnTo>
                  <a:cubicBezTo>
                    <a:pt x="-400" y="47235"/>
                    <a:pt x="-357" y="44778"/>
                    <a:pt x="1185" y="43288"/>
                  </a:cubicBezTo>
                  <a:cubicBezTo>
                    <a:pt x="2690" y="41835"/>
                    <a:pt x="5075" y="41835"/>
                    <a:pt x="6580" y="43288"/>
                  </a:cubicBezTo>
                  <a:lnTo>
                    <a:pt x="27736" y="64444"/>
                  </a:lnTo>
                  <a:lnTo>
                    <a:pt x="90995" y="1185"/>
                  </a:lnTo>
                  <a:cubicBezTo>
                    <a:pt x="92484" y="-357"/>
                    <a:pt x="94942" y="-400"/>
                    <a:pt x="96485" y="1090"/>
                  </a:cubicBezTo>
                  <a:cubicBezTo>
                    <a:pt x="98027" y="2580"/>
                    <a:pt x="98070" y="5038"/>
                    <a:pt x="96580" y="6580"/>
                  </a:cubicBezTo>
                  <a:cubicBezTo>
                    <a:pt x="96549" y="6613"/>
                    <a:pt x="96517" y="6644"/>
                    <a:pt x="96485" y="6675"/>
                  </a:cubicBezTo>
                  <a:lnTo>
                    <a:pt x="30481" y="72679"/>
                  </a:lnTo>
                  <a:cubicBezTo>
                    <a:pt x="29753" y="73407"/>
                    <a:pt x="28766" y="73816"/>
                    <a:pt x="27736" y="73817"/>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grpSp>
      <p:sp>
        <p:nvSpPr>
          <p:cNvPr id="54" name="TextBox 292">
            <a:extLst>
              <a:ext uri="{FF2B5EF4-FFF2-40B4-BE49-F238E27FC236}">
                <a16:creationId xmlns:a16="http://schemas.microsoft.com/office/drawing/2014/main" id="{D14FA3B1-56D9-56C5-3461-2DA2AD6BC1D1}"/>
              </a:ext>
            </a:extLst>
          </p:cNvPr>
          <p:cNvSpPr txBox="1"/>
          <p:nvPr/>
        </p:nvSpPr>
        <p:spPr>
          <a:xfrm>
            <a:off x="3045404" y="3124758"/>
            <a:ext cx="1155689" cy="246069"/>
          </a:xfrm>
          <a:prstGeom prst="rect">
            <a:avLst/>
          </a:prstGeom>
          <a:noFill/>
        </p:spPr>
        <p:txBody>
          <a:bodyPr wrap="square" rtlCol="0">
            <a:spAutoFit/>
          </a:bodyPr>
          <a:lstStyle/>
          <a:p>
            <a:pPr algn="ctr"/>
            <a:r>
              <a:rPr lang="fr-FR" sz="999" dirty="0">
                <a:solidFill>
                  <a:schemeClr val="bg2"/>
                </a:solidFill>
              </a:rPr>
              <a:t>Exonéré</a:t>
            </a:r>
          </a:p>
        </p:txBody>
      </p:sp>
      <p:grpSp>
        <p:nvGrpSpPr>
          <p:cNvPr id="55" name="Group 342">
            <a:extLst>
              <a:ext uri="{FF2B5EF4-FFF2-40B4-BE49-F238E27FC236}">
                <a16:creationId xmlns:a16="http://schemas.microsoft.com/office/drawing/2014/main" id="{356B4027-1559-9FA9-5145-91906F8004BF}"/>
              </a:ext>
            </a:extLst>
          </p:cNvPr>
          <p:cNvGrpSpPr/>
          <p:nvPr/>
        </p:nvGrpSpPr>
        <p:grpSpPr>
          <a:xfrm>
            <a:off x="3045404" y="3898926"/>
            <a:ext cx="226230" cy="226230"/>
            <a:chOff x="6685716" y="-825018"/>
            <a:chExt cx="271779" cy="271779"/>
          </a:xfrm>
          <a:solidFill>
            <a:srgbClr val="F16B08"/>
          </a:solidFill>
        </p:grpSpPr>
        <p:sp>
          <p:nvSpPr>
            <p:cNvPr id="56" name="Graphic 9">
              <a:extLst>
                <a:ext uri="{FF2B5EF4-FFF2-40B4-BE49-F238E27FC236}">
                  <a16:creationId xmlns:a16="http://schemas.microsoft.com/office/drawing/2014/main" id="{731345A3-A9D7-B58D-2FDD-A2301C54D676}"/>
                </a:ext>
              </a:extLst>
            </p:cNvPr>
            <p:cNvSpPr/>
            <p:nvPr/>
          </p:nvSpPr>
          <p:spPr>
            <a:xfrm>
              <a:off x="6685716" y="-825018"/>
              <a:ext cx="271779" cy="271779"/>
            </a:xfrm>
            <a:custGeom>
              <a:avLst/>
              <a:gdLst>
                <a:gd name="connsiteX0" fmla="*/ 135890 w 271779"/>
                <a:gd name="connsiteY0" fmla="*/ 271780 h 271779"/>
                <a:gd name="connsiteX1" fmla="*/ 0 w 271779"/>
                <a:gd name="connsiteY1" fmla="*/ 135890 h 271779"/>
                <a:gd name="connsiteX2" fmla="*/ 135890 w 271779"/>
                <a:gd name="connsiteY2" fmla="*/ 0 h 271779"/>
                <a:gd name="connsiteX3" fmla="*/ 271780 w 271779"/>
                <a:gd name="connsiteY3" fmla="*/ 135890 h 271779"/>
                <a:gd name="connsiteX4" fmla="*/ 135890 w 271779"/>
                <a:gd name="connsiteY4" fmla="*/ 271780 h 271779"/>
                <a:gd name="connsiteX5" fmla="*/ 135890 w 271779"/>
                <a:gd name="connsiteY5" fmla="*/ 7765 h 271779"/>
                <a:gd name="connsiteX6" fmla="*/ 7765 w 271779"/>
                <a:gd name="connsiteY6" fmla="*/ 135890 h 271779"/>
                <a:gd name="connsiteX7" fmla="*/ 135890 w 271779"/>
                <a:gd name="connsiteY7" fmla="*/ 264015 h 271779"/>
                <a:gd name="connsiteX8" fmla="*/ 264015 w 271779"/>
                <a:gd name="connsiteY8" fmla="*/ 135890 h 271779"/>
                <a:gd name="connsiteX9" fmla="*/ 135890 w 271779"/>
                <a:gd name="connsiteY9" fmla="*/ 7765 h 27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779" h="271779">
                  <a:moveTo>
                    <a:pt x="135890" y="271780"/>
                  </a:moveTo>
                  <a:cubicBezTo>
                    <a:pt x="60840" y="271780"/>
                    <a:pt x="0" y="210940"/>
                    <a:pt x="0" y="135890"/>
                  </a:cubicBezTo>
                  <a:cubicBezTo>
                    <a:pt x="0" y="60840"/>
                    <a:pt x="60840" y="0"/>
                    <a:pt x="135890" y="0"/>
                  </a:cubicBezTo>
                  <a:cubicBezTo>
                    <a:pt x="210940" y="0"/>
                    <a:pt x="271780" y="60840"/>
                    <a:pt x="271780" y="135890"/>
                  </a:cubicBezTo>
                  <a:cubicBezTo>
                    <a:pt x="271694" y="210904"/>
                    <a:pt x="210904" y="271694"/>
                    <a:pt x="135890" y="271780"/>
                  </a:cubicBezTo>
                  <a:close/>
                  <a:moveTo>
                    <a:pt x="135890" y="7765"/>
                  </a:moveTo>
                  <a:cubicBezTo>
                    <a:pt x="65129" y="7765"/>
                    <a:pt x="7765" y="65129"/>
                    <a:pt x="7765" y="135890"/>
                  </a:cubicBezTo>
                  <a:cubicBezTo>
                    <a:pt x="7765" y="206651"/>
                    <a:pt x="65129" y="264015"/>
                    <a:pt x="135890" y="264015"/>
                  </a:cubicBezTo>
                  <a:cubicBezTo>
                    <a:pt x="206651" y="264015"/>
                    <a:pt x="264015" y="206651"/>
                    <a:pt x="264015" y="135890"/>
                  </a:cubicBezTo>
                  <a:cubicBezTo>
                    <a:pt x="263933" y="65162"/>
                    <a:pt x="206617" y="7846"/>
                    <a:pt x="135890" y="776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57" name="Graphic 9">
              <a:extLst>
                <a:ext uri="{FF2B5EF4-FFF2-40B4-BE49-F238E27FC236}">
                  <a16:creationId xmlns:a16="http://schemas.microsoft.com/office/drawing/2014/main" id="{27FE3402-AB76-A8E3-3279-9A3967C085EC}"/>
                </a:ext>
              </a:extLst>
            </p:cNvPr>
            <p:cNvSpPr/>
            <p:nvPr/>
          </p:nvSpPr>
          <p:spPr>
            <a:xfrm>
              <a:off x="6896267" y="-639508"/>
              <a:ext cx="14757" cy="17625"/>
            </a:xfrm>
            <a:custGeom>
              <a:avLst/>
              <a:gdLst>
                <a:gd name="connsiteX0" fmla="*/ 3879 w 14757"/>
                <a:gd name="connsiteY0" fmla="*/ 17626 h 17625"/>
                <a:gd name="connsiteX1" fmla="*/ 0 w 14757"/>
                <a:gd name="connsiteY1" fmla="*/ 13740 h 17625"/>
                <a:gd name="connsiteX2" fmla="*/ 855 w 14757"/>
                <a:gd name="connsiteY2" fmla="*/ 11312 h 17625"/>
                <a:gd name="connsiteX3" fmla="*/ 7556 w 14757"/>
                <a:gd name="connsiteY3" fmla="*/ 1866 h 17625"/>
                <a:gd name="connsiteX4" fmla="*/ 12891 w 14757"/>
                <a:gd name="connsiteY4" fmla="*/ 566 h 17625"/>
                <a:gd name="connsiteX5" fmla="*/ 14192 w 14757"/>
                <a:gd name="connsiteY5" fmla="*/ 5900 h 17625"/>
                <a:gd name="connsiteX6" fmla="*/ 6916 w 14757"/>
                <a:gd name="connsiteY6" fmla="*/ 16177 h 17625"/>
                <a:gd name="connsiteX7" fmla="*/ 3879 w 14757"/>
                <a:gd name="connsiteY7" fmla="*/ 17626 h 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7" h="17625">
                  <a:moveTo>
                    <a:pt x="3879" y="17626"/>
                  </a:moveTo>
                  <a:cubicBezTo>
                    <a:pt x="1735" y="17624"/>
                    <a:pt x="-2" y="15884"/>
                    <a:pt x="0" y="13740"/>
                  </a:cubicBezTo>
                  <a:cubicBezTo>
                    <a:pt x="1" y="12857"/>
                    <a:pt x="302" y="12001"/>
                    <a:pt x="855" y="11312"/>
                  </a:cubicBezTo>
                  <a:cubicBezTo>
                    <a:pt x="3292" y="8313"/>
                    <a:pt x="5531" y="5158"/>
                    <a:pt x="7556" y="1866"/>
                  </a:cubicBezTo>
                  <a:cubicBezTo>
                    <a:pt x="8670" y="34"/>
                    <a:pt x="11059" y="-548"/>
                    <a:pt x="12891" y="566"/>
                  </a:cubicBezTo>
                  <a:cubicBezTo>
                    <a:pt x="14723" y="1679"/>
                    <a:pt x="15305" y="4068"/>
                    <a:pt x="14192" y="5900"/>
                  </a:cubicBezTo>
                  <a:cubicBezTo>
                    <a:pt x="11993" y="9481"/>
                    <a:pt x="9563" y="12914"/>
                    <a:pt x="6916" y="16177"/>
                  </a:cubicBezTo>
                  <a:cubicBezTo>
                    <a:pt x="6176" y="17096"/>
                    <a:pt x="5059" y="17629"/>
                    <a:pt x="3879" y="17626"/>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60" name="Graphic 9">
              <a:extLst>
                <a:ext uri="{FF2B5EF4-FFF2-40B4-BE49-F238E27FC236}">
                  <a16:creationId xmlns:a16="http://schemas.microsoft.com/office/drawing/2014/main" id="{6DC74EA8-0573-BDC6-C434-30A756E9E638}"/>
                </a:ext>
              </a:extLst>
            </p:cNvPr>
            <p:cNvSpPr/>
            <p:nvPr/>
          </p:nvSpPr>
          <p:spPr>
            <a:xfrm>
              <a:off x="6716776" y="-793958"/>
              <a:ext cx="209658" cy="209658"/>
            </a:xfrm>
            <a:custGeom>
              <a:avLst/>
              <a:gdLst>
                <a:gd name="connsiteX0" fmla="*/ 104829 w 209658"/>
                <a:gd name="connsiteY0" fmla="*/ 209659 h 209658"/>
                <a:gd name="connsiteX1" fmla="*/ 0 w 209658"/>
                <a:gd name="connsiteY1" fmla="*/ 104829 h 209658"/>
                <a:gd name="connsiteX2" fmla="*/ 104829 w 209658"/>
                <a:gd name="connsiteY2" fmla="*/ 0 h 209658"/>
                <a:gd name="connsiteX3" fmla="*/ 209659 w 209658"/>
                <a:gd name="connsiteY3" fmla="*/ 104829 h 209658"/>
                <a:gd name="connsiteX4" fmla="*/ 206471 w 209658"/>
                <a:gd name="connsiteY4" fmla="*/ 130454 h 209658"/>
                <a:gd name="connsiteX5" fmla="*/ 201738 w 209658"/>
                <a:gd name="connsiteY5" fmla="*/ 133246 h 209658"/>
                <a:gd name="connsiteX6" fmla="*/ 198947 w 209658"/>
                <a:gd name="connsiteY6" fmla="*/ 128513 h 209658"/>
                <a:gd name="connsiteX7" fmla="*/ 201894 w 209658"/>
                <a:gd name="connsiteY7" fmla="*/ 104829 h 209658"/>
                <a:gd name="connsiteX8" fmla="*/ 104829 w 209658"/>
                <a:gd name="connsiteY8" fmla="*/ 7765 h 209658"/>
                <a:gd name="connsiteX9" fmla="*/ 7765 w 209658"/>
                <a:gd name="connsiteY9" fmla="*/ 104829 h 209658"/>
                <a:gd name="connsiteX10" fmla="*/ 104829 w 209658"/>
                <a:gd name="connsiteY10" fmla="*/ 201894 h 209658"/>
                <a:gd name="connsiteX11" fmla="*/ 126657 w 209658"/>
                <a:gd name="connsiteY11" fmla="*/ 199393 h 209658"/>
                <a:gd name="connsiteX12" fmla="*/ 131322 w 209658"/>
                <a:gd name="connsiteY12" fmla="*/ 202291 h 209658"/>
                <a:gd name="connsiteX13" fmla="*/ 128424 w 209658"/>
                <a:gd name="connsiteY13" fmla="*/ 206956 h 209658"/>
                <a:gd name="connsiteX14" fmla="*/ 104829 w 209658"/>
                <a:gd name="connsiteY14" fmla="*/ 209659 h 20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658" h="209658">
                  <a:moveTo>
                    <a:pt x="104829" y="209659"/>
                  </a:moveTo>
                  <a:cubicBezTo>
                    <a:pt x="46934" y="209659"/>
                    <a:pt x="0" y="162725"/>
                    <a:pt x="0" y="104829"/>
                  </a:cubicBezTo>
                  <a:cubicBezTo>
                    <a:pt x="0" y="46934"/>
                    <a:pt x="46934" y="0"/>
                    <a:pt x="104829" y="0"/>
                  </a:cubicBezTo>
                  <a:cubicBezTo>
                    <a:pt x="162725" y="0"/>
                    <a:pt x="209659" y="46934"/>
                    <a:pt x="209659" y="104829"/>
                  </a:cubicBezTo>
                  <a:cubicBezTo>
                    <a:pt x="209672" y="113471"/>
                    <a:pt x="208601" y="122080"/>
                    <a:pt x="206471" y="130454"/>
                  </a:cubicBezTo>
                  <a:cubicBezTo>
                    <a:pt x="205935" y="132532"/>
                    <a:pt x="203816" y="133782"/>
                    <a:pt x="201738" y="133246"/>
                  </a:cubicBezTo>
                  <a:cubicBezTo>
                    <a:pt x="199660" y="132710"/>
                    <a:pt x="198410" y="130591"/>
                    <a:pt x="198947" y="128513"/>
                  </a:cubicBezTo>
                  <a:cubicBezTo>
                    <a:pt x="200917" y="120773"/>
                    <a:pt x="201907" y="112816"/>
                    <a:pt x="201894" y="104829"/>
                  </a:cubicBezTo>
                  <a:cubicBezTo>
                    <a:pt x="201894" y="51222"/>
                    <a:pt x="158436" y="7765"/>
                    <a:pt x="104829" y="7765"/>
                  </a:cubicBezTo>
                  <a:cubicBezTo>
                    <a:pt x="51222" y="7765"/>
                    <a:pt x="7765" y="51222"/>
                    <a:pt x="7765" y="104829"/>
                  </a:cubicBezTo>
                  <a:cubicBezTo>
                    <a:pt x="7765" y="158436"/>
                    <a:pt x="51222" y="201894"/>
                    <a:pt x="104829" y="201894"/>
                  </a:cubicBezTo>
                  <a:cubicBezTo>
                    <a:pt x="112177" y="201901"/>
                    <a:pt x="119501" y="201061"/>
                    <a:pt x="126657" y="199393"/>
                  </a:cubicBezTo>
                  <a:cubicBezTo>
                    <a:pt x="128746" y="198905"/>
                    <a:pt x="130834" y="200203"/>
                    <a:pt x="131322" y="202291"/>
                  </a:cubicBezTo>
                  <a:cubicBezTo>
                    <a:pt x="131810" y="204380"/>
                    <a:pt x="130512" y="206469"/>
                    <a:pt x="128424" y="206956"/>
                  </a:cubicBezTo>
                  <a:cubicBezTo>
                    <a:pt x="120688" y="208758"/>
                    <a:pt x="112772" y="209665"/>
                    <a:pt x="104829" y="209659"/>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62" name="Graphic 9">
              <a:extLst>
                <a:ext uri="{FF2B5EF4-FFF2-40B4-BE49-F238E27FC236}">
                  <a16:creationId xmlns:a16="http://schemas.microsoft.com/office/drawing/2014/main" id="{FAD1C0EC-4833-E147-5BF1-AA4B113B1A7F}"/>
                </a:ext>
              </a:extLst>
            </p:cNvPr>
            <p:cNvSpPr/>
            <p:nvPr/>
          </p:nvSpPr>
          <p:spPr>
            <a:xfrm>
              <a:off x="6866792" y="-610898"/>
              <a:ext cx="17299" cy="13824"/>
            </a:xfrm>
            <a:custGeom>
              <a:avLst/>
              <a:gdLst>
                <a:gd name="connsiteX0" fmla="*/ 3893 w 17299"/>
                <a:gd name="connsiteY0" fmla="*/ 13825 h 13824"/>
                <a:gd name="connsiteX1" fmla="*/ 0 w 17299"/>
                <a:gd name="connsiteY1" fmla="*/ 9953 h 13824"/>
                <a:gd name="connsiteX2" fmla="*/ 2010 w 17299"/>
                <a:gd name="connsiteY2" fmla="*/ 6541 h 13824"/>
                <a:gd name="connsiteX3" fmla="*/ 11169 w 17299"/>
                <a:gd name="connsiteY3" fmla="*/ 717 h 13824"/>
                <a:gd name="connsiteX4" fmla="*/ 16582 w 17299"/>
                <a:gd name="connsiteY4" fmla="*/ 1635 h 13824"/>
                <a:gd name="connsiteX5" fmla="*/ 15712 w 17299"/>
                <a:gd name="connsiteY5" fmla="*/ 7015 h 13824"/>
                <a:gd name="connsiteX6" fmla="*/ 5764 w 17299"/>
                <a:gd name="connsiteY6" fmla="*/ 13320 h 13824"/>
                <a:gd name="connsiteX7" fmla="*/ 3893 w 17299"/>
                <a:gd name="connsiteY7" fmla="*/ 13825 h 1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99" h="13824">
                  <a:moveTo>
                    <a:pt x="3893" y="13825"/>
                  </a:moveTo>
                  <a:cubicBezTo>
                    <a:pt x="1749" y="13831"/>
                    <a:pt x="6" y="12097"/>
                    <a:pt x="0" y="9953"/>
                  </a:cubicBezTo>
                  <a:cubicBezTo>
                    <a:pt x="-4" y="8534"/>
                    <a:pt x="767" y="7226"/>
                    <a:pt x="2010" y="6541"/>
                  </a:cubicBezTo>
                  <a:cubicBezTo>
                    <a:pt x="5178" y="4787"/>
                    <a:pt x="8236" y="2842"/>
                    <a:pt x="11169" y="717"/>
                  </a:cubicBezTo>
                  <a:cubicBezTo>
                    <a:pt x="12917" y="-524"/>
                    <a:pt x="15341" y="-113"/>
                    <a:pt x="16582" y="1635"/>
                  </a:cubicBezTo>
                  <a:cubicBezTo>
                    <a:pt x="17811" y="3365"/>
                    <a:pt x="17423" y="5761"/>
                    <a:pt x="15712" y="7015"/>
                  </a:cubicBezTo>
                  <a:cubicBezTo>
                    <a:pt x="12525" y="9314"/>
                    <a:pt x="9203" y="11419"/>
                    <a:pt x="5764" y="13320"/>
                  </a:cubicBezTo>
                  <a:cubicBezTo>
                    <a:pt x="5194" y="13646"/>
                    <a:pt x="4550" y="13820"/>
                    <a:pt x="3893" y="1382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63" name="Graphic 9">
              <a:extLst>
                <a:ext uri="{FF2B5EF4-FFF2-40B4-BE49-F238E27FC236}">
                  <a16:creationId xmlns:a16="http://schemas.microsoft.com/office/drawing/2014/main" id="{98159EAD-24C7-A772-747C-2C90032F8011}"/>
                </a:ext>
              </a:extLst>
            </p:cNvPr>
            <p:cNvSpPr/>
            <p:nvPr/>
          </p:nvSpPr>
          <p:spPr>
            <a:xfrm>
              <a:off x="6772818" y="-726061"/>
              <a:ext cx="97670" cy="73816"/>
            </a:xfrm>
            <a:custGeom>
              <a:avLst/>
              <a:gdLst>
                <a:gd name="connsiteX0" fmla="*/ 27736 w 97670"/>
                <a:gd name="connsiteY0" fmla="*/ 73817 h 73816"/>
                <a:gd name="connsiteX1" fmla="*/ 24991 w 97670"/>
                <a:gd name="connsiteY1" fmla="*/ 72679 h 73816"/>
                <a:gd name="connsiteX2" fmla="*/ 1090 w 97670"/>
                <a:gd name="connsiteY2" fmla="*/ 48778 h 73816"/>
                <a:gd name="connsiteX3" fmla="*/ 1185 w 97670"/>
                <a:gd name="connsiteY3" fmla="*/ 43288 h 73816"/>
                <a:gd name="connsiteX4" fmla="*/ 6580 w 97670"/>
                <a:gd name="connsiteY4" fmla="*/ 43288 h 73816"/>
                <a:gd name="connsiteX5" fmla="*/ 27736 w 97670"/>
                <a:gd name="connsiteY5" fmla="*/ 64444 h 73816"/>
                <a:gd name="connsiteX6" fmla="*/ 90995 w 97670"/>
                <a:gd name="connsiteY6" fmla="*/ 1185 h 73816"/>
                <a:gd name="connsiteX7" fmla="*/ 96485 w 97670"/>
                <a:gd name="connsiteY7" fmla="*/ 1090 h 73816"/>
                <a:gd name="connsiteX8" fmla="*/ 96580 w 97670"/>
                <a:gd name="connsiteY8" fmla="*/ 6580 h 73816"/>
                <a:gd name="connsiteX9" fmla="*/ 96485 w 97670"/>
                <a:gd name="connsiteY9" fmla="*/ 6675 h 73816"/>
                <a:gd name="connsiteX10" fmla="*/ 30481 w 97670"/>
                <a:gd name="connsiteY10" fmla="*/ 72679 h 73816"/>
                <a:gd name="connsiteX11" fmla="*/ 27736 w 97670"/>
                <a:gd name="connsiteY11" fmla="*/ 73817 h 7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670" h="73816">
                  <a:moveTo>
                    <a:pt x="27736" y="73817"/>
                  </a:moveTo>
                  <a:cubicBezTo>
                    <a:pt x="26706" y="73816"/>
                    <a:pt x="25719" y="73407"/>
                    <a:pt x="24991" y="72679"/>
                  </a:cubicBezTo>
                  <a:lnTo>
                    <a:pt x="1090" y="48778"/>
                  </a:lnTo>
                  <a:cubicBezTo>
                    <a:pt x="-400" y="47235"/>
                    <a:pt x="-357" y="44778"/>
                    <a:pt x="1185" y="43288"/>
                  </a:cubicBezTo>
                  <a:cubicBezTo>
                    <a:pt x="2690" y="41835"/>
                    <a:pt x="5075" y="41835"/>
                    <a:pt x="6580" y="43288"/>
                  </a:cubicBezTo>
                  <a:lnTo>
                    <a:pt x="27736" y="64444"/>
                  </a:lnTo>
                  <a:lnTo>
                    <a:pt x="90995" y="1185"/>
                  </a:lnTo>
                  <a:cubicBezTo>
                    <a:pt x="92484" y="-357"/>
                    <a:pt x="94942" y="-400"/>
                    <a:pt x="96485" y="1090"/>
                  </a:cubicBezTo>
                  <a:cubicBezTo>
                    <a:pt x="98027" y="2580"/>
                    <a:pt x="98070" y="5038"/>
                    <a:pt x="96580" y="6580"/>
                  </a:cubicBezTo>
                  <a:cubicBezTo>
                    <a:pt x="96549" y="6613"/>
                    <a:pt x="96517" y="6644"/>
                    <a:pt x="96485" y="6675"/>
                  </a:cubicBezTo>
                  <a:lnTo>
                    <a:pt x="30481" y="72679"/>
                  </a:lnTo>
                  <a:cubicBezTo>
                    <a:pt x="29753" y="73407"/>
                    <a:pt x="28766" y="73816"/>
                    <a:pt x="27736" y="73817"/>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grpSp>
      <p:sp>
        <p:nvSpPr>
          <p:cNvPr id="64" name="TextBox 343">
            <a:extLst>
              <a:ext uri="{FF2B5EF4-FFF2-40B4-BE49-F238E27FC236}">
                <a16:creationId xmlns:a16="http://schemas.microsoft.com/office/drawing/2014/main" id="{C838B7C0-6A5A-DB6B-8A0C-BE179840CCD8}"/>
              </a:ext>
            </a:extLst>
          </p:cNvPr>
          <p:cNvSpPr txBox="1"/>
          <p:nvPr/>
        </p:nvSpPr>
        <p:spPr>
          <a:xfrm>
            <a:off x="2000469" y="4224574"/>
            <a:ext cx="2866814" cy="399853"/>
          </a:xfrm>
          <a:prstGeom prst="rect">
            <a:avLst/>
          </a:prstGeom>
          <a:noFill/>
        </p:spPr>
        <p:txBody>
          <a:bodyPr wrap="square" rtlCol="0">
            <a:spAutoFit/>
          </a:bodyPr>
          <a:lstStyle/>
          <a:p>
            <a:pPr algn="ctr"/>
            <a:r>
              <a:rPr lang="fr-FR" sz="999" dirty="0">
                <a:solidFill>
                  <a:schemeClr val="bg2"/>
                </a:solidFill>
              </a:rPr>
              <a:t>hors prélèvements sociaux sur les produits de placement au taux de 17,2 %</a:t>
            </a:r>
          </a:p>
        </p:txBody>
      </p:sp>
      <p:sp>
        <p:nvSpPr>
          <p:cNvPr id="82" name="Rectangle 81">
            <a:extLst>
              <a:ext uri="{FF2B5EF4-FFF2-40B4-BE49-F238E27FC236}">
                <a16:creationId xmlns:a16="http://schemas.microsoft.com/office/drawing/2014/main" id="{95E34C4F-4CAE-BA5F-6C61-148C82DB1402}"/>
              </a:ext>
            </a:extLst>
          </p:cNvPr>
          <p:cNvSpPr/>
          <p:nvPr/>
        </p:nvSpPr>
        <p:spPr>
          <a:xfrm>
            <a:off x="4977244" y="1587438"/>
            <a:ext cx="2922783" cy="249106"/>
          </a:xfrm>
          <a:prstGeom prst="rect">
            <a:avLst/>
          </a:prstGeom>
          <a:solidFill>
            <a:srgbClr val="581D74">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29">
              <a:defRPr/>
            </a:pPr>
            <a:endParaRPr lang="fr-FR" sz="1349" dirty="0">
              <a:solidFill>
                <a:srgbClr val="FFFFFF"/>
              </a:solidFill>
              <a:latin typeface="Arial" panose="020B0604020202020204"/>
            </a:endParaRPr>
          </a:p>
        </p:txBody>
      </p:sp>
      <p:sp>
        <p:nvSpPr>
          <p:cNvPr id="83" name="Rectangle 82">
            <a:extLst>
              <a:ext uri="{FF2B5EF4-FFF2-40B4-BE49-F238E27FC236}">
                <a16:creationId xmlns:a16="http://schemas.microsoft.com/office/drawing/2014/main" id="{D7257385-FDDE-541F-98A3-B1CEDBB7D973}"/>
              </a:ext>
            </a:extLst>
          </p:cNvPr>
          <p:cNvSpPr/>
          <p:nvPr/>
        </p:nvSpPr>
        <p:spPr>
          <a:xfrm>
            <a:off x="5009651" y="1497809"/>
            <a:ext cx="2795687" cy="397035"/>
          </a:xfrm>
          <a:prstGeom prst="rect">
            <a:avLst/>
          </a:prstGeom>
          <a:noFill/>
          <a:ln w="9525" cap="rnd">
            <a:noFill/>
            <a:round/>
          </a:ln>
        </p:spPr>
        <p:txBody>
          <a:bodyPr vert="horz" wrap="square" lIns="26983" tIns="0" rIns="26983" bIns="0" anchor="ctr">
            <a:noAutofit/>
          </a:bodyPr>
          <a:lstStyle/>
          <a:p>
            <a:pPr algn="ctr" defTabSz="342504">
              <a:spcBef>
                <a:spcPct val="20000"/>
              </a:spcBef>
              <a:buClr>
                <a:srgbClr val="CD0920"/>
              </a:buClr>
              <a:buSzPct val="75000"/>
            </a:pPr>
            <a:r>
              <a:rPr lang="fr-FR" sz="999" dirty="0">
                <a:solidFill>
                  <a:srgbClr val="581D74"/>
                </a:solidFill>
                <a:latin typeface="Arial" panose="020B0604020202020204"/>
                <a:ea typeface="ＭＳ Ｐゴシック" pitchFamily="34" charset="-128"/>
                <a:cs typeface="Arial" pitchFamily="34" charset="0"/>
              </a:rPr>
              <a:t>si non placé dans </a:t>
            </a:r>
            <a:r>
              <a:rPr lang="fr-FR" sz="999">
                <a:solidFill>
                  <a:srgbClr val="581D74"/>
                </a:solidFill>
                <a:latin typeface="Arial" panose="020B0604020202020204"/>
                <a:ea typeface="ＭＳ Ｐゴシック" pitchFamily="34" charset="-128"/>
                <a:cs typeface="Arial" pitchFamily="34" charset="0"/>
              </a:rPr>
              <a:t>un PEE(I) – PERCOL(I)</a:t>
            </a:r>
            <a:endParaRPr lang="fr-FR" sz="999" dirty="0">
              <a:solidFill>
                <a:srgbClr val="581D74"/>
              </a:solidFill>
              <a:latin typeface="Arial" panose="020B0604020202020204"/>
              <a:ea typeface="ＭＳ Ｐゴシック" pitchFamily="34" charset="-128"/>
              <a:cs typeface="Arial" pitchFamily="34" charset="0"/>
            </a:endParaRPr>
          </a:p>
        </p:txBody>
      </p:sp>
      <p:sp>
        <p:nvSpPr>
          <p:cNvPr id="86" name="Round Single Corner of Rectangle 356">
            <a:extLst>
              <a:ext uri="{FF2B5EF4-FFF2-40B4-BE49-F238E27FC236}">
                <a16:creationId xmlns:a16="http://schemas.microsoft.com/office/drawing/2014/main" id="{3F5CFE3F-4CF7-D9A6-1540-6FA154DCCD60}"/>
              </a:ext>
            </a:extLst>
          </p:cNvPr>
          <p:cNvSpPr/>
          <p:nvPr/>
        </p:nvSpPr>
        <p:spPr>
          <a:xfrm rot="5400000" flipH="1">
            <a:off x="6024681" y="943197"/>
            <a:ext cx="830691" cy="2919999"/>
          </a:xfrm>
          <a:prstGeom prst="round1Rect">
            <a:avLst>
              <a:gd name="adj" fmla="val 0"/>
            </a:avLst>
          </a:prstGeom>
          <a:solidFill>
            <a:schemeClr val="bg1"/>
          </a:solidFill>
          <a:ln w="4763" cap="flat">
            <a:solidFill>
              <a:schemeClr val="bg2"/>
            </a:solidFill>
            <a:prstDash val="solid"/>
            <a:miter/>
          </a:ln>
          <a:effectLst/>
        </p:spPr>
        <p:txBody>
          <a:bodyPr rot="0" spcFirstLastPara="0" vertOverflow="overflow" horzOverflow="overflow" vert="horz" wrap="square" lIns="161900" tIns="34269" rIns="68538" bIns="34269" numCol="1" spcCol="0" rtlCol="0" fromWordArt="0" anchor="ctr" anchorCtr="0" forceAA="0" compatLnSpc="1">
            <a:prstTxWarp prst="textNoShape">
              <a:avLst/>
            </a:prstTxWarp>
            <a:noAutofit/>
          </a:bodyPr>
          <a:lstStyle/>
          <a:p>
            <a:pPr defTabSz="685129">
              <a:defRPr/>
            </a:pPr>
            <a:endParaRPr lang="en-GB" sz="675" dirty="0">
              <a:solidFill>
                <a:srgbClr val="707372"/>
              </a:solidFill>
              <a:latin typeface="Arial" panose="020B0604020202020204"/>
            </a:endParaRPr>
          </a:p>
        </p:txBody>
      </p:sp>
      <p:grpSp>
        <p:nvGrpSpPr>
          <p:cNvPr id="87" name="Group 240">
            <a:extLst>
              <a:ext uri="{FF2B5EF4-FFF2-40B4-BE49-F238E27FC236}">
                <a16:creationId xmlns:a16="http://schemas.microsoft.com/office/drawing/2014/main" id="{13DDC6E0-0BE4-7A80-51E8-EFAB22840762}"/>
              </a:ext>
            </a:extLst>
          </p:cNvPr>
          <p:cNvGrpSpPr/>
          <p:nvPr/>
        </p:nvGrpSpPr>
        <p:grpSpPr>
          <a:xfrm>
            <a:off x="6066492" y="2281834"/>
            <a:ext cx="226230" cy="226230"/>
            <a:chOff x="6685716" y="-825018"/>
            <a:chExt cx="271779" cy="271779"/>
          </a:xfrm>
          <a:solidFill>
            <a:srgbClr val="F16B08"/>
          </a:solidFill>
        </p:grpSpPr>
        <p:sp>
          <p:nvSpPr>
            <p:cNvPr id="88" name="Graphic 9">
              <a:extLst>
                <a:ext uri="{FF2B5EF4-FFF2-40B4-BE49-F238E27FC236}">
                  <a16:creationId xmlns:a16="http://schemas.microsoft.com/office/drawing/2014/main" id="{BEC95DDA-B361-1BF7-2034-5B4DC96A1706}"/>
                </a:ext>
              </a:extLst>
            </p:cNvPr>
            <p:cNvSpPr/>
            <p:nvPr/>
          </p:nvSpPr>
          <p:spPr>
            <a:xfrm>
              <a:off x="6685716" y="-825018"/>
              <a:ext cx="271779" cy="271779"/>
            </a:xfrm>
            <a:custGeom>
              <a:avLst/>
              <a:gdLst>
                <a:gd name="connsiteX0" fmla="*/ 135890 w 271779"/>
                <a:gd name="connsiteY0" fmla="*/ 271780 h 271779"/>
                <a:gd name="connsiteX1" fmla="*/ 0 w 271779"/>
                <a:gd name="connsiteY1" fmla="*/ 135890 h 271779"/>
                <a:gd name="connsiteX2" fmla="*/ 135890 w 271779"/>
                <a:gd name="connsiteY2" fmla="*/ 0 h 271779"/>
                <a:gd name="connsiteX3" fmla="*/ 271780 w 271779"/>
                <a:gd name="connsiteY3" fmla="*/ 135890 h 271779"/>
                <a:gd name="connsiteX4" fmla="*/ 135890 w 271779"/>
                <a:gd name="connsiteY4" fmla="*/ 271780 h 271779"/>
                <a:gd name="connsiteX5" fmla="*/ 135890 w 271779"/>
                <a:gd name="connsiteY5" fmla="*/ 7765 h 271779"/>
                <a:gd name="connsiteX6" fmla="*/ 7765 w 271779"/>
                <a:gd name="connsiteY6" fmla="*/ 135890 h 271779"/>
                <a:gd name="connsiteX7" fmla="*/ 135890 w 271779"/>
                <a:gd name="connsiteY7" fmla="*/ 264015 h 271779"/>
                <a:gd name="connsiteX8" fmla="*/ 264015 w 271779"/>
                <a:gd name="connsiteY8" fmla="*/ 135890 h 271779"/>
                <a:gd name="connsiteX9" fmla="*/ 135890 w 271779"/>
                <a:gd name="connsiteY9" fmla="*/ 7765 h 27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779" h="271779">
                  <a:moveTo>
                    <a:pt x="135890" y="271780"/>
                  </a:moveTo>
                  <a:cubicBezTo>
                    <a:pt x="60840" y="271780"/>
                    <a:pt x="0" y="210940"/>
                    <a:pt x="0" y="135890"/>
                  </a:cubicBezTo>
                  <a:cubicBezTo>
                    <a:pt x="0" y="60840"/>
                    <a:pt x="60840" y="0"/>
                    <a:pt x="135890" y="0"/>
                  </a:cubicBezTo>
                  <a:cubicBezTo>
                    <a:pt x="210940" y="0"/>
                    <a:pt x="271780" y="60840"/>
                    <a:pt x="271780" y="135890"/>
                  </a:cubicBezTo>
                  <a:cubicBezTo>
                    <a:pt x="271694" y="210904"/>
                    <a:pt x="210904" y="271694"/>
                    <a:pt x="135890" y="271780"/>
                  </a:cubicBezTo>
                  <a:close/>
                  <a:moveTo>
                    <a:pt x="135890" y="7765"/>
                  </a:moveTo>
                  <a:cubicBezTo>
                    <a:pt x="65129" y="7765"/>
                    <a:pt x="7765" y="65129"/>
                    <a:pt x="7765" y="135890"/>
                  </a:cubicBezTo>
                  <a:cubicBezTo>
                    <a:pt x="7765" y="206651"/>
                    <a:pt x="65129" y="264015"/>
                    <a:pt x="135890" y="264015"/>
                  </a:cubicBezTo>
                  <a:cubicBezTo>
                    <a:pt x="206651" y="264015"/>
                    <a:pt x="264015" y="206651"/>
                    <a:pt x="264015" y="135890"/>
                  </a:cubicBezTo>
                  <a:cubicBezTo>
                    <a:pt x="263933" y="65162"/>
                    <a:pt x="206617" y="7846"/>
                    <a:pt x="135890" y="776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89" name="Graphic 9">
              <a:extLst>
                <a:ext uri="{FF2B5EF4-FFF2-40B4-BE49-F238E27FC236}">
                  <a16:creationId xmlns:a16="http://schemas.microsoft.com/office/drawing/2014/main" id="{34AFAEF2-294E-0A83-C5C4-41D6DB2C726C}"/>
                </a:ext>
              </a:extLst>
            </p:cNvPr>
            <p:cNvSpPr/>
            <p:nvPr/>
          </p:nvSpPr>
          <p:spPr>
            <a:xfrm>
              <a:off x="6896267" y="-639508"/>
              <a:ext cx="14757" cy="17625"/>
            </a:xfrm>
            <a:custGeom>
              <a:avLst/>
              <a:gdLst>
                <a:gd name="connsiteX0" fmla="*/ 3879 w 14757"/>
                <a:gd name="connsiteY0" fmla="*/ 17626 h 17625"/>
                <a:gd name="connsiteX1" fmla="*/ 0 w 14757"/>
                <a:gd name="connsiteY1" fmla="*/ 13740 h 17625"/>
                <a:gd name="connsiteX2" fmla="*/ 855 w 14757"/>
                <a:gd name="connsiteY2" fmla="*/ 11312 h 17625"/>
                <a:gd name="connsiteX3" fmla="*/ 7556 w 14757"/>
                <a:gd name="connsiteY3" fmla="*/ 1866 h 17625"/>
                <a:gd name="connsiteX4" fmla="*/ 12891 w 14757"/>
                <a:gd name="connsiteY4" fmla="*/ 566 h 17625"/>
                <a:gd name="connsiteX5" fmla="*/ 14192 w 14757"/>
                <a:gd name="connsiteY5" fmla="*/ 5900 h 17625"/>
                <a:gd name="connsiteX6" fmla="*/ 6916 w 14757"/>
                <a:gd name="connsiteY6" fmla="*/ 16177 h 17625"/>
                <a:gd name="connsiteX7" fmla="*/ 3879 w 14757"/>
                <a:gd name="connsiteY7" fmla="*/ 17626 h 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7" h="17625">
                  <a:moveTo>
                    <a:pt x="3879" y="17626"/>
                  </a:moveTo>
                  <a:cubicBezTo>
                    <a:pt x="1735" y="17624"/>
                    <a:pt x="-2" y="15884"/>
                    <a:pt x="0" y="13740"/>
                  </a:cubicBezTo>
                  <a:cubicBezTo>
                    <a:pt x="1" y="12857"/>
                    <a:pt x="302" y="12001"/>
                    <a:pt x="855" y="11312"/>
                  </a:cubicBezTo>
                  <a:cubicBezTo>
                    <a:pt x="3292" y="8313"/>
                    <a:pt x="5531" y="5158"/>
                    <a:pt x="7556" y="1866"/>
                  </a:cubicBezTo>
                  <a:cubicBezTo>
                    <a:pt x="8670" y="34"/>
                    <a:pt x="11059" y="-548"/>
                    <a:pt x="12891" y="566"/>
                  </a:cubicBezTo>
                  <a:cubicBezTo>
                    <a:pt x="14723" y="1679"/>
                    <a:pt x="15305" y="4068"/>
                    <a:pt x="14192" y="5900"/>
                  </a:cubicBezTo>
                  <a:cubicBezTo>
                    <a:pt x="11993" y="9481"/>
                    <a:pt x="9563" y="12914"/>
                    <a:pt x="6916" y="16177"/>
                  </a:cubicBezTo>
                  <a:cubicBezTo>
                    <a:pt x="6176" y="17096"/>
                    <a:pt x="5059" y="17629"/>
                    <a:pt x="3879" y="17626"/>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90" name="Graphic 9">
              <a:extLst>
                <a:ext uri="{FF2B5EF4-FFF2-40B4-BE49-F238E27FC236}">
                  <a16:creationId xmlns:a16="http://schemas.microsoft.com/office/drawing/2014/main" id="{6612904B-2F6D-B190-23AF-B091AFEF204E}"/>
                </a:ext>
              </a:extLst>
            </p:cNvPr>
            <p:cNvSpPr/>
            <p:nvPr/>
          </p:nvSpPr>
          <p:spPr>
            <a:xfrm>
              <a:off x="6716776" y="-793958"/>
              <a:ext cx="209658" cy="209658"/>
            </a:xfrm>
            <a:custGeom>
              <a:avLst/>
              <a:gdLst>
                <a:gd name="connsiteX0" fmla="*/ 104829 w 209658"/>
                <a:gd name="connsiteY0" fmla="*/ 209659 h 209658"/>
                <a:gd name="connsiteX1" fmla="*/ 0 w 209658"/>
                <a:gd name="connsiteY1" fmla="*/ 104829 h 209658"/>
                <a:gd name="connsiteX2" fmla="*/ 104829 w 209658"/>
                <a:gd name="connsiteY2" fmla="*/ 0 h 209658"/>
                <a:gd name="connsiteX3" fmla="*/ 209659 w 209658"/>
                <a:gd name="connsiteY3" fmla="*/ 104829 h 209658"/>
                <a:gd name="connsiteX4" fmla="*/ 206471 w 209658"/>
                <a:gd name="connsiteY4" fmla="*/ 130454 h 209658"/>
                <a:gd name="connsiteX5" fmla="*/ 201738 w 209658"/>
                <a:gd name="connsiteY5" fmla="*/ 133246 h 209658"/>
                <a:gd name="connsiteX6" fmla="*/ 198947 w 209658"/>
                <a:gd name="connsiteY6" fmla="*/ 128513 h 209658"/>
                <a:gd name="connsiteX7" fmla="*/ 201894 w 209658"/>
                <a:gd name="connsiteY7" fmla="*/ 104829 h 209658"/>
                <a:gd name="connsiteX8" fmla="*/ 104829 w 209658"/>
                <a:gd name="connsiteY8" fmla="*/ 7765 h 209658"/>
                <a:gd name="connsiteX9" fmla="*/ 7765 w 209658"/>
                <a:gd name="connsiteY9" fmla="*/ 104829 h 209658"/>
                <a:gd name="connsiteX10" fmla="*/ 104829 w 209658"/>
                <a:gd name="connsiteY10" fmla="*/ 201894 h 209658"/>
                <a:gd name="connsiteX11" fmla="*/ 126657 w 209658"/>
                <a:gd name="connsiteY11" fmla="*/ 199393 h 209658"/>
                <a:gd name="connsiteX12" fmla="*/ 131322 w 209658"/>
                <a:gd name="connsiteY12" fmla="*/ 202291 h 209658"/>
                <a:gd name="connsiteX13" fmla="*/ 128424 w 209658"/>
                <a:gd name="connsiteY13" fmla="*/ 206956 h 209658"/>
                <a:gd name="connsiteX14" fmla="*/ 104829 w 209658"/>
                <a:gd name="connsiteY14" fmla="*/ 209659 h 20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658" h="209658">
                  <a:moveTo>
                    <a:pt x="104829" y="209659"/>
                  </a:moveTo>
                  <a:cubicBezTo>
                    <a:pt x="46934" y="209659"/>
                    <a:pt x="0" y="162725"/>
                    <a:pt x="0" y="104829"/>
                  </a:cubicBezTo>
                  <a:cubicBezTo>
                    <a:pt x="0" y="46934"/>
                    <a:pt x="46934" y="0"/>
                    <a:pt x="104829" y="0"/>
                  </a:cubicBezTo>
                  <a:cubicBezTo>
                    <a:pt x="162725" y="0"/>
                    <a:pt x="209659" y="46934"/>
                    <a:pt x="209659" y="104829"/>
                  </a:cubicBezTo>
                  <a:cubicBezTo>
                    <a:pt x="209672" y="113471"/>
                    <a:pt x="208601" y="122080"/>
                    <a:pt x="206471" y="130454"/>
                  </a:cubicBezTo>
                  <a:cubicBezTo>
                    <a:pt x="205935" y="132532"/>
                    <a:pt x="203816" y="133782"/>
                    <a:pt x="201738" y="133246"/>
                  </a:cubicBezTo>
                  <a:cubicBezTo>
                    <a:pt x="199660" y="132710"/>
                    <a:pt x="198410" y="130591"/>
                    <a:pt x="198947" y="128513"/>
                  </a:cubicBezTo>
                  <a:cubicBezTo>
                    <a:pt x="200917" y="120773"/>
                    <a:pt x="201907" y="112816"/>
                    <a:pt x="201894" y="104829"/>
                  </a:cubicBezTo>
                  <a:cubicBezTo>
                    <a:pt x="201894" y="51222"/>
                    <a:pt x="158436" y="7765"/>
                    <a:pt x="104829" y="7765"/>
                  </a:cubicBezTo>
                  <a:cubicBezTo>
                    <a:pt x="51222" y="7765"/>
                    <a:pt x="7765" y="51222"/>
                    <a:pt x="7765" y="104829"/>
                  </a:cubicBezTo>
                  <a:cubicBezTo>
                    <a:pt x="7765" y="158436"/>
                    <a:pt x="51222" y="201894"/>
                    <a:pt x="104829" y="201894"/>
                  </a:cubicBezTo>
                  <a:cubicBezTo>
                    <a:pt x="112177" y="201901"/>
                    <a:pt x="119501" y="201061"/>
                    <a:pt x="126657" y="199393"/>
                  </a:cubicBezTo>
                  <a:cubicBezTo>
                    <a:pt x="128746" y="198905"/>
                    <a:pt x="130834" y="200203"/>
                    <a:pt x="131322" y="202291"/>
                  </a:cubicBezTo>
                  <a:cubicBezTo>
                    <a:pt x="131810" y="204380"/>
                    <a:pt x="130512" y="206469"/>
                    <a:pt x="128424" y="206956"/>
                  </a:cubicBezTo>
                  <a:cubicBezTo>
                    <a:pt x="120688" y="208758"/>
                    <a:pt x="112772" y="209665"/>
                    <a:pt x="104829" y="209659"/>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91" name="Graphic 9">
              <a:extLst>
                <a:ext uri="{FF2B5EF4-FFF2-40B4-BE49-F238E27FC236}">
                  <a16:creationId xmlns:a16="http://schemas.microsoft.com/office/drawing/2014/main" id="{239C405D-D6E5-CBCB-6235-977CE1BE472F}"/>
                </a:ext>
              </a:extLst>
            </p:cNvPr>
            <p:cNvSpPr/>
            <p:nvPr/>
          </p:nvSpPr>
          <p:spPr>
            <a:xfrm>
              <a:off x="6866792" y="-610898"/>
              <a:ext cx="17299" cy="13824"/>
            </a:xfrm>
            <a:custGeom>
              <a:avLst/>
              <a:gdLst>
                <a:gd name="connsiteX0" fmla="*/ 3893 w 17299"/>
                <a:gd name="connsiteY0" fmla="*/ 13825 h 13824"/>
                <a:gd name="connsiteX1" fmla="*/ 0 w 17299"/>
                <a:gd name="connsiteY1" fmla="*/ 9953 h 13824"/>
                <a:gd name="connsiteX2" fmla="*/ 2010 w 17299"/>
                <a:gd name="connsiteY2" fmla="*/ 6541 h 13824"/>
                <a:gd name="connsiteX3" fmla="*/ 11169 w 17299"/>
                <a:gd name="connsiteY3" fmla="*/ 717 h 13824"/>
                <a:gd name="connsiteX4" fmla="*/ 16582 w 17299"/>
                <a:gd name="connsiteY4" fmla="*/ 1635 h 13824"/>
                <a:gd name="connsiteX5" fmla="*/ 15712 w 17299"/>
                <a:gd name="connsiteY5" fmla="*/ 7015 h 13824"/>
                <a:gd name="connsiteX6" fmla="*/ 5764 w 17299"/>
                <a:gd name="connsiteY6" fmla="*/ 13320 h 13824"/>
                <a:gd name="connsiteX7" fmla="*/ 3893 w 17299"/>
                <a:gd name="connsiteY7" fmla="*/ 13825 h 1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99" h="13824">
                  <a:moveTo>
                    <a:pt x="3893" y="13825"/>
                  </a:moveTo>
                  <a:cubicBezTo>
                    <a:pt x="1749" y="13831"/>
                    <a:pt x="6" y="12097"/>
                    <a:pt x="0" y="9953"/>
                  </a:cubicBezTo>
                  <a:cubicBezTo>
                    <a:pt x="-4" y="8534"/>
                    <a:pt x="767" y="7226"/>
                    <a:pt x="2010" y="6541"/>
                  </a:cubicBezTo>
                  <a:cubicBezTo>
                    <a:pt x="5178" y="4787"/>
                    <a:pt x="8236" y="2842"/>
                    <a:pt x="11169" y="717"/>
                  </a:cubicBezTo>
                  <a:cubicBezTo>
                    <a:pt x="12917" y="-524"/>
                    <a:pt x="15341" y="-113"/>
                    <a:pt x="16582" y="1635"/>
                  </a:cubicBezTo>
                  <a:cubicBezTo>
                    <a:pt x="17811" y="3365"/>
                    <a:pt x="17423" y="5761"/>
                    <a:pt x="15712" y="7015"/>
                  </a:cubicBezTo>
                  <a:cubicBezTo>
                    <a:pt x="12525" y="9314"/>
                    <a:pt x="9203" y="11419"/>
                    <a:pt x="5764" y="13320"/>
                  </a:cubicBezTo>
                  <a:cubicBezTo>
                    <a:pt x="5194" y="13646"/>
                    <a:pt x="4550" y="13820"/>
                    <a:pt x="3893" y="13825"/>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sp>
          <p:nvSpPr>
            <p:cNvPr id="92" name="Graphic 9">
              <a:extLst>
                <a:ext uri="{FF2B5EF4-FFF2-40B4-BE49-F238E27FC236}">
                  <a16:creationId xmlns:a16="http://schemas.microsoft.com/office/drawing/2014/main" id="{3AE8CBDB-E933-BD40-8EF8-427C0DE2B573}"/>
                </a:ext>
              </a:extLst>
            </p:cNvPr>
            <p:cNvSpPr/>
            <p:nvPr/>
          </p:nvSpPr>
          <p:spPr>
            <a:xfrm>
              <a:off x="6772818" y="-726061"/>
              <a:ext cx="97670" cy="73816"/>
            </a:xfrm>
            <a:custGeom>
              <a:avLst/>
              <a:gdLst>
                <a:gd name="connsiteX0" fmla="*/ 27736 w 97670"/>
                <a:gd name="connsiteY0" fmla="*/ 73817 h 73816"/>
                <a:gd name="connsiteX1" fmla="*/ 24991 w 97670"/>
                <a:gd name="connsiteY1" fmla="*/ 72679 h 73816"/>
                <a:gd name="connsiteX2" fmla="*/ 1090 w 97670"/>
                <a:gd name="connsiteY2" fmla="*/ 48778 h 73816"/>
                <a:gd name="connsiteX3" fmla="*/ 1185 w 97670"/>
                <a:gd name="connsiteY3" fmla="*/ 43288 h 73816"/>
                <a:gd name="connsiteX4" fmla="*/ 6580 w 97670"/>
                <a:gd name="connsiteY4" fmla="*/ 43288 h 73816"/>
                <a:gd name="connsiteX5" fmla="*/ 27736 w 97670"/>
                <a:gd name="connsiteY5" fmla="*/ 64444 h 73816"/>
                <a:gd name="connsiteX6" fmla="*/ 90995 w 97670"/>
                <a:gd name="connsiteY6" fmla="*/ 1185 h 73816"/>
                <a:gd name="connsiteX7" fmla="*/ 96485 w 97670"/>
                <a:gd name="connsiteY7" fmla="*/ 1090 h 73816"/>
                <a:gd name="connsiteX8" fmla="*/ 96580 w 97670"/>
                <a:gd name="connsiteY8" fmla="*/ 6580 h 73816"/>
                <a:gd name="connsiteX9" fmla="*/ 96485 w 97670"/>
                <a:gd name="connsiteY9" fmla="*/ 6675 h 73816"/>
                <a:gd name="connsiteX10" fmla="*/ 30481 w 97670"/>
                <a:gd name="connsiteY10" fmla="*/ 72679 h 73816"/>
                <a:gd name="connsiteX11" fmla="*/ 27736 w 97670"/>
                <a:gd name="connsiteY11" fmla="*/ 73817 h 7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670" h="73816">
                  <a:moveTo>
                    <a:pt x="27736" y="73817"/>
                  </a:moveTo>
                  <a:cubicBezTo>
                    <a:pt x="26706" y="73816"/>
                    <a:pt x="25719" y="73407"/>
                    <a:pt x="24991" y="72679"/>
                  </a:cubicBezTo>
                  <a:lnTo>
                    <a:pt x="1090" y="48778"/>
                  </a:lnTo>
                  <a:cubicBezTo>
                    <a:pt x="-400" y="47235"/>
                    <a:pt x="-357" y="44778"/>
                    <a:pt x="1185" y="43288"/>
                  </a:cubicBezTo>
                  <a:cubicBezTo>
                    <a:pt x="2690" y="41835"/>
                    <a:pt x="5075" y="41835"/>
                    <a:pt x="6580" y="43288"/>
                  </a:cubicBezTo>
                  <a:lnTo>
                    <a:pt x="27736" y="64444"/>
                  </a:lnTo>
                  <a:lnTo>
                    <a:pt x="90995" y="1185"/>
                  </a:lnTo>
                  <a:cubicBezTo>
                    <a:pt x="92484" y="-357"/>
                    <a:pt x="94942" y="-400"/>
                    <a:pt x="96485" y="1090"/>
                  </a:cubicBezTo>
                  <a:cubicBezTo>
                    <a:pt x="98027" y="2580"/>
                    <a:pt x="98070" y="5038"/>
                    <a:pt x="96580" y="6580"/>
                  </a:cubicBezTo>
                  <a:cubicBezTo>
                    <a:pt x="96549" y="6613"/>
                    <a:pt x="96517" y="6644"/>
                    <a:pt x="96485" y="6675"/>
                  </a:cubicBezTo>
                  <a:lnTo>
                    <a:pt x="30481" y="72679"/>
                  </a:lnTo>
                  <a:cubicBezTo>
                    <a:pt x="29753" y="73407"/>
                    <a:pt x="28766" y="73816"/>
                    <a:pt x="27736" y="73817"/>
                  </a:cubicBezTo>
                  <a:close/>
                </a:path>
              </a:pathLst>
            </a:custGeom>
            <a:grpFill/>
            <a:ln w="3861" cap="flat">
              <a:solidFill>
                <a:schemeClr val="accent1"/>
              </a:solidFill>
              <a:prstDash val="solid"/>
              <a:miter/>
            </a:ln>
          </p:spPr>
          <p:txBody>
            <a:bodyPr rtlCol="0" anchor="ctr"/>
            <a:lstStyle/>
            <a:p>
              <a:endParaRPr lang="fr-FR" sz="1799">
                <a:solidFill>
                  <a:schemeClr val="accent4"/>
                </a:solidFill>
              </a:endParaRPr>
            </a:p>
          </p:txBody>
        </p:sp>
      </p:grpSp>
      <p:sp>
        <p:nvSpPr>
          <p:cNvPr id="93" name="TextBox 241">
            <a:extLst>
              <a:ext uri="{FF2B5EF4-FFF2-40B4-BE49-F238E27FC236}">
                <a16:creationId xmlns:a16="http://schemas.microsoft.com/office/drawing/2014/main" id="{DEB9F1A0-EE0F-EBFE-C97E-A7A5302090AD}"/>
              </a:ext>
            </a:extLst>
          </p:cNvPr>
          <p:cNvSpPr txBox="1"/>
          <p:nvPr/>
        </p:nvSpPr>
        <p:spPr>
          <a:xfrm>
            <a:off x="6004693" y="2285912"/>
            <a:ext cx="1155689" cy="246069"/>
          </a:xfrm>
          <a:prstGeom prst="rect">
            <a:avLst/>
          </a:prstGeom>
          <a:noFill/>
        </p:spPr>
        <p:txBody>
          <a:bodyPr wrap="square" rtlCol="0">
            <a:spAutoFit/>
          </a:bodyPr>
          <a:lstStyle/>
          <a:p>
            <a:pPr algn="ctr"/>
            <a:r>
              <a:rPr lang="fr-FR" sz="999" dirty="0">
                <a:solidFill>
                  <a:schemeClr val="bg2"/>
                </a:solidFill>
              </a:rPr>
              <a:t>Exonéré</a:t>
            </a:r>
          </a:p>
        </p:txBody>
      </p:sp>
      <p:grpSp>
        <p:nvGrpSpPr>
          <p:cNvPr id="94" name="Group 291">
            <a:extLst>
              <a:ext uri="{FF2B5EF4-FFF2-40B4-BE49-F238E27FC236}">
                <a16:creationId xmlns:a16="http://schemas.microsoft.com/office/drawing/2014/main" id="{9F580422-5AC9-74D3-2350-52D649F0821D}"/>
              </a:ext>
            </a:extLst>
          </p:cNvPr>
          <p:cNvGrpSpPr/>
          <p:nvPr/>
        </p:nvGrpSpPr>
        <p:grpSpPr>
          <a:xfrm>
            <a:off x="6066492" y="3150726"/>
            <a:ext cx="226230" cy="226230"/>
            <a:chOff x="6685716" y="-825018"/>
            <a:chExt cx="271779" cy="271779"/>
          </a:xfrm>
          <a:solidFill>
            <a:srgbClr val="F16B08"/>
          </a:solidFill>
        </p:grpSpPr>
        <p:sp>
          <p:nvSpPr>
            <p:cNvPr id="95" name="Graphic 9">
              <a:extLst>
                <a:ext uri="{FF2B5EF4-FFF2-40B4-BE49-F238E27FC236}">
                  <a16:creationId xmlns:a16="http://schemas.microsoft.com/office/drawing/2014/main" id="{FA143E3E-6317-9850-7826-C2A5CD7D5E56}"/>
                </a:ext>
              </a:extLst>
            </p:cNvPr>
            <p:cNvSpPr/>
            <p:nvPr/>
          </p:nvSpPr>
          <p:spPr>
            <a:xfrm>
              <a:off x="6685716" y="-825018"/>
              <a:ext cx="271779" cy="271779"/>
            </a:xfrm>
            <a:custGeom>
              <a:avLst/>
              <a:gdLst>
                <a:gd name="connsiteX0" fmla="*/ 135890 w 271779"/>
                <a:gd name="connsiteY0" fmla="*/ 271780 h 271779"/>
                <a:gd name="connsiteX1" fmla="*/ 0 w 271779"/>
                <a:gd name="connsiteY1" fmla="*/ 135890 h 271779"/>
                <a:gd name="connsiteX2" fmla="*/ 135890 w 271779"/>
                <a:gd name="connsiteY2" fmla="*/ 0 h 271779"/>
                <a:gd name="connsiteX3" fmla="*/ 271780 w 271779"/>
                <a:gd name="connsiteY3" fmla="*/ 135890 h 271779"/>
                <a:gd name="connsiteX4" fmla="*/ 135890 w 271779"/>
                <a:gd name="connsiteY4" fmla="*/ 271780 h 271779"/>
                <a:gd name="connsiteX5" fmla="*/ 135890 w 271779"/>
                <a:gd name="connsiteY5" fmla="*/ 7765 h 271779"/>
                <a:gd name="connsiteX6" fmla="*/ 7765 w 271779"/>
                <a:gd name="connsiteY6" fmla="*/ 135890 h 271779"/>
                <a:gd name="connsiteX7" fmla="*/ 135890 w 271779"/>
                <a:gd name="connsiteY7" fmla="*/ 264015 h 271779"/>
                <a:gd name="connsiteX8" fmla="*/ 264015 w 271779"/>
                <a:gd name="connsiteY8" fmla="*/ 135890 h 271779"/>
                <a:gd name="connsiteX9" fmla="*/ 135890 w 271779"/>
                <a:gd name="connsiteY9" fmla="*/ 7765 h 27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779" h="271779">
                  <a:moveTo>
                    <a:pt x="135890" y="271780"/>
                  </a:moveTo>
                  <a:cubicBezTo>
                    <a:pt x="60840" y="271780"/>
                    <a:pt x="0" y="210940"/>
                    <a:pt x="0" y="135890"/>
                  </a:cubicBezTo>
                  <a:cubicBezTo>
                    <a:pt x="0" y="60840"/>
                    <a:pt x="60840" y="0"/>
                    <a:pt x="135890" y="0"/>
                  </a:cubicBezTo>
                  <a:cubicBezTo>
                    <a:pt x="210940" y="0"/>
                    <a:pt x="271780" y="60840"/>
                    <a:pt x="271780" y="135890"/>
                  </a:cubicBezTo>
                  <a:cubicBezTo>
                    <a:pt x="271694" y="210904"/>
                    <a:pt x="210904" y="271694"/>
                    <a:pt x="135890" y="271780"/>
                  </a:cubicBezTo>
                  <a:close/>
                  <a:moveTo>
                    <a:pt x="135890" y="7765"/>
                  </a:moveTo>
                  <a:cubicBezTo>
                    <a:pt x="65129" y="7765"/>
                    <a:pt x="7765" y="65129"/>
                    <a:pt x="7765" y="135890"/>
                  </a:cubicBezTo>
                  <a:cubicBezTo>
                    <a:pt x="7765" y="206651"/>
                    <a:pt x="65129" y="264015"/>
                    <a:pt x="135890" y="264015"/>
                  </a:cubicBezTo>
                  <a:cubicBezTo>
                    <a:pt x="206651" y="264015"/>
                    <a:pt x="264015" y="206651"/>
                    <a:pt x="264015" y="135890"/>
                  </a:cubicBezTo>
                  <a:cubicBezTo>
                    <a:pt x="263933" y="65162"/>
                    <a:pt x="206617" y="7846"/>
                    <a:pt x="135890" y="7765"/>
                  </a:cubicBezTo>
                  <a:close/>
                </a:path>
              </a:pathLst>
            </a:custGeom>
            <a:grpFill/>
            <a:ln w="3861" cap="flat">
              <a:solidFill>
                <a:srgbClr val="C00000"/>
              </a:solidFill>
              <a:prstDash val="solid"/>
              <a:miter/>
            </a:ln>
          </p:spPr>
          <p:txBody>
            <a:bodyPr rtlCol="0" anchor="ctr"/>
            <a:lstStyle/>
            <a:p>
              <a:endParaRPr lang="fr-FR" sz="1799" dirty="0">
                <a:solidFill>
                  <a:schemeClr val="accent4"/>
                </a:solidFill>
              </a:endParaRPr>
            </a:p>
          </p:txBody>
        </p:sp>
        <p:sp>
          <p:nvSpPr>
            <p:cNvPr id="128" name="Graphic 9">
              <a:extLst>
                <a:ext uri="{FF2B5EF4-FFF2-40B4-BE49-F238E27FC236}">
                  <a16:creationId xmlns:a16="http://schemas.microsoft.com/office/drawing/2014/main" id="{7322EA63-6930-6F1D-459B-593CF6B30E96}"/>
                </a:ext>
              </a:extLst>
            </p:cNvPr>
            <p:cNvSpPr/>
            <p:nvPr/>
          </p:nvSpPr>
          <p:spPr>
            <a:xfrm>
              <a:off x="6896267" y="-639508"/>
              <a:ext cx="14757" cy="17625"/>
            </a:xfrm>
            <a:custGeom>
              <a:avLst/>
              <a:gdLst>
                <a:gd name="connsiteX0" fmla="*/ 3879 w 14757"/>
                <a:gd name="connsiteY0" fmla="*/ 17626 h 17625"/>
                <a:gd name="connsiteX1" fmla="*/ 0 w 14757"/>
                <a:gd name="connsiteY1" fmla="*/ 13740 h 17625"/>
                <a:gd name="connsiteX2" fmla="*/ 855 w 14757"/>
                <a:gd name="connsiteY2" fmla="*/ 11312 h 17625"/>
                <a:gd name="connsiteX3" fmla="*/ 7556 w 14757"/>
                <a:gd name="connsiteY3" fmla="*/ 1866 h 17625"/>
                <a:gd name="connsiteX4" fmla="*/ 12891 w 14757"/>
                <a:gd name="connsiteY4" fmla="*/ 566 h 17625"/>
                <a:gd name="connsiteX5" fmla="*/ 14192 w 14757"/>
                <a:gd name="connsiteY5" fmla="*/ 5900 h 17625"/>
                <a:gd name="connsiteX6" fmla="*/ 6916 w 14757"/>
                <a:gd name="connsiteY6" fmla="*/ 16177 h 17625"/>
                <a:gd name="connsiteX7" fmla="*/ 3879 w 14757"/>
                <a:gd name="connsiteY7" fmla="*/ 17626 h 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7" h="17625">
                  <a:moveTo>
                    <a:pt x="3879" y="17626"/>
                  </a:moveTo>
                  <a:cubicBezTo>
                    <a:pt x="1735" y="17624"/>
                    <a:pt x="-2" y="15884"/>
                    <a:pt x="0" y="13740"/>
                  </a:cubicBezTo>
                  <a:cubicBezTo>
                    <a:pt x="1" y="12857"/>
                    <a:pt x="302" y="12001"/>
                    <a:pt x="855" y="11312"/>
                  </a:cubicBezTo>
                  <a:cubicBezTo>
                    <a:pt x="3292" y="8313"/>
                    <a:pt x="5531" y="5158"/>
                    <a:pt x="7556" y="1866"/>
                  </a:cubicBezTo>
                  <a:cubicBezTo>
                    <a:pt x="8670" y="34"/>
                    <a:pt x="11059" y="-548"/>
                    <a:pt x="12891" y="566"/>
                  </a:cubicBezTo>
                  <a:cubicBezTo>
                    <a:pt x="14723" y="1679"/>
                    <a:pt x="15305" y="4068"/>
                    <a:pt x="14192" y="5900"/>
                  </a:cubicBezTo>
                  <a:cubicBezTo>
                    <a:pt x="11993" y="9481"/>
                    <a:pt x="9563" y="12914"/>
                    <a:pt x="6916" y="16177"/>
                  </a:cubicBezTo>
                  <a:cubicBezTo>
                    <a:pt x="6176" y="17096"/>
                    <a:pt x="5059" y="17629"/>
                    <a:pt x="3879" y="17626"/>
                  </a:cubicBezTo>
                  <a:close/>
                </a:path>
              </a:pathLst>
            </a:custGeom>
            <a:grpFill/>
            <a:ln w="3861" cap="flat">
              <a:solidFill>
                <a:srgbClr val="C00000"/>
              </a:solidFill>
              <a:prstDash val="solid"/>
              <a:miter/>
            </a:ln>
          </p:spPr>
          <p:txBody>
            <a:bodyPr rtlCol="0" anchor="ctr"/>
            <a:lstStyle/>
            <a:p>
              <a:endParaRPr lang="fr-FR" sz="1799">
                <a:solidFill>
                  <a:schemeClr val="accent4"/>
                </a:solidFill>
              </a:endParaRPr>
            </a:p>
          </p:txBody>
        </p:sp>
        <p:sp>
          <p:nvSpPr>
            <p:cNvPr id="129" name="Graphic 9">
              <a:extLst>
                <a:ext uri="{FF2B5EF4-FFF2-40B4-BE49-F238E27FC236}">
                  <a16:creationId xmlns:a16="http://schemas.microsoft.com/office/drawing/2014/main" id="{A8CE286D-8E62-A88B-BAC8-EE41557436EB}"/>
                </a:ext>
              </a:extLst>
            </p:cNvPr>
            <p:cNvSpPr/>
            <p:nvPr/>
          </p:nvSpPr>
          <p:spPr>
            <a:xfrm>
              <a:off x="6716776" y="-793958"/>
              <a:ext cx="209658" cy="209658"/>
            </a:xfrm>
            <a:custGeom>
              <a:avLst/>
              <a:gdLst>
                <a:gd name="connsiteX0" fmla="*/ 104829 w 209658"/>
                <a:gd name="connsiteY0" fmla="*/ 209659 h 209658"/>
                <a:gd name="connsiteX1" fmla="*/ 0 w 209658"/>
                <a:gd name="connsiteY1" fmla="*/ 104829 h 209658"/>
                <a:gd name="connsiteX2" fmla="*/ 104829 w 209658"/>
                <a:gd name="connsiteY2" fmla="*/ 0 h 209658"/>
                <a:gd name="connsiteX3" fmla="*/ 209659 w 209658"/>
                <a:gd name="connsiteY3" fmla="*/ 104829 h 209658"/>
                <a:gd name="connsiteX4" fmla="*/ 206471 w 209658"/>
                <a:gd name="connsiteY4" fmla="*/ 130454 h 209658"/>
                <a:gd name="connsiteX5" fmla="*/ 201738 w 209658"/>
                <a:gd name="connsiteY5" fmla="*/ 133246 h 209658"/>
                <a:gd name="connsiteX6" fmla="*/ 198947 w 209658"/>
                <a:gd name="connsiteY6" fmla="*/ 128513 h 209658"/>
                <a:gd name="connsiteX7" fmla="*/ 201894 w 209658"/>
                <a:gd name="connsiteY7" fmla="*/ 104829 h 209658"/>
                <a:gd name="connsiteX8" fmla="*/ 104829 w 209658"/>
                <a:gd name="connsiteY8" fmla="*/ 7765 h 209658"/>
                <a:gd name="connsiteX9" fmla="*/ 7765 w 209658"/>
                <a:gd name="connsiteY9" fmla="*/ 104829 h 209658"/>
                <a:gd name="connsiteX10" fmla="*/ 104829 w 209658"/>
                <a:gd name="connsiteY10" fmla="*/ 201894 h 209658"/>
                <a:gd name="connsiteX11" fmla="*/ 126657 w 209658"/>
                <a:gd name="connsiteY11" fmla="*/ 199393 h 209658"/>
                <a:gd name="connsiteX12" fmla="*/ 131322 w 209658"/>
                <a:gd name="connsiteY12" fmla="*/ 202291 h 209658"/>
                <a:gd name="connsiteX13" fmla="*/ 128424 w 209658"/>
                <a:gd name="connsiteY13" fmla="*/ 206956 h 209658"/>
                <a:gd name="connsiteX14" fmla="*/ 104829 w 209658"/>
                <a:gd name="connsiteY14" fmla="*/ 209659 h 20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658" h="209658">
                  <a:moveTo>
                    <a:pt x="104829" y="209659"/>
                  </a:moveTo>
                  <a:cubicBezTo>
                    <a:pt x="46934" y="209659"/>
                    <a:pt x="0" y="162725"/>
                    <a:pt x="0" y="104829"/>
                  </a:cubicBezTo>
                  <a:cubicBezTo>
                    <a:pt x="0" y="46934"/>
                    <a:pt x="46934" y="0"/>
                    <a:pt x="104829" y="0"/>
                  </a:cubicBezTo>
                  <a:cubicBezTo>
                    <a:pt x="162725" y="0"/>
                    <a:pt x="209659" y="46934"/>
                    <a:pt x="209659" y="104829"/>
                  </a:cubicBezTo>
                  <a:cubicBezTo>
                    <a:pt x="209672" y="113471"/>
                    <a:pt x="208601" y="122080"/>
                    <a:pt x="206471" y="130454"/>
                  </a:cubicBezTo>
                  <a:cubicBezTo>
                    <a:pt x="205935" y="132532"/>
                    <a:pt x="203816" y="133782"/>
                    <a:pt x="201738" y="133246"/>
                  </a:cubicBezTo>
                  <a:cubicBezTo>
                    <a:pt x="199660" y="132710"/>
                    <a:pt x="198410" y="130591"/>
                    <a:pt x="198947" y="128513"/>
                  </a:cubicBezTo>
                  <a:cubicBezTo>
                    <a:pt x="200917" y="120773"/>
                    <a:pt x="201907" y="112816"/>
                    <a:pt x="201894" y="104829"/>
                  </a:cubicBezTo>
                  <a:cubicBezTo>
                    <a:pt x="201894" y="51222"/>
                    <a:pt x="158436" y="7765"/>
                    <a:pt x="104829" y="7765"/>
                  </a:cubicBezTo>
                  <a:cubicBezTo>
                    <a:pt x="51222" y="7765"/>
                    <a:pt x="7765" y="51222"/>
                    <a:pt x="7765" y="104829"/>
                  </a:cubicBezTo>
                  <a:cubicBezTo>
                    <a:pt x="7765" y="158436"/>
                    <a:pt x="51222" y="201894"/>
                    <a:pt x="104829" y="201894"/>
                  </a:cubicBezTo>
                  <a:cubicBezTo>
                    <a:pt x="112177" y="201901"/>
                    <a:pt x="119501" y="201061"/>
                    <a:pt x="126657" y="199393"/>
                  </a:cubicBezTo>
                  <a:cubicBezTo>
                    <a:pt x="128746" y="198905"/>
                    <a:pt x="130834" y="200203"/>
                    <a:pt x="131322" y="202291"/>
                  </a:cubicBezTo>
                  <a:cubicBezTo>
                    <a:pt x="131810" y="204380"/>
                    <a:pt x="130512" y="206469"/>
                    <a:pt x="128424" y="206956"/>
                  </a:cubicBezTo>
                  <a:cubicBezTo>
                    <a:pt x="120688" y="208758"/>
                    <a:pt x="112772" y="209665"/>
                    <a:pt x="104829" y="209659"/>
                  </a:cubicBezTo>
                  <a:close/>
                </a:path>
              </a:pathLst>
            </a:custGeom>
            <a:grpFill/>
            <a:ln w="3861" cap="flat">
              <a:solidFill>
                <a:srgbClr val="C00000"/>
              </a:solidFill>
              <a:prstDash val="solid"/>
              <a:miter/>
            </a:ln>
          </p:spPr>
          <p:txBody>
            <a:bodyPr rtlCol="0" anchor="ctr"/>
            <a:lstStyle/>
            <a:p>
              <a:endParaRPr lang="fr-FR" sz="1799">
                <a:solidFill>
                  <a:schemeClr val="accent4"/>
                </a:solidFill>
              </a:endParaRPr>
            </a:p>
          </p:txBody>
        </p:sp>
        <p:sp>
          <p:nvSpPr>
            <p:cNvPr id="130" name="Graphic 9">
              <a:extLst>
                <a:ext uri="{FF2B5EF4-FFF2-40B4-BE49-F238E27FC236}">
                  <a16:creationId xmlns:a16="http://schemas.microsoft.com/office/drawing/2014/main" id="{E4285CAE-7BBF-F64C-4A91-0154EA96EC9A}"/>
                </a:ext>
              </a:extLst>
            </p:cNvPr>
            <p:cNvSpPr/>
            <p:nvPr/>
          </p:nvSpPr>
          <p:spPr>
            <a:xfrm>
              <a:off x="6866792" y="-610898"/>
              <a:ext cx="17299" cy="13824"/>
            </a:xfrm>
            <a:custGeom>
              <a:avLst/>
              <a:gdLst>
                <a:gd name="connsiteX0" fmla="*/ 3893 w 17299"/>
                <a:gd name="connsiteY0" fmla="*/ 13825 h 13824"/>
                <a:gd name="connsiteX1" fmla="*/ 0 w 17299"/>
                <a:gd name="connsiteY1" fmla="*/ 9953 h 13824"/>
                <a:gd name="connsiteX2" fmla="*/ 2010 w 17299"/>
                <a:gd name="connsiteY2" fmla="*/ 6541 h 13824"/>
                <a:gd name="connsiteX3" fmla="*/ 11169 w 17299"/>
                <a:gd name="connsiteY3" fmla="*/ 717 h 13824"/>
                <a:gd name="connsiteX4" fmla="*/ 16582 w 17299"/>
                <a:gd name="connsiteY4" fmla="*/ 1635 h 13824"/>
                <a:gd name="connsiteX5" fmla="*/ 15712 w 17299"/>
                <a:gd name="connsiteY5" fmla="*/ 7015 h 13824"/>
                <a:gd name="connsiteX6" fmla="*/ 5764 w 17299"/>
                <a:gd name="connsiteY6" fmla="*/ 13320 h 13824"/>
                <a:gd name="connsiteX7" fmla="*/ 3893 w 17299"/>
                <a:gd name="connsiteY7" fmla="*/ 13825 h 1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99" h="13824">
                  <a:moveTo>
                    <a:pt x="3893" y="13825"/>
                  </a:moveTo>
                  <a:cubicBezTo>
                    <a:pt x="1749" y="13831"/>
                    <a:pt x="6" y="12097"/>
                    <a:pt x="0" y="9953"/>
                  </a:cubicBezTo>
                  <a:cubicBezTo>
                    <a:pt x="-4" y="8534"/>
                    <a:pt x="767" y="7226"/>
                    <a:pt x="2010" y="6541"/>
                  </a:cubicBezTo>
                  <a:cubicBezTo>
                    <a:pt x="5178" y="4787"/>
                    <a:pt x="8236" y="2842"/>
                    <a:pt x="11169" y="717"/>
                  </a:cubicBezTo>
                  <a:cubicBezTo>
                    <a:pt x="12917" y="-524"/>
                    <a:pt x="15341" y="-113"/>
                    <a:pt x="16582" y="1635"/>
                  </a:cubicBezTo>
                  <a:cubicBezTo>
                    <a:pt x="17811" y="3365"/>
                    <a:pt x="17423" y="5761"/>
                    <a:pt x="15712" y="7015"/>
                  </a:cubicBezTo>
                  <a:cubicBezTo>
                    <a:pt x="12525" y="9314"/>
                    <a:pt x="9203" y="11419"/>
                    <a:pt x="5764" y="13320"/>
                  </a:cubicBezTo>
                  <a:cubicBezTo>
                    <a:pt x="5194" y="13646"/>
                    <a:pt x="4550" y="13820"/>
                    <a:pt x="3893" y="13825"/>
                  </a:cubicBezTo>
                  <a:close/>
                </a:path>
              </a:pathLst>
            </a:custGeom>
            <a:grpFill/>
            <a:ln w="3861" cap="flat">
              <a:solidFill>
                <a:srgbClr val="C00000"/>
              </a:solidFill>
              <a:prstDash val="solid"/>
              <a:miter/>
            </a:ln>
          </p:spPr>
          <p:txBody>
            <a:bodyPr rtlCol="0" anchor="ctr"/>
            <a:lstStyle/>
            <a:p>
              <a:endParaRPr lang="fr-FR" sz="1799">
                <a:solidFill>
                  <a:schemeClr val="accent4"/>
                </a:solidFill>
              </a:endParaRPr>
            </a:p>
          </p:txBody>
        </p:sp>
      </p:grpSp>
      <p:sp>
        <p:nvSpPr>
          <p:cNvPr id="135" name="ZoneTexte 134">
            <a:extLst>
              <a:ext uri="{FF2B5EF4-FFF2-40B4-BE49-F238E27FC236}">
                <a16:creationId xmlns:a16="http://schemas.microsoft.com/office/drawing/2014/main" id="{AC4D0FC5-971E-B04D-0436-4536E29987CA}"/>
              </a:ext>
            </a:extLst>
          </p:cNvPr>
          <p:cNvSpPr txBox="1"/>
          <p:nvPr/>
        </p:nvSpPr>
        <p:spPr>
          <a:xfrm>
            <a:off x="6038854" y="3124758"/>
            <a:ext cx="431781" cy="276828"/>
          </a:xfrm>
          <a:prstGeom prst="rect">
            <a:avLst/>
          </a:prstGeom>
          <a:noFill/>
        </p:spPr>
        <p:txBody>
          <a:bodyPr wrap="square" rtlCol="0">
            <a:spAutoFit/>
          </a:bodyPr>
          <a:lstStyle/>
          <a:p>
            <a:r>
              <a:rPr lang="fr-FR" sz="1199" b="1" dirty="0">
                <a:solidFill>
                  <a:srgbClr val="C00000"/>
                </a:solidFill>
              </a:rPr>
              <a:t>X</a:t>
            </a:r>
          </a:p>
        </p:txBody>
      </p:sp>
      <p:sp>
        <p:nvSpPr>
          <p:cNvPr id="136" name="Round Single Corner of Rectangle 356">
            <a:extLst>
              <a:ext uri="{FF2B5EF4-FFF2-40B4-BE49-F238E27FC236}">
                <a16:creationId xmlns:a16="http://schemas.microsoft.com/office/drawing/2014/main" id="{CFE1A64F-3ECF-14D2-8557-3EDBCD2EA174}"/>
              </a:ext>
            </a:extLst>
          </p:cNvPr>
          <p:cNvSpPr/>
          <p:nvPr/>
        </p:nvSpPr>
        <p:spPr>
          <a:xfrm rot="5400000" flipH="1">
            <a:off x="5988372" y="2748194"/>
            <a:ext cx="906023" cy="2919999"/>
          </a:xfrm>
          <a:prstGeom prst="round1Rect">
            <a:avLst>
              <a:gd name="adj" fmla="val 0"/>
            </a:avLst>
          </a:prstGeom>
          <a:pattFill prst="pct5">
            <a:fgClr>
              <a:schemeClr val="accent1"/>
            </a:fgClr>
            <a:bgClr>
              <a:schemeClr val="bg1"/>
            </a:bgClr>
          </a:pattFill>
          <a:ln w="4763" cap="flat">
            <a:solidFill>
              <a:schemeClr val="bg2"/>
            </a:solidFill>
            <a:prstDash val="solid"/>
            <a:miter/>
          </a:ln>
          <a:effectLst/>
        </p:spPr>
        <p:txBody>
          <a:bodyPr rot="0" spcFirstLastPara="0" vertOverflow="overflow" horzOverflow="overflow" vert="horz" wrap="square" lIns="161900" tIns="34269" rIns="68538" bIns="34269" numCol="1" spcCol="0" rtlCol="0" fromWordArt="0" anchor="ctr" anchorCtr="0" forceAA="0" compatLnSpc="1">
            <a:prstTxWarp prst="textNoShape">
              <a:avLst/>
            </a:prstTxWarp>
            <a:noAutofit/>
          </a:bodyPr>
          <a:lstStyle/>
          <a:p>
            <a:pPr defTabSz="685129">
              <a:defRPr/>
            </a:pPr>
            <a:endParaRPr lang="en-GB" sz="675" dirty="0">
              <a:solidFill>
                <a:srgbClr val="707372"/>
              </a:solidFill>
              <a:latin typeface="Arial" panose="020B0604020202020204"/>
            </a:endParaRP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7078735" cy="389953"/>
          </a:xfrm>
        </p:spPr>
        <p:txBody>
          <a:bodyPr/>
          <a:lstStyle/>
          <a:p>
            <a:r>
              <a:rPr lang="fr-FR" dirty="0"/>
              <a:t>Avantages fiscaux et sociaux pour vous et vos salariés</a:t>
            </a:r>
          </a:p>
        </p:txBody>
      </p:sp>
      <p:sp>
        <p:nvSpPr>
          <p:cNvPr id="3" name="Rectangle: Top Corners Rounded 26">
            <a:extLst>
              <a:ext uri="{FF2B5EF4-FFF2-40B4-BE49-F238E27FC236}">
                <a16:creationId xmlns:a16="http://schemas.microsoft.com/office/drawing/2014/main" id="{32FC951E-5334-D9D1-B4E9-9B638518FB0D}"/>
              </a:ext>
            </a:extLst>
          </p:cNvPr>
          <p:cNvSpPr/>
          <p:nvPr/>
        </p:nvSpPr>
        <p:spPr>
          <a:xfrm>
            <a:off x="4972496" y="1291263"/>
            <a:ext cx="2919999" cy="255271"/>
          </a:xfrm>
          <a:prstGeom prst="round2SameRect">
            <a:avLst>
              <a:gd name="adj1" fmla="val 29025"/>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504">
              <a:spcBef>
                <a:spcPct val="20000"/>
              </a:spcBef>
              <a:buClr>
                <a:srgbClr val="CD0920"/>
              </a:buClr>
              <a:buSzPct val="75000"/>
            </a:pPr>
            <a:r>
              <a:rPr lang="fr-FR" sz="1049" b="1" dirty="0">
                <a:solidFill>
                  <a:schemeClr val="bg1"/>
                </a:solidFill>
                <a:latin typeface="Arial" panose="020B0604020202020204"/>
                <a:ea typeface="ＭＳ Ｐゴシック" pitchFamily="34" charset="-128"/>
                <a:cs typeface="Arial" pitchFamily="34" charset="0"/>
              </a:rPr>
              <a:t>INTÉRESSEMENT</a:t>
            </a:r>
          </a:p>
        </p:txBody>
      </p:sp>
      <p:sp>
        <p:nvSpPr>
          <p:cNvPr id="4" name="TextBox 292">
            <a:extLst>
              <a:ext uri="{FF2B5EF4-FFF2-40B4-BE49-F238E27FC236}">
                <a16:creationId xmlns:a16="http://schemas.microsoft.com/office/drawing/2014/main" id="{5D1CA042-9715-A381-471C-8F52ACA159AE}"/>
              </a:ext>
            </a:extLst>
          </p:cNvPr>
          <p:cNvSpPr txBox="1"/>
          <p:nvPr/>
        </p:nvSpPr>
        <p:spPr>
          <a:xfrm>
            <a:off x="3071258" y="3879087"/>
            <a:ext cx="1155689" cy="246069"/>
          </a:xfrm>
          <a:prstGeom prst="rect">
            <a:avLst/>
          </a:prstGeom>
          <a:noFill/>
        </p:spPr>
        <p:txBody>
          <a:bodyPr wrap="square" rtlCol="0">
            <a:spAutoFit/>
          </a:bodyPr>
          <a:lstStyle/>
          <a:p>
            <a:pPr algn="ctr"/>
            <a:r>
              <a:rPr lang="fr-FR" sz="999" dirty="0">
                <a:solidFill>
                  <a:schemeClr val="bg2"/>
                </a:solidFill>
              </a:rPr>
              <a:t>Exonéré</a:t>
            </a:r>
          </a:p>
        </p:txBody>
      </p:sp>
      <p:sp>
        <p:nvSpPr>
          <p:cNvPr id="13" name="Triangle isocèle 12">
            <a:extLst>
              <a:ext uri="{FF2B5EF4-FFF2-40B4-BE49-F238E27FC236}">
                <a16:creationId xmlns:a16="http://schemas.microsoft.com/office/drawing/2014/main" id="{CF0E52C7-9A46-CCFB-C8FC-1348898F5AAF}"/>
              </a:ext>
            </a:extLst>
          </p:cNvPr>
          <p:cNvSpPr/>
          <p:nvPr/>
        </p:nvSpPr>
        <p:spPr>
          <a:xfrm rot="10800000">
            <a:off x="3287289" y="1910523"/>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riangle isocèle 13">
            <a:extLst>
              <a:ext uri="{FF2B5EF4-FFF2-40B4-BE49-F238E27FC236}">
                <a16:creationId xmlns:a16="http://schemas.microsoft.com/office/drawing/2014/main" id="{7DD18DCC-3028-C56F-8D15-0F86D12266C6}"/>
              </a:ext>
            </a:extLst>
          </p:cNvPr>
          <p:cNvSpPr/>
          <p:nvPr/>
        </p:nvSpPr>
        <p:spPr>
          <a:xfrm rot="10800000">
            <a:off x="6335243" y="1918135"/>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isocèle 14">
            <a:extLst>
              <a:ext uri="{FF2B5EF4-FFF2-40B4-BE49-F238E27FC236}">
                <a16:creationId xmlns:a16="http://schemas.microsoft.com/office/drawing/2014/main" id="{69F997F7-CAE4-089C-8886-88E0157D3202}"/>
              </a:ext>
            </a:extLst>
          </p:cNvPr>
          <p:cNvSpPr/>
          <p:nvPr/>
        </p:nvSpPr>
        <p:spPr>
          <a:xfrm rot="5400000">
            <a:off x="1863377" y="2369381"/>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riangle isocèle 15">
            <a:extLst>
              <a:ext uri="{FF2B5EF4-FFF2-40B4-BE49-F238E27FC236}">
                <a16:creationId xmlns:a16="http://schemas.microsoft.com/office/drawing/2014/main" id="{EC78DE8F-C9C3-F88F-010B-76DA2349BD14}"/>
              </a:ext>
            </a:extLst>
          </p:cNvPr>
          <p:cNvSpPr/>
          <p:nvPr/>
        </p:nvSpPr>
        <p:spPr>
          <a:xfrm rot="5400000">
            <a:off x="1854643" y="3258924"/>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riangle isocèle 16">
            <a:extLst>
              <a:ext uri="{FF2B5EF4-FFF2-40B4-BE49-F238E27FC236}">
                <a16:creationId xmlns:a16="http://schemas.microsoft.com/office/drawing/2014/main" id="{27848536-5CA0-616A-579B-CC840220D749}"/>
              </a:ext>
            </a:extLst>
          </p:cNvPr>
          <p:cNvSpPr/>
          <p:nvPr/>
        </p:nvSpPr>
        <p:spPr>
          <a:xfrm rot="5400000">
            <a:off x="1863377" y="4153465"/>
            <a:ext cx="209566" cy="1630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49815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11</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68619"/>
            <a:ext cx="8076291" cy="389953"/>
          </a:xfrm>
        </p:spPr>
        <p:txBody>
          <a:bodyPr/>
          <a:lstStyle/>
          <a:p>
            <a:r>
              <a:rPr lang="fr-FR" dirty="0"/>
              <a:t>Les </a:t>
            </a:r>
            <a:r>
              <a:rPr lang="fr-FR"/>
              <a:t>avantages de l’intéressement placé dans un dispositif d’épargne salariale et retraite</a:t>
            </a:r>
            <a:endParaRPr lang="fr-FR" b="0" dirty="0"/>
          </a:p>
        </p:txBody>
      </p:sp>
      <p:sp>
        <p:nvSpPr>
          <p:cNvPr id="3" name="Rectangle : avec coins arrondis en haut 2">
            <a:extLst>
              <a:ext uri="{FF2B5EF4-FFF2-40B4-BE49-F238E27FC236}">
                <a16:creationId xmlns:a16="http://schemas.microsoft.com/office/drawing/2014/main" id="{97E282FB-9093-6174-28CA-E8622765C5E9}"/>
              </a:ext>
            </a:extLst>
          </p:cNvPr>
          <p:cNvSpPr/>
          <p:nvPr/>
        </p:nvSpPr>
        <p:spPr>
          <a:xfrm rot="16200000">
            <a:off x="2469294" y="702875"/>
            <a:ext cx="249139" cy="1944211"/>
          </a:xfrm>
          <a:prstGeom prst="round2Same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lumMod val="50000"/>
                </a:schemeClr>
              </a:solidFill>
            </a:endParaRPr>
          </a:p>
        </p:txBody>
      </p:sp>
      <p:sp>
        <p:nvSpPr>
          <p:cNvPr id="4" name="Rectangle : avec coins arrondis en haut 3">
            <a:extLst>
              <a:ext uri="{FF2B5EF4-FFF2-40B4-BE49-F238E27FC236}">
                <a16:creationId xmlns:a16="http://schemas.microsoft.com/office/drawing/2014/main" id="{D0C4CF41-91AE-556A-7391-5263E38DAEF0}"/>
              </a:ext>
            </a:extLst>
          </p:cNvPr>
          <p:cNvSpPr/>
          <p:nvPr/>
        </p:nvSpPr>
        <p:spPr>
          <a:xfrm rot="16200000">
            <a:off x="2469294" y="1002484"/>
            <a:ext cx="249140" cy="1944216"/>
          </a:xfrm>
          <a:prstGeom prst="round2Same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lumMod val="50000"/>
                </a:schemeClr>
              </a:solidFill>
            </a:endParaRPr>
          </a:p>
        </p:txBody>
      </p:sp>
      <p:sp>
        <p:nvSpPr>
          <p:cNvPr id="13" name="Rectangle : avec coins arrondis en haut 12">
            <a:extLst>
              <a:ext uri="{FF2B5EF4-FFF2-40B4-BE49-F238E27FC236}">
                <a16:creationId xmlns:a16="http://schemas.microsoft.com/office/drawing/2014/main" id="{4172810B-5852-5A42-A81D-64730F4F3357}"/>
              </a:ext>
            </a:extLst>
          </p:cNvPr>
          <p:cNvSpPr/>
          <p:nvPr/>
        </p:nvSpPr>
        <p:spPr>
          <a:xfrm rot="16200000">
            <a:off x="2469291" y="1304674"/>
            <a:ext cx="249141" cy="1944216"/>
          </a:xfrm>
          <a:prstGeom prst="round2Same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lumMod val="50000"/>
                </a:schemeClr>
              </a:solidFill>
            </a:endParaRPr>
          </a:p>
        </p:txBody>
      </p:sp>
      <p:sp>
        <p:nvSpPr>
          <p:cNvPr id="14" name="Rectangle : avec coins arrondis en haut 13">
            <a:extLst>
              <a:ext uri="{FF2B5EF4-FFF2-40B4-BE49-F238E27FC236}">
                <a16:creationId xmlns:a16="http://schemas.microsoft.com/office/drawing/2014/main" id="{2444B5F8-805A-953E-22C4-422635237963}"/>
              </a:ext>
            </a:extLst>
          </p:cNvPr>
          <p:cNvSpPr/>
          <p:nvPr/>
        </p:nvSpPr>
        <p:spPr>
          <a:xfrm rot="16200000">
            <a:off x="2476245" y="1609681"/>
            <a:ext cx="249142" cy="1944216"/>
          </a:xfrm>
          <a:prstGeom prst="round2Same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lumMod val="50000"/>
                </a:schemeClr>
              </a:solidFill>
            </a:endParaRPr>
          </a:p>
        </p:txBody>
      </p:sp>
      <p:sp>
        <p:nvSpPr>
          <p:cNvPr id="15" name="Rectangle : avec coins arrondis en haut 14">
            <a:extLst>
              <a:ext uri="{FF2B5EF4-FFF2-40B4-BE49-F238E27FC236}">
                <a16:creationId xmlns:a16="http://schemas.microsoft.com/office/drawing/2014/main" id="{E2EC4991-2B14-0B5A-675B-4D89030E7BD0}"/>
              </a:ext>
            </a:extLst>
          </p:cNvPr>
          <p:cNvSpPr/>
          <p:nvPr/>
        </p:nvSpPr>
        <p:spPr>
          <a:xfrm rot="16200000">
            <a:off x="2469292" y="1908398"/>
            <a:ext cx="249142" cy="1944215"/>
          </a:xfrm>
          <a:prstGeom prst="round2Same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bg1">
                  <a:lumMod val="50000"/>
                </a:schemeClr>
              </a:solidFill>
            </a:endParaRPr>
          </a:p>
        </p:txBody>
      </p:sp>
      <p:sp>
        <p:nvSpPr>
          <p:cNvPr id="16" name="Rectangle : avec coins arrondis en haut 15">
            <a:extLst>
              <a:ext uri="{FF2B5EF4-FFF2-40B4-BE49-F238E27FC236}">
                <a16:creationId xmlns:a16="http://schemas.microsoft.com/office/drawing/2014/main" id="{EB51A76C-8032-2DED-8B7E-695E62220867}"/>
              </a:ext>
            </a:extLst>
          </p:cNvPr>
          <p:cNvSpPr/>
          <p:nvPr/>
        </p:nvSpPr>
        <p:spPr>
          <a:xfrm rot="16200000">
            <a:off x="2462753" y="2204677"/>
            <a:ext cx="249142" cy="1944214"/>
          </a:xfrm>
          <a:prstGeom prst="round2Same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lumMod val="50000"/>
                </a:schemeClr>
              </a:solidFill>
            </a:endParaRPr>
          </a:p>
        </p:txBody>
      </p:sp>
      <p:sp>
        <p:nvSpPr>
          <p:cNvPr id="17" name="Rectangle : avec coins arrondis en haut 16">
            <a:extLst>
              <a:ext uri="{FF2B5EF4-FFF2-40B4-BE49-F238E27FC236}">
                <a16:creationId xmlns:a16="http://schemas.microsoft.com/office/drawing/2014/main" id="{15FE0234-A1A1-75A0-D14D-CF4B2A60E160}"/>
              </a:ext>
            </a:extLst>
          </p:cNvPr>
          <p:cNvSpPr/>
          <p:nvPr/>
        </p:nvSpPr>
        <p:spPr>
          <a:xfrm rot="16200000">
            <a:off x="2469292" y="2505462"/>
            <a:ext cx="249142" cy="1944215"/>
          </a:xfrm>
          <a:prstGeom prst="round2Same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lumMod val="50000"/>
                </a:schemeClr>
              </a:solidFill>
            </a:endParaRPr>
          </a:p>
        </p:txBody>
      </p:sp>
      <p:sp>
        <p:nvSpPr>
          <p:cNvPr id="18" name="Rectangle : avec coins arrondis en haut 17">
            <a:extLst>
              <a:ext uri="{FF2B5EF4-FFF2-40B4-BE49-F238E27FC236}">
                <a16:creationId xmlns:a16="http://schemas.microsoft.com/office/drawing/2014/main" id="{31985FB2-67A6-2212-9891-260BD207F1AB}"/>
              </a:ext>
            </a:extLst>
          </p:cNvPr>
          <p:cNvSpPr/>
          <p:nvPr/>
        </p:nvSpPr>
        <p:spPr>
          <a:xfrm rot="16200000">
            <a:off x="2469289" y="2808399"/>
            <a:ext cx="249143" cy="1944216"/>
          </a:xfrm>
          <a:prstGeom prst="round2Same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lumMod val="50000"/>
                </a:schemeClr>
              </a:solidFill>
            </a:endParaRPr>
          </a:p>
        </p:txBody>
      </p:sp>
      <p:sp>
        <p:nvSpPr>
          <p:cNvPr id="19" name="ZoneTexte 2">
            <a:extLst>
              <a:ext uri="{FF2B5EF4-FFF2-40B4-BE49-F238E27FC236}">
                <a16:creationId xmlns:a16="http://schemas.microsoft.com/office/drawing/2014/main" id="{A9D69AAC-D310-EE88-DEC2-87FBDE293543}"/>
              </a:ext>
            </a:extLst>
          </p:cNvPr>
          <p:cNvSpPr txBox="1">
            <a:spLocks noChangeArrowheads="1"/>
          </p:cNvSpPr>
          <p:nvPr/>
        </p:nvSpPr>
        <p:spPr bwMode="auto">
          <a:xfrm>
            <a:off x="74342" y="4239779"/>
            <a:ext cx="88031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defTabSz="914378" eaLnBrk="1" fontAlgn="base" hangingPunct="1">
              <a:spcBef>
                <a:spcPct val="0"/>
              </a:spcBef>
              <a:spcAft>
                <a:spcPct val="0"/>
              </a:spcAft>
              <a:buClrTx/>
              <a:buSzTx/>
              <a:buNone/>
              <a:defRPr/>
            </a:pPr>
            <a:r>
              <a:rPr lang="fr-FR" altLang="en-US" sz="600" b="1" dirty="0">
                <a:solidFill>
                  <a:schemeClr val="tx1">
                    <a:lumMod val="65000"/>
                    <a:lumOff val="35000"/>
                  </a:schemeClr>
                </a:solidFill>
                <a:latin typeface="Arial" panose="020B0604020202020204"/>
                <a:ea typeface="MS PGothic" pitchFamily="34" charset="-128"/>
              </a:rPr>
              <a:t>Important : </a:t>
            </a:r>
            <a:r>
              <a:rPr lang="fr-FR" altLang="en-US" sz="600" dirty="0">
                <a:solidFill>
                  <a:schemeClr val="tx1">
                    <a:lumMod val="65000"/>
                    <a:lumOff val="35000"/>
                  </a:schemeClr>
                </a:solidFill>
                <a:latin typeface="Arial" panose="020B0604020202020204"/>
                <a:ea typeface="MS PGothic" pitchFamily="34" charset="-128"/>
              </a:rPr>
              <a:t>l’ensemble des informations présentées dans le tableau est donné à titre indicatif sur la base de la réglementation en vigueur au 01/01/2023. Le calcul ici obtenu reste une approximation. Un détail exhaustif nécessiterait l’intervention d’un comptable pour un calcul personnalisé. Les données chiffrées de ce tableau ont fait l’objet d’arrondis.</a:t>
            </a:r>
          </a:p>
        </p:txBody>
      </p:sp>
      <p:sp>
        <p:nvSpPr>
          <p:cNvPr id="20" name="ZoneTexte 10">
            <a:extLst>
              <a:ext uri="{FF2B5EF4-FFF2-40B4-BE49-F238E27FC236}">
                <a16:creationId xmlns:a16="http://schemas.microsoft.com/office/drawing/2014/main" id="{1D5020AD-70B0-0961-D33B-417428975300}"/>
              </a:ext>
            </a:extLst>
          </p:cNvPr>
          <p:cNvSpPr txBox="1">
            <a:spLocks noChangeArrowheads="1"/>
          </p:cNvSpPr>
          <p:nvPr/>
        </p:nvSpPr>
        <p:spPr bwMode="auto">
          <a:xfrm>
            <a:off x="596559" y="4477518"/>
            <a:ext cx="8280920" cy="657872"/>
          </a:xfrm>
          <a:prstGeom prst="rect">
            <a:avLst/>
          </a:prstGeom>
          <a:noFill/>
          <a:ln>
            <a:noFill/>
          </a:ln>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228594" indent="-228594" algn="just" defTabSz="914378" eaLnBrk="1" fontAlgn="base" hangingPunct="1">
              <a:spcBef>
                <a:spcPct val="0"/>
              </a:spcBef>
              <a:spcAft>
                <a:spcPct val="0"/>
              </a:spcAft>
              <a:buClrTx/>
              <a:buSzTx/>
              <a:buFontTx/>
              <a:buAutoNum type="arabicParenBoth"/>
              <a:defRPr/>
            </a:pPr>
            <a:r>
              <a:rPr lang="fr-FR" altLang="en-US" sz="500" dirty="0">
                <a:solidFill>
                  <a:schemeClr val="tx1">
                    <a:lumMod val="65000"/>
                    <a:lumOff val="35000"/>
                  </a:schemeClr>
                </a:solidFill>
                <a:latin typeface="Arial" panose="020B0604020202020204"/>
              </a:rPr>
              <a:t>Hors taxes sur les salaires (pour les entreprises assujetties à cette taxe conformément aux dispositions de l'article 231 du code général des impôts).</a:t>
            </a:r>
          </a:p>
          <a:p>
            <a:pPr marL="228594" indent="-228594" algn="just" defTabSz="914378" eaLnBrk="1" fontAlgn="base" hangingPunct="1">
              <a:spcBef>
                <a:spcPct val="0"/>
              </a:spcBef>
              <a:spcAft>
                <a:spcPct val="0"/>
              </a:spcAft>
              <a:buClrTx/>
              <a:buSzTx/>
              <a:buFontTx/>
              <a:buAutoNum type="arabicParenBoth"/>
              <a:defRPr/>
            </a:pPr>
            <a:r>
              <a:rPr lang="fr-FR" altLang="fr-FR" sz="500" dirty="0">
                <a:solidFill>
                  <a:schemeClr val="tx1">
                    <a:lumMod val="65000"/>
                    <a:lumOff val="35000"/>
                  </a:schemeClr>
                </a:solidFill>
                <a:latin typeface="Arial" panose="020B0604020202020204"/>
                <a:sym typeface="Helvetica Light"/>
              </a:rPr>
              <a:t>Le forfait social est supprimé sur les sommes versées après le 1er janvier 2019 au titre de la participation, de l’intéressement et de l’abondement pour les entreprises de moins de 50 salariés. Il est également supprimé sur l’intéressement pour les entreprises de moins de 250 salariés. En dehors de ces cas, le forfait social est de 20 %. Il peut être réduit à 16 % sur l’intéressement, la participation et l’abondement versés dans le PERCOL sous réserve que le règlement prévoit l’affectation par défaut des sommes à un système de « gestion pilotée » comportant au moins 10 % de titres éligibles au PEA-PME.</a:t>
            </a:r>
          </a:p>
          <a:p>
            <a:pPr marL="228594" indent="-228594" algn="just" defTabSz="914378" eaLnBrk="1" fontAlgn="base" hangingPunct="1">
              <a:spcBef>
                <a:spcPct val="0"/>
              </a:spcBef>
              <a:spcAft>
                <a:spcPct val="0"/>
              </a:spcAft>
              <a:buClrTx/>
              <a:buSzTx/>
              <a:buFontTx/>
              <a:buAutoNum type="arabicParenBoth"/>
              <a:defRPr/>
            </a:pPr>
            <a:r>
              <a:rPr lang="fr-FR" altLang="en-US" sz="500" dirty="0">
                <a:solidFill>
                  <a:schemeClr val="tx1">
                    <a:lumMod val="65000"/>
                    <a:lumOff val="35000"/>
                  </a:schemeClr>
                </a:solidFill>
                <a:latin typeface="Arial" panose="020B0604020202020204"/>
              </a:rPr>
              <a:t>9,7 % (dont 6,8 % de CSG déductible) de 98,25 % uniquement pour les personnes relevant du régime de la Sécurité sociale. </a:t>
            </a:r>
          </a:p>
          <a:p>
            <a:pPr marL="228594" indent="-228594" algn="just" defTabSz="914378" eaLnBrk="1" fontAlgn="base" hangingPunct="1">
              <a:spcBef>
                <a:spcPct val="0"/>
              </a:spcBef>
              <a:spcAft>
                <a:spcPct val="0"/>
              </a:spcAft>
              <a:buClrTx/>
              <a:buSzTx/>
              <a:buFontTx/>
              <a:buAutoNum type="arabicParenBoth"/>
              <a:defRPr/>
            </a:pPr>
            <a:r>
              <a:rPr lang="fr-FR" altLang="en-US" sz="500" dirty="0">
                <a:solidFill>
                  <a:schemeClr val="tx1">
                    <a:lumMod val="65000"/>
                    <a:lumOff val="35000"/>
                  </a:schemeClr>
                </a:solidFill>
                <a:latin typeface="Arial" panose="020B0604020202020204"/>
              </a:rPr>
              <a:t>9,7 % du versement brut. </a:t>
            </a:r>
          </a:p>
          <a:p>
            <a:pPr marL="228594" indent="-228594" algn="just" defTabSz="914378" eaLnBrk="1" fontAlgn="base" hangingPunct="1">
              <a:spcBef>
                <a:spcPct val="0"/>
              </a:spcBef>
              <a:spcAft>
                <a:spcPct val="0"/>
              </a:spcAft>
              <a:buClrTx/>
              <a:buSzTx/>
              <a:buFontTx/>
              <a:buAutoNum type="arabicParenBoth"/>
              <a:defRPr/>
            </a:pPr>
            <a:r>
              <a:rPr lang="fr-FR" altLang="en-US" sz="500" dirty="0">
                <a:solidFill>
                  <a:schemeClr val="tx1">
                    <a:lumMod val="65000"/>
                    <a:lumOff val="35000"/>
                  </a:schemeClr>
                </a:solidFill>
                <a:latin typeface="Arial" panose="020B0604020202020204"/>
              </a:rPr>
              <a:t>Exonéré si les sommes perçues sont placées dans un plan d’épargne salariale</a:t>
            </a:r>
            <a:r>
              <a:rPr lang="fr-FR" altLang="en-US" sz="525" dirty="0">
                <a:solidFill>
                  <a:schemeClr val="tx1">
                    <a:lumMod val="65000"/>
                    <a:lumOff val="35000"/>
                  </a:schemeClr>
                </a:solidFill>
                <a:latin typeface="Arial" panose="020B0604020202020204"/>
              </a:rPr>
              <a:t>.</a:t>
            </a:r>
          </a:p>
        </p:txBody>
      </p:sp>
      <p:sp>
        <p:nvSpPr>
          <p:cNvPr id="21" name="Rectangle 20">
            <a:extLst>
              <a:ext uri="{FF2B5EF4-FFF2-40B4-BE49-F238E27FC236}">
                <a16:creationId xmlns:a16="http://schemas.microsoft.com/office/drawing/2014/main" id="{C8016BA0-0797-AAAE-75F9-73D9398F6D72}"/>
              </a:ext>
            </a:extLst>
          </p:cNvPr>
          <p:cNvSpPr/>
          <p:nvPr/>
        </p:nvSpPr>
        <p:spPr>
          <a:xfrm>
            <a:off x="3644933" y="1550410"/>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1 000 €</a:t>
            </a:r>
          </a:p>
        </p:txBody>
      </p:sp>
      <p:sp>
        <p:nvSpPr>
          <p:cNvPr id="22" name="Rectangle 21">
            <a:extLst>
              <a:ext uri="{FF2B5EF4-FFF2-40B4-BE49-F238E27FC236}">
                <a16:creationId xmlns:a16="http://schemas.microsoft.com/office/drawing/2014/main" id="{75951E91-03B6-8ACF-3264-3C0BE1F06E71}"/>
              </a:ext>
            </a:extLst>
          </p:cNvPr>
          <p:cNvSpPr/>
          <p:nvPr/>
        </p:nvSpPr>
        <p:spPr>
          <a:xfrm>
            <a:off x="5687257" y="1550412"/>
            <a:ext cx="1944216" cy="2474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 1 000 €</a:t>
            </a:r>
          </a:p>
        </p:txBody>
      </p:sp>
      <p:sp>
        <p:nvSpPr>
          <p:cNvPr id="23" name="Rectangle : avec coins arrondis en haut 22">
            <a:extLst>
              <a:ext uri="{FF2B5EF4-FFF2-40B4-BE49-F238E27FC236}">
                <a16:creationId xmlns:a16="http://schemas.microsoft.com/office/drawing/2014/main" id="{4530E0FD-5567-44F8-150B-65290BD84ADC}"/>
              </a:ext>
            </a:extLst>
          </p:cNvPr>
          <p:cNvSpPr/>
          <p:nvPr/>
        </p:nvSpPr>
        <p:spPr>
          <a:xfrm>
            <a:off x="3644933" y="999795"/>
            <a:ext cx="1944216" cy="503897"/>
          </a:xfrm>
          <a:prstGeom prst="round2Same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t>COMPLÉMENT DE REVENU</a:t>
            </a:r>
          </a:p>
        </p:txBody>
      </p:sp>
      <p:sp>
        <p:nvSpPr>
          <p:cNvPr id="34" name="Rectangle : avec coins arrondis en haut 33">
            <a:extLst>
              <a:ext uri="{FF2B5EF4-FFF2-40B4-BE49-F238E27FC236}">
                <a16:creationId xmlns:a16="http://schemas.microsoft.com/office/drawing/2014/main" id="{AE739CD7-A35F-5842-5459-6BBCEE535B69}"/>
              </a:ext>
            </a:extLst>
          </p:cNvPr>
          <p:cNvSpPr/>
          <p:nvPr/>
        </p:nvSpPr>
        <p:spPr>
          <a:xfrm>
            <a:off x="5672804" y="996908"/>
            <a:ext cx="1951214" cy="503897"/>
          </a:xfrm>
          <a:prstGeom prst="round2Same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Rectangle 34">
            <a:extLst>
              <a:ext uri="{FF2B5EF4-FFF2-40B4-BE49-F238E27FC236}">
                <a16:creationId xmlns:a16="http://schemas.microsoft.com/office/drawing/2014/main" id="{A93EFB74-8497-0604-DBA5-3A7FB41D447A}"/>
              </a:ext>
            </a:extLst>
          </p:cNvPr>
          <p:cNvSpPr/>
          <p:nvPr/>
        </p:nvSpPr>
        <p:spPr>
          <a:xfrm>
            <a:off x="3644933" y="1851265"/>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+ 500</a:t>
            </a:r>
          </a:p>
        </p:txBody>
      </p:sp>
      <p:sp>
        <p:nvSpPr>
          <p:cNvPr id="36" name="Rectangle 35">
            <a:extLst>
              <a:ext uri="{FF2B5EF4-FFF2-40B4-BE49-F238E27FC236}">
                <a16:creationId xmlns:a16="http://schemas.microsoft.com/office/drawing/2014/main" id="{74DD81F0-669C-6637-BFBE-8C2C6D1AA9A8}"/>
              </a:ext>
            </a:extLst>
          </p:cNvPr>
          <p:cNvSpPr/>
          <p:nvPr/>
        </p:nvSpPr>
        <p:spPr>
          <a:xfrm>
            <a:off x="3644933" y="2154758"/>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Non applicable </a:t>
            </a:r>
          </a:p>
        </p:txBody>
      </p:sp>
      <p:sp>
        <p:nvSpPr>
          <p:cNvPr id="37" name="Rectangle 36">
            <a:extLst>
              <a:ext uri="{FF2B5EF4-FFF2-40B4-BE49-F238E27FC236}">
                <a16:creationId xmlns:a16="http://schemas.microsoft.com/office/drawing/2014/main" id="{CBF106EC-EE9A-EEEC-8F3A-2CBE71EA8C75}"/>
              </a:ext>
            </a:extLst>
          </p:cNvPr>
          <p:cNvSpPr/>
          <p:nvPr/>
        </p:nvSpPr>
        <p:spPr>
          <a:xfrm>
            <a:off x="3644933" y="2455498"/>
            <a:ext cx="1944216" cy="24914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b="1" dirty="0">
              <a:solidFill>
                <a:schemeClr val="accent1"/>
              </a:solidFill>
              <a:latin typeface="+mj-lt"/>
            </a:endParaRPr>
          </a:p>
          <a:p>
            <a:pPr algn="ctr"/>
            <a:r>
              <a:rPr lang="fr-FR" sz="1100" b="1" dirty="0">
                <a:solidFill>
                  <a:schemeClr val="accent1"/>
                </a:solidFill>
                <a:latin typeface="+mj-lt"/>
              </a:rPr>
              <a:t>1 500 €</a:t>
            </a:r>
          </a:p>
          <a:p>
            <a:pPr algn="ctr"/>
            <a:endParaRPr lang="fr-FR" sz="3200" dirty="0">
              <a:solidFill>
                <a:schemeClr val="accent1"/>
              </a:solidFill>
            </a:endParaRPr>
          </a:p>
        </p:txBody>
      </p:sp>
      <p:sp>
        <p:nvSpPr>
          <p:cNvPr id="38" name="Rectangle 37">
            <a:extLst>
              <a:ext uri="{FF2B5EF4-FFF2-40B4-BE49-F238E27FC236}">
                <a16:creationId xmlns:a16="http://schemas.microsoft.com/office/drawing/2014/main" id="{E33B5E93-2E94-46DE-5D84-5C19AADD4686}"/>
              </a:ext>
            </a:extLst>
          </p:cNvPr>
          <p:cNvSpPr/>
          <p:nvPr/>
        </p:nvSpPr>
        <p:spPr>
          <a:xfrm>
            <a:off x="3653865" y="2759106"/>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1 000 €</a:t>
            </a:r>
          </a:p>
        </p:txBody>
      </p:sp>
      <p:sp>
        <p:nvSpPr>
          <p:cNvPr id="39" name="Rectangle 38">
            <a:extLst>
              <a:ext uri="{FF2B5EF4-FFF2-40B4-BE49-F238E27FC236}">
                <a16:creationId xmlns:a16="http://schemas.microsoft.com/office/drawing/2014/main" id="{BB69EC87-662F-74B8-E541-3965A6B601BF}"/>
              </a:ext>
            </a:extLst>
          </p:cNvPr>
          <p:cNvSpPr/>
          <p:nvPr/>
        </p:nvSpPr>
        <p:spPr>
          <a:xfrm>
            <a:off x="3653865" y="3052212"/>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- 138 €</a:t>
            </a:r>
          </a:p>
        </p:txBody>
      </p:sp>
      <p:sp>
        <p:nvSpPr>
          <p:cNvPr id="46" name="Rectangle 45">
            <a:extLst>
              <a:ext uri="{FF2B5EF4-FFF2-40B4-BE49-F238E27FC236}">
                <a16:creationId xmlns:a16="http://schemas.microsoft.com/office/drawing/2014/main" id="{7E5CA973-55B6-6C9E-A885-772E2034B26F}"/>
              </a:ext>
            </a:extLst>
          </p:cNvPr>
          <p:cNvSpPr/>
          <p:nvPr/>
        </p:nvSpPr>
        <p:spPr>
          <a:xfrm>
            <a:off x="3653865" y="3353002"/>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prstClr val="black"/>
                </a:solidFill>
                <a:latin typeface="+mj-lt"/>
              </a:rPr>
              <a:t>- 95 €</a:t>
            </a:r>
            <a:r>
              <a:rPr lang="fr-FR" sz="800" b="1" baseline="30000" dirty="0">
                <a:solidFill>
                  <a:prstClr val="black"/>
                </a:solidFill>
                <a:latin typeface="+mj-lt"/>
              </a:rPr>
              <a:t>(3)</a:t>
            </a:r>
            <a:endParaRPr lang="fr-FR" sz="800" dirty="0"/>
          </a:p>
        </p:txBody>
      </p:sp>
      <p:sp>
        <p:nvSpPr>
          <p:cNvPr id="51" name="Rectangle 50">
            <a:extLst>
              <a:ext uri="{FF2B5EF4-FFF2-40B4-BE49-F238E27FC236}">
                <a16:creationId xmlns:a16="http://schemas.microsoft.com/office/drawing/2014/main" id="{412217F1-24C8-6852-E092-A5D3A4F2A22D}"/>
              </a:ext>
            </a:extLst>
          </p:cNvPr>
          <p:cNvSpPr/>
          <p:nvPr/>
        </p:nvSpPr>
        <p:spPr>
          <a:xfrm>
            <a:off x="3653865" y="3655936"/>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prstClr val="black"/>
              </a:solidFill>
              <a:latin typeface="+mj-lt"/>
            </a:endParaRPr>
          </a:p>
          <a:p>
            <a:pPr algn="ctr"/>
            <a:endParaRPr lang="fr-FR" sz="800" b="1" dirty="0">
              <a:solidFill>
                <a:prstClr val="black"/>
              </a:solidFill>
              <a:latin typeface="+mj-lt"/>
            </a:endParaRPr>
          </a:p>
          <a:p>
            <a:pPr algn="ctr"/>
            <a:r>
              <a:rPr lang="fr-FR" sz="800" b="1" dirty="0">
                <a:solidFill>
                  <a:prstClr val="black"/>
                </a:solidFill>
                <a:latin typeface="+mj-lt"/>
              </a:rPr>
              <a:t>- 76 €</a:t>
            </a:r>
          </a:p>
          <a:p>
            <a:pPr algn="ctr"/>
            <a:endParaRPr lang="fr-FR" dirty="0"/>
          </a:p>
        </p:txBody>
      </p:sp>
      <p:sp>
        <p:nvSpPr>
          <p:cNvPr id="52" name="Rectangle 51">
            <a:extLst>
              <a:ext uri="{FF2B5EF4-FFF2-40B4-BE49-F238E27FC236}">
                <a16:creationId xmlns:a16="http://schemas.microsoft.com/office/drawing/2014/main" id="{7FF55710-A0CD-BF31-9104-29A4E044FD37}"/>
              </a:ext>
            </a:extLst>
          </p:cNvPr>
          <p:cNvSpPr/>
          <p:nvPr/>
        </p:nvSpPr>
        <p:spPr>
          <a:xfrm>
            <a:off x="5687257" y="2457220"/>
            <a:ext cx="1944216" cy="24914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accent1"/>
                </a:solidFill>
              </a:rPr>
              <a:t>1 000 €</a:t>
            </a:r>
          </a:p>
        </p:txBody>
      </p:sp>
      <p:sp>
        <p:nvSpPr>
          <p:cNvPr id="61" name="Rectangle 60">
            <a:extLst>
              <a:ext uri="{FF2B5EF4-FFF2-40B4-BE49-F238E27FC236}">
                <a16:creationId xmlns:a16="http://schemas.microsoft.com/office/drawing/2014/main" id="{FF181990-845E-903B-43B4-423A65BBC5E8}"/>
              </a:ext>
            </a:extLst>
          </p:cNvPr>
          <p:cNvSpPr/>
          <p:nvPr/>
        </p:nvSpPr>
        <p:spPr>
          <a:xfrm>
            <a:off x="5687257" y="2152212"/>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Exonéré</a:t>
            </a:r>
            <a:endParaRPr lang="fr-FR" sz="800" dirty="0"/>
          </a:p>
        </p:txBody>
      </p:sp>
      <p:sp>
        <p:nvSpPr>
          <p:cNvPr id="137" name="Rectangle 136">
            <a:extLst>
              <a:ext uri="{FF2B5EF4-FFF2-40B4-BE49-F238E27FC236}">
                <a16:creationId xmlns:a16="http://schemas.microsoft.com/office/drawing/2014/main" id="{7EC1B53A-FF9C-62B6-BCF7-9195B29002EC}"/>
              </a:ext>
            </a:extLst>
          </p:cNvPr>
          <p:cNvSpPr/>
          <p:nvPr/>
        </p:nvSpPr>
        <p:spPr>
          <a:xfrm>
            <a:off x="5687257" y="1853049"/>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chemeClr val="tx1"/>
              </a:solidFill>
            </a:endParaRPr>
          </a:p>
          <a:p>
            <a:pPr algn="ctr"/>
            <a:endParaRPr lang="fr-FR" sz="800" b="1" dirty="0">
              <a:solidFill>
                <a:schemeClr val="tx1"/>
              </a:solidFill>
            </a:endParaRPr>
          </a:p>
          <a:p>
            <a:pPr algn="ctr"/>
            <a:r>
              <a:rPr lang="fr-FR" sz="800" b="1" dirty="0">
                <a:solidFill>
                  <a:schemeClr val="tx1"/>
                </a:solidFill>
              </a:rPr>
              <a:t>Exonéré </a:t>
            </a:r>
            <a:r>
              <a:rPr lang="fr-FR" sz="800" b="1" baseline="30000" dirty="0">
                <a:solidFill>
                  <a:prstClr val="black"/>
                </a:solidFill>
                <a:latin typeface="+mj-lt"/>
              </a:rPr>
              <a:t>(1)</a:t>
            </a:r>
            <a:endParaRPr lang="fr-FR" sz="800" b="1" dirty="0">
              <a:solidFill>
                <a:schemeClr val="tx1"/>
              </a:solidFill>
            </a:endParaRPr>
          </a:p>
          <a:p>
            <a:pPr algn="ctr"/>
            <a:endParaRPr lang="fr-FR" dirty="0"/>
          </a:p>
        </p:txBody>
      </p:sp>
      <p:sp>
        <p:nvSpPr>
          <p:cNvPr id="138" name="Rectangle 137">
            <a:extLst>
              <a:ext uri="{FF2B5EF4-FFF2-40B4-BE49-F238E27FC236}">
                <a16:creationId xmlns:a16="http://schemas.microsoft.com/office/drawing/2014/main" id="{23231CF9-7757-37EC-7438-371D2475F73E}"/>
              </a:ext>
            </a:extLst>
          </p:cNvPr>
          <p:cNvSpPr/>
          <p:nvPr/>
        </p:nvSpPr>
        <p:spPr>
          <a:xfrm>
            <a:off x="5687257" y="2763441"/>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chemeClr val="tx1"/>
              </a:solidFill>
            </a:endParaRPr>
          </a:p>
          <a:p>
            <a:pPr algn="ctr"/>
            <a:r>
              <a:rPr lang="fr-FR" sz="800" b="1" dirty="0">
                <a:solidFill>
                  <a:schemeClr val="tx1"/>
                </a:solidFill>
              </a:rPr>
              <a:t>1 000 €</a:t>
            </a:r>
          </a:p>
          <a:p>
            <a:pPr algn="ctr"/>
            <a:endParaRPr lang="fr-FR" sz="800" b="1" dirty="0"/>
          </a:p>
        </p:txBody>
      </p:sp>
      <p:sp>
        <p:nvSpPr>
          <p:cNvPr id="139" name="Rectangle 138">
            <a:extLst>
              <a:ext uri="{FF2B5EF4-FFF2-40B4-BE49-F238E27FC236}">
                <a16:creationId xmlns:a16="http://schemas.microsoft.com/office/drawing/2014/main" id="{6D2E70C5-CCEB-0C79-B986-5C6329A9AFF4}"/>
              </a:ext>
            </a:extLst>
          </p:cNvPr>
          <p:cNvSpPr/>
          <p:nvPr/>
        </p:nvSpPr>
        <p:spPr>
          <a:xfrm>
            <a:off x="5691328" y="3649506"/>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chemeClr val="tx1"/>
              </a:solidFill>
            </a:endParaRPr>
          </a:p>
          <a:p>
            <a:pPr algn="ctr"/>
            <a:r>
              <a:rPr lang="fr-FR" sz="800" b="1" dirty="0">
                <a:solidFill>
                  <a:schemeClr val="tx1"/>
                </a:solidFill>
              </a:rPr>
              <a:t>Exonéré</a:t>
            </a:r>
            <a:r>
              <a:rPr lang="fr-FR" sz="800" b="1" baseline="30000" dirty="0">
                <a:solidFill>
                  <a:prstClr val="black"/>
                </a:solidFill>
                <a:latin typeface="+mj-lt"/>
              </a:rPr>
              <a:t>(5)</a:t>
            </a:r>
            <a:endParaRPr lang="fr-FR" sz="800" b="1" dirty="0">
              <a:solidFill>
                <a:schemeClr val="tx1"/>
              </a:solidFill>
            </a:endParaRPr>
          </a:p>
          <a:p>
            <a:pPr algn="ctr"/>
            <a:endParaRPr lang="fr-FR" sz="800" b="1" dirty="0"/>
          </a:p>
        </p:txBody>
      </p:sp>
      <p:sp>
        <p:nvSpPr>
          <p:cNvPr id="140" name="ZoneTexte 139">
            <a:extLst>
              <a:ext uri="{FF2B5EF4-FFF2-40B4-BE49-F238E27FC236}">
                <a16:creationId xmlns:a16="http://schemas.microsoft.com/office/drawing/2014/main" id="{6F8DCACB-4521-9AF6-7FD7-94B75D5B9494}"/>
              </a:ext>
            </a:extLst>
          </p:cNvPr>
          <p:cNvSpPr txBox="1"/>
          <p:nvPr/>
        </p:nvSpPr>
        <p:spPr>
          <a:xfrm>
            <a:off x="5828074" y="1020070"/>
            <a:ext cx="1665317" cy="246221"/>
          </a:xfrm>
          <a:prstGeom prst="rect">
            <a:avLst/>
          </a:prstGeom>
          <a:noFill/>
        </p:spPr>
        <p:txBody>
          <a:bodyPr wrap="square" rtlCol="0">
            <a:spAutoFit/>
          </a:bodyPr>
          <a:lstStyle/>
          <a:p>
            <a:r>
              <a:rPr lang="fr-FR" sz="1000" b="1" dirty="0">
                <a:solidFill>
                  <a:srgbClr val="F6F3F8"/>
                </a:solidFill>
              </a:rPr>
              <a:t>ÉPARGNE SALARIALE</a:t>
            </a:r>
          </a:p>
        </p:txBody>
      </p:sp>
      <p:sp>
        <p:nvSpPr>
          <p:cNvPr id="141" name="Rectangle 140">
            <a:extLst>
              <a:ext uri="{FF2B5EF4-FFF2-40B4-BE49-F238E27FC236}">
                <a16:creationId xmlns:a16="http://schemas.microsoft.com/office/drawing/2014/main" id="{5B8A162D-D62A-A8C9-705A-B60CC1D3F142}"/>
              </a:ext>
            </a:extLst>
          </p:cNvPr>
          <p:cNvSpPr/>
          <p:nvPr/>
        </p:nvSpPr>
        <p:spPr>
          <a:xfrm>
            <a:off x="5672805" y="1284025"/>
            <a:ext cx="1962740" cy="2306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800" b="1">
                <a:solidFill>
                  <a:schemeClr val="bg1"/>
                </a:solidFill>
                <a:latin typeface="Pluto Medium" panose="020B0603020203060204" pitchFamily="34" charset="0"/>
              </a:rPr>
              <a:t>Intéressement</a:t>
            </a:r>
            <a:endParaRPr lang="fr-FR" sz="800" b="1" dirty="0">
              <a:solidFill>
                <a:schemeClr val="bg1"/>
              </a:solidFill>
              <a:latin typeface="Pluto Medium" panose="020B0603020203060204" pitchFamily="34" charset="0"/>
            </a:endParaRPr>
          </a:p>
          <a:p>
            <a:pPr algn="ctr" defTabSz="914378">
              <a:defRPr/>
            </a:pPr>
            <a:r>
              <a:rPr lang="fr-FR" sz="700" dirty="0">
                <a:solidFill>
                  <a:schemeClr val="bg1"/>
                </a:solidFill>
                <a:latin typeface="Arial" panose="020B0604020202020204"/>
              </a:rPr>
              <a:t>(s’il est placé dans </a:t>
            </a:r>
            <a:r>
              <a:rPr lang="fr-FR" sz="700">
                <a:solidFill>
                  <a:schemeClr val="bg1"/>
                </a:solidFill>
                <a:latin typeface="Arial" panose="020B0604020202020204"/>
              </a:rPr>
              <a:t>un </a:t>
            </a:r>
            <a:r>
              <a:rPr lang="pt-BR" sz="700">
                <a:solidFill>
                  <a:schemeClr val="bg1"/>
                </a:solidFill>
                <a:latin typeface="Arial" panose="020B0604020202020204"/>
              </a:rPr>
              <a:t>PEE(I) ou PERCOL(I)</a:t>
            </a:r>
            <a:endParaRPr lang="fr-FR" sz="700" dirty="0">
              <a:solidFill>
                <a:schemeClr val="bg1"/>
              </a:solidFill>
              <a:latin typeface="Arial" panose="020B0604020202020204"/>
            </a:endParaRPr>
          </a:p>
        </p:txBody>
      </p:sp>
      <p:sp>
        <p:nvSpPr>
          <p:cNvPr id="142" name="ZoneTexte 141">
            <a:extLst>
              <a:ext uri="{FF2B5EF4-FFF2-40B4-BE49-F238E27FC236}">
                <a16:creationId xmlns:a16="http://schemas.microsoft.com/office/drawing/2014/main" id="{BE9D1BB7-705C-6869-9995-EC0C5C9E50C5}"/>
              </a:ext>
            </a:extLst>
          </p:cNvPr>
          <p:cNvSpPr txBox="1"/>
          <p:nvPr/>
        </p:nvSpPr>
        <p:spPr>
          <a:xfrm>
            <a:off x="1628708" y="1556443"/>
            <a:ext cx="1744138" cy="200055"/>
          </a:xfrm>
          <a:prstGeom prst="rect">
            <a:avLst/>
          </a:prstGeom>
          <a:noFill/>
          <a:ln w="3175">
            <a:noFill/>
          </a:ln>
        </p:spPr>
        <p:txBody>
          <a:bodyPr wrap="square" rtlCol="0">
            <a:spAutoFit/>
          </a:bodyPr>
          <a:lstStyle/>
          <a:p>
            <a:r>
              <a:rPr lang="fr-FR" sz="700" dirty="0">
                <a:solidFill>
                  <a:schemeClr val="bg1">
                    <a:lumMod val="50000"/>
                  </a:schemeClr>
                </a:solidFill>
                <a:latin typeface="Arial" panose="020B0604020202020204"/>
              </a:rPr>
              <a:t>Montant brut versé par l’entreprise</a:t>
            </a:r>
            <a:endParaRPr lang="fr-FR" sz="700" baseline="30000" dirty="0">
              <a:solidFill>
                <a:schemeClr val="bg1">
                  <a:lumMod val="50000"/>
                </a:schemeClr>
              </a:solidFill>
              <a:latin typeface="Arial" panose="020B0604020202020204"/>
            </a:endParaRPr>
          </a:p>
        </p:txBody>
      </p:sp>
      <p:sp>
        <p:nvSpPr>
          <p:cNvPr id="143" name="ZoneTexte 142">
            <a:extLst>
              <a:ext uri="{FF2B5EF4-FFF2-40B4-BE49-F238E27FC236}">
                <a16:creationId xmlns:a16="http://schemas.microsoft.com/office/drawing/2014/main" id="{8C8A5B66-328C-7A7D-AF0A-A9EFDF89CFFE}"/>
              </a:ext>
            </a:extLst>
          </p:cNvPr>
          <p:cNvSpPr txBox="1"/>
          <p:nvPr/>
        </p:nvSpPr>
        <p:spPr>
          <a:xfrm>
            <a:off x="1615217" y="1866870"/>
            <a:ext cx="1757629" cy="200055"/>
          </a:xfrm>
          <a:prstGeom prst="rect">
            <a:avLst/>
          </a:prstGeom>
          <a:noFill/>
          <a:ln w="3175">
            <a:noFill/>
          </a:ln>
        </p:spPr>
        <p:txBody>
          <a:bodyPr wrap="square" rtlCol="0">
            <a:spAutoFit/>
          </a:bodyPr>
          <a:lstStyle/>
          <a:p>
            <a:pPr defTabSz="914378">
              <a:defRPr/>
            </a:pPr>
            <a:r>
              <a:rPr lang="fr-FR" sz="700" dirty="0">
                <a:solidFill>
                  <a:schemeClr val="bg1">
                    <a:lumMod val="50000"/>
                  </a:schemeClr>
                </a:solidFill>
                <a:latin typeface="Arial" panose="020B0604020202020204"/>
              </a:rPr>
              <a:t>Charges patronales </a:t>
            </a:r>
            <a:r>
              <a:rPr lang="fr-FR" sz="400" dirty="0">
                <a:solidFill>
                  <a:schemeClr val="bg1">
                    <a:lumMod val="50000"/>
                  </a:schemeClr>
                </a:solidFill>
                <a:latin typeface="Arial" panose="020B0604020202020204"/>
              </a:rPr>
              <a:t>(hypothèse 50 %)  </a:t>
            </a:r>
            <a:endParaRPr lang="fr-FR" sz="700" baseline="30000" dirty="0">
              <a:solidFill>
                <a:schemeClr val="bg1">
                  <a:lumMod val="50000"/>
                </a:schemeClr>
              </a:solidFill>
              <a:latin typeface="Arial" panose="020B0604020202020204"/>
            </a:endParaRPr>
          </a:p>
        </p:txBody>
      </p:sp>
      <p:sp>
        <p:nvSpPr>
          <p:cNvPr id="144" name="ZoneTexte 143">
            <a:extLst>
              <a:ext uri="{FF2B5EF4-FFF2-40B4-BE49-F238E27FC236}">
                <a16:creationId xmlns:a16="http://schemas.microsoft.com/office/drawing/2014/main" id="{D6741363-94A5-AEA0-C6F5-752EBF49EB99}"/>
              </a:ext>
            </a:extLst>
          </p:cNvPr>
          <p:cNvSpPr txBox="1"/>
          <p:nvPr/>
        </p:nvSpPr>
        <p:spPr>
          <a:xfrm>
            <a:off x="1615217" y="2159271"/>
            <a:ext cx="1656184" cy="200055"/>
          </a:xfrm>
          <a:prstGeom prst="rect">
            <a:avLst/>
          </a:prstGeom>
          <a:noFill/>
          <a:ln w="3175">
            <a:noFill/>
          </a:ln>
        </p:spPr>
        <p:txBody>
          <a:bodyPr wrap="square" rtlCol="0">
            <a:spAutoFit/>
          </a:bodyPr>
          <a:lstStyle/>
          <a:p>
            <a:r>
              <a:rPr lang="fr-FR" sz="700" dirty="0">
                <a:solidFill>
                  <a:schemeClr val="bg1">
                    <a:lumMod val="50000"/>
                  </a:schemeClr>
                </a:solidFill>
                <a:latin typeface="Arial" panose="020B0604020202020204"/>
              </a:rPr>
              <a:t>Forfait social</a:t>
            </a:r>
            <a:r>
              <a:rPr lang="fr-FR" sz="700" baseline="30000" dirty="0">
                <a:solidFill>
                  <a:schemeClr val="bg1">
                    <a:lumMod val="50000"/>
                  </a:schemeClr>
                </a:solidFill>
                <a:latin typeface="Arial" panose="020B0604020202020204"/>
              </a:rPr>
              <a:t>(2)</a:t>
            </a:r>
          </a:p>
        </p:txBody>
      </p:sp>
      <p:sp>
        <p:nvSpPr>
          <p:cNvPr id="145" name="ZoneTexte 144">
            <a:extLst>
              <a:ext uri="{FF2B5EF4-FFF2-40B4-BE49-F238E27FC236}">
                <a16:creationId xmlns:a16="http://schemas.microsoft.com/office/drawing/2014/main" id="{B3BEEAFE-951A-15E8-1477-A401949D8FDF}"/>
              </a:ext>
            </a:extLst>
          </p:cNvPr>
          <p:cNvSpPr txBox="1"/>
          <p:nvPr/>
        </p:nvSpPr>
        <p:spPr>
          <a:xfrm>
            <a:off x="1579602" y="2469740"/>
            <a:ext cx="1512168" cy="200055"/>
          </a:xfrm>
          <a:prstGeom prst="rect">
            <a:avLst/>
          </a:prstGeom>
          <a:noFill/>
          <a:ln w="3175">
            <a:noFill/>
          </a:ln>
        </p:spPr>
        <p:txBody>
          <a:bodyPr wrap="square" rtlCol="0">
            <a:spAutoFit/>
          </a:bodyPr>
          <a:lstStyle/>
          <a:p>
            <a:r>
              <a:rPr lang="fr-FR" sz="700" b="1" dirty="0">
                <a:solidFill>
                  <a:schemeClr val="accent1"/>
                </a:solidFill>
                <a:latin typeface="+mj-lt"/>
              </a:rPr>
              <a:t>Coût réel pour l’entreprise</a:t>
            </a:r>
          </a:p>
        </p:txBody>
      </p:sp>
      <p:sp>
        <p:nvSpPr>
          <p:cNvPr id="146" name="ZoneTexte 145">
            <a:extLst>
              <a:ext uri="{FF2B5EF4-FFF2-40B4-BE49-F238E27FC236}">
                <a16:creationId xmlns:a16="http://schemas.microsoft.com/office/drawing/2014/main" id="{1874FD47-0F88-EF6C-C845-666887FCBB6A}"/>
              </a:ext>
            </a:extLst>
          </p:cNvPr>
          <p:cNvSpPr txBox="1"/>
          <p:nvPr/>
        </p:nvSpPr>
        <p:spPr>
          <a:xfrm>
            <a:off x="1579602" y="2780102"/>
            <a:ext cx="1793244" cy="184666"/>
          </a:xfrm>
          <a:prstGeom prst="rect">
            <a:avLst/>
          </a:prstGeom>
          <a:noFill/>
          <a:ln w="3175">
            <a:noFill/>
          </a:ln>
        </p:spPr>
        <p:txBody>
          <a:bodyPr wrap="square" rtlCol="0">
            <a:spAutoFit/>
          </a:bodyPr>
          <a:lstStyle/>
          <a:p>
            <a:r>
              <a:rPr lang="fr-FR" sz="600" dirty="0">
                <a:solidFill>
                  <a:schemeClr val="bg1">
                    <a:lumMod val="50000"/>
                  </a:schemeClr>
                </a:solidFill>
                <a:latin typeface="Arial" panose="020B0604020202020204"/>
              </a:rPr>
              <a:t>Montant brut versé par l’épargnant</a:t>
            </a:r>
            <a:endParaRPr lang="fr-FR" sz="600" baseline="30000" dirty="0">
              <a:solidFill>
                <a:schemeClr val="bg1">
                  <a:lumMod val="50000"/>
                </a:schemeClr>
              </a:solidFill>
              <a:latin typeface="Arial" panose="020B0604020202020204"/>
            </a:endParaRPr>
          </a:p>
        </p:txBody>
      </p:sp>
      <p:sp>
        <p:nvSpPr>
          <p:cNvPr id="147" name="ZoneTexte 146">
            <a:extLst>
              <a:ext uri="{FF2B5EF4-FFF2-40B4-BE49-F238E27FC236}">
                <a16:creationId xmlns:a16="http://schemas.microsoft.com/office/drawing/2014/main" id="{BD6952BB-C130-0850-DD89-C388D3839133}"/>
              </a:ext>
            </a:extLst>
          </p:cNvPr>
          <p:cNvSpPr txBox="1"/>
          <p:nvPr/>
        </p:nvSpPr>
        <p:spPr>
          <a:xfrm>
            <a:off x="1588535" y="3069060"/>
            <a:ext cx="1784312" cy="200055"/>
          </a:xfrm>
          <a:prstGeom prst="rect">
            <a:avLst/>
          </a:prstGeom>
          <a:noFill/>
          <a:ln w="3175">
            <a:noFill/>
          </a:ln>
        </p:spPr>
        <p:txBody>
          <a:bodyPr wrap="square" rtlCol="0">
            <a:spAutoFit/>
          </a:bodyPr>
          <a:lstStyle/>
          <a:p>
            <a:pPr defTabSz="914378">
              <a:defRPr/>
            </a:pPr>
            <a:r>
              <a:rPr lang="fr-FR" sz="700" dirty="0">
                <a:solidFill>
                  <a:schemeClr val="bg1">
                    <a:lumMod val="50000"/>
                  </a:schemeClr>
                </a:solidFill>
                <a:latin typeface="Arial" panose="020B0604020202020204"/>
              </a:rPr>
              <a:t>Charges salariales </a:t>
            </a:r>
            <a:r>
              <a:rPr lang="fr-FR" sz="400" dirty="0">
                <a:solidFill>
                  <a:schemeClr val="bg1">
                    <a:lumMod val="50000"/>
                  </a:schemeClr>
                </a:solidFill>
                <a:latin typeface="Arial" panose="020B0604020202020204"/>
              </a:rPr>
              <a:t>(hypothèse 13,75 %)</a:t>
            </a:r>
            <a:endParaRPr lang="fr-FR" sz="700" dirty="0">
              <a:solidFill>
                <a:schemeClr val="bg1">
                  <a:lumMod val="50000"/>
                </a:schemeClr>
              </a:solidFill>
            </a:endParaRPr>
          </a:p>
        </p:txBody>
      </p:sp>
      <p:sp>
        <p:nvSpPr>
          <p:cNvPr id="148" name="ZoneTexte 147">
            <a:extLst>
              <a:ext uri="{FF2B5EF4-FFF2-40B4-BE49-F238E27FC236}">
                <a16:creationId xmlns:a16="http://schemas.microsoft.com/office/drawing/2014/main" id="{EF6FD814-7595-3704-8379-CCB56CDB3E6B}"/>
              </a:ext>
            </a:extLst>
          </p:cNvPr>
          <p:cNvSpPr txBox="1"/>
          <p:nvPr/>
        </p:nvSpPr>
        <p:spPr>
          <a:xfrm>
            <a:off x="1588534" y="3372463"/>
            <a:ext cx="1624876" cy="200055"/>
          </a:xfrm>
          <a:prstGeom prst="rect">
            <a:avLst/>
          </a:prstGeom>
          <a:noFill/>
          <a:ln w="3175">
            <a:noFill/>
          </a:ln>
        </p:spPr>
        <p:txBody>
          <a:bodyPr wrap="square" rtlCol="0">
            <a:spAutoFit/>
          </a:bodyPr>
          <a:lstStyle/>
          <a:p>
            <a:r>
              <a:rPr lang="fr-FR" sz="700" dirty="0">
                <a:solidFill>
                  <a:schemeClr val="bg1">
                    <a:lumMod val="50000"/>
                  </a:schemeClr>
                </a:solidFill>
                <a:latin typeface="Arial" panose="020B0604020202020204"/>
              </a:rPr>
              <a:t>CSG/CRDS </a:t>
            </a:r>
            <a:r>
              <a:rPr lang="fr-FR" sz="400" dirty="0">
                <a:solidFill>
                  <a:schemeClr val="bg1">
                    <a:lumMod val="50000"/>
                  </a:schemeClr>
                </a:solidFill>
                <a:latin typeface="Arial" panose="020B0604020202020204"/>
              </a:rPr>
              <a:t>(9,7%)</a:t>
            </a:r>
            <a:endParaRPr lang="fr-FR" sz="700" baseline="30000" dirty="0">
              <a:solidFill>
                <a:schemeClr val="bg1">
                  <a:lumMod val="50000"/>
                </a:schemeClr>
              </a:solidFill>
              <a:latin typeface="Arial" panose="020B0604020202020204"/>
            </a:endParaRPr>
          </a:p>
        </p:txBody>
      </p:sp>
      <p:sp>
        <p:nvSpPr>
          <p:cNvPr id="149" name="Rectangle : avec coins arrondis en haut 148">
            <a:extLst>
              <a:ext uri="{FF2B5EF4-FFF2-40B4-BE49-F238E27FC236}">
                <a16:creationId xmlns:a16="http://schemas.microsoft.com/office/drawing/2014/main" id="{30F6CAA1-9A6E-A4F0-7C81-C51663FE4F21}"/>
              </a:ext>
            </a:extLst>
          </p:cNvPr>
          <p:cNvSpPr/>
          <p:nvPr/>
        </p:nvSpPr>
        <p:spPr>
          <a:xfrm rot="16200000">
            <a:off x="2462751" y="3107261"/>
            <a:ext cx="249143" cy="1944216"/>
          </a:xfrm>
          <a:prstGeom prst="round2Same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lumMod val="50000"/>
                </a:schemeClr>
              </a:solidFill>
            </a:endParaRPr>
          </a:p>
        </p:txBody>
      </p:sp>
      <p:sp>
        <p:nvSpPr>
          <p:cNvPr id="150" name="Rectangle 149">
            <a:extLst>
              <a:ext uri="{FF2B5EF4-FFF2-40B4-BE49-F238E27FC236}">
                <a16:creationId xmlns:a16="http://schemas.microsoft.com/office/drawing/2014/main" id="{59A5CF7E-E102-3BF9-5891-8E7EA2DA254F}"/>
              </a:ext>
            </a:extLst>
          </p:cNvPr>
          <p:cNvSpPr/>
          <p:nvPr/>
        </p:nvSpPr>
        <p:spPr>
          <a:xfrm>
            <a:off x="3653865" y="3954801"/>
            <a:ext cx="1944216" cy="24914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accent1"/>
                </a:solidFill>
              </a:rPr>
              <a:t>691 €</a:t>
            </a:r>
          </a:p>
        </p:txBody>
      </p:sp>
      <p:sp>
        <p:nvSpPr>
          <p:cNvPr id="151" name="Rectangle 150">
            <a:extLst>
              <a:ext uri="{FF2B5EF4-FFF2-40B4-BE49-F238E27FC236}">
                <a16:creationId xmlns:a16="http://schemas.microsoft.com/office/drawing/2014/main" id="{8EA317F7-6716-D1B7-743C-303ACBE67694}"/>
              </a:ext>
            </a:extLst>
          </p:cNvPr>
          <p:cNvSpPr/>
          <p:nvPr/>
        </p:nvSpPr>
        <p:spPr>
          <a:xfrm>
            <a:off x="5691328" y="3954801"/>
            <a:ext cx="1944216" cy="24914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accent1"/>
                </a:solidFill>
              </a:rPr>
              <a:t>903 €</a:t>
            </a:r>
          </a:p>
        </p:txBody>
      </p:sp>
      <p:sp>
        <p:nvSpPr>
          <p:cNvPr id="152" name="ZoneTexte 151">
            <a:extLst>
              <a:ext uri="{FF2B5EF4-FFF2-40B4-BE49-F238E27FC236}">
                <a16:creationId xmlns:a16="http://schemas.microsoft.com/office/drawing/2014/main" id="{8DD79556-05A2-19E0-D8F5-35EDAAC74B93}"/>
              </a:ext>
            </a:extLst>
          </p:cNvPr>
          <p:cNvSpPr txBox="1"/>
          <p:nvPr/>
        </p:nvSpPr>
        <p:spPr>
          <a:xfrm>
            <a:off x="1588534" y="3624205"/>
            <a:ext cx="1770763" cy="261610"/>
          </a:xfrm>
          <a:prstGeom prst="rect">
            <a:avLst/>
          </a:prstGeom>
          <a:noFill/>
          <a:ln w="3175">
            <a:noFill/>
          </a:ln>
        </p:spPr>
        <p:txBody>
          <a:bodyPr wrap="square" rtlCol="0">
            <a:spAutoFit/>
          </a:bodyPr>
          <a:lstStyle/>
          <a:p>
            <a:pPr defTabSz="914378">
              <a:defRPr/>
            </a:pPr>
            <a:r>
              <a:rPr lang="fr-FR" sz="700" dirty="0">
                <a:solidFill>
                  <a:schemeClr val="bg1">
                    <a:lumMod val="50000"/>
                  </a:schemeClr>
                </a:solidFill>
                <a:latin typeface="Arial" panose="020B0604020202020204"/>
              </a:rPr>
              <a:t>Impôt sur le revenu </a:t>
            </a:r>
          </a:p>
          <a:p>
            <a:pPr defTabSz="914378">
              <a:defRPr/>
            </a:pPr>
            <a:r>
              <a:rPr lang="fr-FR" sz="400" dirty="0">
                <a:solidFill>
                  <a:schemeClr val="bg1">
                    <a:lumMod val="50000"/>
                  </a:schemeClr>
                </a:solidFill>
                <a:latin typeface="Arial" panose="020B0604020202020204"/>
              </a:rPr>
              <a:t>(hypothèse d’une base IR à 11% après abattement de 10%)</a:t>
            </a:r>
            <a:endParaRPr lang="fr-FR" sz="400" dirty="0">
              <a:solidFill>
                <a:schemeClr val="bg1">
                  <a:lumMod val="50000"/>
                </a:schemeClr>
              </a:solidFill>
            </a:endParaRPr>
          </a:p>
        </p:txBody>
      </p:sp>
      <p:sp>
        <p:nvSpPr>
          <p:cNvPr id="153" name="ZoneTexte 152">
            <a:extLst>
              <a:ext uri="{FF2B5EF4-FFF2-40B4-BE49-F238E27FC236}">
                <a16:creationId xmlns:a16="http://schemas.microsoft.com/office/drawing/2014/main" id="{CE050FDE-CE55-C661-61AF-3DE9937C058F}"/>
              </a:ext>
            </a:extLst>
          </p:cNvPr>
          <p:cNvSpPr txBox="1"/>
          <p:nvPr/>
        </p:nvSpPr>
        <p:spPr>
          <a:xfrm>
            <a:off x="1588534" y="3934174"/>
            <a:ext cx="1961303" cy="307777"/>
          </a:xfrm>
          <a:prstGeom prst="rect">
            <a:avLst/>
          </a:prstGeom>
          <a:noFill/>
          <a:ln w="3175">
            <a:noFill/>
          </a:ln>
        </p:spPr>
        <p:txBody>
          <a:bodyPr wrap="square">
            <a:spAutoFit/>
          </a:bodyPr>
          <a:lstStyle/>
          <a:p>
            <a:pPr defTabSz="914378">
              <a:defRPr/>
            </a:pPr>
            <a:r>
              <a:rPr lang="fr-FR" sz="700" b="1" dirty="0">
                <a:solidFill>
                  <a:schemeClr val="accent1"/>
                </a:solidFill>
                <a:latin typeface="+mj-lt"/>
              </a:rPr>
              <a:t>Montant net d’impôt perçu par l’épargnant</a:t>
            </a:r>
          </a:p>
        </p:txBody>
      </p:sp>
      <p:sp>
        <p:nvSpPr>
          <p:cNvPr id="154" name="Rectangle 153">
            <a:extLst>
              <a:ext uri="{FF2B5EF4-FFF2-40B4-BE49-F238E27FC236}">
                <a16:creationId xmlns:a16="http://schemas.microsoft.com/office/drawing/2014/main" id="{82B0BFA3-FC8A-D691-39D2-20489C0A29C1}"/>
              </a:ext>
            </a:extLst>
          </p:cNvPr>
          <p:cNvSpPr/>
          <p:nvPr/>
        </p:nvSpPr>
        <p:spPr>
          <a:xfrm>
            <a:off x="5691328" y="3352579"/>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chemeClr val="tx1"/>
              </a:solidFill>
            </a:endParaRPr>
          </a:p>
          <a:p>
            <a:pPr algn="ctr"/>
            <a:r>
              <a:rPr lang="fr-FR" sz="800" b="1" dirty="0">
                <a:solidFill>
                  <a:schemeClr val="tx1"/>
                </a:solidFill>
              </a:rPr>
              <a:t>- 97 €</a:t>
            </a:r>
            <a:r>
              <a:rPr lang="fr-FR" sz="800" b="1" baseline="30000" dirty="0">
                <a:solidFill>
                  <a:prstClr val="black"/>
                </a:solidFill>
                <a:latin typeface="+mj-lt"/>
              </a:rPr>
              <a:t> (4)</a:t>
            </a:r>
            <a:endParaRPr lang="fr-FR" sz="800" b="1" dirty="0">
              <a:solidFill>
                <a:schemeClr val="tx1"/>
              </a:solidFill>
            </a:endParaRPr>
          </a:p>
          <a:p>
            <a:pPr algn="ctr"/>
            <a:endParaRPr lang="fr-FR" sz="800" b="1" dirty="0"/>
          </a:p>
        </p:txBody>
      </p:sp>
      <p:sp>
        <p:nvSpPr>
          <p:cNvPr id="155" name="Rectangle 154">
            <a:extLst>
              <a:ext uri="{FF2B5EF4-FFF2-40B4-BE49-F238E27FC236}">
                <a16:creationId xmlns:a16="http://schemas.microsoft.com/office/drawing/2014/main" id="{27E227A3-CF36-389A-6303-8FC45853E212}"/>
              </a:ext>
            </a:extLst>
          </p:cNvPr>
          <p:cNvSpPr/>
          <p:nvPr/>
        </p:nvSpPr>
        <p:spPr>
          <a:xfrm>
            <a:off x="5691328" y="3052212"/>
            <a:ext cx="1944216" cy="2491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Exonéré</a:t>
            </a:r>
          </a:p>
        </p:txBody>
      </p:sp>
      <p:sp>
        <p:nvSpPr>
          <p:cNvPr id="156" name="Ellipse 155">
            <a:extLst>
              <a:ext uri="{FF2B5EF4-FFF2-40B4-BE49-F238E27FC236}">
                <a16:creationId xmlns:a16="http://schemas.microsoft.com/office/drawing/2014/main" id="{DD04931E-957D-7C00-6316-18C5CADDEF71}"/>
              </a:ext>
            </a:extLst>
          </p:cNvPr>
          <p:cNvSpPr/>
          <p:nvPr/>
        </p:nvSpPr>
        <p:spPr>
          <a:xfrm>
            <a:off x="7213686" y="2211779"/>
            <a:ext cx="648000" cy="64800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dirty="0">
              <a:solidFill>
                <a:prstClr val="white"/>
              </a:solidFill>
              <a:latin typeface="Arial" panose="020B0604020202020204"/>
            </a:endParaRPr>
          </a:p>
        </p:txBody>
      </p:sp>
      <p:sp>
        <p:nvSpPr>
          <p:cNvPr id="157" name="Ellipse 156">
            <a:extLst>
              <a:ext uri="{FF2B5EF4-FFF2-40B4-BE49-F238E27FC236}">
                <a16:creationId xmlns:a16="http://schemas.microsoft.com/office/drawing/2014/main" id="{AE8BF350-A8D4-677C-7852-BB7631C3749B}"/>
              </a:ext>
            </a:extLst>
          </p:cNvPr>
          <p:cNvSpPr/>
          <p:nvPr/>
        </p:nvSpPr>
        <p:spPr>
          <a:xfrm>
            <a:off x="7300897" y="2300136"/>
            <a:ext cx="486000" cy="476475"/>
          </a:xfrm>
          <a:prstGeom prst="ellipse">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sz="1600" dirty="0">
              <a:solidFill>
                <a:prstClr val="white"/>
              </a:solidFill>
              <a:latin typeface="Arial" panose="020B0604020202020204"/>
            </a:endParaRPr>
          </a:p>
        </p:txBody>
      </p:sp>
      <p:pic>
        <p:nvPicPr>
          <p:cNvPr id="158" name="Image 157">
            <a:extLst>
              <a:ext uri="{FF2B5EF4-FFF2-40B4-BE49-F238E27FC236}">
                <a16:creationId xmlns:a16="http://schemas.microsoft.com/office/drawing/2014/main" id="{C149D526-9EBF-DAB8-6A5A-6A78351916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9769"/>
          <a:stretch/>
        </p:blipFill>
        <p:spPr>
          <a:xfrm>
            <a:off x="7280826" y="2290611"/>
            <a:ext cx="253775" cy="486000"/>
          </a:xfrm>
          <a:prstGeom prst="rect">
            <a:avLst/>
          </a:prstGeom>
        </p:spPr>
      </p:pic>
      <p:sp>
        <p:nvSpPr>
          <p:cNvPr id="159" name="Rectangle 158">
            <a:extLst>
              <a:ext uri="{FF2B5EF4-FFF2-40B4-BE49-F238E27FC236}">
                <a16:creationId xmlns:a16="http://schemas.microsoft.com/office/drawing/2014/main" id="{FAEF4E64-AC04-BCED-1465-713345AA440F}"/>
              </a:ext>
            </a:extLst>
          </p:cNvPr>
          <p:cNvSpPr/>
          <p:nvPr/>
        </p:nvSpPr>
        <p:spPr>
          <a:xfrm>
            <a:off x="7226542" y="2379338"/>
            <a:ext cx="635090" cy="336439"/>
          </a:xfrm>
          <a:prstGeom prst="rect">
            <a:avLst/>
          </a:prstGeom>
        </p:spPr>
        <p:txBody>
          <a:bodyPr wrap="square">
            <a:spAutoFit/>
          </a:bodyPr>
          <a:lstStyle/>
          <a:p>
            <a:pPr algn="ctr" defTabSz="914378">
              <a:lnSpc>
                <a:spcPts val="1000"/>
              </a:lnSpc>
              <a:defRPr/>
            </a:pPr>
            <a:r>
              <a:rPr lang="fr-FR" sz="675" b="1" kern="0" dirty="0">
                <a:solidFill>
                  <a:prstClr val="black"/>
                </a:solidFill>
                <a:latin typeface="Arial" panose="020B0604020202020204"/>
              </a:rPr>
              <a:t>Économie de 500 </a:t>
            </a:r>
            <a:r>
              <a:rPr lang="fr-FR" sz="675" b="1" kern="0" dirty="0">
                <a:solidFill>
                  <a:prstClr val="white"/>
                </a:solidFill>
                <a:latin typeface="Arial" panose="020B0604020202020204"/>
              </a:rPr>
              <a:t>uu</a:t>
            </a:r>
            <a:endParaRPr lang="en-US" sz="675" b="1" kern="0" dirty="0">
              <a:solidFill>
                <a:prstClr val="white"/>
              </a:solidFill>
              <a:latin typeface="Arial" panose="020B0604020202020204"/>
            </a:endParaRPr>
          </a:p>
        </p:txBody>
      </p:sp>
      <p:pic>
        <p:nvPicPr>
          <p:cNvPr id="160" name="Image 159">
            <a:extLst>
              <a:ext uri="{FF2B5EF4-FFF2-40B4-BE49-F238E27FC236}">
                <a16:creationId xmlns:a16="http://schemas.microsoft.com/office/drawing/2014/main" id="{97B249E3-FED0-0A24-2FDE-EDF269F940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4018" y="2549384"/>
            <a:ext cx="89491" cy="115621"/>
          </a:xfrm>
          <a:prstGeom prst="rect">
            <a:avLst/>
          </a:prstGeom>
        </p:spPr>
      </p:pic>
      <p:sp>
        <p:nvSpPr>
          <p:cNvPr id="161" name="Ellipse 160">
            <a:extLst>
              <a:ext uri="{FF2B5EF4-FFF2-40B4-BE49-F238E27FC236}">
                <a16:creationId xmlns:a16="http://schemas.microsoft.com/office/drawing/2014/main" id="{835E54E2-CF71-DFC4-B485-8A333106F151}"/>
              </a:ext>
            </a:extLst>
          </p:cNvPr>
          <p:cNvSpPr/>
          <p:nvPr/>
        </p:nvSpPr>
        <p:spPr>
          <a:xfrm>
            <a:off x="7210601" y="3577987"/>
            <a:ext cx="648000" cy="64800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dirty="0">
              <a:solidFill>
                <a:prstClr val="white"/>
              </a:solidFill>
              <a:latin typeface="Arial" panose="020B0604020202020204"/>
            </a:endParaRPr>
          </a:p>
        </p:txBody>
      </p:sp>
      <p:sp>
        <p:nvSpPr>
          <p:cNvPr id="162" name="Ellipse 161">
            <a:extLst>
              <a:ext uri="{FF2B5EF4-FFF2-40B4-BE49-F238E27FC236}">
                <a16:creationId xmlns:a16="http://schemas.microsoft.com/office/drawing/2014/main" id="{11AC1E86-04EF-79E0-0A0F-B1420C8B1515}"/>
              </a:ext>
            </a:extLst>
          </p:cNvPr>
          <p:cNvSpPr/>
          <p:nvPr/>
        </p:nvSpPr>
        <p:spPr>
          <a:xfrm>
            <a:off x="7297812" y="3666343"/>
            <a:ext cx="486000" cy="476475"/>
          </a:xfrm>
          <a:prstGeom prst="ellipse">
            <a:avLst/>
          </a:prstGeom>
          <a:solidFill>
            <a:schemeClr val="bg1"/>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sz="1600" dirty="0">
              <a:solidFill>
                <a:prstClr val="white"/>
              </a:solidFill>
              <a:latin typeface="Arial" panose="020B0604020202020204"/>
            </a:endParaRPr>
          </a:p>
        </p:txBody>
      </p:sp>
      <p:pic>
        <p:nvPicPr>
          <p:cNvPr id="163" name="Image 162">
            <a:extLst>
              <a:ext uri="{FF2B5EF4-FFF2-40B4-BE49-F238E27FC236}">
                <a16:creationId xmlns:a16="http://schemas.microsoft.com/office/drawing/2014/main" id="{1311379B-152C-49A8-0DDB-B9686B3910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9769"/>
          <a:stretch/>
        </p:blipFill>
        <p:spPr>
          <a:xfrm>
            <a:off x="7277741" y="3656818"/>
            <a:ext cx="253775" cy="486000"/>
          </a:xfrm>
          <a:prstGeom prst="rect">
            <a:avLst/>
          </a:prstGeom>
        </p:spPr>
      </p:pic>
      <p:sp>
        <p:nvSpPr>
          <p:cNvPr id="165" name="Rectangle 164">
            <a:extLst>
              <a:ext uri="{FF2B5EF4-FFF2-40B4-BE49-F238E27FC236}">
                <a16:creationId xmlns:a16="http://schemas.microsoft.com/office/drawing/2014/main" id="{C890074C-6329-C9B4-865F-C3B5C2CAE25F}"/>
              </a:ext>
            </a:extLst>
          </p:cNvPr>
          <p:cNvSpPr/>
          <p:nvPr/>
        </p:nvSpPr>
        <p:spPr>
          <a:xfrm>
            <a:off x="7223457" y="3745545"/>
            <a:ext cx="635090" cy="336439"/>
          </a:xfrm>
          <a:prstGeom prst="rect">
            <a:avLst/>
          </a:prstGeom>
        </p:spPr>
        <p:txBody>
          <a:bodyPr wrap="square">
            <a:spAutoFit/>
          </a:bodyPr>
          <a:lstStyle/>
          <a:p>
            <a:pPr algn="ctr" defTabSz="914378">
              <a:lnSpc>
                <a:spcPts val="1000"/>
              </a:lnSpc>
              <a:defRPr/>
            </a:pPr>
            <a:r>
              <a:rPr lang="fr-FR" sz="675" b="1" kern="0" dirty="0">
                <a:solidFill>
                  <a:prstClr val="black"/>
                </a:solidFill>
                <a:latin typeface="Arial" panose="020B0604020202020204"/>
              </a:rPr>
              <a:t>Économie de 212 </a:t>
            </a:r>
            <a:r>
              <a:rPr lang="fr-FR" sz="675" b="1" kern="0" dirty="0">
                <a:solidFill>
                  <a:prstClr val="white"/>
                </a:solidFill>
                <a:latin typeface="Arial" panose="020B0604020202020204"/>
              </a:rPr>
              <a:t>uu</a:t>
            </a:r>
            <a:endParaRPr lang="en-US" sz="675" b="1" kern="0" dirty="0">
              <a:solidFill>
                <a:prstClr val="white"/>
              </a:solidFill>
              <a:latin typeface="Arial" panose="020B0604020202020204"/>
            </a:endParaRPr>
          </a:p>
        </p:txBody>
      </p:sp>
      <p:pic>
        <p:nvPicPr>
          <p:cNvPr id="166" name="Image 165">
            <a:extLst>
              <a:ext uri="{FF2B5EF4-FFF2-40B4-BE49-F238E27FC236}">
                <a16:creationId xmlns:a16="http://schemas.microsoft.com/office/drawing/2014/main" id="{ABE21B46-CC8D-E77D-06A9-3429B9EA8E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0934" y="3915592"/>
            <a:ext cx="89491" cy="115621"/>
          </a:xfrm>
          <a:prstGeom prst="rect">
            <a:avLst/>
          </a:prstGeom>
        </p:spPr>
      </p:pic>
    </p:spTree>
    <p:extLst>
      <p:ext uri="{BB962C8B-B14F-4D97-AF65-F5344CB8AC3E}">
        <p14:creationId xmlns:p14="http://schemas.microsoft.com/office/powerpoint/2010/main" val="3114356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12</a:t>
            </a:fld>
            <a:endParaRPr lang="fr-F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046809" cy="389953"/>
          </a:xfrm>
        </p:spPr>
        <p:txBody>
          <a:bodyPr/>
          <a:lstStyle/>
          <a:p>
            <a:r>
              <a:rPr lang="fr-FR"/>
              <a:t>L’offre intéressement, </a:t>
            </a:r>
            <a:r>
              <a:rPr lang="fr-FR" dirty="0"/>
              <a:t>une offre clé en main </a:t>
            </a:r>
            <a:endParaRPr lang="fr-FR" b="0" dirty="0"/>
          </a:p>
        </p:txBody>
      </p:sp>
      <p:sp>
        <p:nvSpPr>
          <p:cNvPr id="2" name="Rounded Rectangle 100">
            <a:extLst>
              <a:ext uri="{FF2B5EF4-FFF2-40B4-BE49-F238E27FC236}">
                <a16:creationId xmlns:a16="http://schemas.microsoft.com/office/drawing/2014/main" id="{19D3EB81-C6B4-A9F5-6B3E-36FBFA63F130}"/>
              </a:ext>
            </a:extLst>
          </p:cNvPr>
          <p:cNvSpPr/>
          <p:nvPr/>
        </p:nvSpPr>
        <p:spPr>
          <a:xfrm>
            <a:off x="626599" y="1227422"/>
            <a:ext cx="2276278" cy="2787018"/>
          </a:xfrm>
          <a:prstGeom prst="roundRect">
            <a:avLst>
              <a:gd name="adj" fmla="val 9947"/>
            </a:avLst>
          </a:prstGeom>
          <a:solidFill>
            <a:srgbClr val="F1F3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latin typeface="Arial" panose="020B0604020202020204" pitchFamily="34" charset="0"/>
              <a:cs typeface="Arial" panose="020B0604020202020204" pitchFamily="34" charset="0"/>
            </a:endParaRPr>
          </a:p>
        </p:txBody>
      </p:sp>
      <p:grpSp>
        <p:nvGrpSpPr>
          <p:cNvPr id="53" name="Group 44">
            <a:extLst>
              <a:ext uri="{FF2B5EF4-FFF2-40B4-BE49-F238E27FC236}">
                <a16:creationId xmlns:a16="http://schemas.microsoft.com/office/drawing/2014/main" id="{579A9442-B7B8-1475-2265-3616AB156D28}"/>
              </a:ext>
            </a:extLst>
          </p:cNvPr>
          <p:cNvGrpSpPr/>
          <p:nvPr/>
        </p:nvGrpSpPr>
        <p:grpSpPr>
          <a:xfrm>
            <a:off x="1278629" y="1361708"/>
            <a:ext cx="828000" cy="828000"/>
            <a:chOff x="1391297" y="1182909"/>
            <a:chExt cx="903844" cy="903844"/>
          </a:xfrm>
        </p:grpSpPr>
        <p:sp>
          <p:nvSpPr>
            <p:cNvPr id="56" name="Oval 54">
              <a:extLst>
                <a:ext uri="{FF2B5EF4-FFF2-40B4-BE49-F238E27FC236}">
                  <a16:creationId xmlns:a16="http://schemas.microsoft.com/office/drawing/2014/main" id="{E3F5E545-70CC-433F-7B9B-A56630F1E8A1}"/>
                </a:ext>
              </a:extLst>
            </p:cNvPr>
            <p:cNvSpPr/>
            <p:nvPr/>
          </p:nvSpPr>
          <p:spPr>
            <a:xfrm>
              <a:off x="1391297" y="1182909"/>
              <a:ext cx="903844" cy="90384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sp>
          <p:nvSpPr>
            <p:cNvPr id="57" name="Oval 55">
              <a:extLst>
                <a:ext uri="{FF2B5EF4-FFF2-40B4-BE49-F238E27FC236}">
                  <a16:creationId xmlns:a16="http://schemas.microsoft.com/office/drawing/2014/main" id="{32A4DCA5-BD94-7148-A471-E60231CA19E1}"/>
                </a:ext>
              </a:extLst>
            </p:cNvPr>
            <p:cNvSpPr/>
            <p:nvPr/>
          </p:nvSpPr>
          <p:spPr>
            <a:xfrm>
              <a:off x="1436064" y="1227674"/>
              <a:ext cx="790863" cy="7908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grpSp>
      <p:sp>
        <p:nvSpPr>
          <p:cNvPr id="217" name="Freeform 6">
            <a:extLst>
              <a:ext uri="{FF2B5EF4-FFF2-40B4-BE49-F238E27FC236}">
                <a16:creationId xmlns:a16="http://schemas.microsoft.com/office/drawing/2014/main" id="{D197B357-70A0-2C4C-2D5D-D989125AEEB1}"/>
              </a:ext>
            </a:extLst>
          </p:cNvPr>
          <p:cNvSpPr>
            <a:spLocks/>
          </p:cNvSpPr>
          <p:nvPr/>
        </p:nvSpPr>
        <p:spPr bwMode="auto">
          <a:xfrm>
            <a:off x="3196366" y="1766006"/>
            <a:ext cx="5158074" cy="272415"/>
          </a:xfrm>
          <a:prstGeom prst="roundRect">
            <a:avLst/>
          </a:prstGeom>
          <a:solidFill>
            <a:schemeClr val="bg1"/>
          </a:solidFill>
          <a:ln w="3175">
            <a:solidFill>
              <a:schemeClr val="bg2"/>
            </a:solidFill>
          </a:ln>
        </p:spPr>
        <p:txBody>
          <a:bodyPr wrap="square" lIns="180000" rtlCol="0">
            <a:spAutoFit/>
          </a:bodyPr>
          <a:lstStyle/>
          <a:p>
            <a:pPr algn="ctr" defTabSz="685800"/>
            <a:r>
              <a:rPr lang="fr-FR" sz="1000" b="1" dirty="0">
                <a:solidFill>
                  <a:schemeClr val="bg2"/>
                </a:solidFill>
                <a:latin typeface="Arial" panose="020B0604020202020204"/>
              </a:rPr>
              <a:t>Un</a:t>
            </a:r>
            <a:r>
              <a:rPr lang="fr-FR" sz="1000" dirty="0">
                <a:solidFill>
                  <a:schemeClr val="bg2"/>
                </a:solidFill>
                <a:latin typeface="Arial" panose="020B0604020202020204"/>
              </a:rPr>
              <a:t> </a:t>
            </a:r>
            <a:r>
              <a:rPr lang="fr-FR" sz="1000" b="1" dirty="0">
                <a:solidFill>
                  <a:schemeClr val="bg2"/>
                </a:solidFill>
                <a:latin typeface="Arial" panose="020B0604020202020204"/>
              </a:rPr>
              <a:t>accord d’Intéressement rédigé</a:t>
            </a:r>
            <a:r>
              <a:rPr lang="fr-FR" sz="1000" dirty="0">
                <a:solidFill>
                  <a:schemeClr val="bg2"/>
                </a:solidFill>
                <a:latin typeface="Arial" panose="020B0604020202020204"/>
              </a:rPr>
              <a:t> </a:t>
            </a:r>
            <a:r>
              <a:rPr lang="fr-FR" sz="1000" dirty="0">
                <a:solidFill>
                  <a:schemeClr val="tx1">
                    <a:lumMod val="50000"/>
                    <a:lumOff val="50000"/>
                  </a:schemeClr>
                </a:solidFill>
                <a:latin typeface="Arial" panose="020B0604020202020204"/>
              </a:rPr>
              <a:t>par la Direction juridique et </a:t>
            </a:r>
            <a:r>
              <a:rPr lang="fr-FR" sz="1000">
                <a:solidFill>
                  <a:schemeClr val="tx1">
                    <a:lumMod val="50000"/>
                    <a:lumOff val="50000"/>
                  </a:schemeClr>
                </a:solidFill>
                <a:latin typeface="Arial" panose="020B0604020202020204"/>
              </a:rPr>
              <a:t>fiscale de </a:t>
            </a:r>
            <a:r>
              <a:rPr lang="fr-FR" sz="1000" dirty="0">
                <a:solidFill>
                  <a:schemeClr val="tx1">
                    <a:lumMod val="50000"/>
                    <a:lumOff val="50000"/>
                  </a:schemeClr>
                </a:solidFill>
                <a:latin typeface="Arial" panose="020B0604020202020204"/>
              </a:rPr>
              <a:t>NIE </a:t>
            </a:r>
          </a:p>
        </p:txBody>
      </p:sp>
      <p:sp>
        <p:nvSpPr>
          <p:cNvPr id="218" name="Freeform 6">
            <a:extLst>
              <a:ext uri="{FF2B5EF4-FFF2-40B4-BE49-F238E27FC236}">
                <a16:creationId xmlns:a16="http://schemas.microsoft.com/office/drawing/2014/main" id="{CF54B4AC-71B4-3B02-92FB-7985D84959E0}"/>
              </a:ext>
            </a:extLst>
          </p:cNvPr>
          <p:cNvSpPr>
            <a:spLocks/>
          </p:cNvSpPr>
          <p:nvPr/>
        </p:nvSpPr>
        <p:spPr bwMode="auto">
          <a:xfrm>
            <a:off x="3204940" y="2129855"/>
            <a:ext cx="5149499" cy="272415"/>
          </a:xfrm>
          <a:prstGeom prst="roundRect">
            <a:avLst/>
          </a:prstGeom>
          <a:solidFill>
            <a:schemeClr val="bg1"/>
          </a:solidFill>
          <a:ln w="3175">
            <a:solidFill>
              <a:schemeClr val="bg2"/>
            </a:solidFill>
          </a:ln>
        </p:spPr>
        <p:txBody>
          <a:bodyPr wrap="square" lIns="180000" rtlCol="0">
            <a:spAutoFit/>
          </a:bodyPr>
          <a:lstStyle/>
          <a:p>
            <a:pPr algn="ctr"/>
            <a:r>
              <a:rPr lang="fr-FR" sz="1000" b="1" dirty="0">
                <a:solidFill>
                  <a:schemeClr val="bg2"/>
                </a:solidFill>
                <a:latin typeface="Arial" panose="020B0604020202020204"/>
              </a:rPr>
              <a:t>Un </a:t>
            </a:r>
            <a:r>
              <a:rPr lang="fr-FR" sz="1000" b="1">
                <a:solidFill>
                  <a:schemeClr val="bg2"/>
                </a:solidFill>
                <a:latin typeface="Arial" panose="020B0604020202020204"/>
              </a:rPr>
              <a:t>accord </a:t>
            </a:r>
            <a:r>
              <a:rPr lang="fr-FR" sz="1000">
                <a:solidFill>
                  <a:schemeClr val="tx1">
                    <a:lumMod val="50000"/>
                    <a:lumOff val="50000"/>
                  </a:schemeClr>
                </a:solidFill>
                <a:latin typeface="Arial" panose="020B0604020202020204"/>
              </a:rPr>
              <a:t>simple </a:t>
            </a:r>
            <a:r>
              <a:rPr lang="fr-FR" sz="1000" dirty="0">
                <a:solidFill>
                  <a:schemeClr val="tx1">
                    <a:lumMod val="50000"/>
                    <a:lumOff val="50000"/>
                  </a:schemeClr>
                </a:solidFill>
                <a:latin typeface="Arial" panose="020B0604020202020204"/>
              </a:rPr>
              <a:t>à mettre en place</a:t>
            </a:r>
          </a:p>
        </p:txBody>
      </p:sp>
      <p:sp>
        <p:nvSpPr>
          <p:cNvPr id="219" name="Freeform 6">
            <a:extLst>
              <a:ext uri="{FF2B5EF4-FFF2-40B4-BE49-F238E27FC236}">
                <a16:creationId xmlns:a16="http://schemas.microsoft.com/office/drawing/2014/main" id="{47F7D80C-3AA1-85EA-3A6C-6FBE81955018}"/>
              </a:ext>
            </a:extLst>
          </p:cNvPr>
          <p:cNvSpPr>
            <a:spLocks/>
          </p:cNvSpPr>
          <p:nvPr/>
        </p:nvSpPr>
        <p:spPr bwMode="auto">
          <a:xfrm>
            <a:off x="3196365" y="2455364"/>
            <a:ext cx="5158073" cy="408623"/>
          </a:xfrm>
          <a:prstGeom prst="roundRect">
            <a:avLst/>
          </a:prstGeom>
          <a:solidFill>
            <a:schemeClr val="bg1"/>
          </a:solidFill>
          <a:ln w="3175">
            <a:solidFill>
              <a:schemeClr val="bg2"/>
            </a:solidFill>
          </a:ln>
        </p:spPr>
        <p:txBody>
          <a:bodyPr wrap="square" lIns="180000" rtlCol="0">
            <a:spAutoFit/>
          </a:bodyPr>
          <a:lstStyle/>
          <a:p>
            <a:pPr algn="ctr" defTabSz="685800"/>
            <a:r>
              <a:rPr lang="fr-FR" sz="1000" b="1" dirty="0">
                <a:solidFill>
                  <a:schemeClr val="bg2"/>
                </a:solidFill>
              </a:rPr>
              <a:t>Un dépôt</a:t>
            </a:r>
            <a:r>
              <a:rPr lang="fr-FR" sz="1000" dirty="0">
                <a:solidFill>
                  <a:schemeClr val="tx1">
                    <a:lumMod val="50000"/>
                    <a:lumOff val="50000"/>
                  </a:schemeClr>
                </a:solidFill>
              </a:rPr>
              <a:t> auprès de l’autorité administrative </a:t>
            </a:r>
            <a:r>
              <a:rPr lang="fr-FR" sz="1000">
                <a:solidFill>
                  <a:schemeClr val="tx1">
                    <a:lumMod val="50000"/>
                    <a:lumOff val="50000"/>
                  </a:schemeClr>
                </a:solidFill>
              </a:rPr>
              <a:t>compétente </a:t>
            </a:r>
            <a:r>
              <a:rPr lang="fr-FR" sz="1000" b="1">
                <a:solidFill>
                  <a:schemeClr val="bg2"/>
                </a:solidFill>
              </a:rPr>
              <a:t>réalisé </a:t>
            </a:r>
            <a:r>
              <a:rPr lang="fr-FR" sz="1000" b="1" dirty="0">
                <a:solidFill>
                  <a:schemeClr val="bg2"/>
                </a:solidFill>
              </a:rPr>
              <a:t>par </a:t>
            </a:r>
            <a:r>
              <a:rPr lang="fr-FR" sz="1000" b="1">
                <a:solidFill>
                  <a:schemeClr val="bg2"/>
                </a:solidFill>
              </a:rPr>
              <a:t>NIE </a:t>
            </a:r>
            <a:br>
              <a:rPr lang="fr-FR" sz="1000">
                <a:solidFill>
                  <a:schemeClr val="tx1">
                    <a:lumMod val="50000"/>
                    <a:lumOff val="50000"/>
                  </a:schemeClr>
                </a:solidFill>
              </a:rPr>
            </a:br>
            <a:r>
              <a:rPr lang="fr-FR" sz="800">
                <a:solidFill>
                  <a:schemeClr val="tx1">
                    <a:lumMod val="50000"/>
                    <a:lumOff val="50000"/>
                  </a:schemeClr>
                </a:solidFill>
              </a:rPr>
              <a:t>(</a:t>
            </a:r>
            <a:r>
              <a:rPr lang="fr-FR" sz="800" dirty="0">
                <a:solidFill>
                  <a:schemeClr val="tx1">
                    <a:lumMod val="50000"/>
                    <a:lumOff val="50000"/>
                  </a:schemeClr>
                </a:solidFill>
              </a:rPr>
              <a:t>sous réserve </a:t>
            </a:r>
            <a:r>
              <a:rPr lang="fr-FR" sz="800">
                <a:solidFill>
                  <a:schemeClr val="tx1">
                    <a:lumMod val="50000"/>
                    <a:lumOff val="50000"/>
                  </a:schemeClr>
                </a:solidFill>
              </a:rPr>
              <a:t>de délais</a:t>
            </a:r>
            <a:r>
              <a:rPr lang="fr-FR" sz="800" baseline="30000">
                <a:solidFill>
                  <a:schemeClr val="tx1">
                    <a:lumMod val="50000"/>
                    <a:lumOff val="50000"/>
                  </a:schemeClr>
                </a:solidFill>
              </a:rPr>
              <a:t>(</a:t>
            </a:r>
            <a:r>
              <a:rPr lang="fr-FR" sz="800" baseline="30000" dirty="0">
                <a:solidFill>
                  <a:schemeClr val="tx1">
                    <a:lumMod val="50000"/>
                    <a:lumOff val="50000"/>
                  </a:schemeClr>
                </a:solidFill>
              </a:rPr>
              <a:t>1)</a:t>
            </a:r>
            <a:r>
              <a:rPr lang="fr-FR" sz="800" dirty="0">
                <a:solidFill>
                  <a:schemeClr val="tx1">
                    <a:lumMod val="50000"/>
                    <a:lumOff val="50000"/>
                  </a:schemeClr>
                </a:solidFill>
              </a:rPr>
              <a:t>)</a:t>
            </a:r>
          </a:p>
        </p:txBody>
      </p:sp>
      <p:sp>
        <p:nvSpPr>
          <p:cNvPr id="222" name="Freeform 6">
            <a:extLst>
              <a:ext uri="{FF2B5EF4-FFF2-40B4-BE49-F238E27FC236}">
                <a16:creationId xmlns:a16="http://schemas.microsoft.com/office/drawing/2014/main" id="{8F8324C0-AFD0-FC91-59DA-08489EE97636}"/>
              </a:ext>
            </a:extLst>
          </p:cNvPr>
          <p:cNvSpPr>
            <a:spLocks/>
          </p:cNvSpPr>
          <p:nvPr/>
        </p:nvSpPr>
        <p:spPr bwMode="auto">
          <a:xfrm>
            <a:off x="3204940" y="2916506"/>
            <a:ext cx="5166647" cy="272415"/>
          </a:xfrm>
          <a:prstGeom prst="roundRect">
            <a:avLst/>
          </a:prstGeom>
          <a:solidFill>
            <a:schemeClr val="bg1"/>
          </a:solidFill>
          <a:ln w="3175">
            <a:solidFill>
              <a:schemeClr val="bg2"/>
            </a:solidFill>
          </a:ln>
        </p:spPr>
        <p:txBody>
          <a:bodyPr wrap="square" lIns="180000" rtlCol="0">
            <a:spAutoFit/>
          </a:bodyPr>
          <a:lstStyle/>
          <a:p>
            <a:pPr algn="ctr"/>
            <a:r>
              <a:rPr lang="fr-FR" sz="1000" dirty="0">
                <a:solidFill>
                  <a:schemeClr val="bg2"/>
                </a:solidFill>
                <a:latin typeface="Arial" panose="020B0604020202020204"/>
              </a:rPr>
              <a:t>Un </a:t>
            </a:r>
            <a:r>
              <a:rPr lang="fr-FR" sz="1000" b="1" dirty="0">
                <a:solidFill>
                  <a:schemeClr val="bg2"/>
                </a:solidFill>
                <a:latin typeface="Arial" panose="020B0604020202020204"/>
              </a:rPr>
              <a:t>accompagnement</a:t>
            </a:r>
            <a:r>
              <a:rPr lang="fr-FR" sz="1000" dirty="0">
                <a:solidFill>
                  <a:schemeClr val="bg2"/>
                </a:solidFill>
                <a:latin typeface="Arial" panose="020B0604020202020204"/>
              </a:rPr>
              <a:t> </a:t>
            </a:r>
            <a:r>
              <a:rPr lang="fr-FR" sz="1000" dirty="0">
                <a:solidFill>
                  <a:schemeClr val="tx1">
                    <a:lumMod val="50000"/>
                    <a:lumOff val="50000"/>
                  </a:schemeClr>
                </a:solidFill>
                <a:latin typeface="Arial" panose="020B0604020202020204"/>
              </a:rPr>
              <a:t>lors de l’échéance et du renouvellement de l’accord</a:t>
            </a:r>
          </a:p>
        </p:txBody>
      </p:sp>
      <p:sp>
        <p:nvSpPr>
          <p:cNvPr id="223" name="Freeform 6">
            <a:extLst>
              <a:ext uri="{FF2B5EF4-FFF2-40B4-BE49-F238E27FC236}">
                <a16:creationId xmlns:a16="http://schemas.microsoft.com/office/drawing/2014/main" id="{14EFF4F7-009A-D779-86D0-CFC17122927E}"/>
              </a:ext>
            </a:extLst>
          </p:cNvPr>
          <p:cNvSpPr>
            <a:spLocks/>
          </p:cNvSpPr>
          <p:nvPr/>
        </p:nvSpPr>
        <p:spPr bwMode="auto">
          <a:xfrm>
            <a:off x="3213515" y="3282913"/>
            <a:ext cx="5149497" cy="272415"/>
          </a:xfrm>
          <a:prstGeom prst="roundRect">
            <a:avLst/>
          </a:prstGeom>
          <a:solidFill>
            <a:schemeClr val="bg1"/>
          </a:solidFill>
          <a:ln w="3175">
            <a:solidFill>
              <a:schemeClr val="bg2"/>
            </a:solidFill>
          </a:ln>
        </p:spPr>
        <p:txBody>
          <a:bodyPr wrap="square" lIns="180000" rtlCol="0">
            <a:spAutoFit/>
          </a:bodyPr>
          <a:lstStyle/>
          <a:p>
            <a:pPr defTabSz="685800"/>
            <a:r>
              <a:rPr lang="fr-FR" sz="1000" b="1" dirty="0">
                <a:solidFill>
                  <a:schemeClr val="bg2"/>
                </a:solidFill>
              </a:rPr>
              <a:t>Une assistance permanente avec Allo Experts </a:t>
            </a:r>
            <a:r>
              <a:rPr lang="fr-FR" sz="1000" dirty="0">
                <a:solidFill>
                  <a:schemeClr val="tx1">
                    <a:lumMod val="50000"/>
                    <a:lumOff val="50000"/>
                  </a:schemeClr>
                </a:solidFill>
              </a:rPr>
              <a:t>de 8h30 à 18h00</a:t>
            </a:r>
            <a:endParaRPr lang="en-US" sz="1000" dirty="0">
              <a:solidFill>
                <a:schemeClr val="tx1">
                  <a:lumMod val="50000"/>
                  <a:lumOff val="50000"/>
                </a:schemeClr>
              </a:solidFill>
              <a:latin typeface="Arial" panose="020B0604020202020204"/>
            </a:endParaRPr>
          </a:p>
        </p:txBody>
      </p:sp>
      <p:sp>
        <p:nvSpPr>
          <p:cNvPr id="240" name="Rectangle 239">
            <a:extLst>
              <a:ext uri="{FF2B5EF4-FFF2-40B4-BE49-F238E27FC236}">
                <a16:creationId xmlns:a16="http://schemas.microsoft.com/office/drawing/2014/main" id="{C15D3EEC-D421-77C4-A38C-15956D4B46A1}"/>
              </a:ext>
            </a:extLst>
          </p:cNvPr>
          <p:cNvSpPr/>
          <p:nvPr/>
        </p:nvSpPr>
        <p:spPr>
          <a:xfrm>
            <a:off x="1553024" y="1504956"/>
            <a:ext cx="561992" cy="541504"/>
          </a:xfrm>
          <a:prstGeom prst="rect">
            <a:avLst/>
          </a:prstGeom>
        </p:spPr>
        <p:txBody>
          <a:bodyPr>
            <a:noAutofit/>
          </a:bodyPr>
          <a:lstStyle/>
          <a:p>
            <a:pPr lvl="0">
              <a:defRPr/>
            </a:pPr>
            <a:r>
              <a:rPr lang="fr-FR" sz="3600" b="1" dirty="0">
                <a:ln w="6350">
                  <a:solidFill>
                    <a:schemeClr val="bg1"/>
                  </a:solidFill>
                </a:ln>
                <a:noFill/>
                <a:latin typeface="+mj-lt"/>
                <a:ea typeface="+mj-ea"/>
                <a:cs typeface="+mj-cs"/>
              </a:rPr>
              <a:t>+</a:t>
            </a:r>
          </a:p>
        </p:txBody>
      </p:sp>
      <p:sp>
        <p:nvSpPr>
          <p:cNvPr id="241" name="Rectangle 240">
            <a:extLst>
              <a:ext uri="{FF2B5EF4-FFF2-40B4-BE49-F238E27FC236}">
                <a16:creationId xmlns:a16="http://schemas.microsoft.com/office/drawing/2014/main" id="{449DD1DC-1828-10BD-2F63-C04B9AB69857}"/>
              </a:ext>
            </a:extLst>
          </p:cNvPr>
          <p:cNvSpPr/>
          <p:nvPr/>
        </p:nvSpPr>
        <p:spPr>
          <a:xfrm>
            <a:off x="1378719" y="1532099"/>
            <a:ext cx="542767" cy="240995"/>
          </a:xfrm>
          <a:prstGeom prst="rect">
            <a:avLst/>
          </a:prstGeom>
        </p:spPr>
        <p:txBody>
          <a:bodyPr>
            <a:noAutofit/>
          </a:bodyPr>
          <a:lstStyle/>
          <a:p>
            <a:pPr lvl="0">
              <a:defRPr/>
            </a:pPr>
            <a:r>
              <a:rPr lang="fr-FR" sz="1200" b="1" dirty="0">
                <a:solidFill>
                  <a:schemeClr val="bg1"/>
                </a:solidFill>
              </a:rPr>
              <a:t>LE</a:t>
            </a:r>
          </a:p>
        </p:txBody>
      </p:sp>
      <p:sp>
        <p:nvSpPr>
          <p:cNvPr id="242" name="ZoneTexte 90">
            <a:extLst>
              <a:ext uri="{FF2B5EF4-FFF2-40B4-BE49-F238E27FC236}">
                <a16:creationId xmlns:a16="http://schemas.microsoft.com/office/drawing/2014/main" id="{B398BA00-D915-6CCE-6069-2BFED57A25B6}"/>
              </a:ext>
            </a:extLst>
          </p:cNvPr>
          <p:cNvSpPr txBox="1"/>
          <p:nvPr/>
        </p:nvSpPr>
        <p:spPr>
          <a:xfrm>
            <a:off x="772413" y="2310948"/>
            <a:ext cx="1910002" cy="1615827"/>
          </a:xfrm>
          <a:prstGeom prst="rect">
            <a:avLst/>
          </a:prstGeom>
          <a:noFill/>
        </p:spPr>
        <p:txBody>
          <a:bodyPr wrap="square" rtlCol="0">
            <a:spAutoFit/>
          </a:bodyPr>
          <a:lstStyle/>
          <a:p>
            <a:pPr algn="ctr" defTabSz="685800">
              <a:buClr>
                <a:srgbClr val="4BACC6"/>
              </a:buClr>
              <a:defRPr/>
            </a:pPr>
            <a:r>
              <a:rPr lang="fr-FR" sz="1200" dirty="0">
                <a:solidFill>
                  <a:schemeClr val="bg2"/>
                </a:solidFill>
                <a:latin typeface="Arial" panose="020B0604020202020204" pitchFamily="34" charset="0"/>
                <a:cs typeface="Arial" panose="020B0604020202020204" pitchFamily="34" charset="0"/>
              </a:rPr>
              <a:t>ACCOMPAGNEMENT </a:t>
            </a:r>
          </a:p>
          <a:p>
            <a:pPr algn="ctr" defTabSz="685800">
              <a:buClr>
                <a:srgbClr val="4BACC6"/>
              </a:buClr>
              <a:defRPr/>
            </a:pPr>
            <a:r>
              <a:rPr lang="fr-FR" sz="1200" dirty="0">
                <a:solidFill>
                  <a:schemeClr val="bg2"/>
                </a:solidFill>
                <a:latin typeface="Arial" panose="020B0604020202020204" pitchFamily="34" charset="0"/>
                <a:cs typeface="Arial" panose="020B0604020202020204" pitchFamily="34" charset="0"/>
              </a:rPr>
              <a:t>ET SUIVI</a:t>
            </a:r>
          </a:p>
          <a:p>
            <a:pPr algn="ctr" defTabSz="685800">
              <a:buClr>
                <a:srgbClr val="4BACC6"/>
              </a:buClr>
              <a:defRPr/>
            </a:pPr>
            <a:r>
              <a:rPr lang="fr-FR" sz="1100" dirty="0">
                <a:solidFill>
                  <a:schemeClr val="tx1">
                    <a:lumMod val="65000"/>
                    <a:lumOff val="35000"/>
                  </a:schemeClr>
                </a:solidFill>
                <a:latin typeface="Arial" panose="020B0604020202020204" pitchFamily="34" charset="0"/>
                <a:cs typeface="Arial" panose="020B0604020202020204" pitchFamily="34" charset="0"/>
              </a:rPr>
              <a:t>DE LA MISE EN PLACE  AU SUIVI PENDANT TOUTE LA VIE </a:t>
            </a:r>
          </a:p>
          <a:p>
            <a:pPr algn="ctr" defTabSz="685800">
              <a:buClr>
                <a:srgbClr val="4BACC6"/>
              </a:buClr>
              <a:defRPr/>
            </a:pPr>
            <a:r>
              <a:rPr lang="fr-FR" sz="1100" dirty="0">
                <a:solidFill>
                  <a:schemeClr val="tx1">
                    <a:lumMod val="65000"/>
                    <a:lumOff val="35000"/>
                  </a:schemeClr>
                </a:solidFill>
                <a:latin typeface="Arial" panose="020B0604020202020204" pitchFamily="34" charset="0"/>
                <a:cs typeface="Arial" panose="020B0604020202020204" pitchFamily="34" charset="0"/>
              </a:rPr>
              <a:t>DU CONTRAT, NIE VOUS ACCOMPAGNE </a:t>
            </a:r>
          </a:p>
          <a:p>
            <a:pPr algn="ctr" defTabSz="685800">
              <a:buClr>
                <a:srgbClr val="4BACC6"/>
              </a:buClr>
              <a:defRPr/>
            </a:pPr>
            <a:r>
              <a:rPr lang="fr-FR" sz="1100" dirty="0">
                <a:solidFill>
                  <a:schemeClr val="tx1">
                    <a:lumMod val="65000"/>
                    <a:lumOff val="35000"/>
                  </a:schemeClr>
                </a:solidFill>
                <a:latin typeface="Arial" panose="020B0604020202020204" pitchFamily="34" charset="0"/>
                <a:cs typeface="Arial" panose="020B0604020202020204" pitchFamily="34" charset="0"/>
              </a:rPr>
              <a:t>VOUS ET VOS SALARIÉS</a:t>
            </a:r>
          </a:p>
          <a:p>
            <a:pPr defTabSz="685800">
              <a:buClr>
                <a:srgbClr val="4BACC6"/>
              </a:buClr>
              <a:defRPr/>
            </a:pPr>
            <a:endParaRPr lang="fr-FR" sz="900" dirty="0">
              <a:solidFill>
                <a:schemeClr val="bg2"/>
              </a:solidFill>
              <a:latin typeface="Arial" panose="020B0604020202020204" pitchFamily="34" charset="0"/>
              <a:cs typeface="Arial" panose="020B0604020202020204" pitchFamily="34" charset="0"/>
            </a:endParaRPr>
          </a:p>
        </p:txBody>
      </p:sp>
      <p:pic>
        <p:nvPicPr>
          <p:cNvPr id="246" name="Image 245">
            <a:extLst>
              <a:ext uri="{FF2B5EF4-FFF2-40B4-BE49-F238E27FC236}">
                <a16:creationId xmlns:a16="http://schemas.microsoft.com/office/drawing/2014/main" id="{75AA8EAE-D8B9-DEF6-A217-D6EAAD32C31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36616" y="3360115"/>
            <a:ext cx="1101285" cy="115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 name="Rectangle 246">
            <a:extLst>
              <a:ext uri="{FF2B5EF4-FFF2-40B4-BE49-F238E27FC236}">
                <a16:creationId xmlns:a16="http://schemas.microsoft.com/office/drawing/2014/main" id="{6D32774F-0FD9-AB3A-2F7E-921BB3A24371}"/>
              </a:ext>
            </a:extLst>
          </p:cNvPr>
          <p:cNvSpPr/>
          <p:nvPr/>
        </p:nvSpPr>
        <p:spPr>
          <a:xfrm>
            <a:off x="626599" y="4143823"/>
            <a:ext cx="7727840" cy="407174"/>
          </a:xfrm>
          <a:prstGeom prst="rect">
            <a:avLst/>
          </a:prstGeom>
          <a:solidFill>
            <a:srgbClr val="F1F3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800" b="1" dirty="0">
                <a:solidFill>
                  <a:schemeClr val="accent1"/>
                </a:solidFill>
                <a:latin typeface="Arial" panose="020B0604020202020204"/>
              </a:rPr>
              <a:t>Besoin d’un accord plus personnalisé ? </a:t>
            </a:r>
          </a:p>
          <a:p>
            <a:pPr algn="ctr" defTabSz="685800">
              <a:defRPr/>
            </a:pPr>
            <a:r>
              <a:rPr lang="fr-FR" sz="800" b="1" dirty="0">
                <a:solidFill>
                  <a:schemeClr val="accent1"/>
                </a:solidFill>
                <a:latin typeface="Arial" panose="020B0604020202020204"/>
              </a:rPr>
              <a:t>Natixis Interépargne vous propose de bénéficier de l’expertise d’Allo Experts pour trouver la solution qui vous convient !</a:t>
            </a:r>
          </a:p>
        </p:txBody>
      </p:sp>
      <p:sp>
        <p:nvSpPr>
          <p:cNvPr id="248" name="ZoneTexte 41">
            <a:extLst>
              <a:ext uri="{FF2B5EF4-FFF2-40B4-BE49-F238E27FC236}">
                <a16:creationId xmlns:a16="http://schemas.microsoft.com/office/drawing/2014/main" id="{1EA43B42-F867-B3C7-17E0-BAF1FC574F7A}"/>
              </a:ext>
            </a:extLst>
          </p:cNvPr>
          <p:cNvSpPr txBox="1">
            <a:spLocks noChangeArrowheads="1"/>
          </p:cNvSpPr>
          <p:nvPr/>
        </p:nvSpPr>
        <p:spPr bwMode="auto">
          <a:xfrm>
            <a:off x="743417" y="4830352"/>
            <a:ext cx="68667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itchFamily="18" charset="0"/>
                <a:ea typeface="MS PGothic" pitchFamily="34" charset="-128"/>
              </a:defRPr>
            </a:lvl1pPr>
            <a:lvl2pPr marL="742950" indent="-285750">
              <a:defRPr sz="2400">
                <a:solidFill>
                  <a:schemeClr val="tx1"/>
                </a:solidFill>
                <a:latin typeface="Times" pitchFamily="18" charset="0"/>
                <a:ea typeface="MS PGothic" pitchFamily="34" charset="-128"/>
              </a:defRPr>
            </a:lvl2pPr>
            <a:lvl3pPr marL="1143000" indent="-228600">
              <a:defRPr sz="2400">
                <a:solidFill>
                  <a:schemeClr val="tx1"/>
                </a:solidFill>
                <a:latin typeface="Times" pitchFamily="18" charset="0"/>
                <a:ea typeface="MS PGothic" pitchFamily="34" charset="-128"/>
              </a:defRPr>
            </a:lvl3pPr>
            <a:lvl4pPr marL="1600200" indent="-228600">
              <a:defRPr sz="2400">
                <a:solidFill>
                  <a:schemeClr val="tx1"/>
                </a:solidFill>
                <a:latin typeface="Times" pitchFamily="18" charset="0"/>
                <a:ea typeface="MS PGothic" pitchFamily="34" charset="-128"/>
              </a:defRPr>
            </a:lvl4pPr>
            <a:lvl5pPr marL="2057400" indent="-22860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marL="171450" indent="-171450" defTabSz="342900">
              <a:buFontTx/>
              <a:buAutoNum type="arabicParenBoth"/>
              <a:defRPr/>
            </a:pPr>
            <a:r>
              <a:rPr lang="fr-FR" altLang="fr-FR" sz="525" dirty="0">
                <a:solidFill>
                  <a:srgbClr val="4F504F"/>
                </a:solidFill>
                <a:latin typeface="Arial" panose="020B0604020202020204"/>
                <a:cs typeface="Helvetica" pitchFamily="34" charset="0"/>
              </a:rPr>
              <a:t>Natixis Interépargne procède au dépôt sous réserve de conditions de délai de signature du bulletin de souscription au plus tard 10 jours calendaires avant la date limite de conclusion de l’accord et de réception de l’accord signé et de la consultation des salariés ou procès-verbal du comité social et économique ou décision du(des) délégué(s) syndical(caux)) au plus tard 5 jours calendaires après la date limite légale de conclusion.</a:t>
            </a:r>
          </a:p>
        </p:txBody>
      </p:sp>
    </p:spTree>
    <p:extLst>
      <p:ext uri="{BB962C8B-B14F-4D97-AF65-F5344CB8AC3E}">
        <p14:creationId xmlns:p14="http://schemas.microsoft.com/office/powerpoint/2010/main" val="308935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tre 1">
            <a:extLst>
              <a:ext uri="{FF2B5EF4-FFF2-40B4-BE49-F238E27FC236}">
                <a16:creationId xmlns:a16="http://schemas.microsoft.com/office/drawing/2014/main" id="{76788131-645B-0349-A9DA-F490AF5E36F0}"/>
              </a:ext>
            </a:extLst>
          </p:cNvPr>
          <p:cNvSpPr>
            <a:spLocks noGrp="1"/>
          </p:cNvSpPr>
          <p:nvPr>
            <p:ph type="title"/>
          </p:nvPr>
        </p:nvSpPr>
        <p:spPr/>
        <p:txBody>
          <a:bodyPr/>
          <a:lstStyle/>
          <a:p>
            <a:r>
              <a:rPr lang="fr-FR"/>
              <a:t>L’offre intéressement : tarification</a:t>
            </a:r>
            <a:endParaRPr lang="fr-FR" dirty="0"/>
          </a:p>
        </p:txBody>
      </p:sp>
      <p:sp>
        <p:nvSpPr>
          <p:cNvPr id="4" name="Espace réservé du numéro de diapositive 3">
            <a:extLst>
              <a:ext uri="{FF2B5EF4-FFF2-40B4-BE49-F238E27FC236}">
                <a16:creationId xmlns:a16="http://schemas.microsoft.com/office/drawing/2014/main" id="{0248A80A-B965-9B47-9382-BA256DB2340E}"/>
              </a:ext>
            </a:extLst>
          </p:cNvPr>
          <p:cNvSpPr>
            <a:spLocks noGrp="1"/>
          </p:cNvSpPr>
          <p:nvPr>
            <p:ph type="sldNum" sz="quarter" idx="12"/>
          </p:nvPr>
        </p:nvSpPr>
        <p:spPr>
          <a:xfrm>
            <a:off x="164832" y="4856885"/>
            <a:ext cx="363995" cy="165754"/>
          </a:xfrm>
        </p:spPr>
        <p:txBody>
          <a:bodyPr/>
          <a:lstStyle/>
          <a:p>
            <a:fld id="{E94165F0-FE87-0B48-AA66-28C8AFD55271}" type="slidenum">
              <a:rPr lang="fr-FR" smtClean="0"/>
              <a:pPr/>
              <a:t>13</a:t>
            </a:fld>
            <a:endParaRPr lang="fr-FR" dirty="0"/>
          </a:p>
        </p:txBody>
      </p:sp>
      <p:sp>
        <p:nvSpPr>
          <p:cNvPr id="6" name="Rectangle: Top Corners Rounded 26">
            <a:extLst>
              <a:ext uri="{FF2B5EF4-FFF2-40B4-BE49-F238E27FC236}">
                <a16:creationId xmlns:a16="http://schemas.microsoft.com/office/drawing/2014/main" id="{4D5E0175-679D-830D-3EA8-EFFC7EA7CF02}"/>
              </a:ext>
            </a:extLst>
          </p:cNvPr>
          <p:cNvSpPr/>
          <p:nvPr/>
        </p:nvSpPr>
        <p:spPr>
          <a:xfrm>
            <a:off x="1651377" y="1364735"/>
            <a:ext cx="5813947" cy="33599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54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Freeform 175">
            <a:extLst>
              <a:ext uri="{FF2B5EF4-FFF2-40B4-BE49-F238E27FC236}">
                <a16:creationId xmlns:a16="http://schemas.microsoft.com/office/drawing/2014/main" id="{75F1AC32-556B-D79B-F5A2-BF21DBF87C63}"/>
              </a:ext>
            </a:extLst>
          </p:cNvPr>
          <p:cNvSpPr/>
          <p:nvPr/>
        </p:nvSpPr>
        <p:spPr>
          <a:xfrm rot="10800000">
            <a:off x="1651377" y="1822104"/>
            <a:ext cx="5813947" cy="1958326"/>
          </a:xfrm>
          <a:prstGeom prst="rect">
            <a:avLst/>
          </a:prstGeom>
          <a:solidFill>
            <a:schemeClr val="bg1"/>
          </a:solidFill>
          <a:ln w="4763" cap="flat">
            <a:solidFill>
              <a:schemeClr val="tx2"/>
            </a:solidFill>
            <a:prstDash val="solid"/>
            <a:miter/>
          </a:ln>
          <a:effectLst/>
        </p:spPr>
        <p:txBody>
          <a:bodyPr rot="0" spcFirstLastPara="0" vertOverflow="overflow" horzOverflow="overflow" vert="horz" wrap="square" lIns="162000" tIns="34290" rIns="68580" bIns="34290" numCol="1" spcCol="0" rtlCol="0" fromWordArt="0" anchor="ctr" anchorCtr="0" forceAA="0" compatLnSpc="1">
            <a:prstTxWarp prst="textNoShape">
              <a:avLst/>
            </a:prstTxWarp>
            <a:noAutofit/>
          </a:bodyPr>
          <a:lstStyle/>
          <a:p>
            <a:pPr marL="0" lvl="2">
              <a:lnSpc>
                <a:spcPts val="1050"/>
              </a:lnSpc>
              <a:buClr>
                <a:srgbClr val="ABABAB"/>
              </a:buClr>
              <a:buSzPct val="150000"/>
              <a:defRPr/>
            </a:pPr>
            <a:endParaRPr lang="fr-FR" sz="1000" b="1" dirty="0">
              <a:solidFill>
                <a:schemeClr val="tx1"/>
              </a:solidFill>
              <a:latin typeface="Arial" panose="020B0604020202020204" pitchFamily="34" charset="0"/>
              <a:cs typeface="Arial" panose="020B0604020202020204" pitchFamily="34" charset="0"/>
            </a:endParaRPr>
          </a:p>
          <a:p>
            <a:pPr marL="0" lvl="2" defTabSz="685800">
              <a:lnSpc>
                <a:spcPts val="1050"/>
              </a:lnSpc>
              <a:buClr>
                <a:srgbClr val="ABABAB"/>
              </a:buClr>
              <a:buSzPct val="150000"/>
              <a:defRPr/>
            </a:pPr>
            <a:endParaRPr lang="fr-FR" sz="800" b="1" dirty="0">
              <a:solidFill>
                <a:schemeClr val="tx1"/>
              </a:solidFill>
              <a:latin typeface="Arial" panose="020B0604020202020204" pitchFamily="34" charset="0"/>
              <a:cs typeface="Arial" panose="020B0604020202020204" pitchFamily="34" charset="0"/>
            </a:endParaRPr>
          </a:p>
          <a:p>
            <a:endParaRPr lang="fr-FR" sz="675" dirty="0">
              <a:solidFill>
                <a:schemeClr val="bg2"/>
              </a:solidFill>
            </a:endParaRPr>
          </a:p>
        </p:txBody>
      </p:sp>
      <p:sp>
        <p:nvSpPr>
          <p:cNvPr id="11" name="ZoneTexte 10">
            <a:extLst>
              <a:ext uri="{FF2B5EF4-FFF2-40B4-BE49-F238E27FC236}">
                <a16:creationId xmlns:a16="http://schemas.microsoft.com/office/drawing/2014/main" id="{EAA78B9C-7D38-16AC-34DE-B551A0863944}"/>
              </a:ext>
            </a:extLst>
          </p:cNvPr>
          <p:cNvSpPr txBox="1"/>
          <p:nvPr/>
        </p:nvSpPr>
        <p:spPr>
          <a:xfrm>
            <a:off x="1651376" y="1403867"/>
            <a:ext cx="5813948" cy="307777"/>
          </a:xfrm>
          <a:prstGeom prst="rect">
            <a:avLst/>
          </a:prstGeom>
          <a:noFill/>
          <a:effectLst/>
        </p:spPr>
        <p:txBody>
          <a:bodyPr wrap="square" rtlCol="0">
            <a:spAutoFit/>
          </a:bodyPr>
          <a:lstStyle/>
          <a:p>
            <a:pPr algn="ctr"/>
            <a:r>
              <a:rPr lang="fr-FR" sz="1400" b="1" dirty="0">
                <a:solidFill>
                  <a:schemeClr val="bg1"/>
                </a:solidFill>
                <a:latin typeface="Arial" panose="020B0604020202020204"/>
              </a:rPr>
              <a:t>Forfait Offre </a:t>
            </a:r>
            <a:r>
              <a:rPr lang="fr-FR" sz="1400" b="1" dirty="0" err="1">
                <a:solidFill>
                  <a:schemeClr val="bg1"/>
                </a:solidFill>
                <a:latin typeface="Arial" panose="020B0604020202020204"/>
              </a:rPr>
              <a:t>Interessement</a:t>
            </a:r>
            <a:r>
              <a:rPr lang="fr-FR" sz="1400" b="1" dirty="0">
                <a:solidFill>
                  <a:schemeClr val="bg1"/>
                </a:solidFill>
                <a:latin typeface="Arial" panose="020B0604020202020204"/>
              </a:rPr>
              <a:t> tout inclus</a:t>
            </a:r>
          </a:p>
        </p:txBody>
      </p:sp>
      <p:sp>
        <p:nvSpPr>
          <p:cNvPr id="12" name="ZoneTexte 11">
            <a:extLst>
              <a:ext uri="{FF2B5EF4-FFF2-40B4-BE49-F238E27FC236}">
                <a16:creationId xmlns:a16="http://schemas.microsoft.com/office/drawing/2014/main" id="{53CA2966-08B8-E135-331B-4C2EFA714C8A}"/>
              </a:ext>
            </a:extLst>
          </p:cNvPr>
          <p:cNvSpPr txBox="1"/>
          <p:nvPr/>
        </p:nvSpPr>
        <p:spPr>
          <a:xfrm>
            <a:off x="1856096" y="1959687"/>
            <a:ext cx="5636527" cy="1522725"/>
          </a:xfrm>
          <a:prstGeom prst="rect">
            <a:avLst/>
          </a:prstGeom>
          <a:noFill/>
        </p:spPr>
        <p:txBody>
          <a:bodyPr wrap="square" rtlCol="0">
            <a:spAutoFit/>
          </a:bodyPr>
          <a:lstStyle/>
          <a:p>
            <a:pPr marL="0" lvl="2">
              <a:lnSpc>
                <a:spcPts val="1050"/>
              </a:lnSpc>
              <a:buClr>
                <a:srgbClr val="ABABAB"/>
              </a:buClr>
              <a:buSzPct val="150000"/>
              <a:defRPr/>
            </a:pPr>
            <a:r>
              <a:rPr lang="fr-FR" sz="1600" b="1" dirty="0">
                <a:solidFill>
                  <a:srgbClr val="562670"/>
                </a:solidFill>
                <a:latin typeface="Arial" panose="020B0604020202020204" pitchFamily="34" charset="0"/>
                <a:cs typeface="Arial" panose="020B0604020202020204" pitchFamily="34" charset="0"/>
              </a:rPr>
              <a:t>990 € HT pour 3 exercices </a:t>
            </a:r>
            <a:r>
              <a:rPr lang="fr-FR" sz="1600" b="1" dirty="0">
                <a:solidFill>
                  <a:schemeClr val="tx2"/>
                </a:solidFill>
                <a:latin typeface="Arial" panose="020B0604020202020204" pitchFamily="34" charset="0"/>
                <a:cs typeface="Arial" panose="020B0604020202020204" pitchFamily="34" charset="0"/>
              </a:rPr>
              <a:t>ou 390 € HT pour 1 exercice</a:t>
            </a:r>
          </a:p>
          <a:p>
            <a:pPr marL="0" lvl="2">
              <a:lnSpc>
                <a:spcPts val="1050"/>
              </a:lnSpc>
              <a:buClr>
                <a:srgbClr val="ABABAB"/>
              </a:buClr>
              <a:buSzPct val="150000"/>
              <a:defRPr/>
            </a:pPr>
            <a:endParaRPr lang="fr-FR" sz="1050" b="1" dirty="0">
              <a:solidFill>
                <a:schemeClr val="tx1"/>
              </a:solidFill>
              <a:latin typeface="Arial" panose="020B0604020202020204" pitchFamily="34" charset="0"/>
              <a:cs typeface="Arial" panose="020B0604020202020204" pitchFamily="34" charset="0"/>
            </a:endParaRPr>
          </a:p>
          <a:p>
            <a:pPr marL="0" lvl="2" defTabSz="685800">
              <a:lnSpc>
                <a:spcPts val="1050"/>
              </a:lnSpc>
              <a:buClr>
                <a:srgbClr val="ABABAB"/>
              </a:buClr>
              <a:buSzPct val="150000"/>
              <a:defRPr/>
            </a:pPr>
            <a:r>
              <a:rPr lang="fr-FR" sz="1000" dirty="0">
                <a:solidFill>
                  <a:schemeClr val="tx1"/>
                </a:solidFill>
                <a:latin typeface="Arial" panose="020B0604020202020204" pitchFamily="34" charset="0"/>
                <a:cs typeface="Arial" panose="020B0604020202020204" pitchFamily="34" charset="0"/>
              </a:rPr>
              <a:t>Si l’accord prévoit la tacite reconduction, </a:t>
            </a:r>
            <a:r>
              <a:rPr lang="fr-FR" sz="1000" b="1" dirty="0">
                <a:solidFill>
                  <a:schemeClr val="tx1"/>
                </a:solidFill>
                <a:latin typeface="Arial" panose="020B0604020202020204" pitchFamily="34" charset="0"/>
                <a:cs typeface="Arial" panose="020B0604020202020204" pitchFamily="34" charset="0"/>
              </a:rPr>
              <a:t>une réduction de 15 % </a:t>
            </a:r>
            <a:r>
              <a:rPr lang="fr-FR" sz="1000" dirty="0">
                <a:solidFill>
                  <a:schemeClr val="tx1"/>
                </a:solidFill>
                <a:latin typeface="Arial" panose="020B0604020202020204" pitchFamily="34" charset="0"/>
                <a:cs typeface="Arial" panose="020B0604020202020204" pitchFamily="34" charset="0"/>
              </a:rPr>
              <a:t>s’appliquera sur le forfait pour la nouvelle période de 1 ou 3 exercices selon la durée initiale de l’accord.</a:t>
            </a:r>
          </a:p>
          <a:p>
            <a:pPr marL="0" lvl="2" defTabSz="685800">
              <a:lnSpc>
                <a:spcPts val="1050"/>
              </a:lnSpc>
              <a:buClr>
                <a:srgbClr val="ABABAB"/>
              </a:buClr>
              <a:buSzPct val="150000"/>
              <a:defRPr/>
            </a:pPr>
            <a:endParaRPr lang="fr-FR" sz="1000" dirty="0">
              <a:latin typeface="Arial" panose="020B0604020202020204" pitchFamily="34" charset="0"/>
              <a:cs typeface="Arial" panose="020B0604020202020204" pitchFamily="34" charset="0"/>
            </a:endParaRPr>
          </a:p>
          <a:p>
            <a:pPr defTabSz="685800">
              <a:defRPr/>
            </a:pPr>
            <a:r>
              <a:rPr lang="fr-FR" sz="1100" b="1" dirty="0">
                <a:solidFill>
                  <a:schemeClr val="accent1"/>
                </a:solidFill>
                <a:latin typeface="Arial" panose="020B0604020202020204" pitchFamily="34" charset="0"/>
                <a:cs typeface="Arial" panose="020B0604020202020204" pitchFamily="34" charset="0"/>
              </a:rPr>
              <a:t>Le traitement collectif digital est inclus quel que soit le nombre de bénéficiaires : </a:t>
            </a:r>
          </a:p>
          <a:p>
            <a:pPr defTabSz="685800">
              <a:defRPr/>
            </a:pPr>
            <a:endParaRPr lang="fr-FR" sz="1100" b="1" dirty="0">
              <a:solidFill>
                <a:srgbClr val="562670"/>
              </a:solidFill>
              <a:latin typeface="Arial" panose="020B0604020202020204" pitchFamily="34" charset="0"/>
              <a:cs typeface="Arial" panose="020B0604020202020204" pitchFamily="34" charset="0"/>
            </a:endParaRPr>
          </a:p>
          <a:p>
            <a:pPr marL="135731" lvl="2" indent="-135731" defTabSz="685800">
              <a:lnSpc>
                <a:spcPts val="900"/>
              </a:lnSpc>
              <a:spcBef>
                <a:spcPts val="75"/>
              </a:spcBef>
              <a:buClr>
                <a:srgbClr val="581D74"/>
              </a:buClr>
              <a:buSzPct val="150000"/>
              <a:buFont typeface="Wingdings" panose="05000000000000000000" pitchFamily="2" charset="2"/>
              <a:buChar char="§"/>
              <a:defRPr/>
            </a:pPr>
            <a:r>
              <a:rPr lang="fr-FR" sz="1050" dirty="0">
                <a:solidFill>
                  <a:schemeClr val="tx1"/>
                </a:solidFill>
                <a:latin typeface="Arial" panose="020B0604020202020204" pitchFamily="34" charset="0"/>
                <a:cs typeface="Arial" panose="020B0604020202020204" pitchFamily="34" charset="0"/>
              </a:rPr>
              <a:t>Transmission à Natixis </a:t>
            </a:r>
            <a:r>
              <a:rPr lang="fr-FR" sz="1050" dirty="0" err="1">
                <a:solidFill>
                  <a:schemeClr val="tx1"/>
                </a:solidFill>
                <a:latin typeface="Arial" panose="020B0604020202020204" pitchFamily="34" charset="0"/>
                <a:cs typeface="Arial" panose="020B0604020202020204" pitchFamily="34" charset="0"/>
              </a:rPr>
              <a:t>Interépargne</a:t>
            </a:r>
            <a:r>
              <a:rPr lang="fr-FR" sz="1050" dirty="0">
                <a:solidFill>
                  <a:schemeClr val="tx1"/>
                </a:solidFill>
                <a:latin typeface="Arial" panose="020B0604020202020204" pitchFamily="34" charset="0"/>
                <a:cs typeface="Arial" panose="020B0604020202020204" pitchFamily="34" charset="0"/>
              </a:rPr>
              <a:t> </a:t>
            </a:r>
            <a:r>
              <a:rPr lang="fr-FR" sz="1050" b="1" dirty="0">
                <a:solidFill>
                  <a:srgbClr val="006982"/>
                </a:solidFill>
                <a:latin typeface="Arial" panose="020B0604020202020204" pitchFamily="34" charset="0"/>
                <a:cs typeface="Arial" panose="020B0604020202020204" pitchFamily="34" charset="0"/>
              </a:rPr>
              <a:t>l’enveloppe à distribuer </a:t>
            </a:r>
            <a:r>
              <a:rPr lang="fr-FR" sz="1050" dirty="0">
                <a:solidFill>
                  <a:schemeClr val="tx1"/>
                </a:solidFill>
                <a:latin typeface="Arial" panose="020B0604020202020204" pitchFamily="34" charset="0"/>
                <a:cs typeface="Arial" panose="020B0604020202020204" pitchFamily="34" charset="0"/>
              </a:rPr>
              <a:t>via l’Espace Entreprise</a:t>
            </a:r>
          </a:p>
          <a:p>
            <a:pPr marL="135731" lvl="2" indent="-135731" defTabSz="685800">
              <a:lnSpc>
                <a:spcPts val="900"/>
              </a:lnSpc>
              <a:spcBef>
                <a:spcPts val="75"/>
              </a:spcBef>
              <a:buClr>
                <a:srgbClr val="581D74"/>
              </a:buClr>
              <a:buSzPct val="150000"/>
              <a:buFont typeface="Wingdings" panose="05000000000000000000" pitchFamily="2" charset="2"/>
              <a:buChar char="§"/>
              <a:defRPr/>
            </a:pPr>
            <a:r>
              <a:rPr lang="fr-FR" sz="1050" dirty="0">
                <a:solidFill>
                  <a:schemeClr val="tx1"/>
                </a:solidFill>
                <a:latin typeface="Arial" panose="020B0604020202020204" pitchFamily="34" charset="0"/>
                <a:cs typeface="Arial" panose="020B0604020202020204" pitchFamily="34" charset="0"/>
              </a:rPr>
              <a:t>Calcul de répartition par bénéficiaire</a:t>
            </a:r>
          </a:p>
          <a:p>
            <a:pPr marL="135731" lvl="2" indent="-135731" defTabSz="685800">
              <a:lnSpc>
                <a:spcPts val="900"/>
              </a:lnSpc>
              <a:spcBef>
                <a:spcPts val="75"/>
              </a:spcBef>
              <a:buClr>
                <a:srgbClr val="581D74"/>
              </a:buClr>
              <a:buSzPct val="150000"/>
              <a:buFont typeface="Wingdings" panose="05000000000000000000" pitchFamily="2" charset="2"/>
              <a:buChar char="§"/>
              <a:defRPr/>
            </a:pPr>
            <a:r>
              <a:rPr lang="fr-FR" sz="1050" dirty="0">
                <a:solidFill>
                  <a:schemeClr val="tx1"/>
                </a:solidFill>
                <a:latin typeface="Arial" panose="020B0604020202020204" pitchFamily="34" charset="0"/>
                <a:cs typeface="Arial" panose="020B0604020202020204" pitchFamily="34" charset="0"/>
              </a:rPr>
              <a:t>Interrogation des bénéficiaires</a:t>
            </a:r>
          </a:p>
        </p:txBody>
      </p:sp>
    </p:spTree>
    <p:extLst>
      <p:ext uri="{BB962C8B-B14F-4D97-AF65-F5344CB8AC3E}">
        <p14:creationId xmlns:p14="http://schemas.microsoft.com/office/powerpoint/2010/main" val="720310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FDBF8CA2-226D-B88C-4A63-5B4A1FA1EAF0}"/>
              </a:ext>
            </a:extLst>
          </p:cNvPr>
          <p:cNvPicPr>
            <a:picLocks noChangeAspect="1"/>
          </p:cNvPicPr>
          <p:nvPr/>
        </p:nvPicPr>
        <p:blipFill rotWithShape="1">
          <a:blip r:embed="rId2"/>
          <a:srcRect b="2220"/>
          <a:stretch/>
        </p:blipFill>
        <p:spPr>
          <a:xfrm>
            <a:off x="6945808" y="0"/>
            <a:ext cx="2198626" cy="5143500"/>
          </a:xfrm>
          <a:prstGeom prst="rect">
            <a:avLst/>
          </a:prstGeom>
        </p:spPr>
      </p:pic>
      <p:sp>
        <p:nvSpPr>
          <p:cNvPr id="2" name="Titre 1">
            <a:extLst>
              <a:ext uri="{FF2B5EF4-FFF2-40B4-BE49-F238E27FC236}">
                <a16:creationId xmlns:a16="http://schemas.microsoft.com/office/drawing/2014/main" id="{CF4AF0AF-12CE-E7FE-C092-F1968CA9D08B}"/>
              </a:ext>
            </a:extLst>
          </p:cNvPr>
          <p:cNvSpPr>
            <a:spLocks noGrp="1"/>
          </p:cNvSpPr>
          <p:nvPr>
            <p:ph type="title"/>
          </p:nvPr>
        </p:nvSpPr>
        <p:spPr/>
        <p:txBody>
          <a:bodyPr/>
          <a:lstStyle/>
          <a:p>
            <a:r>
              <a:rPr lang="fr-FR" dirty="0"/>
              <a:t>Traitement de l’accord avec </a:t>
            </a:r>
            <a:br>
              <a:rPr lang="fr-FR" dirty="0"/>
            </a:br>
            <a:r>
              <a:rPr lang="fr-FR" dirty="0"/>
              <a:t>l’Espace Entreprise</a:t>
            </a:r>
          </a:p>
        </p:txBody>
      </p:sp>
      <p:sp>
        <p:nvSpPr>
          <p:cNvPr id="5" name="Espace réservé du numéro de diapositive 4">
            <a:extLst>
              <a:ext uri="{FF2B5EF4-FFF2-40B4-BE49-F238E27FC236}">
                <a16:creationId xmlns:a16="http://schemas.microsoft.com/office/drawing/2014/main" id="{EA73D49B-4112-6431-ED90-29865968FAA3}"/>
              </a:ext>
            </a:extLst>
          </p:cNvPr>
          <p:cNvSpPr>
            <a:spLocks noGrp="1"/>
          </p:cNvSpPr>
          <p:nvPr>
            <p:ph type="sldNum" sz="quarter" idx="12"/>
          </p:nvPr>
        </p:nvSpPr>
        <p:spPr/>
        <p:txBody>
          <a:bodyPr/>
          <a:lstStyle/>
          <a:p>
            <a:fld id="{E94165F0-FE87-0B48-AA66-28C8AFD55271}" type="slidenum">
              <a:rPr lang="fr-FR" smtClean="0"/>
              <a:t>14</a:t>
            </a:fld>
            <a:endParaRPr lang="fr-FR"/>
          </a:p>
        </p:txBody>
      </p:sp>
      <p:sp>
        <p:nvSpPr>
          <p:cNvPr id="6" name="Espace réservé du texte 5">
            <a:extLst>
              <a:ext uri="{FF2B5EF4-FFF2-40B4-BE49-F238E27FC236}">
                <a16:creationId xmlns:a16="http://schemas.microsoft.com/office/drawing/2014/main" id="{F9C9553B-BDEB-7B03-BE3A-318620B7FA71}"/>
              </a:ext>
            </a:extLst>
          </p:cNvPr>
          <p:cNvSpPr>
            <a:spLocks noGrp="1"/>
          </p:cNvSpPr>
          <p:nvPr>
            <p:ph type="body" sz="quarter" idx="13"/>
          </p:nvPr>
        </p:nvSpPr>
        <p:spPr>
          <a:xfrm>
            <a:off x="385322" y="915988"/>
            <a:ext cx="8434830" cy="315514"/>
          </a:xfrm>
        </p:spPr>
        <p:txBody>
          <a:bodyPr/>
          <a:lstStyle/>
          <a:p>
            <a:r>
              <a:rPr lang="fr-FR" sz="1100" dirty="0"/>
              <a:t>Pilotez et digitalisez votre dispositif d’épargne salariale et retraite en toute simplicité</a:t>
            </a:r>
          </a:p>
        </p:txBody>
      </p:sp>
      <p:sp>
        <p:nvSpPr>
          <p:cNvPr id="7" name="Espace réservé du contenu 6">
            <a:extLst>
              <a:ext uri="{FF2B5EF4-FFF2-40B4-BE49-F238E27FC236}">
                <a16:creationId xmlns:a16="http://schemas.microsoft.com/office/drawing/2014/main" id="{37F72152-F53E-861E-A93E-997CD6E8BAA9}"/>
              </a:ext>
            </a:extLst>
          </p:cNvPr>
          <p:cNvSpPr>
            <a:spLocks noGrp="1"/>
          </p:cNvSpPr>
          <p:nvPr>
            <p:ph idx="16"/>
          </p:nvPr>
        </p:nvSpPr>
        <p:spPr>
          <a:xfrm>
            <a:off x="351906" y="1477329"/>
            <a:ext cx="6392072" cy="3243354"/>
          </a:xfrm>
        </p:spPr>
        <p:txBody>
          <a:bodyPr/>
          <a:lstStyle/>
          <a:p>
            <a:r>
              <a:rPr lang="fr-FR" sz="1200" dirty="0"/>
              <a:t>En tant que dirigeant, digitalisez vos campagnes de traitements collectifs de votre intéressement en ligne.</a:t>
            </a:r>
          </a:p>
        </p:txBody>
      </p:sp>
      <p:sp>
        <p:nvSpPr>
          <p:cNvPr id="11" name="Espace réservé du texte 5">
            <a:extLst>
              <a:ext uri="{FF2B5EF4-FFF2-40B4-BE49-F238E27FC236}">
                <a16:creationId xmlns:a16="http://schemas.microsoft.com/office/drawing/2014/main" id="{E98CD43D-98D7-5945-6446-8550FF74ABCF}"/>
              </a:ext>
            </a:extLst>
          </p:cNvPr>
          <p:cNvSpPr txBox="1">
            <a:spLocks/>
          </p:cNvSpPr>
          <p:nvPr/>
        </p:nvSpPr>
        <p:spPr>
          <a:xfrm>
            <a:off x="357752" y="2147490"/>
            <a:ext cx="3160173" cy="1327140"/>
          </a:xfrm>
          <a:prstGeom prst="rect">
            <a:avLst/>
          </a:prstGeom>
        </p:spPr>
        <p:txBody>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171450" lvl="1" indent="-171450">
              <a:lnSpc>
                <a:spcPct val="100000"/>
              </a:lnSpc>
              <a:spcBef>
                <a:spcPts val="0"/>
              </a:spcBef>
              <a:buClr>
                <a:schemeClr val="tx2"/>
              </a:buClr>
              <a:buFont typeface="Wingdings" panose="05000000000000000000" pitchFamily="2" charset="2"/>
              <a:buChar char="§"/>
            </a:pPr>
            <a:r>
              <a:rPr lang="fr-FR" sz="1200" dirty="0">
                <a:latin typeface="Roboto" panose="02000000000000000000" pitchFamily="2" charset="0"/>
                <a:ea typeface="Roboto" panose="02000000000000000000" pitchFamily="2" charset="0"/>
                <a:cs typeface="Roboto" panose="02000000000000000000" pitchFamily="2" charset="0"/>
              </a:rPr>
              <a:t>Planifiez entièrement vos traitements collectifs lors de vos campagnes d’intéressement.</a:t>
            </a:r>
          </a:p>
          <a:p>
            <a:pPr marL="171450" lvl="1" indent="-171450">
              <a:lnSpc>
                <a:spcPct val="100000"/>
              </a:lnSpc>
              <a:spcBef>
                <a:spcPts val="0"/>
              </a:spcBef>
              <a:buClr>
                <a:schemeClr val="tx2"/>
              </a:buClr>
              <a:buFont typeface="Wingdings" panose="05000000000000000000" pitchFamily="2" charset="2"/>
              <a:buChar char="§"/>
            </a:pPr>
            <a:endParaRPr lang="fr-FR" sz="1200" dirty="0">
              <a:latin typeface="Roboto" panose="02000000000000000000" pitchFamily="2" charset="0"/>
              <a:ea typeface="Roboto" panose="02000000000000000000" pitchFamily="2" charset="0"/>
              <a:cs typeface="Roboto" panose="02000000000000000000" pitchFamily="2" charset="0"/>
            </a:endParaRPr>
          </a:p>
          <a:p>
            <a:pPr marL="171450" lvl="1" indent="-171450">
              <a:lnSpc>
                <a:spcPct val="100000"/>
              </a:lnSpc>
              <a:spcBef>
                <a:spcPts val="0"/>
              </a:spcBef>
              <a:buClr>
                <a:schemeClr val="tx2"/>
              </a:buClr>
              <a:buFont typeface="Wingdings" panose="05000000000000000000" pitchFamily="2" charset="2"/>
              <a:buChar char="§"/>
            </a:pPr>
            <a:r>
              <a:rPr lang="fr-FR" sz="1200" dirty="0">
                <a:latin typeface="Roboto" panose="02000000000000000000" pitchFamily="2" charset="0"/>
                <a:ea typeface="Roboto" panose="02000000000000000000" pitchFamily="2" charset="0"/>
                <a:cs typeface="Roboto" panose="02000000000000000000" pitchFamily="2" charset="0"/>
              </a:rPr>
              <a:t>Sécurisez l’envoi de vos données grâce au parcours en ligne.</a:t>
            </a:r>
          </a:p>
          <a:p>
            <a:pPr marL="171450" lvl="1" indent="-171450">
              <a:lnSpc>
                <a:spcPct val="100000"/>
              </a:lnSpc>
              <a:spcBef>
                <a:spcPts val="0"/>
              </a:spcBef>
              <a:buClr>
                <a:schemeClr val="tx2"/>
              </a:buClr>
              <a:buFont typeface="Wingdings" panose="05000000000000000000" pitchFamily="2" charset="2"/>
              <a:buChar char="§"/>
            </a:pPr>
            <a:endParaRPr lang="fr-FR" sz="1200" dirty="0">
              <a:latin typeface="Roboto" panose="02000000000000000000" pitchFamily="2" charset="0"/>
              <a:ea typeface="Roboto" panose="02000000000000000000" pitchFamily="2" charset="0"/>
              <a:cs typeface="Roboto" panose="02000000000000000000" pitchFamily="2" charset="0"/>
            </a:endParaRPr>
          </a:p>
          <a:p>
            <a:pPr marL="171450" lvl="1" indent="-171450">
              <a:lnSpc>
                <a:spcPct val="100000"/>
              </a:lnSpc>
              <a:spcBef>
                <a:spcPts val="0"/>
              </a:spcBef>
              <a:buClr>
                <a:schemeClr val="tx2"/>
              </a:buClr>
              <a:buFont typeface="Wingdings" panose="05000000000000000000" pitchFamily="2" charset="2"/>
              <a:buChar char="§"/>
            </a:pPr>
            <a:r>
              <a:rPr lang="fr-FR" sz="1200" dirty="0">
                <a:latin typeface="Roboto" panose="02000000000000000000" pitchFamily="2" charset="0"/>
                <a:ea typeface="Roboto" panose="02000000000000000000" pitchFamily="2" charset="0"/>
                <a:cs typeface="Roboto" panose="02000000000000000000" pitchFamily="2" charset="0"/>
              </a:rPr>
              <a:t>Visualisez les taux de non-réponse des bénéficiaires pendant la période d’interrogation.</a:t>
            </a:r>
          </a:p>
        </p:txBody>
      </p:sp>
      <p:pic>
        <p:nvPicPr>
          <p:cNvPr id="13" name="Image 12">
            <a:extLst>
              <a:ext uri="{FF2B5EF4-FFF2-40B4-BE49-F238E27FC236}">
                <a16:creationId xmlns:a16="http://schemas.microsoft.com/office/drawing/2014/main" id="{0AB6477E-7952-66DA-CC9D-49461502B03D}"/>
              </a:ext>
            </a:extLst>
          </p:cNvPr>
          <p:cNvPicPr>
            <a:picLocks noChangeAspect="1"/>
          </p:cNvPicPr>
          <p:nvPr/>
        </p:nvPicPr>
        <p:blipFill rotWithShape="1">
          <a:blip r:embed="rId3"/>
          <a:srcRect l="942" r="14641" b="17442"/>
          <a:stretch/>
        </p:blipFill>
        <p:spPr>
          <a:xfrm>
            <a:off x="3555912" y="2241879"/>
            <a:ext cx="3047998" cy="1891244"/>
          </a:xfrm>
          <a:prstGeom prst="rect">
            <a:avLst/>
          </a:prstGeom>
          <a:ln>
            <a:solidFill>
              <a:schemeClr val="bg1">
                <a:lumMod val="85000"/>
              </a:schemeClr>
            </a:solidFill>
          </a:ln>
          <a:effectLst/>
        </p:spPr>
      </p:pic>
    </p:spTree>
    <p:extLst>
      <p:ext uri="{BB962C8B-B14F-4D97-AF65-F5344CB8AC3E}">
        <p14:creationId xmlns:p14="http://schemas.microsoft.com/office/powerpoint/2010/main" val="1788556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355267" cy="389953"/>
          </a:xfrm>
        </p:spPr>
        <p:txBody>
          <a:bodyPr/>
          <a:lstStyle/>
          <a:p>
            <a:r>
              <a:rPr lang="fr-FR" dirty="0"/>
              <a:t>L’Intéressement : les délais à connaitre</a:t>
            </a:r>
            <a:br>
              <a:rPr lang="fr-FR" dirty="0"/>
            </a:br>
            <a:r>
              <a:rPr lang="fr-FR" sz="1600" dirty="0">
                <a:solidFill>
                  <a:schemeClr val="tx2"/>
                </a:solidFill>
              </a:rPr>
              <a:t>Rappel des délais à respecter pour mettre en </a:t>
            </a:r>
            <a:r>
              <a:rPr lang="fr-FR" sz="1600">
                <a:solidFill>
                  <a:schemeClr val="tx2"/>
                </a:solidFill>
              </a:rPr>
              <a:t>place l’intéressement </a:t>
            </a:r>
            <a:br>
              <a:rPr lang="fr-FR" dirty="0"/>
            </a:br>
            <a:br>
              <a:rPr lang="fr-FR" dirty="0"/>
            </a:br>
            <a:endParaRPr lang="fr-FR" dirty="0"/>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15</a:t>
            </a:fld>
            <a:endParaRPr lang="fr-FR" sz="500"/>
          </a:p>
        </p:txBody>
      </p:sp>
      <p:sp>
        <p:nvSpPr>
          <p:cNvPr id="3" name="ZoneTexte 10">
            <a:extLst>
              <a:ext uri="{FF2B5EF4-FFF2-40B4-BE49-F238E27FC236}">
                <a16:creationId xmlns:a16="http://schemas.microsoft.com/office/drawing/2014/main" id="{733C29F7-A11B-80BA-DFB8-6DE58D9EE2BD}"/>
              </a:ext>
            </a:extLst>
          </p:cNvPr>
          <p:cNvSpPr txBox="1">
            <a:spLocks noChangeArrowheads="1"/>
          </p:cNvSpPr>
          <p:nvPr/>
        </p:nvSpPr>
        <p:spPr bwMode="auto">
          <a:xfrm>
            <a:off x="777643" y="4863533"/>
            <a:ext cx="6901831" cy="246069"/>
          </a:xfrm>
          <a:prstGeom prst="rect">
            <a:avLst/>
          </a:prstGeom>
          <a:noFill/>
          <a:ln>
            <a:noFill/>
          </a:ln>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151711" indent="-151711" algn="just" defTabSz="606844" eaLnBrk="1" fontAlgn="base" hangingPunct="1">
              <a:lnSpc>
                <a:spcPts val="600"/>
              </a:lnSpc>
              <a:spcBef>
                <a:spcPct val="0"/>
              </a:spcBef>
              <a:spcAft>
                <a:spcPct val="0"/>
              </a:spcAft>
              <a:buClrTx/>
              <a:buSzTx/>
              <a:buFontTx/>
              <a:buAutoNum type="arabicParenBoth"/>
              <a:defRPr/>
            </a:pPr>
            <a:r>
              <a:rPr lang="fr-FR" altLang="en-US" sz="600" dirty="0">
                <a:latin typeface="Arial Narrow" panose="020B0606020202030204" pitchFamily="34" charset="0"/>
                <a:ea typeface="MS PGothic" pitchFamily="34" charset="-128"/>
              </a:rPr>
              <a:t>Natixis Interépargne procède au dépôt (sous réserve de conditions de délai de signature du bulletin de souscription au plus tard 10 jours calendaires avant la date limite de conclusion de l’accord et de réception de l’accord signé et de la consultation des salariés ou procès-verbal du comité social et économique ou décision du(des) délégué(s) syndical(caux)) au plus tard 5 jours calendaires après la date limite légale de conclusion).</a:t>
            </a:r>
          </a:p>
        </p:txBody>
      </p:sp>
      <p:sp>
        <p:nvSpPr>
          <p:cNvPr id="14" name="Espace réservé du texte 3">
            <a:extLst>
              <a:ext uri="{FF2B5EF4-FFF2-40B4-BE49-F238E27FC236}">
                <a16:creationId xmlns:a16="http://schemas.microsoft.com/office/drawing/2014/main" id="{B404F542-33A6-A61F-43F7-2516F926FC2F}"/>
              </a:ext>
            </a:extLst>
          </p:cNvPr>
          <p:cNvSpPr txBox="1">
            <a:spLocks/>
          </p:cNvSpPr>
          <p:nvPr/>
        </p:nvSpPr>
        <p:spPr>
          <a:xfrm>
            <a:off x="546408" y="922731"/>
            <a:ext cx="8439436" cy="2179345"/>
          </a:xfrm>
          <a:prstGeom prst="rect">
            <a:avLst/>
          </a:prstGeom>
          <a:ln>
            <a:noFill/>
          </a:ln>
        </p:spPr>
        <p:txBody>
          <a:bodyPr vert="horz" lIns="0" tIns="0" rIns="0" bIns="0" rtlCol="0">
            <a:noAutofit/>
          </a:bodyPr>
          <a:lstStyle>
            <a:lvl1pPr marL="0" indent="0" algn="l" defTabSz="685783" rtl="0" eaLnBrk="1" latinLnBrk="0" hangingPunct="1">
              <a:lnSpc>
                <a:spcPct val="100000"/>
              </a:lnSpc>
              <a:spcBef>
                <a:spcPts val="1200"/>
              </a:spcBef>
              <a:buFont typeface="Arial" panose="020B0604020202020204" pitchFamily="34" charset="0"/>
              <a:buNone/>
              <a:defRPr sz="1300" b="1" kern="1200" cap="all" baseline="0">
                <a:solidFill>
                  <a:schemeClr val="accent1"/>
                </a:solidFill>
                <a:latin typeface="+mn-lt"/>
                <a:ea typeface="+mn-ea"/>
                <a:cs typeface="+mn-cs"/>
              </a:defRPr>
            </a:lvl1pPr>
            <a:lvl2pPr marL="0" indent="0" algn="l" defTabSz="685783" rtl="0" eaLnBrk="1" latinLnBrk="0" hangingPunct="1">
              <a:lnSpc>
                <a:spcPct val="100000"/>
              </a:lnSpc>
              <a:spcBef>
                <a:spcPts val="1200"/>
              </a:spcBef>
              <a:buFont typeface="Arial" panose="020B0604020202020204" pitchFamily="34" charset="0"/>
              <a:buNone/>
              <a:defRPr sz="1600" b="1" kern="1200">
                <a:solidFill>
                  <a:schemeClr val="accent1"/>
                </a:solidFill>
                <a:latin typeface="+mn-lt"/>
                <a:ea typeface="+mn-ea"/>
                <a:cs typeface="+mn-cs"/>
              </a:defRPr>
            </a:lvl2pPr>
            <a:lvl3pPr marL="0" indent="0" algn="l" defTabSz="685783" rtl="0" eaLnBrk="1" latinLnBrk="0" hangingPunct="1">
              <a:lnSpc>
                <a:spcPct val="100000"/>
              </a:lnSpc>
              <a:spcBef>
                <a:spcPts val="1600"/>
              </a:spcBef>
              <a:buFont typeface="Arial" panose="020B0604020202020204" pitchFamily="34" charset="0"/>
              <a:buNone/>
              <a:defRPr sz="1300" b="1" kern="1200" cap="all" baseline="0">
                <a:solidFill>
                  <a:schemeClr val="tx1"/>
                </a:solidFill>
                <a:latin typeface="+mn-lt"/>
                <a:ea typeface="+mn-ea"/>
                <a:cs typeface="+mn-cs"/>
              </a:defRPr>
            </a:lvl3pPr>
            <a:lvl4pPr marL="0" indent="0" algn="l" defTabSz="685783" rtl="0" eaLnBrk="1" latinLnBrk="0" hangingPunct="1">
              <a:lnSpc>
                <a:spcPct val="100000"/>
              </a:lnSpc>
              <a:spcBef>
                <a:spcPts val="900"/>
              </a:spcBef>
              <a:buFont typeface="Arial" panose="020B0604020202020204" pitchFamily="34" charset="0"/>
              <a:buNone/>
              <a:defRPr sz="1300" kern="1200">
                <a:solidFill>
                  <a:schemeClr val="tx1"/>
                </a:solidFill>
                <a:latin typeface="+mn-lt"/>
                <a:ea typeface="+mn-ea"/>
                <a:cs typeface="+mn-cs"/>
              </a:defRPr>
            </a:lvl4pPr>
            <a:lvl5pPr marL="449989" indent="-179996"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lvl="2">
              <a:defRPr/>
            </a:pPr>
            <a:r>
              <a:rPr lang="fr-FR" sz="899" dirty="0">
                <a:solidFill>
                  <a:schemeClr val="accent1"/>
                </a:solidFill>
                <a:ea typeface="MS PGothic" pitchFamily="34" charset="-128"/>
                <a:cs typeface="MS PGothic" pitchFamily="34" charset="-128"/>
              </a:rPr>
              <a:t>Délai de conclusion de l’accord d’intéressement</a:t>
            </a:r>
          </a:p>
          <a:p>
            <a:pPr marL="450839" lvl="3" indent="-273044">
              <a:lnSpc>
                <a:spcPct val="120000"/>
              </a:lnSpc>
              <a:buFont typeface="Wingdings" panose="05000000000000000000" pitchFamily="2" charset="2"/>
              <a:buChar char="à"/>
              <a:tabLst>
                <a:tab pos="361942" algn="l"/>
              </a:tabLst>
              <a:defRPr/>
            </a:pPr>
            <a:r>
              <a:rPr lang="fr-FR" sz="900" dirty="0">
                <a:ea typeface="MS PGothic" pitchFamily="34" charset="-128"/>
                <a:cs typeface="MS PGothic" pitchFamily="34" charset="-128"/>
              </a:rPr>
              <a:t>L’accord doit être conclu </a:t>
            </a:r>
            <a:r>
              <a:rPr lang="fr-FR" sz="900" b="1" dirty="0">
                <a:ea typeface="MS PGothic" pitchFamily="34" charset="-128"/>
                <a:cs typeface="MS PGothic" pitchFamily="34" charset="-128"/>
              </a:rPr>
              <a:t>avant la fin du 1</a:t>
            </a:r>
            <a:r>
              <a:rPr lang="fr-FR" sz="900" b="1" baseline="30000" dirty="0">
                <a:ea typeface="MS PGothic" pitchFamily="34" charset="-128"/>
                <a:cs typeface="MS PGothic" pitchFamily="34" charset="-128"/>
              </a:rPr>
              <a:t>er</a:t>
            </a:r>
            <a:r>
              <a:rPr lang="fr-FR" sz="900" b="1" dirty="0">
                <a:ea typeface="MS PGothic" pitchFamily="34" charset="-128"/>
                <a:cs typeface="MS PGothic" pitchFamily="34" charset="-128"/>
              </a:rPr>
              <a:t> semestre de l’exercice comptable </a:t>
            </a:r>
            <a:r>
              <a:rPr lang="fr-FR" sz="900" dirty="0">
                <a:ea typeface="MS PGothic" pitchFamily="34" charset="-128"/>
                <a:cs typeface="MS PGothic" pitchFamily="34" charset="-128"/>
              </a:rPr>
              <a:t>au titre duquel il prendra effet. A défaut, il produit tous ses effets être les parties mais n’ouvre droit aux exonérations que pour les périodes de calcul ouvertes postérieurement au dépôt.</a:t>
            </a:r>
          </a:p>
          <a:p>
            <a:pPr marL="136840" lvl="4" indent="0" algn="just">
              <a:lnSpc>
                <a:spcPct val="120000"/>
              </a:lnSpc>
              <a:buNone/>
              <a:defRPr/>
            </a:pPr>
            <a:r>
              <a:rPr lang="fr-FR" sz="800" i="1" dirty="0">
                <a:ea typeface="MS PGothic" pitchFamily="34" charset="-128"/>
                <a:cs typeface="MS PGothic" pitchFamily="34" charset="-128"/>
              </a:rPr>
              <a:t>Exemple : une entreprise qui a un exercice comptable du 01/01 au 31/12 si elle désire mettre en place un accord d’intéressement, prenant effet au 1er </a:t>
            </a:r>
            <a:r>
              <a:rPr lang="fr-FR" sz="800" i="1">
                <a:ea typeface="MS PGothic" pitchFamily="34" charset="-128"/>
                <a:cs typeface="MS PGothic" pitchFamily="34" charset="-128"/>
              </a:rPr>
              <a:t>janvier année N, </a:t>
            </a:r>
            <a:r>
              <a:rPr lang="fr-FR" sz="800" i="1" dirty="0">
                <a:ea typeface="MS PGothic" pitchFamily="34" charset="-128"/>
                <a:cs typeface="MS PGothic" pitchFamily="34" charset="-128"/>
              </a:rPr>
              <a:t>celui-ci doit être conclu avant le 1er </a:t>
            </a:r>
            <a:r>
              <a:rPr lang="fr-FR" sz="800" i="1">
                <a:ea typeface="MS PGothic" pitchFamily="34" charset="-128"/>
                <a:cs typeface="MS PGothic" pitchFamily="34" charset="-128"/>
              </a:rPr>
              <a:t>juillet année N</a:t>
            </a:r>
            <a:endParaRPr lang="fr-FR" sz="800" dirty="0">
              <a:ea typeface="MS PGothic" pitchFamily="34" charset="-128"/>
              <a:cs typeface="MS PGothic" pitchFamily="34" charset="-128"/>
            </a:endParaRPr>
          </a:p>
          <a:p>
            <a:pPr lvl="2">
              <a:defRPr/>
            </a:pPr>
            <a:r>
              <a:rPr lang="fr-FR" sz="899" dirty="0">
                <a:solidFill>
                  <a:schemeClr val="accent1"/>
                </a:solidFill>
                <a:ea typeface="MS PGothic" pitchFamily="34" charset="-128"/>
                <a:cs typeface="MS PGothic" pitchFamily="34" charset="-128"/>
              </a:rPr>
              <a:t>Délai de dépôt de l’accord d’intéressement auprès de l’AUTORITE ADMINISTRATIVE </a:t>
            </a:r>
            <a:r>
              <a:rPr lang="fr-FR" sz="899">
                <a:solidFill>
                  <a:schemeClr val="accent1"/>
                </a:solidFill>
                <a:ea typeface="MS PGothic" pitchFamily="34" charset="-128"/>
                <a:cs typeface="MS PGothic" pitchFamily="34" charset="-128"/>
              </a:rPr>
              <a:t>COMPETENTE </a:t>
            </a:r>
            <a:r>
              <a:rPr lang="fr-FR" sz="899" baseline="30000">
                <a:solidFill>
                  <a:schemeClr val="accent1"/>
                </a:solidFill>
                <a:ea typeface="MS PGothic" pitchFamily="34" charset="-128"/>
                <a:cs typeface="MS PGothic" pitchFamily="34" charset="-128"/>
              </a:rPr>
              <a:t>(</a:t>
            </a:r>
            <a:r>
              <a:rPr lang="fr-FR" sz="899" baseline="30000" dirty="0">
                <a:solidFill>
                  <a:schemeClr val="accent1"/>
                </a:solidFill>
                <a:ea typeface="MS PGothic" pitchFamily="34" charset="-128"/>
                <a:cs typeface="MS PGothic" pitchFamily="34" charset="-128"/>
              </a:rPr>
              <a:t>1)</a:t>
            </a:r>
          </a:p>
          <a:p>
            <a:pPr marL="337935" lvl="3" indent="-204665">
              <a:lnSpc>
                <a:spcPct val="120000"/>
              </a:lnSpc>
              <a:buFont typeface="Wingdings" panose="05000000000000000000" pitchFamily="2" charset="2"/>
              <a:buChar char="à"/>
              <a:tabLst>
                <a:tab pos="271300" algn="l"/>
              </a:tabLst>
              <a:defRPr/>
            </a:pPr>
            <a:r>
              <a:rPr lang="fr-FR" sz="825" dirty="0">
                <a:ea typeface="MS PGothic" pitchFamily="34" charset="-128"/>
                <a:cs typeface="MS PGothic" pitchFamily="34" charset="-128"/>
              </a:rPr>
              <a:t>L’accord doit être déposé dans les </a:t>
            </a:r>
            <a:r>
              <a:rPr lang="fr-FR" sz="825" b="1" dirty="0">
                <a:ea typeface="MS PGothic" pitchFamily="34" charset="-128"/>
                <a:cs typeface="MS PGothic" pitchFamily="34" charset="-128"/>
              </a:rPr>
              <a:t>15 jours qui </a:t>
            </a:r>
            <a:r>
              <a:rPr lang="fr-FR" sz="825" b="1">
                <a:ea typeface="MS PGothic" pitchFamily="34" charset="-128"/>
                <a:cs typeface="MS PGothic" pitchFamily="34" charset="-128"/>
              </a:rPr>
              <a:t>suivent la </a:t>
            </a:r>
            <a:r>
              <a:rPr lang="fr-FR" sz="825" b="1" dirty="0">
                <a:ea typeface="MS PGothic" pitchFamily="34" charset="-128"/>
                <a:cs typeface="MS PGothic" pitchFamily="34" charset="-128"/>
              </a:rPr>
              <a:t>date limite de conclusion de l’accord</a:t>
            </a:r>
            <a:r>
              <a:rPr lang="fr-FR" sz="825" dirty="0">
                <a:ea typeface="MS PGothic" pitchFamily="34" charset="-128"/>
                <a:cs typeface="MS PGothic" pitchFamily="34" charset="-128"/>
              </a:rPr>
              <a:t>.</a:t>
            </a:r>
          </a:p>
          <a:p>
            <a:pPr marL="136840" lvl="4" indent="0" algn="just">
              <a:lnSpc>
                <a:spcPct val="120000"/>
              </a:lnSpc>
              <a:buNone/>
              <a:defRPr/>
            </a:pPr>
            <a:r>
              <a:rPr lang="fr-FR" sz="825" i="1" dirty="0">
                <a:ea typeface="MS PGothic" pitchFamily="34" charset="-128"/>
                <a:cs typeface="MS PGothic" pitchFamily="34" charset="-128"/>
              </a:rPr>
              <a:t>Dans notre exemple : l’accord d’intéressement doit être conclu avant le 1</a:t>
            </a:r>
            <a:r>
              <a:rPr lang="fr-FR" sz="825" i="1" baseline="30000" dirty="0">
                <a:ea typeface="MS PGothic" pitchFamily="34" charset="-128"/>
                <a:cs typeface="MS PGothic" pitchFamily="34" charset="-128"/>
              </a:rPr>
              <a:t>er</a:t>
            </a:r>
            <a:r>
              <a:rPr lang="fr-FR" sz="825" i="1" dirty="0">
                <a:ea typeface="MS PGothic" pitchFamily="34" charset="-128"/>
                <a:cs typeface="MS PGothic" pitchFamily="34" charset="-128"/>
              </a:rPr>
              <a:t> </a:t>
            </a:r>
            <a:r>
              <a:rPr lang="fr-FR" sz="825" i="1">
                <a:ea typeface="MS PGothic" pitchFamily="34" charset="-128"/>
                <a:cs typeface="MS PGothic" pitchFamily="34" charset="-128"/>
              </a:rPr>
              <a:t>juillet année N </a:t>
            </a:r>
            <a:r>
              <a:rPr lang="fr-FR" sz="825" i="1" dirty="0">
                <a:ea typeface="MS PGothic" pitchFamily="34" charset="-128"/>
                <a:cs typeface="MS PGothic" pitchFamily="34" charset="-128"/>
              </a:rPr>
              <a:t>et </a:t>
            </a:r>
            <a:r>
              <a:rPr lang="fr-FR" sz="825" i="1">
                <a:ea typeface="MS PGothic" pitchFamily="34" charset="-128"/>
                <a:cs typeface="MS PGothic" pitchFamily="34" charset="-128"/>
              </a:rPr>
              <a:t>déposé au </a:t>
            </a:r>
            <a:r>
              <a:rPr lang="fr-FR" sz="825" i="1" dirty="0">
                <a:ea typeface="MS PGothic" pitchFamily="34" charset="-128"/>
                <a:cs typeface="MS PGothic" pitchFamily="34" charset="-128"/>
              </a:rPr>
              <a:t>plus tard le </a:t>
            </a:r>
            <a:r>
              <a:rPr lang="fr-FR" sz="825" i="1">
                <a:ea typeface="MS PGothic" pitchFamily="34" charset="-128"/>
                <a:cs typeface="MS PGothic" pitchFamily="34" charset="-128"/>
              </a:rPr>
              <a:t>15 juillet année N.</a:t>
            </a:r>
            <a:endParaRPr lang="fr-FR" sz="800" dirty="0"/>
          </a:p>
          <a:p>
            <a:pPr algn="ctr">
              <a:spcBef>
                <a:spcPts val="450"/>
              </a:spcBef>
            </a:pPr>
            <a:r>
              <a:rPr lang="fr-FR" sz="825" dirty="0">
                <a:solidFill>
                  <a:schemeClr val="tx2"/>
                </a:solidFill>
                <a:ea typeface="MS PGothic" pitchFamily="34" charset="-128"/>
              </a:rPr>
              <a:t>CONCLUSION de </a:t>
            </a:r>
            <a:r>
              <a:rPr lang="fr-FR" sz="825">
                <a:solidFill>
                  <a:schemeClr val="tx2"/>
                </a:solidFill>
                <a:ea typeface="MS PGothic" pitchFamily="34" charset="-128"/>
              </a:rPr>
              <a:t>l’ACCORD avant </a:t>
            </a:r>
            <a:r>
              <a:rPr lang="fr-FR" sz="825" dirty="0">
                <a:solidFill>
                  <a:schemeClr val="tx2"/>
                </a:solidFill>
                <a:ea typeface="MS PGothic" pitchFamily="34" charset="-128"/>
              </a:rPr>
              <a:t>le 30 </a:t>
            </a:r>
            <a:r>
              <a:rPr lang="fr-FR" sz="825">
                <a:solidFill>
                  <a:schemeClr val="tx2"/>
                </a:solidFill>
                <a:ea typeface="MS PGothic" pitchFamily="34" charset="-128"/>
              </a:rPr>
              <a:t>juin année n</a:t>
            </a:r>
            <a:endParaRPr lang="fr-FR" sz="825" dirty="0">
              <a:solidFill>
                <a:schemeClr val="tx2"/>
              </a:solidFill>
              <a:ea typeface="MS PGothic" pitchFamily="34" charset="-128"/>
            </a:endParaRPr>
          </a:p>
          <a:p>
            <a:pPr algn="ctr">
              <a:spcBef>
                <a:spcPts val="450"/>
              </a:spcBef>
            </a:pPr>
            <a:r>
              <a:rPr lang="fr-FR" sz="825" dirty="0">
                <a:solidFill>
                  <a:schemeClr val="tx2"/>
                </a:solidFill>
                <a:ea typeface="MS PGothic" pitchFamily="34" charset="-128"/>
              </a:rPr>
              <a:t>Pour un exercice comptable du 01/01 au 31/12</a:t>
            </a:r>
          </a:p>
        </p:txBody>
      </p:sp>
      <p:sp>
        <p:nvSpPr>
          <p:cNvPr id="2" name="Rectangle 1">
            <a:extLst>
              <a:ext uri="{FF2B5EF4-FFF2-40B4-BE49-F238E27FC236}">
                <a16:creationId xmlns:a16="http://schemas.microsoft.com/office/drawing/2014/main" id="{896BD011-1727-0F4A-A57A-8C359968C1A7}"/>
              </a:ext>
            </a:extLst>
          </p:cNvPr>
          <p:cNvSpPr/>
          <p:nvPr/>
        </p:nvSpPr>
        <p:spPr>
          <a:xfrm>
            <a:off x="285590" y="1081639"/>
            <a:ext cx="8598215" cy="2315766"/>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B706495F-3A5D-7378-E0F8-9FCDB7CDF9B1}"/>
              </a:ext>
            </a:extLst>
          </p:cNvPr>
          <p:cNvSpPr/>
          <p:nvPr/>
        </p:nvSpPr>
        <p:spPr>
          <a:xfrm>
            <a:off x="0" y="3427959"/>
            <a:ext cx="9144000" cy="13551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Titre 1">
            <a:extLst>
              <a:ext uri="{FF2B5EF4-FFF2-40B4-BE49-F238E27FC236}">
                <a16:creationId xmlns:a16="http://schemas.microsoft.com/office/drawing/2014/main" id="{D83FB2C6-E442-5976-093B-3B93106CB1EA}"/>
              </a:ext>
            </a:extLst>
          </p:cNvPr>
          <p:cNvSpPr txBox="1">
            <a:spLocks/>
          </p:cNvSpPr>
          <p:nvPr/>
        </p:nvSpPr>
        <p:spPr>
          <a:xfrm>
            <a:off x="0" y="3427958"/>
            <a:ext cx="9144000" cy="271550"/>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400" b="1" i="0" kern="1200" cap="none" baseline="0">
                <a:solidFill>
                  <a:schemeClr val="bg2"/>
                </a:solidFill>
                <a:latin typeface="Arial Black" panose="020B0604020202020204" pitchFamily="34" charset="0"/>
                <a:ea typeface="+mj-ea"/>
                <a:cs typeface="Arial Black" panose="020B0604020202020204" pitchFamily="34" charset="0"/>
              </a:defRPr>
            </a:lvl1pPr>
          </a:lstStyle>
          <a:p>
            <a:pPr algn="ctr"/>
            <a:r>
              <a:rPr lang="en-US" sz="1200"/>
              <a:t>Planifier l’accord d’intéressement</a:t>
            </a:r>
            <a:endParaRPr lang="en-US" sz="1200" dirty="0"/>
          </a:p>
        </p:txBody>
      </p:sp>
      <p:sp>
        <p:nvSpPr>
          <p:cNvPr id="20" name="Rounded Rectangle 115">
            <a:extLst>
              <a:ext uri="{FF2B5EF4-FFF2-40B4-BE49-F238E27FC236}">
                <a16:creationId xmlns:a16="http://schemas.microsoft.com/office/drawing/2014/main" id="{E5CC24F4-4187-94B2-D320-462261691637}"/>
              </a:ext>
            </a:extLst>
          </p:cNvPr>
          <p:cNvSpPr/>
          <p:nvPr/>
        </p:nvSpPr>
        <p:spPr>
          <a:xfrm>
            <a:off x="6764127" y="4111417"/>
            <a:ext cx="1707631" cy="170865"/>
          </a:xfrm>
          <a:prstGeom prst="roundRect">
            <a:avLst>
              <a:gd name="adj" fmla="val 50000"/>
            </a:avLst>
          </a:prstGeom>
          <a:gradFill flip="none" rotWithShape="1">
            <a:gsLst>
              <a:gs pos="0">
                <a:srgbClr val="651577">
                  <a:shade val="30000"/>
                  <a:satMod val="115000"/>
                </a:srgbClr>
              </a:gs>
              <a:gs pos="50000">
                <a:srgbClr val="651577">
                  <a:shade val="67500"/>
                  <a:satMod val="115000"/>
                </a:srgbClr>
              </a:gs>
              <a:gs pos="100000">
                <a:srgbClr val="651577">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581D74"/>
              </a:solidFill>
              <a:effectLst/>
              <a:uLnTx/>
              <a:uFillTx/>
              <a:latin typeface="Calibri"/>
              <a:ea typeface="+mn-ea"/>
              <a:cs typeface="+mn-cs"/>
            </a:endParaRPr>
          </a:p>
        </p:txBody>
      </p:sp>
      <p:sp>
        <p:nvSpPr>
          <p:cNvPr id="21" name="Rounded Rectangle 115">
            <a:extLst>
              <a:ext uri="{FF2B5EF4-FFF2-40B4-BE49-F238E27FC236}">
                <a16:creationId xmlns:a16="http://schemas.microsoft.com/office/drawing/2014/main" id="{D497E98F-F68D-1556-EE06-1F5B33C6A0EC}"/>
              </a:ext>
            </a:extLst>
          </p:cNvPr>
          <p:cNvSpPr/>
          <p:nvPr/>
        </p:nvSpPr>
        <p:spPr>
          <a:xfrm>
            <a:off x="5203126" y="4111417"/>
            <a:ext cx="1707631" cy="170865"/>
          </a:xfrm>
          <a:prstGeom prst="roundRect">
            <a:avLst>
              <a:gd name="adj" fmla="val 50000"/>
            </a:avLst>
          </a:prstGeom>
          <a:gradFill flip="none" rotWithShape="1">
            <a:gsLst>
              <a:gs pos="0">
                <a:srgbClr val="651577">
                  <a:shade val="30000"/>
                  <a:satMod val="115000"/>
                </a:srgbClr>
              </a:gs>
              <a:gs pos="50000">
                <a:srgbClr val="651577">
                  <a:shade val="67500"/>
                  <a:satMod val="115000"/>
                </a:srgbClr>
              </a:gs>
              <a:gs pos="100000">
                <a:srgbClr val="651577">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581D74"/>
              </a:solidFill>
              <a:effectLst/>
              <a:uLnTx/>
              <a:uFillTx/>
              <a:latin typeface="Calibri"/>
              <a:ea typeface="+mn-ea"/>
              <a:cs typeface="+mn-cs"/>
            </a:endParaRPr>
          </a:p>
        </p:txBody>
      </p:sp>
      <p:sp>
        <p:nvSpPr>
          <p:cNvPr id="22" name="Rounded Rectangle 114">
            <a:extLst>
              <a:ext uri="{FF2B5EF4-FFF2-40B4-BE49-F238E27FC236}">
                <a16:creationId xmlns:a16="http://schemas.microsoft.com/office/drawing/2014/main" id="{CA6D82B8-D93E-6F6C-5674-83B7F2510A6B}"/>
              </a:ext>
            </a:extLst>
          </p:cNvPr>
          <p:cNvSpPr/>
          <p:nvPr/>
        </p:nvSpPr>
        <p:spPr>
          <a:xfrm>
            <a:off x="3641233" y="4112943"/>
            <a:ext cx="1707631" cy="170865"/>
          </a:xfrm>
          <a:prstGeom prst="roundRect">
            <a:avLst>
              <a:gd name="adj" fmla="val 50000"/>
            </a:avLst>
          </a:prstGeom>
          <a:gradFill flip="none" rotWithShape="1">
            <a:gsLst>
              <a:gs pos="0">
                <a:srgbClr val="651577">
                  <a:shade val="30000"/>
                  <a:satMod val="115000"/>
                </a:srgbClr>
              </a:gs>
              <a:gs pos="50000">
                <a:srgbClr val="651577">
                  <a:shade val="67500"/>
                  <a:satMod val="115000"/>
                </a:srgbClr>
              </a:gs>
              <a:gs pos="100000">
                <a:srgbClr val="651577">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581D74"/>
              </a:solidFill>
              <a:effectLst/>
              <a:uLnTx/>
              <a:uFillTx/>
              <a:latin typeface="Calibri"/>
              <a:ea typeface="+mn-ea"/>
              <a:cs typeface="+mn-cs"/>
            </a:endParaRPr>
          </a:p>
        </p:txBody>
      </p:sp>
      <p:sp>
        <p:nvSpPr>
          <p:cNvPr id="23" name="Rounded Rectangle 111">
            <a:extLst>
              <a:ext uri="{FF2B5EF4-FFF2-40B4-BE49-F238E27FC236}">
                <a16:creationId xmlns:a16="http://schemas.microsoft.com/office/drawing/2014/main" id="{542ED2D0-635F-3867-CB43-248BEE95D4C9}"/>
              </a:ext>
            </a:extLst>
          </p:cNvPr>
          <p:cNvSpPr/>
          <p:nvPr/>
        </p:nvSpPr>
        <p:spPr>
          <a:xfrm>
            <a:off x="2090492" y="4112943"/>
            <a:ext cx="1707631" cy="170865"/>
          </a:xfrm>
          <a:prstGeom prst="roundRect">
            <a:avLst>
              <a:gd name="adj" fmla="val 50000"/>
            </a:avLst>
          </a:prstGeom>
          <a:solidFill>
            <a:srgbClr val="70737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4" name="Rounded Rectangle 9">
            <a:extLst>
              <a:ext uri="{FF2B5EF4-FFF2-40B4-BE49-F238E27FC236}">
                <a16:creationId xmlns:a16="http://schemas.microsoft.com/office/drawing/2014/main" id="{0DCC551C-E5EC-F729-263E-AB680A952F85}"/>
              </a:ext>
            </a:extLst>
          </p:cNvPr>
          <p:cNvSpPr/>
          <p:nvPr/>
        </p:nvSpPr>
        <p:spPr>
          <a:xfrm>
            <a:off x="539750" y="4112943"/>
            <a:ext cx="1707631" cy="170865"/>
          </a:xfrm>
          <a:prstGeom prst="roundRect">
            <a:avLst>
              <a:gd name="adj" fmla="val 50000"/>
            </a:avLst>
          </a:prstGeom>
          <a:solidFill>
            <a:srgbClr val="70737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5" name="Oval 14">
            <a:extLst>
              <a:ext uri="{FF2B5EF4-FFF2-40B4-BE49-F238E27FC236}">
                <a16:creationId xmlns:a16="http://schemas.microsoft.com/office/drawing/2014/main" id="{3AB44E36-6CE4-6AD3-0937-AF20F9F0A76F}"/>
              </a:ext>
            </a:extLst>
          </p:cNvPr>
          <p:cNvSpPr/>
          <p:nvPr/>
        </p:nvSpPr>
        <p:spPr>
          <a:xfrm>
            <a:off x="1260921" y="4065732"/>
            <a:ext cx="265287" cy="265287"/>
          </a:xfrm>
          <a:prstGeom prst="ellipse">
            <a:avLst/>
          </a:prstGeom>
          <a:solidFill>
            <a:sysClr val="window" lastClr="FFFFFF"/>
          </a:solidFill>
          <a:ln w="127000" cap="flat" cmpd="sng" algn="ctr">
            <a:solidFill>
              <a:srgbClr val="70737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6" name="Oval 117">
            <a:extLst>
              <a:ext uri="{FF2B5EF4-FFF2-40B4-BE49-F238E27FC236}">
                <a16:creationId xmlns:a16="http://schemas.microsoft.com/office/drawing/2014/main" id="{9E19698E-DCE5-7FDE-38A1-9170274552A4}"/>
              </a:ext>
            </a:extLst>
          </p:cNvPr>
          <p:cNvSpPr/>
          <p:nvPr/>
        </p:nvSpPr>
        <p:spPr>
          <a:xfrm>
            <a:off x="2811663" y="4065732"/>
            <a:ext cx="265287" cy="265287"/>
          </a:xfrm>
          <a:prstGeom prst="ellipse">
            <a:avLst/>
          </a:prstGeom>
          <a:solidFill>
            <a:sysClr val="window" lastClr="FFFFFF"/>
          </a:solidFill>
          <a:ln w="127000" cap="flat" cmpd="sng" algn="ctr">
            <a:solidFill>
              <a:srgbClr val="70737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7" name="Oval 118">
            <a:extLst>
              <a:ext uri="{FF2B5EF4-FFF2-40B4-BE49-F238E27FC236}">
                <a16:creationId xmlns:a16="http://schemas.microsoft.com/office/drawing/2014/main" id="{0927A7DC-466E-B972-34A5-08C4C13786A8}"/>
              </a:ext>
            </a:extLst>
          </p:cNvPr>
          <p:cNvSpPr/>
          <p:nvPr/>
        </p:nvSpPr>
        <p:spPr>
          <a:xfrm>
            <a:off x="4362405" y="4065732"/>
            <a:ext cx="265287" cy="265287"/>
          </a:xfrm>
          <a:prstGeom prst="ellipse">
            <a:avLst/>
          </a:prstGeom>
          <a:solidFill>
            <a:sysClr val="window" lastClr="FFFFFF"/>
          </a:solidFill>
          <a:ln w="127000" cap="flat" cmpd="sng" algn="ctr">
            <a:solidFill>
              <a:srgbClr val="581D74">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8" name="Oval 119">
            <a:extLst>
              <a:ext uri="{FF2B5EF4-FFF2-40B4-BE49-F238E27FC236}">
                <a16:creationId xmlns:a16="http://schemas.microsoft.com/office/drawing/2014/main" id="{293FD7EB-00D6-B745-87E0-AE80E6F3249C}"/>
              </a:ext>
            </a:extLst>
          </p:cNvPr>
          <p:cNvSpPr/>
          <p:nvPr/>
        </p:nvSpPr>
        <p:spPr>
          <a:xfrm>
            <a:off x="5913147" y="4075357"/>
            <a:ext cx="265287" cy="265287"/>
          </a:xfrm>
          <a:prstGeom prst="ellipse">
            <a:avLst/>
          </a:prstGeom>
          <a:solidFill>
            <a:sysClr val="window" lastClr="FFFFFF"/>
          </a:solidFill>
          <a:ln w="127000" cap="flat" cmpd="sng" algn="ctr">
            <a:solidFill>
              <a:srgbClr val="581D74">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9" name="Oval 120">
            <a:extLst>
              <a:ext uri="{FF2B5EF4-FFF2-40B4-BE49-F238E27FC236}">
                <a16:creationId xmlns:a16="http://schemas.microsoft.com/office/drawing/2014/main" id="{A592E704-5264-12F2-DFBE-E09D8A822335}"/>
              </a:ext>
            </a:extLst>
          </p:cNvPr>
          <p:cNvSpPr/>
          <p:nvPr/>
        </p:nvSpPr>
        <p:spPr>
          <a:xfrm>
            <a:off x="7555804" y="4075357"/>
            <a:ext cx="265287" cy="265287"/>
          </a:xfrm>
          <a:prstGeom prst="ellipse">
            <a:avLst/>
          </a:prstGeom>
          <a:solidFill>
            <a:sysClr val="window" lastClr="FFFFFF"/>
          </a:solidFill>
          <a:ln w="127000" cap="flat" cmpd="sng" algn="ctr">
            <a:solidFill>
              <a:srgbClr val="581D74">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0" name="TextBox 127">
            <a:extLst>
              <a:ext uri="{FF2B5EF4-FFF2-40B4-BE49-F238E27FC236}">
                <a16:creationId xmlns:a16="http://schemas.microsoft.com/office/drawing/2014/main" id="{0D23CAA9-2FA1-EB60-3294-F165130D6062}"/>
              </a:ext>
            </a:extLst>
          </p:cNvPr>
          <p:cNvSpPr txBox="1"/>
          <p:nvPr/>
        </p:nvSpPr>
        <p:spPr>
          <a:xfrm>
            <a:off x="760198" y="4448273"/>
            <a:ext cx="1322533" cy="246221"/>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lang="en-US" sz="800" spc="38">
                <a:solidFill>
                  <a:prstClr val="black">
                    <a:lumMod val="75000"/>
                    <a:lumOff val="25000"/>
                  </a:prstClr>
                </a:solidFill>
                <a:latin typeface="Montserrat" panose="00000500000000000000" pitchFamily="2" charset="0"/>
                <a:ea typeface="Roboto" panose="02000000000000000000" pitchFamily="2" charset="0"/>
                <a:cs typeface="Roboto" panose="02000000000000000000" pitchFamily="2" charset="0"/>
              </a:rPr>
              <a:t>Date de début de votre exercice comptable</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1" name="TextBox 140">
            <a:extLst>
              <a:ext uri="{FF2B5EF4-FFF2-40B4-BE49-F238E27FC236}">
                <a16:creationId xmlns:a16="http://schemas.microsoft.com/office/drawing/2014/main" id="{AE17F987-6E3D-441B-31F6-78B71B46E07C}"/>
              </a:ext>
            </a:extLst>
          </p:cNvPr>
          <p:cNvSpPr txBox="1"/>
          <p:nvPr/>
        </p:nvSpPr>
        <p:spPr>
          <a:xfrm>
            <a:off x="967390" y="3763899"/>
            <a:ext cx="925507" cy="169662"/>
          </a:xfrm>
          <a:prstGeom prst="rect">
            <a:avLst/>
          </a:prstGeom>
          <a:noFill/>
        </p:spPr>
        <p:txBody>
          <a:bodyPr wrap="square" lIns="0" tIns="0" rIns="0" bIns="0" rtlCol="0">
            <a:spAutoFit/>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rPr>
              <a:t>31/12/N-1</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2" name="TextBox 144">
            <a:extLst>
              <a:ext uri="{FF2B5EF4-FFF2-40B4-BE49-F238E27FC236}">
                <a16:creationId xmlns:a16="http://schemas.microsoft.com/office/drawing/2014/main" id="{835E71D5-8275-537E-4B8A-67ED0145E911}"/>
              </a:ext>
            </a:extLst>
          </p:cNvPr>
          <p:cNvSpPr txBox="1"/>
          <p:nvPr/>
        </p:nvSpPr>
        <p:spPr>
          <a:xfrm>
            <a:off x="2416868" y="3749014"/>
            <a:ext cx="1075170" cy="169662"/>
          </a:xfrm>
          <a:prstGeom prst="rect">
            <a:avLst/>
          </a:prstGeom>
          <a:noFill/>
        </p:spPr>
        <p:txBody>
          <a:bodyPr wrap="square" lIns="0" tIns="0" rIns="0" bIns="0" rtlCol="0">
            <a:spAutoFit/>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rPr>
              <a:t>30/06/N</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3" name="TextBox 127">
            <a:extLst>
              <a:ext uri="{FF2B5EF4-FFF2-40B4-BE49-F238E27FC236}">
                <a16:creationId xmlns:a16="http://schemas.microsoft.com/office/drawing/2014/main" id="{46E5CCC5-3C5A-C22A-EAB4-BB638BB73C9E}"/>
              </a:ext>
            </a:extLst>
          </p:cNvPr>
          <p:cNvSpPr txBox="1"/>
          <p:nvPr/>
        </p:nvSpPr>
        <p:spPr>
          <a:xfrm>
            <a:off x="2121780" y="4413733"/>
            <a:ext cx="1625570" cy="369332"/>
          </a:xfrm>
          <a:prstGeom prst="rect">
            <a:avLst/>
          </a:prstGeom>
          <a:noFill/>
        </p:spPr>
        <p:txBody>
          <a:bodyPr wrap="square" lIns="0" tIns="0" rIns="0" bIns="0" rtlCol="0">
            <a:spAutoFit/>
          </a:bodyPr>
          <a:lstStyle>
            <a:defPPr>
              <a:defRPr lang="en-US"/>
            </a:defPPr>
            <a:lvl1pPr algn="ctr">
              <a:lnSpc>
                <a:spcPts val="1500"/>
              </a:lnSpc>
              <a:defRPr sz="1350" b="1" spc="38">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8" normalizeH="0" baseline="0" noProof="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rPr>
              <a:t>Date limite de conclusion des négociations ou de signature par DUE</a:t>
            </a:r>
            <a:endParaRPr kumimoji="0" lang="en-US" sz="800" b="0" i="0" u="none" strike="noStrike" kern="1200" cap="none" spc="38" normalizeH="0" baseline="0" noProof="0" dirty="0">
              <a:ln>
                <a:noFill/>
              </a:ln>
              <a:solidFill>
                <a:prstClr val="black">
                  <a:lumMod val="75000"/>
                  <a:lumOff val="25000"/>
                </a:prst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4" name="TextBox 127">
            <a:extLst>
              <a:ext uri="{FF2B5EF4-FFF2-40B4-BE49-F238E27FC236}">
                <a16:creationId xmlns:a16="http://schemas.microsoft.com/office/drawing/2014/main" id="{CF2711D9-D914-6955-E93A-FF5F04F9B74A}"/>
              </a:ext>
            </a:extLst>
          </p:cNvPr>
          <p:cNvSpPr txBox="1"/>
          <p:nvPr/>
        </p:nvSpPr>
        <p:spPr>
          <a:xfrm>
            <a:off x="3938115" y="4426799"/>
            <a:ext cx="1338947" cy="246221"/>
          </a:xfrm>
          <a:prstGeom prst="rect">
            <a:avLst/>
          </a:prstGeom>
          <a:noFill/>
        </p:spPr>
        <p:txBody>
          <a:bodyPr wrap="square" lIns="0" tIns="0" rIns="0" bIns="0" rtlCol="0">
            <a:spAutoFit/>
          </a:bodyPr>
          <a:lstStyle>
            <a:defPPr>
              <a:defRPr lang="en-US"/>
            </a:defPPr>
            <a:lvl1pPr algn="ctr">
              <a:lnSpc>
                <a:spcPts val="1500"/>
              </a:lnSpc>
              <a:defRPr sz="1350" b="1" spc="38">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rPr>
              <a:t>Date  limite de dépôt à la DDETS</a:t>
            </a:r>
            <a:endParaRPr kumimoji="0" lang="en-US" sz="800" b="0" i="0" u="none" strike="noStrike" kern="1200" cap="none" spc="38" normalizeH="0" baseline="0" noProof="0" dirty="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5" name="TextBox 144">
            <a:extLst>
              <a:ext uri="{FF2B5EF4-FFF2-40B4-BE49-F238E27FC236}">
                <a16:creationId xmlns:a16="http://schemas.microsoft.com/office/drawing/2014/main" id="{4D4E6E1E-4DA1-5D97-72FB-EC8A765B6DE6}"/>
              </a:ext>
            </a:extLst>
          </p:cNvPr>
          <p:cNvSpPr txBox="1"/>
          <p:nvPr/>
        </p:nvSpPr>
        <p:spPr>
          <a:xfrm>
            <a:off x="3979956" y="3734625"/>
            <a:ext cx="1075170" cy="169662"/>
          </a:xfrm>
          <a:prstGeom prst="rect">
            <a:avLst/>
          </a:prstGeom>
          <a:noFill/>
        </p:spPr>
        <p:txBody>
          <a:bodyPr wrap="square" lIns="0" tIns="0" rIns="0" bIns="0" rtlCol="0">
            <a:spAutoFit/>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rPr>
              <a:t>15/07/N</a:t>
            </a:r>
            <a:endParaRPr kumimoji="0" lang="en-US" sz="800" b="0" i="0" u="none" strike="noStrike" kern="1200" cap="none" spc="38" normalizeH="0" baseline="0" noProof="0" dirty="0">
              <a:ln>
                <a:noFill/>
              </a:ln>
              <a:solidFill>
                <a:srgbClr val="581D74">
                  <a:lumMod val="75000"/>
                </a:srgbClr>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6" name="TextBox 141">
            <a:extLst>
              <a:ext uri="{FF2B5EF4-FFF2-40B4-BE49-F238E27FC236}">
                <a16:creationId xmlns:a16="http://schemas.microsoft.com/office/drawing/2014/main" id="{5E99E30E-68F9-63A1-E51E-95471793F662}"/>
              </a:ext>
            </a:extLst>
          </p:cNvPr>
          <p:cNvSpPr txBox="1"/>
          <p:nvPr/>
        </p:nvSpPr>
        <p:spPr>
          <a:xfrm>
            <a:off x="5370614" y="4453174"/>
            <a:ext cx="1406485" cy="246221"/>
          </a:xfrm>
          <a:prstGeom prst="rect">
            <a:avLst/>
          </a:prstGeom>
          <a:noFill/>
        </p:spPr>
        <p:txBody>
          <a:bodyPr wrap="square" lIns="0" tIns="0" rIns="0" bIns="0" rtlCol="0">
            <a:spAutoFit/>
          </a:bodyPr>
          <a:lstStyle/>
          <a:p>
            <a:pPr marL="0" marR="0" lvl="0" indent="0" algn="ctr" defTabSz="457200" rtl="0" eaLnBrk="1" fontAlgn="auto" latinLnBrk="0" hangingPunct="1">
              <a:spcBef>
                <a:spcPts val="0"/>
              </a:spcBef>
              <a:spcAft>
                <a:spcPts val="0"/>
              </a:spcAft>
              <a:buClrTx/>
              <a:buSzTx/>
              <a:buFontTx/>
              <a:buNone/>
              <a:tabLst/>
              <a:defRPr/>
            </a:pPr>
            <a:r>
              <a:rPr kumimoji="0" lang="fr-FR"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Date limite de versement</a:t>
            </a:r>
            <a:endParaRPr kumimoji="0" lang="en-US"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7" name="TextBox 143">
            <a:extLst>
              <a:ext uri="{FF2B5EF4-FFF2-40B4-BE49-F238E27FC236}">
                <a16:creationId xmlns:a16="http://schemas.microsoft.com/office/drawing/2014/main" id="{438A115E-940D-8280-AD7C-FB42477BE816}"/>
              </a:ext>
            </a:extLst>
          </p:cNvPr>
          <p:cNvSpPr txBox="1"/>
          <p:nvPr/>
        </p:nvSpPr>
        <p:spPr>
          <a:xfrm>
            <a:off x="7206998" y="3737461"/>
            <a:ext cx="991516" cy="169662"/>
          </a:xfrm>
          <a:prstGeom prst="rect">
            <a:avLst/>
          </a:prstGeom>
          <a:noFill/>
        </p:spPr>
        <p:txBody>
          <a:bodyPr wrap="square" lIns="0" tIns="0" rIns="0" bIns="0" rtlCol="0">
            <a:spAutoFit/>
          </a:bodyPr>
          <a:lstStyle/>
          <a:p>
            <a:pPr marL="0" marR="0" lvl="0" indent="0" algn="ctr" defTabSz="4572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30/06/N+1</a:t>
            </a:r>
            <a:endParaRPr kumimoji="0" lang="en-US"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8" name="TextBox 66">
            <a:extLst>
              <a:ext uri="{FF2B5EF4-FFF2-40B4-BE49-F238E27FC236}">
                <a16:creationId xmlns:a16="http://schemas.microsoft.com/office/drawing/2014/main" id="{3D305D36-3FD3-1F68-F8E6-9708AE700BD9}"/>
              </a:ext>
            </a:extLst>
          </p:cNvPr>
          <p:cNvSpPr txBox="1"/>
          <p:nvPr/>
        </p:nvSpPr>
        <p:spPr>
          <a:xfrm>
            <a:off x="6828538" y="4450031"/>
            <a:ext cx="1889865" cy="123111"/>
          </a:xfrm>
          <a:prstGeom prst="rect">
            <a:avLst/>
          </a:prstGeom>
          <a:noFill/>
        </p:spPr>
        <p:txBody>
          <a:bodyPr wrap="square" lIns="0" tIns="0" rIns="0" bIns="0" rtlCol="0">
            <a:spAutoFit/>
          </a:bodyPr>
          <a:lstStyle/>
          <a:p>
            <a:pPr marL="0" marR="0" lvl="0" indent="0" algn="ctr" defTabSz="457200" rtl="0" eaLnBrk="1" fontAlgn="auto" latinLnBrk="0" hangingPunct="1">
              <a:spcBef>
                <a:spcPts val="0"/>
              </a:spcBef>
              <a:spcAft>
                <a:spcPts val="0"/>
              </a:spcAft>
              <a:buClrTx/>
              <a:buSzTx/>
              <a:buFontTx/>
              <a:buNone/>
              <a:tabLst/>
              <a:defRPr/>
            </a:pPr>
            <a:r>
              <a:rPr kumimoji="0" lang="fr-FR"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Date limite de renouvellement</a:t>
            </a:r>
            <a:endParaRPr kumimoji="0" lang="fr-FR"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
        <p:nvSpPr>
          <p:cNvPr id="39" name="TextBox 143">
            <a:extLst>
              <a:ext uri="{FF2B5EF4-FFF2-40B4-BE49-F238E27FC236}">
                <a16:creationId xmlns:a16="http://schemas.microsoft.com/office/drawing/2014/main" id="{FF0FE52A-0C6E-FD9A-A3EA-B2FFFF0DF072}"/>
              </a:ext>
            </a:extLst>
          </p:cNvPr>
          <p:cNvSpPr txBox="1"/>
          <p:nvPr/>
        </p:nvSpPr>
        <p:spPr>
          <a:xfrm>
            <a:off x="5567520" y="3745058"/>
            <a:ext cx="991516" cy="169662"/>
          </a:xfrm>
          <a:prstGeom prst="rect">
            <a:avLst/>
          </a:prstGeom>
          <a:noFill/>
        </p:spPr>
        <p:txBody>
          <a:bodyPr wrap="square" lIns="0" tIns="0" rIns="0" bIns="0" rtlCol="0">
            <a:spAutoFit/>
          </a:bodyPr>
          <a:lstStyle/>
          <a:p>
            <a:pPr marL="0" marR="0" lvl="0" indent="0" algn="ctr" defTabSz="457200" rtl="0" eaLnBrk="1" fontAlgn="auto" latinLnBrk="0" hangingPunct="1">
              <a:lnSpc>
                <a:spcPts val="1500"/>
              </a:lnSpc>
              <a:spcBef>
                <a:spcPts val="0"/>
              </a:spcBef>
              <a:spcAft>
                <a:spcPts val="0"/>
              </a:spcAft>
              <a:buClrTx/>
              <a:buSzTx/>
              <a:buFontTx/>
              <a:buNone/>
              <a:tabLst/>
              <a:defRPr/>
            </a:pPr>
            <a:r>
              <a:rPr kumimoji="0" lang="en-US" sz="800" b="0" i="0" u="none" strike="noStrike" kern="1200" cap="none" spc="38" normalizeH="0" baseline="0" noProof="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rPr>
              <a:t>30/05/N+1</a:t>
            </a:r>
            <a:endParaRPr kumimoji="0" lang="en-US" sz="800" b="0" i="0" u="none" strike="noStrike" kern="1200" cap="none" spc="38" normalizeH="0" baseline="0" noProof="0" dirty="0">
              <a:ln>
                <a:noFill/>
              </a:ln>
              <a:solidFill>
                <a:srgbClr val="581D74"/>
              </a:solidFill>
              <a:effectLst/>
              <a:uLnTx/>
              <a:uFillTx/>
              <a:latin typeface="Montserrat" panose="000005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20490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ed Rectangle 100">
            <a:extLst>
              <a:ext uri="{FF2B5EF4-FFF2-40B4-BE49-F238E27FC236}">
                <a16:creationId xmlns:a16="http://schemas.microsoft.com/office/drawing/2014/main" id="{9A5B02EF-F95C-C976-F2A7-3FAAECD5DA9D}"/>
              </a:ext>
            </a:extLst>
          </p:cNvPr>
          <p:cNvSpPr/>
          <p:nvPr/>
        </p:nvSpPr>
        <p:spPr>
          <a:xfrm>
            <a:off x="6287221" y="945637"/>
            <a:ext cx="2276278" cy="2973934"/>
          </a:xfrm>
          <a:prstGeom prst="roundRect">
            <a:avLst>
              <a:gd name="adj" fmla="val 9947"/>
            </a:avLst>
          </a:prstGeom>
          <a:solidFill>
            <a:srgbClr val="F1F3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latin typeface="Arial" panose="020B0604020202020204" pitchFamily="34" charset="0"/>
              <a:cs typeface="Arial" panose="020B0604020202020204" pitchFamily="34" charset="0"/>
            </a:endParaRPr>
          </a:p>
        </p:txBody>
      </p:sp>
      <p:grpSp>
        <p:nvGrpSpPr>
          <p:cNvPr id="2" name="Group 44">
            <a:extLst>
              <a:ext uri="{FF2B5EF4-FFF2-40B4-BE49-F238E27FC236}">
                <a16:creationId xmlns:a16="http://schemas.microsoft.com/office/drawing/2014/main" id="{0A56883F-E226-A6DC-5A6B-55D27B06ACA6}"/>
              </a:ext>
            </a:extLst>
          </p:cNvPr>
          <p:cNvGrpSpPr/>
          <p:nvPr/>
        </p:nvGrpSpPr>
        <p:grpSpPr>
          <a:xfrm>
            <a:off x="6964357" y="1074080"/>
            <a:ext cx="828000" cy="828000"/>
            <a:chOff x="1391297" y="1182909"/>
            <a:chExt cx="903844" cy="903844"/>
          </a:xfrm>
        </p:grpSpPr>
        <p:sp>
          <p:nvSpPr>
            <p:cNvPr id="3" name="Oval 54">
              <a:extLst>
                <a:ext uri="{FF2B5EF4-FFF2-40B4-BE49-F238E27FC236}">
                  <a16:creationId xmlns:a16="http://schemas.microsoft.com/office/drawing/2014/main" id="{F4A71652-47BB-755B-6B80-27AC94FFE7D3}"/>
                </a:ext>
              </a:extLst>
            </p:cNvPr>
            <p:cNvSpPr/>
            <p:nvPr/>
          </p:nvSpPr>
          <p:spPr>
            <a:xfrm>
              <a:off x="1391297" y="1182909"/>
              <a:ext cx="903844" cy="90384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sp>
          <p:nvSpPr>
            <p:cNvPr id="4" name="Oval 55">
              <a:extLst>
                <a:ext uri="{FF2B5EF4-FFF2-40B4-BE49-F238E27FC236}">
                  <a16:creationId xmlns:a16="http://schemas.microsoft.com/office/drawing/2014/main" id="{E37C8AD5-8A13-2B8F-D409-1E60D59034DA}"/>
                </a:ext>
              </a:extLst>
            </p:cNvPr>
            <p:cNvSpPr/>
            <p:nvPr/>
          </p:nvSpPr>
          <p:spPr>
            <a:xfrm>
              <a:off x="1436064" y="1227674"/>
              <a:ext cx="790863" cy="7908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panose="020B0604020202020204" pitchFamily="34" charset="0"/>
                <a:cs typeface="Arial" panose="020B0604020202020204" pitchFamily="34" charset="0"/>
              </a:endParaRPr>
            </a:p>
          </p:txBody>
        </p:sp>
      </p:grpSp>
      <p:sp>
        <p:nvSpPr>
          <p:cNvPr id="59" name="Rectangle: Top Corners Rounded 44">
            <a:extLst>
              <a:ext uri="{FF2B5EF4-FFF2-40B4-BE49-F238E27FC236}">
                <a16:creationId xmlns:a16="http://schemas.microsoft.com/office/drawing/2014/main" id="{71749AE1-4AA1-7B10-D8DB-9CFCC9CB7F78}"/>
              </a:ext>
            </a:extLst>
          </p:cNvPr>
          <p:cNvSpPr/>
          <p:nvPr/>
        </p:nvSpPr>
        <p:spPr>
          <a:xfrm>
            <a:off x="744672" y="945637"/>
            <a:ext cx="5118638" cy="2914002"/>
          </a:xfrm>
          <a:prstGeom prst="round2SameRect">
            <a:avLst>
              <a:gd name="adj1" fmla="val 4613"/>
              <a:gd name="adj2" fmla="val 0"/>
            </a:avLst>
          </a:prstGeom>
          <a:solidFill>
            <a:schemeClr val="bg1"/>
          </a:solidFill>
          <a:ln w="3175">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9" name="Titre 8">
            <a:extLst>
              <a:ext uri="{FF2B5EF4-FFF2-40B4-BE49-F238E27FC236}">
                <a16:creationId xmlns:a16="http://schemas.microsoft.com/office/drawing/2014/main" id="{74252D7B-56B8-AB7F-6D0D-922658AFE925}"/>
              </a:ext>
            </a:extLst>
          </p:cNvPr>
          <p:cNvSpPr>
            <a:spLocks noGrp="1"/>
          </p:cNvSpPr>
          <p:nvPr>
            <p:ph type="title"/>
          </p:nvPr>
        </p:nvSpPr>
        <p:spPr>
          <a:xfrm>
            <a:off x="385321" y="195262"/>
            <a:ext cx="8660067" cy="389953"/>
          </a:xfrm>
        </p:spPr>
        <p:txBody>
          <a:bodyPr/>
          <a:lstStyle/>
          <a:p>
            <a:r>
              <a:rPr lang="fr-FR" dirty="0"/>
              <a:t>Le supplément d’intéressement : le bonus boosté </a:t>
            </a:r>
            <a:br>
              <a:rPr lang="fr-FR" dirty="0"/>
            </a:br>
            <a:br>
              <a:rPr lang="fr-FR" dirty="0"/>
            </a:br>
            <a:endParaRPr lang="fr-FR" dirty="0"/>
          </a:p>
        </p:txBody>
      </p:sp>
      <p:sp>
        <p:nvSpPr>
          <p:cNvPr id="58" name="Espace réservé du numéro de diapositive 5">
            <a:extLst>
              <a:ext uri="{FF2B5EF4-FFF2-40B4-BE49-F238E27FC236}">
                <a16:creationId xmlns:a16="http://schemas.microsoft.com/office/drawing/2014/main" id="{C639A71D-7488-70FA-46A9-A418ED4D0D86}"/>
              </a:ext>
            </a:extLst>
          </p:cNvPr>
          <p:cNvSpPr>
            <a:spLocks noGrp="1"/>
          </p:cNvSpPr>
          <p:nvPr>
            <p:ph type="sldNum" sz="quarter" idx="12"/>
          </p:nvPr>
        </p:nvSpPr>
        <p:spPr>
          <a:xfrm>
            <a:off x="175755" y="4863533"/>
            <a:ext cx="363995" cy="165754"/>
          </a:xfrm>
        </p:spPr>
        <p:txBody>
          <a:bodyPr/>
          <a:lstStyle/>
          <a:p>
            <a:fld id="{E94165F0-FE87-0B48-AA66-28C8AFD55271}" type="slidenum">
              <a:rPr lang="fr-FR" smtClean="0"/>
              <a:t>16</a:t>
            </a:fld>
            <a:endParaRPr lang="fr-FR"/>
          </a:p>
        </p:txBody>
      </p:sp>
      <p:sp>
        <p:nvSpPr>
          <p:cNvPr id="5" name="Rectangle 4">
            <a:extLst>
              <a:ext uri="{FF2B5EF4-FFF2-40B4-BE49-F238E27FC236}">
                <a16:creationId xmlns:a16="http://schemas.microsoft.com/office/drawing/2014/main" id="{37BB8691-E93F-2F4F-7149-EC4AC0289D75}"/>
              </a:ext>
            </a:extLst>
          </p:cNvPr>
          <p:cNvSpPr/>
          <p:nvPr/>
        </p:nvSpPr>
        <p:spPr>
          <a:xfrm>
            <a:off x="992059" y="1673452"/>
            <a:ext cx="4787666" cy="2122119"/>
          </a:xfrm>
          <a:prstGeom prst="rect">
            <a:avLst/>
          </a:prstGeom>
        </p:spPr>
        <p:txBody>
          <a:bodyPr wrap="square">
            <a:spAutoFit/>
          </a:bodyPr>
          <a:lstStyle/>
          <a:p>
            <a:r>
              <a:rPr lang="fr-FR" sz="1099" b="1" dirty="0">
                <a:solidFill>
                  <a:schemeClr val="bg2"/>
                </a:solidFill>
                <a:latin typeface="Arial" panose="020B0604020202020204"/>
              </a:rPr>
              <a:t>Une décision du dirigeant suffit </a:t>
            </a:r>
            <a:r>
              <a:rPr lang="fr-FR" sz="1099" dirty="0">
                <a:solidFill>
                  <a:srgbClr val="707372"/>
                </a:solidFill>
                <a:latin typeface="Arial" panose="020B0604020202020204"/>
              </a:rPr>
              <a:t>pour verser un supplément d’intéressement si le mode de répartition entre les bénéficiaires est identique à l’accord d’intéressement.</a:t>
            </a:r>
          </a:p>
          <a:p>
            <a:endParaRPr lang="fr-FR" sz="1099" dirty="0">
              <a:solidFill>
                <a:srgbClr val="707372"/>
              </a:solidFill>
              <a:latin typeface="Arial" panose="020B0604020202020204"/>
            </a:endParaRPr>
          </a:p>
          <a:p>
            <a:endParaRPr lang="fr-FR" sz="1099" dirty="0">
              <a:solidFill>
                <a:srgbClr val="707372"/>
              </a:solidFill>
              <a:latin typeface="Arial" panose="020B0604020202020204"/>
            </a:endParaRPr>
          </a:p>
          <a:p>
            <a:r>
              <a:rPr lang="fr-FR" sz="1099" b="1" dirty="0">
                <a:solidFill>
                  <a:schemeClr val="bg2"/>
                </a:solidFill>
                <a:latin typeface="Arial" panose="020B0604020202020204"/>
              </a:rPr>
              <a:t>Le montant du supplément d’intéressement est libre </a:t>
            </a:r>
            <a:r>
              <a:rPr lang="fr-FR" sz="1099" dirty="0">
                <a:solidFill>
                  <a:srgbClr val="707372"/>
                </a:solidFill>
                <a:latin typeface="Arial" panose="020B0604020202020204"/>
              </a:rPr>
              <a:t>mais il doit respecter les plafonds d’intéressement :</a:t>
            </a:r>
          </a:p>
          <a:p>
            <a:pPr marL="268288" lvl="4" indent="-179388">
              <a:buClr>
                <a:srgbClr val="581D74"/>
              </a:buClr>
              <a:buSzPct val="100000"/>
              <a:buFont typeface="Arial" panose="020B0604020202020204" pitchFamily="34" charset="0"/>
              <a:buChar char="•"/>
              <a:defRPr/>
            </a:pPr>
            <a:r>
              <a:rPr lang="fr-FR" sz="1099" dirty="0">
                <a:solidFill>
                  <a:srgbClr val="707372"/>
                </a:solidFill>
                <a:latin typeface="Arial" panose="020B0604020202020204"/>
              </a:rPr>
              <a:t>plafond global : intéressement + supplément d’intéressement = 20% maximum de la masse salariale,</a:t>
            </a:r>
          </a:p>
          <a:p>
            <a:pPr marL="268288" lvl="4" indent="-179388">
              <a:buClr>
                <a:srgbClr val="581D74"/>
              </a:buClr>
              <a:buSzPct val="100000"/>
              <a:buFont typeface="Arial" panose="020B0604020202020204" pitchFamily="34" charset="0"/>
              <a:buChar char="•"/>
              <a:defRPr/>
            </a:pPr>
            <a:r>
              <a:rPr lang="fr-FR" sz="1099" dirty="0">
                <a:solidFill>
                  <a:srgbClr val="707372"/>
                </a:solidFill>
                <a:latin typeface="Arial" panose="020B0604020202020204"/>
              </a:rPr>
              <a:t>plafond individuel : intéressement + supplément d’intéressement, ne doit pas dépasser 75 % du PASS</a:t>
            </a:r>
            <a:r>
              <a:rPr lang="fr-FR" sz="1099" baseline="30000" dirty="0">
                <a:solidFill>
                  <a:srgbClr val="707372"/>
                </a:solidFill>
                <a:latin typeface="Arial" panose="020B0604020202020204"/>
              </a:rPr>
              <a:t>(1)</a:t>
            </a:r>
            <a:r>
              <a:rPr lang="fr-FR" sz="1099" dirty="0">
                <a:solidFill>
                  <a:srgbClr val="707372"/>
                </a:solidFill>
                <a:latin typeface="Arial" panose="020B0604020202020204"/>
              </a:rPr>
              <a:t>.</a:t>
            </a:r>
          </a:p>
          <a:p>
            <a:endParaRPr lang="fr-FR" sz="1099" b="1" dirty="0">
              <a:solidFill>
                <a:schemeClr val="accent6"/>
              </a:solidFill>
              <a:latin typeface="Arial" panose="020B0604020202020204"/>
            </a:endParaRPr>
          </a:p>
        </p:txBody>
      </p:sp>
      <p:sp>
        <p:nvSpPr>
          <p:cNvPr id="6" name="Rectangle 5">
            <a:extLst>
              <a:ext uri="{FF2B5EF4-FFF2-40B4-BE49-F238E27FC236}">
                <a16:creationId xmlns:a16="http://schemas.microsoft.com/office/drawing/2014/main" id="{206F2D32-516B-6722-178F-AED1478C3DCA}"/>
              </a:ext>
            </a:extLst>
          </p:cNvPr>
          <p:cNvSpPr/>
          <p:nvPr/>
        </p:nvSpPr>
        <p:spPr>
          <a:xfrm>
            <a:off x="1571012" y="1131595"/>
            <a:ext cx="2997835" cy="338426"/>
          </a:xfrm>
          <a:prstGeom prst="rect">
            <a:avLst/>
          </a:prstGeom>
          <a:noFill/>
        </p:spPr>
        <p:txBody>
          <a:bodyPr wrap="square" anchor="b" anchorCtr="0">
            <a:spAutoFit/>
          </a:bodyPr>
          <a:lstStyle/>
          <a:p>
            <a:pPr defTabSz="685372">
              <a:spcBef>
                <a:spcPts val="600"/>
              </a:spcBef>
            </a:pPr>
            <a:r>
              <a:rPr lang="fr-FR" sz="1599" b="1" dirty="0">
                <a:solidFill>
                  <a:schemeClr val="tx2"/>
                </a:solidFill>
                <a:latin typeface="Arial" panose="020B0604020202020204"/>
              </a:rPr>
              <a:t>Modalités pratiques</a:t>
            </a:r>
          </a:p>
        </p:txBody>
      </p:sp>
      <p:grpSp>
        <p:nvGrpSpPr>
          <p:cNvPr id="7" name="Graphic 3">
            <a:extLst>
              <a:ext uri="{FF2B5EF4-FFF2-40B4-BE49-F238E27FC236}">
                <a16:creationId xmlns:a16="http://schemas.microsoft.com/office/drawing/2014/main" id="{18F56AD1-D7D4-0A80-4E20-534B3B6F502F}"/>
              </a:ext>
            </a:extLst>
          </p:cNvPr>
          <p:cNvGrpSpPr/>
          <p:nvPr/>
        </p:nvGrpSpPr>
        <p:grpSpPr>
          <a:xfrm>
            <a:off x="1152258" y="1074979"/>
            <a:ext cx="417319" cy="417318"/>
            <a:chOff x="6437037" y="423702"/>
            <a:chExt cx="417577" cy="417576"/>
          </a:xfrm>
          <a:solidFill>
            <a:schemeClr val="tx2"/>
          </a:solidFill>
        </p:grpSpPr>
        <p:sp>
          <p:nvSpPr>
            <p:cNvPr id="8" name="Freeform 11">
              <a:extLst>
                <a:ext uri="{FF2B5EF4-FFF2-40B4-BE49-F238E27FC236}">
                  <a16:creationId xmlns:a16="http://schemas.microsoft.com/office/drawing/2014/main" id="{3082544C-7BD9-38A0-E907-D1637F531C4A}"/>
                </a:ext>
              </a:extLst>
            </p:cNvPr>
            <p:cNvSpPr/>
            <p:nvPr/>
          </p:nvSpPr>
          <p:spPr>
            <a:xfrm>
              <a:off x="6437037" y="547117"/>
              <a:ext cx="294211" cy="294160"/>
            </a:xfrm>
            <a:custGeom>
              <a:avLst/>
              <a:gdLst>
                <a:gd name="connsiteX0" fmla="*/ 288095 w 294211"/>
                <a:gd name="connsiteY0" fmla="*/ 123946 h 294160"/>
                <a:gd name="connsiteX1" fmla="*/ 272242 w 294211"/>
                <a:gd name="connsiteY1" fmla="*/ 123946 h 294160"/>
                <a:gd name="connsiteX2" fmla="*/ 267057 w 294211"/>
                <a:gd name="connsiteY2" fmla="*/ 104552 h 294160"/>
                <a:gd name="connsiteX3" fmla="*/ 280773 w 294211"/>
                <a:gd name="connsiteY3" fmla="*/ 96634 h 294160"/>
                <a:gd name="connsiteX4" fmla="*/ 283624 w 294211"/>
                <a:gd name="connsiteY4" fmla="*/ 92920 h 294160"/>
                <a:gd name="connsiteX5" fmla="*/ 283013 w 294211"/>
                <a:gd name="connsiteY5" fmla="*/ 88278 h 294160"/>
                <a:gd name="connsiteX6" fmla="*/ 265993 w 294211"/>
                <a:gd name="connsiteY6" fmla="*/ 58802 h 294160"/>
                <a:gd name="connsiteX7" fmla="*/ 257638 w 294211"/>
                <a:gd name="connsiteY7" fmla="*/ 56564 h 294160"/>
                <a:gd name="connsiteX8" fmla="*/ 243892 w 294211"/>
                <a:gd name="connsiteY8" fmla="*/ 64498 h 294160"/>
                <a:gd name="connsiteX9" fmla="*/ 229703 w 294211"/>
                <a:gd name="connsiteY9" fmla="*/ 50311 h 294160"/>
                <a:gd name="connsiteX10" fmla="*/ 237638 w 294211"/>
                <a:gd name="connsiteY10" fmla="*/ 36571 h 294160"/>
                <a:gd name="connsiteX11" fmla="*/ 238250 w 294211"/>
                <a:gd name="connsiteY11" fmla="*/ 31928 h 294160"/>
                <a:gd name="connsiteX12" fmla="*/ 235400 w 294211"/>
                <a:gd name="connsiteY12" fmla="*/ 28214 h 294160"/>
                <a:gd name="connsiteX13" fmla="*/ 205919 w 294211"/>
                <a:gd name="connsiteY13" fmla="*/ 11196 h 294160"/>
                <a:gd name="connsiteX14" fmla="*/ 197563 w 294211"/>
                <a:gd name="connsiteY14" fmla="*/ 13434 h 294160"/>
                <a:gd name="connsiteX15" fmla="*/ 189643 w 294211"/>
                <a:gd name="connsiteY15" fmla="*/ 27151 h 294160"/>
                <a:gd name="connsiteX16" fmla="*/ 170244 w 294211"/>
                <a:gd name="connsiteY16" fmla="*/ 21965 h 294160"/>
                <a:gd name="connsiteX17" fmla="*/ 170244 w 294211"/>
                <a:gd name="connsiteY17" fmla="*/ 6117 h 294160"/>
                <a:gd name="connsiteX18" fmla="*/ 164127 w 294211"/>
                <a:gd name="connsiteY18" fmla="*/ 0 h 294160"/>
                <a:gd name="connsiteX19" fmla="*/ 130086 w 294211"/>
                <a:gd name="connsiteY19" fmla="*/ 0 h 294160"/>
                <a:gd name="connsiteX20" fmla="*/ 123969 w 294211"/>
                <a:gd name="connsiteY20" fmla="*/ 6117 h 294160"/>
                <a:gd name="connsiteX21" fmla="*/ 123969 w 294211"/>
                <a:gd name="connsiteY21" fmla="*/ 21965 h 294160"/>
                <a:gd name="connsiteX22" fmla="*/ 104569 w 294211"/>
                <a:gd name="connsiteY22" fmla="*/ 27151 h 294160"/>
                <a:gd name="connsiteX23" fmla="*/ 96649 w 294211"/>
                <a:gd name="connsiteY23" fmla="*/ 13434 h 294160"/>
                <a:gd name="connsiteX24" fmla="*/ 88294 w 294211"/>
                <a:gd name="connsiteY24" fmla="*/ 11196 h 294160"/>
                <a:gd name="connsiteX25" fmla="*/ 58813 w 294211"/>
                <a:gd name="connsiteY25" fmla="*/ 28214 h 294160"/>
                <a:gd name="connsiteX26" fmla="*/ 55963 w 294211"/>
                <a:gd name="connsiteY26" fmla="*/ 31928 h 294160"/>
                <a:gd name="connsiteX27" fmla="*/ 56574 w 294211"/>
                <a:gd name="connsiteY27" fmla="*/ 36571 h 294160"/>
                <a:gd name="connsiteX28" fmla="*/ 64509 w 294211"/>
                <a:gd name="connsiteY28" fmla="*/ 50311 h 294160"/>
                <a:gd name="connsiteX29" fmla="*/ 50320 w 294211"/>
                <a:gd name="connsiteY29" fmla="*/ 64498 h 294160"/>
                <a:gd name="connsiteX30" fmla="*/ 36575 w 294211"/>
                <a:gd name="connsiteY30" fmla="*/ 56564 h 294160"/>
                <a:gd name="connsiteX31" fmla="*/ 28219 w 294211"/>
                <a:gd name="connsiteY31" fmla="*/ 58802 h 294160"/>
                <a:gd name="connsiteX32" fmla="*/ 11198 w 294211"/>
                <a:gd name="connsiteY32" fmla="*/ 88277 h 294160"/>
                <a:gd name="connsiteX33" fmla="*/ 10586 w 294211"/>
                <a:gd name="connsiteY33" fmla="*/ 92920 h 294160"/>
                <a:gd name="connsiteX34" fmla="*/ 13437 w 294211"/>
                <a:gd name="connsiteY34" fmla="*/ 96634 h 294160"/>
                <a:gd name="connsiteX35" fmla="*/ 27155 w 294211"/>
                <a:gd name="connsiteY35" fmla="*/ 104552 h 294160"/>
                <a:gd name="connsiteX36" fmla="*/ 21969 w 294211"/>
                <a:gd name="connsiteY36" fmla="*/ 123946 h 294160"/>
                <a:gd name="connsiteX37" fmla="*/ 6117 w 294211"/>
                <a:gd name="connsiteY37" fmla="*/ 123946 h 294160"/>
                <a:gd name="connsiteX38" fmla="*/ 0 w 294211"/>
                <a:gd name="connsiteY38" fmla="*/ 130063 h 294160"/>
                <a:gd name="connsiteX39" fmla="*/ 0 w 294211"/>
                <a:gd name="connsiteY39" fmla="*/ 164098 h 294160"/>
                <a:gd name="connsiteX40" fmla="*/ 6117 w 294211"/>
                <a:gd name="connsiteY40" fmla="*/ 170214 h 294160"/>
                <a:gd name="connsiteX41" fmla="*/ 21969 w 294211"/>
                <a:gd name="connsiteY41" fmla="*/ 170214 h 294160"/>
                <a:gd name="connsiteX42" fmla="*/ 27155 w 294211"/>
                <a:gd name="connsiteY42" fmla="*/ 189608 h 294160"/>
                <a:gd name="connsiteX43" fmla="*/ 13437 w 294211"/>
                <a:gd name="connsiteY43" fmla="*/ 197527 h 294160"/>
                <a:gd name="connsiteX44" fmla="*/ 10586 w 294211"/>
                <a:gd name="connsiteY44" fmla="*/ 201241 h 294160"/>
                <a:gd name="connsiteX45" fmla="*/ 11198 w 294211"/>
                <a:gd name="connsiteY45" fmla="*/ 205883 h 294160"/>
                <a:gd name="connsiteX46" fmla="*/ 28219 w 294211"/>
                <a:gd name="connsiteY46" fmla="*/ 235359 h 294160"/>
                <a:gd name="connsiteX47" fmla="*/ 36575 w 294211"/>
                <a:gd name="connsiteY47" fmla="*/ 237597 h 294160"/>
                <a:gd name="connsiteX48" fmla="*/ 50320 w 294211"/>
                <a:gd name="connsiteY48" fmla="*/ 229662 h 294160"/>
                <a:gd name="connsiteX49" fmla="*/ 64509 w 294211"/>
                <a:gd name="connsiteY49" fmla="*/ 243849 h 294160"/>
                <a:gd name="connsiteX50" fmla="*/ 56574 w 294211"/>
                <a:gd name="connsiteY50" fmla="*/ 257590 h 294160"/>
                <a:gd name="connsiteX51" fmla="*/ 55963 w 294211"/>
                <a:gd name="connsiteY51" fmla="*/ 262232 h 294160"/>
                <a:gd name="connsiteX52" fmla="*/ 58813 w 294211"/>
                <a:gd name="connsiteY52" fmla="*/ 265946 h 294160"/>
                <a:gd name="connsiteX53" fmla="*/ 88294 w 294211"/>
                <a:gd name="connsiteY53" fmla="*/ 282964 h 294160"/>
                <a:gd name="connsiteX54" fmla="*/ 96649 w 294211"/>
                <a:gd name="connsiteY54" fmla="*/ 280725 h 294160"/>
                <a:gd name="connsiteX55" fmla="*/ 104569 w 294211"/>
                <a:gd name="connsiteY55" fmla="*/ 267011 h 294160"/>
                <a:gd name="connsiteX56" fmla="*/ 123969 w 294211"/>
                <a:gd name="connsiteY56" fmla="*/ 272195 h 294160"/>
                <a:gd name="connsiteX57" fmla="*/ 123969 w 294211"/>
                <a:gd name="connsiteY57" fmla="*/ 288043 h 294160"/>
                <a:gd name="connsiteX58" fmla="*/ 130086 w 294211"/>
                <a:gd name="connsiteY58" fmla="*/ 294160 h 294160"/>
                <a:gd name="connsiteX59" fmla="*/ 164127 w 294211"/>
                <a:gd name="connsiteY59" fmla="*/ 294160 h 294160"/>
                <a:gd name="connsiteX60" fmla="*/ 170244 w 294211"/>
                <a:gd name="connsiteY60" fmla="*/ 288043 h 294160"/>
                <a:gd name="connsiteX61" fmla="*/ 170244 w 294211"/>
                <a:gd name="connsiteY61" fmla="*/ 272195 h 294160"/>
                <a:gd name="connsiteX62" fmla="*/ 189643 w 294211"/>
                <a:gd name="connsiteY62" fmla="*/ 267011 h 294160"/>
                <a:gd name="connsiteX63" fmla="*/ 197563 w 294211"/>
                <a:gd name="connsiteY63" fmla="*/ 280725 h 294160"/>
                <a:gd name="connsiteX64" fmla="*/ 205919 w 294211"/>
                <a:gd name="connsiteY64" fmla="*/ 282964 h 294160"/>
                <a:gd name="connsiteX65" fmla="*/ 235400 w 294211"/>
                <a:gd name="connsiteY65" fmla="*/ 265946 h 294160"/>
                <a:gd name="connsiteX66" fmla="*/ 238250 w 294211"/>
                <a:gd name="connsiteY66" fmla="*/ 262232 h 294160"/>
                <a:gd name="connsiteX67" fmla="*/ 237638 w 294211"/>
                <a:gd name="connsiteY67" fmla="*/ 257590 h 294160"/>
                <a:gd name="connsiteX68" fmla="*/ 229703 w 294211"/>
                <a:gd name="connsiteY68" fmla="*/ 243849 h 294160"/>
                <a:gd name="connsiteX69" fmla="*/ 243892 w 294211"/>
                <a:gd name="connsiteY69" fmla="*/ 229662 h 294160"/>
                <a:gd name="connsiteX70" fmla="*/ 257638 w 294211"/>
                <a:gd name="connsiteY70" fmla="*/ 237597 h 294160"/>
                <a:gd name="connsiteX71" fmla="*/ 265993 w 294211"/>
                <a:gd name="connsiteY71" fmla="*/ 235358 h 294160"/>
                <a:gd name="connsiteX72" fmla="*/ 283013 w 294211"/>
                <a:gd name="connsiteY72" fmla="*/ 205882 h 294160"/>
                <a:gd name="connsiteX73" fmla="*/ 283624 w 294211"/>
                <a:gd name="connsiteY73" fmla="*/ 201241 h 294160"/>
                <a:gd name="connsiteX74" fmla="*/ 280773 w 294211"/>
                <a:gd name="connsiteY74" fmla="*/ 197527 h 294160"/>
                <a:gd name="connsiteX75" fmla="*/ 267057 w 294211"/>
                <a:gd name="connsiteY75" fmla="*/ 189608 h 294160"/>
                <a:gd name="connsiteX76" fmla="*/ 272242 w 294211"/>
                <a:gd name="connsiteY76" fmla="*/ 170214 h 294160"/>
                <a:gd name="connsiteX77" fmla="*/ 288095 w 294211"/>
                <a:gd name="connsiteY77" fmla="*/ 170214 h 294160"/>
                <a:gd name="connsiteX78" fmla="*/ 294212 w 294211"/>
                <a:gd name="connsiteY78" fmla="*/ 164098 h 294160"/>
                <a:gd name="connsiteX79" fmla="*/ 294212 w 294211"/>
                <a:gd name="connsiteY79" fmla="*/ 130063 h 294160"/>
                <a:gd name="connsiteX80" fmla="*/ 288095 w 294211"/>
                <a:gd name="connsiteY80" fmla="*/ 123946 h 294160"/>
                <a:gd name="connsiteX81" fmla="*/ 281978 w 294211"/>
                <a:gd name="connsiteY81" fmla="*/ 157981 h 294160"/>
                <a:gd name="connsiteX82" fmla="*/ 267040 w 294211"/>
                <a:gd name="connsiteY82" fmla="*/ 157981 h 294160"/>
                <a:gd name="connsiteX83" fmla="*/ 260983 w 294211"/>
                <a:gd name="connsiteY83" fmla="*/ 163245 h 294160"/>
                <a:gd name="connsiteX84" fmla="*/ 253823 w 294211"/>
                <a:gd name="connsiteY84" fmla="*/ 190021 h 294160"/>
                <a:gd name="connsiteX85" fmla="*/ 256439 w 294211"/>
                <a:gd name="connsiteY85" fmla="*/ 197604 h 294160"/>
                <a:gd name="connsiteX86" fmla="*/ 269360 w 294211"/>
                <a:gd name="connsiteY86" fmla="*/ 205063 h 294160"/>
                <a:gd name="connsiteX87" fmla="*/ 258457 w 294211"/>
                <a:gd name="connsiteY87" fmla="*/ 223945 h 294160"/>
                <a:gd name="connsiteX88" fmla="*/ 245510 w 294211"/>
                <a:gd name="connsiteY88" fmla="*/ 216472 h 294160"/>
                <a:gd name="connsiteX89" fmla="*/ 237641 w 294211"/>
                <a:gd name="connsiteY89" fmla="*/ 217993 h 294160"/>
                <a:gd name="connsiteX90" fmla="*/ 218033 w 294211"/>
                <a:gd name="connsiteY90" fmla="*/ 237596 h 294160"/>
                <a:gd name="connsiteX91" fmla="*/ 216511 w 294211"/>
                <a:gd name="connsiteY91" fmla="*/ 245468 h 294160"/>
                <a:gd name="connsiteX92" fmla="*/ 223984 w 294211"/>
                <a:gd name="connsiteY92" fmla="*/ 258409 h 294160"/>
                <a:gd name="connsiteX93" fmla="*/ 205098 w 294211"/>
                <a:gd name="connsiteY93" fmla="*/ 269311 h 294160"/>
                <a:gd name="connsiteX94" fmla="*/ 197637 w 294211"/>
                <a:gd name="connsiteY94" fmla="*/ 256390 h 294160"/>
                <a:gd name="connsiteX95" fmla="*/ 190055 w 294211"/>
                <a:gd name="connsiteY95" fmla="*/ 253775 h 294160"/>
                <a:gd name="connsiteX96" fmla="*/ 163275 w 294211"/>
                <a:gd name="connsiteY96" fmla="*/ 260934 h 294160"/>
                <a:gd name="connsiteX97" fmla="*/ 158009 w 294211"/>
                <a:gd name="connsiteY97" fmla="*/ 266991 h 294160"/>
                <a:gd name="connsiteX98" fmla="*/ 158009 w 294211"/>
                <a:gd name="connsiteY98" fmla="*/ 281927 h 294160"/>
                <a:gd name="connsiteX99" fmla="*/ 136202 w 294211"/>
                <a:gd name="connsiteY99" fmla="*/ 281927 h 294160"/>
                <a:gd name="connsiteX100" fmla="*/ 136202 w 294211"/>
                <a:gd name="connsiteY100" fmla="*/ 266992 h 294160"/>
                <a:gd name="connsiteX101" fmla="*/ 130936 w 294211"/>
                <a:gd name="connsiteY101" fmla="*/ 260934 h 294160"/>
                <a:gd name="connsiteX102" fmla="*/ 104156 w 294211"/>
                <a:gd name="connsiteY102" fmla="*/ 253776 h 294160"/>
                <a:gd name="connsiteX103" fmla="*/ 96573 w 294211"/>
                <a:gd name="connsiteY103" fmla="*/ 256391 h 294160"/>
                <a:gd name="connsiteX104" fmla="*/ 89113 w 294211"/>
                <a:gd name="connsiteY104" fmla="*/ 269312 h 294160"/>
                <a:gd name="connsiteX105" fmla="*/ 70227 w 294211"/>
                <a:gd name="connsiteY105" fmla="*/ 258410 h 294160"/>
                <a:gd name="connsiteX106" fmla="*/ 77701 w 294211"/>
                <a:gd name="connsiteY106" fmla="*/ 245469 h 294160"/>
                <a:gd name="connsiteX107" fmla="*/ 76179 w 294211"/>
                <a:gd name="connsiteY107" fmla="*/ 237597 h 294160"/>
                <a:gd name="connsiteX108" fmla="*/ 56571 w 294211"/>
                <a:gd name="connsiteY108" fmla="*/ 217993 h 294160"/>
                <a:gd name="connsiteX109" fmla="*/ 48701 w 294211"/>
                <a:gd name="connsiteY109" fmla="*/ 216472 h 294160"/>
                <a:gd name="connsiteX110" fmla="*/ 35755 w 294211"/>
                <a:gd name="connsiteY110" fmla="*/ 223946 h 294160"/>
                <a:gd name="connsiteX111" fmla="*/ 24851 w 294211"/>
                <a:gd name="connsiteY111" fmla="*/ 205064 h 294160"/>
                <a:gd name="connsiteX112" fmla="*/ 37773 w 294211"/>
                <a:gd name="connsiteY112" fmla="*/ 197605 h 294160"/>
                <a:gd name="connsiteX113" fmla="*/ 40388 w 294211"/>
                <a:gd name="connsiteY113" fmla="*/ 190022 h 294160"/>
                <a:gd name="connsiteX114" fmla="*/ 33229 w 294211"/>
                <a:gd name="connsiteY114" fmla="*/ 163246 h 294160"/>
                <a:gd name="connsiteX115" fmla="*/ 27172 w 294211"/>
                <a:gd name="connsiteY115" fmla="*/ 157982 h 294160"/>
                <a:gd name="connsiteX116" fmla="*/ 12234 w 294211"/>
                <a:gd name="connsiteY116" fmla="*/ 157982 h 294160"/>
                <a:gd name="connsiteX117" fmla="*/ 12234 w 294211"/>
                <a:gd name="connsiteY117" fmla="*/ 136180 h 294160"/>
                <a:gd name="connsiteX118" fmla="*/ 27172 w 294211"/>
                <a:gd name="connsiteY118" fmla="*/ 136180 h 294160"/>
                <a:gd name="connsiteX119" fmla="*/ 33229 w 294211"/>
                <a:gd name="connsiteY119" fmla="*/ 130916 h 294160"/>
                <a:gd name="connsiteX120" fmla="*/ 40388 w 294211"/>
                <a:gd name="connsiteY120" fmla="*/ 104140 h 294160"/>
                <a:gd name="connsiteX121" fmla="*/ 37773 w 294211"/>
                <a:gd name="connsiteY121" fmla="*/ 96557 h 294160"/>
                <a:gd name="connsiteX122" fmla="*/ 24851 w 294211"/>
                <a:gd name="connsiteY122" fmla="*/ 89098 h 294160"/>
                <a:gd name="connsiteX123" fmla="*/ 35755 w 294211"/>
                <a:gd name="connsiteY123" fmla="*/ 70216 h 294160"/>
                <a:gd name="connsiteX124" fmla="*/ 48701 w 294211"/>
                <a:gd name="connsiteY124" fmla="*/ 77690 h 294160"/>
                <a:gd name="connsiteX125" fmla="*/ 56571 w 294211"/>
                <a:gd name="connsiteY125" fmla="*/ 76168 h 294160"/>
                <a:gd name="connsiteX126" fmla="*/ 76179 w 294211"/>
                <a:gd name="connsiteY126" fmla="*/ 56565 h 294160"/>
                <a:gd name="connsiteX127" fmla="*/ 77701 w 294211"/>
                <a:gd name="connsiteY127" fmla="*/ 48693 h 294160"/>
                <a:gd name="connsiteX128" fmla="*/ 70227 w 294211"/>
                <a:gd name="connsiteY128" fmla="*/ 35752 h 294160"/>
                <a:gd name="connsiteX129" fmla="*/ 89113 w 294211"/>
                <a:gd name="connsiteY129" fmla="*/ 24850 h 294160"/>
                <a:gd name="connsiteX130" fmla="*/ 96573 w 294211"/>
                <a:gd name="connsiteY130" fmla="*/ 37770 h 294160"/>
                <a:gd name="connsiteX131" fmla="*/ 104155 w 294211"/>
                <a:gd name="connsiteY131" fmla="*/ 40386 h 294160"/>
                <a:gd name="connsiteX132" fmla="*/ 130936 w 294211"/>
                <a:gd name="connsiteY132" fmla="*/ 33227 h 294160"/>
                <a:gd name="connsiteX133" fmla="*/ 136202 w 294211"/>
                <a:gd name="connsiteY133" fmla="*/ 27170 h 294160"/>
                <a:gd name="connsiteX134" fmla="*/ 136202 w 294211"/>
                <a:gd name="connsiteY134" fmla="*/ 12235 h 294160"/>
                <a:gd name="connsiteX135" fmla="*/ 158009 w 294211"/>
                <a:gd name="connsiteY135" fmla="*/ 12235 h 294160"/>
                <a:gd name="connsiteX136" fmla="*/ 158009 w 294211"/>
                <a:gd name="connsiteY136" fmla="*/ 27170 h 294160"/>
                <a:gd name="connsiteX137" fmla="*/ 163275 w 294211"/>
                <a:gd name="connsiteY137" fmla="*/ 33227 h 294160"/>
                <a:gd name="connsiteX138" fmla="*/ 190056 w 294211"/>
                <a:gd name="connsiteY138" fmla="*/ 40386 h 294160"/>
                <a:gd name="connsiteX139" fmla="*/ 197638 w 294211"/>
                <a:gd name="connsiteY139" fmla="*/ 37770 h 294160"/>
                <a:gd name="connsiteX140" fmla="*/ 205099 w 294211"/>
                <a:gd name="connsiteY140" fmla="*/ 24850 h 294160"/>
                <a:gd name="connsiteX141" fmla="*/ 223985 w 294211"/>
                <a:gd name="connsiteY141" fmla="*/ 35752 h 294160"/>
                <a:gd name="connsiteX142" fmla="*/ 216512 w 294211"/>
                <a:gd name="connsiteY142" fmla="*/ 48693 h 294160"/>
                <a:gd name="connsiteX143" fmla="*/ 218033 w 294211"/>
                <a:gd name="connsiteY143" fmla="*/ 56565 h 294160"/>
                <a:gd name="connsiteX144" fmla="*/ 237642 w 294211"/>
                <a:gd name="connsiteY144" fmla="*/ 76168 h 294160"/>
                <a:gd name="connsiteX145" fmla="*/ 245511 w 294211"/>
                <a:gd name="connsiteY145" fmla="*/ 77690 h 294160"/>
                <a:gd name="connsiteX146" fmla="*/ 258458 w 294211"/>
                <a:gd name="connsiteY146" fmla="*/ 70216 h 294160"/>
                <a:gd name="connsiteX147" fmla="*/ 269360 w 294211"/>
                <a:gd name="connsiteY147" fmla="*/ 89098 h 294160"/>
                <a:gd name="connsiteX148" fmla="*/ 256439 w 294211"/>
                <a:gd name="connsiteY148" fmla="*/ 96557 h 294160"/>
                <a:gd name="connsiteX149" fmla="*/ 253823 w 294211"/>
                <a:gd name="connsiteY149" fmla="*/ 104140 h 294160"/>
                <a:gd name="connsiteX150" fmla="*/ 260983 w 294211"/>
                <a:gd name="connsiteY150" fmla="*/ 130916 h 294160"/>
                <a:gd name="connsiteX151" fmla="*/ 267040 w 294211"/>
                <a:gd name="connsiteY151" fmla="*/ 136180 h 294160"/>
                <a:gd name="connsiteX152" fmla="*/ 281978 w 294211"/>
                <a:gd name="connsiteY152" fmla="*/ 136180 h 29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294211" h="294160">
                  <a:moveTo>
                    <a:pt x="288095" y="123946"/>
                  </a:moveTo>
                  <a:lnTo>
                    <a:pt x="272242" y="123946"/>
                  </a:lnTo>
                  <a:cubicBezTo>
                    <a:pt x="271029" y="117352"/>
                    <a:pt x="269293" y="110862"/>
                    <a:pt x="267057" y="104552"/>
                  </a:cubicBezTo>
                  <a:lnTo>
                    <a:pt x="280773" y="96634"/>
                  </a:lnTo>
                  <a:cubicBezTo>
                    <a:pt x="282179" y="95823"/>
                    <a:pt x="283204" y="94486"/>
                    <a:pt x="283624" y="92920"/>
                  </a:cubicBezTo>
                  <a:cubicBezTo>
                    <a:pt x="284045" y="91352"/>
                    <a:pt x="283824" y="89683"/>
                    <a:pt x="283013" y="88278"/>
                  </a:cubicBezTo>
                  <a:lnTo>
                    <a:pt x="265993" y="58802"/>
                  </a:lnTo>
                  <a:cubicBezTo>
                    <a:pt x="264303" y="55877"/>
                    <a:pt x="260563" y="54875"/>
                    <a:pt x="257638" y="56564"/>
                  </a:cubicBezTo>
                  <a:lnTo>
                    <a:pt x="243892" y="64498"/>
                  </a:lnTo>
                  <a:cubicBezTo>
                    <a:pt x="239543" y="59408"/>
                    <a:pt x="234794" y="54660"/>
                    <a:pt x="229703" y="50311"/>
                  </a:cubicBezTo>
                  <a:lnTo>
                    <a:pt x="237638" y="36571"/>
                  </a:lnTo>
                  <a:cubicBezTo>
                    <a:pt x="238450" y="35165"/>
                    <a:pt x="238669" y="33495"/>
                    <a:pt x="238250" y="31928"/>
                  </a:cubicBezTo>
                  <a:cubicBezTo>
                    <a:pt x="237830" y="30362"/>
                    <a:pt x="236805" y="29025"/>
                    <a:pt x="235400" y="28214"/>
                  </a:cubicBezTo>
                  <a:lnTo>
                    <a:pt x="205919" y="11196"/>
                  </a:lnTo>
                  <a:cubicBezTo>
                    <a:pt x="202993" y="9506"/>
                    <a:pt x="199253" y="10509"/>
                    <a:pt x="197563" y="13434"/>
                  </a:cubicBezTo>
                  <a:lnTo>
                    <a:pt x="189643" y="27151"/>
                  </a:lnTo>
                  <a:cubicBezTo>
                    <a:pt x="183330" y="24913"/>
                    <a:pt x="176838" y="23178"/>
                    <a:pt x="170244" y="21965"/>
                  </a:cubicBezTo>
                  <a:lnTo>
                    <a:pt x="170244" y="6117"/>
                  </a:lnTo>
                  <a:cubicBezTo>
                    <a:pt x="170244" y="2738"/>
                    <a:pt x="167505" y="0"/>
                    <a:pt x="164127" y="0"/>
                  </a:cubicBezTo>
                  <a:lnTo>
                    <a:pt x="130086" y="0"/>
                  </a:lnTo>
                  <a:cubicBezTo>
                    <a:pt x="126707" y="0"/>
                    <a:pt x="123969" y="2738"/>
                    <a:pt x="123969" y="6117"/>
                  </a:cubicBezTo>
                  <a:lnTo>
                    <a:pt x="123969" y="21965"/>
                  </a:lnTo>
                  <a:cubicBezTo>
                    <a:pt x="117376" y="23178"/>
                    <a:pt x="110883" y="24913"/>
                    <a:pt x="104569" y="27151"/>
                  </a:cubicBezTo>
                  <a:lnTo>
                    <a:pt x="96649" y="13434"/>
                  </a:lnTo>
                  <a:cubicBezTo>
                    <a:pt x="94959" y="10510"/>
                    <a:pt x="91218" y="9509"/>
                    <a:pt x="88294" y="11196"/>
                  </a:cubicBezTo>
                  <a:lnTo>
                    <a:pt x="58813" y="28214"/>
                  </a:lnTo>
                  <a:cubicBezTo>
                    <a:pt x="57408" y="29025"/>
                    <a:pt x="56383" y="30362"/>
                    <a:pt x="55963" y="31928"/>
                  </a:cubicBezTo>
                  <a:cubicBezTo>
                    <a:pt x="55543" y="33496"/>
                    <a:pt x="55763" y="35166"/>
                    <a:pt x="56574" y="36571"/>
                  </a:cubicBezTo>
                  <a:lnTo>
                    <a:pt x="64509" y="50311"/>
                  </a:lnTo>
                  <a:cubicBezTo>
                    <a:pt x="59417" y="54660"/>
                    <a:pt x="54670" y="59407"/>
                    <a:pt x="50320" y="64498"/>
                  </a:cubicBezTo>
                  <a:lnTo>
                    <a:pt x="36575" y="56564"/>
                  </a:lnTo>
                  <a:cubicBezTo>
                    <a:pt x="33649" y="54873"/>
                    <a:pt x="29908" y="55876"/>
                    <a:pt x="28219" y="58802"/>
                  </a:cubicBezTo>
                  <a:lnTo>
                    <a:pt x="11198" y="88277"/>
                  </a:lnTo>
                  <a:cubicBezTo>
                    <a:pt x="10386" y="89683"/>
                    <a:pt x="10167" y="91353"/>
                    <a:pt x="10586" y="92920"/>
                  </a:cubicBezTo>
                  <a:cubicBezTo>
                    <a:pt x="11006" y="94486"/>
                    <a:pt x="12031" y="95823"/>
                    <a:pt x="13437" y="96634"/>
                  </a:cubicBezTo>
                  <a:lnTo>
                    <a:pt x="27155" y="104552"/>
                  </a:lnTo>
                  <a:cubicBezTo>
                    <a:pt x="24917" y="110864"/>
                    <a:pt x="23181" y="117354"/>
                    <a:pt x="21969" y="123946"/>
                  </a:cubicBezTo>
                  <a:lnTo>
                    <a:pt x="6117" y="123946"/>
                  </a:lnTo>
                  <a:cubicBezTo>
                    <a:pt x="2739" y="123946"/>
                    <a:pt x="0" y="126684"/>
                    <a:pt x="0" y="130063"/>
                  </a:cubicBezTo>
                  <a:lnTo>
                    <a:pt x="0" y="164098"/>
                  </a:lnTo>
                  <a:cubicBezTo>
                    <a:pt x="0" y="167477"/>
                    <a:pt x="2739" y="170214"/>
                    <a:pt x="6117" y="170214"/>
                  </a:cubicBezTo>
                  <a:lnTo>
                    <a:pt x="21969" y="170214"/>
                  </a:lnTo>
                  <a:cubicBezTo>
                    <a:pt x="23182" y="176807"/>
                    <a:pt x="24918" y="183296"/>
                    <a:pt x="27155" y="189608"/>
                  </a:cubicBezTo>
                  <a:lnTo>
                    <a:pt x="13437" y="197527"/>
                  </a:lnTo>
                  <a:cubicBezTo>
                    <a:pt x="12031" y="198337"/>
                    <a:pt x="11006" y="199674"/>
                    <a:pt x="10586" y="201241"/>
                  </a:cubicBezTo>
                  <a:cubicBezTo>
                    <a:pt x="10166" y="202808"/>
                    <a:pt x="10386" y="204478"/>
                    <a:pt x="11198" y="205883"/>
                  </a:cubicBezTo>
                  <a:lnTo>
                    <a:pt x="28219" y="235359"/>
                  </a:lnTo>
                  <a:cubicBezTo>
                    <a:pt x="29909" y="238283"/>
                    <a:pt x="33648" y="239284"/>
                    <a:pt x="36575" y="237597"/>
                  </a:cubicBezTo>
                  <a:lnTo>
                    <a:pt x="50320" y="229662"/>
                  </a:lnTo>
                  <a:cubicBezTo>
                    <a:pt x="54670" y="234753"/>
                    <a:pt x="59418" y="239500"/>
                    <a:pt x="64509" y="243849"/>
                  </a:cubicBezTo>
                  <a:lnTo>
                    <a:pt x="56574" y="257590"/>
                  </a:lnTo>
                  <a:cubicBezTo>
                    <a:pt x="55763" y="258996"/>
                    <a:pt x="55543" y="260665"/>
                    <a:pt x="55963" y="262232"/>
                  </a:cubicBezTo>
                  <a:cubicBezTo>
                    <a:pt x="56383" y="263799"/>
                    <a:pt x="57408" y="265135"/>
                    <a:pt x="58813" y="265946"/>
                  </a:cubicBezTo>
                  <a:lnTo>
                    <a:pt x="88294" y="282964"/>
                  </a:lnTo>
                  <a:cubicBezTo>
                    <a:pt x="91218" y="284651"/>
                    <a:pt x="94959" y="283652"/>
                    <a:pt x="96649" y="280725"/>
                  </a:cubicBezTo>
                  <a:lnTo>
                    <a:pt x="104569" y="267011"/>
                  </a:lnTo>
                  <a:cubicBezTo>
                    <a:pt x="110882" y="269248"/>
                    <a:pt x="117374" y="270982"/>
                    <a:pt x="123969" y="272195"/>
                  </a:cubicBezTo>
                  <a:lnTo>
                    <a:pt x="123969" y="288043"/>
                  </a:lnTo>
                  <a:cubicBezTo>
                    <a:pt x="123969" y="291422"/>
                    <a:pt x="126707" y="294160"/>
                    <a:pt x="130086" y="294160"/>
                  </a:cubicBezTo>
                  <a:lnTo>
                    <a:pt x="164127" y="294160"/>
                  </a:lnTo>
                  <a:cubicBezTo>
                    <a:pt x="167505" y="294160"/>
                    <a:pt x="170244" y="291422"/>
                    <a:pt x="170244" y="288043"/>
                  </a:cubicBezTo>
                  <a:lnTo>
                    <a:pt x="170244" y="272195"/>
                  </a:lnTo>
                  <a:cubicBezTo>
                    <a:pt x="176839" y="270982"/>
                    <a:pt x="183331" y="269248"/>
                    <a:pt x="189643" y="267011"/>
                  </a:cubicBezTo>
                  <a:lnTo>
                    <a:pt x="197563" y="280725"/>
                  </a:lnTo>
                  <a:cubicBezTo>
                    <a:pt x="199253" y="283652"/>
                    <a:pt x="202995" y="284652"/>
                    <a:pt x="205919" y="282964"/>
                  </a:cubicBezTo>
                  <a:lnTo>
                    <a:pt x="235400" y="265946"/>
                  </a:lnTo>
                  <a:cubicBezTo>
                    <a:pt x="236805" y="265135"/>
                    <a:pt x="237830" y="263799"/>
                    <a:pt x="238250" y="262232"/>
                  </a:cubicBezTo>
                  <a:cubicBezTo>
                    <a:pt x="238670" y="260664"/>
                    <a:pt x="238450" y="258995"/>
                    <a:pt x="237638" y="257590"/>
                  </a:cubicBezTo>
                  <a:lnTo>
                    <a:pt x="229703" y="243849"/>
                  </a:lnTo>
                  <a:cubicBezTo>
                    <a:pt x="234795" y="239500"/>
                    <a:pt x="239543" y="234754"/>
                    <a:pt x="243892" y="229662"/>
                  </a:cubicBezTo>
                  <a:lnTo>
                    <a:pt x="257638" y="237597"/>
                  </a:lnTo>
                  <a:cubicBezTo>
                    <a:pt x="260562" y="239286"/>
                    <a:pt x="264303" y="238283"/>
                    <a:pt x="265993" y="235358"/>
                  </a:cubicBezTo>
                  <a:lnTo>
                    <a:pt x="283013" y="205882"/>
                  </a:lnTo>
                  <a:cubicBezTo>
                    <a:pt x="283824" y="204477"/>
                    <a:pt x="284045" y="202807"/>
                    <a:pt x="283624" y="201241"/>
                  </a:cubicBezTo>
                  <a:cubicBezTo>
                    <a:pt x="283204" y="199674"/>
                    <a:pt x="282179" y="198337"/>
                    <a:pt x="280773" y="197527"/>
                  </a:cubicBezTo>
                  <a:lnTo>
                    <a:pt x="267057" y="189608"/>
                  </a:lnTo>
                  <a:cubicBezTo>
                    <a:pt x="269293" y="183298"/>
                    <a:pt x="271029" y="176808"/>
                    <a:pt x="272242" y="170214"/>
                  </a:cubicBezTo>
                  <a:lnTo>
                    <a:pt x="288095" y="170214"/>
                  </a:lnTo>
                  <a:cubicBezTo>
                    <a:pt x="291474" y="170214"/>
                    <a:pt x="294212" y="167477"/>
                    <a:pt x="294212" y="164098"/>
                  </a:cubicBezTo>
                  <a:lnTo>
                    <a:pt x="294212" y="130063"/>
                  </a:lnTo>
                  <a:cubicBezTo>
                    <a:pt x="294212" y="126684"/>
                    <a:pt x="291474" y="123946"/>
                    <a:pt x="288095" y="123946"/>
                  </a:cubicBezTo>
                  <a:close/>
                  <a:moveTo>
                    <a:pt x="281978" y="157981"/>
                  </a:moveTo>
                  <a:lnTo>
                    <a:pt x="267040" y="157981"/>
                  </a:lnTo>
                  <a:cubicBezTo>
                    <a:pt x="263991" y="157981"/>
                    <a:pt x="261407" y="160226"/>
                    <a:pt x="260983" y="163245"/>
                  </a:cubicBezTo>
                  <a:cubicBezTo>
                    <a:pt x="259690" y="172430"/>
                    <a:pt x="257281" y="181438"/>
                    <a:pt x="253823" y="190021"/>
                  </a:cubicBezTo>
                  <a:cubicBezTo>
                    <a:pt x="252684" y="192847"/>
                    <a:pt x="253800" y="196081"/>
                    <a:pt x="256439" y="197604"/>
                  </a:cubicBezTo>
                  <a:lnTo>
                    <a:pt x="269360" y="205063"/>
                  </a:lnTo>
                  <a:lnTo>
                    <a:pt x="258457" y="223945"/>
                  </a:lnTo>
                  <a:lnTo>
                    <a:pt x="245510" y="216472"/>
                  </a:lnTo>
                  <a:cubicBezTo>
                    <a:pt x="242873" y="214947"/>
                    <a:pt x="239519" y="215598"/>
                    <a:pt x="237641" y="217993"/>
                  </a:cubicBezTo>
                  <a:cubicBezTo>
                    <a:pt x="231920" y="225282"/>
                    <a:pt x="225323" y="231877"/>
                    <a:pt x="218033" y="237596"/>
                  </a:cubicBezTo>
                  <a:cubicBezTo>
                    <a:pt x="215636" y="239476"/>
                    <a:pt x="214988" y="242831"/>
                    <a:pt x="216511" y="245468"/>
                  </a:cubicBezTo>
                  <a:lnTo>
                    <a:pt x="223984" y="258409"/>
                  </a:lnTo>
                  <a:lnTo>
                    <a:pt x="205098" y="269311"/>
                  </a:lnTo>
                  <a:lnTo>
                    <a:pt x="197637" y="256390"/>
                  </a:lnTo>
                  <a:cubicBezTo>
                    <a:pt x="196113" y="253752"/>
                    <a:pt x="192879" y="252638"/>
                    <a:pt x="190055" y="253775"/>
                  </a:cubicBezTo>
                  <a:cubicBezTo>
                    <a:pt x="181469" y="257233"/>
                    <a:pt x="172459" y="259642"/>
                    <a:pt x="163275" y="260934"/>
                  </a:cubicBezTo>
                  <a:cubicBezTo>
                    <a:pt x="160255" y="261359"/>
                    <a:pt x="158009" y="263941"/>
                    <a:pt x="158009" y="266991"/>
                  </a:cubicBezTo>
                  <a:lnTo>
                    <a:pt x="158009" y="281927"/>
                  </a:lnTo>
                  <a:lnTo>
                    <a:pt x="136202" y="281927"/>
                  </a:lnTo>
                  <a:lnTo>
                    <a:pt x="136202" y="266992"/>
                  </a:lnTo>
                  <a:cubicBezTo>
                    <a:pt x="136202" y="263943"/>
                    <a:pt x="133956" y="261359"/>
                    <a:pt x="130936" y="260934"/>
                  </a:cubicBezTo>
                  <a:cubicBezTo>
                    <a:pt x="121751" y="259643"/>
                    <a:pt x="112741" y="257234"/>
                    <a:pt x="104156" y="253776"/>
                  </a:cubicBezTo>
                  <a:cubicBezTo>
                    <a:pt x="101329" y="252638"/>
                    <a:pt x="98097" y="253754"/>
                    <a:pt x="96573" y="256391"/>
                  </a:cubicBezTo>
                  <a:lnTo>
                    <a:pt x="89113" y="269312"/>
                  </a:lnTo>
                  <a:lnTo>
                    <a:pt x="70227" y="258410"/>
                  </a:lnTo>
                  <a:lnTo>
                    <a:pt x="77701" y="245469"/>
                  </a:lnTo>
                  <a:cubicBezTo>
                    <a:pt x="79224" y="242832"/>
                    <a:pt x="78574" y="239476"/>
                    <a:pt x="76179" y="237597"/>
                  </a:cubicBezTo>
                  <a:cubicBezTo>
                    <a:pt x="68889" y="231878"/>
                    <a:pt x="62292" y="225282"/>
                    <a:pt x="56571" y="217993"/>
                  </a:cubicBezTo>
                  <a:cubicBezTo>
                    <a:pt x="54692" y="215599"/>
                    <a:pt x="51337" y="214951"/>
                    <a:pt x="48701" y="216472"/>
                  </a:cubicBezTo>
                  <a:lnTo>
                    <a:pt x="35755" y="223946"/>
                  </a:lnTo>
                  <a:lnTo>
                    <a:pt x="24851" y="205064"/>
                  </a:lnTo>
                  <a:lnTo>
                    <a:pt x="37773" y="197605"/>
                  </a:lnTo>
                  <a:cubicBezTo>
                    <a:pt x="40412" y="196082"/>
                    <a:pt x="41528" y="192848"/>
                    <a:pt x="40388" y="190022"/>
                  </a:cubicBezTo>
                  <a:cubicBezTo>
                    <a:pt x="36929" y="181436"/>
                    <a:pt x="34520" y="172427"/>
                    <a:pt x="33229" y="163246"/>
                  </a:cubicBezTo>
                  <a:cubicBezTo>
                    <a:pt x="32804" y="160227"/>
                    <a:pt x="30221" y="157982"/>
                    <a:pt x="27172" y="157982"/>
                  </a:cubicBezTo>
                  <a:lnTo>
                    <a:pt x="12234" y="157982"/>
                  </a:lnTo>
                  <a:lnTo>
                    <a:pt x="12234" y="136180"/>
                  </a:lnTo>
                  <a:lnTo>
                    <a:pt x="27172" y="136180"/>
                  </a:lnTo>
                  <a:cubicBezTo>
                    <a:pt x="30220" y="136180"/>
                    <a:pt x="32804" y="133935"/>
                    <a:pt x="33229" y="130916"/>
                  </a:cubicBezTo>
                  <a:cubicBezTo>
                    <a:pt x="34520" y="121735"/>
                    <a:pt x="36929" y="112726"/>
                    <a:pt x="40388" y="104140"/>
                  </a:cubicBezTo>
                  <a:cubicBezTo>
                    <a:pt x="41527" y="101314"/>
                    <a:pt x="40412" y="98080"/>
                    <a:pt x="37773" y="96557"/>
                  </a:cubicBezTo>
                  <a:lnTo>
                    <a:pt x="24851" y="89098"/>
                  </a:lnTo>
                  <a:lnTo>
                    <a:pt x="35755" y="70216"/>
                  </a:lnTo>
                  <a:lnTo>
                    <a:pt x="48701" y="77690"/>
                  </a:lnTo>
                  <a:cubicBezTo>
                    <a:pt x="51337" y="79212"/>
                    <a:pt x="54692" y="78563"/>
                    <a:pt x="56571" y="76168"/>
                  </a:cubicBezTo>
                  <a:cubicBezTo>
                    <a:pt x="62291" y="68879"/>
                    <a:pt x="68889" y="62284"/>
                    <a:pt x="76179" y="56565"/>
                  </a:cubicBezTo>
                  <a:cubicBezTo>
                    <a:pt x="78575" y="54685"/>
                    <a:pt x="79224" y="51330"/>
                    <a:pt x="77701" y="48693"/>
                  </a:cubicBezTo>
                  <a:lnTo>
                    <a:pt x="70227" y="35752"/>
                  </a:lnTo>
                  <a:lnTo>
                    <a:pt x="89113" y="24850"/>
                  </a:lnTo>
                  <a:lnTo>
                    <a:pt x="96573" y="37770"/>
                  </a:lnTo>
                  <a:cubicBezTo>
                    <a:pt x="98097" y="40409"/>
                    <a:pt x="101330" y="41524"/>
                    <a:pt x="104155" y="40386"/>
                  </a:cubicBezTo>
                  <a:cubicBezTo>
                    <a:pt x="112744" y="36927"/>
                    <a:pt x="121754" y="34519"/>
                    <a:pt x="130936" y="33227"/>
                  </a:cubicBezTo>
                  <a:cubicBezTo>
                    <a:pt x="133955" y="32803"/>
                    <a:pt x="136202" y="30220"/>
                    <a:pt x="136202" y="27170"/>
                  </a:cubicBezTo>
                  <a:lnTo>
                    <a:pt x="136202" y="12235"/>
                  </a:lnTo>
                  <a:lnTo>
                    <a:pt x="158009" y="12235"/>
                  </a:lnTo>
                  <a:lnTo>
                    <a:pt x="158009" y="27170"/>
                  </a:lnTo>
                  <a:cubicBezTo>
                    <a:pt x="158009" y="30219"/>
                    <a:pt x="160255" y="32803"/>
                    <a:pt x="163275" y="33227"/>
                  </a:cubicBezTo>
                  <a:cubicBezTo>
                    <a:pt x="172456" y="34519"/>
                    <a:pt x="181467" y="36927"/>
                    <a:pt x="190056" y="40386"/>
                  </a:cubicBezTo>
                  <a:cubicBezTo>
                    <a:pt x="192881" y="41525"/>
                    <a:pt x="196115" y="40409"/>
                    <a:pt x="197638" y="37770"/>
                  </a:cubicBezTo>
                  <a:lnTo>
                    <a:pt x="205099" y="24850"/>
                  </a:lnTo>
                  <a:lnTo>
                    <a:pt x="223985" y="35752"/>
                  </a:lnTo>
                  <a:lnTo>
                    <a:pt x="216512" y="48693"/>
                  </a:lnTo>
                  <a:cubicBezTo>
                    <a:pt x="214989" y="51330"/>
                    <a:pt x="215637" y="54686"/>
                    <a:pt x="218033" y="56565"/>
                  </a:cubicBezTo>
                  <a:cubicBezTo>
                    <a:pt x="225323" y="62284"/>
                    <a:pt x="231920" y="68880"/>
                    <a:pt x="237642" y="76168"/>
                  </a:cubicBezTo>
                  <a:cubicBezTo>
                    <a:pt x="239521" y="78564"/>
                    <a:pt x="242875" y="79213"/>
                    <a:pt x="245511" y="77690"/>
                  </a:cubicBezTo>
                  <a:lnTo>
                    <a:pt x="258458" y="70216"/>
                  </a:lnTo>
                  <a:lnTo>
                    <a:pt x="269360" y="89098"/>
                  </a:lnTo>
                  <a:lnTo>
                    <a:pt x="256439" y="96557"/>
                  </a:lnTo>
                  <a:cubicBezTo>
                    <a:pt x="253800" y="98080"/>
                    <a:pt x="252684" y="101314"/>
                    <a:pt x="253823" y="104140"/>
                  </a:cubicBezTo>
                  <a:cubicBezTo>
                    <a:pt x="257281" y="112723"/>
                    <a:pt x="259690" y="121732"/>
                    <a:pt x="260983" y="130916"/>
                  </a:cubicBezTo>
                  <a:cubicBezTo>
                    <a:pt x="261407" y="133935"/>
                    <a:pt x="263990" y="136180"/>
                    <a:pt x="267040" y="136180"/>
                  </a:cubicBezTo>
                  <a:lnTo>
                    <a:pt x="281978" y="136180"/>
                  </a:lnTo>
                  <a:close/>
                </a:path>
              </a:pathLst>
            </a:custGeom>
            <a:grpFill/>
            <a:ln w="800" cap="flat">
              <a:noFill/>
              <a:prstDash val="solid"/>
              <a:miter/>
            </a:ln>
          </p:spPr>
          <p:txBody>
            <a:bodyPr rtlCol="0" anchor="ctr"/>
            <a:lstStyle/>
            <a:p>
              <a:endParaRPr lang="fr-FR" sz="1799" dirty="0"/>
            </a:p>
          </p:txBody>
        </p:sp>
        <p:sp>
          <p:nvSpPr>
            <p:cNvPr id="10" name="Freeform 13">
              <a:extLst>
                <a:ext uri="{FF2B5EF4-FFF2-40B4-BE49-F238E27FC236}">
                  <a16:creationId xmlns:a16="http://schemas.microsoft.com/office/drawing/2014/main" id="{42A55D41-FCF9-D0CA-8A1C-A9F5B7FC14C6}"/>
                </a:ext>
              </a:extLst>
            </p:cNvPr>
            <p:cNvSpPr/>
            <p:nvPr/>
          </p:nvSpPr>
          <p:spPr>
            <a:xfrm>
              <a:off x="6672279" y="423702"/>
              <a:ext cx="182333" cy="181944"/>
            </a:xfrm>
            <a:custGeom>
              <a:avLst/>
              <a:gdLst>
                <a:gd name="connsiteX0" fmla="*/ 176216 w 182333"/>
                <a:gd name="connsiteY0" fmla="*/ 64869 h 181944"/>
                <a:gd name="connsiteX1" fmla="*/ 164918 w 182333"/>
                <a:gd name="connsiteY1" fmla="*/ 64869 h 181944"/>
                <a:gd name="connsiteX2" fmla="*/ 161812 w 182333"/>
                <a:gd name="connsiteY2" fmla="*/ 57393 h 181944"/>
                <a:gd name="connsiteX3" fmla="*/ 169790 w 182333"/>
                <a:gd name="connsiteY3" fmla="*/ 49432 h 181944"/>
                <a:gd name="connsiteX4" fmla="*/ 171587 w 182333"/>
                <a:gd name="connsiteY4" fmla="*/ 45101 h 181944"/>
                <a:gd name="connsiteX5" fmla="*/ 169790 w 182333"/>
                <a:gd name="connsiteY5" fmla="*/ 40771 h 181944"/>
                <a:gd name="connsiteX6" fmla="*/ 141461 w 182333"/>
                <a:gd name="connsiteY6" fmla="*/ 12507 h 181944"/>
                <a:gd name="connsiteX7" fmla="*/ 132821 w 182333"/>
                <a:gd name="connsiteY7" fmla="*/ 12507 h 181944"/>
                <a:gd name="connsiteX8" fmla="*/ 124828 w 182333"/>
                <a:gd name="connsiteY8" fmla="*/ 20481 h 181944"/>
                <a:gd name="connsiteX9" fmla="*/ 117315 w 182333"/>
                <a:gd name="connsiteY9" fmla="*/ 17372 h 181944"/>
                <a:gd name="connsiteX10" fmla="*/ 117315 w 182333"/>
                <a:gd name="connsiteY10" fmla="*/ 6117 h 181944"/>
                <a:gd name="connsiteX11" fmla="*/ 111198 w 182333"/>
                <a:gd name="connsiteY11" fmla="*/ 0 h 181944"/>
                <a:gd name="connsiteX12" fmla="*/ 71135 w 182333"/>
                <a:gd name="connsiteY12" fmla="*/ 0 h 181944"/>
                <a:gd name="connsiteX13" fmla="*/ 65018 w 182333"/>
                <a:gd name="connsiteY13" fmla="*/ 6117 h 181944"/>
                <a:gd name="connsiteX14" fmla="*/ 65018 w 182333"/>
                <a:gd name="connsiteY14" fmla="*/ 17373 h 181944"/>
                <a:gd name="connsiteX15" fmla="*/ 57505 w 182333"/>
                <a:gd name="connsiteY15" fmla="*/ 20482 h 181944"/>
                <a:gd name="connsiteX16" fmla="*/ 49512 w 182333"/>
                <a:gd name="connsiteY16" fmla="*/ 12509 h 181944"/>
                <a:gd name="connsiteX17" fmla="*/ 40872 w 182333"/>
                <a:gd name="connsiteY17" fmla="*/ 12509 h 181944"/>
                <a:gd name="connsiteX18" fmla="*/ 12542 w 182333"/>
                <a:gd name="connsiteY18" fmla="*/ 40772 h 181944"/>
                <a:gd name="connsiteX19" fmla="*/ 10745 w 182333"/>
                <a:gd name="connsiteY19" fmla="*/ 45103 h 181944"/>
                <a:gd name="connsiteX20" fmla="*/ 12542 w 182333"/>
                <a:gd name="connsiteY20" fmla="*/ 49434 h 181944"/>
                <a:gd name="connsiteX21" fmla="*/ 20522 w 182333"/>
                <a:gd name="connsiteY21" fmla="*/ 57395 h 181944"/>
                <a:gd name="connsiteX22" fmla="*/ 17415 w 182333"/>
                <a:gd name="connsiteY22" fmla="*/ 64870 h 181944"/>
                <a:gd name="connsiteX23" fmla="*/ 6117 w 182333"/>
                <a:gd name="connsiteY23" fmla="*/ 64870 h 181944"/>
                <a:gd name="connsiteX24" fmla="*/ 0 w 182333"/>
                <a:gd name="connsiteY24" fmla="*/ 70987 h 181944"/>
                <a:gd name="connsiteX25" fmla="*/ 0 w 182333"/>
                <a:gd name="connsiteY25" fmla="*/ 110958 h 181944"/>
                <a:gd name="connsiteX26" fmla="*/ 6117 w 182333"/>
                <a:gd name="connsiteY26" fmla="*/ 117075 h 181944"/>
                <a:gd name="connsiteX27" fmla="*/ 17415 w 182333"/>
                <a:gd name="connsiteY27" fmla="*/ 117075 h 181944"/>
                <a:gd name="connsiteX28" fmla="*/ 20522 w 182333"/>
                <a:gd name="connsiteY28" fmla="*/ 124550 h 181944"/>
                <a:gd name="connsiteX29" fmla="*/ 12542 w 182333"/>
                <a:gd name="connsiteY29" fmla="*/ 132511 h 181944"/>
                <a:gd name="connsiteX30" fmla="*/ 10745 w 182333"/>
                <a:gd name="connsiteY30" fmla="*/ 136842 h 181944"/>
                <a:gd name="connsiteX31" fmla="*/ 12542 w 182333"/>
                <a:gd name="connsiteY31" fmla="*/ 141173 h 181944"/>
                <a:gd name="connsiteX32" fmla="*/ 40872 w 182333"/>
                <a:gd name="connsiteY32" fmla="*/ 169436 h 181944"/>
                <a:gd name="connsiteX33" fmla="*/ 49512 w 182333"/>
                <a:gd name="connsiteY33" fmla="*/ 169436 h 181944"/>
                <a:gd name="connsiteX34" fmla="*/ 57505 w 182333"/>
                <a:gd name="connsiteY34" fmla="*/ 161462 h 181944"/>
                <a:gd name="connsiteX35" fmla="*/ 65018 w 182333"/>
                <a:gd name="connsiteY35" fmla="*/ 164571 h 181944"/>
                <a:gd name="connsiteX36" fmla="*/ 65018 w 182333"/>
                <a:gd name="connsiteY36" fmla="*/ 175828 h 181944"/>
                <a:gd name="connsiteX37" fmla="*/ 71135 w 182333"/>
                <a:gd name="connsiteY37" fmla="*/ 181945 h 181944"/>
                <a:gd name="connsiteX38" fmla="*/ 111198 w 182333"/>
                <a:gd name="connsiteY38" fmla="*/ 181945 h 181944"/>
                <a:gd name="connsiteX39" fmla="*/ 117315 w 182333"/>
                <a:gd name="connsiteY39" fmla="*/ 175828 h 181944"/>
                <a:gd name="connsiteX40" fmla="*/ 117315 w 182333"/>
                <a:gd name="connsiteY40" fmla="*/ 164571 h 181944"/>
                <a:gd name="connsiteX41" fmla="*/ 124828 w 182333"/>
                <a:gd name="connsiteY41" fmla="*/ 161462 h 181944"/>
                <a:gd name="connsiteX42" fmla="*/ 132821 w 182333"/>
                <a:gd name="connsiteY42" fmla="*/ 169436 h 181944"/>
                <a:gd name="connsiteX43" fmla="*/ 141461 w 182333"/>
                <a:gd name="connsiteY43" fmla="*/ 169436 h 181944"/>
                <a:gd name="connsiteX44" fmla="*/ 169790 w 182333"/>
                <a:gd name="connsiteY44" fmla="*/ 141173 h 181944"/>
                <a:gd name="connsiteX45" fmla="*/ 171587 w 182333"/>
                <a:gd name="connsiteY45" fmla="*/ 136842 h 181944"/>
                <a:gd name="connsiteX46" fmla="*/ 169790 w 182333"/>
                <a:gd name="connsiteY46" fmla="*/ 132511 h 181944"/>
                <a:gd name="connsiteX47" fmla="*/ 161812 w 182333"/>
                <a:gd name="connsiteY47" fmla="*/ 124550 h 181944"/>
                <a:gd name="connsiteX48" fmla="*/ 164918 w 182333"/>
                <a:gd name="connsiteY48" fmla="*/ 117075 h 181944"/>
                <a:gd name="connsiteX49" fmla="*/ 176216 w 182333"/>
                <a:gd name="connsiteY49" fmla="*/ 117075 h 181944"/>
                <a:gd name="connsiteX50" fmla="*/ 182333 w 182333"/>
                <a:gd name="connsiteY50" fmla="*/ 110958 h 181944"/>
                <a:gd name="connsiteX51" fmla="*/ 182333 w 182333"/>
                <a:gd name="connsiteY51" fmla="*/ 70985 h 181944"/>
                <a:gd name="connsiteX52" fmla="*/ 176216 w 182333"/>
                <a:gd name="connsiteY52" fmla="*/ 64869 h 181944"/>
                <a:gd name="connsiteX53" fmla="*/ 170099 w 182333"/>
                <a:gd name="connsiteY53" fmla="*/ 104839 h 181944"/>
                <a:gd name="connsiteX54" fmla="*/ 160465 w 182333"/>
                <a:gd name="connsiteY54" fmla="*/ 104839 h 181944"/>
                <a:gd name="connsiteX55" fmla="*/ 154589 w 182333"/>
                <a:gd name="connsiteY55" fmla="*/ 109256 h 181944"/>
                <a:gd name="connsiteX56" fmla="*/ 148978 w 182333"/>
                <a:gd name="connsiteY56" fmla="*/ 122760 h 181944"/>
                <a:gd name="connsiteX57" fmla="*/ 150009 w 182333"/>
                <a:gd name="connsiteY57" fmla="*/ 130054 h 181944"/>
                <a:gd name="connsiteX58" fmla="*/ 156810 w 182333"/>
                <a:gd name="connsiteY58" fmla="*/ 136839 h 181944"/>
                <a:gd name="connsiteX59" fmla="*/ 137142 w 182333"/>
                <a:gd name="connsiteY59" fmla="*/ 156463 h 181944"/>
                <a:gd name="connsiteX60" fmla="*/ 130320 w 182333"/>
                <a:gd name="connsiteY60" fmla="*/ 149657 h 181944"/>
                <a:gd name="connsiteX61" fmla="*/ 123047 w 182333"/>
                <a:gd name="connsiteY61" fmla="*/ 148631 h 181944"/>
                <a:gd name="connsiteX62" fmla="*/ 109506 w 182333"/>
                <a:gd name="connsiteY62" fmla="*/ 154232 h 181944"/>
                <a:gd name="connsiteX63" fmla="*/ 105082 w 182333"/>
                <a:gd name="connsiteY63" fmla="*/ 160109 h 181944"/>
                <a:gd name="connsiteX64" fmla="*/ 105082 w 182333"/>
                <a:gd name="connsiteY64" fmla="*/ 169708 h 181944"/>
                <a:gd name="connsiteX65" fmla="*/ 77252 w 182333"/>
                <a:gd name="connsiteY65" fmla="*/ 169708 h 181944"/>
                <a:gd name="connsiteX66" fmla="*/ 77252 w 182333"/>
                <a:gd name="connsiteY66" fmla="*/ 160109 h 181944"/>
                <a:gd name="connsiteX67" fmla="*/ 72829 w 182333"/>
                <a:gd name="connsiteY67" fmla="*/ 154232 h 181944"/>
                <a:gd name="connsiteX68" fmla="*/ 59288 w 182333"/>
                <a:gd name="connsiteY68" fmla="*/ 148631 h 181944"/>
                <a:gd name="connsiteX69" fmla="*/ 52014 w 182333"/>
                <a:gd name="connsiteY69" fmla="*/ 149657 h 181944"/>
                <a:gd name="connsiteX70" fmla="*/ 45193 w 182333"/>
                <a:gd name="connsiteY70" fmla="*/ 156463 h 181944"/>
                <a:gd name="connsiteX71" fmla="*/ 25524 w 182333"/>
                <a:gd name="connsiteY71" fmla="*/ 136839 h 181944"/>
                <a:gd name="connsiteX72" fmla="*/ 32325 w 182333"/>
                <a:gd name="connsiteY72" fmla="*/ 130054 h 181944"/>
                <a:gd name="connsiteX73" fmla="*/ 33357 w 182333"/>
                <a:gd name="connsiteY73" fmla="*/ 122760 h 181944"/>
                <a:gd name="connsiteX74" fmla="*/ 27746 w 182333"/>
                <a:gd name="connsiteY74" fmla="*/ 109257 h 181944"/>
                <a:gd name="connsiteX75" fmla="*/ 21870 w 182333"/>
                <a:gd name="connsiteY75" fmla="*/ 104839 h 181944"/>
                <a:gd name="connsiteX76" fmla="*/ 12235 w 182333"/>
                <a:gd name="connsiteY76" fmla="*/ 104839 h 181944"/>
                <a:gd name="connsiteX77" fmla="*/ 12235 w 182333"/>
                <a:gd name="connsiteY77" fmla="*/ 77102 h 181944"/>
                <a:gd name="connsiteX78" fmla="*/ 21870 w 182333"/>
                <a:gd name="connsiteY78" fmla="*/ 77102 h 181944"/>
                <a:gd name="connsiteX79" fmla="*/ 27746 w 182333"/>
                <a:gd name="connsiteY79" fmla="*/ 72684 h 181944"/>
                <a:gd name="connsiteX80" fmla="*/ 33357 w 182333"/>
                <a:gd name="connsiteY80" fmla="*/ 59182 h 181944"/>
                <a:gd name="connsiteX81" fmla="*/ 32325 w 182333"/>
                <a:gd name="connsiteY81" fmla="*/ 51888 h 181944"/>
                <a:gd name="connsiteX82" fmla="*/ 25524 w 182333"/>
                <a:gd name="connsiteY82" fmla="*/ 45102 h 181944"/>
                <a:gd name="connsiteX83" fmla="*/ 45193 w 182333"/>
                <a:gd name="connsiteY83" fmla="*/ 25479 h 181944"/>
                <a:gd name="connsiteX84" fmla="*/ 52014 w 182333"/>
                <a:gd name="connsiteY84" fmla="*/ 32285 h 181944"/>
                <a:gd name="connsiteX85" fmla="*/ 59288 w 182333"/>
                <a:gd name="connsiteY85" fmla="*/ 33311 h 181944"/>
                <a:gd name="connsiteX86" fmla="*/ 72829 w 182333"/>
                <a:gd name="connsiteY86" fmla="*/ 27710 h 181944"/>
                <a:gd name="connsiteX87" fmla="*/ 77252 w 182333"/>
                <a:gd name="connsiteY87" fmla="*/ 21832 h 181944"/>
                <a:gd name="connsiteX88" fmla="*/ 77252 w 182333"/>
                <a:gd name="connsiteY88" fmla="*/ 12234 h 181944"/>
                <a:gd name="connsiteX89" fmla="*/ 105082 w 182333"/>
                <a:gd name="connsiteY89" fmla="*/ 12234 h 181944"/>
                <a:gd name="connsiteX90" fmla="*/ 105082 w 182333"/>
                <a:gd name="connsiteY90" fmla="*/ 21832 h 181944"/>
                <a:gd name="connsiteX91" fmla="*/ 109506 w 182333"/>
                <a:gd name="connsiteY91" fmla="*/ 27710 h 181944"/>
                <a:gd name="connsiteX92" fmla="*/ 123047 w 182333"/>
                <a:gd name="connsiteY92" fmla="*/ 33311 h 181944"/>
                <a:gd name="connsiteX93" fmla="*/ 130320 w 182333"/>
                <a:gd name="connsiteY93" fmla="*/ 32285 h 181944"/>
                <a:gd name="connsiteX94" fmla="*/ 137142 w 182333"/>
                <a:gd name="connsiteY94" fmla="*/ 25479 h 181944"/>
                <a:gd name="connsiteX95" fmla="*/ 156810 w 182333"/>
                <a:gd name="connsiteY95" fmla="*/ 45102 h 181944"/>
                <a:gd name="connsiteX96" fmla="*/ 150009 w 182333"/>
                <a:gd name="connsiteY96" fmla="*/ 51888 h 181944"/>
                <a:gd name="connsiteX97" fmla="*/ 148978 w 182333"/>
                <a:gd name="connsiteY97" fmla="*/ 59182 h 181944"/>
                <a:gd name="connsiteX98" fmla="*/ 154589 w 182333"/>
                <a:gd name="connsiteY98" fmla="*/ 72685 h 181944"/>
                <a:gd name="connsiteX99" fmla="*/ 160465 w 182333"/>
                <a:gd name="connsiteY99" fmla="*/ 77102 h 181944"/>
                <a:gd name="connsiteX100" fmla="*/ 170099 w 182333"/>
                <a:gd name="connsiteY100" fmla="*/ 77102 h 18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82333" h="181944">
                  <a:moveTo>
                    <a:pt x="176216" y="64869"/>
                  </a:moveTo>
                  <a:lnTo>
                    <a:pt x="164918" y="64869"/>
                  </a:lnTo>
                  <a:cubicBezTo>
                    <a:pt x="164014" y="62327"/>
                    <a:pt x="162976" y="59829"/>
                    <a:pt x="161812" y="57393"/>
                  </a:cubicBezTo>
                  <a:lnTo>
                    <a:pt x="169790" y="49432"/>
                  </a:lnTo>
                  <a:cubicBezTo>
                    <a:pt x="170940" y="48285"/>
                    <a:pt x="171587" y="46727"/>
                    <a:pt x="171587" y="45101"/>
                  </a:cubicBezTo>
                  <a:cubicBezTo>
                    <a:pt x="171587" y="43476"/>
                    <a:pt x="170940" y="41919"/>
                    <a:pt x="169790" y="40771"/>
                  </a:cubicBezTo>
                  <a:lnTo>
                    <a:pt x="141461" y="12507"/>
                  </a:lnTo>
                  <a:cubicBezTo>
                    <a:pt x="139073" y="10125"/>
                    <a:pt x="135209" y="10125"/>
                    <a:pt x="132821" y="12507"/>
                  </a:cubicBezTo>
                  <a:lnTo>
                    <a:pt x="124828" y="20481"/>
                  </a:lnTo>
                  <a:cubicBezTo>
                    <a:pt x="122380" y="19315"/>
                    <a:pt x="119870" y="18276"/>
                    <a:pt x="117315" y="17372"/>
                  </a:cubicBezTo>
                  <a:lnTo>
                    <a:pt x="117315" y="6117"/>
                  </a:lnTo>
                  <a:cubicBezTo>
                    <a:pt x="117315" y="2738"/>
                    <a:pt x="114577" y="0"/>
                    <a:pt x="111198" y="0"/>
                  </a:cubicBezTo>
                  <a:lnTo>
                    <a:pt x="71135" y="0"/>
                  </a:lnTo>
                  <a:cubicBezTo>
                    <a:pt x="67756" y="0"/>
                    <a:pt x="65018" y="2738"/>
                    <a:pt x="65018" y="6117"/>
                  </a:cubicBezTo>
                  <a:lnTo>
                    <a:pt x="65018" y="17373"/>
                  </a:lnTo>
                  <a:cubicBezTo>
                    <a:pt x="62463" y="18277"/>
                    <a:pt x="59953" y="19316"/>
                    <a:pt x="57505" y="20482"/>
                  </a:cubicBezTo>
                  <a:lnTo>
                    <a:pt x="49512" y="12509"/>
                  </a:lnTo>
                  <a:cubicBezTo>
                    <a:pt x="47126" y="10128"/>
                    <a:pt x="43260" y="10127"/>
                    <a:pt x="40872" y="12509"/>
                  </a:cubicBezTo>
                  <a:lnTo>
                    <a:pt x="12542" y="40772"/>
                  </a:lnTo>
                  <a:cubicBezTo>
                    <a:pt x="11392" y="41920"/>
                    <a:pt x="10745" y="43478"/>
                    <a:pt x="10745" y="45103"/>
                  </a:cubicBezTo>
                  <a:cubicBezTo>
                    <a:pt x="10745" y="46729"/>
                    <a:pt x="11391" y="48285"/>
                    <a:pt x="12542" y="49434"/>
                  </a:cubicBezTo>
                  <a:lnTo>
                    <a:pt x="20522" y="57395"/>
                  </a:lnTo>
                  <a:cubicBezTo>
                    <a:pt x="19356" y="59832"/>
                    <a:pt x="18319" y="62329"/>
                    <a:pt x="17415" y="64870"/>
                  </a:cubicBezTo>
                  <a:lnTo>
                    <a:pt x="6117" y="64870"/>
                  </a:lnTo>
                  <a:cubicBezTo>
                    <a:pt x="2739" y="64870"/>
                    <a:pt x="0" y="67608"/>
                    <a:pt x="0" y="70987"/>
                  </a:cubicBezTo>
                  <a:lnTo>
                    <a:pt x="0" y="110958"/>
                  </a:lnTo>
                  <a:cubicBezTo>
                    <a:pt x="0" y="114337"/>
                    <a:pt x="2739" y="117075"/>
                    <a:pt x="6117" y="117075"/>
                  </a:cubicBezTo>
                  <a:lnTo>
                    <a:pt x="17415" y="117075"/>
                  </a:lnTo>
                  <a:cubicBezTo>
                    <a:pt x="18318" y="119616"/>
                    <a:pt x="19356" y="122113"/>
                    <a:pt x="20522" y="124550"/>
                  </a:cubicBezTo>
                  <a:lnTo>
                    <a:pt x="12542" y="132511"/>
                  </a:lnTo>
                  <a:cubicBezTo>
                    <a:pt x="11392" y="133659"/>
                    <a:pt x="10745" y="135216"/>
                    <a:pt x="10745" y="136842"/>
                  </a:cubicBezTo>
                  <a:cubicBezTo>
                    <a:pt x="10745" y="138467"/>
                    <a:pt x="11391" y="140024"/>
                    <a:pt x="12542" y="141173"/>
                  </a:cubicBezTo>
                  <a:lnTo>
                    <a:pt x="40872" y="169436"/>
                  </a:lnTo>
                  <a:cubicBezTo>
                    <a:pt x="43260" y="171818"/>
                    <a:pt x="47124" y="171818"/>
                    <a:pt x="49512" y="169436"/>
                  </a:cubicBezTo>
                  <a:lnTo>
                    <a:pt x="57505" y="161462"/>
                  </a:lnTo>
                  <a:cubicBezTo>
                    <a:pt x="59953" y="162629"/>
                    <a:pt x="62463" y="163667"/>
                    <a:pt x="65018" y="164571"/>
                  </a:cubicBezTo>
                  <a:lnTo>
                    <a:pt x="65018" y="175828"/>
                  </a:lnTo>
                  <a:cubicBezTo>
                    <a:pt x="65018" y="179207"/>
                    <a:pt x="67756" y="181945"/>
                    <a:pt x="71135" y="181945"/>
                  </a:cubicBezTo>
                  <a:lnTo>
                    <a:pt x="111198" y="181945"/>
                  </a:lnTo>
                  <a:cubicBezTo>
                    <a:pt x="114577" y="181945"/>
                    <a:pt x="117315" y="179207"/>
                    <a:pt x="117315" y="175828"/>
                  </a:cubicBezTo>
                  <a:lnTo>
                    <a:pt x="117315" y="164571"/>
                  </a:lnTo>
                  <a:cubicBezTo>
                    <a:pt x="119870" y="163668"/>
                    <a:pt x="122380" y="162629"/>
                    <a:pt x="124828" y="161462"/>
                  </a:cubicBezTo>
                  <a:lnTo>
                    <a:pt x="132821" y="169436"/>
                  </a:lnTo>
                  <a:cubicBezTo>
                    <a:pt x="135208" y="171818"/>
                    <a:pt x="139074" y="171819"/>
                    <a:pt x="141461" y="169436"/>
                  </a:cubicBezTo>
                  <a:lnTo>
                    <a:pt x="169790" y="141173"/>
                  </a:lnTo>
                  <a:cubicBezTo>
                    <a:pt x="170940" y="140025"/>
                    <a:pt x="171587" y="138467"/>
                    <a:pt x="171587" y="136842"/>
                  </a:cubicBezTo>
                  <a:cubicBezTo>
                    <a:pt x="171587" y="135216"/>
                    <a:pt x="170940" y="133659"/>
                    <a:pt x="169790" y="132511"/>
                  </a:cubicBezTo>
                  <a:lnTo>
                    <a:pt x="161812" y="124550"/>
                  </a:lnTo>
                  <a:cubicBezTo>
                    <a:pt x="162976" y="122114"/>
                    <a:pt x="164014" y="119616"/>
                    <a:pt x="164918" y="117075"/>
                  </a:cubicBezTo>
                  <a:lnTo>
                    <a:pt x="176216" y="117075"/>
                  </a:lnTo>
                  <a:cubicBezTo>
                    <a:pt x="179595" y="117075"/>
                    <a:pt x="182333" y="114337"/>
                    <a:pt x="182333" y="110958"/>
                  </a:cubicBezTo>
                  <a:lnTo>
                    <a:pt x="182333" y="70985"/>
                  </a:lnTo>
                  <a:cubicBezTo>
                    <a:pt x="182333" y="67607"/>
                    <a:pt x="179594" y="64869"/>
                    <a:pt x="176216" y="64869"/>
                  </a:cubicBezTo>
                  <a:close/>
                  <a:moveTo>
                    <a:pt x="170099" y="104839"/>
                  </a:moveTo>
                  <a:lnTo>
                    <a:pt x="160465" y="104839"/>
                  </a:lnTo>
                  <a:cubicBezTo>
                    <a:pt x="157741" y="104839"/>
                    <a:pt x="155346" y="106640"/>
                    <a:pt x="154589" y="109256"/>
                  </a:cubicBezTo>
                  <a:cubicBezTo>
                    <a:pt x="153234" y="113940"/>
                    <a:pt x="151346" y="118483"/>
                    <a:pt x="148978" y="122760"/>
                  </a:cubicBezTo>
                  <a:cubicBezTo>
                    <a:pt x="147655" y="125149"/>
                    <a:pt x="148076" y="128125"/>
                    <a:pt x="150009" y="130054"/>
                  </a:cubicBezTo>
                  <a:lnTo>
                    <a:pt x="156810" y="136839"/>
                  </a:lnTo>
                  <a:lnTo>
                    <a:pt x="137142" y="156463"/>
                  </a:lnTo>
                  <a:lnTo>
                    <a:pt x="130320" y="149657"/>
                  </a:lnTo>
                  <a:cubicBezTo>
                    <a:pt x="128395" y="147735"/>
                    <a:pt x="125429" y="147316"/>
                    <a:pt x="123047" y="148631"/>
                  </a:cubicBezTo>
                  <a:cubicBezTo>
                    <a:pt x="118760" y="150994"/>
                    <a:pt x="114205" y="152878"/>
                    <a:pt x="109506" y="154232"/>
                  </a:cubicBezTo>
                  <a:cubicBezTo>
                    <a:pt x="106886" y="154986"/>
                    <a:pt x="105082" y="157383"/>
                    <a:pt x="105082" y="160109"/>
                  </a:cubicBezTo>
                  <a:lnTo>
                    <a:pt x="105082" y="169708"/>
                  </a:lnTo>
                  <a:lnTo>
                    <a:pt x="77252" y="169708"/>
                  </a:lnTo>
                  <a:lnTo>
                    <a:pt x="77252" y="160109"/>
                  </a:lnTo>
                  <a:cubicBezTo>
                    <a:pt x="77252" y="157383"/>
                    <a:pt x="75448" y="154986"/>
                    <a:pt x="72829" y="154232"/>
                  </a:cubicBezTo>
                  <a:cubicBezTo>
                    <a:pt x="68130" y="152878"/>
                    <a:pt x="63574" y="150994"/>
                    <a:pt x="59288" y="148631"/>
                  </a:cubicBezTo>
                  <a:cubicBezTo>
                    <a:pt x="56905" y="147315"/>
                    <a:pt x="53940" y="147734"/>
                    <a:pt x="52014" y="149657"/>
                  </a:cubicBezTo>
                  <a:lnTo>
                    <a:pt x="45193" y="156463"/>
                  </a:lnTo>
                  <a:lnTo>
                    <a:pt x="25524" y="136839"/>
                  </a:lnTo>
                  <a:lnTo>
                    <a:pt x="32325" y="130054"/>
                  </a:lnTo>
                  <a:cubicBezTo>
                    <a:pt x="34258" y="128125"/>
                    <a:pt x="34680" y="125148"/>
                    <a:pt x="33357" y="122760"/>
                  </a:cubicBezTo>
                  <a:cubicBezTo>
                    <a:pt x="30987" y="118481"/>
                    <a:pt x="29099" y="113938"/>
                    <a:pt x="27746" y="109257"/>
                  </a:cubicBezTo>
                  <a:cubicBezTo>
                    <a:pt x="26989" y="106641"/>
                    <a:pt x="24594" y="104839"/>
                    <a:pt x="21870" y="104839"/>
                  </a:cubicBezTo>
                  <a:lnTo>
                    <a:pt x="12235" y="104839"/>
                  </a:lnTo>
                  <a:lnTo>
                    <a:pt x="12235" y="77102"/>
                  </a:lnTo>
                  <a:lnTo>
                    <a:pt x="21870" y="77102"/>
                  </a:lnTo>
                  <a:cubicBezTo>
                    <a:pt x="24594" y="77102"/>
                    <a:pt x="26989" y="75302"/>
                    <a:pt x="27746" y="72684"/>
                  </a:cubicBezTo>
                  <a:cubicBezTo>
                    <a:pt x="29099" y="68005"/>
                    <a:pt x="30987" y="63461"/>
                    <a:pt x="33357" y="59182"/>
                  </a:cubicBezTo>
                  <a:cubicBezTo>
                    <a:pt x="34680" y="56793"/>
                    <a:pt x="34258" y="53817"/>
                    <a:pt x="32325" y="51888"/>
                  </a:cubicBezTo>
                  <a:lnTo>
                    <a:pt x="25524" y="45102"/>
                  </a:lnTo>
                  <a:lnTo>
                    <a:pt x="45193" y="25479"/>
                  </a:lnTo>
                  <a:lnTo>
                    <a:pt x="52014" y="32285"/>
                  </a:lnTo>
                  <a:cubicBezTo>
                    <a:pt x="53941" y="34207"/>
                    <a:pt x="56907" y="34626"/>
                    <a:pt x="59288" y="33311"/>
                  </a:cubicBezTo>
                  <a:cubicBezTo>
                    <a:pt x="63574" y="30948"/>
                    <a:pt x="68130" y="29063"/>
                    <a:pt x="72829" y="27710"/>
                  </a:cubicBezTo>
                  <a:cubicBezTo>
                    <a:pt x="75448" y="26956"/>
                    <a:pt x="77252" y="24559"/>
                    <a:pt x="77252" y="21832"/>
                  </a:cubicBezTo>
                  <a:lnTo>
                    <a:pt x="77252" y="12234"/>
                  </a:lnTo>
                  <a:lnTo>
                    <a:pt x="105082" y="12234"/>
                  </a:lnTo>
                  <a:lnTo>
                    <a:pt x="105082" y="21832"/>
                  </a:lnTo>
                  <a:cubicBezTo>
                    <a:pt x="105082" y="24559"/>
                    <a:pt x="106886" y="26956"/>
                    <a:pt x="109506" y="27710"/>
                  </a:cubicBezTo>
                  <a:cubicBezTo>
                    <a:pt x="114205" y="29063"/>
                    <a:pt x="118760" y="30948"/>
                    <a:pt x="123047" y="33311"/>
                  </a:cubicBezTo>
                  <a:cubicBezTo>
                    <a:pt x="125431" y="34625"/>
                    <a:pt x="128395" y="34208"/>
                    <a:pt x="130320" y="32285"/>
                  </a:cubicBezTo>
                  <a:lnTo>
                    <a:pt x="137142" y="25479"/>
                  </a:lnTo>
                  <a:lnTo>
                    <a:pt x="156810" y="45102"/>
                  </a:lnTo>
                  <a:lnTo>
                    <a:pt x="150009" y="51888"/>
                  </a:lnTo>
                  <a:cubicBezTo>
                    <a:pt x="148076" y="53817"/>
                    <a:pt x="147655" y="56794"/>
                    <a:pt x="148978" y="59182"/>
                  </a:cubicBezTo>
                  <a:cubicBezTo>
                    <a:pt x="151346" y="63458"/>
                    <a:pt x="153234" y="68001"/>
                    <a:pt x="154589" y="72685"/>
                  </a:cubicBezTo>
                  <a:cubicBezTo>
                    <a:pt x="155346" y="75302"/>
                    <a:pt x="157741" y="77102"/>
                    <a:pt x="160465" y="77102"/>
                  </a:cubicBezTo>
                  <a:lnTo>
                    <a:pt x="170099" y="77102"/>
                  </a:lnTo>
                  <a:close/>
                </a:path>
              </a:pathLst>
            </a:custGeom>
            <a:grpFill/>
            <a:ln w="800" cap="flat">
              <a:noFill/>
              <a:prstDash val="solid"/>
              <a:miter/>
            </a:ln>
          </p:spPr>
          <p:txBody>
            <a:bodyPr rtlCol="0" anchor="ctr"/>
            <a:lstStyle/>
            <a:p>
              <a:endParaRPr lang="fr-FR" sz="1799" dirty="0"/>
            </a:p>
          </p:txBody>
        </p:sp>
        <p:sp>
          <p:nvSpPr>
            <p:cNvPr id="11" name="Freeform 14">
              <a:extLst>
                <a:ext uri="{FF2B5EF4-FFF2-40B4-BE49-F238E27FC236}">
                  <a16:creationId xmlns:a16="http://schemas.microsoft.com/office/drawing/2014/main" id="{09CBFD03-EC60-3C38-4360-C6696F79FBCE}"/>
                </a:ext>
              </a:extLst>
            </p:cNvPr>
            <p:cNvSpPr/>
            <p:nvPr/>
          </p:nvSpPr>
          <p:spPr>
            <a:xfrm>
              <a:off x="6714611" y="465935"/>
              <a:ext cx="97670" cy="97474"/>
            </a:xfrm>
            <a:custGeom>
              <a:avLst/>
              <a:gdLst>
                <a:gd name="connsiteX0" fmla="*/ 48835 w 97670"/>
                <a:gd name="connsiteY0" fmla="*/ 0 h 97474"/>
                <a:gd name="connsiteX1" fmla="*/ 25791 w 97670"/>
                <a:gd name="connsiteY1" fmla="*/ 5758 h 97474"/>
                <a:gd name="connsiteX2" fmla="*/ 23282 w 97670"/>
                <a:gd name="connsiteY2" fmla="*/ 14036 h 97474"/>
                <a:gd name="connsiteX3" fmla="*/ 31560 w 97670"/>
                <a:gd name="connsiteY3" fmla="*/ 16545 h 97474"/>
                <a:gd name="connsiteX4" fmla="*/ 48835 w 97670"/>
                <a:gd name="connsiteY4" fmla="*/ 12234 h 97474"/>
                <a:gd name="connsiteX5" fmla="*/ 85437 w 97670"/>
                <a:gd name="connsiteY5" fmla="*/ 48737 h 97474"/>
                <a:gd name="connsiteX6" fmla="*/ 48835 w 97670"/>
                <a:gd name="connsiteY6" fmla="*/ 85240 h 97474"/>
                <a:gd name="connsiteX7" fmla="*/ 12234 w 97670"/>
                <a:gd name="connsiteY7" fmla="*/ 48737 h 97474"/>
                <a:gd name="connsiteX8" fmla="*/ 16064 w 97670"/>
                <a:gd name="connsiteY8" fmla="*/ 32458 h 97474"/>
                <a:gd name="connsiteX9" fmla="*/ 13331 w 97670"/>
                <a:gd name="connsiteY9" fmla="*/ 24251 h 97474"/>
                <a:gd name="connsiteX10" fmla="*/ 5123 w 97670"/>
                <a:gd name="connsiteY10" fmla="*/ 26984 h 97474"/>
                <a:gd name="connsiteX11" fmla="*/ 0 w 97670"/>
                <a:gd name="connsiteY11" fmla="*/ 48737 h 97474"/>
                <a:gd name="connsiteX12" fmla="*/ 48835 w 97670"/>
                <a:gd name="connsiteY12" fmla="*/ 97475 h 97474"/>
                <a:gd name="connsiteX13" fmla="*/ 97670 w 97670"/>
                <a:gd name="connsiteY13" fmla="*/ 48737 h 97474"/>
                <a:gd name="connsiteX14" fmla="*/ 48835 w 97670"/>
                <a:gd name="connsiteY14" fmla="*/ 0 h 9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670" h="97474">
                  <a:moveTo>
                    <a:pt x="48835" y="0"/>
                  </a:moveTo>
                  <a:cubicBezTo>
                    <a:pt x="40801" y="0"/>
                    <a:pt x="32833" y="1991"/>
                    <a:pt x="25791" y="5758"/>
                  </a:cubicBezTo>
                  <a:cubicBezTo>
                    <a:pt x="22813" y="7351"/>
                    <a:pt x="21689" y="11058"/>
                    <a:pt x="23282" y="14036"/>
                  </a:cubicBezTo>
                  <a:cubicBezTo>
                    <a:pt x="24876" y="17015"/>
                    <a:pt x="28580" y="18140"/>
                    <a:pt x="31560" y="16545"/>
                  </a:cubicBezTo>
                  <a:cubicBezTo>
                    <a:pt x="36834" y="13725"/>
                    <a:pt x="42807" y="12234"/>
                    <a:pt x="48835" y="12234"/>
                  </a:cubicBezTo>
                  <a:cubicBezTo>
                    <a:pt x="69017" y="12234"/>
                    <a:pt x="85437" y="28609"/>
                    <a:pt x="85437" y="48737"/>
                  </a:cubicBezTo>
                  <a:cubicBezTo>
                    <a:pt x="85437" y="68865"/>
                    <a:pt x="69017" y="85240"/>
                    <a:pt x="48835" y="85240"/>
                  </a:cubicBezTo>
                  <a:cubicBezTo>
                    <a:pt x="28653" y="85240"/>
                    <a:pt x="12234" y="68865"/>
                    <a:pt x="12234" y="48737"/>
                  </a:cubicBezTo>
                  <a:cubicBezTo>
                    <a:pt x="12234" y="43014"/>
                    <a:pt x="13522" y="37538"/>
                    <a:pt x="16064" y="32458"/>
                  </a:cubicBezTo>
                  <a:cubicBezTo>
                    <a:pt x="17576" y="29437"/>
                    <a:pt x="16352" y="25762"/>
                    <a:pt x="13331" y="24251"/>
                  </a:cubicBezTo>
                  <a:cubicBezTo>
                    <a:pt x="10308" y="22741"/>
                    <a:pt x="6635" y="23963"/>
                    <a:pt x="5123" y="26984"/>
                  </a:cubicBezTo>
                  <a:cubicBezTo>
                    <a:pt x="1723" y="33778"/>
                    <a:pt x="0" y="41097"/>
                    <a:pt x="0" y="48737"/>
                  </a:cubicBezTo>
                  <a:cubicBezTo>
                    <a:pt x="0" y="75611"/>
                    <a:pt x="21907" y="97475"/>
                    <a:pt x="48835" y="97475"/>
                  </a:cubicBezTo>
                  <a:cubicBezTo>
                    <a:pt x="75763" y="97475"/>
                    <a:pt x="97670" y="75611"/>
                    <a:pt x="97670" y="48737"/>
                  </a:cubicBezTo>
                  <a:cubicBezTo>
                    <a:pt x="97670" y="21864"/>
                    <a:pt x="75763" y="0"/>
                    <a:pt x="48835" y="0"/>
                  </a:cubicBezTo>
                  <a:close/>
                </a:path>
              </a:pathLst>
            </a:custGeom>
            <a:grpFill/>
            <a:ln w="800" cap="flat">
              <a:noFill/>
              <a:prstDash val="solid"/>
              <a:miter/>
            </a:ln>
          </p:spPr>
          <p:txBody>
            <a:bodyPr rtlCol="0" anchor="ctr"/>
            <a:lstStyle/>
            <a:p>
              <a:endParaRPr lang="fr-FR" sz="1799" dirty="0"/>
            </a:p>
          </p:txBody>
        </p:sp>
        <p:sp>
          <p:nvSpPr>
            <p:cNvPr id="12" name="Freeform 15">
              <a:extLst>
                <a:ext uri="{FF2B5EF4-FFF2-40B4-BE49-F238E27FC236}">
                  <a16:creationId xmlns:a16="http://schemas.microsoft.com/office/drawing/2014/main" id="{F322B8C9-9028-823E-8498-28CDC230F3F3}"/>
                </a:ext>
              </a:extLst>
            </p:cNvPr>
            <p:cNvSpPr/>
            <p:nvPr/>
          </p:nvSpPr>
          <p:spPr>
            <a:xfrm>
              <a:off x="6496636" y="606706"/>
              <a:ext cx="175013" cy="174983"/>
            </a:xfrm>
            <a:custGeom>
              <a:avLst/>
              <a:gdLst>
                <a:gd name="connsiteX0" fmla="*/ 87507 w 175013"/>
                <a:gd name="connsiteY0" fmla="*/ 0 h 174983"/>
                <a:gd name="connsiteX1" fmla="*/ 0 w 175013"/>
                <a:gd name="connsiteY1" fmla="*/ 87492 h 174983"/>
                <a:gd name="connsiteX2" fmla="*/ 6879 w 175013"/>
                <a:gd name="connsiteY2" fmla="*/ 121550 h 174983"/>
                <a:gd name="connsiteX3" fmla="*/ 14896 w 175013"/>
                <a:gd name="connsiteY3" fmla="*/ 124800 h 174983"/>
                <a:gd name="connsiteX4" fmla="*/ 18146 w 175013"/>
                <a:gd name="connsiteY4" fmla="*/ 116783 h 174983"/>
                <a:gd name="connsiteX5" fmla="*/ 12233 w 175013"/>
                <a:gd name="connsiteY5" fmla="*/ 87492 h 174983"/>
                <a:gd name="connsiteX6" fmla="*/ 87506 w 175013"/>
                <a:gd name="connsiteY6" fmla="*/ 12234 h 174983"/>
                <a:gd name="connsiteX7" fmla="*/ 162779 w 175013"/>
                <a:gd name="connsiteY7" fmla="*/ 87492 h 174983"/>
                <a:gd name="connsiteX8" fmla="*/ 87506 w 175013"/>
                <a:gd name="connsiteY8" fmla="*/ 162749 h 174983"/>
                <a:gd name="connsiteX9" fmla="*/ 29918 w 175013"/>
                <a:gd name="connsiteY9" fmla="*/ 135957 h 174983"/>
                <a:gd name="connsiteX10" fmla="*/ 21299 w 175013"/>
                <a:gd name="connsiteY10" fmla="*/ 135222 h 174983"/>
                <a:gd name="connsiteX11" fmla="*/ 20564 w 175013"/>
                <a:gd name="connsiteY11" fmla="*/ 143840 h 174983"/>
                <a:gd name="connsiteX12" fmla="*/ 87507 w 175013"/>
                <a:gd name="connsiteY12" fmla="*/ 174983 h 174983"/>
                <a:gd name="connsiteX13" fmla="*/ 175013 w 175013"/>
                <a:gd name="connsiteY13" fmla="*/ 87492 h 174983"/>
                <a:gd name="connsiteX14" fmla="*/ 87507 w 175013"/>
                <a:gd name="connsiteY14" fmla="*/ 0 h 17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013" h="174983">
                  <a:moveTo>
                    <a:pt x="87507" y="0"/>
                  </a:moveTo>
                  <a:cubicBezTo>
                    <a:pt x="39255" y="0"/>
                    <a:pt x="0" y="39249"/>
                    <a:pt x="0" y="87492"/>
                  </a:cubicBezTo>
                  <a:cubicBezTo>
                    <a:pt x="0" y="99301"/>
                    <a:pt x="2315" y="110759"/>
                    <a:pt x="6879" y="121550"/>
                  </a:cubicBezTo>
                  <a:cubicBezTo>
                    <a:pt x="8195" y="124660"/>
                    <a:pt x="11784" y="126115"/>
                    <a:pt x="14896" y="124800"/>
                  </a:cubicBezTo>
                  <a:cubicBezTo>
                    <a:pt x="18007" y="123484"/>
                    <a:pt x="19462" y="119894"/>
                    <a:pt x="18146" y="116783"/>
                  </a:cubicBezTo>
                  <a:cubicBezTo>
                    <a:pt x="14222" y="107509"/>
                    <a:pt x="12233" y="97654"/>
                    <a:pt x="12233" y="87492"/>
                  </a:cubicBezTo>
                  <a:cubicBezTo>
                    <a:pt x="12233" y="45995"/>
                    <a:pt x="46000" y="12234"/>
                    <a:pt x="87506" y="12234"/>
                  </a:cubicBezTo>
                  <a:cubicBezTo>
                    <a:pt x="129011" y="12234"/>
                    <a:pt x="162779" y="45995"/>
                    <a:pt x="162779" y="87492"/>
                  </a:cubicBezTo>
                  <a:cubicBezTo>
                    <a:pt x="162779" y="128989"/>
                    <a:pt x="129011" y="162749"/>
                    <a:pt x="87506" y="162749"/>
                  </a:cubicBezTo>
                  <a:cubicBezTo>
                    <a:pt x="65258" y="162749"/>
                    <a:pt x="44268" y="152984"/>
                    <a:pt x="29918" y="135957"/>
                  </a:cubicBezTo>
                  <a:cubicBezTo>
                    <a:pt x="27741" y="133374"/>
                    <a:pt x="23883" y="133044"/>
                    <a:pt x="21299" y="135222"/>
                  </a:cubicBezTo>
                  <a:cubicBezTo>
                    <a:pt x="18716" y="137399"/>
                    <a:pt x="18386" y="141257"/>
                    <a:pt x="20564" y="143840"/>
                  </a:cubicBezTo>
                  <a:cubicBezTo>
                    <a:pt x="37244" y="163632"/>
                    <a:pt x="61644" y="174983"/>
                    <a:pt x="87507" y="174983"/>
                  </a:cubicBezTo>
                  <a:cubicBezTo>
                    <a:pt x="135759" y="174983"/>
                    <a:pt x="175013" y="135734"/>
                    <a:pt x="175013" y="87492"/>
                  </a:cubicBezTo>
                  <a:cubicBezTo>
                    <a:pt x="175013" y="39249"/>
                    <a:pt x="135758" y="0"/>
                    <a:pt x="87507" y="0"/>
                  </a:cubicBezTo>
                  <a:close/>
                </a:path>
              </a:pathLst>
            </a:custGeom>
            <a:grpFill/>
            <a:ln w="800" cap="flat">
              <a:noFill/>
              <a:prstDash val="solid"/>
              <a:miter/>
            </a:ln>
          </p:spPr>
          <p:txBody>
            <a:bodyPr rtlCol="0" anchor="ctr"/>
            <a:lstStyle/>
            <a:p>
              <a:endParaRPr lang="fr-FR" sz="1799" dirty="0"/>
            </a:p>
          </p:txBody>
        </p:sp>
        <p:sp>
          <p:nvSpPr>
            <p:cNvPr id="16" name="Freeform 16">
              <a:extLst>
                <a:ext uri="{FF2B5EF4-FFF2-40B4-BE49-F238E27FC236}">
                  <a16:creationId xmlns:a16="http://schemas.microsoft.com/office/drawing/2014/main" id="{E087685A-77F3-C5BB-7AB1-40A7D68A54A2}"/>
                </a:ext>
              </a:extLst>
            </p:cNvPr>
            <p:cNvSpPr/>
            <p:nvPr/>
          </p:nvSpPr>
          <p:spPr>
            <a:xfrm>
              <a:off x="6522650" y="632713"/>
              <a:ext cx="122986" cy="122967"/>
            </a:xfrm>
            <a:custGeom>
              <a:avLst/>
              <a:gdLst>
                <a:gd name="connsiteX0" fmla="*/ 61492 w 122986"/>
                <a:gd name="connsiteY0" fmla="*/ 12234 h 122967"/>
                <a:gd name="connsiteX1" fmla="*/ 76205 w 122986"/>
                <a:gd name="connsiteY1" fmla="*/ 14467 h 122967"/>
                <a:gd name="connsiteX2" fmla="*/ 83868 w 122986"/>
                <a:gd name="connsiteY2" fmla="*/ 10452 h 122967"/>
                <a:gd name="connsiteX3" fmla="*/ 79853 w 122986"/>
                <a:gd name="connsiteY3" fmla="*/ 2788 h 122967"/>
                <a:gd name="connsiteX4" fmla="*/ 61493 w 122986"/>
                <a:gd name="connsiteY4" fmla="*/ 0 h 122967"/>
                <a:gd name="connsiteX5" fmla="*/ 0 w 122986"/>
                <a:gd name="connsiteY5" fmla="*/ 61484 h 122967"/>
                <a:gd name="connsiteX6" fmla="*/ 61493 w 122986"/>
                <a:gd name="connsiteY6" fmla="*/ 122967 h 122967"/>
                <a:gd name="connsiteX7" fmla="*/ 122987 w 122986"/>
                <a:gd name="connsiteY7" fmla="*/ 61484 h 122967"/>
                <a:gd name="connsiteX8" fmla="*/ 105824 w 122986"/>
                <a:gd name="connsiteY8" fmla="*/ 18872 h 122967"/>
                <a:gd name="connsiteX9" fmla="*/ 97175 w 122986"/>
                <a:gd name="connsiteY9" fmla="*/ 18704 h 122967"/>
                <a:gd name="connsiteX10" fmla="*/ 97006 w 122986"/>
                <a:gd name="connsiteY10" fmla="*/ 27352 h 122967"/>
                <a:gd name="connsiteX11" fmla="*/ 110754 w 122986"/>
                <a:gd name="connsiteY11" fmla="*/ 61484 h 122967"/>
                <a:gd name="connsiteX12" fmla="*/ 61494 w 122986"/>
                <a:gd name="connsiteY12" fmla="*/ 110734 h 122967"/>
                <a:gd name="connsiteX13" fmla="*/ 12234 w 122986"/>
                <a:gd name="connsiteY13" fmla="*/ 61484 h 122967"/>
                <a:gd name="connsiteX14" fmla="*/ 61492 w 122986"/>
                <a:gd name="connsiteY14" fmla="*/ 12234 h 1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2986" h="122967">
                  <a:moveTo>
                    <a:pt x="61492" y="12234"/>
                  </a:moveTo>
                  <a:cubicBezTo>
                    <a:pt x="66513" y="12234"/>
                    <a:pt x="71463" y="12986"/>
                    <a:pt x="76205" y="14467"/>
                  </a:cubicBezTo>
                  <a:cubicBezTo>
                    <a:pt x="79431" y="15475"/>
                    <a:pt x="82860" y="13676"/>
                    <a:pt x="83868" y="10452"/>
                  </a:cubicBezTo>
                  <a:cubicBezTo>
                    <a:pt x="84875" y="7227"/>
                    <a:pt x="83077" y="3797"/>
                    <a:pt x="79853" y="2788"/>
                  </a:cubicBezTo>
                  <a:cubicBezTo>
                    <a:pt x="73929" y="938"/>
                    <a:pt x="67752" y="0"/>
                    <a:pt x="61493" y="0"/>
                  </a:cubicBezTo>
                  <a:cubicBezTo>
                    <a:pt x="27585" y="0"/>
                    <a:pt x="0" y="27581"/>
                    <a:pt x="0" y="61484"/>
                  </a:cubicBezTo>
                  <a:cubicBezTo>
                    <a:pt x="0" y="95385"/>
                    <a:pt x="27586" y="122967"/>
                    <a:pt x="61493" y="122967"/>
                  </a:cubicBezTo>
                  <a:cubicBezTo>
                    <a:pt x="95401" y="122967"/>
                    <a:pt x="122987" y="95386"/>
                    <a:pt x="122987" y="61484"/>
                  </a:cubicBezTo>
                  <a:cubicBezTo>
                    <a:pt x="122987" y="45513"/>
                    <a:pt x="116891" y="30380"/>
                    <a:pt x="105824" y="18872"/>
                  </a:cubicBezTo>
                  <a:cubicBezTo>
                    <a:pt x="103482" y="16439"/>
                    <a:pt x="99609" y="16361"/>
                    <a:pt x="97175" y="18704"/>
                  </a:cubicBezTo>
                  <a:cubicBezTo>
                    <a:pt x="94740" y="21045"/>
                    <a:pt x="94665" y="24918"/>
                    <a:pt x="97006" y="27352"/>
                  </a:cubicBezTo>
                  <a:cubicBezTo>
                    <a:pt x="105872" y="36570"/>
                    <a:pt x="110754" y="48691"/>
                    <a:pt x="110754" y="61484"/>
                  </a:cubicBezTo>
                  <a:cubicBezTo>
                    <a:pt x="110754" y="88640"/>
                    <a:pt x="88656" y="110734"/>
                    <a:pt x="61494" y="110734"/>
                  </a:cubicBezTo>
                  <a:cubicBezTo>
                    <a:pt x="34332" y="110734"/>
                    <a:pt x="12234" y="88640"/>
                    <a:pt x="12234" y="61484"/>
                  </a:cubicBezTo>
                  <a:cubicBezTo>
                    <a:pt x="12234" y="34328"/>
                    <a:pt x="34330" y="12234"/>
                    <a:pt x="61492" y="12234"/>
                  </a:cubicBezTo>
                  <a:close/>
                </a:path>
              </a:pathLst>
            </a:custGeom>
            <a:grpFill/>
            <a:ln w="800" cap="flat">
              <a:noFill/>
              <a:prstDash val="solid"/>
              <a:miter/>
            </a:ln>
          </p:spPr>
          <p:txBody>
            <a:bodyPr rtlCol="0" anchor="ctr"/>
            <a:lstStyle/>
            <a:p>
              <a:endParaRPr lang="fr-FR" sz="1799" dirty="0"/>
            </a:p>
          </p:txBody>
        </p:sp>
        <p:sp>
          <p:nvSpPr>
            <p:cNvPr id="17" name="Freeform 18">
              <a:extLst>
                <a:ext uri="{FF2B5EF4-FFF2-40B4-BE49-F238E27FC236}">
                  <a16:creationId xmlns:a16="http://schemas.microsoft.com/office/drawing/2014/main" id="{E844FFEC-A41E-EE44-AAEF-D117DEF7AF94}"/>
                </a:ext>
              </a:extLst>
            </p:cNvPr>
            <p:cNvSpPr/>
            <p:nvPr/>
          </p:nvSpPr>
          <p:spPr>
            <a:xfrm>
              <a:off x="6746322" y="615844"/>
              <a:ext cx="108291" cy="108273"/>
            </a:xfrm>
            <a:custGeom>
              <a:avLst/>
              <a:gdLst>
                <a:gd name="connsiteX0" fmla="*/ 102173 w 108291"/>
                <a:gd name="connsiteY0" fmla="*/ 48020 h 108273"/>
                <a:gd name="connsiteX1" fmla="*/ 97174 w 108291"/>
                <a:gd name="connsiteY1" fmla="*/ 48020 h 108273"/>
                <a:gd name="connsiteX2" fmla="*/ 88883 w 108291"/>
                <a:gd name="connsiteY2" fmla="*/ 28055 h 108273"/>
                <a:gd name="connsiteX3" fmla="*/ 92431 w 108291"/>
                <a:gd name="connsiteY3" fmla="*/ 24507 h 108273"/>
                <a:gd name="connsiteX4" fmla="*/ 92432 w 108291"/>
                <a:gd name="connsiteY4" fmla="*/ 15857 h 108273"/>
                <a:gd name="connsiteX5" fmla="*/ 83782 w 108291"/>
                <a:gd name="connsiteY5" fmla="*/ 15856 h 108273"/>
                <a:gd name="connsiteX6" fmla="*/ 80233 w 108291"/>
                <a:gd name="connsiteY6" fmla="*/ 19406 h 108273"/>
                <a:gd name="connsiteX7" fmla="*/ 60262 w 108291"/>
                <a:gd name="connsiteY7" fmla="*/ 11115 h 108273"/>
                <a:gd name="connsiteX8" fmla="*/ 60262 w 108291"/>
                <a:gd name="connsiteY8" fmla="*/ 6117 h 108273"/>
                <a:gd name="connsiteX9" fmla="*/ 54145 w 108291"/>
                <a:gd name="connsiteY9" fmla="*/ 0 h 108273"/>
                <a:gd name="connsiteX10" fmla="*/ 48029 w 108291"/>
                <a:gd name="connsiteY10" fmla="*/ 6117 h 108273"/>
                <a:gd name="connsiteX11" fmla="*/ 48029 w 108291"/>
                <a:gd name="connsiteY11" fmla="*/ 11115 h 108273"/>
                <a:gd name="connsiteX12" fmla="*/ 28058 w 108291"/>
                <a:gd name="connsiteY12" fmla="*/ 19406 h 108273"/>
                <a:gd name="connsiteX13" fmla="*/ 24508 w 108291"/>
                <a:gd name="connsiteY13" fmla="*/ 15856 h 108273"/>
                <a:gd name="connsiteX14" fmla="*/ 15858 w 108291"/>
                <a:gd name="connsiteY14" fmla="*/ 15857 h 108273"/>
                <a:gd name="connsiteX15" fmla="*/ 15859 w 108291"/>
                <a:gd name="connsiteY15" fmla="*/ 24507 h 108273"/>
                <a:gd name="connsiteX16" fmla="*/ 19408 w 108291"/>
                <a:gd name="connsiteY16" fmla="*/ 28056 h 108273"/>
                <a:gd name="connsiteX17" fmla="*/ 11117 w 108291"/>
                <a:gd name="connsiteY17" fmla="*/ 48020 h 108273"/>
                <a:gd name="connsiteX18" fmla="*/ 6117 w 108291"/>
                <a:gd name="connsiteY18" fmla="*/ 48020 h 108273"/>
                <a:gd name="connsiteX19" fmla="*/ 0 w 108291"/>
                <a:gd name="connsiteY19" fmla="*/ 54137 h 108273"/>
                <a:gd name="connsiteX20" fmla="*/ 6117 w 108291"/>
                <a:gd name="connsiteY20" fmla="*/ 60254 h 108273"/>
                <a:gd name="connsiteX21" fmla="*/ 11117 w 108291"/>
                <a:gd name="connsiteY21" fmla="*/ 60254 h 108273"/>
                <a:gd name="connsiteX22" fmla="*/ 19408 w 108291"/>
                <a:gd name="connsiteY22" fmla="*/ 80219 h 108273"/>
                <a:gd name="connsiteX23" fmla="*/ 15860 w 108291"/>
                <a:gd name="connsiteY23" fmla="*/ 83766 h 108273"/>
                <a:gd name="connsiteX24" fmla="*/ 15859 w 108291"/>
                <a:gd name="connsiteY24" fmla="*/ 92416 h 108273"/>
                <a:gd name="connsiteX25" fmla="*/ 20185 w 108291"/>
                <a:gd name="connsiteY25" fmla="*/ 94208 h 108273"/>
                <a:gd name="connsiteX26" fmla="*/ 24510 w 108291"/>
                <a:gd name="connsiteY26" fmla="*/ 92417 h 108273"/>
                <a:gd name="connsiteX27" fmla="*/ 28060 w 108291"/>
                <a:gd name="connsiteY27" fmla="*/ 88868 h 108273"/>
                <a:gd name="connsiteX28" fmla="*/ 48030 w 108291"/>
                <a:gd name="connsiteY28" fmla="*/ 97159 h 108273"/>
                <a:gd name="connsiteX29" fmla="*/ 48030 w 108291"/>
                <a:gd name="connsiteY29" fmla="*/ 102157 h 108273"/>
                <a:gd name="connsiteX30" fmla="*/ 54147 w 108291"/>
                <a:gd name="connsiteY30" fmla="*/ 108274 h 108273"/>
                <a:gd name="connsiteX31" fmla="*/ 60264 w 108291"/>
                <a:gd name="connsiteY31" fmla="*/ 102157 h 108273"/>
                <a:gd name="connsiteX32" fmla="*/ 60264 w 108291"/>
                <a:gd name="connsiteY32" fmla="*/ 97159 h 108273"/>
                <a:gd name="connsiteX33" fmla="*/ 80233 w 108291"/>
                <a:gd name="connsiteY33" fmla="*/ 88869 h 108273"/>
                <a:gd name="connsiteX34" fmla="*/ 83783 w 108291"/>
                <a:gd name="connsiteY34" fmla="*/ 92418 h 108273"/>
                <a:gd name="connsiteX35" fmla="*/ 88108 w 108291"/>
                <a:gd name="connsiteY35" fmla="*/ 94209 h 108273"/>
                <a:gd name="connsiteX36" fmla="*/ 92434 w 108291"/>
                <a:gd name="connsiteY36" fmla="*/ 92417 h 108273"/>
                <a:gd name="connsiteX37" fmla="*/ 92433 w 108291"/>
                <a:gd name="connsiteY37" fmla="*/ 83767 h 108273"/>
                <a:gd name="connsiteX38" fmla="*/ 88884 w 108291"/>
                <a:gd name="connsiteY38" fmla="*/ 80219 h 108273"/>
                <a:gd name="connsiteX39" fmla="*/ 97175 w 108291"/>
                <a:gd name="connsiteY39" fmla="*/ 60255 h 108273"/>
                <a:gd name="connsiteX40" fmla="*/ 102175 w 108291"/>
                <a:gd name="connsiteY40" fmla="*/ 60255 h 108273"/>
                <a:gd name="connsiteX41" fmla="*/ 108292 w 108291"/>
                <a:gd name="connsiteY41" fmla="*/ 54138 h 108273"/>
                <a:gd name="connsiteX42" fmla="*/ 102173 w 108291"/>
                <a:gd name="connsiteY42" fmla="*/ 48020 h 108273"/>
                <a:gd name="connsiteX43" fmla="*/ 54145 w 108291"/>
                <a:gd name="connsiteY43" fmla="*/ 85354 h 108273"/>
                <a:gd name="connsiteX44" fmla="*/ 22920 w 108291"/>
                <a:gd name="connsiteY44" fmla="*/ 54137 h 108273"/>
                <a:gd name="connsiteX45" fmla="*/ 54145 w 108291"/>
                <a:gd name="connsiteY45" fmla="*/ 22919 h 108273"/>
                <a:gd name="connsiteX46" fmla="*/ 85369 w 108291"/>
                <a:gd name="connsiteY46" fmla="*/ 54137 h 108273"/>
                <a:gd name="connsiteX47" fmla="*/ 54145 w 108291"/>
                <a:gd name="connsiteY47" fmla="*/ 85354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8291" h="108273">
                  <a:moveTo>
                    <a:pt x="102173" y="48020"/>
                  </a:moveTo>
                  <a:lnTo>
                    <a:pt x="97174" y="48020"/>
                  </a:lnTo>
                  <a:cubicBezTo>
                    <a:pt x="96124" y="40603"/>
                    <a:pt x="93194" y="33781"/>
                    <a:pt x="88883" y="28055"/>
                  </a:cubicBezTo>
                  <a:lnTo>
                    <a:pt x="92431" y="24507"/>
                  </a:lnTo>
                  <a:cubicBezTo>
                    <a:pt x="94821" y="22118"/>
                    <a:pt x="94821" y="18245"/>
                    <a:pt x="92432" y="15857"/>
                  </a:cubicBezTo>
                  <a:cubicBezTo>
                    <a:pt x="90043" y="13469"/>
                    <a:pt x="86170" y="13468"/>
                    <a:pt x="83782" y="15856"/>
                  </a:cubicBezTo>
                  <a:lnTo>
                    <a:pt x="80233" y="19406"/>
                  </a:lnTo>
                  <a:cubicBezTo>
                    <a:pt x="74506" y="15095"/>
                    <a:pt x="67682" y="12164"/>
                    <a:pt x="60262" y="11115"/>
                  </a:cubicBezTo>
                  <a:lnTo>
                    <a:pt x="60262" y="6117"/>
                  </a:lnTo>
                  <a:cubicBezTo>
                    <a:pt x="60262" y="2738"/>
                    <a:pt x="57524" y="0"/>
                    <a:pt x="54145" y="0"/>
                  </a:cubicBezTo>
                  <a:cubicBezTo>
                    <a:pt x="50766" y="0"/>
                    <a:pt x="48029" y="2738"/>
                    <a:pt x="48029" y="6117"/>
                  </a:cubicBezTo>
                  <a:lnTo>
                    <a:pt x="48029" y="11115"/>
                  </a:lnTo>
                  <a:cubicBezTo>
                    <a:pt x="40609" y="12164"/>
                    <a:pt x="33785" y="15095"/>
                    <a:pt x="28058" y="19406"/>
                  </a:cubicBezTo>
                  <a:lnTo>
                    <a:pt x="24508" y="15856"/>
                  </a:lnTo>
                  <a:cubicBezTo>
                    <a:pt x="22118" y="13467"/>
                    <a:pt x="18244" y="13468"/>
                    <a:pt x="15858" y="15857"/>
                  </a:cubicBezTo>
                  <a:cubicBezTo>
                    <a:pt x="13469" y="18247"/>
                    <a:pt x="13469" y="22119"/>
                    <a:pt x="15859" y="24507"/>
                  </a:cubicBezTo>
                  <a:lnTo>
                    <a:pt x="19408" y="28056"/>
                  </a:lnTo>
                  <a:cubicBezTo>
                    <a:pt x="15097" y="33782"/>
                    <a:pt x="12167" y="40604"/>
                    <a:pt x="11117" y="48020"/>
                  </a:cubicBezTo>
                  <a:lnTo>
                    <a:pt x="6117" y="48020"/>
                  </a:lnTo>
                  <a:cubicBezTo>
                    <a:pt x="2738" y="48020"/>
                    <a:pt x="0" y="50758"/>
                    <a:pt x="0" y="54137"/>
                  </a:cubicBezTo>
                  <a:cubicBezTo>
                    <a:pt x="0" y="57516"/>
                    <a:pt x="2738" y="60254"/>
                    <a:pt x="6117" y="60254"/>
                  </a:cubicBezTo>
                  <a:lnTo>
                    <a:pt x="11117" y="60254"/>
                  </a:lnTo>
                  <a:cubicBezTo>
                    <a:pt x="12167" y="67672"/>
                    <a:pt x="15097" y="74492"/>
                    <a:pt x="19408" y="80219"/>
                  </a:cubicBezTo>
                  <a:lnTo>
                    <a:pt x="15860" y="83766"/>
                  </a:lnTo>
                  <a:cubicBezTo>
                    <a:pt x="13471" y="86154"/>
                    <a:pt x="13470" y="90028"/>
                    <a:pt x="15859" y="92416"/>
                  </a:cubicBezTo>
                  <a:cubicBezTo>
                    <a:pt x="17053" y="93611"/>
                    <a:pt x="18619" y="94208"/>
                    <a:pt x="20185" y="94208"/>
                  </a:cubicBezTo>
                  <a:cubicBezTo>
                    <a:pt x="21750" y="94208"/>
                    <a:pt x="23315" y="93611"/>
                    <a:pt x="24510" y="92417"/>
                  </a:cubicBezTo>
                  <a:lnTo>
                    <a:pt x="28060" y="88868"/>
                  </a:lnTo>
                  <a:cubicBezTo>
                    <a:pt x="33787" y="93179"/>
                    <a:pt x="40610" y="96109"/>
                    <a:pt x="48030" y="97159"/>
                  </a:cubicBezTo>
                  <a:lnTo>
                    <a:pt x="48030" y="102157"/>
                  </a:lnTo>
                  <a:cubicBezTo>
                    <a:pt x="48030" y="105536"/>
                    <a:pt x="50768" y="108274"/>
                    <a:pt x="54147" y="108274"/>
                  </a:cubicBezTo>
                  <a:cubicBezTo>
                    <a:pt x="57526" y="108274"/>
                    <a:pt x="60264" y="105536"/>
                    <a:pt x="60264" y="102157"/>
                  </a:cubicBezTo>
                  <a:lnTo>
                    <a:pt x="60264" y="97159"/>
                  </a:lnTo>
                  <a:cubicBezTo>
                    <a:pt x="67683" y="96109"/>
                    <a:pt x="74506" y="93180"/>
                    <a:pt x="80233" y="88869"/>
                  </a:cubicBezTo>
                  <a:lnTo>
                    <a:pt x="83783" y="92418"/>
                  </a:lnTo>
                  <a:cubicBezTo>
                    <a:pt x="84978" y="93612"/>
                    <a:pt x="86543" y="94209"/>
                    <a:pt x="88108" y="94209"/>
                  </a:cubicBezTo>
                  <a:cubicBezTo>
                    <a:pt x="89674" y="94209"/>
                    <a:pt x="91240" y="93612"/>
                    <a:pt x="92434" y="92417"/>
                  </a:cubicBezTo>
                  <a:cubicBezTo>
                    <a:pt x="94822" y="90028"/>
                    <a:pt x="94822" y="86155"/>
                    <a:pt x="92433" y="83767"/>
                  </a:cubicBezTo>
                  <a:lnTo>
                    <a:pt x="88884" y="80219"/>
                  </a:lnTo>
                  <a:cubicBezTo>
                    <a:pt x="93195" y="74493"/>
                    <a:pt x="96126" y="67673"/>
                    <a:pt x="97175" y="60255"/>
                  </a:cubicBezTo>
                  <a:lnTo>
                    <a:pt x="102175" y="60255"/>
                  </a:lnTo>
                  <a:cubicBezTo>
                    <a:pt x="105554" y="60255"/>
                    <a:pt x="108292" y="57517"/>
                    <a:pt x="108292" y="54138"/>
                  </a:cubicBezTo>
                  <a:cubicBezTo>
                    <a:pt x="108292" y="50759"/>
                    <a:pt x="105551" y="48020"/>
                    <a:pt x="102173" y="48020"/>
                  </a:cubicBezTo>
                  <a:close/>
                  <a:moveTo>
                    <a:pt x="54145" y="85354"/>
                  </a:moveTo>
                  <a:cubicBezTo>
                    <a:pt x="36928" y="85354"/>
                    <a:pt x="22920" y="71350"/>
                    <a:pt x="22920" y="54137"/>
                  </a:cubicBezTo>
                  <a:cubicBezTo>
                    <a:pt x="22920" y="36924"/>
                    <a:pt x="36928" y="22919"/>
                    <a:pt x="54145" y="22919"/>
                  </a:cubicBezTo>
                  <a:cubicBezTo>
                    <a:pt x="71361" y="22919"/>
                    <a:pt x="85369" y="36924"/>
                    <a:pt x="85369" y="54137"/>
                  </a:cubicBezTo>
                  <a:cubicBezTo>
                    <a:pt x="85369" y="71350"/>
                    <a:pt x="71361" y="85354"/>
                    <a:pt x="54145" y="85354"/>
                  </a:cubicBezTo>
                  <a:close/>
                </a:path>
              </a:pathLst>
            </a:custGeom>
            <a:grpFill/>
            <a:ln w="800" cap="flat">
              <a:noFill/>
              <a:prstDash val="solid"/>
              <a:miter/>
            </a:ln>
          </p:spPr>
          <p:txBody>
            <a:bodyPr rtlCol="0" anchor="ctr"/>
            <a:lstStyle/>
            <a:p>
              <a:endParaRPr lang="fr-FR" sz="1799" dirty="0"/>
            </a:p>
          </p:txBody>
        </p:sp>
        <p:sp>
          <p:nvSpPr>
            <p:cNvPr id="18" name="Freeform 19">
              <a:extLst>
                <a:ext uri="{FF2B5EF4-FFF2-40B4-BE49-F238E27FC236}">
                  <a16:creationId xmlns:a16="http://schemas.microsoft.com/office/drawing/2014/main" id="{889F32C9-85B6-23E7-0703-94926DE18F13}"/>
                </a:ext>
              </a:extLst>
            </p:cNvPr>
            <p:cNvSpPr/>
            <p:nvPr/>
          </p:nvSpPr>
          <p:spPr>
            <a:xfrm>
              <a:off x="6780196" y="649711"/>
              <a:ext cx="40542" cy="40538"/>
            </a:xfrm>
            <a:custGeom>
              <a:avLst/>
              <a:gdLst>
                <a:gd name="connsiteX0" fmla="*/ 20271 w 40542"/>
                <a:gd name="connsiteY0" fmla="*/ 0 h 40538"/>
                <a:gd name="connsiteX1" fmla="*/ 0 w 40542"/>
                <a:gd name="connsiteY1" fmla="*/ 20270 h 40538"/>
                <a:gd name="connsiteX2" fmla="*/ 20271 w 40542"/>
                <a:gd name="connsiteY2" fmla="*/ 40538 h 40538"/>
                <a:gd name="connsiteX3" fmla="*/ 40542 w 40542"/>
                <a:gd name="connsiteY3" fmla="*/ 20270 h 40538"/>
                <a:gd name="connsiteX4" fmla="*/ 20271 w 40542"/>
                <a:gd name="connsiteY4" fmla="*/ 0 h 40538"/>
                <a:gd name="connsiteX5" fmla="*/ 20271 w 40542"/>
                <a:gd name="connsiteY5" fmla="*/ 28304 h 40538"/>
                <a:gd name="connsiteX6" fmla="*/ 12234 w 40542"/>
                <a:gd name="connsiteY6" fmla="*/ 20269 h 40538"/>
                <a:gd name="connsiteX7" fmla="*/ 20271 w 40542"/>
                <a:gd name="connsiteY7" fmla="*/ 12233 h 40538"/>
                <a:gd name="connsiteX8" fmla="*/ 28309 w 40542"/>
                <a:gd name="connsiteY8" fmla="*/ 20269 h 40538"/>
                <a:gd name="connsiteX9" fmla="*/ 20271 w 40542"/>
                <a:gd name="connsiteY9" fmla="*/ 28304 h 4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542" h="40538">
                  <a:moveTo>
                    <a:pt x="20271" y="0"/>
                  </a:moveTo>
                  <a:cubicBezTo>
                    <a:pt x="9094" y="0"/>
                    <a:pt x="0" y="9092"/>
                    <a:pt x="0" y="20270"/>
                  </a:cubicBezTo>
                  <a:cubicBezTo>
                    <a:pt x="0" y="31445"/>
                    <a:pt x="9094" y="40538"/>
                    <a:pt x="20271" y="40538"/>
                  </a:cubicBezTo>
                  <a:cubicBezTo>
                    <a:pt x="31449" y="40538"/>
                    <a:pt x="40542" y="31446"/>
                    <a:pt x="40542" y="20270"/>
                  </a:cubicBezTo>
                  <a:cubicBezTo>
                    <a:pt x="40543" y="9093"/>
                    <a:pt x="31449" y="0"/>
                    <a:pt x="20271" y="0"/>
                  </a:cubicBezTo>
                  <a:close/>
                  <a:moveTo>
                    <a:pt x="20271" y="28304"/>
                  </a:moveTo>
                  <a:cubicBezTo>
                    <a:pt x="15839" y="28304"/>
                    <a:pt x="12234" y="24700"/>
                    <a:pt x="12234" y="20269"/>
                  </a:cubicBezTo>
                  <a:cubicBezTo>
                    <a:pt x="12234" y="15838"/>
                    <a:pt x="15839" y="12233"/>
                    <a:pt x="20271" y="12233"/>
                  </a:cubicBezTo>
                  <a:cubicBezTo>
                    <a:pt x="24703" y="12233"/>
                    <a:pt x="28309" y="15838"/>
                    <a:pt x="28309" y="20269"/>
                  </a:cubicBezTo>
                  <a:cubicBezTo>
                    <a:pt x="28309" y="24700"/>
                    <a:pt x="24704" y="28304"/>
                    <a:pt x="20271" y="28304"/>
                  </a:cubicBezTo>
                  <a:close/>
                </a:path>
              </a:pathLst>
            </a:custGeom>
            <a:grpFill/>
            <a:ln w="800" cap="flat">
              <a:noFill/>
              <a:prstDash val="solid"/>
              <a:miter/>
            </a:ln>
          </p:spPr>
          <p:txBody>
            <a:bodyPr rtlCol="0" anchor="ctr"/>
            <a:lstStyle/>
            <a:p>
              <a:endParaRPr lang="fr-FR" sz="1799" dirty="0"/>
            </a:p>
          </p:txBody>
        </p:sp>
      </p:grpSp>
      <p:sp>
        <p:nvSpPr>
          <p:cNvPr id="19" name="Rectangle 18">
            <a:extLst>
              <a:ext uri="{FF2B5EF4-FFF2-40B4-BE49-F238E27FC236}">
                <a16:creationId xmlns:a16="http://schemas.microsoft.com/office/drawing/2014/main" id="{D1297C34-2248-4EFA-FCA6-92B816EC0EE5}"/>
              </a:ext>
            </a:extLst>
          </p:cNvPr>
          <p:cNvSpPr/>
          <p:nvPr/>
        </p:nvSpPr>
        <p:spPr>
          <a:xfrm>
            <a:off x="1744976" y="3215340"/>
            <a:ext cx="4355401" cy="794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49" dirty="0">
              <a:solidFill>
                <a:schemeClr val="bg1"/>
              </a:solidFill>
              <a:latin typeface="Arial" panose="020B0604020202020204"/>
            </a:endParaRPr>
          </a:p>
        </p:txBody>
      </p:sp>
      <p:sp>
        <p:nvSpPr>
          <p:cNvPr id="22" name="ZoneTexte 90">
            <a:extLst>
              <a:ext uri="{FF2B5EF4-FFF2-40B4-BE49-F238E27FC236}">
                <a16:creationId xmlns:a16="http://schemas.microsoft.com/office/drawing/2014/main" id="{0C2C23C6-D1D3-65DD-8D72-81DFF417518C}"/>
              </a:ext>
            </a:extLst>
          </p:cNvPr>
          <p:cNvSpPr txBox="1"/>
          <p:nvPr/>
        </p:nvSpPr>
        <p:spPr>
          <a:xfrm>
            <a:off x="6468404" y="1785674"/>
            <a:ext cx="1841920" cy="1937710"/>
          </a:xfrm>
          <a:prstGeom prst="rect">
            <a:avLst/>
          </a:prstGeom>
          <a:noFill/>
        </p:spPr>
        <p:txBody>
          <a:bodyPr wrap="square" rtlCol="0">
            <a:spAutoFit/>
          </a:bodyPr>
          <a:lstStyle/>
          <a:p>
            <a:pPr algn="ctr" defTabSz="685372">
              <a:buClr>
                <a:srgbClr val="4BACC6"/>
              </a:buClr>
              <a:defRPr/>
            </a:pPr>
            <a:endParaRPr lang="fr-FR" sz="1199" dirty="0">
              <a:solidFill>
                <a:schemeClr val="tx2"/>
              </a:solidFill>
              <a:latin typeface="Arial" panose="020B0604020202020204" pitchFamily="34" charset="0"/>
              <a:cs typeface="Arial" panose="020B0604020202020204" pitchFamily="34" charset="0"/>
            </a:endParaRPr>
          </a:p>
          <a:p>
            <a:pPr algn="ctr" defTabSz="685372">
              <a:buClr>
                <a:srgbClr val="4BACC6"/>
              </a:buClr>
              <a:defRPr/>
            </a:pPr>
            <a:r>
              <a:rPr lang="fr-FR" sz="1199" dirty="0">
                <a:solidFill>
                  <a:schemeClr val="tx2"/>
                </a:solidFill>
                <a:latin typeface="Arial" panose="020B0604020202020204" pitchFamily="34" charset="0"/>
                <a:cs typeface="Arial" panose="020B0604020202020204" pitchFamily="34" charset="0"/>
              </a:rPr>
              <a:t>LE SUPPLÉMENT D’INTÉRESSEMENT BÉNÉFICIE DES MÊMES AVANTAGES SOCIAUX ET FISCAUX </a:t>
            </a:r>
          </a:p>
          <a:p>
            <a:pPr algn="ctr" defTabSz="685372">
              <a:buClr>
                <a:srgbClr val="4BACC6"/>
              </a:buClr>
              <a:defRPr/>
            </a:pPr>
            <a:r>
              <a:rPr lang="fr-FR" sz="1199" dirty="0">
                <a:solidFill>
                  <a:schemeClr val="tx2"/>
                </a:solidFill>
                <a:latin typeface="Arial" panose="020B0604020202020204" pitchFamily="34" charset="0"/>
                <a:cs typeface="Arial" panose="020B0604020202020204" pitchFamily="34" charset="0"/>
              </a:rPr>
              <a:t>ET PERMET DE VERSER PLUS À LA MAIN DE L’ENTREPRISE.</a:t>
            </a:r>
            <a:endParaRPr lang="fr-FR" sz="899" dirty="0">
              <a:solidFill>
                <a:schemeClr val="tx2"/>
              </a:solidFill>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D21B1CC1-B4D5-C15A-E2E4-A248F00B05CB}"/>
              </a:ext>
            </a:extLst>
          </p:cNvPr>
          <p:cNvSpPr/>
          <p:nvPr/>
        </p:nvSpPr>
        <p:spPr>
          <a:xfrm>
            <a:off x="1196224" y="4863787"/>
            <a:ext cx="1669908" cy="1731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85372">
              <a:defRPr/>
            </a:pPr>
            <a:r>
              <a:rPr lang="fr-FR" altLang="fr-FR" sz="525" dirty="0">
                <a:solidFill>
                  <a:srgbClr val="575757"/>
                </a:solidFill>
                <a:latin typeface="Arial" panose="020B0604020202020204"/>
              </a:rPr>
              <a:t>(1) Soit </a:t>
            </a:r>
            <a:r>
              <a:rPr lang="fr-FR" altLang="fr-FR" sz="525">
                <a:solidFill>
                  <a:srgbClr val="575757"/>
                </a:solidFill>
                <a:latin typeface="Arial" panose="020B0604020202020204"/>
              </a:rPr>
              <a:t>en 2024, 34 776 </a:t>
            </a:r>
            <a:r>
              <a:rPr lang="fr-FR" altLang="fr-FR" sz="525" dirty="0">
                <a:solidFill>
                  <a:srgbClr val="575757"/>
                </a:solidFill>
                <a:latin typeface="Arial" panose="020B0604020202020204"/>
              </a:rPr>
              <a:t>€ par salarié. </a:t>
            </a:r>
          </a:p>
        </p:txBody>
      </p:sp>
      <p:sp>
        <p:nvSpPr>
          <p:cNvPr id="60" name="Freeform: Shape 45">
            <a:extLst>
              <a:ext uri="{FF2B5EF4-FFF2-40B4-BE49-F238E27FC236}">
                <a16:creationId xmlns:a16="http://schemas.microsoft.com/office/drawing/2014/main" id="{5D15B847-6B0C-6696-BA41-4A0CEF3C340C}"/>
              </a:ext>
            </a:extLst>
          </p:cNvPr>
          <p:cNvSpPr/>
          <p:nvPr/>
        </p:nvSpPr>
        <p:spPr>
          <a:xfrm>
            <a:off x="744672" y="3958007"/>
            <a:ext cx="5119464" cy="712927"/>
          </a:xfrm>
          <a:custGeom>
            <a:avLst/>
            <a:gdLst>
              <a:gd name="connsiteX0" fmla="*/ 0 w 2771775"/>
              <a:gd name="connsiteY0" fmla="*/ 0 h 866775"/>
              <a:gd name="connsiteX1" fmla="*/ 2771775 w 2771775"/>
              <a:gd name="connsiteY1" fmla="*/ 0 h 866775"/>
              <a:gd name="connsiteX2" fmla="*/ 2771775 w 2771775"/>
              <a:gd name="connsiteY2" fmla="*/ 628650 h 866775"/>
              <a:gd name="connsiteX3" fmla="*/ 1523999 w 2771775"/>
              <a:gd name="connsiteY3" fmla="*/ 628650 h 866775"/>
              <a:gd name="connsiteX4" fmla="*/ 1385886 w 2771775"/>
              <a:gd name="connsiteY4" fmla="*/ 866775 h 866775"/>
              <a:gd name="connsiteX5" fmla="*/ 1247774 w 2771775"/>
              <a:gd name="connsiteY5" fmla="*/ 628650 h 866775"/>
              <a:gd name="connsiteX6" fmla="*/ 0 w 2771775"/>
              <a:gd name="connsiteY6" fmla="*/ 628650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71775" h="866775">
                <a:moveTo>
                  <a:pt x="0" y="0"/>
                </a:moveTo>
                <a:lnTo>
                  <a:pt x="2771775" y="0"/>
                </a:lnTo>
                <a:lnTo>
                  <a:pt x="2771775" y="628650"/>
                </a:lnTo>
                <a:lnTo>
                  <a:pt x="1523999" y="628650"/>
                </a:lnTo>
                <a:lnTo>
                  <a:pt x="1385886" y="866775"/>
                </a:lnTo>
                <a:lnTo>
                  <a:pt x="1247774" y="628650"/>
                </a:lnTo>
                <a:lnTo>
                  <a:pt x="0" y="628650"/>
                </a:lnTo>
                <a:close/>
              </a:path>
            </a:pathLst>
          </a:custGeom>
          <a:solidFill>
            <a:schemeClr val="tx2"/>
          </a:solidFill>
          <a:ln w="25400">
            <a:noFill/>
            <a:round/>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AB3B1B6C-86C5-E9BD-8413-8B6425BF3A05}"/>
              </a:ext>
            </a:extLst>
          </p:cNvPr>
          <p:cNvSpPr/>
          <p:nvPr/>
        </p:nvSpPr>
        <p:spPr>
          <a:xfrm>
            <a:off x="986523" y="3998999"/>
            <a:ext cx="4995734" cy="630942"/>
          </a:xfrm>
          <a:prstGeom prst="rect">
            <a:avLst/>
          </a:prstGeom>
        </p:spPr>
        <p:txBody>
          <a:bodyPr wrap="square">
            <a:spAutoFit/>
          </a:bodyPr>
          <a:lstStyle/>
          <a:p>
            <a:pPr algn="ctr">
              <a:lnSpc>
                <a:spcPts val="1419"/>
              </a:lnSpc>
            </a:pPr>
            <a:r>
              <a:rPr lang="fr-FR" sz="1099" dirty="0">
                <a:solidFill>
                  <a:schemeClr val="bg1"/>
                </a:solidFill>
              </a:rPr>
              <a:t>C’est l’idéal pour récompenser les salariés en fin d'année </a:t>
            </a:r>
          </a:p>
          <a:p>
            <a:pPr algn="ctr">
              <a:lnSpc>
                <a:spcPts val="1419"/>
              </a:lnSpc>
            </a:pPr>
            <a:r>
              <a:rPr lang="fr-FR" sz="1099" dirty="0">
                <a:solidFill>
                  <a:schemeClr val="bg1"/>
                </a:solidFill>
              </a:rPr>
              <a:t>en complément de l'intéressement </a:t>
            </a:r>
            <a:r>
              <a:rPr lang="fr-FR" sz="1199" b="1" dirty="0">
                <a:solidFill>
                  <a:schemeClr val="bg1"/>
                </a:solidFill>
              </a:rPr>
              <a:t>!</a:t>
            </a:r>
          </a:p>
          <a:p>
            <a:pPr>
              <a:lnSpc>
                <a:spcPts val="1419"/>
              </a:lnSpc>
            </a:pPr>
            <a:endParaRPr lang="fr-FR" sz="1199" b="1" dirty="0">
              <a:solidFill>
                <a:schemeClr val="bg1"/>
              </a:solidFill>
            </a:endParaRPr>
          </a:p>
        </p:txBody>
      </p:sp>
      <p:sp>
        <p:nvSpPr>
          <p:cNvPr id="66" name="Rectangle 65">
            <a:extLst>
              <a:ext uri="{FF2B5EF4-FFF2-40B4-BE49-F238E27FC236}">
                <a16:creationId xmlns:a16="http://schemas.microsoft.com/office/drawing/2014/main" id="{1CB88294-0F2E-9125-D593-0FC1005C0626}"/>
              </a:ext>
            </a:extLst>
          </p:cNvPr>
          <p:cNvSpPr/>
          <p:nvPr/>
        </p:nvSpPr>
        <p:spPr>
          <a:xfrm>
            <a:off x="7232210" y="1200057"/>
            <a:ext cx="561992" cy="541504"/>
          </a:xfrm>
          <a:prstGeom prst="rect">
            <a:avLst/>
          </a:prstGeom>
        </p:spPr>
        <p:txBody>
          <a:bodyPr>
            <a:noAutofit/>
          </a:bodyPr>
          <a:lstStyle/>
          <a:p>
            <a:pPr lvl="0">
              <a:defRPr/>
            </a:pPr>
            <a:r>
              <a:rPr lang="fr-FR" sz="3600" b="1" dirty="0">
                <a:ln w="6350">
                  <a:solidFill>
                    <a:schemeClr val="bg1"/>
                  </a:solidFill>
                </a:ln>
                <a:noFill/>
                <a:latin typeface="+mj-lt"/>
                <a:ea typeface="+mj-ea"/>
                <a:cs typeface="+mj-cs"/>
              </a:rPr>
              <a:t>+</a:t>
            </a:r>
          </a:p>
        </p:txBody>
      </p:sp>
      <p:sp>
        <p:nvSpPr>
          <p:cNvPr id="67" name="Rectangle 66">
            <a:extLst>
              <a:ext uri="{FF2B5EF4-FFF2-40B4-BE49-F238E27FC236}">
                <a16:creationId xmlns:a16="http://schemas.microsoft.com/office/drawing/2014/main" id="{6CBDFC84-573C-4A4F-2E6A-D1DC6269D610}"/>
              </a:ext>
            </a:extLst>
          </p:cNvPr>
          <p:cNvSpPr/>
          <p:nvPr/>
        </p:nvSpPr>
        <p:spPr>
          <a:xfrm>
            <a:off x="7112917" y="1163089"/>
            <a:ext cx="542767" cy="240995"/>
          </a:xfrm>
          <a:prstGeom prst="rect">
            <a:avLst/>
          </a:prstGeom>
        </p:spPr>
        <p:txBody>
          <a:bodyPr>
            <a:noAutofit/>
          </a:bodyPr>
          <a:lstStyle/>
          <a:p>
            <a:pPr lvl="0">
              <a:defRPr/>
            </a:pPr>
            <a:r>
              <a:rPr lang="fr-FR" sz="1200" b="1" dirty="0">
                <a:solidFill>
                  <a:schemeClr val="bg1"/>
                </a:solidFill>
              </a:rPr>
              <a:t>LE</a:t>
            </a:r>
          </a:p>
        </p:txBody>
      </p:sp>
      <p:cxnSp>
        <p:nvCxnSpPr>
          <p:cNvPr id="68" name="Straight Connector 40">
            <a:extLst>
              <a:ext uri="{FF2B5EF4-FFF2-40B4-BE49-F238E27FC236}">
                <a16:creationId xmlns:a16="http://schemas.microsoft.com/office/drawing/2014/main" id="{E623DB53-5176-A6E4-27C5-F1D93884E8C7}"/>
              </a:ext>
            </a:extLst>
          </p:cNvPr>
          <p:cNvCxnSpPr>
            <a:cxnSpLocks/>
          </p:cNvCxnSpPr>
          <p:nvPr/>
        </p:nvCxnSpPr>
        <p:spPr>
          <a:xfrm>
            <a:off x="763502" y="4841283"/>
            <a:ext cx="510063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Oval 48">
            <a:extLst>
              <a:ext uri="{FF2B5EF4-FFF2-40B4-BE49-F238E27FC236}">
                <a16:creationId xmlns:a16="http://schemas.microsoft.com/office/drawing/2014/main" id="{AEA532B2-B8CD-1C99-1807-800844DF593C}"/>
              </a:ext>
            </a:extLst>
          </p:cNvPr>
          <p:cNvSpPr/>
          <p:nvPr/>
        </p:nvSpPr>
        <p:spPr>
          <a:xfrm>
            <a:off x="3221504" y="4768637"/>
            <a:ext cx="120842" cy="120842"/>
          </a:xfrm>
          <a:prstGeom prst="ellipse">
            <a:avLst/>
          </a:prstGeom>
          <a:solidFill>
            <a:schemeClr val="tx2"/>
          </a:solidFill>
          <a:ln w="19050">
            <a:solidFill>
              <a:schemeClr val="bg1">
                <a:lumMod val="9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5076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2657D015-FD4B-2C48-876B-38C436499364}"/>
              </a:ext>
            </a:extLst>
          </p:cNvPr>
          <p:cNvSpPr>
            <a:spLocks noGrp="1"/>
          </p:cNvSpPr>
          <p:nvPr>
            <p:ph type="sldNum" sz="quarter" idx="12"/>
          </p:nvPr>
        </p:nvSpPr>
        <p:spPr/>
        <p:txBody>
          <a:bodyPr/>
          <a:lstStyle/>
          <a:p>
            <a:fld id="{E94165F0-FE87-0B48-AA66-28C8AFD55271}" type="slidenum">
              <a:rPr lang="fr-FR" smtClean="0"/>
              <a:t>17</a:t>
            </a:fld>
            <a:endParaRPr lang="fr-FR"/>
          </a:p>
        </p:txBody>
      </p:sp>
      <p:sp>
        <p:nvSpPr>
          <p:cNvPr id="82" name="Rectangle 81">
            <a:extLst>
              <a:ext uri="{FF2B5EF4-FFF2-40B4-BE49-F238E27FC236}">
                <a16:creationId xmlns:a16="http://schemas.microsoft.com/office/drawing/2014/main" id="{0947192F-F389-A9B7-A89E-16F7EA99D149}"/>
              </a:ext>
            </a:extLst>
          </p:cNvPr>
          <p:cNvSpPr/>
          <p:nvPr/>
        </p:nvSpPr>
        <p:spPr>
          <a:xfrm>
            <a:off x="8851914" y="-17017"/>
            <a:ext cx="51267" cy="514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FD191ADE-EC6A-11E9-404D-55DE93D1D547}"/>
              </a:ext>
            </a:extLst>
          </p:cNvPr>
          <p:cNvSpPr/>
          <p:nvPr/>
        </p:nvSpPr>
        <p:spPr>
          <a:xfrm>
            <a:off x="4985346" y="992020"/>
            <a:ext cx="36000" cy="155668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18" name="Rectangle 17">
            <a:extLst>
              <a:ext uri="{FF2B5EF4-FFF2-40B4-BE49-F238E27FC236}">
                <a16:creationId xmlns:a16="http://schemas.microsoft.com/office/drawing/2014/main" id="{B555FCA2-F2B6-B5E9-56E0-D4BAF21EA2A7}"/>
              </a:ext>
            </a:extLst>
          </p:cNvPr>
          <p:cNvSpPr/>
          <p:nvPr/>
        </p:nvSpPr>
        <p:spPr>
          <a:xfrm>
            <a:off x="5132392" y="992019"/>
            <a:ext cx="3719522" cy="1556683"/>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9" descr="Text&#10;&#10;Description automatically generated">
            <a:extLst>
              <a:ext uri="{FF2B5EF4-FFF2-40B4-BE49-F238E27FC236}">
                <a16:creationId xmlns:a16="http://schemas.microsoft.com/office/drawing/2014/main" id="{B36510AC-FDBC-5AA2-8F2D-6AEEC27F7D7B}"/>
              </a:ext>
            </a:extLst>
          </p:cNvPr>
          <p:cNvPicPr>
            <a:picLocks noChangeAspect="1"/>
          </p:cNvPicPr>
          <p:nvPr/>
        </p:nvPicPr>
        <p:blipFill>
          <a:blip r:embed="rId2"/>
          <a:stretch>
            <a:fillRect/>
          </a:stretch>
        </p:blipFill>
        <p:spPr>
          <a:xfrm>
            <a:off x="1033979" y="262330"/>
            <a:ext cx="1890793" cy="605054"/>
          </a:xfrm>
          <a:prstGeom prst="rect">
            <a:avLst/>
          </a:prstGeom>
        </p:spPr>
      </p:pic>
      <p:sp>
        <p:nvSpPr>
          <p:cNvPr id="5" name="Rectangle 4">
            <a:extLst>
              <a:ext uri="{FF2B5EF4-FFF2-40B4-BE49-F238E27FC236}">
                <a16:creationId xmlns:a16="http://schemas.microsoft.com/office/drawing/2014/main" id="{FCD5590A-0C86-D955-D016-9A1DC4D033BA}"/>
              </a:ext>
            </a:extLst>
          </p:cNvPr>
          <p:cNvSpPr/>
          <p:nvPr/>
        </p:nvSpPr>
        <p:spPr>
          <a:xfrm>
            <a:off x="175755" y="0"/>
            <a:ext cx="312728" cy="1114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9">
            <a:extLst>
              <a:ext uri="{FF2B5EF4-FFF2-40B4-BE49-F238E27FC236}">
                <a16:creationId xmlns:a16="http://schemas.microsoft.com/office/drawing/2014/main" id="{133AAC38-DC0C-FC84-2E66-249EBDDBAB55}"/>
              </a:ext>
            </a:extLst>
          </p:cNvPr>
          <p:cNvSpPr txBox="1"/>
          <p:nvPr/>
        </p:nvSpPr>
        <p:spPr>
          <a:xfrm>
            <a:off x="5238400" y="2179100"/>
            <a:ext cx="2838317" cy="199449"/>
          </a:xfrm>
          <a:prstGeom prst="roundRect">
            <a:avLst>
              <a:gd name="adj" fmla="val 50000"/>
            </a:avLst>
          </a:prstGeom>
          <a:gradFill>
            <a:gsLst>
              <a:gs pos="18000">
                <a:srgbClr val="581D74"/>
              </a:gs>
              <a:gs pos="100000">
                <a:srgbClr val="AE1580"/>
              </a:gs>
            </a:gsLst>
            <a:lin ang="8100000" scaled="1"/>
          </a:gradFill>
        </p:spPr>
        <p:txBody>
          <a:bodyPr wrap="square" lIns="396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lang="fr-FR" sz="1000" dirty="0">
                <a:solidFill>
                  <a:prstClr val="white"/>
                </a:solidFill>
                <a:latin typeface="Arial" panose="020B0604020202020204" pitchFamily="34" charset="0"/>
                <a:cs typeface="Arial" panose="020B0604020202020204" pitchFamily="34" charset="0"/>
              </a:rPr>
              <a:t>nom-prenom@infoemail.com</a:t>
            </a:r>
            <a:endParaRPr kumimoji="0" lang="fr-FR"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 name="Straight Connector 83">
            <a:extLst>
              <a:ext uri="{FF2B5EF4-FFF2-40B4-BE49-F238E27FC236}">
                <a16:creationId xmlns:a16="http://schemas.microsoft.com/office/drawing/2014/main" id="{E42F0446-D86E-4377-4CB5-9220B872402C}"/>
              </a:ext>
            </a:extLst>
          </p:cNvPr>
          <p:cNvCxnSpPr>
            <a:cxnSpLocks/>
          </p:cNvCxnSpPr>
          <p:nvPr/>
        </p:nvCxnSpPr>
        <p:spPr>
          <a:xfrm>
            <a:off x="5448197" y="1385566"/>
            <a:ext cx="0" cy="730069"/>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7" name="Group 26">
            <a:extLst>
              <a:ext uri="{FF2B5EF4-FFF2-40B4-BE49-F238E27FC236}">
                <a16:creationId xmlns:a16="http://schemas.microsoft.com/office/drawing/2014/main" id="{58284506-C981-4BC4-CA80-EF0ABC490241}"/>
              </a:ext>
            </a:extLst>
          </p:cNvPr>
          <p:cNvGrpSpPr/>
          <p:nvPr/>
        </p:nvGrpSpPr>
        <p:grpSpPr>
          <a:xfrm>
            <a:off x="5330549" y="1104382"/>
            <a:ext cx="209652" cy="190593"/>
            <a:chOff x="4131169" y="1111546"/>
            <a:chExt cx="178755" cy="178755"/>
          </a:xfrm>
        </p:grpSpPr>
        <p:sp>
          <p:nvSpPr>
            <p:cNvPr id="8" name="Oval 27">
              <a:extLst>
                <a:ext uri="{FF2B5EF4-FFF2-40B4-BE49-F238E27FC236}">
                  <a16:creationId xmlns:a16="http://schemas.microsoft.com/office/drawing/2014/main" id="{FBB4B9E4-1A5A-E0EF-A4ED-DF32B4F8934A}"/>
                </a:ext>
              </a:extLst>
            </p:cNvPr>
            <p:cNvSpPr/>
            <p:nvPr/>
          </p:nvSpPr>
          <p:spPr>
            <a:xfrm>
              <a:off x="4131169" y="1111546"/>
              <a:ext cx="178755" cy="178755"/>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28">
              <a:extLst>
                <a:ext uri="{FF2B5EF4-FFF2-40B4-BE49-F238E27FC236}">
                  <a16:creationId xmlns:a16="http://schemas.microsoft.com/office/drawing/2014/main" id="{E9A4A688-7F75-C858-16F5-7E2A09DC9075}"/>
                </a:ext>
              </a:extLst>
            </p:cNvPr>
            <p:cNvSpPr/>
            <p:nvPr/>
          </p:nvSpPr>
          <p:spPr>
            <a:xfrm>
              <a:off x="4182029" y="1162406"/>
              <a:ext cx="77035" cy="7703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11">
            <a:extLst>
              <a:ext uri="{FF2B5EF4-FFF2-40B4-BE49-F238E27FC236}">
                <a16:creationId xmlns:a16="http://schemas.microsoft.com/office/drawing/2014/main" id="{1AE9659D-8FB8-10D4-C9C2-49C1E6ADCE11}"/>
              </a:ext>
            </a:extLst>
          </p:cNvPr>
          <p:cNvSpPr/>
          <p:nvPr/>
        </p:nvSpPr>
        <p:spPr>
          <a:xfrm>
            <a:off x="5540201" y="1285743"/>
            <a:ext cx="1872000" cy="276999"/>
          </a:xfrm>
          <a:prstGeom prst="rect">
            <a:avLst/>
          </a:prstGeom>
          <a:noFill/>
        </p:spPr>
        <p:txBody>
          <a:bodyPr wrap="square" anchor="t" anchorCtr="0">
            <a:spAutoFit/>
          </a:bodyPr>
          <a:lstStyle/>
          <a:p>
            <a:pPr marL="0" lvl="3" defTabSz="685800">
              <a:spcBef>
                <a:spcPts val="900"/>
              </a:spcBef>
            </a:pPr>
            <a:r>
              <a:rPr lang="fr-FR" sz="1200" i="1" dirty="0">
                <a:solidFill>
                  <a:schemeClr val="bg2"/>
                </a:solidFill>
                <a:latin typeface="Arial" panose="020B0604020202020204" pitchFamily="34" charset="0"/>
                <a:cs typeface="Arial" panose="020B0604020202020204" pitchFamily="34" charset="0"/>
              </a:rPr>
              <a:t>Fonction</a:t>
            </a:r>
          </a:p>
        </p:txBody>
      </p:sp>
      <p:sp>
        <p:nvSpPr>
          <p:cNvPr id="14" name="Rectangle 13">
            <a:extLst>
              <a:ext uri="{FF2B5EF4-FFF2-40B4-BE49-F238E27FC236}">
                <a16:creationId xmlns:a16="http://schemas.microsoft.com/office/drawing/2014/main" id="{527DB65E-FEA5-EFF0-3EF5-A3E02C66249A}"/>
              </a:ext>
            </a:extLst>
          </p:cNvPr>
          <p:cNvSpPr/>
          <p:nvPr/>
        </p:nvSpPr>
        <p:spPr>
          <a:xfrm>
            <a:off x="5540201" y="1581612"/>
            <a:ext cx="1872000" cy="276999"/>
          </a:xfrm>
          <a:prstGeom prst="rect">
            <a:avLst/>
          </a:prstGeom>
          <a:noFill/>
        </p:spPr>
        <p:txBody>
          <a:bodyPr wrap="square" anchor="t" anchorCtr="0">
            <a:spAutoFit/>
          </a:bodyPr>
          <a:lstStyle/>
          <a:p>
            <a:pPr marL="0" lvl="3" defTabSz="685800">
              <a:spcBef>
                <a:spcPts val="900"/>
              </a:spcBef>
            </a:pPr>
            <a:r>
              <a:rPr lang="fr-FR" sz="1200" dirty="0">
                <a:solidFill>
                  <a:schemeClr val="bg2"/>
                </a:solidFill>
                <a:latin typeface="Arial" panose="020B0604020202020204" pitchFamily="34" charset="0"/>
                <a:cs typeface="Arial" panose="020B0604020202020204" pitchFamily="34" charset="0"/>
              </a:rPr>
              <a:t>xx xx xx xx xx</a:t>
            </a:r>
          </a:p>
        </p:txBody>
      </p:sp>
      <p:sp>
        <p:nvSpPr>
          <p:cNvPr id="15" name="Rectangle 14">
            <a:extLst>
              <a:ext uri="{FF2B5EF4-FFF2-40B4-BE49-F238E27FC236}">
                <a16:creationId xmlns:a16="http://schemas.microsoft.com/office/drawing/2014/main" id="{832E4E03-E950-50C0-30A7-10E03C4A3953}"/>
              </a:ext>
            </a:extLst>
          </p:cNvPr>
          <p:cNvSpPr/>
          <p:nvPr/>
        </p:nvSpPr>
        <p:spPr>
          <a:xfrm>
            <a:off x="5540201" y="1784835"/>
            <a:ext cx="1872000" cy="276999"/>
          </a:xfrm>
          <a:prstGeom prst="rect">
            <a:avLst/>
          </a:prstGeom>
          <a:noFill/>
        </p:spPr>
        <p:txBody>
          <a:bodyPr wrap="square" anchor="t" anchorCtr="0">
            <a:spAutoFit/>
          </a:bodyPr>
          <a:lstStyle/>
          <a:p>
            <a:pPr marL="0" lvl="3" defTabSz="685800">
              <a:spcBef>
                <a:spcPts val="900"/>
              </a:spcBef>
            </a:pPr>
            <a:r>
              <a:rPr lang="fr-FR" sz="1200" dirty="0">
                <a:solidFill>
                  <a:schemeClr val="bg2"/>
                </a:solidFill>
                <a:latin typeface="Arial" panose="020B0604020202020204" pitchFamily="34" charset="0"/>
                <a:cs typeface="Arial" panose="020B0604020202020204" pitchFamily="34" charset="0"/>
              </a:rPr>
              <a:t>xx xx xx xx xx</a:t>
            </a:r>
          </a:p>
        </p:txBody>
      </p:sp>
      <p:sp>
        <p:nvSpPr>
          <p:cNvPr id="16" name="Freeform 58">
            <a:extLst>
              <a:ext uri="{FF2B5EF4-FFF2-40B4-BE49-F238E27FC236}">
                <a16:creationId xmlns:a16="http://schemas.microsoft.com/office/drawing/2014/main" id="{1C9B473B-8AFD-9FE9-5029-ED84476FD7DF}"/>
              </a:ext>
            </a:extLst>
          </p:cNvPr>
          <p:cNvSpPr/>
          <p:nvPr/>
        </p:nvSpPr>
        <p:spPr>
          <a:xfrm>
            <a:off x="5343686" y="2213314"/>
            <a:ext cx="202850" cy="152137"/>
          </a:xfrm>
          <a:custGeom>
            <a:avLst/>
            <a:gdLst>
              <a:gd name="connsiteX0" fmla="*/ 3860797 w 4876800"/>
              <a:gd name="connsiteY0" fmla="*/ 1427550 h 3657600"/>
              <a:gd name="connsiteX1" fmla="*/ 3860797 w 4876800"/>
              <a:gd name="connsiteY1" fmla="*/ 406403 h 3657600"/>
              <a:gd name="connsiteX2" fmla="*/ 3454394 w 4876800"/>
              <a:gd name="connsiteY2" fmla="*/ 0 h 3657600"/>
              <a:gd name="connsiteX3" fmla="*/ 406394 w 4876800"/>
              <a:gd name="connsiteY3" fmla="*/ 0 h 3657600"/>
              <a:gd name="connsiteX4" fmla="*/ 0 w 4876800"/>
              <a:gd name="connsiteY4" fmla="*/ 406403 h 3657600"/>
              <a:gd name="connsiteX5" fmla="*/ 0 w 4876800"/>
              <a:gd name="connsiteY5" fmla="*/ 2438400 h 3657600"/>
              <a:gd name="connsiteX6" fmla="*/ 406403 w 4876800"/>
              <a:gd name="connsiteY6" fmla="*/ 2844803 h 3657600"/>
              <a:gd name="connsiteX7" fmla="*/ 2684926 w 4876800"/>
              <a:gd name="connsiteY7" fmla="*/ 2844803 h 3657600"/>
              <a:gd name="connsiteX8" fmla="*/ 3759203 w 4876800"/>
              <a:gd name="connsiteY8" fmla="*/ 3657600 h 3657600"/>
              <a:gd name="connsiteX9" fmla="*/ 4318102 w 4876800"/>
              <a:gd name="connsiteY9" fmla="*/ 3507981 h 3657600"/>
              <a:gd name="connsiteX10" fmla="*/ 4355107 w 4876800"/>
              <a:gd name="connsiteY10" fmla="*/ 3369174 h 3657600"/>
              <a:gd name="connsiteX11" fmla="*/ 4216299 w 4876800"/>
              <a:gd name="connsiteY11" fmla="*/ 3332169 h 3657600"/>
              <a:gd name="connsiteX12" fmla="*/ 3759194 w 4876800"/>
              <a:gd name="connsiteY12" fmla="*/ 3454403 h 3657600"/>
              <a:gd name="connsiteX13" fmla="*/ 2844794 w 4876800"/>
              <a:gd name="connsiteY13" fmla="*/ 2540003 h 3657600"/>
              <a:gd name="connsiteX14" fmla="*/ 3759194 w 4876800"/>
              <a:gd name="connsiteY14" fmla="*/ 1625603 h 3657600"/>
              <a:gd name="connsiteX15" fmla="*/ 4673594 w 4876800"/>
              <a:gd name="connsiteY15" fmla="*/ 2540003 h 3657600"/>
              <a:gd name="connsiteX16" fmla="*/ 4673594 w 4876800"/>
              <a:gd name="connsiteY16" fmla="*/ 2641607 h 3657600"/>
              <a:gd name="connsiteX17" fmla="*/ 4470397 w 4876800"/>
              <a:gd name="connsiteY17" fmla="*/ 2844803 h 3657600"/>
              <a:gd name="connsiteX18" fmla="*/ 4267200 w 4876800"/>
              <a:gd name="connsiteY18" fmla="*/ 2641607 h 3657600"/>
              <a:gd name="connsiteX19" fmla="*/ 4267200 w 4876800"/>
              <a:gd name="connsiteY19" fmla="*/ 2235203 h 3657600"/>
              <a:gd name="connsiteX20" fmla="*/ 4165597 w 4876800"/>
              <a:gd name="connsiteY20" fmla="*/ 2133600 h 3657600"/>
              <a:gd name="connsiteX21" fmla="*/ 4095474 w 4876800"/>
              <a:gd name="connsiteY21" fmla="*/ 2162175 h 3657600"/>
              <a:gd name="connsiteX22" fmla="*/ 3759194 w 4876800"/>
              <a:gd name="connsiteY22" fmla="*/ 2031997 h 3657600"/>
              <a:gd name="connsiteX23" fmla="*/ 3251197 w 4876800"/>
              <a:gd name="connsiteY23" fmla="*/ 2539994 h 3657600"/>
              <a:gd name="connsiteX24" fmla="*/ 3759203 w 4876800"/>
              <a:gd name="connsiteY24" fmla="*/ 3048000 h 3657600"/>
              <a:gd name="connsiteX25" fmla="*/ 4138393 w 4876800"/>
              <a:gd name="connsiteY25" fmla="*/ 2874626 h 3657600"/>
              <a:gd name="connsiteX26" fmla="*/ 4470407 w 4876800"/>
              <a:gd name="connsiteY26" fmla="*/ 3048000 h 3657600"/>
              <a:gd name="connsiteX27" fmla="*/ 4876800 w 4876800"/>
              <a:gd name="connsiteY27" fmla="*/ 2641597 h 3657600"/>
              <a:gd name="connsiteX28" fmla="*/ 4876800 w 4876800"/>
              <a:gd name="connsiteY28" fmla="*/ 2539994 h 3657600"/>
              <a:gd name="connsiteX29" fmla="*/ 3860797 w 4876800"/>
              <a:gd name="connsiteY29" fmla="*/ 1427550 h 3657600"/>
              <a:gd name="connsiteX30" fmla="*/ 406403 w 4876800"/>
              <a:gd name="connsiteY30" fmla="*/ 203197 h 3657600"/>
              <a:gd name="connsiteX31" fmla="*/ 3454403 w 4876800"/>
              <a:gd name="connsiteY31" fmla="*/ 203197 h 3657600"/>
              <a:gd name="connsiteX32" fmla="*/ 3466348 w 4876800"/>
              <a:gd name="connsiteY32" fmla="*/ 205616 h 3657600"/>
              <a:gd name="connsiteX33" fmla="*/ 2013947 w 4876800"/>
              <a:gd name="connsiteY33" fmla="*/ 1397794 h 3657600"/>
              <a:gd name="connsiteX34" fmla="*/ 1853708 w 4876800"/>
              <a:gd name="connsiteY34" fmla="*/ 1402956 h 3657600"/>
              <a:gd name="connsiteX35" fmla="*/ 394583 w 4876800"/>
              <a:gd name="connsiteY35" fmla="*/ 205597 h 3657600"/>
              <a:gd name="connsiteX36" fmla="*/ 406403 w 4876800"/>
              <a:gd name="connsiteY36" fmla="*/ 203197 h 3657600"/>
              <a:gd name="connsiteX37" fmla="*/ 3657600 w 4876800"/>
              <a:gd name="connsiteY37" fmla="*/ 1427550 h 3657600"/>
              <a:gd name="connsiteX38" fmla="*/ 2641597 w 4876800"/>
              <a:gd name="connsiteY38" fmla="*/ 2540003 h 3657600"/>
              <a:gd name="connsiteX39" fmla="*/ 2646740 w 4876800"/>
              <a:gd name="connsiteY39" fmla="*/ 2641607 h 3657600"/>
              <a:gd name="connsiteX40" fmla="*/ 406403 w 4876800"/>
              <a:gd name="connsiteY40" fmla="*/ 2641607 h 3657600"/>
              <a:gd name="connsiteX41" fmla="*/ 203206 w 4876800"/>
              <a:gd name="connsiteY41" fmla="*/ 2438410 h 3657600"/>
              <a:gd name="connsiteX42" fmla="*/ 203206 w 4876800"/>
              <a:gd name="connsiteY42" fmla="*/ 406403 h 3657600"/>
              <a:gd name="connsiteX43" fmla="*/ 220399 w 4876800"/>
              <a:gd name="connsiteY43" fmla="*/ 325631 h 3657600"/>
              <a:gd name="connsiteX44" fmla="*/ 1733760 w 4876800"/>
              <a:gd name="connsiteY44" fmla="*/ 1566672 h 3657600"/>
              <a:gd name="connsiteX45" fmla="*/ 1930413 w 4876800"/>
              <a:gd name="connsiteY45" fmla="*/ 1625613 h 3657600"/>
              <a:gd name="connsiteX46" fmla="*/ 2120218 w 4876800"/>
              <a:gd name="connsiteY46" fmla="*/ 1571044 h 3657600"/>
              <a:gd name="connsiteX47" fmla="*/ 2136591 w 4876800"/>
              <a:gd name="connsiteY47" fmla="*/ 1560033 h 3657600"/>
              <a:gd name="connsiteX48" fmla="*/ 3640398 w 4876800"/>
              <a:gd name="connsiteY48" fmla="*/ 325612 h 3657600"/>
              <a:gd name="connsiteX49" fmla="*/ 3657610 w 4876800"/>
              <a:gd name="connsiteY49" fmla="*/ 406413 h 3657600"/>
              <a:gd name="connsiteX50" fmla="*/ 3657610 w 4876800"/>
              <a:gd name="connsiteY50" fmla="*/ 1427550 h 3657600"/>
              <a:gd name="connsiteX51" fmla="*/ 3759203 w 4876800"/>
              <a:gd name="connsiteY51" fmla="*/ 2844803 h 3657600"/>
              <a:gd name="connsiteX52" fmla="*/ 3454403 w 4876800"/>
              <a:gd name="connsiteY52" fmla="*/ 2540003 h 3657600"/>
              <a:gd name="connsiteX53" fmla="*/ 3759203 w 4876800"/>
              <a:gd name="connsiteY53" fmla="*/ 2235203 h 3657600"/>
              <a:gd name="connsiteX54" fmla="*/ 4064003 w 4876800"/>
              <a:gd name="connsiteY54" fmla="*/ 2540003 h 3657600"/>
              <a:gd name="connsiteX55" fmla="*/ 3759203 w 4876800"/>
              <a:gd name="connsiteY55" fmla="*/ 2844803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876800" h="3657600">
                <a:moveTo>
                  <a:pt x="3860797" y="1427550"/>
                </a:moveTo>
                <a:lnTo>
                  <a:pt x="3860797" y="406403"/>
                </a:lnTo>
                <a:cubicBezTo>
                  <a:pt x="3860797" y="182270"/>
                  <a:pt x="3678536" y="0"/>
                  <a:pt x="3454394" y="0"/>
                </a:cubicBezTo>
                <a:lnTo>
                  <a:pt x="406394" y="0"/>
                </a:lnTo>
                <a:cubicBezTo>
                  <a:pt x="182261" y="0"/>
                  <a:pt x="0" y="182261"/>
                  <a:pt x="0" y="406403"/>
                </a:cubicBezTo>
                <a:lnTo>
                  <a:pt x="0" y="2438400"/>
                </a:lnTo>
                <a:cubicBezTo>
                  <a:pt x="0" y="2662533"/>
                  <a:pt x="182261" y="2844803"/>
                  <a:pt x="406403" y="2844803"/>
                </a:cubicBezTo>
                <a:lnTo>
                  <a:pt x="2684926" y="2844803"/>
                </a:lnTo>
                <a:cubicBezTo>
                  <a:pt x="2818048" y="3313176"/>
                  <a:pt x="3248720" y="3657600"/>
                  <a:pt x="3759203" y="3657600"/>
                </a:cubicBezTo>
                <a:cubicBezTo>
                  <a:pt x="3955656" y="3657600"/>
                  <a:pt x="4148833" y="3605908"/>
                  <a:pt x="4318102" y="3507981"/>
                </a:cubicBezTo>
                <a:cubicBezTo>
                  <a:pt x="4366622" y="3479902"/>
                  <a:pt x="4383291" y="3417789"/>
                  <a:pt x="4355107" y="3369174"/>
                </a:cubicBezTo>
                <a:cubicBezTo>
                  <a:pt x="4327027" y="3320558"/>
                  <a:pt x="4264819" y="3303785"/>
                  <a:pt x="4216299" y="3332169"/>
                </a:cubicBezTo>
                <a:cubicBezTo>
                  <a:pt x="4077986" y="3412141"/>
                  <a:pt x="3919928" y="3454403"/>
                  <a:pt x="3759194" y="3454403"/>
                </a:cubicBezTo>
                <a:cubicBezTo>
                  <a:pt x="3254959" y="3454403"/>
                  <a:pt x="2844794" y="3044228"/>
                  <a:pt x="2844794" y="2540003"/>
                </a:cubicBezTo>
                <a:cubicBezTo>
                  <a:pt x="2844794" y="2035778"/>
                  <a:pt x="3254969" y="1625603"/>
                  <a:pt x="3759194" y="1625603"/>
                </a:cubicBezTo>
                <a:cubicBezTo>
                  <a:pt x="4263419" y="1625603"/>
                  <a:pt x="4673594" y="2035778"/>
                  <a:pt x="4673594" y="2540003"/>
                </a:cubicBezTo>
                <a:lnTo>
                  <a:pt x="4673594" y="2641607"/>
                </a:lnTo>
                <a:cubicBezTo>
                  <a:pt x="4673594" y="2753620"/>
                  <a:pt x="4582411" y="2844803"/>
                  <a:pt x="4470397" y="2844803"/>
                </a:cubicBezTo>
                <a:cubicBezTo>
                  <a:pt x="4358383" y="2844803"/>
                  <a:pt x="4267200" y="2753620"/>
                  <a:pt x="4267200" y="2641607"/>
                </a:cubicBezTo>
                <a:lnTo>
                  <a:pt x="4267200" y="2235203"/>
                </a:lnTo>
                <a:cubicBezTo>
                  <a:pt x="4267200" y="2179044"/>
                  <a:pt x="4221757" y="2133600"/>
                  <a:pt x="4165597" y="2133600"/>
                </a:cubicBezTo>
                <a:cubicBezTo>
                  <a:pt x="4138270" y="2133600"/>
                  <a:pt x="4113714" y="2144659"/>
                  <a:pt x="4095474" y="2162175"/>
                </a:cubicBezTo>
                <a:cubicBezTo>
                  <a:pt x="4005672" y="2082156"/>
                  <a:pt x="3888648" y="2031997"/>
                  <a:pt x="3759194" y="2031997"/>
                </a:cubicBezTo>
                <a:cubicBezTo>
                  <a:pt x="3479102" y="2031997"/>
                  <a:pt x="3251197" y="2259902"/>
                  <a:pt x="3251197" y="2539994"/>
                </a:cubicBezTo>
                <a:cubicBezTo>
                  <a:pt x="3251197" y="2820086"/>
                  <a:pt x="3479102" y="3048000"/>
                  <a:pt x="3759203" y="3048000"/>
                </a:cubicBezTo>
                <a:cubicBezTo>
                  <a:pt x="3910613" y="3048000"/>
                  <a:pt x="4045239" y="2980077"/>
                  <a:pt x="4138393" y="2874626"/>
                </a:cubicBezTo>
                <a:cubicBezTo>
                  <a:pt x="4211993" y="2979182"/>
                  <a:pt x="4333085" y="3048000"/>
                  <a:pt x="4470407" y="3048000"/>
                </a:cubicBezTo>
                <a:cubicBezTo>
                  <a:pt x="4694539" y="3048000"/>
                  <a:pt x="4876800" y="2865739"/>
                  <a:pt x="4876800" y="2641597"/>
                </a:cubicBezTo>
                <a:lnTo>
                  <a:pt x="4876800" y="2539994"/>
                </a:lnTo>
                <a:cubicBezTo>
                  <a:pt x="4876800" y="1958045"/>
                  <a:pt x="4429544" y="1479118"/>
                  <a:pt x="3860797" y="1427550"/>
                </a:cubicBezTo>
                <a:close/>
                <a:moveTo>
                  <a:pt x="406403" y="203197"/>
                </a:moveTo>
                <a:lnTo>
                  <a:pt x="3454403" y="203197"/>
                </a:lnTo>
                <a:cubicBezTo>
                  <a:pt x="3458632" y="203197"/>
                  <a:pt x="3462176" y="205359"/>
                  <a:pt x="3466348" y="205616"/>
                </a:cubicBezTo>
                <a:lnTo>
                  <a:pt x="2013947" y="1397794"/>
                </a:lnTo>
                <a:cubicBezTo>
                  <a:pt x="1962255" y="1430341"/>
                  <a:pt x="1887341" y="1423587"/>
                  <a:pt x="1853708" y="1402956"/>
                </a:cubicBezTo>
                <a:lnTo>
                  <a:pt x="394583" y="205597"/>
                </a:lnTo>
                <a:cubicBezTo>
                  <a:pt x="398707" y="205349"/>
                  <a:pt x="402212" y="203197"/>
                  <a:pt x="406403" y="203197"/>
                </a:cubicBezTo>
                <a:close/>
                <a:moveTo>
                  <a:pt x="3657600" y="1427550"/>
                </a:moveTo>
                <a:cubicBezTo>
                  <a:pt x="3088853" y="1479118"/>
                  <a:pt x="2641597" y="1958045"/>
                  <a:pt x="2641597" y="2540003"/>
                </a:cubicBezTo>
                <a:cubicBezTo>
                  <a:pt x="2641597" y="2574293"/>
                  <a:pt x="2643702" y="2608088"/>
                  <a:pt x="2646740" y="2641607"/>
                </a:cubicBezTo>
                <a:lnTo>
                  <a:pt x="406403" y="2641607"/>
                </a:lnTo>
                <a:cubicBezTo>
                  <a:pt x="294389" y="2641607"/>
                  <a:pt x="203206" y="2550424"/>
                  <a:pt x="203206" y="2438410"/>
                </a:cubicBezTo>
                <a:lnTo>
                  <a:pt x="203206" y="406403"/>
                </a:lnTo>
                <a:cubicBezTo>
                  <a:pt x="203206" y="377628"/>
                  <a:pt x="209560" y="350453"/>
                  <a:pt x="220399" y="325631"/>
                </a:cubicBezTo>
                <a:lnTo>
                  <a:pt x="1733760" y="1566672"/>
                </a:lnTo>
                <a:cubicBezTo>
                  <a:pt x="1792891" y="1605267"/>
                  <a:pt x="1860861" y="1625613"/>
                  <a:pt x="1930413" y="1625613"/>
                </a:cubicBezTo>
                <a:cubicBezTo>
                  <a:pt x="1997288" y="1625613"/>
                  <a:pt x="2062667" y="1606763"/>
                  <a:pt x="2120218" y="1571044"/>
                </a:cubicBezTo>
                <a:cubicBezTo>
                  <a:pt x="2125971" y="1567967"/>
                  <a:pt x="2131428" y="1564300"/>
                  <a:pt x="2136591" y="1560033"/>
                </a:cubicBezTo>
                <a:lnTo>
                  <a:pt x="3640398" y="325612"/>
                </a:lnTo>
                <a:cubicBezTo>
                  <a:pt x="3651247" y="350453"/>
                  <a:pt x="3657610" y="377628"/>
                  <a:pt x="3657610" y="406413"/>
                </a:cubicBezTo>
                <a:lnTo>
                  <a:pt x="3657610" y="1427550"/>
                </a:lnTo>
                <a:close/>
                <a:moveTo>
                  <a:pt x="3759203" y="2844803"/>
                </a:moveTo>
                <a:cubicBezTo>
                  <a:pt x="3591125" y="2844803"/>
                  <a:pt x="3454403" y="2708081"/>
                  <a:pt x="3454403" y="2540003"/>
                </a:cubicBezTo>
                <a:cubicBezTo>
                  <a:pt x="3454403" y="2371925"/>
                  <a:pt x="3591125" y="2235203"/>
                  <a:pt x="3759203" y="2235203"/>
                </a:cubicBezTo>
                <a:cubicBezTo>
                  <a:pt x="3927281" y="2235203"/>
                  <a:pt x="4064003" y="2371925"/>
                  <a:pt x="4064003" y="2540003"/>
                </a:cubicBezTo>
                <a:cubicBezTo>
                  <a:pt x="4064003" y="2708081"/>
                  <a:pt x="3927281" y="2844803"/>
                  <a:pt x="3759203" y="2844803"/>
                </a:cubicBezTo>
                <a:close/>
              </a:path>
            </a:pathLst>
          </a:custGeom>
          <a:solidFill>
            <a:schemeClr val="bg1"/>
          </a:solidFill>
          <a:ln w="9525" cap="flat">
            <a:noFill/>
            <a:prstDash val="solid"/>
            <a:miter/>
          </a:ln>
        </p:spPr>
        <p:txBody>
          <a:bodyPr rtlCol="0" anchor="ctr"/>
          <a:lstStyle/>
          <a:p>
            <a:endParaRPr lang="fr-FR"/>
          </a:p>
        </p:txBody>
      </p:sp>
      <p:sp>
        <p:nvSpPr>
          <p:cNvPr id="17" name="Oval 60">
            <a:extLst>
              <a:ext uri="{FF2B5EF4-FFF2-40B4-BE49-F238E27FC236}">
                <a16:creationId xmlns:a16="http://schemas.microsoft.com/office/drawing/2014/main" id="{B9294D8E-74F5-946B-E81A-5D17ABE160C7}"/>
              </a:ext>
            </a:extLst>
          </p:cNvPr>
          <p:cNvSpPr/>
          <p:nvPr/>
        </p:nvSpPr>
        <p:spPr>
          <a:xfrm>
            <a:off x="5247114" y="1608468"/>
            <a:ext cx="337916" cy="337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Rectangle 26">
            <a:extLst>
              <a:ext uri="{FF2B5EF4-FFF2-40B4-BE49-F238E27FC236}">
                <a16:creationId xmlns:a16="http://schemas.microsoft.com/office/drawing/2014/main" id="{C7DB356E-F3A8-81EC-BC6A-9326B1EFDDEF}"/>
              </a:ext>
            </a:extLst>
          </p:cNvPr>
          <p:cNvSpPr/>
          <p:nvPr/>
        </p:nvSpPr>
        <p:spPr>
          <a:xfrm>
            <a:off x="5465461" y="969297"/>
            <a:ext cx="3934128" cy="527717"/>
          </a:xfrm>
          <a:prstGeom prst="rect">
            <a:avLst/>
          </a:prstGeom>
          <a:noFill/>
          <a:ln w="4763" cap="flat">
            <a:noFill/>
            <a:prstDash val="solid"/>
            <a:miter/>
          </a:ln>
          <a:effectLst/>
        </p:spPr>
        <p:txBody>
          <a:bodyPr rot="0" spcFirstLastPara="0" vertOverflow="overflow" horzOverflow="overflow" vert="horz" wrap="square" lIns="180000" tIns="108000" rIns="91440" bIns="108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581D74"/>
                </a:solidFill>
                <a:effectLst/>
                <a:uLnTx/>
                <a:uFillTx/>
                <a:latin typeface="Arial" panose="020B0604020202020204"/>
                <a:ea typeface="+mn-ea"/>
                <a:cs typeface="+mn-cs"/>
              </a:rPr>
              <a:t>NOM PRÉNOM</a:t>
            </a:r>
            <a:endParaRPr kumimoji="0" lang="fr-FR" sz="1000" b="1" i="0" u="none" strike="noStrike" kern="1200" cap="none" spc="0" normalizeH="0" baseline="0" noProof="0" dirty="0">
              <a:ln>
                <a:noFill/>
              </a:ln>
              <a:solidFill>
                <a:srgbClr val="581D74"/>
              </a:solidFill>
              <a:effectLst/>
              <a:uLnTx/>
              <a:uFillTx/>
              <a:latin typeface="Arial" panose="020B0604020202020204"/>
              <a:ea typeface="+mn-ea"/>
              <a:cs typeface="+mn-cs"/>
            </a:endParaRPr>
          </a:p>
        </p:txBody>
      </p:sp>
      <p:grpSp>
        <p:nvGrpSpPr>
          <p:cNvPr id="28" name="Graphique 40">
            <a:extLst>
              <a:ext uri="{FF2B5EF4-FFF2-40B4-BE49-F238E27FC236}">
                <a16:creationId xmlns:a16="http://schemas.microsoft.com/office/drawing/2014/main" id="{3E5C0AE5-1106-F7D4-58D5-213F1CA17E3B}"/>
              </a:ext>
            </a:extLst>
          </p:cNvPr>
          <p:cNvGrpSpPr/>
          <p:nvPr/>
        </p:nvGrpSpPr>
        <p:grpSpPr>
          <a:xfrm>
            <a:off x="5352345" y="1647582"/>
            <a:ext cx="145131" cy="260105"/>
            <a:chOff x="5471707" y="2274959"/>
            <a:chExt cx="2242864" cy="3555252"/>
          </a:xfrm>
        </p:grpSpPr>
        <p:sp>
          <p:nvSpPr>
            <p:cNvPr id="29" name="Forme libre : forme 789">
              <a:extLst>
                <a:ext uri="{FF2B5EF4-FFF2-40B4-BE49-F238E27FC236}">
                  <a16:creationId xmlns:a16="http://schemas.microsoft.com/office/drawing/2014/main" id="{F3F81D90-96E4-CDD4-76A3-1CBD8162F171}"/>
                </a:ext>
              </a:extLst>
            </p:cNvPr>
            <p:cNvSpPr/>
            <p:nvPr/>
          </p:nvSpPr>
          <p:spPr>
            <a:xfrm>
              <a:off x="5523786" y="2327037"/>
              <a:ext cx="2138706" cy="3451094"/>
            </a:xfrm>
            <a:custGeom>
              <a:avLst/>
              <a:gdLst>
                <a:gd name="connsiteX0" fmla="*/ 2138706 w 2138706"/>
                <a:gd name="connsiteY0" fmla="*/ 3190700 h 3451094"/>
                <a:gd name="connsiteX1" fmla="*/ 1878312 w 2138706"/>
                <a:gd name="connsiteY1" fmla="*/ 3451094 h 3451094"/>
                <a:gd name="connsiteX2" fmla="*/ 260394 w 2138706"/>
                <a:gd name="connsiteY2" fmla="*/ 3451094 h 3451094"/>
                <a:gd name="connsiteX3" fmla="*/ 0 w 2138706"/>
                <a:gd name="connsiteY3" fmla="*/ 3190700 h 3451094"/>
                <a:gd name="connsiteX4" fmla="*/ 0 w 2138706"/>
                <a:gd name="connsiteY4" fmla="*/ 260394 h 3451094"/>
                <a:gd name="connsiteX5" fmla="*/ 260394 w 2138706"/>
                <a:gd name="connsiteY5" fmla="*/ 0 h 3451094"/>
                <a:gd name="connsiteX6" fmla="*/ 1878312 w 2138706"/>
                <a:gd name="connsiteY6" fmla="*/ 0 h 3451094"/>
                <a:gd name="connsiteX7" fmla="*/ 2138706 w 2138706"/>
                <a:gd name="connsiteY7" fmla="*/ 260394 h 345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8706" h="3451094">
                  <a:moveTo>
                    <a:pt x="2138706" y="3190700"/>
                  </a:moveTo>
                  <a:cubicBezTo>
                    <a:pt x="2138706" y="3334514"/>
                    <a:pt x="2022126" y="3451094"/>
                    <a:pt x="1878312" y="3451094"/>
                  </a:cubicBezTo>
                  <a:lnTo>
                    <a:pt x="260394" y="3451094"/>
                  </a:lnTo>
                  <a:cubicBezTo>
                    <a:pt x="116580" y="3451094"/>
                    <a:pt x="0" y="3334514"/>
                    <a:pt x="0" y="3190700"/>
                  </a:cubicBezTo>
                  <a:lnTo>
                    <a:pt x="0" y="260394"/>
                  </a:lnTo>
                  <a:cubicBezTo>
                    <a:pt x="0" y="116580"/>
                    <a:pt x="116580" y="0"/>
                    <a:pt x="260394" y="0"/>
                  </a:cubicBezTo>
                  <a:lnTo>
                    <a:pt x="1878312" y="0"/>
                  </a:lnTo>
                  <a:cubicBezTo>
                    <a:pt x="2022126" y="0"/>
                    <a:pt x="2138706" y="116580"/>
                    <a:pt x="2138706" y="260394"/>
                  </a:cubicBezTo>
                  <a:close/>
                </a:path>
              </a:pathLst>
            </a:custGeom>
            <a:solidFill>
              <a:srgbClr val="F8F7F7"/>
            </a:solidFill>
            <a:ln w="6939" cap="flat">
              <a:noFill/>
              <a:prstDash val="solid"/>
              <a:miter/>
            </a:ln>
          </p:spPr>
          <p:txBody>
            <a:bodyPr rtlCol="0" anchor="ctr"/>
            <a:lstStyle/>
            <a:p>
              <a:endParaRPr lang="fr-FR"/>
            </a:p>
          </p:txBody>
        </p:sp>
        <p:sp>
          <p:nvSpPr>
            <p:cNvPr id="30" name="Forme libre : forme 790">
              <a:extLst>
                <a:ext uri="{FF2B5EF4-FFF2-40B4-BE49-F238E27FC236}">
                  <a16:creationId xmlns:a16="http://schemas.microsoft.com/office/drawing/2014/main" id="{8E10BAA0-044C-CB8E-7BBC-4B04D2A29A8B}"/>
                </a:ext>
              </a:extLst>
            </p:cNvPr>
            <p:cNvSpPr/>
            <p:nvPr/>
          </p:nvSpPr>
          <p:spPr>
            <a:xfrm>
              <a:off x="5523786" y="2355160"/>
              <a:ext cx="2110444" cy="3422971"/>
            </a:xfrm>
            <a:custGeom>
              <a:avLst/>
              <a:gdLst>
                <a:gd name="connsiteX0" fmla="*/ 2110445 w 2110444"/>
                <a:gd name="connsiteY0" fmla="*/ 3280623 h 3422971"/>
                <a:gd name="connsiteX1" fmla="*/ 1878312 w 2110444"/>
                <a:gd name="connsiteY1" fmla="*/ 3422972 h 3422971"/>
                <a:gd name="connsiteX2" fmla="*/ 260394 w 2110444"/>
                <a:gd name="connsiteY2" fmla="*/ 3422972 h 3422971"/>
                <a:gd name="connsiteX3" fmla="*/ 0 w 2110444"/>
                <a:gd name="connsiteY3" fmla="*/ 3162577 h 3422971"/>
                <a:gd name="connsiteX4" fmla="*/ 0 w 2110444"/>
                <a:gd name="connsiteY4" fmla="*/ 232272 h 3422971"/>
                <a:gd name="connsiteX5" fmla="*/ 142627 w 2110444"/>
                <a:gd name="connsiteY5" fmla="*/ 0 h 3422971"/>
                <a:gd name="connsiteX6" fmla="*/ 142627 w 2110444"/>
                <a:gd name="connsiteY6" fmla="*/ 3107027 h 3422971"/>
                <a:gd name="connsiteX7" fmla="*/ 316223 w 2110444"/>
                <a:gd name="connsiteY7" fmla="*/ 3280623 h 342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0444" h="3422971">
                  <a:moveTo>
                    <a:pt x="2110445" y="3280623"/>
                  </a:moveTo>
                  <a:cubicBezTo>
                    <a:pt x="2067393" y="3365130"/>
                    <a:pt x="1979623" y="3422972"/>
                    <a:pt x="1878312" y="3422972"/>
                  </a:cubicBezTo>
                  <a:lnTo>
                    <a:pt x="260394" y="3422972"/>
                  </a:lnTo>
                  <a:cubicBezTo>
                    <a:pt x="116587" y="3422972"/>
                    <a:pt x="0" y="3306384"/>
                    <a:pt x="0" y="3162577"/>
                  </a:cubicBezTo>
                  <a:lnTo>
                    <a:pt x="0" y="232272"/>
                  </a:lnTo>
                  <a:cubicBezTo>
                    <a:pt x="0" y="130822"/>
                    <a:pt x="57981" y="42982"/>
                    <a:pt x="142627" y="0"/>
                  </a:cubicBezTo>
                  <a:lnTo>
                    <a:pt x="142627" y="3107027"/>
                  </a:lnTo>
                  <a:cubicBezTo>
                    <a:pt x="142627" y="3202921"/>
                    <a:pt x="220328" y="3280623"/>
                    <a:pt x="316223" y="3280623"/>
                  </a:cubicBezTo>
                  <a:close/>
                </a:path>
              </a:pathLst>
            </a:custGeom>
            <a:solidFill>
              <a:srgbClr val="E8E8E8"/>
            </a:solidFill>
            <a:ln w="6939" cap="flat">
              <a:noFill/>
              <a:prstDash val="solid"/>
              <a:miter/>
            </a:ln>
          </p:spPr>
          <p:txBody>
            <a:bodyPr rtlCol="0" anchor="ctr"/>
            <a:lstStyle/>
            <a:p>
              <a:endParaRPr lang="fr-FR"/>
            </a:p>
          </p:txBody>
        </p:sp>
        <p:sp>
          <p:nvSpPr>
            <p:cNvPr id="31" name="Forme libre : forme 791">
              <a:extLst>
                <a:ext uri="{FF2B5EF4-FFF2-40B4-BE49-F238E27FC236}">
                  <a16:creationId xmlns:a16="http://schemas.microsoft.com/office/drawing/2014/main" id="{86ECC364-E529-026C-9D1D-769F383F8B59}"/>
                </a:ext>
              </a:extLst>
            </p:cNvPr>
            <p:cNvSpPr/>
            <p:nvPr/>
          </p:nvSpPr>
          <p:spPr>
            <a:xfrm>
              <a:off x="6804927" y="2483274"/>
              <a:ext cx="104157" cy="104157"/>
            </a:xfrm>
            <a:custGeom>
              <a:avLst/>
              <a:gdLst>
                <a:gd name="connsiteX0" fmla="*/ 104158 w 104157"/>
                <a:gd name="connsiteY0" fmla="*/ 52079 h 104157"/>
                <a:gd name="connsiteX1" fmla="*/ 52079 w 104157"/>
                <a:gd name="connsiteY1" fmla="*/ 104158 h 104157"/>
                <a:gd name="connsiteX2" fmla="*/ 0 w 104157"/>
                <a:gd name="connsiteY2" fmla="*/ 52079 h 104157"/>
                <a:gd name="connsiteX3" fmla="*/ 52079 w 104157"/>
                <a:gd name="connsiteY3" fmla="*/ 0 h 104157"/>
                <a:gd name="connsiteX4" fmla="*/ 104158 w 104157"/>
                <a:gd name="connsiteY4" fmla="*/ 52079 h 10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57" h="104157">
                  <a:moveTo>
                    <a:pt x="104158" y="52079"/>
                  </a:moveTo>
                  <a:cubicBezTo>
                    <a:pt x="104158" y="80841"/>
                    <a:pt x="80841" y="104158"/>
                    <a:pt x="52079" y="104158"/>
                  </a:cubicBezTo>
                  <a:cubicBezTo>
                    <a:pt x="23316" y="104158"/>
                    <a:pt x="0" y="80841"/>
                    <a:pt x="0" y="52079"/>
                  </a:cubicBezTo>
                  <a:cubicBezTo>
                    <a:pt x="0" y="23317"/>
                    <a:pt x="23316" y="0"/>
                    <a:pt x="52079" y="0"/>
                  </a:cubicBezTo>
                  <a:cubicBezTo>
                    <a:pt x="80841" y="0"/>
                    <a:pt x="104158" y="23317"/>
                    <a:pt x="104158" y="52079"/>
                  </a:cubicBezTo>
                  <a:close/>
                </a:path>
              </a:pathLst>
            </a:custGeom>
            <a:solidFill>
              <a:srgbClr val="E8E8E8"/>
            </a:solidFill>
            <a:ln w="6939" cap="flat">
              <a:noFill/>
              <a:prstDash val="solid"/>
              <a:miter/>
            </a:ln>
          </p:spPr>
          <p:txBody>
            <a:bodyPr rtlCol="0" anchor="ctr"/>
            <a:lstStyle/>
            <a:p>
              <a:endParaRPr lang="fr-FR"/>
            </a:p>
          </p:txBody>
        </p:sp>
        <p:sp>
          <p:nvSpPr>
            <p:cNvPr id="64" name="Forme libre : forme 792">
              <a:extLst>
                <a:ext uri="{FF2B5EF4-FFF2-40B4-BE49-F238E27FC236}">
                  <a16:creationId xmlns:a16="http://schemas.microsoft.com/office/drawing/2014/main" id="{5DEBF588-BA19-7E1E-446C-BF7D9F9E6271}"/>
                </a:ext>
              </a:extLst>
            </p:cNvPr>
            <p:cNvSpPr/>
            <p:nvPr/>
          </p:nvSpPr>
          <p:spPr>
            <a:xfrm>
              <a:off x="5471707" y="2274959"/>
              <a:ext cx="2242864" cy="3555252"/>
            </a:xfrm>
            <a:custGeom>
              <a:avLst/>
              <a:gdLst>
                <a:gd name="connsiteX0" fmla="*/ 1930391 w 2242864"/>
                <a:gd name="connsiteY0" fmla="*/ 3555252 h 3555252"/>
                <a:gd name="connsiteX1" fmla="*/ 312473 w 2242864"/>
                <a:gd name="connsiteY1" fmla="*/ 3555252 h 3555252"/>
                <a:gd name="connsiteX2" fmla="*/ 0 w 2242864"/>
                <a:gd name="connsiteY2" fmla="*/ 3242779 h 3555252"/>
                <a:gd name="connsiteX3" fmla="*/ 0 w 2242864"/>
                <a:gd name="connsiteY3" fmla="*/ 312473 h 3555252"/>
                <a:gd name="connsiteX4" fmla="*/ 312473 w 2242864"/>
                <a:gd name="connsiteY4" fmla="*/ 0 h 3555252"/>
                <a:gd name="connsiteX5" fmla="*/ 1930391 w 2242864"/>
                <a:gd name="connsiteY5" fmla="*/ 0 h 3555252"/>
                <a:gd name="connsiteX6" fmla="*/ 2242864 w 2242864"/>
                <a:gd name="connsiteY6" fmla="*/ 312473 h 3555252"/>
                <a:gd name="connsiteX7" fmla="*/ 2242864 w 2242864"/>
                <a:gd name="connsiteY7" fmla="*/ 3242779 h 3555252"/>
                <a:gd name="connsiteX8" fmla="*/ 1930391 w 2242864"/>
                <a:gd name="connsiteY8" fmla="*/ 3555252 h 3555252"/>
                <a:gd name="connsiteX9" fmla="*/ 312473 w 2242864"/>
                <a:gd name="connsiteY9" fmla="*/ 104158 h 3555252"/>
                <a:gd name="connsiteX10" fmla="*/ 104158 w 2242864"/>
                <a:gd name="connsiteY10" fmla="*/ 312473 h 3555252"/>
                <a:gd name="connsiteX11" fmla="*/ 104158 w 2242864"/>
                <a:gd name="connsiteY11" fmla="*/ 3242779 h 3555252"/>
                <a:gd name="connsiteX12" fmla="*/ 312473 w 2242864"/>
                <a:gd name="connsiteY12" fmla="*/ 3451094 h 3555252"/>
                <a:gd name="connsiteX13" fmla="*/ 1930391 w 2242864"/>
                <a:gd name="connsiteY13" fmla="*/ 3451094 h 3555252"/>
                <a:gd name="connsiteX14" fmla="*/ 2138706 w 2242864"/>
                <a:gd name="connsiteY14" fmla="*/ 3242779 h 3555252"/>
                <a:gd name="connsiteX15" fmla="*/ 2138706 w 2242864"/>
                <a:gd name="connsiteY15" fmla="*/ 312473 h 3555252"/>
                <a:gd name="connsiteX16" fmla="*/ 1930391 w 2242864"/>
                <a:gd name="connsiteY16" fmla="*/ 104158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42864" h="3555252">
                  <a:moveTo>
                    <a:pt x="1930391" y="3555252"/>
                  </a:moveTo>
                  <a:lnTo>
                    <a:pt x="312473" y="3555252"/>
                  </a:lnTo>
                  <a:cubicBezTo>
                    <a:pt x="140176" y="3555252"/>
                    <a:pt x="0" y="3415077"/>
                    <a:pt x="0" y="3242779"/>
                  </a:cubicBezTo>
                  <a:lnTo>
                    <a:pt x="0" y="312473"/>
                  </a:lnTo>
                  <a:cubicBezTo>
                    <a:pt x="0" y="140176"/>
                    <a:pt x="140176" y="0"/>
                    <a:pt x="312473" y="0"/>
                  </a:cubicBezTo>
                  <a:lnTo>
                    <a:pt x="1930391" y="0"/>
                  </a:lnTo>
                  <a:cubicBezTo>
                    <a:pt x="2102689" y="0"/>
                    <a:pt x="2242864" y="140176"/>
                    <a:pt x="2242864" y="312473"/>
                  </a:cubicBezTo>
                  <a:lnTo>
                    <a:pt x="2242864" y="3242779"/>
                  </a:lnTo>
                  <a:cubicBezTo>
                    <a:pt x="2242864" y="3415077"/>
                    <a:pt x="2102689" y="3555252"/>
                    <a:pt x="1930391" y="3555252"/>
                  </a:cubicBezTo>
                  <a:close/>
                  <a:moveTo>
                    <a:pt x="312473" y="104158"/>
                  </a:moveTo>
                  <a:cubicBezTo>
                    <a:pt x="197608" y="104158"/>
                    <a:pt x="104158" y="197608"/>
                    <a:pt x="104158" y="312473"/>
                  </a:cubicBezTo>
                  <a:lnTo>
                    <a:pt x="104158" y="3242779"/>
                  </a:lnTo>
                  <a:cubicBezTo>
                    <a:pt x="104158" y="3357644"/>
                    <a:pt x="197608" y="3451094"/>
                    <a:pt x="312473" y="3451094"/>
                  </a:cubicBezTo>
                  <a:lnTo>
                    <a:pt x="1930391" y="3451094"/>
                  </a:lnTo>
                  <a:cubicBezTo>
                    <a:pt x="2045256" y="3451094"/>
                    <a:pt x="2138706" y="3357644"/>
                    <a:pt x="2138706" y="3242779"/>
                  </a:cubicBezTo>
                  <a:lnTo>
                    <a:pt x="2138706" y="312473"/>
                  </a:lnTo>
                  <a:cubicBezTo>
                    <a:pt x="2138706" y="197608"/>
                    <a:pt x="2045256" y="104158"/>
                    <a:pt x="1930391" y="104158"/>
                  </a:cubicBezTo>
                  <a:close/>
                </a:path>
              </a:pathLst>
            </a:custGeom>
            <a:solidFill>
              <a:srgbClr val="5F6367"/>
            </a:solidFill>
            <a:ln w="6939" cap="flat">
              <a:noFill/>
              <a:prstDash val="solid"/>
              <a:miter/>
            </a:ln>
          </p:spPr>
          <p:txBody>
            <a:bodyPr rtlCol="0" anchor="ctr"/>
            <a:lstStyle/>
            <a:p>
              <a:endParaRPr lang="fr-FR"/>
            </a:p>
          </p:txBody>
        </p:sp>
        <p:sp>
          <p:nvSpPr>
            <p:cNvPr id="65" name="Forme libre : forme 793">
              <a:extLst>
                <a:ext uri="{FF2B5EF4-FFF2-40B4-BE49-F238E27FC236}">
                  <a16:creationId xmlns:a16="http://schemas.microsoft.com/office/drawing/2014/main" id="{D19E08D3-8077-4AC6-5C57-7B86505E9A9B}"/>
                </a:ext>
              </a:extLst>
            </p:cNvPr>
            <p:cNvSpPr/>
            <p:nvPr/>
          </p:nvSpPr>
          <p:spPr>
            <a:xfrm>
              <a:off x="6284138" y="2483274"/>
              <a:ext cx="451350" cy="104157"/>
            </a:xfrm>
            <a:custGeom>
              <a:avLst/>
              <a:gdLst>
                <a:gd name="connsiteX0" fmla="*/ 399271 w 451350"/>
                <a:gd name="connsiteY0" fmla="*/ 104158 h 104157"/>
                <a:gd name="connsiteX1" fmla="*/ 52079 w 451350"/>
                <a:gd name="connsiteY1" fmla="*/ 104158 h 104157"/>
                <a:gd name="connsiteX2" fmla="*/ 0 w 451350"/>
                <a:gd name="connsiteY2" fmla="*/ 52079 h 104157"/>
                <a:gd name="connsiteX3" fmla="*/ 52079 w 451350"/>
                <a:gd name="connsiteY3" fmla="*/ 0 h 104157"/>
                <a:gd name="connsiteX4" fmla="*/ 399271 w 451350"/>
                <a:gd name="connsiteY4" fmla="*/ 0 h 104157"/>
                <a:gd name="connsiteX5" fmla="*/ 451350 w 451350"/>
                <a:gd name="connsiteY5" fmla="*/ 52079 h 104157"/>
                <a:gd name="connsiteX6" fmla="*/ 399271 w 451350"/>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350" h="104157">
                  <a:moveTo>
                    <a:pt x="399271" y="104158"/>
                  </a:moveTo>
                  <a:lnTo>
                    <a:pt x="52079" y="104158"/>
                  </a:lnTo>
                  <a:cubicBezTo>
                    <a:pt x="23317" y="104158"/>
                    <a:pt x="0" y="80840"/>
                    <a:pt x="0" y="52079"/>
                  </a:cubicBezTo>
                  <a:cubicBezTo>
                    <a:pt x="0" y="23317"/>
                    <a:pt x="23317" y="0"/>
                    <a:pt x="52079" y="0"/>
                  </a:cubicBezTo>
                  <a:lnTo>
                    <a:pt x="399271" y="0"/>
                  </a:lnTo>
                  <a:cubicBezTo>
                    <a:pt x="428033" y="0"/>
                    <a:pt x="451350" y="23317"/>
                    <a:pt x="451350" y="52079"/>
                  </a:cubicBezTo>
                  <a:cubicBezTo>
                    <a:pt x="451350" y="80840"/>
                    <a:pt x="428033" y="104158"/>
                    <a:pt x="399271" y="104158"/>
                  </a:cubicBezTo>
                  <a:close/>
                </a:path>
              </a:pathLst>
            </a:custGeom>
            <a:solidFill>
              <a:srgbClr val="E8E8E8"/>
            </a:solidFill>
            <a:ln w="6939" cap="flat">
              <a:noFill/>
              <a:prstDash val="solid"/>
              <a:miter/>
            </a:ln>
          </p:spPr>
          <p:txBody>
            <a:bodyPr rtlCol="0" anchor="ctr"/>
            <a:lstStyle/>
            <a:p>
              <a:endParaRPr lang="fr-FR"/>
            </a:p>
          </p:txBody>
        </p:sp>
        <p:sp>
          <p:nvSpPr>
            <p:cNvPr id="66" name="Forme libre : forme 794">
              <a:extLst>
                <a:ext uri="{FF2B5EF4-FFF2-40B4-BE49-F238E27FC236}">
                  <a16:creationId xmlns:a16="http://schemas.microsoft.com/office/drawing/2014/main" id="{EC257A7E-AC10-F182-4918-7ECF4B365E2C}"/>
                </a:ext>
              </a:extLst>
            </p:cNvPr>
            <p:cNvSpPr/>
            <p:nvPr/>
          </p:nvSpPr>
          <p:spPr>
            <a:xfrm>
              <a:off x="5770293" y="2778388"/>
              <a:ext cx="1645692" cy="895722"/>
            </a:xfrm>
            <a:custGeom>
              <a:avLst/>
              <a:gdLst>
                <a:gd name="connsiteX0" fmla="*/ 1645693 w 1645692"/>
                <a:gd name="connsiteY0" fmla="*/ 104158 h 895722"/>
                <a:gd name="connsiteX1" fmla="*/ 1645693 w 1645692"/>
                <a:gd name="connsiteY1" fmla="*/ 861038 h 895722"/>
                <a:gd name="connsiteX2" fmla="*/ 837179 w 1645692"/>
                <a:gd name="connsiteY2" fmla="*/ 895722 h 895722"/>
                <a:gd name="connsiteX3" fmla="*/ 0 w 1645692"/>
                <a:gd name="connsiteY3" fmla="*/ 861038 h 895722"/>
                <a:gd name="connsiteX4" fmla="*/ 6944 w 1645692"/>
                <a:gd name="connsiteY4" fmla="*/ 111102 h 895722"/>
                <a:gd name="connsiteX5" fmla="*/ 97214 w 1645692"/>
                <a:gd name="connsiteY5" fmla="*/ 229 h 895722"/>
                <a:gd name="connsiteX6" fmla="*/ 104158 w 1645692"/>
                <a:gd name="connsiteY6" fmla="*/ 0 h 895722"/>
                <a:gd name="connsiteX7" fmla="*/ 1541535 w 1645692"/>
                <a:gd name="connsiteY7" fmla="*/ 0 h 895722"/>
                <a:gd name="connsiteX8" fmla="*/ 1645693 w 1645692"/>
                <a:gd name="connsiteY8" fmla="*/ 104158 h 89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692" h="895722">
                  <a:moveTo>
                    <a:pt x="1645693" y="104158"/>
                  </a:moveTo>
                  <a:lnTo>
                    <a:pt x="1645693" y="861038"/>
                  </a:lnTo>
                  <a:lnTo>
                    <a:pt x="837179" y="895722"/>
                  </a:lnTo>
                  <a:lnTo>
                    <a:pt x="0" y="861038"/>
                  </a:lnTo>
                  <a:lnTo>
                    <a:pt x="6944" y="111102"/>
                  </a:lnTo>
                  <a:cubicBezTo>
                    <a:pt x="6944" y="55940"/>
                    <a:pt x="42948" y="3805"/>
                    <a:pt x="97214" y="229"/>
                  </a:cubicBezTo>
                  <a:cubicBezTo>
                    <a:pt x="99512" y="76"/>
                    <a:pt x="101825" y="0"/>
                    <a:pt x="104158" y="0"/>
                  </a:cubicBezTo>
                  <a:lnTo>
                    <a:pt x="1541535" y="0"/>
                  </a:lnTo>
                  <a:cubicBezTo>
                    <a:pt x="1599030" y="0"/>
                    <a:pt x="1645693" y="46663"/>
                    <a:pt x="1645693" y="104158"/>
                  </a:cubicBezTo>
                  <a:close/>
                </a:path>
              </a:pathLst>
            </a:custGeom>
            <a:solidFill>
              <a:srgbClr val="13AAB9"/>
            </a:solidFill>
            <a:ln w="6939" cap="flat">
              <a:noFill/>
              <a:prstDash val="solid"/>
              <a:miter/>
            </a:ln>
          </p:spPr>
          <p:txBody>
            <a:bodyPr rtlCol="0" anchor="ctr"/>
            <a:lstStyle/>
            <a:p>
              <a:endParaRPr lang="fr-FR"/>
            </a:p>
          </p:txBody>
        </p:sp>
        <p:sp>
          <p:nvSpPr>
            <p:cNvPr id="67" name="Forme libre : forme 795">
              <a:extLst>
                <a:ext uri="{FF2B5EF4-FFF2-40B4-BE49-F238E27FC236}">
                  <a16:creationId xmlns:a16="http://schemas.microsoft.com/office/drawing/2014/main" id="{09F90659-41E2-4799-EE5B-8FD2EBCB29D2}"/>
                </a:ext>
              </a:extLst>
            </p:cNvPr>
            <p:cNvSpPr/>
            <p:nvPr/>
          </p:nvSpPr>
          <p:spPr>
            <a:xfrm>
              <a:off x="5772212" y="4507413"/>
              <a:ext cx="312479" cy="256920"/>
            </a:xfrm>
            <a:custGeom>
              <a:avLst/>
              <a:gdLst>
                <a:gd name="connsiteX0" fmla="*/ 148367 w 312479"/>
                <a:gd name="connsiteY0" fmla="*/ 23971 h 256920"/>
                <a:gd name="connsiteX1" fmla="*/ 164262 w 312479"/>
                <a:gd name="connsiteY1" fmla="*/ 23873 h 256920"/>
                <a:gd name="connsiteX2" fmla="*/ 225326 w 312479"/>
                <a:gd name="connsiteY2" fmla="*/ 0 h 256920"/>
                <a:gd name="connsiteX3" fmla="*/ 312471 w 312479"/>
                <a:gd name="connsiteY3" fmla="*/ 87583 h 256920"/>
                <a:gd name="connsiteX4" fmla="*/ 161477 w 312479"/>
                <a:gd name="connsiteY4" fmla="*/ 255604 h 256920"/>
                <a:gd name="connsiteX5" fmla="*/ 150936 w 312479"/>
                <a:gd name="connsiteY5" fmla="*/ 255722 h 256920"/>
                <a:gd name="connsiteX6" fmla="*/ 19 w 312479"/>
                <a:gd name="connsiteY6" fmla="*/ 87590 h 256920"/>
                <a:gd name="connsiteX7" fmla="*/ 87699 w 312479"/>
                <a:gd name="connsiteY7" fmla="*/ 7 h 256920"/>
                <a:gd name="connsiteX8" fmla="*/ 148367 w 312479"/>
                <a:gd name="connsiteY8" fmla="*/ 23971 h 256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479" h="256920">
                  <a:moveTo>
                    <a:pt x="148367" y="23971"/>
                  </a:moveTo>
                  <a:cubicBezTo>
                    <a:pt x="152811" y="28158"/>
                    <a:pt x="159790" y="28040"/>
                    <a:pt x="164262" y="23873"/>
                  </a:cubicBezTo>
                  <a:cubicBezTo>
                    <a:pt x="180184" y="9027"/>
                    <a:pt x="201744" y="-69"/>
                    <a:pt x="225326" y="0"/>
                  </a:cubicBezTo>
                  <a:cubicBezTo>
                    <a:pt x="273690" y="146"/>
                    <a:pt x="313152" y="39851"/>
                    <a:pt x="312471" y="87583"/>
                  </a:cubicBezTo>
                  <a:cubicBezTo>
                    <a:pt x="311249" y="172868"/>
                    <a:pt x="188530" y="241501"/>
                    <a:pt x="161477" y="255604"/>
                  </a:cubicBezTo>
                  <a:cubicBezTo>
                    <a:pt x="158186" y="257319"/>
                    <a:pt x="154269" y="257360"/>
                    <a:pt x="150936" y="255722"/>
                  </a:cubicBezTo>
                  <a:cubicBezTo>
                    <a:pt x="123418" y="242146"/>
                    <a:pt x="-1752" y="175513"/>
                    <a:pt x="19" y="87590"/>
                  </a:cubicBezTo>
                  <a:cubicBezTo>
                    <a:pt x="963" y="40837"/>
                    <a:pt x="40321" y="341"/>
                    <a:pt x="87699" y="7"/>
                  </a:cubicBezTo>
                  <a:cubicBezTo>
                    <a:pt x="111287" y="-173"/>
                    <a:pt x="132597" y="9097"/>
                    <a:pt x="148367" y="23971"/>
                  </a:cubicBezTo>
                  <a:close/>
                </a:path>
              </a:pathLst>
            </a:custGeom>
            <a:solidFill>
              <a:srgbClr val="13AAB9"/>
            </a:solidFill>
            <a:ln w="6939" cap="flat">
              <a:noFill/>
              <a:prstDash val="solid"/>
              <a:miter/>
            </a:ln>
          </p:spPr>
          <p:txBody>
            <a:bodyPr rtlCol="0" anchor="ctr"/>
            <a:lstStyle/>
            <a:p>
              <a:endParaRPr lang="fr-FR"/>
            </a:p>
          </p:txBody>
        </p:sp>
        <p:grpSp>
          <p:nvGrpSpPr>
            <p:cNvPr id="68" name="Graphique 40">
              <a:extLst>
                <a:ext uri="{FF2B5EF4-FFF2-40B4-BE49-F238E27FC236}">
                  <a16:creationId xmlns:a16="http://schemas.microsoft.com/office/drawing/2014/main" id="{FD7D2C56-E624-934C-0635-A0A79A638959}"/>
                </a:ext>
              </a:extLst>
            </p:cNvPr>
            <p:cNvGrpSpPr/>
            <p:nvPr/>
          </p:nvGrpSpPr>
          <p:grpSpPr>
            <a:xfrm>
              <a:off x="5718214" y="4587261"/>
              <a:ext cx="1749850" cy="895756"/>
              <a:chOff x="5718214" y="4587261"/>
              <a:chExt cx="1749850" cy="895756"/>
            </a:xfrm>
            <a:solidFill>
              <a:srgbClr val="E8E8E8"/>
            </a:solidFill>
          </p:grpSpPr>
          <p:sp>
            <p:nvSpPr>
              <p:cNvPr id="78" name="Forme libre : forme 806">
                <a:extLst>
                  <a:ext uri="{FF2B5EF4-FFF2-40B4-BE49-F238E27FC236}">
                    <a16:creationId xmlns:a16="http://schemas.microsoft.com/office/drawing/2014/main" id="{CB69C270-A1A9-7442-1F94-89D3F272AD90}"/>
                  </a:ext>
                </a:extLst>
              </p:cNvPr>
              <p:cNvSpPr/>
              <p:nvPr/>
            </p:nvSpPr>
            <p:spPr>
              <a:xfrm>
                <a:off x="6877837" y="4587261"/>
                <a:ext cx="590227" cy="104157"/>
              </a:xfrm>
              <a:custGeom>
                <a:avLst/>
                <a:gdLst>
                  <a:gd name="connsiteX0" fmla="*/ 538149 w 590227"/>
                  <a:gd name="connsiteY0" fmla="*/ 104158 h 104157"/>
                  <a:gd name="connsiteX1" fmla="*/ 52079 w 590227"/>
                  <a:gd name="connsiteY1" fmla="*/ 104158 h 104157"/>
                  <a:gd name="connsiteX2" fmla="*/ 0 w 590227"/>
                  <a:gd name="connsiteY2" fmla="*/ 52079 h 104157"/>
                  <a:gd name="connsiteX3" fmla="*/ 52079 w 590227"/>
                  <a:gd name="connsiteY3" fmla="*/ 0 h 104157"/>
                  <a:gd name="connsiteX4" fmla="*/ 538149 w 590227"/>
                  <a:gd name="connsiteY4" fmla="*/ 0 h 104157"/>
                  <a:gd name="connsiteX5" fmla="*/ 590227 w 590227"/>
                  <a:gd name="connsiteY5" fmla="*/ 52079 h 104157"/>
                  <a:gd name="connsiteX6" fmla="*/ 538149 w 590227"/>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227" h="104157">
                    <a:moveTo>
                      <a:pt x="538149" y="104158"/>
                    </a:moveTo>
                    <a:lnTo>
                      <a:pt x="52079" y="104158"/>
                    </a:lnTo>
                    <a:cubicBezTo>
                      <a:pt x="23317" y="104158"/>
                      <a:pt x="0" y="80840"/>
                      <a:pt x="0" y="52079"/>
                    </a:cubicBezTo>
                    <a:cubicBezTo>
                      <a:pt x="0" y="23317"/>
                      <a:pt x="23317" y="0"/>
                      <a:pt x="52079" y="0"/>
                    </a:cubicBezTo>
                    <a:lnTo>
                      <a:pt x="538149" y="0"/>
                    </a:lnTo>
                    <a:cubicBezTo>
                      <a:pt x="566910" y="0"/>
                      <a:pt x="590227" y="23317"/>
                      <a:pt x="590227" y="52079"/>
                    </a:cubicBezTo>
                    <a:cubicBezTo>
                      <a:pt x="590227" y="80840"/>
                      <a:pt x="566910" y="104158"/>
                      <a:pt x="538149" y="104158"/>
                    </a:cubicBezTo>
                    <a:close/>
                  </a:path>
                </a:pathLst>
              </a:custGeom>
              <a:solidFill>
                <a:srgbClr val="E8E8E8"/>
              </a:solidFill>
              <a:ln w="6939" cap="flat">
                <a:noFill/>
                <a:prstDash val="solid"/>
                <a:miter/>
              </a:ln>
            </p:spPr>
            <p:txBody>
              <a:bodyPr rtlCol="0" anchor="ctr"/>
              <a:lstStyle/>
              <a:p>
                <a:endParaRPr lang="fr-FR"/>
              </a:p>
            </p:txBody>
          </p:sp>
          <p:sp>
            <p:nvSpPr>
              <p:cNvPr id="79" name="Forme libre : forme 807">
                <a:extLst>
                  <a:ext uri="{FF2B5EF4-FFF2-40B4-BE49-F238E27FC236}">
                    <a16:creationId xmlns:a16="http://schemas.microsoft.com/office/drawing/2014/main" id="{E3187F43-A32C-1322-737A-0AD4D65434C9}"/>
                  </a:ext>
                </a:extLst>
              </p:cNvPr>
              <p:cNvSpPr/>
              <p:nvPr/>
            </p:nvSpPr>
            <p:spPr>
              <a:xfrm>
                <a:off x="5718214" y="4962229"/>
                <a:ext cx="236090" cy="104157"/>
              </a:xfrm>
              <a:custGeom>
                <a:avLst/>
                <a:gdLst>
                  <a:gd name="connsiteX0" fmla="*/ 184012 w 236090"/>
                  <a:gd name="connsiteY0" fmla="*/ 104158 h 104157"/>
                  <a:gd name="connsiteX1" fmla="*/ 52079 w 236090"/>
                  <a:gd name="connsiteY1" fmla="*/ 104158 h 104157"/>
                  <a:gd name="connsiteX2" fmla="*/ 0 w 236090"/>
                  <a:gd name="connsiteY2" fmla="*/ 52079 h 104157"/>
                  <a:gd name="connsiteX3" fmla="*/ 52079 w 236090"/>
                  <a:gd name="connsiteY3" fmla="*/ 0 h 104157"/>
                  <a:gd name="connsiteX4" fmla="*/ 184012 w 236090"/>
                  <a:gd name="connsiteY4" fmla="*/ 0 h 104157"/>
                  <a:gd name="connsiteX5" fmla="*/ 236091 w 236090"/>
                  <a:gd name="connsiteY5" fmla="*/ 52079 h 104157"/>
                  <a:gd name="connsiteX6" fmla="*/ 184012 w 236090"/>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090" h="104157">
                    <a:moveTo>
                      <a:pt x="184012" y="104158"/>
                    </a:moveTo>
                    <a:lnTo>
                      <a:pt x="52079" y="104158"/>
                    </a:lnTo>
                    <a:cubicBezTo>
                      <a:pt x="23317" y="104158"/>
                      <a:pt x="0" y="80840"/>
                      <a:pt x="0" y="52079"/>
                    </a:cubicBezTo>
                    <a:cubicBezTo>
                      <a:pt x="0" y="23317"/>
                      <a:pt x="23317" y="0"/>
                      <a:pt x="52079" y="0"/>
                    </a:cubicBezTo>
                    <a:lnTo>
                      <a:pt x="184012" y="0"/>
                    </a:lnTo>
                    <a:cubicBezTo>
                      <a:pt x="212773" y="0"/>
                      <a:pt x="236091" y="23317"/>
                      <a:pt x="236091" y="52079"/>
                    </a:cubicBezTo>
                    <a:cubicBezTo>
                      <a:pt x="236091" y="80840"/>
                      <a:pt x="212773" y="104158"/>
                      <a:pt x="184012" y="104158"/>
                    </a:cubicBezTo>
                    <a:close/>
                  </a:path>
                </a:pathLst>
              </a:custGeom>
              <a:solidFill>
                <a:srgbClr val="E8E8E8"/>
              </a:solidFill>
              <a:ln w="6939" cap="flat">
                <a:noFill/>
                <a:prstDash val="solid"/>
                <a:miter/>
              </a:ln>
            </p:spPr>
            <p:txBody>
              <a:bodyPr rtlCol="0" anchor="ctr"/>
              <a:lstStyle/>
              <a:p>
                <a:endParaRPr lang="fr-FR"/>
              </a:p>
            </p:txBody>
          </p:sp>
          <p:sp>
            <p:nvSpPr>
              <p:cNvPr id="80" name="Forme libre : forme 808">
                <a:extLst>
                  <a:ext uri="{FF2B5EF4-FFF2-40B4-BE49-F238E27FC236}">
                    <a16:creationId xmlns:a16="http://schemas.microsoft.com/office/drawing/2014/main" id="{D4D27CCD-BFB7-076D-819E-5F01A035E44D}"/>
                  </a:ext>
                </a:extLst>
              </p:cNvPr>
              <p:cNvSpPr/>
              <p:nvPr/>
            </p:nvSpPr>
            <p:spPr>
              <a:xfrm>
                <a:off x="6058463" y="4962229"/>
                <a:ext cx="583283" cy="104157"/>
              </a:xfrm>
              <a:custGeom>
                <a:avLst/>
                <a:gdLst>
                  <a:gd name="connsiteX0" fmla="*/ 531205 w 583283"/>
                  <a:gd name="connsiteY0" fmla="*/ 104158 h 104157"/>
                  <a:gd name="connsiteX1" fmla="*/ 52079 w 583283"/>
                  <a:gd name="connsiteY1" fmla="*/ 104158 h 104157"/>
                  <a:gd name="connsiteX2" fmla="*/ 0 w 583283"/>
                  <a:gd name="connsiteY2" fmla="*/ 52079 h 104157"/>
                  <a:gd name="connsiteX3" fmla="*/ 52079 w 583283"/>
                  <a:gd name="connsiteY3" fmla="*/ 0 h 104157"/>
                  <a:gd name="connsiteX4" fmla="*/ 531205 w 583283"/>
                  <a:gd name="connsiteY4" fmla="*/ 0 h 104157"/>
                  <a:gd name="connsiteX5" fmla="*/ 583284 w 583283"/>
                  <a:gd name="connsiteY5" fmla="*/ 52079 h 104157"/>
                  <a:gd name="connsiteX6" fmla="*/ 531205 w 583283"/>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3283" h="104157">
                    <a:moveTo>
                      <a:pt x="531205" y="104158"/>
                    </a:moveTo>
                    <a:lnTo>
                      <a:pt x="52079" y="104158"/>
                    </a:lnTo>
                    <a:cubicBezTo>
                      <a:pt x="23317" y="104158"/>
                      <a:pt x="0" y="80840"/>
                      <a:pt x="0" y="52079"/>
                    </a:cubicBezTo>
                    <a:cubicBezTo>
                      <a:pt x="0" y="23317"/>
                      <a:pt x="23317" y="0"/>
                      <a:pt x="52079" y="0"/>
                    </a:cubicBezTo>
                    <a:lnTo>
                      <a:pt x="531205" y="0"/>
                    </a:lnTo>
                    <a:cubicBezTo>
                      <a:pt x="559966" y="0"/>
                      <a:pt x="583284" y="23317"/>
                      <a:pt x="583284" y="52079"/>
                    </a:cubicBezTo>
                    <a:cubicBezTo>
                      <a:pt x="583284" y="80840"/>
                      <a:pt x="559966" y="104158"/>
                      <a:pt x="531205" y="104158"/>
                    </a:cubicBezTo>
                    <a:close/>
                  </a:path>
                </a:pathLst>
              </a:custGeom>
              <a:solidFill>
                <a:srgbClr val="E8E8E8"/>
              </a:solidFill>
              <a:ln w="6939" cap="flat">
                <a:noFill/>
                <a:prstDash val="solid"/>
                <a:miter/>
              </a:ln>
            </p:spPr>
            <p:txBody>
              <a:bodyPr rtlCol="0" anchor="ctr"/>
              <a:lstStyle/>
              <a:p>
                <a:endParaRPr lang="fr-FR"/>
              </a:p>
            </p:txBody>
          </p:sp>
          <p:sp>
            <p:nvSpPr>
              <p:cNvPr id="81" name="Forme libre : forme 809">
                <a:extLst>
                  <a:ext uri="{FF2B5EF4-FFF2-40B4-BE49-F238E27FC236}">
                    <a16:creationId xmlns:a16="http://schemas.microsoft.com/office/drawing/2014/main" id="{9B09F10A-5D1E-C554-A781-BD639DB6056A}"/>
                  </a:ext>
                </a:extLst>
              </p:cNvPr>
              <p:cNvSpPr/>
              <p:nvPr/>
            </p:nvSpPr>
            <p:spPr>
              <a:xfrm>
                <a:off x="7136315" y="5170545"/>
                <a:ext cx="328277" cy="104157"/>
              </a:xfrm>
              <a:custGeom>
                <a:avLst/>
                <a:gdLst>
                  <a:gd name="connsiteX0" fmla="*/ 276199 w 328277"/>
                  <a:gd name="connsiteY0" fmla="*/ 104158 h 104157"/>
                  <a:gd name="connsiteX1" fmla="*/ 52079 w 328277"/>
                  <a:gd name="connsiteY1" fmla="*/ 104158 h 104157"/>
                  <a:gd name="connsiteX2" fmla="*/ 0 w 328277"/>
                  <a:gd name="connsiteY2" fmla="*/ 52079 h 104157"/>
                  <a:gd name="connsiteX3" fmla="*/ 52079 w 328277"/>
                  <a:gd name="connsiteY3" fmla="*/ 0 h 104157"/>
                  <a:gd name="connsiteX4" fmla="*/ 276199 w 328277"/>
                  <a:gd name="connsiteY4" fmla="*/ 0 h 104157"/>
                  <a:gd name="connsiteX5" fmla="*/ 328278 w 328277"/>
                  <a:gd name="connsiteY5" fmla="*/ 52079 h 104157"/>
                  <a:gd name="connsiteX6" fmla="*/ 276199 w 328277"/>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8277" h="104157">
                    <a:moveTo>
                      <a:pt x="276199" y="104158"/>
                    </a:moveTo>
                    <a:lnTo>
                      <a:pt x="52079" y="104158"/>
                    </a:lnTo>
                    <a:cubicBezTo>
                      <a:pt x="23317" y="104158"/>
                      <a:pt x="0" y="80840"/>
                      <a:pt x="0" y="52079"/>
                    </a:cubicBezTo>
                    <a:cubicBezTo>
                      <a:pt x="0" y="23317"/>
                      <a:pt x="23317" y="0"/>
                      <a:pt x="52079" y="0"/>
                    </a:cubicBezTo>
                    <a:lnTo>
                      <a:pt x="276199" y="0"/>
                    </a:lnTo>
                    <a:cubicBezTo>
                      <a:pt x="304960" y="0"/>
                      <a:pt x="328278" y="23317"/>
                      <a:pt x="328278" y="52079"/>
                    </a:cubicBezTo>
                    <a:cubicBezTo>
                      <a:pt x="328278" y="80840"/>
                      <a:pt x="304960" y="104158"/>
                      <a:pt x="276199" y="104158"/>
                    </a:cubicBezTo>
                    <a:close/>
                  </a:path>
                </a:pathLst>
              </a:custGeom>
              <a:solidFill>
                <a:srgbClr val="E8E8E8"/>
              </a:solidFill>
              <a:ln w="6939" cap="flat">
                <a:noFill/>
                <a:prstDash val="solid"/>
                <a:miter/>
              </a:ln>
            </p:spPr>
            <p:txBody>
              <a:bodyPr rtlCol="0" anchor="ctr"/>
              <a:lstStyle/>
              <a:p>
                <a:endParaRPr lang="fr-FR"/>
              </a:p>
            </p:txBody>
          </p:sp>
          <p:sp>
            <p:nvSpPr>
              <p:cNvPr id="83" name="Forme libre : forme 810">
                <a:extLst>
                  <a:ext uri="{FF2B5EF4-FFF2-40B4-BE49-F238E27FC236}">
                    <a16:creationId xmlns:a16="http://schemas.microsoft.com/office/drawing/2014/main" id="{2045AA66-095D-F566-6D1D-2FC27B8CE357}"/>
                  </a:ext>
                </a:extLst>
              </p:cNvPr>
              <p:cNvSpPr/>
              <p:nvPr/>
            </p:nvSpPr>
            <p:spPr>
              <a:xfrm>
                <a:off x="6405656" y="5170545"/>
                <a:ext cx="626502" cy="104157"/>
              </a:xfrm>
              <a:custGeom>
                <a:avLst/>
                <a:gdLst>
                  <a:gd name="connsiteX0" fmla="*/ 574423 w 626502"/>
                  <a:gd name="connsiteY0" fmla="*/ 104158 h 104157"/>
                  <a:gd name="connsiteX1" fmla="*/ 52079 w 626502"/>
                  <a:gd name="connsiteY1" fmla="*/ 104158 h 104157"/>
                  <a:gd name="connsiteX2" fmla="*/ 0 w 626502"/>
                  <a:gd name="connsiteY2" fmla="*/ 52079 h 104157"/>
                  <a:gd name="connsiteX3" fmla="*/ 52079 w 626502"/>
                  <a:gd name="connsiteY3" fmla="*/ 0 h 104157"/>
                  <a:gd name="connsiteX4" fmla="*/ 574423 w 626502"/>
                  <a:gd name="connsiteY4" fmla="*/ 0 h 104157"/>
                  <a:gd name="connsiteX5" fmla="*/ 626502 w 626502"/>
                  <a:gd name="connsiteY5" fmla="*/ 52079 h 104157"/>
                  <a:gd name="connsiteX6" fmla="*/ 574423 w 626502"/>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502" h="104157">
                    <a:moveTo>
                      <a:pt x="574423" y="104158"/>
                    </a:moveTo>
                    <a:lnTo>
                      <a:pt x="52079" y="104158"/>
                    </a:lnTo>
                    <a:cubicBezTo>
                      <a:pt x="23317" y="104158"/>
                      <a:pt x="0" y="80840"/>
                      <a:pt x="0" y="52079"/>
                    </a:cubicBezTo>
                    <a:cubicBezTo>
                      <a:pt x="0" y="23317"/>
                      <a:pt x="23317" y="0"/>
                      <a:pt x="52079" y="0"/>
                    </a:cubicBezTo>
                    <a:lnTo>
                      <a:pt x="574423" y="0"/>
                    </a:lnTo>
                    <a:cubicBezTo>
                      <a:pt x="603185" y="0"/>
                      <a:pt x="626502" y="23317"/>
                      <a:pt x="626502" y="52079"/>
                    </a:cubicBezTo>
                    <a:cubicBezTo>
                      <a:pt x="626502" y="80840"/>
                      <a:pt x="603185" y="104158"/>
                      <a:pt x="574423" y="104158"/>
                    </a:cubicBezTo>
                    <a:close/>
                  </a:path>
                </a:pathLst>
              </a:custGeom>
              <a:solidFill>
                <a:srgbClr val="E8E8E8"/>
              </a:solidFill>
              <a:ln w="6939" cap="flat">
                <a:noFill/>
                <a:prstDash val="solid"/>
                <a:miter/>
              </a:ln>
            </p:spPr>
            <p:txBody>
              <a:bodyPr rtlCol="0" anchor="ctr"/>
              <a:lstStyle/>
              <a:p>
                <a:endParaRPr lang="fr-FR"/>
              </a:p>
            </p:txBody>
          </p:sp>
          <p:sp>
            <p:nvSpPr>
              <p:cNvPr id="84" name="Forme libre : forme 811">
                <a:extLst>
                  <a:ext uri="{FF2B5EF4-FFF2-40B4-BE49-F238E27FC236}">
                    <a16:creationId xmlns:a16="http://schemas.microsoft.com/office/drawing/2014/main" id="{72D3C692-2D34-8A71-2FF6-67EB700FBA69}"/>
                  </a:ext>
                </a:extLst>
              </p:cNvPr>
              <p:cNvSpPr/>
              <p:nvPr/>
            </p:nvSpPr>
            <p:spPr>
              <a:xfrm>
                <a:off x="5718214" y="5170545"/>
                <a:ext cx="583283" cy="104157"/>
              </a:xfrm>
              <a:custGeom>
                <a:avLst/>
                <a:gdLst>
                  <a:gd name="connsiteX0" fmla="*/ 531205 w 583283"/>
                  <a:gd name="connsiteY0" fmla="*/ 104158 h 104157"/>
                  <a:gd name="connsiteX1" fmla="*/ 52079 w 583283"/>
                  <a:gd name="connsiteY1" fmla="*/ 104158 h 104157"/>
                  <a:gd name="connsiteX2" fmla="*/ 0 w 583283"/>
                  <a:gd name="connsiteY2" fmla="*/ 52079 h 104157"/>
                  <a:gd name="connsiteX3" fmla="*/ 52079 w 583283"/>
                  <a:gd name="connsiteY3" fmla="*/ 0 h 104157"/>
                  <a:gd name="connsiteX4" fmla="*/ 531205 w 583283"/>
                  <a:gd name="connsiteY4" fmla="*/ 0 h 104157"/>
                  <a:gd name="connsiteX5" fmla="*/ 583284 w 583283"/>
                  <a:gd name="connsiteY5" fmla="*/ 52079 h 104157"/>
                  <a:gd name="connsiteX6" fmla="*/ 531205 w 583283"/>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3283" h="104157">
                    <a:moveTo>
                      <a:pt x="531205" y="104158"/>
                    </a:moveTo>
                    <a:lnTo>
                      <a:pt x="52079" y="104158"/>
                    </a:lnTo>
                    <a:cubicBezTo>
                      <a:pt x="23317" y="104158"/>
                      <a:pt x="0" y="80840"/>
                      <a:pt x="0" y="52079"/>
                    </a:cubicBezTo>
                    <a:cubicBezTo>
                      <a:pt x="0" y="23317"/>
                      <a:pt x="23317" y="0"/>
                      <a:pt x="52079" y="0"/>
                    </a:cubicBezTo>
                    <a:lnTo>
                      <a:pt x="531205" y="0"/>
                    </a:lnTo>
                    <a:cubicBezTo>
                      <a:pt x="559966" y="0"/>
                      <a:pt x="583284" y="23317"/>
                      <a:pt x="583284" y="52079"/>
                    </a:cubicBezTo>
                    <a:cubicBezTo>
                      <a:pt x="583284" y="80840"/>
                      <a:pt x="559966" y="104158"/>
                      <a:pt x="531205" y="104158"/>
                    </a:cubicBezTo>
                    <a:close/>
                  </a:path>
                </a:pathLst>
              </a:custGeom>
              <a:solidFill>
                <a:srgbClr val="E8E8E8"/>
              </a:solidFill>
              <a:ln w="6939" cap="flat">
                <a:noFill/>
                <a:prstDash val="solid"/>
                <a:miter/>
              </a:ln>
            </p:spPr>
            <p:txBody>
              <a:bodyPr rtlCol="0" anchor="ctr"/>
              <a:lstStyle/>
              <a:p>
                <a:endParaRPr lang="fr-FR"/>
              </a:p>
            </p:txBody>
          </p:sp>
          <p:sp>
            <p:nvSpPr>
              <p:cNvPr id="85" name="Forme libre : forme 812">
                <a:extLst>
                  <a:ext uri="{FF2B5EF4-FFF2-40B4-BE49-F238E27FC236}">
                    <a16:creationId xmlns:a16="http://schemas.microsoft.com/office/drawing/2014/main" id="{9FDA2B48-DB92-93DA-3AED-38C3D53D0A7E}"/>
                  </a:ext>
                </a:extLst>
              </p:cNvPr>
              <p:cNvSpPr/>
              <p:nvPr/>
            </p:nvSpPr>
            <p:spPr>
              <a:xfrm>
                <a:off x="5718214" y="5378860"/>
                <a:ext cx="1312387" cy="104157"/>
              </a:xfrm>
              <a:custGeom>
                <a:avLst/>
                <a:gdLst>
                  <a:gd name="connsiteX0" fmla="*/ 1260309 w 1312387"/>
                  <a:gd name="connsiteY0" fmla="*/ 104158 h 104157"/>
                  <a:gd name="connsiteX1" fmla="*/ 52079 w 1312387"/>
                  <a:gd name="connsiteY1" fmla="*/ 104158 h 104157"/>
                  <a:gd name="connsiteX2" fmla="*/ 0 w 1312387"/>
                  <a:gd name="connsiteY2" fmla="*/ 52079 h 104157"/>
                  <a:gd name="connsiteX3" fmla="*/ 52079 w 1312387"/>
                  <a:gd name="connsiteY3" fmla="*/ 0 h 104157"/>
                  <a:gd name="connsiteX4" fmla="*/ 1260309 w 1312387"/>
                  <a:gd name="connsiteY4" fmla="*/ 0 h 104157"/>
                  <a:gd name="connsiteX5" fmla="*/ 1312388 w 1312387"/>
                  <a:gd name="connsiteY5" fmla="*/ 52079 h 104157"/>
                  <a:gd name="connsiteX6" fmla="*/ 1260309 w 1312387"/>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387" h="104157">
                    <a:moveTo>
                      <a:pt x="1260309" y="104158"/>
                    </a:moveTo>
                    <a:lnTo>
                      <a:pt x="52079" y="104158"/>
                    </a:lnTo>
                    <a:cubicBezTo>
                      <a:pt x="23317" y="104158"/>
                      <a:pt x="0" y="80840"/>
                      <a:pt x="0" y="52079"/>
                    </a:cubicBezTo>
                    <a:cubicBezTo>
                      <a:pt x="0" y="23317"/>
                      <a:pt x="23317" y="0"/>
                      <a:pt x="52079" y="0"/>
                    </a:cubicBezTo>
                    <a:lnTo>
                      <a:pt x="1260309" y="0"/>
                    </a:lnTo>
                    <a:cubicBezTo>
                      <a:pt x="1289071" y="0"/>
                      <a:pt x="1312388" y="23317"/>
                      <a:pt x="1312388" y="52079"/>
                    </a:cubicBezTo>
                    <a:cubicBezTo>
                      <a:pt x="1312388" y="80840"/>
                      <a:pt x="1289071" y="104158"/>
                      <a:pt x="1260309" y="104158"/>
                    </a:cubicBezTo>
                    <a:close/>
                  </a:path>
                </a:pathLst>
              </a:custGeom>
              <a:solidFill>
                <a:srgbClr val="E8E8E8"/>
              </a:solidFill>
              <a:ln w="6939" cap="flat">
                <a:noFill/>
                <a:prstDash val="solid"/>
                <a:miter/>
              </a:ln>
            </p:spPr>
            <p:txBody>
              <a:bodyPr rtlCol="0" anchor="ctr"/>
              <a:lstStyle/>
              <a:p>
                <a:endParaRPr lang="fr-FR"/>
              </a:p>
            </p:txBody>
          </p:sp>
        </p:grpSp>
        <p:sp>
          <p:nvSpPr>
            <p:cNvPr id="69" name="Forme libre : forme 797">
              <a:extLst>
                <a:ext uri="{FF2B5EF4-FFF2-40B4-BE49-F238E27FC236}">
                  <a16:creationId xmlns:a16="http://schemas.microsoft.com/office/drawing/2014/main" id="{BC32D1BC-81E1-D89F-7CCB-9033AB7EAFB4}"/>
                </a:ext>
              </a:extLst>
            </p:cNvPr>
            <p:cNvSpPr/>
            <p:nvPr/>
          </p:nvSpPr>
          <p:spPr>
            <a:xfrm>
              <a:off x="6298026" y="4507407"/>
              <a:ext cx="423574" cy="317926"/>
            </a:xfrm>
            <a:custGeom>
              <a:avLst/>
              <a:gdLst>
                <a:gd name="connsiteX0" fmla="*/ 0 w 423574"/>
                <a:gd name="connsiteY0" fmla="*/ 69439 h 317926"/>
                <a:gd name="connsiteX1" fmla="*/ 0 w 423574"/>
                <a:gd name="connsiteY1" fmla="*/ 187484 h 317926"/>
                <a:gd name="connsiteX2" fmla="*/ 69439 w 423574"/>
                <a:gd name="connsiteY2" fmla="*/ 256923 h 317926"/>
                <a:gd name="connsiteX3" fmla="*/ 259457 w 423574"/>
                <a:gd name="connsiteY3" fmla="*/ 256923 h 317926"/>
                <a:gd name="connsiteX4" fmla="*/ 329465 w 423574"/>
                <a:gd name="connsiteY4" fmla="*/ 280941 h 317926"/>
                <a:gd name="connsiteX5" fmla="*/ 367538 w 423574"/>
                <a:gd name="connsiteY5" fmla="*/ 310550 h 317926"/>
                <a:gd name="connsiteX6" fmla="*/ 423575 w 423574"/>
                <a:gd name="connsiteY6" fmla="*/ 283143 h 317926"/>
                <a:gd name="connsiteX7" fmla="*/ 423575 w 423574"/>
                <a:gd name="connsiteY7" fmla="*/ 69439 h 317926"/>
                <a:gd name="connsiteX8" fmla="*/ 354136 w 423574"/>
                <a:gd name="connsiteY8" fmla="*/ 0 h 317926"/>
                <a:gd name="connsiteX9" fmla="*/ 69439 w 423574"/>
                <a:gd name="connsiteY9" fmla="*/ 0 h 317926"/>
                <a:gd name="connsiteX10" fmla="*/ 0 w 423574"/>
                <a:gd name="connsiteY10" fmla="*/ 69439 h 31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3574" h="317926">
                  <a:moveTo>
                    <a:pt x="0" y="69439"/>
                  </a:moveTo>
                  <a:lnTo>
                    <a:pt x="0" y="187484"/>
                  </a:lnTo>
                  <a:cubicBezTo>
                    <a:pt x="0" y="225835"/>
                    <a:pt x="31088" y="256923"/>
                    <a:pt x="69439" y="256923"/>
                  </a:cubicBezTo>
                  <a:lnTo>
                    <a:pt x="259457" y="256923"/>
                  </a:lnTo>
                  <a:cubicBezTo>
                    <a:pt x="284816" y="256923"/>
                    <a:pt x="309453" y="265373"/>
                    <a:pt x="329465" y="280941"/>
                  </a:cubicBezTo>
                  <a:lnTo>
                    <a:pt x="367538" y="310550"/>
                  </a:lnTo>
                  <a:cubicBezTo>
                    <a:pt x="390342" y="328285"/>
                    <a:pt x="423575" y="312036"/>
                    <a:pt x="423575" y="283143"/>
                  </a:cubicBezTo>
                  <a:lnTo>
                    <a:pt x="423575" y="69439"/>
                  </a:lnTo>
                  <a:cubicBezTo>
                    <a:pt x="423575" y="31088"/>
                    <a:pt x="392487" y="0"/>
                    <a:pt x="354136" y="0"/>
                  </a:cubicBezTo>
                  <a:lnTo>
                    <a:pt x="69439" y="0"/>
                  </a:lnTo>
                  <a:cubicBezTo>
                    <a:pt x="31088" y="0"/>
                    <a:pt x="0" y="31088"/>
                    <a:pt x="0" y="69439"/>
                  </a:cubicBezTo>
                  <a:close/>
                </a:path>
              </a:pathLst>
            </a:custGeom>
            <a:solidFill>
              <a:srgbClr val="682179"/>
            </a:solidFill>
            <a:ln w="6939" cap="flat">
              <a:noFill/>
              <a:prstDash val="solid"/>
              <a:miter/>
            </a:ln>
          </p:spPr>
          <p:txBody>
            <a:bodyPr rtlCol="0" anchor="ctr"/>
            <a:lstStyle/>
            <a:p>
              <a:endParaRPr lang="fr-FR"/>
            </a:p>
          </p:txBody>
        </p:sp>
        <p:sp>
          <p:nvSpPr>
            <p:cNvPr id="70" name="Forme libre : forme 798">
              <a:extLst>
                <a:ext uri="{FF2B5EF4-FFF2-40B4-BE49-F238E27FC236}">
                  <a16:creationId xmlns:a16="http://schemas.microsoft.com/office/drawing/2014/main" id="{E82F42D1-07D0-7320-7DCA-622B393EA7CB}"/>
                </a:ext>
              </a:extLst>
            </p:cNvPr>
            <p:cNvSpPr/>
            <p:nvPr/>
          </p:nvSpPr>
          <p:spPr>
            <a:xfrm>
              <a:off x="6172939" y="3206174"/>
              <a:ext cx="861134" cy="467936"/>
            </a:xfrm>
            <a:custGeom>
              <a:avLst/>
              <a:gdLst>
                <a:gd name="connsiteX0" fmla="*/ 861135 w 861134"/>
                <a:gd name="connsiteY0" fmla="*/ 433252 h 467936"/>
                <a:gd name="connsiteX1" fmla="*/ 493125 w 861134"/>
                <a:gd name="connsiteY1" fmla="*/ 1275 h 467936"/>
                <a:gd name="connsiteX2" fmla="*/ 423672 w 861134"/>
                <a:gd name="connsiteY2" fmla="*/ 2872 h 467936"/>
                <a:gd name="connsiteX3" fmla="*/ 0 w 861134"/>
                <a:gd name="connsiteY3" fmla="*/ 433252 h 467936"/>
                <a:gd name="connsiteX4" fmla="*/ 434532 w 861134"/>
                <a:gd name="connsiteY4" fmla="*/ 467936 h 467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134" h="467936">
                  <a:moveTo>
                    <a:pt x="861135" y="433252"/>
                  </a:moveTo>
                  <a:cubicBezTo>
                    <a:pt x="861135" y="215284"/>
                    <a:pt x="701718" y="34543"/>
                    <a:pt x="493125" y="1275"/>
                  </a:cubicBezTo>
                  <a:cubicBezTo>
                    <a:pt x="470508" y="-2336"/>
                    <a:pt x="447309" y="2872"/>
                    <a:pt x="423672" y="2872"/>
                  </a:cubicBezTo>
                  <a:cubicBezTo>
                    <a:pt x="182068" y="2872"/>
                    <a:pt x="0" y="191647"/>
                    <a:pt x="0" y="433252"/>
                  </a:cubicBezTo>
                  <a:lnTo>
                    <a:pt x="434532" y="467936"/>
                  </a:lnTo>
                  <a:close/>
                </a:path>
              </a:pathLst>
            </a:custGeom>
            <a:solidFill>
              <a:srgbClr val="FECD4F"/>
            </a:solidFill>
            <a:ln w="6939" cap="flat">
              <a:noFill/>
              <a:prstDash val="solid"/>
              <a:miter/>
            </a:ln>
          </p:spPr>
          <p:txBody>
            <a:bodyPr rtlCol="0" anchor="ctr"/>
            <a:lstStyle/>
            <a:p>
              <a:endParaRPr lang="fr-FR"/>
            </a:p>
          </p:txBody>
        </p:sp>
        <p:sp>
          <p:nvSpPr>
            <p:cNvPr id="71" name="Forme libre : forme 799">
              <a:extLst>
                <a:ext uri="{FF2B5EF4-FFF2-40B4-BE49-F238E27FC236}">
                  <a16:creationId xmlns:a16="http://schemas.microsoft.com/office/drawing/2014/main" id="{087BD80C-5D94-3DB4-09E9-B07F5B3147DF}"/>
                </a:ext>
              </a:extLst>
            </p:cNvPr>
            <p:cNvSpPr/>
            <p:nvPr/>
          </p:nvSpPr>
          <p:spPr>
            <a:xfrm>
              <a:off x="6159149" y="3201963"/>
              <a:ext cx="506901" cy="456467"/>
            </a:xfrm>
            <a:custGeom>
              <a:avLst/>
              <a:gdLst>
                <a:gd name="connsiteX0" fmla="*/ 506901 w 506901"/>
                <a:gd name="connsiteY0" fmla="*/ 5555 h 456467"/>
                <a:gd name="connsiteX1" fmla="*/ 138877 w 506901"/>
                <a:gd name="connsiteY1" fmla="*/ 437463 h 456467"/>
                <a:gd name="connsiteX2" fmla="*/ 69869 w 506901"/>
                <a:gd name="connsiteY2" fmla="*/ 456468 h 456467"/>
                <a:gd name="connsiteX3" fmla="*/ 0 w 506901"/>
                <a:gd name="connsiteY3" fmla="*/ 437463 h 456467"/>
                <a:gd name="connsiteX4" fmla="*/ 437463 w 506901"/>
                <a:gd name="connsiteY4" fmla="*/ 0 h 456467"/>
                <a:gd name="connsiteX5" fmla="*/ 506901 w 506901"/>
                <a:gd name="connsiteY5" fmla="*/ 5555 h 45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901" h="456467">
                  <a:moveTo>
                    <a:pt x="506901" y="5555"/>
                  </a:moveTo>
                  <a:cubicBezTo>
                    <a:pt x="298308" y="38747"/>
                    <a:pt x="138877" y="219495"/>
                    <a:pt x="138877" y="437463"/>
                  </a:cubicBezTo>
                  <a:lnTo>
                    <a:pt x="69869" y="456468"/>
                  </a:lnTo>
                  <a:lnTo>
                    <a:pt x="0" y="437463"/>
                  </a:lnTo>
                  <a:cubicBezTo>
                    <a:pt x="0" y="195886"/>
                    <a:pt x="195886" y="0"/>
                    <a:pt x="437463" y="0"/>
                  </a:cubicBezTo>
                  <a:cubicBezTo>
                    <a:pt x="461072" y="0"/>
                    <a:pt x="484264" y="1875"/>
                    <a:pt x="506901" y="5555"/>
                  </a:cubicBezTo>
                  <a:close/>
                </a:path>
              </a:pathLst>
            </a:custGeom>
            <a:solidFill>
              <a:srgbClr val="FEBF22"/>
            </a:solidFill>
            <a:ln w="6939" cap="flat">
              <a:noFill/>
              <a:prstDash val="solid"/>
              <a:miter/>
            </a:ln>
          </p:spPr>
          <p:txBody>
            <a:bodyPr rtlCol="0" anchor="ctr"/>
            <a:lstStyle/>
            <a:p>
              <a:endParaRPr lang="fr-FR"/>
            </a:p>
          </p:txBody>
        </p:sp>
        <p:sp>
          <p:nvSpPr>
            <p:cNvPr id="72" name="Forme libre : forme 800">
              <a:extLst>
                <a:ext uri="{FF2B5EF4-FFF2-40B4-BE49-F238E27FC236}">
                  <a16:creationId xmlns:a16="http://schemas.microsoft.com/office/drawing/2014/main" id="{D826DF70-E3A7-DAEF-004A-99AAE9FD6EFA}"/>
                </a:ext>
              </a:extLst>
            </p:cNvPr>
            <p:cNvSpPr/>
            <p:nvPr/>
          </p:nvSpPr>
          <p:spPr>
            <a:xfrm>
              <a:off x="5777237" y="3639425"/>
              <a:ext cx="1638748" cy="618002"/>
            </a:xfrm>
            <a:custGeom>
              <a:avLst/>
              <a:gdLst>
                <a:gd name="connsiteX0" fmla="*/ 1638749 w 1638748"/>
                <a:gd name="connsiteY0" fmla="*/ 0 h 618002"/>
                <a:gd name="connsiteX1" fmla="*/ 1638749 w 1638748"/>
                <a:gd name="connsiteY1" fmla="*/ 520789 h 618002"/>
                <a:gd name="connsiteX2" fmla="*/ 1638520 w 1638748"/>
                <a:gd name="connsiteY2" fmla="*/ 527733 h 618002"/>
                <a:gd name="connsiteX3" fmla="*/ 1527647 w 1638748"/>
                <a:gd name="connsiteY3" fmla="*/ 618003 h 618002"/>
                <a:gd name="connsiteX4" fmla="*/ 104158 w 1638748"/>
                <a:gd name="connsiteY4" fmla="*/ 618003 h 618002"/>
                <a:gd name="connsiteX5" fmla="*/ 0 w 1638748"/>
                <a:gd name="connsiteY5" fmla="*/ 513845 h 618002"/>
                <a:gd name="connsiteX6" fmla="*/ 0 w 1638748"/>
                <a:gd name="connsiteY6" fmla="*/ 0 h 61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8748" h="618002">
                  <a:moveTo>
                    <a:pt x="1638749" y="0"/>
                  </a:moveTo>
                  <a:lnTo>
                    <a:pt x="1638749" y="520789"/>
                  </a:lnTo>
                  <a:cubicBezTo>
                    <a:pt x="1638749" y="523122"/>
                    <a:pt x="1638673" y="525441"/>
                    <a:pt x="1638520" y="527733"/>
                  </a:cubicBezTo>
                  <a:cubicBezTo>
                    <a:pt x="1634944" y="581992"/>
                    <a:pt x="1582809" y="618003"/>
                    <a:pt x="1527647" y="618003"/>
                  </a:cubicBezTo>
                  <a:lnTo>
                    <a:pt x="104158" y="618003"/>
                  </a:lnTo>
                  <a:cubicBezTo>
                    <a:pt x="46663" y="618003"/>
                    <a:pt x="0" y="571340"/>
                    <a:pt x="0" y="513845"/>
                  </a:cubicBezTo>
                  <a:lnTo>
                    <a:pt x="0" y="0"/>
                  </a:lnTo>
                  <a:close/>
                </a:path>
              </a:pathLst>
            </a:custGeom>
            <a:solidFill>
              <a:srgbClr val="C8A5D7"/>
            </a:solidFill>
            <a:ln w="6939" cap="flat">
              <a:noFill/>
              <a:prstDash val="solid"/>
              <a:miter/>
            </a:ln>
          </p:spPr>
          <p:txBody>
            <a:bodyPr rtlCol="0" anchor="ctr"/>
            <a:lstStyle/>
            <a:p>
              <a:endParaRPr lang="fr-FR"/>
            </a:p>
          </p:txBody>
        </p:sp>
        <p:grpSp>
          <p:nvGrpSpPr>
            <p:cNvPr id="73" name="Graphique 40">
              <a:extLst>
                <a:ext uri="{FF2B5EF4-FFF2-40B4-BE49-F238E27FC236}">
                  <a16:creationId xmlns:a16="http://schemas.microsoft.com/office/drawing/2014/main" id="{56A0EF06-51FB-0D17-D7A4-4F36A0CF740B}"/>
                </a:ext>
              </a:extLst>
            </p:cNvPr>
            <p:cNvGrpSpPr/>
            <p:nvPr/>
          </p:nvGrpSpPr>
          <p:grpSpPr>
            <a:xfrm>
              <a:off x="6280666" y="3795662"/>
              <a:ext cx="631890" cy="312473"/>
              <a:chOff x="6280666" y="3795662"/>
              <a:chExt cx="631890" cy="312473"/>
            </a:xfrm>
            <a:solidFill>
              <a:srgbClr val="C8B8F4"/>
            </a:solidFill>
          </p:grpSpPr>
          <p:sp>
            <p:nvSpPr>
              <p:cNvPr id="76" name="Forme libre : forme 804">
                <a:extLst>
                  <a:ext uri="{FF2B5EF4-FFF2-40B4-BE49-F238E27FC236}">
                    <a16:creationId xmlns:a16="http://schemas.microsoft.com/office/drawing/2014/main" id="{CDF43E09-873D-1AA8-95B5-C4716B52BEBF}"/>
                  </a:ext>
                </a:extLst>
              </p:cNvPr>
              <p:cNvSpPr/>
              <p:nvPr/>
            </p:nvSpPr>
            <p:spPr>
              <a:xfrm>
                <a:off x="6280666" y="3795662"/>
                <a:ext cx="631890" cy="104157"/>
              </a:xfrm>
              <a:custGeom>
                <a:avLst/>
                <a:gdLst>
                  <a:gd name="connsiteX0" fmla="*/ 579812 w 631890"/>
                  <a:gd name="connsiteY0" fmla="*/ 104158 h 104157"/>
                  <a:gd name="connsiteX1" fmla="*/ 52079 w 631890"/>
                  <a:gd name="connsiteY1" fmla="*/ 104158 h 104157"/>
                  <a:gd name="connsiteX2" fmla="*/ 0 w 631890"/>
                  <a:gd name="connsiteY2" fmla="*/ 52079 h 104157"/>
                  <a:gd name="connsiteX3" fmla="*/ 52079 w 631890"/>
                  <a:gd name="connsiteY3" fmla="*/ 0 h 104157"/>
                  <a:gd name="connsiteX4" fmla="*/ 579812 w 631890"/>
                  <a:gd name="connsiteY4" fmla="*/ 0 h 104157"/>
                  <a:gd name="connsiteX5" fmla="*/ 631891 w 631890"/>
                  <a:gd name="connsiteY5" fmla="*/ 52079 h 104157"/>
                  <a:gd name="connsiteX6" fmla="*/ 579812 w 631890"/>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890" h="104157">
                    <a:moveTo>
                      <a:pt x="579812" y="104158"/>
                    </a:moveTo>
                    <a:lnTo>
                      <a:pt x="52079" y="104158"/>
                    </a:lnTo>
                    <a:cubicBezTo>
                      <a:pt x="23317" y="104158"/>
                      <a:pt x="0" y="80840"/>
                      <a:pt x="0" y="52079"/>
                    </a:cubicBezTo>
                    <a:cubicBezTo>
                      <a:pt x="0" y="23317"/>
                      <a:pt x="23317" y="0"/>
                      <a:pt x="52079" y="0"/>
                    </a:cubicBezTo>
                    <a:lnTo>
                      <a:pt x="579812" y="0"/>
                    </a:lnTo>
                    <a:cubicBezTo>
                      <a:pt x="608573" y="0"/>
                      <a:pt x="631891" y="23317"/>
                      <a:pt x="631891" y="52079"/>
                    </a:cubicBezTo>
                    <a:cubicBezTo>
                      <a:pt x="631891" y="80840"/>
                      <a:pt x="608573" y="104158"/>
                      <a:pt x="579812" y="104158"/>
                    </a:cubicBezTo>
                    <a:close/>
                  </a:path>
                </a:pathLst>
              </a:custGeom>
              <a:solidFill>
                <a:srgbClr val="682179"/>
              </a:solidFill>
              <a:ln w="6939" cap="flat">
                <a:noFill/>
                <a:prstDash val="solid"/>
                <a:miter/>
              </a:ln>
            </p:spPr>
            <p:txBody>
              <a:bodyPr rtlCol="0" anchor="ctr"/>
              <a:lstStyle/>
              <a:p>
                <a:endParaRPr lang="fr-FR"/>
              </a:p>
            </p:txBody>
          </p:sp>
          <p:sp>
            <p:nvSpPr>
              <p:cNvPr id="77" name="Forme libre : forme 805">
                <a:extLst>
                  <a:ext uri="{FF2B5EF4-FFF2-40B4-BE49-F238E27FC236}">
                    <a16:creationId xmlns:a16="http://schemas.microsoft.com/office/drawing/2014/main" id="{15881F23-2865-D3E0-2C64-5834281DA501}"/>
                  </a:ext>
                </a:extLst>
              </p:cNvPr>
              <p:cNvSpPr/>
              <p:nvPr/>
            </p:nvSpPr>
            <p:spPr>
              <a:xfrm>
                <a:off x="6381352" y="4003978"/>
                <a:ext cx="430518" cy="104157"/>
              </a:xfrm>
              <a:custGeom>
                <a:avLst/>
                <a:gdLst>
                  <a:gd name="connsiteX0" fmla="*/ 378440 w 430518"/>
                  <a:gd name="connsiteY0" fmla="*/ 104158 h 104157"/>
                  <a:gd name="connsiteX1" fmla="*/ 52079 w 430518"/>
                  <a:gd name="connsiteY1" fmla="*/ 104158 h 104157"/>
                  <a:gd name="connsiteX2" fmla="*/ 0 w 430518"/>
                  <a:gd name="connsiteY2" fmla="*/ 52079 h 104157"/>
                  <a:gd name="connsiteX3" fmla="*/ 52079 w 430518"/>
                  <a:gd name="connsiteY3" fmla="*/ 0 h 104157"/>
                  <a:gd name="connsiteX4" fmla="*/ 378440 w 430518"/>
                  <a:gd name="connsiteY4" fmla="*/ 0 h 104157"/>
                  <a:gd name="connsiteX5" fmla="*/ 430519 w 430518"/>
                  <a:gd name="connsiteY5" fmla="*/ 52079 h 104157"/>
                  <a:gd name="connsiteX6" fmla="*/ 378440 w 430518"/>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18" h="104157">
                    <a:moveTo>
                      <a:pt x="378440" y="104158"/>
                    </a:moveTo>
                    <a:lnTo>
                      <a:pt x="52079" y="104158"/>
                    </a:lnTo>
                    <a:cubicBezTo>
                      <a:pt x="23317" y="104158"/>
                      <a:pt x="0" y="80840"/>
                      <a:pt x="0" y="52079"/>
                    </a:cubicBezTo>
                    <a:cubicBezTo>
                      <a:pt x="0" y="23317"/>
                      <a:pt x="23317" y="0"/>
                      <a:pt x="52079" y="0"/>
                    </a:cubicBezTo>
                    <a:lnTo>
                      <a:pt x="378440" y="0"/>
                    </a:lnTo>
                    <a:cubicBezTo>
                      <a:pt x="407201" y="0"/>
                      <a:pt x="430519" y="23317"/>
                      <a:pt x="430519" y="52079"/>
                    </a:cubicBezTo>
                    <a:cubicBezTo>
                      <a:pt x="430519" y="80840"/>
                      <a:pt x="407201" y="104158"/>
                      <a:pt x="378440" y="104158"/>
                    </a:cubicBezTo>
                    <a:close/>
                  </a:path>
                </a:pathLst>
              </a:custGeom>
              <a:solidFill>
                <a:srgbClr val="682179"/>
              </a:solidFill>
              <a:ln w="6939" cap="flat">
                <a:noFill/>
                <a:prstDash val="solid"/>
                <a:miter/>
              </a:ln>
            </p:spPr>
            <p:txBody>
              <a:bodyPr rtlCol="0" anchor="ctr"/>
              <a:lstStyle/>
              <a:p>
                <a:endParaRPr lang="fr-FR"/>
              </a:p>
            </p:txBody>
          </p:sp>
        </p:grpSp>
        <p:sp>
          <p:nvSpPr>
            <p:cNvPr id="74" name="Forme libre : forme 802">
              <a:extLst>
                <a:ext uri="{FF2B5EF4-FFF2-40B4-BE49-F238E27FC236}">
                  <a16:creationId xmlns:a16="http://schemas.microsoft.com/office/drawing/2014/main" id="{0E8697E6-15DC-6EB9-2946-1E6CBAD67C03}"/>
                </a:ext>
              </a:extLst>
            </p:cNvPr>
            <p:cNvSpPr/>
            <p:nvPr/>
          </p:nvSpPr>
          <p:spPr>
            <a:xfrm>
              <a:off x="5770293" y="2778665"/>
              <a:ext cx="97213" cy="883216"/>
            </a:xfrm>
            <a:custGeom>
              <a:avLst/>
              <a:gdLst>
                <a:gd name="connsiteX0" fmla="*/ 97214 w 97213"/>
                <a:gd name="connsiteY0" fmla="*/ 0 h 883216"/>
                <a:gd name="connsiteX1" fmla="*/ 97214 w 97213"/>
                <a:gd name="connsiteY1" fmla="*/ 860760 h 883216"/>
                <a:gd name="connsiteX2" fmla="*/ 48607 w 97213"/>
                <a:gd name="connsiteY2" fmla="*/ 883216 h 883216"/>
                <a:gd name="connsiteX3" fmla="*/ 0 w 97213"/>
                <a:gd name="connsiteY3" fmla="*/ 860760 h 883216"/>
                <a:gd name="connsiteX4" fmla="*/ 0 w 97213"/>
                <a:gd name="connsiteY4" fmla="*/ 103880 h 883216"/>
                <a:gd name="connsiteX5" fmla="*/ 97214 w 97213"/>
                <a:gd name="connsiteY5" fmla="*/ 0 h 883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213" h="883216">
                  <a:moveTo>
                    <a:pt x="97214" y="0"/>
                  </a:moveTo>
                  <a:lnTo>
                    <a:pt x="97214" y="860760"/>
                  </a:lnTo>
                  <a:lnTo>
                    <a:pt x="48607" y="883216"/>
                  </a:lnTo>
                  <a:lnTo>
                    <a:pt x="0" y="860760"/>
                  </a:lnTo>
                  <a:lnTo>
                    <a:pt x="0" y="103880"/>
                  </a:lnTo>
                  <a:cubicBezTo>
                    <a:pt x="0" y="48746"/>
                    <a:pt x="42913" y="3541"/>
                    <a:pt x="97214" y="0"/>
                  </a:cubicBezTo>
                  <a:close/>
                </a:path>
              </a:pathLst>
            </a:custGeom>
            <a:solidFill>
              <a:srgbClr val="118597"/>
            </a:solidFill>
            <a:ln w="6939" cap="flat">
              <a:noFill/>
              <a:prstDash val="solid"/>
              <a:miter/>
            </a:ln>
          </p:spPr>
          <p:txBody>
            <a:bodyPr rtlCol="0" anchor="ctr"/>
            <a:lstStyle/>
            <a:p>
              <a:endParaRPr lang="fr-FR"/>
            </a:p>
          </p:txBody>
        </p:sp>
        <p:sp>
          <p:nvSpPr>
            <p:cNvPr id="75" name="Forme libre : forme 803">
              <a:extLst>
                <a:ext uri="{FF2B5EF4-FFF2-40B4-BE49-F238E27FC236}">
                  <a16:creationId xmlns:a16="http://schemas.microsoft.com/office/drawing/2014/main" id="{BC0D631F-DDE5-AC44-0984-154BFCC34E9A}"/>
                </a:ext>
              </a:extLst>
            </p:cNvPr>
            <p:cNvSpPr/>
            <p:nvPr/>
          </p:nvSpPr>
          <p:spPr>
            <a:xfrm>
              <a:off x="5770293" y="3639425"/>
              <a:ext cx="1645415" cy="624946"/>
            </a:xfrm>
            <a:custGeom>
              <a:avLst/>
              <a:gdLst>
                <a:gd name="connsiteX0" fmla="*/ 1645415 w 1645415"/>
                <a:gd name="connsiteY0" fmla="*/ 527733 h 624946"/>
                <a:gd name="connsiteX1" fmla="*/ 1541535 w 1645415"/>
                <a:gd name="connsiteY1" fmla="*/ 624947 h 624946"/>
                <a:gd name="connsiteX2" fmla="*/ 104158 w 1645415"/>
                <a:gd name="connsiteY2" fmla="*/ 624947 h 624946"/>
                <a:gd name="connsiteX3" fmla="*/ 0 w 1645415"/>
                <a:gd name="connsiteY3" fmla="*/ 520789 h 624946"/>
                <a:gd name="connsiteX4" fmla="*/ 0 w 1645415"/>
                <a:gd name="connsiteY4" fmla="*/ 0 h 624946"/>
                <a:gd name="connsiteX5" fmla="*/ 97214 w 1645415"/>
                <a:gd name="connsiteY5" fmla="*/ 0 h 624946"/>
                <a:gd name="connsiteX6" fmla="*/ 97214 w 1645415"/>
                <a:gd name="connsiteY6" fmla="*/ 479126 h 624946"/>
                <a:gd name="connsiteX7" fmla="*/ 145821 w 1645415"/>
                <a:gd name="connsiteY7" fmla="*/ 527733 h 62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5415" h="624946">
                  <a:moveTo>
                    <a:pt x="1645415" y="527733"/>
                  </a:moveTo>
                  <a:cubicBezTo>
                    <a:pt x="1641874" y="582034"/>
                    <a:pt x="1596669" y="624947"/>
                    <a:pt x="1541535" y="624947"/>
                  </a:cubicBezTo>
                  <a:lnTo>
                    <a:pt x="104158" y="624947"/>
                  </a:lnTo>
                  <a:cubicBezTo>
                    <a:pt x="46635" y="624947"/>
                    <a:pt x="0" y="578312"/>
                    <a:pt x="0" y="520789"/>
                  </a:cubicBezTo>
                  <a:lnTo>
                    <a:pt x="0" y="0"/>
                  </a:lnTo>
                  <a:lnTo>
                    <a:pt x="97214" y="0"/>
                  </a:lnTo>
                  <a:lnTo>
                    <a:pt x="97214" y="479126"/>
                  </a:lnTo>
                  <a:cubicBezTo>
                    <a:pt x="97214" y="505971"/>
                    <a:pt x="118976" y="527733"/>
                    <a:pt x="145821" y="527733"/>
                  </a:cubicBezTo>
                  <a:close/>
                </a:path>
              </a:pathLst>
            </a:custGeom>
            <a:solidFill>
              <a:srgbClr val="682179"/>
            </a:solidFill>
            <a:ln w="6939" cap="flat">
              <a:noFill/>
              <a:prstDash val="solid"/>
              <a:miter/>
            </a:ln>
          </p:spPr>
          <p:txBody>
            <a:bodyPr rtlCol="0" anchor="ctr"/>
            <a:lstStyle/>
            <a:p>
              <a:endParaRPr lang="fr-FR"/>
            </a:p>
          </p:txBody>
        </p:sp>
      </p:grpSp>
      <p:sp>
        <p:nvSpPr>
          <p:cNvPr id="86" name="Rectangle 85">
            <a:extLst>
              <a:ext uri="{FF2B5EF4-FFF2-40B4-BE49-F238E27FC236}">
                <a16:creationId xmlns:a16="http://schemas.microsoft.com/office/drawing/2014/main" id="{C217000A-58E6-9331-B205-CD29C8966CD0}"/>
              </a:ext>
            </a:extLst>
          </p:cNvPr>
          <p:cNvSpPr/>
          <p:nvPr/>
        </p:nvSpPr>
        <p:spPr>
          <a:xfrm>
            <a:off x="4985346" y="2935879"/>
            <a:ext cx="36000" cy="155668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87" name="Rectangle 86">
            <a:extLst>
              <a:ext uri="{FF2B5EF4-FFF2-40B4-BE49-F238E27FC236}">
                <a16:creationId xmlns:a16="http://schemas.microsoft.com/office/drawing/2014/main" id="{3FDDADF1-D9AA-1F37-15DC-D9BA13EB479E}"/>
              </a:ext>
            </a:extLst>
          </p:cNvPr>
          <p:cNvSpPr/>
          <p:nvPr/>
        </p:nvSpPr>
        <p:spPr>
          <a:xfrm>
            <a:off x="5132392" y="2935878"/>
            <a:ext cx="3719522" cy="1556683"/>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ZoneTexte 9">
            <a:extLst>
              <a:ext uri="{FF2B5EF4-FFF2-40B4-BE49-F238E27FC236}">
                <a16:creationId xmlns:a16="http://schemas.microsoft.com/office/drawing/2014/main" id="{309CD179-0B32-1D96-86CE-46103276214E}"/>
              </a:ext>
            </a:extLst>
          </p:cNvPr>
          <p:cNvSpPr txBox="1"/>
          <p:nvPr/>
        </p:nvSpPr>
        <p:spPr>
          <a:xfrm>
            <a:off x="5238400" y="4122959"/>
            <a:ext cx="2838317" cy="199449"/>
          </a:xfrm>
          <a:prstGeom prst="roundRect">
            <a:avLst>
              <a:gd name="adj" fmla="val 50000"/>
            </a:avLst>
          </a:prstGeom>
          <a:gradFill>
            <a:gsLst>
              <a:gs pos="18000">
                <a:srgbClr val="581D74"/>
              </a:gs>
              <a:gs pos="100000">
                <a:srgbClr val="AE1580"/>
              </a:gs>
            </a:gsLst>
            <a:lin ang="8100000" scaled="1"/>
          </a:gradFill>
        </p:spPr>
        <p:txBody>
          <a:bodyPr wrap="square" lIns="396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lang="fr-FR" sz="1000" dirty="0">
                <a:solidFill>
                  <a:prstClr val="white"/>
                </a:solidFill>
                <a:latin typeface="Arial" panose="020B0604020202020204" pitchFamily="34" charset="0"/>
                <a:cs typeface="Arial" panose="020B0604020202020204" pitchFamily="34" charset="0"/>
              </a:rPr>
              <a:t>nom-prenom@infoemail.com</a:t>
            </a:r>
            <a:endParaRPr kumimoji="0" lang="fr-FR"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9" name="Straight Connector 83">
            <a:extLst>
              <a:ext uri="{FF2B5EF4-FFF2-40B4-BE49-F238E27FC236}">
                <a16:creationId xmlns:a16="http://schemas.microsoft.com/office/drawing/2014/main" id="{2ECB8AD7-6E81-FCD7-EA5A-59A38C41F147}"/>
              </a:ext>
            </a:extLst>
          </p:cNvPr>
          <p:cNvCxnSpPr>
            <a:cxnSpLocks/>
          </p:cNvCxnSpPr>
          <p:nvPr/>
        </p:nvCxnSpPr>
        <p:spPr>
          <a:xfrm>
            <a:off x="5448197" y="3329425"/>
            <a:ext cx="0" cy="730069"/>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90" name="Group 26">
            <a:extLst>
              <a:ext uri="{FF2B5EF4-FFF2-40B4-BE49-F238E27FC236}">
                <a16:creationId xmlns:a16="http://schemas.microsoft.com/office/drawing/2014/main" id="{735D9A50-C996-FF01-E77E-441C0A4FB657}"/>
              </a:ext>
            </a:extLst>
          </p:cNvPr>
          <p:cNvGrpSpPr/>
          <p:nvPr/>
        </p:nvGrpSpPr>
        <p:grpSpPr>
          <a:xfrm>
            <a:off x="5330549" y="3048241"/>
            <a:ext cx="209652" cy="190593"/>
            <a:chOff x="4131169" y="1111546"/>
            <a:chExt cx="178755" cy="178755"/>
          </a:xfrm>
        </p:grpSpPr>
        <p:sp>
          <p:nvSpPr>
            <p:cNvPr id="91" name="Oval 27">
              <a:extLst>
                <a:ext uri="{FF2B5EF4-FFF2-40B4-BE49-F238E27FC236}">
                  <a16:creationId xmlns:a16="http://schemas.microsoft.com/office/drawing/2014/main" id="{9674A92E-C97A-9324-DF1A-8D6D7A3268D6}"/>
                </a:ext>
              </a:extLst>
            </p:cNvPr>
            <p:cNvSpPr/>
            <p:nvPr/>
          </p:nvSpPr>
          <p:spPr>
            <a:xfrm>
              <a:off x="4131169" y="1111546"/>
              <a:ext cx="178755" cy="178755"/>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Oval 28">
              <a:extLst>
                <a:ext uri="{FF2B5EF4-FFF2-40B4-BE49-F238E27FC236}">
                  <a16:creationId xmlns:a16="http://schemas.microsoft.com/office/drawing/2014/main" id="{420E9556-ACE9-8728-4D92-0A0F26B80A4B}"/>
                </a:ext>
              </a:extLst>
            </p:cNvPr>
            <p:cNvSpPr/>
            <p:nvPr/>
          </p:nvSpPr>
          <p:spPr>
            <a:xfrm>
              <a:off x="4182029" y="1162406"/>
              <a:ext cx="77035" cy="7703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3" name="Rectangle 92">
            <a:extLst>
              <a:ext uri="{FF2B5EF4-FFF2-40B4-BE49-F238E27FC236}">
                <a16:creationId xmlns:a16="http://schemas.microsoft.com/office/drawing/2014/main" id="{9E2FCDAA-7823-0922-A0C1-8C6D5671564E}"/>
              </a:ext>
            </a:extLst>
          </p:cNvPr>
          <p:cNvSpPr/>
          <p:nvPr/>
        </p:nvSpPr>
        <p:spPr>
          <a:xfrm>
            <a:off x="5540201" y="3229602"/>
            <a:ext cx="1872000" cy="276999"/>
          </a:xfrm>
          <a:prstGeom prst="rect">
            <a:avLst/>
          </a:prstGeom>
          <a:noFill/>
        </p:spPr>
        <p:txBody>
          <a:bodyPr wrap="square" anchor="t" anchorCtr="0">
            <a:spAutoFit/>
          </a:bodyPr>
          <a:lstStyle/>
          <a:p>
            <a:pPr marL="0" lvl="3" defTabSz="685800">
              <a:spcBef>
                <a:spcPts val="900"/>
              </a:spcBef>
            </a:pPr>
            <a:r>
              <a:rPr lang="fr-FR" sz="1200" i="1" dirty="0">
                <a:solidFill>
                  <a:schemeClr val="bg2"/>
                </a:solidFill>
                <a:latin typeface="Arial" panose="020B0604020202020204" pitchFamily="34" charset="0"/>
                <a:cs typeface="Arial" panose="020B0604020202020204" pitchFamily="34" charset="0"/>
              </a:rPr>
              <a:t>Fonction</a:t>
            </a:r>
          </a:p>
        </p:txBody>
      </p:sp>
      <p:sp>
        <p:nvSpPr>
          <p:cNvPr id="94" name="Rectangle 93">
            <a:extLst>
              <a:ext uri="{FF2B5EF4-FFF2-40B4-BE49-F238E27FC236}">
                <a16:creationId xmlns:a16="http://schemas.microsoft.com/office/drawing/2014/main" id="{0F15FCE2-CE31-87F3-01A8-3F57A0945D4B}"/>
              </a:ext>
            </a:extLst>
          </p:cNvPr>
          <p:cNvSpPr/>
          <p:nvPr/>
        </p:nvSpPr>
        <p:spPr>
          <a:xfrm>
            <a:off x="5540201" y="3525471"/>
            <a:ext cx="1872000" cy="276999"/>
          </a:xfrm>
          <a:prstGeom prst="rect">
            <a:avLst/>
          </a:prstGeom>
          <a:noFill/>
        </p:spPr>
        <p:txBody>
          <a:bodyPr wrap="square" anchor="t" anchorCtr="0">
            <a:spAutoFit/>
          </a:bodyPr>
          <a:lstStyle/>
          <a:p>
            <a:pPr marL="0" lvl="3" defTabSz="685800">
              <a:spcBef>
                <a:spcPts val="900"/>
              </a:spcBef>
            </a:pPr>
            <a:r>
              <a:rPr lang="fr-FR" sz="1200" dirty="0">
                <a:solidFill>
                  <a:schemeClr val="bg2"/>
                </a:solidFill>
                <a:latin typeface="Arial" panose="020B0604020202020204" pitchFamily="34" charset="0"/>
                <a:cs typeface="Arial" panose="020B0604020202020204" pitchFamily="34" charset="0"/>
              </a:rPr>
              <a:t>xx xx xx xx xx</a:t>
            </a:r>
          </a:p>
        </p:txBody>
      </p:sp>
      <p:sp>
        <p:nvSpPr>
          <p:cNvPr id="95" name="Rectangle 94">
            <a:extLst>
              <a:ext uri="{FF2B5EF4-FFF2-40B4-BE49-F238E27FC236}">
                <a16:creationId xmlns:a16="http://schemas.microsoft.com/office/drawing/2014/main" id="{0CF72ED0-CD8C-3C26-DC72-FADEFE9AB8EB}"/>
              </a:ext>
            </a:extLst>
          </p:cNvPr>
          <p:cNvSpPr/>
          <p:nvPr/>
        </p:nvSpPr>
        <p:spPr>
          <a:xfrm>
            <a:off x="5540201" y="3728694"/>
            <a:ext cx="1872000" cy="276999"/>
          </a:xfrm>
          <a:prstGeom prst="rect">
            <a:avLst/>
          </a:prstGeom>
          <a:noFill/>
        </p:spPr>
        <p:txBody>
          <a:bodyPr wrap="square" anchor="t" anchorCtr="0">
            <a:spAutoFit/>
          </a:bodyPr>
          <a:lstStyle/>
          <a:p>
            <a:pPr marL="0" lvl="3" defTabSz="685800">
              <a:spcBef>
                <a:spcPts val="900"/>
              </a:spcBef>
            </a:pPr>
            <a:r>
              <a:rPr lang="fr-FR" sz="1200" dirty="0">
                <a:solidFill>
                  <a:schemeClr val="bg2"/>
                </a:solidFill>
                <a:latin typeface="Arial" panose="020B0604020202020204" pitchFamily="34" charset="0"/>
                <a:cs typeface="Arial" panose="020B0604020202020204" pitchFamily="34" charset="0"/>
              </a:rPr>
              <a:t>xx xx xx xx xx</a:t>
            </a:r>
          </a:p>
        </p:txBody>
      </p:sp>
      <p:sp>
        <p:nvSpPr>
          <p:cNvPr id="96" name="Freeform 58">
            <a:extLst>
              <a:ext uri="{FF2B5EF4-FFF2-40B4-BE49-F238E27FC236}">
                <a16:creationId xmlns:a16="http://schemas.microsoft.com/office/drawing/2014/main" id="{6DF58149-A624-2EC3-630D-B74D5381F49B}"/>
              </a:ext>
            </a:extLst>
          </p:cNvPr>
          <p:cNvSpPr/>
          <p:nvPr/>
        </p:nvSpPr>
        <p:spPr>
          <a:xfrm>
            <a:off x="5343686" y="4157173"/>
            <a:ext cx="202850" cy="152137"/>
          </a:xfrm>
          <a:custGeom>
            <a:avLst/>
            <a:gdLst>
              <a:gd name="connsiteX0" fmla="*/ 3860797 w 4876800"/>
              <a:gd name="connsiteY0" fmla="*/ 1427550 h 3657600"/>
              <a:gd name="connsiteX1" fmla="*/ 3860797 w 4876800"/>
              <a:gd name="connsiteY1" fmla="*/ 406403 h 3657600"/>
              <a:gd name="connsiteX2" fmla="*/ 3454394 w 4876800"/>
              <a:gd name="connsiteY2" fmla="*/ 0 h 3657600"/>
              <a:gd name="connsiteX3" fmla="*/ 406394 w 4876800"/>
              <a:gd name="connsiteY3" fmla="*/ 0 h 3657600"/>
              <a:gd name="connsiteX4" fmla="*/ 0 w 4876800"/>
              <a:gd name="connsiteY4" fmla="*/ 406403 h 3657600"/>
              <a:gd name="connsiteX5" fmla="*/ 0 w 4876800"/>
              <a:gd name="connsiteY5" fmla="*/ 2438400 h 3657600"/>
              <a:gd name="connsiteX6" fmla="*/ 406403 w 4876800"/>
              <a:gd name="connsiteY6" fmla="*/ 2844803 h 3657600"/>
              <a:gd name="connsiteX7" fmla="*/ 2684926 w 4876800"/>
              <a:gd name="connsiteY7" fmla="*/ 2844803 h 3657600"/>
              <a:gd name="connsiteX8" fmla="*/ 3759203 w 4876800"/>
              <a:gd name="connsiteY8" fmla="*/ 3657600 h 3657600"/>
              <a:gd name="connsiteX9" fmla="*/ 4318102 w 4876800"/>
              <a:gd name="connsiteY9" fmla="*/ 3507981 h 3657600"/>
              <a:gd name="connsiteX10" fmla="*/ 4355107 w 4876800"/>
              <a:gd name="connsiteY10" fmla="*/ 3369174 h 3657600"/>
              <a:gd name="connsiteX11" fmla="*/ 4216299 w 4876800"/>
              <a:gd name="connsiteY11" fmla="*/ 3332169 h 3657600"/>
              <a:gd name="connsiteX12" fmla="*/ 3759194 w 4876800"/>
              <a:gd name="connsiteY12" fmla="*/ 3454403 h 3657600"/>
              <a:gd name="connsiteX13" fmla="*/ 2844794 w 4876800"/>
              <a:gd name="connsiteY13" fmla="*/ 2540003 h 3657600"/>
              <a:gd name="connsiteX14" fmla="*/ 3759194 w 4876800"/>
              <a:gd name="connsiteY14" fmla="*/ 1625603 h 3657600"/>
              <a:gd name="connsiteX15" fmla="*/ 4673594 w 4876800"/>
              <a:gd name="connsiteY15" fmla="*/ 2540003 h 3657600"/>
              <a:gd name="connsiteX16" fmla="*/ 4673594 w 4876800"/>
              <a:gd name="connsiteY16" fmla="*/ 2641607 h 3657600"/>
              <a:gd name="connsiteX17" fmla="*/ 4470397 w 4876800"/>
              <a:gd name="connsiteY17" fmla="*/ 2844803 h 3657600"/>
              <a:gd name="connsiteX18" fmla="*/ 4267200 w 4876800"/>
              <a:gd name="connsiteY18" fmla="*/ 2641607 h 3657600"/>
              <a:gd name="connsiteX19" fmla="*/ 4267200 w 4876800"/>
              <a:gd name="connsiteY19" fmla="*/ 2235203 h 3657600"/>
              <a:gd name="connsiteX20" fmla="*/ 4165597 w 4876800"/>
              <a:gd name="connsiteY20" fmla="*/ 2133600 h 3657600"/>
              <a:gd name="connsiteX21" fmla="*/ 4095474 w 4876800"/>
              <a:gd name="connsiteY21" fmla="*/ 2162175 h 3657600"/>
              <a:gd name="connsiteX22" fmla="*/ 3759194 w 4876800"/>
              <a:gd name="connsiteY22" fmla="*/ 2031997 h 3657600"/>
              <a:gd name="connsiteX23" fmla="*/ 3251197 w 4876800"/>
              <a:gd name="connsiteY23" fmla="*/ 2539994 h 3657600"/>
              <a:gd name="connsiteX24" fmla="*/ 3759203 w 4876800"/>
              <a:gd name="connsiteY24" fmla="*/ 3048000 h 3657600"/>
              <a:gd name="connsiteX25" fmla="*/ 4138393 w 4876800"/>
              <a:gd name="connsiteY25" fmla="*/ 2874626 h 3657600"/>
              <a:gd name="connsiteX26" fmla="*/ 4470407 w 4876800"/>
              <a:gd name="connsiteY26" fmla="*/ 3048000 h 3657600"/>
              <a:gd name="connsiteX27" fmla="*/ 4876800 w 4876800"/>
              <a:gd name="connsiteY27" fmla="*/ 2641597 h 3657600"/>
              <a:gd name="connsiteX28" fmla="*/ 4876800 w 4876800"/>
              <a:gd name="connsiteY28" fmla="*/ 2539994 h 3657600"/>
              <a:gd name="connsiteX29" fmla="*/ 3860797 w 4876800"/>
              <a:gd name="connsiteY29" fmla="*/ 1427550 h 3657600"/>
              <a:gd name="connsiteX30" fmla="*/ 406403 w 4876800"/>
              <a:gd name="connsiteY30" fmla="*/ 203197 h 3657600"/>
              <a:gd name="connsiteX31" fmla="*/ 3454403 w 4876800"/>
              <a:gd name="connsiteY31" fmla="*/ 203197 h 3657600"/>
              <a:gd name="connsiteX32" fmla="*/ 3466348 w 4876800"/>
              <a:gd name="connsiteY32" fmla="*/ 205616 h 3657600"/>
              <a:gd name="connsiteX33" fmla="*/ 2013947 w 4876800"/>
              <a:gd name="connsiteY33" fmla="*/ 1397794 h 3657600"/>
              <a:gd name="connsiteX34" fmla="*/ 1853708 w 4876800"/>
              <a:gd name="connsiteY34" fmla="*/ 1402956 h 3657600"/>
              <a:gd name="connsiteX35" fmla="*/ 394583 w 4876800"/>
              <a:gd name="connsiteY35" fmla="*/ 205597 h 3657600"/>
              <a:gd name="connsiteX36" fmla="*/ 406403 w 4876800"/>
              <a:gd name="connsiteY36" fmla="*/ 203197 h 3657600"/>
              <a:gd name="connsiteX37" fmla="*/ 3657600 w 4876800"/>
              <a:gd name="connsiteY37" fmla="*/ 1427550 h 3657600"/>
              <a:gd name="connsiteX38" fmla="*/ 2641597 w 4876800"/>
              <a:gd name="connsiteY38" fmla="*/ 2540003 h 3657600"/>
              <a:gd name="connsiteX39" fmla="*/ 2646740 w 4876800"/>
              <a:gd name="connsiteY39" fmla="*/ 2641607 h 3657600"/>
              <a:gd name="connsiteX40" fmla="*/ 406403 w 4876800"/>
              <a:gd name="connsiteY40" fmla="*/ 2641607 h 3657600"/>
              <a:gd name="connsiteX41" fmla="*/ 203206 w 4876800"/>
              <a:gd name="connsiteY41" fmla="*/ 2438410 h 3657600"/>
              <a:gd name="connsiteX42" fmla="*/ 203206 w 4876800"/>
              <a:gd name="connsiteY42" fmla="*/ 406403 h 3657600"/>
              <a:gd name="connsiteX43" fmla="*/ 220399 w 4876800"/>
              <a:gd name="connsiteY43" fmla="*/ 325631 h 3657600"/>
              <a:gd name="connsiteX44" fmla="*/ 1733760 w 4876800"/>
              <a:gd name="connsiteY44" fmla="*/ 1566672 h 3657600"/>
              <a:gd name="connsiteX45" fmla="*/ 1930413 w 4876800"/>
              <a:gd name="connsiteY45" fmla="*/ 1625613 h 3657600"/>
              <a:gd name="connsiteX46" fmla="*/ 2120218 w 4876800"/>
              <a:gd name="connsiteY46" fmla="*/ 1571044 h 3657600"/>
              <a:gd name="connsiteX47" fmla="*/ 2136591 w 4876800"/>
              <a:gd name="connsiteY47" fmla="*/ 1560033 h 3657600"/>
              <a:gd name="connsiteX48" fmla="*/ 3640398 w 4876800"/>
              <a:gd name="connsiteY48" fmla="*/ 325612 h 3657600"/>
              <a:gd name="connsiteX49" fmla="*/ 3657610 w 4876800"/>
              <a:gd name="connsiteY49" fmla="*/ 406413 h 3657600"/>
              <a:gd name="connsiteX50" fmla="*/ 3657610 w 4876800"/>
              <a:gd name="connsiteY50" fmla="*/ 1427550 h 3657600"/>
              <a:gd name="connsiteX51" fmla="*/ 3759203 w 4876800"/>
              <a:gd name="connsiteY51" fmla="*/ 2844803 h 3657600"/>
              <a:gd name="connsiteX52" fmla="*/ 3454403 w 4876800"/>
              <a:gd name="connsiteY52" fmla="*/ 2540003 h 3657600"/>
              <a:gd name="connsiteX53" fmla="*/ 3759203 w 4876800"/>
              <a:gd name="connsiteY53" fmla="*/ 2235203 h 3657600"/>
              <a:gd name="connsiteX54" fmla="*/ 4064003 w 4876800"/>
              <a:gd name="connsiteY54" fmla="*/ 2540003 h 3657600"/>
              <a:gd name="connsiteX55" fmla="*/ 3759203 w 4876800"/>
              <a:gd name="connsiteY55" fmla="*/ 2844803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876800" h="3657600">
                <a:moveTo>
                  <a:pt x="3860797" y="1427550"/>
                </a:moveTo>
                <a:lnTo>
                  <a:pt x="3860797" y="406403"/>
                </a:lnTo>
                <a:cubicBezTo>
                  <a:pt x="3860797" y="182270"/>
                  <a:pt x="3678536" y="0"/>
                  <a:pt x="3454394" y="0"/>
                </a:cubicBezTo>
                <a:lnTo>
                  <a:pt x="406394" y="0"/>
                </a:lnTo>
                <a:cubicBezTo>
                  <a:pt x="182261" y="0"/>
                  <a:pt x="0" y="182261"/>
                  <a:pt x="0" y="406403"/>
                </a:cubicBezTo>
                <a:lnTo>
                  <a:pt x="0" y="2438400"/>
                </a:lnTo>
                <a:cubicBezTo>
                  <a:pt x="0" y="2662533"/>
                  <a:pt x="182261" y="2844803"/>
                  <a:pt x="406403" y="2844803"/>
                </a:cubicBezTo>
                <a:lnTo>
                  <a:pt x="2684926" y="2844803"/>
                </a:lnTo>
                <a:cubicBezTo>
                  <a:pt x="2818048" y="3313176"/>
                  <a:pt x="3248720" y="3657600"/>
                  <a:pt x="3759203" y="3657600"/>
                </a:cubicBezTo>
                <a:cubicBezTo>
                  <a:pt x="3955656" y="3657600"/>
                  <a:pt x="4148833" y="3605908"/>
                  <a:pt x="4318102" y="3507981"/>
                </a:cubicBezTo>
                <a:cubicBezTo>
                  <a:pt x="4366622" y="3479902"/>
                  <a:pt x="4383291" y="3417789"/>
                  <a:pt x="4355107" y="3369174"/>
                </a:cubicBezTo>
                <a:cubicBezTo>
                  <a:pt x="4327027" y="3320558"/>
                  <a:pt x="4264819" y="3303785"/>
                  <a:pt x="4216299" y="3332169"/>
                </a:cubicBezTo>
                <a:cubicBezTo>
                  <a:pt x="4077986" y="3412141"/>
                  <a:pt x="3919928" y="3454403"/>
                  <a:pt x="3759194" y="3454403"/>
                </a:cubicBezTo>
                <a:cubicBezTo>
                  <a:pt x="3254959" y="3454403"/>
                  <a:pt x="2844794" y="3044228"/>
                  <a:pt x="2844794" y="2540003"/>
                </a:cubicBezTo>
                <a:cubicBezTo>
                  <a:pt x="2844794" y="2035778"/>
                  <a:pt x="3254969" y="1625603"/>
                  <a:pt x="3759194" y="1625603"/>
                </a:cubicBezTo>
                <a:cubicBezTo>
                  <a:pt x="4263419" y="1625603"/>
                  <a:pt x="4673594" y="2035778"/>
                  <a:pt x="4673594" y="2540003"/>
                </a:cubicBezTo>
                <a:lnTo>
                  <a:pt x="4673594" y="2641607"/>
                </a:lnTo>
                <a:cubicBezTo>
                  <a:pt x="4673594" y="2753620"/>
                  <a:pt x="4582411" y="2844803"/>
                  <a:pt x="4470397" y="2844803"/>
                </a:cubicBezTo>
                <a:cubicBezTo>
                  <a:pt x="4358383" y="2844803"/>
                  <a:pt x="4267200" y="2753620"/>
                  <a:pt x="4267200" y="2641607"/>
                </a:cubicBezTo>
                <a:lnTo>
                  <a:pt x="4267200" y="2235203"/>
                </a:lnTo>
                <a:cubicBezTo>
                  <a:pt x="4267200" y="2179044"/>
                  <a:pt x="4221757" y="2133600"/>
                  <a:pt x="4165597" y="2133600"/>
                </a:cubicBezTo>
                <a:cubicBezTo>
                  <a:pt x="4138270" y="2133600"/>
                  <a:pt x="4113714" y="2144659"/>
                  <a:pt x="4095474" y="2162175"/>
                </a:cubicBezTo>
                <a:cubicBezTo>
                  <a:pt x="4005672" y="2082156"/>
                  <a:pt x="3888648" y="2031997"/>
                  <a:pt x="3759194" y="2031997"/>
                </a:cubicBezTo>
                <a:cubicBezTo>
                  <a:pt x="3479102" y="2031997"/>
                  <a:pt x="3251197" y="2259902"/>
                  <a:pt x="3251197" y="2539994"/>
                </a:cubicBezTo>
                <a:cubicBezTo>
                  <a:pt x="3251197" y="2820086"/>
                  <a:pt x="3479102" y="3048000"/>
                  <a:pt x="3759203" y="3048000"/>
                </a:cubicBezTo>
                <a:cubicBezTo>
                  <a:pt x="3910613" y="3048000"/>
                  <a:pt x="4045239" y="2980077"/>
                  <a:pt x="4138393" y="2874626"/>
                </a:cubicBezTo>
                <a:cubicBezTo>
                  <a:pt x="4211993" y="2979182"/>
                  <a:pt x="4333085" y="3048000"/>
                  <a:pt x="4470407" y="3048000"/>
                </a:cubicBezTo>
                <a:cubicBezTo>
                  <a:pt x="4694539" y="3048000"/>
                  <a:pt x="4876800" y="2865739"/>
                  <a:pt x="4876800" y="2641597"/>
                </a:cubicBezTo>
                <a:lnTo>
                  <a:pt x="4876800" y="2539994"/>
                </a:lnTo>
                <a:cubicBezTo>
                  <a:pt x="4876800" y="1958045"/>
                  <a:pt x="4429544" y="1479118"/>
                  <a:pt x="3860797" y="1427550"/>
                </a:cubicBezTo>
                <a:close/>
                <a:moveTo>
                  <a:pt x="406403" y="203197"/>
                </a:moveTo>
                <a:lnTo>
                  <a:pt x="3454403" y="203197"/>
                </a:lnTo>
                <a:cubicBezTo>
                  <a:pt x="3458632" y="203197"/>
                  <a:pt x="3462176" y="205359"/>
                  <a:pt x="3466348" y="205616"/>
                </a:cubicBezTo>
                <a:lnTo>
                  <a:pt x="2013947" y="1397794"/>
                </a:lnTo>
                <a:cubicBezTo>
                  <a:pt x="1962255" y="1430341"/>
                  <a:pt x="1887341" y="1423587"/>
                  <a:pt x="1853708" y="1402956"/>
                </a:cubicBezTo>
                <a:lnTo>
                  <a:pt x="394583" y="205597"/>
                </a:lnTo>
                <a:cubicBezTo>
                  <a:pt x="398707" y="205349"/>
                  <a:pt x="402212" y="203197"/>
                  <a:pt x="406403" y="203197"/>
                </a:cubicBezTo>
                <a:close/>
                <a:moveTo>
                  <a:pt x="3657600" y="1427550"/>
                </a:moveTo>
                <a:cubicBezTo>
                  <a:pt x="3088853" y="1479118"/>
                  <a:pt x="2641597" y="1958045"/>
                  <a:pt x="2641597" y="2540003"/>
                </a:cubicBezTo>
                <a:cubicBezTo>
                  <a:pt x="2641597" y="2574293"/>
                  <a:pt x="2643702" y="2608088"/>
                  <a:pt x="2646740" y="2641607"/>
                </a:cubicBezTo>
                <a:lnTo>
                  <a:pt x="406403" y="2641607"/>
                </a:lnTo>
                <a:cubicBezTo>
                  <a:pt x="294389" y="2641607"/>
                  <a:pt x="203206" y="2550424"/>
                  <a:pt x="203206" y="2438410"/>
                </a:cubicBezTo>
                <a:lnTo>
                  <a:pt x="203206" y="406403"/>
                </a:lnTo>
                <a:cubicBezTo>
                  <a:pt x="203206" y="377628"/>
                  <a:pt x="209560" y="350453"/>
                  <a:pt x="220399" y="325631"/>
                </a:cubicBezTo>
                <a:lnTo>
                  <a:pt x="1733760" y="1566672"/>
                </a:lnTo>
                <a:cubicBezTo>
                  <a:pt x="1792891" y="1605267"/>
                  <a:pt x="1860861" y="1625613"/>
                  <a:pt x="1930413" y="1625613"/>
                </a:cubicBezTo>
                <a:cubicBezTo>
                  <a:pt x="1997288" y="1625613"/>
                  <a:pt x="2062667" y="1606763"/>
                  <a:pt x="2120218" y="1571044"/>
                </a:cubicBezTo>
                <a:cubicBezTo>
                  <a:pt x="2125971" y="1567967"/>
                  <a:pt x="2131428" y="1564300"/>
                  <a:pt x="2136591" y="1560033"/>
                </a:cubicBezTo>
                <a:lnTo>
                  <a:pt x="3640398" y="325612"/>
                </a:lnTo>
                <a:cubicBezTo>
                  <a:pt x="3651247" y="350453"/>
                  <a:pt x="3657610" y="377628"/>
                  <a:pt x="3657610" y="406413"/>
                </a:cubicBezTo>
                <a:lnTo>
                  <a:pt x="3657610" y="1427550"/>
                </a:lnTo>
                <a:close/>
                <a:moveTo>
                  <a:pt x="3759203" y="2844803"/>
                </a:moveTo>
                <a:cubicBezTo>
                  <a:pt x="3591125" y="2844803"/>
                  <a:pt x="3454403" y="2708081"/>
                  <a:pt x="3454403" y="2540003"/>
                </a:cubicBezTo>
                <a:cubicBezTo>
                  <a:pt x="3454403" y="2371925"/>
                  <a:pt x="3591125" y="2235203"/>
                  <a:pt x="3759203" y="2235203"/>
                </a:cubicBezTo>
                <a:cubicBezTo>
                  <a:pt x="3927281" y="2235203"/>
                  <a:pt x="4064003" y="2371925"/>
                  <a:pt x="4064003" y="2540003"/>
                </a:cubicBezTo>
                <a:cubicBezTo>
                  <a:pt x="4064003" y="2708081"/>
                  <a:pt x="3927281" y="2844803"/>
                  <a:pt x="3759203" y="2844803"/>
                </a:cubicBezTo>
                <a:close/>
              </a:path>
            </a:pathLst>
          </a:custGeom>
          <a:solidFill>
            <a:schemeClr val="bg1"/>
          </a:solidFill>
          <a:ln w="9525" cap="flat">
            <a:noFill/>
            <a:prstDash val="solid"/>
            <a:miter/>
          </a:ln>
        </p:spPr>
        <p:txBody>
          <a:bodyPr rtlCol="0" anchor="ctr"/>
          <a:lstStyle/>
          <a:p>
            <a:endParaRPr lang="fr-FR"/>
          </a:p>
        </p:txBody>
      </p:sp>
      <p:sp>
        <p:nvSpPr>
          <p:cNvPr id="97" name="Oval 60">
            <a:extLst>
              <a:ext uri="{FF2B5EF4-FFF2-40B4-BE49-F238E27FC236}">
                <a16:creationId xmlns:a16="http://schemas.microsoft.com/office/drawing/2014/main" id="{8F067972-25C7-06FC-DB13-F886D82C4976}"/>
              </a:ext>
            </a:extLst>
          </p:cNvPr>
          <p:cNvSpPr/>
          <p:nvPr/>
        </p:nvSpPr>
        <p:spPr>
          <a:xfrm>
            <a:off x="5247114" y="3552327"/>
            <a:ext cx="337916" cy="337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8" name="Rectangle 97">
            <a:extLst>
              <a:ext uri="{FF2B5EF4-FFF2-40B4-BE49-F238E27FC236}">
                <a16:creationId xmlns:a16="http://schemas.microsoft.com/office/drawing/2014/main" id="{329B0110-4DB4-8D08-05E9-4C5988633CE6}"/>
              </a:ext>
            </a:extLst>
          </p:cNvPr>
          <p:cNvSpPr/>
          <p:nvPr/>
        </p:nvSpPr>
        <p:spPr>
          <a:xfrm>
            <a:off x="5465461" y="2913156"/>
            <a:ext cx="3934128" cy="527717"/>
          </a:xfrm>
          <a:prstGeom prst="rect">
            <a:avLst/>
          </a:prstGeom>
          <a:noFill/>
          <a:ln w="4763" cap="flat">
            <a:noFill/>
            <a:prstDash val="solid"/>
            <a:miter/>
          </a:ln>
          <a:effectLst/>
        </p:spPr>
        <p:txBody>
          <a:bodyPr rot="0" spcFirstLastPara="0" vertOverflow="overflow" horzOverflow="overflow" vert="horz" wrap="square" lIns="180000" tIns="108000" rIns="91440" bIns="108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581D74"/>
                </a:solidFill>
                <a:effectLst/>
                <a:uLnTx/>
                <a:uFillTx/>
                <a:latin typeface="Arial" panose="020B0604020202020204"/>
                <a:ea typeface="+mn-ea"/>
                <a:cs typeface="+mn-cs"/>
              </a:rPr>
              <a:t>NOM PRÉNOM</a:t>
            </a:r>
            <a:endParaRPr kumimoji="0" lang="fr-FR" sz="1000" b="1" i="0" u="none" strike="noStrike" kern="1200" cap="none" spc="0" normalizeH="0" baseline="0" noProof="0" dirty="0">
              <a:ln>
                <a:noFill/>
              </a:ln>
              <a:solidFill>
                <a:srgbClr val="581D74"/>
              </a:solidFill>
              <a:effectLst/>
              <a:uLnTx/>
              <a:uFillTx/>
              <a:latin typeface="Arial" panose="020B0604020202020204"/>
              <a:ea typeface="+mn-ea"/>
              <a:cs typeface="+mn-cs"/>
            </a:endParaRPr>
          </a:p>
        </p:txBody>
      </p:sp>
      <p:grpSp>
        <p:nvGrpSpPr>
          <p:cNvPr id="99" name="Graphique 40">
            <a:extLst>
              <a:ext uri="{FF2B5EF4-FFF2-40B4-BE49-F238E27FC236}">
                <a16:creationId xmlns:a16="http://schemas.microsoft.com/office/drawing/2014/main" id="{ED92FB3E-691D-85E4-E967-2F5D2F2A1325}"/>
              </a:ext>
            </a:extLst>
          </p:cNvPr>
          <p:cNvGrpSpPr/>
          <p:nvPr/>
        </p:nvGrpSpPr>
        <p:grpSpPr>
          <a:xfrm>
            <a:off x="5352345" y="3591441"/>
            <a:ext cx="145131" cy="260105"/>
            <a:chOff x="5471707" y="2274959"/>
            <a:chExt cx="2242864" cy="3555252"/>
          </a:xfrm>
        </p:grpSpPr>
        <p:sp>
          <p:nvSpPr>
            <p:cNvPr id="100" name="Forme libre : forme 789">
              <a:extLst>
                <a:ext uri="{FF2B5EF4-FFF2-40B4-BE49-F238E27FC236}">
                  <a16:creationId xmlns:a16="http://schemas.microsoft.com/office/drawing/2014/main" id="{A2D29E3D-DDAC-7CE0-D39D-5CD7D91339C9}"/>
                </a:ext>
              </a:extLst>
            </p:cNvPr>
            <p:cNvSpPr/>
            <p:nvPr/>
          </p:nvSpPr>
          <p:spPr>
            <a:xfrm>
              <a:off x="5523786" y="2327037"/>
              <a:ext cx="2138706" cy="3451094"/>
            </a:xfrm>
            <a:custGeom>
              <a:avLst/>
              <a:gdLst>
                <a:gd name="connsiteX0" fmla="*/ 2138706 w 2138706"/>
                <a:gd name="connsiteY0" fmla="*/ 3190700 h 3451094"/>
                <a:gd name="connsiteX1" fmla="*/ 1878312 w 2138706"/>
                <a:gd name="connsiteY1" fmla="*/ 3451094 h 3451094"/>
                <a:gd name="connsiteX2" fmla="*/ 260394 w 2138706"/>
                <a:gd name="connsiteY2" fmla="*/ 3451094 h 3451094"/>
                <a:gd name="connsiteX3" fmla="*/ 0 w 2138706"/>
                <a:gd name="connsiteY3" fmla="*/ 3190700 h 3451094"/>
                <a:gd name="connsiteX4" fmla="*/ 0 w 2138706"/>
                <a:gd name="connsiteY4" fmla="*/ 260394 h 3451094"/>
                <a:gd name="connsiteX5" fmla="*/ 260394 w 2138706"/>
                <a:gd name="connsiteY5" fmla="*/ 0 h 3451094"/>
                <a:gd name="connsiteX6" fmla="*/ 1878312 w 2138706"/>
                <a:gd name="connsiteY6" fmla="*/ 0 h 3451094"/>
                <a:gd name="connsiteX7" fmla="*/ 2138706 w 2138706"/>
                <a:gd name="connsiteY7" fmla="*/ 260394 h 345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8706" h="3451094">
                  <a:moveTo>
                    <a:pt x="2138706" y="3190700"/>
                  </a:moveTo>
                  <a:cubicBezTo>
                    <a:pt x="2138706" y="3334514"/>
                    <a:pt x="2022126" y="3451094"/>
                    <a:pt x="1878312" y="3451094"/>
                  </a:cubicBezTo>
                  <a:lnTo>
                    <a:pt x="260394" y="3451094"/>
                  </a:lnTo>
                  <a:cubicBezTo>
                    <a:pt x="116580" y="3451094"/>
                    <a:pt x="0" y="3334514"/>
                    <a:pt x="0" y="3190700"/>
                  </a:cubicBezTo>
                  <a:lnTo>
                    <a:pt x="0" y="260394"/>
                  </a:lnTo>
                  <a:cubicBezTo>
                    <a:pt x="0" y="116580"/>
                    <a:pt x="116580" y="0"/>
                    <a:pt x="260394" y="0"/>
                  </a:cubicBezTo>
                  <a:lnTo>
                    <a:pt x="1878312" y="0"/>
                  </a:lnTo>
                  <a:cubicBezTo>
                    <a:pt x="2022126" y="0"/>
                    <a:pt x="2138706" y="116580"/>
                    <a:pt x="2138706" y="260394"/>
                  </a:cubicBezTo>
                  <a:close/>
                </a:path>
              </a:pathLst>
            </a:custGeom>
            <a:solidFill>
              <a:srgbClr val="F8F7F7"/>
            </a:solidFill>
            <a:ln w="6939" cap="flat">
              <a:noFill/>
              <a:prstDash val="solid"/>
              <a:miter/>
            </a:ln>
          </p:spPr>
          <p:txBody>
            <a:bodyPr rtlCol="0" anchor="ctr"/>
            <a:lstStyle/>
            <a:p>
              <a:endParaRPr lang="fr-FR"/>
            </a:p>
          </p:txBody>
        </p:sp>
        <p:sp>
          <p:nvSpPr>
            <p:cNvPr id="101" name="Forme libre : forme 790">
              <a:extLst>
                <a:ext uri="{FF2B5EF4-FFF2-40B4-BE49-F238E27FC236}">
                  <a16:creationId xmlns:a16="http://schemas.microsoft.com/office/drawing/2014/main" id="{3C896D4E-5477-071D-1143-C3D0511F500F}"/>
                </a:ext>
              </a:extLst>
            </p:cNvPr>
            <p:cNvSpPr/>
            <p:nvPr/>
          </p:nvSpPr>
          <p:spPr>
            <a:xfrm>
              <a:off x="5523786" y="2355160"/>
              <a:ext cx="2110444" cy="3422971"/>
            </a:xfrm>
            <a:custGeom>
              <a:avLst/>
              <a:gdLst>
                <a:gd name="connsiteX0" fmla="*/ 2110445 w 2110444"/>
                <a:gd name="connsiteY0" fmla="*/ 3280623 h 3422971"/>
                <a:gd name="connsiteX1" fmla="*/ 1878312 w 2110444"/>
                <a:gd name="connsiteY1" fmla="*/ 3422972 h 3422971"/>
                <a:gd name="connsiteX2" fmla="*/ 260394 w 2110444"/>
                <a:gd name="connsiteY2" fmla="*/ 3422972 h 3422971"/>
                <a:gd name="connsiteX3" fmla="*/ 0 w 2110444"/>
                <a:gd name="connsiteY3" fmla="*/ 3162577 h 3422971"/>
                <a:gd name="connsiteX4" fmla="*/ 0 w 2110444"/>
                <a:gd name="connsiteY4" fmla="*/ 232272 h 3422971"/>
                <a:gd name="connsiteX5" fmla="*/ 142627 w 2110444"/>
                <a:gd name="connsiteY5" fmla="*/ 0 h 3422971"/>
                <a:gd name="connsiteX6" fmla="*/ 142627 w 2110444"/>
                <a:gd name="connsiteY6" fmla="*/ 3107027 h 3422971"/>
                <a:gd name="connsiteX7" fmla="*/ 316223 w 2110444"/>
                <a:gd name="connsiteY7" fmla="*/ 3280623 h 342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0444" h="3422971">
                  <a:moveTo>
                    <a:pt x="2110445" y="3280623"/>
                  </a:moveTo>
                  <a:cubicBezTo>
                    <a:pt x="2067393" y="3365130"/>
                    <a:pt x="1979623" y="3422972"/>
                    <a:pt x="1878312" y="3422972"/>
                  </a:cubicBezTo>
                  <a:lnTo>
                    <a:pt x="260394" y="3422972"/>
                  </a:lnTo>
                  <a:cubicBezTo>
                    <a:pt x="116587" y="3422972"/>
                    <a:pt x="0" y="3306384"/>
                    <a:pt x="0" y="3162577"/>
                  </a:cubicBezTo>
                  <a:lnTo>
                    <a:pt x="0" y="232272"/>
                  </a:lnTo>
                  <a:cubicBezTo>
                    <a:pt x="0" y="130822"/>
                    <a:pt x="57981" y="42982"/>
                    <a:pt x="142627" y="0"/>
                  </a:cubicBezTo>
                  <a:lnTo>
                    <a:pt x="142627" y="3107027"/>
                  </a:lnTo>
                  <a:cubicBezTo>
                    <a:pt x="142627" y="3202921"/>
                    <a:pt x="220328" y="3280623"/>
                    <a:pt x="316223" y="3280623"/>
                  </a:cubicBezTo>
                  <a:close/>
                </a:path>
              </a:pathLst>
            </a:custGeom>
            <a:solidFill>
              <a:srgbClr val="E8E8E8"/>
            </a:solidFill>
            <a:ln w="6939" cap="flat">
              <a:noFill/>
              <a:prstDash val="solid"/>
              <a:miter/>
            </a:ln>
          </p:spPr>
          <p:txBody>
            <a:bodyPr rtlCol="0" anchor="ctr"/>
            <a:lstStyle/>
            <a:p>
              <a:endParaRPr lang="fr-FR"/>
            </a:p>
          </p:txBody>
        </p:sp>
        <p:sp>
          <p:nvSpPr>
            <p:cNvPr id="102" name="Forme libre : forme 791">
              <a:extLst>
                <a:ext uri="{FF2B5EF4-FFF2-40B4-BE49-F238E27FC236}">
                  <a16:creationId xmlns:a16="http://schemas.microsoft.com/office/drawing/2014/main" id="{D20E6A88-C921-9872-E484-0A99CC38A093}"/>
                </a:ext>
              </a:extLst>
            </p:cNvPr>
            <p:cNvSpPr/>
            <p:nvPr/>
          </p:nvSpPr>
          <p:spPr>
            <a:xfrm>
              <a:off x="6804927" y="2483274"/>
              <a:ext cx="104157" cy="104157"/>
            </a:xfrm>
            <a:custGeom>
              <a:avLst/>
              <a:gdLst>
                <a:gd name="connsiteX0" fmla="*/ 104158 w 104157"/>
                <a:gd name="connsiteY0" fmla="*/ 52079 h 104157"/>
                <a:gd name="connsiteX1" fmla="*/ 52079 w 104157"/>
                <a:gd name="connsiteY1" fmla="*/ 104158 h 104157"/>
                <a:gd name="connsiteX2" fmla="*/ 0 w 104157"/>
                <a:gd name="connsiteY2" fmla="*/ 52079 h 104157"/>
                <a:gd name="connsiteX3" fmla="*/ 52079 w 104157"/>
                <a:gd name="connsiteY3" fmla="*/ 0 h 104157"/>
                <a:gd name="connsiteX4" fmla="*/ 104158 w 104157"/>
                <a:gd name="connsiteY4" fmla="*/ 52079 h 10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57" h="104157">
                  <a:moveTo>
                    <a:pt x="104158" y="52079"/>
                  </a:moveTo>
                  <a:cubicBezTo>
                    <a:pt x="104158" y="80841"/>
                    <a:pt x="80841" y="104158"/>
                    <a:pt x="52079" y="104158"/>
                  </a:cubicBezTo>
                  <a:cubicBezTo>
                    <a:pt x="23316" y="104158"/>
                    <a:pt x="0" y="80841"/>
                    <a:pt x="0" y="52079"/>
                  </a:cubicBezTo>
                  <a:cubicBezTo>
                    <a:pt x="0" y="23317"/>
                    <a:pt x="23316" y="0"/>
                    <a:pt x="52079" y="0"/>
                  </a:cubicBezTo>
                  <a:cubicBezTo>
                    <a:pt x="80841" y="0"/>
                    <a:pt x="104158" y="23317"/>
                    <a:pt x="104158" y="52079"/>
                  </a:cubicBezTo>
                  <a:close/>
                </a:path>
              </a:pathLst>
            </a:custGeom>
            <a:solidFill>
              <a:srgbClr val="E8E8E8"/>
            </a:solidFill>
            <a:ln w="6939" cap="flat">
              <a:noFill/>
              <a:prstDash val="solid"/>
              <a:miter/>
            </a:ln>
          </p:spPr>
          <p:txBody>
            <a:bodyPr rtlCol="0" anchor="ctr"/>
            <a:lstStyle/>
            <a:p>
              <a:endParaRPr lang="fr-FR"/>
            </a:p>
          </p:txBody>
        </p:sp>
        <p:sp>
          <p:nvSpPr>
            <p:cNvPr id="103" name="Forme libre : forme 792">
              <a:extLst>
                <a:ext uri="{FF2B5EF4-FFF2-40B4-BE49-F238E27FC236}">
                  <a16:creationId xmlns:a16="http://schemas.microsoft.com/office/drawing/2014/main" id="{9967127E-F5BD-54D2-E651-B645A7A7DA61}"/>
                </a:ext>
              </a:extLst>
            </p:cNvPr>
            <p:cNvSpPr/>
            <p:nvPr/>
          </p:nvSpPr>
          <p:spPr>
            <a:xfrm>
              <a:off x="5471707" y="2274959"/>
              <a:ext cx="2242864" cy="3555252"/>
            </a:xfrm>
            <a:custGeom>
              <a:avLst/>
              <a:gdLst>
                <a:gd name="connsiteX0" fmla="*/ 1930391 w 2242864"/>
                <a:gd name="connsiteY0" fmla="*/ 3555252 h 3555252"/>
                <a:gd name="connsiteX1" fmla="*/ 312473 w 2242864"/>
                <a:gd name="connsiteY1" fmla="*/ 3555252 h 3555252"/>
                <a:gd name="connsiteX2" fmla="*/ 0 w 2242864"/>
                <a:gd name="connsiteY2" fmla="*/ 3242779 h 3555252"/>
                <a:gd name="connsiteX3" fmla="*/ 0 w 2242864"/>
                <a:gd name="connsiteY3" fmla="*/ 312473 h 3555252"/>
                <a:gd name="connsiteX4" fmla="*/ 312473 w 2242864"/>
                <a:gd name="connsiteY4" fmla="*/ 0 h 3555252"/>
                <a:gd name="connsiteX5" fmla="*/ 1930391 w 2242864"/>
                <a:gd name="connsiteY5" fmla="*/ 0 h 3555252"/>
                <a:gd name="connsiteX6" fmla="*/ 2242864 w 2242864"/>
                <a:gd name="connsiteY6" fmla="*/ 312473 h 3555252"/>
                <a:gd name="connsiteX7" fmla="*/ 2242864 w 2242864"/>
                <a:gd name="connsiteY7" fmla="*/ 3242779 h 3555252"/>
                <a:gd name="connsiteX8" fmla="*/ 1930391 w 2242864"/>
                <a:gd name="connsiteY8" fmla="*/ 3555252 h 3555252"/>
                <a:gd name="connsiteX9" fmla="*/ 312473 w 2242864"/>
                <a:gd name="connsiteY9" fmla="*/ 104158 h 3555252"/>
                <a:gd name="connsiteX10" fmla="*/ 104158 w 2242864"/>
                <a:gd name="connsiteY10" fmla="*/ 312473 h 3555252"/>
                <a:gd name="connsiteX11" fmla="*/ 104158 w 2242864"/>
                <a:gd name="connsiteY11" fmla="*/ 3242779 h 3555252"/>
                <a:gd name="connsiteX12" fmla="*/ 312473 w 2242864"/>
                <a:gd name="connsiteY12" fmla="*/ 3451094 h 3555252"/>
                <a:gd name="connsiteX13" fmla="*/ 1930391 w 2242864"/>
                <a:gd name="connsiteY13" fmla="*/ 3451094 h 3555252"/>
                <a:gd name="connsiteX14" fmla="*/ 2138706 w 2242864"/>
                <a:gd name="connsiteY14" fmla="*/ 3242779 h 3555252"/>
                <a:gd name="connsiteX15" fmla="*/ 2138706 w 2242864"/>
                <a:gd name="connsiteY15" fmla="*/ 312473 h 3555252"/>
                <a:gd name="connsiteX16" fmla="*/ 1930391 w 2242864"/>
                <a:gd name="connsiteY16" fmla="*/ 104158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42864" h="3555252">
                  <a:moveTo>
                    <a:pt x="1930391" y="3555252"/>
                  </a:moveTo>
                  <a:lnTo>
                    <a:pt x="312473" y="3555252"/>
                  </a:lnTo>
                  <a:cubicBezTo>
                    <a:pt x="140176" y="3555252"/>
                    <a:pt x="0" y="3415077"/>
                    <a:pt x="0" y="3242779"/>
                  </a:cubicBezTo>
                  <a:lnTo>
                    <a:pt x="0" y="312473"/>
                  </a:lnTo>
                  <a:cubicBezTo>
                    <a:pt x="0" y="140176"/>
                    <a:pt x="140176" y="0"/>
                    <a:pt x="312473" y="0"/>
                  </a:cubicBezTo>
                  <a:lnTo>
                    <a:pt x="1930391" y="0"/>
                  </a:lnTo>
                  <a:cubicBezTo>
                    <a:pt x="2102689" y="0"/>
                    <a:pt x="2242864" y="140176"/>
                    <a:pt x="2242864" y="312473"/>
                  </a:cubicBezTo>
                  <a:lnTo>
                    <a:pt x="2242864" y="3242779"/>
                  </a:lnTo>
                  <a:cubicBezTo>
                    <a:pt x="2242864" y="3415077"/>
                    <a:pt x="2102689" y="3555252"/>
                    <a:pt x="1930391" y="3555252"/>
                  </a:cubicBezTo>
                  <a:close/>
                  <a:moveTo>
                    <a:pt x="312473" y="104158"/>
                  </a:moveTo>
                  <a:cubicBezTo>
                    <a:pt x="197608" y="104158"/>
                    <a:pt x="104158" y="197608"/>
                    <a:pt x="104158" y="312473"/>
                  </a:cubicBezTo>
                  <a:lnTo>
                    <a:pt x="104158" y="3242779"/>
                  </a:lnTo>
                  <a:cubicBezTo>
                    <a:pt x="104158" y="3357644"/>
                    <a:pt x="197608" y="3451094"/>
                    <a:pt x="312473" y="3451094"/>
                  </a:cubicBezTo>
                  <a:lnTo>
                    <a:pt x="1930391" y="3451094"/>
                  </a:lnTo>
                  <a:cubicBezTo>
                    <a:pt x="2045256" y="3451094"/>
                    <a:pt x="2138706" y="3357644"/>
                    <a:pt x="2138706" y="3242779"/>
                  </a:cubicBezTo>
                  <a:lnTo>
                    <a:pt x="2138706" y="312473"/>
                  </a:lnTo>
                  <a:cubicBezTo>
                    <a:pt x="2138706" y="197608"/>
                    <a:pt x="2045256" y="104158"/>
                    <a:pt x="1930391" y="104158"/>
                  </a:cubicBezTo>
                  <a:close/>
                </a:path>
              </a:pathLst>
            </a:custGeom>
            <a:solidFill>
              <a:srgbClr val="5F6367"/>
            </a:solidFill>
            <a:ln w="6939" cap="flat">
              <a:noFill/>
              <a:prstDash val="solid"/>
              <a:miter/>
            </a:ln>
          </p:spPr>
          <p:txBody>
            <a:bodyPr rtlCol="0" anchor="ctr"/>
            <a:lstStyle/>
            <a:p>
              <a:endParaRPr lang="fr-FR"/>
            </a:p>
          </p:txBody>
        </p:sp>
        <p:sp>
          <p:nvSpPr>
            <p:cNvPr id="104" name="Forme libre : forme 793">
              <a:extLst>
                <a:ext uri="{FF2B5EF4-FFF2-40B4-BE49-F238E27FC236}">
                  <a16:creationId xmlns:a16="http://schemas.microsoft.com/office/drawing/2014/main" id="{6135193D-96DD-B2F0-7260-F5C988C40414}"/>
                </a:ext>
              </a:extLst>
            </p:cNvPr>
            <p:cNvSpPr/>
            <p:nvPr/>
          </p:nvSpPr>
          <p:spPr>
            <a:xfrm>
              <a:off x="6284138" y="2483274"/>
              <a:ext cx="451350" cy="104157"/>
            </a:xfrm>
            <a:custGeom>
              <a:avLst/>
              <a:gdLst>
                <a:gd name="connsiteX0" fmla="*/ 399271 w 451350"/>
                <a:gd name="connsiteY0" fmla="*/ 104158 h 104157"/>
                <a:gd name="connsiteX1" fmla="*/ 52079 w 451350"/>
                <a:gd name="connsiteY1" fmla="*/ 104158 h 104157"/>
                <a:gd name="connsiteX2" fmla="*/ 0 w 451350"/>
                <a:gd name="connsiteY2" fmla="*/ 52079 h 104157"/>
                <a:gd name="connsiteX3" fmla="*/ 52079 w 451350"/>
                <a:gd name="connsiteY3" fmla="*/ 0 h 104157"/>
                <a:gd name="connsiteX4" fmla="*/ 399271 w 451350"/>
                <a:gd name="connsiteY4" fmla="*/ 0 h 104157"/>
                <a:gd name="connsiteX5" fmla="*/ 451350 w 451350"/>
                <a:gd name="connsiteY5" fmla="*/ 52079 h 104157"/>
                <a:gd name="connsiteX6" fmla="*/ 399271 w 451350"/>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350" h="104157">
                  <a:moveTo>
                    <a:pt x="399271" y="104158"/>
                  </a:moveTo>
                  <a:lnTo>
                    <a:pt x="52079" y="104158"/>
                  </a:lnTo>
                  <a:cubicBezTo>
                    <a:pt x="23317" y="104158"/>
                    <a:pt x="0" y="80840"/>
                    <a:pt x="0" y="52079"/>
                  </a:cubicBezTo>
                  <a:cubicBezTo>
                    <a:pt x="0" y="23317"/>
                    <a:pt x="23317" y="0"/>
                    <a:pt x="52079" y="0"/>
                  </a:cubicBezTo>
                  <a:lnTo>
                    <a:pt x="399271" y="0"/>
                  </a:lnTo>
                  <a:cubicBezTo>
                    <a:pt x="428033" y="0"/>
                    <a:pt x="451350" y="23317"/>
                    <a:pt x="451350" y="52079"/>
                  </a:cubicBezTo>
                  <a:cubicBezTo>
                    <a:pt x="451350" y="80840"/>
                    <a:pt x="428033" y="104158"/>
                    <a:pt x="399271" y="104158"/>
                  </a:cubicBezTo>
                  <a:close/>
                </a:path>
              </a:pathLst>
            </a:custGeom>
            <a:solidFill>
              <a:srgbClr val="E8E8E8"/>
            </a:solidFill>
            <a:ln w="6939" cap="flat">
              <a:noFill/>
              <a:prstDash val="solid"/>
              <a:miter/>
            </a:ln>
          </p:spPr>
          <p:txBody>
            <a:bodyPr rtlCol="0" anchor="ctr"/>
            <a:lstStyle/>
            <a:p>
              <a:endParaRPr lang="fr-FR"/>
            </a:p>
          </p:txBody>
        </p:sp>
        <p:sp>
          <p:nvSpPr>
            <p:cNvPr id="105" name="Forme libre : forme 794">
              <a:extLst>
                <a:ext uri="{FF2B5EF4-FFF2-40B4-BE49-F238E27FC236}">
                  <a16:creationId xmlns:a16="http://schemas.microsoft.com/office/drawing/2014/main" id="{A19894A4-F881-9911-E06F-8525CE57A2B2}"/>
                </a:ext>
              </a:extLst>
            </p:cNvPr>
            <p:cNvSpPr/>
            <p:nvPr/>
          </p:nvSpPr>
          <p:spPr>
            <a:xfrm>
              <a:off x="5770293" y="2778388"/>
              <a:ext cx="1645692" cy="895722"/>
            </a:xfrm>
            <a:custGeom>
              <a:avLst/>
              <a:gdLst>
                <a:gd name="connsiteX0" fmla="*/ 1645693 w 1645692"/>
                <a:gd name="connsiteY0" fmla="*/ 104158 h 895722"/>
                <a:gd name="connsiteX1" fmla="*/ 1645693 w 1645692"/>
                <a:gd name="connsiteY1" fmla="*/ 861038 h 895722"/>
                <a:gd name="connsiteX2" fmla="*/ 837179 w 1645692"/>
                <a:gd name="connsiteY2" fmla="*/ 895722 h 895722"/>
                <a:gd name="connsiteX3" fmla="*/ 0 w 1645692"/>
                <a:gd name="connsiteY3" fmla="*/ 861038 h 895722"/>
                <a:gd name="connsiteX4" fmla="*/ 6944 w 1645692"/>
                <a:gd name="connsiteY4" fmla="*/ 111102 h 895722"/>
                <a:gd name="connsiteX5" fmla="*/ 97214 w 1645692"/>
                <a:gd name="connsiteY5" fmla="*/ 229 h 895722"/>
                <a:gd name="connsiteX6" fmla="*/ 104158 w 1645692"/>
                <a:gd name="connsiteY6" fmla="*/ 0 h 895722"/>
                <a:gd name="connsiteX7" fmla="*/ 1541535 w 1645692"/>
                <a:gd name="connsiteY7" fmla="*/ 0 h 895722"/>
                <a:gd name="connsiteX8" fmla="*/ 1645693 w 1645692"/>
                <a:gd name="connsiteY8" fmla="*/ 104158 h 89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5692" h="895722">
                  <a:moveTo>
                    <a:pt x="1645693" y="104158"/>
                  </a:moveTo>
                  <a:lnTo>
                    <a:pt x="1645693" y="861038"/>
                  </a:lnTo>
                  <a:lnTo>
                    <a:pt x="837179" y="895722"/>
                  </a:lnTo>
                  <a:lnTo>
                    <a:pt x="0" y="861038"/>
                  </a:lnTo>
                  <a:lnTo>
                    <a:pt x="6944" y="111102"/>
                  </a:lnTo>
                  <a:cubicBezTo>
                    <a:pt x="6944" y="55940"/>
                    <a:pt x="42948" y="3805"/>
                    <a:pt x="97214" y="229"/>
                  </a:cubicBezTo>
                  <a:cubicBezTo>
                    <a:pt x="99512" y="76"/>
                    <a:pt x="101825" y="0"/>
                    <a:pt x="104158" y="0"/>
                  </a:cubicBezTo>
                  <a:lnTo>
                    <a:pt x="1541535" y="0"/>
                  </a:lnTo>
                  <a:cubicBezTo>
                    <a:pt x="1599030" y="0"/>
                    <a:pt x="1645693" y="46663"/>
                    <a:pt x="1645693" y="104158"/>
                  </a:cubicBezTo>
                  <a:close/>
                </a:path>
              </a:pathLst>
            </a:custGeom>
            <a:solidFill>
              <a:srgbClr val="13AAB9"/>
            </a:solidFill>
            <a:ln w="6939" cap="flat">
              <a:noFill/>
              <a:prstDash val="solid"/>
              <a:miter/>
            </a:ln>
          </p:spPr>
          <p:txBody>
            <a:bodyPr rtlCol="0" anchor="ctr"/>
            <a:lstStyle/>
            <a:p>
              <a:endParaRPr lang="fr-FR"/>
            </a:p>
          </p:txBody>
        </p:sp>
        <p:sp>
          <p:nvSpPr>
            <p:cNvPr id="106" name="Forme libre : forme 795">
              <a:extLst>
                <a:ext uri="{FF2B5EF4-FFF2-40B4-BE49-F238E27FC236}">
                  <a16:creationId xmlns:a16="http://schemas.microsoft.com/office/drawing/2014/main" id="{5729703F-C245-467B-035C-CFA1A9F624F6}"/>
                </a:ext>
              </a:extLst>
            </p:cNvPr>
            <p:cNvSpPr/>
            <p:nvPr/>
          </p:nvSpPr>
          <p:spPr>
            <a:xfrm>
              <a:off x="5772212" y="4507413"/>
              <a:ext cx="312479" cy="256920"/>
            </a:xfrm>
            <a:custGeom>
              <a:avLst/>
              <a:gdLst>
                <a:gd name="connsiteX0" fmla="*/ 148367 w 312479"/>
                <a:gd name="connsiteY0" fmla="*/ 23971 h 256920"/>
                <a:gd name="connsiteX1" fmla="*/ 164262 w 312479"/>
                <a:gd name="connsiteY1" fmla="*/ 23873 h 256920"/>
                <a:gd name="connsiteX2" fmla="*/ 225326 w 312479"/>
                <a:gd name="connsiteY2" fmla="*/ 0 h 256920"/>
                <a:gd name="connsiteX3" fmla="*/ 312471 w 312479"/>
                <a:gd name="connsiteY3" fmla="*/ 87583 h 256920"/>
                <a:gd name="connsiteX4" fmla="*/ 161477 w 312479"/>
                <a:gd name="connsiteY4" fmla="*/ 255604 h 256920"/>
                <a:gd name="connsiteX5" fmla="*/ 150936 w 312479"/>
                <a:gd name="connsiteY5" fmla="*/ 255722 h 256920"/>
                <a:gd name="connsiteX6" fmla="*/ 19 w 312479"/>
                <a:gd name="connsiteY6" fmla="*/ 87590 h 256920"/>
                <a:gd name="connsiteX7" fmla="*/ 87699 w 312479"/>
                <a:gd name="connsiteY7" fmla="*/ 7 h 256920"/>
                <a:gd name="connsiteX8" fmla="*/ 148367 w 312479"/>
                <a:gd name="connsiteY8" fmla="*/ 23971 h 256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479" h="256920">
                  <a:moveTo>
                    <a:pt x="148367" y="23971"/>
                  </a:moveTo>
                  <a:cubicBezTo>
                    <a:pt x="152811" y="28158"/>
                    <a:pt x="159790" y="28040"/>
                    <a:pt x="164262" y="23873"/>
                  </a:cubicBezTo>
                  <a:cubicBezTo>
                    <a:pt x="180184" y="9027"/>
                    <a:pt x="201744" y="-69"/>
                    <a:pt x="225326" y="0"/>
                  </a:cubicBezTo>
                  <a:cubicBezTo>
                    <a:pt x="273690" y="146"/>
                    <a:pt x="313152" y="39851"/>
                    <a:pt x="312471" y="87583"/>
                  </a:cubicBezTo>
                  <a:cubicBezTo>
                    <a:pt x="311249" y="172868"/>
                    <a:pt x="188530" y="241501"/>
                    <a:pt x="161477" y="255604"/>
                  </a:cubicBezTo>
                  <a:cubicBezTo>
                    <a:pt x="158186" y="257319"/>
                    <a:pt x="154269" y="257360"/>
                    <a:pt x="150936" y="255722"/>
                  </a:cubicBezTo>
                  <a:cubicBezTo>
                    <a:pt x="123418" y="242146"/>
                    <a:pt x="-1752" y="175513"/>
                    <a:pt x="19" y="87590"/>
                  </a:cubicBezTo>
                  <a:cubicBezTo>
                    <a:pt x="963" y="40837"/>
                    <a:pt x="40321" y="341"/>
                    <a:pt x="87699" y="7"/>
                  </a:cubicBezTo>
                  <a:cubicBezTo>
                    <a:pt x="111287" y="-173"/>
                    <a:pt x="132597" y="9097"/>
                    <a:pt x="148367" y="23971"/>
                  </a:cubicBezTo>
                  <a:close/>
                </a:path>
              </a:pathLst>
            </a:custGeom>
            <a:solidFill>
              <a:srgbClr val="13AAB9"/>
            </a:solidFill>
            <a:ln w="6939" cap="flat">
              <a:noFill/>
              <a:prstDash val="solid"/>
              <a:miter/>
            </a:ln>
          </p:spPr>
          <p:txBody>
            <a:bodyPr rtlCol="0" anchor="ctr"/>
            <a:lstStyle/>
            <a:p>
              <a:endParaRPr lang="fr-FR"/>
            </a:p>
          </p:txBody>
        </p:sp>
        <p:grpSp>
          <p:nvGrpSpPr>
            <p:cNvPr id="107" name="Graphique 40">
              <a:extLst>
                <a:ext uri="{FF2B5EF4-FFF2-40B4-BE49-F238E27FC236}">
                  <a16:creationId xmlns:a16="http://schemas.microsoft.com/office/drawing/2014/main" id="{B0CADDDF-8EC6-88C1-0BA8-74DFFA4157A0}"/>
                </a:ext>
              </a:extLst>
            </p:cNvPr>
            <p:cNvGrpSpPr/>
            <p:nvPr/>
          </p:nvGrpSpPr>
          <p:grpSpPr>
            <a:xfrm>
              <a:off x="5718214" y="4587261"/>
              <a:ext cx="1749850" cy="895756"/>
              <a:chOff x="5718214" y="4587261"/>
              <a:chExt cx="1749850" cy="895756"/>
            </a:xfrm>
            <a:solidFill>
              <a:srgbClr val="E8E8E8"/>
            </a:solidFill>
          </p:grpSpPr>
          <p:sp>
            <p:nvSpPr>
              <p:cNvPr id="117" name="Forme libre : forme 806">
                <a:extLst>
                  <a:ext uri="{FF2B5EF4-FFF2-40B4-BE49-F238E27FC236}">
                    <a16:creationId xmlns:a16="http://schemas.microsoft.com/office/drawing/2014/main" id="{CF2CC5E8-F304-161A-1345-825AEC59533A}"/>
                  </a:ext>
                </a:extLst>
              </p:cNvPr>
              <p:cNvSpPr/>
              <p:nvPr/>
            </p:nvSpPr>
            <p:spPr>
              <a:xfrm>
                <a:off x="6877837" y="4587261"/>
                <a:ext cx="590227" cy="104157"/>
              </a:xfrm>
              <a:custGeom>
                <a:avLst/>
                <a:gdLst>
                  <a:gd name="connsiteX0" fmla="*/ 538149 w 590227"/>
                  <a:gd name="connsiteY0" fmla="*/ 104158 h 104157"/>
                  <a:gd name="connsiteX1" fmla="*/ 52079 w 590227"/>
                  <a:gd name="connsiteY1" fmla="*/ 104158 h 104157"/>
                  <a:gd name="connsiteX2" fmla="*/ 0 w 590227"/>
                  <a:gd name="connsiteY2" fmla="*/ 52079 h 104157"/>
                  <a:gd name="connsiteX3" fmla="*/ 52079 w 590227"/>
                  <a:gd name="connsiteY3" fmla="*/ 0 h 104157"/>
                  <a:gd name="connsiteX4" fmla="*/ 538149 w 590227"/>
                  <a:gd name="connsiteY4" fmla="*/ 0 h 104157"/>
                  <a:gd name="connsiteX5" fmla="*/ 590227 w 590227"/>
                  <a:gd name="connsiteY5" fmla="*/ 52079 h 104157"/>
                  <a:gd name="connsiteX6" fmla="*/ 538149 w 590227"/>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227" h="104157">
                    <a:moveTo>
                      <a:pt x="538149" y="104158"/>
                    </a:moveTo>
                    <a:lnTo>
                      <a:pt x="52079" y="104158"/>
                    </a:lnTo>
                    <a:cubicBezTo>
                      <a:pt x="23317" y="104158"/>
                      <a:pt x="0" y="80840"/>
                      <a:pt x="0" y="52079"/>
                    </a:cubicBezTo>
                    <a:cubicBezTo>
                      <a:pt x="0" y="23317"/>
                      <a:pt x="23317" y="0"/>
                      <a:pt x="52079" y="0"/>
                    </a:cubicBezTo>
                    <a:lnTo>
                      <a:pt x="538149" y="0"/>
                    </a:lnTo>
                    <a:cubicBezTo>
                      <a:pt x="566910" y="0"/>
                      <a:pt x="590227" y="23317"/>
                      <a:pt x="590227" y="52079"/>
                    </a:cubicBezTo>
                    <a:cubicBezTo>
                      <a:pt x="590227" y="80840"/>
                      <a:pt x="566910" y="104158"/>
                      <a:pt x="538149" y="104158"/>
                    </a:cubicBezTo>
                    <a:close/>
                  </a:path>
                </a:pathLst>
              </a:custGeom>
              <a:solidFill>
                <a:srgbClr val="E8E8E8"/>
              </a:solidFill>
              <a:ln w="6939" cap="flat">
                <a:noFill/>
                <a:prstDash val="solid"/>
                <a:miter/>
              </a:ln>
            </p:spPr>
            <p:txBody>
              <a:bodyPr rtlCol="0" anchor="ctr"/>
              <a:lstStyle/>
              <a:p>
                <a:endParaRPr lang="fr-FR"/>
              </a:p>
            </p:txBody>
          </p:sp>
          <p:sp>
            <p:nvSpPr>
              <p:cNvPr id="118" name="Forme libre : forme 807">
                <a:extLst>
                  <a:ext uri="{FF2B5EF4-FFF2-40B4-BE49-F238E27FC236}">
                    <a16:creationId xmlns:a16="http://schemas.microsoft.com/office/drawing/2014/main" id="{72A448A5-A689-A606-F1D6-018A8563B66E}"/>
                  </a:ext>
                </a:extLst>
              </p:cNvPr>
              <p:cNvSpPr/>
              <p:nvPr/>
            </p:nvSpPr>
            <p:spPr>
              <a:xfrm>
                <a:off x="5718214" y="4962229"/>
                <a:ext cx="236090" cy="104157"/>
              </a:xfrm>
              <a:custGeom>
                <a:avLst/>
                <a:gdLst>
                  <a:gd name="connsiteX0" fmla="*/ 184012 w 236090"/>
                  <a:gd name="connsiteY0" fmla="*/ 104158 h 104157"/>
                  <a:gd name="connsiteX1" fmla="*/ 52079 w 236090"/>
                  <a:gd name="connsiteY1" fmla="*/ 104158 h 104157"/>
                  <a:gd name="connsiteX2" fmla="*/ 0 w 236090"/>
                  <a:gd name="connsiteY2" fmla="*/ 52079 h 104157"/>
                  <a:gd name="connsiteX3" fmla="*/ 52079 w 236090"/>
                  <a:gd name="connsiteY3" fmla="*/ 0 h 104157"/>
                  <a:gd name="connsiteX4" fmla="*/ 184012 w 236090"/>
                  <a:gd name="connsiteY4" fmla="*/ 0 h 104157"/>
                  <a:gd name="connsiteX5" fmla="*/ 236091 w 236090"/>
                  <a:gd name="connsiteY5" fmla="*/ 52079 h 104157"/>
                  <a:gd name="connsiteX6" fmla="*/ 184012 w 236090"/>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090" h="104157">
                    <a:moveTo>
                      <a:pt x="184012" y="104158"/>
                    </a:moveTo>
                    <a:lnTo>
                      <a:pt x="52079" y="104158"/>
                    </a:lnTo>
                    <a:cubicBezTo>
                      <a:pt x="23317" y="104158"/>
                      <a:pt x="0" y="80840"/>
                      <a:pt x="0" y="52079"/>
                    </a:cubicBezTo>
                    <a:cubicBezTo>
                      <a:pt x="0" y="23317"/>
                      <a:pt x="23317" y="0"/>
                      <a:pt x="52079" y="0"/>
                    </a:cubicBezTo>
                    <a:lnTo>
                      <a:pt x="184012" y="0"/>
                    </a:lnTo>
                    <a:cubicBezTo>
                      <a:pt x="212773" y="0"/>
                      <a:pt x="236091" y="23317"/>
                      <a:pt x="236091" y="52079"/>
                    </a:cubicBezTo>
                    <a:cubicBezTo>
                      <a:pt x="236091" y="80840"/>
                      <a:pt x="212773" y="104158"/>
                      <a:pt x="184012" y="104158"/>
                    </a:cubicBezTo>
                    <a:close/>
                  </a:path>
                </a:pathLst>
              </a:custGeom>
              <a:solidFill>
                <a:srgbClr val="E8E8E8"/>
              </a:solidFill>
              <a:ln w="6939" cap="flat">
                <a:noFill/>
                <a:prstDash val="solid"/>
                <a:miter/>
              </a:ln>
            </p:spPr>
            <p:txBody>
              <a:bodyPr rtlCol="0" anchor="ctr"/>
              <a:lstStyle/>
              <a:p>
                <a:endParaRPr lang="fr-FR"/>
              </a:p>
            </p:txBody>
          </p:sp>
          <p:sp>
            <p:nvSpPr>
              <p:cNvPr id="119" name="Forme libre : forme 808">
                <a:extLst>
                  <a:ext uri="{FF2B5EF4-FFF2-40B4-BE49-F238E27FC236}">
                    <a16:creationId xmlns:a16="http://schemas.microsoft.com/office/drawing/2014/main" id="{A1DDFCD3-2A0E-1034-D9EF-105B3B1803E0}"/>
                  </a:ext>
                </a:extLst>
              </p:cNvPr>
              <p:cNvSpPr/>
              <p:nvPr/>
            </p:nvSpPr>
            <p:spPr>
              <a:xfrm>
                <a:off x="6058463" y="4962229"/>
                <a:ext cx="583283" cy="104157"/>
              </a:xfrm>
              <a:custGeom>
                <a:avLst/>
                <a:gdLst>
                  <a:gd name="connsiteX0" fmla="*/ 531205 w 583283"/>
                  <a:gd name="connsiteY0" fmla="*/ 104158 h 104157"/>
                  <a:gd name="connsiteX1" fmla="*/ 52079 w 583283"/>
                  <a:gd name="connsiteY1" fmla="*/ 104158 h 104157"/>
                  <a:gd name="connsiteX2" fmla="*/ 0 w 583283"/>
                  <a:gd name="connsiteY2" fmla="*/ 52079 h 104157"/>
                  <a:gd name="connsiteX3" fmla="*/ 52079 w 583283"/>
                  <a:gd name="connsiteY3" fmla="*/ 0 h 104157"/>
                  <a:gd name="connsiteX4" fmla="*/ 531205 w 583283"/>
                  <a:gd name="connsiteY4" fmla="*/ 0 h 104157"/>
                  <a:gd name="connsiteX5" fmla="*/ 583284 w 583283"/>
                  <a:gd name="connsiteY5" fmla="*/ 52079 h 104157"/>
                  <a:gd name="connsiteX6" fmla="*/ 531205 w 583283"/>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3283" h="104157">
                    <a:moveTo>
                      <a:pt x="531205" y="104158"/>
                    </a:moveTo>
                    <a:lnTo>
                      <a:pt x="52079" y="104158"/>
                    </a:lnTo>
                    <a:cubicBezTo>
                      <a:pt x="23317" y="104158"/>
                      <a:pt x="0" y="80840"/>
                      <a:pt x="0" y="52079"/>
                    </a:cubicBezTo>
                    <a:cubicBezTo>
                      <a:pt x="0" y="23317"/>
                      <a:pt x="23317" y="0"/>
                      <a:pt x="52079" y="0"/>
                    </a:cubicBezTo>
                    <a:lnTo>
                      <a:pt x="531205" y="0"/>
                    </a:lnTo>
                    <a:cubicBezTo>
                      <a:pt x="559966" y="0"/>
                      <a:pt x="583284" y="23317"/>
                      <a:pt x="583284" y="52079"/>
                    </a:cubicBezTo>
                    <a:cubicBezTo>
                      <a:pt x="583284" y="80840"/>
                      <a:pt x="559966" y="104158"/>
                      <a:pt x="531205" y="104158"/>
                    </a:cubicBezTo>
                    <a:close/>
                  </a:path>
                </a:pathLst>
              </a:custGeom>
              <a:solidFill>
                <a:srgbClr val="E8E8E8"/>
              </a:solidFill>
              <a:ln w="6939" cap="flat">
                <a:noFill/>
                <a:prstDash val="solid"/>
                <a:miter/>
              </a:ln>
            </p:spPr>
            <p:txBody>
              <a:bodyPr rtlCol="0" anchor="ctr"/>
              <a:lstStyle/>
              <a:p>
                <a:endParaRPr lang="fr-FR"/>
              </a:p>
            </p:txBody>
          </p:sp>
          <p:sp>
            <p:nvSpPr>
              <p:cNvPr id="120" name="Forme libre : forme 809">
                <a:extLst>
                  <a:ext uri="{FF2B5EF4-FFF2-40B4-BE49-F238E27FC236}">
                    <a16:creationId xmlns:a16="http://schemas.microsoft.com/office/drawing/2014/main" id="{C06A5EE5-6287-351B-902D-EECDC1CADFE6}"/>
                  </a:ext>
                </a:extLst>
              </p:cNvPr>
              <p:cNvSpPr/>
              <p:nvPr/>
            </p:nvSpPr>
            <p:spPr>
              <a:xfrm>
                <a:off x="7136315" y="5170545"/>
                <a:ext cx="328277" cy="104157"/>
              </a:xfrm>
              <a:custGeom>
                <a:avLst/>
                <a:gdLst>
                  <a:gd name="connsiteX0" fmla="*/ 276199 w 328277"/>
                  <a:gd name="connsiteY0" fmla="*/ 104158 h 104157"/>
                  <a:gd name="connsiteX1" fmla="*/ 52079 w 328277"/>
                  <a:gd name="connsiteY1" fmla="*/ 104158 h 104157"/>
                  <a:gd name="connsiteX2" fmla="*/ 0 w 328277"/>
                  <a:gd name="connsiteY2" fmla="*/ 52079 h 104157"/>
                  <a:gd name="connsiteX3" fmla="*/ 52079 w 328277"/>
                  <a:gd name="connsiteY3" fmla="*/ 0 h 104157"/>
                  <a:gd name="connsiteX4" fmla="*/ 276199 w 328277"/>
                  <a:gd name="connsiteY4" fmla="*/ 0 h 104157"/>
                  <a:gd name="connsiteX5" fmla="*/ 328278 w 328277"/>
                  <a:gd name="connsiteY5" fmla="*/ 52079 h 104157"/>
                  <a:gd name="connsiteX6" fmla="*/ 276199 w 328277"/>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8277" h="104157">
                    <a:moveTo>
                      <a:pt x="276199" y="104158"/>
                    </a:moveTo>
                    <a:lnTo>
                      <a:pt x="52079" y="104158"/>
                    </a:lnTo>
                    <a:cubicBezTo>
                      <a:pt x="23317" y="104158"/>
                      <a:pt x="0" y="80840"/>
                      <a:pt x="0" y="52079"/>
                    </a:cubicBezTo>
                    <a:cubicBezTo>
                      <a:pt x="0" y="23317"/>
                      <a:pt x="23317" y="0"/>
                      <a:pt x="52079" y="0"/>
                    </a:cubicBezTo>
                    <a:lnTo>
                      <a:pt x="276199" y="0"/>
                    </a:lnTo>
                    <a:cubicBezTo>
                      <a:pt x="304960" y="0"/>
                      <a:pt x="328278" y="23317"/>
                      <a:pt x="328278" y="52079"/>
                    </a:cubicBezTo>
                    <a:cubicBezTo>
                      <a:pt x="328278" y="80840"/>
                      <a:pt x="304960" y="104158"/>
                      <a:pt x="276199" y="104158"/>
                    </a:cubicBezTo>
                    <a:close/>
                  </a:path>
                </a:pathLst>
              </a:custGeom>
              <a:solidFill>
                <a:srgbClr val="E8E8E8"/>
              </a:solidFill>
              <a:ln w="6939" cap="flat">
                <a:noFill/>
                <a:prstDash val="solid"/>
                <a:miter/>
              </a:ln>
            </p:spPr>
            <p:txBody>
              <a:bodyPr rtlCol="0" anchor="ctr"/>
              <a:lstStyle/>
              <a:p>
                <a:endParaRPr lang="fr-FR"/>
              </a:p>
            </p:txBody>
          </p:sp>
          <p:sp>
            <p:nvSpPr>
              <p:cNvPr id="121" name="Forme libre : forme 810">
                <a:extLst>
                  <a:ext uri="{FF2B5EF4-FFF2-40B4-BE49-F238E27FC236}">
                    <a16:creationId xmlns:a16="http://schemas.microsoft.com/office/drawing/2014/main" id="{6D3DE64D-25F7-E5BF-1E10-9F075135D4A0}"/>
                  </a:ext>
                </a:extLst>
              </p:cNvPr>
              <p:cNvSpPr/>
              <p:nvPr/>
            </p:nvSpPr>
            <p:spPr>
              <a:xfrm>
                <a:off x="6405656" y="5170545"/>
                <a:ext cx="626502" cy="104157"/>
              </a:xfrm>
              <a:custGeom>
                <a:avLst/>
                <a:gdLst>
                  <a:gd name="connsiteX0" fmla="*/ 574423 w 626502"/>
                  <a:gd name="connsiteY0" fmla="*/ 104158 h 104157"/>
                  <a:gd name="connsiteX1" fmla="*/ 52079 w 626502"/>
                  <a:gd name="connsiteY1" fmla="*/ 104158 h 104157"/>
                  <a:gd name="connsiteX2" fmla="*/ 0 w 626502"/>
                  <a:gd name="connsiteY2" fmla="*/ 52079 h 104157"/>
                  <a:gd name="connsiteX3" fmla="*/ 52079 w 626502"/>
                  <a:gd name="connsiteY3" fmla="*/ 0 h 104157"/>
                  <a:gd name="connsiteX4" fmla="*/ 574423 w 626502"/>
                  <a:gd name="connsiteY4" fmla="*/ 0 h 104157"/>
                  <a:gd name="connsiteX5" fmla="*/ 626502 w 626502"/>
                  <a:gd name="connsiteY5" fmla="*/ 52079 h 104157"/>
                  <a:gd name="connsiteX6" fmla="*/ 574423 w 626502"/>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502" h="104157">
                    <a:moveTo>
                      <a:pt x="574423" y="104158"/>
                    </a:moveTo>
                    <a:lnTo>
                      <a:pt x="52079" y="104158"/>
                    </a:lnTo>
                    <a:cubicBezTo>
                      <a:pt x="23317" y="104158"/>
                      <a:pt x="0" y="80840"/>
                      <a:pt x="0" y="52079"/>
                    </a:cubicBezTo>
                    <a:cubicBezTo>
                      <a:pt x="0" y="23317"/>
                      <a:pt x="23317" y="0"/>
                      <a:pt x="52079" y="0"/>
                    </a:cubicBezTo>
                    <a:lnTo>
                      <a:pt x="574423" y="0"/>
                    </a:lnTo>
                    <a:cubicBezTo>
                      <a:pt x="603185" y="0"/>
                      <a:pt x="626502" y="23317"/>
                      <a:pt x="626502" y="52079"/>
                    </a:cubicBezTo>
                    <a:cubicBezTo>
                      <a:pt x="626502" y="80840"/>
                      <a:pt x="603185" y="104158"/>
                      <a:pt x="574423" y="104158"/>
                    </a:cubicBezTo>
                    <a:close/>
                  </a:path>
                </a:pathLst>
              </a:custGeom>
              <a:solidFill>
                <a:srgbClr val="E8E8E8"/>
              </a:solidFill>
              <a:ln w="6939" cap="flat">
                <a:noFill/>
                <a:prstDash val="solid"/>
                <a:miter/>
              </a:ln>
            </p:spPr>
            <p:txBody>
              <a:bodyPr rtlCol="0" anchor="ctr"/>
              <a:lstStyle/>
              <a:p>
                <a:endParaRPr lang="fr-FR"/>
              </a:p>
            </p:txBody>
          </p:sp>
          <p:sp>
            <p:nvSpPr>
              <p:cNvPr id="122" name="Forme libre : forme 811">
                <a:extLst>
                  <a:ext uri="{FF2B5EF4-FFF2-40B4-BE49-F238E27FC236}">
                    <a16:creationId xmlns:a16="http://schemas.microsoft.com/office/drawing/2014/main" id="{71A2251E-7830-FC5C-8FCC-82C475EB43D4}"/>
                  </a:ext>
                </a:extLst>
              </p:cNvPr>
              <p:cNvSpPr/>
              <p:nvPr/>
            </p:nvSpPr>
            <p:spPr>
              <a:xfrm>
                <a:off x="5718214" y="5170545"/>
                <a:ext cx="583283" cy="104157"/>
              </a:xfrm>
              <a:custGeom>
                <a:avLst/>
                <a:gdLst>
                  <a:gd name="connsiteX0" fmla="*/ 531205 w 583283"/>
                  <a:gd name="connsiteY0" fmla="*/ 104158 h 104157"/>
                  <a:gd name="connsiteX1" fmla="*/ 52079 w 583283"/>
                  <a:gd name="connsiteY1" fmla="*/ 104158 h 104157"/>
                  <a:gd name="connsiteX2" fmla="*/ 0 w 583283"/>
                  <a:gd name="connsiteY2" fmla="*/ 52079 h 104157"/>
                  <a:gd name="connsiteX3" fmla="*/ 52079 w 583283"/>
                  <a:gd name="connsiteY3" fmla="*/ 0 h 104157"/>
                  <a:gd name="connsiteX4" fmla="*/ 531205 w 583283"/>
                  <a:gd name="connsiteY4" fmla="*/ 0 h 104157"/>
                  <a:gd name="connsiteX5" fmla="*/ 583284 w 583283"/>
                  <a:gd name="connsiteY5" fmla="*/ 52079 h 104157"/>
                  <a:gd name="connsiteX6" fmla="*/ 531205 w 583283"/>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3283" h="104157">
                    <a:moveTo>
                      <a:pt x="531205" y="104158"/>
                    </a:moveTo>
                    <a:lnTo>
                      <a:pt x="52079" y="104158"/>
                    </a:lnTo>
                    <a:cubicBezTo>
                      <a:pt x="23317" y="104158"/>
                      <a:pt x="0" y="80840"/>
                      <a:pt x="0" y="52079"/>
                    </a:cubicBezTo>
                    <a:cubicBezTo>
                      <a:pt x="0" y="23317"/>
                      <a:pt x="23317" y="0"/>
                      <a:pt x="52079" y="0"/>
                    </a:cubicBezTo>
                    <a:lnTo>
                      <a:pt x="531205" y="0"/>
                    </a:lnTo>
                    <a:cubicBezTo>
                      <a:pt x="559966" y="0"/>
                      <a:pt x="583284" y="23317"/>
                      <a:pt x="583284" y="52079"/>
                    </a:cubicBezTo>
                    <a:cubicBezTo>
                      <a:pt x="583284" y="80840"/>
                      <a:pt x="559966" y="104158"/>
                      <a:pt x="531205" y="104158"/>
                    </a:cubicBezTo>
                    <a:close/>
                  </a:path>
                </a:pathLst>
              </a:custGeom>
              <a:solidFill>
                <a:srgbClr val="E8E8E8"/>
              </a:solidFill>
              <a:ln w="6939" cap="flat">
                <a:noFill/>
                <a:prstDash val="solid"/>
                <a:miter/>
              </a:ln>
            </p:spPr>
            <p:txBody>
              <a:bodyPr rtlCol="0" anchor="ctr"/>
              <a:lstStyle/>
              <a:p>
                <a:endParaRPr lang="fr-FR"/>
              </a:p>
            </p:txBody>
          </p:sp>
          <p:sp>
            <p:nvSpPr>
              <p:cNvPr id="123" name="Forme libre : forme 812">
                <a:extLst>
                  <a:ext uri="{FF2B5EF4-FFF2-40B4-BE49-F238E27FC236}">
                    <a16:creationId xmlns:a16="http://schemas.microsoft.com/office/drawing/2014/main" id="{40CB60EA-F698-E749-132E-EA9AF8BC2A14}"/>
                  </a:ext>
                </a:extLst>
              </p:cNvPr>
              <p:cNvSpPr/>
              <p:nvPr/>
            </p:nvSpPr>
            <p:spPr>
              <a:xfrm>
                <a:off x="5718214" y="5378860"/>
                <a:ext cx="1312387" cy="104157"/>
              </a:xfrm>
              <a:custGeom>
                <a:avLst/>
                <a:gdLst>
                  <a:gd name="connsiteX0" fmla="*/ 1260309 w 1312387"/>
                  <a:gd name="connsiteY0" fmla="*/ 104158 h 104157"/>
                  <a:gd name="connsiteX1" fmla="*/ 52079 w 1312387"/>
                  <a:gd name="connsiteY1" fmla="*/ 104158 h 104157"/>
                  <a:gd name="connsiteX2" fmla="*/ 0 w 1312387"/>
                  <a:gd name="connsiteY2" fmla="*/ 52079 h 104157"/>
                  <a:gd name="connsiteX3" fmla="*/ 52079 w 1312387"/>
                  <a:gd name="connsiteY3" fmla="*/ 0 h 104157"/>
                  <a:gd name="connsiteX4" fmla="*/ 1260309 w 1312387"/>
                  <a:gd name="connsiteY4" fmla="*/ 0 h 104157"/>
                  <a:gd name="connsiteX5" fmla="*/ 1312388 w 1312387"/>
                  <a:gd name="connsiteY5" fmla="*/ 52079 h 104157"/>
                  <a:gd name="connsiteX6" fmla="*/ 1260309 w 1312387"/>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387" h="104157">
                    <a:moveTo>
                      <a:pt x="1260309" y="104158"/>
                    </a:moveTo>
                    <a:lnTo>
                      <a:pt x="52079" y="104158"/>
                    </a:lnTo>
                    <a:cubicBezTo>
                      <a:pt x="23317" y="104158"/>
                      <a:pt x="0" y="80840"/>
                      <a:pt x="0" y="52079"/>
                    </a:cubicBezTo>
                    <a:cubicBezTo>
                      <a:pt x="0" y="23317"/>
                      <a:pt x="23317" y="0"/>
                      <a:pt x="52079" y="0"/>
                    </a:cubicBezTo>
                    <a:lnTo>
                      <a:pt x="1260309" y="0"/>
                    </a:lnTo>
                    <a:cubicBezTo>
                      <a:pt x="1289071" y="0"/>
                      <a:pt x="1312388" y="23317"/>
                      <a:pt x="1312388" y="52079"/>
                    </a:cubicBezTo>
                    <a:cubicBezTo>
                      <a:pt x="1312388" y="80840"/>
                      <a:pt x="1289071" y="104158"/>
                      <a:pt x="1260309" y="104158"/>
                    </a:cubicBezTo>
                    <a:close/>
                  </a:path>
                </a:pathLst>
              </a:custGeom>
              <a:solidFill>
                <a:srgbClr val="E8E8E8"/>
              </a:solidFill>
              <a:ln w="6939" cap="flat">
                <a:noFill/>
                <a:prstDash val="solid"/>
                <a:miter/>
              </a:ln>
            </p:spPr>
            <p:txBody>
              <a:bodyPr rtlCol="0" anchor="ctr"/>
              <a:lstStyle/>
              <a:p>
                <a:endParaRPr lang="fr-FR"/>
              </a:p>
            </p:txBody>
          </p:sp>
        </p:grpSp>
        <p:sp>
          <p:nvSpPr>
            <p:cNvPr id="108" name="Forme libre : forme 797">
              <a:extLst>
                <a:ext uri="{FF2B5EF4-FFF2-40B4-BE49-F238E27FC236}">
                  <a16:creationId xmlns:a16="http://schemas.microsoft.com/office/drawing/2014/main" id="{90151172-766C-208A-A6EF-267787A47F6D}"/>
                </a:ext>
              </a:extLst>
            </p:cNvPr>
            <p:cNvSpPr/>
            <p:nvPr/>
          </p:nvSpPr>
          <p:spPr>
            <a:xfrm>
              <a:off x="6298026" y="4507407"/>
              <a:ext cx="423574" cy="317926"/>
            </a:xfrm>
            <a:custGeom>
              <a:avLst/>
              <a:gdLst>
                <a:gd name="connsiteX0" fmla="*/ 0 w 423574"/>
                <a:gd name="connsiteY0" fmla="*/ 69439 h 317926"/>
                <a:gd name="connsiteX1" fmla="*/ 0 w 423574"/>
                <a:gd name="connsiteY1" fmla="*/ 187484 h 317926"/>
                <a:gd name="connsiteX2" fmla="*/ 69439 w 423574"/>
                <a:gd name="connsiteY2" fmla="*/ 256923 h 317926"/>
                <a:gd name="connsiteX3" fmla="*/ 259457 w 423574"/>
                <a:gd name="connsiteY3" fmla="*/ 256923 h 317926"/>
                <a:gd name="connsiteX4" fmla="*/ 329465 w 423574"/>
                <a:gd name="connsiteY4" fmla="*/ 280941 h 317926"/>
                <a:gd name="connsiteX5" fmla="*/ 367538 w 423574"/>
                <a:gd name="connsiteY5" fmla="*/ 310550 h 317926"/>
                <a:gd name="connsiteX6" fmla="*/ 423575 w 423574"/>
                <a:gd name="connsiteY6" fmla="*/ 283143 h 317926"/>
                <a:gd name="connsiteX7" fmla="*/ 423575 w 423574"/>
                <a:gd name="connsiteY7" fmla="*/ 69439 h 317926"/>
                <a:gd name="connsiteX8" fmla="*/ 354136 w 423574"/>
                <a:gd name="connsiteY8" fmla="*/ 0 h 317926"/>
                <a:gd name="connsiteX9" fmla="*/ 69439 w 423574"/>
                <a:gd name="connsiteY9" fmla="*/ 0 h 317926"/>
                <a:gd name="connsiteX10" fmla="*/ 0 w 423574"/>
                <a:gd name="connsiteY10" fmla="*/ 69439 h 31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3574" h="317926">
                  <a:moveTo>
                    <a:pt x="0" y="69439"/>
                  </a:moveTo>
                  <a:lnTo>
                    <a:pt x="0" y="187484"/>
                  </a:lnTo>
                  <a:cubicBezTo>
                    <a:pt x="0" y="225835"/>
                    <a:pt x="31088" y="256923"/>
                    <a:pt x="69439" y="256923"/>
                  </a:cubicBezTo>
                  <a:lnTo>
                    <a:pt x="259457" y="256923"/>
                  </a:lnTo>
                  <a:cubicBezTo>
                    <a:pt x="284816" y="256923"/>
                    <a:pt x="309453" y="265373"/>
                    <a:pt x="329465" y="280941"/>
                  </a:cubicBezTo>
                  <a:lnTo>
                    <a:pt x="367538" y="310550"/>
                  </a:lnTo>
                  <a:cubicBezTo>
                    <a:pt x="390342" y="328285"/>
                    <a:pt x="423575" y="312036"/>
                    <a:pt x="423575" y="283143"/>
                  </a:cubicBezTo>
                  <a:lnTo>
                    <a:pt x="423575" y="69439"/>
                  </a:lnTo>
                  <a:cubicBezTo>
                    <a:pt x="423575" y="31088"/>
                    <a:pt x="392487" y="0"/>
                    <a:pt x="354136" y="0"/>
                  </a:cubicBezTo>
                  <a:lnTo>
                    <a:pt x="69439" y="0"/>
                  </a:lnTo>
                  <a:cubicBezTo>
                    <a:pt x="31088" y="0"/>
                    <a:pt x="0" y="31088"/>
                    <a:pt x="0" y="69439"/>
                  </a:cubicBezTo>
                  <a:close/>
                </a:path>
              </a:pathLst>
            </a:custGeom>
            <a:solidFill>
              <a:srgbClr val="682179"/>
            </a:solidFill>
            <a:ln w="6939" cap="flat">
              <a:noFill/>
              <a:prstDash val="solid"/>
              <a:miter/>
            </a:ln>
          </p:spPr>
          <p:txBody>
            <a:bodyPr rtlCol="0" anchor="ctr"/>
            <a:lstStyle/>
            <a:p>
              <a:endParaRPr lang="fr-FR"/>
            </a:p>
          </p:txBody>
        </p:sp>
        <p:sp>
          <p:nvSpPr>
            <p:cNvPr id="109" name="Forme libre : forme 798">
              <a:extLst>
                <a:ext uri="{FF2B5EF4-FFF2-40B4-BE49-F238E27FC236}">
                  <a16:creationId xmlns:a16="http://schemas.microsoft.com/office/drawing/2014/main" id="{5C5B9F29-83A6-6216-2A57-78A23C37CA23}"/>
                </a:ext>
              </a:extLst>
            </p:cNvPr>
            <p:cNvSpPr/>
            <p:nvPr/>
          </p:nvSpPr>
          <p:spPr>
            <a:xfrm>
              <a:off x="6172939" y="3206174"/>
              <a:ext cx="861134" cy="467936"/>
            </a:xfrm>
            <a:custGeom>
              <a:avLst/>
              <a:gdLst>
                <a:gd name="connsiteX0" fmla="*/ 861135 w 861134"/>
                <a:gd name="connsiteY0" fmla="*/ 433252 h 467936"/>
                <a:gd name="connsiteX1" fmla="*/ 493125 w 861134"/>
                <a:gd name="connsiteY1" fmla="*/ 1275 h 467936"/>
                <a:gd name="connsiteX2" fmla="*/ 423672 w 861134"/>
                <a:gd name="connsiteY2" fmla="*/ 2872 h 467936"/>
                <a:gd name="connsiteX3" fmla="*/ 0 w 861134"/>
                <a:gd name="connsiteY3" fmla="*/ 433252 h 467936"/>
                <a:gd name="connsiteX4" fmla="*/ 434532 w 861134"/>
                <a:gd name="connsiteY4" fmla="*/ 467936 h 467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134" h="467936">
                  <a:moveTo>
                    <a:pt x="861135" y="433252"/>
                  </a:moveTo>
                  <a:cubicBezTo>
                    <a:pt x="861135" y="215284"/>
                    <a:pt x="701718" y="34543"/>
                    <a:pt x="493125" y="1275"/>
                  </a:cubicBezTo>
                  <a:cubicBezTo>
                    <a:pt x="470508" y="-2336"/>
                    <a:pt x="447309" y="2872"/>
                    <a:pt x="423672" y="2872"/>
                  </a:cubicBezTo>
                  <a:cubicBezTo>
                    <a:pt x="182068" y="2872"/>
                    <a:pt x="0" y="191647"/>
                    <a:pt x="0" y="433252"/>
                  </a:cubicBezTo>
                  <a:lnTo>
                    <a:pt x="434532" y="467936"/>
                  </a:lnTo>
                  <a:close/>
                </a:path>
              </a:pathLst>
            </a:custGeom>
            <a:solidFill>
              <a:srgbClr val="FECD4F"/>
            </a:solidFill>
            <a:ln w="6939" cap="flat">
              <a:noFill/>
              <a:prstDash val="solid"/>
              <a:miter/>
            </a:ln>
          </p:spPr>
          <p:txBody>
            <a:bodyPr rtlCol="0" anchor="ctr"/>
            <a:lstStyle/>
            <a:p>
              <a:endParaRPr lang="fr-FR"/>
            </a:p>
          </p:txBody>
        </p:sp>
        <p:sp>
          <p:nvSpPr>
            <p:cNvPr id="110" name="Forme libre : forme 799">
              <a:extLst>
                <a:ext uri="{FF2B5EF4-FFF2-40B4-BE49-F238E27FC236}">
                  <a16:creationId xmlns:a16="http://schemas.microsoft.com/office/drawing/2014/main" id="{B15849BE-981D-9031-67A3-5BBDB9818D0C}"/>
                </a:ext>
              </a:extLst>
            </p:cNvPr>
            <p:cNvSpPr/>
            <p:nvPr/>
          </p:nvSpPr>
          <p:spPr>
            <a:xfrm>
              <a:off x="6159149" y="3201963"/>
              <a:ext cx="506901" cy="456467"/>
            </a:xfrm>
            <a:custGeom>
              <a:avLst/>
              <a:gdLst>
                <a:gd name="connsiteX0" fmla="*/ 506901 w 506901"/>
                <a:gd name="connsiteY0" fmla="*/ 5555 h 456467"/>
                <a:gd name="connsiteX1" fmla="*/ 138877 w 506901"/>
                <a:gd name="connsiteY1" fmla="*/ 437463 h 456467"/>
                <a:gd name="connsiteX2" fmla="*/ 69869 w 506901"/>
                <a:gd name="connsiteY2" fmla="*/ 456468 h 456467"/>
                <a:gd name="connsiteX3" fmla="*/ 0 w 506901"/>
                <a:gd name="connsiteY3" fmla="*/ 437463 h 456467"/>
                <a:gd name="connsiteX4" fmla="*/ 437463 w 506901"/>
                <a:gd name="connsiteY4" fmla="*/ 0 h 456467"/>
                <a:gd name="connsiteX5" fmla="*/ 506901 w 506901"/>
                <a:gd name="connsiteY5" fmla="*/ 5555 h 45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901" h="456467">
                  <a:moveTo>
                    <a:pt x="506901" y="5555"/>
                  </a:moveTo>
                  <a:cubicBezTo>
                    <a:pt x="298308" y="38747"/>
                    <a:pt x="138877" y="219495"/>
                    <a:pt x="138877" y="437463"/>
                  </a:cubicBezTo>
                  <a:lnTo>
                    <a:pt x="69869" y="456468"/>
                  </a:lnTo>
                  <a:lnTo>
                    <a:pt x="0" y="437463"/>
                  </a:lnTo>
                  <a:cubicBezTo>
                    <a:pt x="0" y="195886"/>
                    <a:pt x="195886" y="0"/>
                    <a:pt x="437463" y="0"/>
                  </a:cubicBezTo>
                  <a:cubicBezTo>
                    <a:pt x="461072" y="0"/>
                    <a:pt x="484264" y="1875"/>
                    <a:pt x="506901" y="5555"/>
                  </a:cubicBezTo>
                  <a:close/>
                </a:path>
              </a:pathLst>
            </a:custGeom>
            <a:solidFill>
              <a:srgbClr val="FEBF22"/>
            </a:solidFill>
            <a:ln w="6939" cap="flat">
              <a:noFill/>
              <a:prstDash val="solid"/>
              <a:miter/>
            </a:ln>
          </p:spPr>
          <p:txBody>
            <a:bodyPr rtlCol="0" anchor="ctr"/>
            <a:lstStyle/>
            <a:p>
              <a:endParaRPr lang="fr-FR"/>
            </a:p>
          </p:txBody>
        </p:sp>
        <p:sp>
          <p:nvSpPr>
            <p:cNvPr id="111" name="Forme libre : forme 800">
              <a:extLst>
                <a:ext uri="{FF2B5EF4-FFF2-40B4-BE49-F238E27FC236}">
                  <a16:creationId xmlns:a16="http://schemas.microsoft.com/office/drawing/2014/main" id="{FF84F47C-CECF-7DBE-E44D-38120173ACAD}"/>
                </a:ext>
              </a:extLst>
            </p:cNvPr>
            <p:cNvSpPr/>
            <p:nvPr/>
          </p:nvSpPr>
          <p:spPr>
            <a:xfrm>
              <a:off x="5777237" y="3639425"/>
              <a:ext cx="1638748" cy="618002"/>
            </a:xfrm>
            <a:custGeom>
              <a:avLst/>
              <a:gdLst>
                <a:gd name="connsiteX0" fmla="*/ 1638749 w 1638748"/>
                <a:gd name="connsiteY0" fmla="*/ 0 h 618002"/>
                <a:gd name="connsiteX1" fmla="*/ 1638749 w 1638748"/>
                <a:gd name="connsiteY1" fmla="*/ 520789 h 618002"/>
                <a:gd name="connsiteX2" fmla="*/ 1638520 w 1638748"/>
                <a:gd name="connsiteY2" fmla="*/ 527733 h 618002"/>
                <a:gd name="connsiteX3" fmla="*/ 1527647 w 1638748"/>
                <a:gd name="connsiteY3" fmla="*/ 618003 h 618002"/>
                <a:gd name="connsiteX4" fmla="*/ 104158 w 1638748"/>
                <a:gd name="connsiteY4" fmla="*/ 618003 h 618002"/>
                <a:gd name="connsiteX5" fmla="*/ 0 w 1638748"/>
                <a:gd name="connsiteY5" fmla="*/ 513845 h 618002"/>
                <a:gd name="connsiteX6" fmla="*/ 0 w 1638748"/>
                <a:gd name="connsiteY6" fmla="*/ 0 h 61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8748" h="618002">
                  <a:moveTo>
                    <a:pt x="1638749" y="0"/>
                  </a:moveTo>
                  <a:lnTo>
                    <a:pt x="1638749" y="520789"/>
                  </a:lnTo>
                  <a:cubicBezTo>
                    <a:pt x="1638749" y="523122"/>
                    <a:pt x="1638673" y="525441"/>
                    <a:pt x="1638520" y="527733"/>
                  </a:cubicBezTo>
                  <a:cubicBezTo>
                    <a:pt x="1634944" y="581992"/>
                    <a:pt x="1582809" y="618003"/>
                    <a:pt x="1527647" y="618003"/>
                  </a:cubicBezTo>
                  <a:lnTo>
                    <a:pt x="104158" y="618003"/>
                  </a:lnTo>
                  <a:cubicBezTo>
                    <a:pt x="46663" y="618003"/>
                    <a:pt x="0" y="571340"/>
                    <a:pt x="0" y="513845"/>
                  </a:cubicBezTo>
                  <a:lnTo>
                    <a:pt x="0" y="0"/>
                  </a:lnTo>
                  <a:close/>
                </a:path>
              </a:pathLst>
            </a:custGeom>
            <a:solidFill>
              <a:srgbClr val="C8A5D7"/>
            </a:solidFill>
            <a:ln w="6939" cap="flat">
              <a:noFill/>
              <a:prstDash val="solid"/>
              <a:miter/>
            </a:ln>
          </p:spPr>
          <p:txBody>
            <a:bodyPr rtlCol="0" anchor="ctr"/>
            <a:lstStyle/>
            <a:p>
              <a:endParaRPr lang="fr-FR"/>
            </a:p>
          </p:txBody>
        </p:sp>
        <p:grpSp>
          <p:nvGrpSpPr>
            <p:cNvPr id="112" name="Graphique 40">
              <a:extLst>
                <a:ext uri="{FF2B5EF4-FFF2-40B4-BE49-F238E27FC236}">
                  <a16:creationId xmlns:a16="http://schemas.microsoft.com/office/drawing/2014/main" id="{4EFF9BA8-FBD5-1514-2BB4-A9EEAC709E58}"/>
                </a:ext>
              </a:extLst>
            </p:cNvPr>
            <p:cNvGrpSpPr/>
            <p:nvPr/>
          </p:nvGrpSpPr>
          <p:grpSpPr>
            <a:xfrm>
              <a:off x="6280666" y="3795662"/>
              <a:ext cx="631890" cy="312473"/>
              <a:chOff x="6280666" y="3795662"/>
              <a:chExt cx="631890" cy="312473"/>
            </a:xfrm>
            <a:solidFill>
              <a:srgbClr val="C8B8F4"/>
            </a:solidFill>
          </p:grpSpPr>
          <p:sp>
            <p:nvSpPr>
              <p:cNvPr id="115" name="Forme libre : forme 804">
                <a:extLst>
                  <a:ext uri="{FF2B5EF4-FFF2-40B4-BE49-F238E27FC236}">
                    <a16:creationId xmlns:a16="http://schemas.microsoft.com/office/drawing/2014/main" id="{CDFDD088-6497-DDCE-E3C9-958E6972F030}"/>
                  </a:ext>
                </a:extLst>
              </p:cNvPr>
              <p:cNvSpPr/>
              <p:nvPr/>
            </p:nvSpPr>
            <p:spPr>
              <a:xfrm>
                <a:off x="6280666" y="3795662"/>
                <a:ext cx="631890" cy="104157"/>
              </a:xfrm>
              <a:custGeom>
                <a:avLst/>
                <a:gdLst>
                  <a:gd name="connsiteX0" fmla="*/ 579812 w 631890"/>
                  <a:gd name="connsiteY0" fmla="*/ 104158 h 104157"/>
                  <a:gd name="connsiteX1" fmla="*/ 52079 w 631890"/>
                  <a:gd name="connsiteY1" fmla="*/ 104158 h 104157"/>
                  <a:gd name="connsiteX2" fmla="*/ 0 w 631890"/>
                  <a:gd name="connsiteY2" fmla="*/ 52079 h 104157"/>
                  <a:gd name="connsiteX3" fmla="*/ 52079 w 631890"/>
                  <a:gd name="connsiteY3" fmla="*/ 0 h 104157"/>
                  <a:gd name="connsiteX4" fmla="*/ 579812 w 631890"/>
                  <a:gd name="connsiteY4" fmla="*/ 0 h 104157"/>
                  <a:gd name="connsiteX5" fmla="*/ 631891 w 631890"/>
                  <a:gd name="connsiteY5" fmla="*/ 52079 h 104157"/>
                  <a:gd name="connsiteX6" fmla="*/ 579812 w 631890"/>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890" h="104157">
                    <a:moveTo>
                      <a:pt x="579812" y="104158"/>
                    </a:moveTo>
                    <a:lnTo>
                      <a:pt x="52079" y="104158"/>
                    </a:lnTo>
                    <a:cubicBezTo>
                      <a:pt x="23317" y="104158"/>
                      <a:pt x="0" y="80840"/>
                      <a:pt x="0" y="52079"/>
                    </a:cubicBezTo>
                    <a:cubicBezTo>
                      <a:pt x="0" y="23317"/>
                      <a:pt x="23317" y="0"/>
                      <a:pt x="52079" y="0"/>
                    </a:cubicBezTo>
                    <a:lnTo>
                      <a:pt x="579812" y="0"/>
                    </a:lnTo>
                    <a:cubicBezTo>
                      <a:pt x="608573" y="0"/>
                      <a:pt x="631891" y="23317"/>
                      <a:pt x="631891" y="52079"/>
                    </a:cubicBezTo>
                    <a:cubicBezTo>
                      <a:pt x="631891" y="80840"/>
                      <a:pt x="608573" y="104158"/>
                      <a:pt x="579812" y="104158"/>
                    </a:cubicBezTo>
                    <a:close/>
                  </a:path>
                </a:pathLst>
              </a:custGeom>
              <a:solidFill>
                <a:srgbClr val="682179"/>
              </a:solidFill>
              <a:ln w="6939" cap="flat">
                <a:noFill/>
                <a:prstDash val="solid"/>
                <a:miter/>
              </a:ln>
            </p:spPr>
            <p:txBody>
              <a:bodyPr rtlCol="0" anchor="ctr"/>
              <a:lstStyle/>
              <a:p>
                <a:endParaRPr lang="fr-FR"/>
              </a:p>
            </p:txBody>
          </p:sp>
          <p:sp>
            <p:nvSpPr>
              <p:cNvPr id="116" name="Forme libre : forme 805">
                <a:extLst>
                  <a:ext uri="{FF2B5EF4-FFF2-40B4-BE49-F238E27FC236}">
                    <a16:creationId xmlns:a16="http://schemas.microsoft.com/office/drawing/2014/main" id="{379C2E11-D82B-7C0E-BA3A-E8EB93ECF620}"/>
                  </a:ext>
                </a:extLst>
              </p:cNvPr>
              <p:cNvSpPr/>
              <p:nvPr/>
            </p:nvSpPr>
            <p:spPr>
              <a:xfrm>
                <a:off x="6381352" y="4003978"/>
                <a:ext cx="430518" cy="104157"/>
              </a:xfrm>
              <a:custGeom>
                <a:avLst/>
                <a:gdLst>
                  <a:gd name="connsiteX0" fmla="*/ 378440 w 430518"/>
                  <a:gd name="connsiteY0" fmla="*/ 104158 h 104157"/>
                  <a:gd name="connsiteX1" fmla="*/ 52079 w 430518"/>
                  <a:gd name="connsiteY1" fmla="*/ 104158 h 104157"/>
                  <a:gd name="connsiteX2" fmla="*/ 0 w 430518"/>
                  <a:gd name="connsiteY2" fmla="*/ 52079 h 104157"/>
                  <a:gd name="connsiteX3" fmla="*/ 52079 w 430518"/>
                  <a:gd name="connsiteY3" fmla="*/ 0 h 104157"/>
                  <a:gd name="connsiteX4" fmla="*/ 378440 w 430518"/>
                  <a:gd name="connsiteY4" fmla="*/ 0 h 104157"/>
                  <a:gd name="connsiteX5" fmla="*/ 430519 w 430518"/>
                  <a:gd name="connsiteY5" fmla="*/ 52079 h 104157"/>
                  <a:gd name="connsiteX6" fmla="*/ 378440 w 430518"/>
                  <a:gd name="connsiteY6" fmla="*/ 104158 h 104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18" h="104157">
                    <a:moveTo>
                      <a:pt x="378440" y="104158"/>
                    </a:moveTo>
                    <a:lnTo>
                      <a:pt x="52079" y="104158"/>
                    </a:lnTo>
                    <a:cubicBezTo>
                      <a:pt x="23317" y="104158"/>
                      <a:pt x="0" y="80840"/>
                      <a:pt x="0" y="52079"/>
                    </a:cubicBezTo>
                    <a:cubicBezTo>
                      <a:pt x="0" y="23317"/>
                      <a:pt x="23317" y="0"/>
                      <a:pt x="52079" y="0"/>
                    </a:cubicBezTo>
                    <a:lnTo>
                      <a:pt x="378440" y="0"/>
                    </a:lnTo>
                    <a:cubicBezTo>
                      <a:pt x="407201" y="0"/>
                      <a:pt x="430519" y="23317"/>
                      <a:pt x="430519" y="52079"/>
                    </a:cubicBezTo>
                    <a:cubicBezTo>
                      <a:pt x="430519" y="80840"/>
                      <a:pt x="407201" y="104158"/>
                      <a:pt x="378440" y="104158"/>
                    </a:cubicBezTo>
                    <a:close/>
                  </a:path>
                </a:pathLst>
              </a:custGeom>
              <a:solidFill>
                <a:srgbClr val="682179"/>
              </a:solidFill>
              <a:ln w="6939" cap="flat">
                <a:noFill/>
                <a:prstDash val="solid"/>
                <a:miter/>
              </a:ln>
            </p:spPr>
            <p:txBody>
              <a:bodyPr rtlCol="0" anchor="ctr"/>
              <a:lstStyle/>
              <a:p>
                <a:endParaRPr lang="fr-FR"/>
              </a:p>
            </p:txBody>
          </p:sp>
        </p:grpSp>
        <p:sp>
          <p:nvSpPr>
            <p:cNvPr id="113" name="Forme libre : forme 802">
              <a:extLst>
                <a:ext uri="{FF2B5EF4-FFF2-40B4-BE49-F238E27FC236}">
                  <a16:creationId xmlns:a16="http://schemas.microsoft.com/office/drawing/2014/main" id="{73EDDD3E-46CF-7076-7F71-9710B9739F83}"/>
                </a:ext>
              </a:extLst>
            </p:cNvPr>
            <p:cNvSpPr/>
            <p:nvPr/>
          </p:nvSpPr>
          <p:spPr>
            <a:xfrm>
              <a:off x="5770293" y="2778665"/>
              <a:ext cx="97213" cy="883216"/>
            </a:xfrm>
            <a:custGeom>
              <a:avLst/>
              <a:gdLst>
                <a:gd name="connsiteX0" fmla="*/ 97214 w 97213"/>
                <a:gd name="connsiteY0" fmla="*/ 0 h 883216"/>
                <a:gd name="connsiteX1" fmla="*/ 97214 w 97213"/>
                <a:gd name="connsiteY1" fmla="*/ 860760 h 883216"/>
                <a:gd name="connsiteX2" fmla="*/ 48607 w 97213"/>
                <a:gd name="connsiteY2" fmla="*/ 883216 h 883216"/>
                <a:gd name="connsiteX3" fmla="*/ 0 w 97213"/>
                <a:gd name="connsiteY3" fmla="*/ 860760 h 883216"/>
                <a:gd name="connsiteX4" fmla="*/ 0 w 97213"/>
                <a:gd name="connsiteY4" fmla="*/ 103880 h 883216"/>
                <a:gd name="connsiteX5" fmla="*/ 97214 w 97213"/>
                <a:gd name="connsiteY5" fmla="*/ 0 h 883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213" h="883216">
                  <a:moveTo>
                    <a:pt x="97214" y="0"/>
                  </a:moveTo>
                  <a:lnTo>
                    <a:pt x="97214" y="860760"/>
                  </a:lnTo>
                  <a:lnTo>
                    <a:pt x="48607" y="883216"/>
                  </a:lnTo>
                  <a:lnTo>
                    <a:pt x="0" y="860760"/>
                  </a:lnTo>
                  <a:lnTo>
                    <a:pt x="0" y="103880"/>
                  </a:lnTo>
                  <a:cubicBezTo>
                    <a:pt x="0" y="48746"/>
                    <a:pt x="42913" y="3541"/>
                    <a:pt x="97214" y="0"/>
                  </a:cubicBezTo>
                  <a:close/>
                </a:path>
              </a:pathLst>
            </a:custGeom>
            <a:solidFill>
              <a:srgbClr val="118597"/>
            </a:solidFill>
            <a:ln w="6939" cap="flat">
              <a:noFill/>
              <a:prstDash val="solid"/>
              <a:miter/>
            </a:ln>
          </p:spPr>
          <p:txBody>
            <a:bodyPr rtlCol="0" anchor="ctr"/>
            <a:lstStyle/>
            <a:p>
              <a:endParaRPr lang="fr-FR"/>
            </a:p>
          </p:txBody>
        </p:sp>
        <p:sp>
          <p:nvSpPr>
            <p:cNvPr id="114" name="Forme libre : forme 803">
              <a:extLst>
                <a:ext uri="{FF2B5EF4-FFF2-40B4-BE49-F238E27FC236}">
                  <a16:creationId xmlns:a16="http://schemas.microsoft.com/office/drawing/2014/main" id="{32E8AE53-CFD6-BC5D-9B72-BF8A14BC2E4C}"/>
                </a:ext>
              </a:extLst>
            </p:cNvPr>
            <p:cNvSpPr/>
            <p:nvPr/>
          </p:nvSpPr>
          <p:spPr>
            <a:xfrm>
              <a:off x="5770293" y="3639425"/>
              <a:ext cx="1645415" cy="624946"/>
            </a:xfrm>
            <a:custGeom>
              <a:avLst/>
              <a:gdLst>
                <a:gd name="connsiteX0" fmla="*/ 1645415 w 1645415"/>
                <a:gd name="connsiteY0" fmla="*/ 527733 h 624946"/>
                <a:gd name="connsiteX1" fmla="*/ 1541535 w 1645415"/>
                <a:gd name="connsiteY1" fmla="*/ 624947 h 624946"/>
                <a:gd name="connsiteX2" fmla="*/ 104158 w 1645415"/>
                <a:gd name="connsiteY2" fmla="*/ 624947 h 624946"/>
                <a:gd name="connsiteX3" fmla="*/ 0 w 1645415"/>
                <a:gd name="connsiteY3" fmla="*/ 520789 h 624946"/>
                <a:gd name="connsiteX4" fmla="*/ 0 w 1645415"/>
                <a:gd name="connsiteY4" fmla="*/ 0 h 624946"/>
                <a:gd name="connsiteX5" fmla="*/ 97214 w 1645415"/>
                <a:gd name="connsiteY5" fmla="*/ 0 h 624946"/>
                <a:gd name="connsiteX6" fmla="*/ 97214 w 1645415"/>
                <a:gd name="connsiteY6" fmla="*/ 479126 h 624946"/>
                <a:gd name="connsiteX7" fmla="*/ 145821 w 1645415"/>
                <a:gd name="connsiteY7" fmla="*/ 527733 h 62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5415" h="624946">
                  <a:moveTo>
                    <a:pt x="1645415" y="527733"/>
                  </a:moveTo>
                  <a:cubicBezTo>
                    <a:pt x="1641874" y="582034"/>
                    <a:pt x="1596669" y="624947"/>
                    <a:pt x="1541535" y="624947"/>
                  </a:cubicBezTo>
                  <a:lnTo>
                    <a:pt x="104158" y="624947"/>
                  </a:lnTo>
                  <a:cubicBezTo>
                    <a:pt x="46635" y="624947"/>
                    <a:pt x="0" y="578312"/>
                    <a:pt x="0" y="520789"/>
                  </a:cubicBezTo>
                  <a:lnTo>
                    <a:pt x="0" y="0"/>
                  </a:lnTo>
                  <a:lnTo>
                    <a:pt x="97214" y="0"/>
                  </a:lnTo>
                  <a:lnTo>
                    <a:pt x="97214" y="479126"/>
                  </a:lnTo>
                  <a:cubicBezTo>
                    <a:pt x="97214" y="505971"/>
                    <a:pt x="118976" y="527733"/>
                    <a:pt x="145821" y="527733"/>
                  </a:cubicBezTo>
                  <a:close/>
                </a:path>
              </a:pathLst>
            </a:custGeom>
            <a:solidFill>
              <a:srgbClr val="682179"/>
            </a:solidFill>
            <a:ln w="6939" cap="flat">
              <a:noFill/>
              <a:prstDash val="solid"/>
              <a:miter/>
            </a:ln>
          </p:spPr>
          <p:txBody>
            <a:bodyPr rtlCol="0" anchor="ctr"/>
            <a:lstStyle/>
            <a:p>
              <a:endParaRPr lang="fr-FR"/>
            </a:p>
          </p:txBody>
        </p:sp>
      </p:grpSp>
      <p:sp>
        <p:nvSpPr>
          <p:cNvPr id="124" name="Rectangle 123">
            <a:extLst>
              <a:ext uri="{FF2B5EF4-FFF2-40B4-BE49-F238E27FC236}">
                <a16:creationId xmlns:a16="http://schemas.microsoft.com/office/drawing/2014/main" id="{88E705BE-FEC9-B91E-69D4-87858E3409AF}"/>
              </a:ext>
            </a:extLst>
          </p:cNvPr>
          <p:cNvSpPr/>
          <p:nvPr/>
        </p:nvSpPr>
        <p:spPr>
          <a:xfrm>
            <a:off x="336273" y="1162458"/>
            <a:ext cx="3608209" cy="923330"/>
          </a:xfrm>
          <a:prstGeom prst="rect">
            <a:avLst/>
          </a:prstGeom>
          <a:solidFill>
            <a:schemeClr val="bg1"/>
          </a:solidFill>
        </p:spPr>
        <p:txBody>
          <a:bodyPr wrap="none" lIns="180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6350">
                  <a:solidFill>
                    <a:srgbClr val="581D74"/>
                  </a:solidFill>
                </a:ln>
                <a:solidFill>
                  <a:schemeClr val="bg2"/>
                </a:solidFill>
                <a:effectLst/>
                <a:uLnTx/>
                <a:uFillTx/>
                <a:latin typeface="Arial" panose="020B0604020202020204"/>
                <a:ea typeface="+mn-ea"/>
                <a:cs typeface="+mn-cs"/>
              </a:rPr>
              <a:t>CONTACT</a:t>
            </a:r>
          </a:p>
        </p:txBody>
      </p:sp>
      <p:sp>
        <p:nvSpPr>
          <p:cNvPr id="127" name="Rectangle 126">
            <a:extLst>
              <a:ext uri="{FF2B5EF4-FFF2-40B4-BE49-F238E27FC236}">
                <a16:creationId xmlns:a16="http://schemas.microsoft.com/office/drawing/2014/main" id="{3CA10A26-465F-F92F-FF77-F79C597B45AD}"/>
              </a:ext>
            </a:extLst>
          </p:cNvPr>
          <p:cNvSpPr/>
          <p:nvPr/>
        </p:nvSpPr>
        <p:spPr>
          <a:xfrm>
            <a:off x="833836" y="2689837"/>
            <a:ext cx="3247229" cy="527717"/>
          </a:xfrm>
          <a:prstGeom prst="rect">
            <a:avLst/>
          </a:prstGeom>
          <a:noFill/>
          <a:ln w="4763" cap="flat">
            <a:noFill/>
            <a:prstDash val="solid"/>
            <a:miter/>
          </a:ln>
          <a:effectLst/>
        </p:spPr>
        <p:txBody>
          <a:bodyPr rot="0" spcFirstLastPara="0" vertOverflow="overflow" horzOverflow="overflow" vert="horz" wrap="square" lIns="180000" tIns="108000" rIns="91440" bIns="108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581D74"/>
              </a:solidFill>
              <a:effectLst/>
              <a:uLnTx/>
              <a:uFillTx/>
              <a:latin typeface="Arial" panose="020B0604020202020204"/>
              <a:ea typeface="+mn-ea"/>
              <a:cs typeface="+mn-cs"/>
            </a:endParaRPr>
          </a:p>
        </p:txBody>
      </p:sp>
      <p:sp>
        <p:nvSpPr>
          <p:cNvPr id="128" name="Espace réservé du texte 5">
            <a:extLst>
              <a:ext uri="{FF2B5EF4-FFF2-40B4-BE49-F238E27FC236}">
                <a16:creationId xmlns:a16="http://schemas.microsoft.com/office/drawing/2014/main" id="{0F89D5A5-6AA7-D1F7-507D-333A8C05BFFE}"/>
              </a:ext>
            </a:extLst>
          </p:cNvPr>
          <p:cNvSpPr txBox="1">
            <a:spLocks/>
          </p:cNvSpPr>
          <p:nvPr/>
        </p:nvSpPr>
        <p:spPr>
          <a:xfrm>
            <a:off x="822013" y="3456813"/>
            <a:ext cx="3369892" cy="369332"/>
          </a:xfrm>
          <a:prstGeom prst="rect">
            <a:avLst/>
          </a:prstGeom>
        </p:spPr>
        <p:txBody>
          <a:bodyPr vert="horz" wrap="square" lIns="0" tIns="0" rIns="0" bIns="0" rtlCol="0" anchor="t" anchorCtr="0">
            <a:spAutoFit/>
          </a:bodyPr>
          <a:lstStyle>
            <a:defPPr>
              <a:defRPr lang="fr-FR"/>
            </a:defPPr>
            <a:lvl1pPr marL="0" algn="l" defTabSz="914400" rtl="0" eaLnBrk="1" latinLnBrk="0" hangingPunct="1">
              <a:defRPr sz="800" b="0" kern="1200" cap="none" baseline="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fr-FR" sz="1200" b="1" dirty="0"/>
              <a:t>NATIXIS INTEREPARGNE</a:t>
            </a:r>
            <a:br>
              <a:rPr lang="fr-FR" sz="1200" dirty="0"/>
            </a:br>
            <a:r>
              <a:rPr lang="fr-FR" sz="1200" dirty="0">
                <a:hlinkClick r:id="rId3"/>
              </a:rPr>
              <a:t>www.interepargne.natixis.com </a:t>
            </a:r>
            <a:endParaRPr lang="fr-FR" sz="1200" dirty="0"/>
          </a:p>
        </p:txBody>
      </p:sp>
      <p:sp>
        <p:nvSpPr>
          <p:cNvPr id="10" name="Rectangle 9">
            <a:extLst>
              <a:ext uri="{FF2B5EF4-FFF2-40B4-BE49-F238E27FC236}">
                <a16:creationId xmlns:a16="http://schemas.microsoft.com/office/drawing/2014/main" id="{23FA85D4-D606-EE34-E2BE-E02D7876EBFF}"/>
              </a:ext>
            </a:extLst>
          </p:cNvPr>
          <p:cNvSpPr/>
          <p:nvPr/>
        </p:nvSpPr>
        <p:spPr>
          <a:xfrm>
            <a:off x="498232" y="2913156"/>
            <a:ext cx="3473262" cy="1513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49922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44957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Qjus2LTrdEqjLcJlU9D.A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Qjus2LTrdEqjLcJlU9D.Aw"/>
</p:tagLst>
</file>

<file path=ppt/theme/theme1.xml><?xml version="1.0" encoding="utf-8"?>
<a:theme xmlns:a="http://schemas.openxmlformats.org/drawingml/2006/main" name="Thème Office">
  <a:themeElements>
    <a:clrScheme name="Personnalisé 5">
      <a:dk1>
        <a:srgbClr val="000000"/>
      </a:dk1>
      <a:lt1>
        <a:srgbClr val="FFFFFF"/>
      </a:lt1>
      <a:dk2>
        <a:srgbClr val="006982"/>
      </a:dk2>
      <a:lt2>
        <a:srgbClr val="581D74"/>
      </a:lt2>
      <a:accent1>
        <a:srgbClr val="F16B08"/>
      </a:accent1>
      <a:accent2>
        <a:srgbClr val="A7C673"/>
      </a:accent2>
      <a:accent3>
        <a:srgbClr val="808CC5"/>
      </a:accent3>
      <a:accent4>
        <a:srgbClr val="C0559A"/>
      </a:accent4>
      <a:accent5>
        <a:srgbClr val="F4DA85"/>
      </a:accent5>
      <a:accent6>
        <a:srgbClr val="E8535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FS template 2" id="{AD25A8E1-9F77-9340-ADF5-8FD684745EEE}" vid="{5A09E4F4-3E1B-F24D-9486-60CE7502DF4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0c9e67e-8d27-4fbd-8e01-903b06b54c91" xsi:nil="true"/>
    <lcf76f155ced4ddcb4097134ff3c332f xmlns="688bbc37-bf49-4265-98bb-71bc57851d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28F999A4CF3ADE4BBA094DEDEB7CDC86" ma:contentTypeVersion="15" ma:contentTypeDescription="Crée un document." ma:contentTypeScope="" ma:versionID="8de241253a66a9054e993b80b5890ebf">
  <xsd:schema xmlns:xsd="http://www.w3.org/2001/XMLSchema" xmlns:xs="http://www.w3.org/2001/XMLSchema" xmlns:p="http://schemas.microsoft.com/office/2006/metadata/properties" xmlns:ns2="688bbc37-bf49-4265-98bb-71bc57851df7" xmlns:ns3="20c9e67e-8d27-4fbd-8e01-903b06b54c91" targetNamespace="http://schemas.microsoft.com/office/2006/metadata/properties" ma:root="true" ma:fieldsID="f97df231cb7c2838c598a04649186909" ns2:_="" ns3:_="">
    <xsd:import namespace="688bbc37-bf49-4265-98bb-71bc57851df7"/>
    <xsd:import namespace="20c9e67e-8d27-4fbd-8e01-903b06b54c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8bbc37-bf49-4265-98bb-71bc57851d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c9e67e-8d27-4fbd-8e01-903b06b54c9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20" nillable="true" ma:displayName="Taxonomy Catch All Column" ma:hidden="true" ma:list="{d230a306-1eab-4bed-bd6c-5b5faaa21fa8}" ma:internalName="TaxCatchAll" ma:showField="CatchAllData" ma:web="20c9e67e-8d27-4fbd-8e01-903b06b54c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E29EC2-1B4D-4CF5-82A5-E2A3B4F0C787}">
  <ds:schemaRefs>
    <ds:schemaRef ds:uri="http://purl.org/dc/elements/1.1/"/>
    <ds:schemaRef ds:uri="http://schemas.microsoft.com/office/2006/metadata/properties"/>
    <ds:schemaRef ds:uri="http://purl.org/dc/terms/"/>
    <ds:schemaRef ds:uri="http://schemas.microsoft.com/office/infopath/2007/PartnerControls"/>
    <ds:schemaRef ds:uri="246d131e-3bdf-4fce-82c9-afe83bf5e12c"/>
    <ds:schemaRef ds:uri="http://schemas.microsoft.com/office/2006/documentManagement/types"/>
    <ds:schemaRef ds:uri="http://schemas.openxmlformats.org/package/2006/metadata/core-properties"/>
    <ds:schemaRef ds:uri="4c1e937b-25c9-4a1d-925a-071ef9d1e0ec"/>
    <ds:schemaRef ds:uri="0de61d98-dfcd-4516-8632-15ecbb38447b"/>
    <ds:schemaRef ds:uri="http://www.w3.org/XML/1998/namespace"/>
    <ds:schemaRef ds:uri="http://purl.org/dc/dcmitype/"/>
    <ds:schemaRef ds:uri="20c9e67e-8d27-4fbd-8e01-903b06b54c91"/>
    <ds:schemaRef ds:uri="688bbc37-bf49-4265-98bb-71bc57851df7"/>
  </ds:schemaRefs>
</ds:datastoreItem>
</file>

<file path=customXml/itemProps2.xml><?xml version="1.0" encoding="utf-8"?>
<ds:datastoreItem xmlns:ds="http://schemas.openxmlformats.org/officeDocument/2006/customXml" ds:itemID="{1F7EF049-AD26-4A78-A86D-389DA0207AF0}">
  <ds:schemaRefs>
    <ds:schemaRef ds:uri="http://schemas.microsoft.com/sharepoint/v3/contenttype/forms"/>
  </ds:schemaRefs>
</ds:datastoreItem>
</file>

<file path=customXml/itemProps3.xml><?xml version="1.0" encoding="utf-8"?>
<ds:datastoreItem xmlns:ds="http://schemas.openxmlformats.org/officeDocument/2006/customXml" ds:itemID="{C2C58D9A-3002-4C77-A31D-CEF4BAAF7A2C}">
  <ds:schemaRefs>
    <ds:schemaRef ds:uri="Microsoft.SharePoint.Taxonomy.ContentTypeSync"/>
  </ds:schemaRefs>
</ds:datastoreItem>
</file>

<file path=customXml/itemProps4.xml><?xml version="1.0" encoding="utf-8"?>
<ds:datastoreItem xmlns:ds="http://schemas.openxmlformats.org/officeDocument/2006/customXml" ds:itemID="{8A331A6F-E329-4D88-9D5C-A6A3694F21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8bbc37-bf49-4265-98bb-71bc57851df7"/>
    <ds:schemaRef ds:uri="20c9e67e-8d27-4fbd-8e01-903b06b54c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ThèmeNIE</Template>
  <TotalTime>2044</TotalTime>
  <Words>2299</Words>
  <Application>Microsoft Office PowerPoint</Application>
  <PresentationFormat>Affichage à l'écran (16:9)</PresentationFormat>
  <Paragraphs>328</Paragraphs>
  <Slides>18</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18</vt:i4>
      </vt:variant>
    </vt:vector>
  </HeadingPairs>
  <TitlesOfParts>
    <vt:vector size="30" baseType="lpstr">
      <vt:lpstr>Arial</vt:lpstr>
      <vt:lpstr>Arial Black</vt:lpstr>
      <vt:lpstr>Arial Narrow</vt:lpstr>
      <vt:lpstr>Calibri</vt:lpstr>
      <vt:lpstr>Lucida Grande</vt:lpstr>
      <vt:lpstr>Montserrat</vt:lpstr>
      <vt:lpstr>Montserrat ExtraBold</vt:lpstr>
      <vt:lpstr>Pluto Medium</vt:lpstr>
      <vt:lpstr>Roboto</vt:lpstr>
      <vt:lpstr>Wingdings</vt:lpstr>
      <vt:lpstr>Wingdings 3</vt:lpstr>
      <vt:lpstr>Thème Office</vt:lpstr>
      <vt:lpstr>L’OFFRE INTÉRESSEMENT</vt:lpstr>
      <vt:lpstr>Natixis Interépargne, la référence en épargne salariale et retraite du Groupe BPCE</vt:lpstr>
      <vt:lpstr>L’intéressement, une solution de partage de la valeur</vt:lpstr>
      <vt:lpstr>L’intéressement le coup de cœur des salariés  </vt:lpstr>
      <vt:lpstr>Un contexte fiscal et social favorable</vt:lpstr>
      <vt:lpstr>L’intéressement au sein du dispositif de l’épargne salariale et retraite</vt:lpstr>
      <vt:lpstr>La solution Natixis Interépargne :  l’offre intéressement  </vt:lpstr>
      <vt:lpstr>Intégration option complément RSE</vt:lpstr>
      <vt:lpstr>Avantages fiscaux et sociaux pour l’entreprise</vt:lpstr>
      <vt:lpstr>Avantages fiscaux et sociaux pour vous et vos salariés</vt:lpstr>
      <vt:lpstr>Les avantages de l’intéressement placé dans un dispositif d’épargne salariale et retraite</vt:lpstr>
      <vt:lpstr>L’offre intéressement, une offre clé en main </vt:lpstr>
      <vt:lpstr>L’offre intéressement : tarification</vt:lpstr>
      <vt:lpstr>Traitement de l’accord avec  l’Espace Entreprise</vt:lpstr>
      <vt:lpstr>L’Intéressement : les délais à connaitre Rappel des délais à respecter pour mettre en place l’intéressement   </vt:lpstr>
      <vt:lpstr>Le supplément d’intéressement : le bonus boosté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PAULIEN Carole</dc:creator>
  <cp:lastModifiedBy>PARISSE Valerie [CEGEE]</cp:lastModifiedBy>
  <cp:revision>113</cp:revision>
  <dcterms:created xsi:type="dcterms:W3CDTF">2022-03-24T17:22:51Z</dcterms:created>
  <dcterms:modified xsi:type="dcterms:W3CDTF">2024-05-21T06:25:44Z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paulienca@cib.net</vt:lpwstr>
  </property>
  <property fmtid="{D5CDD505-2E9C-101B-9397-08002B2CF9AE}" pid="5" name="MSIP_Label_797e4f81-4b1c-4a3a-b237-8636707719dc_SetDate">
    <vt:lpwstr>2022-03-24T17:38:32.5774598Z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9be06d36-c4ee-435e-9579-cf2100437cd9</vt:lpwstr>
  </property>
  <property fmtid="{D5CDD505-2E9C-101B-9397-08002B2CF9AE}" pid="9" name="MSIP_Label_797e4f81-4b1c-4a3a-b237-8636707719dc_Extended_MSFT_Method">
    <vt:lpwstr>Manual</vt:lpwstr>
  </property>
  <property fmtid="{D5CDD505-2E9C-101B-9397-08002B2CF9AE}" pid="10" name="ContentTypeId">
    <vt:lpwstr>0x01010028F999A4CF3ADE4BBA094DEDEB7CDC86</vt:lpwstr>
  </property>
  <property fmtid="{D5CDD505-2E9C-101B-9397-08002B2CF9AE}" pid="11" name="MediaServiceImageTags">
    <vt:lpwstr/>
  </property>
  <property fmtid="{D5CDD505-2E9C-101B-9397-08002B2CF9AE}" pid="12" name="MSIP_Label_6e83a6fe-0b6e-4399-9d09-a1c8d8d5000c_Enabled">
    <vt:lpwstr>true</vt:lpwstr>
  </property>
  <property fmtid="{D5CDD505-2E9C-101B-9397-08002B2CF9AE}" pid="13" name="MSIP_Label_6e83a6fe-0b6e-4399-9d09-a1c8d8d5000c_SetDate">
    <vt:lpwstr>2023-10-25T09:40:31Z</vt:lpwstr>
  </property>
  <property fmtid="{D5CDD505-2E9C-101B-9397-08002B2CF9AE}" pid="14" name="MSIP_Label_6e83a6fe-0b6e-4399-9d09-a1c8d8d5000c_Method">
    <vt:lpwstr>Privileged</vt:lpwstr>
  </property>
  <property fmtid="{D5CDD505-2E9C-101B-9397-08002B2CF9AE}" pid="15" name="MSIP_Label_6e83a6fe-0b6e-4399-9d09-a1c8d8d5000c_Name">
    <vt:lpwstr>6e83a6fe-0b6e-4399-9d09-a1c8d8d5000c</vt:lpwstr>
  </property>
  <property fmtid="{D5CDD505-2E9C-101B-9397-08002B2CF9AE}" pid="16" name="MSIP_Label_6e83a6fe-0b6e-4399-9d09-a1c8d8d5000c_SiteId">
    <vt:lpwstr>d5bb6d35-8a82-4329-b49a-5030bd6497ab</vt:lpwstr>
  </property>
  <property fmtid="{D5CDD505-2E9C-101B-9397-08002B2CF9AE}" pid="17" name="MSIP_Label_6e83a6fe-0b6e-4399-9d09-a1c8d8d5000c_ActionId">
    <vt:lpwstr>7929759a-8364-4fc8-a507-f562e3b4391d</vt:lpwstr>
  </property>
  <property fmtid="{D5CDD505-2E9C-101B-9397-08002B2CF9AE}" pid="18" name="MSIP_Label_6e83a6fe-0b6e-4399-9d09-a1c8d8d5000c_ContentBits">
    <vt:lpwstr>2</vt:lpwstr>
  </property>
</Properties>
</file>