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 id="2147483722" r:id="rId6"/>
    <p:sldMasterId id="2147483731" r:id="rId7"/>
    <p:sldMasterId id="2147483745" r:id="rId8"/>
  </p:sldMasterIdLst>
  <p:notesMasterIdLst>
    <p:notesMasterId r:id="rId37"/>
  </p:notesMasterIdLst>
  <p:sldIdLst>
    <p:sldId id="2134804990" r:id="rId9"/>
    <p:sldId id="2147379503" r:id="rId10"/>
    <p:sldId id="2147379499" r:id="rId11"/>
    <p:sldId id="2147379504" r:id="rId12"/>
    <p:sldId id="2147379487" r:id="rId13"/>
    <p:sldId id="11743" r:id="rId14"/>
    <p:sldId id="2147379502" r:id="rId15"/>
    <p:sldId id="2147379496" r:id="rId16"/>
    <p:sldId id="2147379497" r:id="rId17"/>
    <p:sldId id="2147379505" r:id="rId18"/>
    <p:sldId id="2147379490" r:id="rId19"/>
    <p:sldId id="2147379491" r:id="rId20"/>
    <p:sldId id="2147379434" r:id="rId21"/>
    <p:sldId id="2147379492" r:id="rId22"/>
    <p:sldId id="2147379494" r:id="rId23"/>
    <p:sldId id="2147379498" r:id="rId24"/>
    <p:sldId id="2147379507" r:id="rId25"/>
    <p:sldId id="2134805027" r:id="rId26"/>
    <p:sldId id="2134805039" r:id="rId27"/>
    <p:sldId id="2134805019" r:id="rId28"/>
    <p:sldId id="2134805062" r:id="rId29"/>
    <p:sldId id="2134805040" r:id="rId30"/>
    <p:sldId id="2134805014" r:id="rId31"/>
    <p:sldId id="2134805015" r:id="rId32"/>
    <p:sldId id="2134805011" r:id="rId33"/>
    <p:sldId id="2134804991" r:id="rId34"/>
    <p:sldId id="2147379495" r:id="rId35"/>
    <p:sldId id="269" r:id="rId3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83B706-839D-81F5-9908-40D6C77CB270}" name="POIGET KATIA" initials="PK" userId="S::Katia.POIGET@bpce.fr::d415fc7c-6e78-4fb4-a531-be3eafd97250" providerId="AD"/>
  <p188:author id="{7552A627-321F-DABA-C48F-7091D9328173}" name="CABRERA David" initials="CD" userId="S::david.cabrera@natixis.com::14eb001e-5ef1-4c06-8107-1abef04c06e8" providerId="AD"/>
  <p188:author id="{0EF96E8A-EA2A-FF2A-39C6-76533C92CF33}" name="CABRERA David" initials="CD" userId="CABRERA David" providerId="None"/>
  <p188:author id="{299A62A0-7861-BCC8-0EDB-D92081BFC29C}" name="FALLU Sandrine" initials="FS" userId="FALLU Sandrine" providerId="None"/>
  <p188:author id="{120BA5DA-BF7A-9D4F-2AA2-4FB7BCE90DF4}" name="SOUBEYRAND Oriane" initials="SO" userId="S::oriane.soubeyrand@natixis.com::9e92be88-4e41-4a61-85e9-51d49533391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ECF9"/>
    <a:srgbClr val="006982"/>
    <a:srgbClr val="581D74"/>
    <a:srgbClr val="816300"/>
    <a:srgbClr val="715180"/>
    <a:srgbClr val="6A6A6A"/>
    <a:srgbClr val="F2F2F2"/>
    <a:srgbClr val="F1F3F2"/>
    <a:srgbClr val="E2C5F0"/>
    <a:srgbClr val="FDE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09" autoAdjust="0"/>
    <p:restoredTop sz="96224" autoAdjust="0"/>
  </p:normalViewPr>
  <p:slideViewPr>
    <p:cSldViewPr snapToGrid="0" snapToObjects="1">
      <p:cViewPr varScale="1">
        <p:scale>
          <a:sx n="83" d="100"/>
          <a:sy n="83" d="100"/>
        </p:scale>
        <p:origin x="916" y="52"/>
      </p:cViewPr>
      <p:guideLst/>
    </p:cSldViewPr>
  </p:slideViewPr>
  <p:notesTextViewPr>
    <p:cViewPr>
      <p:scale>
        <a:sx n="1" d="1"/>
        <a:sy n="1" d="1"/>
      </p:scale>
      <p:origin x="0" y="0"/>
    </p:cViewPr>
  </p:notesTextViewPr>
  <p:sorterViewPr>
    <p:cViewPr>
      <p:scale>
        <a:sx n="100" d="100"/>
        <a:sy n="100" d="100"/>
      </p:scale>
      <p:origin x="0" y="-280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microsoft.com/office/2018/10/relationships/authors" Target="authors.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1EBC5A-AC0F-724A-BCE4-1E3ABBDB7968}" type="datetimeFigureOut">
              <a:rPr lang="fr-FR" smtClean="0"/>
              <a:t>13/06/2024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8067FF-6E9C-9441-B364-2835EAD2E5A1}" type="slidenum">
              <a:rPr lang="fr-FR" smtClean="0"/>
              <a:t>‹N°›</a:t>
            </a:fld>
            <a:endParaRPr lang="fr-FR"/>
          </a:p>
        </p:txBody>
      </p:sp>
    </p:spTree>
    <p:extLst>
      <p:ext uri="{BB962C8B-B14F-4D97-AF65-F5344CB8AC3E}">
        <p14:creationId xmlns:p14="http://schemas.microsoft.com/office/powerpoint/2010/main" val="1133516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8067FF-6E9C-9441-B364-2835EAD2E5A1}" type="slidenum">
              <a:rPr lang="fr-FR" smtClean="0"/>
              <a:t>16</a:t>
            </a:fld>
            <a:endParaRPr lang="fr-FR"/>
          </a:p>
        </p:txBody>
      </p:sp>
    </p:spTree>
    <p:extLst>
      <p:ext uri="{BB962C8B-B14F-4D97-AF65-F5344CB8AC3E}">
        <p14:creationId xmlns:p14="http://schemas.microsoft.com/office/powerpoint/2010/main" val="17012273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rpora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49038" y="3273927"/>
            <a:ext cx="8045924" cy="489815"/>
          </a:xfrm>
        </p:spPr>
        <p:txBody>
          <a:bodyPr anchor="t"/>
          <a:lstStyle>
            <a:lvl1pPr algn="l">
              <a:defRPr sz="3600">
                <a:solidFill>
                  <a:srgbClr val="581D74"/>
                </a:solidFill>
              </a:defRPr>
            </a:lvl1pPr>
          </a:lstStyle>
          <a:p>
            <a:r>
              <a:rPr lang="fr-FR" dirty="0"/>
              <a:t>Titre</a:t>
            </a:r>
            <a:endParaRPr lang="en-US" dirty="0"/>
          </a:p>
        </p:txBody>
      </p:sp>
      <p:sp>
        <p:nvSpPr>
          <p:cNvPr id="3" name="Subtitle 2"/>
          <p:cNvSpPr>
            <a:spLocks noGrp="1"/>
          </p:cNvSpPr>
          <p:nvPr>
            <p:ph type="subTitle" idx="1" hasCustomPrompt="1"/>
          </p:nvPr>
        </p:nvSpPr>
        <p:spPr>
          <a:xfrm>
            <a:off x="549038" y="3842208"/>
            <a:ext cx="8045924" cy="372360"/>
          </a:xfrm>
        </p:spPr>
        <p:txBody>
          <a:bodyPr>
            <a:noAutofit/>
          </a:bodyPr>
          <a:lstStyle>
            <a:lvl1pPr marL="0" indent="0" algn="l">
              <a:buNone/>
              <a:defRPr sz="1800" b="1">
                <a:solidFill>
                  <a:srgbClr val="00698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Sous-titre</a:t>
            </a:r>
            <a:endParaRPr lang="en-US" dirty="0"/>
          </a:p>
        </p:txBody>
      </p:sp>
      <p:sp>
        <p:nvSpPr>
          <p:cNvPr id="11" name="Rectangle 10">
            <a:extLst>
              <a:ext uri="{FF2B5EF4-FFF2-40B4-BE49-F238E27FC236}">
                <a16:creationId xmlns:a16="http://schemas.microsoft.com/office/drawing/2014/main" id="{F48785F4-79B6-C546-924B-BD8BA03046D2}"/>
              </a:ext>
            </a:extLst>
          </p:cNvPr>
          <p:cNvSpPr/>
          <p:nvPr userDrawn="1"/>
        </p:nvSpPr>
        <p:spPr>
          <a:xfrm>
            <a:off x="6812280" y="4709160"/>
            <a:ext cx="2185450" cy="434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e la date 3">
            <a:extLst>
              <a:ext uri="{FF2B5EF4-FFF2-40B4-BE49-F238E27FC236}">
                <a16:creationId xmlns:a16="http://schemas.microsoft.com/office/drawing/2014/main" id="{BD7F6E7C-3830-C243-A482-FE81C81E2C3B}"/>
              </a:ext>
            </a:extLst>
          </p:cNvPr>
          <p:cNvSpPr>
            <a:spLocks noGrp="1"/>
          </p:cNvSpPr>
          <p:nvPr>
            <p:ph type="dt" sz="half" idx="2"/>
          </p:nvPr>
        </p:nvSpPr>
        <p:spPr>
          <a:xfrm>
            <a:off x="549038" y="4214568"/>
            <a:ext cx="2057400" cy="274637"/>
          </a:xfrm>
          <a:prstGeom prst="rect">
            <a:avLst/>
          </a:prstGeom>
        </p:spPr>
        <p:txBody>
          <a:bodyPr vert="horz" lIns="91440" tIns="45720" rIns="91440" bIns="45720" rtlCol="0" anchor="ctr"/>
          <a:lstStyle>
            <a:lvl1pPr algn="l">
              <a:defRPr sz="800">
                <a:solidFill>
                  <a:schemeClr val="bg1">
                    <a:lumMod val="65000"/>
                  </a:schemeClr>
                </a:solidFill>
              </a:defRPr>
            </a:lvl1pPr>
          </a:lstStyle>
          <a:p>
            <a:fld id="{4D37DAE3-6D26-46C2-8F4D-2803399F1625}" type="datetime1">
              <a:rPr lang="fr-FR" smtClean="0"/>
              <a:t>13/06/2024</a:t>
            </a:fld>
            <a:endParaRPr lang="fr-FR" dirty="0"/>
          </a:p>
        </p:txBody>
      </p:sp>
      <p:pic>
        <p:nvPicPr>
          <p:cNvPr id="14" name="Image 13">
            <a:extLst>
              <a:ext uri="{FF2B5EF4-FFF2-40B4-BE49-F238E27FC236}">
                <a16:creationId xmlns:a16="http://schemas.microsoft.com/office/drawing/2014/main" id="{55E59AA9-EC54-C642-7265-FAFBFF1DD0D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844" y="921527"/>
            <a:ext cx="9138312" cy="2043936"/>
          </a:xfrm>
          <a:prstGeom prst="rect">
            <a:avLst/>
          </a:prstGeom>
        </p:spPr>
      </p:pic>
      <p:pic>
        <p:nvPicPr>
          <p:cNvPr id="6" name="Image 6">
            <a:extLst>
              <a:ext uri="{FF2B5EF4-FFF2-40B4-BE49-F238E27FC236}">
                <a16:creationId xmlns:a16="http://schemas.microsoft.com/office/drawing/2014/main" id="{0C2F64B7-BD87-81DC-9230-9AB6782D4CE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956474" y="4624911"/>
            <a:ext cx="1889051" cy="30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a:extLst>
              <a:ext uri="{FF2B5EF4-FFF2-40B4-BE49-F238E27FC236}">
                <a16:creationId xmlns:a16="http://schemas.microsoft.com/office/drawing/2014/main" id="{7587D2AD-230C-B4CD-9581-25FAAAF38A2D}"/>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0850" y="107180"/>
            <a:ext cx="2364996" cy="639130"/>
          </a:xfrm>
          <a:prstGeom prst="rect">
            <a:avLst/>
          </a:prstGeom>
        </p:spPr>
      </p:pic>
    </p:spTree>
    <p:extLst>
      <p:ext uri="{BB962C8B-B14F-4D97-AF65-F5344CB8AC3E}">
        <p14:creationId xmlns:p14="http://schemas.microsoft.com/office/powerpoint/2010/main" val="1462601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uverture libr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48785F4-79B6-C546-924B-BD8BA03046D2}"/>
              </a:ext>
            </a:extLst>
          </p:cNvPr>
          <p:cNvSpPr/>
          <p:nvPr userDrawn="1"/>
        </p:nvSpPr>
        <p:spPr>
          <a:xfrm>
            <a:off x="6812280" y="4709160"/>
            <a:ext cx="2185450" cy="434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6">
            <a:extLst>
              <a:ext uri="{FF2B5EF4-FFF2-40B4-BE49-F238E27FC236}">
                <a16:creationId xmlns:a16="http://schemas.microsoft.com/office/drawing/2014/main" id="{182618FF-6FDF-1BEB-43F2-C6CC1F9333CF}"/>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6956474" y="4624911"/>
            <a:ext cx="1889051" cy="30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EDA997A2-A8BE-E924-F3C5-4372BAC585E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0850" y="107180"/>
            <a:ext cx="2364996" cy="639130"/>
          </a:xfrm>
          <a:prstGeom prst="rect">
            <a:avLst/>
          </a:prstGeom>
        </p:spPr>
      </p:pic>
      <p:sp>
        <p:nvSpPr>
          <p:cNvPr id="9" name="Espace réservé pour une image  4">
            <a:extLst>
              <a:ext uri="{FF2B5EF4-FFF2-40B4-BE49-F238E27FC236}">
                <a16:creationId xmlns:a16="http://schemas.microsoft.com/office/drawing/2014/main" id="{B5C7A26A-33B7-E46D-CD6D-1A4249E42058}"/>
              </a:ext>
            </a:extLst>
          </p:cNvPr>
          <p:cNvSpPr>
            <a:spLocks noGrp="1"/>
          </p:cNvSpPr>
          <p:nvPr>
            <p:ph type="pic" sz="quarter" idx="10" hasCustomPrompt="1"/>
          </p:nvPr>
        </p:nvSpPr>
        <p:spPr>
          <a:xfrm>
            <a:off x="0" y="1061616"/>
            <a:ext cx="9144000" cy="2046059"/>
          </a:xfrm>
        </p:spPr>
        <p:txBody>
          <a:bodyPr/>
          <a:lstStyle>
            <a:lvl1pPr>
              <a:defRPr/>
            </a:lvl1pPr>
          </a:lstStyle>
          <a:p>
            <a:r>
              <a:rPr lang="fr-FR" dirty="0"/>
              <a:t>Cliquer ici pour télécharger une image</a:t>
            </a:r>
          </a:p>
        </p:txBody>
      </p:sp>
      <p:sp>
        <p:nvSpPr>
          <p:cNvPr id="12" name="Title 1">
            <a:extLst>
              <a:ext uri="{FF2B5EF4-FFF2-40B4-BE49-F238E27FC236}">
                <a16:creationId xmlns:a16="http://schemas.microsoft.com/office/drawing/2014/main" id="{28B7B4EC-8C9B-454B-4D0D-4F01D60665C0}"/>
              </a:ext>
            </a:extLst>
          </p:cNvPr>
          <p:cNvSpPr>
            <a:spLocks noGrp="1"/>
          </p:cNvSpPr>
          <p:nvPr>
            <p:ph type="ctrTitle" hasCustomPrompt="1"/>
          </p:nvPr>
        </p:nvSpPr>
        <p:spPr>
          <a:xfrm>
            <a:off x="549038" y="3273927"/>
            <a:ext cx="8045924" cy="489815"/>
          </a:xfrm>
        </p:spPr>
        <p:txBody>
          <a:bodyPr anchor="t"/>
          <a:lstStyle>
            <a:lvl1pPr algn="l">
              <a:defRPr sz="3600">
                <a:solidFill>
                  <a:srgbClr val="581D74"/>
                </a:solidFill>
              </a:defRPr>
            </a:lvl1pPr>
          </a:lstStyle>
          <a:p>
            <a:r>
              <a:rPr lang="fr-FR" dirty="0"/>
              <a:t>Titre</a:t>
            </a:r>
            <a:endParaRPr lang="en-US" dirty="0"/>
          </a:p>
        </p:txBody>
      </p:sp>
      <p:sp>
        <p:nvSpPr>
          <p:cNvPr id="14" name="Subtitle 2">
            <a:extLst>
              <a:ext uri="{FF2B5EF4-FFF2-40B4-BE49-F238E27FC236}">
                <a16:creationId xmlns:a16="http://schemas.microsoft.com/office/drawing/2014/main" id="{CE2913FF-AE78-8DB0-CE42-A56EFC94565C}"/>
              </a:ext>
            </a:extLst>
          </p:cNvPr>
          <p:cNvSpPr>
            <a:spLocks noGrp="1"/>
          </p:cNvSpPr>
          <p:nvPr>
            <p:ph type="subTitle" idx="1" hasCustomPrompt="1"/>
          </p:nvPr>
        </p:nvSpPr>
        <p:spPr>
          <a:xfrm>
            <a:off x="549038" y="3842208"/>
            <a:ext cx="8045924" cy="372360"/>
          </a:xfrm>
        </p:spPr>
        <p:txBody>
          <a:bodyPr>
            <a:noAutofit/>
          </a:bodyPr>
          <a:lstStyle>
            <a:lvl1pPr marL="0" indent="0" algn="l">
              <a:buNone/>
              <a:defRPr sz="1800" b="1">
                <a:solidFill>
                  <a:srgbClr val="00698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Sous-titre</a:t>
            </a:r>
            <a:endParaRPr lang="en-US" dirty="0"/>
          </a:p>
        </p:txBody>
      </p:sp>
      <p:sp>
        <p:nvSpPr>
          <p:cNvPr id="15" name="Espace réservé de la date 3">
            <a:extLst>
              <a:ext uri="{FF2B5EF4-FFF2-40B4-BE49-F238E27FC236}">
                <a16:creationId xmlns:a16="http://schemas.microsoft.com/office/drawing/2014/main" id="{B1624C1D-D177-64B8-0D77-7656C1446634}"/>
              </a:ext>
            </a:extLst>
          </p:cNvPr>
          <p:cNvSpPr>
            <a:spLocks noGrp="1"/>
          </p:cNvSpPr>
          <p:nvPr>
            <p:ph type="dt" sz="half" idx="2"/>
          </p:nvPr>
        </p:nvSpPr>
        <p:spPr>
          <a:xfrm>
            <a:off x="549038" y="4214568"/>
            <a:ext cx="2057400" cy="274637"/>
          </a:xfrm>
          <a:prstGeom prst="rect">
            <a:avLst/>
          </a:prstGeom>
        </p:spPr>
        <p:txBody>
          <a:bodyPr vert="horz" lIns="91440" tIns="45720" rIns="91440" bIns="45720" rtlCol="0" anchor="ctr"/>
          <a:lstStyle>
            <a:lvl1pPr algn="l">
              <a:defRPr sz="800">
                <a:solidFill>
                  <a:schemeClr val="bg1">
                    <a:lumMod val="65000"/>
                  </a:schemeClr>
                </a:solidFill>
              </a:defRPr>
            </a:lvl1pPr>
          </a:lstStyle>
          <a:p>
            <a:fld id="{4D37DAE3-6D26-46C2-8F4D-2803399F1625}" type="datetime1">
              <a:rPr lang="fr-FR" smtClean="0"/>
              <a:t>13/06/2024</a:t>
            </a:fld>
            <a:endParaRPr lang="fr-FR" dirty="0"/>
          </a:p>
        </p:txBody>
      </p:sp>
    </p:spTree>
    <p:extLst>
      <p:ext uri="{BB962C8B-B14F-4D97-AF65-F5344CB8AC3E}">
        <p14:creationId xmlns:p14="http://schemas.microsoft.com/office/powerpoint/2010/main" val="60163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itr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CBC2F52-DDCA-AF40-9AD3-7D3EAA9C37E5}"/>
              </a:ext>
            </a:extLst>
          </p:cNvPr>
          <p:cNvSpPr/>
          <p:nvPr/>
        </p:nvSpPr>
        <p:spPr>
          <a:xfrm>
            <a:off x="1" y="1727125"/>
            <a:ext cx="1853682" cy="1683611"/>
          </a:xfrm>
          <a:prstGeom prst="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Triangle 6">
            <a:extLst>
              <a:ext uri="{FF2B5EF4-FFF2-40B4-BE49-F238E27FC236}">
                <a16:creationId xmlns:a16="http://schemas.microsoft.com/office/drawing/2014/main" id="{39E81529-829A-F740-A2DE-48FBD102A913}"/>
              </a:ext>
            </a:extLst>
          </p:cNvPr>
          <p:cNvSpPr/>
          <p:nvPr/>
        </p:nvSpPr>
        <p:spPr>
          <a:xfrm>
            <a:off x="1" y="1727125"/>
            <a:ext cx="1853682" cy="1683611"/>
          </a:xfrm>
          <a:prstGeom prst="triangle">
            <a:avLst>
              <a:gd name="adj" fmla="val 0"/>
            </a:avLst>
          </a:prstGeom>
          <a:solidFill>
            <a:srgbClr val="00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riangle rectangle 12">
            <a:extLst>
              <a:ext uri="{FF2B5EF4-FFF2-40B4-BE49-F238E27FC236}">
                <a16:creationId xmlns:a16="http://schemas.microsoft.com/office/drawing/2014/main" id="{F240DD9F-CF93-4D42-965B-C70B9D008C93}"/>
              </a:ext>
            </a:extLst>
          </p:cNvPr>
          <p:cNvSpPr/>
          <p:nvPr userDrawn="1"/>
        </p:nvSpPr>
        <p:spPr>
          <a:xfrm rot="2700000">
            <a:off x="8158787" y="1584960"/>
            <a:ext cx="1973580" cy="1973580"/>
          </a:xfrm>
          <a:prstGeom prst="rtTriangle">
            <a:avLst/>
          </a:prstGeom>
          <a:solidFill>
            <a:schemeClr val="bg2">
              <a:alpha val="821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p:cNvSpPr>
            <a:spLocks noGrp="1"/>
          </p:cNvSpPr>
          <p:nvPr userDrawn="1">
            <p:ph type="title" hasCustomPrompt="1"/>
          </p:nvPr>
        </p:nvSpPr>
        <p:spPr>
          <a:xfrm>
            <a:off x="2297286" y="2211750"/>
            <a:ext cx="6431930" cy="807241"/>
          </a:xfrm>
        </p:spPr>
        <p:txBody>
          <a:bodyPr anchor="ctr">
            <a:noAutofit/>
          </a:bodyPr>
          <a:lstStyle>
            <a:lvl1pPr>
              <a:defRPr sz="3200"/>
            </a:lvl1pPr>
          </a:lstStyle>
          <a:p>
            <a:r>
              <a:rPr lang="fr-FR" dirty="0"/>
              <a:t>Titre</a:t>
            </a:r>
            <a:endParaRPr lang="en-US" dirty="0"/>
          </a:p>
        </p:txBody>
      </p:sp>
      <p:sp>
        <p:nvSpPr>
          <p:cNvPr id="3" name="Text Placeholder 2"/>
          <p:cNvSpPr>
            <a:spLocks noGrp="1"/>
          </p:cNvSpPr>
          <p:nvPr userDrawn="1">
            <p:ph type="body" idx="1" hasCustomPrompt="1"/>
          </p:nvPr>
        </p:nvSpPr>
        <p:spPr>
          <a:xfrm>
            <a:off x="2297286" y="3062835"/>
            <a:ext cx="6431930" cy="582996"/>
          </a:xfrm>
        </p:spPr>
        <p:txBody>
          <a:bodyPr>
            <a:noAutofit/>
          </a:bodyPr>
          <a:lstStyle>
            <a:lvl1pPr marL="0" indent="0">
              <a:buNone/>
              <a:defRPr sz="1600" b="1">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dirty="0"/>
              <a:t>Texte</a:t>
            </a:r>
            <a:endParaRPr lang="en-US" dirty="0"/>
          </a:p>
        </p:txBody>
      </p:sp>
      <p:sp>
        <p:nvSpPr>
          <p:cNvPr id="5" name="Footer Placeholder 4"/>
          <p:cNvSpPr>
            <a:spLocks noGrp="1"/>
          </p:cNvSpPr>
          <p:nvPr userDrawn="1">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userDrawn="1">
            <p:ph type="sldNum" sz="quarter" idx="12"/>
          </p:nvPr>
        </p:nvSpPr>
        <p:spPr/>
        <p:txBody>
          <a:bodyPr/>
          <a:lstStyle/>
          <a:p>
            <a:fld id="{E94165F0-FE87-0B48-AA66-28C8AFD55271}" type="slidenum">
              <a:rPr lang="fr-FR" smtClean="0"/>
              <a:t>‹N°›</a:t>
            </a:fld>
            <a:endParaRPr lang="fr-FR"/>
          </a:p>
        </p:txBody>
      </p:sp>
      <p:sp>
        <p:nvSpPr>
          <p:cNvPr id="7" name="Rectangle 6">
            <a:extLst>
              <a:ext uri="{FF2B5EF4-FFF2-40B4-BE49-F238E27FC236}">
                <a16:creationId xmlns:a16="http://schemas.microsoft.com/office/drawing/2014/main" id="{A4F844CA-09EA-1D47-BF19-4A702CA64AEF}"/>
              </a:ext>
            </a:extLst>
          </p:cNvPr>
          <p:cNvSpPr/>
          <p:nvPr userDrawn="1"/>
        </p:nvSpPr>
        <p:spPr>
          <a:xfrm>
            <a:off x="2114926" y="2211750"/>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2" name="Ellipse 11">
            <a:extLst>
              <a:ext uri="{FF2B5EF4-FFF2-40B4-BE49-F238E27FC236}">
                <a16:creationId xmlns:a16="http://schemas.microsoft.com/office/drawing/2014/main" id="{3EC10C20-37DE-814C-8EAD-ACDA1EF8BF05}"/>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1" name="Espace réservé du texte 10">
            <a:extLst>
              <a:ext uri="{FF2B5EF4-FFF2-40B4-BE49-F238E27FC236}">
                <a16:creationId xmlns:a16="http://schemas.microsoft.com/office/drawing/2014/main" id="{FD0D0353-50C6-A241-A645-411701E531C0}"/>
              </a:ext>
            </a:extLst>
          </p:cNvPr>
          <p:cNvSpPr>
            <a:spLocks noGrp="1"/>
          </p:cNvSpPr>
          <p:nvPr userDrawn="1">
            <p:ph type="body" sz="quarter" idx="13" hasCustomPrompt="1"/>
          </p:nvPr>
        </p:nvSpPr>
        <p:spPr>
          <a:xfrm>
            <a:off x="175755" y="2041652"/>
            <a:ext cx="1677928" cy="1060196"/>
          </a:xfrm>
        </p:spPr>
        <p:txBody>
          <a:bodyPr anchor="ctr">
            <a:noAutofit/>
          </a:bodyPr>
          <a:lstStyle>
            <a:lvl1pPr algn="r">
              <a:lnSpc>
                <a:spcPct val="100000"/>
              </a:lnSpc>
              <a:defRPr sz="6600" b="1" i="0">
                <a:solidFill>
                  <a:schemeClr val="bg1"/>
                </a:solidFill>
                <a:latin typeface="Arial Black" panose="020B0604020202020204" pitchFamily="34" charset="0"/>
                <a:cs typeface="Arial Black" panose="020B0604020202020204" pitchFamily="34" charset="0"/>
              </a:defRPr>
            </a:lvl1pPr>
          </a:lstStyle>
          <a:p>
            <a:pPr lvl="0"/>
            <a:r>
              <a:rPr lang="fr-FR" dirty="0"/>
              <a:t>XX</a:t>
            </a:r>
          </a:p>
        </p:txBody>
      </p:sp>
      <p:sp>
        <p:nvSpPr>
          <p:cNvPr id="4" name="Rectangle 3">
            <a:extLst>
              <a:ext uri="{FF2B5EF4-FFF2-40B4-BE49-F238E27FC236}">
                <a16:creationId xmlns:a16="http://schemas.microsoft.com/office/drawing/2014/main" id="{568C557B-97B1-6BC9-05E4-7B3D7015226B}"/>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764C39CE-DC31-7DAF-A5F3-92C0D4A12DD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Tree>
    <p:extLst>
      <p:ext uri="{BB962C8B-B14F-4D97-AF65-F5344CB8AC3E}">
        <p14:creationId xmlns:p14="http://schemas.microsoft.com/office/powerpoint/2010/main" val="3200545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amp; 2 contenu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dirty="0"/>
              <a:t>Titre</a:t>
            </a:r>
            <a:endParaRPr lang="en-US" dirty="0"/>
          </a:p>
        </p:txBody>
      </p:sp>
      <p:sp>
        <p:nvSpPr>
          <p:cNvPr id="3" name="Content Placeholder 2"/>
          <p:cNvSpPr>
            <a:spLocks noGrp="1"/>
          </p:cNvSpPr>
          <p:nvPr>
            <p:ph idx="1"/>
          </p:nvPr>
        </p:nvSpPr>
        <p:spPr>
          <a:xfrm>
            <a:off x="385320" y="1028614"/>
            <a:ext cx="4095240"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600474"/>
            <a:ext cx="8434830" cy="315514"/>
          </a:xfrm>
        </p:spPr>
        <p:txBody>
          <a:bodyPr/>
          <a:lstStyle>
            <a:lvl1pPr>
              <a:defRPr sz="1600" b="1">
                <a:solidFill>
                  <a:schemeClr val="tx2"/>
                </a:solidFill>
              </a:defRPr>
            </a:lvl1pPr>
          </a:lstStyle>
          <a:p>
            <a:r>
              <a:rPr lang="fr-FR" dirty="0"/>
              <a:t>Sous-titre</a:t>
            </a:r>
            <a:endParaRPr lang="en-US" dirty="0"/>
          </a:p>
        </p:txBody>
      </p:sp>
      <p:sp>
        <p:nvSpPr>
          <p:cNvPr id="13" name="Ellipse 12">
            <a:extLst>
              <a:ext uri="{FF2B5EF4-FFF2-40B4-BE49-F238E27FC236}">
                <a16:creationId xmlns:a16="http://schemas.microsoft.com/office/drawing/2014/main" id="{D52B81F9-406B-A64A-9156-2008332B7144}"/>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0" name="Rectangle 9">
            <a:extLst>
              <a:ext uri="{FF2B5EF4-FFF2-40B4-BE49-F238E27FC236}">
                <a16:creationId xmlns:a16="http://schemas.microsoft.com/office/drawing/2014/main" id="{F9DD546E-979B-0A4D-B9D5-60A99B9F30FC}"/>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4" name="Content Placeholder 2">
            <a:extLst>
              <a:ext uri="{FF2B5EF4-FFF2-40B4-BE49-F238E27FC236}">
                <a16:creationId xmlns:a16="http://schemas.microsoft.com/office/drawing/2014/main" id="{EF353B20-24F1-F2A8-8636-867942A75CC8}"/>
              </a:ext>
            </a:extLst>
          </p:cNvPr>
          <p:cNvSpPr>
            <a:spLocks noGrp="1"/>
          </p:cNvSpPr>
          <p:nvPr>
            <p:ph idx="14"/>
          </p:nvPr>
        </p:nvSpPr>
        <p:spPr>
          <a:xfrm>
            <a:off x="4724910" y="1028614"/>
            <a:ext cx="4095240"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820236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amp; 3 contenu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7" name="Ellipse 6">
            <a:extLst>
              <a:ext uri="{FF2B5EF4-FFF2-40B4-BE49-F238E27FC236}">
                <a16:creationId xmlns:a16="http://schemas.microsoft.com/office/drawing/2014/main" id="{5BABC03D-00F8-8143-9A09-2F446FC692EF}"/>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600474"/>
            <a:ext cx="8434830" cy="315514"/>
          </a:xfrm>
        </p:spPr>
        <p:txBody>
          <a:bodyPr/>
          <a:lstStyle>
            <a:lvl1pPr>
              <a:defRPr sz="1600" b="1">
                <a:solidFill>
                  <a:schemeClr val="tx2"/>
                </a:solidFill>
              </a:defRPr>
            </a:lvl1pPr>
          </a:lstStyle>
          <a:p>
            <a:r>
              <a:rPr lang="fr-FR" dirty="0"/>
              <a:t>Sous-titre</a:t>
            </a:r>
            <a:endParaRPr lang="en-US" dirty="0"/>
          </a:p>
        </p:txBody>
      </p:sp>
      <p:sp>
        <p:nvSpPr>
          <p:cNvPr id="11" name="Rectangle 10">
            <a:extLst>
              <a:ext uri="{FF2B5EF4-FFF2-40B4-BE49-F238E27FC236}">
                <a16:creationId xmlns:a16="http://schemas.microsoft.com/office/drawing/2014/main" id="{3DD4A9B5-F5E2-D14C-8E54-A17FB3DBF60E}"/>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4" name="Content Placeholder 2">
            <a:extLst>
              <a:ext uri="{FF2B5EF4-FFF2-40B4-BE49-F238E27FC236}">
                <a16:creationId xmlns:a16="http://schemas.microsoft.com/office/drawing/2014/main" id="{F4B8061C-5DA1-B53B-8ED5-DBE0285586AB}"/>
              </a:ext>
            </a:extLst>
          </p:cNvPr>
          <p:cNvSpPr>
            <a:spLocks noGrp="1"/>
          </p:cNvSpPr>
          <p:nvPr>
            <p:ph idx="1"/>
          </p:nvPr>
        </p:nvSpPr>
        <p:spPr>
          <a:xfrm>
            <a:off x="385320" y="1028614"/>
            <a:ext cx="2601402"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9" name="Content Placeholder 2">
            <a:extLst>
              <a:ext uri="{FF2B5EF4-FFF2-40B4-BE49-F238E27FC236}">
                <a16:creationId xmlns:a16="http://schemas.microsoft.com/office/drawing/2014/main" id="{0EFF06AF-F6D5-EA72-8878-376AE56E69B0}"/>
              </a:ext>
            </a:extLst>
          </p:cNvPr>
          <p:cNvSpPr>
            <a:spLocks noGrp="1"/>
          </p:cNvSpPr>
          <p:nvPr>
            <p:ph idx="16"/>
          </p:nvPr>
        </p:nvSpPr>
        <p:spPr>
          <a:xfrm>
            <a:off x="3302034" y="1033337"/>
            <a:ext cx="2601402"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3" name="Rectangle 2">
            <a:extLst>
              <a:ext uri="{FF2B5EF4-FFF2-40B4-BE49-F238E27FC236}">
                <a16:creationId xmlns:a16="http://schemas.microsoft.com/office/drawing/2014/main" id="{2816D86A-188B-DD11-55C6-ADBADD35C8BB}"/>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7CC730B6-F162-5950-A98D-7D191172258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
        <p:nvSpPr>
          <p:cNvPr id="10" name="Content Placeholder 2">
            <a:extLst>
              <a:ext uri="{FF2B5EF4-FFF2-40B4-BE49-F238E27FC236}">
                <a16:creationId xmlns:a16="http://schemas.microsoft.com/office/drawing/2014/main" id="{8BF62D8E-9CB4-EB0C-A098-0AF799B3D049}"/>
              </a:ext>
            </a:extLst>
          </p:cNvPr>
          <p:cNvSpPr>
            <a:spLocks noGrp="1"/>
          </p:cNvSpPr>
          <p:nvPr>
            <p:ph idx="17"/>
          </p:nvPr>
        </p:nvSpPr>
        <p:spPr>
          <a:xfrm>
            <a:off x="6218748" y="1029182"/>
            <a:ext cx="2601402"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3738104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contenu &amp; 1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322" y="195262"/>
            <a:ext cx="5182358" cy="389953"/>
          </a:xfrm>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600474"/>
            <a:ext cx="5182359" cy="315514"/>
          </a:xfrm>
        </p:spPr>
        <p:txBody>
          <a:bodyPr/>
          <a:lstStyle>
            <a:lvl1pPr>
              <a:defRPr sz="1600" b="1">
                <a:solidFill>
                  <a:schemeClr val="tx2"/>
                </a:solidFill>
              </a:defRPr>
            </a:lvl1pPr>
          </a:lstStyle>
          <a:p>
            <a:r>
              <a:rPr lang="fr-FR" dirty="0"/>
              <a:t>Sous-titre</a:t>
            </a:r>
            <a:endParaRPr lang="en-US" dirty="0"/>
          </a:p>
        </p:txBody>
      </p:sp>
      <p:sp>
        <p:nvSpPr>
          <p:cNvPr id="13" name="Ellipse 12">
            <a:extLst>
              <a:ext uri="{FF2B5EF4-FFF2-40B4-BE49-F238E27FC236}">
                <a16:creationId xmlns:a16="http://schemas.microsoft.com/office/drawing/2014/main" id="{D52B81F9-406B-A64A-9156-2008332B7144}"/>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0" name="Rectangle 9">
            <a:extLst>
              <a:ext uri="{FF2B5EF4-FFF2-40B4-BE49-F238E27FC236}">
                <a16:creationId xmlns:a16="http://schemas.microsoft.com/office/drawing/2014/main" id="{4254A3DE-3FF9-ED42-836F-1C0F6EA56240}"/>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4" name="Content Placeholder 2">
            <a:extLst>
              <a:ext uri="{FF2B5EF4-FFF2-40B4-BE49-F238E27FC236}">
                <a16:creationId xmlns:a16="http://schemas.microsoft.com/office/drawing/2014/main" id="{0F7ED1E8-D213-B4A7-C3EE-B0E36CBED619}"/>
              </a:ext>
            </a:extLst>
          </p:cNvPr>
          <p:cNvSpPr>
            <a:spLocks noGrp="1"/>
          </p:cNvSpPr>
          <p:nvPr>
            <p:ph idx="16"/>
          </p:nvPr>
        </p:nvSpPr>
        <p:spPr>
          <a:xfrm>
            <a:off x="385322" y="1027702"/>
            <a:ext cx="5182358"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3" name="Rectangle 2">
            <a:extLst>
              <a:ext uri="{FF2B5EF4-FFF2-40B4-BE49-F238E27FC236}">
                <a16:creationId xmlns:a16="http://schemas.microsoft.com/office/drawing/2014/main" id="{C51EC24E-5EFE-F531-8ACD-F89701355075}"/>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D015AE60-1597-A4EC-AC6F-6E1F3F0D207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
        <p:nvSpPr>
          <p:cNvPr id="7" name="Espace réservé pour une image  6">
            <a:extLst>
              <a:ext uri="{FF2B5EF4-FFF2-40B4-BE49-F238E27FC236}">
                <a16:creationId xmlns:a16="http://schemas.microsoft.com/office/drawing/2014/main" id="{04556D04-D8C7-3F4C-BD82-00E1B9F17A1A}"/>
              </a:ext>
            </a:extLst>
          </p:cNvPr>
          <p:cNvSpPr>
            <a:spLocks noGrp="1"/>
          </p:cNvSpPr>
          <p:nvPr>
            <p:ph type="pic" sz="quarter" idx="14" hasCustomPrompt="1"/>
          </p:nvPr>
        </p:nvSpPr>
        <p:spPr>
          <a:xfrm>
            <a:off x="5931674" y="0"/>
            <a:ext cx="3212326" cy="5143500"/>
          </a:xfrm>
        </p:spPr>
        <p:txBody>
          <a:bodyPr/>
          <a:lstStyle/>
          <a:p>
            <a:r>
              <a:rPr lang="fr-FR" dirty="0"/>
              <a:t>Click </a:t>
            </a:r>
            <a:r>
              <a:rPr lang="fr-FR" dirty="0" err="1"/>
              <a:t>here</a:t>
            </a:r>
            <a:r>
              <a:rPr lang="fr-FR" dirty="0"/>
              <a:t> to download a </a:t>
            </a:r>
            <a:r>
              <a:rPr lang="fr-FR" dirty="0" err="1"/>
              <a:t>picture</a:t>
            </a:r>
            <a:endParaRPr lang="fr-FR" dirty="0"/>
          </a:p>
        </p:txBody>
      </p:sp>
    </p:spTree>
    <p:extLst>
      <p:ext uri="{BB962C8B-B14F-4D97-AF65-F5344CB8AC3E}">
        <p14:creationId xmlns:p14="http://schemas.microsoft.com/office/powerpoint/2010/main" val="585034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contenu &amp; 4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323" y="195262"/>
            <a:ext cx="4234276" cy="389953"/>
          </a:xfrm>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1" y="600474"/>
            <a:ext cx="4234277" cy="315514"/>
          </a:xfrm>
        </p:spPr>
        <p:txBody>
          <a:bodyPr/>
          <a:lstStyle>
            <a:lvl1pPr>
              <a:defRPr sz="1600" b="1">
                <a:solidFill>
                  <a:schemeClr val="tx2"/>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dirty="0"/>
              <a:t>Sous-titre</a:t>
            </a:r>
            <a:endParaRPr lang="en-US" dirty="0"/>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lang="en-US" dirty="0"/>
          </a:p>
          <a:p>
            <a:pPr lvl="0"/>
            <a:endParaRPr lang="fr-FR" dirty="0"/>
          </a:p>
        </p:txBody>
      </p:sp>
      <p:sp>
        <p:nvSpPr>
          <p:cNvPr id="13" name="Ellipse 12">
            <a:extLst>
              <a:ext uri="{FF2B5EF4-FFF2-40B4-BE49-F238E27FC236}">
                <a16:creationId xmlns:a16="http://schemas.microsoft.com/office/drawing/2014/main" id="{D52B81F9-406B-A64A-9156-2008332B7144}"/>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7" name="Espace réservé pour une image  6">
            <a:extLst>
              <a:ext uri="{FF2B5EF4-FFF2-40B4-BE49-F238E27FC236}">
                <a16:creationId xmlns:a16="http://schemas.microsoft.com/office/drawing/2014/main" id="{04556D04-D8C7-3F4C-BD82-00E1B9F17A1A}"/>
              </a:ext>
            </a:extLst>
          </p:cNvPr>
          <p:cNvSpPr>
            <a:spLocks noGrp="1"/>
          </p:cNvSpPr>
          <p:nvPr>
            <p:ph type="pic" sz="quarter" idx="14" hasCustomPrompt="1"/>
          </p:nvPr>
        </p:nvSpPr>
        <p:spPr>
          <a:xfrm>
            <a:off x="5074117" y="438085"/>
            <a:ext cx="1584000" cy="1944000"/>
          </a:xfrm>
        </p:spPr>
        <p:txBody>
          <a:bodyPr/>
          <a:lstStyle/>
          <a:p>
            <a:r>
              <a:rPr lang="fr-FR" dirty="0"/>
              <a:t>Click </a:t>
            </a:r>
            <a:r>
              <a:rPr lang="fr-FR" dirty="0" err="1"/>
              <a:t>here</a:t>
            </a:r>
            <a:r>
              <a:rPr lang="fr-FR" dirty="0"/>
              <a:t> to download a </a:t>
            </a:r>
            <a:r>
              <a:rPr lang="fr-FR" dirty="0" err="1"/>
              <a:t>picture</a:t>
            </a:r>
            <a:endParaRPr lang="fr-FR" dirty="0"/>
          </a:p>
        </p:txBody>
      </p:sp>
      <p:sp>
        <p:nvSpPr>
          <p:cNvPr id="11" name="Espace réservé pour une image  6">
            <a:extLst>
              <a:ext uri="{FF2B5EF4-FFF2-40B4-BE49-F238E27FC236}">
                <a16:creationId xmlns:a16="http://schemas.microsoft.com/office/drawing/2014/main" id="{35B21EA1-BBA1-8C45-8220-21E1810F41FC}"/>
              </a:ext>
            </a:extLst>
          </p:cNvPr>
          <p:cNvSpPr>
            <a:spLocks noGrp="1"/>
          </p:cNvSpPr>
          <p:nvPr>
            <p:ph type="pic" sz="quarter" idx="15" hasCustomPrompt="1"/>
          </p:nvPr>
        </p:nvSpPr>
        <p:spPr>
          <a:xfrm>
            <a:off x="6814677" y="798085"/>
            <a:ext cx="1944000" cy="1584000"/>
          </a:xfrm>
        </p:spPr>
        <p:txBody>
          <a:bodyPr/>
          <a:lstStyle/>
          <a:p>
            <a:r>
              <a:rPr lang="fr-FR" dirty="0"/>
              <a:t>Click </a:t>
            </a:r>
            <a:r>
              <a:rPr lang="fr-FR" dirty="0" err="1"/>
              <a:t>here</a:t>
            </a:r>
            <a:r>
              <a:rPr lang="fr-FR" dirty="0"/>
              <a:t> to download a </a:t>
            </a:r>
            <a:r>
              <a:rPr lang="fr-FR" dirty="0" err="1"/>
              <a:t>picture</a:t>
            </a:r>
            <a:endParaRPr lang="fr-FR" dirty="0"/>
          </a:p>
        </p:txBody>
      </p:sp>
      <p:sp>
        <p:nvSpPr>
          <p:cNvPr id="14" name="Espace réservé pour une image  6">
            <a:extLst>
              <a:ext uri="{FF2B5EF4-FFF2-40B4-BE49-F238E27FC236}">
                <a16:creationId xmlns:a16="http://schemas.microsoft.com/office/drawing/2014/main" id="{714D1657-DFCE-594B-9581-9D021C33B740}"/>
              </a:ext>
            </a:extLst>
          </p:cNvPr>
          <p:cNvSpPr>
            <a:spLocks noGrp="1"/>
          </p:cNvSpPr>
          <p:nvPr>
            <p:ph type="pic" sz="quarter" idx="16" hasCustomPrompt="1"/>
          </p:nvPr>
        </p:nvSpPr>
        <p:spPr>
          <a:xfrm>
            <a:off x="4894117" y="2520950"/>
            <a:ext cx="1944000" cy="1584000"/>
          </a:xfrm>
        </p:spPr>
        <p:txBody>
          <a:bodyPr/>
          <a:lstStyle/>
          <a:p>
            <a:r>
              <a:rPr lang="fr-FR" dirty="0"/>
              <a:t>Click </a:t>
            </a:r>
            <a:r>
              <a:rPr lang="fr-FR" dirty="0" err="1"/>
              <a:t>here</a:t>
            </a:r>
            <a:r>
              <a:rPr lang="fr-FR" dirty="0"/>
              <a:t> to download a </a:t>
            </a:r>
            <a:r>
              <a:rPr lang="fr-FR" dirty="0" err="1"/>
              <a:t>picture</a:t>
            </a:r>
            <a:endParaRPr lang="fr-FR" dirty="0"/>
          </a:p>
        </p:txBody>
      </p:sp>
      <p:sp>
        <p:nvSpPr>
          <p:cNvPr id="15" name="Espace réservé pour une image  6">
            <a:extLst>
              <a:ext uri="{FF2B5EF4-FFF2-40B4-BE49-F238E27FC236}">
                <a16:creationId xmlns:a16="http://schemas.microsoft.com/office/drawing/2014/main" id="{15B3083A-4A4B-F945-BBB8-E85B8906FC35}"/>
              </a:ext>
            </a:extLst>
          </p:cNvPr>
          <p:cNvSpPr>
            <a:spLocks noGrp="1"/>
          </p:cNvSpPr>
          <p:nvPr>
            <p:ph type="pic" sz="quarter" idx="17" hasCustomPrompt="1"/>
          </p:nvPr>
        </p:nvSpPr>
        <p:spPr>
          <a:xfrm>
            <a:off x="6994677" y="2520950"/>
            <a:ext cx="1584000" cy="1944000"/>
          </a:xfrm>
        </p:spPr>
        <p:txBody>
          <a:bodyPr/>
          <a:lstStyle/>
          <a:p>
            <a:r>
              <a:rPr lang="fr-FR" dirty="0"/>
              <a:t>Click </a:t>
            </a:r>
            <a:r>
              <a:rPr lang="fr-FR" dirty="0" err="1"/>
              <a:t>here</a:t>
            </a:r>
            <a:r>
              <a:rPr lang="fr-FR" dirty="0"/>
              <a:t> to download a </a:t>
            </a:r>
            <a:r>
              <a:rPr lang="fr-FR" dirty="0" err="1"/>
              <a:t>picture</a:t>
            </a:r>
            <a:endParaRPr lang="fr-FR" dirty="0"/>
          </a:p>
        </p:txBody>
      </p:sp>
      <p:sp>
        <p:nvSpPr>
          <p:cNvPr id="17" name="Rectangle 16">
            <a:extLst>
              <a:ext uri="{FF2B5EF4-FFF2-40B4-BE49-F238E27FC236}">
                <a16:creationId xmlns:a16="http://schemas.microsoft.com/office/drawing/2014/main" id="{2B873226-A9F0-854C-ACEE-F61376678C33}"/>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4" name="Content Placeholder 2">
            <a:extLst>
              <a:ext uri="{FF2B5EF4-FFF2-40B4-BE49-F238E27FC236}">
                <a16:creationId xmlns:a16="http://schemas.microsoft.com/office/drawing/2014/main" id="{D97A68E9-B2CF-A56D-ACE3-B0F47F63CA47}"/>
              </a:ext>
            </a:extLst>
          </p:cNvPr>
          <p:cNvSpPr>
            <a:spLocks noGrp="1"/>
          </p:cNvSpPr>
          <p:nvPr>
            <p:ph idx="18"/>
          </p:nvPr>
        </p:nvSpPr>
        <p:spPr>
          <a:xfrm>
            <a:off x="385321" y="1028761"/>
            <a:ext cx="4234278"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3" name="Rectangle 2">
            <a:extLst>
              <a:ext uri="{FF2B5EF4-FFF2-40B4-BE49-F238E27FC236}">
                <a16:creationId xmlns:a16="http://schemas.microsoft.com/office/drawing/2014/main" id="{A07ED2CE-A4BA-202A-7C7F-3337C3C13C27}"/>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713BE833-7592-FE1E-F672-79603B9456F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Tree>
    <p:extLst>
      <p:ext uri="{BB962C8B-B14F-4D97-AF65-F5344CB8AC3E}">
        <p14:creationId xmlns:p14="http://schemas.microsoft.com/office/powerpoint/2010/main" val="3263503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Titre &amp;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322" y="2108772"/>
            <a:ext cx="8434828" cy="389953"/>
          </a:xfrm>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7" name="Ellipse 6">
            <a:extLst>
              <a:ext uri="{FF2B5EF4-FFF2-40B4-BE49-F238E27FC236}">
                <a16:creationId xmlns:a16="http://schemas.microsoft.com/office/drawing/2014/main" id="{5BABC03D-00F8-8143-9A09-2F446FC692EF}"/>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0" name="Rectangle 9">
            <a:extLst>
              <a:ext uri="{FF2B5EF4-FFF2-40B4-BE49-F238E27FC236}">
                <a16:creationId xmlns:a16="http://schemas.microsoft.com/office/drawing/2014/main" id="{C3BD7D8E-351A-A54D-8322-C1716521BEB2}"/>
              </a:ext>
            </a:extLst>
          </p:cNvPr>
          <p:cNvSpPr/>
          <p:nvPr userDrawn="1"/>
        </p:nvSpPr>
        <p:spPr>
          <a:xfrm>
            <a:off x="283432" y="210877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2513984"/>
            <a:ext cx="8434830" cy="315514"/>
          </a:xfrm>
        </p:spPr>
        <p:txBody>
          <a:bodyPr/>
          <a:lstStyle>
            <a:lvl1pPr>
              <a:defRPr sz="1600" b="1">
                <a:solidFill>
                  <a:schemeClr val="tx2"/>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dirty="0"/>
              <a:t>Sous-titre</a:t>
            </a:r>
            <a:endParaRPr lang="en-US" dirty="0"/>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lang="en-US" dirty="0"/>
          </a:p>
          <a:p>
            <a:pPr lvl="0"/>
            <a:endParaRPr lang="fr-FR" dirty="0"/>
          </a:p>
        </p:txBody>
      </p:sp>
      <p:sp>
        <p:nvSpPr>
          <p:cNvPr id="8" name="Espace réservé pour une image  7">
            <a:extLst>
              <a:ext uri="{FF2B5EF4-FFF2-40B4-BE49-F238E27FC236}">
                <a16:creationId xmlns:a16="http://schemas.microsoft.com/office/drawing/2014/main" id="{2A72330D-3B2D-9649-903E-40C4A591D624}"/>
              </a:ext>
            </a:extLst>
          </p:cNvPr>
          <p:cNvSpPr>
            <a:spLocks noGrp="1"/>
          </p:cNvSpPr>
          <p:nvPr>
            <p:ph type="pic" sz="quarter" idx="14" hasCustomPrompt="1"/>
          </p:nvPr>
        </p:nvSpPr>
        <p:spPr>
          <a:xfrm>
            <a:off x="0" y="0"/>
            <a:ext cx="9144000" cy="1838960"/>
          </a:xfrm>
        </p:spPr>
        <p:txBody>
          <a:bodyPr/>
          <a:lstStyle>
            <a:lvl1pPr>
              <a:defRPr/>
            </a:lvl1pPr>
          </a:lstStyle>
          <a:p>
            <a:r>
              <a:rPr lang="fr-FR" dirty="0"/>
              <a:t>Cliquer ici pour télécharger une image</a:t>
            </a:r>
          </a:p>
        </p:txBody>
      </p:sp>
      <p:sp>
        <p:nvSpPr>
          <p:cNvPr id="3" name="Rectangle 2">
            <a:extLst>
              <a:ext uri="{FF2B5EF4-FFF2-40B4-BE49-F238E27FC236}">
                <a16:creationId xmlns:a16="http://schemas.microsoft.com/office/drawing/2014/main" id="{E8FFFB32-E966-AC55-E438-BA0B9C10A8DD}"/>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5C7903E8-1239-D307-4DC4-3FF68C97DC5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
        <p:nvSpPr>
          <p:cNvPr id="4" name="Content Placeholder 2">
            <a:extLst>
              <a:ext uri="{FF2B5EF4-FFF2-40B4-BE49-F238E27FC236}">
                <a16:creationId xmlns:a16="http://schemas.microsoft.com/office/drawing/2014/main" id="{AE7480B0-622A-AEE5-FCEC-E80C2672524A}"/>
              </a:ext>
            </a:extLst>
          </p:cNvPr>
          <p:cNvSpPr>
            <a:spLocks noGrp="1"/>
          </p:cNvSpPr>
          <p:nvPr>
            <p:ph idx="16"/>
          </p:nvPr>
        </p:nvSpPr>
        <p:spPr>
          <a:xfrm>
            <a:off x="385320" y="2929631"/>
            <a:ext cx="8434830" cy="1756820"/>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1139286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introduction &amp;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dirty="0"/>
              <a:t>Titre</a:t>
            </a:r>
            <a:endParaRPr lang="en-US" dirty="0"/>
          </a:p>
        </p:txBody>
      </p:sp>
      <p:sp>
        <p:nvSpPr>
          <p:cNvPr id="3" name="Content Placeholder 2"/>
          <p:cNvSpPr>
            <a:spLocks noGrp="1"/>
          </p:cNvSpPr>
          <p:nvPr>
            <p:ph idx="1" hasCustomPrompt="1"/>
          </p:nvPr>
        </p:nvSpPr>
        <p:spPr>
          <a:xfrm>
            <a:off x="385320" y="1028614"/>
            <a:ext cx="8434828" cy="653882"/>
          </a:xfrm>
        </p:spPr>
        <p:txBody>
          <a:bodyPr/>
          <a:lstStyle>
            <a:lvl1pPr>
              <a:defRPr sz="1400" b="1"/>
            </a:lvl1pPr>
          </a:lstStyle>
          <a:p>
            <a:pPr lvl="0"/>
            <a:r>
              <a:rPr lang="fr-FR" dirty="0"/>
              <a:t>introduction</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7" name="Ellipse 6">
            <a:extLst>
              <a:ext uri="{FF2B5EF4-FFF2-40B4-BE49-F238E27FC236}">
                <a16:creationId xmlns:a16="http://schemas.microsoft.com/office/drawing/2014/main" id="{5BABC03D-00F8-8143-9A09-2F446FC692EF}"/>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600474"/>
            <a:ext cx="8434830" cy="315514"/>
          </a:xfrm>
        </p:spPr>
        <p:txBody>
          <a:bodyPr/>
          <a:lstStyle>
            <a:lvl1pPr>
              <a:defRPr sz="1600" b="1">
                <a:solidFill>
                  <a:schemeClr val="tx2"/>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dirty="0"/>
              <a:t>Sous-titre</a:t>
            </a:r>
            <a:endParaRPr lang="en-US" dirty="0"/>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lang="en-US" dirty="0"/>
          </a:p>
          <a:p>
            <a:pPr lvl="0"/>
            <a:endParaRPr lang="fr-FR" dirty="0"/>
          </a:p>
        </p:txBody>
      </p:sp>
      <p:sp>
        <p:nvSpPr>
          <p:cNvPr id="11" name="Rectangle 10">
            <a:extLst>
              <a:ext uri="{FF2B5EF4-FFF2-40B4-BE49-F238E27FC236}">
                <a16:creationId xmlns:a16="http://schemas.microsoft.com/office/drawing/2014/main" id="{6487F34C-B359-0B4D-A3E0-C55169D1E878}"/>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8" name="Rectangle 7">
            <a:extLst>
              <a:ext uri="{FF2B5EF4-FFF2-40B4-BE49-F238E27FC236}">
                <a16:creationId xmlns:a16="http://schemas.microsoft.com/office/drawing/2014/main" id="{DF7D46EA-5FF8-D9E3-B13B-4ED910B295B6}"/>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71AB3A08-B08B-B1CB-9C17-810E1AC2765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
        <p:nvSpPr>
          <p:cNvPr id="4" name="Content Placeholder 2">
            <a:extLst>
              <a:ext uri="{FF2B5EF4-FFF2-40B4-BE49-F238E27FC236}">
                <a16:creationId xmlns:a16="http://schemas.microsoft.com/office/drawing/2014/main" id="{47B739E6-5A59-16AA-75D6-429B8B8D9F2A}"/>
              </a:ext>
            </a:extLst>
          </p:cNvPr>
          <p:cNvSpPr>
            <a:spLocks noGrp="1"/>
          </p:cNvSpPr>
          <p:nvPr>
            <p:ph idx="16"/>
          </p:nvPr>
        </p:nvSpPr>
        <p:spPr>
          <a:xfrm>
            <a:off x="385320" y="1833239"/>
            <a:ext cx="8434830" cy="2853212"/>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2533484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sous titr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600474"/>
            <a:ext cx="8434830" cy="315514"/>
          </a:xfrm>
        </p:spPr>
        <p:txBody>
          <a:bodyPr/>
          <a:lstStyle>
            <a:lvl1pPr>
              <a:defRPr sz="1600" b="1">
                <a:solidFill>
                  <a:schemeClr val="tx2"/>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dirty="0"/>
              <a:t>Sous-titre</a:t>
            </a:r>
            <a:endParaRPr lang="en-US" dirty="0"/>
          </a:p>
          <a:p>
            <a:endParaRPr lang="en-US" dirty="0"/>
          </a:p>
        </p:txBody>
      </p:sp>
      <p:sp>
        <p:nvSpPr>
          <p:cNvPr id="9" name="Ellipse 8">
            <a:extLst>
              <a:ext uri="{FF2B5EF4-FFF2-40B4-BE49-F238E27FC236}">
                <a16:creationId xmlns:a16="http://schemas.microsoft.com/office/drawing/2014/main" id="{DB14AF61-9C58-C34C-B7B8-C2441CA7D44B}"/>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1" name="Rectangle 10">
            <a:extLst>
              <a:ext uri="{FF2B5EF4-FFF2-40B4-BE49-F238E27FC236}">
                <a16:creationId xmlns:a16="http://schemas.microsoft.com/office/drawing/2014/main" id="{D484F6E4-CB5D-E743-AB9B-3408CB6760CF}"/>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3" name="Rectangle 2">
            <a:extLst>
              <a:ext uri="{FF2B5EF4-FFF2-40B4-BE49-F238E27FC236}">
                <a16:creationId xmlns:a16="http://schemas.microsoft.com/office/drawing/2014/main" id="{A17990C4-E5BC-71DC-DA12-CEDBFA7E10B1}"/>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17D04A63-3A01-FC4B-8B8C-20E0373C747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Tree>
    <p:extLst>
      <p:ext uri="{BB962C8B-B14F-4D97-AF65-F5344CB8AC3E}">
        <p14:creationId xmlns:p14="http://schemas.microsoft.com/office/powerpoint/2010/main" val="435264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9" name="Ellipse 8">
            <a:extLst>
              <a:ext uri="{FF2B5EF4-FFF2-40B4-BE49-F238E27FC236}">
                <a16:creationId xmlns:a16="http://schemas.microsoft.com/office/drawing/2014/main" id="{DB14AF61-9C58-C34C-B7B8-C2441CA7D44B}"/>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1" name="Rectangle 10">
            <a:extLst>
              <a:ext uri="{FF2B5EF4-FFF2-40B4-BE49-F238E27FC236}">
                <a16:creationId xmlns:a16="http://schemas.microsoft.com/office/drawing/2014/main" id="{D484F6E4-CB5D-E743-AB9B-3408CB6760CF}"/>
              </a:ext>
            </a:extLst>
          </p:cNvPr>
          <p:cNvSpPr/>
          <p:nvPr userDrawn="1"/>
        </p:nvSpPr>
        <p:spPr>
          <a:xfrm>
            <a:off x="283432" y="195263"/>
            <a:ext cx="45719" cy="3899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3" name="Rectangle 2">
            <a:extLst>
              <a:ext uri="{FF2B5EF4-FFF2-40B4-BE49-F238E27FC236}">
                <a16:creationId xmlns:a16="http://schemas.microsoft.com/office/drawing/2014/main" id="{A17990C4-E5BC-71DC-DA12-CEDBFA7E10B1}"/>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17D04A63-3A01-FC4B-8B8C-20E0373C747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Tree>
    <p:extLst>
      <p:ext uri="{BB962C8B-B14F-4D97-AF65-F5344CB8AC3E}">
        <p14:creationId xmlns:p14="http://schemas.microsoft.com/office/powerpoint/2010/main" val="1603182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322" y="2173806"/>
            <a:ext cx="2090400" cy="389953"/>
          </a:xfrm>
        </p:spPr>
        <p:txBody>
          <a:bodyPr anchor="ct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9" name="Ellipse 8">
            <a:extLst>
              <a:ext uri="{FF2B5EF4-FFF2-40B4-BE49-F238E27FC236}">
                <a16:creationId xmlns:a16="http://schemas.microsoft.com/office/drawing/2014/main" id="{DB14AF61-9C58-C34C-B7B8-C2441CA7D44B}"/>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1" name="Rectangle 10">
            <a:extLst>
              <a:ext uri="{FF2B5EF4-FFF2-40B4-BE49-F238E27FC236}">
                <a16:creationId xmlns:a16="http://schemas.microsoft.com/office/drawing/2014/main" id="{D484F6E4-CB5D-E743-AB9B-3408CB6760CF}"/>
              </a:ext>
            </a:extLst>
          </p:cNvPr>
          <p:cNvSpPr/>
          <p:nvPr userDrawn="1"/>
        </p:nvSpPr>
        <p:spPr>
          <a:xfrm>
            <a:off x="283432" y="2184045"/>
            <a:ext cx="54000" cy="3694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4" name="Espace réservé du texte 3">
            <a:extLst>
              <a:ext uri="{FF2B5EF4-FFF2-40B4-BE49-F238E27FC236}">
                <a16:creationId xmlns:a16="http://schemas.microsoft.com/office/drawing/2014/main" id="{92E57857-443C-1148-ACCA-44BBFC776760}"/>
              </a:ext>
            </a:extLst>
          </p:cNvPr>
          <p:cNvSpPr>
            <a:spLocks noGrp="1"/>
          </p:cNvSpPr>
          <p:nvPr>
            <p:ph type="body" sz="quarter" idx="14" hasCustomPrompt="1"/>
          </p:nvPr>
        </p:nvSpPr>
        <p:spPr>
          <a:xfrm>
            <a:off x="2874251" y="467746"/>
            <a:ext cx="869950" cy="382880"/>
          </a:xfrm>
        </p:spPr>
        <p:txBody>
          <a:bodyPr anchor="ctr"/>
          <a:lstStyle>
            <a:lvl1pPr algn="r">
              <a:defRPr sz="2000" b="1" i="0">
                <a:solidFill>
                  <a:schemeClr val="bg2"/>
                </a:solidFill>
                <a:latin typeface="Arial Black" panose="020B0604020202020204" pitchFamily="34" charset="0"/>
                <a:cs typeface="Arial Black" panose="020B0604020202020204" pitchFamily="34" charset="0"/>
              </a:defRPr>
            </a:lvl1pPr>
          </a:lstStyle>
          <a:p>
            <a:pPr lvl="0"/>
            <a:r>
              <a:rPr lang="fr-FR" dirty="0"/>
              <a:t>XX</a:t>
            </a:r>
          </a:p>
        </p:txBody>
      </p:sp>
      <p:sp>
        <p:nvSpPr>
          <p:cNvPr id="10" name="Espace réservé du texte 3">
            <a:extLst>
              <a:ext uri="{FF2B5EF4-FFF2-40B4-BE49-F238E27FC236}">
                <a16:creationId xmlns:a16="http://schemas.microsoft.com/office/drawing/2014/main" id="{55B4065A-BA21-AA4D-B2E5-669CC198CA3C}"/>
              </a:ext>
            </a:extLst>
          </p:cNvPr>
          <p:cNvSpPr>
            <a:spLocks noGrp="1"/>
          </p:cNvSpPr>
          <p:nvPr>
            <p:ph type="body" sz="quarter" idx="15" hasCustomPrompt="1"/>
          </p:nvPr>
        </p:nvSpPr>
        <p:spPr>
          <a:xfrm>
            <a:off x="3794871" y="467746"/>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14" name="Espace réservé du texte 3">
            <a:extLst>
              <a:ext uri="{FF2B5EF4-FFF2-40B4-BE49-F238E27FC236}">
                <a16:creationId xmlns:a16="http://schemas.microsoft.com/office/drawing/2014/main" id="{86C6FA19-B3A6-F14E-9BB8-70AC38973213}"/>
              </a:ext>
            </a:extLst>
          </p:cNvPr>
          <p:cNvSpPr>
            <a:spLocks noGrp="1"/>
          </p:cNvSpPr>
          <p:nvPr>
            <p:ph type="body" sz="quarter" idx="16" hasCustomPrompt="1"/>
          </p:nvPr>
        </p:nvSpPr>
        <p:spPr>
          <a:xfrm>
            <a:off x="2874251" y="1002701"/>
            <a:ext cx="869950" cy="382880"/>
          </a:xfrm>
        </p:spPr>
        <p:txBody>
          <a:bodyPr anchor="ctr"/>
          <a:lstStyle>
            <a:lvl1pPr algn="r">
              <a:defRPr sz="2000" b="1" i="0">
                <a:solidFill>
                  <a:schemeClr val="tx2"/>
                </a:solidFill>
                <a:latin typeface="Arial Black" panose="020B0604020202020204" pitchFamily="34" charset="0"/>
                <a:cs typeface="Arial Black" panose="020B0604020202020204" pitchFamily="34" charset="0"/>
              </a:defRPr>
            </a:lvl1pPr>
          </a:lstStyle>
          <a:p>
            <a:pPr lvl="0"/>
            <a:r>
              <a:rPr lang="fr-FR" dirty="0"/>
              <a:t>XX</a:t>
            </a:r>
          </a:p>
        </p:txBody>
      </p:sp>
      <p:sp>
        <p:nvSpPr>
          <p:cNvPr id="15" name="Espace réservé du texte 3">
            <a:extLst>
              <a:ext uri="{FF2B5EF4-FFF2-40B4-BE49-F238E27FC236}">
                <a16:creationId xmlns:a16="http://schemas.microsoft.com/office/drawing/2014/main" id="{578F156C-01CF-5045-9CA0-B6C375887BFE}"/>
              </a:ext>
            </a:extLst>
          </p:cNvPr>
          <p:cNvSpPr>
            <a:spLocks noGrp="1"/>
          </p:cNvSpPr>
          <p:nvPr>
            <p:ph type="body" sz="quarter" idx="17" hasCustomPrompt="1"/>
          </p:nvPr>
        </p:nvSpPr>
        <p:spPr>
          <a:xfrm>
            <a:off x="3794871" y="1002701"/>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17" name="Espace réservé du texte 3">
            <a:extLst>
              <a:ext uri="{FF2B5EF4-FFF2-40B4-BE49-F238E27FC236}">
                <a16:creationId xmlns:a16="http://schemas.microsoft.com/office/drawing/2014/main" id="{29F7479D-4F80-1844-BC60-2EB0DB362989}"/>
              </a:ext>
            </a:extLst>
          </p:cNvPr>
          <p:cNvSpPr>
            <a:spLocks noGrp="1"/>
          </p:cNvSpPr>
          <p:nvPr>
            <p:ph type="body" sz="quarter" idx="18" hasCustomPrompt="1"/>
          </p:nvPr>
        </p:nvSpPr>
        <p:spPr>
          <a:xfrm>
            <a:off x="2874251" y="1537656"/>
            <a:ext cx="869950" cy="382880"/>
          </a:xfrm>
        </p:spPr>
        <p:txBody>
          <a:bodyPr anchor="ctr"/>
          <a:lstStyle>
            <a:lvl1pPr algn="r">
              <a:defRPr sz="2000" b="1" i="0">
                <a:solidFill>
                  <a:schemeClr val="accent1"/>
                </a:solidFill>
                <a:latin typeface="Arial Black" panose="020B0604020202020204" pitchFamily="34" charset="0"/>
                <a:cs typeface="Arial Black" panose="020B0604020202020204" pitchFamily="34" charset="0"/>
              </a:defRPr>
            </a:lvl1pPr>
          </a:lstStyle>
          <a:p>
            <a:pPr lvl="0"/>
            <a:r>
              <a:rPr lang="fr-FR" dirty="0"/>
              <a:t>XX</a:t>
            </a:r>
          </a:p>
        </p:txBody>
      </p:sp>
      <p:sp>
        <p:nvSpPr>
          <p:cNvPr id="18" name="Espace réservé du texte 3">
            <a:extLst>
              <a:ext uri="{FF2B5EF4-FFF2-40B4-BE49-F238E27FC236}">
                <a16:creationId xmlns:a16="http://schemas.microsoft.com/office/drawing/2014/main" id="{BFB93A01-ABFD-FE4F-AC79-443AB6339BE2}"/>
              </a:ext>
            </a:extLst>
          </p:cNvPr>
          <p:cNvSpPr>
            <a:spLocks noGrp="1"/>
          </p:cNvSpPr>
          <p:nvPr>
            <p:ph type="body" sz="quarter" idx="19" hasCustomPrompt="1"/>
          </p:nvPr>
        </p:nvSpPr>
        <p:spPr>
          <a:xfrm>
            <a:off x="3794871" y="1537656"/>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20" name="Espace réservé du texte 3">
            <a:extLst>
              <a:ext uri="{FF2B5EF4-FFF2-40B4-BE49-F238E27FC236}">
                <a16:creationId xmlns:a16="http://schemas.microsoft.com/office/drawing/2014/main" id="{E3EFCB7E-EF6B-7441-ACF4-BBB0B3711D84}"/>
              </a:ext>
            </a:extLst>
          </p:cNvPr>
          <p:cNvSpPr>
            <a:spLocks noGrp="1"/>
          </p:cNvSpPr>
          <p:nvPr>
            <p:ph type="body" sz="quarter" idx="20" hasCustomPrompt="1"/>
          </p:nvPr>
        </p:nvSpPr>
        <p:spPr>
          <a:xfrm>
            <a:off x="2874251" y="2072611"/>
            <a:ext cx="869950" cy="382880"/>
          </a:xfrm>
        </p:spPr>
        <p:txBody>
          <a:bodyPr anchor="ctr"/>
          <a:lstStyle>
            <a:lvl1pPr algn="r">
              <a:defRPr sz="2000" b="1" i="0">
                <a:solidFill>
                  <a:schemeClr val="accent2"/>
                </a:solidFill>
                <a:latin typeface="Arial Black" panose="020B0604020202020204" pitchFamily="34" charset="0"/>
                <a:cs typeface="Arial Black" panose="020B0604020202020204" pitchFamily="34" charset="0"/>
              </a:defRPr>
            </a:lvl1pPr>
          </a:lstStyle>
          <a:p>
            <a:pPr lvl="0"/>
            <a:r>
              <a:rPr lang="fr-FR" dirty="0"/>
              <a:t>XX</a:t>
            </a:r>
          </a:p>
        </p:txBody>
      </p:sp>
      <p:sp>
        <p:nvSpPr>
          <p:cNvPr id="21" name="Espace réservé du texte 3">
            <a:extLst>
              <a:ext uri="{FF2B5EF4-FFF2-40B4-BE49-F238E27FC236}">
                <a16:creationId xmlns:a16="http://schemas.microsoft.com/office/drawing/2014/main" id="{F84D0EE3-3777-384A-9BFF-9D54F715F593}"/>
              </a:ext>
            </a:extLst>
          </p:cNvPr>
          <p:cNvSpPr>
            <a:spLocks noGrp="1"/>
          </p:cNvSpPr>
          <p:nvPr>
            <p:ph type="body" sz="quarter" idx="21" hasCustomPrompt="1"/>
          </p:nvPr>
        </p:nvSpPr>
        <p:spPr>
          <a:xfrm>
            <a:off x="3794871" y="2072611"/>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23" name="Espace réservé du texte 3">
            <a:extLst>
              <a:ext uri="{FF2B5EF4-FFF2-40B4-BE49-F238E27FC236}">
                <a16:creationId xmlns:a16="http://schemas.microsoft.com/office/drawing/2014/main" id="{6E902A4A-E06B-C74C-92B5-A37D286C28B5}"/>
              </a:ext>
            </a:extLst>
          </p:cNvPr>
          <p:cNvSpPr>
            <a:spLocks noGrp="1"/>
          </p:cNvSpPr>
          <p:nvPr>
            <p:ph type="body" sz="quarter" idx="22" hasCustomPrompt="1"/>
          </p:nvPr>
        </p:nvSpPr>
        <p:spPr>
          <a:xfrm>
            <a:off x="2874251" y="2607566"/>
            <a:ext cx="869950" cy="382880"/>
          </a:xfrm>
        </p:spPr>
        <p:txBody>
          <a:bodyPr anchor="ctr"/>
          <a:lstStyle>
            <a:lvl1pPr algn="r">
              <a:defRPr sz="2000" b="1" i="0">
                <a:solidFill>
                  <a:schemeClr val="accent3"/>
                </a:solidFill>
                <a:latin typeface="Arial Black" panose="020B0604020202020204" pitchFamily="34" charset="0"/>
                <a:cs typeface="Arial Black" panose="020B0604020202020204" pitchFamily="34" charset="0"/>
              </a:defRPr>
            </a:lvl1pPr>
          </a:lstStyle>
          <a:p>
            <a:pPr lvl="0"/>
            <a:r>
              <a:rPr lang="fr-FR" dirty="0"/>
              <a:t>XX</a:t>
            </a:r>
          </a:p>
        </p:txBody>
      </p:sp>
      <p:sp>
        <p:nvSpPr>
          <p:cNvPr id="24" name="Espace réservé du texte 3">
            <a:extLst>
              <a:ext uri="{FF2B5EF4-FFF2-40B4-BE49-F238E27FC236}">
                <a16:creationId xmlns:a16="http://schemas.microsoft.com/office/drawing/2014/main" id="{11EB39B1-D899-4048-883B-2333310099C0}"/>
              </a:ext>
            </a:extLst>
          </p:cNvPr>
          <p:cNvSpPr>
            <a:spLocks noGrp="1"/>
          </p:cNvSpPr>
          <p:nvPr>
            <p:ph type="body" sz="quarter" idx="23" hasCustomPrompt="1"/>
          </p:nvPr>
        </p:nvSpPr>
        <p:spPr>
          <a:xfrm>
            <a:off x="3794871" y="2607566"/>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26" name="Espace réservé du texte 3">
            <a:extLst>
              <a:ext uri="{FF2B5EF4-FFF2-40B4-BE49-F238E27FC236}">
                <a16:creationId xmlns:a16="http://schemas.microsoft.com/office/drawing/2014/main" id="{F865486F-4CE6-2248-8516-FFAC8D9AB9FA}"/>
              </a:ext>
            </a:extLst>
          </p:cNvPr>
          <p:cNvSpPr>
            <a:spLocks noGrp="1"/>
          </p:cNvSpPr>
          <p:nvPr>
            <p:ph type="body" sz="quarter" idx="24" hasCustomPrompt="1"/>
          </p:nvPr>
        </p:nvSpPr>
        <p:spPr>
          <a:xfrm>
            <a:off x="2874251" y="3142521"/>
            <a:ext cx="869950" cy="382880"/>
          </a:xfrm>
        </p:spPr>
        <p:txBody>
          <a:bodyPr anchor="ctr"/>
          <a:lstStyle>
            <a:lvl1pPr algn="r">
              <a:defRPr sz="2000" b="1" i="0">
                <a:solidFill>
                  <a:schemeClr val="accent4"/>
                </a:solidFill>
                <a:latin typeface="Arial Black" panose="020B0604020202020204" pitchFamily="34" charset="0"/>
                <a:cs typeface="Arial Black" panose="020B0604020202020204" pitchFamily="34" charset="0"/>
              </a:defRPr>
            </a:lvl1pPr>
          </a:lstStyle>
          <a:p>
            <a:pPr lvl="0"/>
            <a:r>
              <a:rPr lang="fr-FR" dirty="0"/>
              <a:t>XX</a:t>
            </a:r>
          </a:p>
        </p:txBody>
      </p:sp>
      <p:sp>
        <p:nvSpPr>
          <p:cNvPr id="27" name="Espace réservé du texte 3">
            <a:extLst>
              <a:ext uri="{FF2B5EF4-FFF2-40B4-BE49-F238E27FC236}">
                <a16:creationId xmlns:a16="http://schemas.microsoft.com/office/drawing/2014/main" id="{B164E9DE-3EC2-B74E-9F96-2C6D94388295}"/>
              </a:ext>
            </a:extLst>
          </p:cNvPr>
          <p:cNvSpPr>
            <a:spLocks noGrp="1"/>
          </p:cNvSpPr>
          <p:nvPr>
            <p:ph type="body" sz="quarter" idx="25" hasCustomPrompt="1"/>
          </p:nvPr>
        </p:nvSpPr>
        <p:spPr>
          <a:xfrm>
            <a:off x="3794871" y="3142521"/>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29" name="Espace réservé du texte 3">
            <a:extLst>
              <a:ext uri="{FF2B5EF4-FFF2-40B4-BE49-F238E27FC236}">
                <a16:creationId xmlns:a16="http://schemas.microsoft.com/office/drawing/2014/main" id="{888141F7-534A-234B-A632-CC8208631AA6}"/>
              </a:ext>
            </a:extLst>
          </p:cNvPr>
          <p:cNvSpPr>
            <a:spLocks noGrp="1"/>
          </p:cNvSpPr>
          <p:nvPr>
            <p:ph type="body" sz="quarter" idx="26" hasCustomPrompt="1"/>
          </p:nvPr>
        </p:nvSpPr>
        <p:spPr>
          <a:xfrm>
            <a:off x="2874251" y="3677476"/>
            <a:ext cx="869950" cy="382880"/>
          </a:xfrm>
        </p:spPr>
        <p:txBody>
          <a:bodyPr anchor="ctr"/>
          <a:lstStyle>
            <a:lvl1pPr algn="r">
              <a:defRPr sz="2000" b="1" i="0">
                <a:solidFill>
                  <a:schemeClr val="accent5"/>
                </a:solidFill>
                <a:latin typeface="Arial Black" panose="020B0604020202020204" pitchFamily="34" charset="0"/>
                <a:cs typeface="Arial Black" panose="020B0604020202020204" pitchFamily="34" charset="0"/>
              </a:defRPr>
            </a:lvl1pPr>
          </a:lstStyle>
          <a:p>
            <a:pPr lvl="0"/>
            <a:r>
              <a:rPr lang="fr-FR" dirty="0"/>
              <a:t>XX</a:t>
            </a:r>
          </a:p>
        </p:txBody>
      </p:sp>
      <p:sp>
        <p:nvSpPr>
          <p:cNvPr id="30" name="Espace réservé du texte 3">
            <a:extLst>
              <a:ext uri="{FF2B5EF4-FFF2-40B4-BE49-F238E27FC236}">
                <a16:creationId xmlns:a16="http://schemas.microsoft.com/office/drawing/2014/main" id="{434914A3-C63C-7940-A310-249F1BE18099}"/>
              </a:ext>
            </a:extLst>
          </p:cNvPr>
          <p:cNvSpPr>
            <a:spLocks noGrp="1"/>
          </p:cNvSpPr>
          <p:nvPr>
            <p:ph type="body" sz="quarter" idx="27" hasCustomPrompt="1"/>
          </p:nvPr>
        </p:nvSpPr>
        <p:spPr>
          <a:xfrm>
            <a:off x="3794871" y="3677476"/>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32" name="Espace réservé du texte 3">
            <a:extLst>
              <a:ext uri="{FF2B5EF4-FFF2-40B4-BE49-F238E27FC236}">
                <a16:creationId xmlns:a16="http://schemas.microsoft.com/office/drawing/2014/main" id="{20AAD7DF-03A5-3E44-AE65-EBE4F0C16956}"/>
              </a:ext>
            </a:extLst>
          </p:cNvPr>
          <p:cNvSpPr>
            <a:spLocks noGrp="1"/>
          </p:cNvSpPr>
          <p:nvPr>
            <p:ph type="body" sz="quarter" idx="28" hasCustomPrompt="1"/>
          </p:nvPr>
        </p:nvSpPr>
        <p:spPr>
          <a:xfrm>
            <a:off x="2874251" y="4212431"/>
            <a:ext cx="869950" cy="382880"/>
          </a:xfrm>
        </p:spPr>
        <p:txBody>
          <a:bodyPr anchor="ctr"/>
          <a:lstStyle>
            <a:lvl1pPr algn="r">
              <a:defRPr sz="2000" b="1" i="0">
                <a:solidFill>
                  <a:schemeClr val="accent6"/>
                </a:solidFill>
                <a:latin typeface="Arial Black" panose="020B0604020202020204" pitchFamily="34" charset="0"/>
                <a:cs typeface="Arial Black" panose="020B0604020202020204" pitchFamily="34" charset="0"/>
              </a:defRPr>
            </a:lvl1pPr>
          </a:lstStyle>
          <a:p>
            <a:pPr lvl="0"/>
            <a:r>
              <a:rPr lang="fr-FR" dirty="0"/>
              <a:t>XX</a:t>
            </a:r>
          </a:p>
        </p:txBody>
      </p:sp>
      <p:sp>
        <p:nvSpPr>
          <p:cNvPr id="3" name="Rectangle 2">
            <a:extLst>
              <a:ext uri="{FF2B5EF4-FFF2-40B4-BE49-F238E27FC236}">
                <a16:creationId xmlns:a16="http://schemas.microsoft.com/office/drawing/2014/main" id="{81D9A3A1-7448-0E44-08E8-24B8918C5AD0}"/>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213EECEB-E4E0-ED2B-6026-D2143682D21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
        <p:nvSpPr>
          <p:cNvPr id="33" name="Espace réservé du texte 3">
            <a:extLst>
              <a:ext uri="{FF2B5EF4-FFF2-40B4-BE49-F238E27FC236}">
                <a16:creationId xmlns:a16="http://schemas.microsoft.com/office/drawing/2014/main" id="{990587F7-CF04-3144-BA2A-10CACB89E6E6}"/>
              </a:ext>
            </a:extLst>
          </p:cNvPr>
          <p:cNvSpPr>
            <a:spLocks noGrp="1"/>
          </p:cNvSpPr>
          <p:nvPr>
            <p:ph type="body" sz="quarter" idx="29" hasCustomPrompt="1"/>
          </p:nvPr>
        </p:nvSpPr>
        <p:spPr>
          <a:xfrm>
            <a:off x="3794871" y="4212431"/>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Tree>
    <p:extLst>
      <p:ext uri="{BB962C8B-B14F-4D97-AF65-F5344CB8AC3E}">
        <p14:creationId xmlns:p14="http://schemas.microsoft.com/office/powerpoint/2010/main" val="2666154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er - FRANCE UNIQUEMENT">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3ED321C-5B94-DF4A-A144-724BE2FEF7D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77588" y="694477"/>
            <a:ext cx="6825899" cy="3206672"/>
          </a:xfrm>
          <a:prstGeom prst="rect">
            <a:avLst/>
          </a:prstGeom>
        </p:spPr>
      </p:pic>
      <p:pic>
        <p:nvPicPr>
          <p:cNvPr id="24" name="Image 6">
            <a:extLst>
              <a:ext uri="{FF2B5EF4-FFF2-40B4-BE49-F238E27FC236}">
                <a16:creationId xmlns:a16="http://schemas.microsoft.com/office/drawing/2014/main" id="{B47912AA-D424-47AC-AFD5-C63ED1F7391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449904" y="4225768"/>
            <a:ext cx="1889051" cy="30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e 9">
            <a:extLst>
              <a:ext uri="{FF2B5EF4-FFF2-40B4-BE49-F238E27FC236}">
                <a16:creationId xmlns:a16="http://schemas.microsoft.com/office/drawing/2014/main" id="{6C0D6437-74E8-8301-73B0-FD06A97944EC}"/>
              </a:ext>
            </a:extLst>
          </p:cNvPr>
          <p:cNvGrpSpPr/>
          <p:nvPr userDrawn="1"/>
        </p:nvGrpSpPr>
        <p:grpSpPr>
          <a:xfrm>
            <a:off x="0" y="4743974"/>
            <a:ext cx="9144000" cy="399526"/>
            <a:chOff x="0" y="4743974"/>
            <a:chExt cx="9144000" cy="399526"/>
          </a:xfrm>
        </p:grpSpPr>
        <p:sp>
          <p:nvSpPr>
            <p:cNvPr id="5" name="Rectangle 4">
              <a:extLst>
                <a:ext uri="{FF2B5EF4-FFF2-40B4-BE49-F238E27FC236}">
                  <a16:creationId xmlns:a16="http://schemas.microsoft.com/office/drawing/2014/main" id="{55E33F48-EED6-2166-6700-2985146A5A50}"/>
                </a:ext>
              </a:extLst>
            </p:cNvPr>
            <p:cNvSpPr/>
            <p:nvPr userDrawn="1"/>
          </p:nvSpPr>
          <p:spPr>
            <a:xfrm>
              <a:off x="0" y="4743974"/>
              <a:ext cx="9144000" cy="399526"/>
            </a:xfrm>
            <a:prstGeom prst="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B95CF322-6ED2-5133-4E20-2602C6E235BB}"/>
                </a:ext>
              </a:extLst>
            </p:cNvPr>
            <p:cNvSpPr txBox="1"/>
            <p:nvPr userDrawn="1"/>
          </p:nvSpPr>
          <p:spPr>
            <a:xfrm>
              <a:off x="1079797" y="4830399"/>
              <a:ext cx="6965576" cy="200055"/>
            </a:xfrm>
            <a:prstGeom prst="rect">
              <a:avLst/>
            </a:prstGeom>
            <a:noFill/>
          </p:spPr>
          <p:txBody>
            <a:bodyPr wrap="square" rtlCol="0">
              <a:spAutoFit/>
            </a:bodyPr>
            <a:lstStyle/>
            <a:p>
              <a:pPr algn="ctr"/>
              <a:r>
                <a:rPr lang="fr-FR" sz="700" dirty="0">
                  <a:solidFill>
                    <a:schemeClr val="bg1"/>
                  </a:solidFill>
                  <a:latin typeface="+mn-lt"/>
                </a:rPr>
                <a:t>Natixis </a:t>
              </a:r>
              <a:r>
                <a:rPr lang="fr-FR" sz="700" dirty="0" err="1">
                  <a:solidFill>
                    <a:schemeClr val="bg1"/>
                  </a:solidFill>
                  <a:latin typeface="+mn-lt"/>
                </a:rPr>
                <a:t>Interépargne</a:t>
              </a:r>
              <a:r>
                <a:rPr lang="fr-FR" sz="700" dirty="0">
                  <a:solidFill>
                    <a:schemeClr val="bg1"/>
                  </a:solidFill>
                  <a:latin typeface="+mn-lt"/>
                </a:rPr>
                <a:t> </a:t>
              </a:r>
              <a:r>
                <a:rPr lang="fr-FR" sz="700" dirty="0">
                  <a:solidFill>
                    <a:schemeClr val="bg1"/>
                  </a:solidFill>
                  <a:effectLst/>
                  <a:latin typeface="+mn-lt"/>
                  <a:ea typeface="Calibri" panose="020F0502020204030204" pitchFamily="34" charset="0"/>
                </a:rPr>
                <a:t>fait partie de Global Financial Services, les métiers mondiaux du Groupe </a:t>
              </a:r>
              <a:r>
                <a:rPr lang="fr-FR" sz="700" dirty="0">
                  <a:solidFill>
                    <a:schemeClr val="bg1"/>
                  </a:solidFill>
                  <a:latin typeface="+mn-lt"/>
                </a:rPr>
                <a:t>BPCE</a:t>
              </a:r>
            </a:p>
          </p:txBody>
        </p:sp>
      </p:grpSp>
    </p:spTree>
    <p:extLst>
      <p:ext uri="{BB962C8B-B14F-4D97-AF65-F5344CB8AC3E}">
        <p14:creationId xmlns:p14="http://schemas.microsoft.com/office/powerpoint/2010/main" val="1270457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Ouverture de chapitre">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C5EE01-F973-4120-91B8-34CAA765DBA3}"/>
              </a:ext>
            </a:extLst>
          </p:cNvPr>
          <p:cNvSpPr>
            <a:spLocks noGrp="1"/>
          </p:cNvSpPr>
          <p:nvPr>
            <p:ph type="ctrTitle" hasCustomPrompt="1"/>
          </p:nvPr>
        </p:nvSpPr>
        <p:spPr>
          <a:xfrm>
            <a:off x="2725480" y="712379"/>
            <a:ext cx="1829647" cy="759375"/>
          </a:xfrm>
        </p:spPr>
        <p:txBody>
          <a:bodyPr anchor="t"/>
          <a:lstStyle>
            <a:lvl1pPr algn="l">
              <a:lnSpc>
                <a:spcPct val="95000"/>
              </a:lnSpc>
              <a:defRPr sz="5063" b="1" cap="all" baseline="0">
                <a:solidFill>
                  <a:schemeClr val="bg1"/>
                </a:solidFill>
              </a:defRPr>
            </a:lvl1pPr>
          </a:lstStyle>
          <a:p>
            <a:r>
              <a:rPr lang="fr-FR"/>
              <a:t>NN</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2725480" y="1530712"/>
            <a:ext cx="4726588" cy="394875"/>
          </a:xfrm>
          <a:prstGeom prst="rect">
            <a:avLst/>
          </a:prstGeom>
        </p:spPr>
        <p:txBody>
          <a:bodyPr anchor="t"/>
          <a:lstStyle>
            <a:lvl1pPr marL="0" indent="0" algn="l">
              <a:buNone/>
              <a:defRPr sz="2531" b="1" cap="all" baseline="0">
                <a:solidFill>
                  <a:schemeClr val="bg1"/>
                </a:solidFill>
              </a:defRPr>
            </a:lvl1pPr>
            <a:lvl2pPr marL="341574" indent="0" algn="ctr">
              <a:buNone/>
              <a:defRPr sz="1494"/>
            </a:lvl2pPr>
            <a:lvl3pPr marL="683149" indent="0" algn="ctr">
              <a:buNone/>
              <a:defRPr sz="1345"/>
            </a:lvl3pPr>
            <a:lvl4pPr marL="1024723" indent="0" algn="ctr">
              <a:buNone/>
              <a:defRPr sz="1196"/>
            </a:lvl4pPr>
            <a:lvl5pPr marL="1366298" indent="0" algn="ctr">
              <a:buNone/>
              <a:defRPr sz="1196"/>
            </a:lvl5pPr>
            <a:lvl6pPr marL="1707871" indent="0" algn="ctr">
              <a:buNone/>
              <a:defRPr sz="1196"/>
            </a:lvl6pPr>
            <a:lvl7pPr marL="2049446" indent="0" algn="ctr">
              <a:buNone/>
              <a:defRPr sz="1196"/>
            </a:lvl7pPr>
            <a:lvl8pPr marL="2391020" indent="0" algn="ctr">
              <a:buNone/>
              <a:defRPr sz="1196"/>
            </a:lvl8pPr>
            <a:lvl9pPr marL="2732595" indent="0" algn="ctr">
              <a:buNone/>
              <a:defRPr sz="1196"/>
            </a:lvl9pPr>
          </a:lstStyle>
          <a:p>
            <a:r>
              <a:rPr lang="fr-FR"/>
              <a:t>Modifiez le style des sous-titres du masque</a:t>
            </a:r>
          </a:p>
        </p:txBody>
      </p:sp>
      <p:sp>
        <p:nvSpPr>
          <p:cNvPr id="20" name="Espace réservé du texte 10">
            <a:extLst>
              <a:ext uri="{FF2B5EF4-FFF2-40B4-BE49-F238E27FC236}">
                <a16:creationId xmlns:a16="http://schemas.microsoft.com/office/drawing/2014/main" id="{24C75425-CB84-4A38-BB03-C637AA38BE75}"/>
              </a:ext>
            </a:extLst>
          </p:cNvPr>
          <p:cNvSpPr>
            <a:spLocks noGrp="1"/>
          </p:cNvSpPr>
          <p:nvPr>
            <p:ph type="body" sz="quarter" idx="13"/>
          </p:nvPr>
        </p:nvSpPr>
        <p:spPr>
          <a:xfrm>
            <a:off x="2725480" y="1943863"/>
            <a:ext cx="4726588" cy="759375"/>
          </a:xfrm>
          <a:prstGeom prst="rect">
            <a:avLst/>
          </a:prstGeom>
        </p:spPr>
        <p:txBody>
          <a:bodyPr/>
          <a:lstStyle>
            <a:lvl1pPr>
              <a:defRPr sz="1519" b="0">
                <a:solidFill>
                  <a:schemeClr val="bg1"/>
                </a:solidFill>
              </a:defRPr>
            </a:lvl1pPr>
          </a:lstStyle>
          <a:p>
            <a:pPr lvl="0"/>
            <a:r>
              <a:rPr lang="fr-FR"/>
              <a:t>Modifier les styles du texte du masque</a:t>
            </a:r>
          </a:p>
        </p:txBody>
      </p:sp>
    </p:spTree>
    <p:extLst>
      <p:ext uri="{BB962C8B-B14F-4D97-AF65-F5344CB8AC3E}">
        <p14:creationId xmlns:p14="http://schemas.microsoft.com/office/powerpoint/2010/main" val="1667512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ge de contenu">
    <p:spTree>
      <p:nvGrpSpPr>
        <p:cNvPr id="1" name=""/>
        <p:cNvGrpSpPr/>
        <p:nvPr/>
      </p:nvGrpSpPr>
      <p:grpSpPr>
        <a:xfrm>
          <a:off x="0" y="0"/>
          <a:ext cx="0" cy="0"/>
          <a:chOff x="0" y="0"/>
          <a:chExt cx="0" cy="0"/>
        </a:xfrm>
      </p:grpSpPr>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dirty="0"/>
              <a:t>Pied de page de la présentation</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4" name="Titre 13">
            <a:extLst>
              <a:ext uri="{FF2B5EF4-FFF2-40B4-BE49-F238E27FC236}">
                <a16:creationId xmlns:a16="http://schemas.microsoft.com/office/drawing/2014/main" id="{887C1ACF-C013-401D-9223-1799C1AD0C00}"/>
              </a:ext>
            </a:extLst>
          </p:cNvPr>
          <p:cNvSpPr>
            <a:spLocks noGrp="1"/>
          </p:cNvSpPr>
          <p:nvPr>
            <p:ph type="title"/>
          </p:nvPr>
        </p:nvSpPr>
        <p:spPr/>
        <p:txBody>
          <a:bodyPr/>
          <a:lstStyle/>
          <a:p>
            <a:r>
              <a:rPr lang="fr-FR"/>
              <a:t>Modifiez le style du titre</a:t>
            </a:r>
          </a:p>
        </p:txBody>
      </p:sp>
      <p:sp>
        <p:nvSpPr>
          <p:cNvPr id="3" name="Espace réservé du texte 2">
            <a:extLst>
              <a:ext uri="{FF2B5EF4-FFF2-40B4-BE49-F238E27FC236}">
                <a16:creationId xmlns:a16="http://schemas.microsoft.com/office/drawing/2014/main" id="{D5961C3D-048B-4716-8158-10823E789AB8}"/>
              </a:ext>
            </a:extLst>
          </p:cNvPr>
          <p:cNvSpPr>
            <a:spLocks noGrp="1"/>
          </p:cNvSpPr>
          <p:nvPr>
            <p:ph type="body" sz="quarter" idx="13"/>
          </p:nvPr>
        </p:nvSpPr>
        <p:spPr>
          <a:xfrm>
            <a:off x="514484" y="1142984"/>
            <a:ext cx="8083832" cy="3341250"/>
          </a:xfrm>
          <a:prstGeom prst="rect">
            <a:avLst/>
          </a:prstGeom>
        </p:spPr>
        <p:txBody>
          <a:bodyPr/>
          <a:lstStyle>
            <a:lvl1pPr>
              <a:defRPr>
                <a:solidFill>
                  <a:schemeClr val="bg2"/>
                </a:solidFill>
              </a:defRPr>
            </a:lvl1pPr>
            <a:lvl2pPr>
              <a:defRPr sz="1181"/>
            </a:lvl2pPr>
            <a:lvl3pPr>
              <a:spcBef>
                <a:spcPts val="1266"/>
              </a:spcBef>
              <a:buClr>
                <a:schemeClr val="tx2"/>
              </a:buClr>
              <a:defRPr/>
            </a:lvl3pPr>
            <a:lvl4pPr>
              <a:spcBef>
                <a:spcPts val="1097"/>
              </a:spcBef>
              <a:defRPr/>
            </a:lvl4pPr>
            <a:lvl5pPr>
              <a:spcBef>
                <a:spcPts val="1097"/>
              </a:spcBef>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063867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ge de contenu sur 2 colonnes">
    <p:spTree>
      <p:nvGrpSpPr>
        <p:cNvPr id="1" name=""/>
        <p:cNvGrpSpPr/>
        <p:nvPr/>
      </p:nvGrpSpPr>
      <p:grpSpPr>
        <a:xfrm>
          <a:off x="0" y="0"/>
          <a:ext cx="0" cy="0"/>
          <a:chOff x="0" y="0"/>
          <a:chExt cx="0" cy="0"/>
        </a:xfrm>
      </p:grpSpPr>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dirty="0"/>
              <a:t>Pied de page de la présentation</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4" name="Titre 13">
            <a:extLst>
              <a:ext uri="{FF2B5EF4-FFF2-40B4-BE49-F238E27FC236}">
                <a16:creationId xmlns:a16="http://schemas.microsoft.com/office/drawing/2014/main" id="{887C1ACF-C013-401D-9223-1799C1AD0C00}"/>
              </a:ext>
            </a:extLst>
          </p:cNvPr>
          <p:cNvSpPr>
            <a:spLocks noGrp="1"/>
          </p:cNvSpPr>
          <p:nvPr>
            <p:ph type="title"/>
          </p:nvPr>
        </p:nvSpPr>
        <p:spPr>
          <a:xfrm>
            <a:off x="514888" y="511731"/>
            <a:ext cx="8083833" cy="303750"/>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5961C3D-048B-4716-8158-10823E789AB8}"/>
              </a:ext>
            </a:extLst>
          </p:cNvPr>
          <p:cNvSpPr>
            <a:spLocks noGrp="1"/>
          </p:cNvSpPr>
          <p:nvPr>
            <p:ph type="body" sz="quarter" idx="13"/>
          </p:nvPr>
        </p:nvSpPr>
        <p:spPr>
          <a:xfrm>
            <a:off x="514483" y="1142984"/>
            <a:ext cx="3964235" cy="3341250"/>
          </a:xfrm>
          <a:prstGeom prst="rect">
            <a:avLst/>
          </a:prstGeom>
        </p:spPr>
        <p:txBody>
          <a:bodyPr/>
          <a:lstStyle>
            <a:lvl1pPr>
              <a:defRPr>
                <a:solidFill>
                  <a:schemeClr val="bg2"/>
                </a:solidFill>
              </a:defRPr>
            </a:lvl1pPr>
            <a:lvl2pPr>
              <a:defRPr sz="1181"/>
            </a:lvl2pPr>
            <a:lvl3pPr>
              <a:spcBef>
                <a:spcPts val="1266"/>
              </a:spcBef>
              <a:buClr>
                <a:schemeClr val="tx2"/>
              </a:buClr>
              <a:defRPr/>
            </a:lvl3pPr>
            <a:lvl4pPr>
              <a:spcBef>
                <a:spcPts val="1097"/>
              </a:spcBef>
              <a:defRPr/>
            </a:lvl4pPr>
            <a:lvl5pPr>
              <a:spcBef>
                <a:spcPts val="1097"/>
              </a:spcBef>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1C23A02C-AD15-489D-979E-859166A61AA3}"/>
              </a:ext>
            </a:extLst>
          </p:cNvPr>
          <p:cNvSpPr>
            <a:spLocks noGrp="1"/>
          </p:cNvSpPr>
          <p:nvPr>
            <p:ph type="body" sz="quarter" idx="14"/>
          </p:nvPr>
        </p:nvSpPr>
        <p:spPr>
          <a:xfrm>
            <a:off x="4731481" y="1142984"/>
            <a:ext cx="3964235" cy="3341250"/>
          </a:xfrm>
          <a:prstGeom prst="rect">
            <a:avLst/>
          </a:prstGeom>
        </p:spPr>
        <p:txBody>
          <a:bodyPr/>
          <a:lstStyle>
            <a:lvl1pPr>
              <a:defRPr>
                <a:solidFill>
                  <a:schemeClr val="bg2"/>
                </a:solidFill>
              </a:defRPr>
            </a:lvl1pPr>
            <a:lvl2pPr>
              <a:defRPr sz="1181"/>
            </a:lvl2pPr>
            <a:lvl3pPr>
              <a:spcBef>
                <a:spcPts val="1266"/>
              </a:spcBef>
              <a:buClr>
                <a:schemeClr val="tx2"/>
              </a:buClr>
              <a:defRPr/>
            </a:lvl3pPr>
            <a:lvl4pPr>
              <a:spcBef>
                <a:spcPts val="1097"/>
              </a:spcBef>
              <a:defRPr/>
            </a:lvl4pPr>
            <a:lvl5pPr>
              <a:spcBef>
                <a:spcPts val="1097"/>
              </a:spcBef>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1994339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ge de contenu avec 1 encadré">
    <p:spTree>
      <p:nvGrpSpPr>
        <p:cNvPr id="1" name=""/>
        <p:cNvGrpSpPr/>
        <p:nvPr/>
      </p:nvGrpSpPr>
      <p:grpSpPr>
        <a:xfrm>
          <a:off x="0" y="0"/>
          <a:ext cx="0" cy="0"/>
          <a:chOff x="0" y="0"/>
          <a:chExt cx="0" cy="0"/>
        </a:xfrm>
      </p:grpSpPr>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dirty="0"/>
              <a:t>Pied de page de la présentation</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4" name="Titre 13">
            <a:extLst>
              <a:ext uri="{FF2B5EF4-FFF2-40B4-BE49-F238E27FC236}">
                <a16:creationId xmlns:a16="http://schemas.microsoft.com/office/drawing/2014/main" id="{887C1ACF-C013-401D-9223-1799C1AD0C00}"/>
              </a:ext>
            </a:extLst>
          </p:cNvPr>
          <p:cNvSpPr>
            <a:spLocks noGrp="1"/>
          </p:cNvSpPr>
          <p:nvPr>
            <p:ph type="title"/>
          </p:nvPr>
        </p:nvSpPr>
        <p:spPr>
          <a:xfrm>
            <a:off x="514888" y="511731"/>
            <a:ext cx="8083833" cy="303750"/>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5961C3D-048B-4716-8158-10823E789AB8}"/>
              </a:ext>
            </a:extLst>
          </p:cNvPr>
          <p:cNvSpPr>
            <a:spLocks noGrp="1"/>
          </p:cNvSpPr>
          <p:nvPr>
            <p:ph type="body" sz="quarter" idx="13"/>
          </p:nvPr>
        </p:nvSpPr>
        <p:spPr>
          <a:xfrm>
            <a:off x="514483" y="1142984"/>
            <a:ext cx="5488941" cy="3341250"/>
          </a:xfrm>
          <a:prstGeom prst="rect">
            <a:avLst/>
          </a:prstGeom>
        </p:spPr>
        <p:txBody>
          <a:bodyPr/>
          <a:lstStyle>
            <a:lvl1pPr>
              <a:defRPr>
                <a:solidFill>
                  <a:schemeClr val="bg2"/>
                </a:solidFill>
              </a:defRPr>
            </a:lvl1pPr>
            <a:lvl2pPr>
              <a:defRPr sz="1181"/>
            </a:lvl2pPr>
            <a:lvl3pPr>
              <a:spcBef>
                <a:spcPts val="1266"/>
              </a:spcBef>
              <a:buClr>
                <a:schemeClr val="tx2"/>
              </a:buClr>
              <a:defRPr/>
            </a:lvl3pPr>
            <a:lvl4pPr>
              <a:spcBef>
                <a:spcPts val="1097"/>
              </a:spcBef>
              <a:defRPr/>
            </a:lvl4pPr>
            <a:lvl5pPr>
              <a:spcBef>
                <a:spcPts val="1097"/>
              </a:spcBef>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texte 15">
            <a:extLst>
              <a:ext uri="{FF2B5EF4-FFF2-40B4-BE49-F238E27FC236}">
                <a16:creationId xmlns:a16="http://schemas.microsoft.com/office/drawing/2014/main" id="{0DCF2F6F-D02E-4090-9637-16A58C871979}"/>
              </a:ext>
            </a:extLst>
          </p:cNvPr>
          <p:cNvSpPr>
            <a:spLocks noGrp="1"/>
          </p:cNvSpPr>
          <p:nvPr>
            <p:ph type="body" sz="quarter" idx="14" hasCustomPrompt="1"/>
          </p:nvPr>
        </p:nvSpPr>
        <p:spPr>
          <a:xfrm>
            <a:off x="6505016" y="1518270"/>
            <a:ext cx="2043280" cy="2507457"/>
          </a:xfrm>
          <a:custGeom>
            <a:avLst/>
            <a:gdLst>
              <a:gd name="connsiteX0" fmla="*/ 0 w 2412205"/>
              <a:gd name="connsiteY0" fmla="*/ 0 h 2971801"/>
              <a:gd name="connsiteX1" fmla="*/ 2412205 w 2412205"/>
              <a:gd name="connsiteY1" fmla="*/ 0 h 2971801"/>
              <a:gd name="connsiteX2" fmla="*/ 2412205 w 2412205"/>
              <a:gd name="connsiteY2" fmla="*/ 2731641 h 2971801"/>
              <a:gd name="connsiteX3" fmla="*/ 2175305 w 2412205"/>
              <a:gd name="connsiteY3" fmla="*/ 2971801 h 2971801"/>
              <a:gd name="connsiteX4" fmla="*/ 0 w 2412205"/>
              <a:gd name="connsiteY4" fmla="*/ 2971801 h 2971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2205" h="2971801">
                <a:moveTo>
                  <a:pt x="0" y="0"/>
                </a:moveTo>
                <a:lnTo>
                  <a:pt x="2412205" y="0"/>
                </a:lnTo>
                <a:lnTo>
                  <a:pt x="2412205" y="2731641"/>
                </a:lnTo>
                <a:lnTo>
                  <a:pt x="2175305" y="2971801"/>
                </a:lnTo>
                <a:lnTo>
                  <a:pt x="0" y="2971801"/>
                </a:lnTo>
                <a:close/>
              </a:path>
            </a:pathLst>
          </a:custGeom>
          <a:solidFill>
            <a:schemeClr val="bg2">
              <a:alpha val="50000"/>
            </a:schemeClr>
          </a:solidFill>
        </p:spPr>
        <p:txBody>
          <a:bodyPr wrap="square" lIns="180000" tIns="216000" rIns="180000" bIns="216000">
            <a:noAutofit/>
          </a:bodyPr>
          <a:lstStyle>
            <a:lvl1pPr>
              <a:lnSpc>
                <a:spcPct val="100000"/>
              </a:lnSpc>
              <a:spcBef>
                <a:spcPts val="1519"/>
              </a:spcBef>
              <a:defRPr sz="1013" cap="all" baseline="0"/>
            </a:lvl1pPr>
            <a:lvl2pPr>
              <a:lnSpc>
                <a:spcPct val="100000"/>
              </a:lnSpc>
              <a:spcBef>
                <a:spcPts val="338"/>
              </a:spcBef>
              <a:defRPr sz="844" b="1">
                <a:solidFill>
                  <a:schemeClr val="bg1"/>
                </a:solidFill>
              </a:defRPr>
            </a:lvl2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32986009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age de contenu avec 1 photo">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B9316A0E-F0C2-4FAD-ADBD-DD7A684DAC42}"/>
              </a:ext>
            </a:extLst>
          </p:cNvPr>
          <p:cNvSpPr>
            <a:spLocks noGrp="1"/>
          </p:cNvSpPr>
          <p:nvPr>
            <p:ph type="pic" sz="quarter" idx="17"/>
          </p:nvPr>
        </p:nvSpPr>
        <p:spPr>
          <a:xfrm>
            <a:off x="5658523" y="1210866"/>
            <a:ext cx="2889773" cy="3316486"/>
          </a:xfrm>
          <a:prstGeom prst="rect">
            <a:avLst/>
          </a:prstGeom>
          <a:solidFill>
            <a:schemeClr val="bg1">
              <a:lumMod val="95000"/>
            </a:schemeClr>
          </a:solidFill>
        </p:spPr>
        <p:txBody>
          <a:bodyPr/>
          <a:lstStyle>
            <a:lvl1pPr>
              <a:defRPr sz="1181" b="0"/>
            </a:lvl1pPr>
          </a:lstStyle>
          <a:p>
            <a:endParaRPr lang="fr-FR" dirty="0"/>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dirty="0"/>
              <a:t>Pied de page de la présentation</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4" name="Titre 13">
            <a:extLst>
              <a:ext uri="{FF2B5EF4-FFF2-40B4-BE49-F238E27FC236}">
                <a16:creationId xmlns:a16="http://schemas.microsoft.com/office/drawing/2014/main" id="{887C1ACF-C013-401D-9223-1799C1AD0C00}"/>
              </a:ext>
            </a:extLst>
          </p:cNvPr>
          <p:cNvSpPr>
            <a:spLocks noGrp="1"/>
          </p:cNvSpPr>
          <p:nvPr>
            <p:ph type="title"/>
          </p:nvPr>
        </p:nvSpPr>
        <p:spPr>
          <a:xfrm>
            <a:off x="514888" y="511731"/>
            <a:ext cx="8083833" cy="303750"/>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5961C3D-048B-4716-8158-10823E789AB8}"/>
              </a:ext>
            </a:extLst>
          </p:cNvPr>
          <p:cNvSpPr>
            <a:spLocks noGrp="1"/>
          </p:cNvSpPr>
          <p:nvPr>
            <p:ph type="body" sz="quarter" idx="13"/>
          </p:nvPr>
        </p:nvSpPr>
        <p:spPr>
          <a:xfrm>
            <a:off x="514483" y="1142984"/>
            <a:ext cx="4879059" cy="3384367"/>
          </a:xfrm>
          <a:prstGeom prst="rect">
            <a:avLst/>
          </a:prstGeom>
        </p:spPr>
        <p:txBody>
          <a:bodyPr/>
          <a:lstStyle>
            <a:lvl1pPr>
              <a:defRPr>
                <a:solidFill>
                  <a:schemeClr val="bg2"/>
                </a:solidFill>
              </a:defRPr>
            </a:lvl1pPr>
            <a:lvl2pPr>
              <a:defRPr sz="1181"/>
            </a:lvl2pPr>
            <a:lvl3pPr>
              <a:spcBef>
                <a:spcPts val="1266"/>
              </a:spcBef>
              <a:buClr>
                <a:schemeClr val="tx2"/>
              </a:buClr>
              <a:defRPr/>
            </a:lvl3pPr>
            <a:lvl4pPr>
              <a:spcBef>
                <a:spcPts val="1097"/>
              </a:spcBef>
              <a:defRPr/>
            </a:lvl4pPr>
            <a:lvl5pPr>
              <a:spcBef>
                <a:spcPts val="1097"/>
              </a:spcBef>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653305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age de contenu avec 1 encadré + photo">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B9316A0E-F0C2-4FAD-ADBD-DD7A684DAC42}"/>
              </a:ext>
            </a:extLst>
          </p:cNvPr>
          <p:cNvSpPr>
            <a:spLocks noGrp="1"/>
          </p:cNvSpPr>
          <p:nvPr>
            <p:ph type="pic" sz="quarter" idx="17"/>
          </p:nvPr>
        </p:nvSpPr>
        <p:spPr>
          <a:xfrm>
            <a:off x="5637680" y="1210866"/>
            <a:ext cx="2668569" cy="1792125"/>
          </a:xfrm>
          <a:prstGeom prst="rect">
            <a:avLst/>
          </a:prstGeom>
          <a:solidFill>
            <a:schemeClr val="bg1">
              <a:lumMod val="95000"/>
            </a:schemeClr>
          </a:solidFill>
        </p:spPr>
        <p:txBody>
          <a:bodyPr/>
          <a:lstStyle>
            <a:lvl1pPr>
              <a:defRPr sz="1181" b="0"/>
            </a:lvl1pPr>
          </a:lstStyle>
          <a:p>
            <a:endParaRPr lang="fr-FR" dirty="0"/>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dirty="0"/>
              <a:t>Pied de page de la présentation</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4" name="Titre 13">
            <a:extLst>
              <a:ext uri="{FF2B5EF4-FFF2-40B4-BE49-F238E27FC236}">
                <a16:creationId xmlns:a16="http://schemas.microsoft.com/office/drawing/2014/main" id="{887C1ACF-C013-401D-9223-1799C1AD0C00}"/>
              </a:ext>
            </a:extLst>
          </p:cNvPr>
          <p:cNvSpPr>
            <a:spLocks noGrp="1"/>
          </p:cNvSpPr>
          <p:nvPr>
            <p:ph type="title"/>
          </p:nvPr>
        </p:nvSpPr>
        <p:spPr>
          <a:xfrm>
            <a:off x="514888" y="511731"/>
            <a:ext cx="8083833" cy="303750"/>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5961C3D-048B-4716-8158-10823E789AB8}"/>
              </a:ext>
            </a:extLst>
          </p:cNvPr>
          <p:cNvSpPr>
            <a:spLocks noGrp="1"/>
          </p:cNvSpPr>
          <p:nvPr>
            <p:ph type="body" sz="quarter" idx="13"/>
          </p:nvPr>
        </p:nvSpPr>
        <p:spPr>
          <a:xfrm>
            <a:off x="514483" y="1142984"/>
            <a:ext cx="4879059" cy="3384367"/>
          </a:xfrm>
          <a:prstGeom prst="rect">
            <a:avLst/>
          </a:prstGeom>
        </p:spPr>
        <p:txBody>
          <a:bodyPr/>
          <a:lstStyle>
            <a:lvl1pPr>
              <a:defRPr>
                <a:solidFill>
                  <a:schemeClr val="bg2"/>
                </a:solidFill>
              </a:defRPr>
            </a:lvl1pPr>
            <a:lvl2pPr>
              <a:defRPr sz="1181"/>
            </a:lvl2pPr>
            <a:lvl3pPr>
              <a:spcBef>
                <a:spcPts val="1266"/>
              </a:spcBef>
              <a:buClr>
                <a:schemeClr val="tx2"/>
              </a:buClr>
              <a:defRPr/>
            </a:lvl3pPr>
            <a:lvl4pPr>
              <a:spcBef>
                <a:spcPts val="1097"/>
              </a:spcBef>
              <a:defRPr/>
            </a:lvl4pPr>
            <a:lvl5pPr>
              <a:spcBef>
                <a:spcPts val="1097"/>
              </a:spcBef>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59CE6C98-FA12-4CFB-B529-84B1FE2594A1}"/>
              </a:ext>
            </a:extLst>
          </p:cNvPr>
          <p:cNvSpPr>
            <a:spLocks noGrp="1"/>
          </p:cNvSpPr>
          <p:nvPr>
            <p:ph type="body" sz="quarter" idx="18"/>
          </p:nvPr>
        </p:nvSpPr>
        <p:spPr>
          <a:xfrm>
            <a:off x="6111689" y="2688283"/>
            <a:ext cx="2376095" cy="1127820"/>
          </a:xfrm>
          <a:custGeom>
            <a:avLst/>
            <a:gdLst>
              <a:gd name="connsiteX0" fmla="*/ 0 w 2805112"/>
              <a:gd name="connsiteY0" fmla="*/ 0 h 1336675"/>
              <a:gd name="connsiteX1" fmla="*/ 2805112 w 2805112"/>
              <a:gd name="connsiteY1" fmla="*/ 0 h 1336675"/>
              <a:gd name="connsiteX2" fmla="*/ 2805112 w 2805112"/>
              <a:gd name="connsiteY2" fmla="*/ 1139738 h 1336675"/>
              <a:gd name="connsiteX3" fmla="*/ 2615208 w 2805112"/>
              <a:gd name="connsiteY3" fmla="*/ 1336675 h 1336675"/>
              <a:gd name="connsiteX4" fmla="*/ 0 w 2805112"/>
              <a:gd name="connsiteY4" fmla="*/ 1336675 h 133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112" h="1336675">
                <a:moveTo>
                  <a:pt x="0" y="0"/>
                </a:moveTo>
                <a:lnTo>
                  <a:pt x="2805112" y="0"/>
                </a:lnTo>
                <a:lnTo>
                  <a:pt x="2805112" y="1139738"/>
                </a:lnTo>
                <a:lnTo>
                  <a:pt x="2615208" y="1336675"/>
                </a:lnTo>
                <a:lnTo>
                  <a:pt x="0" y="1336675"/>
                </a:lnTo>
                <a:close/>
              </a:path>
            </a:pathLst>
          </a:custGeom>
          <a:solidFill>
            <a:schemeClr val="bg1"/>
          </a:solidFill>
          <a:ln w="25400">
            <a:solidFill>
              <a:schemeClr val="bg2"/>
            </a:solidFill>
            <a:miter lim="800000"/>
          </a:ln>
        </p:spPr>
        <p:txBody>
          <a:bodyPr wrap="square" lIns="180000" tIns="180000" rIns="180000" bIns="180000">
            <a:noAutofit/>
          </a:bodyPr>
          <a:lstStyle>
            <a:lvl1pPr>
              <a:defRPr lang="fr-FR" sz="1013" b="1" kern="1200" cap="all" baseline="0" dirty="0" smtClean="0">
                <a:solidFill>
                  <a:schemeClr val="tx1"/>
                </a:solidFill>
                <a:latin typeface="+mn-lt"/>
                <a:ea typeface="+mn-ea"/>
                <a:cs typeface="+mn-cs"/>
              </a:defRPr>
            </a:lvl1pPr>
            <a:lvl2pPr>
              <a:defRPr lang="fr-FR" sz="844" b="1" kern="1200" dirty="0" smtClean="0">
                <a:solidFill>
                  <a:schemeClr val="bg2"/>
                </a:solidFill>
                <a:latin typeface="+mn-lt"/>
                <a:ea typeface="+mn-ea"/>
                <a:cs typeface="+mn-cs"/>
              </a:defRPr>
            </a:lvl2pPr>
          </a:lstStyle>
          <a:p>
            <a:pPr lvl="0"/>
            <a:r>
              <a:rPr lang="fr-FR"/>
              <a:t>Modifier les styles du texte du masque</a:t>
            </a:r>
          </a:p>
          <a:p>
            <a:pPr marL="0" lvl="1" indent="0" algn="l" defTabSz="683149" rtl="0" eaLnBrk="1" latinLnBrk="0" hangingPunct="1">
              <a:lnSpc>
                <a:spcPct val="100000"/>
              </a:lnSpc>
              <a:spcBef>
                <a:spcPts val="338"/>
              </a:spcBef>
              <a:buFont typeface="Arial" panose="020B0604020202020204" pitchFamily="34" charset="0"/>
              <a:buNone/>
            </a:pPr>
            <a:r>
              <a:rPr lang="fr-FR"/>
              <a:t>Deuxième niveau</a:t>
            </a:r>
          </a:p>
        </p:txBody>
      </p:sp>
    </p:spTree>
    <p:extLst>
      <p:ext uri="{BB962C8B-B14F-4D97-AF65-F5344CB8AC3E}">
        <p14:creationId xmlns:p14="http://schemas.microsoft.com/office/powerpoint/2010/main" val="2070731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age de contenu avec 1 graphique">
    <p:spTree>
      <p:nvGrpSpPr>
        <p:cNvPr id="1" name=""/>
        <p:cNvGrpSpPr/>
        <p:nvPr/>
      </p:nvGrpSpPr>
      <p:grpSpPr>
        <a:xfrm>
          <a:off x="0" y="0"/>
          <a:ext cx="0" cy="0"/>
          <a:chOff x="0" y="0"/>
          <a:chExt cx="0" cy="0"/>
        </a:xfrm>
      </p:grpSpPr>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dirty="0"/>
              <a:t>Pied de page de la présentation</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dirty="0"/>
          </a:p>
        </p:txBody>
      </p:sp>
      <p:sp>
        <p:nvSpPr>
          <p:cNvPr id="14" name="Titre 13">
            <a:extLst>
              <a:ext uri="{FF2B5EF4-FFF2-40B4-BE49-F238E27FC236}">
                <a16:creationId xmlns:a16="http://schemas.microsoft.com/office/drawing/2014/main" id="{887C1ACF-C013-401D-9223-1799C1AD0C00}"/>
              </a:ext>
            </a:extLst>
          </p:cNvPr>
          <p:cNvSpPr>
            <a:spLocks noGrp="1"/>
          </p:cNvSpPr>
          <p:nvPr>
            <p:ph type="title"/>
          </p:nvPr>
        </p:nvSpPr>
        <p:spPr>
          <a:xfrm>
            <a:off x="514888" y="511731"/>
            <a:ext cx="8083833" cy="303750"/>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5961C3D-048B-4716-8158-10823E789AB8}"/>
              </a:ext>
            </a:extLst>
          </p:cNvPr>
          <p:cNvSpPr>
            <a:spLocks noGrp="1"/>
          </p:cNvSpPr>
          <p:nvPr>
            <p:ph type="body" sz="quarter" idx="13"/>
          </p:nvPr>
        </p:nvSpPr>
        <p:spPr>
          <a:xfrm>
            <a:off x="514483" y="1142984"/>
            <a:ext cx="4879059" cy="3384367"/>
          </a:xfrm>
          <a:prstGeom prst="rect">
            <a:avLst/>
          </a:prstGeom>
        </p:spPr>
        <p:txBody>
          <a:bodyPr/>
          <a:lstStyle>
            <a:lvl1pPr>
              <a:defRPr>
                <a:solidFill>
                  <a:schemeClr val="bg2"/>
                </a:solidFill>
              </a:defRPr>
            </a:lvl1pPr>
            <a:lvl2pPr>
              <a:defRPr sz="1181"/>
            </a:lvl2pPr>
            <a:lvl3pPr>
              <a:spcBef>
                <a:spcPts val="1266"/>
              </a:spcBef>
              <a:buClr>
                <a:schemeClr val="tx2"/>
              </a:buClr>
              <a:defRPr/>
            </a:lvl3pPr>
            <a:lvl4pPr>
              <a:spcBef>
                <a:spcPts val="1097"/>
              </a:spcBef>
              <a:defRPr/>
            </a:lvl4pPr>
            <a:lvl5pPr>
              <a:spcBef>
                <a:spcPts val="1097"/>
              </a:spcBef>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graphique 2">
            <a:extLst>
              <a:ext uri="{FF2B5EF4-FFF2-40B4-BE49-F238E27FC236}">
                <a16:creationId xmlns:a16="http://schemas.microsoft.com/office/drawing/2014/main" id="{F1ECE14C-444D-4494-BD1C-91EC4B35AA5B}"/>
              </a:ext>
            </a:extLst>
          </p:cNvPr>
          <p:cNvSpPr>
            <a:spLocks noGrp="1"/>
          </p:cNvSpPr>
          <p:nvPr>
            <p:ph type="chart" sz="quarter" idx="16"/>
          </p:nvPr>
        </p:nvSpPr>
        <p:spPr>
          <a:xfrm>
            <a:off x="5610112" y="1210866"/>
            <a:ext cx="2938182" cy="3316486"/>
          </a:xfrm>
          <a:prstGeom prst="rect">
            <a:avLst/>
          </a:prstGeom>
          <a:solidFill>
            <a:schemeClr val="bg1">
              <a:lumMod val="95000"/>
            </a:schemeClr>
          </a:solidFill>
          <a:ln w="25400">
            <a:solidFill>
              <a:schemeClr val="bg2"/>
            </a:solidFill>
            <a:miter lim="800000"/>
          </a:ln>
        </p:spPr>
        <p:txBody>
          <a:bodyPr/>
          <a:lstStyle>
            <a:lvl1pPr>
              <a:defRPr sz="1181" b="0"/>
            </a:lvl1pPr>
          </a:lstStyle>
          <a:p>
            <a:endParaRPr lang="fr-FR" dirty="0"/>
          </a:p>
        </p:txBody>
      </p:sp>
    </p:spTree>
    <p:extLst>
      <p:ext uri="{BB962C8B-B14F-4D97-AF65-F5344CB8AC3E}">
        <p14:creationId xmlns:p14="http://schemas.microsoft.com/office/powerpoint/2010/main" val="16843926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age de contenu avec 2 graphiques">
    <p:spTree>
      <p:nvGrpSpPr>
        <p:cNvPr id="1" name=""/>
        <p:cNvGrpSpPr/>
        <p:nvPr/>
      </p:nvGrpSpPr>
      <p:grpSpPr>
        <a:xfrm>
          <a:off x="0" y="0"/>
          <a:ext cx="0" cy="0"/>
          <a:chOff x="0" y="0"/>
          <a:chExt cx="0" cy="0"/>
        </a:xfrm>
      </p:grpSpPr>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dirty="0"/>
              <a:t>Pied de page de la présentation</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a:xfrm>
            <a:off x="515317" y="4777307"/>
            <a:ext cx="365929" cy="212625"/>
          </a:xfrm>
        </p:spPr>
        <p:txBody>
          <a:bodyPr/>
          <a:lstStyle/>
          <a:p>
            <a:fld id="{975A587B-5814-4D9B-9598-FE9CB954CB01}" type="slidenum">
              <a:rPr lang="fr-FR" smtClean="0"/>
              <a:t>‹N°›</a:t>
            </a:fld>
            <a:endParaRPr lang="fr-FR" dirty="0"/>
          </a:p>
        </p:txBody>
      </p:sp>
      <p:sp>
        <p:nvSpPr>
          <p:cNvPr id="14" name="Titre 13">
            <a:extLst>
              <a:ext uri="{FF2B5EF4-FFF2-40B4-BE49-F238E27FC236}">
                <a16:creationId xmlns:a16="http://schemas.microsoft.com/office/drawing/2014/main" id="{887C1ACF-C013-401D-9223-1799C1AD0C00}"/>
              </a:ext>
            </a:extLst>
          </p:cNvPr>
          <p:cNvSpPr>
            <a:spLocks noGrp="1"/>
          </p:cNvSpPr>
          <p:nvPr>
            <p:ph type="title"/>
          </p:nvPr>
        </p:nvSpPr>
        <p:spPr/>
        <p:txBody>
          <a:bodyPr/>
          <a:lstStyle/>
          <a:p>
            <a:r>
              <a:rPr lang="fr-FR"/>
              <a:t>Modifiez le style du titre</a:t>
            </a:r>
          </a:p>
        </p:txBody>
      </p:sp>
      <p:sp>
        <p:nvSpPr>
          <p:cNvPr id="3" name="Espace réservé du graphique 2">
            <a:extLst>
              <a:ext uri="{FF2B5EF4-FFF2-40B4-BE49-F238E27FC236}">
                <a16:creationId xmlns:a16="http://schemas.microsoft.com/office/drawing/2014/main" id="{20F6BE28-2EB3-4496-9085-1F2DEA3D8C12}"/>
              </a:ext>
            </a:extLst>
          </p:cNvPr>
          <p:cNvSpPr>
            <a:spLocks noGrp="1"/>
          </p:cNvSpPr>
          <p:nvPr>
            <p:ph type="chart" sz="quarter" idx="15"/>
          </p:nvPr>
        </p:nvSpPr>
        <p:spPr>
          <a:xfrm>
            <a:off x="515022" y="1142554"/>
            <a:ext cx="3964235" cy="3340596"/>
          </a:xfrm>
          <a:prstGeom prst="rect">
            <a:avLst/>
          </a:prstGeom>
          <a:solidFill>
            <a:schemeClr val="bg1">
              <a:lumMod val="95000"/>
            </a:schemeClr>
          </a:solidFill>
        </p:spPr>
        <p:txBody>
          <a:bodyPr/>
          <a:lstStyle>
            <a:lvl1pPr>
              <a:defRPr sz="1181" b="0"/>
            </a:lvl1pPr>
          </a:lstStyle>
          <a:p>
            <a:endParaRPr lang="fr-FR" dirty="0"/>
          </a:p>
        </p:txBody>
      </p:sp>
      <p:sp>
        <p:nvSpPr>
          <p:cNvPr id="11" name="Espace réservé du graphique 2">
            <a:extLst>
              <a:ext uri="{FF2B5EF4-FFF2-40B4-BE49-F238E27FC236}">
                <a16:creationId xmlns:a16="http://schemas.microsoft.com/office/drawing/2014/main" id="{2BC531CC-C613-4E77-8766-E2981833A324}"/>
              </a:ext>
            </a:extLst>
          </p:cNvPr>
          <p:cNvSpPr>
            <a:spLocks noGrp="1"/>
          </p:cNvSpPr>
          <p:nvPr>
            <p:ph type="chart" sz="quarter" idx="16"/>
          </p:nvPr>
        </p:nvSpPr>
        <p:spPr>
          <a:xfrm>
            <a:off x="4584060" y="1142554"/>
            <a:ext cx="3964235" cy="3340596"/>
          </a:xfrm>
          <a:prstGeom prst="rect">
            <a:avLst/>
          </a:prstGeom>
          <a:solidFill>
            <a:schemeClr val="bg1">
              <a:lumMod val="95000"/>
            </a:schemeClr>
          </a:solidFill>
        </p:spPr>
        <p:txBody>
          <a:bodyPr/>
          <a:lstStyle>
            <a:lvl1pPr>
              <a:defRPr sz="1181" b="0"/>
            </a:lvl1pPr>
          </a:lstStyle>
          <a:p>
            <a:endParaRPr lang="fr-FR" dirty="0"/>
          </a:p>
        </p:txBody>
      </p:sp>
    </p:spTree>
    <p:extLst>
      <p:ext uri="{BB962C8B-B14F-4D97-AF65-F5344CB8AC3E}">
        <p14:creationId xmlns:p14="http://schemas.microsoft.com/office/powerpoint/2010/main" val="32376206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Corpora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49038" y="3273927"/>
            <a:ext cx="8045924" cy="489815"/>
          </a:xfrm>
        </p:spPr>
        <p:txBody>
          <a:bodyPr anchor="t"/>
          <a:lstStyle>
            <a:lvl1pPr algn="l">
              <a:defRPr sz="3600">
                <a:solidFill>
                  <a:srgbClr val="581D74"/>
                </a:solidFill>
              </a:defRPr>
            </a:lvl1pPr>
          </a:lstStyle>
          <a:p>
            <a:r>
              <a:rPr lang="fr-FR" dirty="0"/>
              <a:t>Titre</a:t>
            </a:r>
            <a:endParaRPr lang="en-US" dirty="0"/>
          </a:p>
        </p:txBody>
      </p:sp>
      <p:sp>
        <p:nvSpPr>
          <p:cNvPr id="3" name="Subtitle 2"/>
          <p:cNvSpPr>
            <a:spLocks noGrp="1"/>
          </p:cNvSpPr>
          <p:nvPr>
            <p:ph type="subTitle" idx="1" hasCustomPrompt="1"/>
          </p:nvPr>
        </p:nvSpPr>
        <p:spPr>
          <a:xfrm>
            <a:off x="549038" y="3842208"/>
            <a:ext cx="8045924" cy="372360"/>
          </a:xfrm>
        </p:spPr>
        <p:txBody>
          <a:bodyPr>
            <a:noAutofit/>
          </a:bodyPr>
          <a:lstStyle>
            <a:lvl1pPr marL="0" indent="0" algn="l">
              <a:buNone/>
              <a:defRPr sz="1800" b="1">
                <a:solidFill>
                  <a:srgbClr val="00698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Sous-titre</a:t>
            </a:r>
            <a:endParaRPr lang="en-US" dirty="0"/>
          </a:p>
        </p:txBody>
      </p:sp>
      <p:sp>
        <p:nvSpPr>
          <p:cNvPr id="11" name="Rectangle 10">
            <a:extLst>
              <a:ext uri="{FF2B5EF4-FFF2-40B4-BE49-F238E27FC236}">
                <a16:creationId xmlns:a16="http://schemas.microsoft.com/office/drawing/2014/main" id="{F48785F4-79B6-C546-924B-BD8BA03046D2}"/>
              </a:ext>
            </a:extLst>
          </p:cNvPr>
          <p:cNvSpPr/>
          <p:nvPr userDrawn="1"/>
        </p:nvSpPr>
        <p:spPr>
          <a:xfrm>
            <a:off x="6812280" y="4709160"/>
            <a:ext cx="2185450" cy="434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e la date 3">
            <a:extLst>
              <a:ext uri="{FF2B5EF4-FFF2-40B4-BE49-F238E27FC236}">
                <a16:creationId xmlns:a16="http://schemas.microsoft.com/office/drawing/2014/main" id="{BD7F6E7C-3830-C243-A482-FE81C81E2C3B}"/>
              </a:ext>
            </a:extLst>
          </p:cNvPr>
          <p:cNvSpPr>
            <a:spLocks noGrp="1"/>
          </p:cNvSpPr>
          <p:nvPr>
            <p:ph type="dt" sz="half" idx="2"/>
          </p:nvPr>
        </p:nvSpPr>
        <p:spPr>
          <a:xfrm>
            <a:off x="549038" y="4214568"/>
            <a:ext cx="2057400" cy="274637"/>
          </a:xfrm>
          <a:prstGeom prst="rect">
            <a:avLst/>
          </a:prstGeom>
        </p:spPr>
        <p:txBody>
          <a:bodyPr vert="horz" lIns="91440" tIns="45720" rIns="91440" bIns="45720" rtlCol="0" anchor="ctr"/>
          <a:lstStyle>
            <a:lvl1pPr algn="l">
              <a:defRPr sz="800">
                <a:solidFill>
                  <a:schemeClr val="bg1">
                    <a:lumMod val="65000"/>
                  </a:schemeClr>
                </a:solidFill>
              </a:defRPr>
            </a:lvl1pPr>
          </a:lstStyle>
          <a:p>
            <a:fld id="{4D37DAE3-6D26-46C2-8F4D-2803399F1625}" type="datetime1">
              <a:rPr lang="fr-FR" smtClean="0"/>
              <a:t>13/06/2024</a:t>
            </a:fld>
            <a:endParaRPr lang="fr-FR" dirty="0"/>
          </a:p>
        </p:txBody>
      </p:sp>
      <p:pic>
        <p:nvPicPr>
          <p:cNvPr id="14" name="Image 13">
            <a:extLst>
              <a:ext uri="{FF2B5EF4-FFF2-40B4-BE49-F238E27FC236}">
                <a16:creationId xmlns:a16="http://schemas.microsoft.com/office/drawing/2014/main" id="{55E59AA9-EC54-C642-7265-FAFBFF1DD0D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844" y="921527"/>
            <a:ext cx="9138312" cy="2043936"/>
          </a:xfrm>
          <a:prstGeom prst="rect">
            <a:avLst/>
          </a:prstGeom>
        </p:spPr>
      </p:pic>
      <p:pic>
        <p:nvPicPr>
          <p:cNvPr id="6" name="Image 6">
            <a:extLst>
              <a:ext uri="{FF2B5EF4-FFF2-40B4-BE49-F238E27FC236}">
                <a16:creationId xmlns:a16="http://schemas.microsoft.com/office/drawing/2014/main" id="{0C2F64B7-BD87-81DC-9230-9AB6782D4CE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956474" y="4624911"/>
            <a:ext cx="1889051" cy="30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a:extLst>
              <a:ext uri="{FF2B5EF4-FFF2-40B4-BE49-F238E27FC236}">
                <a16:creationId xmlns:a16="http://schemas.microsoft.com/office/drawing/2014/main" id="{7587D2AD-230C-B4CD-9581-25FAAAF38A2D}"/>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0850" y="107180"/>
            <a:ext cx="2364996" cy="639130"/>
          </a:xfrm>
          <a:prstGeom prst="rect">
            <a:avLst/>
          </a:prstGeom>
        </p:spPr>
      </p:pic>
    </p:spTree>
    <p:extLst>
      <p:ext uri="{BB962C8B-B14F-4D97-AF65-F5344CB8AC3E}">
        <p14:creationId xmlns:p14="http://schemas.microsoft.com/office/powerpoint/2010/main" val="34128440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uverture libr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48785F4-79B6-C546-924B-BD8BA03046D2}"/>
              </a:ext>
            </a:extLst>
          </p:cNvPr>
          <p:cNvSpPr/>
          <p:nvPr userDrawn="1"/>
        </p:nvSpPr>
        <p:spPr>
          <a:xfrm>
            <a:off x="6812280" y="4709160"/>
            <a:ext cx="2185450" cy="434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6">
            <a:extLst>
              <a:ext uri="{FF2B5EF4-FFF2-40B4-BE49-F238E27FC236}">
                <a16:creationId xmlns:a16="http://schemas.microsoft.com/office/drawing/2014/main" id="{182618FF-6FDF-1BEB-43F2-C6CC1F9333CF}"/>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6956474" y="4624911"/>
            <a:ext cx="1889051" cy="30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EDA997A2-A8BE-E924-F3C5-4372BAC585E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0850" y="107180"/>
            <a:ext cx="2364996" cy="639130"/>
          </a:xfrm>
          <a:prstGeom prst="rect">
            <a:avLst/>
          </a:prstGeom>
        </p:spPr>
      </p:pic>
      <p:sp>
        <p:nvSpPr>
          <p:cNvPr id="9" name="Espace réservé pour une image  4">
            <a:extLst>
              <a:ext uri="{FF2B5EF4-FFF2-40B4-BE49-F238E27FC236}">
                <a16:creationId xmlns:a16="http://schemas.microsoft.com/office/drawing/2014/main" id="{B5C7A26A-33B7-E46D-CD6D-1A4249E42058}"/>
              </a:ext>
            </a:extLst>
          </p:cNvPr>
          <p:cNvSpPr>
            <a:spLocks noGrp="1"/>
          </p:cNvSpPr>
          <p:nvPr>
            <p:ph type="pic" sz="quarter" idx="10" hasCustomPrompt="1"/>
          </p:nvPr>
        </p:nvSpPr>
        <p:spPr>
          <a:xfrm>
            <a:off x="0" y="1061616"/>
            <a:ext cx="9144000" cy="2046059"/>
          </a:xfrm>
        </p:spPr>
        <p:txBody>
          <a:bodyPr/>
          <a:lstStyle>
            <a:lvl1pPr>
              <a:defRPr/>
            </a:lvl1pPr>
          </a:lstStyle>
          <a:p>
            <a:r>
              <a:rPr lang="fr-FR" dirty="0"/>
              <a:t>Cliquer ici pour télécharger une image</a:t>
            </a:r>
          </a:p>
        </p:txBody>
      </p:sp>
      <p:sp>
        <p:nvSpPr>
          <p:cNvPr id="12" name="Title 1">
            <a:extLst>
              <a:ext uri="{FF2B5EF4-FFF2-40B4-BE49-F238E27FC236}">
                <a16:creationId xmlns:a16="http://schemas.microsoft.com/office/drawing/2014/main" id="{28B7B4EC-8C9B-454B-4D0D-4F01D60665C0}"/>
              </a:ext>
            </a:extLst>
          </p:cNvPr>
          <p:cNvSpPr>
            <a:spLocks noGrp="1"/>
          </p:cNvSpPr>
          <p:nvPr>
            <p:ph type="ctrTitle" hasCustomPrompt="1"/>
          </p:nvPr>
        </p:nvSpPr>
        <p:spPr>
          <a:xfrm>
            <a:off x="549038" y="3273927"/>
            <a:ext cx="8045924" cy="489815"/>
          </a:xfrm>
        </p:spPr>
        <p:txBody>
          <a:bodyPr anchor="t"/>
          <a:lstStyle>
            <a:lvl1pPr algn="l">
              <a:defRPr sz="3600">
                <a:solidFill>
                  <a:srgbClr val="581D74"/>
                </a:solidFill>
              </a:defRPr>
            </a:lvl1pPr>
          </a:lstStyle>
          <a:p>
            <a:r>
              <a:rPr lang="fr-FR" dirty="0"/>
              <a:t>Titre</a:t>
            </a:r>
            <a:endParaRPr lang="en-US" dirty="0"/>
          </a:p>
        </p:txBody>
      </p:sp>
      <p:sp>
        <p:nvSpPr>
          <p:cNvPr id="14" name="Subtitle 2">
            <a:extLst>
              <a:ext uri="{FF2B5EF4-FFF2-40B4-BE49-F238E27FC236}">
                <a16:creationId xmlns:a16="http://schemas.microsoft.com/office/drawing/2014/main" id="{CE2913FF-AE78-8DB0-CE42-A56EFC94565C}"/>
              </a:ext>
            </a:extLst>
          </p:cNvPr>
          <p:cNvSpPr>
            <a:spLocks noGrp="1"/>
          </p:cNvSpPr>
          <p:nvPr>
            <p:ph type="subTitle" idx="1" hasCustomPrompt="1"/>
          </p:nvPr>
        </p:nvSpPr>
        <p:spPr>
          <a:xfrm>
            <a:off x="549038" y="3842208"/>
            <a:ext cx="8045924" cy="372360"/>
          </a:xfrm>
        </p:spPr>
        <p:txBody>
          <a:bodyPr>
            <a:noAutofit/>
          </a:bodyPr>
          <a:lstStyle>
            <a:lvl1pPr marL="0" indent="0" algn="l">
              <a:buNone/>
              <a:defRPr sz="1800" b="1">
                <a:solidFill>
                  <a:srgbClr val="00698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Sous-titre</a:t>
            </a:r>
            <a:endParaRPr lang="en-US" dirty="0"/>
          </a:p>
        </p:txBody>
      </p:sp>
      <p:sp>
        <p:nvSpPr>
          <p:cNvPr id="15" name="Espace réservé de la date 3">
            <a:extLst>
              <a:ext uri="{FF2B5EF4-FFF2-40B4-BE49-F238E27FC236}">
                <a16:creationId xmlns:a16="http://schemas.microsoft.com/office/drawing/2014/main" id="{B1624C1D-D177-64B8-0D77-7656C1446634}"/>
              </a:ext>
            </a:extLst>
          </p:cNvPr>
          <p:cNvSpPr>
            <a:spLocks noGrp="1"/>
          </p:cNvSpPr>
          <p:nvPr>
            <p:ph type="dt" sz="half" idx="2"/>
          </p:nvPr>
        </p:nvSpPr>
        <p:spPr>
          <a:xfrm>
            <a:off x="549038" y="4214568"/>
            <a:ext cx="2057400" cy="274637"/>
          </a:xfrm>
          <a:prstGeom prst="rect">
            <a:avLst/>
          </a:prstGeom>
        </p:spPr>
        <p:txBody>
          <a:bodyPr vert="horz" lIns="91440" tIns="45720" rIns="91440" bIns="45720" rtlCol="0" anchor="ctr"/>
          <a:lstStyle>
            <a:lvl1pPr algn="l">
              <a:defRPr sz="800">
                <a:solidFill>
                  <a:schemeClr val="bg1">
                    <a:lumMod val="65000"/>
                  </a:schemeClr>
                </a:solidFill>
              </a:defRPr>
            </a:lvl1pPr>
          </a:lstStyle>
          <a:p>
            <a:fld id="{4D37DAE3-6D26-46C2-8F4D-2803399F1625}" type="datetime1">
              <a:rPr lang="fr-FR" smtClean="0"/>
              <a:t>13/06/2024</a:t>
            </a:fld>
            <a:endParaRPr lang="fr-FR" dirty="0"/>
          </a:p>
        </p:txBody>
      </p:sp>
    </p:spTree>
    <p:extLst>
      <p:ext uri="{BB962C8B-B14F-4D97-AF65-F5344CB8AC3E}">
        <p14:creationId xmlns:p14="http://schemas.microsoft.com/office/powerpoint/2010/main" val="4202167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pitr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CBC2F52-DDCA-AF40-9AD3-7D3EAA9C37E5}"/>
              </a:ext>
            </a:extLst>
          </p:cNvPr>
          <p:cNvSpPr/>
          <p:nvPr/>
        </p:nvSpPr>
        <p:spPr>
          <a:xfrm>
            <a:off x="1" y="1727125"/>
            <a:ext cx="1853682" cy="1683611"/>
          </a:xfrm>
          <a:prstGeom prst="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Triangle 6">
            <a:extLst>
              <a:ext uri="{FF2B5EF4-FFF2-40B4-BE49-F238E27FC236}">
                <a16:creationId xmlns:a16="http://schemas.microsoft.com/office/drawing/2014/main" id="{39E81529-829A-F740-A2DE-48FBD102A913}"/>
              </a:ext>
            </a:extLst>
          </p:cNvPr>
          <p:cNvSpPr/>
          <p:nvPr/>
        </p:nvSpPr>
        <p:spPr>
          <a:xfrm>
            <a:off x="1" y="1727125"/>
            <a:ext cx="1853682" cy="1683611"/>
          </a:xfrm>
          <a:prstGeom prst="triangle">
            <a:avLst>
              <a:gd name="adj" fmla="val 0"/>
            </a:avLst>
          </a:prstGeom>
          <a:solidFill>
            <a:srgbClr val="00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riangle rectangle 12">
            <a:extLst>
              <a:ext uri="{FF2B5EF4-FFF2-40B4-BE49-F238E27FC236}">
                <a16:creationId xmlns:a16="http://schemas.microsoft.com/office/drawing/2014/main" id="{F240DD9F-CF93-4D42-965B-C70B9D008C93}"/>
              </a:ext>
            </a:extLst>
          </p:cNvPr>
          <p:cNvSpPr/>
          <p:nvPr userDrawn="1"/>
        </p:nvSpPr>
        <p:spPr>
          <a:xfrm rot="2700000">
            <a:off x="8158787" y="1584960"/>
            <a:ext cx="1973580" cy="1973580"/>
          </a:xfrm>
          <a:prstGeom prst="rtTriangle">
            <a:avLst/>
          </a:prstGeom>
          <a:solidFill>
            <a:schemeClr val="bg2">
              <a:alpha val="821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p:cNvSpPr>
            <a:spLocks noGrp="1"/>
          </p:cNvSpPr>
          <p:nvPr userDrawn="1">
            <p:ph type="title" hasCustomPrompt="1"/>
          </p:nvPr>
        </p:nvSpPr>
        <p:spPr>
          <a:xfrm>
            <a:off x="2297286" y="2211750"/>
            <a:ext cx="6431930" cy="807241"/>
          </a:xfrm>
        </p:spPr>
        <p:txBody>
          <a:bodyPr anchor="ctr">
            <a:noAutofit/>
          </a:bodyPr>
          <a:lstStyle>
            <a:lvl1pPr>
              <a:defRPr sz="3200"/>
            </a:lvl1pPr>
          </a:lstStyle>
          <a:p>
            <a:r>
              <a:rPr lang="fr-FR" dirty="0"/>
              <a:t>Titre</a:t>
            </a:r>
            <a:endParaRPr lang="en-US" dirty="0"/>
          </a:p>
        </p:txBody>
      </p:sp>
      <p:sp>
        <p:nvSpPr>
          <p:cNvPr id="3" name="Text Placeholder 2"/>
          <p:cNvSpPr>
            <a:spLocks noGrp="1"/>
          </p:cNvSpPr>
          <p:nvPr userDrawn="1">
            <p:ph type="body" idx="1" hasCustomPrompt="1"/>
          </p:nvPr>
        </p:nvSpPr>
        <p:spPr>
          <a:xfrm>
            <a:off x="2297286" y="3062835"/>
            <a:ext cx="6431930" cy="582996"/>
          </a:xfrm>
        </p:spPr>
        <p:txBody>
          <a:bodyPr>
            <a:noAutofit/>
          </a:bodyPr>
          <a:lstStyle>
            <a:lvl1pPr marL="0" indent="0">
              <a:buNone/>
              <a:defRPr sz="1600" b="1">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dirty="0"/>
              <a:t>Texte</a:t>
            </a:r>
            <a:endParaRPr lang="en-US" dirty="0"/>
          </a:p>
        </p:txBody>
      </p:sp>
      <p:sp>
        <p:nvSpPr>
          <p:cNvPr id="5" name="Footer Placeholder 4"/>
          <p:cNvSpPr>
            <a:spLocks noGrp="1"/>
          </p:cNvSpPr>
          <p:nvPr userDrawn="1">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userDrawn="1">
            <p:ph type="sldNum" sz="quarter" idx="12"/>
          </p:nvPr>
        </p:nvSpPr>
        <p:spPr/>
        <p:txBody>
          <a:bodyPr/>
          <a:lstStyle/>
          <a:p>
            <a:fld id="{E94165F0-FE87-0B48-AA66-28C8AFD55271}" type="slidenum">
              <a:rPr lang="fr-FR" smtClean="0"/>
              <a:t>‹N°›</a:t>
            </a:fld>
            <a:endParaRPr lang="fr-FR"/>
          </a:p>
        </p:txBody>
      </p:sp>
      <p:sp>
        <p:nvSpPr>
          <p:cNvPr id="7" name="Rectangle 6">
            <a:extLst>
              <a:ext uri="{FF2B5EF4-FFF2-40B4-BE49-F238E27FC236}">
                <a16:creationId xmlns:a16="http://schemas.microsoft.com/office/drawing/2014/main" id="{A4F844CA-09EA-1D47-BF19-4A702CA64AEF}"/>
              </a:ext>
            </a:extLst>
          </p:cNvPr>
          <p:cNvSpPr/>
          <p:nvPr userDrawn="1"/>
        </p:nvSpPr>
        <p:spPr>
          <a:xfrm>
            <a:off x="2114926" y="2211750"/>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2" name="Ellipse 11">
            <a:extLst>
              <a:ext uri="{FF2B5EF4-FFF2-40B4-BE49-F238E27FC236}">
                <a16:creationId xmlns:a16="http://schemas.microsoft.com/office/drawing/2014/main" id="{3EC10C20-37DE-814C-8EAD-ACDA1EF8BF05}"/>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1" name="Espace réservé du texte 10">
            <a:extLst>
              <a:ext uri="{FF2B5EF4-FFF2-40B4-BE49-F238E27FC236}">
                <a16:creationId xmlns:a16="http://schemas.microsoft.com/office/drawing/2014/main" id="{FD0D0353-50C6-A241-A645-411701E531C0}"/>
              </a:ext>
            </a:extLst>
          </p:cNvPr>
          <p:cNvSpPr>
            <a:spLocks noGrp="1"/>
          </p:cNvSpPr>
          <p:nvPr userDrawn="1">
            <p:ph type="body" sz="quarter" idx="13" hasCustomPrompt="1"/>
          </p:nvPr>
        </p:nvSpPr>
        <p:spPr>
          <a:xfrm>
            <a:off x="175755" y="2041652"/>
            <a:ext cx="1677928" cy="1060196"/>
          </a:xfrm>
        </p:spPr>
        <p:txBody>
          <a:bodyPr anchor="ctr">
            <a:noAutofit/>
          </a:bodyPr>
          <a:lstStyle>
            <a:lvl1pPr algn="r">
              <a:lnSpc>
                <a:spcPct val="100000"/>
              </a:lnSpc>
              <a:defRPr sz="6600" b="1" i="0">
                <a:solidFill>
                  <a:schemeClr val="bg1"/>
                </a:solidFill>
                <a:latin typeface="Arial Black" panose="020B0604020202020204" pitchFamily="34" charset="0"/>
                <a:cs typeface="Arial Black" panose="020B0604020202020204" pitchFamily="34" charset="0"/>
              </a:defRPr>
            </a:lvl1pPr>
          </a:lstStyle>
          <a:p>
            <a:pPr lvl="0"/>
            <a:r>
              <a:rPr lang="fr-FR" dirty="0"/>
              <a:t>XX</a:t>
            </a:r>
          </a:p>
        </p:txBody>
      </p:sp>
      <p:sp>
        <p:nvSpPr>
          <p:cNvPr id="4" name="Rectangle 3">
            <a:extLst>
              <a:ext uri="{FF2B5EF4-FFF2-40B4-BE49-F238E27FC236}">
                <a16:creationId xmlns:a16="http://schemas.microsoft.com/office/drawing/2014/main" id="{568C557B-97B1-6BC9-05E4-7B3D7015226B}"/>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764C39CE-DC31-7DAF-A5F3-92C0D4A12DD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Tree>
    <p:extLst>
      <p:ext uri="{BB962C8B-B14F-4D97-AF65-F5344CB8AC3E}">
        <p14:creationId xmlns:p14="http://schemas.microsoft.com/office/powerpoint/2010/main" val="32855056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re &amp; 2 contenu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dirty="0"/>
              <a:t>Titre</a:t>
            </a:r>
            <a:endParaRPr lang="en-US" dirty="0"/>
          </a:p>
        </p:txBody>
      </p:sp>
      <p:sp>
        <p:nvSpPr>
          <p:cNvPr id="3" name="Content Placeholder 2"/>
          <p:cNvSpPr>
            <a:spLocks noGrp="1"/>
          </p:cNvSpPr>
          <p:nvPr>
            <p:ph idx="1"/>
          </p:nvPr>
        </p:nvSpPr>
        <p:spPr>
          <a:xfrm>
            <a:off x="385320" y="1028614"/>
            <a:ext cx="4095240"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600474"/>
            <a:ext cx="8434830" cy="315514"/>
          </a:xfrm>
        </p:spPr>
        <p:txBody>
          <a:bodyPr/>
          <a:lstStyle>
            <a:lvl1pPr>
              <a:defRPr sz="1600" b="1">
                <a:solidFill>
                  <a:schemeClr val="tx2"/>
                </a:solidFill>
              </a:defRPr>
            </a:lvl1pPr>
          </a:lstStyle>
          <a:p>
            <a:r>
              <a:rPr lang="fr-FR" dirty="0"/>
              <a:t>Sous-titre</a:t>
            </a:r>
            <a:endParaRPr lang="en-US" dirty="0"/>
          </a:p>
        </p:txBody>
      </p:sp>
      <p:sp>
        <p:nvSpPr>
          <p:cNvPr id="13" name="Ellipse 12">
            <a:extLst>
              <a:ext uri="{FF2B5EF4-FFF2-40B4-BE49-F238E27FC236}">
                <a16:creationId xmlns:a16="http://schemas.microsoft.com/office/drawing/2014/main" id="{D52B81F9-406B-A64A-9156-2008332B7144}"/>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0" name="Rectangle 9">
            <a:extLst>
              <a:ext uri="{FF2B5EF4-FFF2-40B4-BE49-F238E27FC236}">
                <a16:creationId xmlns:a16="http://schemas.microsoft.com/office/drawing/2014/main" id="{F9DD546E-979B-0A4D-B9D5-60A99B9F30FC}"/>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4" name="Content Placeholder 2">
            <a:extLst>
              <a:ext uri="{FF2B5EF4-FFF2-40B4-BE49-F238E27FC236}">
                <a16:creationId xmlns:a16="http://schemas.microsoft.com/office/drawing/2014/main" id="{EF353B20-24F1-F2A8-8636-867942A75CC8}"/>
              </a:ext>
            </a:extLst>
          </p:cNvPr>
          <p:cNvSpPr>
            <a:spLocks noGrp="1"/>
          </p:cNvSpPr>
          <p:nvPr>
            <p:ph idx="14"/>
          </p:nvPr>
        </p:nvSpPr>
        <p:spPr>
          <a:xfrm>
            <a:off x="4724910" y="1028614"/>
            <a:ext cx="4095240"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extLst>
      <p:ext uri="{BB962C8B-B14F-4D97-AF65-F5344CB8AC3E}">
        <p14:creationId xmlns:p14="http://schemas.microsoft.com/office/powerpoint/2010/main" val="38221016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re &amp; 3 contenu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7" name="Ellipse 6">
            <a:extLst>
              <a:ext uri="{FF2B5EF4-FFF2-40B4-BE49-F238E27FC236}">
                <a16:creationId xmlns:a16="http://schemas.microsoft.com/office/drawing/2014/main" id="{5BABC03D-00F8-8143-9A09-2F446FC692EF}"/>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600474"/>
            <a:ext cx="8434830" cy="315514"/>
          </a:xfrm>
        </p:spPr>
        <p:txBody>
          <a:bodyPr/>
          <a:lstStyle>
            <a:lvl1pPr>
              <a:defRPr sz="1600" b="1">
                <a:solidFill>
                  <a:schemeClr val="tx2"/>
                </a:solidFill>
              </a:defRPr>
            </a:lvl1pPr>
          </a:lstStyle>
          <a:p>
            <a:r>
              <a:rPr lang="fr-FR" dirty="0"/>
              <a:t>Sous-titre</a:t>
            </a:r>
            <a:endParaRPr lang="en-US" dirty="0"/>
          </a:p>
        </p:txBody>
      </p:sp>
      <p:sp>
        <p:nvSpPr>
          <p:cNvPr id="11" name="Rectangle 10">
            <a:extLst>
              <a:ext uri="{FF2B5EF4-FFF2-40B4-BE49-F238E27FC236}">
                <a16:creationId xmlns:a16="http://schemas.microsoft.com/office/drawing/2014/main" id="{3DD4A9B5-F5E2-D14C-8E54-A17FB3DBF60E}"/>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4" name="Content Placeholder 2">
            <a:extLst>
              <a:ext uri="{FF2B5EF4-FFF2-40B4-BE49-F238E27FC236}">
                <a16:creationId xmlns:a16="http://schemas.microsoft.com/office/drawing/2014/main" id="{F4B8061C-5DA1-B53B-8ED5-DBE0285586AB}"/>
              </a:ext>
            </a:extLst>
          </p:cNvPr>
          <p:cNvSpPr>
            <a:spLocks noGrp="1"/>
          </p:cNvSpPr>
          <p:nvPr>
            <p:ph idx="1"/>
          </p:nvPr>
        </p:nvSpPr>
        <p:spPr>
          <a:xfrm>
            <a:off x="385320" y="1028614"/>
            <a:ext cx="2601402"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9" name="Content Placeholder 2">
            <a:extLst>
              <a:ext uri="{FF2B5EF4-FFF2-40B4-BE49-F238E27FC236}">
                <a16:creationId xmlns:a16="http://schemas.microsoft.com/office/drawing/2014/main" id="{0EFF06AF-F6D5-EA72-8878-376AE56E69B0}"/>
              </a:ext>
            </a:extLst>
          </p:cNvPr>
          <p:cNvSpPr>
            <a:spLocks noGrp="1"/>
          </p:cNvSpPr>
          <p:nvPr>
            <p:ph idx="16"/>
          </p:nvPr>
        </p:nvSpPr>
        <p:spPr>
          <a:xfrm>
            <a:off x="3302034" y="1033337"/>
            <a:ext cx="2601402"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3" name="Rectangle 2">
            <a:extLst>
              <a:ext uri="{FF2B5EF4-FFF2-40B4-BE49-F238E27FC236}">
                <a16:creationId xmlns:a16="http://schemas.microsoft.com/office/drawing/2014/main" id="{2816D86A-188B-DD11-55C6-ADBADD35C8BB}"/>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7CC730B6-F162-5950-A98D-7D191172258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
        <p:nvSpPr>
          <p:cNvPr id="10" name="Content Placeholder 2">
            <a:extLst>
              <a:ext uri="{FF2B5EF4-FFF2-40B4-BE49-F238E27FC236}">
                <a16:creationId xmlns:a16="http://schemas.microsoft.com/office/drawing/2014/main" id="{8BF62D8E-9CB4-EB0C-A098-0AF799B3D049}"/>
              </a:ext>
            </a:extLst>
          </p:cNvPr>
          <p:cNvSpPr>
            <a:spLocks noGrp="1"/>
          </p:cNvSpPr>
          <p:nvPr>
            <p:ph idx="17"/>
          </p:nvPr>
        </p:nvSpPr>
        <p:spPr>
          <a:xfrm>
            <a:off x="6218748" y="1029182"/>
            <a:ext cx="2601402"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extLst>
      <p:ext uri="{BB962C8B-B14F-4D97-AF65-F5344CB8AC3E}">
        <p14:creationId xmlns:p14="http://schemas.microsoft.com/office/powerpoint/2010/main" val="18788310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re/contenu &amp; 1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322" y="195262"/>
            <a:ext cx="5182358" cy="389953"/>
          </a:xfrm>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600474"/>
            <a:ext cx="5182359" cy="315514"/>
          </a:xfrm>
        </p:spPr>
        <p:txBody>
          <a:bodyPr/>
          <a:lstStyle>
            <a:lvl1pPr>
              <a:defRPr sz="1600" b="1">
                <a:solidFill>
                  <a:schemeClr val="tx2"/>
                </a:solidFill>
              </a:defRPr>
            </a:lvl1pPr>
          </a:lstStyle>
          <a:p>
            <a:r>
              <a:rPr lang="fr-FR" dirty="0"/>
              <a:t>Sous-titre</a:t>
            </a:r>
            <a:endParaRPr lang="en-US" dirty="0"/>
          </a:p>
        </p:txBody>
      </p:sp>
      <p:sp>
        <p:nvSpPr>
          <p:cNvPr id="13" name="Ellipse 12">
            <a:extLst>
              <a:ext uri="{FF2B5EF4-FFF2-40B4-BE49-F238E27FC236}">
                <a16:creationId xmlns:a16="http://schemas.microsoft.com/office/drawing/2014/main" id="{D52B81F9-406B-A64A-9156-2008332B7144}"/>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0" name="Rectangle 9">
            <a:extLst>
              <a:ext uri="{FF2B5EF4-FFF2-40B4-BE49-F238E27FC236}">
                <a16:creationId xmlns:a16="http://schemas.microsoft.com/office/drawing/2014/main" id="{4254A3DE-3FF9-ED42-836F-1C0F6EA56240}"/>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4" name="Content Placeholder 2">
            <a:extLst>
              <a:ext uri="{FF2B5EF4-FFF2-40B4-BE49-F238E27FC236}">
                <a16:creationId xmlns:a16="http://schemas.microsoft.com/office/drawing/2014/main" id="{0F7ED1E8-D213-B4A7-C3EE-B0E36CBED619}"/>
              </a:ext>
            </a:extLst>
          </p:cNvPr>
          <p:cNvSpPr>
            <a:spLocks noGrp="1"/>
          </p:cNvSpPr>
          <p:nvPr>
            <p:ph idx="16"/>
          </p:nvPr>
        </p:nvSpPr>
        <p:spPr>
          <a:xfrm>
            <a:off x="385322" y="1027702"/>
            <a:ext cx="5182358"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3" name="Rectangle 2">
            <a:extLst>
              <a:ext uri="{FF2B5EF4-FFF2-40B4-BE49-F238E27FC236}">
                <a16:creationId xmlns:a16="http://schemas.microsoft.com/office/drawing/2014/main" id="{C51EC24E-5EFE-F531-8ACD-F89701355075}"/>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D015AE60-1597-A4EC-AC6F-6E1F3F0D207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
        <p:nvSpPr>
          <p:cNvPr id="7" name="Espace réservé pour une image  6">
            <a:extLst>
              <a:ext uri="{FF2B5EF4-FFF2-40B4-BE49-F238E27FC236}">
                <a16:creationId xmlns:a16="http://schemas.microsoft.com/office/drawing/2014/main" id="{04556D04-D8C7-3F4C-BD82-00E1B9F17A1A}"/>
              </a:ext>
            </a:extLst>
          </p:cNvPr>
          <p:cNvSpPr>
            <a:spLocks noGrp="1"/>
          </p:cNvSpPr>
          <p:nvPr>
            <p:ph type="pic" sz="quarter" idx="14" hasCustomPrompt="1"/>
          </p:nvPr>
        </p:nvSpPr>
        <p:spPr>
          <a:xfrm>
            <a:off x="5931674" y="0"/>
            <a:ext cx="3212326" cy="5143500"/>
          </a:xfrm>
        </p:spPr>
        <p:txBody>
          <a:bodyPr/>
          <a:lstStyle/>
          <a:p>
            <a:r>
              <a:rPr lang="fr-FR" dirty="0"/>
              <a:t>Click </a:t>
            </a:r>
            <a:r>
              <a:rPr lang="fr-FR" dirty="0" err="1"/>
              <a:t>here</a:t>
            </a:r>
            <a:r>
              <a:rPr lang="fr-FR" dirty="0"/>
              <a:t> to download a </a:t>
            </a:r>
            <a:r>
              <a:rPr lang="fr-FR" dirty="0" err="1"/>
              <a:t>picture</a:t>
            </a:r>
            <a:endParaRPr lang="fr-FR" dirty="0"/>
          </a:p>
        </p:txBody>
      </p:sp>
    </p:spTree>
    <p:extLst>
      <p:ext uri="{BB962C8B-B14F-4D97-AF65-F5344CB8AC3E}">
        <p14:creationId xmlns:p14="http://schemas.microsoft.com/office/powerpoint/2010/main" val="3004819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re/contenu &amp; 4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323" y="195262"/>
            <a:ext cx="4234276" cy="389953"/>
          </a:xfrm>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1" y="600474"/>
            <a:ext cx="4234277" cy="315514"/>
          </a:xfrm>
        </p:spPr>
        <p:txBody>
          <a:bodyPr/>
          <a:lstStyle>
            <a:lvl1pPr>
              <a:defRPr sz="1600" b="1">
                <a:solidFill>
                  <a:schemeClr val="tx2"/>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dirty="0"/>
              <a:t>Sous-titre</a:t>
            </a:r>
            <a:endParaRPr lang="en-US" dirty="0"/>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lang="en-US" dirty="0"/>
          </a:p>
          <a:p>
            <a:pPr lvl="0"/>
            <a:endParaRPr lang="fr-FR" dirty="0"/>
          </a:p>
        </p:txBody>
      </p:sp>
      <p:sp>
        <p:nvSpPr>
          <p:cNvPr id="13" name="Ellipse 12">
            <a:extLst>
              <a:ext uri="{FF2B5EF4-FFF2-40B4-BE49-F238E27FC236}">
                <a16:creationId xmlns:a16="http://schemas.microsoft.com/office/drawing/2014/main" id="{D52B81F9-406B-A64A-9156-2008332B7144}"/>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7" name="Espace réservé pour une image  6">
            <a:extLst>
              <a:ext uri="{FF2B5EF4-FFF2-40B4-BE49-F238E27FC236}">
                <a16:creationId xmlns:a16="http://schemas.microsoft.com/office/drawing/2014/main" id="{04556D04-D8C7-3F4C-BD82-00E1B9F17A1A}"/>
              </a:ext>
            </a:extLst>
          </p:cNvPr>
          <p:cNvSpPr>
            <a:spLocks noGrp="1"/>
          </p:cNvSpPr>
          <p:nvPr>
            <p:ph type="pic" sz="quarter" idx="14" hasCustomPrompt="1"/>
          </p:nvPr>
        </p:nvSpPr>
        <p:spPr>
          <a:xfrm>
            <a:off x="5074117" y="438085"/>
            <a:ext cx="1584000" cy="1944000"/>
          </a:xfrm>
        </p:spPr>
        <p:txBody>
          <a:bodyPr/>
          <a:lstStyle/>
          <a:p>
            <a:r>
              <a:rPr lang="fr-FR" dirty="0"/>
              <a:t>Click </a:t>
            </a:r>
            <a:r>
              <a:rPr lang="fr-FR" dirty="0" err="1"/>
              <a:t>here</a:t>
            </a:r>
            <a:r>
              <a:rPr lang="fr-FR" dirty="0"/>
              <a:t> to download a </a:t>
            </a:r>
            <a:r>
              <a:rPr lang="fr-FR" dirty="0" err="1"/>
              <a:t>picture</a:t>
            </a:r>
            <a:endParaRPr lang="fr-FR" dirty="0"/>
          </a:p>
        </p:txBody>
      </p:sp>
      <p:sp>
        <p:nvSpPr>
          <p:cNvPr id="11" name="Espace réservé pour une image  6">
            <a:extLst>
              <a:ext uri="{FF2B5EF4-FFF2-40B4-BE49-F238E27FC236}">
                <a16:creationId xmlns:a16="http://schemas.microsoft.com/office/drawing/2014/main" id="{35B21EA1-BBA1-8C45-8220-21E1810F41FC}"/>
              </a:ext>
            </a:extLst>
          </p:cNvPr>
          <p:cNvSpPr>
            <a:spLocks noGrp="1"/>
          </p:cNvSpPr>
          <p:nvPr>
            <p:ph type="pic" sz="quarter" idx="15" hasCustomPrompt="1"/>
          </p:nvPr>
        </p:nvSpPr>
        <p:spPr>
          <a:xfrm>
            <a:off x="6814677" y="798085"/>
            <a:ext cx="1944000" cy="1584000"/>
          </a:xfrm>
        </p:spPr>
        <p:txBody>
          <a:bodyPr/>
          <a:lstStyle/>
          <a:p>
            <a:r>
              <a:rPr lang="fr-FR" dirty="0"/>
              <a:t>Click </a:t>
            </a:r>
            <a:r>
              <a:rPr lang="fr-FR" dirty="0" err="1"/>
              <a:t>here</a:t>
            </a:r>
            <a:r>
              <a:rPr lang="fr-FR" dirty="0"/>
              <a:t> to download a </a:t>
            </a:r>
            <a:r>
              <a:rPr lang="fr-FR" dirty="0" err="1"/>
              <a:t>picture</a:t>
            </a:r>
            <a:endParaRPr lang="fr-FR" dirty="0"/>
          </a:p>
        </p:txBody>
      </p:sp>
      <p:sp>
        <p:nvSpPr>
          <p:cNvPr id="14" name="Espace réservé pour une image  6">
            <a:extLst>
              <a:ext uri="{FF2B5EF4-FFF2-40B4-BE49-F238E27FC236}">
                <a16:creationId xmlns:a16="http://schemas.microsoft.com/office/drawing/2014/main" id="{714D1657-DFCE-594B-9581-9D021C33B740}"/>
              </a:ext>
            </a:extLst>
          </p:cNvPr>
          <p:cNvSpPr>
            <a:spLocks noGrp="1"/>
          </p:cNvSpPr>
          <p:nvPr>
            <p:ph type="pic" sz="quarter" idx="16" hasCustomPrompt="1"/>
          </p:nvPr>
        </p:nvSpPr>
        <p:spPr>
          <a:xfrm>
            <a:off x="4894117" y="2520950"/>
            <a:ext cx="1944000" cy="1584000"/>
          </a:xfrm>
        </p:spPr>
        <p:txBody>
          <a:bodyPr/>
          <a:lstStyle/>
          <a:p>
            <a:r>
              <a:rPr lang="fr-FR" dirty="0"/>
              <a:t>Click </a:t>
            </a:r>
            <a:r>
              <a:rPr lang="fr-FR" dirty="0" err="1"/>
              <a:t>here</a:t>
            </a:r>
            <a:r>
              <a:rPr lang="fr-FR" dirty="0"/>
              <a:t> to download a </a:t>
            </a:r>
            <a:r>
              <a:rPr lang="fr-FR" dirty="0" err="1"/>
              <a:t>picture</a:t>
            </a:r>
            <a:endParaRPr lang="fr-FR" dirty="0"/>
          </a:p>
        </p:txBody>
      </p:sp>
      <p:sp>
        <p:nvSpPr>
          <p:cNvPr id="15" name="Espace réservé pour une image  6">
            <a:extLst>
              <a:ext uri="{FF2B5EF4-FFF2-40B4-BE49-F238E27FC236}">
                <a16:creationId xmlns:a16="http://schemas.microsoft.com/office/drawing/2014/main" id="{15B3083A-4A4B-F945-BBB8-E85B8906FC35}"/>
              </a:ext>
            </a:extLst>
          </p:cNvPr>
          <p:cNvSpPr>
            <a:spLocks noGrp="1"/>
          </p:cNvSpPr>
          <p:nvPr>
            <p:ph type="pic" sz="quarter" idx="17" hasCustomPrompt="1"/>
          </p:nvPr>
        </p:nvSpPr>
        <p:spPr>
          <a:xfrm>
            <a:off x="6994677" y="2520950"/>
            <a:ext cx="1584000" cy="1944000"/>
          </a:xfrm>
        </p:spPr>
        <p:txBody>
          <a:bodyPr/>
          <a:lstStyle/>
          <a:p>
            <a:r>
              <a:rPr lang="fr-FR" dirty="0"/>
              <a:t>Click </a:t>
            </a:r>
            <a:r>
              <a:rPr lang="fr-FR" dirty="0" err="1"/>
              <a:t>here</a:t>
            </a:r>
            <a:r>
              <a:rPr lang="fr-FR" dirty="0"/>
              <a:t> to download a </a:t>
            </a:r>
            <a:r>
              <a:rPr lang="fr-FR" dirty="0" err="1"/>
              <a:t>picture</a:t>
            </a:r>
            <a:endParaRPr lang="fr-FR" dirty="0"/>
          </a:p>
        </p:txBody>
      </p:sp>
      <p:sp>
        <p:nvSpPr>
          <p:cNvPr id="17" name="Rectangle 16">
            <a:extLst>
              <a:ext uri="{FF2B5EF4-FFF2-40B4-BE49-F238E27FC236}">
                <a16:creationId xmlns:a16="http://schemas.microsoft.com/office/drawing/2014/main" id="{2B873226-A9F0-854C-ACEE-F61376678C33}"/>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4" name="Content Placeholder 2">
            <a:extLst>
              <a:ext uri="{FF2B5EF4-FFF2-40B4-BE49-F238E27FC236}">
                <a16:creationId xmlns:a16="http://schemas.microsoft.com/office/drawing/2014/main" id="{D97A68E9-B2CF-A56D-ACE3-B0F47F63CA47}"/>
              </a:ext>
            </a:extLst>
          </p:cNvPr>
          <p:cNvSpPr>
            <a:spLocks noGrp="1"/>
          </p:cNvSpPr>
          <p:nvPr>
            <p:ph idx="18"/>
          </p:nvPr>
        </p:nvSpPr>
        <p:spPr>
          <a:xfrm>
            <a:off x="385321" y="1028761"/>
            <a:ext cx="4234278"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3" name="Rectangle 2">
            <a:extLst>
              <a:ext uri="{FF2B5EF4-FFF2-40B4-BE49-F238E27FC236}">
                <a16:creationId xmlns:a16="http://schemas.microsoft.com/office/drawing/2014/main" id="{A07ED2CE-A4BA-202A-7C7F-3337C3C13C27}"/>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713BE833-7592-FE1E-F672-79603B9456F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Tree>
    <p:extLst>
      <p:ext uri="{BB962C8B-B14F-4D97-AF65-F5344CB8AC3E}">
        <p14:creationId xmlns:p14="http://schemas.microsoft.com/office/powerpoint/2010/main" val="38111354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Titre &amp;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322" y="2108772"/>
            <a:ext cx="8434828" cy="389953"/>
          </a:xfrm>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7" name="Ellipse 6">
            <a:extLst>
              <a:ext uri="{FF2B5EF4-FFF2-40B4-BE49-F238E27FC236}">
                <a16:creationId xmlns:a16="http://schemas.microsoft.com/office/drawing/2014/main" id="{5BABC03D-00F8-8143-9A09-2F446FC692EF}"/>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0" name="Rectangle 9">
            <a:extLst>
              <a:ext uri="{FF2B5EF4-FFF2-40B4-BE49-F238E27FC236}">
                <a16:creationId xmlns:a16="http://schemas.microsoft.com/office/drawing/2014/main" id="{C3BD7D8E-351A-A54D-8322-C1716521BEB2}"/>
              </a:ext>
            </a:extLst>
          </p:cNvPr>
          <p:cNvSpPr/>
          <p:nvPr userDrawn="1"/>
        </p:nvSpPr>
        <p:spPr>
          <a:xfrm>
            <a:off x="283432" y="210877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2513984"/>
            <a:ext cx="8434830" cy="315514"/>
          </a:xfrm>
        </p:spPr>
        <p:txBody>
          <a:bodyPr/>
          <a:lstStyle>
            <a:lvl1pPr>
              <a:defRPr sz="1600" b="1">
                <a:solidFill>
                  <a:schemeClr val="tx2"/>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dirty="0"/>
              <a:t>Sous-titre</a:t>
            </a:r>
            <a:endParaRPr lang="en-US" dirty="0"/>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lang="en-US" dirty="0"/>
          </a:p>
          <a:p>
            <a:pPr lvl="0"/>
            <a:endParaRPr lang="fr-FR" dirty="0"/>
          </a:p>
        </p:txBody>
      </p:sp>
      <p:sp>
        <p:nvSpPr>
          <p:cNvPr id="8" name="Espace réservé pour une image  7">
            <a:extLst>
              <a:ext uri="{FF2B5EF4-FFF2-40B4-BE49-F238E27FC236}">
                <a16:creationId xmlns:a16="http://schemas.microsoft.com/office/drawing/2014/main" id="{2A72330D-3B2D-9649-903E-40C4A591D624}"/>
              </a:ext>
            </a:extLst>
          </p:cNvPr>
          <p:cNvSpPr>
            <a:spLocks noGrp="1"/>
          </p:cNvSpPr>
          <p:nvPr>
            <p:ph type="pic" sz="quarter" idx="14" hasCustomPrompt="1"/>
          </p:nvPr>
        </p:nvSpPr>
        <p:spPr>
          <a:xfrm>
            <a:off x="0" y="0"/>
            <a:ext cx="9144000" cy="1838960"/>
          </a:xfrm>
        </p:spPr>
        <p:txBody>
          <a:bodyPr/>
          <a:lstStyle>
            <a:lvl1pPr>
              <a:defRPr/>
            </a:lvl1pPr>
          </a:lstStyle>
          <a:p>
            <a:r>
              <a:rPr lang="fr-FR" dirty="0"/>
              <a:t>Cliquer ici pour télécharger une image</a:t>
            </a:r>
          </a:p>
        </p:txBody>
      </p:sp>
      <p:sp>
        <p:nvSpPr>
          <p:cNvPr id="3" name="Rectangle 2">
            <a:extLst>
              <a:ext uri="{FF2B5EF4-FFF2-40B4-BE49-F238E27FC236}">
                <a16:creationId xmlns:a16="http://schemas.microsoft.com/office/drawing/2014/main" id="{E8FFFB32-E966-AC55-E438-BA0B9C10A8DD}"/>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5C7903E8-1239-D307-4DC4-3FF68C97DC5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
        <p:nvSpPr>
          <p:cNvPr id="4" name="Content Placeholder 2">
            <a:extLst>
              <a:ext uri="{FF2B5EF4-FFF2-40B4-BE49-F238E27FC236}">
                <a16:creationId xmlns:a16="http://schemas.microsoft.com/office/drawing/2014/main" id="{AE7480B0-622A-AEE5-FCEC-E80C2672524A}"/>
              </a:ext>
            </a:extLst>
          </p:cNvPr>
          <p:cNvSpPr>
            <a:spLocks noGrp="1"/>
          </p:cNvSpPr>
          <p:nvPr>
            <p:ph idx="16"/>
          </p:nvPr>
        </p:nvSpPr>
        <p:spPr>
          <a:xfrm>
            <a:off x="385320" y="2929631"/>
            <a:ext cx="8434830" cy="1756820"/>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extLst>
      <p:ext uri="{BB962C8B-B14F-4D97-AF65-F5344CB8AC3E}">
        <p14:creationId xmlns:p14="http://schemas.microsoft.com/office/powerpoint/2010/main" val="4255350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re/introduction &amp;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dirty="0"/>
              <a:t>Titre</a:t>
            </a:r>
            <a:endParaRPr lang="en-US" dirty="0"/>
          </a:p>
        </p:txBody>
      </p:sp>
      <p:sp>
        <p:nvSpPr>
          <p:cNvPr id="3" name="Content Placeholder 2"/>
          <p:cNvSpPr>
            <a:spLocks noGrp="1"/>
          </p:cNvSpPr>
          <p:nvPr>
            <p:ph idx="1" hasCustomPrompt="1"/>
          </p:nvPr>
        </p:nvSpPr>
        <p:spPr>
          <a:xfrm>
            <a:off x="385320" y="1028614"/>
            <a:ext cx="8434828" cy="653882"/>
          </a:xfrm>
        </p:spPr>
        <p:txBody>
          <a:bodyPr/>
          <a:lstStyle>
            <a:lvl1pPr>
              <a:defRPr sz="1400" b="1"/>
            </a:lvl1pPr>
          </a:lstStyle>
          <a:p>
            <a:pPr lvl="0"/>
            <a:r>
              <a:rPr lang="fr-FR" dirty="0"/>
              <a:t>introduction</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7" name="Ellipse 6">
            <a:extLst>
              <a:ext uri="{FF2B5EF4-FFF2-40B4-BE49-F238E27FC236}">
                <a16:creationId xmlns:a16="http://schemas.microsoft.com/office/drawing/2014/main" id="{5BABC03D-00F8-8143-9A09-2F446FC692EF}"/>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600474"/>
            <a:ext cx="8434830" cy="315514"/>
          </a:xfrm>
        </p:spPr>
        <p:txBody>
          <a:bodyPr/>
          <a:lstStyle>
            <a:lvl1pPr>
              <a:defRPr sz="1600" b="1">
                <a:solidFill>
                  <a:schemeClr val="tx2"/>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dirty="0"/>
              <a:t>Sous-titre</a:t>
            </a:r>
            <a:endParaRPr lang="en-US" dirty="0"/>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lang="en-US" dirty="0"/>
          </a:p>
          <a:p>
            <a:pPr lvl="0"/>
            <a:endParaRPr lang="fr-FR" dirty="0"/>
          </a:p>
        </p:txBody>
      </p:sp>
      <p:sp>
        <p:nvSpPr>
          <p:cNvPr id="11" name="Rectangle 10">
            <a:extLst>
              <a:ext uri="{FF2B5EF4-FFF2-40B4-BE49-F238E27FC236}">
                <a16:creationId xmlns:a16="http://schemas.microsoft.com/office/drawing/2014/main" id="{6487F34C-B359-0B4D-A3E0-C55169D1E878}"/>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8" name="Rectangle 7">
            <a:extLst>
              <a:ext uri="{FF2B5EF4-FFF2-40B4-BE49-F238E27FC236}">
                <a16:creationId xmlns:a16="http://schemas.microsoft.com/office/drawing/2014/main" id="{DF7D46EA-5FF8-D9E3-B13B-4ED910B295B6}"/>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71AB3A08-B08B-B1CB-9C17-810E1AC2765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
        <p:nvSpPr>
          <p:cNvPr id="4" name="Content Placeholder 2">
            <a:extLst>
              <a:ext uri="{FF2B5EF4-FFF2-40B4-BE49-F238E27FC236}">
                <a16:creationId xmlns:a16="http://schemas.microsoft.com/office/drawing/2014/main" id="{47B739E6-5A59-16AA-75D6-429B8B8D9F2A}"/>
              </a:ext>
            </a:extLst>
          </p:cNvPr>
          <p:cNvSpPr>
            <a:spLocks noGrp="1"/>
          </p:cNvSpPr>
          <p:nvPr>
            <p:ph idx="16"/>
          </p:nvPr>
        </p:nvSpPr>
        <p:spPr>
          <a:xfrm>
            <a:off x="385320" y="1833239"/>
            <a:ext cx="8434830" cy="2853212"/>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extLst>
      <p:ext uri="{BB962C8B-B14F-4D97-AF65-F5344CB8AC3E}">
        <p14:creationId xmlns:p14="http://schemas.microsoft.com/office/powerpoint/2010/main" val="7255972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re-sous titr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600474"/>
            <a:ext cx="8434830" cy="315514"/>
          </a:xfrm>
        </p:spPr>
        <p:txBody>
          <a:bodyPr/>
          <a:lstStyle>
            <a:lvl1pPr>
              <a:defRPr sz="1600" b="1">
                <a:solidFill>
                  <a:schemeClr val="tx2"/>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dirty="0"/>
              <a:t>Sous-titre</a:t>
            </a:r>
            <a:endParaRPr lang="en-US" dirty="0"/>
          </a:p>
          <a:p>
            <a:endParaRPr lang="en-US" dirty="0"/>
          </a:p>
        </p:txBody>
      </p:sp>
      <p:sp>
        <p:nvSpPr>
          <p:cNvPr id="9" name="Ellipse 8">
            <a:extLst>
              <a:ext uri="{FF2B5EF4-FFF2-40B4-BE49-F238E27FC236}">
                <a16:creationId xmlns:a16="http://schemas.microsoft.com/office/drawing/2014/main" id="{DB14AF61-9C58-C34C-B7B8-C2441CA7D44B}"/>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1" name="Rectangle 10">
            <a:extLst>
              <a:ext uri="{FF2B5EF4-FFF2-40B4-BE49-F238E27FC236}">
                <a16:creationId xmlns:a16="http://schemas.microsoft.com/office/drawing/2014/main" id="{D484F6E4-CB5D-E743-AB9B-3408CB6760CF}"/>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3" name="Rectangle 2">
            <a:extLst>
              <a:ext uri="{FF2B5EF4-FFF2-40B4-BE49-F238E27FC236}">
                <a16:creationId xmlns:a16="http://schemas.microsoft.com/office/drawing/2014/main" id="{A17990C4-E5BC-71DC-DA12-CEDBFA7E10B1}"/>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17D04A63-3A01-FC4B-8B8C-20E0373C747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Tree>
    <p:extLst>
      <p:ext uri="{BB962C8B-B14F-4D97-AF65-F5344CB8AC3E}">
        <p14:creationId xmlns:p14="http://schemas.microsoft.com/office/powerpoint/2010/main" val="2505368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re-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9" name="Ellipse 8">
            <a:extLst>
              <a:ext uri="{FF2B5EF4-FFF2-40B4-BE49-F238E27FC236}">
                <a16:creationId xmlns:a16="http://schemas.microsoft.com/office/drawing/2014/main" id="{DB14AF61-9C58-C34C-B7B8-C2441CA7D44B}"/>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1" name="Rectangle 10">
            <a:extLst>
              <a:ext uri="{FF2B5EF4-FFF2-40B4-BE49-F238E27FC236}">
                <a16:creationId xmlns:a16="http://schemas.microsoft.com/office/drawing/2014/main" id="{D484F6E4-CB5D-E743-AB9B-3408CB6760CF}"/>
              </a:ext>
            </a:extLst>
          </p:cNvPr>
          <p:cNvSpPr/>
          <p:nvPr userDrawn="1"/>
        </p:nvSpPr>
        <p:spPr>
          <a:xfrm>
            <a:off x="283432" y="195263"/>
            <a:ext cx="45719" cy="3899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3" name="Rectangle 2">
            <a:extLst>
              <a:ext uri="{FF2B5EF4-FFF2-40B4-BE49-F238E27FC236}">
                <a16:creationId xmlns:a16="http://schemas.microsoft.com/office/drawing/2014/main" id="{A17990C4-E5BC-71DC-DA12-CEDBFA7E10B1}"/>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17D04A63-3A01-FC4B-8B8C-20E0373C747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Tree>
    <p:extLst>
      <p:ext uri="{BB962C8B-B14F-4D97-AF65-F5344CB8AC3E}">
        <p14:creationId xmlns:p14="http://schemas.microsoft.com/office/powerpoint/2010/main" val="1477848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322" y="2173806"/>
            <a:ext cx="2090400" cy="389953"/>
          </a:xfrm>
        </p:spPr>
        <p:txBody>
          <a:bodyPr anchor="ct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9" name="Ellipse 8">
            <a:extLst>
              <a:ext uri="{FF2B5EF4-FFF2-40B4-BE49-F238E27FC236}">
                <a16:creationId xmlns:a16="http://schemas.microsoft.com/office/drawing/2014/main" id="{DB14AF61-9C58-C34C-B7B8-C2441CA7D44B}"/>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1" name="Rectangle 10">
            <a:extLst>
              <a:ext uri="{FF2B5EF4-FFF2-40B4-BE49-F238E27FC236}">
                <a16:creationId xmlns:a16="http://schemas.microsoft.com/office/drawing/2014/main" id="{D484F6E4-CB5D-E743-AB9B-3408CB6760CF}"/>
              </a:ext>
            </a:extLst>
          </p:cNvPr>
          <p:cNvSpPr/>
          <p:nvPr userDrawn="1"/>
        </p:nvSpPr>
        <p:spPr>
          <a:xfrm>
            <a:off x="283432" y="2184045"/>
            <a:ext cx="54000" cy="3694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4" name="Espace réservé du texte 3">
            <a:extLst>
              <a:ext uri="{FF2B5EF4-FFF2-40B4-BE49-F238E27FC236}">
                <a16:creationId xmlns:a16="http://schemas.microsoft.com/office/drawing/2014/main" id="{92E57857-443C-1148-ACCA-44BBFC776760}"/>
              </a:ext>
            </a:extLst>
          </p:cNvPr>
          <p:cNvSpPr>
            <a:spLocks noGrp="1"/>
          </p:cNvSpPr>
          <p:nvPr>
            <p:ph type="body" sz="quarter" idx="14" hasCustomPrompt="1"/>
          </p:nvPr>
        </p:nvSpPr>
        <p:spPr>
          <a:xfrm>
            <a:off x="2874251" y="467746"/>
            <a:ext cx="869950" cy="382880"/>
          </a:xfrm>
        </p:spPr>
        <p:txBody>
          <a:bodyPr anchor="ctr"/>
          <a:lstStyle>
            <a:lvl1pPr algn="r">
              <a:defRPr sz="2000" b="1" i="0">
                <a:solidFill>
                  <a:schemeClr val="bg2"/>
                </a:solidFill>
                <a:latin typeface="Arial Black" panose="020B0604020202020204" pitchFamily="34" charset="0"/>
                <a:cs typeface="Arial Black" panose="020B0604020202020204" pitchFamily="34" charset="0"/>
              </a:defRPr>
            </a:lvl1pPr>
          </a:lstStyle>
          <a:p>
            <a:pPr lvl="0"/>
            <a:r>
              <a:rPr lang="fr-FR" dirty="0"/>
              <a:t>XX</a:t>
            </a:r>
          </a:p>
        </p:txBody>
      </p:sp>
      <p:sp>
        <p:nvSpPr>
          <p:cNvPr id="10" name="Espace réservé du texte 3">
            <a:extLst>
              <a:ext uri="{FF2B5EF4-FFF2-40B4-BE49-F238E27FC236}">
                <a16:creationId xmlns:a16="http://schemas.microsoft.com/office/drawing/2014/main" id="{55B4065A-BA21-AA4D-B2E5-669CC198CA3C}"/>
              </a:ext>
            </a:extLst>
          </p:cNvPr>
          <p:cNvSpPr>
            <a:spLocks noGrp="1"/>
          </p:cNvSpPr>
          <p:nvPr>
            <p:ph type="body" sz="quarter" idx="15" hasCustomPrompt="1"/>
          </p:nvPr>
        </p:nvSpPr>
        <p:spPr>
          <a:xfrm>
            <a:off x="3794871" y="467746"/>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14" name="Espace réservé du texte 3">
            <a:extLst>
              <a:ext uri="{FF2B5EF4-FFF2-40B4-BE49-F238E27FC236}">
                <a16:creationId xmlns:a16="http://schemas.microsoft.com/office/drawing/2014/main" id="{86C6FA19-B3A6-F14E-9BB8-70AC38973213}"/>
              </a:ext>
            </a:extLst>
          </p:cNvPr>
          <p:cNvSpPr>
            <a:spLocks noGrp="1"/>
          </p:cNvSpPr>
          <p:nvPr>
            <p:ph type="body" sz="quarter" idx="16" hasCustomPrompt="1"/>
          </p:nvPr>
        </p:nvSpPr>
        <p:spPr>
          <a:xfrm>
            <a:off x="2874251" y="1002701"/>
            <a:ext cx="869950" cy="382880"/>
          </a:xfrm>
        </p:spPr>
        <p:txBody>
          <a:bodyPr anchor="ctr"/>
          <a:lstStyle>
            <a:lvl1pPr algn="r">
              <a:defRPr sz="2000" b="1" i="0">
                <a:solidFill>
                  <a:schemeClr val="tx2"/>
                </a:solidFill>
                <a:latin typeface="Arial Black" panose="020B0604020202020204" pitchFamily="34" charset="0"/>
                <a:cs typeface="Arial Black" panose="020B0604020202020204" pitchFamily="34" charset="0"/>
              </a:defRPr>
            </a:lvl1pPr>
          </a:lstStyle>
          <a:p>
            <a:pPr lvl="0"/>
            <a:r>
              <a:rPr lang="fr-FR" dirty="0"/>
              <a:t>XX</a:t>
            </a:r>
          </a:p>
        </p:txBody>
      </p:sp>
      <p:sp>
        <p:nvSpPr>
          <p:cNvPr id="15" name="Espace réservé du texte 3">
            <a:extLst>
              <a:ext uri="{FF2B5EF4-FFF2-40B4-BE49-F238E27FC236}">
                <a16:creationId xmlns:a16="http://schemas.microsoft.com/office/drawing/2014/main" id="{578F156C-01CF-5045-9CA0-B6C375887BFE}"/>
              </a:ext>
            </a:extLst>
          </p:cNvPr>
          <p:cNvSpPr>
            <a:spLocks noGrp="1"/>
          </p:cNvSpPr>
          <p:nvPr>
            <p:ph type="body" sz="quarter" idx="17" hasCustomPrompt="1"/>
          </p:nvPr>
        </p:nvSpPr>
        <p:spPr>
          <a:xfrm>
            <a:off x="3794871" y="1002701"/>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17" name="Espace réservé du texte 3">
            <a:extLst>
              <a:ext uri="{FF2B5EF4-FFF2-40B4-BE49-F238E27FC236}">
                <a16:creationId xmlns:a16="http://schemas.microsoft.com/office/drawing/2014/main" id="{29F7479D-4F80-1844-BC60-2EB0DB362989}"/>
              </a:ext>
            </a:extLst>
          </p:cNvPr>
          <p:cNvSpPr>
            <a:spLocks noGrp="1"/>
          </p:cNvSpPr>
          <p:nvPr>
            <p:ph type="body" sz="quarter" idx="18" hasCustomPrompt="1"/>
          </p:nvPr>
        </p:nvSpPr>
        <p:spPr>
          <a:xfrm>
            <a:off x="2874251" y="1537656"/>
            <a:ext cx="869950" cy="382880"/>
          </a:xfrm>
        </p:spPr>
        <p:txBody>
          <a:bodyPr anchor="ctr"/>
          <a:lstStyle>
            <a:lvl1pPr algn="r">
              <a:defRPr sz="2000" b="1" i="0">
                <a:solidFill>
                  <a:schemeClr val="accent1"/>
                </a:solidFill>
                <a:latin typeface="Arial Black" panose="020B0604020202020204" pitchFamily="34" charset="0"/>
                <a:cs typeface="Arial Black" panose="020B0604020202020204" pitchFamily="34" charset="0"/>
              </a:defRPr>
            </a:lvl1pPr>
          </a:lstStyle>
          <a:p>
            <a:pPr lvl="0"/>
            <a:r>
              <a:rPr lang="fr-FR" dirty="0"/>
              <a:t>XX</a:t>
            </a:r>
          </a:p>
        </p:txBody>
      </p:sp>
      <p:sp>
        <p:nvSpPr>
          <p:cNvPr id="18" name="Espace réservé du texte 3">
            <a:extLst>
              <a:ext uri="{FF2B5EF4-FFF2-40B4-BE49-F238E27FC236}">
                <a16:creationId xmlns:a16="http://schemas.microsoft.com/office/drawing/2014/main" id="{BFB93A01-ABFD-FE4F-AC79-443AB6339BE2}"/>
              </a:ext>
            </a:extLst>
          </p:cNvPr>
          <p:cNvSpPr>
            <a:spLocks noGrp="1"/>
          </p:cNvSpPr>
          <p:nvPr>
            <p:ph type="body" sz="quarter" idx="19" hasCustomPrompt="1"/>
          </p:nvPr>
        </p:nvSpPr>
        <p:spPr>
          <a:xfrm>
            <a:off x="3794871" y="1537656"/>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20" name="Espace réservé du texte 3">
            <a:extLst>
              <a:ext uri="{FF2B5EF4-FFF2-40B4-BE49-F238E27FC236}">
                <a16:creationId xmlns:a16="http://schemas.microsoft.com/office/drawing/2014/main" id="{E3EFCB7E-EF6B-7441-ACF4-BBB0B3711D84}"/>
              </a:ext>
            </a:extLst>
          </p:cNvPr>
          <p:cNvSpPr>
            <a:spLocks noGrp="1"/>
          </p:cNvSpPr>
          <p:nvPr>
            <p:ph type="body" sz="quarter" idx="20" hasCustomPrompt="1"/>
          </p:nvPr>
        </p:nvSpPr>
        <p:spPr>
          <a:xfrm>
            <a:off x="2874251" y="2072611"/>
            <a:ext cx="869950" cy="382880"/>
          </a:xfrm>
        </p:spPr>
        <p:txBody>
          <a:bodyPr anchor="ctr"/>
          <a:lstStyle>
            <a:lvl1pPr algn="r">
              <a:defRPr sz="2000" b="1" i="0">
                <a:solidFill>
                  <a:schemeClr val="accent2"/>
                </a:solidFill>
                <a:latin typeface="Arial Black" panose="020B0604020202020204" pitchFamily="34" charset="0"/>
                <a:cs typeface="Arial Black" panose="020B0604020202020204" pitchFamily="34" charset="0"/>
              </a:defRPr>
            </a:lvl1pPr>
          </a:lstStyle>
          <a:p>
            <a:pPr lvl="0"/>
            <a:r>
              <a:rPr lang="fr-FR" dirty="0"/>
              <a:t>XX</a:t>
            </a:r>
          </a:p>
        </p:txBody>
      </p:sp>
      <p:sp>
        <p:nvSpPr>
          <p:cNvPr id="21" name="Espace réservé du texte 3">
            <a:extLst>
              <a:ext uri="{FF2B5EF4-FFF2-40B4-BE49-F238E27FC236}">
                <a16:creationId xmlns:a16="http://schemas.microsoft.com/office/drawing/2014/main" id="{F84D0EE3-3777-384A-9BFF-9D54F715F593}"/>
              </a:ext>
            </a:extLst>
          </p:cNvPr>
          <p:cNvSpPr>
            <a:spLocks noGrp="1"/>
          </p:cNvSpPr>
          <p:nvPr>
            <p:ph type="body" sz="quarter" idx="21" hasCustomPrompt="1"/>
          </p:nvPr>
        </p:nvSpPr>
        <p:spPr>
          <a:xfrm>
            <a:off x="3794871" y="2072611"/>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23" name="Espace réservé du texte 3">
            <a:extLst>
              <a:ext uri="{FF2B5EF4-FFF2-40B4-BE49-F238E27FC236}">
                <a16:creationId xmlns:a16="http://schemas.microsoft.com/office/drawing/2014/main" id="{6E902A4A-E06B-C74C-92B5-A37D286C28B5}"/>
              </a:ext>
            </a:extLst>
          </p:cNvPr>
          <p:cNvSpPr>
            <a:spLocks noGrp="1"/>
          </p:cNvSpPr>
          <p:nvPr>
            <p:ph type="body" sz="quarter" idx="22" hasCustomPrompt="1"/>
          </p:nvPr>
        </p:nvSpPr>
        <p:spPr>
          <a:xfrm>
            <a:off x="2874251" y="2607566"/>
            <a:ext cx="869950" cy="382880"/>
          </a:xfrm>
        </p:spPr>
        <p:txBody>
          <a:bodyPr anchor="ctr"/>
          <a:lstStyle>
            <a:lvl1pPr algn="r">
              <a:defRPr sz="2000" b="1" i="0">
                <a:solidFill>
                  <a:schemeClr val="accent3"/>
                </a:solidFill>
                <a:latin typeface="Arial Black" panose="020B0604020202020204" pitchFamily="34" charset="0"/>
                <a:cs typeface="Arial Black" panose="020B0604020202020204" pitchFamily="34" charset="0"/>
              </a:defRPr>
            </a:lvl1pPr>
          </a:lstStyle>
          <a:p>
            <a:pPr lvl="0"/>
            <a:r>
              <a:rPr lang="fr-FR" dirty="0"/>
              <a:t>XX</a:t>
            </a:r>
          </a:p>
        </p:txBody>
      </p:sp>
      <p:sp>
        <p:nvSpPr>
          <p:cNvPr id="24" name="Espace réservé du texte 3">
            <a:extLst>
              <a:ext uri="{FF2B5EF4-FFF2-40B4-BE49-F238E27FC236}">
                <a16:creationId xmlns:a16="http://schemas.microsoft.com/office/drawing/2014/main" id="{11EB39B1-D899-4048-883B-2333310099C0}"/>
              </a:ext>
            </a:extLst>
          </p:cNvPr>
          <p:cNvSpPr>
            <a:spLocks noGrp="1"/>
          </p:cNvSpPr>
          <p:nvPr>
            <p:ph type="body" sz="quarter" idx="23" hasCustomPrompt="1"/>
          </p:nvPr>
        </p:nvSpPr>
        <p:spPr>
          <a:xfrm>
            <a:off x="3794871" y="2607566"/>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26" name="Espace réservé du texte 3">
            <a:extLst>
              <a:ext uri="{FF2B5EF4-FFF2-40B4-BE49-F238E27FC236}">
                <a16:creationId xmlns:a16="http://schemas.microsoft.com/office/drawing/2014/main" id="{F865486F-4CE6-2248-8516-FFAC8D9AB9FA}"/>
              </a:ext>
            </a:extLst>
          </p:cNvPr>
          <p:cNvSpPr>
            <a:spLocks noGrp="1"/>
          </p:cNvSpPr>
          <p:nvPr>
            <p:ph type="body" sz="quarter" idx="24" hasCustomPrompt="1"/>
          </p:nvPr>
        </p:nvSpPr>
        <p:spPr>
          <a:xfrm>
            <a:off x="2874251" y="3142521"/>
            <a:ext cx="869950" cy="382880"/>
          </a:xfrm>
        </p:spPr>
        <p:txBody>
          <a:bodyPr anchor="ctr"/>
          <a:lstStyle>
            <a:lvl1pPr algn="r">
              <a:defRPr sz="2000" b="1" i="0">
                <a:solidFill>
                  <a:schemeClr val="accent4"/>
                </a:solidFill>
                <a:latin typeface="Arial Black" panose="020B0604020202020204" pitchFamily="34" charset="0"/>
                <a:cs typeface="Arial Black" panose="020B0604020202020204" pitchFamily="34" charset="0"/>
              </a:defRPr>
            </a:lvl1pPr>
          </a:lstStyle>
          <a:p>
            <a:pPr lvl="0"/>
            <a:r>
              <a:rPr lang="fr-FR" dirty="0"/>
              <a:t>XX</a:t>
            </a:r>
          </a:p>
        </p:txBody>
      </p:sp>
      <p:sp>
        <p:nvSpPr>
          <p:cNvPr id="27" name="Espace réservé du texte 3">
            <a:extLst>
              <a:ext uri="{FF2B5EF4-FFF2-40B4-BE49-F238E27FC236}">
                <a16:creationId xmlns:a16="http://schemas.microsoft.com/office/drawing/2014/main" id="{B164E9DE-3EC2-B74E-9F96-2C6D94388295}"/>
              </a:ext>
            </a:extLst>
          </p:cNvPr>
          <p:cNvSpPr>
            <a:spLocks noGrp="1"/>
          </p:cNvSpPr>
          <p:nvPr>
            <p:ph type="body" sz="quarter" idx="25" hasCustomPrompt="1"/>
          </p:nvPr>
        </p:nvSpPr>
        <p:spPr>
          <a:xfrm>
            <a:off x="3794871" y="3142521"/>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29" name="Espace réservé du texte 3">
            <a:extLst>
              <a:ext uri="{FF2B5EF4-FFF2-40B4-BE49-F238E27FC236}">
                <a16:creationId xmlns:a16="http://schemas.microsoft.com/office/drawing/2014/main" id="{888141F7-534A-234B-A632-CC8208631AA6}"/>
              </a:ext>
            </a:extLst>
          </p:cNvPr>
          <p:cNvSpPr>
            <a:spLocks noGrp="1"/>
          </p:cNvSpPr>
          <p:nvPr>
            <p:ph type="body" sz="quarter" idx="26" hasCustomPrompt="1"/>
          </p:nvPr>
        </p:nvSpPr>
        <p:spPr>
          <a:xfrm>
            <a:off x="2874251" y="3677476"/>
            <a:ext cx="869950" cy="382880"/>
          </a:xfrm>
        </p:spPr>
        <p:txBody>
          <a:bodyPr anchor="ctr"/>
          <a:lstStyle>
            <a:lvl1pPr algn="r">
              <a:defRPr sz="2000" b="1" i="0">
                <a:solidFill>
                  <a:schemeClr val="accent5"/>
                </a:solidFill>
                <a:latin typeface="Arial Black" panose="020B0604020202020204" pitchFamily="34" charset="0"/>
                <a:cs typeface="Arial Black" panose="020B0604020202020204" pitchFamily="34" charset="0"/>
              </a:defRPr>
            </a:lvl1pPr>
          </a:lstStyle>
          <a:p>
            <a:pPr lvl="0"/>
            <a:r>
              <a:rPr lang="fr-FR" dirty="0"/>
              <a:t>XX</a:t>
            </a:r>
          </a:p>
        </p:txBody>
      </p:sp>
      <p:sp>
        <p:nvSpPr>
          <p:cNvPr id="30" name="Espace réservé du texte 3">
            <a:extLst>
              <a:ext uri="{FF2B5EF4-FFF2-40B4-BE49-F238E27FC236}">
                <a16:creationId xmlns:a16="http://schemas.microsoft.com/office/drawing/2014/main" id="{434914A3-C63C-7940-A310-249F1BE18099}"/>
              </a:ext>
            </a:extLst>
          </p:cNvPr>
          <p:cNvSpPr>
            <a:spLocks noGrp="1"/>
          </p:cNvSpPr>
          <p:nvPr>
            <p:ph type="body" sz="quarter" idx="27" hasCustomPrompt="1"/>
          </p:nvPr>
        </p:nvSpPr>
        <p:spPr>
          <a:xfrm>
            <a:off x="3794871" y="3677476"/>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32" name="Espace réservé du texte 3">
            <a:extLst>
              <a:ext uri="{FF2B5EF4-FFF2-40B4-BE49-F238E27FC236}">
                <a16:creationId xmlns:a16="http://schemas.microsoft.com/office/drawing/2014/main" id="{20AAD7DF-03A5-3E44-AE65-EBE4F0C16956}"/>
              </a:ext>
            </a:extLst>
          </p:cNvPr>
          <p:cNvSpPr>
            <a:spLocks noGrp="1"/>
          </p:cNvSpPr>
          <p:nvPr>
            <p:ph type="body" sz="quarter" idx="28" hasCustomPrompt="1"/>
          </p:nvPr>
        </p:nvSpPr>
        <p:spPr>
          <a:xfrm>
            <a:off x="2874251" y="4212431"/>
            <a:ext cx="869950" cy="382880"/>
          </a:xfrm>
        </p:spPr>
        <p:txBody>
          <a:bodyPr anchor="ctr"/>
          <a:lstStyle>
            <a:lvl1pPr algn="r">
              <a:defRPr sz="2000" b="1" i="0">
                <a:solidFill>
                  <a:schemeClr val="accent6"/>
                </a:solidFill>
                <a:latin typeface="Arial Black" panose="020B0604020202020204" pitchFamily="34" charset="0"/>
                <a:cs typeface="Arial Black" panose="020B0604020202020204" pitchFamily="34" charset="0"/>
              </a:defRPr>
            </a:lvl1pPr>
          </a:lstStyle>
          <a:p>
            <a:pPr lvl="0"/>
            <a:r>
              <a:rPr lang="fr-FR" dirty="0"/>
              <a:t>XX</a:t>
            </a:r>
          </a:p>
        </p:txBody>
      </p:sp>
      <p:sp>
        <p:nvSpPr>
          <p:cNvPr id="3" name="Rectangle 2">
            <a:extLst>
              <a:ext uri="{FF2B5EF4-FFF2-40B4-BE49-F238E27FC236}">
                <a16:creationId xmlns:a16="http://schemas.microsoft.com/office/drawing/2014/main" id="{81D9A3A1-7448-0E44-08E8-24B8918C5AD0}"/>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213EECEB-E4E0-ED2B-6026-D2143682D21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750045" y="4735303"/>
            <a:ext cx="1282145" cy="346494"/>
          </a:xfrm>
          <a:prstGeom prst="rect">
            <a:avLst/>
          </a:prstGeom>
        </p:spPr>
      </p:pic>
      <p:sp>
        <p:nvSpPr>
          <p:cNvPr id="33" name="Espace réservé du texte 3">
            <a:extLst>
              <a:ext uri="{FF2B5EF4-FFF2-40B4-BE49-F238E27FC236}">
                <a16:creationId xmlns:a16="http://schemas.microsoft.com/office/drawing/2014/main" id="{990587F7-CF04-3144-BA2A-10CACB89E6E6}"/>
              </a:ext>
            </a:extLst>
          </p:cNvPr>
          <p:cNvSpPr>
            <a:spLocks noGrp="1"/>
          </p:cNvSpPr>
          <p:nvPr>
            <p:ph type="body" sz="quarter" idx="29" hasCustomPrompt="1"/>
          </p:nvPr>
        </p:nvSpPr>
        <p:spPr>
          <a:xfrm>
            <a:off x="3794871" y="4212431"/>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Tree>
    <p:extLst>
      <p:ext uri="{BB962C8B-B14F-4D97-AF65-F5344CB8AC3E}">
        <p14:creationId xmlns:p14="http://schemas.microsoft.com/office/powerpoint/2010/main" val="40972601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Der - FRANCE UNIQUEMENT">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3ED321C-5B94-DF4A-A144-724BE2FEF7D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77588" y="694477"/>
            <a:ext cx="6825899" cy="3206672"/>
          </a:xfrm>
          <a:prstGeom prst="rect">
            <a:avLst/>
          </a:prstGeom>
        </p:spPr>
      </p:pic>
      <p:pic>
        <p:nvPicPr>
          <p:cNvPr id="24" name="Image 6">
            <a:extLst>
              <a:ext uri="{FF2B5EF4-FFF2-40B4-BE49-F238E27FC236}">
                <a16:creationId xmlns:a16="http://schemas.microsoft.com/office/drawing/2014/main" id="{B47912AA-D424-47AC-AFD5-C63ED1F7391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449904" y="4225768"/>
            <a:ext cx="1889051" cy="30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e 9">
            <a:extLst>
              <a:ext uri="{FF2B5EF4-FFF2-40B4-BE49-F238E27FC236}">
                <a16:creationId xmlns:a16="http://schemas.microsoft.com/office/drawing/2014/main" id="{6C0D6437-74E8-8301-73B0-FD06A97944EC}"/>
              </a:ext>
            </a:extLst>
          </p:cNvPr>
          <p:cNvGrpSpPr/>
          <p:nvPr userDrawn="1"/>
        </p:nvGrpSpPr>
        <p:grpSpPr>
          <a:xfrm>
            <a:off x="0" y="4743974"/>
            <a:ext cx="9144000" cy="399526"/>
            <a:chOff x="0" y="4743974"/>
            <a:chExt cx="9144000" cy="399526"/>
          </a:xfrm>
        </p:grpSpPr>
        <p:sp>
          <p:nvSpPr>
            <p:cNvPr id="5" name="Rectangle 4">
              <a:extLst>
                <a:ext uri="{FF2B5EF4-FFF2-40B4-BE49-F238E27FC236}">
                  <a16:creationId xmlns:a16="http://schemas.microsoft.com/office/drawing/2014/main" id="{55E33F48-EED6-2166-6700-2985146A5A50}"/>
                </a:ext>
              </a:extLst>
            </p:cNvPr>
            <p:cNvSpPr/>
            <p:nvPr userDrawn="1"/>
          </p:nvSpPr>
          <p:spPr>
            <a:xfrm>
              <a:off x="0" y="4743974"/>
              <a:ext cx="9144000" cy="399526"/>
            </a:xfrm>
            <a:prstGeom prst="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B95CF322-6ED2-5133-4E20-2602C6E235BB}"/>
                </a:ext>
              </a:extLst>
            </p:cNvPr>
            <p:cNvSpPr txBox="1"/>
            <p:nvPr userDrawn="1"/>
          </p:nvSpPr>
          <p:spPr>
            <a:xfrm>
              <a:off x="1079797" y="4830399"/>
              <a:ext cx="6965576" cy="200055"/>
            </a:xfrm>
            <a:prstGeom prst="rect">
              <a:avLst/>
            </a:prstGeom>
            <a:noFill/>
          </p:spPr>
          <p:txBody>
            <a:bodyPr wrap="square" rtlCol="0">
              <a:spAutoFit/>
            </a:bodyPr>
            <a:lstStyle/>
            <a:p>
              <a:pPr algn="ctr"/>
              <a:r>
                <a:rPr lang="fr-FR" sz="700" dirty="0">
                  <a:solidFill>
                    <a:schemeClr val="bg1"/>
                  </a:solidFill>
                  <a:latin typeface="+mn-lt"/>
                </a:rPr>
                <a:t>Natixis Interépargne </a:t>
              </a:r>
              <a:r>
                <a:rPr lang="fr-FR" sz="700" dirty="0">
                  <a:solidFill>
                    <a:schemeClr val="bg1"/>
                  </a:solidFill>
                  <a:effectLst/>
                  <a:latin typeface="+mn-lt"/>
                  <a:ea typeface="Calibri" panose="020F0502020204030204" pitchFamily="34" charset="0"/>
                </a:rPr>
                <a:t>fait partie de Global Financial Services, les métiers mondiaux du Groupe </a:t>
              </a:r>
              <a:r>
                <a:rPr lang="fr-FR" sz="700" dirty="0">
                  <a:solidFill>
                    <a:schemeClr val="bg1"/>
                  </a:solidFill>
                  <a:latin typeface="+mn-lt"/>
                </a:rPr>
                <a:t>BPCE</a:t>
              </a:r>
            </a:p>
          </p:txBody>
        </p:sp>
      </p:grpSp>
    </p:spTree>
    <p:extLst>
      <p:ext uri="{BB962C8B-B14F-4D97-AF65-F5344CB8AC3E}">
        <p14:creationId xmlns:p14="http://schemas.microsoft.com/office/powerpoint/2010/main" val="7619610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8" name="bg object 18"/>
          <p:cNvSpPr/>
          <p:nvPr/>
        </p:nvSpPr>
        <p:spPr>
          <a:xfrm>
            <a:off x="0" y="1272539"/>
            <a:ext cx="5219700" cy="3870960"/>
          </a:xfrm>
          <a:custGeom>
            <a:avLst/>
            <a:gdLst/>
            <a:ahLst/>
            <a:cxnLst/>
            <a:rect l="l" t="t" r="r" b="b"/>
            <a:pathLst>
              <a:path w="5219700" h="3870960">
                <a:moveTo>
                  <a:pt x="5219700" y="2995930"/>
                </a:moveTo>
                <a:lnTo>
                  <a:pt x="4045077" y="2995930"/>
                </a:lnTo>
                <a:lnTo>
                  <a:pt x="4045077" y="0"/>
                </a:lnTo>
                <a:lnTo>
                  <a:pt x="0" y="0"/>
                </a:lnTo>
                <a:lnTo>
                  <a:pt x="0" y="2995930"/>
                </a:lnTo>
                <a:lnTo>
                  <a:pt x="0" y="3870960"/>
                </a:lnTo>
                <a:lnTo>
                  <a:pt x="5219700" y="3870960"/>
                </a:lnTo>
                <a:lnTo>
                  <a:pt x="5219700" y="2995930"/>
                </a:lnTo>
                <a:close/>
              </a:path>
            </a:pathLst>
          </a:custGeom>
          <a:solidFill>
            <a:srgbClr val="F1F1F1"/>
          </a:solidFill>
        </p:spPr>
        <p:txBody>
          <a:bodyPr wrap="square" lIns="0" tIns="0" rIns="0" bIns="0" rtlCol="0"/>
          <a:lstStyle/>
          <a:p>
            <a:endParaRPr/>
          </a:p>
        </p:txBody>
      </p:sp>
      <p:pic>
        <p:nvPicPr>
          <p:cNvPr id="19" name="bg object 19"/>
          <p:cNvPicPr/>
          <p:nvPr/>
        </p:nvPicPr>
        <p:blipFill>
          <a:blip r:embed="rId2" cstate="email">
            <a:extLst>
              <a:ext uri="{28A0092B-C50C-407E-A947-70E740481C1C}">
                <a14:useLocalDpi xmlns:a14="http://schemas.microsoft.com/office/drawing/2010/main"/>
              </a:ext>
            </a:extLst>
          </a:blip>
          <a:stretch>
            <a:fillRect/>
          </a:stretch>
        </p:blipFill>
        <p:spPr>
          <a:xfrm>
            <a:off x="0" y="0"/>
            <a:ext cx="5219700" cy="5143498"/>
          </a:xfrm>
          <a:prstGeom prst="rect">
            <a:avLst/>
          </a:prstGeom>
        </p:spPr>
      </p:pic>
      <p:sp>
        <p:nvSpPr>
          <p:cNvPr id="2" name="Holder 2"/>
          <p:cNvSpPr>
            <a:spLocks noGrp="1"/>
          </p:cNvSpPr>
          <p:nvPr>
            <p:ph type="ctrTitle"/>
          </p:nvPr>
        </p:nvSpPr>
        <p:spPr>
          <a:xfrm>
            <a:off x="4272153" y="1498473"/>
            <a:ext cx="3576320" cy="835660"/>
          </a:xfrm>
          <a:prstGeom prst="rect">
            <a:avLst/>
          </a:prstGeom>
        </p:spPr>
        <p:txBody>
          <a:bodyPr wrap="square" lIns="0" tIns="0" rIns="0" bIns="0">
            <a:spAutoFit/>
          </a:bodyPr>
          <a:lstStyle>
            <a:lvl1pPr>
              <a:defRPr sz="2800" b="0" i="0">
                <a:solidFill>
                  <a:schemeClr val="tx1"/>
                </a:solidFill>
                <a:latin typeface="Arial Black"/>
                <a:cs typeface="Arial Black"/>
              </a:defRPr>
            </a:lvl1pPr>
          </a:lstStyle>
          <a:p>
            <a:endParaRPr/>
          </a:p>
        </p:txBody>
      </p:sp>
      <p:sp>
        <p:nvSpPr>
          <p:cNvPr id="3" name="Holder 3"/>
          <p:cNvSpPr>
            <a:spLocks noGrp="1"/>
          </p:cNvSpPr>
          <p:nvPr>
            <p:ph type="subTitle" idx="4"/>
          </p:nvPr>
        </p:nvSpPr>
        <p:spPr>
          <a:xfrm>
            <a:off x="4272153" y="2777490"/>
            <a:ext cx="4474209" cy="1317625"/>
          </a:xfrm>
          <a:prstGeom prst="rect">
            <a:avLst/>
          </a:prstGeom>
        </p:spPr>
        <p:txBody>
          <a:bodyPr wrap="square" lIns="0" tIns="0" rIns="0" bIns="0">
            <a:spAutoFit/>
          </a:bodyPr>
          <a:lstStyle>
            <a:lvl1pPr>
              <a:defRPr sz="2000" b="0" i="0">
                <a:solidFill>
                  <a:srgbClr val="6C4479"/>
                </a:solidFill>
                <a:latin typeface="Arial Black"/>
                <a:cs typeface="Arial Black"/>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6/13/2024</a:t>
            </a:fld>
            <a:endParaRPr lang="en-US"/>
          </a:p>
        </p:txBody>
      </p:sp>
      <p:sp>
        <p:nvSpPr>
          <p:cNvPr id="6" name="Holder 6"/>
          <p:cNvSpPr>
            <a:spLocks noGrp="1"/>
          </p:cNvSpPr>
          <p:nvPr>
            <p:ph type="sldNum" sz="quarter" idx="7"/>
          </p:nvPr>
        </p:nvSpPr>
        <p:spPr/>
        <p:txBody>
          <a:bodyPr lIns="0" tIns="0" rIns="0" bIns="0"/>
          <a:lstStyle>
            <a:lvl1pPr>
              <a:defRPr sz="900" b="0" i="0">
                <a:solidFill>
                  <a:srgbClr val="7E7E7E"/>
                </a:solidFill>
                <a:latin typeface="Arial Narrow"/>
                <a:cs typeface="Arial Narrow"/>
              </a:defRPr>
            </a:lvl1pPr>
          </a:lstStyle>
          <a:p>
            <a:pPr marL="38100">
              <a:lnSpc>
                <a:spcPct val="100000"/>
              </a:lnSpc>
              <a:spcBef>
                <a:spcPts val="40"/>
              </a:spcBef>
              <a:tabLst>
                <a:tab pos="294005" algn="l"/>
              </a:tabLst>
            </a:pPr>
            <a:fld id="{81D60167-4931-47E6-BA6A-407CBD079E47}" type="slidenum">
              <a:rPr b="1" spc="-50" dirty="0">
                <a:solidFill>
                  <a:srgbClr val="571D74"/>
                </a:solidFill>
                <a:latin typeface="Arial"/>
                <a:cs typeface="Arial"/>
              </a:rPr>
              <a:t>‹N°›</a:t>
            </a:fld>
            <a:r>
              <a:rPr b="1">
                <a:solidFill>
                  <a:srgbClr val="571D74"/>
                </a:solidFill>
                <a:latin typeface="Arial"/>
                <a:cs typeface="Arial"/>
              </a:rPr>
              <a:t>	</a:t>
            </a:r>
            <a:r>
              <a:rPr b="1">
                <a:solidFill>
                  <a:srgbClr val="000000"/>
                </a:solidFill>
                <a:latin typeface="Arial Narrow"/>
                <a:cs typeface="Arial Narrow"/>
              </a:rPr>
              <a:t>Avantages</a:t>
            </a:r>
            <a:r>
              <a:rPr b="1" spc="-5">
                <a:solidFill>
                  <a:srgbClr val="000000"/>
                </a:solidFill>
                <a:latin typeface="Arial Narrow"/>
                <a:cs typeface="Arial Narrow"/>
              </a:rPr>
              <a:t> </a:t>
            </a:r>
            <a:r>
              <a:rPr b="1">
                <a:solidFill>
                  <a:srgbClr val="000000"/>
                </a:solidFill>
                <a:latin typeface="Arial Narrow"/>
                <a:cs typeface="Arial Narrow"/>
              </a:rPr>
              <a:t>RH</a:t>
            </a:r>
            <a:r>
              <a:rPr>
                <a:solidFill>
                  <a:srgbClr val="571D74"/>
                </a:solidFill>
              </a:rPr>
              <a:t>|</a:t>
            </a:r>
            <a:r>
              <a:rPr spc="-10">
                <a:solidFill>
                  <a:srgbClr val="571D74"/>
                </a:solidFill>
              </a:rPr>
              <a:t> </a:t>
            </a:r>
            <a:r>
              <a:t>Présentation</a:t>
            </a:r>
            <a:r>
              <a:rPr spc="-5"/>
              <a:t> </a:t>
            </a:r>
            <a:r>
              <a:t>Gamme</a:t>
            </a:r>
            <a:r>
              <a:rPr spc="-20"/>
              <a:t> </a:t>
            </a:r>
            <a:r>
              <a:t>Q3</a:t>
            </a:r>
            <a:r>
              <a:rPr spc="-20"/>
              <a:t> 2022</a:t>
            </a:r>
          </a:p>
        </p:txBody>
      </p:sp>
    </p:spTree>
    <p:extLst>
      <p:ext uri="{BB962C8B-B14F-4D97-AF65-F5344CB8AC3E}">
        <p14:creationId xmlns:p14="http://schemas.microsoft.com/office/powerpoint/2010/main" val="37004720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0">
                <a:solidFill>
                  <a:schemeClr val="tx1"/>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sz="3600" b="1" i="0">
                <a:solidFill>
                  <a:srgbClr val="663179"/>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6/13/2024</a:t>
            </a:fld>
            <a:endParaRPr lang="en-US"/>
          </a:p>
        </p:txBody>
      </p:sp>
      <p:sp>
        <p:nvSpPr>
          <p:cNvPr id="6" name="Holder 6"/>
          <p:cNvSpPr>
            <a:spLocks noGrp="1"/>
          </p:cNvSpPr>
          <p:nvPr>
            <p:ph type="sldNum" sz="quarter" idx="7"/>
          </p:nvPr>
        </p:nvSpPr>
        <p:spPr/>
        <p:txBody>
          <a:bodyPr lIns="0" tIns="0" rIns="0" bIns="0"/>
          <a:lstStyle>
            <a:lvl1pPr>
              <a:defRPr sz="900" b="0" i="0">
                <a:solidFill>
                  <a:srgbClr val="7E7E7E"/>
                </a:solidFill>
                <a:latin typeface="Arial Narrow"/>
                <a:cs typeface="Arial Narrow"/>
              </a:defRPr>
            </a:lvl1pPr>
          </a:lstStyle>
          <a:p>
            <a:pPr marL="38100">
              <a:lnSpc>
                <a:spcPct val="100000"/>
              </a:lnSpc>
              <a:spcBef>
                <a:spcPts val="40"/>
              </a:spcBef>
              <a:tabLst>
                <a:tab pos="294005" algn="l"/>
              </a:tabLst>
            </a:pPr>
            <a:fld id="{81D60167-4931-47E6-BA6A-407CBD079E47}" type="slidenum">
              <a:rPr b="1" spc="-50" dirty="0">
                <a:solidFill>
                  <a:srgbClr val="571D74"/>
                </a:solidFill>
                <a:latin typeface="Arial"/>
                <a:cs typeface="Arial"/>
              </a:rPr>
              <a:t>‹N°›</a:t>
            </a:fld>
            <a:r>
              <a:rPr b="1">
                <a:solidFill>
                  <a:srgbClr val="571D74"/>
                </a:solidFill>
                <a:latin typeface="Arial"/>
                <a:cs typeface="Arial"/>
              </a:rPr>
              <a:t>	</a:t>
            </a:r>
            <a:r>
              <a:rPr b="1">
                <a:solidFill>
                  <a:srgbClr val="000000"/>
                </a:solidFill>
                <a:latin typeface="Arial Narrow"/>
                <a:cs typeface="Arial Narrow"/>
              </a:rPr>
              <a:t>Avantages</a:t>
            </a:r>
            <a:r>
              <a:rPr b="1" spc="-5">
                <a:solidFill>
                  <a:srgbClr val="000000"/>
                </a:solidFill>
                <a:latin typeface="Arial Narrow"/>
                <a:cs typeface="Arial Narrow"/>
              </a:rPr>
              <a:t> </a:t>
            </a:r>
            <a:r>
              <a:rPr b="1">
                <a:solidFill>
                  <a:srgbClr val="000000"/>
                </a:solidFill>
                <a:latin typeface="Arial Narrow"/>
                <a:cs typeface="Arial Narrow"/>
              </a:rPr>
              <a:t>RH</a:t>
            </a:r>
            <a:r>
              <a:rPr>
                <a:solidFill>
                  <a:srgbClr val="571D74"/>
                </a:solidFill>
              </a:rPr>
              <a:t>|</a:t>
            </a:r>
            <a:r>
              <a:rPr spc="-10">
                <a:solidFill>
                  <a:srgbClr val="571D74"/>
                </a:solidFill>
              </a:rPr>
              <a:t> </a:t>
            </a:r>
            <a:r>
              <a:t>Présentation</a:t>
            </a:r>
            <a:r>
              <a:rPr spc="-5"/>
              <a:t> </a:t>
            </a:r>
            <a:r>
              <a:t>Gamme</a:t>
            </a:r>
            <a:r>
              <a:rPr spc="-20"/>
              <a:t> </a:t>
            </a:r>
            <a:r>
              <a:t>Q3</a:t>
            </a:r>
            <a:r>
              <a:rPr spc="-20"/>
              <a:t> 2022</a:t>
            </a:r>
          </a:p>
        </p:txBody>
      </p:sp>
    </p:spTree>
    <p:extLst>
      <p:ext uri="{BB962C8B-B14F-4D97-AF65-F5344CB8AC3E}">
        <p14:creationId xmlns:p14="http://schemas.microsoft.com/office/powerpoint/2010/main" val="18971980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screen">
            <a:extLst>
              <a:ext uri="{28A0092B-C50C-407E-A947-70E740481C1C}">
                <a14:useLocalDpi xmlns:a14="http://schemas.microsoft.com/office/drawing/2010/main"/>
              </a:ext>
            </a:extLst>
          </a:blip>
          <a:stretch>
            <a:fillRect/>
          </a:stretch>
        </p:blipFill>
        <p:spPr>
          <a:xfrm>
            <a:off x="539495" y="4908803"/>
            <a:ext cx="71628" cy="73152"/>
          </a:xfrm>
          <a:prstGeom prst="rect">
            <a:avLst/>
          </a:prstGeom>
        </p:spPr>
      </p:pic>
      <p:sp>
        <p:nvSpPr>
          <p:cNvPr id="17" name="bg object 17"/>
          <p:cNvSpPr/>
          <p:nvPr/>
        </p:nvSpPr>
        <p:spPr>
          <a:xfrm>
            <a:off x="251459" y="195071"/>
            <a:ext cx="71755" cy="721360"/>
          </a:xfrm>
          <a:custGeom>
            <a:avLst/>
            <a:gdLst/>
            <a:ahLst/>
            <a:cxnLst/>
            <a:rect l="l" t="t" r="r" b="b"/>
            <a:pathLst>
              <a:path w="71754" h="721360">
                <a:moveTo>
                  <a:pt x="71628" y="0"/>
                </a:moveTo>
                <a:lnTo>
                  <a:pt x="0" y="0"/>
                </a:lnTo>
                <a:lnTo>
                  <a:pt x="0" y="720851"/>
                </a:lnTo>
                <a:lnTo>
                  <a:pt x="71628" y="720851"/>
                </a:lnTo>
                <a:lnTo>
                  <a:pt x="71628" y="0"/>
                </a:lnTo>
                <a:close/>
              </a:path>
            </a:pathLst>
          </a:custGeom>
          <a:solidFill>
            <a:srgbClr val="571D74"/>
          </a:solidFill>
        </p:spPr>
        <p:txBody>
          <a:bodyPr wrap="square" lIns="0" tIns="0" rIns="0" bIns="0" rtlCol="0"/>
          <a:lstStyle/>
          <a:p>
            <a:endParaRPr/>
          </a:p>
        </p:txBody>
      </p:sp>
      <p:pic>
        <p:nvPicPr>
          <p:cNvPr id="18" name="bg object 18"/>
          <p:cNvPicPr/>
          <p:nvPr/>
        </p:nvPicPr>
        <p:blipFill>
          <a:blip r:embed="rId3" cstate="email">
            <a:extLst>
              <a:ext uri="{28A0092B-C50C-407E-A947-70E740481C1C}">
                <a14:useLocalDpi xmlns:a14="http://schemas.microsoft.com/office/drawing/2010/main"/>
              </a:ext>
            </a:extLst>
          </a:blip>
          <a:stretch>
            <a:fillRect/>
          </a:stretch>
        </p:blipFill>
        <p:spPr>
          <a:xfrm>
            <a:off x="7734005" y="4877307"/>
            <a:ext cx="1262878" cy="148335"/>
          </a:xfrm>
          <a:prstGeom prst="rect">
            <a:avLst/>
          </a:prstGeom>
        </p:spPr>
      </p:pic>
      <p:sp>
        <p:nvSpPr>
          <p:cNvPr id="20" name="bg object 20"/>
          <p:cNvSpPr/>
          <p:nvPr/>
        </p:nvSpPr>
        <p:spPr>
          <a:xfrm>
            <a:off x="6428231" y="1536191"/>
            <a:ext cx="2636520" cy="719455"/>
          </a:xfrm>
          <a:custGeom>
            <a:avLst/>
            <a:gdLst/>
            <a:ahLst/>
            <a:cxnLst/>
            <a:rect l="l" t="t" r="r" b="b"/>
            <a:pathLst>
              <a:path w="2636520" h="719455">
                <a:moveTo>
                  <a:pt x="2636519" y="0"/>
                </a:moveTo>
                <a:lnTo>
                  <a:pt x="0" y="0"/>
                </a:lnTo>
                <a:lnTo>
                  <a:pt x="0" y="719328"/>
                </a:lnTo>
                <a:lnTo>
                  <a:pt x="2636519" y="719328"/>
                </a:lnTo>
                <a:lnTo>
                  <a:pt x="2636519" y="0"/>
                </a:lnTo>
                <a:close/>
              </a:path>
            </a:pathLst>
          </a:custGeom>
          <a:solidFill>
            <a:srgbClr val="FFFFFF"/>
          </a:solidFill>
        </p:spPr>
        <p:txBody>
          <a:bodyPr wrap="square" lIns="0" tIns="0" rIns="0" bIns="0" rtlCol="0"/>
          <a:lstStyle/>
          <a:p>
            <a:endParaRPr/>
          </a:p>
        </p:txBody>
      </p:sp>
      <p:sp>
        <p:nvSpPr>
          <p:cNvPr id="23" name="bg object 23"/>
          <p:cNvSpPr/>
          <p:nvPr/>
        </p:nvSpPr>
        <p:spPr>
          <a:xfrm>
            <a:off x="452627" y="1516380"/>
            <a:ext cx="2729865" cy="807720"/>
          </a:xfrm>
          <a:custGeom>
            <a:avLst/>
            <a:gdLst/>
            <a:ahLst/>
            <a:cxnLst/>
            <a:rect l="l" t="t" r="r" b="b"/>
            <a:pathLst>
              <a:path w="2729865" h="807719">
                <a:moveTo>
                  <a:pt x="2729484" y="0"/>
                </a:moveTo>
                <a:lnTo>
                  <a:pt x="0" y="0"/>
                </a:lnTo>
                <a:lnTo>
                  <a:pt x="0" y="807720"/>
                </a:lnTo>
                <a:lnTo>
                  <a:pt x="2729484" y="807720"/>
                </a:lnTo>
                <a:lnTo>
                  <a:pt x="2729484" y="0"/>
                </a:lnTo>
                <a:close/>
              </a:path>
            </a:pathLst>
          </a:custGeom>
          <a:solidFill>
            <a:srgbClr val="FFFFFF"/>
          </a:solidFill>
        </p:spPr>
        <p:txBody>
          <a:bodyPr wrap="square" lIns="0" tIns="0" rIns="0" bIns="0" rtlCol="0"/>
          <a:lstStyle/>
          <a:p>
            <a:endParaRPr/>
          </a:p>
        </p:txBody>
      </p:sp>
      <p:sp>
        <p:nvSpPr>
          <p:cNvPr id="24" name="bg object 24"/>
          <p:cNvSpPr/>
          <p:nvPr/>
        </p:nvSpPr>
        <p:spPr>
          <a:xfrm>
            <a:off x="452627" y="1516380"/>
            <a:ext cx="2729865" cy="807720"/>
          </a:xfrm>
          <a:custGeom>
            <a:avLst/>
            <a:gdLst/>
            <a:ahLst/>
            <a:cxnLst/>
            <a:rect l="l" t="t" r="r" b="b"/>
            <a:pathLst>
              <a:path w="2729865" h="807719">
                <a:moveTo>
                  <a:pt x="0" y="807720"/>
                </a:moveTo>
                <a:lnTo>
                  <a:pt x="2729484" y="807720"/>
                </a:lnTo>
                <a:lnTo>
                  <a:pt x="2729484" y="0"/>
                </a:lnTo>
                <a:lnTo>
                  <a:pt x="0" y="0"/>
                </a:lnTo>
                <a:lnTo>
                  <a:pt x="0" y="807720"/>
                </a:lnTo>
                <a:close/>
              </a:path>
            </a:pathLst>
          </a:custGeom>
          <a:ln w="12700">
            <a:solidFill>
              <a:srgbClr val="FFFFFF"/>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000" b="0" i="0">
                <a:solidFill>
                  <a:schemeClr val="tx1"/>
                </a:solidFill>
                <a:latin typeface="Arial Black"/>
                <a:cs typeface="Arial Black"/>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6/13/2024</a:t>
            </a:fld>
            <a:endParaRPr lang="en-US"/>
          </a:p>
        </p:txBody>
      </p:sp>
    </p:spTree>
    <p:extLst>
      <p:ext uri="{BB962C8B-B14F-4D97-AF65-F5344CB8AC3E}">
        <p14:creationId xmlns:p14="http://schemas.microsoft.com/office/powerpoint/2010/main" val="473559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0">
                <a:solidFill>
                  <a:schemeClr val="tx1"/>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6/13/2024</a:t>
            </a:fld>
            <a:endParaRPr lang="en-US"/>
          </a:p>
        </p:txBody>
      </p:sp>
    </p:spTree>
    <p:extLst>
      <p:ext uri="{BB962C8B-B14F-4D97-AF65-F5344CB8AC3E}">
        <p14:creationId xmlns:p14="http://schemas.microsoft.com/office/powerpoint/2010/main" val="29155596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6/13/2024</a:t>
            </a:fld>
            <a:endParaRPr lang="en-US"/>
          </a:p>
        </p:txBody>
      </p:sp>
    </p:spTree>
    <p:extLst>
      <p:ext uri="{BB962C8B-B14F-4D97-AF65-F5344CB8AC3E}">
        <p14:creationId xmlns:p14="http://schemas.microsoft.com/office/powerpoint/2010/main" val="36192591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8452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image" Target="../media/image8.jpeg"/><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6" Type="http://schemas.openxmlformats.org/officeDocument/2006/relationships/image" Target="../media/image2.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1.pn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37.xml"/><Relationship Id="rId7"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9"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5322" y="195262"/>
            <a:ext cx="8434828" cy="389953"/>
          </a:xfrm>
          <a:prstGeom prst="rect">
            <a:avLst/>
          </a:prstGeom>
        </p:spPr>
        <p:txBody>
          <a:bodyPr vert="horz" lIns="91440" tIns="45720" rIns="91440" bIns="45720" rtlCol="0" anchor="t">
            <a:noAutofit/>
          </a:bodyPr>
          <a:lstStyle/>
          <a:p>
            <a:r>
              <a:rPr lang="fr-FR" dirty="0"/>
              <a:t>Titre</a:t>
            </a:r>
            <a:endParaRPr lang="en-US" dirty="0"/>
          </a:p>
        </p:txBody>
      </p:sp>
      <p:sp>
        <p:nvSpPr>
          <p:cNvPr id="3" name="Text Placeholder 2"/>
          <p:cNvSpPr>
            <a:spLocks noGrp="1"/>
          </p:cNvSpPr>
          <p:nvPr>
            <p:ph type="body" idx="1"/>
          </p:nvPr>
        </p:nvSpPr>
        <p:spPr>
          <a:xfrm>
            <a:off x="385320" y="1028614"/>
            <a:ext cx="8434828" cy="3653114"/>
          </a:xfrm>
          <a:prstGeom prst="rect">
            <a:avLst/>
          </a:prstGeom>
        </p:spPr>
        <p:txBody>
          <a:bodyPr vert="horz" lIns="91440" tIns="45720" rIns="91440" bIns="45720" rtlCol="0">
            <a:no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Footer Placeholder 4"/>
          <p:cNvSpPr>
            <a:spLocks noGrp="1"/>
          </p:cNvSpPr>
          <p:nvPr>
            <p:ph type="ftr" sz="quarter" idx="3"/>
          </p:nvPr>
        </p:nvSpPr>
        <p:spPr>
          <a:xfrm>
            <a:off x="628650" y="4859252"/>
            <a:ext cx="3086100" cy="170035"/>
          </a:xfrm>
          <a:prstGeom prst="rect">
            <a:avLst/>
          </a:prstGeom>
        </p:spPr>
        <p:txBody>
          <a:bodyPr vert="horz" lIns="91440" tIns="45720" rIns="91440" bIns="45720" rtlCol="0" anchor="ctr"/>
          <a:lstStyle>
            <a:lvl1pPr algn="l">
              <a:defRPr sz="700" b="0" i="0" cap="all" spc="0" baseline="0">
                <a:solidFill>
                  <a:schemeClr val="bg1">
                    <a:lumMod val="50000"/>
                  </a:schemeClr>
                </a:solidFill>
                <a:latin typeface="Arial" panose="020B0604020202020204" pitchFamily="34" charset="0"/>
                <a:cs typeface="Arial" panose="020B0604020202020204" pitchFamily="34" charset="0"/>
              </a:defRPr>
            </a:lvl1pPr>
          </a:lstStyle>
          <a:p>
            <a:r>
              <a:rPr lang="fr-FR" dirty="0" err="1"/>
              <a:t>footer</a:t>
            </a:r>
            <a:endParaRPr lang="fr-FR" dirty="0"/>
          </a:p>
        </p:txBody>
      </p:sp>
      <p:sp>
        <p:nvSpPr>
          <p:cNvPr id="6" name="Slide Number Placeholder 5"/>
          <p:cNvSpPr>
            <a:spLocks noGrp="1"/>
          </p:cNvSpPr>
          <p:nvPr>
            <p:ph type="sldNum" sz="quarter" idx="4"/>
          </p:nvPr>
        </p:nvSpPr>
        <p:spPr>
          <a:xfrm>
            <a:off x="175755" y="4863533"/>
            <a:ext cx="363995" cy="165754"/>
          </a:xfrm>
          <a:prstGeom prst="rect">
            <a:avLst/>
          </a:prstGeom>
        </p:spPr>
        <p:txBody>
          <a:bodyPr vert="horz" lIns="91440" tIns="45720" rIns="91440" bIns="45720" rtlCol="0" anchor="ctr"/>
          <a:lstStyle>
            <a:lvl1pPr>
              <a:defRPr lang="fr-FR" sz="700" b="1" i="0" cap="all" spc="0" baseline="0" smtClean="0">
                <a:solidFill>
                  <a:schemeClr val="tx2"/>
                </a:solidFill>
                <a:latin typeface="Arial" panose="020B0604020202020204" pitchFamily="34" charset="0"/>
                <a:cs typeface="Arial" panose="020B0604020202020204" pitchFamily="34" charset="0"/>
              </a:defRPr>
            </a:lvl1pPr>
          </a:lstStyle>
          <a:p>
            <a:fld id="{E94165F0-FE87-0B48-AA66-28C8AFD55271}" type="slidenum">
              <a:rPr lang="fr-FR" smtClean="0"/>
              <a:pPr/>
              <a:t>‹N°›</a:t>
            </a:fld>
            <a:endParaRPr lang="fr-FR"/>
          </a:p>
        </p:txBody>
      </p:sp>
      <p:pic>
        <p:nvPicPr>
          <p:cNvPr id="9" name="Image 8">
            <a:extLst>
              <a:ext uri="{FF2B5EF4-FFF2-40B4-BE49-F238E27FC236}">
                <a16:creationId xmlns:a16="http://schemas.microsoft.com/office/drawing/2014/main" id="{63412227-FB9C-1274-6A17-A7316F27F979}"/>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7554231" y="4614284"/>
            <a:ext cx="1460018" cy="394563"/>
          </a:xfrm>
          <a:prstGeom prst="rect">
            <a:avLst/>
          </a:prstGeom>
        </p:spPr>
      </p:pic>
      <p:sp>
        <p:nvSpPr>
          <p:cNvPr id="8" name="MSIPCMContentMarking" descr="{&quot;HashCode&quot;:1644228579,&quot;Placement&quot;:&quot;Footer&quot;,&quot;Top&quot;:396.454254,&quot;Left&quot;:0.0,&quot;SlideWidth&quot;:720,&quot;SlideHeight&quot;:405}">
            <a:extLst>
              <a:ext uri="{FF2B5EF4-FFF2-40B4-BE49-F238E27FC236}">
                <a16:creationId xmlns:a16="http://schemas.microsoft.com/office/drawing/2014/main" id="{E53A6ECC-A1AD-A52D-7282-60D9400A8E51}"/>
              </a:ext>
            </a:extLst>
          </p:cNvPr>
          <p:cNvSpPr txBox="1"/>
          <p:nvPr userDrawn="1"/>
        </p:nvSpPr>
        <p:spPr>
          <a:xfrm>
            <a:off x="0" y="5034969"/>
            <a:ext cx="202774"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C1 - Public Natixis</a:t>
            </a:r>
          </a:p>
        </p:txBody>
      </p:sp>
    </p:spTree>
    <p:extLst>
      <p:ext uri="{BB962C8B-B14F-4D97-AF65-F5344CB8AC3E}">
        <p14:creationId xmlns:p14="http://schemas.microsoft.com/office/powerpoint/2010/main" val="1878082635"/>
      </p:ext>
    </p:extLst>
  </p:cSld>
  <p:clrMap bg1="lt1" tx1="dk1" bg2="lt2" tx2="dk2" accent1="accent1" accent2="accent2" accent3="accent3" accent4="accent4" accent5="accent5" accent6="accent6" hlink="hlink" folHlink="folHlink"/>
  <p:sldLayoutIdLst>
    <p:sldLayoutId id="2147483661" r:id="rId1"/>
    <p:sldLayoutId id="2147483690" r:id="rId2"/>
    <p:sldLayoutId id="2147483687" r:id="rId3"/>
    <p:sldLayoutId id="2147483672" r:id="rId4"/>
    <p:sldLayoutId id="2147483676" r:id="rId5"/>
    <p:sldLayoutId id="2147483677" r:id="rId6"/>
    <p:sldLayoutId id="2147483680" r:id="rId7"/>
    <p:sldLayoutId id="2147483675" r:id="rId8"/>
    <p:sldLayoutId id="2147483674" r:id="rId9"/>
    <p:sldLayoutId id="2147483673" r:id="rId10"/>
    <p:sldLayoutId id="2147483703" r:id="rId11"/>
    <p:sldLayoutId id="2147483685" r:id="rId12"/>
    <p:sldLayoutId id="2147483695" r:id="rId13"/>
  </p:sldLayoutIdLst>
  <p:hf hdr="0"/>
  <p:txStyles>
    <p:titleStyle>
      <a:lvl1pPr algn="l" defTabSz="685800" rtl="0" eaLnBrk="1" latinLnBrk="0" hangingPunct="1">
        <a:lnSpc>
          <a:spcPct val="90000"/>
        </a:lnSpc>
        <a:spcBef>
          <a:spcPct val="0"/>
        </a:spcBef>
        <a:buNone/>
        <a:defRPr sz="2400" b="1" i="0" kern="1200" cap="none" baseline="0">
          <a:solidFill>
            <a:schemeClr val="bg2"/>
          </a:solidFill>
          <a:latin typeface="Arial Black" panose="020B0604020202020204" pitchFamily="34" charset="0"/>
          <a:ea typeface="+mj-ea"/>
          <a:cs typeface="Arial Black" panose="020B0604020202020204" pitchFamily="34" charset="0"/>
        </a:defRPr>
      </a:lvl1pPr>
    </p:titleStyle>
    <p:bodyStyle>
      <a:lvl1pPr marL="0" indent="0" algn="l" defTabSz="685800" rtl="0" eaLnBrk="1" latinLnBrk="0" hangingPunct="1">
        <a:lnSpc>
          <a:spcPct val="90000"/>
        </a:lnSpc>
        <a:spcBef>
          <a:spcPts val="750"/>
        </a:spcBef>
        <a:buFont typeface="Arial" panose="020B0604020202020204" pitchFamily="34" charset="0"/>
        <a:buNone/>
        <a:defRPr sz="1300" kern="1200">
          <a:solidFill>
            <a:schemeClr val="tx1"/>
          </a:solidFill>
          <a:latin typeface="+mn-lt"/>
          <a:ea typeface="+mn-ea"/>
          <a:cs typeface="+mn-cs"/>
        </a:defRPr>
      </a:lvl1pPr>
      <a:lvl2pPr marL="182563" indent="-176213" algn="l" defTabSz="685800" rtl="0" eaLnBrk="1" latinLnBrk="0" hangingPunct="1">
        <a:lnSpc>
          <a:spcPct val="90000"/>
        </a:lnSpc>
        <a:spcBef>
          <a:spcPts val="375"/>
        </a:spcBef>
        <a:buFontTx/>
        <a:buBlip>
          <a:blip r:embed="rId16"/>
        </a:buBlip>
        <a:tabLst/>
        <a:defRPr sz="1100" kern="1200">
          <a:solidFill>
            <a:schemeClr val="tx1"/>
          </a:solidFill>
          <a:latin typeface="+mn-lt"/>
          <a:ea typeface="+mn-ea"/>
          <a:cs typeface="+mn-cs"/>
        </a:defRPr>
      </a:lvl2pPr>
      <a:lvl3pPr marL="358775" indent="-176213" algn="l" defTabSz="685800" rtl="0" eaLnBrk="1" latinLnBrk="0" hangingPunct="1">
        <a:lnSpc>
          <a:spcPct val="90000"/>
        </a:lnSpc>
        <a:spcBef>
          <a:spcPts val="375"/>
        </a:spcBef>
        <a:buClr>
          <a:schemeClr val="tx2"/>
        </a:buClr>
        <a:buSzPct val="140000"/>
        <a:buFont typeface="Arial" panose="020B0604020202020204" pitchFamily="34" charset="0"/>
        <a:buChar char="●"/>
        <a:tabLst/>
        <a:defRPr sz="1050" kern="1200">
          <a:solidFill>
            <a:schemeClr val="tx1"/>
          </a:solidFill>
          <a:latin typeface="+mn-lt"/>
          <a:ea typeface="+mn-ea"/>
          <a:cs typeface="+mn-cs"/>
        </a:defRPr>
      </a:lvl3pPr>
      <a:lvl4pPr marL="579438" indent="-190500" algn="l" defTabSz="685800" rtl="0" eaLnBrk="1" latinLnBrk="0" hangingPunct="1">
        <a:lnSpc>
          <a:spcPct val="90000"/>
        </a:lnSpc>
        <a:spcBef>
          <a:spcPts val="375"/>
        </a:spcBef>
        <a:buClr>
          <a:schemeClr val="accent1"/>
        </a:buClr>
        <a:buSzPct val="120000"/>
        <a:buFont typeface="Arial" panose="020B0604020202020204" pitchFamily="34" charset="0"/>
        <a:buChar char="■"/>
        <a:tabLst/>
        <a:defRPr sz="1000" kern="1200">
          <a:solidFill>
            <a:schemeClr val="tx1"/>
          </a:solidFill>
          <a:latin typeface="+mn-lt"/>
          <a:ea typeface="+mn-ea"/>
          <a:cs typeface="+mn-cs"/>
        </a:defRPr>
      </a:lvl4pPr>
      <a:lvl5pPr marL="750888" indent="-171450" algn="l" defTabSz="685800" rtl="0" eaLnBrk="1" latinLnBrk="0" hangingPunct="1">
        <a:lnSpc>
          <a:spcPct val="90000"/>
        </a:lnSpc>
        <a:spcBef>
          <a:spcPts val="375"/>
        </a:spcBef>
        <a:buClr>
          <a:schemeClr val="accent4"/>
        </a:buClr>
        <a:buFont typeface="Arial" panose="020B0604020202020204" pitchFamily="34" charset="0"/>
        <a:buChar char="►"/>
        <a:tabLst/>
        <a:defRPr sz="1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514888" y="511731"/>
            <a:ext cx="8083833" cy="303750"/>
          </a:xfrm>
          <a:prstGeom prst="rect">
            <a:avLst/>
          </a:prstGeom>
        </p:spPr>
        <p:txBody>
          <a:bodyPr vert="horz" lIns="91440" tIns="45720" rIns="91440" bIns="45720" rtlCol="0" anchor="t">
            <a:noAutofit/>
          </a:bodyPr>
          <a:lstStyle/>
          <a:p>
            <a:r>
              <a:rPr lang="fr-FR"/>
              <a:t>MODIFIEZ LE STYLE DU TITRE</a:t>
            </a: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808840" y="4777307"/>
            <a:ext cx="3659294" cy="212625"/>
          </a:xfrm>
          <a:prstGeom prst="rect">
            <a:avLst/>
          </a:prstGeom>
        </p:spPr>
        <p:txBody>
          <a:bodyPr vert="horz" lIns="91440" tIns="45720" rIns="91440" bIns="45720" rtlCol="0" anchor="ctr">
            <a:noAutofit/>
          </a:bodyPr>
          <a:lstStyle>
            <a:lvl1pPr algn="l">
              <a:lnSpc>
                <a:spcPct val="100000"/>
              </a:lnSpc>
              <a:defRPr sz="673">
                <a:solidFill>
                  <a:schemeClr val="tx1"/>
                </a:solidFill>
              </a:defRPr>
            </a:lvl1pPr>
          </a:lstStyle>
          <a:p>
            <a:r>
              <a:rPr lang="fr-FR" dirty="0"/>
              <a:t>Pied de page de la présentation</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15317" y="4777307"/>
            <a:ext cx="365929" cy="212625"/>
          </a:xfrm>
          <a:prstGeom prst="rect">
            <a:avLst/>
          </a:prstGeom>
        </p:spPr>
        <p:txBody>
          <a:bodyPr vert="horz" lIns="91440" tIns="45720" rIns="91440" bIns="45720" rtlCol="0" anchor="ctr">
            <a:noAutofit/>
          </a:bodyPr>
          <a:lstStyle>
            <a:lvl1pPr algn="l">
              <a:lnSpc>
                <a:spcPct val="100000"/>
              </a:lnSpc>
              <a:defRPr sz="673">
                <a:solidFill>
                  <a:schemeClr val="tx1"/>
                </a:solidFill>
              </a:defRPr>
            </a:lvl1pPr>
          </a:lstStyle>
          <a:p>
            <a:fld id="{975A587B-5814-4D9B-9598-FE9CB954CB01}" type="slidenum">
              <a:rPr lang="fr-FR" smtClean="0"/>
              <a:pPr/>
              <a:t>‹N°›</a:t>
            </a:fld>
            <a:endParaRPr lang="fr-FR" dirty="0"/>
          </a:p>
        </p:txBody>
      </p:sp>
      <p:cxnSp>
        <p:nvCxnSpPr>
          <p:cNvPr id="12" name="Connecteur droit 11">
            <a:extLst>
              <a:ext uri="{FF2B5EF4-FFF2-40B4-BE49-F238E27FC236}">
                <a16:creationId xmlns:a16="http://schemas.microsoft.com/office/drawing/2014/main" id="{40897F58-C9D7-4F68-9C5C-52416A85B943}"/>
              </a:ext>
            </a:extLst>
          </p:cNvPr>
          <p:cNvCxnSpPr/>
          <p:nvPr userDrawn="1"/>
        </p:nvCxnSpPr>
        <p:spPr>
          <a:xfrm>
            <a:off x="591586" y="829544"/>
            <a:ext cx="7958965"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9750E0C0-3624-47F1-B374-47075DCBDCB3}"/>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7791133" y="4631769"/>
            <a:ext cx="1260176" cy="430634"/>
          </a:xfrm>
          <a:prstGeom prst="rect">
            <a:avLst/>
          </a:prstGeom>
        </p:spPr>
      </p:pic>
      <p:sp>
        <p:nvSpPr>
          <p:cNvPr id="4" name="MSIPCMContentMarking" descr="{&quot;HashCode&quot;:-929196920,&quot;Placement&quot;:&quot;Footer&quot;,&quot;Top&quot;:471.454254,&quot;Left&quot;:0.0,&quot;SlideWidth&quot;:850,&quot;SlideHeight&quot;:480}">
            <a:extLst>
              <a:ext uri="{FF2B5EF4-FFF2-40B4-BE49-F238E27FC236}">
                <a16:creationId xmlns:a16="http://schemas.microsoft.com/office/drawing/2014/main" id="{4F97351A-7691-43D3-81C0-8413225C84CF}"/>
              </a:ext>
            </a:extLst>
          </p:cNvPr>
          <p:cNvSpPr txBox="1"/>
          <p:nvPr userDrawn="1"/>
        </p:nvSpPr>
        <p:spPr>
          <a:xfrm>
            <a:off x="1" y="5090019"/>
            <a:ext cx="179992" cy="15389"/>
          </a:xfrm>
          <a:prstGeom prst="rect">
            <a:avLst/>
          </a:prstGeom>
          <a:noFill/>
        </p:spPr>
        <p:txBody>
          <a:bodyPr vert="horz" wrap="square" lIns="0" tIns="0" rIns="0" bIns="0" rtlCol="0" anchor="ctr" anchorCtr="1">
            <a:spAutoFit/>
          </a:bodyPr>
          <a:lstStyle/>
          <a:p>
            <a:pPr algn="l">
              <a:spcBef>
                <a:spcPts val="0"/>
              </a:spcBef>
              <a:spcAft>
                <a:spcPts val="0"/>
              </a:spcAft>
            </a:pPr>
            <a:r>
              <a:rPr lang="fr-FR" sz="100" dirty="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2554858929"/>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Lst>
  <p:hf hdr="0"/>
  <p:txStyles>
    <p:titleStyle>
      <a:lvl1pPr algn="l" defTabSz="683149" rtl="0" eaLnBrk="1" latinLnBrk="0" hangingPunct="1">
        <a:lnSpc>
          <a:spcPct val="95000"/>
        </a:lnSpc>
        <a:spcBef>
          <a:spcPct val="0"/>
        </a:spcBef>
        <a:buNone/>
        <a:defRPr sz="1688" b="1" kern="1200" cap="all" baseline="0">
          <a:solidFill>
            <a:schemeClr val="tx1"/>
          </a:solidFill>
          <a:latin typeface="+mj-lt"/>
          <a:ea typeface="+mj-ea"/>
          <a:cs typeface="+mj-cs"/>
        </a:defRPr>
      </a:lvl1pPr>
    </p:titleStyle>
    <p:bodyStyle>
      <a:lvl1pPr marL="0" indent="0" algn="l" defTabSz="683149" rtl="0" eaLnBrk="1" latinLnBrk="0" hangingPunct="1">
        <a:lnSpc>
          <a:spcPct val="95000"/>
        </a:lnSpc>
        <a:spcBef>
          <a:spcPts val="506"/>
        </a:spcBef>
        <a:buFont typeface="Arial" panose="020B0604020202020204" pitchFamily="34" charset="0"/>
        <a:buNone/>
        <a:defRPr sz="1350" b="1" kern="1200">
          <a:solidFill>
            <a:schemeClr val="tx1"/>
          </a:solidFill>
          <a:latin typeface="+mn-lt"/>
          <a:ea typeface="+mn-ea"/>
          <a:cs typeface="+mn-cs"/>
        </a:defRPr>
      </a:lvl1pPr>
      <a:lvl2pPr marL="0" indent="0" algn="l" defTabSz="683149" rtl="0" eaLnBrk="1" latinLnBrk="0" hangingPunct="1">
        <a:lnSpc>
          <a:spcPct val="95000"/>
        </a:lnSpc>
        <a:spcBef>
          <a:spcPts val="1097"/>
        </a:spcBef>
        <a:buFont typeface="Arial" panose="020B0604020202020204" pitchFamily="34" charset="0"/>
        <a:buNone/>
        <a:defRPr lang="fr-FR" sz="1350" kern="1200" dirty="0">
          <a:solidFill>
            <a:schemeClr val="tx1"/>
          </a:solidFill>
          <a:latin typeface="+mn-lt"/>
          <a:ea typeface="+mn-ea"/>
          <a:cs typeface="+mn-cs"/>
        </a:defRPr>
      </a:lvl2pPr>
      <a:lvl3pPr marL="151884" indent="-151884" algn="l" defTabSz="683149" rtl="0" eaLnBrk="1" latinLnBrk="0" hangingPunct="1">
        <a:lnSpc>
          <a:spcPct val="95000"/>
        </a:lnSpc>
        <a:spcBef>
          <a:spcPts val="928"/>
        </a:spcBef>
        <a:buFont typeface="Arial" panose="020B0604020202020204" pitchFamily="34" charset="0"/>
        <a:buChar char="■"/>
        <a:defRPr lang="fr-FR" sz="1181" kern="1200" dirty="0">
          <a:solidFill>
            <a:schemeClr val="tx1"/>
          </a:solidFill>
          <a:latin typeface="+mn-lt"/>
          <a:ea typeface="+mn-ea"/>
          <a:cs typeface="+mn-cs"/>
        </a:defRPr>
      </a:lvl3pPr>
      <a:lvl4pPr marL="243014" indent="-91130" algn="l" defTabSz="683149" rtl="0" eaLnBrk="1" latinLnBrk="0" hangingPunct="1">
        <a:lnSpc>
          <a:spcPct val="95000"/>
        </a:lnSpc>
        <a:spcBef>
          <a:spcPts val="844"/>
        </a:spcBef>
        <a:buFont typeface="Arial" panose="020B0604020202020204" pitchFamily="34" charset="0"/>
        <a:buChar char="•"/>
        <a:defRPr lang="fr-FR" sz="1013" kern="1200" dirty="0">
          <a:solidFill>
            <a:schemeClr val="tx1"/>
          </a:solidFill>
          <a:latin typeface="+mn-lt"/>
          <a:ea typeface="+mn-ea"/>
          <a:cs typeface="+mn-cs"/>
        </a:defRPr>
      </a:lvl4pPr>
      <a:lvl5pPr marL="448438" indent="-144670" algn="l" defTabSz="683149" rtl="0" eaLnBrk="1" latinLnBrk="0" hangingPunct="1">
        <a:lnSpc>
          <a:spcPct val="95000"/>
        </a:lnSpc>
        <a:spcBef>
          <a:spcPts val="844"/>
        </a:spcBef>
        <a:buFont typeface="Calibri" panose="020F0502020204030204" pitchFamily="34" charset="0"/>
        <a:buChar char="‐"/>
        <a:defRPr sz="1013" kern="1200">
          <a:solidFill>
            <a:schemeClr val="tx1"/>
          </a:solidFill>
          <a:latin typeface="+mn-lt"/>
          <a:ea typeface="+mn-ea"/>
          <a:cs typeface="+mn-cs"/>
        </a:defRPr>
      </a:lvl5pPr>
      <a:lvl6pPr marL="1878659" indent="-170787" algn="l" defTabSz="683149" rtl="0" eaLnBrk="1" latinLnBrk="0" hangingPunct="1">
        <a:lnSpc>
          <a:spcPct val="90000"/>
        </a:lnSpc>
        <a:spcBef>
          <a:spcPts val="374"/>
        </a:spcBef>
        <a:buFont typeface="Arial" panose="020B0604020202020204" pitchFamily="34" charset="0"/>
        <a:buChar char="•"/>
        <a:defRPr sz="1345" kern="1200">
          <a:solidFill>
            <a:schemeClr val="tx1"/>
          </a:solidFill>
          <a:latin typeface="+mn-lt"/>
          <a:ea typeface="+mn-ea"/>
          <a:cs typeface="+mn-cs"/>
        </a:defRPr>
      </a:lvl6pPr>
      <a:lvl7pPr marL="2220234" indent="-170787" algn="l" defTabSz="683149" rtl="0" eaLnBrk="1" latinLnBrk="0" hangingPunct="1">
        <a:lnSpc>
          <a:spcPct val="90000"/>
        </a:lnSpc>
        <a:spcBef>
          <a:spcPts val="374"/>
        </a:spcBef>
        <a:buFont typeface="Arial" panose="020B0604020202020204" pitchFamily="34" charset="0"/>
        <a:buChar char="•"/>
        <a:defRPr sz="1345" kern="1200">
          <a:solidFill>
            <a:schemeClr val="tx1"/>
          </a:solidFill>
          <a:latin typeface="+mn-lt"/>
          <a:ea typeface="+mn-ea"/>
          <a:cs typeface="+mn-cs"/>
        </a:defRPr>
      </a:lvl7pPr>
      <a:lvl8pPr marL="2561808" indent="-170787" algn="l" defTabSz="683149" rtl="0" eaLnBrk="1" latinLnBrk="0" hangingPunct="1">
        <a:lnSpc>
          <a:spcPct val="90000"/>
        </a:lnSpc>
        <a:spcBef>
          <a:spcPts val="374"/>
        </a:spcBef>
        <a:buFont typeface="Arial" panose="020B0604020202020204" pitchFamily="34" charset="0"/>
        <a:buChar char="•"/>
        <a:defRPr sz="1345" kern="1200">
          <a:solidFill>
            <a:schemeClr val="tx1"/>
          </a:solidFill>
          <a:latin typeface="+mn-lt"/>
          <a:ea typeface="+mn-ea"/>
          <a:cs typeface="+mn-cs"/>
        </a:defRPr>
      </a:lvl8pPr>
      <a:lvl9pPr marL="2903382" indent="-170787" algn="l" defTabSz="683149" rtl="0" eaLnBrk="1" latinLnBrk="0" hangingPunct="1">
        <a:lnSpc>
          <a:spcPct val="90000"/>
        </a:lnSpc>
        <a:spcBef>
          <a:spcPts val="374"/>
        </a:spcBef>
        <a:buFont typeface="Arial" panose="020B0604020202020204" pitchFamily="34" charset="0"/>
        <a:buChar char="•"/>
        <a:defRPr sz="1345" kern="1200">
          <a:solidFill>
            <a:schemeClr val="tx1"/>
          </a:solidFill>
          <a:latin typeface="+mn-lt"/>
          <a:ea typeface="+mn-ea"/>
          <a:cs typeface="+mn-cs"/>
        </a:defRPr>
      </a:lvl9pPr>
    </p:bodyStyle>
    <p:otherStyle>
      <a:defPPr>
        <a:defRPr lang="fr-FR"/>
      </a:defPPr>
      <a:lvl1pPr marL="0" algn="l" defTabSz="683149" rtl="0" eaLnBrk="1" latinLnBrk="0" hangingPunct="1">
        <a:defRPr sz="1345" kern="1200">
          <a:solidFill>
            <a:schemeClr val="tx1"/>
          </a:solidFill>
          <a:latin typeface="+mn-lt"/>
          <a:ea typeface="+mn-ea"/>
          <a:cs typeface="+mn-cs"/>
        </a:defRPr>
      </a:lvl1pPr>
      <a:lvl2pPr marL="341574" algn="l" defTabSz="683149" rtl="0" eaLnBrk="1" latinLnBrk="0" hangingPunct="1">
        <a:defRPr sz="1345" kern="1200">
          <a:solidFill>
            <a:schemeClr val="tx1"/>
          </a:solidFill>
          <a:latin typeface="+mn-lt"/>
          <a:ea typeface="+mn-ea"/>
          <a:cs typeface="+mn-cs"/>
        </a:defRPr>
      </a:lvl2pPr>
      <a:lvl3pPr marL="683149" algn="l" defTabSz="683149" rtl="0" eaLnBrk="1" latinLnBrk="0" hangingPunct="1">
        <a:defRPr sz="1345" kern="1200">
          <a:solidFill>
            <a:schemeClr val="tx1"/>
          </a:solidFill>
          <a:latin typeface="+mn-lt"/>
          <a:ea typeface="+mn-ea"/>
          <a:cs typeface="+mn-cs"/>
        </a:defRPr>
      </a:lvl3pPr>
      <a:lvl4pPr marL="1024723" algn="l" defTabSz="683149" rtl="0" eaLnBrk="1" latinLnBrk="0" hangingPunct="1">
        <a:defRPr sz="1345" kern="1200">
          <a:solidFill>
            <a:schemeClr val="tx1"/>
          </a:solidFill>
          <a:latin typeface="+mn-lt"/>
          <a:ea typeface="+mn-ea"/>
          <a:cs typeface="+mn-cs"/>
        </a:defRPr>
      </a:lvl4pPr>
      <a:lvl5pPr marL="1366298" algn="l" defTabSz="683149" rtl="0" eaLnBrk="1" latinLnBrk="0" hangingPunct="1">
        <a:defRPr sz="1345" kern="1200">
          <a:solidFill>
            <a:schemeClr val="tx1"/>
          </a:solidFill>
          <a:latin typeface="+mn-lt"/>
          <a:ea typeface="+mn-ea"/>
          <a:cs typeface="+mn-cs"/>
        </a:defRPr>
      </a:lvl5pPr>
      <a:lvl6pPr marL="1707871" algn="l" defTabSz="683149" rtl="0" eaLnBrk="1" latinLnBrk="0" hangingPunct="1">
        <a:defRPr sz="1345" kern="1200">
          <a:solidFill>
            <a:schemeClr val="tx1"/>
          </a:solidFill>
          <a:latin typeface="+mn-lt"/>
          <a:ea typeface="+mn-ea"/>
          <a:cs typeface="+mn-cs"/>
        </a:defRPr>
      </a:lvl6pPr>
      <a:lvl7pPr marL="2049446" algn="l" defTabSz="683149" rtl="0" eaLnBrk="1" latinLnBrk="0" hangingPunct="1">
        <a:defRPr sz="1345" kern="1200">
          <a:solidFill>
            <a:schemeClr val="tx1"/>
          </a:solidFill>
          <a:latin typeface="+mn-lt"/>
          <a:ea typeface="+mn-ea"/>
          <a:cs typeface="+mn-cs"/>
        </a:defRPr>
      </a:lvl7pPr>
      <a:lvl8pPr marL="2391020" algn="l" defTabSz="683149" rtl="0" eaLnBrk="1" latinLnBrk="0" hangingPunct="1">
        <a:defRPr sz="1345" kern="1200">
          <a:solidFill>
            <a:schemeClr val="tx1"/>
          </a:solidFill>
          <a:latin typeface="+mn-lt"/>
          <a:ea typeface="+mn-ea"/>
          <a:cs typeface="+mn-cs"/>
        </a:defRPr>
      </a:lvl8pPr>
      <a:lvl9pPr marL="2732595" algn="l" defTabSz="683149" rtl="0" eaLnBrk="1" latinLnBrk="0" hangingPunct="1">
        <a:defRPr sz="134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5322" y="195262"/>
            <a:ext cx="8434828" cy="389953"/>
          </a:xfrm>
          <a:prstGeom prst="rect">
            <a:avLst/>
          </a:prstGeom>
        </p:spPr>
        <p:txBody>
          <a:bodyPr vert="horz" lIns="91440" tIns="45720" rIns="91440" bIns="45720" rtlCol="0" anchor="t">
            <a:noAutofit/>
          </a:bodyPr>
          <a:lstStyle/>
          <a:p>
            <a:r>
              <a:rPr lang="fr-FR" dirty="0"/>
              <a:t>Titre</a:t>
            </a:r>
            <a:endParaRPr lang="en-US" dirty="0"/>
          </a:p>
        </p:txBody>
      </p:sp>
      <p:sp>
        <p:nvSpPr>
          <p:cNvPr id="3" name="Text Placeholder 2"/>
          <p:cNvSpPr>
            <a:spLocks noGrp="1"/>
          </p:cNvSpPr>
          <p:nvPr>
            <p:ph type="body" idx="1"/>
          </p:nvPr>
        </p:nvSpPr>
        <p:spPr>
          <a:xfrm>
            <a:off x="385320" y="1028614"/>
            <a:ext cx="8434828" cy="3653114"/>
          </a:xfrm>
          <a:prstGeom prst="rect">
            <a:avLst/>
          </a:prstGeom>
        </p:spPr>
        <p:txBody>
          <a:bodyPr vert="horz" lIns="91440" tIns="45720" rIns="91440" bIns="45720" rtlCol="0">
            <a:no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Footer Placeholder 4"/>
          <p:cNvSpPr>
            <a:spLocks noGrp="1"/>
          </p:cNvSpPr>
          <p:nvPr>
            <p:ph type="ftr" sz="quarter" idx="3"/>
          </p:nvPr>
        </p:nvSpPr>
        <p:spPr>
          <a:xfrm>
            <a:off x="628650" y="4859252"/>
            <a:ext cx="3086100" cy="170035"/>
          </a:xfrm>
          <a:prstGeom prst="rect">
            <a:avLst/>
          </a:prstGeom>
        </p:spPr>
        <p:txBody>
          <a:bodyPr vert="horz" lIns="91440" tIns="45720" rIns="91440" bIns="45720" rtlCol="0" anchor="ctr"/>
          <a:lstStyle>
            <a:lvl1pPr algn="l">
              <a:defRPr sz="700" b="0" i="0" cap="all" spc="0" baseline="0">
                <a:solidFill>
                  <a:schemeClr val="bg1">
                    <a:lumMod val="50000"/>
                  </a:schemeClr>
                </a:solidFill>
                <a:latin typeface="Arial" panose="020B0604020202020204" pitchFamily="34" charset="0"/>
                <a:cs typeface="Arial" panose="020B0604020202020204" pitchFamily="34" charset="0"/>
              </a:defRPr>
            </a:lvl1pPr>
          </a:lstStyle>
          <a:p>
            <a:r>
              <a:rPr lang="fr-FR" dirty="0" err="1"/>
              <a:t>footer</a:t>
            </a:r>
            <a:endParaRPr lang="fr-FR" dirty="0"/>
          </a:p>
        </p:txBody>
      </p:sp>
      <p:sp>
        <p:nvSpPr>
          <p:cNvPr id="6" name="Slide Number Placeholder 5"/>
          <p:cNvSpPr>
            <a:spLocks noGrp="1"/>
          </p:cNvSpPr>
          <p:nvPr>
            <p:ph type="sldNum" sz="quarter" idx="4"/>
          </p:nvPr>
        </p:nvSpPr>
        <p:spPr>
          <a:xfrm>
            <a:off x="175755" y="4863533"/>
            <a:ext cx="363995" cy="165754"/>
          </a:xfrm>
          <a:prstGeom prst="rect">
            <a:avLst/>
          </a:prstGeom>
        </p:spPr>
        <p:txBody>
          <a:bodyPr vert="horz" lIns="91440" tIns="45720" rIns="91440" bIns="45720" rtlCol="0" anchor="ctr"/>
          <a:lstStyle>
            <a:lvl1pPr>
              <a:defRPr lang="fr-FR" sz="700" b="1" i="0" cap="all" spc="0" baseline="0" smtClean="0">
                <a:solidFill>
                  <a:schemeClr val="tx2"/>
                </a:solidFill>
                <a:latin typeface="Arial" panose="020B0604020202020204" pitchFamily="34" charset="0"/>
                <a:cs typeface="Arial" panose="020B0604020202020204" pitchFamily="34" charset="0"/>
              </a:defRPr>
            </a:lvl1pPr>
          </a:lstStyle>
          <a:p>
            <a:fld id="{E94165F0-FE87-0B48-AA66-28C8AFD55271}" type="slidenum">
              <a:rPr lang="fr-FR" smtClean="0"/>
              <a:pPr/>
              <a:t>‹N°›</a:t>
            </a:fld>
            <a:endParaRPr lang="fr-FR"/>
          </a:p>
        </p:txBody>
      </p:sp>
      <p:pic>
        <p:nvPicPr>
          <p:cNvPr id="9" name="Image 8">
            <a:extLst>
              <a:ext uri="{FF2B5EF4-FFF2-40B4-BE49-F238E27FC236}">
                <a16:creationId xmlns:a16="http://schemas.microsoft.com/office/drawing/2014/main" id="{63412227-FB9C-1274-6A17-A7316F27F979}"/>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7554231" y="4614284"/>
            <a:ext cx="1460018" cy="394563"/>
          </a:xfrm>
          <a:prstGeom prst="rect">
            <a:avLst/>
          </a:prstGeom>
        </p:spPr>
      </p:pic>
      <p:sp>
        <p:nvSpPr>
          <p:cNvPr id="8" name="MSIPCMContentMarking" descr="{&quot;HashCode&quot;:1644228579,&quot;Placement&quot;:&quot;Footer&quot;,&quot;Top&quot;:396.454254,&quot;Left&quot;:0.0,&quot;SlideWidth&quot;:720,&quot;SlideHeight&quot;:405}">
            <a:extLst>
              <a:ext uri="{FF2B5EF4-FFF2-40B4-BE49-F238E27FC236}">
                <a16:creationId xmlns:a16="http://schemas.microsoft.com/office/drawing/2014/main" id="{75006B2A-A7BD-9A17-2388-63FE2BFAF478}"/>
              </a:ext>
            </a:extLst>
          </p:cNvPr>
          <p:cNvSpPr txBox="1"/>
          <p:nvPr userDrawn="1"/>
        </p:nvSpPr>
        <p:spPr>
          <a:xfrm>
            <a:off x="0" y="5034969"/>
            <a:ext cx="202774" cy="108530"/>
          </a:xfrm>
          <a:prstGeom prst="rect">
            <a:avLst/>
          </a:prstGeom>
          <a:noFill/>
        </p:spPr>
        <p:txBody>
          <a:bodyPr vert="horz" wrap="square" lIns="0" tIns="0" rIns="0" bIns="0" rtlCol="0" anchor="ctr" anchorCtr="1">
            <a:spAutoFit/>
          </a:bodyPr>
          <a:lstStyle/>
          <a:p>
            <a:pPr algn="l">
              <a:spcBef>
                <a:spcPts val="0"/>
              </a:spcBef>
              <a:spcAft>
                <a:spcPts val="0"/>
              </a:spcAft>
            </a:pPr>
            <a:r>
              <a:rPr lang="pt-PT" sz="100">
                <a:solidFill>
                  <a:srgbClr val="FFFFFF"/>
                </a:solidFill>
                <a:latin typeface="Calibri" panose="020F0502020204030204" pitchFamily="34" charset="0"/>
              </a:rPr>
              <a:t>C1 - Public Natixis</a:t>
            </a:r>
          </a:p>
        </p:txBody>
      </p:sp>
    </p:spTree>
    <p:extLst>
      <p:ext uri="{BB962C8B-B14F-4D97-AF65-F5344CB8AC3E}">
        <p14:creationId xmlns:p14="http://schemas.microsoft.com/office/powerpoint/2010/main" val="1853722787"/>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Lst>
  <p:hf hdr="0"/>
  <p:txStyles>
    <p:titleStyle>
      <a:lvl1pPr algn="l" defTabSz="685800" rtl="0" eaLnBrk="1" latinLnBrk="0" hangingPunct="1">
        <a:lnSpc>
          <a:spcPct val="90000"/>
        </a:lnSpc>
        <a:spcBef>
          <a:spcPct val="0"/>
        </a:spcBef>
        <a:buNone/>
        <a:defRPr sz="2400" b="1" i="0" kern="1200" cap="none" baseline="0">
          <a:solidFill>
            <a:schemeClr val="bg2"/>
          </a:solidFill>
          <a:latin typeface="Arial Black" panose="020B0604020202020204" pitchFamily="34" charset="0"/>
          <a:ea typeface="+mj-ea"/>
          <a:cs typeface="Arial Black" panose="020B0604020202020204" pitchFamily="34" charset="0"/>
        </a:defRPr>
      </a:lvl1pPr>
    </p:titleStyle>
    <p:bodyStyle>
      <a:lvl1pPr marL="0" indent="0" algn="l" defTabSz="685800" rtl="0" eaLnBrk="1" latinLnBrk="0" hangingPunct="1">
        <a:lnSpc>
          <a:spcPct val="90000"/>
        </a:lnSpc>
        <a:spcBef>
          <a:spcPts val="750"/>
        </a:spcBef>
        <a:buFont typeface="Arial" panose="020B0604020202020204" pitchFamily="34" charset="0"/>
        <a:buNone/>
        <a:defRPr sz="1300" kern="1200">
          <a:solidFill>
            <a:schemeClr val="tx1"/>
          </a:solidFill>
          <a:latin typeface="+mn-lt"/>
          <a:ea typeface="+mn-ea"/>
          <a:cs typeface="+mn-cs"/>
        </a:defRPr>
      </a:lvl1pPr>
      <a:lvl2pPr marL="182563" indent="-176213" algn="l" defTabSz="685800" rtl="0" eaLnBrk="1" latinLnBrk="0" hangingPunct="1">
        <a:lnSpc>
          <a:spcPct val="90000"/>
        </a:lnSpc>
        <a:spcBef>
          <a:spcPts val="375"/>
        </a:spcBef>
        <a:buFontTx/>
        <a:buBlip>
          <a:blip r:embed="rId16"/>
        </a:buBlip>
        <a:tabLst/>
        <a:defRPr sz="1100" kern="1200">
          <a:solidFill>
            <a:schemeClr val="tx1"/>
          </a:solidFill>
          <a:latin typeface="+mn-lt"/>
          <a:ea typeface="+mn-ea"/>
          <a:cs typeface="+mn-cs"/>
        </a:defRPr>
      </a:lvl2pPr>
      <a:lvl3pPr marL="358775" indent="-176213" algn="l" defTabSz="685800" rtl="0" eaLnBrk="1" latinLnBrk="0" hangingPunct="1">
        <a:lnSpc>
          <a:spcPct val="90000"/>
        </a:lnSpc>
        <a:spcBef>
          <a:spcPts val="375"/>
        </a:spcBef>
        <a:buClr>
          <a:schemeClr val="tx2"/>
        </a:buClr>
        <a:buSzPct val="140000"/>
        <a:buFont typeface="Arial" panose="020B0604020202020204" pitchFamily="34" charset="0"/>
        <a:buChar char="●"/>
        <a:tabLst/>
        <a:defRPr sz="1050" kern="1200">
          <a:solidFill>
            <a:schemeClr val="tx1"/>
          </a:solidFill>
          <a:latin typeface="+mn-lt"/>
          <a:ea typeface="+mn-ea"/>
          <a:cs typeface="+mn-cs"/>
        </a:defRPr>
      </a:lvl3pPr>
      <a:lvl4pPr marL="579438" indent="-190500" algn="l" defTabSz="685800" rtl="0" eaLnBrk="1" latinLnBrk="0" hangingPunct="1">
        <a:lnSpc>
          <a:spcPct val="90000"/>
        </a:lnSpc>
        <a:spcBef>
          <a:spcPts val="375"/>
        </a:spcBef>
        <a:buClr>
          <a:schemeClr val="accent1"/>
        </a:buClr>
        <a:buSzPct val="120000"/>
        <a:buFont typeface="Arial" panose="020B0604020202020204" pitchFamily="34" charset="0"/>
        <a:buChar char="■"/>
        <a:tabLst/>
        <a:defRPr sz="1000" kern="1200">
          <a:solidFill>
            <a:schemeClr val="tx1"/>
          </a:solidFill>
          <a:latin typeface="+mn-lt"/>
          <a:ea typeface="+mn-ea"/>
          <a:cs typeface="+mn-cs"/>
        </a:defRPr>
      </a:lvl4pPr>
      <a:lvl5pPr marL="750888" indent="-171450" algn="l" defTabSz="685800" rtl="0" eaLnBrk="1" latinLnBrk="0" hangingPunct="1">
        <a:lnSpc>
          <a:spcPct val="90000"/>
        </a:lnSpc>
        <a:spcBef>
          <a:spcPts val="375"/>
        </a:spcBef>
        <a:buClr>
          <a:schemeClr val="accent4"/>
        </a:buClr>
        <a:buFont typeface="Arial" panose="020B0604020202020204" pitchFamily="34" charset="0"/>
        <a:buChar char="►"/>
        <a:tabLst/>
        <a:defRPr sz="1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8" cstate="screen">
            <a:extLst>
              <a:ext uri="{28A0092B-C50C-407E-A947-70E740481C1C}">
                <a14:useLocalDpi xmlns:a14="http://schemas.microsoft.com/office/drawing/2010/main"/>
              </a:ext>
            </a:extLst>
          </a:blip>
          <a:stretch>
            <a:fillRect/>
          </a:stretch>
        </p:blipFill>
        <p:spPr>
          <a:xfrm>
            <a:off x="539495" y="4908803"/>
            <a:ext cx="71628" cy="73152"/>
          </a:xfrm>
          <a:prstGeom prst="rect">
            <a:avLst/>
          </a:prstGeom>
        </p:spPr>
      </p:pic>
      <p:sp>
        <p:nvSpPr>
          <p:cNvPr id="17" name="bg object 17"/>
          <p:cNvSpPr/>
          <p:nvPr/>
        </p:nvSpPr>
        <p:spPr>
          <a:xfrm>
            <a:off x="251459" y="195071"/>
            <a:ext cx="71755" cy="721360"/>
          </a:xfrm>
          <a:custGeom>
            <a:avLst/>
            <a:gdLst/>
            <a:ahLst/>
            <a:cxnLst/>
            <a:rect l="l" t="t" r="r" b="b"/>
            <a:pathLst>
              <a:path w="71754" h="721360">
                <a:moveTo>
                  <a:pt x="71628" y="0"/>
                </a:moveTo>
                <a:lnTo>
                  <a:pt x="0" y="0"/>
                </a:lnTo>
                <a:lnTo>
                  <a:pt x="0" y="720851"/>
                </a:lnTo>
                <a:lnTo>
                  <a:pt x="71628" y="720851"/>
                </a:lnTo>
                <a:lnTo>
                  <a:pt x="71628" y="0"/>
                </a:lnTo>
                <a:close/>
              </a:path>
            </a:pathLst>
          </a:custGeom>
          <a:solidFill>
            <a:srgbClr val="571D74"/>
          </a:solidFill>
        </p:spPr>
        <p:txBody>
          <a:bodyPr wrap="square" lIns="0" tIns="0" rIns="0" bIns="0" rtlCol="0"/>
          <a:lstStyle/>
          <a:p>
            <a:endParaRPr/>
          </a:p>
        </p:txBody>
      </p:sp>
      <p:pic>
        <p:nvPicPr>
          <p:cNvPr id="18" name="bg object 18"/>
          <p:cNvPicPr/>
          <p:nvPr/>
        </p:nvPicPr>
        <p:blipFill>
          <a:blip r:embed="rId9" cstate="email">
            <a:extLst>
              <a:ext uri="{28A0092B-C50C-407E-A947-70E740481C1C}">
                <a14:useLocalDpi xmlns:a14="http://schemas.microsoft.com/office/drawing/2010/main"/>
              </a:ext>
            </a:extLst>
          </a:blip>
          <a:stretch>
            <a:fillRect/>
          </a:stretch>
        </p:blipFill>
        <p:spPr>
          <a:xfrm>
            <a:off x="7734005" y="4877307"/>
            <a:ext cx="1262878" cy="148335"/>
          </a:xfrm>
          <a:prstGeom prst="rect">
            <a:avLst/>
          </a:prstGeom>
        </p:spPr>
      </p:pic>
      <p:sp>
        <p:nvSpPr>
          <p:cNvPr id="2" name="Holder 2"/>
          <p:cNvSpPr>
            <a:spLocks noGrp="1"/>
          </p:cNvSpPr>
          <p:nvPr>
            <p:ph type="title"/>
          </p:nvPr>
        </p:nvSpPr>
        <p:spPr>
          <a:xfrm>
            <a:off x="454863" y="181482"/>
            <a:ext cx="7569834" cy="618617"/>
          </a:xfrm>
          <a:prstGeom prst="rect">
            <a:avLst/>
          </a:prstGeom>
        </p:spPr>
        <p:txBody>
          <a:bodyPr wrap="square" lIns="0" tIns="0" rIns="0" bIns="0">
            <a:spAutoFit/>
          </a:bodyPr>
          <a:lstStyle>
            <a:lvl1pPr>
              <a:defRPr sz="2000" b="0" i="0">
                <a:solidFill>
                  <a:schemeClr val="tx1"/>
                </a:solidFill>
                <a:latin typeface="Arial Black"/>
                <a:cs typeface="Arial Black"/>
              </a:defRPr>
            </a:lvl1pPr>
          </a:lstStyle>
          <a:p>
            <a:endParaRPr/>
          </a:p>
        </p:txBody>
      </p:sp>
      <p:sp>
        <p:nvSpPr>
          <p:cNvPr id="3" name="Holder 3"/>
          <p:cNvSpPr>
            <a:spLocks noGrp="1"/>
          </p:cNvSpPr>
          <p:nvPr>
            <p:ph type="body" idx="1"/>
          </p:nvPr>
        </p:nvSpPr>
        <p:spPr>
          <a:xfrm>
            <a:off x="4658359" y="1611325"/>
            <a:ext cx="4004309" cy="1068705"/>
          </a:xfrm>
          <a:prstGeom prst="rect">
            <a:avLst/>
          </a:prstGeom>
        </p:spPr>
        <p:txBody>
          <a:bodyPr wrap="square" lIns="0" tIns="0" rIns="0" bIns="0">
            <a:spAutoFit/>
          </a:bodyPr>
          <a:lstStyle>
            <a:lvl1pPr>
              <a:defRPr sz="3600" b="1" i="0">
                <a:solidFill>
                  <a:srgbClr val="663179"/>
                </a:solidFill>
                <a:latin typeface="Arial"/>
                <a:cs typeface="Arial"/>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6" name="Holder 6"/>
          <p:cNvSpPr>
            <a:spLocks noGrp="1"/>
          </p:cNvSpPr>
          <p:nvPr>
            <p:ph type="sldNum" sz="quarter" idx="7"/>
          </p:nvPr>
        </p:nvSpPr>
        <p:spPr>
          <a:xfrm>
            <a:off x="355091" y="4869028"/>
            <a:ext cx="2263775" cy="138499"/>
          </a:xfrm>
          <a:prstGeom prst="rect">
            <a:avLst/>
          </a:prstGeom>
        </p:spPr>
        <p:txBody>
          <a:bodyPr wrap="square" lIns="0" tIns="0" rIns="0" bIns="0">
            <a:spAutoFit/>
          </a:bodyPr>
          <a:lstStyle>
            <a:lvl1pPr>
              <a:defRPr sz="900" b="0" i="0">
                <a:solidFill>
                  <a:srgbClr val="7E7E7E"/>
                </a:solidFill>
                <a:latin typeface="Arial Narrow"/>
                <a:cs typeface="Arial Narrow"/>
              </a:defRPr>
            </a:lvl1pPr>
          </a:lstStyle>
          <a:p>
            <a:pPr marL="38100">
              <a:lnSpc>
                <a:spcPct val="100000"/>
              </a:lnSpc>
              <a:spcBef>
                <a:spcPts val="40"/>
              </a:spcBef>
              <a:tabLst>
                <a:tab pos="294005" algn="l"/>
              </a:tabLst>
            </a:pPr>
            <a:fld id="{81D60167-4931-47E6-BA6A-407CBD079E47}" type="slidenum">
              <a:rPr lang="fr-FR" b="1" spc="-50" smtClean="0">
                <a:solidFill>
                  <a:srgbClr val="571D74"/>
                </a:solidFill>
                <a:latin typeface="Arial"/>
                <a:cs typeface="Arial"/>
              </a:rPr>
              <a:pPr marL="38100">
                <a:lnSpc>
                  <a:spcPct val="100000"/>
                </a:lnSpc>
                <a:spcBef>
                  <a:spcPts val="40"/>
                </a:spcBef>
                <a:tabLst>
                  <a:tab pos="294005" algn="l"/>
                </a:tabLst>
              </a:pPr>
              <a:t>‹N°›</a:t>
            </a:fld>
            <a:r>
              <a:rPr lang="fr-FR" b="1">
                <a:solidFill>
                  <a:srgbClr val="571D74"/>
                </a:solidFill>
                <a:latin typeface="Arial"/>
                <a:cs typeface="Arial"/>
              </a:rPr>
              <a:t>	</a:t>
            </a:r>
            <a:r>
              <a:rPr lang="fr-FR" b="1">
                <a:solidFill>
                  <a:srgbClr val="000000"/>
                </a:solidFill>
              </a:rPr>
              <a:t>Avantages</a:t>
            </a:r>
            <a:r>
              <a:rPr lang="fr-FR" b="1" spc="-5">
                <a:solidFill>
                  <a:srgbClr val="000000"/>
                </a:solidFill>
              </a:rPr>
              <a:t> </a:t>
            </a:r>
            <a:r>
              <a:rPr lang="fr-FR" b="1">
                <a:solidFill>
                  <a:srgbClr val="000000"/>
                </a:solidFill>
              </a:rPr>
              <a:t>RH</a:t>
            </a:r>
            <a:r>
              <a:rPr lang="fr-FR">
                <a:solidFill>
                  <a:srgbClr val="571D74"/>
                </a:solidFill>
              </a:rPr>
              <a:t>|</a:t>
            </a:r>
            <a:r>
              <a:rPr lang="fr-FR" spc="-10">
                <a:solidFill>
                  <a:srgbClr val="571D74"/>
                </a:solidFill>
              </a:rPr>
              <a:t> </a:t>
            </a:r>
            <a:r>
              <a:rPr lang="fr-FR"/>
              <a:t>Kit d’accompagnement</a:t>
            </a:r>
            <a:endParaRPr spc="-20"/>
          </a:p>
        </p:txBody>
      </p:sp>
      <p:sp>
        <p:nvSpPr>
          <p:cNvPr id="5" name="MSIPCMContentMarking" descr="{&quot;HashCode&quot;:-929196920,&quot;Placement&quot;:&quot;Footer&quot;,&quot;Top&quot;:396.454254,&quot;Left&quot;:0.0,&quot;SlideWidth&quot;:720,&quot;SlideHeight&quot;:405}">
            <a:extLst>
              <a:ext uri="{FF2B5EF4-FFF2-40B4-BE49-F238E27FC236}">
                <a16:creationId xmlns:a16="http://schemas.microsoft.com/office/drawing/2014/main" id="{843FC4FA-D9A2-4CEB-BA7B-7ECD8089D0FB}"/>
              </a:ext>
            </a:extLst>
          </p:cNvPr>
          <p:cNvSpPr txBox="1"/>
          <p:nvPr userDrawn="1"/>
        </p:nvSpPr>
        <p:spPr>
          <a:xfrm>
            <a:off x="0" y="50349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50704290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microsoft.com/office/2007/relationships/hdphoto" Target="../media/hdphoto2.wdp"/><Relationship Id="rId5" Type="http://schemas.openxmlformats.org/officeDocument/2006/relationships/image" Target="../media/image22.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png"/><Relationship Id="rId1" Type="http://schemas.openxmlformats.org/officeDocument/2006/relationships/slideLayout" Target="../slideLayouts/slideLayout3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32.xml"/><Relationship Id="rId5" Type="http://schemas.openxmlformats.org/officeDocument/2006/relationships/image" Target="../media/image29.png"/><Relationship Id="rId4" Type="http://schemas.openxmlformats.org/officeDocument/2006/relationships/hyperlink" Target="https://player.vimeo.com/video/827188532?h=e1e01d6adb&amp;amp;badge=0&amp;amp;autopause=0&amp;amp;player_id=0&amp;amp;app_id=58479"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AE5D49A-1FA2-D885-2B58-A96C5A174FD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20" y="0"/>
            <a:ext cx="9135880" cy="921527"/>
          </a:xfrm>
          <a:prstGeom prst="rect">
            <a:avLst/>
          </a:prstGeom>
        </p:spPr>
      </p:pic>
      <p:sp>
        <p:nvSpPr>
          <p:cNvPr id="3" name="Titre 2">
            <a:extLst>
              <a:ext uri="{FF2B5EF4-FFF2-40B4-BE49-F238E27FC236}">
                <a16:creationId xmlns:a16="http://schemas.microsoft.com/office/drawing/2014/main" id="{E0A3CB2D-3124-5282-E0E3-FDAD70FC7EC0}"/>
              </a:ext>
            </a:extLst>
          </p:cNvPr>
          <p:cNvSpPr>
            <a:spLocks noGrp="1"/>
          </p:cNvSpPr>
          <p:nvPr>
            <p:ph type="ctrTitle"/>
          </p:nvPr>
        </p:nvSpPr>
        <p:spPr>
          <a:xfrm>
            <a:off x="549038" y="3319757"/>
            <a:ext cx="8045924" cy="722360"/>
          </a:xfrm>
        </p:spPr>
        <p:txBody>
          <a:bodyPr/>
          <a:lstStyle/>
          <a:p>
            <a:r>
              <a:rPr lang="fr-FR" sz="2400" dirty="0"/>
              <a:t>L’INTÉRESSEMENT</a:t>
            </a:r>
            <a:br>
              <a:rPr lang="fr-FR" sz="2400" dirty="0"/>
            </a:br>
            <a:r>
              <a:rPr lang="fr-FR" sz="2000" dirty="0">
                <a:solidFill>
                  <a:schemeClr val="tx2"/>
                </a:solidFill>
              </a:rPr>
              <a:t>éléments de langage &amp; Offre NIE</a:t>
            </a:r>
            <a:endParaRPr lang="fr-FR" sz="3200" dirty="0">
              <a:solidFill>
                <a:schemeClr val="tx2"/>
              </a:solidFill>
            </a:endParaRPr>
          </a:p>
        </p:txBody>
      </p:sp>
      <p:sp>
        <p:nvSpPr>
          <p:cNvPr id="4" name="Sous-titre 3">
            <a:extLst>
              <a:ext uri="{FF2B5EF4-FFF2-40B4-BE49-F238E27FC236}">
                <a16:creationId xmlns:a16="http://schemas.microsoft.com/office/drawing/2014/main" id="{F3E95C96-A8EE-3038-879E-DC29B24FCCD0}"/>
              </a:ext>
            </a:extLst>
          </p:cNvPr>
          <p:cNvSpPr>
            <a:spLocks noGrp="1"/>
          </p:cNvSpPr>
          <p:nvPr>
            <p:ph type="subTitle" idx="1"/>
          </p:nvPr>
        </p:nvSpPr>
        <p:spPr>
          <a:xfrm>
            <a:off x="549038" y="3868300"/>
            <a:ext cx="8045924" cy="372360"/>
          </a:xfrm>
        </p:spPr>
        <p:txBody>
          <a:bodyPr/>
          <a:lstStyle/>
          <a:p>
            <a:r>
              <a:rPr lang="fr-FR" dirty="0"/>
              <a:t> </a:t>
            </a:r>
          </a:p>
        </p:txBody>
      </p:sp>
      <p:sp>
        <p:nvSpPr>
          <p:cNvPr id="5" name="Espace réservé de la date 4">
            <a:extLst>
              <a:ext uri="{FF2B5EF4-FFF2-40B4-BE49-F238E27FC236}">
                <a16:creationId xmlns:a16="http://schemas.microsoft.com/office/drawing/2014/main" id="{A9B2AAB4-68F3-E298-7DB9-0E7BFD89A303}"/>
              </a:ext>
            </a:extLst>
          </p:cNvPr>
          <p:cNvSpPr>
            <a:spLocks noGrp="1"/>
          </p:cNvSpPr>
          <p:nvPr>
            <p:ph type="dt" sz="half" idx="2"/>
          </p:nvPr>
        </p:nvSpPr>
        <p:spPr>
          <a:xfrm>
            <a:off x="549038" y="4166926"/>
            <a:ext cx="2057400" cy="274637"/>
          </a:xfrm>
        </p:spPr>
        <p:txBody>
          <a:bodyPr/>
          <a:lstStyle/>
          <a:p>
            <a:r>
              <a:rPr lang="fr-FR" dirty="0"/>
              <a:t>Juin 2024</a:t>
            </a:r>
          </a:p>
        </p:txBody>
      </p:sp>
      <p:pic>
        <p:nvPicPr>
          <p:cNvPr id="7" name="Image 6">
            <a:extLst>
              <a:ext uri="{FF2B5EF4-FFF2-40B4-BE49-F238E27FC236}">
                <a16:creationId xmlns:a16="http://schemas.microsoft.com/office/drawing/2014/main" id="{6D641D47-83A9-1F57-0BFD-D777A109131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848" y="921527"/>
            <a:ext cx="9138304" cy="2043933"/>
          </a:xfrm>
          <a:prstGeom prst="rect">
            <a:avLst/>
          </a:prstGeom>
        </p:spPr>
      </p:pic>
      <p:pic>
        <p:nvPicPr>
          <p:cNvPr id="8" name="Image 7">
            <a:extLst>
              <a:ext uri="{FF2B5EF4-FFF2-40B4-BE49-F238E27FC236}">
                <a16:creationId xmlns:a16="http://schemas.microsoft.com/office/drawing/2014/main" id="{D5C3644F-360C-0D20-B335-ADA52210D91A}"/>
              </a:ext>
            </a:extLst>
          </p:cNvPr>
          <p:cNvPicPr>
            <a:picLocks noChangeAspect="1"/>
          </p:cNvPicPr>
          <p:nvPr/>
        </p:nvPicPr>
        <p:blipFill>
          <a:blip r:embed="rId4"/>
          <a:stretch>
            <a:fillRect/>
          </a:stretch>
        </p:blipFill>
        <p:spPr>
          <a:xfrm>
            <a:off x="5713512" y="3198960"/>
            <a:ext cx="3157736" cy="1031097"/>
          </a:xfrm>
          <a:prstGeom prst="rect">
            <a:avLst/>
          </a:prstGeom>
        </p:spPr>
      </p:pic>
    </p:spTree>
    <p:extLst>
      <p:ext uri="{BB962C8B-B14F-4D97-AF65-F5344CB8AC3E}">
        <p14:creationId xmlns:p14="http://schemas.microsoft.com/office/powerpoint/2010/main" val="3049498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0844FF-00CC-E2BB-BA1F-67525C905D7E}"/>
              </a:ext>
            </a:extLst>
          </p:cNvPr>
          <p:cNvSpPr>
            <a:spLocks noGrp="1"/>
          </p:cNvSpPr>
          <p:nvPr>
            <p:ph type="title"/>
          </p:nvPr>
        </p:nvSpPr>
        <p:spPr/>
        <p:txBody>
          <a:bodyPr/>
          <a:lstStyle/>
          <a:p>
            <a:r>
              <a:rPr lang="fr-FR" dirty="0"/>
              <a:t>Les enjeux du partage de la valeur </a:t>
            </a:r>
          </a:p>
        </p:txBody>
      </p:sp>
      <p:sp>
        <p:nvSpPr>
          <p:cNvPr id="4" name="Espace réservé du pied de page 3">
            <a:extLst>
              <a:ext uri="{FF2B5EF4-FFF2-40B4-BE49-F238E27FC236}">
                <a16:creationId xmlns:a16="http://schemas.microsoft.com/office/drawing/2014/main" id="{1FAA4579-2A1A-713C-FF36-8CEED204B976}"/>
              </a:ext>
            </a:extLst>
          </p:cNvPr>
          <p:cNvSpPr>
            <a:spLocks noGrp="1"/>
          </p:cNvSpPr>
          <p:nvPr>
            <p:ph type="ftr" sz="quarter" idx="11"/>
          </p:nvPr>
        </p:nvSpPr>
        <p:spPr/>
        <p:txBody>
          <a:bodyPr/>
          <a:lstStyle/>
          <a:p>
            <a:r>
              <a:rPr lang="fr-FR"/>
              <a:t>footer</a:t>
            </a:r>
            <a:endParaRPr lang="fr-FR" dirty="0"/>
          </a:p>
        </p:txBody>
      </p:sp>
      <p:sp>
        <p:nvSpPr>
          <p:cNvPr id="5" name="Espace réservé du numéro de diapositive 4">
            <a:extLst>
              <a:ext uri="{FF2B5EF4-FFF2-40B4-BE49-F238E27FC236}">
                <a16:creationId xmlns:a16="http://schemas.microsoft.com/office/drawing/2014/main" id="{48ED83E3-87C3-8B6E-BC69-30276C99D073}"/>
              </a:ext>
            </a:extLst>
          </p:cNvPr>
          <p:cNvSpPr>
            <a:spLocks noGrp="1"/>
          </p:cNvSpPr>
          <p:nvPr>
            <p:ph type="sldNum" sz="quarter" idx="12"/>
          </p:nvPr>
        </p:nvSpPr>
        <p:spPr/>
        <p:txBody>
          <a:bodyPr/>
          <a:lstStyle/>
          <a:p>
            <a:fld id="{E94165F0-FE87-0B48-AA66-28C8AFD55271}" type="slidenum">
              <a:rPr lang="fr-FR" smtClean="0"/>
              <a:t>2</a:t>
            </a:fld>
            <a:endParaRPr lang="fr-FR"/>
          </a:p>
        </p:txBody>
      </p:sp>
      <p:sp>
        <p:nvSpPr>
          <p:cNvPr id="6" name="Espace réservé du texte 5">
            <a:extLst>
              <a:ext uri="{FF2B5EF4-FFF2-40B4-BE49-F238E27FC236}">
                <a16:creationId xmlns:a16="http://schemas.microsoft.com/office/drawing/2014/main" id="{4093E918-F708-7E0B-88DD-95F5BD1572B0}"/>
              </a:ext>
            </a:extLst>
          </p:cNvPr>
          <p:cNvSpPr>
            <a:spLocks noGrp="1"/>
          </p:cNvSpPr>
          <p:nvPr>
            <p:ph type="body" sz="quarter" idx="13"/>
          </p:nvPr>
        </p:nvSpPr>
        <p:spPr/>
        <p:txBody>
          <a:bodyPr/>
          <a:lstStyle/>
          <a:p>
            <a:r>
              <a:rPr lang="fr-FR" dirty="0"/>
              <a:t>01</a:t>
            </a:r>
          </a:p>
        </p:txBody>
      </p:sp>
    </p:spTree>
    <p:extLst>
      <p:ext uri="{BB962C8B-B14F-4D97-AF65-F5344CB8AC3E}">
        <p14:creationId xmlns:p14="http://schemas.microsoft.com/office/powerpoint/2010/main" val="1515344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9EBE34E5-D699-4682-C75A-12B921B9EAB4}"/>
              </a:ext>
            </a:extLst>
          </p:cNvPr>
          <p:cNvSpPr>
            <a:spLocks noGrp="1"/>
          </p:cNvSpPr>
          <p:nvPr>
            <p:ph type="sldNum" sz="quarter" idx="12"/>
          </p:nvPr>
        </p:nvSpPr>
        <p:spPr/>
        <p:txBody>
          <a:bodyPr/>
          <a:lstStyle/>
          <a:p>
            <a:fld id="{E94165F0-FE87-0B48-AA66-28C8AFD55271}" type="slidenum">
              <a:rPr lang="fr-FR" smtClean="0"/>
              <a:t>3</a:t>
            </a:fld>
            <a:endParaRPr lang="fr-FR" dirty="0"/>
          </a:p>
        </p:txBody>
      </p:sp>
      <p:sp>
        <p:nvSpPr>
          <p:cNvPr id="9" name="Titre 1">
            <a:extLst>
              <a:ext uri="{FF2B5EF4-FFF2-40B4-BE49-F238E27FC236}">
                <a16:creationId xmlns:a16="http://schemas.microsoft.com/office/drawing/2014/main" id="{C1806B3F-3A8B-3856-7A36-4777F45C594D}"/>
              </a:ext>
            </a:extLst>
          </p:cNvPr>
          <p:cNvSpPr>
            <a:spLocks noGrp="1"/>
          </p:cNvSpPr>
          <p:nvPr>
            <p:ph type="title"/>
          </p:nvPr>
        </p:nvSpPr>
        <p:spPr>
          <a:xfrm>
            <a:off x="385322" y="195262"/>
            <a:ext cx="8434828" cy="389953"/>
          </a:xfrm>
        </p:spPr>
        <p:txBody>
          <a:bodyPr/>
          <a:lstStyle/>
          <a:p>
            <a:r>
              <a:rPr lang="en-US" dirty="0"/>
              <a:t>Loi Partage de la Valeur </a:t>
            </a:r>
          </a:p>
        </p:txBody>
      </p:sp>
      <p:sp>
        <p:nvSpPr>
          <p:cNvPr id="2" name="Espace réservé du texte 5">
            <a:extLst>
              <a:ext uri="{FF2B5EF4-FFF2-40B4-BE49-F238E27FC236}">
                <a16:creationId xmlns:a16="http://schemas.microsoft.com/office/drawing/2014/main" id="{82FC8801-377B-2B30-9833-B7FEBC2182B7}"/>
              </a:ext>
            </a:extLst>
          </p:cNvPr>
          <p:cNvSpPr>
            <a:spLocks noGrp="1"/>
          </p:cNvSpPr>
          <p:nvPr>
            <p:ph type="body" sz="quarter" idx="13"/>
          </p:nvPr>
        </p:nvSpPr>
        <p:spPr>
          <a:xfrm>
            <a:off x="385322" y="495164"/>
            <a:ext cx="4922201" cy="454526"/>
          </a:xfrm>
        </p:spPr>
        <p:txBody>
          <a:bodyPr/>
          <a:lstStyle/>
          <a:p>
            <a:r>
              <a:rPr lang="fr-FR" sz="1400" dirty="0"/>
              <a:t>L’intéressement la solution coup de cœur </a:t>
            </a:r>
            <a:r>
              <a:rPr lang="fr-FR" sz="1400"/>
              <a:t>des salariés et des chefs d’entreprise</a:t>
            </a:r>
            <a:endParaRPr lang="fr-FR" sz="1400" dirty="0"/>
          </a:p>
          <a:p>
            <a:endParaRPr lang="fr-FR" sz="1400" dirty="0"/>
          </a:p>
        </p:txBody>
      </p:sp>
      <p:sp>
        <p:nvSpPr>
          <p:cNvPr id="3" name="TextBox 70">
            <a:extLst>
              <a:ext uri="{FF2B5EF4-FFF2-40B4-BE49-F238E27FC236}">
                <a16:creationId xmlns:a16="http://schemas.microsoft.com/office/drawing/2014/main" id="{0CF18458-4437-E6A7-4F7F-D64E7B9E7468}"/>
              </a:ext>
            </a:extLst>
          </p:cNvPr>
          <p:cNvSpPr txBox="1"/>
          <p:nvPr/>
        </p:nvSpPr>
        <p:spPr>
          <a:xfrm>
            <a:off x="385322" y="1344488"/>
            <a:ext cx="4785749" cy="461665"/>
          </a:xfrm>
          <a:prstGeom prst="rect">
            <a:avLst/>
          </a:prstGeom>
          <a:noFill/>
          <a:ln>
            <a:noFill/>
          </a:ln>
        </p:spPr>
        <p:txBody>
          <a:bodyPr wrap="square" lIns="0" tIns="0" rIns="0" bIns="0" rtlCol="0" anchor="t">
            <a:spAutoFit/>
          </a:bodyPr>
          <a:lstStyle/>
          <a:p>
            <a:pPr marL="0" marR="0" lvl="0" indent="0" algn="l" defTabSz="457200" rtl="0" eaLnBrk="1" fontAlgn="auto" latinLnBrk="0" hangingPunct="1">
              <a:lnSpc>
                <a:spcPct val="100000"/>
              </a:lnSpc>
              <a:spcBef>
                <a:spcPts val="300"/>
              </a:spcBef>
              <a:spcAft>
                <a:spcPts val="300"/>
              </a:spcAft>
              <a:buClr>
                <a:srgbClr val="A7C673"/>
              </a:buClr>
              <a:buSzTx/>
              <a:buFontTx/>
              <a:buNone/>
              <a:tabLst/>
              <a:defRPr/>
            </a:pPr>
            <a:r>
              <a:rPr kumimoji="0" lang="fr-FR" sz="1200" u="none" strike="noStrike" kern="1200" cap="none" spc="0" normalizeH="0" baseline="0" noProof="0" dirty="0">
                <a:ln>
                  <a:noFill/>
                </a:ln>
                <a:effectLst/>
                <a:uLnTx/>
                <a:uFillTx/>
                <a:latin typeface="Montserrat" panose="00000500000000000000" pitchFamily="2" charset="0"/>
              </a:rPr>
              <a:t>A compter du 1</a:t>
            </a:r>
            <a:r>
              <a:rPr kumimoji="0" lang="fr-FR" sz="1200" u="none" strike="noStrike" kern="1200" cap="none" spc="0" normalizeH="0" baseline="30000" noProof="0" dirty="0">
                <a:ln>
                  <a:noFill/>
                </a:ln>
                <a:effectLst/>
                <a:uLnTx/>
                <a:uFillTx/>
                <a:latin typeface="Montserrat" panose="00000500000000000000" pitchFamily="2" charset="0"/>
              </a:rPr>
              <a:t>er</a:t>
            </a:r>
            <a:r>
              <a:rPr kumimoji="0" lang="fr-FR" sz="1200" u="none" strike="noStrike" kern="1200" cap="none" spc="0" normalizeH="0" baseline="0" noProof="0" dirty="0">
                <a:ln>
                  <a:noFill/>
                </a:ln>
                <a:effectLst/>
                <a:uLnTx/>
                <a:uFillTx/>
                <a:latin typeface="Montserrat" panose="00000500000000000000" pitchFamily="2" charset="0"/>
              </a:rPr>
              <a:t> janvier 2025 les entreprises doivent mettre en place un des dispositifs suivants, au choix :</a:t>
            </a:r>
          </a:p>
          <a:p>
            <a:pPr marL="0" marR="0" lvl="0" indent="0" algn="l" defTabSz="457200" rtl="0" eaLnBrk="1" fontAlgn="auto" latinLnBrk="0" hangingPunct="1">
              <a:lnSpc>
                <a:spcPct val="100000"/>
              </a:lnSpc>
              <a:spcBef>
                <a:spcPts val="300"/>
              </a:spcBef>
              <a:spcAft>
                <a:spcPts val="300"/>
              </a:spcAft>
              <a:buClr>
                <a:srgbClr val="A7C673"/>
              </a:buClr>
              <a:buSzTx/>
              <a:buFontTx/>
              <a:buNone/>
              <a:tabLst/>
              <a:defRPr/>
            </a:pPr>
            <a:endParaRPr kumimoji="0" lang="fr-FR" sz="100" u="none" strike="noStrike" kern="1200" cap="none" spc="0" normalizeH="0" baseline="0" noProof="0" dirty="0">
              <a:ln>
                <a:noFill/>
              </a:ln>
              <a:effectLst/>
              <a:uLnTx/>
              <a:uFillTx/>
              <a:latin typeface="Montserrat" panose="00000500000000000000" pitchFamily="2" charset="0"/>
            </a:endParaRPr>
          </a:p>
        </p:txBody>
      </p:sp>
      <p:sp>
        <p:nvSpPr>
          <p:cNvPr id="6" name="ZoneTexte 5">
            <a:extLst>
              <a:ext uri="{FF2B5EF4-FFF2-40B4-BE49-F238E27FC236}">
                <a16:creationId xmlns:a16="http://schemas.microsoft.com/office/drawing/2014/main" id="{2D876873-AEFB-519A-4098-CACD80E795A5}"/>
              </a:ext>
            </a:extLst>
          </p:cNvPr>
          <p:cNvSpPr txBox="1"/>
          <p:nvPr/>
        </p:nvSpPr>
        <p:spPr>
          <a:xfrm>
            <a:off x="888927" y="1867708"/>
            <a:ext cx="5344510" cy="1000274"/>
          </a:xfrm>
          <a:prstGeom prst="rect">
            <a:avLst/>
          </a:prstGeom>
          <a:noFill/>
        </p:spPr>
        <p:txBody>
          <a:bodyPr wrap="square">
            <a:spAutoFit/>
          </a:bodyPr>
          <a:lstStyle/>
          <a:p>
            <a:pPr marR="0" lvl="0" defTabSz="457200" rtl="0" eaLnBrk="1" fontAlgn="auto" latinLnBrk="0" hangingPunct="1">
              <a:lnSpc>
                <a:spcPct val="100000"/>
              </a:lnSpc>
              <a:spcBef>
                <a:spcPts val="300"/>
              </a:spcBef>
              <a:spcAft>
                <a:spcPts val="300"/>
              </a:spcAft>
              <a:buClr>
                <a:schemeClr val="bg2"/>
              </a:buClr>
              <a:buSzTx/>
              <a:tabLst/>
              <a:defRPr/>
            </a:pPr>
            <a:r>
              <a:rPr lang="fr-FR" sz="1100" b="1" dirty="0">
                <a:solidFill>
                  <a:schemeClr val="bg2"/>
                </a:solidFill>
                <a:latin typeface="Montserrat" panose="00000500000000000000" pitchFamily="2" charset="0"/>
                <a:cs typeface="Arial" panose="020B0604020202020204" pitchFamily="34" charset="0"/>
              </a:rPr>
              <a:t>L</a:t>
            </a:r>
            <a:r>
              <a:rPr kumimoji="0" lang="fr-FR" sz="1100" b="1" i="0" u="none" strike="noStrike" kern="1200" cap="none" spc="0" normalizeH="0" baseline="0" noProof="0" dirty="0">
                <a:ln>
                  <a:noFill/>
                </a:ln>
                <a:solidFill>
                  <a:schemeClr val="bg2"/>
                </a:solidFill>
                <a:effectLst/>
                <a:uLnTx/>
                <a:uFillTx/>
                <a:latin typeface="Montserrat" panose="00000500000000000000" pitchFamily="2" charset="0"/>
                <a:cs typeface="Arial" panose="020B0604020202020204" pitchFamily="34" charset="0"/>
              </a:rPr>
              <a:t>’abondement au sein d’un plan d’épargne salariale ou retraite </a:t>
            </a:r>
          </a:p>
          <a:p>
            <a:pPr marR="0" lvl="0" defTabSz="457200" rtl="0" eaLnBrk="1" fontAlgn="auto" latinLnBrk="0" hangingPunct="1">
              <a:lnSpc>
                <a:spcPct val="100000"/>
              </a:lnSpc>
              <a:spcBef>
                <a:spcPts val="300"/>
              </a:spcBef>
              <a:spcAft>
                <a:spcPts val="300"/>
              </a:spcAft>
              <a:buClr>
                <a:schemeClr val="bg2"/>
              </a:buClr>
              <a:buSzTx/>
              <a:tabLst/>
              <a:defRPr/>
            </a:pPr>
            <a:r>
              <a:rPr lang="fr-FR" sz="1100" b="1" dirty="0">
                <a:solidFill>
                  <a:schemeClr val="bg2"/>
                </a:solidFill>
                <a:latin typeface="Montserrat" panose="00000500000000000000" pitchFamily="2" charset="0"/>
                <a:cs typeface="Arial" panose="020B0604020202020204" pitchFamily="34" charset="0"/>
              </a:rPr>
              <a:t>L</a:t>
            </a:r>
            <a:r>
              <a:rPr kumimoji="0" lang="fr-FR" sz="1100" b="1" i="0" u="none" strike="noStrike" kern="1200" cap="none" spc="0" normalizeH="0" baseline="0" noProof="0" dirty="0">
                <a:ln>
                  <a:noFill/>
                </a:ln>
                <a:solidFill>
                  <a:schemeClr val="bg2"/>
                </a:solidFill>
                <a:effectLst/>
                <a:uLnTx/>
                <a:uFillTx/>
                <a:latin typeface="Montserrat" panose="00000500000000000000" pitchFamily="2" charset="0"/>
                <a:cs typeface="Arial" panose="020B0604020202020204" pitchFamily="34" charset="0"/>
              </a:rPr>
              <a:t>’intéressement </a:t>
            </a:r>
          </a:p>
          <a:p>
            <a:pPr marR="0" lvl="0" defTabSz="457200" rtl="0" eaLnBrk="1" fontAlgn="auto" latinLnBrk="0" hangingPunct="1">
              <a:lnSpc>
                <a:spcPct val="100000"/>
              </a:lnSpc>
              <a:spcBef>
                <a:spcPts val="300"/>
              </a:spcBef>
              <a:spcAft>
                <a:spcPts val="300"/>
              </a:spcAft>
              <a:buClr>
                <a:schemeClr val="bg2"/>
              </a:buClr>
              <a:buSzTx/>
              <a:tabLst/>
              <a:defRPr/>
            </a:pPr>
            <a:r>
              <a:rPr lang="fr-FR" sz="1100" dirty="0">
                <a:solidFill>
                  <a:schemeClr val="bg2"/>
                </a:solidFill>
                <a:latin typeface="Montserrat" panose="00000500000000000000" pitchFamily="2" charset="0"/>
                <a:cs typeface="Arial" panose="020B0604020202020204" pitchFamily="34" charset="0"/>
              </a:rPr>
              <a:t>L</a:t>
            </a:r>
            <a:r>
              <a:rPr kumimoji="0" lang="fr-FR" sz="1100" b="0" i="0" u="none" strike="noStrike" kern="1200" cap="none" spc="0" normalizeH="0" baseline="0" noProof="0" dirty="0">
                <a:ln>
                  <a:noFill/>
                </a:ln>
                <a:solidFill>
                  <a:schemeClr val="bg2"/>
                </a:solidFill>
                <a:effectLst/>
                <a:uLnTx/>
                <a:uFillTx/>
                <a:latin typeface="Montserrat" panose="00000500000000000000" pitchFamily="2" charset="0"/>
                <a:cs typeface="Arial" panose="020B0604020202020204" pitchFamily="34" charset="0"/>
              </a:rPr>
              <a:t>a participation </a:t>
            </a:r>
          </a:p>
          <a:p>
            <a:pPr marR="0" lvl="0" defTabSz="457200" rtl="0" eaLnBrk="1" fontAlgn="auto" latinLnBrk="0" hangingPunct="1">
              <a:lnSpc>
                <a:spcPct val="100000"/>
              </a:lnSpc>
              <a:spcBef>
                <a:spcPts val="300"/>
              </a:spcBef>
              <a:spcAft>
                <a:spcPts val="300"/>
              </a:spcAft>
              <a:buClr>
                <a:schemeClr val="bg2"/>
              </a:buClr>
              <a:buSzTx/>
              <a:tabLst/>
              <a:defRPr/>
            </a:pPr>
            <a:r>
              <a:rPr lang="fr-FR" sz="1100" dirty="0">
                <a:solidFill>
                  <a:schemeClr val="bg2"/>
                </a:solidFill>
                <a:latin typeface="Montserrat" panose="00000500000000000000" pitchFamily="2" charset="0"/>
                <a:cs typeface="Arial" panose="020B0604020202020204" pitchFamily="34" charset="0"/>
              </a:rPr>
              <a:t>L</a:t>
            </a:r>
            <a:r>
              <a:rPr kumimoji="0" lang="fr-FR" sz="1100" b="0" i="0" u="none" strike="noStrike" kern="1200" cap="none" spc="0" normalizeH="0" baseline="0" noProof="0" dirty="0">
                <a:ln>
                  <a:noFill/>
                </a:ln>
                <a:solidFill>
                  <a:schemeClr val="bg2"/>
                </a:solidFill>
                <a:effectLst/>
                <a:uLnTx/>
                <a:uFillTx/>
                <a:latin typeface="Montserrat" panose="00000500000000000000" pitchFamily="2" charset="0"/>
                <a:cs typeface="Arial" panose="020B0604020202020204" pitchFamily="34" charset="0"/>
              </a:rPr>
              <a:t>a prime de partage de la valeur</a:t>
            </a:r>
            <a:endParaRPr kumimoji="0" lang="fr-FR" sz="1100" b="0" i="0" u="none" strike="noStrike" kern="1200" cap="none" spc="0" normalizeH="0" baseline="0" noProof="0" dirty="0">
              <a:ln>
                <a:noFill/>
              </a:ln>
              <a:solidFill>
                <a:srgbClr val="2A8194"/>
              </a:solidFill>
              <a:effectLst/>
              <a:uLnTx/>
              <a:uFillTx/>
              <a:latin typeface="Montserrat" panose="00000500000000000000" pitchFamily="2" charset="0"/>
              <a:cs typeface="Arial" panose="020B0604020202020204" pitchFamily="34" charset="0"/>
            </a:endParaRPr>
          </a:p>
        </p:txBody>
      </p:sp>
      <p:cxnSp>
        <p:nvCxnSpPr>
          <p:cNvPr id="8" name="Connecteur droit 7">
            <a:extLst>
              <a:ext uri="{FF2B5EF4-FFF2-40B4-BE49-F238E27FC236}">
                <a16:creationId xmlns:a16="http://schemas.microsoft.com/office/drawing/2014/main" id="{4B0FAA4C-E7D1-3959-45EC-FBF3CC2D0C78}"/>
              </a:ext>
            </a:extLst>
          </p:cNvPr>
          <p:cNvCxnSpPr>
            <a:cxnSpLocks/>
          </p:cNvCxnSpPr>
          <p:nvPr/>
        </p:nvCxnSpPr>
        <p:spPr>
          <a:xfrm>
            <a:off x="800026" y="1867708"/>
            <a:ext cx="0" cy="1061829"/>
          </a:xfrm>
          <a:prstGeom prst="line">
            <a:avLst/>
          </a:prstGeom>
          <a:ln>
            <a:solidFill>
              <a:srgbClr val="581D74"/>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66BCD99B-7803-4E6B-E4A0-411EAC57B953}"/>
              </a:ext>
            </a:extLst>
          </p:cNvPr>
          <p:cNvSpPr txBox="1"/>
          <p:nvPr/>
        </p:nvSpPr>
        <p:spPr>
          <a:xfrm>
            <a:off x="1428102" y="3533916"/>
            <a:ext cx="3783062" cy="810478"/>
          </a:xfrm>
          <a:prstGeom prst="rect">
            <a:avLst/>
          </a:prstGeom>
          <a:solidFill>
            <a:schemeClr val="bg1"/>
          </a:solidFill>
        </p:spPr>
        <p:txBody>
          <a:bodyPr wrap="square">
            <a:spAutoFit/>
          </a:bodyPr>
          <a:lstStyle/>
          <a:p>
            <a:pPr marL="0" marR="0" lvl="0" indent="0" algn="l" defTabSz="914400" rtl="0" eaLnBrk="0" fontAlgn="base" latinLnBrk="0" hangingPunct="0">
              <a:lnSpc>
                <a:spcPct val="100000"/>
              </a:lnSpc>
              <a:spcBef>
                <a:spcPct val="0"/>
              </a:spcBef>
              <a:spcAft>
                <a:spcPts val="500"/>
              </a:spcAft>
              <a:buClrTx/>
              <a:buSzTx/>
              <a:buFontTx/>
              <a:buNone/>
              <a:tabLst/>
              <a:defRPr/>
            </a:pPr>
            <a:r>
              <a:rPr kumimoji="0" lang="fr-FR" altLang="fr-FR" sz="1100" b="1" i="0" u="none" strike="noStrike" kern="1200" cap="none" spc="0" normalizeH="0" baseline="0" noProof="0" dirty="0">
                <a:ln>
                  <a:noFill/>
                </a:ln>
                <a:solidFill>
                  <a:schemeClr val="bg2"/>
                </a:solidFill>
                <a:effectLst/>
                <a:uLnTx/>
                <a:uFillTx/>
                <a:latin typeface="Montserrat" panose="00000500000000000000" pitchFamily="2" charset="0"/>
                <a:cs typeface="Arial" panose="020B0604020202020204" pitchFamily="34" charset="0"/>
                <a:sym typeface="Arial"/>
              </a:rPr>
              <a:t>QUI </a:t>
            </a:r>
            <a:r>
              <a:rPr lang="fr-FR" altLang="fr-FR" sz="1100" b="1" dirty="0">
                <a:solidFill>
                  <a:schemeClr val="bg2"/>
                </a:solidFill>
                <a:latin typeface="Montserrat" panose="00000500000000000000" pitchFamily="2" charset="0"/>
                <a:cs typeface="Arial" panose="020B0604020202020204" pitchFamily="34" charset="0"/>
                <a:sym typeface="Arial"/>
              </a:rPr>
              <a:t>SONT</a:t>
            </a:r>
            <a:r>
              <a:rPr kumimoji="0" lang="fr-FR" altLang="fr-FR" sz="1100" b="1" i="0" u="none" strike="noStrike" kern="1200" cap="none" spc="0" normalizeH="0" baseline="0" noProof="0" dirty="0">
                <a:ln>
                  <a:noFill/>
                </a:ln>
                <a:solidFill>
                  <a:schemeClr val="bg2"/>
                </a:solidFill>
                <a:effectLst/>
                <a:uLnTx/>
                <a:uFillTx/>
                <a:latin typeface="Montserrat" panose="00000500000000000000" pitchFamily="2" charset="0"/>
                <a:cs typeface="Arial" panose="020B0604020202020204" pitchFamily="34" charset="0"/>
                <a:sym typeface="Arial"/>
              </a:rPr>
              <a:t> CONCERNÉS ?</a:t>
            </a:r>
            <a:endParaRPr kumimoji="0" lang="fr-FR" altLang="fr-FR" sz="1100" b="1" i="0" u="none" strike="noStrike" kern="0" cap="none" spc="-413" normalizeH="0" baseline="0" noProof="0" dirty="0">
              <a:ln>
                <a:noFill/>
              </a:ln>
              <a:solidFill>
                <a:schemeClr val="bg2"/>
              </a:solidFill>
              <a:effectLst/>
              <a:uLnTx/>
              <a:uFillTx/>
              <a:latin typeface="Montserrat" panose="00000500000000000000" pitchFamily="2" charset="0"/>
              <a:cs typeface="Arial"/>
              <a:sym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050" b="0" i="0" u="none" strike="noStrike" kern="1200" cap="none" spc="0" normalizeH="0" baseline="0" noProof="0" dirty="0">
                <a:ln>
                  <a:noFill/>
                </a:ln>
                <a:solidFill>
                  <a:srgbClr val="000000">
                    <a:lumMod val="75000"/>
                    <a:lumOff val="25000"/>
                  </a:srgbClr>
                </a:solidFill>
                <a:effectLst/>
                <a:uLnTx/>
                <a:uFillTx/>
                <a:latin typeface="Montserrat" panose="00000500000000000000" pitchFamily="2" charset="0"/>
              </a:rPr>
              <a:t>Les entreprises de 11 à 49 salariés sous réserve d’un bénéfice net fiscal positif au moins égal à 1% du chiffre d’affaires pendant 3 années consécutives.</a:t>
            </a:r>
          </a:p>
        </p:txBody>
      </p:sp>
      <p:pic>
        <p:nvPicPr>
          <p:cNvPr id="18" name="Image 17" descr="Une image contenant personne, habits, homme, ongle&#10;&#10;Description générée automatiquement">
            <a:extLst>
              <a:ext uri="{FF2B5EF4-FFF2-40B4-BE49-F238E27FC236}">
                <a16:creationId xmlns:a16="http://schemas.microsoft.com/office/drawing/2014/main" id="{0944133E-20CD-5F42-117B-A01A92E927A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997203" y="-17260"/>
            <a:ext cx="3146798" cy="5160759"/>
          </a:xfrm>
          <a:prstGeom prst="rect">
            <a:avLst/>
          </a:prstGeom>
        </p:spPr>
      </p:pic>
      <p:grpSp>
        <p:nvGrpSpPr>
          <p:cNvPr id="19" name="Groupe 18">
            <a:extLst>
              <a:ext uri="{FF2B5EF4-FFF2-40B4-BE49-F238E27FC236}">
                <a16:creationId xmlns:a16="http://schemas.microsoft.com/office/drawing/2014/main" id="{0373B063-63DA-54A3-4E61-04F37904BD90}"/>
              </a:ext>
            </a:extLst>
          </p:cNvPr>
          <p:cNvGrpSpPr/>
          <p:nvPr/>
        </p:nvGrpSpPr>
        <p:grpSpPr>
          <a:xfrm>
            <a:off x="768649" y="3591382"/>
            <a:ext cx="524691" cy="685091"/>
            <a:chOff x="6376988" y="1319213"/>
            <a:chExt cx="477838" cy="582613"/>
          </a:xfrm>
        </p:grpSpPr>
        <p:sp>
          <p:nvSpPr>
            <p:cNvPr id="20" name="Rectangle 99">
              <a:extLst>
                <a:ext uri="{FF2B5EF4-FFF2-40B4-BE49-F238E27FC236}">
                  <a16:creationId xmlns:a16="http://schemas.microsoft.com/office/drawing/2014/main" id="{6299BA29-D6D3-8CBC-5425-E9E5E2B89301}"/>
                </a:ext>
              </a:extLst>
            </p:cNvPr>
            <p:cNvSpPr>
              <a:spLocks noChangeArrowheads="1"/>
            </p:cNvSpPr>
            <p:nvPr/>
          </p:nvSpPr>
          <p:spPr bwMode="auto">
            <a:xfrm>
              <a:off x="6413501" y="1517651"/>
              <a:ext cx="180975" cy="382588"/>
            </a:xfrm>
            <a:prstGeom prst="rect">
              <a:avLst/>
            </a:pr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 name="Rectangle 100">
              <a:extLst>
                <a:ext uri="{FF2B5EF4-FFF2-40B4-BE49-F238E27FC236}">
                  <a16:creationId xmlns:a16="http://schemas.microsoft.com/office/drawing/2014/main" id="{57B65B33-72E3-D395-2718-5A8A33ECE176}"/>
                </a:ext>
              </a:extLst>
            </p:cNvPr>
            <p:cNvSpPr>
              <a:spLocks noChangeArrowheads="1"/>
            </p:cNvSpPr>
            <p:nvPr/>
          </p:nvSpPr>
          <p:spPr bwMode="auto">
            <a:xfrm>
              <a:off x="6597651" y="1677988"/>
              <a:ext cx="141288" cy="222250"/>
            </a:xfrm>
            <a:prstGeom prst="rect">
              <a:avLst/>
            </a:pr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 name="Freeform 101">
              <a:extLst>
                <a:ext uri="{FF2B5EF4-FFF2-40B4-BE49-F238E27FC236}">
                  <a16:creationId xmlns:a16="http://schemas.microsoft.com/office/drawing/2014/main" id="{68BDB3F4-A290-0427-4712-51DAC9A5AEF3}"/>
                </a:ext>
              </a:extLst>
            </p:cNvPr>
            <p:cNvSpPr>
              <a:spLocks/>
            </p:cNvSpPr>
            <p:nvPr/>
          </p:nvSpPr>
          <p:spPr bwMode="auto">
            <a:xfrm>
              <a:off x="6659563" y="1373188"/>
              <a:ext cx="157163" cy="528638"/>
            </a:xfrm>
            <a:custGeom>
              <a:avLst/>
              <a:gdLst>
                <a:gd name="T0" fmla="*/ 0 w 99"/>
                <a:gd name="T1" fmla="*/ 192 h 333"/>
                <a:gd name="T2" fmla="*/ 0 w 99"/>
                <a:gd name="T3" fmla="*/ 0 h 333"/>
                <a:gd name="T4" fmla="*/ 99 w 99"/>
                <a:gd name="T5" fmla="*/ 51 h 333"/>
                <a:gd name="T6" fmla="*/ 99 w 99"/>
                <a:gd name="T7" fmla="*/ 333 h 333"/>
              </a:gdLst>
              <a:ahLst/>
              <a:cxnLst>
                <a:cxn ang="0">
                  <a:pos x="T0" y="T1"/>
                </a:cxn>
                <a:cxn ang="0">
                  <a:pos x="T2" y="T3"/>
                </a:cxn>
                <a:cxn ang="0">
                  <a:pos x="T4" y="T5"/>
                </a:cxn>
                <a:cxn ang="0">
                  <a:pos x="T6" y="T7"/>
                </a:cxn>
              </a:cxnLst>
              <a:rect l="0" t="0" r="r" b="b"/>
              <a:pathLst>
                <a:path w="99" h="333">
                  <a:moveTo>
                    <a:pt x="0" y="192"/>
                  </a:moveTo>
                  <a:lnTo>
                    <a:pt x="0" y="0"/>
                  </a:lnTo>
                  <a:lnTo>
                    <a:pt x="99" y="51"/>
                  </a:lnTo>
                  <a:lnTo>
                    <a:pt x="99" y="333"/>
                  </a:ln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3" name="Line 102">
              <a:extLst>
                <a:ext uri="{FF2B5EF4-FFF2-40B4-BE49-F238E27FC236}">
                  <a16:creationId xmlns:a16="http://schemas.microsoft.com/office/drawing/2014/main" id="{78CA0178-B39E-1903-8E33-6C4F959FA380}"/>
                </a:ext>
              </a:extLst>
            </p:cNvPr>
            <p:cNvSpPr>
              <a:spLocks noChangeShapeType="1"/>
            </p:cNvSpPr>
            <p:nvPr/>
          </p:nvSpPr>
          <p:spPr bwMode="auto">
            <a:xfrm>
              <a:off x="6376988" y="1901826"/>
              <a:ext cx="477838"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 name="Freeform 103">
              <a:extLst>
                <a:ext uri="{FF2B5EF4-FFF2-40B4-BE49-F238E27FC236}">
                  <a16:creationId xmlns:a16="http://schemas.microsoft.com/office/drawing/2014/main" id="{8E8DB8ED-3A10-BBCE-D526-0943934F702F}"/>
                </a:ext>
              </a:extLst>
            </p:cNvPr>
            <p:cNvSpPr>
              <a:spLocks/>
            </p:cNvSpPr>
            <p:nvPr/>
          </p:nvSpPr>
          <p:spPr bwMode="auto">
            <a:xfrm>
              <a:off x="6503988" y="1427163"/>
              <a:ext cx="149225" cy="87313"/>
            </a:xfrm>
            <a:custGeom>
              <a:avLst/>
              <a:gdLst>
                <a:gd name="T0" fmla="*/ 0 w 94"/>
                <a:gd name="T1" fmla="*/ 55 h 55"/>
                <a:gd name="T2" fmla="*/ 0 w 94"/>
                <a:gd name="T3" fmla="*/ 0 h 55"/>
                <a:gd name="T4" fmla="*/ 94 w 94"/>
                <a:gd name="T5" fmla="*/ 0 h 55"/>
              </a:gdLst>
              <a:ahLst/>
              <a:cxnLst>
                <a:cxn ang="0">
                  <a:pos x="T0" y="T1"/>
                </a:cxn>
                <a:cxn ang="0">
                  <a:pos x="T2" y="T3"/>
                </a:cxn>
                <a:cxn ang="0">
                  <a:pos x="T4" y="T5"/>
                </a:cxn>
              </a:cxnLst>
              <a:rect l="0" t="0" r="r" b="b"/>
              <a:pathLst>
                <a:path w="94" h="55">
                  <a:moveTo>
                    <a:pt x="0" y="55"/>
                  </a:moveTo>
                  <a:lnTo>
                    <a:pt x="0" y="0"/>
                  </a:lnTo>
                  <a:lnTo>
                    <a:pt x="94" y="0"/>
                  </a:ln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5" name="Freeform 104">
              <a:extLst>
                <a:ext uri="{FF2B5EF4-FFF2-40B4-BE49-F238E27FC236}">
                  <a16:creationId xmlns:a16="http://schemas.microsoft.com/office/drawing/2014/main" id="{D78FD3F3-5E2B-A0BB-F973-956EC867E92A}"/>
                </a:ext>
              </a:extLst>
            </p:cNvPr>
            <p:cNvSpPr>
              <a:spLocks/>
            </p:cNvSpPr>
            <p:nvPr/>
          </p:nvSpPr>
          <p:spPr bwMode="auto">
            <a:xfrm>
              <a:off x="6535738" y="1389063"/>
              <a:ext cx="92075" cy="34925"/>
            </a:xfrm>
            <a:custGeom>
              <a:avLst/>
              <a:gdLst>
                <a:gd name="T0" fmla="*/ 0 w 58"/>
                <a:gd name="T1" fmla="*/ 22 h 22"/>
                <a:gd name="T2" fmla="*/ 0 w 58"/>
                <a:gd name="T3" fmla="*/ 0 h 22"/>
                <a:gd name="T4" fmla="*/ 58 w 58"/>
                <a:gd name="T5" fmla="*/ 0 h 22"/>
                <a:gd name="T6" fmla="*/ 58 w 58"/>
                <a:gd name="T7" fmla="*/ 22 h 22"/>
              </a:gdLst>
              <a:ahLst/>
              <a:cxnLst>
                <a:cxn ang="0">
                  <a:pos x="T0" y="T1"/>
                </a:cxn>
                <a:cxn ang="0">
                  <a:pos x="T2" y="T3"/>
                </a:cxn>
                <a:cxn ang="0">
                  <a:pos x="T4" y="T5"/>
                </a:cxn>
                <a:cxn ang="0">
                  <a:pos x="T6" y="T7"/>
                </a:cxn>
              </a:cxnLst>
              <a:rect l="0" t="0" r="r" b="b"/>
              <a:pathLst>
                <a:path w="58" h="22">
                  <a:moveTo>
                    <a:pt x="0" y="22"/>
                  </a:moveTo>
                  <a:lnTo>
                    <a:pt x="0" y="0"/>
                  </a:lnTo>
                  <a:lnTo>
                    <a:pt x="58" y="0"/>
                  </a:lnTo>
                  <a:lnTo>
                    <a:pt x="58" y="22"/>
                  </a:ln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 name="Line 105">
              <a:extLst>
                <a:ext uri="{FF2B5EF4-FFF2-40B4-BE49-F238E27FC236}">
                  <a16:creationId xmlns:a16="http://schemas.microsoft.com/office/drawing/2014/main" id="{8857B4E4-42D3-0AA7-1816-243555B01C10}"/>
                </a:ext>
              </a:extLst>
            </p:cNvPr>
            <p:cNvSpPr>
              <a:spLocks noChangeShapeType="1"/>
            </p:cNvSpPr>
            <p:nvPr/>
          </p:nvSpPr>
          <p:spPr bwMode="auto">
            <a:xfrm flipV="1">
              <a:off x="6580188" y="1319213"/>
              <a:ext cx="0" cy="68263"/>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 name="Rectangle 106">
              <a:extLst>
                <a:ext uri="{FF2B5EF4-FFF2-40B4-BE49-F238E27FC236}">
                  <a16:creationId xmlns:a16="http://schemas.microsoft.com/office/drawing/2014/main" id="{3D08DDB0-2ED1-7976-DA08-B33439EC094D}"/>
                </a:ext>
              </a:extLst>
            </p:cNvPr>
            <p:cNvSpPr>
              <a:spLocks noChangeArrowheads="1"/>
            </p:cNvSpPr>
            <p:nvPr/>
          </p:nvSpPr>
          <p:spPr bwMode="auto">
            <a:xfrm>
              <a:off x="6472238" y="1795463"/>
              <a:ext cx="49213" cy="104775"/>
            </a:xfrm>
            <a:prstGeom prst="rect">
              <a:avLst/>
            </a:pr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8" name="Line 107">
              <a:extLst>
                <a:ext uri="{FF2B5EF4-FFF2-40B4-BE49-F238E27FC236}">
                  <a16:creationId xmlns:a16="http://schemas.microsoft.com/office/drawing/2014/main" id="{2BB1819A-A3DF-9930-FD5E-FF1A398D121B}"/>
                </a:ext>
              </a:extLst>
            </p:cNvPr>
            <p:cNvSpPr>
              <a:spLocks noChangeShapeType="1"/>
            </p:cNvSpPr>
            <p:nvPr/>
          </p:nvSpPr>
          <p:spPr bwMode="auto">
            <a:xfrm>
              <a:off x="6783388" y="1471613"/>
              <a:ext cx="0" cy="328613"/>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 name="Line 108">
              <a:extLst>
                <a:ext uri="{FF2B5EF4-FFF2-40B4-BE49-F238E27FC236}">
                  <a16:creationId xmlns:a16="http://schemas.microsoft.com/office/drawing/2014/main" id="{4C8CEF60-4763-54B1-1D43-E54056C29BBF}"/>
                </a:ext>
              </a:extLst>
            </p:cNvPr>
            <p:cNvSpPr>
              <a:spLocks noChangeShapeType="1"/>
            </p:cNvSpPr>
            <p:nvPr/>
          </p:nvSpPr>
          <p:spPr bwMode="auto">
            <a:xfrm>
              <a:off x="6740526" y="1468438"/>
              <a:ext cx="0" cy="179388"/>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0" name="Line 109">
              <a:extLst>
                <a:ext uri="{FF2B5EF4-FFF2-40B4-BE49-F238E27FC236}">
                  <a16:creationId xmlns:a16="http://schemas.microsoft.com/office/drawing/2014/main" id="{E3A2BB0E-30FD-1AEA-3D1C-8F003F2D4CB8}"/>
                </a:ext>
              </a:extLst>
            </p:cNvPr>
            <p:cNvSpPr>
              <a:spLocks noChangeShapeType="1"/>
            </p:cNvSpPr>
            <p:nvPr/>
          </p:nvSpPr>
          <p:spPr bwMode="auto">
            <a:xfrm>
              <a:off x="6699251" y="1466851"/>
              <a:ext cx="0" cy="174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1" name="Line 110">
              <a:extLst>
                <a:ext uri="{FF2B5EF4-FFF2-40B4-BE49-F238E27FC236}">
                  <a16:creationId xmlns:a16="http://schemas.microsoft.com/office/drawing/2014/main" id="{D34C4606-E10B-72A2-3C4B-1D5474C6C11E}"/>
                </a:ext>
              </a:extLst>
            </p:cNvPr>
            <p:cNvSpPr>
              <a:spLocks noChangeShapeType="1"/>
            </p:cNvSpPr>
            <p:nvPr/>
          </p:nvSpPr>
          <p:spPr bwMode="auto">
            <a:xfrm>
              <a:off x="6442076" y="1724026"/>
              <a:ext cx="0" cy="2540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2" name="Line 111">
              <a:extLst>
                <a:ext uri="{FF2B5EF4-FFF2-40B4-BE49-F238E27FC236}">
                  <a16:creationId xmlns:a16="http://schemas.microsoft.com/office/drawing/2014/main" id="{495A7F1A-0017-86DB-ABEF-3975BD0BAE37}"/>
                </a:ext>
              </a:extLst>
            </p:cNvPr>
            <p:cNvSpPr>
              <a:spLocks noChangeShapeType="1"/>
            </p:cNvSpPr>
            <p:nvPr/>
          </p:nvSpPr>
          <p:spPr bwMode="auto">
            <a:xfrm>
              <a:off x="6442076" y="1670051"/>
              <a:ext cx="0" cy="2540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3" name="Line 112">
              <a:extLst>
                <a:ext uri="{FF2B5EF4-FFF2-40B4-BE49-F238E27FC236}">
                  <a16:creationId xmlns:a16="http://schemas.microsoft.com/office/drawing/2014/main" id="{A90F78B5-8083-37DE-F696-F6ACB83630D0}"/>
                </a:ext>
              </a:extLst>
            </p:cNvPr>
            <p:cNvSpPr>
              <a:spLocks noChangeShapeType="1"/>
            </p:cNvSpPr>
            <p:nvPr/>
          </p:nvSpPr>
          <p:spPr bwMode="auto">
            <a:xfrm>
              <a:off x="6442076" y="1612901"/>
              <a:ext cx="0" cy="2540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4" name="Line 113">
              <a:extLst>
                <a:ext uri="{FF2B5EF4-FFF2-40B4-BE49-F238E27FC236}">
                  <a16:creationId xmlns:a16="http://schemas.microsoft.com/office/drawing/2014/main" id="{E177B350-48A7-B1B7-06E6-CF750CE73817}"/>
                </a:ext>
              </a:extLst>
            </p:cNvPr>
            <p:cNvSpPr>
              <a:spLocks noChangeShapeType="1"/>
            </p:cNvSpPr>
            <p:nvPr/>
          </p:nvSpPr>
          <p:spPr bwMode="auto">
            <a:xfrm>
              <a:off x="6442076" y="1560513"/>
              <a:ext cx="0" cy="2540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5" name="Line 114">
              <a:extLst>
                <a:ext uri="{FF2B5EF4-FFF2-40B4-BE49-F238E27FC236}">
                  <a16:creationId xmlns:a16="http://schemas.microsoft.com/office/drawing/2014/main" id="{472D7089-ECF9-28D4-1790-F0B27910A977}"/>
                </a:ext>
              </a:extLst>
            </p:cNvPr>
            <p:cNvSpPr>
              <a:spLocks noChangeShapeType="1"/>
            </p:cNvSpPr>
            <p:nvPr/>
          </p:nvSpPr>
          <p:spPr bwMode="auto">
            <a:xfrm>
              <a:off x="6481763" y="1724026"/>
              <a:ext cx="0" cy="2540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 name="Line 115">
              <a:extLst>
                <a:ext uri="{FF2B5EF4-FFF2-40B4-BE49-F238E27FC236}">
                  <a16:creationId xmlns:a16="http://schemas.microsoft.com/office/drawing/2014/main" id="{1929A7D0-126D-516C-8137-35F3FC652450}"/>
                </a:ext>
              </a:extLst>
            </p:cNvPr>
            <p:cNvSpPr>
              <a:spLocks noChangeShapeType="1"/>
            </p:cNvSpPr>
            <p:nvPr/>
          </p:nvSpPr>
          <p:spPr bwMode="auto">
            <a:xfrm>
              <a:off x="6481763" y="1670051"/>
              <a:ext cx="0" cy="2540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7" name="Line 116">
              <a:extLst>
                <a:ext uri="{FF2B5EF4-FFF2-40B4-BE49-F238E27FC236}">
                  <a16:creationId xmlns:a16="http://schemas.microsoft.com/office/drawing/2014/main" id="{66215FA7-C232-604F-F3FF-75878BDD570A}"/>
                </a:ext>
              </a:extLst>
            </p:cNvPr>
            <p:cNvSpPr>
              <a:spLocks noChangeShapeType="1"/>
            </p:cNvSpPr>
            <p:nvPr/>
          </p:nvSpPr>
          <p:spPr bwMode="auto">
            <a:xfrm>
              <a:off x="6481763" y="1612901"/>
              <a:ext cx="0" cy="2540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8" name="Line 117">
              <a:extLst>
                <a:ext uri="{FF2B5EF4-FFF2-40B4-BE49-F238E27FC236}">
                  <a16:creationId xmlns:a16="http://schemas.microsoft.com/office/drawing/2014/main" id="{9AA39534-ED81-E678-720E-8BE0F6BB87F7}"/>
                </a:ext>
              </a:extLst>
            </p:cNvPr>
            <p:cNvSpPr>
              <a:spLocks noChangeShapeType="1"/>
            </p:cNvSpPr>
            <p:nvPr/>
          </p:nvSpPr>
          <p:spPr bwMode="auto">
            <a:xfrm>
              <a:off x="6481763" y="1560513"/>
              <a:ext cx="0" cy="2540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9" name="Line 118">
              <a:extLst>
                <a:ext uri="{FF2B5EF4-FFF2-40B4-BE49-F238E27FC236}">
                  <a16:creationId xmlns:a16="http://schemas.microsoft.com/office/drawing/2014/main" id="{F0625A19-9B60-33B1-7B3C-81D538C807E0}"/>
                </a:ext>
              </a:extLst>
            </p:cNvPr>
            <p:cNvSpPr>
              <a:spLocks noChangeShapeType="1"/>
            </p:cNvSpPr>
            <p:nvPr/>
          </p:nvSpPr>
          <p:spPr bwMode="auto">
            <a:xfrm>
              <a:off x="6523038" y="1724026"/>
              <a:ext cx="0" cy="2540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0" name="Line 119">
              <a:extLst>
                <a:ext uri="{FF2B5EF4-FFF2-40B4-BE49-F238E27FC236}">
                  <a16:creationId xmlns:a16="http://schemas.microsoft.com/office/drawing/2014/main" id="{64C9F907-D1B2-C15D-0EFF-DAAD57FCA733}"/>
                </a:ext>
              </a:extLst>
            </p:cNvPr>
            <p:cNvSpPr>
              <a:spLocks noChangeShapeType="1"/>
            </p:cNvSpPr>
            <p:nvPr/>
          </p:nvSpPr>
          <p:spPr bwMode="auto">
            <a:xfrm>
              <a:off x="6523038" y="1670051"/>
              <a:ext cx="0" cy="2540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1" name="Line 120">
              <a:extLst>
                <a:ext uri="{FF2B5EF4-FFF2-40B4-BE49-F238E27FC236}">
                  <a16:creationId xmlns:a16="http://schemas.microsoft.com/office/drawing/2014/main" id="{9E4431DC-896C-1185-C3DB-BBFDBCD2A8C3}"/>
                </a:ext>
              </a:extLst>
            </p:cNvPr>
            <p:cNvSpPr>
              <a:spLocks noChangeShapeType="1"/>
            </p:cNvSpPr>
            <p:nvPr/>
          </p:nvSpPr>
          <p:spPr bwMode="auto">
            <a:xfrm>
              <a:off x="6523038" y="1612901"/>
              <a:ext cx="0" cy="2540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2" name="Line 121">
              <a:extLst>
                <a:ext uri="{FF2B5EF4-FFF2-40B4-BE49-F238E27FC236}">
                  <a16:creationId xmlns:a16="http://schemas.microsoft.com/office/drawing/2014/main" id="{F8F8EF8D-A360-3BE6-520F-B73FE4B869C0}"/>
                </a:ext>
              </a:extLst>
            </p:cNvPr>
            <p:cNvSpPr>
              <a:spLocks noChangeShapeType="1"/>
            </p:cNvSpPr>
            <p:nvPr/>
          </p:nvSpPr>
          <p:spPr bwMode="auto">
            <a:xfrm>
              <a:off x="6523038" y="1560513"/>
              <a:ext cx="0" cy="2540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3" name="Line 122">
              <a:extLst>
                <a:ext uri="{FF2B5EF4-FFF2-40B4-BE49-F238E27FC236}">
                  <a16:creationId xmlns:a16="http://schemas.microsoft.com/office/drawing/2014/main" id="{2AAD1ED6-BB04-9A84-BE34-6F383403DA86}"/>
                </a:ext>
              </a:extLst>
            </p:cNvPr>
            <p:cNvSpPr>
              <a:spLocks noChangeShapeType="1"/>
            </p:cNvSpPr>
            <p:nvPr/>
          </p:nvSpPr>
          <p:spPr bwMode="auto">
            <a:xfrm>
              <a:off x="6562726" y="1724026"/>
              <a:ext cx="0" cy="2540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4" name="Line 123">
              <a:extLst>
                <a:ext uri="{FF2B5EF4-FFF2-40B4-BE49-F238E27FC236}">
                  <a16:creationId xmlns:a16="http://schemas.microsoft.com/office/drawing/2014/main" id="{709B1150-AE29-2DAB-74C8-6BE944FD716D}"/>
                </a:ext>
              </a:extLst>
            </p:cNvPr>
            <p:cNvSpPr>
              <a:spLocks noChangeShapeType="1"/>
            </p:cNvSpPr>
            <p:nvPr/>
          </p:nvSpPr>
          <p:spPr bwMode="auto">
            <a:xfrm>
              <a:off x="6562726" y="1670051"/>
              <a:ext cx="0" cy="2540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5" name="Line 124">
              <a:extLst>
                <a:ext uri="{FF2B5EF4-FFF2-40B4-BE49-F238E27FC236}">
                  <a16:creationId xmlns:a16="http://schemas.microsoft.com/office/drawing/2014/main" id="{3927477E-D6AD-20AC-6608-865DB5BD4F98}"/>
                </a:ext>
              </a:extLst>
            </p:cNvPr>
            <p:cNvSpPr>
              <a:spLocks noChangeShapeType="1"/>
            </p:cNvSpPr>
            <p:nvPr/>
          </p:nvSpPr>
          <p:spPr bwMode="auto">
            <a:xfrm>
              <a:off x="6562726" y="1612901"/>
              <a:ext cx="0" cy="2540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6" name="Line 125">
              <a:extLst>
                <a:ext uri="{FF2B5EF4-FFF2-40B4-BE49-F238E27FC236}">
                  <a16:creationId xmlns:a16="http://schemas.microsoft.com/office/drawing/2014/main" id="{8A5E8B46-B303-32CB-5BE7-DF09E2AFAC1D}"/>
                </a:ext>
              </a:extLst>
            </p:cNvPr>
            <p:cNvSpPr>
              <a:spLocks noChangeShapeType="1"/>
            </p:cNvSpPr>
            <p:nvPr/>
          </p:nvSpPr>
          <p:spPr bwMode="auto">
            <a:xfrm>
              <a:off x="6540501" y="1466851"/>
              <a:ext cx="79375"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7" name="Line 126">
              <a:extLst>
                <a:ext uri="{FF2B5EF4-FFF2-40B4-BE49-F238E27FC236}">
                  <a16:creationId xmlns:a16="http://schemas.microsoft.com/office/drawing/2014/main" id="{AB5DC8D8-191E-5BB1-CA0A-B2B179B887E7}"/>
                </a:ext>
              </a:extLst>
            </p:cNvPr>
            <p:cNvSpPr>
              <a:spLocks noChangeShapeType="1"/>
            </p:cNvSpPr>
            <p:nvPr/>
          </p:nvSpPr>
          <p:spPr bwMode="auto">
            <a:xfrm>
              <a:off x="6630988" y="1717676"/>
              <a:ext cx="0" cy="144463"/>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8" name="Line 127">
              <a:extLst>
                <a:ext uri="{FF2B5EF4-FFF2-40B4-BE49-F238E27FC236}">
                  <a16:creationId xmlns:a16="http://schemas.microsoft.com/office/drawing/2014/main" id="{408FC85B-6FD1-640D-CDCF-800CA025DBA2}"/>
                </a:ext>
              </a:extLst>
            </p:cNvPr>
            <p:cNvSpPr>
              <a:spLocks noChangeShapeType="1"/>
            </p:cNvSpPr>
            <p:nvPr/>
          </p:nvSpPr>
          <p:spPr bwMode="auto">
            <a:xfrm>
              <a:off x="6667501" y="1717676"/>
              <a:ext cx="0" cy="144463"/>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9" name="Line 128">
              <a:extLst>
                <a:ext uri="{FF2B5EF4-FFF2-40B4-BE49-F238E27FC236}">
                  <a16:creationId xmlns:a16="http://schemas.microsoft.com/office/drawing/2014/main" id="{52A36A64-A438-2BAC-DBA4-9C31E063E0E7}"/>
                </a:ext>
              </a:extLst>
            </p:cNvPr>
            <p:cNvSpPr>
              <a:spLocks noChangeShapeType="1"/>
            </p:cNvSpPr>
            <p:nvPr/>
          </p:nvSpPr>
          <p:spPr bwMode="auto">
            <a:xfrm>
              <a:off x="6702426" y="1717676"/>
              <a:ext cx="0" cy="144463"/>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3573681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0844FF-00CC-E2BB-BA1F-67525C905D7E}"/>
              </a:ext>
            </a:extLst>
          </p:cNvPr>
          <p:cNvSpPr>
            <a:spLocks noGrp="1"/>
          </p:cNvSpPr>
          <p:nvPr>
            <p:ph type="title"/>
          </p:nvPr>
        </p:nvSpPr>
        <p:spPr/>
        <p:txBody>
          <a:bodyPr/>
          <a:lstStyle/>
          <a:p>
            <a:r>
              <a:rPr lang="fr-FR" dirty="0"/>
              <a:t>L’intéressement</a:t>
            </a:r>
          </a:p>
        </p:txBody>
      </p:sp>
      <p:sp>
        <p:nvSpPr>
          <p:cNvPr id="4" name="Espace réservé du pied de page 3">
            <a:extLst>
              <a:ext uri="{FF2B5EF4-FFF2-40B4-BE49-F238E27FC236}">
                <a16:creationId xmlns:a16="http://schemas.microsoft.com/office/drawing/2014/main" id="{1FAA4579-2A1A-713C-FF36-8CEED204B976}"/>
              </a:ext>
            </a:extLst>
          </p:cNvPr>
          <p:cNvSpPr>
            <a:spLocks noGrp="1"/>
          </p:cNvSpPr>
          <p:nvPr>
            <p:ph type="ftr" sz="quarter" idx="11"/>
          </p:nvPr>
        </p:nvSpPr>
        <p:spPr/>
        <p:txBody>
          <a:bodyPr/>
          <a:lstStyle/>
          <a:p>
            <a:r>
              <a:rPr lang="fr-FR"/>
              <a:t>footer</a:t>
            </a:r>
            <a:endParaRPr lang="fr-FR" dirty="0"/>
          </a:p>
        </p:txBody>
      </p:sp>
      <p:sp>
        <p:nvSpPr>
          <p:cNvPr id="5" name="Espace réservé du numéro de diapositive 4">
            <a:extLst>
              <a:ext uri="{FF2B5EF4-FFF2-40B4-BE49-F238E27FC236}">
                <a16:creationId xmlns:a16="http://schemas.microsoft.com/office/drawing/2014/main" id="{48ED83E3-87C3-8B6E-BC69-30276C99D073}"/>
              </a:ext>
            </a:extLst>
          </p:cNvPr>
          <p:cNvSpPr>
            <a:spLocks noGrp="1"/>
          </p:cNvSpPr>
          <p:nvPr>
            <p:ph type="sldNum" sz="quarter" idx="12"/>
          </p:nvPr>
        </p:nvSpPr>
        <p:spPr/>
        <p:txBody>
          <a:bodyPr/>
          <a:lstStyle/>
          <a:p>
            <a:fld id="{E94165F0-FE87-0B48-AA66-28C8AFD55271}" type="slidenum">
              <a:rPr lang="fr-FR" smtClean="0"/>
              <a:t>4</a:t>
            </a:fld>
            <a:endParaRPr lang="fr-FR"/>
          </a:p>
        </p:txBody>
      </p:sp>
      <p:sp>
        <p:nvSpPr>
          <p:cNvPr id="6" name="Espace réservé du texte 5">
            <a:extLst>
              <a:ext uri="{FF2B5EF4-FFF2-40B4-BE49-F238E27FC236}">
                <a16:creationId xmlns:a16="http://schemas.microsoft.com/office/drawing/2014/main" id="{4093E918-F708-7E0B-88DD-95F5BD1572B0}"/>
              </a:ext>
            </a:extLst>
          </p:cNvPr>
          <p:cNvSpPr>
            <a:spLocks noGrp="1"/>
          </p:cNvSpPr>
          <p:nvPr>
            <p:ph type="body" sz="quarter" idx="13"/>
          </p:nvPr>
        </p:nvSpPr>
        <p:spPr/>
        <p:txBody>
          <a:bodyPr/>
          <a:lstStyle/>
          <a:p>
            <a:r>
              <a:rPr lang="fr-FR" dirty="0"/>
              <a:t>02</a:t>
            </a:r>
          </a:p>
        </p:txBody>
      </p:sp>
    </p:spTree>
    <p:extLst>
      <p:ext uri="{BB962C8B-B14F-4D97-AF65-F5344CB8AC3E}">
        <p14:creationId xmlns:p14="http://schemas.microsoft.com/office/powerpoint/2010/main" val="1372692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1324A524-6F91-23D7-695F-B20D36748DA6}"/>
              </a:ext>
            </a:extLst>
          </p:cNvPr>
          <p:cNvSpPr>
            <a:spLocks noGrp="1"/>
          </p:cNvSpPr>
          <p:nvPr>
            <p:ph type="sldNum" sz="quarter" idx="12"/>
          </p:nvPr>
        </p:nvSpPr>
        <p:spPr/>
        <p:txBody>
          <a:bodyPr/>
          <a:lstStyle/>
          <a:p>
            <a:fld id="{E94165F0-FE87-0B48-AA66-28C8AFD55271}" type="slidenum">
              <a:rPr lang="fr-FR" smtClean="0"/>
              <a:t>5</a:t>
            </a:fld>
            <a:endParaRPr lang="fr-FR"/>
          </a:p>
        </p:txBody>
      </p:sp>
      <p:cxnSp>
        <p:nvCxnSpPr>
          <p:cNvPr id="11" name="Connecteur droit 10">
            <a:extLst>
              <a:ext uri="{FF2B5EF4-FFF2-40B4-BE49-F238E27FC236}">
                <a16:creationId xmlns:a16="http://schemas.microsoft.com/office/drawing/2014/main" id="{EB066FED-8762-F61F-2C5C-B090CF8D66E1}"/>
              </a:ext>
            </a:extLst>
          </p:cNvPr>
          <p:cNvCxnSpPr>
            <a:cxnSpLocks/>
          </p:cNvCxnSpPr>
          <p:nvPr/>
        </p:nvCxnSpPr>
        <p:spPr>
          <a:xfrm flipH="1">
            <a:off x="4335647" y="2158366"/>
            <a:ext cx="5464" cy="69654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49072028-E339-0BFD-9D1F-9BE3E81FFDDC}"/>
              </a:ext>
            </a:extLst>
          </p:cNvPr>
          <p:cNvCxnSpPr/>
          <p:nvPr/>
        </p:nvCxnSpPr>
        <p:spPr>
          <a:xfrm>
            <a:off x="6888771" y="2175804"/>
            <a:ext cx="0" cy="828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E5BDE5EE-6307-2713-D7AC-A8322BF21711}"/>
              </a:ext>
            </a:extLst>
          </p:cNvPr>
          <p:cNvCxnSpPr/>
          <p:nvPr/>
        </p:nvCxnSpPr>
        <p:spPr>
          <a:xfrm>
            <a:off x="1979507" y="2166395"/>
            <a:ext cx="0" cy="684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F4D45A28-0275-1727-E1ED-76AB27B3C750}"/>
              </a:ext>
            </a:extLst>
          </p:cNvPr>
          <p:cNvCxnSpPr>
            <a:cxnSpLocks/>
          </p:cNvCxnSpPr>
          <p:nvPr/>
        </p:nvCxnSpPr>
        <p:spPr>
          <a:xfrm flipH="1">
            <a:off x="3109987" y="2170100"/>
            <a:ext cx="5464" cy="828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48490361-FF3A-C1BB-A5D5-576BE493C591}"/>
              </a:ext>
            </a:extLst>
          </p:cNvPr>
          <p:cNvCxnSpPr>
            <a:cxnSpLocks/>
          </p:cNvCxnSpPr>
          <p:nvPr/>
        </p:nvCxnSpPr>
        <p:spPr>
          <a:xfrm>
            <a:off x="1979507" y="2865795"/>
            <a:ext cx="4896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6" name="Round Single Corner of Rectangle 356">
            <a:extLst>
              <a:ext uri="{FF2B5EF4-FFF2-40B4-BE49-F238E27FC236}">
                <a16:creationId xmlns:a16="http://schemas.microsoft.com/office/drawing/2014/main" id="{05C64BEE-B083-539E-176D-784842A776FC}"/>
              </a:ext>
            </a:extLst>
          </p:cNvPr>
          <p:cNvSpPr/>
          <p:nvPr/>
        </p:nvSpPr>
        <p:spPr>
          <a:xfrm rot="5400000" flipH="1">
            <a:off x="4821646" y="-1037953"/>
            <a:ext cx="403980" cy="7090939"/>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17" name="Round Single Corner of Rectangle 356">
            <a:extLst>
              <a:ext uri="{FF2B5EF4-FFF2-40B4-BE49-F238E27FC236}">
                <a16:creationId xmlns:a16="http://schemas.microsoft.com/office/drawing/2014/main" id="{9165EF1C-656A-6B49-4549-1985B530DC33}"/>
              </a:ext>
            </a:extLst>
          </p:cNvPr>
          <p:cNvSpPr/>
          <p:nvPr/>
        </p:nvSpPr>
        <p:spPr>
          <a:xfrm rot="5400000" flipH="1">
            <a:off x="6592646" y="102138"/>
            <a:ext cx="446500" cy="3506419"/>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18" name="Round Single Corner of Rectangle 356">
            <a:extLst>
              <a:ext uri="{FF2B5EF4-FFF2-40B4-BE49-F238E27FC236}">
                <a16:creationId xmlns:a16="http://schemas.microsoft.com/office/drawing/2014/main" id="{F3C07896-9F08-2D90-6FD6-45E45667DF04}"/>
              </a:ext>
            </a:extLst>
          </p:cNvPr>
          <p:cNvSpPr/>
          <p:nvPr/>
        </p:nvSpPr>
        <p:spPr>
          <a:xfrm rot="5400000" flipH="1">
            <a:off x="4123548" y="1217562"/>
            <a:ext cx="447902" cy="1274169"/>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19" name="Round Single Corner of Rectangle 356">
            <a:extLst>
              <a:ext uri="{FF2B5EF4-FFF2-40B4-BE49-F238E27FC236}">
                <a16:creationId xmlns:a16="http://schemas.microsoft.com/office/drawing/2014/main" id="{8D761E02-B4F7-C538-46C2-7A2CD23ADEAD}"/>
              </a:ext>
            </a:extLst>
          </p:cNvPr>
          <p:cNvSpPr/>
          <p:nvPr/>
        </p:nvSpPr>
        <p:spPr>
          <a:xfrm rot="5400000" flipH="1">
            <a:off x="2887492" y="1333669"/>
            <a:ext cx="460006" cy="1041821"/>
          </a:xfrm>
          <a:prstGeom prst="round1Rect">
            <a:avLst>
              <a:gd name="adj" fmla="val 0"/>
            </a:avLst>
          </a:prstGeom>
          <a:solidFill>
            <a:schemeClr val="bg1"/>
          </a:solidFill>
          <a:ln w="3175"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accent1"/>
              </a:solidFill>
            </a:endParaRPr>
          </a:p>
        </p:txBody>
      </p:sp>
      <p:sp>
        <p:nvSpPr>
          <p:cNvPr id="20" name="Round Single Corner of Rectangle 356">
            <a:extLst>
              <a:ext uri="{FF2B5EF4-FFF2-40B4-BE49-F238E27FC236}">
                <a16:creationId xmlns:a16="http://schemas.microsoft.com/office/drawing/2014/main" id="{FA0C31E3-9B29-5192-B764-FD047802C7F5}"/>
              </a:ext>
            </a:extLst>
          </p:cNvPr>
          <p:cNvSpPr/>
          <p:nvPr/>
        </p:nvSpPr>
        <p:spPr>
          <a:xfrm rot="5400000" flipH="1">
            <a:off x="1769074" y="1327684"/>
            <a:ext cx="460006" cy="1041821"/>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21" name="Round Single Corner of Rectangle 356">
            <a:extLst>
              <a:ext uri="{FF2B5EF4-FFF2-40B4-BE49-F238E27FC236}">
                <a16:creationId xmlns:a16="http://schemas.microsoft.com/office/drawing/2014/main" id="{A788CE87-EDE2-8921-7473-BD5E6ED8CA74}"/>
              </a:ext>
            </a:extLst>
          </p:cNvPr>
          <p:cNvSpPr/>
          <p:nvPr/>
        </p:nvSpPr>
        <p:spPr>
          <a:xfrm rot="5400000" flipH="1">
            <a:off x="6402186" y="1710549"/>
            <a:ext cx="827416" cy="3506417"/>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22" name="Round Single Corner of Rectangle 356">
            <a:extLst>
              <a:ext uri="{FF2B5EF4-FFF2-40B4-BE49-F238E27FC236}">
                <a16:creationId xmlns:a16="http://schemas.microsoft.com/office/drawing/2014/main" id="{1C99A45D-5A55-FC0F-3457-18E247D43408}"/>
              </a:ext>
            </a:extLst>
          </p:cNvPr>
          <p:cNvSpPr/>
          <p:nvPr/>
        </p:nvSpPr>
        <p:spPr>
          <a:xfrm rot="5400000" flipH="1">
            <a:off x="2827547" y="1700669"/>
            <a:ext cx="807655" cy="3506417"/>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23" name="Rectangle 22">
            <a:extLst>
              <a:ext uri="{FF2B5EF4-FFF2-40B4-BE49-F238E27FC236}">
                <a16:creationId xmlns:a16="http://schemas.microsoft.com/office/drawing/2014/main" id="{6E274037-CAF9-7D4A-8ABE-1D1C10AA293F}"/>
              </a:ext>
            </a:extLst>
          </p:cNvPr>
          <p:cNvSpPr/>
          <p:nvPr/>
        </p:nvSpPr>
        <p:spPr>
          <a:xfrm>
            <a:off x="1488633" y="1658614"/>
            <a:ext cx="1193022" cy="36933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algn="ctr"/>
            <a:r>
              <a:rPr lang="fr-FR" sz="900" b="1">
                <a:solidFill>
                  <a:schemeClr val="bg2"/>
                </a:solidFill>
              </a:rPr>
              <a:t>Versements</a:t>
            </a:r>
            <a:endParaRPr lang="fr-FR" sz="900" b="1" dirty="0">
              <a:solidFill>
                <a:schemeClr val="bg2"/>
              </a:solidFill>
            </a:endParaRPr>
          </a:p>
          <a:p>
            <a:pPr algn="ctr"/>
            <a:r>
              <a:rPr lang="fr-FR" sz="900" b="1" dirty="0">
                <a:solidFill>
                  <a:schemeClr val="bg2"/>
                </a:solidFill>
              </a:rPr>
              <a:t>v</a:t>
            </a:r>
            <a:r>
              <a:rPr lang="fr-FR" sz="900" b="1">
                <a:solidFill>
                  <a:schemeClr val="bg2"/>
                </a:solidFill>
              </a:rPr>
              <a:t>olontaires</a:t>
            </a:r>
            <a:endParaRPr lang="fr-FR" sz="900" b="1" baseline="30000" dirty="0">
              <a:solidFill>
                <a:schemeClr val="bg2"/>
              </a:solidFill>
            </a:endParaRPr>
          </a:p>
        </p:txBody>
      </p:sp>
      <p:sp>
        <p:nvSpPr>
          <p:cNvPr id="24" name="Rectangle 23">
            <a:extLst>
              <a:ext uri="{FF2B5EF4-FFF2-40B4-BE49-F238E27FC236}">
                <a16:creationId xmlns:a16="http://schemas.microsoft.com/office/drawing/2014/main" id="{C9551DB2-9BF3-1F52-338A-738809E069EF}"/>
              </a:ext>
            </a:extLst>
          </p:cNvPr>
          <p:cNvSpPr/>
          <p:nvPr/>
        </p:nvSpPr>
        <p:spPr>
          <a:xfrm>
            <a:off x="2635929" y="1723822"/>
            <a:ext cx="964615" cy="23083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pPr algn="ctr"/>
            <a:r>
              <a:rPr lang="fr-FR" sz="900" b="1" dirty="0">
                <a:solidFill>
                  <a:schemeClr val="bg2"/>
                </a:solidFill>
              </a:rPr>
              <a:t>Intéressement</a:t>
            </a:r>
          </a:p>
        </p:txBody>
      </p:sp>
      <p:sp>
        <p:nvSpPr>
          <p:cNvPr id="25" name="Rectangle 24">
            <a:extLst>
              <a:ext uri="{FF2B5EF4-FFF2-40B4-BE49-F238E27FC236}">
                <a16:creationId xmlns:a16="http://schemas.microsoft.com/office/drawing/2014/main" id="{3651BEB3-B436-0CA2-9901-E7E747DA7E4C}"/>
              </a:ext>
            </a:extLst>
          </p:cNvPr>
          <p:cNvSpPr/>
          <p:nvPr/>
        </p:nvSpPr>
        <p:spPr>
          <a:xfrm>
            <a:off x="3886104" y="1719976"/>
            <a:ext cx="903270" cy="23083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algn="ctr"/>
            <a:r>
              <a:rPr lang="fr-FR" sz="900" b="1" dirty="0">
                <a:solidFill>
                  <a:schemeClr val="bg2"/>
                </a:solidFill>
              </a:rPr>
              <a:t>Participation</a:t>
            </a:r>
          </a:p>
        </p:txBody>
      </p:sp>
      <p:sp>
        <p:nvSpPr>
          <p:cNvPr id="26" name="Rectangle 25">
            <a:extLst>
              <a:ext uri="{FF2B5EF4-FFF2-40B4-BE49-F238E27FC236}">
                <a16:creationId xmlns:a16="http://schemas.microsoft.com/office/drawing/2014/main" id="{4C401B6D-75DC-787E-C9CF-16438FA7F496}"/>
              </a:ext>
            </a:extLst>
          </p:cNvPr>
          <p:cNvSpPr/>
          <p:nvPr/>
        </p:nvSpPr>
        <p:spPr>
          <a:xfrm>
            <a:off x="5108535" y="1672248"/>
            <a:ext cx="3460568" cy="36933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algn="ctr"/>
            <a:r>
              <a:rPr lang="fr-FR" sz="900" b="1" dirty="0">
                <a:solidFill>
                  <a:schemeClr val="bg2"/>
                </a:solidFill>
              </a:rPr>
              <a:t>Jours de repos </a:t>
            </a:r>
            <a:r>
              <a:rPr lang="fr-FR" sz="900" b="1">
                <a:solidFill>
                  <a:schemeClr val="bg2"/>
                </a:solidFill>
              </a:rPr>
              <a:t>non pris /PERCOL</a:t>
            </a:r>
            <a:endParaRPr lang="fr-FR" sz="900" b="1" strike="sngStrike" dirty="0">
              <a:solidFill>
                <a:schemeClr val="bg2"/>
              </a:solidFill>
              <a:highlight>
                <a:srgbClr val="FFFF00"/>
              </a:highlight>
            </a:endParaRPr>
          </a:p>
          <a:p>
            <a:pPr algn="ctr"/>
            <a:r>
              <a:rPr lang="fr-FR" sz="900" b="1" dirty="0">
                <a:solidFill>
                  <a:schemeClr val="bg2"/>
                </a:solidFill>
              </a:rPr>
              <a:t>Compte </a:t>
            </a:r>
            <a:r>
              <a:rPr lang="fr-FR" sz="900" b="1">
                <a:solidFill>
                  <a:schemeClr val="bg2"/>
                </a:solidFill>
              </a:rPr>
              <a:t>Epargne Temps /PERCOL</a:t>
            </a:r>
            <a:r>
              <a:rPr lang="fr-FR" sz="900" b="1" strike="sngStrike">
                <a:solidFill>
                  <a:schemeClr val="bg2"/>
                </a:solidFill>
                <a:highlight>
                  <a:srgbClr val="FFFF00"/>
                </a:highlight>
              </a:rPr>
              <a:t> </a:t>
            </a:r>
            <a:endParaRPr lang="fr-FR" sz="900" b="1" strike="sngStrike" dirty="0">
              <a:solidFill>
                <a:schemeClr val="bg2"/>
              </a:solidFill>
              <a:highlight>
                <a:srgbClr val="FFFF00"/>
              </a:highlight>
            </a:endParaRPr>
          </a:p>
        </p:txBody>
      </p:sp>
      <p:sp>
        <p:nvSpPr>
          <p:cNvPr id="27" name="Rectangle 26">
            <a:extLst>
              <a:ext uri="{FF2B5EF4-FFF2-40B4-BE49-F238E27FC236}">
                <a16:creationId xmlns:a16="http://schemas.microsoft.com/office/drawing/2014/main" id="{23933501-7DA5-B011-25E4-F9CFDFE9DD92}"/>
              </a:ext>
            </a:extLst>
          </p:cNvPr>
          <p:cNvSpPr/>
          <p:nvPr/>
        </p:nvSpPr>
        <p:spPr>
          <a:xfrm>
            <a:off x="2093324" y="2328458"/>
            <a:ext cx="5042663" cy="36933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fr-FR" sz="900" b="1" dirty="0">
                <a:solidFill>
                  <a:schemeClr val="bg2"/>
                </a:solidFill>
              </a:rPr>
              <a:t>ABONDEMENT DE l’ENTREPRISE</a:t>
            </a:r>
          </a:p>
          <a:p>
            <a:pPr algn="ctr"/>
            <a:r>
              <a:rPr lang="fr-FR" sz="900" dirty="0">
                <a:solidFill>
                  <a:schemeClr val="tx1">
                    <a:lumMod val="65000"/>
                    <a:lumOff val="35000"/>
                  </a:schemeClr>
                </a:solidFill>
              </a:rPr>
              <a:t>Aide financière facultative défiscalisée de l’employeur </a:t>
            </a:r>
          </a:p>
        </p:txBody>
      </p:sp>
      <p:sp>
        <p:nvSpPr>
          <p:cNvPr id="28" name="Rectangle 27">
            <a:extLst>
              <a:ext uri="{FF2B5EF4-FFF2-40B4-BE49-F238E27FC236}">
                <a16:creationId xmlns:a16="http://schemas.microsoft.com/office/drawing/2014/main" id="{5289321F-D6A4-1AC9-7BB0-4104480B7EF9}"/>
              </a:ext>
            </a:extLst>
          </p:cNvPr>
          <p:cNvSpPr/>
          <p:nvPr/>
        </p:nvSpPr>
        <p:spPr>
          <a:xfrm>
            <a:off x="1548395" y="2928635"/>
            <a:ext cx="3134114" cy="108211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chemeClr val="bg2"/>
                </a:solidFill>
              </a:rPr>
              <a:t>PEE</a:t>
            </a:r>
            <a:endParaRPr lang="fr-FR" sz="900" b="1" dirty="0">
              <a:solidFill>
                <a:schemeClr val="bg2"/>
              </a:solidFill>
            </a:endParaRPr>
          </a:p>
          <a:p>
            <a:pPr algn="ctr"/>
            <a:r>
              <a:rPr lang="fr-FR" sz="900" b="1" dirty="0">
                <a:solidFill>
                  <a:schemeClr val="tx1">
                    <a:lumMod val="65000"/>
                    <a:lumOff val="35000"/>
                  </a:schemeClr>
                </a:solidFill>
              </a:rPr>
              <a:t>Plan d’Epargne Entreprise</a:t>
            </a:r>
            <a:r>
              <a:rPr lang="fr-FR" sz="900" b="1" strike="sngStrike" dirty="0">
                <a:solidFill>
                  <a:schemeClr val="tx1">
                    <a:lumMod val="65000"/>
                    <a:lumOff val="35000"/>
                  </a:schemeClr>
                </a:solidFill>
                <a:highlight>
                  <a:srgbClr val="FFFF00"/>
                </a:highlight>
              </a:rPr>
              <a:t>  </a:t>
            </a:r>
          </a:p>
          <a:p>
            <a:pPr algn="ctr"/>
            <a:r>
              <a:rPr lang="fr-FR" sz="900" dirty="0">
                <a:solidFill>
                  <a:schemeClr val="tx1">
                    <a:lumMod val="65000"/>
                    <a:lumOff val="35000"/>
                  </a:schemeClr>
                </a:solidFill>
              </a:rPr>
              <a:t>pour une épargne projet (5 ans minimum)</a:t>
            </a:r>
          </a:p>
        </p:txBody>
      </p:sp>
      <p:sp>
        <p:nvSpPr>
          <p:cNvPr id="29" name="Rectangle 28">
            <a:extLst>
              <a:ext uri="{FF2B5EF4-FFF2-40B4-BE49-F238E27FC236}">
                <a16:creationId xmlns:a16="http://schemas.microsoft.com/office/drawing/2014/main" id="{AFCC7A23-B19A-31E8-C5AF-9ED55C49368F}"/>
              </a:ext>
            </a:extLst>
          </p:cNvPr>
          <p:cNvSpPr/>
          <p:nvPr/>
        </p:nvSpPr>
        <p:spPr>
          <a:xfrm>
            <a:off x="4813146" y="2899336"/>
            <a:ext cx="3820570" cy="108211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chemeClr val="bg2"/>
                </a:solidFill>
              </a:rPr>
              <a:t>PERCOL</a:t>
            </a:r>
            <a:endParaRPr lang="fr-FR" sz="900" b="1" strike="sngStrike" dirty="0">
              <a:solidFill>
                <a:schemeClr val="bg2"/>
              </a:solidFill>
              <a:highlight>
                <a:srgbClr val="FFFF00"/>
              </a:highlight>
            </a:endParaRPr>
          </a:p>
          <a:p>
            <a:pPr algn="ctr"/>
            <a:r>
              <a:rPr lang="fr-FR" sz="900" b="1" dirty="0">
                <a:solidFill>
                  <a:schemeClr val="tx1">
                    <a:lumMod val="65000"/>
                    <a:lumOff val="35000"/>
                  </a:schemeClr>
                </a:solidFill>
              </a:rPr>
              <a:t>Plan d’Epargne Retraite </a:t>
            </a:r>
            <a:r>
              <a:rPr lang="fr-FR" sz="900" b="1">
                <a:solidFill>
                  <a:schemeClr val="tx1">
                    <a:lumMod val="65000"/>
                    <a:lumOff val="35000"/>
                  </a:schemeClr>
                </a:solidFill>
              </a:rPr>
              <a:t>Collectif </a:t>
            </a:r>
          </a:p>
          <a:p>
            <a:pPr algn="ctr"/>
            <a:r>
              <a:rPr lang="fr-FR" sz="900">
                <a:solidFill>
                  <a:schemeClr val="tx1">
                    <a:lumMod val="65000"/>
                    <a:lumOff val="35000"/>
                  </a:schemeClr>
                </a:solidFill>
              </a:rPr>
              <a:t>pour </a:t>
            </a:r>
            <a:r>
              <a:rPr lang="fr-FR" sz="900" dirty="0">
                <a:solidFill>
                  <a:schemeClr val="tx1">
                    <a:lumMod val="65000"/>
                    <a:lumOff val="35000"/>
                  </a:schemeClr>
                </a:solidFill>
              </a:rPr>
              <a:t>une épargne retraite</a:t>
            </a:r>
          </a:p>
          <a:p>
            <a:pPr algn="ctr"/>
            <a:r>
              <a:rPr lang="fr-FR" sz="900" dirty="0">
                <a:solidFill>
                  <a:schemeClr val="tx1">
                    <a:lumMod val="65000"/>
                    <a:lumOff val="35000"/>
                  </a:schemeClr>
                </a:solidFill>
              </a:rPr>
              <a:t>(avec ou sans option catégorielle) </a:t>
            </a:r>
          </a:p>
        </p:txBody>
      </p:sp>
      <p:sp>
        <p:nvSpPr>
          <p:cNvPr id="30" name="Oval 2">
            <a:extLst>
              <a:ext uri="{FF2B5EF4-FFF2-40B4-BE49-F238E27FC236}">
                <a16:creationId xmlns:a16="http://schemas.microsoft.com/office/drawing/2014/main" id="{F46DB116-EE55-7093-A8F1-9E2AD31951A7}"/>
              </a:ext>
            </a:extLst>
          </p:cNvPr>
          <p:cNvSpPr/>
          <p:nvPr/>
        </p:nvSpPr>
        <p:spPr>
          <a:xfrm>
            <a:off x="4718526" y="3132084"/>
            <a:ext cx="569932" cy="569932"/>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20C74BF7-9531-AE93-52F7-B96C7146B009}"/>
              </a:ext>
            </a:extLst>
          </p:cNvPr>
          <p:cNvSpPr/>
          <p:nvPr/>
        </p:nvSpPr>
        <p:spPr>
          <a:xfrm>
            <a:off x="4551419" y="3259028"/>
            <a:ext cx="869733" cy="36933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2"/>
                </a:solidFill>
              </a:rPr>
              <a:t>ET/OU</a:t>
            </a:r>
            <a:endParaRPr lang="fr-FR" sz="900" dirty="0">
              <a:solidFill>
                <a:schemeClr val="bg2"/>
              </a:solidFill>
            </a:endParaRPr>
          </a:p>
        </p:txBody>
      </p:sp>
      <p:sp>
        <p:nvSpPr>
          <p:cNvPr id="32" name="Oval 113">
            <a:extLst>
              <a:ext uri="{FF2B5EF4-FFF2-40B4-BE49-F238E27FC236}">
                <a16:creationId xmlns:a16="http://schemas.microsoft.com/office/drawing/2014/main" id="{96006C6D-2992-B0E4-D981-B0DA69E07C17}"/>
              </a:ext>
            </a:extLst>
          </p:cNvPr>
          <p:cNvSpPr/>
          <p:nvPr/>
        </p:nvSpPr>
        <p:spPr>
          <a:xfrm rot="5400000">
            <a:off x="1925750" y="2032486"/>
            <a:ext cx="116233" cy="11119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ln>
                  <a:solidFill>
                    <a:schemeClr val="bg1"/>
                  </a:solidFill>
                </a:ln>
                <a:solidFill>
                  <a:schemeClr val="bg2"/>
                </a:solidFill>
              </a:rPr>
              <a:t>+</a:t>
            </a:r>
          </a:p>
        </p:txBody>
      </p:sp>
      <p:sp>
        <p:nvSpPr>
          <p:cNvPr id="33" name="Triangle isocèle 32">
            <a:extLst>
              <a:ext uri="{FF2B5EF4-FFF2-40B4-BE49-F238E27FC236}">
                <a16:creationId xmlns:a16="http://schemas.microsoft.com/office/drawing/2014/main" id="{648BB0BA-2CEA-FCE7-7278-98BC587D5D23}"/>
              </a:ext>
            </a:extLst>
          </p:cNvPr>
          <p:cNvSpPr/>
          <p:nvPr/>
        </p:nvSpPr>
        <p:spPr>
          <a:xfrm rot="10800000">
            <a:off x="3014371" y="2985334"/>
            <a:ext cx="209566" cy="1630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Triangle isocèle 33">
            <a:extLst>
              <a:ext uri="{FF2B5EF4-FFF2-40B4-BE49-F238E27FC236}">
                <a16:creationId xmlns:a16="http://schemas.microsoft.com/office/drawing/2014/main" id="{3194AA70-501D-920C-0C16-A48DD38852FE}"/>
              </a:ext>
            </a:extLst>
          </p:cNvPr>
          <p:cNvSpPr/>
          <p:nvPr/>
        </p:nvSpPr>
        <p:spPr>
          <a:xfrm rot="10800000">
            <a:off x="6792584" y="2978272"/>
            <a:ext cx="209566" cy="1630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Oval 113">
            <a:extLst>
              <a:ext uri="{FF2B5EF4-FFF2-40B4-BE49-F238E27FC236}">
                <a16:creationId xmlns:a16="http://schemas.microsoft.com/office/drawing/2014/main" id="{1AF64B63-176E-27C3-F0C8-CF1FA0E114FB}"/>
              </a:ext>
            </a:extLst>
          </p:cNvPr>
          <p:cNvSpPr/>
          <p:nvPr/>
        </p:nvSpPr>
        <p:spPr>
          <a:xfrm rot="5400000">
            <a:off x="3063092" y="2032487"/>
            <a:ext cx="116233" cy="11119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ln>
                  <a:solidFill>
                    <a:schemeClr val="bg1"/>
                  </a:solidFill>
                </a:ln>
                <a:solidFill>
                  <a:schemeClr val="bg2"/>
                </a:solidFill>
              </a:rPr>
              <a:t>+</a:t>
            </a:r>
          </a:p>
        </p:txBody>
      </p:sp>
      <p:sp>
        <p:nvSpPr>
          <p:cNvPr id="36" name="Oval 113">
            <a:extLst>
              <a:ext uri="{FF2B5EF4-FFF2-40B4-BE49-F238E27FC236}">
                <a16:creationId xmlns:a16="http://schemas.microsoft.com/office/drawing/2014/main" id="{2E198378-D079-2428-BF92-C53F14E711AE}"/>
              </a:ext>
            </a:extLst>
          </p:cNvPr>
          <p:cNvSpPr/>
          <p:nvPr/>
        </p:nvSpPr>
        <p:spPr>
          <a:xfrm rot="5400000">
            <a:off x="4293902" y="2032486"/>
            <a:ext cx="116233" cy="11119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ln>
                  <a:solidFill>
                    <a:schemeClr val="bg1"/>
                  </a:solidFill>
                </a:ln>
                <a:solidFill>
                  <a:schemeClr val="bg2"/>
                </a:solidFill>
              </a:rPr>
              <a:t>+</a:t>
            </a:r>
          </a:p>
        </p:txBody>
      </p:sp>
      <p:sp>
        <p:nvSpPr>
          <p:cNvPr id="37" name="Oval 113">
            <a:extLst>
              <a:ext uri="{FF2B5EF4-FFF2-40B4-BE49-F238E27FC236}">
                <a16:creationId xmlns:a16="http://schemas.microsoft.com/office/drawing/2014/main" id="{6AC399EA-C4C9-9505-6B0C-9856A4B71ED5}"/>
              </a:ext>
            </a:extLst>
          </p:cNvPr>
          <p:cNvSpPr/>
          <p:nvPr/>
        </p:nvSpPr>
        <p:spPr>
          <a:xfrm rot="5400000">
            <a:off x="6836300" y="2037554"/>
            <a:ext cx="116233" cy="11119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ln>
                  <a:solidFill>
                    <a:schemeClr val="bg1"/>
                  </a:solidFill>
                </a:ln>
                <a:solidFill>
                  <a:schemeClr val="bg2"/>
                </a:solidFill>
              </a:rPr>
              <a:t>+</a:t>
            </a:r>
          </a:p>
        </p:txBody>
      </p:sp>
      <p:sp>
        <p:nvSpPr>
          <p:cNvPr id="38" name="Triangle isocèle 37">
            <a:extLst>
              <a:ext uri="{FF2B5EF4-FFF2-40B4-BE49-F238E27FC236}">
                <a16:creationId xmlns:a16="http://schemas.microsoft.com/office/drawing/2014/main" id="{36277BD6-AE90-85A0-34A0-D0301E48C099}"/>
              </a:ext>
            </a:extLst>
          </p:cNvPr>
          <p:cNvSpPr/>
          <p:nvPr/>
        </p:nvSpPr>
        <p:spPr>
          <a:xfrm rot="5400000">
            <a:off x="1395272" y="1778195"/>
            <a:ext cx="209566" cy="163087"/>
          </a:xfrm>
          <a:prstGeom prst="triangle">
            <a:avLst/>
          </a:prstGeom>
          <a:solidFill>
            <a:srgbClr val="00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Triangle isocèle 38">
            <a:extLst>
              <a:ext uri="{FF2B5EF4-FFF2-40B4-BE49-F238E27FC236}">
                <a16:creationId xmlns:a16="http://schemas.microsoft.com/office/drawing/2014/main" id="{CF870EFC-FE97-EFCD-AB0E-47A3376BEBFB}"/>
              </a:ext>
            </a:extLst>
          </p:cNvPr>
          <p:cNvSpPr/>
          <p:nvPr/>
        </p:nvSpPr>
        <p:spPr>
          <a:xfrm rot="5400000">
            <a:off x="1395272" y="2441547"/>
            <a:ext cx="209566" cy="163087"/>
          </a:xfrm>
          <a:prstGeom prst="triangle">
            <a:avLst/>
          </a:prstGeom>
          <a:solidFill>
            <a:srgbClr val="00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Triangle isocèle 39">
            <a:extLst>
              <a:ext uri="{FF2B5EF4-FFF2-40B4-BE49-F238E27FC236}">
                <a16:creationId xmlns:a16="http://schemas.microsoft.com/office/drawing/2014/main" id="{E68FDC04-D939-BFCE-CD6D-ADDD36CC86C1}"/>
              </a:ext>
            </a:extLst>
          </p:cNvPr>
          <p:cNvSpPr/>
          <p:nvPr/>
        </p:nvSpPr>
        <p:spPr>
          <a:xfrm rot="5400000">
            <a:off x="1404561" y="3376830"/>
            <a:ext cx="209566" cy="163087"/>
          </a:xfrm>
          <a:prstGeom prst="triangle">
            <a:avLst/>
          </a:prstGeom>
          <a:solidFill>
            <a:srgbClr val="00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Top Corners Rounded 26">
            <a:extLst>
              <a:ext uri="{FF2B5EF4-FFF2-40B4-BE49-F238E27FC236}">
                <a16:creationId xmlns:a16="http://schemas.microsoft.com/office/drawing/2014/main" id="{0B1B61C7-2271-BE4F-0D0C-53D0B2D230FF}"/>
              </a:ext>
            </a:extLst>
          </p:cNvPr>
          <p:cNvSpPr/>
          <p:nvPr/>
        </p:nvSpPr>
        <p:spPr>
          <a:xfrm rot="16200000">
            <a:off x="589634" y="1865714"/>
            <a:ext cx="1095636" cy="591949"/>
          </a:xfrm>
          <a:prstGeom prst="round2SameRect">
            <a:avLst>
              <a:gd name="adj1" fmla="val 29025"/>
              <a:gd name="adj2" fmla="val 0"/>
            </a:avLst>
          </a:prstGeom>
          <a:solidFill>
            <a:srgbClr val="0069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a:solidFill>
                <a:schemeClr val="bg1"/>
              </a:solidFill>
              <a:latin typeface="Arial" panose="020B0604020202020204" pitchFamily="34" charset="0"/>
              <a:cs typeface="Arial" panose="020B0604020202020204" pitchFamily="34" charset="0"/>
            </a:endParaRPr>
          </a:p>
        </p:txBody>
      </p:sp>
      <p:sp>
        <p:nvSpPr>
          <p:cNvPr id="42" name="Rectangle: Top Corners Rounded 26">
            <a:extLst>
              <a:ext uri="{FF2B5EF4-FFF2-40B4-BE49-F238E27FC236}">
                <a16:creationId xmlns:a16="http://schemas.microsoft.com/office/drawing/2014/main" id="{9356D8F5-9351-F270-D69D-94093573E257}"/>
              </a:ext>
            </a:extLst>
          </p:cNvPr>
          <p:cNvSpPr/>
          <p:nvPr/>
        </p:nvSpPr>
        <p:spPr>
          <a:xfrm rot="16200000">
            <a:off x="736472" y="3155056"/>
            <a:ext cx="801966" cy="591949"/>
          </a:xfrm>
          <a:prstGeom prst="round2SameRect">
            <a:avLst>
              <a:gd name="adj1" fmla="val 29025"/>
              <a:gd name="adj2" fmla="val 0"/>
            </a:avLst>
          </a:prstGeom>
          <a:solidFill>
            <a:srgbClr val="0069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a:solidFill>
                <a:schemeClr val="bg1"/>
              </a:solidFill>
              <a:latin typeface="Arial" panose="020B0604020202020204" pitchFamily="34" charset="0"/>
              <a:cs typeface="Arial" panose="020B0604020202020204" pitchFamily="34" charset="0"/>
            </a:endParaRPr>
          </a:p>
        </p:txBody>
      </p:sp>
      <p:sp>
        <p:nvSpPr>
          <p:cNvPr id="43" name="Rectangle 42">
            <a:extLst>
              <a:ext uri="{FF2B5EF4-FFF2-40B4-BE49-F238E27FC236}">
                <a16:creationId xmlns:a16="http://schemas.microsoft.com/office/drawing/2014/main" id="{99FF7AD7-A273-A822-3CD1-461D8DBC5404}"/>
              </a:ext>
            </a:extLst>
          </p:cNvPr>
          <p:cNvSpPr/>
          <p:nvPr/>
        </p:nvSpPr>
        <p:spPr>
          <a:xfrm rot="16200000">
            <a:off x="589635" y="1865713"/>
            <a:ext cx="1095637" cy="591950"/>
          </a:xfrm>
          <a:prstGeom prst="rect">
            <a:avLst/>
          </a:prstGeom>
          <a:solidFill>
            <a:srgbClr val="006982"/>
          </a:solidFill>
          <a:ln w="9525" cap="rnd">
            <a:noFill/>
            <a:round/>
          </a:ln>
        </p:spPr>
        <p:txBody>
          <a:bodyPr vert="horz" wrap="square" lIns="27000" tIns="0" rIns="27000" bIns="0" anchor="ctr">
            <a:noAutofit/>
          </a:bodyPr>
          <a:lstStyle/>
          <a:p>
            <a:pPr algn="ctr" defTabSz="342710">
              <a:spcBef>
                <a:spcPct val="20000"/>
              </a:spcBef>
              <a:buClr>
                <a:srgbClr val="CD0920"/>
              </a:buClr>
              <a:buSzPct val="75000"/>
              <a:defRPr/>
            </a:pPr>
            <a:r>
              <a:rPr lang="fr-FR" sz="800">
                <a:solidFill>
                  <a:schemeClr val="bg1"/>
                </a:solidFill>
                <a:ea typeface="ＭＳ Ｐゴシック" pitchFamily="34" charset="-128"/>
                <a:cs typeface="Arial" pitchFamily="34" charset="0"/>
              </a:rPr>
              <a:t>LES SOURCES D’ALIMENTATION</a:t>
            </a:r>
            <a:endParaRPr lang="fr-FR" sz="800" dirty="0">
              <a:solidFill>
                <a:schemeClr val="bg1"/>
              </a:solidFill>
              <a:ea typeface="ＭＳ Ｐゴシック" pitchFamily="34" charset="-128"/>
              <a:cs typeface="Arial" pitchFamily="34" charset="0"/>
            </a:endParaRPr>
          </a:p>
        </p:txBody>
      </p:sp>
      <p:sp>
        <p:nvSpPr>
          <p:cNvPr id="44" name="Rectangle 43">
            <a:extLst>
              <a:ext uri="{FF2B5EF4-FFF2-40B4-BE49-F238E27FC236}">
                <a16:creationId xmlns:a16="http://schemas.microsoft.com/office/drawing/2014/main" id="{788AC90B-3F9C-A37E-B799-E545B56F7D55}"/>
              </a:ext>
            </a:extLst>
          </p:cNvPr>
          <p:cNvSpPr/>
          <p:nvPr/>
        </p:nvSpPr>
        <p:spPr>
          <a:xfrm rot="16200000">
            <a:off x="717953" y="3138734"/>
            <a:ext cx="807657" cy="591953"/>
          </a:xfrm>
          <a:prstGeom prst="rect">
            <a:avLst/>
          </a:prstGeom>
          <a:solidFill>
            <a:srgbClr val="006982"/>
          </a:solidFill>
          <a:ln w="9525" cap="rnd">
            <a:noFill/>
            <a:round/>
          </a:ln>
        </p:spPr>
        <p:txBody>
          <a:bodyPr vert="horz" wrap="square" lIns="27000" tIns="0" rIns="27000" bIns="0" anchor="ctr">
            <a:noAutofit/>
          </a:bodyPr>
          <a:lstStyle/>
          <a:p>
            <a:pPr algn="ctr" defTabSz="342710">
              <a:spcBef>
                <a:spcPct val="20000"/>
              </a:spcBef>
              <a:buClr>
                <a:srgbClr val="CD0920"/>
              </a:buClr>
              <a:buSzPct val="75000"/>
              <a:defRPr/>
            </a:pPr>
            <a:r>
              <a:rPr lang="fr-FR" sz="800">
                <a:solidFill>
                  <a:schemeClr val="bg1"/>
                </a:solidFill>
                <a:ea typeface="ＭＳ Ｐゴシック" pitchFamily="34" charset="-128"/>
                <a:cs typeface="Arial" pitchFamily="34" charset="0"/>
              </a:rPr>
              <a:t>LES DISPOSITIFS </a:t>
            </a:r>
            <a:r>
              <a:rPr lang="fr-FR" sz="800" dirty="0">
                <a:solidFill>
                  <a:schemeClr val="bg1"/>
                </a:solidFill>
                <a:ea typeface="ＭＳ Ｐゴシック" pitchFamily="34" charset="-128"/>
                <a:cs typeface="Arial" pitchFamily="34" charset="0"/>
              </a:rPr>
              <a:t>SUPPORTS</a:t>
            </a:r>
          </a:p>
        </p:txBody>
      </p:sp>
      <p:sp>
        <p:nvSpPr>
          <p:cNvPr id="45" name="Titre 1">
            <a:extLst>
              <a:ext uri="{FF2B5EF4-FFF2-40B4-BE49-F238E27FC236}">
                <a16:creationId xmlns:a16="http://schemas.microsoft.com/office/drawing/2014/main" id="{B6A198DC-EA1F-6EBE-C09F-951A0A06C7DD}"/>
              </a:ext>
            </a:extLst>
          </p:cNvPr>
          <p:cNvSpPr txBox="1">
            <a:spLocks/>
          </p:cNvSpPr>
          <p:nvPr/>
        </p:nvSpPr>
        <p:spPr>
          <a:xfrm>
            <a:off x="539750" y="396340"/>
            <a:ext cx="7780043" cy="456300"/>
          </a:xfrm>
          <a:prstGeom prst="rect">
            <a:avLst/>
          </a:prstGeom>
        </p:spPr>
        <p:txBody>
          <a:bodyPr vert="horz" lIns="0" tIns="0" rIns="0" bIns="0" rtlCol="0" anchor="t" anchorCtr="0">
            <a:noAutofit/>
          </a:bodyPr>
          <a:lstStyle>
            <a:lvl1pPr algn="l" defTabSz="685783" rtl="0" eaLnBrk="1" latinLnBrk="0" hangingPunct="1">
              <a:lnSpc>
                <a:spcPct val="90000"/>
              </a:lnSpc>
              <a:spcBef>
                <a:spcPct val="0"/>
              </a:spcBef>
              <a:buNone/>
              <a:defRPr sz="2000" b="1" kern="1200">
                <a:solidFill>
                  <a:schemeClr val="tx2"/>
                </a:solidFill>
                <a:latin typeface="+mj-lt"/>
                <a:ea typeface="+mj-ea"/>
                <a:cs typeface="+mj-cs"/>
              </a:defRPr>
            </a:lvl1pPr>
          </a:lstStyle>
          <a:p>
            <a:r>
              <a:rPr lang="fr-FR" sz="2400" dirty="0">
                <a:solidFill>
                  <a:schemeClr val="bg2"/>
                </a:solidFill>
                <a:latin typeface="Arial Black" panose="020B0604020202020204" pitchFamily="34" charset="0"/>
              </a:rPr>
              <a:t>L’épargne salariale et retraite</a:t>
            </a:r>
          </a:p>
        </p:txBody>
      </p:sp>
      <p:sp>
        <p:nvSpPr>
          <p:cNvPr id="46" name="Rectangle 45">
            <a:extLst>
              <a:ext uri="{FF2B5EF4-FFF2-40B4-BE49-F238E27FC236}">
                <a16:creationId xmlns:a16="http://schemas.microsoft.com/office/drawing/2014/main" id="{37F23C25-2F1B-8BFE-BF97-C47670C2C265}"/>
              </a:ext>
            </a:extLst>
          </p:cNvPr>
          <p:cNvSpPr/>
          <p:nvPr/>
        </p:nvSpPr>
        <p:spPr>
          <a:xfrm>
            <a:off x="2540806" y="1521577"/>
            <a:ext cx="1199462" cy="72324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54338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5AFCA5-79CE-4C36-A19E-DB15CF2E82E6}"/>
              </a:ext>
            </a:extLst>
          </p:cNvPr>
          <p:cNvSpPr>
            <a:spLocks noGrp="1"/>
          </p:cNvSpPr>
          <p:nvPr>
            <p:ph type="title"/>
          </p:nvPr>
        </p:nvSpPr>
        <p:spPr>
          <a:xfrm>
            <a:off x="454863" y="181482"/>
            <a:ext cx="8676846" cy="1046440"/>
          </a:xfrm>
        </p:spPr>
        <p:txBody>
          <a:bodyPr/>
          <a:lstStyle/>
          <a:p>
            <a:pPr rtl="0"/>
            <a:r>
              <a:rPr lang="fr-FR" sz="2400" b="1" dirty="0">
                <a:solidFill>
                  <a:srgbClr val="571D74"/>
                </a:solidFill>
                <a:latin typeface="Arial Black" panose="020B0A04020102020204" pitchFamily="34" charset="0"/>
                <a:ea typeface="Roboto" panose="02000000000000000000" pitchFamily="2" charset="0"/>
                <a:cs typeface="Roboto" panose="02000000000000000000" pitchFamily="2" charset="0"/>
              </a:rPr>
              <a:t>L’intéressement, une réponse forte </a:t>
            </a:r>
            <a:br>
              <a:rPr lang="fr-FR" sz="2400" b="1" dirty="0">
                <a:solidFill>
                  <a:srgbClr val="571D74"/>
                </a:solidFill>
                <a:latin typeface="Arial Black" panose="020B0A04020102020204" pitchFamily="34" charset="0"/>
                <a:ea typeface="Roboto" panose="02000000000000000000" pitchFamily="2" charset="0"/>
                <a:cs typeface="Roboto" panose="02000000000000000000" pitchFamily="2" charset="0"/>
              </a:rPr>
            </a:br>
            <a:r>
              <a:rPr lang="fr-FR" sz="2400" b="1" dirty="0">
                <a:solidFill>
                  <a:srgbClr val="571D74"/>
                </a:solidFill>
                <a:latin typeface="Arial Black" panose="020B0A04020102020204" pitchFamily="34" charset="0"/>
                <a:ea typeface="Roboto" panose="02000000000000000000" pitchFamily="2" charset="0"/>
                <a:cs typeface="Roboto" panose="02000000000000000000" pitchFamily="2" charset="0"/>
              </a:rPr>
              <a:t>aux besoins des entreprises</a:t>
            </a:r>
            <a:br>
              <a:rPr kumimoji="0" lang="fr-FR" sz="2000" b="1" i="0" u="none" strike="noStrike" kern="1200" cap="none" normalizeH="0" baseline="0" noProof="0" dirty="0">
                <a:ln>
                  <a:noFill/>
                </a:ln>
                <a:solidFill>
                  <a:srgbClr val="581D74"/>
                </a:solidFill>
                <a:effectLst/>
                <a:uLnTx/>
                <a:uFillTx/>
                <a:latin typeface="Arial Black" panose="020B0A04020102020204" pitchFamily="34" charset="0"/>
                <a:ea typeface="Roboto" panose="02000000000000000000" pitchFamily="2" charset="0"/>
                <a:cs typeface="Roboto" panose="02000000000000000000" pitchFamily="2" charset="0"/>
              </a:rPr>
            </a:br>
            <a:endParaRPr lang="fr-FR" b="1" dirty="0">
              <a:latin typeface="Arial Black" panose="020B0A04020102020204" pitchFamily="34" charset="0"/>
              <a:ea typeface="Roboto" panose="02000000000000000000" pitchFamily="2" charset="0"/>
              <a:cs typeface="Roboto" panose="02000000000000000000" pitchFamily="2" charset="0"/>
            </a:endParaRPr>
          </a:p>
        </p:txBody>
      </p:sp>
      <p:sp>
        <p:nvSpPr>
          <p:cNvPr id="80" name="ZoneTexte 79">
            <a:extLst>
              <a:ext uri="{FF2B5EF4-FFF2-40B4-BE49-F238E27FC236}">
                <a16:creationId xmlns:a16="http://schemas.microsoft.com/office/drawing/2014/main" id="{D6985142-BFBD-4AEC-9A9D-9C2EB213975B}"/>
              </a:ext>
            </a:extLst>
          </p:cNvPr>
          <p:cNvSpPr txBox="1"/>
          <p:nvPr/>
        </p:nvSpPr>
        <p:spPr>
          <a:xfrm>
            <a:off x="1812906" y="3356710"/>
            <a:ext cx="1429376" cy="246221"/>
          </a:xfrm>
          <a:prstGeom prst="rect">
            <a:avLst/>
          </a:prstGeom>
          <a:noFill/>
        </p:spPr>
        <p:txBody>
          <a:bodyPr wrap="square">
            <a:spAutoFit/>
          </a:bodyPr>
          <a:lstStyle>
            <a:defPPr>
              <a:defRPr lang="fr-FR"/>
            </a:defPPr>
            <a:lvl1pPr marL="0" algn="l" defTabSz="685696" rtl="0" eaLnBrk="1" latinLnBrk="0" hangingPunct="1">
              <a:defRPr sz="1350" kern="1200">
                <a:solidFill>
                  <a:schemeClr val="tx1"/>
                </a:solidFill>
                <a:latin typeface="+mn-lt"/>
                <a:ea typeface="+mn-ea"/>
                <a:cs typeface="+mn-cs"/>
              </a:defRPr>
            </a:lvl1pPr>
            <a:lvl2pPr marL="342848" algn="l" defTabSz="685696" rtl="0" eaLnBrk="1" latinLnBrk="0" hangingPunct="1">
              <a:defRPr sz="1350" kern="1200">
                <a:solidFill>
                  <a:schemeClr val="tx1"/>
                </a:solidFill>
                <a:latin typeface="+mn-lt"/>
                <a:ea typeface="+mn-ea"/>
                <a:cs typeface="+mn-cs"/>
              </a:defRPr>
            </a:lvl2pPr>
            <a:lvl3pPr marL="685696" algn="l" defTabSz="685696" rtl="0" eaLnBrk="1" latinLnBrk="0" hangingPunct="1">
              <a:defRPr sz="1350" kern="1200">
                <a:solidFill>
                  <a:schemeClr val="tx1"/>
                </a:solidFill>
                <a:latin typeface="+mn-lt"/>
                <a:ea typeface="+mn-ea"/>
                <a:cs typeface="+mn-cs"/>
              </a:defRPr>
            </a:lvl3pPr>
            <a:lvl4pPr marL="1028544" algn="l" defTabSz="685696" rtl="0" eaLnBrk="1" latinLnBrk="0" hangingPunct="1">
              <a:defRPr sz="1350" kern="1200">
                <a:solidFill>
                  <a:schemeClr val="tx1"/>
                </a:solidFill>
                <a:latin typeface="+mn-lt"/>
                <a:ea typeface="+mn-ea"/>
                <a:cs typeface="+mn-cs"/>
              </a:defRPr>
            </a:lvl4pPr>
            <a:lvl5pPr marL="1371392" algn="l" defTabSz="685696" rtl="0" eaLnBrk="1" latinLnBrk="0" hangingPunct="1">
              <a:defRPr sz="1350" kern="1200">
                <a:solidFill>
                  <a:schemeClr val="tx1"/>
                </a:solidFill>
                <a:latin typeface="+mn-lt"/>
                <a:ea typeface="+mn-ea"/>
                <a:cs typeface="+mn-cs"/>
              </a:defRPr>
            </a:lvl5pPr>
            <a:lvl6pPr marL="1714240" algn="l" defTabSz="685696" rtl="0" eaLnBrk="1" latinLnBrk="0" hangingPunct="1">
              <a:defRPr sz="1350" kern="1200">
                <a:solidFill>
                  <a:schemeClr val="tx1"/>
                </a:solidFill>
                <a:latin typeface="+mn-lt"/>
                <a:ea typeface="+mn-ea"/>
                <a:cs typeface="+mn-cs"/>
              </a:defRPr>
            </a:lvl6pPr>
            <a:lvl7pPr marL="2057088" algn="l" defTabSz="685696" rtl="0" eaLnBrk="1" latinLnBrk="0" hangingPunct="1">
              <a:defRPr sz="1350" kern="1200">
                <a:solidFill>
                  <a:schemeClr val="tx1"/>
                </a:solidFill>
                <a:latin typeface="+mn-lt"/>
                <a:ea typeface="+mn-ea"/>
                <a:cs typeface="+mn-cs"/>
              </a:defRPr>
            </a:lvl7pPr>
            <a:lvl8pPr marL="2399936" algn="l" defTabSz="685696" rtl="0" eaLnBrk="1" latinLnBrk="0" hangingPunct="1">
              <a:defRPr sz="1350" kern="1200">
                <a:solidFill>
                  <a:schemeClr val="tx1"/>
                </a:solidFill>
                <a:latin typeface="+mn-lt"/>
                <a:ea typeface="+mn-ea"/>
                <a:cs typeface="+mn-cs"/>
              </a:defRPr>
            </a:lvl8pPr>
            <a:lvl9pPr marL="2742784" algn="l" defTabSz="685696" rtl="0" eaLnBrk="1" latinLnBrk="0" hangingPunct="1">
              <a:defRPr sz="1350" kern="1200">
                <a:solidFill>
                  <a:schemeClr val="tx1"/>
                </a:solidFill>
                <a:latin typeface="+mn-lt"/>
                <a:ea typeface="+mn-ea"/>
                <a:cs typeface="+mn-cs"/>
              </a:defRPr>
            </a:lvl9pPr>
          </a:lstStyle>
          <a:p>
            <a:pPr marL="0" marR="0" lvl="0" indent="0" algn="ctr" defTabSz="685696"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solidFill>
                <a:effectLst/>
                <a:uLnTx/>
                <a:uFillTx/>
                <a:latin typeface="Montserrat" panose="00000500000000000000" pitchFamily="2" charset="0"/>
                <a:ea typeface="Roboto" panose="02000000000000000000" pitchFamily="2" charset="0"/>
                <a:cs typeface="Roboto" panose="02000000000000000000" pitchFamily="2" charset="0"/>
              </a:rPr>
              <a:t>FIDÉLISATION</a:t>
            </a:r>
          </a:p>
        </p:txBody>
      </p:sp>
      <p:sp>
        <p:nvSpPr>
          <p:cNvPr id="81" name="ZoneTexte 80">
            <a:extLst>
              <a:ext uri="{FF2B5EF4-FFF2-40B4-BE49-F238E27FC236}">
                <a16:creationId xmlns:a16="http://schemas.microsoft.com/office/drawing/2014/main" id="{B30E49D4-5C18-48DC-91FE-0C45EA185C65}"/>
              </a:ext>
            </a:extLst>
          </p:cNvPr>
          <p:cNvSpPr txBox="1"/>
          <p:nvPr/>
        </p:nvSpPr>
        <p:spPr>
          <a:xfrm>
            <a:off x="5417094" y="3322831"/>
            <a:ext cx="1716643" cy="246221"/>
          </a:xfrm>
          <a:prstGeom prst="rect">
            <a:avLst/>
          </a:prstGeom>
          <a:noFill/>
        </p:spPr>
        <p:txBody>
          <a:bodyPr wrap="square">
            <a:spAutoFit/>
          </a:bodyPr>
          <a:lstStyle>
            <a:defPPr>
              <a:defRPr lang="fr-FR"/>
            </a:defPPr>
            <a:lvl1pPr marL="0" algn="l" defTabSz="685696" rtl="0" eaLnBrk="1" latinLnBrk="0" hangingPunct="1">
              <a:defRPr sz="1350" kern="1200">
                <a:solidFill>
                  <a:schemeClr val="tx1"/>
                </a:solidFill>
                <a:latin typeface="+mn-lt"/>
                <a:ea typeface="+mn-ea"/>
                <a:cs typeface="+mn-cs"/>
              </a:defRPr>
            </a:lvl1pPr>
            <a:lvl2pPr marL="342848" algn="l" defTabSz="685696" rtl="0" eaLnBrk="1" latinLnBrk="0" hangingPunct="1">
              <a:defRPr sz="1350" kern="1200">
                <a:solidFill>
                  <a:schemeClr val="tx1"/>
                </a:solidFill>
                <a:latin typeface="+mn-lt"/>
                <a:ea typeface="+mn-ea"/>
                <a:cs typeface="+mn-cs"/>
              </a:defRPr>
            </a:lvl2pPr>
            <a:lvl3pPr marL="685696" algn="l" defTabSz="685696" rtl="0" eaLnBrk="1" latinLnBrk="0" hangingPunct="1">
              <a:defRPr sz="1350" kern="1200">
                <a:solidFill>
                  <a:schemeClr val="tx1"/>
                </a:solidFill>
                <a:latin typeface="+mn-lt"/>
                <a:ea typeface="+mn-ea"/>
                <a:cs typeface="+mn-cs"/>
              </a:defRPr>
            </a:lvl3pPr>
            <a:lvl4pPr marL="1028544" algn="l" defTabSz="685696" rtl="0" eaLnBrk="1" latinLnBrk="0" hangingPunct="1">
              <a:defRPr sz="1350" kern="1200">
                <a:solidFill>
                  <a:schemeClr val="tx1"/>
                </a:solidFill>
                <a:latin typeface="+mn-lt"/>
                <a:ea typeface="+mn-ea"/>
                <a:cs typeface="+mn-cs"/>
              </a:defRPr>
            </a:lvl4pPr>
            <a:lvl5pPr marL="1371392" algn="l" defTabSz="685696" rtl="0" eaLnBrk="1" latinLnBrk="0" hangingPunct="1">
              <a:defRPr sz="1350" kern="1200">
                <a:solidFill>
                  <a:schemeClr val="tx1"/>
                </a:solidFill>
                <a:latin typeface="+mn-lt"/>
                <a:ea typeface="+mn-ea"/>
                <a:cs typeface="+mn-cs"/>
              </a:defRPr>
            </a:lvl5pPr>
            <a:lvl6pPr marL="1714240" algn="l" defTabSz="685696" rtl="0" eaLnBrk="1" latinLnBrk="0" hangingPunct="1">
              <a:defRPr sz="1350" kern="1200">
                <a:solidFill>
                  <a:schemeClr val="tx1"/>
                </a:solidFill>
                <a:latin typeface="+mn-lt"/>
                <a:ea typeface="+mn-ea"/>
                <a:cs typeface="+mn-cs"/>
              </a:defRPr>
            </a:lvl6pPr>
            <a:lvl7pPr marL="2057088" algn="l" defTabSz="685696" rtl="0" eaLnBrk="1" latinLnBrk="0" hangingPunct="1">
              <a:defRPr sz="1350" kern="1200">
                <a:solidFill>
                  <a:schemeClr val="tx1"/>
                </a:solidFill>
                <a:latin typeface="+mn-lt"/>
                <a:ea typeface="+mn-ea"/>
                <a:cs typeface="+mn-cs"/>
              </a:defRPr>
            </a:lvl7pPr>
            <a:lvl8pPr marL="2399936" algn="l" defTabSz="685696" rtl="0" eaLnBrk="1" latinLnBrk="0" hangingPunct="1">
              <a:defRPr sz="1350" kern="1200">
                <a:solidFill>
                  <a:schemeClr val="tx1"/>
                </a:solidFill>
                <a:latin typeface="+mn-lt"/>
                <a:ea typeface="+mn-ea"/>
                <a:cs typeface="+mn-cs"/>
              </a:defRPr>
            </a:lvl8pPr>
            <a:lvl9pPr marL="2742784" algn="l" defTabSz="685696" rtl="0" eaLnBrk="1" latinLnBrk="0" hangingPunct="1">
              <a:defRPr sz="1350" kern="1200">
                <a:solidFill>
                  <a:schemeClr val="tx1"/>
                </a:solidFill>
                <a:latin typeface="+mn-lt"/>
                <a:ea typeface="+mn-ea"/>
                <a:cs typeface="+mn-cs"/>
              </a:defRPr>
            </a:lvl9pPr>
          </a:lstStyle>
          <a:p>
            <a:pPr marL="0" marR="0" lvl="0" indent="0" algn="ctr" defTabSz="685696"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solidFill>
                <a:effectLst/>
                <a:uLnTx/>
                <a:uFillTx/>
                <a:latin typeface="Montserrat" panose="00000500000000000000" pitchFamily="2" charset="0"/>
                <a:ea typeface="Roboto" panose="02000000000000000000" pitchFamily="2" charset="0"/>
                <a:cs typeface="Roboto" panose="02000000000000000000" pitchFamily="2" charset="0"/>
              </a:rPr>
              <a:t>RECRUTEMENT</a:t>
            </a:r>
          </a:p>
        </p:txBody>
      </p:sp>
      <p:sp>
        <p:nvSpPr>
          <p:cNvPr id="124" name="ZoneTexte 123">
            <a:extLst>
              <a:ext uri="{FF2B5EF4-FFF2-40B4-BE49-F238E27FC236}">
                <a16:creationId xmlns:a16="http://schemas.microsoft.com/office/drawing/2014/main" id="{4C0FC179-EB74-4121-AC56-3D16E180EF66}"/>
              </a:ext>
            </a:extLst>
          </p:cNvPr>
          <p:cNvSpPr txBox="1"/>
          <p:nvPr/>
        </p:nvSpPr>
        <p:spPr>
          <a:xfrm>
            <a:off x="2534103" y="3279154"/>
            <a:ext cx="1429376" cy="246221"/>
          </a:xfrm>
          <a:prstGeom prst="rect">
            <a:avLst/>
          </a:prstGeom>
          <a:noFill/>
        </p:spPr>
        <p:txBody>
          <a:bodyPr wrap="square">
            <a:spAutoFit/>
          </a:bodyPr>
          <a:lstStyle>
            <a:defPPr>
              <a:defRPr lang="fr-FR"/>
            </a:defPPr>
            <a:lvl1pPr marL="0" algn="l" defTabSz="685696" rtl="0" eaLnBrk="1" latinLnBrk="0" hangingPunct="1">
              <a:defRPr sz="1350" kern="1200">
                <a:solidFill>
                  <a:schemeClr val="tx1"/>
                </a:solidFill>
                <a:latin typeface="+mn-lt"/>
                <a:ea typeface="+mn-ea"/>
                <a:cs typeface="+mn-cs"/>
              </a:defRPr>
            </a:lvl1pPr>
            <a:lvl2pPr marL="342848" algn="l" defTabSz="685696" rtl="0" eaLnBrk="1" latinLnBrk="0" hangingPunct="1">
              <a:defRPr sz="1350" kern="1200">
                <a:solidFill>
                  <a:schemeClr val="tx1"/>
                </a:solidFill>
                <a:latin typeface="+mn-lt"/>
                <a:ea typeface="+mn-ea"/>
                <a:cs typeface="+mn-cs"/>
              </a:defRPr>
            </a:lvl2pPr>
            <a:lvl3pPr marL="685696" algn="l" defTabSz="685696" rtl="0" eaLnBrk="1" latinLnBrk="0" hangingPunct="1">
              <a:defRPr sz="1350" kern="1200">
                <a:solidFill>
                  <a:schemeClr val="tx1"/>
                </a:solidFill>
                <a:latin typeface="+mn-lt"/>
                <a:ea typeface="+mn-ea"/>
                <a:cs typeface="+mn-cs"/>
              </a:defRPr>
            </a:lvl3pPr>
            <a:lvl4pPr marL="1028544" algn="l" defTabSz="685696" rtl="0" eaLnBrk="1" latinLnBrk="0" hangingPunct="1">
              <a:defRPr sz="1350" kern="1200">
                <a:solidFill>
                  <a:schemeClr val="tx1"/>
                </a:solidFill>
                <a:latin typeface="+mn-lt"/>
                <a:ea typeface="+mn-ea"/>
                <a:cs typeface="+mn-cs"/>
              </a:defRPr>
            </a:lvl4pPr>
            <a:lvl5pPr marL="1371392" algn="l" defTabSz="685696" rtl="0" eaLnBrk="1" latinLnBrk="0" hangingPunct="1">
              <a:defRPr sz="1350" kern="1200">
                <a:solidFill>
                  <a:schemeClr val="tx1"/>
                </a:solidFill>
                <a:latin typeface="+mn-lt"/>
                <a:ea typeface="+mn-ea"/>
                <a:cs typeface="+mn-cs"/>
              </a:defRPr>
            </a:lvl5pPr>
            <a:lvl6pPr marL="1714240" algn="l" defTabSz="685696" rtl="0" eaLnBrk="1" latinLnBrk="0" hangingPunct="1">
              <a:defRPr sz="1350" kern="1200">
                <a:solidFill>
                  <a:schemeClr val="tx1"/>
                </a:solidFill>
                <a:latin typeface="+mn-lt"/>
                <a:ea typeface="+mn-ea"/>
                <a:cs typeface="+mn-cs"/>
              </a:defRPr>
            </a:lvl6pPr>
            <a:lvl7pPr marL="2057088" algn="l" defTabSz="685696" rtl="0" eaLnBrk="1" latinLnBrk="0" hangingPunct="1">
              <a:defRPr sz="1350" kern="1200">
                <a:solidFill>
                  <a:schemeClr val="tx1"/>
                </a:solidFill>
                <a:latin typeface="+mn-lt"/>
                <a:ea typeface="+mn-ea"/>
                <a:cs typeface="+mn-cs"/>
              </a:defRPr>
            </a:lvl7pPr>
            <a:lvl8pPr marL="2399936" algn="l" defTabSz="685696" rtl="0" eaLnBrk="1" latinLnBrk="0" hangingPunct="1">
              <a:defRPr sz="1350" kern="1200">
                <a:solidFill>
                  <a:schemeClr val="tx1"/>
                </a:solidFill>
                <a:latin typeface="+mn-lt"/>
                <a:ea typeface="+mn-ea"/>
                <a:cs typeface="+mn-cs"/>
              </a:defRPr>
            </a:lvl8pPr>
            <a:lvl9pPr marL="2742784" algn="l" defTabSz="685696" rtl="0" eaLnBrk="1" latinLnBrk="0" hangingPunct="1">
              <a:defRPr sz="1350" kern="1200">
                <a:solidFill>
                  <a:schemeClr val="tx1"/>
                </a:solidFill>
                <a:latin typeface="+mn-lt"/>
                <a:ea typeface="+mn-ea"/>
                <a:cs typeface="+mn-cs"/>
              </a:defRPr>
            </a:lvl9pPr>
          </a:lstStyle>
          <a:p>
            <a:pPr marL="0" marR="0" lvl="0" indent="0" algn="ctr" defTabSz="685696"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solidFill>
                <a:effectLst/>
                <a:uLnTx/>
                <a:uFillTx/>
                <a:latin typeface="Montserrat" panose="00000500000000000000" pitchFamily="2" charset="0"/>
                <a:ea typeface="Roboto" panose="02000000000000000000" pitchFamily="2" charset="0"/>
                <a:cs typeface="Roboto" panose="02000000000000000000" pitchFamily="2" charset="0"/>
              </a:rPr>
              <a:t>FIDÉLISATION</a:t>
            </a:r>
          </a:p>
        </p:txBody>
      </p:sp>
      <p:sp>
        <p:nvSpPr>
          <p:cNvPr id="126" name="ZoneTexte 125">
            <a:extLst>
              <a:ext uri="{FF2B5EF4-FFF2-40B4-BE49-F238E27FC236}">
                <a16:creationId xmlns:a16="http://schemas.microsoft.com/office/drawing/2014/main" id="{42B8FD47-0F0A-480E-8C0D-04F807831402}"/>
              </a:ext>
            </a:extLst>
          </p:cNvPr>
          <p:cNvSpPr txBox="1"/>
          <p:nvPr/>
        </p:nvSpPr>
        <p:spPr>
          <a:xfrm>
            <a:off x="4745384" y="3322831"/>
            <a:ext cx="1716643" cy="246221"/>
          </a:xfrm>
          <a:prstGeom prst="rect">
            <a:avLst/>
          </a:prstGeom>
          <a:noFill/>
        </p:spPr>
        <p:txBody>
          <a:bodyPr wrap="square">
            <a:spAutoFit/>
          </a:bodyPr>
          <a:lstStyle>
            <a:defPPr>
              <a:defRPr lang="fr-FR"/>
            </a:defPPr>
            <a:lvl1pPr marL="0" algn="l" defTabSz="685696" rtl="0" eaLnBrk="1" latinLnBrk="0" hangingPunct="1">
              <a:defRPr sz="1350" kern="1200">
                <a:solidFill>
                  <a:schemeClr val="tx1"/>
                </a:solidFill>
                <a:latin typeface="+mn-lt"/>
                <a:ea typeface="+mn-ea"/>
                <a:cs typeface="+mn-cs"/>
              </a:defRPr>
            </a:lvl1pPr>
            <a:lvl2pPr marL="342848" algn="l" defTabSz="685696" rtl="0" eaLnBrk="1" latinLnBrk="0" hangingPunct="1">
              <a:defRPr sz="1350" kern="1200">
                <a:solidFill>
                  <a:schemeClr val="tx1"/>
                </a:solidFill>
                <a:latin typeface="+mn-lt"/>
                <a:ea typeface="+mn-ea"/>
                <a:cs typeface="+mn-cs"/>
              </a:defRPr>
            </a:lvl2pPr>
            <a:lvl3pPr marL="685696" algn="l" defTabSz="685696" rtl="0" eaLnBrk="1" latinLnBrk="0" hangingPunct="1">
              <a:defRPr sz="1350" kern="1200">
                <a:solidFill>
                  <a:schemeClr val="tx1"/>
                </a:solidFill>
                <a:latin typeface="+mn-lt"/>
                <a:ea typeface="+mn-ea"/>
                <a:cs typeface="+mn-cs"/>
              </a:defRPr>
            </a:lvl3pPr>
            <a:lvl4pPr marL="1028544" algn="l" defTabSz="685696" rtl="0" eaLnBrk="1" latinLnBrk="0" hangingPunct="1">
              <a:defRPr sz="1350" kern="1200">
                <a:solidFill>
                  <a:schemeClr val="tx1"/>
                </a:solidFill>
                <a:latin typeface="+mn-lt"/>
                <a:ea typeface="+mn-ea"/>
                <a:cs typeface="+mn-cs"/>
              </a:defRPr>
            </a:lvl4pPr>
            <a:lvl5pPr marL="1371392" algn="l" defTabSz="685696" rtl="0" eaLnBrk="1" latinLnBrk="0" hangingPunct="1">
              <a:defRPr sz="1350" kern="1200">
                <a:solidFill>
                  <a:schemeClr val="tx1"/>
                </a:solidFill>
                <a:latin typeface="+mn-lt"/>
                <a:ea typeface="+mn-ea"/>
                <a:cs typeface="+mn-cs"/>
              </a:defRPr>
            </a:lvl5pPr>
            <a:lvl6pPr marL="1714240" algn="l" defTabSz="685696" rtl="0" eaLnBrk="1" latinLnBrk="0" hangingPunct="1">
              <a:defRPr sz="1350" kern="1200">
                <a:solidFill>
                  <a:schemeClr val="tx1"/>
                </a:solidFill>
                <a:latin typeface="+mn-lt"/>
                <a:ea typeface="+mn-ea"/>
                <a:cs typeface="+mn-cs"/>
              </a:defRPr>
            </a:lvl6pPr>
            <a:lvl7pPr marL="2057088" algn="l" defTabSz="685696" rtl="0" eaLnBrk="1" latinLnBrk="0" hangingPunct="1">
              <a:defRPr sz="1350" kern="1200">
                <a:solidFill>
                  <a:schemeClr val="tx1"/>
                </a:solidFill>
                <a:latin typeface="+mn-lt"/>
                <a:ea typeface="+mn-ea"/>
                <a:cs typeface="+mn-cs"/>
              </a:defRPr>
            </a:lvl7pPr>
            <a:lvl8pPr marL="2399936" algn="l" defTabSz="685696" rtl="0" eaLnBrk="1" latinLnBrk="0" hangingPunct="1">
              <a:defRPr sz="1350" kern="1200">
                <a:solidFill>
                  <a:schemeClr val="tx1"/>
                </a:solidFill>
                <a:latin typeface="+mn-lt"/>
                <a:ea typeface="+mn-ea"/>
                <a:cs typeface="+mn-cs"/>
              </a:defRPr>
            </a:lvl8pPr>
            <a:lvl9pPr marL="2742784" algn="l" defTabSz="685696" rtl="0" eaLnBrk="1" latinLnBrk="0" hangingPunct="1">
              <a:defRPr sz="1350" kern="1200">
                <a:solidFill>
                  <a:schemeClr val="tx1"/>
                </a:solidFill>
                <a:latin typeface="+mn-lt"/>
                <a:ea typeface="+mn-ea"/>
                <a:cs typeface="+mn-cs"/>
              </a:defRPr>
            </a:lvl9pPr>
          </a:lstStyle>
          <a:p>
            <a:pPr marL="0" marR="0" lvl="0" indent="0" algn="ctr" defTabSz="685696"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solidFill>
                <a:effectLst/>
                <a:uLnTx/>
                <a:uFillTx/>
                <a:latin typeface="Montserrat" panose="00000500000000000000" pitchFamily="2" charset="0"/>
                <a:ea typeface="Roboto" panose="02000000000000000000" pitchFamily="2" charset="0"/>
                <a:cs typeface="Roboto" panose="02000000000000000000" pitchFamily="2" charset="0"/>
              </a:rPr>
              <a:t>RECRUTEMENT</a:t>
            </a:r>
          </a:p>
        </p:txBody>
      </p:sp>
      <p:sp>
        <p:nvSpPr>
          <p:cNvPr id="6" name="Rectangle 5">
            <a:extLst>
              <a:ext uri="{FF2B5EF4-FFF2-40B4-BE49-F238E27FC236}">
                <a16:creationId xmlns:a16="http://schemas.microsoft.com/office/drawing/2014/main" id="{CFC6773A-EAA9-A602-A4A4-15B774D0D081}"/>
              </a:ext>
            </a:extLst>
          </p:cNvPr>
          <p:cNvSpPr/>
          <p:nvPr/>
        </p:nvSpPr>
        <p:spPr>
          <a:xfrm>
            <a:off x="513926" y="2483035"/>
            <a:ext cx="1819064" cy="1548000"/>
          </a:xfrm>
          <a:prstGeom prst="rect">
            <a:avLst/>
          </a:prstGeom>
          <a:solidFill>
            <a:schemeClr val="bg1"/>
          </a:solidFill>
          <a:ln w="3175">
            <a:solidFill>
              <a:srgbClr val="006982"/>
            </a:solidFill>
          </a:ln>
          <a:effectLst/>
        </p:spPr>
        <p:txBody>
          <a:bodyPr lIns="72000" tIns="72000" rIns="72000" bIns="72000"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ctr" defTabSz="914400" rtl="0" eaLnBrk="0" fontAlgn="base" latinLnBrk="0" hangingPunct="0">
              <a:lnSpc>
                <a:spcPct val="90000"/>
              </a:lnSpc>
              <a:spcBef>
                <a:spcPts val="1000"/>
              </a:spcBef>
              <a:spcAft>
                <a:spcPct val="0"/>
              </a:spcAft>
              <a:buClrTx/>
              <a:buSzPct val="80000"/>
              <a:buFontTx/>
              <a:buNone/>
              <a:tabLst/>
              <a:defRPr/>
            </a:pPr>
            <a:r>
              <a:rPr kumimoji="0" lang="fr-FR" sz="1000" b="0" i="0" u="none" strike="noStrike" kern="1200" cap="none" spc="0" normalizeH="0" baseline="0" noProof="0" dirty="0">
                <a:ln>
                  <a:noFill/>
                </a:ln>
                <a:solidFill>
                  <a:srgbClr val="545454"/>
                </a:solidFill>
                <a:effectLst/>
                <a:uLnTx/>
                <a:uFillTx/>
                <a:latin typeface="Montserrat" panose="00000500000000000000" pitchFamily="2" charset="0"/>
                <a:ea typeface="+mn-ea"/>
                <a:sym typeface="Arial" panose="020B0604020202020204" pitchFamily="34" charset="0"/>
              </a:rPr>
              <a:t>Être capable </a:t>
            </a:r>
            <a:r>
              <a:rPr kumimoji="0" lang="fr-FR" sz="1000" b="1" i="0" u="none" strike="noStrike" kern="1200" cap="none" spc="0" normalizeH="0" baseline="0" noProof="0" dirty="0">
                <a:ln>
                  <a:noFill/>
                </a:ln>
                <a:solidFill>
                  <a:schemeClr val="accent6">
                    <a:lumMod val="75000"/>
                  </a:schemeClr>
                </a:solidFill>
                <a:effectLst/>
                <a:uLnTx/>
                <a:uFillTx/>
                <a:latin typeface="Montserrat" panose="00000500000000000000" pitchFamily="2" charset="0"/>
                <a:cs typeface="Arial" panose="020B0604020202020204" pitchFamily="34" charset="0"/>
                <a:sym typeface="Arial" panose="020B0604020202020204" pitchFamily="34" charset="0"/>
              </a:rPr>
              <a:t>d’attirer et de conserver les meilleurs talents</a:t>
            </a:r>
            <a:r>
              <a:rPr kumimoji="0" lang="fr-FR" sz="1000" b="0" i="0" u="none" strike="noStrike" kern="1200" cap="none" spc="0" normalizeH="0" baseline="0" noProof="0" dirty="0">
                <a:ln>
                  <a:noFill/>
                </a:ln>
                <a:solidFill>
                  <a:srgbClr val="691B76"/>
                </a:solidFill>
                <a:effectLst/>
                <a:uLnTx/>
                <a:uFillTx/>
                <a:latin typeface="Montserrat" panose="00000500000000000000" pitchFamily="2" charset="0"/>
                <a:cs typeface="Arial" panose="020B0604020202020204" pitchFamily="34" charset="0"/>
                <a:sym typeface="Arial" panose="020B0604020202020204" pitchFamily="34" charset="0"/>
              </a:rPr>
              <a:t> </a:t>
            </a:r>
            <a:r>
              <a:rPr kumimoji="0" lang="fr-FR" sz="1000" b="0" i="0" u="none" strike="noStrike" kern="1200" cap="none" spc="0" normalizeH="0" baseline="0" noProof="0" dirty="0">
                <a:ln>
                  <a:noFill/>
                </a:ln>
                <a:solidFill>
                  <a:srgbClr val="545454"/>
                </a:solidFill>
                <a:effectLst/>
                <a:uLnTx/>
                <a:uFillTx/>
                <a:latin typeface="Montserrat" panose="00000500000000000000" pitchFamily="2" charset="0"/>
                <a:ea typeface="+mn-ea"/>
                <a:sym typeface="Arial" panose="020B0604020202020204" pitchFamily="34" charset="0"/>
              </a:rPr>
              <a:t>pour le développement de l’entreprise </a:t>
            </a:r>
          </a:p>
        </p:txBody>
      </p:sp>
      <p:sp>
        <p:nvSpPr>
          <p:cNvPr id="133" name="Rectangle 132">
            <a:extLst>
              <a:ext uri="{FF2B5EF4-FFF2-40B4-BE49-F238E27FC236}">
                <a16:creationId xmlns:a16="http://schemas.microsoft.com/office/drawing/2014/main" id="{7868C438-DBE1-C95E-3B64-987A51DFFE28}"/>
              </a:ext>
            </a:extLst>
          </p:cNvPr>
          <p:cNvSpPr/>
          <p:nvPr/>
        </p:nvSpPr>
        <p:spPr>
          <a:xfrm>
            <a:off x="2680454" y="2483035"/>
            <a:ext cx="1819064" cy="1548000"/>
          </a:xfrm>
          <a:prstGeom prst="rect">
            <a:avLst/>
          </a:prstGeom>
          <a:solidFill>
            <a:schemeClr val="bg1"/>
          </a:solidFill>
          <a:ln w="3175">
            <a:solidFill>
              <a:srgbClr val="006982"/>
            </a:solidFill>
          </a:ln>
          <a:effectLst/>
        </p:spPr>
        <p:txBody>
          <a:bodyPr lIns="72000" tIns="72000" rIns="72000" bIns="72000"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ctr" defTabSz="914400" rtl="0" eaLnBrk="0" fontAlgn="base" latinLnBrk="0" hangingPunct="0">
              <a:lnSpc>
                <a:spcPct val="90000"/>
              </a:lnSpc>
              <a:spcBef>
                <a:spcPts val="1000"/>
              </a:spcBef>
              <a:spcAft>
                <a:spcPct val="0"/>
              </a:spcAft>
              <a:buClrTx/>
              <a:buSzPct val="80000"/>
              <a:buFontTx/>
              <a:buNone/>
              <a:tabLst/>
              <a:defRPr/>
            </a:pPr>
            <a:r>
              <a:rPr kumimoji="0" lang="fr-FR" sz="1000" b="0" i="0" u="none" strike="noStrike" kern="1200" cap="none" spc="0" normalizeH="0" baseline="0" noProof="0" dirty="0">
                <a:ln>
                  <a:noFill/>
                </a:ln>
                <a:solidFill>
                  <a:srgbClr val="545454"/>
                </a:solidFill>
                <a:effectLst/>
                <a:uLnTx/>
                <a:uFillTx/>
                <a:latin typeface="Montserrat" panose="00000500000000000000" pitchFamily="2" charset="0"/>
                <a:ea typeface="+mn-ea"/>
                <a:sym typeface="Arial"/>
              </a:rPr>
              <a:t>Dans un contexte inflationniste, contribuer à la </a:t>
            </a:r>
            <a:r>
              <a:rPr kumimoji="0" lang="fr-FR" sz="1000" b="1" i="0" u="none" strike="noStrike" kern="1200" cap="none" spc="0" normalizeH="0" baseline="0" noProof="0" dirty="0">
                <a:ln>
                  <a:noFill/>
                </a:ln>
                <a:solidFill>
                  <a:schemeClr val="accent6">
                    <a:lumMod val="75000"/>
                  </a:schemeClr>
                </a:solidFill>
                <a:effectLst/>
                <a:uLnTx/>
                <a:uFillTx/>
                <a:latin typeface="Montserrat" panose="00000500000000000000" pitchFamily="2" charset="0"/>
                <a:cs typeface="Arial" panose="020B0604020202020204" pitchFamily="34" charset="0"/>
                <a:sym typeface="Arial"/>
              </a:rPr>
              <a:t>revalorisation des packages salariaux en minimisant les charges fixes pour les employeurs</a:t>
            </a:r>
          </a:p>
        </p:txBody>
      </p:sp>
      <p:sp>
        <p:nvSpPr>
          <p:cNvPr id="143" name="Text Placeholder 4">
            <a:extLst>
              <a:ext uri="{FF2B5EF4-FFF2-40B4-BE49-F238E27FC236}">
                <a16:creationId xmlns:a16="http://schemas.microsoft.com/office/drawing/2014/main" id="{0B6A38EF-133A-C811-8B4D-7A400C1ED393}"/>
              </a:ext>
            </a:extLst>
          </p:cNvPr>
          <p:cNvSpPr txBox="1">
            <a:spLocks/>
          </p:cNvSpPr>
          <p:nvPr/>
        </p:nvSpPr>
        <p:spPr>
          <a:xfrm>
            <a:off x="498907" y="1659599"/>
            <a:ext cx="1819064" cy="720000"/>
          </a:xfrm>
          <a:prstGeom prst="snip2DiagRect">
            <a:avLst>
              <a:gd name="adj1" fmla="val 0"/>
              <a:gd name="adj2" fmla="val 0"/>
            </a:avLst>
          </a:prstGeom>
          <a:solidFill>
            <a:srgbClr val="006982"/>
          </a:solidFill>
          <a:effectLst/>
        </p:spPr>
        <p:txBody>
          <a:bodyPr lIns="0" tIns="36000" rIns="0" bIns="3600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white"/>
                </a:solidFill>
                <a:effectLst/>
                <a:uLnTx/>
                <a:uFillTx/>
                <a:latin typeface="Montserrat" panose="00000500000000000000" pitchFamily="2" charset="0"/>
                <a:sym typeface="Arial"/>
              </a:rPr>
              <a:t>Recruter et fidéliser ses salariés</a:t>
            </a:r>
          </a:p>
        </p:txBody>
      </p:sp>
      <p:sp>
        <p:nvSpPr>
          <p:cNvPr id="144" name="Text Placeholder 3">
            <a:extLst>
              <a:ext uri="{FF2B5EF4-FFF2-40B4-BE49-F238E27FC236}">
                <a16:creationId xmlns:a16="http://schemas.microsoft.com/office/drawing/2014/main" id="{68F57510-78D1-5C31-66E9-F7FC10436BAB}"/>
              </a:ext>
            </a:extLst>
          </p:cNvPr>
          <p:cNvSpPr txBox="1">
            <a:spLocks/>
          </p:cNvSpPr>
          <p:nvPr/>
        </p:nvSpPr>
        <p:spPr>
          <a:xfrm>
            <a:off x="2674146" y="1659599"/>
            <a:ext cx="1819064" cy="720000"/>
          </a:xfrm>
          <a:prstGeom prst="snip2DiagRect">
            <a:avLst>
              <a:gd name="adj1" fmla="val 0"/>
              <a:gd name="adj2" fmla="val 0"/>
            </a:avLst>
          </a:prstGeom>
          <a:solidFill>
            <a:srgbClr val="006982"/>
          </a:solidFill>
          <a:effectLst/>
        </p:spPr>
        <p:txBody>
          <a:bodyPr lIns="0" tIns="36000" rIns="0" bIns="3600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solidFill>
                <a:effectLst/>
                <a:uLnTx/>
                <a:uFillTx/>
                <a:latin typeface="Montserrat" panose="00000500000000000000" pitchFamily="2" charset="0"/>
                <a:sym typeface="Arial" panose="020B0604020202020204" pitchFamily="34" charset="0"/>
              </a:rPr>
              <a:t>Accompagner le maintien du pouvoir d’achat des collaborateurs</a:t>
            </a:r>
          </a:p>
        </p:txBody>
      </p:sp>
      <p:sp>
        <p:nvSpPr>
          <p:cNvPr id="145" name="Rectangle 144">
            <a:extLst>
              <a:ext uri="{FF2B5EF4-FFF2-40B4-BE49-F238E27FC236}">
                <a16:creationId xmlns:a16="http://schemas.microsoft.com/office/drawing/2014/main" id="{16F33531-E44E-F49C-5361-6C7CBA28C650}"/>
              </a:ext>
            </a:extLst>
          </p:cNvPr>
          <p:cNvSpPr/>
          <p:nvPr/>
        </p:nvSpPr>
        <p:spPr>
          <a:xfrm>
            <a:off x="7013510" y="2483035"/>
            <a:ext cx="1819064" cy="1548000"/>
          </a:xfrm>
          <a:prstGeom prst="rect">
            <a:avLst/>
          </a:prstGeom>
          <a:solidFill>
            <a:schemeClr val="bg1"/>
          </a:solidFill>
          <a:ln w="3175">
            <a:solidFill>
              <a:srgbClr val="006982"/>
            </a:solidFill>
          </a:ln>
          <a:effectLst/>
        </p:spPr>
        <p:txBody>
          <a:bodyPr lIns="72000" tIns="72000" rIns="72000" bIns="72000"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ctr" defTabSz="914400" rtl="0" eaLnBrk="0" fontAlgn="base" latinLnBrk="0" hangingPunct="0">
              <a:lnSpc>
                <a:spcPct val="90000"/>
              </a:lnSpc>
              <a:spcBef>
                <a:spcPts val="1000"/>
              </a:spcBef>
              <a:spcAft>
                <a:spcPct val="0"/>
              </a:spcAft>
              <a:buClrTx/>
              <a:buSzPct val="80000"/>
              <a:buFontTx/>
              <a:buNone/>
              <a:tabLst/>
              <a:defRPr/>
            </a:pPr>
            <a:r>
              <a:rPr kumimoji="0" lang="fr-FR" sz="1000" b="0" i="0" u="none" strike="noStrike" kern="1200" cap="none" spc="0" normalizeH="0" baseline="0" noProof="0" dirty="0">
                <a:ln>
                  <a:noFill/>
                </a:ln>
                <a:solidFill>
                  <a:srgbClr val="545454"/>
                </a:solidFill>
                <a:effectLst/>
                <a:uLnTx/>
                <a:uFillTx/>
                <a:latin typeface="Montserrat" panose="00000500000000000000" pitchFamily="2" charset="0"/>
                <a:ea typeface="+mn-ea"/>
                <a:sym typeface="Arial"/>
              </a:rPr>
              <a:t>Dans un contexte de réforme des retraites, </a:t>
            </a:r>
            <a:r>
              <a:rPr kumimoji="0" lang="fr-FR" sz="1000" b="1" i="0" u="none" strike="noStrike" kern="1200" cap="none" spc="0" normalizeH="0" baseline="0" noProof="0" dirty="0">
                <a:ln>
                  <a:noFill/>
                </a:ln>
                <a:solidFill>
                  <a:schemeClr val="accent6">
                    <a:lumMod val="75000"/>
                  </a:schemeClr>
                </a:solidFill>
                <a:effectLst/>
                <a:uLnTx/>
                <a:uFillTx/>
                <a:latin typeface="Montserrat" panose="00000500000000000000" pitchFamily="2" charset="0"/>
                <a:cs typeface="Arial" panose="020B0604020202020204" pitchFamily="34" charset="0"/>
                <a:sym typeface="Arial"/>
              </a:rPr>
              <a:t>une solution complémentaire adaptée et à moindre coût</a:t>
            </a:r>
          </a:p>
        </p:txBody>
      </p:sp>
      <p:sp>
        <p:nvSpPr>
          <p:cNvPr id="146" name="Text Placeholder 3">
            <a:extLst>
              <a:ext uri="{FF2B5EF4-FFF2-40B4-BE49-F238E27FC236}">
                <a16:creationId xmlns:a16="http://schemas.microsoft.com/office/drawing/2014/main" id="{A8C04271-5F59-9613-9BB1-ED7E6DBC8314}"/>
              </a:ext>
            </a:extLst>
          </p:cNvPr>
          <p:cNvSpPr txBox="1">
            <a:spLocks/>
          </p:cNvSpPr>
          <p:nvPr/>
        </p:nvSpPr>
        <p:spPr>
          <a:xfrm>
            <a:off x="7037543" y="1659599"/>
            <a:ext cx="1819064" cy="720000"/>
          </a:xfrm>
          <a:prstGeom prst="snip2DiagRect">
            <a:avLst>
              <a:gd name="adj1" fmla="val 0"/>
              <a:gd name="adj2" fmla="val 0"/>
            </a:avLst>
          </a:prstGeom>
          <a:solidFill>
            <a:srgbClr val="006982"/>
          </a:solidFill>
          <a:effectLst/>
        </p:spPr>
        <p:txBody>
          <a:bodyPr lIns="0" tIns="36000" rIns="0" bIns="3600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solidFill>
                <a:effectLst/>
                <a:uLnTx/>
                <a:uFillTx/>
                <a:latin typeface="Montserrat" panose="00000500000000000000" pitchFamily="2" charset="0"/>
                <a:sym typeface="Arial" panose="020B0604020202020204" pitchFamily="34" charset="0"/>
              </a:rPr>
              <a:t>Se dégager un salaire ou équivalent et préparer sa retraite</a:t>
            </a:r>
          </a:p>
        </p:txBody>
      </p:sp>
      <p:sp>
        <p:nvSpPr>
          <p:cNvPr id="188" name="Rectangle 187">
            <a:extLst>
              <a:ext uri="{FF2B5EF4-FFF2-40B4-BE49-F238E27FC236}">
                <a16:creationId xmlns:a16="http://schemas.microsoft.com/office/drawing/2014/main" id="{C747C5BE-F7B7-80C8-0D27-76BACA0D7160}"/>
              </a:ext>
            </a:extLst>
          </p:cNvPr>
          <p:cNvSpPr/>
          <p:nvPr/>
        </p:nvSpPr>
        <p:spPr>
          <a:xfrm>
            <a:off x="4846982" y="2483035"/>
            <a:ext cx="1819064" cy="1548000"/>
          </a:xfrm>
          <a:prstGeom prst="rect">
            <a:avLst/>
          </a:prstGeom>
          <a:solidFill>
            <a:schemeClr val="bg1"/>
          </a:solidFill>
          <a:ln w="3175">
            <a:solidFill>
              <a:srgbClr val="006982"/>
            </a:solidFill>
          </a:ln>
          <a:effectLst/>
        </p:spPr>
        <p:txBody>
          <a:bodyPr lIns="72000" tIns="72000" rIns="72000" bIns="72000"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ctr" defTabSz="914400" rtl="0" eaLnBrk="0" fontAlgn="base" latinLnBrk="0" hangingPunct="0">
              <a:lnSpc>
                <a:spcPct val="90000"/>
              </a:lnSpc>
              <a:spcBef>
                <a:spcPts val="1000"/>
              </a:spcBef>
              <a:spcAft>
                <a:spcPct val="0"/>
              </a:spcAft>
              <a:buClrTx/>
              <a:buSzPct val="80000"/>
              <a:buFontTx/>
              <a:buNone/>
              <a:tabLst/>
              <a:defRPr/>
            </a:pPr>
            <a:r>
              <a:rPr kumimoji="0" lang="fr-FR" sz="1000" b="0" i="0" u="none" strike="noStrike" kern="1200" cap="none" spc="0" normalizeH="0" baseline="0" noProof="0" dirty="0">
                <a:ln>
                  <a:noFill/>
                </a:ln>
                <a:solidFill>
                  <a:srgbClr val="545454"/>
                </a:solidFill>
                <a:effectLst/>
                <a:uLnTx/>
                <a:uFillTx/>
                <a:latin typeface="Montserrat" panose="00000500000000000000" pitchFamily="2" charset="0"/>
                <a:ea typeface="+mn-ea"/>
                <a:sym typeface="Arial"/>
              </a:rPr>
              <a:t>Capitaliser sur </a:t>
            </a:r>
            <a:r>
              <a:rPr kumimoji="0" lang="fr-FR" sz="1000" b="1" i="0" u="none" strike="noStrike" kern="1200" cap="none" spc="0" normalizeH="0" baseline="0" noProof="0" dirty="0">
                <a:ln>
                  <a:noFill/>
                </a:ln>
                <a:solidFill>
                  <a:schemeClr val="accent6">
                    <a:lumMod val="75000"/>
                  </a:schemeClr>
                </a:solidFill>
                <a:effectLst/>
                <a:uLnTx/>
                <a:uFillTx/>
                <a:latin typeface="Montserrat" panose="00000500000000000000" pitchFamily="2" charset="0"/>
                <a:cs typeface="Arial" panose="020B0604020202020204" pitchFamily="34" charset="0"/>
                <a:sym typeface="Arial"/>
              </a:rPr>
              <a:t>le capital humain</a:t>
            </a:r>
            <a:r>
              <a:rPr kumimoji="0" lang="fr-FR" sz="1000" b="0" i="0" u="none" strike="noStrike" kern="1200" cap="none" spc="0" normalizeH="0" baseline="0" noProof="0" dirty="0">
                <a:ln>
                  <a:noFill/>
                </a:ln>
                <a:solidFill>
                  <a:srgbClr val="000000"/>
                </a:solidFill>
                <a:effectLst/>
                <a:uLnTx/>
                <a:uFillTx/>
                <a:latin typeface="Montserrat" panose="00000500000000000000" pitchFamily="2" charset="0"/>
                <a:cs typeface="Arial" panose="020B0604020202020204" pitchFamily="34" charset="0"/>
                <a:sym typeface="Arial"/>
              </a:rPr>
              <a:t> </a:t>
            </a:r>
            <a:r>
              <a:rPr kumimoji="0" lang="fr-FR" sz="1000" b="0" i="0" u="none" strike="noStrike" kern="1200" cap="none" spc="0" normalizeH="0" baseline="0" noProof="0" dirty="0">
                <a:ln>
                  <a:noFill/>
                </a:ln>
                <a:solidFill>
                  <a:srgbClr val="545454"/>
                </a:solidFill>
                <a:effectLst/>
                <a:uLnTx/>
                <a:uFillTx/>
                <a:latin typeface="Montserrat" panose="00000500000000000000" pitchFamily="2" charset="0"/>
                <a:ea typeface="+mn-ea"/>
                <a:sym typeface="Arial"/>
              </a:rPr>
              <a:t>au service du développement de l’entreprise</a:t>
            </a:r>
            <a:r>
              <a:rPr kumimoji="0" lang="fr-FR" sz="1000" b="0" i="0" u="none" strike="noStrike" kern="1200" cap="none" spc="0" normalizeH="0" baseline="0" noProof="0" dirty="0">
                <a:ln>
                  <a:noFill/>
                </a:ln>
                <a:solidFill>
                  <a:srgbClr val="000000"/>
                </a:solidFill>
                <a:effectLst/>
                <a:uLnTx/>
                <a:uFillTx/>
                <a:latin typeface="Montserrat" panose="00000500000000000000" pitchFamily="2" charset="0"/>
                <a:cs typeface="Arial" panose="020B0604020202020204" pitchFamily="34" charset="0"/>
                <a:sym typeface="Arial"/>
              </a:rPr>
              <a:t> </a:t>
            </a:r>
            <a:r>
              <a:rPr kumimoji="0" lang="fr-FR" sz="1000" b="1" i="0" u="none" strike="noStrike" kern="1200" cap="none" spc="0" normalizeH="0" baseline="0" noProof="0" dirty="0">
                <a:ln>
                  <a:noFill/>
                </a:ln>
                <a:solidFill>
                  <a:schemeClr val="accent6">
                    <a:lumMod val="75000"/>
                  </a:schemeClr>
                </a:solidFill>
                <a:effectLst/>
                <a:uLnTx/>
                <a:uFillTx/>
                <a:latin typeface="Montserrat" panose="00000500000000000000" pitchFamily="2" charset="0"/>
                <a:cs typeface="Arial" panose="020B0604020202020204" pitchFamily="34" charset="0"/>
                <a:sym typeface="Arial"/>
              </a:rPr>
              <a:t>en valorisant leur implication </a:t>
            </a:r>
            <a:r>
              <a:rPr kumimoji="0" lang="fr-FR" sz="1000" b="0" i="0" u="none" strike="noStrike" kern="1200" cap="none" spc="0" normalizeH="0" baseline="0" noProof="0" dirty="0">
                <a:ln>
                  <a:noFill/>
                </a:ln>
                <a:solidFill>
                  <a:srgbClr val="545454"/>
                </a:solidFill>
                <a:effectLst/>
                <a:uLnTx/>
                <a:uFillTx/>
                <a:latin typeface="Montserrat" panose="00000500000000000000" pitchFamily="2" charset="0"/>
                <a:ea typeface="+mn-ea"/>
                <a:sym typeface="Arial"/>
              </a:rPr>
              <a:t>dans l’atteinte des objectifs</a:t>
            </a:r>
          </a:p>
        </p:txBody>
      </p:sp>
      <p:sp>
        <p:nvSpPr>
          <p:cNvPr id="189" name="Text Placeholder 3">
            <a:extLst>
              <a:ext uri="{FF2B5EF4-FFF2-40B4-BE49-F238E27FC236}">
                <a16:creationId xmlns:a16="http://schemas.microsoft.com/office/drawing/2014/main" id="{C81C10ED-263B-8FB2-1EE5-F402E7B18DC4}"/>
              </a:ext>
            </a:extLst>
          </p:cNvPr>
          <p:cNvSpPr txBox="1">
            <a:spLocks/>
          </p:cNvSpPr>
          <p:nvPr/>
        </p:nvSpPr>
        <p:spPr>
          <a:xfrm>
            <a:off x="4849385" y="1659599"/>
            <a:ext cx="1819064" cy="720000"/>
          </a:xfrm>
          <a:prstGeom prst="snip2DiagRect">
            <a:avLst>
              <a:gd name="adj1" fmla="val 0"/>
              <a:gd name="adj2" fmla="val 0"/>
            </a:avLst>
          </a:prstGeom>
          <a:solidFill>
            <a:srgbClr val="006982"/>
          </a:solidFill>
          <a:effectLst/>
        </p:spPr>
        <p:txBody>
          <a:bodyPr lIns="0" tIns="36000" rIns="0" bIns="3600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solidFill>
                <a:effectLst/>
                <a:uLnTx/>
                <a:uFillTx/>
                <a:latin typeface="Montserrat" panose="00000500000000000000" pitchFamily="2" charset="0"/>
                <a:sym typeface="Arial" panose="020B0604020202020204" pitchFamily="34" charset="0"/>
              </a:rPr>
              <a:t>Trouver des leviers de développement pour leur entreprise</a:t>
            </a:r>
          </a:p>
        </p:txBody>
      </p:sp>
      <p:sp>
        <p:nvSpPr>
          <p:cNvPr id="190" name="ZoneTexte 189">
            <a:extLst>
              <a:ext uri="{FF2B5EF4-FFF2-40B4-BE49-F238E27FC236}">
                <a16:creationId xmlns:a16="http://schemas.microsoft.com/office/drawing/2014/main" id="{8DA89430-B914-EBF0-25F2-61A19CCAB6E1}"/>
              </a:ext>
            </a:extLst>
          </p:cNvPr>
          <p:cNvSpPr txBox="1"/>
          <p:nvPr/>
        </p:nvSpPr>
        <p:spPr>
          <a:xfrm>
            <a:off x="520182" y="4293432"/>
            <a:ext cx="8333668"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chemeClr val="accent5">
                    <a:lumMod val="75000"/>
                  </a:schemeClr>
                </a:solidFill>
                <a:effectLst/>
                <a:uLnTx/>
                <a:uFillTx/>
                <a:latin typeface="Montserrat" panose="00000500000000000000" pitchFamily="2" charset="0"/>
              </a:rPr>
              <a:t>L’INTERESSEMENT : POUR MOTIVER ET FIDÉLISER LES SALARIÉS « COLLECTIVEMENT »</a:t>
            </a:r>
          </a:p>
        </p:txBody>
      </p:sp>
    </p:spTree>
    <p:extLst>
      <p:ext uri="{BB962C8B-B14F-4D97-AF65-F5344CB8AC3E}">
        <p14:creationId xmlns:p14="http://schemas.microsoft.com/office/powerpoint/2010/main" val="824144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FCCAB58C-CEA5-6E5E-F8E4-67D540368344}"/>
              </a:ext>
            </a:extLst>
          </p:cNvPr>
          <p:cNvSpPr>
            <a:spLocks noGrp="1"/>
          </p:cNvSpPr>
          <p:nvPr>
            <p:ph type="sldNum" sz="quarter" idx="12"/>
          </p:nvPr>
        </p:nvSpPr>
        <p:spPr/>
        <p:txBody>
          <a:bodyPr/>
          <a:lstStyle/>
          <a:p>
            <a:fld id="{E94165F0-FE87-0B48-AA66-28C8AFD55271}" type="slidenum">
              <a:rPr lang="fr-FR" smtClean="0"/>
              <a:t>7</a:t>
            </a:fld>
            <a:endParaRPr lang="fr-FR"/>
          </a:p>
        </p:txBody>
      </p:sp>
      <p:sp>
        <p:nvSpPr>
          <p:cNvPr id="11" name="Espace réservé du pied de page 3">
            <a:extLst>
              <a:ext uri="{FF2B5EF4-FFF2-40B4-BE49-F238E27FC236}">
                <a16:creationId xmlns:a16="http://schemas.microsoft.com/office/drawing/2014/main" id="{765EB58D-0B9A-3582-C6F1-4FB5CC6F3D06}"/>
              </a:ext>
            </a:extLst>
          </p:cNvPr>
          <p:cNvSpPr txBox="1">
            <a:spLocks/>
          </p:cNvSpPr>
          <p:nvPr/>
        </p:nvSpPr>
        <p:spPr>
          <a:xfrm>
            <a:off x="539750" y="157429"/>
            <a:ext cx="8173342" cy="297305"/>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42900">
              <a:defRPr/>
            </a:pPr>
            <a:r>
              <a:rPr lang="fr-FR" sz="2400" b="1">
                <a:solidFill>
                  <a:schemeClr val="bg2"/>
                </a:solidFill>
                <a:latin typeface="Arial Black" panose="020B0A04020102020204" pitchFamily="34" charset="0"/>
                <a:ea typeface="+mj-ea"/>
              </a:rPr>
              <a:t>L’intéressement</a:t>
            </a:r>
            <a:endParaRPr lang="fr-FR" sz="2400" b="1" dirty="0">
              <a:solidFill>
                <a:schemeClr val="bg2"/>
              </a:solidFill>
              <a:latin typeface="Arial Black" panose="020B0A04020102020204" pitchFamily="34" charset="0"/>
              <a:ea typeface="+mj-ea"/>
            </a:endParaRPr>
          </a:p>
        </p:txBody>
      </p:sp>
      <p:sp>
        <p:nvSpPr>
          <p:cNvPr id="88" name="ZoneTexte 87">
            <a:extLst>
              <a:ext uri="{FF2B5EF4-FFF2-40B4-BE49-F238E27FC236}">
                <a16:creationId xmlns:a16="http://schemas.microsoft.com/office/drawing/2014/main" id="{24CBB564-88AD-661D-323B-40BE38555044}"/>
              </a:ext>
            </a:extLst>
          </p:cNvPr>
          <p:cNvSpPr txBox="1"/>
          <p:nvPr/>
        </p:nvSpPr>
        <p:spPr>
          <a:xfrm>
            <a:off x="777128" y="4814323"/>
            <a:ext cx="6958264" cy="215444"/>
          </a:xfrm>
          <a:prstGeom prst="rect">
            <a:avLst/>
          </a:prstGeom>
          <a:noFill/>
        </p:spPr>
        <p:txBody>
          <a:bodyPr wrap="square" rtlCol="0">
            <a:spAutoFit/>
          </a:bodyPr>
          <a:lstStyle/>
          <a:p>
            <a:r>
              <a:rPr lang="fr-FR" sz="400" dirty="0">
                <a:latin typeface="+mj-lt"/>
              </a:rPr>
              <a:t>1) Le forfait social est supprimé sur les sommes versées au titre de la participation, de l’intéressement et de l’abondement pour les entreprises de moins de 50 salariés. Il est également supprimé sur l’intéressement pour les entreprises de moins de 250 salariés. En dehors de ces cas, le forfait social est de 20 %. Il peut être réduit à 16 % sur l’intéressement, la participation et l’abondement versés dans le PERCOL sous réserve que le règlement prévoit l’affectation par défaut des sommes à un système de « gestion pilotée » comportant au moins 10 % de titres éligibles au PEA-PME.</a:t>
            </a:r>
          </a:p>
        </p:txBody>
      </p:sp>
      <p:sp>
        <p:nvSpPr>
          <p:cNvPr id="89" name="Espace réservé du texte 5">
            <a:extLst>
              <a:ext uri="{FF2B5EF4-FFF2-40B4-BE49-F238E27FC236}">
                <a16:creationId xmlns:a16="http://schemas.microsoft.com/office/drawing/2014/main" id="{5B4624F8-BE7B-49E1-1976-7E59F0E45C32}"/>
              </a:ext>
            </a:extLst>
          </p:cNvPr>
          <p:cNvSpPr>
            <a:spLocks noGrp="1"/>
          </p:cNvSpPr>
          <p:nvPr>
            <p:ph type="body" sz="quarter" idx="13"/>
          </p:nvPr>
        </p:nvSpPr>
        <p:spPr>
          <a:xfrm>
            <a:off x="445137" y="518074"/>
            <a:ext cx="3811123" cy="315514"/>
          </a:xfrm>
        </p:spPr>
        <p:txBody>
          <a:bodyPr/>
          <a:lstStyle/>
          <a:p>
            <a:r>
              <a:rPr lang="fr-FR" dirty="0"/>
              <a:t>Pour motiver et valoriser les salariés </a:t>
            </a:r>
          </a:p>
          <a:p>
            <a:endParaRPr lang="fr-FR" dirty="0"/>
          </a:p>
        </p:txBody>
      </p:sp>
      <p:sp>
        <p:nvSpPr>
          <p:cNvPr id="2" name="Espace réservé du texte 20">
            <a:extLst>
              <a:ext uri="{FF2B5EF4-FFF2-40B4-BE49-F238E27FC236}">
                <a16:creationId xmlns:a16="http://schemas.microsoft.com/office/drawing/2014/main" id="{6AD3D2DB-123B-9658-BBDC-44D957605196}"/>
              </a:ext>
            </a:extLst>
          </p:cNvPr>
          <p:cNvSpPr txBox="1">
            <a:spLocks/>
          </p:cNvSpPr>
          <p:nvPr/>
        </p:nvSpPr>
        <p:spPr>
          <a:xfrm>
            <a:off x="457682" y="977027"/>
            <a:ext cx="5545958" cy="338554"/>
          </a:xfrm>
          <a:prstGeom prst="rect">
            <a:avLst/>
          </a:prstGeom>
          <a:noFill/>
        </p:spPr>
        <p:txBody>
          <a:bodyPr wrap="square" anchor="b" anchorCtr="0">
            <a:sp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600" b="1" i="0" u="none" strike="noStrike" kern="1200" cap="none" spc="0" normalizeH="0" baseline="0" noProof="0" dirty="0">
                <a:ln>
                  <a:noFill/>
                </a:ln>
                <a:solidFill>
                  <a:schemeClr val="bg2"/>
                </a:solidFill>
                <a:effectLst/>
                <a:uLnTx/>
                <a:uFillTx/>
                <a:latin typeface="Arial" panose="020B0604020202020204"/>
                <a:ea typeface="+mn-ea"/>
                <a:cs typeface="+mn-cs"/>
              </a:rPr>
              <a:t>Les avantages de l’intéressement : </a:t>
            </a:r>
          </a:p>
        </p:txBody>
      </p:sp>
      <p:sp>
        <p:nvSpPr>
          <p:cNvPr id="3" name="Rectangle 2">
            <a:extLst>
              <a:ext uri="{FF2B5EF4-FFF2-40B4-BE49-F238E27FC236}">
                <a16:creationId xmlns:a16="http://schemas.microsoft.com/office/drawing/2014/main" id="{67A1AA6C-0BFE-DB60-0E7C-2497D42F5FA6}"/>
              </a:ext>
            </a:extLst>
          </p:cNvPr>
          <p:cNvSpPr/>
          <p:nvPr/>
        </p:nvSpPr>
        <p:spPr>
          <a:xfrm>
            <a:off x="741811" y="1380633"/>
            <a:ext cx="7870966" cy="6001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dirty="0">
                <a:solidFill>
                  <a:schemeClr val="bg2"/>
                </a:solidFill>
                <a:latin typeface="+mj-lt"/>
              </a:rPr>
              <a:t>Une mise en place simple et rapide </a:t>
            </a:r>
            <a:r>
              <a:rPr lang="fr-FR" sz="1100" dirty="0">
                <a:solidFill>
                  <a:schemeClr val="bg2"/>
                </a:solidFill>
                <a:latin typeface="+mj-lt"/>
              </a:rPr>
              <a:t>: </a:t>
            </a:r>
            <a:r>
              <a:rPr lang="fr-FR" sz="1100" dirty="0">
                <a:solidFill>
                  <a:schemeClr val="tx1"/>
                </a:solidFill>
                <a:latin typeface="+mj-lt"/>
              </a:rPr>
              <a:t>grâce à la décision unilatérale de l’employeur pour les entreprises de moins de 50 salariés et sous certaines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 name="Triangle 10">
            <a:extLst>
              <a:ext uri="{FF2B5EF4-FFF2-40B4-BE49-F238E27FC236}">
                <a16:creationId xmlns:a16="http://schemas.microsoft.com/office/drawing/2014/main" id="{A78697FB-5E0F-7D53-6557-2AE67691592E}"/>
              </a:ext>
            </a:extLst>
          </p:cNvPr>
          <p:cNvSpPr/>
          <p:nvPr/>
        </p:nvSpPr>
        <p:spPr>
          <a:xfrm rot="5400000">
            <a:off x="609837" y="1474986"/>
            <a:ext cx="130340" cy="7946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ED42026A-3660-2C6E-7560-460E02A659F9}"/>
              </a:ext>
            </a:extLst>
          </p:cNvPr>
          <p:cNvSpPr/>
          <p:nvPr/>
        </p:nvSpPr>
        <p:spPr>
          <a:xfrm>
            <a:off x="757459" y="2261613"/>
            <a:ext cx="7826524" cy="651460"/>
          </a:xfrm>
          <a:prstGeom prst="rect">
            <a:avLst/>
          </a:prstGeom>
        </p:spPr>
        <p:txBody>
          <a:bodyPr wrap="square">
            <a:spAutoFit/>
          </a:bodyPr>
          <a:lstStyle/>
          <a:p>
            <a:pPr marL="0" lvl="1" defTabSz="914400">
              <a:spcAft>
                <a:spcPts val="150"/>
              </a:spcAft>
              <a:buClr>
                <a:srgbClr val="F07E53"/>
              </a:buClr>
              <a:defRPr/>
            </a:pPr>
            <a:r>
              <a:rPr lang="fr-FR" sz="1100" b="1" dirty="0">
                <a:solidFill>
                  <a:schemeClr val="bg2"/>
                </a:solidFill>
                <a:latin typeface="+mj-lt"/>
              </a:rPr>
              <a:t>Une maitrise totale du budget pour le dirigeant : </a:t>
            </a:r>
          </a:p>
          <a:p>
            <a:pPr marL="0" lvl="1" defTabSz="914400">
              <a:spcAft>
                <a:spcPts val="150"/>
              </a:spcAft>
              <a:buClr>
                <a:srgbClr val="F07E53"/>
              </a:buClr>
              <a:defRPr/>
            </a:pPr>
            <a:r>
              <a:rPr lang="fr-FR" sz="1100" dirty="0">
                <a:solidFill>
                  <a:schemeClr val="tx1"/>
                </a:solidFill>
                <a:latin typeface="+mj-lt"/>
              </a:rPr>
              <a:t>La prime n’est versée que si les objectifs définis par l’entreprise sont atteints.</a:t>
            </a:r>
          </a:p>
          <a:p>
            <a:pPr marL="0" marR="0" lvl="1" indent="0" algn="l" defTabSz="914400" rtl="0" eaLnBrk="1" fontAlgn="auto" latinLnBrk="0" hangingPunct="1">
              <a:lnSpc>
                <a:spcPct val="100000"/>
              </a:lnSpc>
              <a:spcBef>
                <a:spcPts val="0"/>
              </a:spcBef>
              <a:spcAft>
                <a:spcPts val="150"/>
              </a:spcAft>
              <a:buClr>
                <a:srgbClr val="F07E53"/>
              </a:buClr>
              <a:buSzTx/>
              <a:buFontTx/>
              <a:buNone/>
              <a:tabLst/>
              <a:defRPr/>
            </a:pPr>
            <a:endParaRPr kumimoji="0" lang="fr-FR" sz="11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 name="Triangle 10">
            <a:extLst>
              <a:ext uri="{FF2B5EF4-FFF2-40B4-BE49-F238E27FC236}">
                <a16:creationId xmlns:a16="http://schemas.microsoft.com/office/drawing/2014/main" id="{7600F0E9-3CC5-4389-D535-9C22DE018056}"/>
              </a:ext>
            </a:extLst>
          </p:cNvPr>
          <p:cNvSpPr/>
          <p:nvPr/>
        </p:nvSpPr>
        <p:spPr>
          <a:xfrm rot="5400000">
            <a:off x="609836" y="2344274"/>
            <a:ext cx="130340" cy="7946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BCE72CA1-FEFF-1755-E214-DBCD8E3048B5}"/>
              </a:ext>
            </a:extLst>
          </p:cNvPr>
          <p:cNvSpPr/>
          <p:nvPr/>
        </p:nvSpPr>
        <p:spPr>
          <a:xfrm>
            <a:off x="722142" y="1784207"/>
            <a:ext cx="7870966" cy="430887"/>
          </a:xfrm>
          <a:prstGeom prst="rect">
            <a:avLst/>
          </a:prstGeom>
        </p:spPr>
        <p:txBody>
          <a:bodyPr wrap="square">
            <a:spAutoFit/>
          </a:bodyPr>
          <a:lstStyle/>
          <a:p>
            <a:pPr>
              <a:spcBef>
                <a:spcPts val="450"/>
              </a:spcBef>
              <a:spcAft>
                <a:spcPts val="100"/>
              </a:spcAft>
              <a:buClr>
                <a:schemeClr val="bg2"/>
              </a:buClr>
              <a:buSzPct val="100000"/>
              <a:defRPr/>
            </a:pPr>
            <a:r>
              <a:rPr lang="fr-FR" sz="1100" b="1" dirty="0">
                <a:solidFill>
                  <a:schemeClr val="bg2"/>
                </a:solidFill>
                <a:latin typeface="+mj-lt"/>
              </a:rPr>
              <a:t>La génération d’un complément de rémunération : </a:t>
            </a:r>
            <a:r>
              <a:rPr lang="fr-FR" sz="1100" dirty="0">
                <a:solidFill>
                  <a:schemeClr val="tx1"/>
                </a:solidFill>
                <a:latin typeface="+mj-lt"/>
              </a:rPr>
              <a:t>dans des conditions sociales et fiscales beaucoup plus avantageuses que le salaire ou la rémunération TNS, si il est investi dans un plan d’épargne salariale et retraite.</a:t>
            </a:r>
          </a:p>
        </p:txBody>
      </p:sp>
      <p:sp>
        <p:nvSpPr>
          <p:cNvPr id="10" name="Triangle 10">
            <a:extLst>
              <a:ext uri="{FF2B5EF4-FFF2-40B4-BE49-F238E27FC236}">
                <a16:creationId xmlns:a16="http://schemas.microsoft.com/office/drawing/2014/main" id="{0BD85F2A-1C81-3C90-1420-DDCB9C8AF63C}"/>
              </a:ext>
            </a:extLst>
          </p:cNvPr>
          <p:cNvSpPr/>
          <p:nvPr/>
        </p:nvSpPr>
        <p:spPr>
          <a:xfrm rot="5400000">
            <a:off x="609836" y="1880130"/>
            <a:ext cx="130340" cy="7946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Espace réservé du pied de page 3">
            <a:extLst>
              <a:ext uri="{FF2B5EF4-FFF2-40B4-BE49-F238E27FC236}">
                <a16:creationId xmlns:a16="http://schemas.microsoft.com/office/drawing/2014/main" id="{178A0CE3-4DA9-08CB-58A4-896A2CFBB761}"/>
              </a:ext>
            </a:extLst>
          </p:cNvPr>
          <p:cNvSpPr txBox="1">
            <a:spLocks/>
          </p:cNvSpPr>
          <p:nvPr/>
        </p:nvSpPr>
        <p:spPr>
          <a:xfrm>
            <a:off x="4018294" y="3211625"/>
            <a:ext cx="2106474" cy="1362665"/>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42900">
              <a:spcAft>
                <a:spcPts val="450"/>
              </a:spcAft>
              <a:buClr>
                <a:srgbClr val="192A6B"/>
              </a:buClr>
              <a:defRPr/>
            </a:pPr>
            <a:endParaRPr lang="fr-FR" sz="400" dirty="0">
              <a:solidFill>
                <a:srgbClr val="3E454A"/>
              </a:solidFill>
              <a:latin typeface="+mj-lt"/>
              <a:cs typeface="Arial Black"/>
            </a:endParaRPr>
          </a:p>
          <a:p>
            <a:pPr defTabSz="342900">
              <a:spcAft>
                <a:spcPts val="450"/>
              </a:spcAft>
              <a:buClr>
                <a:srgbClr val="192A6B"/>
              </a:buClr>
              <a:defRPr/>
            </a:pPr>
            <a:r>
              <a:rPr lang="fr-FR" sz="1200" b="1" dirty="0">
                <a:solidFill>
                  <a:schemeClr val="accent1"/>
                </a:solidFill>
                <a:latin typeface="+mj-lt"/>
              </a:rPr>
              <a:t>Pour les bénéficiaires :</a:t>
            </a:r>
          </a:p>
          <a:p>
            <a:pPr marL="128588" indent="-128588" defTabSz="342900">
              <a:spcAft>
                <a:spcPts val="450"/>
              </a:spcAft>
              <a:buClr>
                <a:srgbClr val="192A6B"/>
              </a:buClr>
              <a:buFont typeface="Arial" panose="020B0604020202020204" pitchFamily="34" charset="0"/>
              <a:buChar char="•"/>
              <a:defRPr/>
            </a:pPr>
            <a:r>
              <a:rPr lang="fr-FR" sz="1000" dirty="0">
                <a:solidFill>
                  <a:srgbClr val="3E454A"/>
                </a:solidFill>
                <a:latin typeface="+mj-lt"/>
                <a:cs typeface="Arial Black"/>
              </a:rPr>
              <a:t>La perception immédiate de la prime (imposable) ou la placer pour une épargne projet ou retraite nette d’impôt dans la limite du plafond légal (hors prélèvement sociaux à la sortie).</a:t>
            </a:r>
          </a:p>
        </p:txBody>
      </p:sp>
      <p:sp>
        <p:nvSpPr>
          <p:cNvPr id="38" name="Espace réservé du pied de page 3">
            <a:extLst>
              <a:ext uri="{FF2B5EF4-FFF2-40B4-BE49-F238E27FC236}">
                <a16:creationId xmlns:a16="http://schemas.microsoft.com/office/drawing/2014/main" id="{D70EE1E0-CE37-253C-23FE-C2C53B89A188}"/>
              </a:ext>
            </a:extLst>
          </p:cNvPr>
          <p:cNvSpPr txBox="1">
            <a:spLocks/>
          </p:cNvSpPr>
          <p:nvPr/>
        </p:nvSpPr>
        <p:spPr>
          <a:xfrm>
            <a:off x="6458599" y="3339345"/>
            <a:ext cx="2008774" cy="1379513"/>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42900">
              <a:spcAft>
                <a:spcPts val="450"/>
              </a:spcAft>
              <a:buClr>
                <a:srgbClr val="192A6B"/>
              </a:buClr>
              <a:defRPr/>
            </a:pPr>
            <a:r>
              <a:rPr lang="fr-FR" sz="1200" b="1" dirty="0">
                <a:solidFill>
                  <a:schemeClr val="accent1"/>
                </a:solidFill>
                <a:latin typeface="+mj-lt"/>
              </a:rPr>
              <a:t>Qui peut en bénéficier ? :</a:t>
            </a:r>
          </a:p>
          <a:p>
            <a:pPr marL="171450" indent="-171450" defTabSz="342900">
              <a:buClr>
                <a:srgbClr val="192A6B"/>
              </a:buClr>
              <a:buFont typeface="Arial" panose="020B0604020202020204" pitchFamily="34" charset="0"/>
              <a:buChar char="•"/>
              <a:defRPr/>
            </a:pPr>
            <a:r>
              <a:rPr lang="fr-FR" sz="1000" dirty="0">
                <a:solidFill>
                  <a:srgbClr val="3E454A"/>
                </a:solidFill>
                <a:latin typeface="+mj-lt"/>
              </a:rPr>
              <a:t>Le dirigeant, dès lors qu’il a au moins 1 salarié</a:t>
            </a:r>
          </a:p>
          <a:p>
            <a:pPr marL="171450" indent="-171450" defTabSz="342900">
              <a:buClr>
                <a:srgbClr val="192A6B"/>
              </a:buClr>
              <a:buFont typeface="Arial" panose="020B0604020202020204" pitchFamily="34" charset="0"/>
              <a:buChar char="•"/>
              <a:defRPr/>
            </a:pPr>
            <a:r>
              <a:rPr lang="fr-FR" sz="1000" dirty="0">
                <a:solidFill>
                  <a:srgbClr val="3E454A"/>
                </a:solidFill>
                <a:latin typeface="+mj-lt"/>
              </a:rPr>
              <a:t>Le conjoint collaborateur ou associé</a:t>
            </a:r>
          </a:p>
          <a:p>
            <a:pPr marL="171450" indent="-171450" defTabSz="342900">
              <a:buClr>
                <a:srgbClr val="192A6B"/>
              </a:buClr>
              <a:buFont typeface="Arial" panose="020B0604020202020204" pitchFamily="34" charset="0"/>
              <a:buChar char="•"/>
              <a:defRPr/>
            </a:pPr>
            <a:r>
              <a:rPr lang="fr-FR" sz="1000" dirty="0">
                <a:solidFill>
                  <a:srgbClr val="3E454A"/>
                </a:solidFill>
                <a:latin typeface="+mj-lt"/>
              </a:rPr>
              <a:t>Les salariés</a:t>
            </a:r>
          </a:p>
          <a:p>
            <a:pPr marL="171450" indent="-171450" defTabSz="342900">
              <a:buClr>
                <a:srgbClr val="192A6B"/>
              </a:buClr>
              <a:buFont typeface="Arial" panose="020B0604020202020204" pitchFamily="34" charset="0"/>
              <a:buChar char="•"/>
              <a:defRPr/>
            </a:pPr>
            <a:r>
              <a:rPr lang="fr-FR" sz="1000" dirty="0">
                <a:solidFill>
                  <a:srgbClr val="3E454A"/>
                </a:solidFill>
                <a:latin typeface="+mj-lt"/>
              </a:rPr>
              <a:t>Les apprentis</a:t>
            </a:r>
          </a:p>
        </p:txBody>
      </p:sp>
      <p:sp>
        <p:nvSpPr>
          <p:cNvPr id="39" name="Espace réservé du pied de page 3">
            <a:extLst>
              <a:ext uri="{FF2B5EF4-FFF2-40B4-BE49-F238E27FC236}">
                <a16:creationId xmlns:a16="http://schemas.microsoft.com/office/drawing/2014/main" id="{3FACACFE-709D-1FB2-8AB1-E1232B990E74}"/>
              </a:ext>
            </a:extLst>
          </p:cNvPr>
          <p:cNvSpPr txBox="1">
            <a:spLocks/>
          </p:cNvSpPr>
          <p:nvPr/>
        </p:nvSpPr>
        <p:spPr>
          <a:xfrm>
            <a:off x="1023127" y="3339345"/>
            <a:ext cx="2804161" cy="1234945"/>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42900">
              <a:spcAft>
                <a:spcPts val="450"/>
              </a:spcAft>
              <a:buClr>
                <a:srgbClr val="192A6B"/>
              </a:buClr>
              <a:defRPr/>
            </a:pPr>
            <a:r>
              <a:rPr lang="fr-FR" sz="1200" b="1" dirty="0">
                <a:solidFill>
                  <a:schemeClr val="accent1"/>
                </a:solidFill>
                <a:latin typeface="+mj-lt"/>
                <a:cs typeface="Arial Black"/>
              </a:rPr>
              <a:t>Pour l’entreprise :</a:t>
            </a:r>
            <a:endParaRPr lang="fr-FR" sz="1200" b="1" dirty="0">
              <a:solidFill>
                <a:schemeClr val="accent1"/>
              </a:solidFill>
              <a:latin typeface="+mj-lt"/>
            </a:endParaRPr>
          </a:p>
          <a:p>
            <a:pPr marL="128588" indent="-128588">
              <a:buFont typeface="Arial" panose="020B0604020202020204" pitchFamily="34" charset="0"/>
              <a:buChar char="•"/>
              <a:defRPr/>
            </a:pPr>
            <a:r>
              <a:rPr lang="fr-FR" sz="1050" b="1" dirty="0">
                <a:solidFill>
                  <a:srgbClr val="3E454A"/>
                </a:solidFill>
                <a:latin typeface="+mj-lt"/>
              </a:rPr>
              <a:t>0% de charges sociales</a:t>
            </a:r>
            <a:r>
              <a:rPr lang="fr-FR" sz="1000" baseline="30000" dirty="0">
                <a:solidFill>
                  <a:srgbClr val="3E454A"/>
                </a:solidFill>
                <a:latin typeface="+mj-lt"/>
              </a:rPr>
              <a:t>(1)</a:t>
            </a:r>
            <a:r>
              <a:rPr lang="fr-FR" sz="1000" dirty="0">
                <a:solidFill>
                  <a:srgbClr val="3E454A"/>
                </a:solidFill>
                <a:latin typeface="+mj-lt"/>
              </a:rPr>
              <a:t> sur les primes d’intéressement </a:t>
            </a:r>
            <a:br>
              <a:rPr lang="fr-FR" sz="1000" dirty="0">
                <a:solidFill>
                  <a:srgbClr val="3E454A"/>
                </a:solidFill>
                <a:latin typeface="+mj-lt"/>
              </a:rPr>
            </a:br>
            <a:r>
              <a:rPr lang="fr-FR" sz="1000" dirty="0">
                <a:solidFill>
                  <a:srgbClr val="3E454A"/>
                </a:solidFill>
                <a:latin typeface="+mj-lt"/>
              </a:rPr>
              <a:t>(pour les entreprises de 1 à 49 salariés.)</a:t>
            </a:r>
          </a:p>
          <a:p>
            <a:pPr marL="128588" indent="-128588">
              <a:buFont typeface="Arial" panose="020B0604020202020204" pitchFamily="34" charset="0"/>
              <a:buChar char="•"/>
              <a:defRPr/>
            </a:pPr>
            <a:r>
              <a:rPr lang="fr-FR" sz="1000" dirty="0">
                <a:solidFill>
                  <a:srgbClr val="3E454A"/>
                </a:solidFill>
                <a:latin typeface="+mj-lt"/>
              </a:rPr>
              <a:t>Le renforcement de l’engagement et la motivation des salariés.</a:t>
            </a:r>
          </a:p>
          <a:p>
            <a:pPr marL="128588" indent="-128588">
              <a:buFont typeface="Arial" panose="020B0604020202020204" pitchFamily="34" charset="0"/>
              <a:buChar char="•"/>
              <a:defRPr/>
            </a:pPr>
            <a:r>
              <a:rPr lang="fr-FR" sz="1000" dirty="0">
                <a:solidFill>
                  <a:srgbClr val="3E454A"/>
                </a:solidFill>
                <a:latin typeface="+mj-lt"/>
              </a:rPr>
              <a:t>L’augmentation de l’attractivité de l’entreprise.</a:t>
            </a:r>
          </a:p>
          <a:p>
            <a:pPr defTabSz="342900">
              <a:spcAft>
                <a:spcPts val="450"/>
              </a:spcAft>
              <a:buClr>
                <a:srgbClr val="192A6B"/>
              </a:buClr>
              <a:defRPr/>
            </a:pPr>
            <a:endParaRPr lang="fr-FR" sz="400" dirty="0">
              <a:solidFill>
                <a:srgbClr val="3E454A"/>
              </a:solidFill>
              <a:latin typeface="+mj-lt"/>
              <a:cs typeface="Arial Black"/>
            </a:endParaRPr>
          </a:p>
          <a:p>
            <a:pPr marL="128588" indent="-128588" defTabSz="342900">
              <a:spcAft>
                <a:spcPts val="450"/>
              </a:spcAft>
              <a:buClr>
                <a:srgbClr val="192A6B"/>
              </a:buClr>
              <a:buFont typeface="Arial" panose="020B0604020202020204" pitchFamily="34" charset="0"/>
              <a:buChar char="•"/>
              <a:defRPr/>
            </a:pPr>
            <a:endParaRPr lang="fr-FR" sz="400" b="1" dirty="0">
              <a:solidFill>
                <a:schemeClr val="bg2"/>
              </a:solidFill>
              <a:latin typeface="+mj-lt"/>
            </a:endParaRPr>
          </a:p>
        </p:txBody>
      </p:sp>
      <p:sp>
        <p:nvSpPr>
          <p:cNvPr id="40" name="Forme libre 61">
            <a:extLst>
              <a:ext uri="{FF2B5EF4-FFF2-40B4-BE49-F238E27FC236}">
                <a16:creationId xmlns:a16="http://schemas.microsoft.com/office/drawing/2014/main" id="{FDAE71BE-2456-FAA2-258D-DF2F56D6547B}"/>
              </a:ext>
            </a:extLst>
          </p:cNvPr>
          <p:cNvSpPr/>
          <p:nvPr/>
        </p:nvSpPr>
        <p:spPr>
          <a:xfrm rot="10800000" flipH="1" flipV="1">
            <a:off x="998213" y="3032373"/>
            <a:ext cx="2832273" cy="196208"/>
          </a:xfrm>
          <a:prstGeom prst="rect">
            <a:avLst/>
          </a:prstGeom>
          <a:solidFill>
            <a:schemeClr val="bg1"/>
          </a:solidFill>
          <a:ln w="15875" cap="flat" cmpd="sng" algn="ctr">
            <a:noFill/>
            <a:prstDash val="solid"/>
            <a:miter lim="800000"/>
          </a:ln>
          <a:effectLst/>
        </p:spPr>
        <p:txBody>
          <a:bodyPr lIns="27000" rIns="27000" rtlCol="0" anchor="ctr"/>
          <a:lstStyle/>
          <a:p>
            <a:pPr defTabSz="608015">
              <a:defRPr/>
            </a:pPr>
            <a:r>
              <a:rPr lang="fr-FR" sz="1100" b="1" cap="all">
                <a:solidFill>
                  <a:schemeClr val="accent1"/>
                </a:solidFill>
                <a:latin typeface="Arial Black" panose="020B0A04020102020204" pitchFamily="34" charset="0"/>
                <a:cs typeface="Arial Black" panose="020B0604020202020204" pitchFamily="34" charset="0"/>
              </a:rPr>
              <a:t>DE L’INTéressement</a:t>
            </a:r>
            <a:endParaRPr lang="fr-FR" sz="1100" b="1" cap="all" dirty="0">
              <a:solidFill>
                <a:schemeClr val="accent1"/>
              </a:solidFill>
              <a:latin typeface="Arial Black" panose="020B0A04020102020204" pitchFamily="34" charset="0"/>
              <a:cs typeface="Arial Black" panose="020B0604020202020204" pitchFamily="34" charset="0"/>
            </a:endParaRPr>
          </a:p>
        </p:txBody>
      </p:sp>
      <p:grpSp>
        <p:nvGrpSpPr>
          <p:cNvPr id="41" name="Groupe 40">
            <a:extLst>
              <a:ext uri="{FF2B5EF4-FFF2-40B4-BE49-F238E27FC236}">
                <a16:creationId xmlns:a16="http://schemas.microsoft.com/office/drawing/2014/main" id="{2DEF5EF4-9C0C-4669-4CF9-0686DEA5455E}"/>
              </a:ext>
            </a:extLst>
          </p:cNvPr>
          <p:cNvGrpSpPr/>
          <p:nvPr/>
        </p:nvGrpSpPr>
        <p:grpSpPr>
          <a:xfrm>
            <a:off x="335508" y="2770497"/>
            <a:ext cx="580369" cy="568848"/>
            <a:chOff x="6964301" y="7185898"/>
            <a:chExt cx="831558" cy="872617"/>
          </a:xfrm>
          <a:solidFill>
            <a:schemeClr val="bg2"/>
          </a:solidFill>
        </p:grpSpPr>
        <p:grpSp>
          <p:nvGrpSpPr>
            <p:cNvPr id="42" name="Group 44">
              <a:extLst>
                <a:ext uri="{FF2B5EF4-FFF2-40B4-BE49-F238E27FC236}">
                  <a16:creationId xmlns:a16="http://schemas.microsoft.com/office/drawing/2014/main" id="{94ABE941-E87C-268C-32CE-28117F2F5A6B}"/>
                </a:ext>
              </a:extLst>
            </p:cNvPr>
            <p:cNvGrpSpPr/>
            <p:nvPr/>
          </p:nvGrpSpPr>
          <p:grpSpPr>
            <a:xfrm>
              <a:off x="6967859" y="7230515"/>
              <a:ext cx="828000" cy="828000"/>
              <a:chOff x="1399810" y="1155567"/>
              <a:chExt cx="903844" cy="903844"/>
            </a:xfrm>
            <a:grpFill/>
          </p:grpSpPr>
          <p:sp>
            <p:nvSpPr>
              <p:cNvPr id="45" name="Oval 54">
                <a:extLst>
                  <a:ext uri="{FF2B5EF4-FFF2-40B4-BE49-F238E27FC236}">
                    <a16:creationId xmlns:a16="http://schemas.microsoft.com/office/drawing/2014/main" id="{634F0A79-4892-6AE5-BF92-0DBF77C73399}"/>
                  </a:ext>
                </a:extLst>
              </p:cNvPr>
              <p:cNvSpPr/>
              <p:nvPr/>
            </p:nvSpPr>
            <p:spPr>
              <a:xfrm>
                <a:off x="1399810" y="1155567"/>
                <a:ext cx="903844" cy="90384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Arial" panose="020B0604020202020204" pitchFamily="34" charset="0"/>
                  <a:cs typeface="Arial" panose="020B0604020202020204" pitchFamily="34" charset="0"/>
                </a:endParaRPr>
              </a:p>
            </p:txBody>
          </p:sp>
          <p:sp>
            <p:nvSpPr>
              <p:cNvPr id="46" name="Oval 55">
                <a:extLst>
                  <a:ext uri="{FF2B5EF4-FFF2-40B4-BE49-F238E27FC236}">
                    <a16:creationId xmlns:a16="http://schemas.microsoft.com/office/drawing/2014/main" id="{A2606E1E-95C8-71A8-006C-F427AA716CC3}"/>
                  </a:ext>
                </a:extLst>
              </p:cNvPr>
              <p:cNvSpPr/>
              <p:nvPr/>
            </p:nvSpPr>
            <p:spPr>
              <a:xfrm>
                <a:off x="1436063" y="1227674"/>
                <a:ext cx="675671" cy="72339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Arial" panose="020B0604020202020204" pitchFamily="34" charset="0"/>
                  <a:cs typeface="Arial" panose="020B0604020202020204" pitchFamily="34" charset="0"/>
                </a:endParaRPr>
              </a:p>
            </p:txBody>
          </p:sp>
        </p:grpSp>
        <p:sp>
          <p:nvSpPr>
            <p:cNvPr id="43" name="Rectangle 42">
              <a:extLst>
                <a:ext uri="{FF2B5EF4-FFF2-40B4-BE49-F238E27FC236}">
                  <a16:creationId xmlns:a16="http://schemas.microsoft.com/office/drawing/2014/main" id="{D0AD1381-CF3C-7BDB-D4AC-1D8AE45E69E4}"/>
                </a:ext>
              </a:extLst>
            </p:cNvPr>
            <p:cNvSpPr/>
            <p:nvPr/>
          </p:nvSpPr>
          <p:spPr>
            <a:xfrm>
              <a:off x="7196084" y="7185898"/>
              <a:ext cx="561989" cy="541502"/>
            </a:xfrm>
            <a:prstGeom prst="rect">
              <a:avLst/>
            </a:prstGeom>
            <a:noFill/>
          </p:spPr>
          <p:txBody>
            <a:bodyPr>
              <a:noAutofit/>
            </a:bodyPr>
            <a:lstStyle/>
            <a:p>
              <a:pPr lvl="0">
                <a:defRPr/>
              </a:pPr>
              <a:r>
                <a:rPr lang="fr-FR" sz="3600" b="1" dirty="0">
                  <a:ln w="6350">
                    <a:solidFill>
                      <a:schemeClr val="bg1"/>
                    </a:solidFill>
                  </a:ln>
                  <a:noFill/>
                  <a:latin typeface="+mj-lt"/>
                  <a:ea typeface="+mj-ea"/>
                  <a:cs typeface="+mj-cs"/>
                </a:rPr>
                <a:t>+</a:t>
              </a:r>
            </a:p>
          </p:txBody>
        </p:sp>
        <p:sp>
          <p:nvSpPr>
            <p:cNvPr id="44" name="Rectangle 43">
              <a:extLst>
                <a:ext uri="{FF2B5EF4-FFF2-40B4-BE49-F238E27FC236}">
                  <a16:creationId xmlns:a16="http://schemas.microsoft.com/office/drawing/2014/main" id="{FD36BE42-5A06-57EC-AA8F-11D74CEE7A16}"/>
                </a:ext>
              </a:extLst>
            </p:cNvPr>
            <p:cNvSpPr/>
            <p:nvPr/>
          </p:nvSpPr>
          <p:spPr>
            <a:xfrm>
              <a:off x="6964301" y="7277834"/>
              <a:ext cx="542768" cy="240994"/>
            </a:xfrm>
            <a:prstGeom prst="rect">
              <a:avLst/>
            </a:prstGeom>
            <a:noFill/>
          </p:spPr>
          <p:txBody>
            <a:bodyPr>
              <a:noAutofit/>
            </a:bodyPr>
            <a:lstStyle/>
            <a:p>
              <a:pPr lvl="0">
                <a:defRPr/>
              </a:pPr>
              <a:r>
                <a:rPr lang="fr-FR" sz="1200" b="1" dirty="0">
                  <a:solidFill>
                    <a:schemeClr val="bg1"/>
                  </a:solidFill>
                </a:rPr>
                <a:t>LE</a:t>
              </a:r>
            </a:p>
          </p:txBody>
        </p:sp>
      </p:grpSp>
    </p:spTree>
    <p:extLst>
      <p:ext uri="{BB962C8B-B14F-4D97-AF65-F5344CB8AC3E}">
        <p14:creationId xmlns:p14="http://schemas.microsoft.com/office/powerpoint/2010/main" val="4114844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2E141FFB-86B2-2FA0-1305-477432D195FE}"/>
              </a:ext>
            </a:extLst>
          </p:cNvPr>
          <p:cNvSpPr>
            <a:spLocks noGrp="1"/>
          </p:cNvSpPr>
          <p:nvPr>
            <p:ph type="title"/>
          </p:nvPr>
        </p:nvSpPr>
        <p:spPr>
          <a:xfrm>
            <a:off x="413426" y="191537"/>
            <a:ext cx="7884268" cy="738664"/>
          </a:xfrm>
        </p:spPr>
        <p:txBody>
          <a:bodyPr wrap="square">
            <a:spAutoFit/>
          </a:bodyPr>
          <a:lstStyle/>
          <a:p>
            <a:r>
              <a:rPr lang="fr-FR" altLang="fr-FR" sz="2400" dirty="0">
                <a:solidFill>
                  <a:srgbClr val="581D74"/>
                </a:solidFill>
              </a:rPr>
              <a:t>Un cadre fiscal, social et juridique privilégié pour l’intéressement</a:t>
            </a:r>
            <a:endParaRPr lang="fr-FR" sz="2400" dirty="0"/>
          </a:p>
        </p:txBody>
      </p:sp>
      <p:sp>
        <p:nvSpPr>
          <p:cNvPr id="7" name="Freeform 153">
            <a:extLst>
              <a:ext uri="{FF2B5EF4-FFF2-40B4-BE49-F238E27FC236}">
                <a16:creationId xmlns:a16="http://schemas.microsoft.com/office/drawing/2014/main" id="{F8CA0382-E52D-109E-8E34-541EE6D712C0}"/>
              </a:ext>
            </a:extLst>
          </p:cNvPr>
          <p:cNvSpPr/>
          <p:nvPr/>
        </p:nvSpPr>
        <p:spPr>
          <a:xfrm>
            <a:off x="4582628" y="2056601"/>
            <a:ext cx="2872377" cy="1893230"/>
          </a:xfrm>
          <a:prstGeom prst="rect">
            <a:avLst/>
          </a:prstGeom>
          <a:solidFill>
            <a:schemeClr val="bg1">
              <a:lumMod val="50000"/>
              <a:alpha val="5000"/>
            </a:schemeClr>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fr-FR" dirty="0">
              <a:solidFill>
                <a:srgbClr val="000000"/>
              </a:solidFill>
              <a:latin typeface="Arial" panose="020B0604020202020204"/>
            </a:endParaRPr>
          </a:p>
        </p:txBody>
      </p:sp>
      <p:sp>
        <p:nvSpPr>
          <p:cNvPr id="8" name="Freeform 152">
            <a:extLst>
              <a:ext uri="{FF2B5EF4-FFF2-40B4-BE49-F238E27FC236}">
                <a16:creationId xmlns:a16="http://schemas.microsoft.com/office/drawing/2014/main" id="{37C83919-E20F-F328-596E-8F71CDC65B56}"/>
              </a:ext>
            </a:extLst>
          </p:cNvPr>
          <p:cNvSpPr/>
          <p:nvPr/>
        </p:nvSpPr>
        <p:spPr>
          <a:xfrm>
            <a:off x="1555423" y="2056601"/>
            <a:ext cx="2620651" cy="1893230"/>
          </a:xfrm>
          <a:prstGeom prst="rect">
            <a:avLst/>
          </a:prstGeom>
          <a:solidFill>
            <a:schemeClr val="bg1">
              <a:lumMod val="50000"/>
              <a:alpha val="5000"/>
            </a:schemeClr>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68554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dirty="0">
              <a:ln>
                <a:noFill/>
              </a:ln>
              <a:solidFill>
                <a:srgbClr val="000000"/>
              </a:solidFill>
              <a:effectLst/>
              <a:uLnTx/>
              <a:uFillTx/>
              <a:latin typeface="Arial" panose="020B0604020202020204"/>
              <a:ea typeface="+mn-ea"/>
              <a:cs typeface="+mn-cs"/>
            </a:endParaRPr>
          </a:p>
        </p:txBody>
      </p:sp>
      <p:sp>
        <p:nvSpPr>
          <p:cNvPr id="17" name="Espace réservé du texte 15">
            <a:extLst>
              <a:ext uri="{FF2B5EF4-FFF2-40B4-BE49-F238E27FC236}">
                <a16:creationId xmlns:a16="http://schemas.microsoft.com/office/drawing/2014/main" id="{15B96C62-D2C8-78BE-F612-9C6EBA5860F4}"/>
              </a:ext>
            </a:extLst>
          </p:cNvPr>
          <p:cNvSpPr txBox="1">
            <a:spLocks/>
          </p:cNvSpPr>
          <p:nvPr/>
        </p:nvSpPr>
        <p:spPr>
          <a:xfrm>
            <a:off x="4466453" y="1560832"/>
            <a:ext cx="2988552" cy="631534"/>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127145" tIns="32295" rIns="127145" bIns="32295" anchor="t"/>
          <a:lstStyle>
            <a:defPPr>
              <a:defRPr lang="fr-FR"/>
            </a:defPPr>
            <a:lvl1pPr marR="0" lvl="0" indent="0" algn="ctr" defTabSz="501157" fontAlgn="base">
              <a:lnSpc>
                <a:spcPts val="1108"/>
              </a:lnSpc>
              <a:spcBef>
                <a:spcPct val="20000"/>
              </a:spcBef>
              <a:spcAft>
                <a:spcPct val="0"/>
              </a:spcAft>
              <a:buClr>
                <a:srgbClr val="FFFFFF"/>
              </a:buClr>
              <a:buSzTx/>
              <a:buFontTx/>
              <a:buNone/>
              <a:tabLst/>
              <a:defRPr kumimoji="0" sz="1000" b="1" i="0" u="none" strike="noStrike" kern="0" cap="none" spc="0" normalizeH="0" baseline="0">
                <a:ln>
                  <a:noFill/>
                </a:ln>
                <a:solidFill>
                  <a:srgbClr val="581D74"/>
                </a:solidFill>
                <a:effectLst/>
                <a:uLnTx/>
                <a:uFillTx/>
                <a:latin typeface="Arial" panose="020B0604020202020204"/>
                <a:ea typeface="MS PGothic" pitchFamily="34" charset="-128"/>
              </a:defRPr>
            </a:lvl1pPr>
            <a:lvl2pPr marL="0" indent="0" algn="ctr" defTabSz="685783">
              <a:lnSpc>
                <a:spcPct val="100000"/>
              </a:lnSpc>
              <a:spcBef>
                <a:spcPts val="0"/>
              </a:spcBef>
              <a:buClr>
                <a:schemeClr val="accent1"/>
              </a:buClr>
              <a:buFont typeface="Wingdings 3" panose="05040102010807070707" pitchFamily="18" charset="2"/>
              <a:buNone/>
              <a:defRPr sz="1000" b="1" cap="all" baseline="0">
                <a:solidFill>
                  <a:schemeClr val="bg1"/>
                </a:solidFill>
              </a:defRPr>
            </a:lvl2pPr>
            <a:lvl3pPr marL="234000" indent="-234000" defTabSz="685783">
              <a:lnSpc>
                <a:spcPct val="100000"/>
              </a:lnSpc>
              <a:spcBef>
                <a:spcPts val="1000"/>
              </a:spcBef>
              <a:buClr>
                <a:schemeClr val="accent1"/>
              </a:buClr>
              <a:buFont typeface="Wingdings" panose="05000000000000000000" pitchFamily="2" charset="2"/>
              <a:buChar char=""/>
              <a:defRPr sz="1300" b="0" cap="none" baseline="0"/>
            </a:lvl3pPr>
            <a:lvl4pPr marL="450000" indent="-180000" defTabSz="685783">
              <a:lnSpc>
                <a:spcPct val="100000"/>
              </a:lnSpc>
              <a:spcBef>
                <a:spcPts val="600"/>
              </a:spcBef>
              <a:buClr>
                <a:schemeClr val="accent1"/>
              </a:buClr>
              <a:buSzPct val="80000"/>
              <a:buFont typeface="Wingdings 3" panose="05040102010807070707" pitchFamily="18" charset="2"/>
              <a:buChar char=""/>
              <a:defRPr sz="1300"/>
            </a:lvl4pPr>
            <a:lvl5pPr marL="594000" indent="-129600" defTabSz="685783">
              <a:lnSpc>
                <a:spcPct val="100000"/>
              </a:lnSpc>
              <a:spcBef>
                <a:spcPts val="600"/>
              </a:spcBef>
              <a:buClr>
                <a:schemeClr val="accent1"/>
              </a:buClr>
              <a:buSzPct val="80000"/>
              <a:buFont typeface="Arial" panose="020B0604020202020204" pitchFamily="34" charset="0"/>
              <a:buChar char="•"/>
              <a:defRPr sz="1100"/>
            </a:lvl5pPr>
            <a:lvl6pPr marL="583185" indent="-129597" defTabSz="685783">
              <a:lnSpc>
                <a:spcPct val="100000"/>
              </a:lnSpc>
              <a:spcBef>
                <a:spcPts val="600"/>
              </a:spcBef>
              <a:buClr>
                <a:schemeClr val="accent1"/>
              </a:buClr>
              <a:buFont typeface="Arial" panose="020B0604020202020204" pitchFamily="34" charset="0"/>
              <a:buChar char="•"/>
              <a:defRPr sz="1100"/>
            </a:lvl6pPr>
            <a:lvl7pPr marL="2228795" indent="-171446" defTabSz="685783">
              <a:lnSpc>
                <a:spcPct val="90000"/>
              </a:lnSpc>
              <a:spcBef>
                <a:spcPts val="375"/>
              </a:spcBef>
              <a:buFont typeface="Arial" panose="020B0604020202020204" pitchFamily="34" charset="0"/>
              <a:buChar char="•"/>
              <a:defRPr sz="1351"/>
            </a:lvl7pPr>
            <a:lvl8pPr marL="2571686" indent="-171446" defTabSz="685783">
              <a:lnSpc>
                <a:spcPct val="90000"/>
              </a:lnSpc>
              <a:spcBef>
                <a:spcPts val="375"/>
              </a:spcBef>
              <a:buFont typeface="Arial" panose="020B0604020202020204" pitchFamily="34" charset="0"/>
              <a:buChar char="•"/>
              <a:defRPr sz="1351"/>
            </a:lvl8pPr>
            <a:lvl9pPr marL="2914578" indent="-171446" defTabSz="685783">
              <a:lnSpc>
                <a:spcPct val="90000"/>
              </a:lnSpc>
              <a:spcBef>
                <a:spcPts val="375"/>
              </a:spcBef>
              <a:buFont typeface="Arial" panose="020B0604020202020204" pitchFamily="34" charset="0"/>
              <a:buChar char="•"/>
              <a:defRPr sz="1351"/>
            </a:lvl9pPr>
          </a:lstStyle>
          <a:p>
            <a:r>
              <a:rPr lang="fr-FR" dirty="0">
                <a:solidFill>
                  <a:schemeClr val="tx1"/>
                </a:solidFill>
                <a:sym typeface="Arial"/>
              </a:rPr>
              <a:t>POUR LES ENTREPRISES </a:t>
            </a:r>
          </a:p>
          <a:p>
            <a:r>
              <a:rPr lang="fr-FR" dirty="0">
                <a:solidFill>
                  <a:schemeClr val="tx1"/>
                </a:solidFill>
                <a:sym typeface="Arial"/>
              </a:rPr>
              <a:t>DE 50 À 249 SALARIÉS</a:t>
            </a:r>
          </a:p>
        </p:txBody>
      </p:sp>
      <p:sp>
        <p:nvSpPr>
          <p:cNvPr id="18" name="Espace réservé du texte 18">
            <a:extLst>
              <a:ext uri="{FF2B5EF4-FFF2-40B4-BE49-F238E27FC236}">
                <a16:creationId xmlns:a16="http://schemas.microsoft.com/office/drawing/2014/main" id="{898CA798-9124-8053-BCEF-1A2E70200A2E}"/>
              </a:ext>
            </a:extLst>
          </p:cNvPr>
          <p:cNvSpPr txBox="1">
            <a:spLocks/>
          </p:cNvSpPr>
          <p:nvPr/>
        </p:nvSpPr>
        <p:spPr>
          <a:xfrm>
            <a:off x="1446213" y="1568373"/>
            <a:ext cx="2890012" cy="633238"/>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127145" tIns="32295" rIns="127145" bIns="32295" anchor="t"/>
          <a:lstStyle>
            <a:defPPr>
              <a:defRPr lang="fr-FR"/>
            </a:defPPr>
            <a:lvl1pPr marR="0" lvl="0" indent="0" algn="ctr" defTabSz="501157" fontAlgn="base">
              <a:lnSpc>
                <a:spcPts val="1108"/>
              </a:lnSpc>
              <a:spcBef>
                <a:spcPct val="20000"/>
              </a:spcBef>
              <a:spcAft>
                <a:spcPct val="0"/>
              </a:spcAft>
              <a:buClr>
                <a:srgbClr val="FFFFFF"/>
              </a:buClr>
              <a:buSzTx/>
              <a:buFontTx/>
              <a:buNone/>
              <a:tabLst/>
              <a:defRPr kumimoji="0" sz="1000" b="1" i="0" u="none" strike="noStrike" kern="0" cap="none" spc="0" normalizeH="0" baseline="0">
                <a:ln>
                  <a:noFill/>
                </a:ln>
                <a:solidFill>
                  <a:srgbClr val="581D74"/>
                </a:solidFill>
                <a:effectLst/>
                <a:uLnTx/>
                <a:uFillTx/>
                <a:latin typeface="Arial" panose="020B0604020202020204"/>
                <a:ea typeface="MS PGothic" pitchFamily="34" charset="-128"/>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dirty="0">
                <a:solidFill>
                  <a:schemeClr val="tx1"/>
                </a:solidFill>
              </a:rPr>
              <a:t>POUR LES ENTREPRISES </a:t>
            </a:r>
          </a:p>
          <a:p>
            <a:r>
              <a:rPr lang="fr-FR" dirty="0">
                <a:solidFill>
                  <a:schemeClr val="tx1"/>
                </a:solidFill>
              </a:rPr>
              <a:t>DE 1 À 49 SALARIÉS</a:t>
            </a:r>
          </a:p>
        </p:txBody>
      </p:sp>
      <p:grpSp>
        <p:nvGrpSpPr>
          <p:cNvPr id="19" name="Group 136">
            <a:extLst>
              <a:ext uri="{FF2B5EF4-FFF2-40B4-BE49-F238E27FC236}">
                <a16:creationId xmlns:a16="http://schemas.microsoft.com/office/drawing/2014/main" id="{2C24DD3D-7246-667C-3244-420554C79E74}"/>
              </a:ext>
            </a:extLst>
          </p:cNvPr>
          <p:cNvGrpSpPr/>
          <p:nvPr/>
        </p:nvGrpSpPr>
        <p:grpSpPr>
          <a:xfrm>
            <a:off x="5725033" y="1077383"/>
            <a:ext cx="449302" cy="449302"/>
            <a:chOff x="-6590392" y="-1729555"/>
            <a:chExt cx="4572000" cy="4572000"/>
          </a:xfrm>
          <a:solidFill>
            <a:srgbClr val="F16B08"/>
          </a:solidFill>
        </p:grpSpPr>
        <p:sp>
          <p:nvSpPr>
            <p:cNvPr id="20" name="Graphic 6">
              <a:extLst>
                <a:ext uri="{FF2B5EF4-FFF2-40B4-BE49-F238E27FC236}">
                  <a16:creationId xmlns:a16="http://schemas.microsoft.com/office/drawing/2014/main" id="{30800135-ED0B-6E82-6B85-C076CDF17DCB}"/>
                </a:ext>
              </a:extLst>
            </p:cNvPr>
            <p:cNvSpPr/>
            <p:nvPr/>
          </p:nvSpPr>
          <p:spPr>
            <a:xfrm>
              <a:off x="-6590392" y="-1729555"/>
              <a:ext cx="4572000" cy="4572000"/>
            </a:xfrm>
            <a:custGeom>
              <a:avLst/>
              <a:gdLst>
                <a:gd name="connsiteX0" fmla="*/ 4495886 w 4572000"/>
                <a:gd name="connsiteY0" fmla="*/ 1143000 h 4572000"/>
                <a:gd name="connsiteX1" fmla="*/ 4495800 w 4572000"/>
                <a:gd name="connsiteY1" fmla="*/ 1143000 h 4572000"/>
                <a:gd name="connsiteX2" fmla="*/ 3352800 w 4572000"/>
                <a:gd name="connsiteY2" fmla="*/ 1143000 h 4572000"/>
                <a:gd name="connsiteX3" fmla="*/ 3352800 w 4572000"/>
                <a:gd name="connsiteY3" fmla="*/ 76200 h 4572000"/>
                <a:gd name="connsiteX4" fmla="*/ 3276686 w 4572000"/>
                <a:gd name="connsiteY4" fmla="*/ 0 h 4572000"/>
                <a:gd name="connsiteX5" fmla="*/ 3276600 w 4572000"/>
                <a:gd name="connsiteY5" fmla="*/ 0 h 4572000"/>
                <a:gd name="connsiteX6" fmla="*/ 1295400 w 4572000"/>
                <a:gd name="connsiteY6" fmla="*/ 0 h 4572000"/>
                <a:gd name="connsiteX7" fmla="*/ 1219200 w 4572000"/>
                <a:gd name="connsiteY7" fmla="*/ 76114 h 4572000"/>
                <a:gd name="connsiteX8" fmla="*/ 1219200 w 4572000"/>
                <a:gd name="connsiteY8" fmla="*/ 76200 h 4572000"/>
                <a:gd name="connsiteX9" fmla="*/ 1219200 w 4572000"/>
                <a:gd name="connsiteY9" fmla="*/ 1143000 h 4572000"/>
                <a:gd name="connsiteX10" fmla="*/ 76200 w 4572000"/>
                <a:gd name="connsiteY10" fmla="*/ 1143000 h 4572000"/>
                <a:gd name="connsiteX11" fmla="*/ 0 w 4572000"/>
                <a:gd name="connsiteY11" fmla="*/ 1219114 h 4572000"/>
                <a:gd name="connsiteX12" fmla="*/ 0 w 4572000"/>
                <a:gd name="connsiteY12" fmla="*/ 1219200 h 4572000"/>
                <a:gd name="connsiteX13" fmla="*/ 0 w 4572000"/>
                <a:gd name="connsiteY13" fmla="*/ 3962400 h 4572000"/>
                <a:gd name="connsiteX14" fmla="*/ 76114 w 4572000"/>
                <a:gd name="connsiteY14" fmla="*/ 4038600 h 4572000"/>
                <a:gd name="connsiteX15" fmla="*/ 76200 w 4572000"/>
                <a:gd name="connsiteY15" fmla="*/ 4038600 h 4572000"/>
                <a:gd name="connsiteX16" fmla="*/ 235487 w 4572000"/>
                <a:gd name="connsiteY16" fmla="*/ 4038600 h 4572000"/>
                <a:gd name="connsiteX17" fmla="*/ 228600 w 4572000"/>
                <a:gd name="connsiteY17" fmla="*/ 4114800 h 4572000"/>
                <a:gd name="connsiteX18" fmla="*/ 228600 w 4572000"/>
                <a:gd name="connsiteY18" fmla="*/ 4495800 h 4572000"/>
                <a:gd name="connsiteX19" fmla="*/ 304714 w 4572000"/>
                <a:gd name="connsiteY19" fmla="*/ 4572000 h 4572000"/>
                <a:gd name="connsiteX20" fmla="*/ 304800 w 4572000"/>
                <a:gd name="connsiteY20" fmla="*/ 4572000 h 4572000"/>
                <a:gd name="connsiteX21" fmla="*/ 4267200 w 4572000"/>
                <a:gd name="connsiteY21" fmla="*/ 4572000 h 4572000"/>
                <a:gd name="connsiteX22" fmla="*/ 4343400 w 4572000"/>
                <a:gd name="connsiteY22" fmla="*/ 4495886 h 4572000"/>
                <a:gd name="connsiteX23" fmla="*/ 4343400 w 4572000"/>
                <a:gd name="connsiteY23" fmla="*/ 4495800 h 4572000"/>
                <a:gd name="connsiteX24" fmla="*/ 4343400 w 4572000"/>
                <a:gd name="connsiteY24" fmla="*/ 4114800 h 4572000"/>
                <a:gd name="connsiteX25" fmla="*/ 4336514 w 4572000"/>
                <a:gd name="connsiteY25" fmla="*/ 4038600 h 4572000"/>
                <a:gd name="connsiteX26" fmla="*/ 4495800 w 4572000"/>
                <a:gd name="connsiteY26" fmla="*/ 4038600 h 4572000"/>
                <a:gd name="connsiteX27" fmla="*/ 4572000 w 4572000"/>
                <a:gd name="connsiteY27" fmla="*/ 3962486 h 4572000"/>
                <a:gd name="connsiteX28" fmla="*/ 4572000 w 4572000"/>
                <a:gd name="connsiteY28" fmla="*/ 3962400 h 4572000"/>
                <a:gd name="connsiteX29" fmla="*/ 4572000 w 4572000"/>
                <a:gd name="connsiteY29" fmla="*/ 1219200 h 4572000"/>
                <a:gd name="connsiteX30" fmla="*/ 4495886 w 4572000"/>
                <a:gd name="connsiteY30" fmla="*/ 1143000 h 4572000"/>
                <a:gd name="connsiteX31" fmla="*/ 3276600 w 4572000"/>
                <a:gd name="connsiteY31" fmla="*/ 3276600 h 4572000"/>
                <a:gd name="connsiteX32" fmla="*/ 3124200 w 4572000"/>
                <a:gd name="connsiteY32" fmla="*/ 3429000 h 4572000"/>
                <a:gd name="connsiteX33" fmla="*/ 2971800 w 4572000"/>
                <a:gd name="connsiteY33" fmla="*/ 3276600 h 4572000"/>
                <a:gd name="connsiteX34" fmla="*/ 3124200 w 4572000"/>
                <a:gd name="connsiteY34" fmla="*/ 3124200 h 4572000"/>
                <a:gd name="connsiteX35" fmla="*/ 3276600 w 4572000"/>
                <a:gd name="connsiteY35" fmla="*/ 3276600 h 4572000"/>
                <a:gd name="connsiteX36" fmla="*/ 1447800 w 4572000"/>
                <a:gd name="connsiteY36" fmla="*/ 3124200 h 4572000"/>
                <a:gd name="connsiteX37" fmla="*/ 1600200 w 4572000"/>
                <a:gd name="connsiteY37" fmla="*/ 3276600 h 4572000"/>
                <a:gd name="connsiteX38" fmla="*/ 1447800 w 4572000"/>
                <a:gd name="connsiteY38" fmla="*/ 3429000 h 4572000"/>
                <a:gd name="connsiteX39" fmla="*/ 1295400 w 4572000"/>
                <a:gd name="connsiteY39" fmla="*/ 3276600 h 4572000"/>
                <a:gd name="connsiteX40" fmla="*/ 1447800 w 4572000"/>
                <a:gd name="connsiteY40" fmla="*/ 3124200 h 4572000"/>
                <a:gd name="connsiteX41" fmla="*/ 990600 w 4572000"/>
                <a:gd name="connsiteY41" fmla="*/ 4419600 h 4572000"/>
                <a:gd name="connsiteX42" fmla="*/ 381000 w 4572000"/>
                <a:gd name="connsiteY42" fmla="*/ 4419600 h 4572000"/>
                <a:gd name="connsiteX43" fmla="*/ 381000 w 4572000"/>
                <a:gd name="connsiteY43" fmla="*/ 4114800 h 4572000"/>
                <a:gd name="connsiteX44" fmla="*/ 685800 w 4572000"/>
                <a:gd name="connsiteY44" fmla="*/ 3810000 h 4572000"/>
                <a:gd name="connsiteX45" fmla="*/ 990600 w 4572000"/>
                <a:gd name="connsiteY45" fmla="*/ 4114800 h 4572000"/>
                <a:gd name="connsiteX46" fmla="*/ 990600 w 4572000"/>
                <a:gd name="connsiteY46" fmla="*/ 4419600 h 4572000"/>
                <a:gd name="connsiteX47" fmla="*/ 533400 w 4572000"/>
                <a:gd name="connsiteY47" fmla="*/ 3505200 h 4572000"/>
                <a:gd name="connsiteX48" fmla="*/ 685800 w 4572000"/>
                <a:gd name="connsiteY48" fmla="*/ 3352800 h 4572000"/>
                <a:gd name="connsiteX49" fmla="*/ 838200 w 4572000"/>
                <a:gd name="connsiteY49" fmla="*/ 3505200 h 4572000"/>
                <a:gd name="connsiteX50" fmla="*/ 685800 w 4572000"/>
                <a:gd name="connsiteY50" fmla="*/ 3657600 h 4572000"/>
                <a:gd name="connsiteX51" fmla="*/ 533400 w 4572000"/>
                <a:gd name="connsiteY51" fmla="*/ 3505200 h 4572000"/>
                <a:gd name="connsiteX52" fmla="*/ 1002144 w 4572000"/>
                <a:gd name="connsiteY52" fmla="*/ 3785473 h 4572000"/>
                <a:gd name="connsiteX53" fmla="*/ 906285 w 4572000"/>
                <a:gd name="connsiteY53" fmla="*/ 3714522 h 4572000"/>
                <a:gd name="connsiteX54" fmla="*/ 896255 w 4572000"/>
                <a:gd name="connsiteY54" fmla="*/ 3283582 h 4572000"/>
                <a:gd name="connsiteX55" fmla="*/ 465315 w 4572000"/>
                <a:gd name="connsiteY55" fmla="*/ 3293612 h 4572000"/>
                <a:gd name="connsiteX56" fmla="*/ 465315 w 4572000"/>
                <a:gd name="connsiteY56" fmla="*/ 3714512 h 4572000"/>
                <a:gd name="connsiteX57" fmla="*/ 290455 w 4572000"/>
                <a:gd name="connsiteY57" fmla="*/ 3886191 h 4572000"/>
                <a:gd name="connsiteX58" fmla="*/ 152400 w 4572000"/>
                <a:gd name="connsiteY58" fmla="*/ 3886191 h 4572000"/>
                <a:gd name="connsiteX59" fmla="*/ 152400 w 4572000"/>
                <a:gd name="connsiteY59" fmla="*/ 1295400 h 4572000"/>
                <a:gd name="connsiteX60" fmla="*/ 1219200 w 4572000"/>
                <a:gd name="connsiteY60" fmla="*/ 1295400 h 4572000"/>
                <a:gd name="connsiteX61" fmla="*/ 1219200 w 4572000"/>
                <a:gd name="connsiteY61" fmla="*/ 3077109 h 4572000"/>
                <a:gd name="connsiteX62" fmla="*/ 1227315 w 4572000"/>
                <a:gd name="connsiteY62" fmla="*/ 3485922 h 4572000"/>
                <a:gd name="connsiteX63" fmla="*/ 1002144 w 4572000"/>
                <a:gd name="connsiteY63" fmla="*/ 3785473 h 4572000"/>
                <a:gd name="connsiteX64" fmla="*/ 1752600 w 4572000"/>
                <a:gd name="connsiteY64" fmla="*/ 4419600 h 4572000"/>
                <a:gd name="connsiteX65" fmla="*/ 1143000 w 4572000"/>
                <a:gd name="connsiteY65" fmla="*/ 4419600 h 4572000"/>
                <a:gd name="connsiteX66" fmla="*/ 1143000 w 4572000"/>
                <a:gd name="connsiteY66" fmla="*/ 3886200 h 4572000"/>
                <a:gd name="connsiteX67" fmla="*/ 1447800 w 4572000"/>
                <a:gd name="connsiteY67" fmla="*/ 3581400 h 4572000"/>
                <a:gd name="connsiteX68" fmla="*/ 1752600 w 4572000"/>
                <a:gd name="connsiteY68" fmla="*/ 3886200 h 4572000"/>
                <a:gd name="connsiteX69" fmla="*/ 1752600 w 4572000"/>
                <a:gd name="connsiteY69" fmla="*/ 4419600 h 4572000"/>
                <a:gd name="connsiteX70" fmla="*/ 2667000 w 4572000"/>
                <a:gd name="connsiteY70" fmla="*/ 4419600 h 4572000"/>
                <a:gd name="connsiteX71" fmla="*/ 1905000 w 4572000"/>
                <a:gd name="connsiteY71" fmla="*/ 4419600 h 4572000"/>
                <a:gd name="connsiteX72" fmla="*/ 1905000 w 4572000"/>
                <a:gd name="connsiteY72" fmla="*/ 3886200 h 4572000"/>
                <a:gd name="connsiteX73" fmla="*/ 2286000 w 4572000"/>
                <a:gd name="connsiteY73" fmla="*/ 3505200 h 4572000"/>
                <a:gd name="connsiteX74" fmla="*/ 2667000 w 4572000"/>
                <a:gd name="connsiteY74" fmla="*/ 3886200 h 4572000"/>
                <a:gd name="connsiteX75" fmla="*/ 2667000 w 4572000"/>
                <a:gd name="connsiteY75" fmla="*/ 4419600 h 4572000"/>
                <a:gd name="connsiteX76" fmla="*/ 2057400 w 4572000"/>
                <a:gd name="connsiteY76" fmla="*/ 3124200 h 4572000"/>
                <a:gd name="connsiteX77" fmla="*/ 2286000 w 4572000"/>
                <a:gd name="connsiteY77" fmla="*/ 2895600 h 4572000"/>
                <a:gd name="connsiteX78" fmla="*/ 2514600 w 4572000"/>
                <a:gd name="connsiteY78" fmla="*/ 3124200 h 4572000"/>
                <a:gd name="connsiteX79" fmla="*/ 2286000 w 4572000"/>
                <a:gd name="connsiteY79" fmla="*/ 3352800 h 4572000"/>
                <a:gd name="connsiteX80" fmla="*/ 2057400 w 4572000"/>
                <a:gd name="connsiteY80" fmla="*/ 3124200 h 4572000"/>
                <a:gd name="connsiteX81" fmla="*/ 2750077 w 4572000"/>
                <a:gd name="connsiteY81" fmla="*/ 3624215 h 4572000"/>
                <a:gd name="connsiteX82" fmla="*/ 2531450 w 4572000"/>
                <a:gd name="connsiteY82" fmla="*/ 3413141 h 4572000"/>
                <a:gd name="connsiteX83" fmla="*/ 2577418 w 4572000"/>
                <a:gd name="connsiteY83" fmla="*/ 2876274 h 4572000"/>
                <a:gd name="connsiteX84" fmla="*/ 2040550 w 4572000"/>
                <a:gd name="connsiteY84" fmla="*/ 2830306 h 4572000"/>
                <a:gd name="connsiteX85" fmla="*/ 1994583 w 4572000"/>
                <a:gd name="connsiteY85" fmla="*/ 3367173 h 4572000"/>
                <a:gd name="connsiteX86" fmla="*/ 2040550 w 4572000"/>
                <a:gd name="connsiteY86" fmla="*/ 3413141 h 4572000"/>
                <a:gd name="connsiteX87" fmla="*/ 1821923 w 4572000"/>
                <a:gd name="connsiteY87" fmla="*/ 3624215 h 4572000"/>
                <a:gd name="connsiteX88" fmla="*/ 1668285 w 4572000"/>
                <a:gd name="connsiteY88" fmla="*/ 3485922 h 4572000"/>
                <a:gd name="connsiteX89" fmla="*/ 1663417 w 4572000"/>
                <a:gd name="connsiteY89" fmla="*/ 3057992 h 4572000"/>
                <a:gd name="connsiteX90" fmla="*/ 1371600 w 4572000"/>
                <a:gd name="connsiteY90" fmla="*/ 2982620 h 4572000"/>
                <a:gd name="connsiteX91" fmla="*/ 1371600 w 4572000"/>
                <a:gd name="connsiteY91" fmla="*/ 152400 h 4572000"/>
                <a:gd name="connsiteX92" fmla="*/ 3200400 w 4572000"/>
                <a:gd name="connsiteY92" fmla="*/ 152400 h 4572000"/>
                <a:gd name="connsiteX93" fmla="*/ 3200400 w 4572000"/>
                <a:gd name="connsiteY93" fmla="*/ 2982620 h 4572000"/>
                <a:gd name="connsiteX94" fmla="*/ 3124200 w 4572000"/>
                <a:gd name="connsiteY94" fmla="*/ 2971800 h 4572000"/>
                <a:gd name="connsiteX95" fmla="*/ 2819400 w 4572000"/>
                <a:gd name="connsiteY95" fmla="*/ 3274990 h 4572000"/>
                <a:gd name="connsiteX96" fmla="*/ 2903715 w 4572000"/>
                <a:gd name="connsiteY96" fmla="*/ 3485922 h 4572000"/>
                <a:gd name="connsiteX97" fmla="*/ 2750077 w 4572000"/>
                <a:gd name="connsiteY97" fmla="*/ 3624215 h 4572000"/>
                <a:gd name="connsiteX98" fmla="*/ 3429000 w 4572000"/>
                <a:gd name="connsiteY98" fmla="*/ 4114800 h 4572000"/>
                <a:gd name="connsiteX99" fmla="*/ 3429000 w 4572000"/>
                <a:gd name="connsiteY99" fmla="*/ 4419600 h 4572000"/>
                <a:gd name="connsiteX100" fmla="*/ 2819400 w 4572000"/>
                <a:gd name="connsiteY100" fmla="*/ 4419600 h 4572000"/>
                <a:gd name="connsiteX101" fmla="*/ 2819400 w 4572000"/>
                <a:gd name="connsiteY101" fmla="*/ 3886200 h 4572000"/>
                <a:gd name="connsiteX102" fmla="*/ 3124200 w 4572000"/>
                <a:gd name="connsiteY102" fmla="*/ 3581400 h 4572000"/>
                <a:gd name="connsiteX103" fmla="*/ 3429000 w 4572000"/>
                <a:gd name="connsiteY103" fmla="*/ 3886200 h 4572000"/>
                <a:gd name="connsiteX104" fmla="*/ 3429000 w 4572000"/>
                <a:gd name="connsiteY104" fmla="*/ 4114800 h 4572000"/>
                <a:gd name="connsiteX105" fmla="*/ 4191000 w 4572000"/>
                <a:gd name="connsiteY105" fmla="*/ 4419600 h 4572000"/>
                <a:gd name="connsiteX106" fmla="*/ 3581400 w 4572000"/>
                <a:gd name="connsiteY106" fmla="*/ 4419600 h 4572000"/>
                <a:gd name="connsiteX107" fmla="*/ 3581400 w 4572000"/>
                <a:gd name="connsiteY107" fmla="*/ 4114800 h 4572000"/>
                <a:gd name="connsiteX108" fmla="*/ 3886200 w 4572000"/>
                <a:gd name="connsiteY108" fmla="*/ 3810000 h 4572000"/>
                <a:gd name="connsiteX109" fmla="*/ 4191000 w 4572000"/>
                <a:gd name="connsiteY109" fmla="*/ 4114800 h 4572000"/>
                <a:gd name="connsiteX110" fmla="*/ 4191000 w 4572000"/>
                <a:gd name="connsiteY110" fmla="*/ 4419600 h 4572000"/>
                <a:gd name="connsiteX111" fmla="*/ 3733800 w 4572000"/>
                <a:gd name="connsiteY111" fmla="*/ 3505200 h 4572000"/>
                <a:gd name="connsiteX112" fmla="*/ 3886200 w 4572000"/>
                <a:gd name="connsiteY112" fmla="*/ 3352800 h 4572000"/>
                <a:gd name="connsiteX113" fmla="*/ 4038600 w 4572000"/>
                <a:gd name="connsiteY113" fmla="*/ 3505200 h 4572000"/>
                <a:gd name="connsiteX114" fmla="*/ 3886200 w 4572000"/>
                <a:gd name="connsiteY114" fmla="*/ 3657600 h 4572000"/>
                <a:gd name="connsiteX115" fmla="*/ 3733800 w 4572000"/>
                <a:gd name="connsiteY115" fmla="*/ 3505200 h 4572000"/>
                <a:gd name="connsiteX116" fmla="*/ 4419600 w 4572000"/>
                <a:gd name="connsiteY116" fmla="*/ 3886200 h 4572000"/>
                <a:gd name="connsiteX117" fmla="*/ 4281545 w 4572000"/>
                <a:gd name="connsiteY117" fmla="*/ 3886200 h 4572000"/>
                <a:gd name="connsiteX118" fmla="*/ 4106685 w 4572000"/>
                <a:gd name="connsiteY118" fmla="*/ 3714522 h 4572000"/>
                <a:gd name="connsiteX119" fmla="*/ 4096655 w 4572000"/>
                <a:gd name="connsiteY119" fmla="*/ 3283582 h 4572000"/>
                <a:gd name="connsiteX120" fmla="*/ 3665715 w 4572000"/>
                <a:gd name="connsiteY120" fmla="*/ 3293612 h 4572000"/>
                <a:gd name="connsiteX121" fmla="*/ 3665715 w 4572000"/>
                <a:gd name="connsiteY121" fmla="*/ 3714512 h 4572000"/>
                <a:gd name="connsiteX122" fmla="*/ 3569856 w 4572000"/>
                <a:gd name="connsiteY122" fmla="*/ 3785464 h 4572000"/>
                <a:gd name="connsiteX123" fmla="*/ 3344685 w 4572000"/>
                <a:gd name="connsiteY123" fmla="*/ 3485912 h 4572000"/>
                <a:gd name="connsiteX124" fmla="*/ 3352810 w 4572000"/>
                <a:gd name="connsiteY124" fmla="*/ 3077099 h 4572000"/>
                <a:gd name="connsiteX125" fmla="*/ 3352810 w 4572000"/>
                <a:gd name="connsiteY125" fmla="*/ 1295400 h 4572000"/>
                <a:gd name="connsiteX126" fmla="*/ 4419610 w 4572000"/>
                <a:gd name="connsiteY126" fmla="*/ 1295400 h 4572000"/>
                <a:gd name="connsiteX127" fmla="*/ 4419610 w 4572000"/>
                <a:gd name="connsiteY127" fmla="*/ 38862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572000" h="4572000">
                  <a:moveTo>
                    <a:pt x="4495886" y="1143000"/>
                  </a:moveTo>
                  <a:cubicBezTo>
                    <a:pt x="4495858" y="1143000"/>
                    <a:pt x="4495829" y="1143000"/>
                    <a:pt x="4495800" y="1143000"/>
                  </a:cubicBezTo>
                  <a:lnTo>
                    <a:pt x="3352800" y="1143000"/>
                  </a:lnTo>
                  <a:lnTo>
                    <a:pt x="3352800" y="76200"/>
                  </a:lnTo>
                  <a:cubicBezTo>
                    <a:pt x="3352829" y="34138"/>
                    <a:pt x="3318748" y="29"/>
                    <a:pt x="3276686" y="0"/>
                  </a:cubicBezTo>
                  <a:cubicBezTo>
                    <a:pt x="3276657" y="0"/>
                    <a:pt x="3276629" y="0"/>
                    <a:pt x="3276600" y="0"/>
                  </a:cubicBezTo>
                  <a:lnTo>
                    <a:pt x="1295400" y="0"/>
                  </a:lnTo>
                  <a:cubicBezTo>
                    <a:pt x="1253338" y="-29"/>
                    <a:pt x="1219229" y="34052"/>
                    <a:pt x="1219200" y="76114"/>
                  </a:cubicBezTo>
                  <a:cubicBezTo>
                    <a:pt x="1219200" y="76143"/>
                    <a:pt x="1219200" y="76171"/>
                    <a:pt x="1219200" y="76200"/>
                  </a:cubicBezTo>
                  <a:lnTo>
                    <a:pt x="1219200" y="1143000"/>
                  </a:lnTo>
                  <a:lnTo>
                    <a:pt x="76200" y="1143000"/>
                  </a:lnTo>
                  <a:cubicBezTo>
                    <a:pt x="34138" y="1142972"/>
                    <a:pt x="29" y="1177052"/>
                    <a:pt x="0" y="1219114"/>
                  </a:cubicBezTo>
                  <a:cubicBezTo>
                    <a:pt x="0" y="1219143"/>
                    <a:pt x="0" y="1219172"/>
                    <a:pt x="0" y="1219200"/>
                  </a:cubicBezTo>
                  <a:lnTo>
                    <a:pt x="0" y="3962400"/>
                  </a:lnTo>
                  <a:cubicBezTo>
                    <a:pt x="-29" y="4004462"/>
                    <a:pt x="34052" y="4038572"/>
                    <a:pt x="76114" y="4038600"/>
                  </a:cubicBezTo>
                  <a:cubicBezTo>
                    <a:pt x="76143" y="4038600"/>
                    <a:pt x="76171" y="4038600"/>
                    <a:pt x="76200" y="4038600"/>
                  </a:cubicBezTo>
                  <a:lnTo>
                    <a:pt x="235487" y="4038600"/>
                  </a:lnTo>
                  <a:cubicBezTo>
                    <a:pt x="231067" y="4063765"/>
                    <a:pt x="228762" y="4089254"/>
                    <a:pt x="228600" y="4114800"/>
                  </a:cubicBezTo>
                  <a:lnTo>
                    <a:pt x="228600" y="4495800"/>
                  </a:lnTo>
                  <a:cubicBezTo>
                    <a:pt x="228571" y="4537863"/>
                    <a:pt x="262652" y="4571972"/>
                    <a:pt x="304714" y="4572000"/>
                  </a:cubicBezTo>
                  <a:cubicBezTo>
                    <a:pt x="304743" y="4572000"/>
                    <a:pt x="304771" y="4572000"/>
                    <a:pt x="304800" y="4572000"/>
                  </a:cubicBezTo>
                  <a:lnTo>
                    <a:pt x="4267200" y="4572000"/>
                  </a:lnTo>
                  <a:cubicBezTo>
                    <a:pt x="4309263" y="4572029"/>
                    <a:pt x="4343372" y="4537948"/>
                    <a:pt x="4343400" y="4495886"/>
                  </a:cubicBezTo>
                  <a:cubicBezTo>
                    <a:pt x="4343400" y="4495858"/>
                    <a:pt x="4343400" y="4495829"/>
                    <a:pt x="4343400" y="4495800"/>
                  </a:cubicBezTo>
                  <a:lnTo>
                    <a:pt x="4343400" y="4114800"/>
                  </a:lnTo>
                  <a:cubicBezTo>
                    <a:pt x="4343248" y="4089254"/>
                    <a:pt x="4340943" y="4063765"/>
                    <a:pt x="4336514" y="4038600"/>
                  </a:cubicBezTo>
                  <a:lnTo>
                    <a:pt x="4495800" y="4038600"/>
                  </a:lnTo>
                  <a:cubicBezTo>
                    <a:pt x="4537863" y="4038629"/>
                    <a:pt x="4571972" y="4004548"/>
                    <a:pt x="4572000" y="3962486"/>
                  </a:cubicBezTo>
                  <a:cubicBezTo>
                    <a:pt x="4572000" y="3962457"/>
                    <a:pt x="4572000" y="3962429"/>
                    <a:pt x="4572000" y="3962400"/>
                  </a:cubicBezTo>
                  <a:lnTo>
                    <a:pt x="4572000" y="1219200"/>
                  </a:lnTo>
                  <a:cubicBezTo>
                    <a:pt x="4572029" y="1177138"/>
                    <a:pt x="4537948" y="1143029"/>
                    <a:pt x="4495886" y="1143000"/>
                  </a:cubicBezTo>
                  <a:close/>
                  <a:moveTo>
                    <a:pt x="3276600" y="3276600"/>
                  </a:moveTo>
                  <a:cubicBezTo>
                    <a:pt x="3276600" y="3360773"/>
                    <a:pt x="3208373" y="3429000"/>
                    <a:pt x="3124200" y="3429000"/>
                  </a:cubicBezTo>
                  <a:cubicBezTo>
                    <a:pt x="3040028" y="3429000"/>
                    <a:pt x="2971800" y="3360773"/>
                    <a:pt x="2971800" y="3276600"/>
                  </a:cubicBezTo>
                  <a:cubicBezTo>
                    <a:pt x="2971800" y="3192428"/>
                    <a:pt x="3040028" y="3124200"/>
                    <a:pt x="3124200" y="3124200"/>
                  </a:cubicBezTo>
                  <a:cubicBezTo>
                    <a:pt x="3208325" y="3124305"/>
                    <a:pt x="3276495" y="3192475"/>
                    <a:pt x="3276600" y="3276600"/>
                  </a:cubicBezTo>
                  <a:close/>
                  <a:moveTo>
                    <a:pt x="1447800" y="3124200"/>
                  </a:moveTo>
                  <a:cubicBezTo>
                    <a:pt x="1531973" y="3124200"/>
                    <a:pt x="1600200" y="3192428"/>
                    <a:pt x="1600200" y="3276600"/>
                  </a:cubicBezTo>
                  <a:cubicBezTo>
                    <a:pt x="1600200" y="3360773"/>
                    <a:pt x="1531973" y="3429000"/>
                    <a:pt x="1447800" y="3429000"/>
                  </a:cubicBezTo>
                  <a:cubicBezTo>
                    <a:pt x="1363628" y="3429000"/>
                    <a:pt x="1295400" y="3360773"/>
                    <a:pt x="1295400" y="3276600"/>
                  </a:cubicBezTo>
                  <a:cubicBezTo>
                    <a:pt x="1295505" y="3192475"/>
                    <a:pt x="1363675" y="3124305"/>
                    <a:pt x="1447800" y="3124200"/>
                  </a:cubicBezTo>
                  <a:close/>
                  <a:moveTo>
                    <a:pt x="990600" y="4419600"/>
                  </a:moveTo>
                  <a:lnTo>
                    <a:pt x="381000" y="4419600"/>
                  </a:lnTo>
                  <a:lnTo>
                    <a:pt x="381000" y="4114800"/>
                  </a:lnTo>
                  <a:cubicBezTo>
                    <a:pt x="381000" y="3946465"/>
                    <a:pt x="517465" y="3810000"/>
                    <a:pt x="685800" y="3810000"/>
                  </a:cubicBezTo>
                  <a:cubicBezTo>
                    <a:pt x="854135" y="3810000"/>
                    <a:pt x="990600" y="3946465"/>
                    <a:pt x="990600" y="4114800"/>
                  </a:cubicBezTo>
                  <a:lnTo>
                    <a:pt x="990600" y="4419600"/>
                  </a:lnTo>
                  <a:close/>
                  <a:moveTo>
                    <a:pt x="533400" y="3505200"/>
                  </a:moveTo>
                  <a:cubicBezTo>
                    <a:pt x="533400" y="3421028"/>
                    <a:pt x="601628" y="3352800"/>
                    <a:pt x="685800" y="3352800"/>
                  </a:cubicBezTo>
                  <a:cubicBezTo>
                    <a:pt x="769972" y="3352800"/>
                    <a:pt x="838200" y="3421028"/>
                    <a:pt x="838200" y="3505200"/>
                  </a:cubicBezTo>
                  <a:cubicBezTo>
                    <a:pt x="838200" y="3589373"/>
                    <a:pt x="769972" y="3657600"/>
                    <a:pt x="685800" y="3657600"/>
                  </a:cubicBezTo>
                  <a:cubicBezTo>
                    <a:pt x="601675" y="3657495"/>
                    <a:pt x="533505" y="3589325"/>
                    <a:pt x="533400" y="3505200"/>
                  </a:cubicBezTo>
                  <a:close/>
                  <a:moveTo>
                    <a:pt x="1002144" y="3785473"/>
                  </a:moveTo>
                  <a:cubicBezTo>
                    <a:pt x="973407" y="3757756"/>
                    <a:pt x="941184" y="3733905"/>
                    <a:pt x="906285" y="3714522"/>
                  </a:cubicBezTo>
                  <a:cubicBezTo>
                    <a:pt x="1022509" y="3592754"/>
                    <a:pt x="1018023" y="3399816"/>
                    <a:pt x="896255" y="3283582"/>
                  </a:cubicBezTo>
                  <a:cubicBezTo>
                    <a:pt x="774487" y="3167348"/>
                    <a:pt x="581549" y="3171844"/>
                    <a:pt x="465315" y="3293612"/>
                  </a:cubicBezTo>
                  <a:cubicBezTo>
                    <a:pt x="352892" y="3411388"/>
                    <a:pt x="352892" y="3596735"/>
                    <a:pt x="465315" y="3714512"/>
                  </a:cubicBezTo>
                  <a:cubicBezTo>
                    <a:pt x="392582" y="3754879"/>
                    <a:pt x="332156" y="3814210"/>
                    <a:pt x="290455" y="3886191"/>
                  </a:cubicBezTo>
                  <a:lnTo>
                    <a:pt x="152400" y="3886191"/>
                  </a:lnTo>
                  <a:lnTo>
                    <a:pt x="152400" y="1295400"/>
                  </a:lnTo>
                  <a:lnTo>
                    <a:pt x="1219200" y="1295400"/>
                  </a:lnTo>
                  <a:lnTo>
                    <a:pt x="1219200" y="3077109"/>
                  </a:lnTo>
                  <a:cubicBezTo>
                    <a:pt x="1114558" y="3194523"/>
                    <a:pt x="1118092" y="3372755"/>
                    <a:pt x="1227315" y="3485922"/>
                  </a:cubicBezTo>
                  <a:cubicBezTo>
                    <a:pt x="1113015" y="3549139"/>
                    <a:pt x="1031110" y="3658105"/>
                    <a:pt x="1002144" y="3785473"/>
                  </a:cubicBezTo>
                  <a:close/>
                  <a:moveTo>
                    <a:pt x="1752600" y="4419600"/>
                  </a:moveTo>
                  <a:lnTo>
                    <a:pt x="1143000" y="4419600"/>
                  </a:lnTo>
                  <a:lnTo>
                    <a:pt x="1143000" y="3886200"/>
                  </a:lnTo>
                  <a:cubicBezTo>
                    <a:pt x="1143000" y="3717865"/>
                    <a:pt x="1279465" y="3581400"/>
                    <a:pt x="1447800" y="3581400"/>
                  </a:cubicBezTo>
                  <a:cubicBezTo>
                    <a:pt x="1616135" y="3581400"/>
                    <a:pt x="1752600" y="3717865"/>
                    <a:pt x="1752600" y="3886200"/>
                  </a:cubicBezTo>
                  <a:lnTo>
                    <a:pt x="1752600" y="4419600"/>
                  </a:lnTo>
                  <a:close/>
                  <a:moveTo>
                    <a:pt x="2667000" y="4419600"/>
                  </a:moveTo>
                  <a:lnTo>
                    <a:pt x="1905000" y="4419600"/>
                  </a:lnTo>
                  <a:lnTo>
                    <a:pt x="1905000" y="3886200"/>
                  </a:lnTo>
                  <a:cubicBezTo>
                    <a:pt x="1905000" y="3675783"/>
                    <a:pt x="2075583" y="3505200"/>
                    <a:pt x="2286000" y="3505200"/>
                  </a:cubicBezTo>
                  <a:cubicBezTo>
                    <a:pt x="2496417" y="3505200"/>
                    <a:pt x="2667000" y="3675783"/>
                    <a:pt x="2667000" y="3886200"/>
                  </a:cubicBezTo>
                  <a:lnTo>
                    <a:pt x="2667000" y="4419600"/>
                  </a:lnTo>
                  <a:close/>
                  <a:moveTo>
                    <a:pt x="2057400" y="3124200"/>
                  </a:moveTo>
                  <a:cubicBezTo>
                    <a:pt x="2057400" y="2997946"/>
                    <a:pt x="2159746" y="2895600"/>
                    <a:pt x="2286000" y="2895600"/>
                  </a:cubicBezTo>
                  <a:cubicBezTo>
                    <a:pt x="2412254" y="2895600"/>
                    <a:pt x="2514600" y="2997946"/>
                    <a:pt x="2514600" y="3124200"/>
                  </a:cubicBezTo>
                  <a:cubicBezTo>
                    <a:pt x="2514600" y="3250454"/>
                    <a:pt x="2412254" y="3352800"/>
                    <a:pt x="2286000" y="3352800"/>
                  </a:cubicBezTo>
                  <a:cubicBezTo>
                    <a:pt x="2159803" y="3352667"/>
                    <a:pt x="2057534" y="3250397"/>
                    <a:pt x="2057400" y="3124200"/>
                  </a:cubicBezTo>
                  <a:close/>
                  <a:moveTo>
                    <a:pt x="2750077" y="3624215"/>
                  </a:moveTo>
                  <a:cubicBezTo>
                    <a:pt x="2699052" y="3534261"/>
                    <a:pt x="2623137" y="3460966"/>
                    <a:pt x="2531450" y="3413141"/>
                  </a:cubicBezTo>
                  <a:cubicBezTo>
                    <a:pt x="2692394" y="3277581"/>
                    <a:pt x="2712968" y="3037218"/>
                    <a:pt x="2577418" y="2876274"/>
                  </a:cubicBezTo>
                  <a:cubicBezTo>
                    <a:pt x="2441858" y="2715330"/>
                    <a:pt x="2201494" y="2694756"/>
                    <a:pt x="2040550" y="2830306"/>
                  </a:cubicBezTo>
                  <a:cubicBezTo>
                    <a:pt x="1879606" y="2965866"/>
                    <a:pt x="1859032" y="3206229"/>
                    <a:pt x="1994583" y="3367173"/>
                  </a:cubicBezTo>
                  <a:cubicBezTo>
                    <a:pt x="2008565" y="3383776"/>
                    <a:pt x="2023939" y="3399149"/>
                    <a:pt x="2040550" y="3413141"/>
                  </a:cubicBezTo>
                  <a:cubicBezTo>
                    <a:pt x="1948863" y="3460966"/>
                    <a:pt x="1872948" y="3534261"/>
                    <a:pt x="1821923" y="3624215"/>
                  </a:cubicBezTo>
                  <a:cubicBezTo>
                    <a:pt x="1781861" y="3567065"/>
                    <a:pt x="1729321" y="3519773"/>
                    <a:pt x="1668285" y="3485922"/>
                  </a:cubicBezTo>
                  <a:cubicBezTo>
                    <a:pt x="1785109" y="3366411"/>
                    <a:pt x="1782937" y="3174816"/>
                    <a:pt x="1663417" y="3057992"/>
                  </a:cubicBezTo>
                  <a:cubicBezTo>
                    <a:pt x="1586465" y="2982763"/>
                    <a:pt x="1475356" y="2954074"/>
                    <a:pt x="1371600" y="2982620"/>
                  </a:cubicBezTo>
                  <a:lnTo>
                    <a:pt x="1371600" y="152400"/>
                  </a:lnTo>
                  <a:lnTo>
                    <a:pt x="3200400" y="152400"/>
                  </a:lnTo>
                  <a:lnTo>
                    <a:pt x="3200400" y="2982620"/>
                  </a:lnTo>
                  <a:cubicBezTo>
                    <a:pt x="3175569" y="2975772"/>
                    <a:pt x="3149956" y="2972134"/>
                    <a:pt x="3124200" y="2971800"/>
                  </a:cubicBezTo>
                  <a:cubicBezTo>
                    <a:pt x="2956312" y="2971352"/>
                    <a:pt x="2819848" y="3107093"/>
                    <a:pt x="2819400" y="3274990"/>
                  </a:cubicBezTo>
                  <a:cubicBezTo>
                    <a:pt x="2819191" y="3353553"/>
                    <a:pt x="2849413" y="3429152"/>
                    <a:pt x="2903715" y="3485922"/>
                  </a:cubicBezTo>
                  <a:cubicBezTo>
                    <a:pt x="2842679" y="3519773"/>
                    <a:pt x="2790139" y="3567065"/>
                    <a:pt x="2750077" y="3624215"/>
                  </a:cubicBezTo>
                  <a:close/>
                  <a:moveTo>
                    <a:pt x="3429000" y="4114800"/>
                  </a:moveTo>
                  <a:lnTo>
                    <a:pt x="3429000" y="4419600"/>
                  </a:lnTo>
                  <a:lnTo>
                    <a:pt x="2819400" y="4419600"/>
                  </a:lnTo>
                  <a:lnTo>
                    <a:pt x="2819400" y="3886200"/>
                  </a:lnTo>
                  <a:cubicBezTo>
                    <a:pt x="2819400" y="3717865"/>
                    <a:pt x="2955865" y="3581400"/>
                    <a:pt x="3124200" y="3581400"/>
                  </a:cubicBezTo>
                  <a:cubicBezTo>
                    <a:pt x="3292536" y="3581400"/>
                    <a:pt x="3429000" y="3717865"/>
                    <a:pt x="3429000" y="3886200"/>
                  </a:cubicBezTo>
                  <a:lnTo>
                    <a:pt x="3429000" y="4114800"/>
                  </a:lnTo>
                  <a:close/>
                  <a:moveTo>
                    <a:pt x="4191000" y="4419600"/>
                  </a:moveTo>
                  <a:lnTo>
                    <a:pt x="3581400" y="4419600"/>
                  </a:lnTo>
                  <a:lnTo>
                    <a:pt x="3581400" y="4114800"/>
                  </a:lnTo>
                  <a:cubicBezTo>
                    <a:pt x="3581400" y="3946465"/>
                    <a:pt x="3717865" y="3810000"/>
                    <a:pt x="3886200" y="3810000"/>
                  </a:cubicBezTo>
                  <a:cubicBezTo>
                    <a:pt x="4054536" y="3810000"/>
                    <a:pt x="4191000" y="3946465"/>
                    <a:pt x="4191000" y="4114800"/>
                  </a:cubicBezTo>
                  <a:lnTo>
                    <a:pt x="4191000" y="4419600"/>
                  </a:lnTo>
                  <a:close/>
                  <a:moveTo>
                    <a:pt x="3733800" y="3505200"/>
                  </a:moveTo>
                  <a:cubicBezTo>
                    <a:pt x="3733800" y="3421028"/>
                    <a:pt x="3802028" y="3352800"/>
                    <a:pt x="3886200" y="3352800"/>
                  </a:cubicBezTo>
                  <a:cubicBezTo>
                    <a:pt x="3970373" y="3352800"/>
                    <a:pt x="4038600" y="3421028"/>
                    <a:pt x="4038600" y="3505200"/>
                  </a:cubicBezTo>
                  <a:cubicBezTo>
                    <a:pt x="4038600" y="3589373"/>
                    <a:pt x="3970373" y="3657600"/>
                    <a:pt x="3886200" y="3657600"/>
                  </a:cubicBezTo>
                  <a:cubicBezTo>
                    <a:pt x="3802075" y="3657495"/>
                    <a:pt x="3733905" y="3589325"/>
                    <a:pt x="3733800" y="3505200"/>
                  </a:cubicBezTo>
                  <a:close/>
                  <a:moveTo>
                    <a:pt x="4419600" y="3886200"/>
                  </a:moveTo>
                  <a:lnTo>
                    <a:pt x="4281545" y="3886200"/>
                  </a:lnTo>
                  <a:cubicBezTo>
                    <a:pt x="4239844" y="3814220"/>
                    <a:pt x="4179418" y="3754888"/>
                    <a:pt x="4106685" y="3714522"/>
                  </a:cubicBezTo>
                  <a:cubicBezTo>
                    <a:pt x="4222909" y="3592754"/>
                    <a:pt x="4218423" y="3399816"/>
                    <a:pt x="4096655" y="3283582"/>
                  </a:cubicBezTo>
                  <a:cubicBezTo>
                    <a:pt x="3974887" y="3167358"/>
                    <a:pt x="3781949" y="3171844"/>
                    <a:pt x="3665715" y="3293612"/>
                  </a:cubicBezTo>
                  <a:cubicBezTo>
                    <a:pt x="3553292" y="3411388"/>
                    <a:pt x="3553292" y="3596735"/>
                    <a:pt x="3665715" y="3714512"/>
                  </a:cubicBezTo>
                  <a:cubicBezTo>
                    <a:pt x="3630816" y="3733895"/>
                    <a:pt x="3598583" y="3757746"/>
                    <a:pt x="3569856" y="3785464"/>
                  </a:cubicBezTo>
                  <a:cubicBezTo>
                    <a:pt x="3540900" y="3658095"/>
                    <a:pt x="3458985" y="3549129"/>
                    <a:pt x="3344685" y="3485912"/>
                  </a:cubicBezTo>
                  <a:cubicBezTo>
                    <a:pt x="3453908" y="3372745"/>
                    <a:pt x="3457451" y="3194514"/>
                    <a:pt x="3352810" y="3077099"/>
                  </a:cubicBezTo>
                  <a:lnTo>
                    <a:pt x="3352810" y="1295400"/>
                  </a:lnTo>
                  <a:lnTo>
                    <a:pt x="4419610" y="1295400"/>
                  </a:lnTo>
                  <a:lnTo>
                    <a:pt x="4419610" y="3886200"/>
                  </a:lnTo>
                  <a:close/>
                </a:path>
              </a:pathLst>
            </a:custGeom>
            <a:grpFill/>
            <a:ln w="9525" cap="flat">
              <a:noFill/>
              <a:prstDash val="solid"/>
              <a:miter/>
            </a:ln>
          </p:spPr>
          <p:txBody>
            <a:bodyPr rtlCol="0" anchor="ctr"/>
            <a:lstStyle/>
            <a:p>
              <a:endParaRPr lang="fr-FR" dirty="0"/>
            </a:p>
          </p:txBody>
        </p:sp>
        <p:sp>
          <p:nvSpPr>
            <p:cNvPr id="21" name="Graphic 6">
              <a:extLst>
                <a:ext uri="{FF2B5EF4-FFF2-40B4-BE49-F238E27FC236}">
                  <a16:creationId xmlns:a16="http://schemas.microsoft.com/office/drawing/2014/main" id="{CBCE4E89-5D86-F21B-B7B3-264CF27F167D}"/>
                </a:ext>
              </a:extLst>
            </p:cNvPr>
            <p:cNvSpPr/>
            <p:nvPr/>
          </p:nvSpPr>
          <p:spPr>
            <a:xfrm>
              <a:off x="-4836464" y="-1119955"/>
              <a:ext cx="1066800" cy="762000"/>
            </a:xfrm>
            <a:custGeom>
              <a:avLst/>
              <a:gdLst>
                <a:gd name="connsiteX0" fmla="*/ 990686 w 1066800"/>
                <a:gd name="connsiteY0" fmla="*/ 0 h 762000"/>
                <a:gd name="connsiteX1" fmla="*/ 990600 w 1066800"/>
                <a:gd name="connsiteY1" fmla="*/ 0 h 762000"/>
                <a:gd name="connsiteX2" fmla="*/ 76200 w 1066800"/>
                <a:gd name="connsiteY2" fmla="*/ 0 h 762000"/>
                <a:gd name="connsiteX3" fmla="*/ 0 w 1066800"/>
                <a:gd name="connsiteY3" fmla="*/ 76114 h 762000"/>
                <a:gd name="connsiteX4" fmla="*/ 0 w 1066800"/>
                <a:gd name="connsiteY4" fmla="*/ 76200 h 762000"/>
                <a:gd name="connsiteX5" fmla="*/ 0 w 1066800"/>
                <a:gd name="connsiteY5" fmla="*/ 685800 h 762000"/>
                <a:gd name="connsiteX6" fmla="*/ 76114 w 1066800"/>
                <a:gd name="connsiteY6" fmla="*/ 762000 h 762000"/>
                <a:gd name="connsiteX7" fmla="*/ 76200 w 1066800"/>
                <a:gd name="connsiteY7" fmla="*/ 762000 h 762000"/>
                <a:gd name="connsiteX8" fmla="*/ 990600 w 1066800"/>
                <a:gd name="connsiteY8" fmla="*/ 762000 h 762000"/>
                <a:gd name="connsiteX9" fmla="*/ 1066800 w 1066800"/>
                <a:gd name="connsiteY9" fmla="*/ 685886 h 762000"/>
                <a:gd name="connsiteX10" fmla="*/ 1066800 w 1066800"/>
                <a:gd name="connsiteY10" fmla="*/ 685800 h 762000"/>
                <a:gd name="connsiteX11" fmla="*/ 1066800 w 1066800"/>
                <a:gd name="connsiteY11" fmla="*/ 76200 h 762000"/>
                <a:gd name="connsiteX12" fmla="*/ 990686 w 1066800"/>
                <a:gd name="connsiteY12" fmla="*/ 0 h 762000"/>
                <a:gd name="connsiteX13" fmla="*/ 914400 w 1066800"/>
                <a:gd name="connsiteY13" fmla="*/ 609600 h 762000"/>
                <a:gd name="connsiteX14" fmla="*/ 152400 w 1066800"/>
                <a:gd name="connsiteY14" fmla="*/ 609600 h 762000"/>
                <a:gd name="connsiteX15" fmla="*/ 152400 w 1066800"/>
                <a:gd name="connsiteY15" fmla="*/ 152400 h 762000"/>
                <a:gd name="connsiteX16" fmla="*/ 914400 w 1066800"/>
                <a:gd name="connsiteY16" fmla="*/ 152400 h 762000"/>
                <a:gd name="connsiteX17" fmla="*/ 914400 w 1066800"/>
                <a:gd name="connsiteY17" fmla="*/ 6096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66800" h="762000">
                  <a:moveTo>
                    <a:pt x="990686" y="0"/>
                  </a:moveTo>
                  <a:cubicBezTo>
                    <a:pt x="990657" y="0"/>
                    <a:pt x="990629" y="0"/>
                    <a:pt x="990600" y="0"/>
                  </a:cubicBezTo>
                  <a:lnTo>
                    <a:pt x="76200" y="0"/>
                  </a:lnTo>
                  <a:cubicBezTo>
                    <a:pt x="34138" y="-29"/>
                    <a:pt x="29" y="34052"/>
                    <a:pt x="0" y="76114"/>
                  </a:cubicBezTo>
                  <a:cubicBezTo>
                    <a:pt x="0" y="76143"/>
                    <a:pt x="0" y="76171"/>
                    <a:pt x="0" y="76200"/>
                  </a:cubicBezTo>
                  <a:lnTo>
                    <a:pt x="0" y="685800"/>
                  </a:lnTo>
                  <a:cubicBezTo>
                    <a:pt x="-29" y="727862"/>
                    <a:pt x="34052" y="761971"/>
                    <a:pt x="76114" y="762000"/>
                  </a:cubicBezTo>
                  <a:cubicBezTo>
                    <a:pt x="76143" y="762000"/>
                    <a:pt x="76171" y="762000"/>
                    <a:pt x="76200" y="762000"/>
                  </a:cubicBezTo>
                  <a:lnTo>
                    <a:pt x="990600" y="762000"/>
                  </a:lnTo>
                  <a:cubicBezTo>
                    <a:pt x="1032662" y="762029"/>
                    <a:pt x="1066772" y="727948"/>
                    <a:pt x="1066800" y="685886"/>
                  </a:cubicBezTo>
                  <a:cubicBezTo>
                    <a:pt x="1066800" y="685857"/>
                    <a:pt x="1066800" y="685829"/>
                    <a:pt x="1066800" y="685800"/>
                  </a:cubicBezTo>
                  <a:lnTo>
                    <a:pt x="1066800" y="76200"/>
                  </a:lnTo>
                  <a:cubicBezTo>
                    <a:pt x="1066829" y="34138"/>
                    <a:pt x="1032748" y="29"/>
                    <a:pt x="990686" y="0"/>
                  </a:cubicBezTo>
                  <a:close/>
                  <a:moveTo>
                    <a:pt x="914400" y="609600"/>
                  </a:moveTo>
                  <a:lnTo>
                    <a:pt x="152400" y="609600"/>
                  </a:lnTo>
                  <a:lnTo>
                    <a:pt x="152400" y="152400"/>
                  </a:lnTo>
                  <a:lnTo>
                    <a:pt x="914400" y="152400"/>
                  </a:lnTo>
                  <a:lnTo>
                    <a:pt x="914400" y="609600"/>
                  </a:lnTo>
                  <a:close/>
                </a:path>
              </a:pathLst>
            </a:custGeom>
            <a:grpFill/>
            <a:ln w="9525" cap="flat">
              <a:noFill/>
              <a:prstDash val="solid"/>
              <a:miter/>
            </a:ln>
          </p:spPr>
          <p:txBody>
            <a:bodyPr rtlCol="0" anchor="ctr"/>
            <a:lstStyle/>
            <a:p>
              <a:endParaRPr lang="fr-FR" dirty="0"/>
            </a:p>
          </p:txBody>
        </p:sp>
      </p:grpSp>
      <p:grpSp>
        <p:nvGrpSpPr>
          <p:cNvPr id="22" name="Graphic 10">
            <a:extLst>
              <a:ext uri="{FF2B5EF4-FFF2-40B4-BE49-F238E27FC236}">
                <a16:creationId xmlns:a16="http://schemas.microsoft.com/office/drawing/2014/main" id="{4F3C7DD7-AF3E-431E-B861-E273C64CAD1E}"/>
              </a:ext>
            </a:extLst>
          </p:cNvPr>
          <p:cNvGrpSpPr/>
          <p:nvPr/>
        </p:nvGrpSpPr>
        <p:grpSpPr>
          <a:xfrm>
            <a:off x="2644830" y="1043607"/>
            <a:ext cx="479256" cy="457780"/>
            <a:chOff x="2073136" y="-4949011"/>
            <a:chExt cx="4876790" cy="4658269"/>
          </a:xfrm>
          <a:solidFill>
            <a:schemeClr val="accent6"/>
          </a:solidFill>
        </p:grpSpPr>
        <p:sp>
          <p:nvSpPr>
            <p:cNvPr id="23" name="Graphic 10">
              <a:extLst>
                <a:ext uri="{FF2B5EF4-FFF2-40B4-BE49-F238E27FC236}">
                  <a16:creationId xmlns:a16="http://schemas.microsoft.com/office/drawing/2014/main" id="{BB6314F3-9D63-5C48-B448-9B496D8BE3CE}"/>
                </a:ext>
              </a:extLst>
            </p:cNvPr>
            <p:cNvSpPr/>
            <p:nvPr/>
          </p:nvSpPr>
          <p:spPr>
            <a:xfrm>
              <a:off x="2073136" y="-4949011"/>
              <a:ext cx="4876790" cy="4658269"/>
            </a:xfrm>
            <a:custGeom>
              <a:avLst/>
              <a:gdLst>
                <a:gd name="connsiteX0" fmla="*/ 4407618 w 4876790"/>
                <a:gd name="connsiteY0" fmla="*/ 3526862 h 4658269"/>
                <a:gd name="connsiteX1" fmla="*/ 4323112 w 4876790"/>
                <a:gd name="connsiteY1" fmla="*/ 3529005 h 4658269"/>
                <a:gd name="connsiteX2" fmla="*/ 4323112 w 4876790"/>
                <a:gd name="connsiteY2" fmla="*/ 2344847 h 4658269"/>
                <a:gd name="connsiteX3" fmla="*/ 4093274 w 4876790"/>
                <a:gd name="connsiteY3" fmla="*/ 2115009 h 4658269"/>
                <a:gd name="connsiteX4" fmla="*/ 3513011 w 4876790"/>
                <a:gd name="connsiteY4" fmla="*/ 2115009 h 4658269"/>
                <a:gd name="connsiteX5" fmla="*/ 3512087 w 4876790"/>
                <a:gd name="connsiteY5" fmla="*/ 2114962 h 4658269"/>
                <a:gd name="connsiteX6" fmla="*/ 2843889 w 4876790"/>
                <a:gd name="connsiteY6" fmla="*/ 2114962 h 4658269"/>
                <a:gd name="connsiteX7" fmla="*/ 2843889 w 4876790"/>
                <a:gd name="connsiteY7" fmla="*/ 331072 h 4658269"/>
                <a:gd name="connsiteX8" fmla="*/ 3391910 w 4876790"/>
                <a:gd name="connsiteY8" fmla="*/ 860805 h 4658269"/>
                <a:gd name="connsiteX9" fmla="*/ 3440649 w 4876790"/>
                <a:gd name="connsiteY9" fmla="*/ 975705 h 4658269"/>
                <a:gd name="connsiteX10" fmla="*/ 3440649 w 4876790"/>
                <a:gd name="connsiteY10" fmla="*/ 1849662 h 4658269"/>
                <a:gd name="connsiteX11" fmla="*/ 3512087 w 4876790"/>
                <a:gd name="connsiteY11" fmla="*/ 1921099 h 4658269"/>
                <a:gd name="connsiteX12" fmla="*/ 3583524 w 4876790"/>
                <a:gd name="connsiteY12" fmla="*/ 1849662 h 4658269"/>
                <a:gd name="connsiteX13" fmla="*/ 3583524 w 4876790"/>
                <a:gd name="connsiteY13" fmla="*/ 975705 h 4658269"/>
                <a:gd name="connsiteX14" fmla="*/ 3491208 w 4876790"/>
                <a:gd name="connsiteY14" fmla="*/ 758077 h 4658269"/>
                <a:gd name="connsiteX15" fmla="*/ 2822096 w 4876790"/>
                <a:gd name="connsiteY15" fmla="*/ 111301 h 4658269"/>
                <a:gd name="connsiteX16" fmla="*/ 2749687 w 4876790"/>
                <a:gd name="connsiteY16" fmla="*/ 94947 h 4658269"/>
                <a:gd name="connsiteX17" fmla="*/ 1549337 w 4876790"/>
                <a:gd name="connsiteY17" fmla="*/ 498426 h 4658269"/>
                <a:gd name="connsiteX18" fmla="*/ 1549337 w 4876790"/>
                <a:gd name="connsiteY18" fmla="*/ 220296 h 4658269"/>
                <a:gd name="connsiteX19" fmla="*/ 1314355 w 4876790"/>
                <a:gd name="connsiteY19" fmla="*/ 364 h 4658269"/>
                <a:gd name="connsiteX20" fmla="*/ 1094327 w 4876790"/>
                <a:gd name="connsiteY20" fmla="*/ 220296 h 4658269"/>
                <a:gd name="connsiteX21" fmla="*/ 1094327 w 4876790"/>
                <a:gd name="connsiteY21" fmla="*/ 651369 h 4658269"/>
                <a:gd name="connsiteX22" fmla="*/ 780278 w 4876790"/>
                <a:gd name="connsiteY22" fmla="*/ 756935 h 4658269"/>
                <a:gd name="connsiteX23" fmla="*/ 574034 w 4876790"/>
                <a:gd name="connsiteY23" fmla="*/ 1043847 h 4658269"/>
                <a:gd name="connsiteX24" fmla="*/ 574034 w 4876790"/>
                <a:gd name="connsiteY24" fmla="*/ 3527252 h 4658269"/>
                <a:gd name="connsiteX25" fmla="*/ 0 w 4876790"/>
                <a:gd name="connsiteY25" fmla="*/ 4116164 h 4658269"/>
                <a:gd name="connsiteX26" fmla="*/ 0 w 4876790"/>
                <a:gd name="connsiteY26" fmla="*/ 4479429 h 4658269"/>
                <a:gd name="connsiteX27" fmla="*/ 178841 w 4876790"/>
                <a:gd name="connsiteY27" fmla="*/ 4658270 h 4658269"/>
                <a:gd name="connsiteX28" fmla="*/ 4697949 w 4876790"/>
                <a:gd name="connsiteY28" fmla="*/ 4658270 h 4658269"/>
                <a:gd name="connsiteX29" fmla="*/ 4876791 w 4876790"/>
                <a:gd name="connsiteY29" fmla="*/ 4479429 h 4658269"/>
                <a:gd name="connsiteX30" fmla="*/ 4876791 w 4876790"/>
                <a:gd name="connsiteY30" fmla="*/ 3996035 h 4658269"/>
                <a:gd name="connsiteX31" fmla="*/ 4407618 w 4876790"/>
                <a:gd name="connsiteY31" fmla="*/ 3526862 h 4658269"/>
                <a:gd name="connsiteX32" fmla="*/ 4407618 w 4876790"/>
                <a:gd name="connsiteY32" fmla="*/ 3669737 h 4658269"/>
                <a:gd name="connsiteX33" fmla="*/ 4733925 w 4876790"/>
                <a:gd name="connsiteY33" fmla="*/ 3996044 h 4658269"/>
                <a:gd name="connsiteX34" fmla="*/ 4733925 w 4876790"/>
                <a:gd name="connsiteY34" fmla="*/ 4070987 h 4658269"/>
                <a:gd name="connsiteX35" fmla="*/ 4040981 w 4876790"/>
                <a:gd name="connsiteY35" fmla="*/ 4070987 h 4658269"/>
                <a:gd name="connsiteX36" fmla="*/ 4040981 w 4876790"/>
                <a:gd name="connsiteY36" fmla="*/ 3996044 h 4658269"/>
                <a:gd name="connsiteX37" fmla="*/ 4407618 w 4876790"/>
                <a:gd name="connsiteY37" fmla="*/ 3669737 h 4658269"/>
                <a:gd name="connsiteX38" fmla="*/ 4180237 w 4876790"/>
                <a:gd name="connsiteY38" fmla="*/ 2344847 h 4658269"/>
                <a:gd name="connsiteX39" fmla="*/ 4180237 w 4876790"/>
                <a:gd name="connsiteY39" fmla="*/ 3565867 h 4658269"/>
                <a:gd name="connsiteX40" fmla="*/ 3898106 w 4876790"/>
                <a:gd name="connsiteY40" fmla="*/ 3996035 h 4658269"/>
                <a:gd name="connsiteX41" fmla="*/ 3898106 w 4876790"/>
                <a:gd name="connsiteY41" fmla="*/ 4070977 h 4658269"/>
                <a:gd name="connsiteX42" fmla="*/ 2843889 w 4876790"/>
                <a:gd name="connsiteY42" fmla="*/ 4070977 h 4658269"/>
                <a:gd name="connsiteX43" fmla="*/ 2843889 w 4876790"/>
                <a:gd name="connsiteY43" fmla="*/ 2257884 h 4658269"/>
                <a:gd name="connsiteX44" fmla="*/ 4093274 w 4876790"/>
                <a:gd name="connsiteY44" fmla="*/ 2257884 h 4658269"/>
                <a:gd name="connsiteX45" fmla="*/ 4180237 w 4876790"/>
                <a:gd name="connsiteY45" fmla="*/ 2344847 h 4658269"/>
                <a:gd name="connsiteX46" fmla="*/ 1237202 w 4876790"/>
                <a:gd name="connsiteY46" fmla="*/ 220296 h 4658269"/>
                <a:gd name="connsiteX47" fmla="*/ 1314355 w 4876790"/>
                <a:gd name="connsiteY47" fmla="*/ 143239 h 4658269"/>
                <a:gd name="connsiteX48" fmla="*/ 1406462 w 4876790"/>
                <a:gd name="connsiteY48" fmla="*/ 220296 h 4658269"/>
                <a:gd name="connsiteX49" fmla="*/ 1406462 w 4876790"/>
                <a:gd name="connsiteY49" fmla="*/ 546451 h 4658269"/>
                <a:gd name="connsiteX50" fmla="*/ 1237202 w 4876790"/>
                <a:gd name="connsiteY50" fmla="*/ 603344 h 4658269"/>
                <a:gd name="connsiteX51" fmla="*/ 574043 w 4876790"/>
                <a:gd name="connsiteY51" fmla="*/ 3669994 h 4658269"/>
                <a:gd name="connsiteX52" fmla="*/ 574043 w 4876790"/>
                <a:gd name="connsiteY52" fmla="*/ 4070987 h 4658269"/>
                <a:gd name="connsiteX53" fmla="*/ 145142 w 4876790"/>
                <a:gd name="connsiteY53" fmla="*/ 4070987 h 4658269"/>
                <a:gd name="connsiteX54" fmla="*/ 574043 w 4876790"/>
                <a:gd name="connsiteY54" fmla="*/ 3669994 h 4658269"/>
                <a:gd name="connsiteX55" fmla="*/ 142875 w 4876790"/>
                <a:gd name="connsiteY55" fmla="*/ 4479438 h 4658269"/>
                <a:gd name="connsiteX56" fmla="*/ 142875 w 4876790"/>
                <a:gd name="connsiteY56" fmla="*/ 4213862 h 4658269"/>
                <a:gd name="connsiteX57" fmla="*/ 574043 w 4876790"/>
                <a:gd name="connsiteY57" fmla="*/ 4213862 h 4658269"/>
                <a:gd name="connsiteX58" fmla="*/ 574043 w 4876790"/>
                <a:gd name="connsiteY58" fmla="*/ 4515404 h 4658269"/>
                <a:gd name="connsiteX59" fmla="*/ 178851 w 4876790"/>
                <a:gd name="connsiteY59" fmla="*/ 4515404 h 4658269"/>
                <a:gd name="connsiteX60" fmla="*/ 142875 w 4876790"/>
                <a:gd name="connsiteY60" fmla="*/ 4479438 h 4658269"/>
                <a:gd name="connsiteX61" fmla="*/ 716918 w 4876790"/>
                <a:gd name="connsiteY61" fmla="*/ 1043847 h 4658269"/>
                <a:gd name="connsiteX62" fmla="*/ 825808 w 4876790"/>
                <a:gd name="connsiteY62" fmla="*/ 892370 h 4658269"/>
                <a:gd name="connsiteX63" fmla="*/ 2701023 w 4876790"/>
                <a:gd name="connsiteY63" fmla="*/ 262044 h 4658269"/>
                <a:gd name="connsiteX64" fmla="*/ 2701023 w 4876790"/>
                <a:gd name="connsiteY64" fmla="*/ 651283 h 4658269"/>
                <a:gd name="connsiteX65" fmla="*/ 1143000 w 4876790"/>
                <a:gd name="connsiteY65" fmla="*/ 1174996 h 4658269"/>
                <a:gd name="connsiteX66" fmla="*/ 1098052 w 4876790"/>
                <a:gd name="connsiteY66" fmla="*/ 1265474 h 4658269"/>
                <a:gd name="connsiteX67" fmla="*/ 1165755 w 4876790"/>
                <a:gd name="connsiteY67" fmla="*/ 1314166 h 4658269"/>
                <a:gd name="connsiteX68" fmla="*/ 1188530 w 4876790"/>
                <a:gd name="connsiteY68" fmla="*/ 1310423 h 4658269"/>
                <a:gd name="connsiteX69" fmla="*/ 2701023 w 4876790"/>
                <a:gd name="connsiteY69" fmla="*/ 802026 h 4658269"/>
                <a:gd name="connsiteX70" fmla="*/ 2701023 w 4876790"/>
                <a:gd name="connsiteY70" fmla="*/ 1165452 h 4658269"/>
                <a:gd name="connsiteX71" fmla="*/ 1143000 w 4876790"/>
                <a:gd name="connsiteY71" fmla="*/ 1689156 h 4658269"/>
                <a:gd name="connsiteX72" fmla="*/ 1098052 w 4876790"/>
                <a:gd name="connsiteY72" fmla="*/ 1779634 h 4658269"/>
                <a:gd name="connsiteX73" fmla="*/ 1165755 w 4876790"/>
                <a:gd name="connsiteY73" fmla="*/ 1828326 h 4658269"/>
                <a:gd name="connsiteX74" fmla="*/ 1188530 w 4876790"/>
                <a:gd name="connsiteY74" fmla="*/ 1824582 h 4658269"/>
                <a:gd name="connsiteX75" fmla="*/ 2701023 w 4876790"/>
                <a:gd name="connsiteY75" fmla="*/ 1316176 h 4658269"/>
                <a:gd name="connsiteX76" fmla="*/ 2701023 w 4876790"/>
                <a:gd name="connsiteY76" fmla="*/ 1679602 h 4658269"/>
                <a:gd name="connsiteX77" fmla="*/ 1143000 w 4876790"/>
                <a:gd name="connsiteY77" fmla="*/ 2203315 h 4658269"/>
                <a:gd name="connsiteX78" fmla="*/ 1098052 w 4876790"/>
                <a:gd name="connsiteY78" fmla="*/ 2293793 h 4658269"/>
                <a:gd name="connsiteX79" fmla="*/ 1165755 w 4876790"/>
                <a:gd name="connsiteY79" fmla="*/ 2342485 h 4658269"/>
                <a:gd name="connsiteX80" fmla="*/ 1188530 w 4876790"/>
                <a:gd name="connsiteY80" fmla="*/ 2338742 h 4658269"/>
                <a:gd name="connsiteX81" fmla="*/ 2701023 w 4876790"/>
                <a:gd name="connsiteY81" fmla="*/ 1830345 h 4658269"/>
                <a:gd name="connsiteX82" fmla="*/ 2701023 w 4876790"/>
                <a:gd name="connsiteY82" fmla="*/ 2186180 h 4658269"/>
                <a:gd name="connsiteX83" fmla="*/ 2701014 w 4876790"/>
                <a:gd name="connsiteY83" fmla="*/ 2186456 h 4658269"/>
                <a:gd name="connsiteX84" fmla="*/ 2701014 w 4876790"/>
                <a:gd name="connsiteY84" fmla="*/ 2193781 h 4658269"/>
                <a:gd name="connsiteX85" fmla="*/ 1143000 w 4876790"/>
                <a:gd name="connsiteY85" fmla="*/ 2717475 h 4658269"/>
                <a:gd name="connsiteX86" fmla="*/ 1098052 w 4876790"/>
                <a:gd name="connsiteY86" fmla="*/ 2807953 h 4658269"/>
                <a:gd name="connsiteX87" fmla="*/ 1165755 w 4876790"/>
                <a:gd name="connsiteY87" fmla="*/ 2856645 h 4658269"/>
                <a:gd name="connsiteX88" fmla="*/ 1188530 w 4876790"/>
                <a:gd name="connsiteY88" fmla="*/ 2852901 h 4658269"/>
                <a:gd name="connsiteX89" fmla="*/ 2701004 w 4876790"/>
                <a:gd name="connsiteY89" fmla="*/ 2344495 h 4658269"/>
                <a:gd name="connsiteX90" fmla="*/ 2701004 w 4876790"/>
                <a:gd name="connsiteY90" fmla="*/ 2707931 h 4658269"/>
                <a:gd name="connsiteX91" fmla="*/ 1728149 w 4876790"/>
                <a:gd name="connsiteY91" fmla="*/ 3034943 h 4658269"/>
                <a:gd name="connsiteX92" fmla="*/ 1683201 w 4876790"/>
                <a:gd name="connsiteY92" fmla="*/ 3125421 h 4658269"/>
                <a:gd name="connsiteX93" fmla="*/ 1750905 w 4876790"/>
                <a:gd name="connsiteY93" fmla="*/ 3174113 h 4658269"/>
                <a:gd name="connsiteX94" fmla="*/ 1773679 w 4876790"/>
                <a:gd name="connsiteY94" fmla="*/ 3170369 h 4658269"/>
                <a:gd name="connsiteX95" fmla="*/ 2701004 w 4876790"/>
                <a:gd name="connsiteY95" fmla="*/ 2858655 h 4658269"/>
                <a:gd name="connsiteX96" fmla="*/ 2701004 w 4876790"/>
                <a:gd name="connsiteY96" fmla="*/ 4515395 h 4658269"/>
                <a:gd name="connsiteX97" fmla="*/ 2083861 w 4876790"/>
                <a:gd name="connsiteY97" fmla="*/ 4515395 h 4658269"/>
                <a:gd name="connsiteX98" fmla="*/ 2083861 w 4876790"/>
                <a:gd name="connsiteY98" fmla="*/ 3773083 h 4658269"/>
                <a:gd name="connsiteX99" fmla="*/ 2022872 w 4876790"/>
                <a:gd name="connsiteY99" fmla="*/ 3650229 h 4658269"/>
                <a:gd name="connsiteX100" fmla="*/ 1888141 w 4876790"/>
                <a:gd name="connsiteY100" fmla="*/ 3624531 h 4658269"/>
                <a:gd name="connsiteX101" fmla="*/ 1223229 w 4876790"/>
                <a:gd name="connsiteY101" fmla="*/ 3810154 h 4658269"/>
                <a:gd name="connsiteX102" fmla="*/ 1094346 w 4876790"/>
                <a:gd name="connsiteY102" fmla="*/ 3979947 h 4658269"/>
                <a:gd name="connsiteX103" fmla="*/ 1094346 w 4876790"/>
                <a:gd name="connsiteY103" fmla="*/ 4515395 h 4658269"/>
                <a:gd name="connsiteX104" fmla="*/ 716918 w 4876790"/>
                <a:gd name="connsiteY104" fmla="*/ 4515395 h 4658269"/>
                <a:gd name="connsiteX105" fmla="*/ 1237221 w 4876790"/>
                <a:gd name="connsiteY105" fmla="*/ 3979956 h 4658269"/>
                <a:gd name="connsiteX106" fmla="*/ 1261643 w 4876790"/>
                <a:gd name="connsiteY106" fmla="*/ 3947771 h 4658269"/>
                <a:gd name="connsiteX107" fmla="*/ 1517656 w 4876790"/>
                <a:gd name="connsiteY107" fmla="*/ 3876296 h 4658269"/>
                <a:gd name="connsiteX108" fmla="*/ 1517656 w 4876790"/>
                <a:gd name="connsiteY108" fmla="*/ 4515404 h 4658269"/>
                <a:gd name="connsiteX109" fmla="*/ 1237212 w 4876790"/>
                <a:gd name="connsiteY109" fmla="*/ 4515404 h 4658269"/>
                <a:gd name="connsiteX110" fmla="*/ 1237212 w 4876790"/>
                <a:gd name="connsiteY110" fmla="*/ 3979956 h 4658269"/>
                <a:gd name="connsiteX111" fmla="*/ 1660531 w 4876790"/>
                <a:gd name="connsiteY111" fmla="*/ 4515404 h 4658269"/>
                <a:gd name="connsiteX112" fmla="*/ 1660531 w 4876790"/>
                <a:gd name="connsiteY112" fmla="*/ 3836405 h 4658269"/>
                <a:gd name="connsiteX113" fmla="*/ 1926555 w 4876790"/>
                <a:gd name="connsiteY113" fmla="*/ 3762139 h 4658269"/>
                <a:gd name="connsiteX114" fmla="*/ 1936480 w 4876790"/>
                <a:gd name="connsiteY114" fmla="*/ 3764034 h 4658269"/>
                <a:gd name="connsiteX115" fmla="*/ 1940976 w 4876790"/>
                <a:gd name="connsiteY115" fmla="*/ 3773093 h 4658269"/>
                <a:gd name="connsiteX116" fmla="*/ 1940976 w 4876790"/>
                <a:gd name="connsiteY116" fmla="*/ 4515404 h 4658269"/>
                <a:gd name="connsiteX117" fmla="*/ 2843889 w 4876790"/>
                <a:gd name="connsiteY117" fmla="*/ 4515404 h 4658269"/>
                <a:gd name="connsiteX118" fmla="*/ 2843889 w 4876790"/>
                <a:gd name="connsiteY118" fmla="*/ 4213862 h 4658269"/>
                <a:gd name="connsiteX119" fmla="*/ 3898106 w 4876790"/>
                <a:gd name="connsiteY119" fmla="*/ 4213862 h 4658269"/>
                <a:gd name="connsiteX120" fmla="*/ 3898106 w 4876790"/>
                <a:gd name="connsiteY120" fmla="*/ 4515404 h 4658269"/>
                <a:gd name="connsiteX121" fmla="*/ 4733925 w 4876790"/>
                <a:gd name="connsiteY121" fmla="*/ 4479438 h 4658269"/>
                <a:gd name="connsiteX122" fmla="*/ 4697959 w 4876790"/>
                <a:gd name="connsiteY122" fmla="*/ 4515404 h 4658269"/>
                <a:gd name="connsiteX123" fmla="*/ 4040981 w 4876790"/>
                <a:gd name="connsiteY123" fmla="*/ 4515404 h 4658269"/>
                <a:gd name="connsiteX124" fmla="*/ 4040981 w 4876790"/>
                <a:gd name="connsiteY124" fmla="*/ 4213862 h 4658269"/>
                <a:gd name="connsiteX125" fmla="*/ 4733925 w 4876790"/>
                <a:gd name="connsiteY125" fmla="*/ 4213862 h 465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4876790" h="4658269">
                  <a:moveTo>
                    <a:pt x="4407618" y="3526862"/>
                  </a:moveTo>
                  <a:cubicBezTo>
                    <a:pt x="4369546" y="3527309"/>
                    <a:pt x="4373728" y="3525461"/>
                    <a:pt x="4323112" y="3529005"/>
                  </a:cubicBezTo>
                  <a:lnTo>
                    <a:pt x="4323112" y="2344847"/>
                  </a:lnTo>
                  <a:cubicBezTo>
                    <a:pt x="4323112" y="2218117"/>
                    <a:pt x="4220004" y="2115009"/>
                    <a:pt x="4093274" y="2115009"/>
                  </a:cubicBezTo>
                  <a:lnTo>
                    <a:pt x="3513011" y="2115009"/>
                  </a:lnTo>
                  <a:cubicBezTo>
                    <a:pt x="3512696" y="2115009"/>
                    <a:pt x="3512401" y="2114962"/>
                    <a:pt x="3512087" y="2114962"/>
                  </a:cubicBezTo>
                  <a:lnTo>
                    <a:pt x="2843889" y="2114962"/>
                  </a:lnTo>
                  <a:lnTo>
                    <a:pt x="2843889" y="331072"/>
                  </a:lnTo>
                  <a:lnTo>
                    <a:pt x="3391910" y="860805"/>
                  </a:lnTo>
                  <a:cubicBezTo>
                    <a:pt x="3422885" y="890751"/>
                    <a:pt x="3440649" y="932623"/>
                    <a:pt x="3440649" y="975705"/>
                  </a:cubicBezTo>
                  <a:lnTo>
                    <a:pt x="3440649" y="1849662"/>
                  </a:lnTo>
                  <a:cubicBezTo>
                    <a:pt x="3440649" y="1889114"/>
                    <a:pt x="3472634" y="1921099"/>
                    <a:pt x="3512087" y="1921099"/>
                  </a:cubicBezTo>
                  <a:cubicBezTo>
                    <a:pt x="3551539" y="1921099"/>
                    <a:pt x="3583524" y="1889114"/>
                    <a:pt x="3583524" y="1849662"/>
                  </a:cubicBezTo>
                  <a:lnTo>
                    <a:pt x="3583524" y="975705"/>
                  </a:lnTo>
                  <a:cubicBezTo>
                    <a:pt x="3583524" y="894114"/>
                    <a:pt x="3549882" y="814789"/>
                    <a:pt x="3491208" y="758077"/>
                  </a:cubicBezTo>
                  <a:lnTo>
                    <a:pt x="2822096" y="111301"/>
                  </a:lnTo>
                  <a:cubicBezTo>
                    <a:pt x="2807056" y="97185"/>
                    <a:pt x="2778233" y="84517"/>
                    <a:pt x="2749687" y="94947"/>
                  </a:cubicBezTo>
                  <a:lnTo>
                    <a:pt x="1549337" y="498426"/>
                  </a:lnTo>
                  <a:lnTo>
                    <a:pt x="1549337" y="220296"/>
                  </a:lnTo>
                  <a:cubicBezTo>
                    <a:pt x="1550241" y="98766"/>
                    <a:pt x="1441199" y="-7009"/>
                    <a:pt x="1314355" y="364"/>
                  </a:cubicBezTo>
                  <a:cubicBezTo>
                    <a:pt x="1193035" y="364"/>
                    <a:pt x="1094327" y="99024"/>
                    <a:pt x="1094327" y="220296"/>
                  </a:cubicBezTo>
                  <a:lnTo>
                    <a:pt x="1094327" y="651369"/>
                  </a:lnTo>
                  <a:lnTo>
                    <a:pt x="780278" y="756935"/>
                  </a:lnTo>
                  <a:cubicBezTo>
                    <a:pt x="656920" y="798406"/>
                    <a:pt x="574034" y="913697"/>
                    <a:pt x="574034" y="1043847"/>
                  </a:cubicBezTo>
                  <a:lnTo>
                    <a:pt x="574034" y="3527252"/>
                  </a:lnTo>
                  <a:cubicBezTo>
                    <a:pt x="256137" y="3535396"/>
                    <a:pt x="0" y="3796343"/>
                    <a:pt x="0" y="4116164"/>
                  </a:cubicBezTo>
                  <a:lnTo>
                    <a:pt x="0" y="4479429"/>
                  </a:lnTo>
                  <a:cubicBezTo>
                    <a:pt x="0" y="4578050"/>
                    <a:pt x="80229" y="4658270"/>
                    <a:pt x="178841" y="4658270"/>
                  </a:cubicBezTo>
                  <a:lnTo>
                    <a:pt x="4697949" y="4658270"/>
                  </a:lnTo>
                  <a:cubicBezTo>
                    <a:pt x="4796571" y="4658270"/>
                    <a:pt x="4876791" y="4578041"/>
                    <a:pt x="4876791" y="4479429"/>
                  </a:cubicBezTo>
                  <a:lnTo>
                    <a:pt x="4876791" y="3996035"/>
                  </a:lnTo>
                  <a:cubicBezTo>
                    <a:pt x="4876800" y="3737336"/>
                    <a:pt x="4666326" y="3526862"/>
                    <a:pt x="4407618" y="3526862"/>
                  </a:cubicBezTo>
                  <a:close/>
                  <a:moveTo>
                    <a:pt x="4407618" y="3669737"/>
                  </a:moveTo>
                  <a:cubicBezTo>
                    <a:pt x="4587545" y="3669737"/>
                    <a:pt x="4733925" y="3816117"/>
                    <a:pt x="4733925" y="3996044"/>
                  </a:cubicBezTo>
                  <a:lnTo>
                    <a:pt x="4733925" y="4070987"/>
                  </a:lnTo>
                  <a:lnTo>
                    <a:pt x="4040981" y="4070987"/>
                  </a:lnTo>
                  <a:lnTo>
                    <a:pt x="4040981" y="3996044"/>
                  </a:lnTo>
                  <a:cubicBezTo>
                    <a:pt x="4041143" y="3800772"/>
                    <a:pt x="4212717" y="3652820"/>
                    <a:pt x="4407618" y="3669737"/>
                  </a:cubicBezTo>
                  <a:close/>
                  <a:moveTo>
                    <a:pt x="4180237" y="2344847"/>
                  </a:moveTo>
                  <a:lnTo>
                    <a:pt x="4180237" y="3565867"/>
                  </a:lnTo>
                  <a:cubicBezTo>
                    <a:pt x="4014368" y="3638276"/>
                    <a:pt x="3898106" y="3803792"/>
                    <a:pt x="3898106" y="3996035"/>
                  </a:cubicBezTo>
                  <a:lnTo>
                    <a:pt x="3898106" y="4070977"/>
                  </a:lnTo>
                  <a:lnTo>
                    <a:pt x="2843889" y="4070977"/>
                  </a:lnTo>
                  <a:lnTo>
                    <a:pt x="2843889" y="2257884"/>
                  </a:lnTo>
                  <a:lnTo>
                    <a:pt x="4093274" y="2257884"/>
                  </a:lnTo>
                  <a:cubicBezTo>
                    <a:pt x="4141222" y="2257884"/>
                    <a:pt x="4180237" y="2296899"/>
                    <a:pt x="4180237" y="2344847"/>
                  </a:cubicBezTo>
                  <a:close/>
                  <a:moveTo>
                    <a:pt x="1237202" y="220296"/>
                  </a:moveTo>
                  <a:cubicBezTo>
                    <a:pt x="1237202" y="177805"/>
                    <a:pt x="1271816" y="143239"/>
                    <a:pt x="1314355" y="143239"/>
                  </a:cubicBezTo>
                  <a:cubicBezTo>
                    <a:pt x="1352560" y="137628"/>
                    <a:pt x="1404004" y="167585"/>
                    <a:pt x="1406462" y="220296"/>
                  </a:cubicBezTo>
                  <a:lnTo>
                    <a:pt x="1406462" y="546451"/>
                  </a:lnTo>
                  <a:lnTo>
                    <a:pt x="1237202" y="603344"/>
                  </a:lnTo>
                  <a:close/>
                  <a:moveTo>
                    <a:pt x="574043" y="3669994"/>
                  </a:moveTo>
                  <a:lnTo>
                    <a:pt x="574043" y="4070987"/>
                  </a:lnTo>
                  <a:lnTo>
                    <a:pt x="145142" y="4070987"/>
                  </a:lnTo>
                  <a:cubicBezTo>
                    <a:pt x="167364" y="3850940"/>
                    <a:pt x="350044" y="3677557"/>
                    <a:pt x="574043" y="3669994"/>
                  </a:cubicBezTo>
                  <a:close/>
                  <a:moveTo>
                    <a:pt x="142875" y="4479438"/>
                  </a:moveTo>
                  <a:lnTo>
                    <a:pt x="142875" y="4213862"/>
                  </a:lnTo>
                  <a:lnTo>
                    <a:pt x="574043" y="4213862"/>
                  </a:lnTo>
                  <a:lnTo>
                    <a:pt x="574043" y="4515404"/>
                  </a:lnTo>
                  <a:lnTo>
                    <a:pt x="178851" y="4515404"/>
                  </a:lnTo>
                  <a:cubicBezTo>
                    <a:pt x="159010" y="4515404"/>
                    <a:pt x="142875" y="4499269"/>
                    <a:pt x="142875" y="4479438"/>
                  </a:cubicBezTo>
                  <a:close/>
                  <a:moveTo>
                    <a:pt x="716918" y="1043847"/>
                  </a:moveTo>
                  <a:cubicBezTo>
                    <a:pt x="716918" y="975133"/>
                    <a:pt x="760676" y="914268"/>
                    <a:pt x="825808" y="892370"/>
                  </a:cubicBezTo>
                  <a:lnTo>
                    <a:pt x="2701023" y="262044"/>
                  </a:lnTo>
                  <a:lnTo>
                    <a:pt x="2701023" y="651283"/>
                  </a:lnTo>
                  <a:lnTo>
                    <a:pt x="1143000" y="1174996"/>
                  </a:lnTo>
                  <a:cubicBezTo>
                    <a:pt x="1105605" y="1187560"/>
                    <a:pt x="1085479" y="1228070"/>
                    <a:pt x="1098052" y="1265474"/>
                  </a:cubicBezTo>
                  <a:cubicBezTo>
                    <a:pt x="1108081" y="1295326"/>
                    <a:pt x="1135913" y="1314166"/>
                    <a:pt x="1165755" y="1314166"/>
                  </a:cubicBezTo>
                  <a:cubicBezTo>
                    <a:pt x="1173299" y="1314166"/>
                    <a:pt x="1180976" y="1312966"/>
                    <a:pt x="1188530" y="1310423"/>
                  </a:cubicBezTo>
                  <a:lnTo>
                    <a:pt x="2701023" y="802026"/>
                  </a:lnTo>
                  <a:lnTo>
                    <a:pt x="2701023" y="1165452"/>
                  </a:lnTo>
                  <a:lnTo>
                    <a:pt x="1143000" y="1689156"/>
                  </a:lnTo>
                  <a:cubicBezTo>
                    <a:pt x="1105605" y="1701729"/>
                    <a:pt x="1085479" y="1742239"/>
                    <a:pt x="1098052" y="1779634"/>
                  </a:cubicBezTo>
                  <a:cubicBezTo>
                    <a:pt x="1108081" y="1809485"/>
                    <a:pt x="1135913" y="1828326"/>
                    <a:pt x="1165755" y="1828326"/>
                  </a:cubicBezTo>
                  <a:cubicBezTo>
                    <a:pt x="1173299" y="1828326"/>
                    <a:pt x="1180976" y="1827125"/>
                    <a:pt x="1188530" y="1824582"/>
                  </a:cubicBezTo>
                  <a:lnTo>
                    <a:pt x="2701023" y="1316176"/>
                  </a:lnTo>
                  <a:lnTo>
                    <a:pt x="2701023" y="1679602"/>
                  </a:lnTo>
                  <a:lnTo>
                    <a:pt x="1143000" y="2203315"/>
                  </a:lnTo>
                  <a:cubicBezTo>
                    <a:pt x="1105605" y="2215879"/>
                    <a:pt x="1085479" y="2256389"/>
                    <a:pt x="1098052" y="2293793"/>
                  </a:cubicBezTo>
                  <a:cubicBezTo>
                    <a:pt x="1108081" y="2323645"/>
                    <a:pt x="1135913" y="2342485"/>
                    <a:pt x="1165755" y="2342485"/>
                  </a:cubicBezTo>
                  <a:cubicBezTo>
                    <a:pt x="1173299" y="2342485"/>
                    <a:pt x="1180976" y="2341285"/>
                    <a:pt x="1188530" y="2338742"/>
                  </a:cubicBezTo>
                  <a:lnTo>
                    <a:pt x="2701023" y="1830345"/>
                  </a:lnTo>
                  <a:lnTo>
                    <a:pt x="2701023" y="2186180"/>
                  </a:lnTo>
                  <a:cubicBezTo>
                    <a:pt x="2701023" y="2186275"/>
                    <a:pt x="2701014" y="2186361"/>
                    <a:pt x="2701014" y="2186456"/>
                  </a:cubicBezTo>
                  <a:lnTo>
                    <a:pt x="2701014" y="2193781"/>
                  </a:lnTo>
                  <a:lnTo>
                    <a:pt x="1143000" y="2717475"/>
                  </a:lnTo>
                  <a:cubicBezTo>
                    <a:pt x="1105605" y="2730048"/>
                    <a:pt x="1085479" y="2770558"/>
                    <a:pt x="1098052" y="2807953"/>
                  </a:cubicBezTo>
                  <a:cubicBezTo>
                    <a:pt x="1108081" y="2837804"/>
                    <a:pt x="1135913" y="2856645"/>
                    <a:pt x="1165755" y="2856645"/>
                  </a:cubicBezTo>
                  <a:cubicBezTo>
                    <a:pt x="1173299" y="2856645"/>
                    <a:pt x="1180976" y="2855445"/>
                    <a:pt x="1188530" y="2852901"/>
                  </a:cubicBezTo>
                  <a:lnTo>
                    <a:pt x="2701004" y="2344495"/>
                  </a:lnTo>
                  <a:lnTo>
                    <a:pt x="2701004" y="2707931"/>
                  </a:lnTo>
                  <a:lnTo>
                    <a:pt x="1728149" y="3034943"/>
                  </a:lnTo>
                  <a:cubicBezTo>
                    <a:pt x="1690754" y="3047507"/>
                    <a:pt x="1670628" y="3088016"/>
                    <a:pt x="1683201" y="3125421"/>
                  </a:cubicBezTo>
                  <a:cubicBezTo>
                    <a:pt x="1693231" y="3155272"/>
                    <a:pt x="1721063" y="3174113"/>
                    <a:pt x="1750905" y="3174113"/>
                  </a:cubicBezTo>
                  <a:cubicBezTo>
                    <a:pt x="1758448" y="3174113"/>
                    <a:pt x="1766126" y="3172913"/>
                    <a:pt x="1773679" y="3170369"/>
                  </a:cubicBezTo>
                  <a:lnTo>
                    <a:pt x="2701004" y="2858655"/>
                  </a:lnTo>
                  <a:lnTo>
                    <a:pt x="2701004" y="4515395"/>
                  </a:lnTo>
                  <a:lnTo>
                    <a:pt x="2083861" y="4515395"/>
                  </a:lnTo>
                  <a:lnTo>
                    <a:pt x="2083861" y="3773083"/>
                  </a:lnTo>
                  <a:cubicBezTo>
                    <a:pt x="2083861" y="3724429"/>
                    <a:pt x="2061629" y="3679643"/>
                    <a:pt x="2022872" y="3650229"/>
                  </a:cubicBezTo>
                  <a:cubicBezTo>
                    <a:pt x="1984115" y="3620816"/>
                    <a:pt x="1935004" y="3611444"/>
                    <a:pt x="1888141" y="3624531"/>
                  </a:cubicBezTo>
                  <a:lnTo>
                    <a:pt x="1223229" y="3810154"/>
                  </a:lnTo>
                  <a:cubicBezTo>
                    <a:pt x="1147343" y="3831338"/>
                    <a:pt x="1094346" y="3901156"/>
                    <a:pt x="1094346" y="3979947"/>
                  </a:cubicBezTo>
                  <a:lnTo>
                    <a:pt x="1094346" y="4515395"/>
                  </a:lnTo>
                  <a:lnTo>
                    <a:pt x="716918" y="4515395"/>
                  </a:lnTo>
                  <a:close/>
                  <a:moveTo>
                    <a:pt x="1237221" y="3979956"/>
                  </a:moveTo>
                  <a:cubicBezTo>
                    <a:pt x="1237221" y="3965021"/>
                    <a:pt x="1247270" y="3951791"/>
                    <a:pt x="1261643" y="3947771"/>
                  </a:cubicBezTo>
                  <a:lnTo>
                    <a:pt x="1517656" y="3876296"/>
                  </a:lnTo>
                  <a:lnTo>
                    <a:pt x="1517656" y="4515404"/>
                  </a:lnTo>
                  <a:lnTo>
                    <a:pt x="1237212" y="4515404"/>
                  </a:lnTo>
                  <a:lnTo>
                    <a:pt x="1237212" y="3979956"/>
                  </a:lnTo>
                  <a:close/>
                  <a:moveTo>
                    <a:pt x="1660531" y="4515404"/>
                  </a:moveTo>
                  <a:lnTo>
                    <a:pt x="1660531" y="3836405"/>
                  </a:lnTo>
                  <a:lnTo>
                    <a:pt x="1926555" y="3762139"/>
                  </a:lnTo>
                  <a:cubicBezTo>
                    <a:pt x="1930146" y="3761129"/>
                    <a:pt x="1933499" y="3761758"/>
                    <a:pt x="1936480" y="3764034"/>
                  </a:cubicBezTo>
                  <a:cubicBezTo>
                    <a:pt x="1939461" y="3766301"/>
                    <a:pt x="1940976" y="3769349"/>
                    <a:pt x="1940976" y="3773093"/>
                  </a:cubicBezTo>
                  <a:lnTo>
                    <a:pt x="1940976" y="4515404"/>
                  </a:lnTo>
                  <a:close/>
                  <a:moveTo>
                    <a:pt x="2843889" y="4515404"/>
                  </a:moveTo>
                  <a:lnTo>
                    <a:pt x="2843889" y="4213862"/>
                  </a:lnTo>
                  <a:lnTo>
                    <a:pt x="3898106" y="4213862"/>
                  </a:lnTo>
                  <a:lnTo>
                    <a:pt x="3898106" y="4515404"/>
                  </a:lnTo>
                  <a:close/>
                  <a:moveTo>
                    <a:pt x="4733925" y="4479438"/>
                  </a:moveTo>
                  <a:cubicBezTo>
                    <a:pt x="4733925" y="4499279"/>
                    <a:pt x="4717790" y="4515404"/>
                    <a:pt x="4697959" y="4515404"/>
                  </a:cubicBezTo>
                  <a:lnTo>
                    <a:pt x="4040981" y="4515404"/>
                  </a:lnTo>
                  <a:lnTo>
                    <a:pt x="4040981" y="4213862"/>
                  </a:lnTo>
                  <a:lnTo>
                    <a:pt x="4733925" y="4213862"/>
                  </a:lnTo>
                  <a:close/>
                </a:path>
              </a:pathLst>
            </a:custGeom>
            <a:solidFill>
              <a:schemeClr val="accent4"/>
            </a:solidFill>
            <a:ln w="9525" cap="flat">
              <a:noFill/>
              <a:prstDash val="solid"/>
              <a:miter/>
            </a:ln>
          </p:spPr>
          <p:txBody>
            <a:bodyPr rtlCol="0" anchor="ctr"/>
            <a:lstStyle/>
            <a:p>
              <a:endParaRPr lang="fr-FR" dirty="0"/>
            </a:p>
          </p:txBody>
        </p:sp>
        <p:sp>
          <p:nvSpPr>
            <p:cNvPr id="24" name="Graphic 10">
              <a:extLst>
                <a:ext uri="{FF2B5EF4-FFF2-40B4-BE49-F238E27FC236}">
                  <a16:creationId xmlns:a16="http://schemas.microsoft.com/office/drawing/2014/main" id="{6029D4FF-7947-E62A-34A4-3EADC92567F5}"/>
                </a:ext>
              </a:extLst>
            </p:cNvPr>
            <p:cNvSpPr/>
            <p:nvPr/>
          </p:nvSpPr>
          <p:spPr>
            <a:xfrm>
              <a:off x="3167443" y="-1810283"/>
              <a:ext cx="408146" cy="232075"/>
            </a:xfrm>
            <a:custGeom>
              <a:avLst/>
              <a:gdLst>
                <a:gd name="connsiteX0" fmla="*/ 71447 w 408146"/>
                <a:gd name="connsiteY0" fmla="*/ 232076 h 232075"/>
                <a:gd name="connsiteX1" fmla="*/ 94222 w 408146"/>
                <a:gd name="connsiteY1" fmla="*/ 228332 h 232075"/>
                <a:gd name="connsiteX2" fmla="*/ 359455 w 408146"/>
                <a:gd name="connsiteY2" fmla="*/ 139178 h 232075"/>
                <a:gd name="connsiteX3" fmla="*/ 404403 w 408146"/>
                <a:gd name="connsiteY3" fmla="*/ 48700 h 232075"/>
                <a:gd name="connsiteX4" fmla="*/ 313925 w 408146"/>
                <a:gd name="connsiteY4" fmla="*/ 3752 h 232075"/>
                <a:gd name="connsiteX5" fmla="*/ 48692 w 408146"/>
                <a:gd name="connsiteY5" fmla="*/ 92906 h 232075"/>
                <a:gd name="connsiteX6" fmla="*/ 3744 w 408146"/>
                <a:gd name="connsiteY6" fmla="*/ 183384 h 232075"/>
                <a:gd name="connsiteX7" fmla="*/ 71447 w 408146"/>
                <a:gd name="connsiteY7" fmla="*/ 232076 h 23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8146" h="232075">
                  <a:moveTo>
                    <a:pt x="71447" y="232076"/>
                  </a:moveTo>
                  <a:cubicBezTo>
                    <a:pt x="78991" y="232076"/>
                    <a:pt x="86668" y="230875"/>
                    <a:pt x="94222" y="228332"/>
                  </a:cubicBezTo>
                  <a:lnTo>
                    <a:pt x="359455" y="139178"/>
                  </a:lnTo>
                  <a:cubicBezTo>
                    <a:pt x="396850" y="126615"/>
                    <a:pt x="416976" y="86105"/>
                    <a:pt x="404403" y="48700"/>
                  </a:cubicBezTo>
                  <a:cubicBezTo>
                    <a:pt x="391830" y="11296"/>
                    <a:pt x="351320" y="-8840"/>
                    <a:pt x="313925" y="3752"/>
                  </a:cubicBezTo>
                  <a:lnTo>
                    <a:pt x="48692" y="92906"/>
                  </a:lnTo>
                  <a:cubicBezTo>
                    <a:pt x="11297" y="105469"/>
                    <a:pt x="-8829" y="145979"/>
                    <a:pt x="3744" y="183384"/>
                  </a:cubicBezTo>
                  <a:cubicBezTo>
                    <a:pt x="13773" y="213226"/>
                    <a:pt x="41605" y="232076"/>
                    <a:pt x="71447" y="232076"/>
                  </a:cubicBezTo>
                  <a:close/>
                </a:path>
              </a:pathLst>
            </a:custGeom>
            <a:solidFill>
              <a:schemeClr val="accent4"/>
            </a:solidFill>
            <a:ln w="9525" cap="flat">
              <a:noFill/>
              <a:prstDash val="solid"/>
              <a:miter/>
            </a:ln>
          </p:spPr>
          <p:txBody>
            <a:bodyPr rtlCol="0" anchor="ctr"/>
            <a:lstStyle/>
            <a:p>
              <a:endParaRPr lang="fr-FR" dirty="0"/>
            </a:p>
          </p:txBody>
        </p:sp>
        <p:sp>
          <p:nvSpPr>
            <p:cNvPr id="25" name="Graphic 10">
              <a:extLst>
                <a:ext uri="{FF2B5EF4-FFF2-40B4-BE49-F238E27FC236}">
                  <a16:creationId xmlns:a16="http://schemas.microsoft.com/office/drawing/2014/main" id="{3042134C-91E2-19B5-F1BB-54AFE1187A07}"/>
                </a:ext>
              </a:extLst>
            </p:cNvPr>
            <p:cNvSpPr/>
            <p:nvPr/>
          </p:nvSpPr>
          <p:spPr>
            <a:xfrm>
              <a:off x="5109410" y="-2514819"/>
              <a:ext cx="941527" cy="412908"/>
            </a:xfrm>
            <a:custGeom>
              <a:avLst/>
              <a:gdLst>
                <a:gd name="connsiteX0" fmla="*/ 120472 w 941527"/>
                <a:gd name="connsiteY0" fmla="*/ 412909 h 412908"/>
                <a:gd name="connsiteX1" fmla="*/ 821045 w 941527"/>
                <a:gd name="connsiteY1" fmla="*/ 412909 h 412908"/>
                <a:gd name="connsiteX2" fmla="*/ 941527 w 941527"/>
                <a:gd name="connsiteY2" fmla="*/ 292437 h 412908"/>
                <a:gd name="connsiteX3" fmla="*/ 941527 w 941527"/>
                <a:gd name="connsiteY3" fmla="*/ 120482 h 412908"/>
                <a:gd name="connsiteX4" fmla="*/ 821045 w 941527"/>
                <a:gd name="connsiteY4" fmla="*/ 0 h 412908"/>
                <a:gd name="connsiteX5" fmla="*/ 120472 w 941527"/>
                <a:gd name="connsiteY5" fmla="*/ 0 h 412908"/>
                <a:gd name="connsiteX6" fmla="*/ 0 w 941527"/>
                <a:gd name="connsiteY6" fmla="*/ 120482 h 412908"/>
                <a:gd name="connsiteX7" fmla="*/ 0 w 941527"/>
                <a:gd name="connsiteY7" fmla="*/ 292437 h 412908"/>
                <a:gd name="connsiteX8" fmla="*/ 120472 w 941527"/>
                <a:gd name="connsiteY8" fmla="*/ 412909 h 412908"/>
                <a:gd name="connsiteX9" fmla="*/ 142875 w 941527"/>
                <a:gd name="connsiteY9" fmla="*/ 142875 h 412908"/>
                <a:gd name="connsiteX10" fmla="*/ 798652 w 941527"/>
                <a:gd name="connsiteY10" fmla="*/ 142875 h 412908"/>
                <a:gd name="connsiteX11" fmla="*/ 798652 w 941527"/>
                <a:gd name="connsiteY11" fmla="*/ 270034 h 412908"/>
                <a:gd name="connsiteX12" fmla="*/ 142875 w 941527"/>
                <a:gd name="connsiteY12" fmla="*/ 270034 h 41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527" h="412908">
                  <a:moveTo>
                    <a:pt x="120472" y="412909"/>
                  </a:moveTo>
                  <a:lnTo>
                    <a:pt x="821045" y="412909"/>
                  </a:lnTo>
                  <a:cubicBezTo>
                    <a:pt x="887482" y="412909"/>
                    <a:pt x="941527" y="358864"/>
                    <a:pt x="941527" y="292437"/>
                  </a:cubicBezTo>
                  <a:lnTo>
                    <a:pt x="941527" y="120482"/>
                  </a:lnTo>
                  <a:cubicBezTo>
                    <a:pt x="941527" y="54045"/>
                    <a:pt x="887482" y="0"/>
                    <a:pt x="821045" y="0"/>
                  </a:cubicBezTo>
                  <a:lnTo>
                    <a:pt x="120472" y="0"/>
                  </a:lnTo>
                  <a:cubicBezTo>
                    <a:pt x="54035" y="0"/>
                    <a:pt x="0" y="54045"/>
                    <a:pt x="0" y="120482"/>
                  </a:cubicBezTo>
                  <a:lnTo>
                    <a:pt x="0" y="292437"/>
                  </a:lnTo>
                  <a:cubicBezTo>
                    <a:pt x="0" y="358864"/>
                    <a:pt x="54045" y="412909"/>
                    <a:pt x="120472" y="412909"/>
                  </a:cubicBezTo>
                  <a:close/>
                  <a:moveTo>
                    <a:pt x="142875" y="142875"/>
                  </a:moveTo>
                  <a:lnTo>
                    <a:pt x="798652" y="142875"/>
                  </a:lnTo>
                  <a:lnTo>
                    <a:pt x="798652" y="270034"/>
                  </a:lnTo>
                  <a:lnTo>
                    <a:pt x="142875" y="270034"/>
                  </a:lnTo>
                  <a:close/>
                </a:path>
              </a:pathLst>
            </a:custGeom>
            <a:solidFill>
              <a:schemeClr val="accent4"/>
            </a:solidFill>
            <a:ln w="9525" cap="flat">
              <a:noFill/>
              <a:prstDash val="solid"/>
              <a:miter/>
            </a:ln>
          </p:spPr>
          <p:txBody>
            <a:bodyPr rtlCol="0" anchor="ctr"/>
            <a:lstStyle/>
            <a:p>
              <a:endParaRPr lang="fr-FR" dirty="0"/>
            </a:p>
          </p:txBody>
        </p:sp>
        <p:sp>
          <p:nvSpPr>
            <p:cNvPr id="26" name="Graphic 10">
              <a:extLst>
                <a:ext uri="{FF2B5EF4-FFF2-40B4-BE49-F238E27FC236}">
                  <a16:creationId xmlns:a16="http://schemas.microsoft.com/office/drawing/2014/main" id="{F33C8228-A541-452B-3A89-A529A0C3401E}"/>
                </a:ext>
              </a:extLst>
            </p:cNvPr>
            <p:cNvSpPr/>
            <p:nvPr/>
          </p:nvSpPr>
          <p:spPr>
            <a:xfrm>
              <a:off x="5109410" y="-1971609"/>
              <a:ext cx="941527" cy="412908"/>
            </a:xfrm>
            <a:custGeom>
              <a:avLst/>
              <a:gdLst>
                <a:gd name="connsiteX0" fmla="*/ 120472 w 941527"/>
                <a:gd name="connsiteY0" fmla="*/ 412909 h 412908"/>
                <a:gd name="connsiteX1" fmla="*/ 821045 w 941527"/>
                <a:gd name="connsiteY1" fmla="*/ 412909 h 412908"/>
                <a:gd name="connsiteX2" fmla="*/ 941527 w 941527"/>
                <a:gd name="connsiteY2" fmla="*/ 292427 h 412908"/>
                <a:gd name="connsiteX3" fmla="*/ 941527 w 941527"/>
                <a:gd name="connsiteY3" fmla="*/ 120472 h 412908"/>
                <a:gd name="connsiteX4" fmla="*/ 821045 w 941527"/>
                <a:gd name="connsiteY4" fmla="*/ 0 h 412908"/>
                <a:gd name="connsiteX5" fmla="*/ 120472 w 941527"/>
                <a:gd name="connsiteY5" fmla="*/ 0 h 412908"/>
                <a:gd name="connsiteX6" fmla="*/ 0 w 941527"/>
                <a:gd name="connsiteY6" fmla="*/ 120472 h 412908"/>
                <a:gd name="connsiteX7" fmla="*/ 0 w 941527"/>
                <a:gd name="connsiteY7" fmla="*/ 292427 h 412908"/>
                <a:gd name="connsiteX8" fmla="*/ 120472 w 941527"/>
                <a:gd name="connsiteY8" fmla="*/ 412909 h 412908"/>
                <a:gd name="connsiteX9" fmla="*/ 142875 w 941527"/>
                <a:gd name="connsiteY9" fmla="*/ 142875 h 412908"/>
                <a:gd name="connsiteX10" fmla="*/ 798652 w 941527"/>
                <a:gd name="connsiteY10" fmla="*/ 142875 h 412908"/>
                <a:gd name="connsiteX11" fmla="*/ 798652 w 941527"/>
                <a:gd name="connsiteY11" fmla="*/ 270034 h 412908"/>
                <a:gd name="connsiteX12" fmla="*/ 142875 w 941527"/>
                <a:gd name="connsiteY12" fmla="*/ 270034 h 41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527" h="412908">
                  <a:moveTo>
                    <a:pt x="120472" y="412909"/>
                  </a:moveTo>
                  <a:lnTo>
                    <a:pt x="821045" y="412909"/>
                  </a:lnTo>
                  <a:cubicBezTo>
                    <a:pt x="887482" y="412909"/>
                    <a:pt x="941527" y="358864"/>
                    <a:pt x="941527" y="292427"/>
                  </a:cubicBezTo>
                  <a:lnTo>
                    <a:pt x="941527" y="120472"/>
                  </a:lnTo>
                  <a:cubicBezTo>
                    <a:pt x="941527" y="54035"/>
                    <a:pt x="887482" y="0"/>
                    <a:pt x="821045" y="0"/>
                  </a:cubicBezTo>
                  <a:lnTo>
                    <a:pt x="120472" y="0"/>
                  </a:lnTo>
                  <a:cubicBezTo>
                    <a:pt x="54035" y="0"/>
                    <a:pt x="0" y="54045"/>
                    <a:pt x="0" y="120472"/>
                  </a:cubicBezTo>
                  <a:lnTo>
                    <a:pt x="0" y="292427"/>
                  </a:lnTo>
                  <a:cubicBezTo>
                    <a:pt x="0" y="358864"/>
                    <a:pt x="54045" y="412909"/>
                    <a:pt x="120472" y="412909"/>
                  </a:cubicBezTo>
                  <a:close/>
                  <a:moveTo>
                    <a:pt x="142875" y="142875"/>
                  </a:moveTo>
                  <a:lnTo>
                    <a:pt x="798652" y="142875"/>
                  </a:lnTo>
                  <a:lnTo>
                    <a:pt x="798652" y="270034"/>
                  </a:lnTo>
                  <a:lnTo>
                    <a:pt x="142875" y="270034"/>
                  </a:lnTo>
                  <a:close/>
                </a:path>
              </a:pathLst>
            </a:custGeom>
            <a:solidFill>
              <a:schemeClr val="accent4"/>
            </a:solidFill>
            <a:ln w="9525" cap="flat">
              <a:noFill/>
              <a:prstDash val="solid"/>
              <a:miter/>
            </a:ln>
          </p:spPr>
          <p:txBody>
            <a:bodyPr rtlCol="0" anchor="ctr"/>
            <a:lstStyle/>
            <a:p>
              <a:endParaRPr lang="fr-FR" dirty="0"/>
            </a:p>
          </p:txBody>
        </p:sp>
        <p:sp>
          <p:nvSpPr>
            <p:cNvPr id="27" name="Graphic 10">
              <a:extLst>
                <a:ext uri="{FF2B5EF4-FFF2-40B4-BE49-F238E27FC236}">
                  <a16:creationId xmlns:a16="http://schemas.microsoft.com/office/drawing/2014/main" id="{783EF4FD-73FE-8536-C6C5-0633E06EE577}"/>
                </a:ext>
              </a:extLst>
            </p:cNvPr>
            <p:cNvSpPr/>
            <p:nvPr/>
          </p:nvSpPr>
          <p:spPr>
            <a:xfrm>
              <a:off x="5109410" y="-1422845"/>
              <a:ext cx="472678" cy="412908"/>
            </a:xfrm>
            <a:custGeom>
              <a:avLst/>
              <a:gdLst>
                <a:gd name="connsiteX0" fmla="*/ 120472 w 472678"/>
                <a:gd name="connsiteY0" fmla="*/ 412909 h 412908"/>
                <a:gd name="connsiteX1" fmla="*/ 352196 w 472678"/>
                <a:gd name="connsiteY1" fmla="*/ 412909 h 412908"/>
                <a:gd name="connsiteX2" fmla="*/ 472678 w 472678"/>
                <a:gd name="connsiteY2" fmla="*/ 292437 h 412908"/>
                <a:gd name="connsiteX3" fmla="*/ 472678 w 472678"/>
                <a:gd name="connsiteY3" fmla="*/ 120482 h 412908"/>
                <a:gd name="connsiteX4" fmla="*/ 352196 w 472678"/>
                <a:gd name="connsiteY4" fmla="*/ 0 h 412908"/>
                <a:gd name="connsiteX5" fmla="*/ 120472 w 472678"/>
                <a:gd name="connsiteY5" fmla="*/ 0 h 412908"/>
                <a:gd name="connsiteX6" fmla="*/ 0 w 472678"/>
                <a:gd name="connsiteY6" fmla="*/ 120482 h 412908"/>
                <a:gd name="connsiteX7" fmla="*/ 0 w 472678"/>
                <a:gd name="connsiteY7" fmla="*/ 292437 h 412908"/>
                <a:gd name="connsiteX8" fmla="*/ 120472 w 472678"/>
                <a:gd name="connsiteY8" fmla="*/ 412909 h 412908"/>
                <a:gd name="connsiteX9" fmla="*/ 142875 w 472678"/>
                <a:gd name="connsiteY9" fmla="*/ 142875 h 412908"/>
                <a:gd name="connsiteX10" fmla="*/ 329803 w 472678"/>
                <a:gd name="connsiteY10" fmla="*/ 142875 h 412908"/>
                <a:gd name="connsiteX11" fmla="*/ 329803 w 472678"/>
                <a:gd name="connsiteY11" fmla="*/ 270034 h 412908"/>
                <a:gd name="connsiteX12" fmla="*/ 142875 w 472678"/>
                <a:gd name="connsiteY12" fmla="*/ 270034 h 41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2678" h="412908">
                  <a:moveTo>
                    <a:pt x="120472" y="412909"/>
                  </a:moveTo>
                  <a:lnTo>
                    <a:pt x="352196" y="412909"/>
                  </a:lnTo>
                  <a:cubicBezTo>
                    <a:pt x="418633" y="412909"/>
                    <a:pt x="472678" y="358864"/>
                    <a:pt x="472678" y="292437"/>
                  </a:cubicBezTo>
                  <a:lnTo>
                    <a:pt x="472678" y="120482"/>
                  </a:lnTo>
                  <a:cubicBezTo>
                    <a:pt x="472678" y="54045"/>
                    <a:pt x="418633" y="0"/>
                    <a:pt x="352196" y="0"/>
                  </a:cubicBezTo>
                  <a:lnTo>
                    <a:pt x="120472" y="0"/>
                  </a:lnTo>
                  <a:cubicBezTo>
                    <a:pt x="54035" y="0"/>
                    <a:pt x="0" y="54045"/>
                    <a:pt x="0" y="120482"/>
                  </a:cubicBezTo>
                  <a:lnTo>
                    <a:pt x="0" y="292437"/>
                  </a:lnTo>
                  <a:cubicBezTo>
                    <a:pt x="0" y="358864"/>
                    <a:pt x="54045" y="412909"/>
                    <a:pt x="120472" y="412909"/>
                  </a:cubicBezTo>
                  <a:close/>
                  <a:moveTo>
                    <a:pt x="142875" y="142875"/>
                  </a:moveTo>
                  <a:lnTo>
                    <a:pt x="329803" y="142875"/>
                  </a:lnTo>
                  <a:lnTo>
                    <a:pt x="329803" y="270034"/>
                  </a:lnTo>
                  <a:lnTo>
                    <a:pt x="142875" y="270034"/>
                  </a:lnTo>
                  <a:close/>
                </a:path>
              </a:pathLst>
            </a:custGeom>
            <a:solidFill>
              <a:schemeClr val="accent4"/>
            </a:solidFill>
            <a:ln w="9525" cap="flat">
              <a:noFill/>
              <a:prstDash val="solid"/>
              <a:miter/>
            </a:ln>
          </p:spPr>
          <p:txBody>
            <a:bodyPr rtlCol="0" anchor="ctr"/>
            <a:lstStyle/>
            <a:p>
              <a:endParaRPr lang="fr-FR" dirty="0"/>
            </a:p>
          </p:txBody>
        </p:sp>
      </p:grpSp>
      <p:sp>
        <p:nvSpPr>
          <p:cNvPr id="28" name="ZoneTexte 22">
            <a:extLst>
              <a:ext uri="{FF2B5EF4-FFF2-40B4-BE49-F238E27FC236}">
                <a16:creationId xmlns:a16="http://schemas.microsoft.com/office/drawing/2014/main" id="{BF8F9AB9-4CAD-B8FF-CE19-25FBBD71F361}"/>
              </a:ext>
            </a:extLst>
          </p:cNvPr>
          <p:cNvSpPr txBox="1"/>
          <p:nvPr/>
        </p:nvSpPr>
        <p:spPr>
          <a:xfrm>
            <a:off x="2102778" y="2675408"/>
            <a:ext cx="2596840" cy="1384995"/>
          </a:xfrm>
          <a:prstGeom prst="rect">
            <a:avLst/>
          </a:prstGeom>
          <a:noFill/>
          <a:ln>
            <a:noFill/>
          </a:ln>
        </p:spPr>
        <p:txBody>
          <a:bodyPr vert="horz" wrap="square" lIns="72000" tIns="0" rIns="180000" bIns="0" rtlCol="0" anchor="t">
            <a:spAutoFit/>
          </a:bodyPr>
          <a:lstStyle>
            <a:defPPr>
              <a:defRPr lang="fr-FR"/>
            </a:defPPr>
            <a:lvl1pPr marR="0" lvl="0" indent="0" defTabSz="685783" fontAlgn="auto">
              <a:lnSpc>
                <a:spcPct val="100000"/>
              </a:lnSpc>
              <a:spcBef>
                <a:spcPts val="0"/>
              </a:spcBef>
              <a:spcAft>
                <a:spcPts val="600"/>
              </a:spcAft>
              <a:buClr>
                <a:srgbClr val="F07E53"/>
              </a:buClr>
              <a:buSzTx/>
              <a:buFont typeface="Arial" panose="020B0604020202020204" pitchFamily="34" charset="0"/>
              <a:buNone/>
              <a:tabLst/>
              <a:defRPr kumimoji="0" sz="1000" b="0" i="0" u="none" strike="noStrike" cap="none" spc="0" normalizeH="0" baseline="0">
                <a:ln>
                  <a:noFill/>
                </a:ln>
                <a:solidFill>
                  <a:srgbClr val="707372"/>
                </a:solidFill>
                <a:effectLst/>
                <a:uLnTx/>
                <a:uFillTx/>
                <a:latin typeface="Arial" panose="020B0604020202020204"/>
              </a:defRPr>
            </a:lvl1pPr>
            <a:lvl2pPr marL="216000" indent="-216000" defTabSz="685783">
              <a:lnSpc>
                <a:spcPct val="100000"/>
              </a:lnSpc>
              <a:spcBef>
                <a:spcPts val="1000"/>
              </a:spcBef>
              <a:buClr>
                <a:schemeClr val="accent1"/>
              </a:buClr>
              <a:buFont typeface="Wingdings 3" panose="05040102010807070707" pitchFamily="18" charset="2"/>
              <a:buChar char=""/>
              <a:defRPr sz="1400" b="1"/>
            </a:lvl2pPr>
            <a:lvl3pPr marL="234000" indent="-234000" defTabSz="685783">
              <a:lnSpc>
                <a:spcPct val="100000"/>
              </a:lnSpc>
              <a:spcBef>
                <a:spcPts val="1000"/>
              </a:spcBef>
              <a:buClr>
                <a:schemeClr val="accent1"/>
              </a:buClr>
              <a:buFont typeface="Wingdings" panose="05000000000000000000" pitchFamily="2" charset="2"/>
              <a:buChar char=""/>
              <a:defRPr sz="1300" b="0" cap="none" baseline="0"/>
            </a:lvl3pPr>
            <a:lvl4pPr marL="450000" indent="-180000" defTabSz="685783">
              <a:lnSpc>
                <a:spcPct val="100000"/>
              </a:lnSpc>
              <a:spcBef>
                <a:spcPts val="600"/>
              </a:spcBef>
              <a:buClr>
                <a:schemeClr val="accent1"/>
              </a:buClr>
              <a:buSzPct val="80000"/>
              <a:buFont typeface="Wingdings 3" panose="05040102010807070707" pitchFamily="18" charset="2"/>
              <a:buChar char=""/>
              <a:defRPr sz="1300"/>
            </a:lvl4pPr>
            <a:lvl5pPr marL="594000" indent="-129600" defTabSz="685783">
              <a:lnSpc>
                <a:spcPct val="100000"/>
              </a:lnSpc>
              <a:spcBef>
                <a:spcPts val="600"/>
              </a:spcBef>
              <a:buClr>
                <a:schemeClr val="accent1"/>
              </a:buClr>
              <a:buSzPct val="80000"/>
              <a:buFont typeface="Arial" panose="020B0604020202020204" pitchFamily="34" charset="0"/>
              <a:buChar char="•"/>
              <a:defRPr sz="1100"/>
            </a:lvl5pPr>
            <a:lvl6pPr marL="583185" indent="-129597" defTabSz="685783">
              <a:lnSpc>
                <a:spcPct val="100000"/>
              </a:lnSpc>
              <a:spcBef>
                <a:spcPts val="600"/>
              </a:spcBef>
              <a:buClr>
                <a:schemeClr val="accent1"/>
              </a:buClr>
              <a:buFont typeface="Arial" panose="020B0604020202020204" pitchFamily="34" charset="0"/>
              <a:buChar char="•"/>
              <a:defRPr sz="1100"/>
            </a:lvl6pPr>
            <a:lvl7pPr marL="2228795" indent="-171446" defTabSz="685783">
              <a:lnSpc>
                <a:spcPct val="90000"/>
              </a:lnSpc>
              <a:spcBef>
                <a:spcPts val="375"/>
              </a:spcBef>
              <a:buFont typeface="Arial" panose="020B0604020202020204" pitchFamily="34" charset="0"/>
              <a:buChar char="•"/>
              <a:defRPr sz="1351"/>
            </a:lvl7pPr>
            <a:lvl8pPr marL="2571686" indent="-171446" defTabSz="685783">
              <a:lnSpc>
                <a:spcPct val="90000"/>
              </a:lnSpc>
              <a:spcBef>
                <a:spcPts val="375"/>
              </a:spcBef>
              <a:buFont typeface="Arial" panose="020B0604020202020204" pitchFamily="34" charset="0"/>
              <a:buChar char="•"/>
              <a:defRPr sz="1351"/>
            </a:lvl8pPr>
            <a:lvl9pPr marL="2914578" indent="-171446" defTabSz="685783">
              <a:lnSpc>
                <a:spcPct val="90000"/>
              </a:lnSpc>
              <a:spcBef>
                <a:spcPts val="375"/>
              </a:spcBef>
              <a:buFont typeface="Arial" panose="020B0604020202020204" pitchFamily="34" charset="0"/>
              <a:buChar char="•"/>
              <a:defRPr sz="1351"/>
            </a:lvl9pPr>
          </a:lstStyle>
          <a:p>
            <a:r>
              <a:rPr lang="fr-FR" sz="1200" dirty="0"/>
              <a:t>Grâce à la suppression </a:t>
            </a:r>
            <a:br>
              <a:rPr lang="fr-FR" sz="1200" dirty="0"/>
            </a:br>
            <a:r>
              <a:rPr lang="fr-FR" sz="1200" dirty="0"/>
              <a:t>du forfait social sur </a:t>
            </a:r>
          </a:p>
          <a:p>
            <a:r>
              <a:rPr lang="fr-FR" sz="1200" dirty="0">
                <a:solidFill>
                  <a:schemeClr val="bg1">
                    <a:lumMod val="50000"/>
                  </a:schemeClr>
                </a:solidFill>
              </a:rPr>
              <a:t>l’abondement</a:t>
            </a:r>
          </a:p>
          <a:p>
            <a:r>
              <a:rPr lang="fr-FR" sz="1200" b="1" dirty="0">
                <a:solidFill>
                  <a:srgbClr val="581D74"/>
                </a:solidFill>
              </a:rPr>
              <a:t>l’intéressement</a:t>
            </a:r>
            <a:r>
              <a:rPr lang="fr-FR" sz="1200" dirty="0">
                <a:solidFill>
                  <a:srgbClr val="581D74"/>
                </a:solidFill>
              </a:rPr>
              <a:t> </a:t>
            </a:r>
          </a:p>
          <a:p>
            <a:r>
              <a:rPr lang="fr-FR" sz="1200" dirty="0">
                <a:solidFill>
                  <a:schemeClr val="bg1">
                    <a:lumMod val="50000"/>
                  </a:schemeClr>
                </a:solidFill>
              </a:rPr>
              <a:t>la participation</a:t>
            </a:r>
          </a:p>
          <a:p>
            <a:endParaRPr lang="fr-FR" dirty="0"/>
          </a:p>
        </p:txBody>
      </p:sp>
      <p:sp>
        <p:nvSpPr>
          <p:cNvPr id="29" name="ZoneTexte 32">
            <a:extLst>
              <a:ext uri="{FF2B5EF4-FFF2-40B4-BE49-F238E27FC236}">
                <a16:creationId xmlns:a16="http://schemas.microsoft.com/office/drawing/2014/main" id="{6C03BA63-8EA7-B95D-6B13-6080012C6A24}"/>
              </a:ext>
            </a:extLst>
          </p:cNvPr>
          <p:cNvSpPr txBox="1"/>
          <p:nvPr/>
        </p:nvSpPr>
        <p:spPr>
          <a:xfrm>
            <a:off x="5168595" y="2813908"/>
            <a:ext cx="1816668" cy="553998"/>
          </a:xfrm>
          <a:prstGeom prst="rect">
            <a:avLst/>
          </a:prstGeom>
          <a:noFill/>
          <a:ln>
            <a:noFill/>
          </a:ln>
        </p:spPr>
        <p:txBody>
          <a:bodyPr vert="horz" wrap="square" lIns="72000" tIns="0" rIns="180000" bIns="0" rtlCol="0" anchor="t">
            <a:spAutoFit/>
          </a:bodyPr>
          <a:lstStyle>
            <a:defPPr>
              <a:defRPr lang="fr-FR"/>
            </a:defPPr>
            <a:lvl1pPr marR="0" lvl="0" indent="0" defTabSz="685783" fontAlgn="auto">
              <a:lnSpc>
                <a:spcPct val="100000"/>
              </a:lnSpc>
              <a:spcBef>
                <a:spcPts val="0"/>
              </a:spcBef>
              <a:spcAft>
                <a:spcPts val="600"/>
              </a:spcAft>
              <a:buClr>
                <a:srgbClr val="F07E53"/>
              </a:buClr>
              <a:buSzTx/>
              <a:buFont typeface="Arial" panose="020B0604020202020204" pitchFamily="34" charset="0"/>
              <a:buNone/>
              <a:tabLst/>
              <a:defRPr kumimoji="0" sz="1000" b="0" i="0" u="none" strike="noStrike" cap="none" spc="0" normalizeH="0" baseline="0">
                <a:ln>
                  <a:noFill/>
                </a:ln>
                <a:solidFill>
                  <a:srgbClr val="707372"/>
                </a:solidFill>
                <a:effectLst/>
                <a:uLnTx/>
                <a:uFillTx/>
                <a:latin typeface="Arial" panose="020B0604020202020204"/>
              </a:defRPr>
            </a:lvl1pPr>
            <a:lvl2pPr marL="216000" indent="-216000" defTabSz="685783">
              <a:lnSpc>
                <a:spcPct val="100000"/>
              </a:lnSpc>
              <a:spcBef>
                <a:spcPts val="1000"/>
              </a:spcBef>
              <a:buClr>
                <a:schemeClr val="accent1"/>
              </a:buClr>
              <a:buFont typeface="Wingdings 3" panose="05040102010807070707" pitchFamily="18" charset="2"/>
              <a:buChar char=""/>
              <a:defRPr sz="1400" b="1"/>
            </a:lvl2pPr>
            <a:lvl3pPr marL="234000" indent="-234000" defTabSz="685783">
              <a:lnSpc>
                <a:spcPct val="100000"/>
              </a:lnSpc>
              <a:spcBef>
                <a:spcPts val="1000"/>
              </a:spcBef>
              <a:buClr>
                <a:schemeClr val="accent1"/>
              </a:buClr>
              <a:buFont typeface="Wingdings" panose="05000000000000000000" pitchFamily="2" charset="2"/>
              <a:buChar char=""/>
              <a:defRPr sz="1300" b="0" cap="none" baseline="0"/>
            </a:lvl3pPr>
            <a:lvl4pPr marL="450000" indent="-180000" defTabSz="685783">
              <a:lnSpc>
                <a:spcPct val="100000"/>
              </a:lnSpc>
              <a:spcBef>
                <a:spcPts val="600"/>
              </a:spcBef>
              <a:buClr>
                <a:schemeClr val="accent1"/>
              </a:buClr>
              <a:buSzPct val="80000"/>
              <a:buFont typeface="Wingdings 3" panose="05040102010807070707" pitchFamily="18" charset="2"/>
              <a:buChar char=""/>
              <a:defRPr sz="1300"/>
            </a:lvl4pPr>
            <a:lvl5pPr marL="594000" indent="-129600" defTabSz="685783">
              <a:lnSpc>
                <a:spcPct val="100000"/>
              </a:lnSpc>
              <a:spcBef>
                <a:spcPts val="600"/>
              </a:spcBef>
              <a:buClr>
                <a:schemeClr val="accent1"/>
              </a:buClr>
              <a:buSzPct val="80000"/>
              <a:buFont typeface="Arial" panose="020B0604020202020204" pitchFamily="34" charset="0"/>
              <a:buChar char="•"/>
              <a:defRPr sz="1100"/>
            </a:lvl5pPr>
            <a:lvl6pPr marL="583185" indent="-129597" defTabSz="685783">
              <a:lnSpc>
                <a:spcPct val="100000"/>
              </a:lnSpc>
              <a:spcBef>
                <a:spcPts val="600"/>
              </a:spcBef>
              <a:buClr>
                <a:schemeClr val="accent1"/>
              </a:buClr>
              <a:buFont typeface="Arial" panose="020B0604020202020204" pitchFamily="34" charset="0"/>
              <a:buChar char="•"/>
              <a:defRPr sz="1100"/>
            </a:lvl6pPr>
            <a:lvl7pPr marL="2228795" indent="-171446" defTabSz="685783">
              <a:lnSpc>
                <a:spcPct val="90000"/>
              </a:lnSpc>
              <a:spcBef>
                <a:spcPts val="375"/>
              </a:spcBef>
              <a:buFont typeface="Arial" panose="020B0604020202020204" pitchFamily="34" charset="0"/>
              <a:buChar char="•"/>
              <a:defRPr sz="1351"/>
            </a:lvl7pPr>
            <a:lvl8pPr marL="2571686" indent="-171446" defTabSz="685783">
              <a:lnSpc>
                <a:spcPct val="90000"/>
              </a:lnSpc>
              <a:spcBef>
                <a:spcPts val="375"/>
              </a:spcBef>
              <a:buFont typeface="Arial" panose="020B0604020202020204" pitchFamily="34" charset="0"/>
              <a:buChar char="•"/>
              <a:defRPr sz="1351"/>
            </a:lvl8pPr>
            <a:lvl9pPr marL="2914578" indent="-171446" defTabSz="685783">
              <a:lnSpc>
                <a:spcPct val="90000"/>
              </a:lnSpc>
              <a:spcBef>
                <a:spcPts val="375"/>
              </a:spcBef>
              <a:buFont typeface="Arial" panose="020B0604020202020204" pitchFamily="34" charset="0"/>
              <a:buChar char="•"/>
              <a:defRPr sz="1351"/>
            </a:lvl9pPr>
          </a:lstStyle>
          <a:p>
            <a:r>
              <a:rPr lang="fr-FR" sz="1200" dirty="0"/>
              <a:t>Grâce à la suppression </a:t>
            </a:r>
            <a:br>
              <a:rPr lang="fr-FR" sz="1200" dirty="0"/>
            </a:br>
            <a:r>
              <a:rPr lang="fr-FR" sz="1200" dirty="0"/>
              <a:t>du forfait social sur </a:t>
            </a:r>
            <a:r>
              <a:rPr lang="fr-FR" sz="1200" b="1" dirty="0">
                <a:solidFill>
                  <a:srgbClr val="F16B08"/>
                </a:solidFill>
              </a:rPr>
              <a:t>l’intéressement</a:t>
            </a:r>
          </a:p>
        </p:txBody>
      </p:sp>
      <p:sp>
        <p:nvSpPr>
          <p:cNvPr id="30" name="Rectangle : avec coins arrondis en diagonale 7">
            <a:extLst>
              <a:ext uri="{FF2B5EF4-FFF2-40B4-BE49-F238E27FC236}">
                <a16:creationId xmlns:a16="http://schemas.microsoft.com/office/drawing/2014/main" id="{05B151EC-79FF-6617-878F-95E3E1DCA51A}"/>
              </a:ext>
            </a:extLst>
          </p:cNvPr>
          <p:cNvSpPr/>
          <p:nvPr/>
        </p:nvSpPr>
        <p:spPr>
          <a:xfrm>
            <a:off x="4582628" y="2009531"/>
            <a:ext cx="1385569" cy="587877"/>
          </a:xfrm>
          <a:prstGeom prst="round2Diag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35756" marR="0" lvl="0" indent="0" algn="l"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dirty="0">
                <a:ln>
                  <a:noFill/>
                </a:ln>
                <a:solidFill>
                  <a:srgbClr val="F16B08"/>
                </a:solidFill>
                <a:effectLst/>
                <a:uLnTx/>
                <a:uFillTx/>
                <a:latin typeface="Arial" panose="020B0604020202020204" pitchFamily="34" charset="0"/>
                <a:ea typeface="+mn-ea"/>
                <a:cs typeface="Arial" panose="020B0604020202020204" pitchFamily="34" charset="0"/>
              </a:rPr>
              <a:t>0</a:t>
            </a:r>
            <a:r>
              <a:rPr kumimoji="0" lang="fr-FR" sz="2000" b="1" i="0" u="none" strike="noStrike" kern="1200" cap="none" spc="0" normalizeH="0" baseline="0" dirty="0">
                <a:ln>
                  <a:noFill/>
                </a:ln>
                <a:solidFill>
                  <a:srgbClr val="F16B08"/>
                </a:solidFill>
                <a:effectLst/>
                <a:uLnTx/>
                <a:uFillTx/>
                <a:latin typeface="Arial" panose="020B0604020202020204" pitchFamily="34" charset="0"/>
                <a:ea typeface="+mn-ea"/>
                <a:cs typeface="Arial" panose="020B0604020202020204" pitchFamily="34" charset="0"/>
              </a:rPr>
              <a:t>%</a:t>
            </a:r>
            <a:endParaRPr kumimoji="0" lang="fr-FR" sz="2800" b="0" i="0" u="none" strike="noStrike" kern="1200" cap="none" spc="0" normalizeH="0" baseline="0" dirty="0">
              <a:ln>
                <a:noFill/>
              </a:ln>
              <a:solidFill>
                <a:srgbClr val="F16B08"/>
              </a:solidFill>
              <a:effectLst/>
              <a:uLnTx/>
              <a:uFillTx/>
              <a:latin typeface="Arial" panose="020B0604020202020204"/>
              <a:ea typeface="+mn-ea"/>
            </a:endParaRPr>
          </a:p>
        </p:txBody>
      </p:sp>
      <p:sp>
        <p:nvSpPr>
          <p:cNvPr id="31" name="Rectangle : avec coins arrondis en diagonale 7">
            <a:extLst>
              <a:ext uri="{FF2B5EF4-FFF2-40B4-BE49-F238E27FC236}">
                <a16:creationId xmlns:a16="http://schemas.microsoft.com/office/drawing/2014/main" id="{0463BEF5-7642-1AA9-4C60-5CDDEE24C2BA}"/>
              </a:ext>
            </a:extLst>
          </p:cNvPr>
          <p:cNvSpPr/>
          <p:nvPr/>
        </p:nvSpPr>
        <p:spPr>
          <a:xfrm>
            <a:off x="5094420" y="2060531"/>
            <a:ext cx="1963419" cy="519583"/>
          </a:xfrm>
          <a:prstGeom prst="round2Diag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35756" marR="0" lvl="0" indent="0"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dirty="0">
                <a:ln>
                  <a:noFill/>
                </a:ln>
                <a:solidFill>
                  <a:srgbClr val="F16B08"/>
                </a:solidFill>
                <a:effectLst/>
                <a:uLnTx/>
                <a:uFillTx/>
                <a:latin typeface="Arial" panose="020B0604020202020204" pitchFamily="34" charset="0"/>
                <a:ea typeface="+mn-ea"/>
                <a:cs typeface="Arial" panose="020B0604020202020204" pitchFamily="34" charset="0"/>
              </a:rPr>
              <a:t>DE CHARGES </a:t>
            </a:r>
            <a:r>
              <a:rPr kumimoji="0" lang="fr-FR" sz="1800" b="1" i="0" u="none" strike="noStrike" kern="1200" cap="none" spc="0" normalizeH="0" baseline="0" dirty="0">
                <a:ln>
                  <a:noFill/>
                </a:ln>
                <a:solidFill>
                  <a:srgbClr val="F16B08"/>
                </a:solidFill>
                <a:effectLst/>
                <a:uLnTx/>
                <a:uFillTx/>
                <a:latin typeface="Arial" panose="020B0604020202020204" pitchFamily="34" charset="0"/>
                <a:ea typeface="+mn-ea"/>
                <a:cs typeface="Arial" panose="020B0604020202020204" pitchFamily="34" charset="0"/>
              </a:rPr>
              <a:t>SOCIALES</a:t>
            </a:r>
            <a:endParaRPr kumimoji="0" lang="fr-FR" sz="1400" b="0" i="0" u="none" strike="noStrike" kern="1200" cap="none" spc="0" normalizeH="0" baseline="0" dirty="0">
              <a:ln>
                <a:noFill/>
              </a:ln>
              <a:solidFill>
                <a:srgbClr val="F16B08"/>
              </a:solidFill>
              <a:effectLst/>
              <a:uLnTx/>
              <a:uFillTx/>
              <a:latin typeface="Arial" panose="020B0604020202020204"/>
              <a:ea typeface="+mn-ea"/>
            </a:endParaRPr>
          </a:p>
        </p:txBody>
      </p:sp>
      <p:sp>
        <p:nvSpPr>
          <p:cNvPr id="64" name="Rectangle : avec coins arrondis en diagonale 7">
            <a:extLst>
              <a:ext uri="{FF2B5EF4-FFF2-40B4-BE49-F238E27FC236}">
                <a16:creationId xmlns:a16="http://schemas.microsoft.com/office/drawing/2014/main" id="{F061A96F-7554-B104-2651-B42D1D3D83F1}"/>
              </a:ext>
            </a:extLst>
          </p:cNvPr>
          <p:cNvSpPr/>
          <p:nvPr/>
        </p:nvSpPr>
        <p:spPr>
          <a:xfrm>
            <a:off x="1459092" y="2009531"/>
            <a:ext cx="1385569" cy="587877"/>
          </a:xfrm>
          <a:prstGeom prst="round2Diag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35756" marR="0" lvl="0" indent="0" algn="l"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dirty="0">
                <a:ln>
                  <a:noFill/>
                </a:ln>
                <a:solidFill>
                  <a:srgbClr val="581D74"/>
                </a:solidFill>
                <a:effectLst/>
                <a:uLnTx/>
                <a:uFillTx/>
                <a:latin typeface="Arial" panose="020B0604020202020204" pitchFamily="34" charset="0"/>
                <a:ea typeface="+mn-ea"/>
                <a:cs typeface="Arial" panose="020B0604020202020204" pitchFamily="34" charset="0"/>
              </a:rPr>
              <a:t>0</a:t>
            </a:r>
            <a:r>
              <a:rPr kumimoji="0" lang="fr-FR" sz="2000" b="1" i="0" u="none" strike="noStrike" kern="1200" cap="none" spc="0" normalizeH="0" baseline="0" dirty="0">
                <a:ln>
                  <a:noFill/>
                </a:ln>
                <a:solidFill>
                  <a:srgbClr val="581D74"/>
                </a:solidFill>
                <a:effectLst/>
                <a:uLnTx/>
                <a:uFillTx/>
                <a:latin typeface="Arial" panose="020B0604020202020204" pitchFamily="34" charset="0"/>
                <a:ea typeface="+mn-ea"/>
                <a:cs typeface="Arial" panose="020B0604020202020204" pitchFamily="34" charset="0"/>
              </a:rPr>
              <a:t>%</a:t>
            </a:r>
            <a:endParaRPr kumimoji="0" lang="fr-FR" sz="2800" b="0" i="0" u="none" strike="noStrike" kern="1200" cap="none" spc="0" normalizeH="0" baseline="0" dirty="0">
              <a:ln>
                <a:noFill/>
              </a:ln>
              <a:solidFill>
                <a:srgbClr val="581D74"/>
              </a:solidFill>
              <a:effectLst/>
              <a:uLnTx/>
              <a:uFillTx/>
              <a:latin typeface="Arial" panose="020B0604020202020204"/>
              <a:ea typeface="+mn-ea"/>
            </a:endParaRPr>
          </a:p>
        </p:txBody>
      </p:sp>
      <p:sp>
        <p:nvSpPr>
          <p:cNvPr id="65" name="Rectangle : avec coins arrondis en diagonale 7">
            <a:extLst>
              <a:ext uri="{FF2B5EF4-FFF2-40B4-BE49-F238E27FC236}">
                <a16:creationId xmlns:a16="http://schemas.microsoft.com/office/drawing/2014/main" id="{81DC26E3-F410-E09E-E540-BA92E336B50A}"/>
              </a:ext>
            </a:extLst>
          </p:cNvPr>
          <p:cNvSpPr/>
          <p:nvPr/>
        </p:nvSpPr>
        <p:spPr>
          <a:xfrm>
            <a:off x="2058778" y="2077825"/>
            <a:ext cx="1963419" cy="519583"/>
          </a:xfrm>
          <a:prstGeom prst="round2Diag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35756" marR="0" lvl="0" indent="0"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dirty="0">
                <a:ln>
                  <a:noFill/>
                </a:ln>
                <a:solidFill>
                  <a:srgbClr val="581D74"/>
                </a:solidFill>
                <a:effectLst/>
                <a:uLnTx/>
                <a:uFillTx/>
                <a:latin typeface="Arial" panose="020B0604020202020204" pitchFamily="34" charset="0"/>
                <a:ea typeface="+mn-ea"/>
                <a:cs typeface="Arial" panose="020B0604020202020204" pitchFamily="34" charset="0"/>
              </a:rPr>
              <a:t>DE CHARGES </a:t>
            </a:r>
            <a:r>
              <a:rPr kumimoji="0" lang="fr-FR" sz="1800" b="1" i="0" u="none" strike="noStrike" kern="1200" cap="none" spc="0" normalizeH="0" baseline="0" dirty="0">
                <a:ln>
                  <a:noFill/>
                </a:ln>
                <a:solidFill>
                  <a:srgbClr val="581D74"/>
                </a:solidFill>
                <a:effectLst/>
                <a:uLnTx/>
                <a:uFillTx/>
                <a:latin typeface="Arial" panose="020B0604020202020204" pitchFamily="34" charset="0"/>
                <a:ea typeface="+mn-ea"/>
                <a:cs typeface="Arial" panose="020B0604020202020204" pitchFamily="34" charset="0"/>
              </a:rPr>
              <a:t>SOCIALES</a:t>
            </a:r>
            <a:endParaRPr kumimoji="0" lang="fr-FR" sz="1400" b="0" i="0" u="none" strike="noStrike" kern="1200" cap="none" spc="0" normalizeH="0" baseline="0" dirty="0">
              <a:ln>
                <a:noFill/>
              </a:ln>
              <a:solidFill>
                <a:srgbClr val="581D74"/>
              </a:solidFill>
              <a:effectLst/>
              <a:uLnTx/>
              <a:uFillTx/>
              <a:latin typeface="Arial" panose="020B0604020202020204"/>
              <a:ea typeface="+mn-ea"/>
            </a:endParaRPr>
          </a:p>
        </p:txBody>
      </p:sp>
      <p:sp>
        <p:nvSpPr>
          <p:cNvPr id="66" name="ZoneTexte 65">
            <a:extLst>
              <a:ext uri="{FF2B5EF4-FFF2-40B4-BE49-F238E27FC236}">
                <a16:creationId xmlns:a16="http://schemas.microsoft.com/office/drawing/2014/main" id="{9014E256-C352-E59E-A90E-5C336A193DE4}"/>
              </a:ext>
            </a:extLst>
          </p:cNvPr>
          <p:cNvSpPr txBox="1"/>
          <p:nvPr/>
        </p:nvSpPr>
        <p:spPr>
          <a:xfrm>
            <a:off x="2878790" y="4468129"/>
            <a:ext cx="3978812" cy="539763"/>
          </a:xfrm>
          <a:prstGeom prst="rect">
            <a:avLst/>
          </a:prstGeom>
          <a:noFill/>
        </p:spPr>
        <p:txBody>
          <a:bodyPr vert="horz" wrap="square" lIns="91440" tIns="45720" rIns="91440" bIns="45720" rtlCol="0" anchor="ctr">
            <a:normAutofit/>
          </a:bodyPr>
          <a:lstStyle/>
          <a:p>
            <a:pPr algn="ctr" defTabSz="1258888">
              <a:lnSpc>
                <a:spcPct val="90000"/>
              </a:lnSpc>
            </a:pPr>
            <a:r>
              <a:rPr lang="fr-FR" sz="1400" b="1" dirty="0"/>
              <a:t>Il est aussi déductible du bénéfice imposable</a:t>
            </a:r>
          </a:p>
        </p:txBody>
      </p:sp>
      <p:sp>
        <p:nvSpPr>
          <p:cNvPr id="67" name="Rectangle : coins arrondis 66">
            <a:extLst>
              <a:ext uri="{FF2B5EF4-FFF2-40B4-BE49-F238E27FC236}">
                <a16:creationId xmlns:a16="http://schemas.microsoft.com/office/drawing/2014/main" id="{BA7821D8-1492-FB3C-40D3-790ADAD3E625}"/>
              </a:ext>
            </a:extLst>
          </p:cNvPr>
          <p:cNvSpPr/>
          <p:nvPr/>
        </p:nvSpPr>
        <p:spPr>
          <a:xfrm>
            <a:off x="2868279" y="4396757"/>
            <a:ext cx="3796162" cy="611136"/>
          </a:xfrm>
          <a:prstGeom prst="roundRect">
            <a:avLst/>
          </a:prstGeom>
          <a:noFill/>
          <a:ln w="3175">
            <a:solidFill>
              <a:srgbClr val="581D7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fr-FR" sz="1000" b="0" i="0" u="none" strike="noStrike" kern="1200" cap="none" spc="0" normalizeH="0" baseline="0" noProof="0" dirty="0">
              <a:ln>
                <a:noFill/>
              </a:ln>
              <a:solidFill>
                <a:schemeClr val="tx1"/>
              </a:solidFill>
              <a:effectLst/>
              <a:highlight>
                <a:srgbClr val="00FF00"/>
              </a:highlight>
              <a:uLnTx/>
              <a:uFillTx/>
              <a:latin typeface="Arial" panose="020B0604020202020204"/>
              <a:ea typeface="+mn-ea"/>
              <a:cs typeface="+mn-cs"/>
            </a:endParaRPr>
          </a:p>
        </p:txBody>
      </p:sp>
      <p:sp>
        <p:nvSpPr>
          <p:cNvPr id="83" name="Forme libre 61">
            <a:extLst>
              <a:ext uri="{FF2B5EF4-FFF2-40B4-BE49-F238E27FC236}">
                <a16:creationId xmlns:a16="http://schemas.microsoft.com/office/drawing/2014/main" id="{4D7D6631-869C-93C8-BC04-A7A7E302C86B}"/>
              </a:ext>
            </a:extLst>
          </p:cNvPr>
          <p:cNvSpPr/>
          <p:nvPr/>
        </p:nvSpPr>
        <p:spPr>
          <a:xfrm rot="10800000" flipH="1" flipV="1">
            <a:off x="3201581" y="4306789"/>
            <a:ext cx="1892839" cy="196208"/>
          </a:xfrm>
          <a:prstGeom prst="rect">
            <a:avLst/>
          </a:prstGeom>
          <a:solidFill>
            <a:srgbClr val="FFFFFF"/>
          </a:solidFill>
          <a:ln w="15875" cap="flat" cmpd="sng" algn="ctr">
            <a:noFill/>
            <a:prstDash val="solid"/>
            <a:miter lim="800000"/>
          </a:ln>
          <a:effectLst/>
        </p:spPr>
        <p:txBody>
          <a:bodyPr lIns="27000" rIns="27000" rtlCol="0" anchor="ctr"/>
          <a:lstStyle/>
          <a:p>
            <a:pPr marL="0" marR="0" lvl="0" indent="0" defTabSz="608015" eaLnBrk="1" fontAlgn="auto" latinLnBrk="0" hangingPunct="1">
              <a:lnSpc>
                <a:spcPct val="100000"/>
              </a:lnSpc>
              <a:spcBef>
                <a:spcPts val="0"/>
              </a:spcBef>
              <a:spcAft>
                <a:spcPts val="0"/>
              </a:spcAft>
              <a:buClrTx/>
              <a:buSzTx/>
              <a:buFontTx/>
              <a:buNone/>
              <a:tabLst/>
              <a:defRPr/>
            </a:pPr>
            <a:r>
              <a:rPr kumimoji="0" lang="fr-FR" sz="1100" b="1" i="0" u="none" strike="noStrike" kern="0" cap="all" spc="0" normalizeH="0" baseline="0" noProof="0" dirty="0">
                <a:ln>
                  <a:noFill/>
                </a:ln>
                <a:solidFill>
                  <a:srgbClr val="581D74"/>
                </a:solidFill>
                <a:effectLst/>
                <a:uLnTx/>
                <a:uFillTx/>
                <a:latin typeface="Arial Black" panose="020B0A04020102020204" pitchFamily="34" charset="0"/>
                <a:cs typeface="Arial Black" panose="020B0604020202020204" pitchFamily="34" charset="0"/>
              </a:rPr>
              <a:t>DE </a:t>
            </a:r>
            <a:r>
              <a:rPr kumimoji="0" lang="fr-FR" sz="1100" b="1" i="0" u="none" strike="noStrike" kern="0" cap="all" spc="0" normalizeH="0" baseline="0" noProof="0" dirty="0" err="1">
                <a:ln>
                  <a:noFill/>
                </a:ln>
                <a:solidFill>
                  <a:srgbClr val="581D74"/>
                </a:solidFill>
                <a:effectLst/>
                <a:uLnTx/>
                <a:uFillTx/>
                <a:latin typeface="Arial Black" panose="020B0A04020102020204" pitchFamily="34" charset="0"/>
                <a:cs typeface="Arial Black" panose="020B0604020202020204" pitchFamily="34" charset="0"/>
              </a:rPr>
              <a:t>L’INTéressement</a:t>
            </a:r>
            <a:endParaRPr kumimoji="0" lang="fr-FR" sz="1100" b="1" i="0" u="none" strike="noStrike" kern="0" cap="all" spc="0" normalizeH="0" baseline="0" noProof="0" dirty="0">
              <a:ln>
                <a:noFill/>
              </a:ln>
              <a:solidFill>
                <a:srgbClr val="581D74"/>
              </a:solidFill>
              <a:effectLst/>
              <a:uLnTx/>
              <a:uFillTx/>
              <a:latin typeface="Arial Black" panose="020B0A04020102020204" pitchFamily="34" charset="0"/>
              <a:cs typeface="Arial Black" panose="020B0604020202020204" pitchFamily="34" charset="0"/>
            </a:endParaRPr>
          </a:p>
        </p:txBody>
      </p:sp>
      <p:grpSp>
        <p:nvGrpSpPr>
          <p:cNvPr id="84" name="Groupe 83">
            <a:extLst>
              <a:ext uri="{FF2B5EF4-FFF2-40B4-BE49-F238E27FC236}">
                <a16:creationId xmlns:a16="http://schemas.microsoft.com/office/drawing/2014/main" id="{F88398AB-629C-0634-2D5A-433AF5240CB9}"/>
              </a:ext>
            </a:extLst>
          </p:cNvPr>
          <p:cNvGrpSpPr/>
          <p:nvPr/>
        </p:nvGrpSpPr>
        <p:grpSpPr>
          <a:xfrm>
            <a:off x="2575313" y="4131145"/>
            <a:ext cx="580369" cy="568848"/>
            <a:chOff x="6964301" y="7185898"/>
            <a:chExt cx="831558" cy="872617"/>
          </a:xfrm>
          <a:solidFill>
            <a:srgbClr val="581D74"/>
          </a:solidFill>
        </p:grpSpPr>
        <p:grpSp>
          <p:nvGrpSpPr>
            <p:cNvPr id="85" name="Group 44">
              <a:extLst>
                <a:ext uri="{FF2B5EF4-FFF2-40B4-BE49-F238E27FC236}">
                  <a16:creationId xmlns:a16="http://schemas.microsoft.com/office/drawing/2014/main" id="{C047804D-96BF-1AB7-66F9-8F01E7DE5B1A}"/>
                </a:ext>
              </a:extLst>
            </p:cNvPr>
            <p:cNvGrpSpPr/>
            <p:nvPr/>
          </p:nvGrpSpPr>
          <p:grpSpPr>
            <a:xfrm>
              <a:off x="6967859" y="7230515"/>
              <a:ext cx="828000" cy="828000"/>
              <a:chOff x="1399810" y="1155567"/>
              <a:chExt cx="903844" cy="903844"/>
            </a:xfrm>
            <a:grpFill/>
          </p:grpSpPr>
          <p:sp>
            <p:nvSpPr>
              <p:cNvPr id="88" name="Oval 54">
                <a:extLst>
                  <a:ext uri="{FF2B5EF4-FFF2-40B4-BE49-F238E27FC236}">
                    <a16:creationId xmlns:a16="http://schemas.microsoft.com/office/drawing/2014/main" id="{ED09618E-4624-5A88-8330-782D1EC38C79}"/>
                  </a:ext>
                </a:extLst>
              </p:cNvPr>
              <p:cNvSpPr/>
              <p:nvPr/>
            </p:nvSpPr>
            <p:spPr>
              <a:xfrm>
                <a:off x="1399810" y="1155567"/>
                <a:ext cx="903844" cy="903844"/>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9" name="Oval 55">
                <a:extLst>
                  <a:ext uri="{FF2B5EF4-FFF2-40B4-BE49-F238E27FC236}">
                    <a16:creationId xmlns:a16="http://schemas.microsoft.com/office/drawing/2014/main" id="{70E94CD3-9AD7-BB22-0662-53648E2B2BD9}"/>
                  </a:ext>
                </a:extLst>
              </p:cNvPr>
              <p:cNvSpPr/>
              <p:nvPr/>
            </p:nvSpPr>
            <p:spPr>
              <a:xfrm>
                <a:off x="1436063" y="1227674"/>
                <a:ext cx="675671" cy="723394"/>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86" name="Rectangle 85">
              <a:extLst>
                <a:ext uri="{FF2B5EF4-FFF2-40B4-BE49-F238E27FC236}">
                  <a16:creationId xmlns:a16="http://schemas.microsoft.com/office/drawing/2014/main" id="{49E9E188-3E94-9071-6D3D-44BE12E73675}"/>
                </a:ext>
              </a:extLst>
            </p:cNvPr>
            <p:cNvSpPr/>
            <p:nvPr/>
          </p:nvSpPr>
          <p:spPr>
            <a:xfrm>
              <a:off x="7121591" y="7185898"/>
              <a:ext cx="561990" cy="541502"/>
            </a:xfrm>
            <a:prstGeom prst="rect">
              <a:avLst/>
            </a:prstGeom>
            <a:noFill/>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3600" b="1" i="0" u="none" strike="noStrike" kern="0" cap="none" spc="0" normalizeH="0" baseline="0" noProof="0" dirty="0">
                  <a:ln w="6350">
                    <a:solidFill>
                      <a:srgbClr val="FFFFFF"/>
                    </a:solidFill>
                  </a:ln>
                  <a:noFill/>
                  <a:effectLst/>
                  <a:uLnTx/>
                  <a:uFillTx/>
                  <a:latin typeface="Arial" panose="020B0604020202020204"/>
                </a:rPr>
                <a:t>+</a:t>
              </a:r>
            </a:p>
          </p:txBody>
        </p:sp>
        <p:sp>
          <p:nvSpPr>
            <p:cNvPr id="87" name="Rectangle 86">
              <a:extLst>
                <a:ext uri="{FF2B5EF4-FFF2-40B4-BE49-F238E27FC236}">
                  <a16:creationId xmlns:a16="http://schemas.microsoft.com/office/drawing/2014/main" id="{9219FF31-22F2-52C7-5E2D-AAA65B550140}"/>
                </a:ext>
              </a:extLst>
            </p:cNvPr>
            <p:cNvSpPr/>
            <p:nvPr/>
          </p:nvSpPr>
          <p:spPr>
            <a:xfrm>
              <a:off x="6964301" y="7277834"/>
              <a:ext cx="542768" cy="240994"/>
            </a:xfrm>
            <a:prstGeom prst="rect">
              <a:avLst/>
            </a:prstGeom>
            <a:noFill/>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latin typeface="Arial" panose="020B0604020202020204"/>
                </a:rPr>
                <a:t>LE</a:t>
              </a:r>
            </a:p>
          </p:txBody>
        </p:sp>
      </p:grpSp>
    </p:spTree>
    <p:extLst>
      <p:ext uri="{BB962C8B-B14F-4D97-AF65-F5344CB8AC3E}">
        <p14:creationId xmlns:p14="http://schemas.microsoft.com/office/powerpoint/2010/main" val="136111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152">
            <a:extLst>
              <a:ext uri="{FF2B5EF4-FFF2-40B4-BE49-F238E27FC236}">
                <a16:creationId xmlns:a16="http://schemas.microsoft.com/office/drawing/2014/main" id="{FA270A19-7041-9BB9-4B34-0AEB9C9F09AF}"/>
              </a:ext>
            </a:extLst>
          </p:cNvPr>
          <p:cNvSpPr/>
          <p:nvPr/>
        </p:nvSpPr>
        <p:spPr>
          <a:xfrm>
            <a:off x="6060844" y="1096349"/>
            <a:ext cx="2620651" cy="1370084"/>
          </a:xfrm>
          <a:prstGeom prst="rect">
            <a:avLst/>
          </a:prstGeom>
          <a:solidFill>
            <a:schemeClr val="bg1">
              <a:lumMod val="50000"/>
              <a:alpha val="5000"/>
            </a:schemeClr>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68554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dirty="0">
              <a:ln>
                <a:noFill/>
              </a:ln>
              <a:solidFill>
                <a:srgbClr val="000000"/>
              </a:solidFill>
              <a:effectLst/>
              <a:uLnTx/>
              <a:uFillTx/>
              <a:latin typeface="Arial" panose="020B0604020202020204"/>
              <a:ea typeface="+mn-ea"/>
              <a:cs typeface="+mn-cs"/>
            </a:endParaRPr>
          </a:p>
        </p:txBody>
      </p:sp>
      <p:sp>
        <p:nvSpPr>
          <p:cNvPr id="2" name="Freeform 152">
            <a:extLst>
              <a:ext uri="{FF2B5EF4-FFF2-40B4-BE49-F238E27FC236}">
                <a16:creationId xmlns:a16="http://schemas.microsoft.com/office/drawing/2014/main" id="{1B01D6E3-27D1-7504-40AA-2F29FD13A9EC}"/>
              </a:ext>
            </a:extLst>
          </p:cNvPr>
          <p:cNvSpPr/>
          <p:nvPr/>
        </p:nvSpPr>
        <p:spPr>
          <a:xfrm>
            <a:off x="413426" y="1096349"/>
            <a:ext cx="2620651" cy="1431649"/>
          </a:xfrm>
          <a:prstGeom prst="rect">
            <a:avLst/>
          </a:prstGeom>
          <a:solidFill>
            <a:schemeClr val="bg1">
              <a:lumMod val="50000"/>
              <a:alpha val="5000"/>
            </a:schemeClr>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68554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dirty="0">
              <a:ln>
                <a:noFill/>
              </a:ln>
              <a:solidFill>
                <a:srgbClr val="000000"/>
              </a:solidFill>
              <a:effectLst/>
              <a:uLnTx/>
              <a:uFillTx/>
              <a:latin typeface="Arial" panose="020B0604020202020204"/>
              <a:ea typeface="+mn-ea"/>
              <a:cs typeface="+mn-cs"/>
            </a:endParaRPr>
          </a:p>
        </p:txBody>
      </p:sp>
      <p:sp>
        <p:nvSpPr>
          <p:cNvPr id="3" name="Freeform 152">
            <a:extLst>
              <a:ext uri="{FF2B5EF4-FFF2-40B4-BE49-F238E27FC236}">
                <a16:creationId xmlns:a16="http://schemas.microsoft.com/office/drawing/2014/main" id="{86EF2AED-F9A4-70D0-F9AE-FDF5BE1E84BB}"/>
              </a:ext>
            </a:extLst>
          </p:cNvPr>
          <p:cNvSpPr/>
          <p:nvPr/>
        </p:nvSpPr>
        <p:spPr>
          <a:xfrm>
            <a:off x="3287793" y="1096349"/>
            <a:ext cx="2620651" cy="1362895"/>
          </a:xfrm>
          <a:prstGeom prst="rect">
            <a:avLst/>
          </a:prstGeom>
          <a:solidFill>
            <a:schemeClr val="bg1">
              <a:lumMod val="50000"/>
              <a:alpha val="5000"/>
            </a:schemeClr>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68554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dirty="0">
              <a:ln>
                <a:noFill/>
              </a:ln>
              <a:solidFill>
                <a:srgbClr val="000000"/>
              </a:solidFill>
              <a:effectLst/>
              <a:uLnTx/>
              <a:uFillTx/>
              <a:latin typeface="Arial" panose="020B0604020202020204"/>
              <a:ea typeface="+mn-ea"/>
              <a:cs typeface="+mn-cs"/>
            </a:endParaRPr>
          </a:p>
        </p:txBody>
      </p:sp>
      <p:sp>
        <p:nvSpPr>
          <p:cNvPr id="5" name="Titre 1">
            <a:extLst>
              <a:ext uri="{FF2B5EF4-FFF2-40B4-BE49-F238E27FC236}">
                <a16:creationId xmlns:a16="http://schemas.microsoft.com/office/drawing/2014/main" id="{2E141FFB-86B2-2FA0-1305-477432D195FE}"/>
              </a:ext>
            </a:extLst>
          </p:cNvPr>
          <p:cNvSpPr>
            <a:spLocks noGrp="1"/>
          </p:cNvSpPr>
          <p:nvPr>
            <p:ph type="title"/>
          </p:nvPr>
        </p:nvSpPr>
        <p:spPr>
          <a:xfrm>
            <a:off x="413426" y="191537"/>
            <a:ext cx="7884268" cy="738664"/>
          </a:xfrm>
        </p:spPr>
        <p:txBody>
          <a:bodyPr wrap="square">
            <a:spAutoFit/>
          </a:bodyPr>
          <a:lstStyle/>
          <a:p>
            <a:r>
              <a:rPr lang="fr-FR" sz="2400" dirty="0">
                <a:solidFill>
                  <a:srgbClr val="581D74"/>
                </a:solidFill>
              </a:rPr>
              <a:t>L’intéressement, une solution clé en main </a:t>
            </a:r>
            <a:br>
              <a:rPr lang="fr-FR" sz="2400" dirty="0">
                <a:solidFill>
                  <a:srgbClr val="581D74"/>
                </a:solidFill>
              </a:rPr>
            </a:br>
            <a:r>
              <a:rPr lang="fr-FR" sz="2400" dirty="0">
                <a:solidFill>
                  <a:srgbClr val="581D74"/>
                </a:solidFill>
              </a:rPr>
              <a:t>qui s’adapte à l’activité</a:t>
            </a:r>
          </a:p>
        </p:txBody>
      </p:sp>
      <p:sp>
        <p:nvSpPr>
          <p:cNvPr id="69" name="Rectangle 68">
            <a:extLst>
              <a:ext uri="{FF2B5EF4-FFF2-40B4-BE49-F238E27FC236}">
                <a16:creationId xmlns:a16="http://schemas.microsoft.com/office/drawing/2014/main" id="{DFC6327D-A892-28C4-BB5A-1FE9FFFF33F4}"/>
              </a:ext>
            </a:extLst>
          </p:cNvPr>
          <p:cNvSpPr/>
          <p:nvPr/>
        </p:nvSpPr>
        <p:spPr>
          <a:xfrm>
            <a:off x="1064284" y="1165447"/>
            <a:ext cx="1462189" cy="339008"/>
          </a:xfrm>
          <a:prstGeom prst="rect">
            <a:avLst/>
          </a:prstGeom>
          <a:solidFill>
            <a:srgbClr val="00698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594" b="1" i="0" u="none" strike="noStrike" kern="0" cap="none" spc="0" normalizeH="0" baseline="0" noProof="0" dirty="0">
                <a:ln>
                  <a:noFill/>
                </a:ln>
                <a:solidFill>
                  <a:srgbClr val="FFFFFF"/>
                </a:solidFill>
                <a:effectLst/>
                <a:uLnTx/>
                <a:uFillTx/>
                <a:latin typeface="Montserrat" panose="00000500000000000000" pitchFamily="2" charset="0"/>
              </a:rPr>
              <a:t>Phase 1</a:t>
            </a:r>
            <a:endParaRPr kumimoji="0" lang="fr-FR" sz="1594" b="0" i="0" u="none" strike="noStrike" kern="0" cap="none" spc="0" normalizeH="0" baseline="0" noProof="0" dirty="0">
              <a:ln>
                <a:noFill/>
              </a:ln>
              <a:solidFill>
                <a:srgbClr val="FFFFFF"/>
              </a:solidFill>
              <a:effectLst/>
              <a:uLnTx/>
              <a:uFillTx/>
              <a:latin typeface="Montserrat" panose="00000500000000000000" pitchFamily="2" charset="0"/>
            </a:endParaRPr>
          </a:p>
        </p:txBody>
      </p:sp>
      <p:sp>
        <p:nvSpPr>
          <p:cNvPr id="71" name="ZoneTexte 70">
            <a:extLst>
              <a:ext uri="{FF2B5EF4-FFF2-40B4-BE49-F238E27FC236}">
                <a16:creationId xmlns:a16="http://schemas.microsoft.com/office/drawing/2014/main" id="{83B68DF9-B291-381C-86B0-A36ABAE98937}"/>
              </a:ext>
            </a:extLst>
          </p:cNvPr>
          <p:cNvSpPr txBox="1"/>
          <p:nvPr/>
        </p:nvSpPr>
        <p:spPr>
          <a:xfrm>
            <a:off x="507784" y="1539523"/>
            <a:ext cx="2526293" cy="988476"/>
          </a:xfrm>
          <a:prstGeom prst="rect">
            <a:avLst/>
          </a:prstGeom>
          <a:noFill/>
        </p:spPr>
        <p:txBody>
          <a:bodyPr wrap="square" rtlCol="0">
            <a:spAutoFit/>
          </a:bodyPr>
          <a:lstStyle>
            <a:defPPr>
              <a:defRPr lang="fr-FR"/>
            </a:defPPr>
            <a:lvl1pPr>
              <a:defRPr sz="1600" b="1"/>
            </a:lvl1pPr>
          </a:lstStyle>
          <a:p>
            <a:pPr algn="ctr"/>
            <a:r>
              <a:rPr lang="fr-FR" sz="1200" b="0" dirty="0">
                <a:solidFill>
                  <a:srgbClr val="006982"/>
                </a:solidFill>
                <a:latin typeface="Montserrat" panose="00000500000000000000" pitchFamily="2" charset="0"/>
              </a:rPr>
              <a:t>LE DIRIGEANT DÉTERMINE</a:t>
            </a:r>
          </a:p>
          <a:p>
            <a:pPr algn="ctr"/>
            <a:r>
              <a:rPr lang="fr-FR" sz="1200" b="0" dirty="0">
                <a:solidFill>
                  <a:srgbClr val="006982"/>
                </a:solidFill>
                <a:latin typeface="Montserrat" panose="00000500000000000000" pitchFamily="2" charset="0"/>
              </a:rPr>
              <a:t> UN SEUIL </a:t>
            </a:r>
          </a:p>
          <a:p>
            <a:pPr algn="ctr"/>
            <a:r>
              <a:rPr lang="fr-FR" sz="1200" b="0" dirty="0">
                <a:solidFill>
                  <a:srgbClr val="006982"/>
                </a:solidFill>
                <a:latin typeface="Montserrat" panose="00000500000000000000" pitchFamily="2" charset="0"/>
              </a:rPr>
              <a:t>DE DÉCLENCHEMENT</a:t>
            </a:r>
          </a:p>
          <a:p>
            <a:pPr algn="ctr"/>
            <a:r>
              <a:rPr lang="fr-FR" sz="1013" b="0" i="1" dirty="0">
                <a:solidFill>
                  <a:srgbClr val="FFFFFF">
                    <a:lumMod val="50000"/>
                  </a:srgbClr>
                </a:solidFill>
                <a:latin typeface="Montserrat" panose="00000500000000000000" pitchFamily="2" charset="0"/>
              </a:rPr>
              <a:t>via des critères financiers, </a:t>
            </a:r>
          </a:p>
          <a:p>
            <a:pPr algn="ctr"/>
            <a:r>
              <a:rPr lang="fr-FR" sz="1013" b="0" i="1" dirty="0">
                <a:solidFill>
                  <a:srgbClr val="FFFFFF">
                    <a:lumMod val="50000"/>
                  </a:srgbClr>
                </a:solidFill>
                <a:latin typeface="Montserrat" panose="00000500000000000000" pitchFamily="2" charset="0"/>
              </a:rPr>
              <a:t>extras financiers, RSE</a:t>
            </a:r>
            <a:r>
              <a:rPr lang="fr-FR" sz="1013" b="0" i="1" dirty="0">
                <a:solidFill>
                  <a:srgbClr val="A7C673"/>
                </a:solidFill>
                <a:latin typeface="Montserrat" panose="00000500000000000000" pitchFamily="2" charset="0"/>
              </a:rPr>
              <a:t>…</a:t>
            </a:r>
          </a:p>
        </p:txBody>
      </p:sp>
      <p:sp>
        <p:nvSpPr>
          <p:cNvPr id="72" name="ZoneTexte 71">
            <a:extLst>
              <a:ext uri="{FF2B5EF4-FFF2-40B4-BE49-F238E27FC236}">
                <a16:creationId xmlns:a16="http://schemas.microsoft.com/office/drawing/2014/main" id="{F1FFCEE1-BA33-3703-DE65-55F23F602CC1}"/>
              </a:ext>
            </a:extLst>
          </p:cNvPr>
          <p:cNvSpPr txBox="1"/>
          <p:nvPr/>
        </p:nvSpPr>
        <p:spPr>
          <a:xfrm>
            <a:off x="3541358" y="1677587"/>
            <a:ext cx="2050097" cy="461665"/>
          </a:xfrm>
          <a:prstGeom prst="rect">
            <a:avLst/>
          </a:prstGeom>
          <a:noFill/>
        </p:spPr>
        <p:txBody>
          <a:bodyPr wrap="square" rtlCol="0">
            <a:spAutoFit/>
          </a:bodyPr>
          <a:lstStyle/>
          <a:p>
            <a:pPr algn="ctr"/>
            <a:r>
              <a:rPr lang="fr-FR" sz="1200" dirty="0">
                <a:solidFill>
                  <a:srgbClr val="006982"/>
                </a:solidFill>
                <a:latin typeface="Montserrat" panose="00000500000000000000" pitchFamily="2" charset="0"/>
              </a:rPr>
              <a:t>IL CHOISIT UN </a:t>
            </a:r>
            <a:r>
              <a:rPr lang="fr-FR" sz="1200">
                <a:solidFill>
                  <a:srgbClr val="006982"/>
                </a:solidFill>
                <a:latin typeface="Montserrat" panose="00000500000000000000" pitchFamily="2" charset="0"/>
              </a:rPr>
              <a:t>MODE DE RÉPARTITION</a:t>
            </a:r>
            <a:endParaRPr lang="fr-FR" sz="1200" dirty="0">
              <a:solidFill>
                <a:srgbClr val="006982"/>
              </a:solidFill>
              <a:latin typeface="Montserrat" panose="00000500000000000000" pitchFamily="2" charset="0"/>
            </a:endParaRPr>
          </a:p>
        </p:txBody>
      </p:sp>
      <p:sp>
        <p:nvSpPr>
          <p:cNvPr id="73" name="ZoneTexte 72">
            <a:extLst>
              <a:ext uri="{FF2B5EF4-FFF2-40B4-BE49-F238E27FC236}">
                <a16:creationId xmlns:a16="http://schemas.microsoft.com/office/drawing/2014/main" id="{D3EF0691-C4D4-EDAC-3653-AC7D7B2A9FFD}"/>
              </a:ext>
            </a:extLst>
          </p:cNvPr>
          <p:cNvSpPr txBox="1"/>
          <p:nvPr/>
        </p:nvSpPr>
        <p:spPr>
          <a:xfrm>
            <a:off x="6021691" y="1646943"/>
            <a:ext cx="2794568" cy="646331"/>
          </a:xfrm>
          <a:prstGeom prst="rect">
            <a:avLst/>
          </a:prstGeom>
          <a:noFill/>
        </p:spPr>
        <p:txBody>
          <a:bodyPr wrap="square" rtlCol="0">
            <a:spAutoFit/>
          </a:bodyPr>
          <a:lstStyle/>
          <a:p>
            <a:pPr algn="ctr"/>
            <a:r>
              <a:rPr lang="fr-FR" sz="1200" dirty="0">
                <a:solidFill>
                  <a:srgbClr val="006982"/>
                </a:solidFill>
                <a:latin typeface="Montserrat" panose="00000500000000000000" pitchFamily="2" charset="0"/>
              </a:rPr>
              <a:t>IL PEUT VERSER UN</a:t>
            </a:r>
          </a:p>
          <a:p>
            <a:pPr algn="ctr"/>
            <a:r>
              <a:rPr lang="fr-FR" sz="1200" dirty="0">
                <a:solidFill>
                  <a:srgbClr val="006982"/>
                </a:solidFill>
                <a:latin typeface="Montserrat" panose="00000500000000000000" pitchFamily="2" charset="0"/>
              </a:rPr>
              <a:t> SUPPLÉMENT D’INTÉRESSEMENT</a:t>
            </a:r>
          </a:p>
        </p:txBody>
      </p:sp>
      <p:sp>
        <p:nvSpPr>
          <p:cNvPr id="76" name="ZoneTexte 75">
            <a:extLst>
              <a:ext uri="{FF2B5EF4-FFF2-40B4-BE49-F238E27FC236}">
                <a16:creationId xmlns:a16="http://schemas.microsoft.com/office/drawing/2014/main" id="{8EE84B6C-B4DF-5C13-DECD-419DE02BEBB7}"/>
              </a:ext>
            </a:extLst>
          </p:cNvPr>
          <p:cNvSpPr txBox="1"/>
          <p:nvPr/>
        </p:nvSpPr>
        <p:spPr>
          <a:xfrm>
            <a:off x="338794" y="2527999"/>
            <a:ext cx="2695283" cy="1195199"/>
          </a:xfrm>
          <a:prstGeom prst="rect">
            <a:avLst/>
          </a:prstGeom>
          <a:noFill/>
        </p:spPr>
        <p:txBody>
          <a:bodyPr wrap="square">
            <a:spAutoFit/>
          </a:bodyPr>
          <a:lstStyle/>
          <a:p>
            <a:r>
              <a:rPr lang="fr-FR" sz="1000" dirty="0">
                <a:latin typeface="Montserrat" panose="00000500000000000000" pitchFamily="2" charset="0"/>
              </a:rPr>
              <a:t>EXEMPLES AU CHOIX : </a:t>
            </a:r>
          </a:p>
          <a:p>
            <a:pPr>
              <a:spcBef>
                <a:spcPts val="169"/>
              </a:spcBef>
              <a:spcAft>
                <a:spcPts val="169"/>
              </a:spcAft>
            </a:pPr>
            <a:r>
              <a:rPr lang="fr-FR" sz="1000" dirty="0">
                <a:latin typeface="Montserrat" panose="00000500000000000000" pitchFamily="2" charset="0"/>
              </a:rPr>
              <a:t>● + X% de chiffre d’affaires</a:t>
            </a:r>
          </a:p>
          <a:p>
            <a:pPr>
              <a:spcBef>
                <a:spcPts val="169"/>
              </a:spcBef>
              <a:spcAft>
                <a:spcPts val="169"/>
              </a:spcAft>
            </a:pPr>
            <a:r>
              <a:rPr lang="fr-FR" sz="1000" dirty="0">
                <a:latin typeface="Montserrat" panose="00000500000000000000" pitchFamily="2" charset="0"/>
              </a:rPr>
              <a:t>● + X% de nouveaux clients</a:t>
            </a:r>
          </a:p>
          <a:p>
            <a:pPr>
              <a:spcBef>
                <a:spcPts val="169"/>
              </a:spcBef>
              <a:spcAft>
                <a:spcPts val="169"/>
              </a:spcAft>
            </a:pPr>
            <a:r>
              <a:rPr lang="fr-FR" sz="1000" dirty="0">
                <a:latin typeface="Montserrat" panose="00000500000000000000" pitchFamily="2" charset="0"/>
              </a:rPr>
              <a:t>● + X% de taux de réussite d’appels d’offres</a:t>
            </a:r>
          </a:p>
          <a:p>
            <a:pPr>
              <a:spcBef>
                <a:spcPts val="169"/>
              </a:spcBef>
              <a:spcAft>
                <a:spcPts val="169"/>
              </a:spcAft>
            </a:pPr>
            <a:r>
              <a:rPr lang="fr-FR" sz="1000" i="1" dirty="0">
                <a:latin typeface="Montserrat" panose="00000500000000000000" pitchFamily="2" charset="0"/>
              </a:rPr>
              <a:t>etc…</a:t>
            </a:r>
          </a:p>
        </p:txBody>
      </p:sp>
      <p:sp>
        <p:nvSpPr>
          <p:cNvPr id="77" name="ZoneTexte 76">
            <a:extLst>
              <a:ext uri="{FF2B5EF4-FFF2-40B4-BE49-F238E27FC236}">
                <a16:creationId xmlns:a16="http://schemas.microsoft.com/office/drawing/2014/main" id="{D8073E84-0532-9049-29E9-2D1DA2F4876C}"/>
              </a:ext>
            </a:extLst>
          </p:cNvPr>
          <p:cNvSpPr txBox="1"/>
          <p:nvPr/>
        </p:nvSpPr>
        <p:spPr>
          <a:xfrm>
            <a:off x="3219603" y="2466433"/>
            <a:ext cx="2688841" cy="1682512"/>
          </a:xfrm>
          <a:prstGeom prst="rect">
            <a:avLst/>
          </a:prstGeom>
          <a:noFill/>
        </p:spPr>
        <p:txBody>
          <a:bodyPr wrap="square">
            <a:spAutoFit/>
          </a:bodyPr>
          <a:lstStyle/>
          <a:p>
            <a:r>
              <a:rPr lang="fr-FR" sz="1000" dirty="0">
                <a:latin typeface="Montserrat" panose="00000500000000000000" pitchFamily="2" charset="0"/>
              </a:rPr>
              <a:t>EXEMPLES AU CHOIX :</a:t>
            </a:r>
          </a:p>
          <a:p>
            <a:pPr>
              <a:spcBef>
                <a:spcPts val="169"/>
              </a:spcBef>
              <a:spcAft>
                <a:spcPts val="253"/>
              </a:spcAft>
            </a:pPr>
            <a:r>
              <a:rPr lang="fr-FR" sz="1000" dirty="0">
                <a:latin typeface="Montserrat" panose="00000500000000000000" pitchFamily="2" charset="0"/>
              </a:rPr>
              <a:t>● versement de X€ par collaborateur à temps plein</a:t>
            </a:r>
          </a:p>
          <a:p>
            <a:pPr>
              <a:spcBef>
                <a:spcPts val="169"/>
              </a:spcBef>
              <a:spcAft>
                <a:spcPts val="253"/>
              </a:spcAft>
            </a:pPr>
            <a:r>
              <a:rPr lang="fr-FR" sz="1000" b="1" dirty="0">
                <a:latin typeface="Montserrat" panose="00000500000000000000" pitchFamily="2" charset="0"/>
              </a:rPr>
              <a:t>●</a:t>
            </a:r>
            <a:r>
              <a:rPr lang="fr-FR" sz="1000" dirty="0">
                <a:latin typeface="Montserrat" panose="00000500000000000000" pitchFamily="2" charset="0"/>
              </a:rPr>
              <a:t> versement de X% du salaire brut mensuel par collaborateur</a:t>
            </a:r>
          </a:p>
          <a:p>
            <a:pPr>
              <a:spcBef>
                <a:spcPts val="169"/>
              </a:spcBef>
              <a:spcAft>
                <a:spcPts val="169"/>
              </a:spcAft>
            </a:pPr>
            <a:r>
              <a:rPr lang="fr-FR" sz="1000" dirty="0">
                <a:latin typeface="Montserrat" panose="00000500000000000000" pitchFamily="2" charset="0"/>
              </a:rPr>
              <a:t>● versement de X€ de manière uniforme                à tous les collaborateurs</a:t>
            </a:r>
          </a:p>
          <a:p>
            <a:pPr>
              <a:spcBef>
                <a:spcPts val="169"/>
              </a:spcBef>
              <a:spcAft>
                <a:spcPts val="169"/>
              </a:spcAft>
            </a:pPr>
            <a:r>
              <a:rPr lang="fr-FR" sz="1000" i="1" dirty="0">
                <a:latin typeface="Montserrat" panose="00000500000000000000" pitchFamily="2" charset="0"/>
              </a:rPr>
              <a:t>etc…</a:t>
            </a:r>
          </a:p>
        </p:txBody>
      </p:sp>
      <p:sp>
        <p:nvSpPr>
          <p:cNvPr id="78" name="ZoneTexte 77">
            <a:extLst>
              <a:ext uri="{FF2B5EF4-FFF2-40B4-BE49-F238E27FC236}">
                <a16:creationId xmlns:a16="http://schemas.microsoft.com/office/drawing/2014/main" id="{D3CDE060-B66B-95B1-1898-3A594C05A34F}"/>
              </a:ext>
            </a:extLst>
          </p:cNvPr>
          <p:cNvSpPr txBox="1"/>
          <p:nvPr/>
        </p:nvSpPr>
        <p:spPr>
          <a:xfrm>
            <a:off x="6095519" y="2467584"/>
            <a:ext cx="2605422" cy="1477328"/>
          </a:xfrm>
          <a:prstGeom prst="rect">
            <a:avLst/>
          </a:prstGeom>
          <a:noFill/>
        </p:spPr>
        <p:txBody>
          <a:bodyPr wrap="square">
            <a:spAutoFit/>
          </a:bodyPr>
          <a:lstStyle/>
          <a:p>
            <a:r>
              <a:rPr lang="fr-FR" sz="1000" dirty="0">
                <a:latin typeface="Montserrat" panose="00000500000000000000" pitchFamily="2" charset="0"/>
              </a:rPr>
              <a:t>EXEMPLES AU CHOIX : </a:t>
            </a:r>
          </a:p>
          <a:p>
            <a:r>
              <a:rPr lang="fr-FR" sz="1000" dirty="0">
                <a:latin typeface="Montserrat" panose="00000500000000000000" pitchFamily="2" charset="0"/>
              </a:rPr>
              <a:t>● il attend la clôture du bilan avant de décider de verser ce supplément</a:t>
            </a:r>
          </a:p>
          <a:p>
            <a:endParaRPr lang="fr-FR" sz="1000" dirty="0">
              <a:latin typeface="Montserrat" panose="00000500000000000000" pitchFamily="2" charset="0"/>
            </a:endParaRPr>
          </a:p>
          <a:p>
            <a:r>
              <a:rPr lang="fr-FR" sz="1000" dirty="0">
                <a:latin typeface="Montserrat" panose="00000500000000000000" pitchFamily="2" charset="0"/>
              </a:rPr>
              <a:t>● une simple décision de sa part suffit </a:t>
            </a:r>
          </a:p>
          <a:p>
            <a:pPr marL="144670" indent="-144670">
              <a:buFont typeface="Arial" panose="020B0604020202020204" pitchFamily="34" charset="0"/>
              <a:buChar char="•"/>
            </a:pPr>
            <a:endParaRPr lang="fr-FR" sz="1000" dirty="0">
              <a:latin typeface="Montserrat" panose="00000500000000000000" pitchFamily="2" charset="0"/>
            </a:endParaRPr>
          </a:p>
          <a:p>
            <a:r>
              <a:rPr lang="fr-FR" sz="1000" dirty="0">
                <a:latin typeface="Montserrat" panose="00000500000000000000" pitchFamily="2" charset="0"/>
              </a:rPr>
              <a:t>● le montant du supplément d’intéressement est libre dans le respect des plafonds légaux</a:t>
            </a:r>
          </a:p>
        </p:txBody>
      </p:sp>
      <p:sp>
        <p:nvSpPr>
          <p:cNvPr id="82" name="ZoneTexte 81">
            <a:extLst>
              <a:ext uri="{FF2B5EF4-FFF2-40B4-BE49-F238E27FC236}">
                <a16:creationId xmlns:a16="http://schemas.microsoft.com/office/drawing/2014/main" id="{41A578CC-5413-73E2-59A0-726437E4926A}"/>
              </a:ext>
            </a:extLst>
          </p:cNvPr>
          <p:cNvSpPr txBox="1"/>
          <p:nvPr/>
        </p:nvSpPr>
        <p:spPr>
          <a:xfrm>
            <a:off x="367273" y="4301934"/>
            <a:ext cx="8333668"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all" spc="0" normalizeH="0" noProof="0" dirty="0">
                <a:ln>
                  <a:noFill/>
                </a:ln>
                <a:solidFill>
                  <a:schemeClr val="accent6">
                    <a:lumMod val="75000"/>
                  </a:schemeClr>
                </a:solidFill>
                <a:effectLst/>
                <a:uLnTx/>
                <a:uFillTx/>
                <a:latin typeface="Montserrat" panose="00000500000000000000" pitchFamily="2" charset="0"/>
              </a:rPr>
              <a:t>L’intéressement sera versé uniquement si le seuil de déclenchement est atteint</a:t>
            </a:r>
          </a:p>
        </p:txBody>
      </p:sp>
      <p:sp>
        <p:nvSpPr>
          <p:cNvPr id="6" name="Rectangle 5">
            <a:extLst>
              <a:ext uri="{FF2B5EF4-FFF2-40B4-BE49-F238E27FC236}">
                <a16:creationId xmlns:a16="http://schemas.microsoft.com/office/drawing/2014/main" id="{55383932-FB55-7EFD-7852-C2079F0AAE86}"/>
              </a:ext>
            </a:extLst>
          </p:cNvPr>
          <p:cNvSpPr/>
          <p:nvPr/>
        </p:nvSpPr>
        <p:spPr>
          <a:xfrm>
            <a:off x="6693657" y="1171766"/>
            <a:ext cx="1462189" cy="339008"/>
          </a:xfrm>
          <a:prstGeom prst="rect">
            <a:avLst/>
          </a:prstGeom>
          <a:solidFill>
            <a:srgbClr val="00698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594" b="1" i="0" u="none" strike="noStrike" kern="0" cap="none" spc="0" normalizeH="0" baseline="0" noProof="0" dirty="0">
                <a:ln>
                  <a:noFill/>
                </a:ln>
                <a:solidFill>
                  <a:srgbClr val="FFFFFF"/>
                </a:solidFill>
                <a:effectLst/>
                <a:uLnTx/>
                <a:uFillTx/>
                <a:latin typeface="Montserrat" panose="00000500000000000000" pitchFamily="2" charset="0"/>
              </a:rPr>
              <a:t>Phase 3</a:t>
            </a:r>
            <a:endParaRPr kumimoji="0" lang="fr-FR" sz="1594" b="0" i="0" u="none" strike="noStrike" kern="0" cap="none" spc="0" normalizeH="0" baseline="0" noProof="0" dirty="0">
              <a:ln>
                <a:noFill/>
              </a:ln>
              <a:solidFill>
                <a:srgbClr val="FFFFFF"/>
              </a:solidFill>
              <a:effectLst/>
              <a:uLnTx/>
              <a:uFillTx/>
              <a:latin typeface="Montserrat" panose="00000500000000000000" pitchFamily="2" charset="0"/>
            </a:endParaRPr>
          </a:p>
        </p:txBody>
      </p:sp>
      <p:sp>
        <p:nvSpPr>
          <p:cNvPr id="7" name="Rectangle 6">
            <a:extLst>
              <a:ext uri="{FF2B5EF4-FFF2-40B4-BE49-F238E27FC236}">
                <a16:creationId xmlns:a16="http://schemas.microsoft.com/office/drawing/2014/main" id="{0A150BD5-A202-F995-21FA-E9571F9635FE}"/>
              </a:ext>
            </a:extLst>
          </p:cNvPr>
          <p:cNvSpPr/>
          <p:nvPr/>
        </p:nvSpPr>
        <p:spPr>
          <a:xfrm>
            <a:off x="3848334" y="1190618"/>
            <a:ext cx="1462189" cy="339008"/>
          </a:xfrm>
          <a:prstGeom prst="rect">
            <a:avLst/>
          </a:prstGeom>
          <a:solidFill>
            <a:srgbClr val="00698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594" b="1" i="0" u="none" strike="noStrike" kern="0" cap="none" spc="0" normalizeH="0" baseline="0" noProof="0" dirty="0">
                <a:ln>
                  <a:noFill/>
                </a:ln>
                <a:solidFill>
                  <a:srgbClr val="FFFFFF"/>
                </a:solidFill>
                <a:effectLst/>
                <a:uLnTx/>
                <a:uFillTx/>
                <a:latin typeface="Montserrat" panose="00000500000000000000" pitchFamily="2" charset="0"/>
              </a:rPr>
              <a:t>Phase 2</a:t>
            </a:r>
            <a:endParaRPr kumimoji="0" lang="fr-FR" sz="1594" b="0" i="0" u="none" strike="noStrike" kern="0" cap="none" spc="0" normalizeH="0" baseline="0" noProof="0" dirty="0">
              <a:ln>
                <a:noFill/>
              </a:ln>
              <a:solidFill>
                <a:srgbClr val="FFFFFF"/>
              </a:solidFill>
              <a:effectLst/>
              <a:uLnTx/>
              <a:uFillTx/>
              <a:latin typeface="Montserrat" panose="00000500000000000000" pitchFamily="2" charset="0"/>
            </a:endParaRPr>
          </a:p>
        </p:txBody>
      </p:sp>
    </p:spTree>
    <p:extLst>
      <p:ext uri="{BB962C8B-B14F-4D97-AF65-F5344CB8AC3E}">
        <p14:creationId xmlns:p14="http://schemas.microsoft.com/office/powerpoint/2010/main" val="3624944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0F70CB-3848-CE53-BCA5-574732D83C8F}"/>
              </a:ext>
            </a:extLst>
          </p:cNvPr>
          <p:cNvSpPr>
            <a:spLocks noGrp="1"/>
          </p:cNvSpPr>
          <p:nvPr>
            <p:ph type="title"/>
          </p:nvPr>
        </p:nvSpPr>
        <p:spPr/>
        <p:txBody>
          <a:bodyPr/>
          <a:lstStyle/>
          <a:p>
            <a:r>
              <a:rPr lang="fr-FR" dirty="0"/>
              <a:t>L’approche commerciale </a:t>
            </a:r>
          </a:p>
        </p:txBody>
      </p:sp>
      <p:sp>
        <p:nvSpPr>
          <p:cNvPr id="4" name="Espace réservé du pied de page 3">
            <a:extLst>
              <a:ext uri="{FF2B5EF4-FFF2-40B4-BE49-F238E27FC236}">
                <a16:creationId xmlns:a16="http://schemas.microsoft.com/office/drawing/2014/main" id="{68E1B6FD-0447-91DC-77B1-18752CFA1FE9}"/>
              </a:ext>
            </a:extLst>
          </p:cNvPr>
          <p:cNvSpPr>
            <a:spLocks noGrp="1"/>
          </p:cNvSpPr>
          <p:nvPr>
            <p:ph type="ftr" sz="quarter" idx="11"/>
          </p:nvPr>
        </p:nvSpPr>
        <p:spPr/>
        <p:txBody>
          <a:bodyPr/>
          <a:lstStyle/>
          <a:p>
            <a:r>
              <a:rPr lang="fr-FR"/>
              <a:t>footer</a:t>
            </a:r>
            <a:endParaRPr lang="fr-FR" dirty="0"/>
          </a:p>
        </p:txBody>
      </p:sp>
      <p:sp>
        <p:nvSpPr>
          <p:cNvPr id="5" name="Espace réservé du numéro de diapositive 4">
            <a:extLst>
              <a:ext uri="{FF2B5EF4-FFF2-40B4-BE49-F238E27FC236}">
                <a16:creationId xmlns:a16="http://schemas.microsoft.com/office/drawing/2014/main" id="{1D258144-7163-9E4F-0CC7-FCC3F66AC5E1}"/>
              </a:ext>
            </a:extLst>
          </p:cNvPr>
          <p:cNvSpPr>
            <a:spLocks noGrp="1"/>
          </p:cNvSpPr>
          <p:nvPr>
            <p:ph type="sldNum" sz="quarter" idx="12"/>
          </p:nvPr>
        </p:nvSpPr>
        <p:spPr/>
        <p:txBody>
          <a:bodyPr/>
          <a:lstStyle/>
          <a:p>
            <a:fld id="{E94165F0-FE87-0B48-AA66-28C8AFD55271}" type="slidenum">
              <a:rPr lang="fr-FR" smtClean="0"/>
              <a:t>10</a:t>
            </a:fld>
            <a:endParaRPr lang="fr-FR"/>
          </a:p>
        </p:txBody>
      </p:sp>
      <p:sp>
        <p:nvSpPr>
          <p:cNvPr id="6" name="Espace réservé du texte 5">
            <a:extLst>
              <a:ext uri="{FF2B5EF4-FFF2-40B4-BE49-F238E27FC236}">
                <a16:creationId xmlns:a16="http://schemas.microsoft.com/office/drawing/2014/main" id="{3A5ECAF5-B8E0-A24C-036B-6203BD1648E5}"/>
              </a:ext>
            </a:extLst>
          </p:cNvPr>
          <p:cNvSpPr>
            <a:spLocks noGrp="1"/>
          </p:cNvSpPr>
          <p:nvPr>
            <p:ph type="body" sz="quarter" idx="13"/>
          </p:nvPr>
        </p:nvSpPr>
        <p:spPr/>
        <p:txBody>
          <a:bodyPr/>
          <a:lstStyle/>
          <a:p>
            <a:r>
              <a:rPr lang="fr-FR" dirty="0"/>
              <a:t>03</a:t>
            </a:r>
          </a:p>
        </p:txBody>
      </p:sp>
    </p:spTree>
    <p:extLst>
      <p:ext uri="{BB962C8B-B14F-4D97-AF65-F5344CB8AC3E}">
        <p14:creationId xmlns:p14="http://schemas.microsoft.com/office/powerpoint/2010/main" val="740274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21627937-AB9E-3811-9215-EDB786DA3500}"/>
              </a:ext>
            </a:extLst>
          </p:cNvPr>
          <p:cNvSpPr>
            <a:spLocks noGrp="1"/>
          </p:cNvSpPr>
          <p:nvPr>
            <p:ph type="sldNum" sz="quarter" idx="12"/>
          </p:nvPr>
        </p:nvSpPr>
        <p:spPr/>
        <p:txBody>
          <a:bodyPr/>
          <a:lstStyle/>
          <a:p>
            <a:fld id="{E94165F0-FE87-0B48-AA66-28C8AFD55271}" type="slidenum">
              <a:rPr lang="fr-FR" smtClean="0"/>
              <a:t>11</a:t>
            </a:fld>
            <a:endParaRPr lang="fr-FR" dirty="0"/>
          </a:p>
        </p:txBody>
      </p:sp>
      <p:sp>
        <p:nvSpPr>
          <p:cNvPr id="16" name="ZoneTexte 15">
            <a:extLst>
              <a:ext uri="{FF2B5EF4-FFF2-40B4-BE49-F238E27FC236}">
                <a16:creationId xmlns:a16="http://schemas.microsoft.com/office/drawing/2014/main" id="{5E375FCC-D070-E9C1-4EAA-45A2AB4E8BD4}"/>
              </a:ext>
            </a:extLst>
          </p:cNvPr>
          <p:cNvSpPr txBox="1"/>
          <p:nvPr/>
        </p:nvSpPr>
        <p:spPr>
          <a:xfrm>
            <a:off x="678586" y="1232183"/>
            <a:ext cx="4183927" cy="3046988"/>
          </a:xfrm>
          <a:prstGeom prst="rect">
            <a:avLst/>
          </a:prstGeom>
          <a:noFill/>
        </p:spPr>
        <p:txBody>
          <a:bodyPr wrap="square">
            <a:spAutoFit/>
          </a:bodyPr>
          <a:lstStyle/>
          <a:p>
            <a:pPr defTabSz="684075" fontAlgn="ctr">
              <a:buClr>
                <a:srgbClr val="00A4C3"/>
              </a:buClr>
              <a:buSzPct val="80000"/>
              <a:defRPr/>
            </a:pPr>
            <a:r>
              <a:rPr lang="fr-FR" sz="1200" b="1" i="1" dirty="0">
                <a:solidFill>
                  <a:schemeClr val="tx2"/>
                </a:solidFill>
                <a:latin typeface="Montserrat" panose="00000500000000000000" pitchFamily="2" charset="0"/>
              </a:rPr>
              <a:t>Lors d’un rendez-vous avec client : </a:t>
            </a:r>
            <a:r>
              <a:rPr lang="fr-FR" sz="1200" i="1" dirty="0">
                <a:latin typeface="Montserrat" panose="00000500000000000000" pitchFamily="2" charset="0"/>
              </a:rPr>
              <a:t>vous détectez que le dirigeant souhaite motiver ses salariés, ou s’il rencontre des difficultés </a:t>
            </a:r>
            <a:r>
              <a:rPr lang="fr-FR" sz="1200" i="1">
                <a:latin typeface="Montserrat" panose="00000500000000000000" pitchFamily="2" charset="0"/>
              </a:rPr>
              <a:t>de recrutement, ou à l’occasion de la transmission du bilan.</a:t>
            </a:r>
            <a:endParaRPr lang="fr-FR" sz="1200" i="1" dirty="0">
              <a:latin typeface="Montserrat" panose="00000500000000000000" pitchFamily="2" charset="0"/>
            </a:endParaRPr>
          </a:p>
          <a:p>
            <a:pPr defTabSz="684075" fontAlgn="ctr">
              <a:buClr>
                <a:srgbClr val="00A4C3"/>
              </a:buClr>
              <a:buSzPct val="80000"/>
              <a:defRPr/>
            </a:pPr>
            <a:endParaRPr lang="fr-FR" sz="1200" i="1" dirty="0">
              <a:latin typeface="Montserrat" panose="00000500000000000000" pitchFamily="2" charset="0"/>
            </a:endParaRPr>
          </a:p>
          <a:p>
            <a:pPr defTabSz="684075" fontAlgn="ctr">
              <a:buClr>
                <a:srgbClr val="00A4C3"/>
              </a:buClr>
              <a:buSzPct val="80000"/>
              <a:defRPr/>
            </a:pPr>
            <a:r>
              <a:rPr lang="fr-FR" sz="1200" b="1" i="1" dirty="0">
                <a:solidFill>
                  <a:schemeClr val="tx2"/>
                </a:solidFill>
                <a:latin typeface="Montserrat" panose="00000500000000000000" pitchFamily="2" charset="0"/>
              </a:rPr>
              <a:t>Lorsque le dirigeant ne souhaite pas verser une prime identique à tous ses salariés</a:t>
            </a:r>
            <a:r>
              <a:rPr lang="fr-FR" sz="1200" i="1" dirty="0">
                <a:solidFill>
                  <a:schemeClr val="tx2"/>
                </a:solidFill>
                <a:latin typeface="Montserrat" panose="00000500000000000000" pitchFamily="2" charset="0"/>
              </a:rPr>
              <a:t>, </a:t>
            </a:r>
            <a:r>
              <a:rPr lang="fr-FR" sz="1200" i="1" dirty="0">
                <a:latin typeface="Montserrat" panose="00000500000000000000" pitchFamily="2" charset="0"/>
              </a:rPr>
              <a:t>l’offre intéressement répond à son besoin grâce aux critères de déclenchement.</a:t>
            </a:r>
          </a:p>
          <a:p>
            <a:pPr defTabSz="684075" fontAlgn="ctr">
              <a:buClr>
                <a:srgbClr val="00A4C3"/>
              </a:buClr>
              <a:buSzPct val="80000"/>
              <a:defRPr/>
            </a:pPr>
            <a:endParaRPr lang="fr-FR" sz="1200" i="1" dirty="0">
              <a:latin typeface="Montserrat" panose="00000500000000000000" pitchFamily="2" charset="0"/>
            </a:endParaRPr>
          </a:p>
          <a:p>
            <a:pPr defTabSz="684075" fontAlgn="ctr">
              <a:buClr>
                <a:srgbClr val="00A4C3"/>
              </a:buClr>
              <a:buSzPct val="80000"/>
              <a:defRPr/>
            </a:pPr>
            <a:r>
              <a:rPr lang="fr-FR" sz="1200" b="1" i="1" dirty="0">
                <a:solidFill>
                  <a:schemeClr val="tx2"/>
                </a:solidFill>
                <a:latin typeface="Montserrat" panose="00000500000000000000" pitchFamily="2" charset="0"/>
              </a:rPr>
              <a:t>Si le dirigeant exprime son mécontentement envers ses salariés</a:t>
            </a:r>
            <a:r>
              <a:rPr lang="fr-FR" sz="1200" i="1" dirty="0">
                <a:solidFill>
                  <a:schemeClr val="tx2"/>
                </a:solidFill>
                <a:latin typeface="Montserrat" panose="00000500000000000000" pitchFamily="2" charset="0"/>
              </a:rPr>
              <a:t> </a:t>
            </a:r>
            <a:r>
              <a:rPr lang="fr-FR" sz="1200" i="1" dirty="0">
                <a:latin typeface="Montserrat" panose="00000500000000000000" pitchFamily="2" charset="0"/>
              </a:rPr>
              <a:t>(trop d’absence ou de non-respect des consignes de sécurité) vous pouvez l’informer que l’offre intéressement propose des critères optionnels RSE (diminution de l’absentéisme, ou d’accidents du travail) afin de motiver ses salariés </a:t>
            </a:r>
            <a:endParaRPr lang="fr-FR" sz="1200" dirty="0">
              <a:latin typeface="Montserrat" panose="00000500000000000000" pitchFamily="2" charset="0"/>
            </a:endParaRPr>
          </a:p>
        </p:txBody>
      </p:sp>
      <p:sp>
        <p:nvSpPr>
          <p:cNvPr id="17" name="Titre 1">
            <a:extLst>
              <a:ext uri="{FF2B5EF4-FFF2-40B4-BE49-F238E27FC236}">
                <a16:creationId xmlns:a16="http://schemas.microsoft.com/office/drawing/2014/main" id="{A5AF0FF5-99DC-DC1D-CB86-104111F8EDA1}"/>
              </a:ext>
            </a:extLst>
          </p:cNvPr>
          <p:cNvSpPr>
            <a:spLocks noGrp="1"/>
          </p:cNvSpPr>
          <p:nvPr>
            <p:ph type="title"/>
          </p:nvPr>
        </p:nvSpPr>
        <p:spPr>
          <a:xfrm>
            <a:off x="385322" y="195262"/>
            <a:ext cx="5816903" cy="389953"/>
          </a:xfrm>
        </p:spPr>
        <p:txBody>
          <a:bodyPr/>
          <a:lstStyle/>
          <a:p>
            <a:r>
              <a:rPr lang="fr-FR"/>
              <a:t>Approche commerciale</a:t>
            </a:r>
            <a:endParaRPr lang="fr-FR" dirty="0"/>
          </a:p>
        </p:txBody>
      </p:sp>
      <p:pic>
        <p:nvPicPr>
          <p:cNvPr id="1026" name="Picture 2" descr="73% Say Freedom of Speech Worth Dying For - Rasmussen Reports®">
            <a:extLst>
              <a:ext uri="{FF2B5EF4-FFF2-40B4-BE49-F238E27FC236}">
                <a16:creationId xmlns:a16="http://schemas.microsoft.com/office/drawing/2014/main" id="{32892544-B8CC-A982-E832-1C7A6F3D6C5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33866" y="1296571"/>
            <a:ext cx="3759159" cy="2826436"/>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6F3534C7-4781-E04E-7719-9E23118F25C3}"/>
              </a:ext>
            </a:extLst>
          </p:cNvPr>
          <p:cNvSpPr>
            <a:spLocks noGrp="1"/>
          </p:cNvSpPr>
          <p:nvPr>
            <p:ph type="body" sz="quarter" idx="13"/>
          </p:nvPr>
        </p:nvSpPr>
        <p:spPr/>
        <p:txBody>
          <a:bodyPr/>
          <a:lstStyle/>
          <a:p>
            <a:r>
              <a:rPr lang="fr-FR"/>
              <a:t>Quand en parler ?</a:t>
            </a:r>
          </a:p>
        </p:txBody>
      </p:sp>
      <p:sp>
        <p:nvSpPr>
          <p:cNvPr id="2" name="Triangle 10">
            <a:extLst>
              <a:ext uri="{FF2B5EF4-FFF2-40B4-BE49-F238E27FC236}">
                <a16:creationId xmlns:a16="http://schemas.microsoft.com/office/drawing/2014/main" id="{26FB463D-673C-6EA5-B729-17C20E76C8CC}"/>
              </a:ext>
            </a:extLst>
          </p:cNvPr>
          <p:cNvSpPr/>
          <p:nvPr/>
        </p:nvSpPr>
        <p:spPr>
          <a:xfrm rot="5400000">
            <a:off x="471621" y="1369632"/>
            <a:ext cx="130340" cy="79469"/>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riangle 10">
            <a:extLst>
              <a:ext uri="{FF2B5EF4-FFF2-40B4-BE49-F238E27FC236}">
                <a16:creationId xmlns:a16="http://schemas.microsoft.com/office/drawing/2014/main" id="{F86B8E54-C3CB-63CF-7C7B-C5D23DBB20B3}"/>
              </a:ext>
            </a:extLst>
          </p:cNvPr>
          <p:cNvSpPr/>
          <p:nvPr/>
        </p:nvSpPr>
        <p:spPr>
          <a:xfrm rot="5400000">
            <a:off x="483074" y="2257324"/>
            <a:ext cx="130340" cy="79469"/>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riangle 10">
            <a:extLst>
              <a:ext uri="{FF2B5EF4-FFF2-40B4-BE49-F238E27FC236}">
                <a16:creationId xmlns:a16="http://schemas.microsoft.com/office/drawing/2014/main" id="{8B76434F-2F65-C430-93DE-6D316F1C9B81}"/>
              </a:ext>
            </a:extLst>
          </p:cNvPr>
          <p:cNvSpPr/>
          <p:nvPr/>
        </p:nvSpPr>
        <p:spPr>
          <a:xfrm rot="5400000">
            <a:off x="494912" y="3126162"/>
            <a:ext cx="130340" cy="79469"/>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51936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21627937-AB9E-3811-9215-EDB786DA3500}"/>
              </a:ext>
            </a:extLst>
          </p:cNvPr>
          <p:cNvSpPr>
            <a:spLocks noGrp="1"/>
          </p:cNvSpPr>
          <p:nvPr>
            <p:ph type="sldNum" sz="quarter" idx="12"/>
          </p:nvPr>
        </p:nvSpPr>
        <p:spPr/>
        <p:txBody>
          <a:bodyPr/>
          <a:lstStyle/>
          <a:p>
            <a:fld id="{E94165F0-FE87-0B48-AA66-28C8AFD55271}" type="slidenum">
              <a:rPr lang="fr-FR" smtClean="0"/>
              <a:t>12</a:t>
            </a:fld>
            <a:endParaRPr lang="fr-FR" dirty="0"/>
          </a:p>
        </p:txBody>
      </p:sp>
      <p:sp>
        <p:nvSpPr>
          <p:cNvPr id="16" name="ZoneTexte 15">
            <a:extLst>
              <a:ext uri="{FF2B5EF4-FFF2-40B4-BE49-F238E27FC236}">
                <a16:creationId xmlns:a16="http://schemas.microsoft.com/office/drawing/2014/main" id="{5E375FCC-D070-E9C1-4EAA-45A2AB4E8BD4}"/>
              </a:ext>
            </a:extLst>
          </p:cNvPr>
          <p:cNvSpPr txBox="1"/>
          <p:nvPr/>
        </p:nvSpPr>
        <p:spPr>
          <a:xfrm>
            <a:off x="4709003" y="1416055"/>
            <a:ext cx="4233185" cy="2677656"/>
          </a:xfrm>
          <a:prstGeom prst="rect">
            <a:avLst/>
          </a:prstGeom>
          <a:noFill/>
        </p:spPr>
        <p:txBody>
          <a:bodyPr wrap="square">
            <a:spAutoFit/>
          </a:bodyPr>
          <a:lstStyle/>
          <a:p>
            <a:pPr defTabSz="684075" fontAlgn="ctr">
              <a:buClr>
                <a:srgbClr val="00A4C3"/>
              </a:buClr>
              <a:buSzPct val="80000"/>
              <a:defRPr/>
            </a:pPr>
            <a:r>
              <a:rPr lang="fr-FR" sz="1200" b="1" i="1" dirty="0">
                <a:solidFill>
                  <a:schemeClr val="tx2"/>
                </a:solidFill>
                <a:latin typeface="Montserrat" panose="00000500000000000000" pitchFamily="2" charset="0"/>
              </a:rPr>
              <a:t>En fonction du secteur d’activité </a:t>
            </a:r>
            <a:r>
              <a:rPr lang="fr-FR" sz="1200" i="1" dirty="0">
                <a:latin typeface="Montserrat" panose="00000500000000000000" pitchFamily="2" charset="0"/>
              </a:rPr>
              <a:t>(comme la restauration ou le bâtiment), l’intéressement peut être un atout attractif pour le dirigeant. En effet les salariés regardent les rémunérations ainsi que les avantages financiers attractifs qui sont proposés .</a:t>
            </a:r>
          </a:p>
          <a:p>
            <a:pPr defTabSz="684075" fontAlgn="ctr">
              <a:buClr>
                <a:srgbClr val="00A4C3"/>
              </a:buClr>
              <a:buSzPct val="80000"/>
              <a:defRPr/>
            </a:pPr>
            <a:endParaRPr lang="fr-FR" sz="1200" i="1" dirty="0">
              <a:latin typeface="Montserrat" panose="00000500000000000000" pitchFamily="2" charset="0"/>
            </a:endParaRPr>
          </a:p>
          <a:p>
            <a:pPr defTabSz="684075" fontAlgn="ctr">
              <a:buClr>
                <a:srgbClr val="00A4C3"/>
              </a:buClr>
              <a:buSzPct val="80000"/>
              <a:defRPr/>
            </a:pPr>
            <a:endParaRPr lang="fr-FR" sz="1200" i="1" dirty="0">
              <a:latin typeface="Montserrat" panose="00000500000000000000" pitchFamily="2" charset="0"/>
            </a:endParaRPr>
          </a:p>
          <a:p>
            <a:pPr defTabSz="684075" fontAlgn="ctr">
              <a:buClr>
                <a:srgbClr val="00A4C3"/>
              </a:buClr>
              <a:buSzPct val="80000"/>
              <a:defRPr/>
            </a:pPr>
            <a:r>
              <a:rPr lang="fr-FR" sz="1200" b="1" i="1" dirty="0">
                <a:solidFill>
                  <a:schemeClr val="tx2"/>
                </a:solidFill>
                <a:latin typeface="Montserrat" panose="00000500000000000000" pitchFamily="2" charset="0"/>
              </a:rPr>
              <a:t>Aux entreprises dont les salariés n’ont </a:t>
            </a:r>
            <a:r>
              <a:rPr lang="fr-FR" sz="1200" b="1" i="1">
                <a:solidFill>
                  <a:schemeClr val="tx2"/>
                </a:solidFill>
                <a:latin typeface="Montserrat" panose="00000500000000000000" pitchFamily="2" charset="0"/>
              </a:rPr>
              <a:t>pas forcément </a:t>
            </a:r>
            <a:r>
              <a:rPr lang="fr-FR" sz="1200" b="1" i="1" dirty="0">
                <a:solidFill>
                  <a:schemeClr val="tx2"/>
                </a:solidFill>
                <a:latin typeface="Montserrat" panose="00000500000000000000" pitchFamily="2" charset="0"/>
              </a:rPr>
              <a:t>la capacité de verser </a:t>
            </a:r>
            <a:r>
              <a:rPr lang="fr-FR" sz="1200" i="1" dirty="0">
                <a:latin typeface="Montserrat" panose="00000500000000000000" pitchFamily="2" charset="0"/>
              </a:rPr>
              <a:t>pour aller chercher l’abondement proposé dans l’entreprise, le dirigeant peut mettre en place un accord d’intéressement pour leur verser directement une prime qui peut être perçue et/ou placée.</a:t>
            </a:r>
            <a:endParaRPr lang="fr-FR" sz="1200" dirty="0">
              <a:latin typeface="Montserrat" panose="00000500000000000000" pitchFamily="2" charset="0"/>
            </a:endParaRPr>
          </a:p>
          <a:p>
            <a:pPr marL="430156" defTabSz="684075" fontAlgn="ctr">
              <a:buClr>
                <a:srgbClr val="00A4C3"/>
              </a:buClr>
              <a:buSzPct val="80000"/>
              <a:defRPr/>
            </a:pPr>
            <a:endParaRPr lang="fr-FR" sz="1200" dirty="0">
              <a:latin typeface="Montserrat" panose="00000500000000000000" pitchFamily="2" charset="0"/>
            </a:endParaRPr>
          </a:p>
        </p:txBody>
      </p:sp>
      <p:pic>
        <p:nvPicPr>
          <p:cNvPr id="2052" name="Picture 4" descr="Une femme soldat explique qu’elle a besoin d’un prêt à un banquier méconnaissable">
            <a:extLst>
              <a:ext uri="{FF2B5EF4-FFF2-40B4-BE49-F238E27FC236}">
                <a16:creationId xmlns:a16="http://schemas.microsoft.com/office/drawing/2014/main" id="{ADE8447E-E0DF-973A-5CD3-1E92678E71C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1625" y="1416055"/>
            <a:ext cx="4026084" cy="2681298"/>
          </a:xfrm>
          <a:prstGeom prst="rect">
            <a:avLst/>
          </a:prstGeom>
          <a:noFill/>
          <a:extLst>
            <a:ext uri="{909E8E84-426E-40DD-AFC4-6F175D3DCCD1}">
              <a14:hiddenFill xmlns:a14="http://schemas.microsoft.com/office/drawing/2010/main">
                <a:solidFill>
                  <a:srgbClr val="FFFFFF"/>
                </a:solidFill>
              </a14:hiddenFill>
            </a:ext>
          </a:extLst>
        </p:spPr>
      </p:pic>
      <p:sp>
        <p:nvSpPr>
          <p:cNvPr id="9" name="Titre 1">
            <a:extLst>
              <a:ext uri="{FF2B5EF4-FFF2-40B4-BE49-F238E27FC236}">
                <a16:creationId xmlns:a16="http://schemas.microsoft.com/office/drawing/2014/main" id="{42C06B45-FF48-E879-6076-802464083E9D}"/>
              </a:ext>
            </a:extLst>
          </p:cNvPr>
          <p:cNvSpPr>
            <a:spLocks noGrp="1"/>
          </p:cNvSpPr>
          <p:nvPr>
            <p:ph type="title"/>
          </p:nvPr>
        </p:nvSpPr>
        <p:spPr>
          <a:xfrm>
            <a:off x="385322" y="195262"/>
            <a:ext cx="5816903" cy="389953"/>
          </a:xfrm>
        </p:spPr>
        <p:txBody>
          <a:bodyPr/>
          <a:lstStyle/>
          <a:p>
            <a:r>
              <a:rPr lang="fr-FR"/>
              <a:t>Approche commerciale</a:t>
            </a:r>
            <a:endParaRPr lang="fr-FR" dirty="0"/>
          </a:p>
        </p:txBody>
      </p:sp>
      <p:sp>
        <p:nvSpPr>
          <p:cNvPr id="10" name="Espace réservé du texte 2">
            <a:extLst>
              <a:ext uri="{FF2B5EF4-FFF2-40B4-BE49-F238E27FC236}">
                <a16:creationId xmlns:a16="http://schemas.microsoft.com/office/drawing/2014/main" id="{40FB147B-F496-C4CA-F9F6-5E477878FB44}"/>
              </a:ext>
            </a:extLst>
          </p:cNvPr>
          <p:cNvSpPr>
            <a:spLocks noGrp="1"/>
          </p:cNvSpPr>
          <p:nvPr>
            <p:ph type="body" sz="quarter" idx="13"/>
          </p:nvPr>
        </p:nvSpPr>
        <p:spPr>
          <a:xfrm>
            <a:off x="385320" y="600474"/>
            <a:ext cx="8434830" cy="315514"/>
          </a:xfrm>
        </p:spPr>
        <p:txBody>
          <a:bodyPr/>
          <a:lstStyle/>
          <a:p>
            <a:r>
              <a:rPr lang="fr-FR" dirty="0"/>
              <a:t>A qui en parler ?</a:t>
            </a:r>
          </a:p>
        </p:txBody>
      </p:sp>
      <p:sp>
        <p:nvSpPr>
          <p:cNvPr id="2" name="Triangle 10">
            <a:extLst>
              <a:ext uri="{FF2B5EF4-FFF2-40B4-BE49-F238E27FC236}">
                <a16:creationId xmlns:a16="http://schemas.microsoft.com/office/drawing/2014/main" id="{E33CF5EF-03E1-B0D9-F4BC-EA0DE32E1532}"/>
              </a:ext>
            </a:extLst>
          </p:cNvPr>
          <p:cNvSpPr/>
          <p:nvPr/>
        </p:nvSpPr>
        <p:spPr>
          <a:xfrm rot="5400000">
            <a:off x="4573793" y="1499973"/>
            <a:ext cx="130340" cy="79469"/>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riangle 10">
            <a:extLst>
              <a:ext uri="{FF2B5EF4-FFF2-40B4-BE49-F238E27FC236}">
                <a16:creationId xmlns:a16="http://schemas.microsoft.com/office/drawing/2014/main" id="{9EC370EA-9101-0424-6B24-E6A3D1C77368}"/>
              </a:ext>
            </a:extLst>
          </p:cNvPr>
          <p:cNvSpPr/>
          <p:nvPr/>
        </p:nvSpPr>
        <p:spPr>
          <a:xfrm rot="5400000">
            <a:off x="4604100" y="2811866"/>
            <a:ext cx="130340" cy="79469"/>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70416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latin typeface="+mj-lt"/>
              </a:rPr>
              <a:t>13</a:t>
            </a:fld>
            <a:endParaRPr lang="fr-FR">
              <a:latin typeface="+mj-lt"/>
            </a:endParaRPr>
          </a:p>
        </p:txBody>
      </p:sp>
      <p:sp>
        <p:nvSpPr>
          <p:cNvPr id="43" name="Espace réservé du texte 16">
            <a:extLst>
              <a:ext uri="{FF2B5EF4-FFF2-40B4-BE49-F238E27FC236}">
                <a16:creationId xmlns:a16="http://schemas.microsoft.com/office/drawing/2014/main" id="{B78CE976-F208-2DE9-8030-C2C20DABC1BA}"/>
              </a:ext>
            </a:extLst>
          </p:cNvPr>
          <p:cNvSpPr txBox="1">
            <a:spLocks/>
          </p:cNvSpPr>
          <p:nvPr/>
        </p:nvSpPr>
        <p:spPr>
          <a:xfrm>
            <a:off x="698752" y="1344196"/>
            <a:ext cx="4476867" cy="3240563"/>
          </a:xfrm>
          <a:prstGeom prst="rect">
            <a:avLst/>
          </a:prstGeom>
          <a:noFill/>
          <a:ln>
            <a:noFill/>
          </a:ln>
        </p:spPr>
        <p:txBody>
          <a:bodyPr lIns="72000" tIns="0" rIns="72000" anchor="t"/>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Clr>
                <a:schemeClr val="bg2"/>
              </a:buClr>
              <a:buNone/>
            </a:pPr>
            <a:r>
              <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rPr>
              <a:t>Avez-vous des </a:t>
            </a:r>
            <a:r>
              <a:rPr lang="fr-FR" sz="1200" b="1" dirty="0">
                <a:solidFill>
                  <a:srgbClr val="581D74"/>
                </a:solidFill>
                <a:latin typeface="Montserrat" panose="00000500000000000000" pitchFamily="2" charset="0"/>
                <a:ea typeface="Roboto" panose="02000000000000000000" pitchFamily="2" charset="0"/>
                <a:cs typeface="Roboto" panose="02000000000000000000" pitchFamily="2" charset="0"/>
              </a:rPr>
              <a:t>problématiques de recrutement </a:t>
            </a:r>
            <a:r>
              <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rPr>
              <a:t>dans votre secteur d’activité ?</a:t>
            </a:r>
          </a:p>
          <a:p>
            <a:pPr marL="0" indent="0">
              <a:buClr>
                <a:schemeClr val="bg2"/>
              </a:buClr>
              <a:buNone/>
            </a:pPr>
            <a:endPar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endParaRPr>
          </a:p>
          <a:p>
            <a:pPr marL="0" indent="0">
              <a:buClr>
                <a:schemeClr val="bg2"/>
              </a:buClr>
              <a:buNone/>
            </a:pPr>
            <a:r>
              <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rPr>
              <a:t>Comment faites-vous aujourd’hui pour </a:t>
            </a:r>
            <a:r>
              <a:rPr lang="fr-FR" sz="1200" b="1" dirty="0">
                <a:solidFill>
                  <a:srgbClr val="581D74"/>
                </a:solidFill>
                <a:latin typeface="Montserrat" panose="00000500000000000000" pitchFamily="2" charset="0"/>
                <a:ea typeface="Roboto" panose="02000000000000000000" pitchFamily="2" charset="0"/>
                <a:cs typeface="Roboto" panose="02000000000000000000" pitchFamily="2" charset="0"/>
              </a:rPr>
              <a:t>fidéliser vos salariés</a:t>
            </a:r>
            <a:r>
              <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rPr>
              <a:t> ?</a:t>
            </a:r>
          </a:p>
          <a:p>
            <a:pPr marL="0" indent="0">
              <a:buClr>
                <a:schemeClr val="bg2"/>
              </a:buClr>
              <a:buNone/>
            </a:pPr>
            <a:endPar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endParaRPr>
          </a:p>
          <a:p>
            <a:pPr marL="0" indent="0">
              <a:buClr>
                <a:schemeClr val="bg2"/>
              </a:buClr>
              <a:buNone/>
            </a:pPr>
            <a:r>
              <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rPr>
              <a:t>Quelles sont les éléments qui constituent aujourd’hui </a:t>
            </a:r>
            <a:r>
              <a:rPr lang="fr-FR" sz="1200" b="1" dirty="0">
                <a:solidFill>
                  <a:srgbClr val="581D74"/>
                </a:solidFill>
                <a:latin typeface="Montserrat" panose="00000500000000000000" pitchFamily="2" charset="0"/>
                <a:ea typeface="Roboto" panose="02000000000000000000" pitchFamily="2" charset="0"/>
                <a:cs typeface="Roboto" panose="02000000000000000000" pitchFamily="2" charset="0"/>
              </a:rPr>
              <a:t>votre rémunération et celle de vos salariés </a:t>
            </a:r>
            <a:r>
              <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rPr>
              <a:t>?</a:t>
            </a:r>
          </a:p>
          <a:p>
            <a:pPr marL="0" indent="0">
              <a:buClr>
                <a:schemeClr val="bg2"/>
              </a:buClr>
              <a:buNone/>
            </a:pPr>
            <a:endPar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endParaRPr>
          </a:p>
          <a:p>
            <a:pPr marL="0" indent="0">
              <a:buClr>
                <a:schemeClr val="bg2"/>
              </a:buClr>
              <a:buNone/>
            </a:pPr>
            <a:r>
              <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rPr>
              <a:t>Avez-vous des besoins en matière </a:t>
            </a:r>
            <a:r>
              <a:rPr lang="fr-FR" sz="1200" b="1" dirty="0">
                <a:solidFill>
                  <a:srgbClr val="581D74"/>
                </a:solidFill>
                <a:latin typeface="Montserrat" panose="00000500000000000000" pitchFamily="2" charset="0"/>
                <a:ea typeface="Roboto" panose="02000000000000000000" pitchFamily="2" charset="0"/>
                <a:cs typeface="Roboto" panose="02000000000000000000" pitchFamily="2" charset="0"/>
              </a:rPr>
              <a:t>d’optimisation de rémunération et d’allègement de fiscalité </a:t>
            </a:r>
            <a:r>
              <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rPr>
              <a:t>?</a:t>
            </a:r>
          </a:p>
          <a:p>
            <a:pPr marL="0" indent="0" defTabSz="685749">
              <a:buClr>
                <a:schemeClr val="bg2"/>
              </a:buClr>
              <a:buNone/>
              <a:defRPr/>
            </a:pPr>
            <a:endParaRPr lang="fr-FR" sz="1200" b="1" dirty="0">
              <a:solidFill>
                <a:schemeClr val="tx1"/>
              </a:solidFill>
              <a:latin typeface="Montserrat" panose="00000500000000000000" pitchFamily="2" charset="0"/>
              <a:ea typeface="Roboto" panose="02000000000000000000" pitchFamily="2" charset="0"/>
              <a:cs typeface="Roboto" panose="02000000000000000000" pitchFamily="2" charset="0"/>
            </a:endParaRPr>
          </a:p>
          <a:p>
            <a:pPr marL="0" indent="0" defTabSz="685749">
              <a:buClr>
                <a:schemeClr val="bg2"/>
              </a:buClr>
              <a:buNone/>
              <a:defRPr/>
            </a:pPr>
            <a:r>
              <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rPr>
              <a:t>Avez-vous mis en place une </a:t>
            </a:r>
            <a:r>
              <a:rPr lang="fr-FR" sz="1200" b="1" dirty="0">
                <a:solidFill>
                  <a:srgbClr val="581D74"/>
                </a:solidFill>
                <a:latin typeface="Montserrat" panose="00000500000000000000" pitchFamily="2" charset="0"/>
                <a:ea typeface="Roboto" panose="02000000000000000000" pitchFamily="2" charset="0"/>
                <a:cs typeface="Roboto" panose="02000000000000000000" pitchFamily="2" charset="0"/>
              </a:rPr>
              <a:t>prime de partage de la valeur </a:t>
            </a:r>
            <a:r>
              <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rPr>
              <a:t>? Si oui à quelle fréquence?</a:t>
            </a:r>
          </a:p>
          <a:p>
            <a:pPr marL="0" indent="0" defTabSz="685749">
              <a:buClr>
                <a:schemeClr val="bg2"/>
              </a:buClr>
              <a:buNone/>
              <a:defRPr/>
            </a:pPr>
            <a:endPar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endParaRPr>
          </a:p>
          <a:p>
            <a:pPr marL="0" indent="0" defTabSz="685749">
              <a:buClr>
                <a:schemeClr val="bg2"/>
              </a:buClr>
              <a:buNone/>
              <a:defRPr/>
            </a:pPr>
            <a:r>
              <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rPr>
              <a:t>Communiquez-vous régulièrement sur </a:t>
            </a:r>
            <a:r>
              <a:rPr lang="fr-FR" sz="1200" b="1" dirty="0">
                <a:solidFill>
                  <a:srgbClr val="581D74"/>
                </a:solidFill>
                <a:latin typeface="Montserrat" panose="00000500000000000000" pitchFamily="2" charset="0"/>
                <a:ea typeface="Roboto" panose="02000000000000000000" pitchFamily="2" charset="0"/>
                <a:cs typeface="Roboto" panose="02000000000000000000" pitchFamily="2" charset="0"/>
              </a:rPr>
              <a:t>les objectifs qualitatifs et financiers</a:t>
            </a:r>
            <a:r>
              <a:rPr lang="fr-FR" sz="1200" dirty="0">
                <a:solidFill>
                  <a:schemeClr val="tx1"/>
                </a:solidFill>
                <a:latin typeface="Montserrat" panose="00000500000000000000" pitchFamily="2" charset="0"/>
                <a:ea typeface="Roboto" panose="02000000000000000000" pitchFamily="2" charset="0"/>
                <a:cs typeface="Roboto" panose="02000000000000000000" pitchFamily="2" charset="0"/>
              </a:rPr>
              <a:t> de votre entreprise ?</a:t>
            </a:r>
          </a:p>
        </p:txBody>
      </p:sp>
      <p:pic>
        <p:nvPicPr>
          <p:cNvPr id="6" name="Image 5">
            <a:extLst>
              <a:ext uri="{FF2B5EF4-FFF2-40B4-BE49-F238E27FC236}">
                <a16:creationId xmlns:a16="http://schemas.microsoft.com/office/drawing/2014/main" id="{A3DA74ED-A407-E003-47C0-10F6623FBBB7}"/>
              </a:ext>
            </a:extLst>
          </p:cNvPr>
          <p:cNvPicPr>
            <a:picLocks noChangeAspect="1"/>
          </p:cNvPicPr>
          <p:nvPr/>
        </p:nvPicPr>
        <p:blipFill>
          <a:blip r:embed="rId2">
            <a:alphaModFix amt="85000"/>
          </a:blip>
          <a:stretch>
            <a:fillRect/>
          </a:stretch>
        </p:blipFill>
        <p:spPr>
          <a:xfrm>
            <a:off x="5045958" y="1138908"/>
            <a:ext cx="3975493" cy="2985778"/>
          </a:xfrm>
          <a:prstGeom prst="rect">
            <a:avLst/>
          </a:prstGeom>
          <a:effectLst>
            <a:softEdge rad="127000"/>
          </a:effectLst>
        </p:spPr>
      </p:pic>
      <p:sp>
        <p:nvSpPr>
          <p:cNvPr id="18" name="Titre 1">
            <a:extLst>
              <a:ext uri="{FF2B5EF4-FFF2-40B4-BE49-F238E27FC236}">
                <a16:creationId xmlns:a16="http://schemas.microsoft.com/office/drawing/2014/main" id="{2FDB44CA-1492-F927-4B58-5367184DAD78}"/>
              </a:ext>
            </a:extLst>
          </p:cNvPr>
          <p:cNvSpPr>
            <a:spLocks noGrp="1"/>
          </p:cNvSpPr>
          <p:nvPr>
            <p:ph type="title"/>
          </p:nvPr>
        </p:nvSpPr>
        <p:spPr>
          <a:xfrm>
            <a:off x="385322" y="195262"/>
            <a:ext cx="5816903" cy="389953"/>
          </a:xfrm>
        </p:spPr>
        <p:txBody>
          <a:bodyPr/>
          <a:lstStyle/>
          <a:p>
            <a:r>
              <a:rPr lang="fr-FR"/>
              <a:t>Approche commerciale</a:t>
            </a:r>
            <a:endParaRPr lang="fr-FR" dirty="0"/>
          </a:p>
        </p:txBody>
      </p:sp>
      <p:sp>
        <p:nvSpPr>
          <p:cNvPr id="19" name="Espace réservé du texte 2">
            <a:extLst>
              <a:ext uri="{FF2B5EF4-FFF2-40B4-BE49-F238E27FC236}">
                <a16:creationId xmlns:a16="http://schemas.microsoft.com/office/drawing/2014/main" id="{F66F986E-4405-63D9-DBF2-AAFACBCB04C6}"/>
              </a:ext>
            </a:extLst>
          </p:cNvPr>
          <p:cNvSpPr>
            <a:spLocks noGrp="1"/>
          </p:cNvSpPr>
          <p:nvPr>
            <p:ph type="body" sz="quarter" idx="13"/>
          </p:nvPr>
        </p:nvSpPr>
        <p:spPr>
          <a:xfrm>
            <a:off x="385320" y="600474"/>
            <a:ext cx="8434830" cy="315514"/>
          </a:xfrm>
        </p:spPr>
        <p:txBody>
          <a:bodyPr/>
          <a:lstStyle/>
          <a:p>
            <a:r>
              <a:rPr lang="fr-FR"/>
              <a:t>Quelles sont les questions à poser ?</a:t>
            </a:r>
          </a:p>
        </p:txBody>
      </p:sp>
      <p:sp>
        <p:nvSpPr>
          <p:cNvPr id="2" name="Triangle 10">
            <a:extLst>
              <a:ext uri="{FF2B5EF4-FFF2-40B4-BE49-F238E27FC236}">
                <a16:creationId xmlns:a16="http://schemas.microsoft.com/office/drawing/2014/main" id="{A25323DF-8CB7-0ACC-5927-33ED9E110BF4}"/>
              </a:ext>
            </a:extLst>
          </p:cNvPr>
          <p:cNvSpPr/>
          <p:nvPr/>
        </p:nvSpPr>
        <p:spPr>
          <a:xfrm rot="5400000">
            <a:off x="471621" y="1369632"/>
            <a:ext cx="130340" cy="7946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riangle 10">
            <a:extLst>
              <a:ext uri="{FF2B5EF4-FFF2-40B4-BE49-F238E27FC236}">
                <a16:creationId xmlns:a16="http://schemas.microsoft.com/office/drawing/2014/main" id="{2BD63242-2CB0-96DF-A171-08573616F898}"/>
              </a:ext>
            </a:extLst>
          </p:cNvPr>
          <p:cNvSpPr/>
          <p:nvPr/>
        </p:nvSpPr>
        <p:spPr>
          <a:xfrm rot="5400000">
            <a:off x="483074" y="1936814"/>
            <a:ext cx="130340" cy="7946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riangle 10">
            <a:extLst>
              <a:ext uri="{FF2B5EF4-FFF2-40B4-BE49-F238E27FC236}">
                <a16:creationId xmlns:a16="http://schemas.microsoft.com/office/drawing/2014/main" id="{7CB42CE9-6E2D-22CD-137F-F8A6104339FA}"/>
              </a:ext>
            </a:extLst>
          </p:cNvPr>
          <p:cNvSpPr/>
          <p:nvPr/>
        </p:nvSpPr>
        <p:spPr>
          <a:xfrm rot="5400000">
            <a:off x="494912" y="2485139"/>
            <a:ext cx="130340" cy="7946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riangle 10">
            <a:extLst>
              <a:ext uri="{FF2B5EF4-FFF2-40B4-BE49-F238E27FC236}">
                <a16:creationId xmlns:a16="http://schemas.microsoft.com/office/drawing/2014/main" id="{052B56CF-91B0-4704-21FB-6816B52C2018}"/>
              </a:ext>
            </a:extLst>
          </p:cNvPr>
          <p:cNvSpPr/>
          <p:nvPr/>
        </p:nvSpPr>
        <p:spPr>
          <a:xfrm rot="5400000">
            <a:off x="499517" y="3034615"/>
            <a:ext cx="130340" cy="7946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Triangle 10">
            <a:extLst>
              <a:ext uri="{FF2B5EF4-FFF2-40B4-BE49-F238E27FC236}">
                <a16:creationId xmlns:a16="http://schemas.microsoft.com/office/drawing/2014/main" id="{C85ED8B2-678A-1DC9-7FC0-D047B6ACE369}"/>
              </a:ext>
            </a:extLst>
          </p:cNvPr>
          <p:cNvSpPr/>
          <p:nvPr/>
        </p:nvSpPr>
        <p:spPr>
          <a:xfrm rot="5400000">
            <a:off x="510970" y="3601797"/>
            <a:ext cx="130340" cy="7946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riangle 10">
            <a:extLst>
              <a:ext uri="{FF2B5EF4-FFF2-40B4-BE49-F238E27FC236}">
                <a16:creationId xmlns:a16="http://schemas.microsoft.com/office/drawing/2014/main" id="{0EAA52C0-B485-AA7E-60F4-9DE996AB6BB4}"/>
              </a:ext>
            </a:extLst>
          </p:cNvPr>
          <p:cNvSpPr/>
          <p:nvPr/>
        </p:nvSpPr>
        <p:spPr>
          <a:xfrm rot="5400000">
            <a:off x="522808" y="4150122"/>
            <a:ext cx="130340" cy="7946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61460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21627937-AB9E-3811-9215-EDB786DA3500}"/>
              </a:ext>
            </a:extLst>
          </p:cNvPr>
          <p:cNvSpPr>
            <a:spLocks noGrp="1"/>
          </p:cNvSpPr>
          <p:nvPr>
            <p:ph type="sldNum" sz="quarter" idx="12"/>
          </p:nvPr>
        </p:nvSpPr>
        <p:spPr/>
        <p:txBody>
          <a:bodyPr/>
          <a:lstStyle/>
          <a:p>
            <a:fld id="{E94165F0-FE87-0B48-AA66-28C8AFD55271}" type="slidenum">
              <a:rPr lang="fr-FR" smtClean="0"/>
              <a:t>14</a:t>
            </a:fld>
            <a:endParaRPr lang="fr-FR" dirty="0"/>
          </a:p>
        </p:txBody>
      </p:sp>
      <p:sp>
        <p:nvSpPr>
          <p:cNvPr id="16" name="ZoneTexte 15">
            <a:extLst>
              <a:ext uri="{FF2B5EF4-FFF2-40B4-BE49-F238E27FC236}">
                <a16:creationId xmlns:a16="http://schemas.microsoft.com/office/drawing/2014/main" id="{5E375FCC-D070-E9C1-4EAA-45A2AB4E8BD4}"/>
              </a:ext>
            </a:extLst>
          </p:cNvPr>
          <p:cNvSpPr txBox="1"/>
          <p:nvPr/>
        </p:nvSpPr>
        <p:spPr>
          <a:xfrm>
            <a:off x="721464" y="1491468"/>
            <a:ext cx="4233185" cy="2492990"/>
          </a:xfrm>
          <a:prstGeom prst="rect">
            <a:avLst/>
          </a:prstGeom>
          <a:noFill/>
        </p:spPr>
        <p:txBody>
          <a:bodyPr wrap="square">
            <a:spAutoFit/>
          </a:bodyPr>
          <a:lstStyle/>
          <a:p>
            <a:pPr defTabSz="684075" fontAlgn="ctr">
              <a:buClr>
                <a:srgbClr val="00A4C3"/>
              </a:buClr>
              <a:buSzPct val="80000"/>
              <a:defRPr/>
            </a:pPr>
            <a:r>
              <a:rPr lang="fr-FR" sz="1200" b="1" i="1" dirty="0">
                <a:solidFill>
                  <a:srgbClr val="581D74"/>
                </a:solidFill>
                <a:latin typeface="Montserrat" panose="00000500000000000000" pitchFamily="2" charset="0"/>
              </a:rPr>
              <a:t>Réaliser une étude sur le résultat de l’entreprise</a:t>
            </a:r>
            <a:r>
              <a:rPr lang="fr-FR" sz="1200" i="1" dirty="0">
                <a:latin typeface="Montserrat" panose="00000500000000000000" pitchFamily="2" charset="0"/>
              </a:rPr>
              <a:t>, en cas de résultats positifs vous allez pouvoir proposer la mise en place d’un accord d’intéressement, en définissant avec le dirigeant l’objectif à atteindre et le montant du résultat à réaliser pour verser une prime d’intéressement à ses salariés.</a:t>
            </a:r>
          </a:p>
          <a:p>
            <a:pPr defTabSz="684075" fontAlgn="ctr">
              <a:buClr>
                <a:srgbClr val="00A4C3"/>
              </a:buClr>
              <a:buSzPct val="80000"/>
              <a:defRPr/>
            </a:pPr>
            <a:endParaRPr lang="fr-FR" sz="1200" i="1" dirty="0">
              <a:latin typeface="Montserrat" panose="00000500000000000000" pitchFamily="2" charset="0"/>
            </a:endParaRPr>
          </a:p>
          <a:p>
            <a:pPr defTabSz="684075" fontAlgn="ctr">
              <a:buClr>
                <a:srgbClr val="00A4C3"/>
              </a:buClr>
              <a:buSzPct val="80000"/>
              <a:defRPr/>
            </a:pPr>
            <a:r>
              <a:rPr lang="fr-FR" sz="1200" b="1" i="1" dirty="0">
                <a:solidFill>
                  <a:srgbClr val="581D74"/>
                </a:solidFill>
                <a:latin typeface="Montserrat" panose="00000500000000000000" pitchFamily="2" charset="0"/>
              </a:rPr>
              <a:t>Avec le simulateur sur Easiris </a:t>
            </a:r>
            <a:r>
              <a:rPr lang="fr-FR" sz="1200" i="1" dirty="0">
                <a:latin typeface="Montserrat" panose="00000500000000000000" pitchFamily="2" charset="0"/>
              </a:rPr>
              <a:t>vous allez pouvoir montrer l’impact que l’intéressement aura sur sa trésorerie ainsi que le montant de la prime estimée pour ses salariés.</a:t>
            </a:r>
            <a:endParaRPr lang="fr-FR" sz="1200" dirty="0">
              <a:latin typeface="Montserrat" panose="00000500000000000000" pitchFamily="2" charset="0"/>
            </a:endParaRPr>
          </a:p>
          <a:p>
            <a:pPr marL="430156" defTabSz="684075" fontAlgn="ctr">
              <a:buClr>
                <a:srgbClr val="00A4C3"/>
              </a:buClr>
              <a:buSzPct val="80000"/>
              <a:defRPr/>
            </a:pPr>
            <a:endParaRPr lang="fr-FR" sz="1200" dirty="0">
              <a:latin typeface="Montserrat" panose="00000500000000000000" pitchFamily="2" charset="0"/>
            </a:endParaRPr>
          </a:p>
        </p:txBody>
      </p:sp>
      <p:pic>
        <p:nvPicPr>
          <p:cNvPr id="3074" name="Picture 2" descr="Businessman meeting with client">
            <a:extLst>
              <a:ext uri="{FF2B5EF4-FFF2-40B4-BE49-F238E27FC236}">
                <a16:creationId xmlns:a16="http://schemas.microsoft.com/office/drawing/2014/main" id="{9F9C4733-2C1A-5184-F8BF-E928EE00273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222042" y="1807535"/>
            <a:ext cx="3624210" cy="2417135"/>
          </a:xfrm>
          <a:prstGeom prst="rect">
            <a:avLst/>
          </a:prstGeom>
          <a:noFill/>
          <a:extLst>
            <a:ext uri="{909E8E84-426E-40DD-AFC4-6F175D3DCCD1}">
              <a14:hiddenFill xmlns:a14="http://schemas.microsoft.com/office/drawing/2010/main">
                <a:solidFill>
                  <a:srgbClr val="FFFFFF"/>
                </a:solidFill>
              </a14:hiddenFill>
            </a:ext>
          </a:extLst>
        </p:spPr>
      </p:pic>
      <p:sp>
        <p:nvSpPr>
          <p:cNvPr id="7" name="Titre 1">
            <a:extLst>
              <a:ext uri="{FF2B5EF4-FFF2-40B4-BE49-F238E27FC236}">
                <a16:creationId xmlns:a16="http://schemas.microsoft.com/office/drawing/2014/main" id="{B5AC24E0-6839-13D3-440D-ED51E62B196A}"/>
              </a:ext>
            </a:extLst>
          </p:cNvPr>
          <p:cNvSpPr txBox="1">
            <a:spLocks/>
          </p:cNvSpPr>
          <p:nvPr/>
        </p:nvSpPr>
        <p:spPr>
          <a:xfrm>
            <a:off x="385322" y="195262"/>
            <a:ext cx="5816903" cy="389953"/>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2400" b="1" i="0" kern="1200" cap="none" baseline="0">
                <a:solidFill>
                  <a:schemeClr val="bg2"/>
                </a:solidFill>
                <a:latin typeface="Arial Black" panose="020B0604020202020204" pitchFamily="34" charset="0"/>
                <a:ea typeface="+mj-ea"/>
                <a:cs typeface="Arial Black" panose="020B0604020202020204" pitchFamily="34" charset="0"/>
              </a:defRPr>
            </a:lvl1pPr>
          </a:lstStyle>
          <a:p>
            <a:r>
              <a:rPr lang="fr-FR"/>
              <a:t>Approche commerciale</a:t>
            </a:r>
            <a:endParaRPr lang="fr-FR" dirty="0"/>
          </a:p>
        </p:txBody>
      </p:sp>
      <p:sp>
        <p:nvSpPr>
          <p:cNvPr id="8" name="Espace réservé du texte 2">
            <a:extLst>
              <a:ext uri="{FF2B5EF4-FFF2-40B4-BE49-F238E27FC236}">
                <a16:creationId xmlns:a16="http://schemas.microsoft.com/office/drawing/2014/main" id="{AB775F73-2303-3981-91D0-31D2A86F77A5}"/>
              </a:ext>
            </a:extLst>
          </p:cNvPr>
          <p:cNvSpPr>
            <a:spLocks noGrp="1"/>
          </p:cNvSpPr>
          <p:nvPr>
            <p:ph type="body" sz="quarter" idx="13"/>
          </p:nvPr>
        </p:nvSpPr>
        <p:spPr>
          <a:xfrm>
            <a:off x="385320" y="600474"/>
            <a:ext cx="8434830" cy="315514"/>
          </a:xfrm>
        </p:spPr>
        <p:txBody>
          <a:bodyPr/>
          <a:lstStyle/>
          <a:p>
            <a:r>
              <a:rPr lang="fr-FR"/>
              <a:t>Comment démontrer l’efficacité du dispositif ?</a:t>
            </a:r>
          </a:p>
        </p:txBody>
      </p:sp>
      <p:sp>
        <p:nvSpPr>
          <p:cNvPr id="2" name="Triangle 10">
            <a:extLst>
              <a:ext uri="{FF2B5EF4-FFF2-40B4-BE49-F238E27FC236}">
                <a16:creationId xmlns:a16="http://schemas.microsoft.com/office/drawing/2014/main" id="{78A831D1-4AB5-44A8-9CA5-BD2DCC9620F0}"/>
              </a:ext>
            </a:extLst>
          </p:cNvPr>
          <p:cNvSpPr/>
          <p:nvPr/>
        </p:nvSpPr>
        <p:spPr>
          <a:xfrm rot="5400000">
            <a:off x="520782" y="1599419"/>
            <a:ext cx="130340" cy="7946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riangle 10">
            <a:extLst>
              <a:ext uri="{FF2B5EF4-FFF2-40B4-BE49-F238E27FC236}">
                <a16:creationId xmlns:a16="http://schemas.microsoft.com/office/drawing/2014/main" id="{946FD46C-502C-197D-1670-6F97BCDC0D06}"/>
              </a:ext>
            </a:extLst>
          </p:cNvPr>
          <p:cNvSpPr/>
          <p:nvPr/>
        </p:nvSpPr>
        <p:spPr>
          <a:xfrm rot="5400000">
            <a:off x="534646" y="3054290"/>
            <a:ext cx="130340" cy="7946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04929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21627937-AB9E-3811-9215-EDB786DA3500}"/>
              </a:ext>
            </a:extLst>
          </p:cNvPr>
          <p:cNvSpPr>
            <a:spLocks noGrp="1"/>
          </p:cNvSpPr>
          <p:nvPr>
            <p:ph type="sldNum" sz="quarter" idx="12"/>
          </p:nvPr>
        </p:nvSpPr>
        <p:spPr/>
        <p:txBody>
          <a:bodyPr/>
          <a:lstStyle/>
          <a:p>
            <a:fld id="{E94165F0-FE87-0B48-AA66-28C8AFD55271}" type="slidenum">
              <a:rPr lang="fr-FR" smtClean="0"/>
              <a:t>15</a:t>
            </a:fld>
            <a:endParaRPr lang="fr-FR" dirty="0"/>
          </a:p>
        </p:txBody>
      </p:sp>
      <p:sp>
        <p:nvSpPr>
          <p:cNvPr id="11" name="ZoneTexte 10">
            <a:extLst>
              <a:ext uri="{FF2B5EF4-FFF2-40B4-BE49-F238E27FC236}">
                <a16:creationId xmlns:a16="http://schemas.microsoft.com/office/drawing/2014/main" id="{4DBF4C72-AA91-A3E7-015D-475404F8382E}"/>
              </a:ext>
            </a:extLst>
          </p:cNvPr>
          <p:cNvSpPr txBox="1"/>
          <p:nvPr/>
        </p:nvSpPr>
        <p:spPr>
          <a:xfrm>
            <a:off x="721464" y="1614018"/>
            <a:ext cx="4233185" cy="2677656"/>
          </a:xfrm>
          <a:prstGeom prst="rect">
            <a:avLst/>
          </a:prstGeom>
          <a:noFill/>
        </p:spPr>
        <p:txBody>
          <a:bodyPr wrap="square">
            <a:spAutoFit/>
          </a:bodyPr>
          <a:lstStyle/>
          <a:p>
            <a:pPr defTabSz="684075" fontAlgn="ctr">
              <a:buClr>
                <a:srgbClr val="00A4C3"/>
              </a:buClr>
              <a:buSzPct val="80000"/>
              <a:defRPr/>
            </a:pPr>
            <a:r>
              <a:rPr lang="fr-FR" sz="1200" i="1" dirty="0">
                <a:latin typeface="Montserrat" panose="00000500000000000000" pitchFamily="2" charset="0"/>
              </a:rPr>
              <a:t>Comme pour l’abondement, l’intéressement permet de bénéficier des </a:t>
            </a:r>
            <a:r>
              <a:rPr lang="fr-FR" sz="1200" b="1" i="1" dirty="0">
                <a:solidFill>
                  <a:srgbClr val="581D74"/>
                </a:solidFill>
                <a:latin typeface="Montserrat" panose="00000500000000000000" pitchFamily="2" charset="0"/>
              </a:rPr>
              <a:t>avantages fiscaux et sociaux</a:t>
            </a:r>
            <a:r>
              <a:rPr lang="fr-FR" sz="1200" i="1" dirty="0">
                <a:latin typeface="Montserrat" panose="00000500000000000000" pitchFamily="2" charset="0"/>
              </a:rPr>
              <a:t>.</a:t>
            </a:r>
          </a:p>
          <a:p>
            <a:pPr defTabSz="684075" fontAlgn="ctr">
              <a:buClr>
                <a:srgbClr val="00A4C3"/>
              </a:buClr>
              <a:buSzPct val="80000"/>
              <a:defRPr/>
            </a:pPr>
            <a:endParaRPr lang="fr-FR" sz="1200" i="1" dirty="0">
              <a:effectLst/>
              <a:latin typeface="Montserrat" panose="00000500000000000000" pitchFamily="2" charset="0"/>
              <a:ea typeface="Calibri" panose="020F0502020204030204" pitchFamily="34" charset="0"/>
            </a:endParaRPr>
          </a:p>
          <a:p>
            <a:pPr defTabSz="684075" fontAlgn="ctr">
              <a:buClr>
                <a:srgbClr val="00A4C3"/>
              </a:buClr>
              <a:buSzPct val="80000"/>
              <a:defRPr/>
            </a:pPr>
            <a:r>
              <a:rPr lang="fr-FR" sz="1200" i="1" dirty="0">
                <a:latin typeface="Montserrat" panose="00000500000000000000" pitchFamily="2" charset="0"/>
                <a:ea typeface="Calibri" panose="020F0502020204030204" pitchFamily="34" charset="0"/>
              </a:rPr>
              <a:t>De plus la prime </a:t>
            </a:r>
            <a:r>
              <a:rPr lang="fr-FR" sz="1200" i="1" dirty="0">
                <a:latin typeface="Montserrat" panose="00000500000000000000" pitchFamily="2" charset="0"/>
              </a:rPr>
              <a:t>d’intéressement </a:t>
            </a:r>
            <a:r>
              <a:rPr lang="fr-FR" sz="1200" b="1" i="1" dirty="0">
                <a:solidFill>
                  <a:srgbClr val="581D74"/>
                </a:solidFill>
                <a:latin typeface="Montserrat" panose="00000500000000000000" pitchFamily="2" charset="0"/>
              </a:rPr>
              <a:t>n’est versée que si le résultat escompté est atteint</a:t>
            </a:r>
            <a:r>
              <a:rPr lang="fr-FR" sz="1200" i="1" dirty="0">
                <a:latin typeface="Montserrat" panose="00000500000000000000" pitchFamily="2" charset="0"/>
              </a:rPr>
              <a:t> et les modalités de calcul sont définies dans l’accord.</a:t>
            </a:r>
          </a:p>
          <a:p>
            <a:pPr defTabSz="684075" fontAlgn="ctr">
              <a:buClr>
                <a:srgbClr val="00A4C3"/>
              </a:buClr>
              <a:buSzPct val="80000"/>
              <a:defRPr/>
            </a:pPr>
            <a:endParaRPr lang="fr-FR" sz="1200" i="1" dirty="0">
              <a:latin typeface="Montserrat" panose="00000500000000000000" pitchFamily="2" charset="0"/>
            </a:endParaRPr>
          </a:p>
          <a:p>
            <a:pPr defTabSz="684075" fontAlgn="ctr">
              <a:buClr>
                <a:srgbClr val="00A4C3"/>
              </a:buClr>
              <a:buSzPct val="80000"/>
              <a:defRPr/>
            </a:pPr>
            <a:r>
              <a:rPr lang="fr-FR" sz="1200" i="1" dirty="0">
                <a:latin typeface="Montserrat" panose="00000500000000000000" pitchFamily="2" charset="0"/>
              </a:rPr>
              <a:t>Le nouvel accord proposé par Natixis Interépargne offre de </a:t>
            </a:r>
            <a:r>
              <a:rPr lang="fr-FR" sz="1200" b="1" i="1" dirty="0">
                <a:solidFill>
                  <a:srgbClr val="581D74"/>
                </a:solidFill>
                <a:latin typeface="Montserrat" panose="00000500000000000000" pitchFamily="2" charset="0"/>
              </a:rPr>
              <a:t>nouvelles options innovantes </a:t>
            </a:r>
            <a:r>
              <a:rPr lang="fr-FR" sz="1200" i="1" dirty="0">
                <a:latin typeface="Montserrat" panose="00000500000000000000" pitchFamily="2" charset="0"/>
              </a:rPr>
              <a:t>comme la possibilité d’utiliser le chiffre d’affaires comme critère de déclenchement et d’ajouter un bonus supplémentaire d’intéressent grâce aux </a:t>
            </a:r>
            <a:r>
              <a:rPr lang="fr-FR" sz="1200" b="1" i="1" dirty="0">
                <a:solidFill>
                  <a:srgbClr val="581D74"/>
                </a:solidFill>
                <a:latin typeface="Montserrat" panose="00000500000000000000" pitchFamily="2" charset="0"/>
              </a:rPr>
              <a:t>critères RSE </a:t>
            </a:r>
            <a:r>
              <a:rPr lang="fr-FR" sz="1200" i="1" dirty="0">
                <a:latin typeface="Montserrat" panose="00000500000000000000" pitchFamily="2" charset="0"/>
              </a:rPr>
              <a:t>(sobriété énergétique, diminution absentéisme)</a:t>
            </a:r>
          </a:p>
          <a:p>
            <a:pPr marL="430156" defTabSz="684075" fontAlgn="ctr">
              <a:buClr>
                <a:srgbClr val="00A4C3"/>
              </a:buClr>
              <a:buSzPct val="80000"/>
              <a:defRPr/>
            </a:pPr>
            <a:endParaRPr lang="fr-FR" sz="1200" dirty="0">
              <a:latin typeface="Montserrat" panose="00000500000000000000" pitchFamily="2" charset="0"/>
            </a:endParaRPr>
          </a:p>
        </p:txBody>
      </p:sp>
      <p:pic>
        <p:nvPicPr>
          <p:cNvPr id="4098" name="Picture 2" descr="Homme d'affaires dans les nuages en mouvement">
            <a:extLst>
              <a:ext uri="{FF2B5EF4-FFF2-40B4-BE49-F238E27FC236}">
                <a16:creationId xmlns:a16="http://schemas.microsoft.com/office/drawing/2014/main" id="{082B7E98-EFBD-A4A5-8338-F4D5608EB7D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622272" y="866784"/>
            <a:ext cx="2734081" cy="3694088"/>
          </a:xfrm>
          <a:prstGeom prst="rect">
            <a:avLst/>
          </a:prstGeom>
          <a:noFill/>
          <a:extLst>
            <a:ext uri="{909E8E84-426E-40DD-AFC4-6F175D3DCCD1}">
              <a14:hiddenFill xmlns:a14="http://schemas.microsoft.com/office/drawing/2010/main">
                <a:solidFill>
                  <a:srgbClr val="FFFFFF"/>
                </a:solidFill>
              </a14:hiddenFill>
            </a:ext>
          </a:extLst>
        </p:spPr>
      </p:pic>
      <p:sp>
        <p:nvSpPr>
          <p:cNvPr id="7" name="Titre 1">
            <a:extLst>
              <a:ext uri="{FF2B5EF4-FFF2-40B4-BE49-F238E27FC236}">
                <a16:creationId xmlns:a16="http://schemas.microsoft.com/office/drawing/2014/main" id="{967116B3-23F4-58F4-B3EE-31E18FBC6C7C}"/>
              </a:ext>
            </a:extLst>
          </p:cNvPr>
          <p:cNvSpPr>
            <a:spLocks noGrp="1"/>
          </p:cNvSpPr>
          <p:nvPr>
            <p:ph type="title"/>
          </p:nvPr>
        </p:nvSpPr>
        <p:spPr>
          <a:xfrm>
            <a:off x="385322" y="195262"/>
            <a:ext cx="5816903" cy="389953"/>
          </a:xfrm>
        </p:spPr>
        <p:txBody>
          <a:bodyPr/>
          <a:lstStyle/>
          <a:p>
            <a:r>
              <a:rPr lang="fr-FR"/>
              <a:t>Approche commerciale</a:t>
            </a:r>
            <a:endParaRPr lang="fr-FR" dirty="0"/>
          </a:p>
        </p:txBody>
      </p:sp>
      <p:sp>
        <p:nvSpPr>
          <p:cNvPr id="10" name="Espace réservé du texte 2">
            <a:extLst>
              <a:ext uri="{FF2B5EF4-FFF2-40B4-BE49-F238E27FC236}">
                <a16:creationId xmlns:a16="http://schemas.microsoft.com/office/drawing/2014/main" id="{350433A7-135F-3EED-99EA-E0092736F639}"/>
              </a:ext>
            </a:extLst>
          </p:cNvPr>
          <p:cNvSpPr>
            <a:spLocks noGrp="1"/>
          </p:cNvSpPr>
          <p:nvPr>
            <p:ph type="body" sz="quarter" idx="13"/>
          </p:nvPr>
        </p:nvSpPr>
        <p:spPr>
          <a:xfrm>
            <a:off x="385320" y="600474"/>
            <a:ext cx="8434830" cy="315514"/>
          </a:xfrm>
        </p:spPr>
        <p:txBody>
          <a:bodyPr/>
          <a:lstStyle/>
          <a:p>
            <a:r>
              <a:rPr lang="fr-FR"/>
              <a:t>Quels arguments ?</a:t>
            </a:r>
          </a:p>
        </p:txBody>
      </p:sp>
      <p:sp>
        <p:nvSpPr>
          <p:cNvPr id="2" name="Triangle 10">
            <a:extLst>
              <a:ext uri="{FF2B5EF4-FFF2-40B4-BE49-F238E27FC236}">
                <a16:creationId xmlns:a16="http://schemas.microsoft.com/office/drawing/2014/main" id="{68D6395A-6ED9-0E64-EEAF-BDCD55697B90}"/>
              </a:ext>
            </a:extLst>
          </p:cNvPr>
          <p:cNvSpPr/>
          <p:nvPr/>
        </p:nvSpPr>
        <p:spPr>
          <a:xfrm rot="5400000">
            <a:off x="471621" y="1699573"/>
            <a:ext cx="130340" cy="7946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riangle 10">
            <a:extLst>
              <a:ext uri="{FF2B5EF4-FFF2-40B4-BE49-F238E27FC236}">
                <a16:creationId xmlns:a16="http://schemas.microsoft.com/office/drawing/2014/main" id="{D93B356A-A179-12DE-D5ED-5888096A578A}"/>
              </a:ext>
            </a:extLst>
          </p:cNvPr>
          <p:cNvSpPr/>
          <p:nvPr/>
        </p:nvSpPr>
        <p:spPr>
          <a:xfrm rot="5400000">
            <a:off x="483074" y="2257331"/>
            <a:ext cx="130340" cy="7946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riangle 10">
            <a:extLst>
              <a:ext uri="{FF2B5EF4-FFF2-40B4-BE49-F238E27FC236}">
                <a16:creationId xmlns:a16="http://schemas.microsoft.com/office/drawing/2014/main" id="{B66CBF20-CCA9-E723-B9BA-591A4B506E31}"/>
              </a:ext>
            </a:extLst>
          </p:cNvPr>
          <p:cNvSpPr/>
          <p:nvPr/>
        </p:nvSpPr>
        <p:spPr>
          <a:xfrm rot="5400000">
            <a:off x="494912" y="3022467"/>
            <a:ext cx="130340" cy="7946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65356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52">
            <a:extLst>
              <a:ext uri="{FF2B5EF4-FFF2-40B4-BE49-F238E27FC236}">
                <a16:creationId xmlns:a16="http://schemas.microsoft.com/office/drawing/2014/main" id="{39B3F3CD-AA83-617F-6723-BC6110A78099}"/>
              </a:ext>
            </a:extLst>
          </p:cNvPr>
          <p:cNvSpPr/>
          <p:nvPr/>
        </p:nvSpPr>
        <p:spPr>
          <a:xfrm>
            <a:off x="0" y="1869022"/>
            <a:ext cx="9143999" cy="2734209"/>
          </a:xfrm>
          <a:prstGeom prst="rect">
            <a:avLst/>
          </a:prstGeom>
          <a:solidFill>
            <a:schemeClr val="bg1">
              <a:lumMod val="50000"/>
              <a:alpha val="5000"/>
            </a:schemeClr>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68554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dirty="0">
              <a:ln>
                <a:noFill/>
              </a:ln>
              <a:solidFill>
                <a:srgbClr val="000000"/>
              </a:solidFill>
              <a:effectLst/>
              <a:uLnTx/>
              <a:uFillTx/>
              <a:latin typeface="Arial" panose="020B0604020202020204"/>
              <a:ea typeface="+mn-ea"/>
              <a:cs typeface="+mn-cs"/>
            </a:endParaRPr>
          </a:p>
        </p:txBody>
      </p:sp>
      <p:sp>
        <p:nvSpPr>
          <p:cNvPr id="2" name="Titre 1">
            <a:extLst>
              <a:ext uri="{FF2B5EF4-FFF2-40B4-BE49-F238E27FC236}">
                <a16:creationId xmlns:a16="http://schemas.microsoft.com/office/drawing/2014/main" id="{70ADC321-4B20-A984-D292-1544D29FF639}"/>
              </a:ext>
            </a:extLst>
          </p:cNvPr>
          <p:cNvSpPr>
            <a:spLocks noGrp="1"/>
          </p:cNvSpPr>
          <p:nvPr>
            <p:ph type="title"/>
          </p:nvPr>
        </p:nvSpPr>
        <p:spPr/>
        <p:txBody>
          <a:bodyPr/>
          <a:lstStyle/>
          <a:p>
            <a:r>
              <a:rPr lang="fr-FR" dirty="0"/>
              <a:t>La parole au client</a:t>
            </a:r>
          </a:p>
        </p:txBody>
      </p:sp>
      <p:sp>
        <p:nvSpPr>
          <p:cNvPr id="3" name="Espace réservé du contenu 2">
            <a:extLst>
              <a:ext uri="{FF2B5EF4-FFF2-40B4-BE49-F238E27FC236}">
                <a16:creationId xmlns:a16="http://schemas.microsoft.com/office/drawing/2014/main" id="{82CB84ED-F38C-1C6B-E4D9-2AAE5E1D489A}"/>
              </a:ext>
            </a:extLst>
          </p:cNvPr>
          <p:cNvSpPr>
            <a:spLocks noGrp="1"/>
          </p:cNvSpPr>
          <p:nvPr>
            <p:ph idx="1"/>
          </p:nvPr>
        </p:nvSpPr>
        <p:spPr>
          <a:xfrm>
            <a:off x="611187" y="1000379"/>
            <a:ext cx="7889876" cy="653882"/>
          </a:xfrm>
          <a:noFill/>
        </p:spPr>
        <p:txBody>
          <a:bodyPr/>
          <a:lstStyle/>
          <a:p>
            <a:pPr algn="ctr">
              <a:lnSpc>
                <a:spcPct val="100000"/>
              </a:lnSpc>
            </a:pPr>
            <a:r>
              <a:rPr lang="fr-FR" dirty="0">
                <a:solidFill>
                  <a:srgbClr val="006982"/>
                </a:solidFill>
              </a:rPr>
              <a:t>Monsieur X dirigeant d’une société de BTP rencontre des difficultés de recrutement.</a:t>
            </a:r>
            <a:endParaRPr lang="fr-FR" sz="100" dirty="0">
              <a:solidFill>
                <a:srgbClr val="006982"/>
              </a:solidFill>
            </a:endParaRPr>
          </a:p>
          <a:p>
            <a:pPr algn="ctr">
              <a:lnSpc>
                <a:spcPct val="100000"/>
              </a:lnSpc>
            </a:pPr>
            <a:r>
              <a:rPr lang="fr-FR" dirty="0">
                <a:solidFill>
                  <a:schemeClr val="bg2"/>
                </a:solidFill>
              </a:rPr>
              <a:t>Comment fidéliser et augmenter l’attractivité ?</a:t>
            </a:r>
          </a:p>
        </p:txBody>
      </p:sp>
      <p:sp>
        <p:nvSpPr>
          <p:cNvPr id="5" name="Espace réservé du numéro de diapositive 4">
            <a:extLst>
              <a:ext uri="{FF2B5EF4-FFF2-40B4-BE49-F238E27FC236}">
                <a16:creationId xmlns:a16="http://schemas.microsoft.com/office/drawing/2014/main" id="{2F41FD4E-8822-4269-5492-59082B87DEF1}"/>
              </a:ext>
            </a:extLst>
          </p:cNvPr>
          <p:cNvSpPr>
            <a:spLocks noGrp="1"/>
          </p:cNvSpPr>
          <p:nvPr>
            <p:ph type="sldNum" sz="quarter" idx="12"/>
          </p:nvPr>
        </p:nvSpPr>
        <p:spPr/>
        <p:txBody>
          <a:bodyPr/>
          <a:lstStyle/>
          <a:p>
            <a:fld id="{E94165F0-FE87-0B48-AA66-28C8AFD55271}" type="slidenum">
              <a:rPr lang="fr-FR" smtClean="0"/>
              <a:t>16</a:t>
            </a:fld>
            <a:endParaRPr lang="fr-FR"/>
          </a:p>
        </p:txBody>
      </p:sp>
      <p:sp>
        <p:nvSpPr>
          <p:cNvPr id="7" name="Espace réservé du contenu 6">
            <a:extLst>
              <a:ext uri="{FF2B5EF4-FFF2-40B4-BE49-F238E27FC236}">
                <a16:creationId xmlns:a16="http://schemas.microsoft.com/office/drawing/2014/main" id="{2E412A5B-3D3C-1861-6F2C-F31DE4096992}"/>
              </a:ext>
            </a:extLst>
          </p:cNvPr>
          <p:cNvSpPr>
            <a:spLocks noGrp="1"/>
          </p:cNvSpPr>
          <p:nvPr>
            <p:ph idx="16"/>
          </p:nvPr>
        </p:nvSpPr>
        <p:spPr>
          <a:xfrm>
            <a:off x="484208" y="2012237"/>
            <a:ext cx="8335942" cy="2493320"/>
          </a:xfrm>
        </p:spPr>
        <p:txBody>
          <a:bodyPr/>
          <a:lstStyle/>
          <a:p>
            <a:r>
              <a:rPr lang="fr-FR" b="0" i="1" dirty="0">
                <a:solidFill>
                  <a:srgbClr val="000000"/>
                </a:solidFill>
                <a:effectLst/>
                <a:latin typeface="Montserrat" panose="00000500000000000000" pitchFamily="2" charset="0"/>
              </a:rPr>
              <a:t>L’accord d'intéressement a un impact positif sur la fidélisation de nos salariés. </a:t>
            </a:r>
          </a:p>
          <a:p>
            <a:r>
              <a:rPr lang="fr-FR" b="0" i="1" dirty="0">
                <a:solidFill>
                  <a:srgbClr val="000000"/>
                </a:solidFill>
                <a:effectLst/>
                <a:latin typeface="Montserrat" panose="00000500000000000000" pitchFamily="2" charset="0"/>
              </a:rPr>
              <a:t>La mise en place de cet accord a permis de renforcer la motivation et l'engagement des salariés en les incitant à contribuer activement à la réussite de l'entreprise. </a:t>
            </a:r>
          </a:p>
          <a:p>
            <a:r>
              <a:rPr lang="fr-FR" b="0" i="1" dirty="0">
                <a:solidFill>
                  <a:srgbClr val="000000"/>
                </a:solidFill>
                <a:effectLst/>
                <a:latin typeface="Montserrat" panose="00000500000000000000" pitchFamily="2" charset="0"/>
              </a:rPr>
              <a:t>La transparence et la communication claire autour des objectifs et des résultats ont renforcé la confiance de nos salariés envers l'entreprise. </a:t>
            </a:r>
          </a:p>
          <a:p>
            <a:r>
              <a:rPr lang="fr-FR" b="0" i="1" dirty="0">
                <a:solidFill>
                  <a:srgbClr val="000000"/>
                </a:solidFill>
                <a:effectLst/>
                <a:latin typeface="Montserrat" panose="00000500000000000000" pitchFamily="2" charset="0"/>
              </a:rPr>
              <a:t>Nous avons constaté une augmentation de la motivation de nos salariés, qui se sentent réellement impliqués dans la croissance de l'entreprise. </a:t>
            </a:r>
          </a:p>
          <a:p>
            <a:r>
              <a:rPr lang="fr-FR" b="0" i="1" dirty="0">
                <a:solidFill>
                  <a:srgbClr val="000000"/>
                </a:solidFill>
                <a:effectLst/>
                <a:latin typeface="Montserrat" panose="00000500000000000000" pitchFamily="2" charset="0"/>
              </a:rPr>
              <a:t>De </a:t>
            </a:r>
            <a:r>
              <a:rPr lang="fr-FR" i="1" dirty="0">
                <a:solidFill>
                  <a:srgbClr val="000000"/>
                </a:solidFill>
                <a:latin typeface="Montserrat" panose="00000500000000000000" pitchFamily="2" charset="0"/>
              </a:rPr>
              <a:t>plus avec l’option RSE, les salariés peuvent recevoir une bonification de leur prime d'intéressement, dès lors que le ou les critères extra-financiers préalablement définis et sur lesquels ils ont un impact direct seront atteints, comme la diminution de la consommation d’électricité au cours de l’année.</a:t>
            </a:r>
          </a:p>
        </p:txBody>
      </p:sp>
      <p:pic>
        <p:nvPicPr>
          <p:cNvPr id="4" name="Image 3">
            <a:extLst>
              <a:ext uri="{FF2B5EF4-FFF2-40B4-BE49-F238E27FC236}">
                <a16:creationId xmlns:a16="http://schemas.microsoft.com/office/drawing/2014/main" id="{7772C3D1-E0BA-608B-9634-5172E4421E6D}"/>
              </a:ext>
            </a:extLst>
          </p:cNvPr>
          <p:cNvPicPr>
            <a:picLocks noChangeAspect="1"/>
          </p:cNvPicPr>
          <p:nvPr/>
        </p:nvPicPr>
        <p:blipFill>
          <a:blip r:embed="rId3" cstate="screen">
            <a:duotone>
              <a:schemeClr val="bg2">
                <a:shade val="45000"/>
                <a:satMod val="135000"/>
              </a:schemeClr>
              <a:prstClr val="white"/>
            </a:duotone>
            <a:extLst>
              <a:ext uri="{BEBA8EAE-BF5A-486C-A8C5-ECC9F3942E4B}">
                <a14:imgProps xmlns:a14="http://schemas.microsoft.com/office/drawing/2010/main">
                  <a14:imgLayer r:embed="rId4">
                    <a14:imgEffect>
                      <a14:backgroundRemoval t="10000" b="90000" l="10000" r="90000">
                        <a14:foregroundMark x1="19372" y1="33544" x2="19372" y2="33544"/>
                      </a14:backgroundRemoval>
                    </a14:imgEffect>
                    <a14:imgEffect>
                      <a14:saturation sat="200000"/>
                    </a14:imgEffect>
                  </a14:imgLayer>
                </a14:imgProps>
              </a:ext>
              <a:ext uri="{28A0092B-C50C-407E-A947-70E740481C1C}">
                <a14:useLocalDpi xmlns:a14="http://schemas.microsoft.com/office/drawing/2010/main"/>
              </a:ext>
            </a:extLst>
          </a:blip>
          <a:stretch>
            <a:fillRect/>
          </a:stretch>
        </p:blipFill>
        <p:spPr>
          <a:xfrm>
            <a:off x="8653806" y="4301429"/>
            <a:ext cx="490194" cy="405500"/>
          </a:xfrm>
          <a:prstGeom prst="rect">
            <a:avLst/>
          </a:prstGeom>
        </p:spPr>
      </p:pic>
      <p:pic>
        <p:nvPicPr>
          <p:cNvPr id="8" name="Image 7">
            <a:extLst>
              <a:ext uri="{FF2B5EF4-FFF2-40B4-BE49-F238E27FC236}">
                <a16:creationId xmlns:a16="http://schemas.microsoft.com/office/drawing/2014/main" id="{DA63B97B-84E9-B5F0-4464-BDE68BD36F14}"/>
              </a:ext>
            </a:extLst>
          </p:cNvPr>
          <p:cNvPicPr>
            <a:picLocks noChangeAspect="1"/>
          </p:cNvPicPr>
          <p:nvPr/>
        </p:nvPicPr>
        <p:blipFill>
          <a:blip r:embed="rId5" cstate="screen">
            <a:duotone>
              <a:schemeClr val="bg2">
                <a:shade val="45000"/>
                <a:satMod val="135000"/>
              </a:schemeClr>
              <a:prstClr val="white"/>
            </a:duotone>
            <a:extLst>
              <a:ext uri="{BEBA8EAE-BF5A-486C-A8C5-ECC9F3942E4B}">
                <a14:imgProps xmlns:a14="http://schemas.microsoft.com/office/drawing/2010/main">
                  <a14:imgLayer r:embed="rId6">
                    <a14:imgEffect>
                      <a14:backgroundRemoval t="10000" b="90000" l="10000" r="90000">
                        <a14:foregroundMark x1="19372" y1="33544" x2="19372" y2="33544"/>
                      </a14:backgroundRemoval>
                    </a14:imgEffect>
                    <a14:imgEffect>
                      <a14:saturation sat="300000"/>
                    </a14:imgEffect>
                  </a14:imgLayer>
                </a14:imgProps>
              </a:ext>
              <a:ext uri="{28A0092B-C50C-407E-A947-70E740481C1C}">
                <a14:useLocalDpi xmlns:a14="http://schemas.microsoft.com/office/drawing/2010/main"/>
              </a:ext>
            </a:extLst>
          </a:blip>
          <a:stretch>
            <a:fillRect/>
          </a:stretch>
        </p:blipFill>
        <p:spPr>
          <a:xfrm rot="10800000">
            <a:off x="65989" y="1654260"/>
            <a:ext cx="427646" cy="353759"/>
          </a:xfrm>
          <a:prstGeom prst="rect">
            <a:avLst/>
          </a:prstGeom>
        </p:spPr>
      </p:pic>
    </p:spTree>
    <p:extLst>
      <p:ext uri="{BB962C8B-B14F-4D97-AF65-F5344CB8AC3E}">
        <p14:creationId xmlns:p14="http://schemas.microsoft.com/office/powerpoint/2010/main" val="1786989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0F70CB-3848-CE53-BCA5-574732D83C8F}"/>
              </a:ext>
            </a:extLst>
          </p:cNvPr>
          <p:cNvSpPr>
            <a:spLocks noGrp="1"/>
          </p:cNvSpPr>
          <p:nvPr>
            <p:ph type="title"/>
          </p:nvPr>
        </p:nvSpPr>
        <p:spPr/>
        <p:txBody>
          <a:bodyPr/>
          <a:lstStyle/>
          <a:p>
            <a:r>
              <a:rPr lang="fr-FR" dirty="0"/>
              <a:t>L’offre Natixis </a:t>
            </a:r>
            <a:r>
              <a:rPr lang="fr-FR" dirty="0" err="1"/>
              <a:t>Interépargne</a:t>
            </a:r>
            <a:r>
              <a:rPr lang="fr-FR" dirty="0"/>
              <a:t> </a:t>
            </a:r>
          </a:p>
        </p:txBody>
      </p:sp>
      <p:sp>
        <p:nvSpPr>
          <p:cNvPr id="4" name="Espace réservé du pied de page 3">
            <a:extLst>
              <a:ext uri="{FF2B5EF4-FFF2-40B4-BE49-F238E27FC236}">
                <a16:creationId xmlns:a16="http://schemas.microsoft.com/office/drawing/2014/main" id="{68E1B6FD-0447-91DC-77B1-18752CFA1FE9}"/>
              </a:ext>
            </a:extLst>
          </p:cNvPr>
          <p:cNvSpPr>
            <a:spLocks noGrp="1"/>
          </p:cNvSpPr>
          <p:nvPr>
            <p:ph type="ftr" sz="quarter" idx="11"/>
          </p:nvPr>
        </p:nvSpPr>
        <p:spPr/>
        <p:txBody>
          <a:bodyPr/>
          <a:lstStyle/>
          <a:p>
            <a:r>
              <a:rPr lang="fr-FR"/>
              <a:t>footer</a:t>
            </a:r>
            <a:endParaRPr lang="fr-FR" dirty="0"/>
          </a:p>
        </p:txBody>
      </p:sp>
      <p:sp>
        <p:nvSpPr>
          <p:cNvPr id="5" name="Espace réservé du numéro de diapositive 4">
            <a:extLst>
              <a:ext uri="{FF2B5EF4-FFF2-40B4-BE49-F238E27FC236}">
                <a16:creationId xmlns:a16="http://schemas.microsoft.com/office/drawing/2014/main" id="{1D258144-7163-9E4F-0CC7-FCC3F66AC5E1}"/>
              </a:ext>
            </a:extLst>
          </p:cNvPr>
          <p:cNvSpPr>
            <a:spLocks noGrp="1"/>
          </p:cNvSpPr>
          <p:nvPr>
            <p:ph type="sldNum" sz="quarter" idx="12"/>
          </p:nvPr>
        </p:nvSpPr>
        <p:spPr/>
        <p:txBody>
          <a:bodyPr/>
          <a:lstStyle/>
          <a:p>
            <a:fld id="{E94165F0-FE87-0B48-AA66-28C8AFD55271}" type="slidenum">
              <a:rPr lang="fr-FR" smtClean="0"/>
              <a:t>17</a:t>
            </a:fld>
            <a:endParaRPr lang="fr-FR"/>
          </a:p>
        </p:txBody>
      </p:sp>
      <p:sp>
        <p:nvSpPr>
          <p:cNvPr id="6" name="Espace réservé du texte 5">
            <a:extLst>
              <a:ext uri="{FF2B5EF4-FFF2-40B4-BE49-F238E27FC236}">
                <a16:creationId xmlns:a16="http://schemas.microsoft.com/office/drawing/2014/main" id="{3A5ECAF5-B8E0-A24C-036B-6203BD1648E5}"/>
              </a:ext>
            </a:extLst>
          </p:cNvPr>
          <p:cNvSpPr>
            <a:spLocks noGrp="1"/>
          </p:cNvSpPr>
          <p:nvPr>
            <p:ph type="body" sz="quarter" idx="13"/>
          </p:nvPr>
        </p:nvSpPr>
        <p:spPr/>
        <p:txBody>
          <a:bodyPr/>
          <a:lstStyle/>
          <a:p>
            <a:r>
              <a:rPr lang="fr-FR" dirty="0"/>
              <a:t>04</a:t>
            </a:r>
          </a:p>
        </p:txBody>
      </p:sp>
    </p:spTree>
    <p:extLst>
      <p:ext uri="{BB962C8B-B14F-4D97-AF65-F5344CB8AC3E}">
        <p14:creationId xmlns:p14="http://schemas.microsoft.com/office/powerpoint/2010/main" val="2154891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85321" y="195262"/>
            <a:ext cx="8542689" cy="389953"/>
          </a:xfrm>
        </p:spPr>
        <p:txBody>
          <a:bodyPr/>
          <a:lstStyle/>
          <a:p>
            <a:r>
              <a:rPr lang="fr-FR" dirty="0"/>
              <a:t>La solution Natixis </a:t>
            </a:r>
            <a:r>
              <a:rPr lang="fr-FR" dirty="0" err="1"/>
              <a:t>Interépargne</a:t>
            </a:r>
            <a:r>
              <a:rPr lang="fr-FR" dirty="0"/>
              <a:t> </a:t>
            </a:r>
            <a:r>
              <a:rPr lang="fr-FR"/>
              <a:t>: </a:t>
            </a:r>
            <a:br>
              <a:rPr lang="fr-FR"/>
            </a:br>
            <a:r>
              <a:rPr lang="fr-FR"/>
              <a:t>l’offre intéressement</a:t>
            </a:r>
            <a:br>
              <a:rPr lang="fr-FR" dirty="0"/>
            </a:br>
            <a:br>
              <a:rPr lang="fr-FR" dirty="0"/>
            </a:br>
            <a:endParaRPr lang="fr-FR" dirty="0"/>
          </a:p>
        </p:txBody>
      </p:sp>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18</a:t>
            </a:fld>
            <a:endParaRPr lang="fr-FR"/>
          </a:p>
        </p:txBody>
      </p:sp>
      <p:sp>
        <p:nvSpPr>
          <p:cNvPr id="5" name="TextBox 120">
            <a:extLst>
              <a:ext uri="{FF2B5EF4-FFF2-40B4-BE49-F238E27FC236}">
                <a16:creationId xmlns:a16="http://schemas.microsoft.com/office/drawing/2014/main" id="{16B3917F-6933-9EEB-9E87-DE40813F2DE2}"/>
              </a:ext>
            </a:extLst>
          </p:cNvPr>
          <p:cNvSpPr txBox="1"/>
          <p:nvPr/>
        </p:nvSpPr>
        <p:spPr>
          <a:xfrm>
            <a:off x="1224560" y="1035159"/>
            <a:ext cx="3148607" cy="338554"/>
          </a:xfrm>
          <a:prstGeom prst="rect">
            <a:avLst/>
          </a:prstGeom>
          <a:noFill/>
          <a:ln>
            <a:noFill/>
          </a:ln>
        </p:spPr>
        <p:txBody>
          <a:bodyPr wrap="square" lIns="0" tIns="0" rIns="0" bIns="0" rtlCol="0" anchor="t">
            <a:spAutoFit/>
          </a:bodyPr>
          <a:lstStyle/>
          <a:p>
            <a:pPr>
              <a:buClr>
                <a:schemeClr val="accent1"/>
              </a:buClr>
            </a:pPr>
            <a:r>
              <a:rPr lang="fr-FR" sz="1100" b="1" cap="all" dirty="0">
                <a:solidFill>
                  <a:schemeClr val="bg2"/>
                </a:solidFill>
                <a:ea typeface="Roboto" panose="02000000000000000000" pitchFamily="2" charset="0"/>
                <a:cs typeface="Roboto" panose="02000000000000000000" pitchFamily="2" charset="0"/>
              </a:rPr>
              <a:t>Choix des critères financiers</a:t>
            </a:r>
          </a:p>
          <a:p>
            <a:pPr algn="ctr">
              <a:buClr>
                <a:schemeClr val="accent1"/>
              </a:buClr>
            </a:pPr>
            <a:endParaRPr lang="fr-FR" sz="1100" b="1" cap="all" dirty="0">
              <a:solidFill>
                <a:schemeClr val="bg2"/>
              </a:solidFill>
            </a:endParaRPr>
          </a:p>
        </p:txBody>
      </p:sp>
      <p:sp>
        <p:nvSpPr>
          <p:cNvPr id="6" name="TextBox 121">
            <a:extLst>
              <a:ext uri="{FF2B5EF4-FFF2-40B4-BE49-F238E27FC236}">
                <a16:creationId xmlns:a16="http://schemas.microsoft.com/office/drawing/2014/main" id="{A163FACE-CE5A-E509-FD2D-7EDFB4C31D20}"/>
              </a:ext>
            </a:extLst>
          </p:cNvPr>
          <p:cNvSpPr txBox="1"/>
          <p:nvPr/>
        </p:nvSpPr>
        <p:spPr>
          <a:xfrm>
            <a:off x="5111070" y="1020291"/>
            <a:ext cx="3684337" cy="369332"/>
          </a:xfrm>
          <a:prstGeom prst="rect">
            <a:avLst/>
          </a:prstGeom>
          <a:noFill/>
          <a:ln>
            <a:noFill/>
          </a:ln>
        </p:spPr>
        <p:txBody>
          <a:bodyPr wrap="square" lIns="0" tIns="0" rIns="0" bIns="0" rtlCol="0" anchor="t">
            <a:spAutoFit/>
          </a:bodyPr>
          <a:lstStyle/>
          <a:p>
            <a:pPr>
              <a:buClr>
                <a:schemeClr val="accent1"/>
              </a:buClr>
            </a:pPr>
            <a:r>
              <a:rPr lang="fr-FR" sz="1200" b="1" cap="all" dirty="0">
                <a:solidFill>
                  <a:schemeClr val="accent1"/>
                </a:solidFill>
                <a:latin typeface="+mj-lt"/>
                <a:ea typeface="Roboto" panose="02000000000000000000" pitchFamily="2" charset="0"/>
                <a:cs typeface="Roboto" panose="02000000000000000000" pitchFamily="2" charset="0"/>
              </a:rPr>
              <a:t>Choix des modalités de répartition</a:t>
            </a:r>
          </a:p>
          <a:p>
            <a:pPr algn="ctr">
              <a:buClr>
                <a:schemeClr val="accent1"/>
              </a:buClr>
            </a:pPr>
            <a:endParaRPr lang="en-US" sz="1200" b="1" cap="all" dirty="0">
              <a:solidFill>
                <a:schemeClr val="tx2"/>
              </a:solidFill>
            </a:endParaRPr>
          </a:p>
        </p:txBody>
      </p:sp>
      <p:sp>
        <p:nvSpPr>
          <p:cNvPr id="7" name="ZoneTexte 6">
            <a:extLst>
              <a:ext uri="{FF2B5EF4-FFF2-40B4-BE49-F238E27FC236}">
                <a16:creationId xmlns:a16="http://schemas.microsoft.com/office/drawing/2014/main" id="{0D4E3CE5-CC2C-2A36-6955-49B9DA4E5F08}"/>
              </a:ext>
            </a:extLst>
          </p:cNvPr>
          <p:cNvSpPr txBox="1"/>
          <p:nvPr/>
        </p:nvSpPr>
        <p:spPr>
          <a:xfrm>
            <a:off x="591450" y="1391160"/>
            <a:ext cx="3569035" cy="1246495"/>
          </a:xfrm>
          <a:prstGeom prst="rect">
            <a:avLst/>
          </a:prstGeom>
          <a:noFill/>
        </p:spPr>
        <p:txBody>
          <a:bodyPr wrap="square" rtlCol="0">
            <a:spAutoFit/>
          </a:bodyPr>
          <a:lstStyle/>
          <a:p>
            <a:pPr marL="171450" lvl="2" indent="-171450" defTabSz="685800">
              <a:spcBef>
                <a:spcPts val="75"/>
              </a:spcBef>
              <a:buClr>
                <a:schemeClr val="bg2"/>
              </a:buClr>
              <a:buSzPct val="146000"/>
              <a:buFont typeface="Wingdings" panose="05000000000000000000" pitchFamily="2" charset="2"/>
              <a:buChar char="§"/>
              <a:defRPr/>
            </a:pPr>
            <a:r>
              <a:rPr lang="fr-FR" sz="1000" dirty="0">
                <a:latin typeface="Arial" panose="020B0604020202020204"/>
              </a:rPr>
              <a:t>Résultat d’exploitation</a:t>
            </a:r>
          </a:p>
          <a:p>
            <a:pPr marL="171450" lvl="2" indent="-171450" defTabSz="685800">
              <a:spcBef>
                <a:spcPts val="75"/>
              </a:spcBef>
              <a:buClr>
                <a:schemeClr val="bg2"/>
              </a:buClr>
              <a:buSzPct val="146000"/>
              <a:buFont typeface="Wingdings" panose="05000000000000000000" pitchFamily="2" charset="2"/>
              <a:buChar char="§"/>
              <a:defRPr/>
            </a:pPr>
            <a:r>
              <a:rPr lang="fr-FR" sz="1000" dirty="0">
                <a:solidFill>
                  <a:schemeClr val="tx1"/>
                </a:solidFill>
                <a:latin typeface="Arial" panose="020B0604020202020204"/>
              </a:rPr>
              <a:t>RCAI </a:t>
            </a:r>
            <a:r>
              <a:rPr lang="fr-FR" sz="1000" dirty="0">
                <a:latin typeface="Arial" panose="020B0604020202020204"/>
              </a:rPr>
              <a:t>(résultat courant avant impôts)</a:t>
            </a:r>
          </a:p>
          <a:p>
            <a:pPr marL="171450" lvl="2" indent="-171450" defTabSz="685800">
              <a:spcBef>
                <a:spcPts val="75"/>
              </a:spcBef>
              <a:buClr>
                <a:schemeClr val="bg2"/>
              </a:buClr>
              <a:buSzPct val="146000"/>
              <a:buFont typeface="Wingdings" panose="05000000000000000000" pitchFamily="2" charset="2"/>
              <a:buChar char="§"/>
              <a:defRPr/>
            </a:pPr>
            <a:r>
              <a:rPr lang="fr-FR" sz="1000" dirty="0">
                <a:solidFill>
                  <a:schemeClr val="tx1"/>
                </a:solidFill>
                <a:latin typeface="Arial" panose="020B0604020202020204"/>
              </a:rPr>
              <a:t>Résultat net avant impôts</a:t>
            </a:r>
          </a:p>
          <a:p>
            <a:pPr marL="171450" lvl="2" indent="-171450" defTabSz="685800">
              <a:spcBef>
                <a:spcPts val="75"/>
              </a:spcBef>
              <a:buClr>
                <a:schemeClr val="bg2"/>
              </a:buClr>
              <a:buSzPct val="146000"/>
              <a:buFont typeface="Wingdings" panose="05000000000000000000" pitchFamily="2" charset="2"/>
              <a:buChar char="§"/>
              <a:defRPr/>
            </a:pPr>
            <a:r>
              <a:rPr lang="fr-FR" sz="1000" dirty="0">
                <a:latin typeface="Arial" panose="020B0604020202020204"/>
              </a:rPr>
              <a:t>Résultat fiscal</a:t>
            </a:r>
          </a:p>
          <a:p>
            <a:pPr marL="171450" lvl="2" indent="-171450" defTabSz="685800">
              <a:spcBef>
                <a:spcPts val="75"/>
              </a:spcBef>
              <a:buClr>
                <a:schemeClr val="bg2"/>
              </a:buClr>
              <a:buSzPct val="146000"/>
              <a:buFont typeface="Wingdings" panose="05000000000000000000" pitchFamily="2" charset="2"/>
              <a:buChar char="§"/>
              <a:defRPr/>
            </a:pPr>
            <a:r>
              <a:rPr lang="fr-FR" sz="1000" dirty="0">
                <a:solidFill>
                  <a:prstClr val="black"/>
                </a:solidFill>
                <a:latin typeface="Arial" panose="020B0604020202020204"/>
              </a:rPr>
              <a:t>Taux d’évolution du chiffre d’affaires</a:t>
            </a:r>
          </a:p>
          <a:p>
            <a:pPr marL="171450" lvl="2" indent="-171450" defTabSz="685800">
              <a:spcBef>
                <a:spcPts val="75"/>
              </a:spcBef>
              <a:buClr>
                <a:schemeClr val="bg2"/>
              </a:buClr>
              <a:buSzPct val="146000"/>
              <a:buFont typeface="Wingdings" panose="05000000000000000000" pitchFamily="2" charset="2"/>
              <a:buChar char="§"/>
              <a:defRPr/>
            </a:pPr>
            <a:r>
              <a:rPr lang="fr-FR" sz="1000" dirty="0">
                <a:solidFill>
                  <a:prstClr val="black"/>
                </a:solidFill>
                <a:latin typeface="Arial" panose="020B0604020202020204"/>
              </a:rPr>
              <a:t>Taux d’évolution de la marge brute</a:t>
            </a:r>
          </a:p>
          <a:p>
            <a:pPr marL="171450" lvl="2" indent="-171450" defTabSz="685800">
              <a:spcBef>
                <a:spcPts val="75"/>
              </a:spcBef>
              <a:buClr>
                <a:schemeClr val="bg2"/>
              </a:buClr>
              <a:buSzPct val="146000"/>
              <a:buFont typeface="Wingdings" panose="05000000000000000000" pitchFamily="2" charset="2"/>
              <a:buChar char="§"/>
              <a:defRPr/>
            </a:pPr>
            <a:r>
              <a:rPr lang="fr-FR" sz="1000" dirty="0">
                <a:solidFill>
                  <a:prstClr val="black"/>
                </a:solidFill>
                <a:latin typeface="Arial" panose="020B0604020202020204"/>
              </a:rPr>
              <a:t>Taux d’évolution de l’excédent brut d’exploitation</a:t>
            </a:r>
          </a:p>
        </p:txBody>
      </p:sp>
      <p:sp>
        <p:nvSpPr>
          <p:cNvPr id="8" name="ZoneTexte 7">
            <a:extLst>
              <a:ext uri="{FF2B5EF4-FFF2-40B4-BE49-F238E27FC236}">
                <a16:creationId xmlns:a16="http://schemas.microsoft.com/office/drawing/2014/main" id="{637573F3-5D57-F550-A737-B54DD7333336}"/>
              </a:ext>
            </a:extLst>
          </p:cNvPr>
          <p:cNvSpPr txBox="1"/>
          <p:nvPr/>
        </p:nvSpPr>
        <p:spPr>
          <a:xfrm>
            <a:off x="4797381" y="1458259"/>
            <a:ext cx="3679205" cy="1054135"/>
          </a:xfrm>
          <a:prstGeom prst="rect">
            <a:avLst/>
          </a:prstGeom>
          <a:noFill/>
        </p:spPr>
        <p:txBody>
          <a:bodyPr wrap="square">
            <a:spAutoFit/>
          </a:bodyPr>
          <a:lstStyle/>
          <a:p>
            <a:pPr marL="171450" lvl="2" indent="-171450" defTabSz="685800">
              <a:spcBef>
                <a:spcPts val="75"/>
              </a:spcBef>
              <a:buClr>
                <a:schemeClr val="accent1"/>
              </a:buClr>
              <a:buSzPct val="150000"/>
              <a:buFont typeface="Wingdings" panose="05000000000000000000" pitchFamily="2" charset="2"/>
              <a:buChar char="§"/>
              <a:defRPr/>
            </a:pPr>
            <a:r>
              <a:rPr lang="fr-FR" sz="1000" dirty="0">
                <a:solidFill>
                  <a:schemeClr val="tx1"/>
                </a:solidFill>
                <a:latin typeface="Arial" panose="020B0604020202020204"/>
              </a:rPr>
              <a:t>Soit une répartition proportionnelle à la durée de présence ;</a:t>
            </a:r>
          </a:p>
          <a:p>
            <a:pPr marL="171450" lvl="2" indent="-171450" defTabSz="685800">
              <a:spcBef>
                <a:spcPts val="75"/>
              </a:spcBef>
              <a:buClr>
                <a:schemeClr val="accent1"/>
              </a:buClr>
              <a:buSzPct val="150000"/>
              <a:buFont typeface="Wingdings" panose="05000000000000000000" pitchFamily="2" charset="2"/>
              <a:buChar char="§"/>
              <a:defRPr/>
            </a:pPr>
            <a:r>
              <a:rPr lang="fr-FR" sz="1000" dirty="0">
                <a:solidFill>
                  <a:schemeClr val="tx1"/>
                </a:solidFill>
                <a:latin typeface="Arial" panose="020B0604020202020204"/>
              </a:rPr>
              <a:t>Soit une répartition proportionnelle aux salaires </a:t>
            </a:r>
            <a:r>
              <a:rPr lang="fr-FR" sz="1000">
                <a:solidFill>
                  <a:schemeClr val="tx1"/>
                </a:solidFill>
                <a:latin typeface="Arial" panose="020B0604020202020204"/>
              </a:rPr>
              <a:t>bruts annuels;</a:t>
            </a:r>
            <a:endParaRPr lang="fr-FR" sz="1000" dirty="0">
              <a:solidFill>
                <a:schemeClr val="tx1"/>
              </a:solidFill>
              <a:latin typeface="Arial" panose="020B0604020202020204"/>
            </a:endParaRPr>
          </a:p>
          <a:p>
            <a:pPr marL="171450" lvl="2" indent="-171450" defTabSz="685800">
              <a:spcBef>
                <a:spcPts val="75"/>
              </a:spcBef>
              <a:buClr>
                <a:schemeClr val="accent1"/>
              </a:buClr>
              <a:buSzPct val="150000"/>
              <a:buFont typeface="Wingdings" panose="05000000000000000000" pitchFamily="2" charset="2"/>
              <a:buChar char="§"/>
              <a:defRPr/>
            </a:pPr>
            <a:r>
              <a:rPr lang="fr-FR" sz="1000" dirty="0">
                <a:solidFill>
                  <a:schemeClr val="tx1"/>
                </a:solidFill>
                <a:latin typeface="Arial" panose="020B0604020202020204"/>
              </a:rPr>
              <a:t>Soit une </a:t>
            </a:r>
            <a:r>
              <a:rPr lang="fr-FR" sz="1000">
                <a:solidFill>
                  <a:schemeClr val="tx1"/>
                </a:solidFill>
                <a:latin typeface="Arial" panose="020B0604020202020204"/>
              </a:rPr>
              <a:t>répartition mixte;</a:t>
            </a:r>
            <a:endParaRPr lang="fr-FR" sz="1000" dirty="0">
              <a:solidFill>
                <a:schemeClr val="tx1"/>
              </a:solidFill>
              <a:latin typeface="Arial" panose="020B0604020202020204"/>
            </a:endParaRPr>
          </a:p>
          <a:p>
            <a:pPr marL="171450" lvl="2" indent="-171450" defTabSz="685800">
              <a:spcBef>
                <a:spcPts val="75"/>
              </a:spcBef>
              <a:buClr>
                <a:schemeClr val="accent1"/>
              </a:buClr>
              <a:buSzPct val="150000"/>
              <a:buFont typeface="Wingdings" panose="05000000000000000000" pitchFamily="2" charset="2"/>
              <a:buChar char="§"/>
              <a:defRPr/>
            </a:pPr>
            <a:r>
              <a:rPr lang="fr-FR" sz="1000" dirty="0">
                <a:latin typeface="Arial" panose="020B0604020202020204"/>
              </a:rPr>
              <a:t>Soit une répartion égalitaire entre les bénéficiaires quels que soient le salaire et la durée de présence des salariés</a:t>
            </a:r>
            <a:r>
              <a:rPr lang="fr-FR" sz="1000" dirty="0" bmk="_Hlk88467206">
                <a:latin typeface="Arial" panose="020B0604020202020204"/>
              </a:rPr>
              <a:t>.</a:t>
            </a:r>
            <a:endParaRPr lang="fr-FR" sz="1000" dirty="0">
              <a:latin typeface="Arial" panose="020B0604020202020204"/>
            </a:endParaRPr>
          </a:p>
        </p:txBody>
      </p:sp>
      <p:sp>
        <p:nvSpPr>
          <p:cNvPr id="10" name="ZoneTexte 9">
            <a:extLst>
              <a:ext uri="{FF2B5EF4-FFF2-40B4-BE49-F238E27FC236}">
                <a16:creationId xmlns:a16="http://schemas.microsoft.com/office/drawing/2014/main" id="{C81C8A5A-84F4-7806-738C-6E9241DACB79}"/>
              </a:ext>
            </a:extLst>
          </p:cNvPr>
          <p:cNvSpPr txBox="1"/>
          <p:nvPr/>
        </p:nvSpPr>
        <p:spPr>
          <a:xfrm>
            <a:off x="5194760" y="3016312"/>
            <a:ext cx="2884449" cy="276999"/>
          </a:xfrm>
          <a:prstGeom prst="rect">
            <a:avLst/>
          </a:prstGeom>
          <a:noFill/>
        </p:spPr>
        <p:txBody>
          <a:bodyPr wrap="square">
            <a:spAutoFit/>
          </a:bodyPr>
          <a:lstStyle/>
          <a:p>
            <a:pPr algn="ctr"/>
            <a:r>
              <a:rPr lang="fr-FR" sz="1200" b="1" cap="all" dirty="0">
                <a:solidFill>
                  <a:schemeClr val="bg2"/>
                </a:solidFill>
                <a:latin typeface="+mj-lt"/>
                <a:ea typeface="Roboto" panose="02000000000000000000" pitchFamily="2" charset="0"/>
                <a:cs typeface="Roboto" panose="02000000000000000000" pitchFamily="2" charset="0"/>
              </a:rPr>
              <a:t>OPTION Complément </a:t>
            </a:r>
            <a:r>
              <a:rPr lang="fr-FR" sz="1200" b="1" cap="all" dirty="0" err="1">
                <a:solidFill>
                  <a:schemeClr val="bg2"/>
                </a:solidFill>
                <a:latin typeface="+mj-lt"/>
                <a:ea typeface="Roboto" panose="02000000000000000000" pitchFamily="2" charset="0"/>
                <a:cs typeface="Roboto" panose="02000000000000000000" pitchFamily="2" charset="0"/>
              </a:rPr>
              <a:t>rse</a:t>
            </a:r>
            <a:endParaRPr lang="fr-FR" sz="1200" b="1" cap="all" dirty="0">
              <a:solidFill>
                <a:schemeClr val="bg2"/>
              </a:solidFill>
              <a:latin typeface="+mj-lt"/>
              <a:ea typeface="Roboto" panose="02000000000000000000" pitchFamily="2" charset="0"/>
              <a:cs typeface="Roboto" panose="02000000000000000000" pitchFamily="2" charset="0"/>
            </a:endParaRPr>
          </a:p>
        </p:txBody>
      </p:sp>
      <p:sp>
        <p:nvSpPr>
          <p:cNvPr id="13" name="ZoneTexte 12">
            <a:extLst>
              <a:ext uri="{FF2B5EF4-FFF2-40B4-BE49-F238E27FC236}">
                <a16:creationId xmlns:a16="http://schemas.microsoft.com/office/drawing/2014/main" id="{B7796471-C8D3-6F02-C5E3-5C22CA7DD5CA}"/>
              </a:ext>
            </a:extLst>
          </p:cNvPr>
          <p:cNvSpPr txBox="1"/>
          <p:nvPr/>
        </p:nvSpPr>
        <p:spPr>
          <a:xfrm>
            <a:off x="484421" y="3746051"/>
            <a:ext cx="3748895" cy="541174"/>
          </a:xfrm>
          <a:prstGeom prst="rect">
            <a:avLst/>
          </a:prstGeom>
          <a:noFill/>
        </p:spPr>
        <p:txBody>
          <a:bodyPr wrap="square">
            <a:spAutoFit/>
          </a:bodyPr>
          <a:lstStyle/>
          <a:p>
            <a:pPr marL="0" lvl="2" algn="ctr">
              <a:lnSpc>
                <a:spcPts val="1050"/>
              </a:lnSpc>
              <a:spcBef>
                <a:spcPts val="75"/>
              </a:spcBef>
              <a:buClr>
                <a:srgbClr val="ABABAB"/>
              </a:buClr>
              <a:buSzPct val="150000"/>
              <a:defRPr/>
            </a:pPr>
            <a:r>
              <a:rPr lang="fr-FR" sz="1050" b="1" dirty="0">
                <a:solidFill>
                  <a:schemeClr val="tx2"/>
                </a:solidFill>
                <a:latin typeface="Arial" panose="020B0604020202020204" pitchFamily="34" charset="0"/>
                <a:cs typeface="Arial" panose="020B0604020202020204" pitchFamily="34" charset="0"/>
              </a:rPr>
              <a:t>Sécurisation</a:t>
            </a:r>
            <a:endParaRPr lang="fr-FR" sz="1000" dirty="0">
              <a:solidFill>
                <a:schemeClr val="tx2"/>
              </a:solidFill>
              <a:latin typeface="Arial" panose="020B0604020202020204" pitchFamily="34" charset="0"/>
              <a:cs typeface="Arial" panose="020B0604020202020204" pitchFamily="34" charset="0"/>
            </a:endParaRPr>
          </a:p>
          <a:p>
            <a:pPr marL="0" lvl="2" algn="ctr">
              <a:lnSpc>
                <a:spcPts val="1050"/>
              </a:lnSpc>
              <a:spcBef>
                <a:spcPts val="75"/>
              </a:spcBef>
              <a:buClr>
                <a:srgbClr val="ABABAB"/>
              </a:buClr>
              <a:buSzPct val="150000"/>
              <a:defRPr/>
            </a:pPr>
            <a:r>
              <a:rPr lang="fr-FR" sz="1000" dirty="0">
                <a:solidFill>
                  <a:schemeClr val="tx1"/>
                </a:solidFill>
                <a:latin typeface="Arial" panose="020B0604020202020204" pitchFamily="34" charset="0"/>
                <a:cs typeface="Arial" panose="020B0604020202020204" pitchFamily="34" charset="0"/>
              </a:rPr>
              <a:t>Possibilité d’indiquer un plafond global </a:t>
            </a:r>
          </a:p>
          <a:p>
            <a:pPr marL="0" lvl="2" algn="ctr">
              <a:lnSpc>
                <a:spcPts val="1050"/>
              </a:lnSpc>
              <a:spcBef>
                <a:spcPts val="75"/>
              </a:spcBef>
              <a:buClr>
                <a:srgbClr val="ABABAB"/>
              </a:buClr>
              <a:buSzPct val="150000"/>
              <a:defRPr/>
            </a:pPr>
            <a:r>
              <a:rPr lang="fr-FR" sz="1000" dirty="0">
                <a:solidFill>
                  <a:schemeClr val="tx1"/>
                </a:solidFill>
                <a:latin typeface="Arial" panose="020B0604020202020204" pitchFamily="34" charset="0"/>
                <a:cs typeface="Arial" panose="020B0604020202020204" pitchFamily="34" charset="0"/>
              </a:rPr>
              <a:t>dans la limite du plafond légal</a:t>
            </a:r>
            <a:endParaRPr lang="fr-FR" sz="1400" dirty="0"/>
          </a:p>
        </p:txBody>
      </p:sp>
      <p:sp>
        <p:nvSpPr>
          <p:cNvPr id="14" name="ZoneTexte 13">
            <a:extLst>
              <a:ext uri="{FF2B5EF4-FFF2-40B4-BE49-F238E27FC236}">
                <a16:creationId xmlns:a16="http://schemas.microsoft.com/office/drawing/2014/main" id="{221335B3-B0B0-EA3F-B7BE-52373A2F2CFF}"/>
              </a:ext>
            </a:extLst>
          </p:cNvPr>
          <p:cNvSpPr txBox="1"/>
          <p:nvPr/>
        </p:nvSpPr>
        <p:spPr>
          <a:xfrm>
            <a:off x="942456" y="4868711"/>
            <a:ext cx="6789131" cy="178894"/>
          </a:xfrm>
          <a:prstGeom prst="rect">
            <a:avLst/>
          </a:prstGeom>
          <a:solidFill>
            <a:srgbClr val="FFFFFF">
              <a:alpha val="69804"/>
            </a:srgbClr>
          </a:solidFill>
        </p:spPr>
        <p:txBody>
          <a:bodyPr vert="horz" wrap="square" lIns="91440" tIns="45720" rIns="91440" bIns="45720" rtlCol="0" anchor="ctr">
            <a:normAutofit fontScale="32500" lnSpcReduction="20000"/>
          </a:bodyPr>
          <a:lstStyle/>
          <a:p>
            <a:pPr defTabSz="1258888">
              <a:lnSpc>
                <a:spcPct val="90000"/>
              </a:lnSpc>
            </a:pPr>
            <a:r>
              <a:rPr lang="fr-FR" dirty="0">
                <a:latin typeface="Arial" panose="020B0604020202020204" pitchFamily="34" charset="0"/>
                <a:cs typeface="Arial" panose="020B0604020202020204" pitchFamily="34" charset="0"/>
              </a:rPr>
              <a:t>N.B. : Si le dirigeant opte pour un choix de critère financier lié à un taux d’évolution, l’enveloppe de l’intéressement sera indexée à un pourcentage de la masse salariale.</a:t>
            </a:r>
            <a:endParaRPr lang="fr-FR" sz="1800" b="1" kern="0" dirty="0">
              <a:solidFill>
                <a:schemeClr val="bg1"/>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0AA9D420-F5B2-3956-5D21-FA3661292FE6}"/>
              </a:ext>
            </a:extLst>
          </p:cNvPr>
          <p:cNvSpPr/>
          <p:nvPr/>
        </p:nvSpPr>
        <p:spPr>
          <a:xfrm>
            <a:off x="534134" y="1290061"/>
            <a:ext cx="3748895" cy="1412374"/>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8B7AF468-AD9D-F059-CA11-9A9EA655E769}"/>
              </a:ext>
            </a:extLst>
          </p:cNvPr>
          <p:cNvSpPr/>
          <p:nvPr/>
        </p:nvSpPr>
        <p:spPr>
          <a:xfrm>
            <a:off x="4762538" y="3318947"/>
            <a:ext cx="3748895" cy="1388286"/>
          </a:xfrm>
          <a:prstGeom prst="rect">
            <a:avLst/>
          </a:prstGeom>
          <a:noFill/>
          <a:ln w="3175">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solidFill>
            </a:endParaRPr>
          </a:p>
        </p:txBody>
      </p:sp>
      <p:sp>
        <p:nvSpPr>
          <p:cNvPr id="18" name="Rectangle 17">
            <a:extLst>
              <a:ext uri="{FF2B5EF4-FFF2-40B4-BE49-F238E27FC236}">
                <a16:creationId xmlns:a16="http://schemas.microsoft.com/office/drawing/2014/main" id="{B599E5FC-EF76-7435-D6B5-3CD2BA196FDC}"/>
              </a:ext>
            </a:extLst>
          </p:cNvPr>
          <p:cNvSpPr/>
          <p:nvPr/>
        </p:nvSpPr>
        <p:spPr>
          <a:xfrm>
            <a:off x="4762538" y="1302792"/>
            <a:ext cx="3757489" cy="1397300"/>
          </a:xfrm>
          <a:prstGeom prst="rect">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C8539974-4814-E31E-1C32-17203FA61962}"/>
              </a:ext>
            </a:extLst>
          </p:cNvPr>
          <p:cNvSpPr/>
          <p:nvPr/>
        </p:nvSpPr>
        <p:spPr>
          <a:xfrm>
            <a:off x="534133" y="3307382"/>
            <a:ext cx="3748895" cy="1389223"/>
          </a:xfrm>
          <a:prstGeom prst="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AC37C946-F44D-4F2C-54F7-6853512B3769}"/>
              </a:ext>
            </a:extLst>
          </p:cNvPr>
          <p:cNvSpPr txBox="1"/>
          <p:nvPr/>
        </p:nvSpPr>
        <p:spPr>
          <a:xfrm>
            <a:off x="942456" y="3018805"/>
            <a:ext cx="2832827" cy="261610"/>
          </a:xfrm>
          <a:prstGeom prst="rect">
            <a:avLst/>
          </a:prstGeom>
          <a:noFill/>
        </p:spPr>
        <p:txBody>
          <a:bodyPr wrap="none" rtlCol="0">
            <a:spAutoFit/>
          </a:bodyPr>
          <a:lstStyle/>
          <a:p>
            <a:pPr>
              <a:buClr>
                <a:schemeClr val="accent1"/>
              </a:buClr>
            </a:pPr>
            <a:r>
              <a:rPr lang="fr-FR" sz="1100" b="1" cap="all" dirty="0">
                <a:solidFill>
                  <a:schemeClr val="tx2"/>
                </a:solidFill>
                <a:ea typeface="Roboto" panose="02000000000000000000" pitchFamily="2" charset="0"/>
                <a:cs typeface="Roboto" panose="02000000000000000000" pitchFamily="2" charset="0"/>
              </a:rPr>
              <a:t>Budget inter</a:t>
            </a:r>
            <a:r>
              <a:rPr lang="fr-FR" sz="1100" b="1" cap="all" dirty="0">
                <a:solidFill>
                  <a:schemeClr val="tx2"/>
                </a:solidFill>
                <a:latin typeface="+mj-lt"/>
                <a:ea typeface="Roboto" panose="02000000000000000000" pitchFamily="2" charset="0"/>
                <a:cs typeface="Roboto" panose="02000000000000000000" pitchFamily="2" charset="0"/>
              </a:rPr>
              <a:t>é</a:t>
            </a:r>
            <a:r>
              <a:rPr lang="fr-FR" sz="1100" b="1" cap="all" dirty="0">
                <a:solidFill>
                  <a:schemeClr val="tx2"/>
                </a:solidFill>
                <a:ea typeface="Roboto" panose="02000000000000000000" pitchFamily="2" charset="0"/>
                <a:cs typeface="Roboto" panose="02000000000000000000" pitchFamily="2" charset="0"/>
              </a:rPr>
              <a:t>ssement maitrisée</a:t>
            </a:r>
          </a:p>
        </p:txBody>
      </p:sp>
      <p:sp>
        <p:nvSpPr>
          <p:cNvPr id="2" name="ZoneTexte 1">
            <a:extLst>
              <a:ext uri="{FF2B5EF4-FFF2-40B4-BE49-F238E27FC236}">
                <a16:creationId xmlns:a16="http://schemas.microsoft.com/office/drawing/2014/main" id="{E3598FC1-4324-AB80-4CA3-A9D36D4AE51D}"/>
              </a:ext>
            </a:extLst>
          </p:cNvPr>
          <p:cNvSpPr txBox="1"/>
          <p:nvPr/>
        </p:nvSpPr>
        <p:spPr>
          <a:xfrm rot="19815864">
            <a:off x="4377643" y="3165058"/>
            <a:ext cx="1183594" cy="307777"/>
          </a:xfrm>
          <a:prstGeom prst="rect">
            <a:avLst/>
          </a:prstGeom>
          <a:solidFill>
            <a:schemeClr val="bg1"/>
          </a:solidFill>
        </p:spPr>
        <p:txBody>
          <a:bodyPr wrap="none" rtlCol="0">
            <a:spAutoFit/>
          </a:bodyPr>
          <a:lstStyle/>
          <a:p>
            <a:r>
              <a:rPr lang="fr-FR" sz="1400" cap="all" dirty="0">
                <a:solidFill>
                  <a:schemeClr val="accent2">
                    <a:lumMod val="75000"/>
                  </a:schemeClr>
                </a:solidFill>
                <a:latin typeface="Arial Black" panose="020B0A04020102020204" pitchFamily="34" charset="0"/>
              </a:rPr>
              <a:t>Nouveau</a:t>
            </a:r>
          </a:p>
        </p:txBody>
      </p:sp>
      <p:sp>
        <p:nvSpPr>
          <p:cNvPr id="3" name="ZoneTexte 2">
            <a:extLst>
              <a:ext uri="{FF2B5EF4-FFF2-40B4-BE49-F238E27FC236}">
                <a16:creationId xmlns:a16="http://schemas.microsoft.com/office/drawing/2014/main" id="{B501B68C-3491-EB3C-7940-BF509D58E1A3}"/>
              </a:ext>
            </a:extLst>
          </p:cNvPr>
          <p:cNvSpPr txBox="1"/>
          <p:nvPr/>
        </p:nvSpPr>
        <p:spPr>
          <a:xfrm>
            <a:off x="4783977" y="3619374"/>
            <a:ext cx="3912298" cy="707886"/>
          </a:xfrm>
          <a:prstGeom prst="rect">
            <a:avLst/>
          </a:prstGeom>
          <a:noFill/>
        </p:spPr>
        <p:txBody>
          <a:bodyPr wrap="square">
            <a:spAutoFit/>
          </a:bodyPr>
          <a:lstStyle/>
          <a:p>
            <a:pPr marL="0" lvl="2" defTabSz="685800">
              <a:spcBef>
                <a:spcPts val="75"/>
              </a:spcBef>
              <a:buClr>
                <a:schemeClr val="tx2"/>
              </a:buClr>
              <a:buSzPct val="150000"/>
              <a:defRPr/>
            </a:pPr>
            <a:r>
              <a:rPr lang="fr-FR" sz="1000">
                <a:latin typeface="Arial" panose="020B0604020202020204" pitchFamily="34" charset="0"/>
                <a:cs typeface="Arial" panose="020B0604020202020204" pitchFamily="34" charset="0"/>
              </a:rPr>
              <a:t>Le choix d’ajouter 1 ou 2 critères maximum RSE permet de faire bénéficier </a:t>
            </a:r>
            <a:r>
              <a:rPr lang="fr-FR" sz="1000" strike="sngStrike">
                <a:latin typeface="Arial" panose="020B0604020202020204" pitchFamily="34" charset="0"/>
                <a:cs typeface="Arial" panose="020B0604020202020204" pitchFamily="34" charset="0"/>
              </a:rPr>
              <a:t>à</a:t>
            </a:r>
            <a:r>
              <a:rPr lang="fr-FR" sz="1000">
                <a:latin typeface="Arial" panose="020B0604020202020204" pitchFamily="34" charset="0"/>
                <a:cs typeface="Arial" panose="020B0604020202020204" pitchFamily="34" charset="0"/>
              </a:rPr>
              <a:t> vos salariés d’une enveloppe d’intéressement complémentaire si l’un des critères est atteint </a:t>
            </a:r>
            <a:br>
              <a:rPr lang="fr-FR" sz="1000">
                <a:latin typeface="Arial" panose="020B0604020202020204" pitchFamily="34" charset="0"/>
                <a:cs typeface="Arial" panose="020B0604020202020204" pitchFamily="34" charset="0"/>
              </a:rPr>
            </a:br>
            <a:r>
              <a:rPr lang="fr-FR" sz="1000">
                <a:latin typeface="Arial" panose="020B0604020202020204" pitchFamily="34" charset="0"/>
                <a:cs typeface="Arial" panose="020B0604020202020204" pitchFamily="34" charset="0"/>
              </a:rPr>
              <a:t>(cf : slide suivante pour plus de détails).</a:t>
            </a:r>
            <a:endParaRPr lang="fr-FR" sz="1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8443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36" descr="Une image contenant plein air, ciel, arbre, Bâtiment commercial&#10;&#10;Description générée automatiquement">
            <a:extLst>
              <a:ext uri="{FF2B5EF4-FFF2-40B4-BE49-F238E27FC236}">
                <a16:creationId xmlns:a16="http://schemas.microsoft.com/office/drawing/2014/main" id="{435D18D7-C565-4216-FA99-F1C01CBF8573}"/>
              </a:ext>
            </a:extLst>
          </p:cNvPr>
          <p:cNvPicPr>
            <a:picLocks noChangeAspect="1"/>
          </p:cNvPicPr>
          <p:nvPr/>
        </p:nvPicPr>
        <p:blipFill rotWithShape="1">
          <a:blip r:embed="rId2"/>
          <a:srcRect l="35571" r="35687"/>
          <a:stretch/>
        </p:blipFill>
        <p:spPr>
          <a:xfrm>
            <a:off x="6942980" y="0"/>
            <a:ext cx="2219722" cy="5143500"/>
          </a:xfrm>
          <a:prstGeom prst="rect">
            <a:avLst/>
          </a:prstGeom>
        </p:spPr>
      </p:pic>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19</a:t>
            </a:fld>
            <a:endParaRPr lang="fr-FR"/>
          </a:p>
        </p:txBody>
      </p:sp>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85321" y="195262"/>
            <a:ext cx="8519917" cy="389953"/>
          </a:xfrm>
        </p:spPr>
        <p:txBody>
          <a:bodyPr/>
          <a:lstStyle/>
          <a:p>
            <a:r>
              <a:rPr lang="fr-FR" dirty="0"/>
              <a:t>Intégration option complément RSE</a:t>
            </a:r>
          </a:p>
        </p:txBody>
      </p:sp>
      <p:sp>
        <p:nvSpPr>
          <p:cNvPr id="3" name="ZoneTexte 2">
            <a:extLst>
              <a:ext uri="{FF2B5EF4-FFF2-40B4-BE49-F238E27FC236}">
                <a16:creationId xmlns:a16="http://schemas.microsoft.com/office/drawing/2014/main" id="{F7022A0B-4989-E141-530E-3C0D99B9E38C}"/>
              </a:ext>
            </a:extLst>
          </p:cNvPr>
          <p:cNvSpPr txBox="1"/>
          <p:nvPr/>
        </p:nvSpPr>
        <p:spPr>
          <a:xfrm>
            <a:off x="357752" y="1540804"/>
            <a:ext cx="6020187" cy="3094052"/>
          </a:xfrm>
          <a:prstGeom prst="rect">
            <a:avLst/>
          </a:prstGeom>
          <a:solidFill>
            <a:schemeClr val="bg1"/>
          </a:solidFill>
          <a:ln>
            <a:solidFill>
              <a:schemeClr val="tx2"/>
            </a:solidFill>
          </a:ln>
        </p:spPr>
        <p:txBody>
          <a:bodyPr wrap="square" rtlCol="0">
            <a:spAutoFit/>
          </a:bodyPr>
          <a:lstStyle/>
          <a:p>
            <a:pPr marL="177800" marR="0" lvl="0" indent="-177800" algn="l" defTabSz="914400" rtl="0" eaLnBrk="0" fontAlgn="base" latinLnBrk="0" hangingPunct="0">
              <a:lnSpc>
                <a:spcPct val="200000"/>
              </a:lnSpc>
              <a:spcBef>
                <a:spcPct val="0"/>
              </a:spcBef>
              <a:spcAft>
                <a:spcPct val="0"/>
              </a:spcAft>
              <a:buClrTx/>
              <a:buSzTx/>
              <a:tabLst>
                <a:tab pos="-180975" algn="l"/>
              </a:tabLst>
            </a:pPr>
            <a:r>
              <a:rPr lang="fr-FR" sz="1200" dirty="0">
                <a:solidFill>
                  <a:schemeClr val="tx2"/>
                </a:solidFill>
                <a:latin typeface="Montserrat ExtraBold" panose="00000900000000000000" pitchFamily="2" charset="0"/>
                <a:ea typeface="Roboto" panose="02000000000000000000" pitchFamily="2" charset="0"/>
                <a:cs typeface="Arial" panose="020B0604020202020204" pitchFamily="34" charset="0"/>
              </a:rPr>
              <a:t>1 - </a:t>
            </a:r>
            <a:r>
              <a:rPr lang="fr-FR" sz="1000" dirty="0">
                <a:solidFill>
                  <a:schemeClr val="tx2"/>
                </a:solidFill>
                <a:latin typeface="Montserrat ExtraBold" panose="00000900000000000000" pitchFamily="2" charset="0"/>
                <a:ea typeface="Roboto" panose="02000000000000000000" pitchFamily="2" charset="0"/>
                <a:cs typeface="Arial" panose="020B0604020202020204" pitchFamily="34" charset="0"/>
              </a:rPr>
              <a:t>Sobriété énergétique (menu déroulant) : </a:t>
            </a:r>
            <a:br>
              <a:rPr lang="fr-FR" sz="1000" dirty="0">
                <a:solidFill>
                  <a:schemeClr val="tx2"/>
                </a:solidFill>
                <a:latin typeface="Montserrat" panose="02000505000000020004" pitchFamily="2" charset="0"/>
                <a:ea typeface="Roboto" panose="02000000000000000000" pitchFamily="2" charset="0"/>
                <a:cs typeface="Arial" panose="020B0604020202020204" pitchFamily="34" charset="0"/>
              </a:rPr>
            </a:br>
            <a:r>
              <a:rPr lang="fr-FR" sz="1000" b="0" dirty="0">
                <a:latin typeface="Montserrat" panose="02000505000000020004" pitchFamily="2" charset="0"/>
                <a:ea typeface="Roboto" panose="02000000000000000000" pitchFamily="2" charset="0"/>
                <a:cs typeface="Arial" panose="020B0604020202020204" pitchFamily="34" charset="0"/>
              </a:rPr>
              <a:t>Consommation d’électricité  : </a:t>
            </a:r>
            <a:r>
              <a:rPr lang="fr-FR" altLang="fr-FR" sz="1000" b="0" dirty="0" bmk="_Hlk88467186">
                <a:latin typeface="Montserrat" panose="02000505000000020004" pitchFamily="2" charset="0"/>
                <a:ea typeface="Roboto" panose="02000000000000000000" pitchFamily="2" charset="0"/>
                <a:cs typeface="Arial" panose="020B0604020202020204" pitchFamily="34" charset="0"/>
              </a:rPr>
              <a:t>______ % de réduction par an</a:t>
            </a:r>
            <a:endParaRPr lang="fr-FR" sz="1000" b="0" dirty="0">
              <a:latin typeface="Montserrat" panose="02000505000000020004" pitchFamily="2" charset="0"/>
              <a:ea typeface="Roboto" panose="02000000000000000000" pitchFamily="2" charset="0"/>
              <a:cs typeface="Arial" panose="020B0604020202020204" pitchFamily="34" charset="0"/>
            </a:endParaRPr>
          </a:p>
          <a:p>
            <a:pPr marL="177800" marR="0" lvl="0" algn="l" defTabSz="914400" rtl="0" eaLnBrk="0" fontAlgn="base" latinLnBrk="0" hangingPunct="0">
              <a:lnSpc>
                <a:spcPct val="200000"/>
              </a:lnSpc>
              <a:spcBef>
                <a:spcPct val="0"/>
              </a:spcBef>
              <a:spcAft>
                <a:spcPct val="0"/>
              </a:spcAft>
              <a:buClrTx/>
              <a:buSzTx/>
              <a:tabLst>
                <a:tab pos="-180975" algn="l"/>
              </a:tabLst>
            </a:pPr>
            <a:r>
              <a:rPr lang="fr-FR" sz="1000" b="0" dirty="0">
                <a:latin typeface="Montserrat" panose="02000505000000020004" pitchFamily="2" charset="0"/>
                <a:ea typeface="Roboto" panose="02000000000000000000" pitchFamily="2" charset="0"/>
                <a:cs typeface="Arial" panose="020B0604020202020204" pitchFamily="34" charset="0"/>
              </a:rPr>
              <a:t>Consommation d’eau : </a:t>
            </a:r>
            <a:r>
              <a:rPr lang="fr-FR" altLang="fr-FR" sz="1000" b="0" dirty="0" bmk="_Hlk88467186">
                <a:latin typeface="Montserrat" panose="02000505000000020004" pitchFamily="2" charset="0"/>
                <a:ea typeface="Roboto" panose="02000000000000000000" pitchFamily="2" charset="0"/>
                <a:cs typeface="Arial" panose="020B0604020202020204" pitchFamily="34" charset="0"/>
              </a:rPr>
              <a:t>______ % de réduction</a:t>
            </a:r>
            <a:r>
              <a:rPr lang="fr-FR" sz="1000" b="0" dirty="0">
                <a:latin typeface="Montserrat" panose="02000505000000020004" pitchFamily="2" charset="0"/>
                <a:ea typeface="Roboto" panose="02000000000000000000" pitchFamily="2" charset="0"/>
                <a:cs typeface="Arial" panose="020B0604020202020204" pitchFamily="34" charset="0"/>
              </a:rPr>
              <a:t> par an</a:t>
            </a:r>
          </a:p>
          <a:p>
            <a:pPr marL="177800" marR="0" lvl="0" algn="l" defTabSz="914400" rtl="0" eaLnBrk="0" fontAlgn="base" latinLnBrk="0" hangingPunct="0">
              <a:lnSpc>
                <a:spcPct val="200000"/>
              </a:lnSpc>
              <a:spcBef>
                <a:spcPct val="0"/>
              </a:spcBef>
              <a:spcAft>
                <a:spcPct val="0"/>
              </a:spcAft>
              <a:buClrTx/>
              <a:buSzTx/>
              <a:tabLst>
                <a:tab pos="-180975" algn="l"/>
              </a:tabLst>
            </a:pPr>
            <a:r>
              <a:rPr lang="fr-FR" sz="1000" b="0" dirty="0">
                <a:latin typeface="Montserrat" panose="02000505000000020004" pitchFamily="2" charset="0"/>
                <a:ea typeface="Roboto" panose="02000000000000000000" pitchFamily="2" charset="0"/>
                <a:cs typeface="Arial" panose="020B0604020202020204" pitchFamily="34" charset="0"/>
              </a:rPr>
              <a:t>Consommation de carburant :</a:t>
            </a:r>
            <a:r>
              <a:rPr lang="fr-FR" altLang="fr-FR" sz="1000" b="0" dirty="0" bmk="_Hlk88467186">
                <a:latin typeface="Montserrat" panose="02000505000000020004" pitchFamily="2" charset="0"/>
                <a:ea typeface="Roboto" panose="02000000000000000000" pitchFamily="2" charset="0"/>
                <a:cs typeface="Arial" panose="020B0604020202020204" pitchFamily="34" charset="0"/>
              </a:rPr>
              <a:t> ______ % de réduction par an</a:t>
            </a:r>
          </a:p>
          <a:p>
            <a:pPr marL="177800" defTabSz="914400" eaLnBrk="0" fontAlgn="base" hangingPunct="0">
              <a:lnSpc>
                <a:spcPct val="200000"/>
              </a:lnSpc>
              <a:spcBef>
                <a:spcPct val="0"/>
              </a:spcBef>
              <a:spcAft>
                <a:spcPct val="0"/>
              </a:spcAft>
              <a:tabLst>
                <a:tab pos="-180975" algn="l"/>
              </a:tabLst>
            </a:pPr>
            <a:r>
              <a:rPr lang="fr-FR" sz="1000" dirty="0">
                <a:latin typeface="Montserrat" panose="02000505000000020004" pitchFamily="2" charset="0"/>
                <a:ea typeface="Roboto" panose="02000000000000000000" pitchFamily="2" charset="0"/>
                <a:cs typeface="Arial" panose="020B0604020202020204" pitchFamily="34" charset="0"/>
              </a:rPr>
              <a:t>Diminution du bilan carbone : ______ % de réduction par an</a:t>
            </a:r>
          </a:p>
          <a:p>
            <a:pPr eaLnBrk="0" fontAlgn="base" hangingPunct="0">
              <a:lnSpc>
                <a:spcPct val="200000"/>
              </a:lnSpc>
              <a:spcBef>
                <a:spcPct val="0"/>
              </a:spcBef>
              <a:spcAft>
                <a:spcPct val="0"/>
              </a:spcAft>
              <a:tabLst>
                <a:tab pos="-180975" algn="l"/>
              </a:tabLst>
            </a:pPr>
            <a:r>
              <a:rPr lang="fr-FR" sz="1200" dirty="0">
                <a:solidFill>
                  <a:schemeClr val="tx2"/>
                </a:solidFill>
                <a:latin typeface="Montserrat ExtraBold" panose="00000900000000000000" pitchFamily="2" charset="0"/>
                <a:ea typeface="Roboto" panose="02000000000000000000" pitchFamily="2" charset="0"/>
                <a:cs typeface="Arial" panose="020B0604020202020204" pitchFamily="34" charset="0"/>
              </a:rPr>
              <a:t>2 - </a:t>
            </a:r>
            <a:r>
              <a:rPr lang="fr-FR" sz="1000" dirty="0">
                <a:solidFill>
                  <a:schemeClr val="tx2"/>
                </a:solidFill>
                <a:latin typeface="Montserrat ExtraBold" panose="00000900000000000000" pitchFamily="2" charset="0"/>
                <a:ea typeface="Roboto" panose="02000000000000000000" pitchFamily="2" charset="0"/>
                <a:cs typeface="Arial" panose="020B0604020202020204" pitchFamily="34" charset="0"/>
              </a:rPr>
              <a:t>Absentéisme au travail :</a:t>
            </a:r>
          </a:p>
          <a:p>
            <a:pPr marL="177800" eaLnBrk="0" fontAlgn="base" hangingPunct="0">
              <a:lnSpc>
                <a:spcPct val="200000"/>
              </a:lnSpc>
              <a:spcBef>
                <a:spcPct val="0"/>
              </a:spcBef>
              <a:spcAft>
                <a:spcPct val="0"/>
              </a:spcAft>
              <a:tabLst>
                <a:tab pos="-180975" algn="l"/>
              </a:tabLst>
            </a:pPr>
            <a:r>
              <a:rPr lang="fr-FR" sz="1000" b="0" dirty="0">
                <a:latin typeface="Montserrat" panose="02000505000000020004" pitchFamily="2" charset="0"/>
                <a:ea typeface="Roboto" panose="02000000000000000000" pitchFamily="2" charset="0"/>
                <a:cs typeface="Arial" panose="020B0604020202020204" pitchFamily="34" charset="0"/>
              </a:rPr>
              <a:t>Taux d’absentéisme inférieur à : ______ %  sur l’année</a:t>
            </a:r>
            <a:endParaRPr lang="fr-FR" sz="300" dirty="0">
              <a:latin typeface="Montserrat" panose="02000505000000020004" pitchFamily="2" charset="0"/>
              <a:ea typeface="Roboto" panose="02000000000000000000" pitchFamily="2" charset="0"/>
              <a:cs typeface="Arial" panose="020B0604020202020204" pitchFamily="34" charset="0"/>
            </a:endParaRPr>
          </a:p>
          <a:p>
            <a:pPr eaLnBrk="0" fontAlgn="base" hangingPunct="0">
              <a:lnSpc>
                <a:spcPct val="200000"/>
              </a:lnSpc>
              <a:spcBef>
                <a:spcPct val="0"/>
              </a:spcBef>
              <a:spcAft>
                <a:spcPct val="0"/>
              </a:spcAft>
              <a:tabLst>
                <a:tab pos="-180975" algn="l"/>
              </a:tabLst>
            </a:pPr>
            <a:r>
              <a:rPr lang="fr-FR" sz="1200" b="1" dirty="0">
                <a:solidFill>
                  <a:schemeClr val="tx2"/>
                </a:solidFill>
                <a:latin typeface="Montserrat ExtraBold" panose="00000900000000000000" pitchFamily="2" charset="0"/>
                <a:ea typeface="Roboto" panose="02000000000000000000" pitchFamily="2" charset="0"/>
                <a:cs typeface="Arial" panose="020B0604020202020204" pitchFamily="34" charset="0"/>
              </a:rPr>
              <a:t>3 - </a:t>
            </a:r>
            <a:r>
              <a:rPr lang="fr-FR" sz="1000" b="1" dirty="0">
                <a:solidFill>
                  <a:schemeClr val="tx2"/>
                </a:solidFill>
                <a:latin typeface="Montserrat ExtraBold" panose="00000900000000000000" pitchFamily="2" charset="0"/>
                <a:ea typeface="Roboto" panose="02000000000000000000" pitchFamily="2" charset="0"/>
                <a:cs typeface="Arial" panose="020B0604020202020204" pitchFamily="34" charset="0"/>
              </a:rPr>
              <a:t>Accident du travail  :</a:t>
            </a:r>
          </a:p>
          <a:p>
            <a:pPr marL="177800" eaLnBrk="0" fontAlgn="base" hangingPunct="0">
              <a:lnSpc>
                <a:spcPct val="200000"/>
              </a:lnSpc>
              <a:spcBef>
                <a:spcPct val="0"/>
              </a:spcBef>
              <a:spcAft>
                <a:spcPct val="0"/>
              </a:spcAft>
              <a:tabLst>
                <a:tab pos="-180975" algn="l"/>
              </a:tabLst>
            </a:pPr>
            <a:r>
              <a:rPr lang="fr-FR" sz="1000" dirty="0">
                <a:latin typeface="Montserrat" panose="02000505000000020004" pitchFamily="2" charset="0"/>
                <a:ea typeface="Roboto" panose="02000000000000000000" pitchFamily="2" charset="0"/>
                <a:cs typeface="Arial" panose="020B0604020202020204" pitchFamily="34" charset="0"/>
              </a:rPr>
              <a:t>Taux de fréquence des accidents du travail inférieur à : _______ % sur l’année</a:t>
            </a:r>
          </a:p>
        </p:txBody>
      </p:sp>
      <p:sp>
        <p:nvSpPr>
          <p:cNvPr id="4" name="Triangle isocèle 3">
            <a:extLst>
              <a:ext uri="{FF2B5EF4-FFF2-40B4-BE49-F238E27FC236}">
                <a16:creationId xmlns:a16="http://schemas.microsoft.com/office/drawing/2014/main" id="{7497F6B2-32D2-134C-7A81-6227B7312C48}"/>
              </a:ext>
            </a:extLst>
          </p:cNvPr>
          <p:cNvSpPr/>
          <p:nvPr/>
        </p:nvSpPr>
        <p:spPr>
          <a:xfrm rot="5400000">
            <a:off x="316864" y="1167161"/>
            <a:ext cx="185854" cy="104078"/>
          </a:xfrm>
          <a:prstGeom prst="triangl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C121A9CA-A48E-76F1-019D-0AA234DD91D5}"/>
              </a:ext>
            </a:extLst>
          </p:cNvPr>
          <p:cNvSpPr txBox="1"/>
          <p:nvPr/>
        </p:nvSpPr>
        <p:spPr>
          <a:xfrm>
            <a:off x="385321" y="649259"/>
            <a:ext cx="1331839" cy="338554"/>
          </a:xfrm>
          <a:prstGeom prst="rect">
            <a:avLst/>
          </a:prstGeom>
          <a:noFill/>
        </p:spPr>
        <p:txBody>
          <a:bodyPr wrap="none" rtlCol="0">
            <a:spAutoFit/>
          </a:bodyPr>
          <a:lstStyle/>
          <a:p>
            <a:r>
              <a:rPr lang="fr-FR" sz="1600" cap="all" dirty="0">
                <a:solidFill>
                  <a:schemeClr val="accent2">
                    <a:lumMod val="75000"/>
                  </a:schemeClr>
                </a:solidFill>
                <a:latin typeface="Arial Black" panose="020B0A04020102020204" pitchFamily="34" charset="0"/>
              </a:rPr>
              <a:t>Nouveau</a:t>
            </a:r>
          </a:p>
        </p:txBody>
      </p:sp>
      <p:sp>
        <p:nvSpPr>
          <p:cNvPr id="6" name="ZoneTexte 5">
            <a:extLst>
              <a:ext uri="{FF2B5EF4-FFF2-40B4-BE49-F238E27FC236}">
                <a16:creationId xmlns:a16="http://schemas.microsoft.com/office/drawing/2014/main" id="{1DB19E8E-F63F-241B-0F10-C419DD230FF1}"/>
              </a:ext>
            </a:extLst>
          </p:cNvPr>
          <p:cNvSpPr txBox="1"/>
          <p:nvPr/>
        </p:nvSpPr>
        <p:spPr>
          <a:xfrm>
            <a:off x="539750" y="1096089"/>
            <a:ext cx="5838188" cy="246221"/>
          </a:xfrm>
          <a:prstGeom prst="rect">
            <a:avLst/>
          </a:prstGeom>
          <a:noFill/>
        </p:spPr>
        <p:txBody>
          <a:bodyPr wrap="square">
            <a:spAutoFit/>
          </a:bodyPr>
          <a:lstStyle/>
          <a:p>
            <a:pPr marL="0" lvl="2" defTabSz="685800">
              <a:spcBef>
                <a:spcPts val="75"/>
              </a:spcBef>
              <a:buClr>
                <a:schemeClr val="tx2"/>
              </a:buClr>
              <a:buSzPct val="150000"/>
              <a:defRPr/>
            </a:pPr>
            <a:r>
              <a:rPr lang="fr-FR" sz="1000">
                <a:latin typeface="Arial" panose="020B0604020202020204" pitchFamily="34" charset="0"/>
                <a:cs typeface="Arial" panose="020B0604020202020204" pitchFamily="34" charset="0"/>
              </a:rPr>
              <a:t>Liste des critères RSE :</a:t>
            </a:r>
            <a:endParaRPr lang="fr-FR" sz="1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5111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20</a:t>
            </a:fld>
            <a:endParaRPr lang="fr-FR"/>
          </a:p>
        </p:txBody>
      </p:sp>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85321" y="195262"/>
            <a:ext cx="8046809" cy="389953"/>
          </a:xfrm>
        </p:spPr>
        <p:txBody>
          <a:bodyPr/>
          <a:lstStyle/>
          <a:p>
            <a:r>
              <a:rPr lang="fr-FR"/>
              <a:t>L’offre intéressement, </a:t>
            </a:r>
            <a:r>
              <a:rPr lang="fr-FR" dirty="0"/>
              <a:t>une offre clé en main </a:t>
            </a:r>
            <a:endParaRPr lang="fr-FR" b="0" dirty="0"/>
          </a:p>
        </p:txBody>
      </p:sp>
      <p:sp>
        <p:nvSpPr>
          <p:cNvPr id="2" name="Rounded Rectangle 100">
            <a:extLst>
              <a:ext uri="{FF2B5EF4-FFF2-40B4-BE49-F238E27FC236}">
                <a16:creationId xmlns:a16="http://schemas.microsoft.com/office/drawing/2014/main" id="{19D3EB81-C6B4-A9F5-6B3E-36FBFA63F130}"/>
              </a:ext>
            </a:extLst>
          </p:cNvPr>
          <p:cNvSpPr/>
          <p:nvPr/>
        </p:nvSpPr>
        <p:spPr>
          <a:xfrm>
            <a:off x="626599" y="1227422"/>
            <a:ext cx="2276278" cy="2787018"/>
          </a:xfrm>
          <a:prstGeom prst="roundRect">
            <a:avLst>
              <a:gd name="adj" fmla="val 9947"/>
            </a:avLst>
          </a:prstGeom>
          <a:solidFill>
            <a:srgbClr val="F1F3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latin typeface="Arial" panose="020B0604020202020204" pitchFamily="34" charset="0"/>
              <a:cs typeface="Arial" panose="020B0604020202020204" pitchFamily="34" charset="0"/>
            </a:endParaRPr>
          </a:p>
        </p:txBody>
      </p:sp>
      <p:grpSp>
        <p:nvGrpSpPr>
          <p:cNvPr id="53" name="Group 44">
            <a:extLst>
              <a:ext uri="{FF2B5EF4-FFF2-40B4-BE49-F238E27FC236}">
                <a16:creationId xmlns:a16="http://schemas.microsoft.com/office/drawing/2014/main" id="{579A9442-B7B8-1475-2265-3616AB156D28}"/>
              </a:ext>
            </a:extLst>
          </p:cNvPr>
          <p:cNvGrpSpPr/>
          <p:nvPr/>
        </p:nvGrpSpPr>
        <p:grpSpPr>
          <a:xfrm>
            <a:off x="1278629" y="1361708"/>
            <a:ext cx="828000" cy="828000"/>
            <a:chOff x="1391297" y="1182909"/>
            <a:chExt cx="903844" cy="903844"/>
          </a:xfrm>
        </p:grpSpPr>
        <p:sp>
          <p:nvSpPr>
            <p:cNvPr id="56" name="Oval 54">
              <a:extLst>
                <a:ext uri="{FF2B5EF4-FFF2-40B4-BE49-F238E27FC236}">
                  <a16:creationId xmlns:a16="http://schemas.microsoft.com/office/drawing/2014/main" id="{E3F5E545-70CC-433F-7B9B-A56630F1E8A1}"/>
                </a:ext>
              </a:extLst>
            </p:cNvPr>
            <p:cNvSpPr/>
            <p:nvPr/>
          </p:nvSpPr>
          <p:spPr>
            <a:xfrm>
              <a:off x="1391297" y="1182909"/>
              <a:ext cx="903844" cy="903844"/>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Arial" panose="020B0604020202020204" pitchFamily="34" charset="0"/>
                <a:cs typeface="Arial" panose="020B0604020202020204" pitchFamily="34" charset="0"/>
              </a:endParaRPr>
            </a:p>
          </p:txBody>
        </p:sp>
        <p:sp>
          <p:nvSpPr>
            <p:cNvPr id="57" name="Oval 55">
              <a:extLst>
                <a:ext uri="{FF2B5EF4-FFF2-40B4-BE49-F238E27FC236}">
                  <a16:creationId xmlns:a16="http://schemas.microsoft.com/office/drawing/2014/main" id="{32A4DCA5-BD94-7148-A471-E60231CA19E1}"/>
                </a:ext>
              </a:extLst>
            </p:cNvPr>
            <p:cNvSpPr/>
            <p:nvPr/>
          </p:nvSpPr>
          <p:spPr>
            <a:xfrm>
              <a:off x="1436064" y="1227674"/>
              <a:ext cx="790863" cy="79086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Arial" panose="020B0604020202020204" pitchFamily="34" charset="0"/>
                <a:cs typeface="Arial" panose="020B0604020202020204" pitchFamily="34" charset="0"/>
              </a:endParaRPr>
            </a:p>
          </p:txBody>
        </p:sp>
      </p:grpSp>
      <p:sp>
        <p:nvSpPr>
          <p:cNvPr id="217" name="Freeform 6">
            <a:extLst>
              <a:ext uri="{FF2B5EF4-FFF2-40B4-BE49-F238E27FC236}">
                <a16:creationId xmlns:a16="http://schemas.microsoft.com/office/drawing/2014/main" id="{D197B357-70A0-2C4C-2D5D-D989125AEEB1}"/>
              </a:ext>
            </a:extLst>
          </p:cNvPr>
          <p:cNvSpPr>
            <a:spLocks/>
          </p:cNvSpPr>
          <p:nvPr/>
        </p:nvSpPr>
        <p:spPr bwMode="auto">
          <a:xfrm>
            <a:off x="3196366" y="1766006"/>
            <a:ext cx="5158074" cy="272415"/>
          </a:xfrm>
          <a:prstGeom prst="roundRect">
            <a:avLst/>
          </a:prstGeom>
          <a:solidFill>
            <a:schemeClr val="bg1"/>
          </a:solidFill>
          <a:ln w="3175">
            <a:solidFill>
              <a:schemeClr val="bg2"/>
            </a:solidFill>
          </a:ln>
        </p:spPr>
        <p:txBody>
          <a:bodyPr wrap="square" lIns="180000" rtlCol="0">
            <a:spAutoFit/>
          </a:bodyPr>
          <a:lstStyle/>
          <a:p>
            <a:pPr algn="ctr" defTabSz="685800"/>
            <a:r>
              <a:rPr lang="fr-FR" sz="1000" b="1" dirty="0">
                <a:solidFill>
                  <a:schemeClr val="bg2"/>
                </a:solidFill>
                <a:latin typeface="Arial" panose="020B0604020202020204"/>
              </a:rPr>
              <a:t>Un</a:t>
            </a:r>
            <a:r>
              <a:rPr lang="fr-FR" sz="1000" dirty="0">
                <a:solidFill>
                  <a:schemeClr val="bg2"/>
                </a:solidFill>
                <a:latin typeface="Arial" panose="020B0604020202020204"/>
              </a:rPr>
              <a:t> </a:t>
            </a:r>
            <a:r>
              <a:rPr lang="fr-FR" sz="1000" b="1" dirty="0">
                <a:solidFill>
                  <a:schemeClr val="bg2"/>
                </a:solidFill>
                <a:latin typeface="Arial" panose="020B0604020202020204"/>
              </a:rPr>
              <a:t>accord d’Intéressement rédigé</a:t>
            </a:r>
            <a:r>
              <a:rPr lang="fr-FR" sz="1000" dirty="0">
                <a:solidFill>
                  <a:schemeClr val="bg2"/>
                </a:solidFill>
                <a:latin typeface="Arial" panose="020B0604020202020204"/>
              </a:rPr>
              <a:t> </a:t>
            </a:r>
            <a:r>
              <a:rPr lang="fr-FR" sz="1000" dirty="0">
                <a:solidFill>
                  <a:schemeClr val="tx1">
                    <a:lumMod val="50000"/>
                    <a:lumOff val="50000"/>
                  </a:schemeClr>
                </a:solidFill>
                <a:latin typeface="Arial" panose="020B0604020202020204"/>
              </a:rPr>
              <a:t>par la Direction juridique et </a:t>
            </a:r>
            <a:r>
              <a:rPr lang="fr-FR" sz="1000">
                <a:solidFill>
                  <a:schemeClr val="tx1">
                    <a:lumMod val="50000"/>
                    <a:lumOff val="50000"/>
                  </a:schemeClr>
                </a:solidFill>
                <a:latin typeface="Arial" panose="020B0604020202020204"/>
              </a:rPr>
              <a:t>fiscale de </a:t>
            </a:r>
            <a:r>
              <a:rPr lang="fr-FR" sz="1000" dirty="0">
                <a:solidFill>
                  <a:schemeClr val="tx1">
                    <a:lumMod val="50000"/>
                    <a:lumOff val="50000"/>
                  </a:schemeClr>
                </a:solidFill>
                <a:latin typeface="Arial" panose="020B0604020202020204"/>
              </a:rPr>
              <a:t>NIE </a:t>
            </a:r>
          </a:p>
        </p:txBody>
      </p:sp>
      <p:sp>
        <p:nvSpPr>
          <p:cNvPr id="218" name="Freeform 6">
            <a:extLst>
              <a:ext uri="{FF2B5EF4-FFF2-40B4-BE49-F238E27FC236}">
                <a16:creationId xmlns:a16="http://schemas.microsoft.com/office/drawing/2014/main" id="{CF54B4AC-71B4-3B02-92FB-7985D84959E0}"/>
              </a:ext>
            </a:extLst>
          </p:cNvPr>
          <p:cNvSpPr>
            <a:spLocks/>
          </p:cNvSpPr>
          <p:nvPr/>
        </p:nvSpPr>
        <p:spPr bwMode="auto">
          <a:xfrm>
            <a:off x="3204940" y="2129855"/>
            <a:ext cx="5149499" cy="272415"/>
          </a:xfrm>
          <a:prstGeom prst="roundRect">
            <a:avLst/>
          </a:prstGeom>
          <a:solidFill>
            <a:schemeClr val="bg1"/>
          </a:solidFill>
          <a:ln w="3175">
            <a:solidFill>
              <a:schemeClr val="bg2"/>
            </a:solidFill>
          </a:ln>
        </p:spPr>
        <p:txBody>
          <a:bodyPr wrap="square" lIns="180000" rtlCol="0">
            <a:spAutoFit/>
          </a:bodyPr>
          <a:lstStyle/>
          <a:p>
            <a:pPr algn="ctr"/>
            <a:r>
              <a:rPr lang="fr-FR" sz="1000" b="1" dirty="0">
                <a:solidFill>
                  <a:schemeClr val="bg2"/>
                </a:solidFill>
                <a:latin typeface="Arial" panose="020B0604020202020204"/>
              </a:rPr>
              <a:t>Un </a:t>
            </a:r>
            <a:r>
              <a:rPr lang="fr-FR" sz="1000" b="1">
                <a:solidFill>
                  <a:schemeClr val="bg2"/>
                </a:solidFill>
                <a:latin typeface="Arial" panose="020B0604020202020204"/>
              </a:rPr>
              <a:t>accord </a:t>
            </a:r>
            <a:r>
              <a:rPr lang="fr-FR" sz="1000">
                <a:solidFill>
                  <a:schemeClr val="tx1">
                    <a:lumMod val="50000"/>
                    <a:lumOff val="50000"/>
                  </a:schemeClr>
                </a:solidFill>
                <a:latin typeface="Arial" panose="020B0604020202020204"/>
              </a:rPr>
              <a:t>simple </a:t>
            </a:r>
            <a:r>
              <a:rPr lang="fr-FR" sz="1000" dirty="0">
                <a:solidFill>
                  <a:schemeClr val="tx1">
                    <a:lumMod val="50000"/>
                    <a:lumOff val="50000"/>
                  </a:schemeClr>
                </a:solidFill>
                <a:latin typeface="Arial" panose="020B0604020202020204"/>
              </a:rPr>
              <a:t>à mettre en place</a:t>
            </a:r>
          </a:p>
        </p:txBody>
      </p:sp>
      <p:sp>
        <p:nvSpPr>
          <p:cNvPr id="219" name="Freeform 6">
            <a:extLst>
              <a:ext uri="{FF2B5EF4-FFF2-40B4-BE49-F238E27FC236}">
                <a16:creationId xmlns:a16="http://schemas.microsoft.com/office/drawing/2014/main" id="{47F7D80C-3AA1-85EA-3A6C-6FBE81955018}"/>
              </a:ext>
            </a:extLst>
          </p:cNvPr>
          <p:cNvSpPr>
            <a:spLocks/>
          </p:cNvSpPr>
          <p:nvPr/>
        </p:nvSpPr>
        <p:spPr bwMode="auto">
          <a:xfrm>
            <a:off x="3196365" y="2455364"/>
            <a:ext cx="5158073" cy="408623"/>
          </a:xfrm>
          <a:prstGeom prst="roundRect">
            <a:avLst/>
          </a:prstGeom>
          <a:solidFill>
            <a:schemeClr val="bg1"/>
          </a:solidFill>
          <a:ln w="3175">
            <a:solidFill>
              <a:schemeClr val="bg2"/>
            </a:solidFill>
          </a:ln>
        </p:spPr>
        <p:txBody>
          <a:bodyPr wrap="square" lIns="180000" rtlCol="0">
            <a:spAutoFit/>
          </a:bodyPr>
          <a:lstStyle/>
          <a:p>
            <a:pPr algn="ctr" defTabSz="685800"/>
            <a:r>
              <a:rPr lang="fr-FR" sz="1000" b="1" dirty="0">
                <a:solidFill>
                  <a:schemeClr val="bg2"/>
                </a:solidFill>
              </a:rPr>
              <a:t>Un dépôt</a:t>
            </a:r>
            <a:r>
              <a:rPr lang="fr-FR" sz="1000" dirty="0">
                <a:solidFill>
                  <a:schemeClr val="tx1">
                    <a:lumMod val="50000"/>
                    <a:lumOff val="50000"/>
                  </a:schemeClr>
                </a:solidFill>
              </a:rPr>
              <a:t> auprès de l’autorité administrative </a:t>
            </a:r>
            <a:r>
              <a:rPr lang="fr-FR" sz="1000">
                <a:solidFill>
                  <a:schemeClr val="tx1">
                    <a:lumMod val="50000"/>
                    <a:lumOff val="50000"/>
                  </a:schemeClr>
                </a:solidFill>
              </a:rPr>
              <a:t>compétente </a:t>
            </a:r>
            <a:r>
              <a:rPr lang="fr-FR" sz="1000" b="1">
                <a:solidFill>
                  <a:schemeClr val="bg2"/>
                </a:solidFill>
              </a:rPr>
              <a:t>réalisé </a:t>
            </a:r>
            <a:r>
              <a:rPr lang="fr-FR" sz="1000" b="1" dirty="0">
                <a:solidFill>
                  <a:schemeClr val="bg2"/>
                </a:solidFill>
              </a:rPr>
              <a:t>par </a:t>
            </a:r>
            <a:r>
              <a:rPr lang="fr-FR" sz="1000" b="1">
                <a:solidFill>
                  <a:schemeClr val="bg2"/>
                </a:solidFill>
              </a:rPr>
              <a:t>NIE </a:t>
            </a:r>
            <a:br>
              <a:rPr lang="fr-FR" sz="1000">
                <a:solidFill>
                  <a:schemeClr val="tx1">
                    <a:lumMod val="50000"/>
                    <a:lumOff val="50000"/>
                  </a:schemeClr>
                </a:solidFill>
              </a:rPr>
            </a:br>
            <a:r>
              <a:rPr lang="fr-FR" sz="800">
                <a:solidFill>
                  <a:schemeClr val="tx1">
                    <a:lumMod val="50000"/>
                    <a:lumOff val="50000"/>
                  </a:schemeClr>
                </a:solidFill>
              </a:rPr>
              <a:t>(</a:t>
            </a:r>
            <a:r>
              <a:rPr lang="fr-FR" sz="800" dirty="0">
                <a:solidFill>
                  <a:schemeClr val="tx1">
                    <a:lumMod val="50000"/>
                    <a:lumOff val="50000"/>
                  </a:schemeClr>
                </a:solidFill>
              </a:rPr>
              <a:t>sous réserve </a:t>
            </a:r>
            <a:r>
              <a:rPr lang="fr-FR" sz="800">
                <a:solidFill>
                  <a:schemeClr val="tx1">
                    <a:lumMod val="50000"/>
                    <a:lumOff val="50000"/>
                  </a:schemeClr>
                </a:solidFill>
              </a:rPr>
              <a:t>de délais</a:t>
            </a:r>
            <a:r>
              <a:rPr lang="fr-FR" sz="800" baseline="30000">
                <a:solidFill>
                  <a:schemeClr val="tx1">
                    <a:lumMod val="50000"/>
                    <a:lumOff val="50000"/>
                  </a:schemeClr>
                </a:solidFill>
              </a:rPr>
              <a:t>(</a:t>
            </a:r>
            <a:r>
              <a:rPr lang="fr-FR" sz="800" baseline="30000" dirty="0">
                <a:solidFill>
                  <a:schemeClr val="tx1">
                    <a:lumMod val="50000"/>
                    <a:lumOff val="50000"/>
                  </a:schemeClr>
                </a:solidFill>
              </a:rPr>
              <a:t>1)</a:t>
            </a:r>
            <a:r>
              <a:rPr lang="fr-FR" sz="800" dirty="0">
                <a:solidFill>
                  <a:schemeClr val="tx1">
                    <a:lumMod val="50000"/>
                    <a:lumOff val="50000"/>
                  </a:schemeClr>
                </a:solidFill>
              </a:rPr>
              <a:t>)</a:t>
            </a:r>
          </a:p>
        </p:txBody>
      </p:sp>
      <p:sp>
        <p:nvSpPr>
          <p:cNvPr id="222" name="Freeform 6">
            <a:extLst>
              <a:ext uri="{FF2B5EF4-FFF2-40B4-BE49-F238E27FC236}">
                <a16:creationId xmlns:a16="http://schemas.microsoft.com/office/drawing/2014/main" id="{8F8324C0-AFD0-FC91-59DA-08489EE97636}"/>
              </a:ext>
            </a:extLst>
          </p:cNvPr>
          <p:cNvSpPr>
            <a:spLocks/>
          </p:cNvSpPr>
          <p:nvPr/>
        </p:nvSpPr>
        <p:spPr bwMode="auto">
          <a:xfrm>
            <a:off x="3204940" y="2916506"/>
            <a:ext cx="5166647" cy="272415"/>
          </a:xfrm>
          <a:prstGeom prst="roundRect">
            <a:avLst/>
          </a:prstGeom>
          <a:solidFill>
            <a:schemeClr val="bg1"/>
          </a:solidFill>
          <a:ln w="3175">
            <a:solidFill>
              <a:schemeClr val="bg2"/>
            </a:solidFill>
          </a:ln>
        </p:spPr>
        <p:txBody>
          <a:bodyPr wrap="square" lIns="180000" rtlCol="0">
            <a:spAutoFit/>
          </a:bodyPr>
          <a:lstStyle/>
          <a:p>
            <a:pPr algn="ctr"/>
            <a:r>
              <a:rPr lang="fr-FR" sz="1000" dirty="0">
                <a:solidFill>
                  <a:schemeClr val="bg2"/>
                </a:solidFill>
                <a:latin typeface="Arial" panose="020B0604020202020204"/>
              </a:rPr>
              <a:t>Un </a:t>
            </a:r>
            <a:r>
              <a:rPr lang="fr-FR" sz="1000" b="1" dirty="0">
                <a:solidFill>
                  <a:schemeClr val="bg2"/>
                </a:solidFill>
                <a:latin typeface="Arial" panose="020B0604020202020204"/>
              </a:rPr>
              <a:t>accompagnement</a:t>
            </a:r>
            <a:r>
              <a:rPr lang="fr-FR" sz="1000" dirty="0">
                <a:solidFill>
                  <a:schemeClr val="bg2"/>
                </a:solidFill>
                <a:latin typeface="Arial" panose="020B0604020202020204"/>
              </a:rPr>
              <a:t> </a:t>
            </a:r>
            <a:r>
              <a:rPr lang="fr-FR" sz="1000" dirty="0">
                <a:solidFill>
                  <a:schemeClr val="tx1">
                    <a:lumMod val="50000"/>
                    <a:lumOff val="50000"/>
                  </a:schemeClr>
                </a:solidFill>
                <a:latin typeface="Arial" panose="020B0604020202020204"/>
              </a:rPr>
              <a:t>lors de l’échéance et du renouvellement de l’accord</a:t>
            </a:r>
          </a:p>
        </p:txBody>
      </p:sp>
      <p:sp>
        <p:nvSpPr>
          <p:cNvPr id="223" name="Freeform 6">
            <a:extLst>
              <a:ext uri="{FF2B5EF4-FFF2-40B4-BE49-F238E27FC236}">
                <a16:creationId xmlns:a16="http://schemas.microsoft.com/office/drawing/2014/main" id="{14EFF4F7-009A-D779-86D0-CFC17122927E}"/>
              </a:ext>
            </a:extLst>
          </p:cNvPr>
          <p:cNvSpPr>
            <a:spLocks/>
          </p:cNvSpPr>
          <p:nvPr/>
        </p:nvSpPr>
        <p:spPr bwMode="auto">
          <a:xfrm>
            <a:off x="3213515" y="3282913"/>
            <a:ext cx="5149497" cy="272415"/>
          </a:xfrm>
          <a:prstGeom prst="roundRect">
            <a:avLst/>
          </a:prstGeom>
          <a:solidFill>
            <a:schemeClr val="bg1"/>
          </a:solidFill>
          <a:ln w="3175">
            <a:solidFill>
              <a:schemeClr val="bg2"/>
            </a:solidFill>
          </a:ln>
        </p:spPr>
        <p:txBody>
          <a:bodyPr wrap="square" lIns="180000" rtlCol="0">
            <a:spAutoFit/>
          </a:bodyPr>
          <a:lstStyle/>
          <a:p>
            <a:pPr defTabSz="685800"/>
            <a:r>
              <a:rPr lang="fr-FR" sz="1000" b="1" dirty="0">
                <a:solidFill>
                  <a:schemeClr val="bg2"/>
                </a:solidFill>
              </a:rPr>
              <a:t>Une assistance permanente avec Allo Experts </a:t>
            </a:r>
            <a:r>
              <a:rPr lang="fr-FR" sz="1000" dirty="0">
                <a:solidFill>
                  <a:schemeClr val="tx1">
                    <a:lumMod val="50000"/>
                    <a:lumOff val="50000"/>
                  </a:schemeClr>
                </a:solidFill>
              </a:rPr>
              <a:t>de 8h30 à 18h00</a:t>
            </a:r>
            <a:endParaRPr lang="en-US" sz="1000" dirty="0">
              <a:solidFill>
                <a:schemeClr val="tx1">
                  <a:lumMod val="50000"/>
                  <a:lumOff val="50000"/>
                </a:schemeClr>
              </a:solidFill>
              <a:latin typeface="Arial" panose="020B0604020202020204"/>
            </a:endParaRPr>
          </a:p>
        </p:txBody>
      </p:sp>
      <p:sp>
        <p:nvSpPr>
          <p:cNvPr id="240" name="Rectangle 239">
            <a:extLst>
              <a:ext uri="{FF2B5EF4-FFF2-40B4-BE49-F238E27FC236}">
                <a16:creationId xmlns:a16="http://schemas.microsoft.com/office/drawing/2014/main" id="{C15D3EEC-D421-77C4-A38C-15956D4B46A1}"/>
              </a:ext>
            </a:extLst>
          </p:cNvPr>
          <p:cNvSpPr/>
          <p:nvPr/>
        </p:nvSpPr>
        <p:spPr>
          <a:xfrm>
            <a:off x="1553024" y="1504956"/>
            <a:ext cx="561992" cy="541504"/>
          </a:xfrm>
          <a:prstGeom prst="rect">
            <a:avLst/>
          </a:prstGeom>
        </p:spPr>
        <p:txBody>
          <a:bodyPr>
            <a:noAutofit/>
          </a:bodyPr>
          <a:lstStyle/>
          <a:p>
            <a:pPr lvl="0">
              <a:defRPr/>
            </a:pPr>
            <a:r>
              <a:rPr lang="fr-FR" sz="3600" b="1" dirty="0">
                <a:ln w="6350">
                  <a:solidFill>
                    <a:schemeClr val="bg1"/>
                  </a:solidFill>
                </a:ln>
                <a:noFill/>
                <a:latin typeface="+mj-lt"/>
                <a:ea typeface="+mj-ea"/>
                <a:cs typeface="+mj-cs"/>
              </a:rPr>
              <a:t>+</a:t>
            </a:r>
          </a:p>
        </p:txBody>
      </p:sp>
      <p:sp>
        <p:nvSpPr>
          <p:cNvPr id="241" name="Rectangle 240">
            <a:extLst>
              <a:ext uri="{FF2B5EF4-FFF2-40B4-BE49-F238E27FC236}">
                <a16:creationId xmlns:a16="http://schemas.microsoft.com/office/drawing/2014/main" id="{449DD1DC-1828-10BD-2F63-C04B9AB69857}"/>
              </a:ext>
            </a:extLst>
          </p:cNvPr>
          <p:cNvSpPr/>
          <p:nvPr/>
        </p:nvSpPr>
        <p:spPr>
          <a:xfrm>
            <a:off x="1378719" y="1532099"/>
            <a:ext cx="542767" cy="240995"/>
          </a:xfrm>
          <a:prstGeom prst="rect">
            <a:avLst/>
          </a:prstGeom>
        </p:spPr>
        <p:txBody>
          <a:bodyPr>
            <a:noAutofit/>
          </a:bodyPr>
          <a:lstStyle/>
          <a:p>
            <a:pPr lvl="0">
              <a:defRPr/>
            </a:pPr>
            <a:r>
              <a:rPr lang="fr-FR" sz="1200" b="1" dirty="0">
                <a:solidFill>
                  <a:schemeClr val="bg1"/>
                </a:solidFill>
              </a:rPr>
              <a:t>LE</a:t>
            </a:r>
          </a:p>
        </p:txBody>
      </p:sp>
      <p:sp>
        <p:nvSpPr>
          <p:cNvPr id="242" name="ZoneTexte 90">
            <a:extLst>
              <a:ext uri="{FF2B5EF4-FFF2-40B4-BE49-F238E27FC236}">
                <a16:creationId xmlns:a16="http://schemas.microsoft.com/office/drawing/2014/main" id="{B398BA00-D915-6CCE-6069-2BFED57A25B6}"/>
              </a:ext>
            </a:extLst>
          </p:cNvPr>
          <p:cNvSpPr txBox="1"/>
          <p:nvPr/>
        </p:nvSpPr>
        <p:spPr>
          <a:xfrm>
            <a:off x="772413" y="2310948"/>
            <a:ext cx="1910002" cy="1615827"/>
          </a:xfrm>
          <a:prstGeom prst="rect">
            <a:avLst/>
          </a:prstGeom>
          <a:noFill/>
        </p:spPr>
        <p:txBody>
          <a:bodyPr wrap="square" rtlCol="0">
            <a:spAutoFit/>
          </a:bodyPr>
          <a:lstStyle/>
          <a:p>
            <a:pPr algn="ctr" defTabSz="685800">
              <a:buClr>
                <a:srgbClr val="4BACC6"/>
              </a:buClr>
              <a:defRPr/>
            </a:pPr>
            <a:r>
              <a:rPr lang="fr-FR" sz="1200" dirty="0">
                <a:solidFill>
                  <a:schemeClr val="bg2"/>
                </a:solidFill>
                <a:latin typeface="Arial" panose="020B0604020202020204" pitchFamily="34" charset="0"/>
                <a:cs typeface="Arial" panose="020B0604020202020204" pitchFamily="34" charset="0"/>
              </a:rPr>
              <a:t>ACCOMPAGNEMENT </a:t>
            </a:r>
          </a:p>
          <a:p>
            <a:pPr algn="ctr" defTabSz="685800">
              <a:buClr>
                <a:srgbClr val="4BACC6"/>
              </a:buClr>
              <a:defRPr/>
            </a:pPr>
            <a:r>
              <a:rPr lang="fr-FR" sz="1200" dirty="0">
                <a:solidFill>
                  <a:schemeClr val="bg2"/>
                </a:solidFill>
                <a:latin typeface="Arial" panose="020B0604020202020204" pitchFamily="34" charset="0"/>
                <a:cs typeface="Arial" panose="020B0604020202020204" pitchFamily="34" charset="0"/>
              </a:rPr>
              <a:t>ET SUIVI</a:t>
            </a:r>
          </a:p>
          <a:p>
            <a:pPr algn="ctr" defTabSz="685800">
              <a:buClr>
                <a:srgbClr val="4BACC6"/>
              </a:buClr>
              <a:defRPr/>
            </a:pPr>
            <a:r>
              <a:rPr lang="fr-FR" sz="1100" dirty="0">
                <a:solidFill>
                  <a:schemeClr val="tx1">
                    <a:lumMod val="65000"/>
                    <a:lumOff val="35000"/>
                  </a:schemeClr>
                </a:solidFill>
                <a:latin typeface="Arial" panose="020B0604020202020204" pitchFamily="34" charset="0"/>
                <a:cs typeface="Arial" panose="020B0604020202020204" pitchFamily="34" charset="0"/>
              </a:rPr>
              <a:t>DE LA MISE EN PLACE  AU SUIVI PENDANT TOUTE LA VIE </a:t>
            </a:r>
          </a:p>
          <a:p>
            <a:pPr algn="ctr" defTabSz="685800">
              <a:buClr>
                <a:srgbClr val="4BACC6"/>
              </a:buClr>
              <a:defRPr/>
            </a:pPr>
            <a:r>
              <a:rPr lang="fr-FR" sz="1100" dirty="0">
                <a:solidFill>
                  <a:schemeClr val="tx1">
                    <a:lumMod val="65000"/>
                    <a:lumOff val="35000"/>
                  </a:schemeClr>
                </a:solidFill>
                <a:latin typeface="Arial" panose="020B0604020202020204" pitchFamily="34" charset="0"/>
                <a:cs typeface="Arial" panose="020B0604020202020204" pitchFamily="34" charset="0"/>
              </a:rPr>
              <a:t>DU CONTRAT, NIE VOUS ACCOMPAGNE </a:t>
            </a:r>
          </a:p>
          <a:p>
            <a:pPr algn="ctr" defTabSz="685800">
              <a:buClr>
                <a:srgbClr val="4BACC6"/>
              </a:buClr>
              <a:defRPr/>
            </a:pPr>
            <a:r>
              <a:rPr lang="fr-FR" sz="1100" dirty="0">
                <a:solidFill>
                  <a:schemeClr val="tx1">
                    <a:lumMod val="65000"/>
                    <a:lumOff val="35000"/>
                  </a:schemeClr>
                </a:solidFill>
                <a:latin typeface="Arial" panose="020B0604020202020204" pitchFamily="34" charset="0"/>
                <a:cs typeface="Arial" panose="020B0604020202020204" pitchFamily="34" charset="0"/>
              </a:rPr>
              <a:t>VOUS ET VOS SALARIÉS</a:t>
            </a:r>
          </a:p>
          <a:p>
            <a:pPr defTabSz="685800">
              <a:buClr>
                <a:srgbClr val="4BACC6"/>
              </a:buClr>
              <a:defRPr/>
            </a:pPr>
            <a:endParaRPr lang="fr-FR" sz="900" dirty="0">
              <a:solidFill>
                <a:schemeClr val="bg2"/>
              </a:solidFill>
              <a:latin typeface="Arial" panose="020B0604020202020204" pitchFamily="34" charset="0"/>
              <a:cs typeface="Arial" panose="020B0604020202020204" pitchFamily="34" charset="0"/>
            </a:endParaRPr>
          </a:p>
        </p:txBody>
      </p:sp>
      <p:pic>
        <p:nvPicPr>
          <p:cNvPr id="246" name="Image 245">
            <a:extLst>
              <a:ext uri="{FF2B5EF4-FFF2-40B4-BE49-F238E27FC236}">
                <a16:creationId xmlns:a16="http://schemas.microsoft.com/office/drawing/2014/main" id="{75AA8EAE-D8B9-DEF6-A217-D6EAAD32C31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236616" y="3360115"/>
            <a:ext cx="1101285" cy="115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7" name="Rectangle 246">
            <a:extLst>
              <a:ext uri="{FF2B5EF4-FFF2-40B4-BE49-F238E27FC236}">
                <a16:creationId xmlns:a16="http://schemas.microsoft.com/office/drawing/2014/main" id="{6D32774F-0FD9-AB3A-2F7E-921BB3A24371}"/>
              </a:ext>
            </a:extLst>
          </p:cNvPr>
          <p:cNvSpPr/>
          <p:nvPr/>
        </p:nvSpPr>
        <p:spPr>
          <a:xfrm>
            <a:off x="626599" y="4143823"/>
            <a:ext cx="7727840" cy="407174"/>
          </a:xfrm>
          <a:prstGeom prst="rect">
            <a:avLst/>
          </a:prstGeom>
          <a:solidFill>
            <a:srgbClr val="F1F3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fr-FR" sz="800" b="1" dirty="0">
                <a:solidFill>
                  <a:schemeClr val="accent1"/>
                </a:solidFill>
                <a:latin typeface="Arial" panose="020B0604020202020204"/>
              </a:rPr>
              <a:t>Besoin d’un accord plus personnalisé ? </a:t>
            </a:r>
          </a:p>
          <a:p>
            <a:pPr algn="ctr" defTabSz="685800">
              <a:defRPr/>
            </a:pPr>
            <a:r>
              <a:rPr lang="fr-FR" sz="800" b="1" dirty="0">
                <a:solidFill>
                  <a:schemeClr val="accent1"/>
                </a:solidFill>
                <a:latin typeface="Arial" panose="020B0604020202020204"/>
              </a:rPr>
              <a:t>Natixis Interépargne vous propose de bénéficier de l’expertise d’Allo Experts pour trouver la solution qui vous convient !</a:t>
            </a:r>
          </a:p>
        </p:txBody>
      </p:sp>
      <p:sp>
        <p:nvSpPr>
          <p:cNvPr id="248" name="ZoneTexte 41">
            <a:extLst>
              <a:ext uri="{FF2B5EF4-FFF2-40B4-BE49-F238E27FC236}">
                <a16:creationId xmlns:a16="http://schemas.microsoft.com/office/drawing/2014/main" id="{1EA43B42-F867-B3C7-17E0-BAF1FC574F7A}"/>
              </a:ext>
            </a:extLst>
          </p:cNvPr>
          <p:cNvSpPr txBox="1">
            <a:spLocks noChangeArrowheads="1"/>
          </p:cNvSpPr>
          <p:nvPr/>
        </p:nvSpPr>
        <p:spPr bwMode="auto">
          <a:xfrm>
            <a:off x="743417" y="4830352"/>
            <a:ext cx="68667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itchFamily="18" charset="0"/>
                <a:ea typeface="MS PGothic" pitchFamily="34" charset="-128"/>
              </a:defRPr>
            </a:lvl1pPr>
            <a:lvl2pPr marL="742950" indent="-285750">
              <a:defRPr sz="2400">
                <a:solidFill>
                  <a:schemeClr val="tx1"/>
                </a:solidFill>
                <a:latin typeface="Times" pitchFamily="18" charset="0"/>
                <a:ea typeface="MS PGothic" pitchFamily="34" charset="-128"/>
              </a:defRPr>
            </a:lvl2pPr>
            <a:lvl3pPr marL="1143000" indent="-228600">
              <a:defRPr sz="2400">
                <a:solidFill>
                  <a:schemeClr val="tx1"/>
                </a:solidFill>
                <a:latin typeface="Times" pitchFamily="18" charset="0"/>
                <a:ea typeface="MS PGothic" pitchFamily="34" charset="-128"/>
              </a:defRPr>
            </a:lvl3pPr>
            <a:lvl4pPr marL="1600200" indent="-228600">
              <a:defRPr sz="2400">
                <a:solidFill>
                  <a:schemeClr val="tx1"/>
                </a:solidFill>
                <a:latin typeface="Times" pitchFamily="18" charset="0"/>
                <a:ea typeface="MS PGothic" pitchFamily="34" charset="-128"/>
              </a:defRPr>
            </a:lvl4pPr>
            <a:lvl5pPr marL="2057400" indent="-22860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marL="171450" indent="-171450" defTabSz="342900">
              <a:buFontTx/>
              <a:buAutoNum type="arabicParenBoth"/>
              <a:defRPr/>
            </a:pPr>
            <a:r>
              <a:rPr lang="fr-FR" altLang="fr-FR" sz="525" dirty="0">
                <a:solidFill>
                  <a:srgbClr val="4F504F"/>
                </a:solidFill>
                <a:latin typeface="Arial" panose="020B0604020202020204"/>
                <a:cs typeface="Helvetica" pitchFamily="34" charset="0"/>
              </a:rPr>
              <a:t>Natixis Interépargne procède au dépôt sous réserve de conditions de délai de signature du bulletin de souscription au plus tard 10 jours calendaires avant la date limite de conclusion de l’accord et de réception de l’accord signé et de la consultation des salariés ou procès-verbal du comité social et économique ou décision du(des) délégué(s) syndical(caux)) au plus tard 5 jours calendaires après la date limite légale de conclusion.</a:t>
            </a:r>
          </a:p>
        </p:txBody>
      </p:sp>
    </p:spTree>
    <p:extLst>
      <p:ext uri="{BB962C8B-B14F-4D97-AF65-F5344CB8AC3E}">
        <p14:creationId xmlns:p14="http://schemas.microsoft.com/office/powerpoint/2010/main" val="308935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tre 1">
            <a:extLst>
              <a:ext uri="{FF2B5EF4-FFF2-40B4-BE49-F238E27FC236}">
                <a16:creationId xmlns:a16="http://schemas.microsoft.com/office/drawing/2014/main" id="{76788131-645B-0349-A9DA-F490AF5E36F0}"/>
              </a:ext>
            </a:extLst>
          </p:cNvPr>
          <p:cNvSpPr>
            <a:spLocks noGrp="1"/>
          </p:cNvSpPr>
          <p:nvPr>
            <p:ph type="title"/>
          </p:nvPr>
        </p:nvSpPr>
        <p:spPr/>
        <p:txBody>
          <a:bodyPr/>
          <a:lstStyle/>
          <a:p>
            <a:r>
              <a:rPr lang="fr-FR"/>
              <a:t>L’offre intéressement : tarification</a:t>
            </a:r>
            <a:endParaRPr lang="fr-FR" dirty="0"/>
          </a:p>
        </p:txBody>
      </p:sp>
      <p:sp>
        <p:nvSpPr>
          <p:cNvPr id="4" name="Espace réservé du numéro de diapositive 3">
            <a:extLst>
              <a:ext uri="{FF2B5EF4-FFF2-40B4-BE49-F238E27FC236}">
                <a16:creationId xmlns:a16="http://schemas.microsoft.com/office/drawing/2014/main" id="{0248A80A-B965-9B47-9382-BA256DB2340E}"/>
              </a:ext>
            </a:extLst>
          </p:cNvPr>
          <p:cNvSpPr>
            <a:spLocks noGrp="1"/>
          </p:cNvSpPr>
          <p:nvPr>
            <p:ph type="sldNum" sz="quarter" idx="12"/>
          </p:nvPr>
        </p:nvSpPr>
        <p:spPr>
          <a:xfrm>
            <a:off x="164832" y="4856885"/>
            <a:ext cx="363995" cy="165754"/>
          </a:xfrm>
        </p:spPr>
        <p:txBody>
          <a:bodyPr/>
          <a:lstStyle/>
          <a:p>
            <a:fld id="{E94165F0-FE87-0B48-AA66-28C8AFD55271}" type="slidenum">
              <a:rPr lang="fr-FR" smtClean="0"/>
              <a:pPr/>
              <a:t>21</a:t>
            </a:fld>
            <a:endParaRPr lang="fr-FR" dirty="0"/>
          </a:p>
        </p:txBody>
      </p:sp>
      <p:sp>
        <p:nvSpPr>
          <p:cNvPr id="6" name="Rectangle: Top Corners Rounded 26">
            <a:extLst>
              <a:ext uri="{FF2B5EF4-FFF2-40B4-BE49-F238E27FC236}">
                <a16:creationId xmlns:a16="http://schemas.microsoft.com/office/drawing/2014/main" id="{4D5E0175-679D-830D-3EA8-EFFC7EA7CF02}"/>
              </a:ext>
            </a:extLst>
          </p:cNvPr>
          <p:cNvSpPr/>
          <p:nvPr/>
        </p:nvSpPr>
        <p:spPr>
          <a:xfrm>
            <a:off x="1651377" y="1364735"/>
            <a:ext cx="5813947" cy="33599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540" rtl="0" eaLnBrk="1" fontAlgn="auto" latinLnBrk="0" hangingPunct="1">
              <a:lnSpc>
                <a:spcPct val="100000"/>
              </a:lnSpc>
              <a:spcBef>
                <a:spcPts val="0"/>
              </a:spcBef>
              <a:spcAft>
                <a:spcPts val="0"/>
              </a:spcAft>
              <a:buClrTx/>
              <a:buSzTx/>
              <a:buFontTx/>
              <a:buNone/>
              <a:tabLst/>
              <a:defRPr/>
            </a:pPr>
            <a:endParaRPr kumimoji="0" lang="en-US" sz="7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Freeform 175">
            <a:extLst>
              <a:ext uri="{FF2B5EF4-FFF2-40B4-BE49-F238E27FC236}">
                <a16:creationId xmlns:a16="http://schemas.microsoft.com/office/drawing/2014/main" id="{75F1AC32-556B-D79B-F5A2-BF21DBF87C63}"/>
              </a:ext>
            </a:extLst>
          </p:cNvPr>
          <p:cNvSpPr/>
          <p:nvPr/>
        </p:nvSpPr>
        <p:spPr>
          <a:xfrm rot="10800000">
            <a:off x="1651377" y="1822104"/>
            <a:ext cx="5813947" cy="1958326"/>
          </a:xfrm>
          <a:prstGeom prst="rect">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pPr marL="0" lvl="2">
              <a:lnSpc>
                <a:spcPts val="1050"/>
              </a:lnSpc>
              <a:buClr>
                <a:srgbClr val="ABABAB"/>
              </a:buClr>
              <a:buSzPct val="150000"/>
              <a:defRPr/>
            </a:pPr>
            <a:endParaRPr lang="fr-FR" sz="1000" b="1" dirty="0">
              <a:solidFill>
                <a:schemeClr val="tx1"/>
              </a:solidFill>
              <a:latin typeface="Arial" panose="020B0604020202020204" pitchFamily="34" charset="0"/>
              <a:cs typeface="Arial" panose="020B0604020202020204" pitchFamily="34" charset="0"/>
            </a:endParaRPr>
          </a:p>
          <a:p>
            <a:pPr marL="0" lvl="2" defTabSz="685800">
              <a:lnSpc>
                <a:spcPts val="1050"/>
              </a:lnSpc>
              <a:buClr>
                <a:srgbClr val="ABABAB"/>
              </a:buClr>
              <a:buSzPct val="150000"/>
              <a:defRPr/>
            </a:pPr>
            <a:endParaRPr lang="fr-FR" sz="800" b="1" dirty="0">
              <a:solidFill>
                <a:schemeClr val="tx1"/>
              </a:solidFill>
              <a:latin typeface="Arial" panose="020B0604020202020204" pitchFamily="34" charset="0"/>
              <a:cs typeface="Arial" panose="020B0604020202020204" pitchFamily="34" charset="0"/>
            </a:endParaRPr>
          </a:p>
          <a:p>
            <a:endParaRPr lang="fr-FR" sz="675" dirty="0">
              <a:solidFill>
                <a:schemeClr val="bg2"/>
              </a:solidFill>
            </a:endParaRPr>
          </a:p>
        </p:txBody>
      </p:sp>
      <p:sp>
        <p:nvSpPr>
          <p:cNvPr id="11" name="ZoneTexte 10">
            <a:extLst>
              <a:ext uri="{FF2B5EF4-FFF2-40B4-BE49-F238E27FC236}">
                <a16:creationId xmlns:a16="http://schemas.microsoft.com/office/drawing/2014/main" id="{EAA78B9C-7D38-16AC-34DE-B551A0863944}"/>
              </a:ext>
            </a:extLst>
          </p:cNvPr>
          <p:cNvSpPr txBox="1"/>
          <p:nvPr/>
        </p:nvSpPr>
        <p:spPr>
          <a:xfrm>
            <a:off x="1651376" y="1403867"/>
            <a:ext cx="5813948" cy="307777"/>
          </a:xfrm>
          <a:prstGeom prst="rect">
            <a:avLst/>
          </a:prstGeom>
          <a:noFill/>
          <a:effectLst/>
        </p:spPr>
        <p:txBody>
          <a:bodyPr wrap="square" rtlCol="0">
            <a:spAutoFit/>
          </a:bodyPr>
          <a:lstStyle/>
          <a:p>
            <a:pPr algn="ctr"/>
            <a:r>
              <a:rPr lang="fr-FR" sz="1400" b="1">
                <a:solidFill>
                  <a:schemeClr val="bg1"/>
                </a:solidFill>
                <a:latin typeface="Arial" panose="020B0604020202020204"/>
              </a:rPr>
              <a:t>Forfait tout inclus</a:t>
            </a:r>
            <a:endParaRPr lang="fr-FR" sz="1400" b="1" dirty="0">
              <a:solidFill>
                <a:schemeClr val="bg1"/>
              </a:solidFill>
              <a:latin typeface="Arial" panose="020B0604020202020204"/>
            </a:endParaRPr>
          </a:p>
        </p:txBody>
      </p:sp>
      <p:sp>
        <p:nvSpPr>
          <p:cNvPr id="12" name="ZoneTexte 11">
            <a:extLst>
              <a:ext uri="{FF2B5EF4-FFF2-40B4-BE49-F238E27FC236}">
                <a16:creationId xmlns:a16="http://schemas.microsoft.com/office/drawing/2014/main" id="{53CA2966-08B8-E135-331B-4C2EFA714C8A}"/>
              </a:ext>
            </a:extLst>
          </p:cNvPr>
          <p:cNvSpPr txBox="1"/>
          <p:nvPr/>
        </p:nvSpPr>
        <p:spPr>
          <a:xfrm>
            <a:off x="1784472" y="2039904"/>
            <a:ext cx="5636527" cy="1522725"/>
          </a:xfrm>
          <a:prstGeom prst="rect">
            <a:avLst/>
          </a:prstGeom>
          <a:noFill/>
        </p:spPr>
        <p:txBody>
          <a:bodyPr wrap="square" rtlCol="0">
            <a:spAutoFit/>
          </a:bodyPr>
          <a:lstStyle/>
          <a:p>
            <a:pPr marL="0" lvl="2">
              <a:lnSpc>
                <a:spcPts val="1050"/>
              </a:lnSpc>
              <a:buClr>
                <a:srgbClr val="ABABAB"/>
              </a:buClr>
              <a:buSzPct val="150000"/>
              <a:defRPr/>
            </a:pPr>
            <a:r>
              <a:rPr lang="fr-FR" sz="1600" b="1" dirty="0">
                <a:solidFill>
                  <a:srgbClr val="562670"/>
                </a:solidFill>
                <a:latin typeface="Arial" panose="020B0604020202020204" pitchFamily="34" charset="0"/>
                <a:cs typeface="Arial" panose="020B0604020202020204" pitchFamily="34" charset="0"/>
              </a:rPr>
              <a:t>990 € HT pour 3 exercices </a:t>
            </a:r>
            <a:r>
              <a:rPr lang="fr-FR" sz="1600" b="1">
                <a:solidFill>
                  <a:schemeClr val="tx2"/>
                </a:solidFill>
                <a:latin typeface="Arial" panose="020B0604020202020204" pitchFamily="34" charset="0"/>
                <a:cs typeface="Arial" panose="020B0604020202020204" pitchFamily="34" charset="0"/>
              </a:rPr>
              <a:t>ou 390 </a:t>
            </a:r>
            <a:r>
              <a:rPr lang="fr-FR" sz="1600" b="1" dirty="0">
                <a:solidFill>
                  <a:schemeClr val="tx2"/>
                </a:solidFill>
                <a:latin typeface="Arial" panose="020B0604020202020204" pitchFamily="34" charset="0"/>
                <a:cs typeface="Arial" panose="020B0604020202020204" pitchFamily="34" charset="0"/>
              </a:rPr>
              <a:t>€ HT pour 1 exercice</a:t>
            </a:r>
          </a:p>
          <a:p>
            <a:pPr marL="0" lvl="2">
              <a:lnSpc>
                <a:spcPts val="1050"/>
              </a:lnSpc>
              <a:buClr>
                <a:srgbClr val="ABABAB"/>
              </a:buClr>
              <a:buSzPct val="150000"/>
              <a:defRPr/>
            </a:pPr>
            <a:endParaRPr lang="fr-FR" sz="1050" b="1" dirty="0">
              <a:solidFill>
                <a:schemeClr val="tx1"/>
              </a:solidFill>
              <a:latin typeface="Arial" panose="020B0604020202020204" pitchFamily="34" charset="0"/>
              <a:cs typeface="Arial" panose="020B0604020202020204" pitchFamily="34" charset="0"/>
            </a:endParaRPr>
          </a:p>
          <a:p>
            <a:pPr marL="0" lvl="2" defTabSz="685800">
              <a:lnSpc>
                <a:spcPts val="1050"/>
              </a:lnSpc>
              <a:buClr>
                <a:srgbClr val="ABABAB"/>
              </a:buClr>
              <a:buSzPct val="150000"/>
              <a:defRPr/>
            </a:pPr>
            <a:r>
              <a:rPr lang="fr-FR" sz="1000" dirty="0">
                <a:solidFill>
                  <a:schemeClr val="tx1"/>
                </a:solidFill>
                <a:latin typeface="Arial" panose="020B0604020202020204" pitchFamily="34" charset="0"/>
                <a:cs typeface="Arial" panose="020B0604020202020204" pitchFamily="34" charset="0"/>
              </a:rPr>
              <a:t>Si l’accord prévoit la tacite reconduction, </a:t>
            </a:r>
            <a:r>
              <a:rPr lang="fr-FR" sz="1000" b="1" dirty="0">
                <a:solidFill>
                  <a:schemeClr val="tx1"/>
                </a:solidFill>
                <a:latin typeface="Arial" panose="020B0604020202020204" pitchFamily="34" charset="0"/>
                <a:cs typeface="Arial" panose="020B0604020202020204" pitchFamily="34" charset="0"/>
              </a:rPr>
              <a:t>une réduction de 15 % </a:t>
            </a:r>
            <a:r>
              <a:rPr lang="fr-FR" sz="1000" dirty="0">
                <a:solidFill>
                  <a:schemeClr val="tx1"/>
                </a:solidFill>
                <a:latin typeface="Arial" panose="020B0604020202020204" pitchFamily="34" charset="0"/>
                <a:cs typeface="Arial" panose="020B0604020202020204" pitchFamily="34" charset="0"/>
              </a:rPr>
              <a:t>s’appliquera sur le forfait pour la nouvelle période de 1 ou 3 exercices selon la durée initiale de </a:t>
            </a:r>
            <a:r>
              <a:rPr lang="fr-FR" sz="1000">
                <a:solidFill>
                  <a:schemeClr val="tx1"/>
                </a:solidFill>
                <a:latin typeface="Arial" panose="020B0604020202020204" pitchFamily="34" charset="0"/>
                <a:cs typeface="Arial" panose="020B0604020202020204" pitchFamily="34" charset="0"/>
              </a:rPr>
              <a:t>l’accord.</a:t>
            </a:r>
          </a:p>
          <a:p>
            <a:pPr marL="0" lvl="2" defTabSz="685800">
              <a:lnSpc>
                <a:spcPts val="1050"/>
              </a:lnSpc>
              <a:buClr>
                <a:srgbClr val="ABABAB"/>
              </a:buClr>
              <a:buSzPct val="150000"/>
              <a:defRPr/>
            </a:pPr>
            <a:endParaRPr lang="fr-FR" sz="1000">
              <a:latin typeface="Arial" panose="020B0604020202020204" pitchFamily="34" charset="0"/>
              <a:cs typeface="Arial" panose="020B0604020202020204" pitchFamily="34" charset="0"/>
            </a:endParaRPr>
          </a:p>
          <a:p>
            <a:pPr defTabSz="685800">
              <a:defRPr/>
            </a:pPr>
            <a:r>
              <a:rPr lang="fr-FR" sz="1100" b="1">
                <a:solidFill>
                  <a:schemeClr val="accent1"/>
                </a:solidFill>
                <a:latin typeface="Arial" panose="020B0604020202020204" pitchFamily="34" charset="0"/>
                <a:cs typeface="Arial" panose="020B0604020202020204" pitchFamily="34" charset="0"/>
              </a:rPr>
              <a:t>Le traitement collectif digital est inclus quel que soit le nombre de bénéficiaires : </a:t>
            </a:r>
          </a:p>
          <a:p>
            <a:pPr defTabSz="685800">
              <a:defRPr/>
            </a:pPr>
            <a:endParaRPr lang="fr-FR" sz="1100" b="1">
              <a:solidFill>
                <a:srgbClr val="562670"/>
              </a:solidFill>
              <a:latin typeface="Arial" panose="020B0604020202020204" pitchFamily="34" charset="0"/>
              <a:cs typeface="Arial" panose="020B0604020202020204" pitchFamily="34" charset="0"/>
            </a:endParaRPr>
          </a:p>
          <a:p>
            <a:pPr marL="135731" lvl="2" indent="-135731" defTabSz="685800">
              <a:lnSpc>
                <a:spcPts val="900"/>
              </a:lnSpc>
              <a:spcBef>
                <a:spcPts val="75"/>
              </a:spcBef>
              <a:buClr>
                <a:srgbClr val="581D74"/>
              </a:buClr>
              <a:buSzPct val="150000"/>
              <a:buFont typeface="Wingdings" panose="05000000000000000000" pitchFamily="2" charset="2"/>
              <a:buChar char="§"/>
              <a:defRPr/>
            </a:pPr>
            <a:r>
              <a:rPr lang="fr-FR" sz="1050">
                <a:solidFill>
                  <a:schemeClr val="tx1"/>
                </a:solidFill>
                <a:latin typeface="Arial" panose="020B0604020202020204" pitchFamily="34" charset="0"/>
                <a:cs typeface="Arial" panose="020B0604020202020204" pitchFamily="34" charset="0"/>
              </a:rPr>
              <a:t>Transmission à Natixis Interépargne </a:t>
            </a:r>
            <a:r>
              <a:rPr lang="fr-FR" sz="1050" b="1">
                <a:solidFill>
                  <a:srgbClr val="006982"/>
                </a:solidFill>
                <a:latin typeface="Arial" panose="020B0604020202020204" pitchFamily="34" charset="0"/>
                <a:cs typeface="Arial" panose="020B0604020202020204" pitchFamily="34" charset="0"/>
              </a:rPr>
              <a:t>l’enveloppe à distribuer </a:t>
            </a:r>
            <a:r>
              <a:rPr lang="fr-FR" sz="1050">
                <a:solidFill>
                  <a:schemeClr val="tx1"/>
                </a:solidFill>
                <a:latin typeface="Arial" panose="020B0604020202020204" pitchFamily="34" charset="0"/>
                <a:cs typeface="Arial" panose="020B0604020202020204" pitchFamily="34" charset="0"/>
              </a:rPr>
              <a:t>via l’Espace Entreprise</a:t>
            </a:r>
          </a:p>
          <a:p>
            <a:pPr marL="135731" lvl="2" indent="-135731" defTabSz="685800">
              <a:lnSpc>
                <a:spcPts val="900"/>
              </a:lnSpc>
              <a:spcBef>
                <a:spcPts val="75"/>
              </a:spcBef>
              <a:buClr>
                <a:srgbClr val="581D74"/>
              </a:buClr>
              <a:buSzPct val="150000"/>
              <a:buFont typeface="Wingdings" panose="05000000000000000000" pitchFamily="2" charset="2"/>
              <a:buChar char="§"/>
              <a:defRPr/>
            </a:pPr>
            <a:r>
              <a:rPr lang="fr-FR" sz="1050">
                <a:solidFill>
                  <a:schemeClr val="tx1"/>
                </a:solidFill>
                <a:latin typeface="Arial" panose="020B0604020202020204" pitchFamily="34" charset="0"/>
                <a:cs typeface="Arial" panose="020B0604020202020204" pitchFamily="34" charset="0"/>
              </a:rPr>
              <a:t>Calcul de répartition par bénéficiaire</a:t>
            </a:r>
          </a:p>
          <a:p>
            <a:pPr marL="135731" lvl="2" indent="-135731" defTabSz="685800">
              <a:lnSpc>
                <a:spcPts val="900"/>
              </a:lnSpc>
              <a:spcBef>
                <a:spcPts val="75"/>
              </a:spcBef>
              <a:buClr>
                <a:srgbClr val="581D74"/>
              </a:buClr>
              <a:buSzPct val="150000"/>
              <a:buFont typeface="Wingdings" panose="05000000000000000000" pitchFamily="2" charset="2"/>
              <a:buChar char="§"/>
              <a:defRPr/>
            </a:pPr>
            <a:r>
              <a:rPr lang="fr-FR" sz="1050">
                <a:solidFill>
                  <a:schemeClr val="tx1"/>
                </a:solidFill>
                <a:latin typeface="Arial" panose="020B0604020202020204" pitchFamily="34" charset="0"/>
                <a:cs typeface="Arial" panose="020B0604020202020204" pitchFamily="34" charset="0"/>
              </a:rPr>
              <a:t>Interrogation des bénéficiaires</a:t>
            </a:r>
          </a:p>
        </p:txBody>
      </p:sp>
    </p:spTree>
    <p:extLst>
      <p:ext uri="{BB962C8B-B14F-4D97-AF65-F5344CB8AC3E}">
        <p14:creationId xmlns:p14="http://schemas.microsoft.com/office/powerpoint/2010/main" val="720310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FDBF8CA2-226D-B88C-4A63-5B4A1FA1EAF0}"/>
              </a:ext>
            </a:extLst>
          </p:cNvPr>
          <p:cNvPicPr>
            <a:picLocks noChangeAspect="1"/>
          </p:cNvPicPr>
          <p:nvPr/>
        </p:nvPicPr>
        <p:blipFill rotWithShape="1">
          <a:blip r:embed="rId2"/>
          <a:srcRect b="2220"/>
          <a:stretch/>
        </p:blipFill>
        <p:spPr>
          <a:xfrm>
            <a:off x="6945808" y="0"/>
            <a:ext cx="2198626" cy="5143500"/>
          </a:xfrm>
          <a:prstGeom prst="rect">
            <a:avLst/>
          </a:prstGeom>
        </p:spPr>
      </p:pic>
      <p:sp>
        <p:nvSpPr>
          <p:cNvPr id="2" name="Titre 1">
            <a:extLst>
              <a:ext uri="{FF2B5EF4-FFF2-40B4-BE49-F238E27FC236}">
                <a16:creationId xmlns:a16="http://schemas.microsoft.com/office/drawing/2014/main" id="{CF4AF0AF-12CE-E7FE-C092-F1968CA9D08B}"/>
              </a:ext>
            </a:extLst>
          </p:cNvPr>
          <p:cNvSpPr>
            <a:spLocks noGrp="1"/>
          </p:cNvSpPr>
          <p:nvPr>
            <p:ph type="title"/>
          </p:nvPr>
        </p:nvSpPr>
        <p:spPr/>
        <p:txBody>
          <a:bodyPr/>
          <a:lstStyle/>
          <a:p>
            <a:r>
              <a:rPr lang="fr-FR" dirty="0"/>
              <a:t>Traitement de l’accord avec </a:t>
            </a:r>
            <a:br>
              <a:rPr lang="fr-FR" dirty="0"/>
            </a:br>
            <a:r>
              <a:rPr lang="fr-FR" dirty="0"/>
              <a:t>l’Espace Entreprise</a:t>
            </a:r>
          </a:p>
        </p:txBody>
      </p:sp>
      <p:sp>
        <p:nvSpPr>
          <p:cNvPr id="5" name="Espace réservé du numéro de diapositive 4">
            <a:extLst>
              <a:ext uri="{FF2B5EF4-FFF2-40B4-BE49-F238E27FC236}">
                <a16:creationId xmlns:a16="http://schemas.microsoft.com/office/drawing/2014/main" id="{EA73D49B-4112-6431-ED90-29865968FAA3}"/>
              </a:ext>
            </a:extLst>
          </p:cNvPr>
          <p:cNvSpPr>
            <a:spLocks noGrp="1"/>
          </p:cNvSpPr>
          <p:nvPr>
            <p:ph type="sldNum" sz="quarter" idx="12"/>
          </p:nvPr>
        </p:nvSpPr>
        <p:spPr/>
        <p:txBody>
          <a:bodyPr/>
          <a:lstStyle/>
          <a:p>
            <a:fld id="{E94165F0-FE87-0B48-AA66-28C8AFD55271}" type="slidenum">
              <a:rPr lang="fr-FR" smtClean="0"/>
              <a:t>22</a:t>
            </a:fld>
            <a:endParaRPr lang="fr-FR"/>
          </a:p>
        </p:txBody>
      </p:sp>
      <p:sp>
        <p:nvSpPr>
          <p:cNvPr id="6" name="Espace réservé du texte 5">
            <a:extLst>
              <a:ext uri="{FF2B5EF4-FFF2-40B4-BE49-F238E27FC236}">
                <a16:creationId xmlns:a16="http://schemas.microsoft.com/office/drawing/2014/main" id="{F9C9553B-BDEB-7B03-BE3A-318620B7FA71}"/>
              </a:ext>
            </a:extLst>
          </p:cNvPr>
          <p:cNvSpPr>
            <a:spLocks noGrp="1"/>
          </p:cNvSpPr>
          <p:nvPr>
            <p:ph type="body" sz="quarter" idx="13"/>
          </p:nvPr>
        </p:nvSpPr>
        <p:spPr>
          <a:xfrm>
            <a:off x="385322" y="915988"/>
            <a:ext cx="8434830" cy="315514"/>
          </a:xfrm>
        </p:spPr>
        <p:txBody>
          <a:bodyPr/>
          <a:lstStyle/>
          <a:p>
            <a:r>
              <a:rPr lang="fr-FR" sz="1100" dirty="0"/>
              <a:t>Pilotez et digitalisez votre dispositif d’épargne salariale et retraite en toute simplicité</a:t>
            </a:r>
          </a:p>
        </p:txBody>
      </p:sp>
      <p:sp>
        <p:nvSpPr>
          <p:cNvPr id="7" name="Espace réservé du contenu 6">
            <a:extLst>
              <a:ext uri="{FF2B5EF4-FFF2-40B4-BE49-F238E27FC236}">
                <a16:creationId xmlns:a16="http://schemas.microsoft.com/office/drawing/2014/main" id="{37F72152-F53E-861E-A93E-997CD6E8BAA9}"/>
              </a:ext>
            </a:extLst>
          </p:cNvPr>
          <p:cNvSpPr>
            <a:spLocks noGrp="1"/>
          </p:cNvSpPr>
          <p:nvPr>
            <p:ph idx="16"/>
          </p:nvPr>
        </p:nvSpPr>
        <p:spPr>
          <a:xfrm>
            <a:off x="351906" y="1477329"/>
            <a:ext cx="6392072" cy="3243354"/>
          </a:xfrm>
        </p:spPr>
        <p:txBody>
          <a:bodyPr/>
          <a:lstStyle/>
          <a:p>
            <a:r>
              <a:rPr lang="fr-FR" sz="1200" dirty="0"/>
              <a:t>En tant que dirigeant, digitalisez vos campagnes de traitements collectifs de votre intéressement en ligne.</a:t>
            </a:r>
          </a:p>
        </p:txBody>
      </p:sp>
      <p:sp>
        <p:nvSpPr>
          <p:cNvPr id="11" name="Espace réservé du texte 5">
            <a:extLst>
              <a:ext uri="{FF2B5EF4-FFF2-40B4-BE49-F238E27FC236}">
                <a16:creationId xmlns:a16="http://schemas.microsoft.com/office/drawing/2014/main" id="{E98CD43D-98D7-5945-6446-8550FF74ABCF}"/>
              </a:ext>
            </a:extLst>
          </p:cNvPr>
          <p:cNvSpPr txBox="1">
            <a:spLocks/>
          </p:cNvSpPr>
          <p:nvPr/>
        </p:nvSpPr>
        <p:spPr>
          <a:xfrm>
            <a:off x="357752" y="2147490"/>
            <a:ext cx="3160173" cy="1327140"/>
          </a:xfrm>
          <a:prstGeom prst="rect">
            <a:avLst/>
          </a:prstGeom>
        </p:spPr>
        <p:txBody>
          <a:bodyPr/>
          <a:lst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171450" lvl="1" indent="-171450">
              <a:lnSpc>
                <a:spcPct val="100000"/>
              </a:lnSpc>
              <a:spcBef>
                <a:spcPts val="0"/>
              </a:spcBef>
              <a:buClr>
                <a:schemeClr val="tx2"/>
              </a:buClr>
              <a:buFont typeface="Wingdings" panose="05000000000000000000" pitchFamily="2" charset="2"/>
              <a:buChar char="§"/>
            </a:pPr>
            <a:r>
              <a:rPr lang="fr-FR" sz="1200" dirty="0">
                <a:latin typeface="Roboto" panose="02000000000000000000" pitchFamily="2" charset="0"/>
                <a:ea typeface="Roboto" panose="02000000000000000000" pitchFamily="2" charset="0"/>
                <a:cs typeface="Roboto" panose="02000000000000000000" pitchFamily="2" charset="0"/>
              </a:rPr>
              <a:t>Planifiez entièrement vos traitements collectifs lors de vos campagnes d’intéressement.</a:t>
            </a:r>
          </a:p>
          <a:p>
            <a:pPr marL="171450" lvl="1" indent="-171450">
              <a:lnSpc>
                <a:spcPct val="100000"/>
              </a:lnSpc>
              <a:spcBef>
                <a:spcPts val="0"/>
              </a:spcBef>
              <a:buClr>
                <a:schemeClr val="tx2"/>
              </a:buClr>
              <a:buFont typeface="Wingdings" panose="05000000000000000000" pitchFamily="2" charset="2"/>
              <a:buChar char="§"/>
            </a:pPr>
            <a:endParaRPr lang="fr-FR" sz="1200" dirty="0">
              <a:latin typeface="Roboto" panose="02000000000000000000" pitchFamily="2" charset="0"/>
              <a:ea typeface="Roboto" panose="02000000000000000000" pitchFamily="2" charset="0"/>
              <a:cs typeface="Roboto" panose="02000000000000000000" pitchFamily="2" charset="0"/>
            </a:endParaRPr>
          </a:p>
          <a:p>
            <a:pPr marL="171450" lvl="1" indent="-171450">
              <a:lnSpc>
                <a:spcPct val="100000"/>
              </a:lnSpc>
              <a:spcBef>
                <a:spcPts val="0"/>
              </a:spcBef>
              <a:buClr>
                <a:schemeClr val="tx2"/>
              </a:buClr>
              <a:buFont typeface="Wingdings" panose="05000000000000000000" pitchFamily="2" charset="2"/>
              <a:buChar char="§"/>
            </a:pPr>
            <a:r>
              <a:rPr lang="fr-FR" sz="1200" dirty="0">
                <a:latin typeface="Roboto" panose="02000000000000000000" pitchFamily="2" charset="0"/>
                <a:ea typeface="Roboto" panose="02000000000000000000" pitchFamily="2" charset="0"/>
                <a:cs typeface="Roboto" panose="02000000000000000000" pitchFamily="2" charset="0"/>
              </a:rPr>
              <a:t>Sécurisez l’envoi de vos données grâce au parcours en ligne.</a:t>
            </a:r>
          </a:p>
          <a:p>
            <a:pPr marL="171450" lvl="1" indent="-171450">
              <a:lnSpc>
                <a:spcPct val="100000"/>
              </a:lnSpc>
              <a:spcBef>
                <a:spcPts val="0"/>
              </a:spcBef>
              <a:buClr>
                <a:schemeClr val="tx2"/>
              </a:buClr>
              <a:buFont typeface="Wingdings" panose="05000000000000000000" pitchFamily="2" charset="2"/>
              <a:buChar char="§"/>
            </a:pPr>
            <a:endParaRPr lang="fr-FR" sz="1200" dirty="0">
              <a:latin typeface="Roboto" panose="02000000000000000000" pitchFamily="2" charset="0"/>
              <a:ea typeface="Roboto" panose="02000000000000000000" pitchFamily="2" charset="0"/>
              <a:cs typeface="Roboto" panose="02000000000000000000" pitchFamily="2" charset="0"/>
            </a:endParaRPr>
          </a:p>
          <a:p>
            <a:pPr marL="171450" lvl="1" indent="-171450">
              <a:lnSpc>
                <a:spcPct val="100000"/>
              </a:lnSpc>
              <a:spcBef>
                <a:spcPts val="0"/>
              </a:spcBef>
              <a:buClr>
                <a:schemeClr val="tx2"/>
              </a:buClr>
              <a:buFont typeface="Wingdings" panose="05000000000000000000" pitchFamily="2" charset="2"/>
              <a:buChar char="§"/>
            </a:pPr>
            <a:r>
              <a:rPr lang="fr-FR" sz="1200" dirty="0">
                <a:latin typeface="Roboto" panose="02000000000000000000" pitchFamily="2" charset="0"/>
                <a:ea typeface="Roboto" panose="02000000000000000000" pitchFamily="2" charset="0"/>
                <a:cs typeface="Roboto" panose="02000000000000000000" pitchFamily="2" charset="0"/>
              </a:rPr>
              <a:t>Visualisez les taux de non-réponse des bénéficiaires pendant la période d’interrogation.</a:t>
            </a:r>
          </a:p>
        </p:txBody>
      </p:sp>
      <p:pic>
        <p:nvPicPr>
          <p:cNvPr id="13" name="Image 12">
            <a:extLst>
              <a:ext uri="{FF2B5EF4-FFF2-40B4-BE49-F238E27FC236}">
                <a16:creationId xmlns:a16="http://schemas.microsoft.com/office/drawing/2014/main" id="{0AB6477E-7952-66DA-CC9D-49461502B03D}"/>
              </a:ext>
            </a:extLst>
          </p:cNvPr>
          <p:cNvPicPr>
            <a:picLocks noChangeAspect="1"/>
          </p:cNvPicPr>
          <p:nvPr/>
        </p:nvPicPr>
        <p:blipFill rotWithShape="1">
          <a:blip r:embed="rId3"/>
          <a:srcRect l="942" r="14641" b="17442"/>
          <a:stretch/>
        </p:blipFill>
        <p:spPr>
          <a:xfrm>
            <a:off x="3555912" y="2241879"/>
            <a:ext cx="3047998" cy="1891244"/>
          </a:xfrm>
          <a:prstGeom prst="rect">
            <a:avLst/>
          </a:prstGeom>
          <a:ln>
            <a:solidFill>
              <a:schemeClr val="bg1">
                <a:lumMod val="85000"/>
              </a:schemeClr>
            </a:solidFill>
          </a:ln>
          <a:effectLst/>
        </p:spPr>
      </p:pic>
    </p:spTree>
    <p:extLst>
      <p:ext uri="{BB962C8B-B14F-4D97-AF65-F5344CB8AC3E}">
        <p14:creationId xmlns:p14="http://schemas.microsoft.com/office/powerpoint/2010/main" val="1788556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85321" y="195262"/>
            <a:ext cx="8355267" cy="389953"/>
          </a:xfrm>
        </p:spPr>
        <p:txBody>
          <a:bodyPr/>
          <a:lstStyle/>
          <a:p>
            <a:r>
              <a:rPr lang="fr-FR" dirty="0"/>
              <a:t>L’Intéressement : les délais à connaitre</a:t>
            </a:r>
            <a:br>
              <a:rPr lang="fr-FR" dirty="0"/>
            </a:br>
            <a:r>
              <a:rPr lang="fr-FR" sz="1600" dirty="0">
                <a:solidFill>
                  <a:schemeClr val="tx2"/>
                </a:solidFill>
              </a:rPr>
              <a:t>Rappel des délais à respecter pour mettre en </a:t>
            </a:r>
            <a:r>
              <a:rPr lang="fr-FR" sz="1600">
                <a:solidFill>
                  <a:schemeClr val="tx2"/>
                </a:solidFill>
              </a:rPr>
              <a:t>place l’intéressement </a:t>
            </a:r>
            <a:br>
              <a:rPr lang="fr-FR" dirty="0"/>
            </a:br>
            <a:br>
              <a:rPr lang="fr-FR" dirty="0"/>
            </a:br>
            <a:endParaRPr lang="fr-FR" dirty="0"/>
          </a:p>
        </p:txBody>
      </p:sp>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23</a:t>
            </a:fld>
            <a:endParaRPr lang="fr-FR" sz="500"/>
          </a:p>
        </p:txBody>
      </p:sp>
      <p:sp>
        <p:nvSpPr>
          <p:cNvPr id="3" name="ZoneTexte 10">
            <a:extLst>
              <a:ext uri="{FF2B5EF4-FFF2-40B4-BE49-F238E27FC236}">
                <a16:creationId xmlns:a16="http://schemas.microsoft.com/office/drawing/2014/main" id="{733C29F7-A11B-80BA-DFB8-6DE58D9EE2BD}"/>
              </a:ext>
            </a:extLst>
          </p:cNvPr>
          <p:cNvSpPr txBox="1">
            <a:spLocks noChangeArrowheads="1"/>
          </p:cNvSpPr>
          <p:nvPr/>
        </p:nvSpPr>
        <p:spPr bwMode="auto">
          <a:xfrm>
            <a:off x="777643" y="4863533"/>
            <a:ext cx="6901831" cy="246069"/>
          </a:xfrm>
          <a:prstGeom prst="rect">
            <a:avLst/>
          </a:prstGeom>
          <a:noFill/>
          <a:ln>
            <a:noFill/>
          </a:ln>
        </p:spPr>
        <p:txBody>
          <a:bodyPr wrap="squar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151711" indent="-151711" algn="just" defTabSz="606844" eaLnBrk="1" fontAlgn="base" hangingPunct="1">
              <a:lnSpc>
                <a:spcPts val="600"/>
              </a:lnSpc>
              <a:spcBef>
                <a:spcPct val="0"/>
              </a:spcBef>
              <a:spcAft>
                <a:spcPct val="0"/>
              </a:spcAft>
              <a:buClrTx/>
              <a:buSzTx/>
              <a:buFontTx/>
              <a:buAutoNum type="arabicParenBoth"/>
              <a:defRPr/>
            </a:pPr>
            <a:r>
              <a:rPr lang="fr-FR" altLang="en-US" sz="600" dirty="0">
                <a:latin typeface="Arial Narrow" panose="020B0606020202030204" pitchFamily="34" charset="0"/>
                <a:ea typeface="MS PGothic" pitchFamily="34" charset="-128"/>
              </a:rPr>
              <a:t>Natixis Interépargne procède au dépôt (sous réserve de conditions de délai de signature du bulletin de souscription au plus tard 10 jours calendaires avant la date limite de conclusion de l’accord et de réception de l’accord signé et de la consultation des salariés ou procès-verbal du comité social et économique ou décision du(des) délégué(s) syndical(caux)) au plus tard 5 jours calendaires après la date limite légale de conclusion).</a:t>
            </a:r>
          </a:p>
        </p:txBody>
      </p:sp>
      <p:sp>
        <p:nvSpPr>
          <p:cNvPr id="14" name="Espace réservé du texte 3">
            <a:extLst>
              <a:ext uri="{FF2B5EF4-FFF2-40B4-BE49-F238E27FC236}">
                <a16:creationId xmlns:a16="http://schemas.microsoft.com/office/drawing/2014/main" id="{B404F542-33A6-A61F-43F7-2516F926FC2F}"/>
              </a:ext>
            </a:extLst>
          </p:cNvPr>
          <p:cNvSpPr txBox="1">
            <a:spLocks/>
          </p:cNvSpPr>
          <p:nvPr/>
        </p:nvSpPr>
        <p:spPr>
          <a:xfrm>
            <a:off x="364979" y="1158588"/>
            <a:ext cx="8439436" cy="2179345"/>
          </a:xfrm>
          <a:prstGeom prst="rect">
            <a:avLst/>
          </a:prstGeom>
          <a:ln>
            <a:noFill/>
          </a:ln>
        </p:spPr>
        <p:txBody>
          <a:bodyPr vert="horz" lIns="0" tIns="0" rIns="0" bIns="0" rtlCol="0">
            <a:noAutofit/>
          </a:bodyPr>
          <a:lstStyle>
            <a:lvl1pPr marL="0" indent="0" algn="l" defTabSz="685783" rtl="0" eaLnBrk="1" latinLnBrk="0" hangingPunct="1">
              <a:lnSpc>
                <a:spcPct val="100000"/>
              </a:lnSpc>
              <a:spcBef>
                <a:spcPts val="1200"/>
              </a:spcBef>
              <a:buFont typeface="Arial" panose="020B0604020202020204" pitchFamily="34" charset="0"/>
              <a:buNone/>
              <a:defRPr sz="1300" b="1" kern="1200" cap="all" baseline="0">
                <a:solidFill>
                  <a:schemeClr val="accent1"/>
                </a:solidFill>
                <a:latin typeface="+mn-lt"/>
                <a:ea typeface="+mn-ea"/>
                <a:cs typeface="+mn-cs"/>
              </a:defRPr>
            </a:lvl1pPr>
            <a:lvl2pPr marL="0" indent="0" algn="l" defTabSz="685783" rtl="0" eaLnBrk="1" latinLnBrk="0" hangingPunct="1">
              <a:lnSpc>
                <a:spcPct val="100000"/>
              </a:lnSpc>
              <a:spcBef>
                <a:spcPts val="1200"/>
              </a:spcBef>
              <a:buFont typeface="Arial" panose="020B0604020202020204" pitchFamily="34" charset="0"/>
              <a:buNone/>
              <a:defRPr sz="1600" b="1" kern="1200">
                <a:solidFill>
                  <a:schemeClr val="accent1"/>
                </a:solidFill>
                <a:latin typeface="+mn-lt"/>
                <a:ea typeface="+mn-ea"/>
                <a:cs typeface="+mn-cs"/>
              </a:defRPr>
            </a:lvl2pPr>
            <a:lvl3pPr marL="0" indent="0" algn="l" defTabSz="685783" rtl="0" eaLnBrk="1" latinLnBrk="0" hangingPunct="1">
              <a:lnSpc>
                <a:spcPct val="100000"/>
              </a:lnSpc>
              <a:spcBef>
                <a:spcPts val="1600"/>
              </a:spcBef>
              <a:buFont typeface="Arial" panose="020B0604020202020204" pitchFamily="34" charset="0"/>
              <a:buNone/>
              <a:defRPr sz="1300" b="1" kern="1200" cap="all" baseline="0">
                <a:solidFill>
                  <a:schemeClr val="tx1"/>
                </a:solidFill>
                <a:latin typeface="+mn-lt"/>
                <a:ea typeface="+mn-ea"/>
                <a:cs typeface="+mn-cs"/>
              </a:defRPr>
            </a:lvl3pPr>
            <a:lvl4pPr marL="0" indent="0" algn="l" defTabSz="685783" rtl="0" eaLnBrk="1" latinLnBrk="0" hangingPunct="1">
              <a:lnSpc>
                <a:spcPct val="100000"/>
              </a:lnSpc>
              <a:spcBef>
                <a:spcPts val="900"/>
              </a:spcBef>
              <a:buFont typeface="Arial" panose="020B0604020202020204" pitchFamily="34" charset="0"/>
              <a:buNone/>
              <a:defRPr sz="1300" kern="1200">
                <a:solidFill>
                  <a:schemeClr val="tx1"/>
                </a:solidFill>
                <a:latin typeface="+mn-lt"/>
                <a:ea typeface="+mn-ea"/>
                <a:cs typeface="+mn-cs"/>
              </a:defRPr>
            </a:lvl4pPr>
            <a:lvl5pPr marL="449989" indent="-179996" algn="l" defTabSz="685783" rtl="0" eaLnBrk="1" latinLnBrk="0" hangingPunct="1">
              <a:lnSpc>
                <a:spcPct val="100000"/>
              </a:lnSpc>
              <a:spcBef>
                <a:spcPts val="600"/>
              </a:spcBef>
              <a:buClr>
                <a:schemeClr val="accent1"/>
              </a:buClr>
              <a:buSzPct val="80000"/>
              <a:buFont typeface="Wingdings 3" panose="05040102010807070707" pitchFamily="18" charset="2"/>
              <a:buChar char=""/>
              <a:defRPr sz="1300" kern="1200">
                <a:solidFill>
                  <a:schemeClr val="tx1"/>
                </a:solidFill>
                <a:latin typeface="+mn-lt"/>
                <a:ea typeface="+mn-ea"/>
                <a:cs typeface="+mn-cs"/>
              </a:defRPr>
            </a:lvl5pPr>
            <a:lvl6pPr marL="583185" indent="-129597" algn="l" defTabSz="685783" rtl="0" eaLnBrk="1" latinLnBrk="0" hangingPunct="1">
              <a:lnSpc>
                <a:spcPct val="100000"/>
              </a:lnSpc>
              <a:spcBef>
                <a:spcPts val="600"/>
              </a:spcBef>
              <a:buClr>
                <a:schemeClr val="accent1"/>
              </a:buClr>
              <a:buFont typeface="Arial" panose="020B0604020202020204" pitchFamily="34" charset="0"/>
              <a:buChar char="•"/>
              <a:defRPr sz="11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lvl="2">
              <a:defRPr/>
            </a:pPr>
            <a:r>
              <a:rPr lang="fr-FR" sz="899" dirty="0">
                <a:solidFill>
                  <a:schemeClr val="accent1"/>
                </a:solidFill>
                <a:ea typeface="MS PGothic" pitchFamily="34" charset="-128"/>
                <a:cs typeface="MS PGothic" pitchFamily="34" charset="-128"/>
              </a:rPr>
              <a:t>Délai de conclusion de l’accord d’intéressement</a:t>
            </a:r>
          </a:p>
          <a:p>
            <a:pPr marL="450839" lvl="3" indent="-273044">
              <a:lnSpc>
                <a:spcPct val="120000"/>
              </a:lnSpc>
              <a:buFont typeface="Wingdings" panose="05000000000000000000" pitchFamily="2" charset="2"/>
              <a:buChar char="à"/>
              <a:tabLst>
                <a:tab pos="361942" algn="l"/>
              </a:tabLst>
              <a:defRPr/>
            </a:pPr>
            <a:r>
              <a:rPr lang="fr-FR" sz="900" dirty="0">
                <a:ea typeface="MS PGothic" pitchFamily="34" charset="-128"/>
                <a:cs typeface="MS PGothic" pitchFamily="34" charset="-128"/>
              </a:rPr>
              <a:t>L’accord doit être conclu </a:t>
            </a:r>
            <a:r>
              <a:rPr lang="fr-FR" sz="900" b="1" dirty="0">
                <a:ea typeface="MS PGothic" pitchFamily="34" charset="-128"/>
                <a:cs typeface="MS PGothic" pitchFamily="34" charset="-128"/>
              </a:rPr>
              <a:t>avant la fin du 1</a:t>
            </a:r>
            <a:r>
              <a:rPr lang="fr-FR" sz="900" b="1" baseline="30000" dirty="0">
                <a:ea typeface="MS PGothic" pitchFamily="34" charset="-128"/>
                <a:cs typeface="MS PGothic" pitchFamily="34" charset="-128"/>
              </a:rPr>
              <a:t>er</a:t>
            </a:r>
            <a:r>
              <a:rPr lang="fr-FR" sz="900" b="1" dirty="0">
                <a:ea typeface="MS PGothic" pitchFamily="34" charset="-128"/>
                <a:cs typeface="MS PGothic" pitchFamily="34" charset="-128"/>
              </a:rPr>
              <a:t> semestre de l’exercice comptable </a:t>
            </a:r>
            <a:r>
              <a:rPr lang="fr-FR" sz="900" dirty="0">
                <a:ea typeface="MS PGothic" pitchFamily="34" charset="-128"/>
                <a:cs typeface="MS PGothic" pitchFamily="34" charset="-128"/>
              </a:rPr>
              <a:t>au titre duquel il prendra effet. A défaut, il produit tous ses effets être les parties mais n’ouvre droit aux exonérations que pour les périodes de calcul ouvertes postérieurement au dépôt.</a:t>
            </a:r>
          </a:p>
          <a:p>
            <a:pPr marL="136840" lvl="4" indent="0" algn="just">
              <a:lnSpc>
                <a:spcPct val="120000"/>
              </a:lnSpc>
              <a:buNone/>
              <a:defRPr/>
            </a:pPr>
            <a:r>
              <a:rPr lang="fr-FR" sz="800" i="1" dirty="0">
                <a:ea typeface="MS PGothic" pitchFamily="34" charset="-128"/>
                <a:cs typeface="MS PGothic" pitchFamily="34" charset="-128"/>
              </a:rPr>
              <a:t>Exemple : une entreprise qui a un exercice comptable du 01/01 au 31/12 si elle désire mettre en place un accord d’intéressement, prenant effet au 1er </a:t>
            </a:r>
            <a:r>
              <a:rPr lang="fr-FR" sz="800" i="1">
                <a:ea typeface="MS PGothic" pitchFamily="34" charset="-128"/>
                <a:cs typeface="MS PGothic" pitchFamily="34" charset="-128"/>
              </a:rPr>
              <a:t>janvier année N, </a:t>
            </a:r>
            <a:r>
              <a:rPr lang="fr-FR" sz="800" i="1" dirty="0">
                <a:ea typeface="MS PGothic" pitchFamily="34" charset="-128"/>
                <a:cs typeface="MS PGothic" pitchFamily="34" charset="-128"/>
              </a:rPr>
              <a:t>celui-ci doit être conclu avant le 1er </a:t>
            </a:r>
            <a:r>
              <a:rPr lang="fr-FR" sz="800" i="1">
                <a:ea typeface="MS PGothic" pitchFamily="34" charset="-128"/>
                <a:cs typeface="MS PGothic" pitchFamily="34" charset="-128"/>
              </a:rPr>
              <a:t>juillet année N</a:t>
            </a:r>
            <a:endParaRPr lang="fr-FR" sz="800" dirty="0">
              <a:ea typeface="MS PGothic" pitchFamily="34" charset="-128"/>
              <a:cs typeface="MS PGothic" pitchFamily="34" charset="-128"/>
            </a:endParaRPr>
          </a:p>
          <a:p>
            <a:pPr lvl="2">
              <a:defRPr/>
            </a:pPr>
            <a:r>
              <a:rPr lang="fr-FR" sz="899" dirty="0">
                <a:solidFill>
                  <a:schemeClr val="accent1"/>
                </a:solidFill>
                <a:ea typeface="MS PGothic" pitchFamily="34" charset="-128"/>
                <a:cs typeface="MS PGothic" pitchFamily="34" charset="-128"/>
              </a:rPr>
              <a:t>Délai de dépôt de l’accord d’intéressement auprès de l’AUTORITE ADMINISTRATIVE </a:t>
            </a:r>
            <a:r>
              <a:rPr lang="fr-FR" sz="899">
                <a:solidFill>
                  <a:schemeClr val="accent1"/>
                </a:solidFill>
                <a:ea typeface="MS PGothic" pitchFamily="34" charset="-128"/>
                <a:cs typeface="MS PGothic" pitchFamily="34" charset="-128"/>
              </a:rPr>
              <a:t>COMPETENTE </a:t>
            </a:r>
            <a:r>
              <a:rPr lang="fr-FR" sz="899" baseline="30000">
                <a:solidFill>
                  <a:schemeClr val="accent1"/>
                </a:solidFill>
                <a:ea typeface="MS PGothic" pitchFamily="34" charset="-128"/>
                <a:cs typeface="MS PGothic" pitchFamily="34" charset="-128"/>
              </a:rPr>
              <a:t>(</a:t>
            </a:r>
            <a:r>
              <a:rPr lang="fr-FR" sz="899" baseline="30000" dirty="0">
                <a:solidFill>
                  <a:schemeClr val="accent1"/>
                </a:solidFill>
                <a:ea typeface="MS PGothic" pitchFamily="34" charset="-128"/>
                <a:cs typeface="MS PGothic" pitchFamily="34" charset="-128"/>
              </a:rPr>
              <a:t>1)</a:t>
            </a:r>
          </a:p>
          <a:p>
            <a:pPr marL="337935" lvl="3" indent="-204665">
              <a:lnSpc>
                <a:spcPct val="120000"/>
              </a:lnSpc>
              <a:buFont typeface="Wingdings" panose="05000000000000000000" pitchFamily="2" charset="2"/>
              <a:buChar char="à"/>
              <a:tabLst>
                <a:tab pos="271300" algn="l"/>
              </a:tabLst>
              <a:defRPr/>
            </a:pPr>
            <a:r>
              <a:rPr lang="fr-FR" sz="825" dirty="0">
                <a:ea typeface="MS PGothic" pitchFamily="34" charset="-128"/>
                <a:cs typeface="MS PGothic" pitchFamily="34" charset="-128"/>
              </a:rPr>
              <a:t>L’accord doit être déposé dans les </a:t>
            </a:r>
            <a:r>
              <a:rPr lang="fr-FR" sz="825" b="1" dirty="0">
                <a:ea typeface="MS PGothic" pitchFamily="34" charset="-128"/>
                <a:cs typeface="MS PGothic" pitchFamily="34" charset="-128"/>
              </a:rPr>
              <a:t>15 jours qui </a:t>
            </a:r>
            <a:r>
              <a:rPr lang="fr-FR" sz="825" b="1">
                <a:ea typeface="MS PGothic" pitchFamily="34" charset="-128"/>
                <a:cs typeface="MS PGothic" pitchFamily="34" charset="-128"/>
              </a:rPr>
              <a:t>suivent la </a:t>
            </a:r>
            <a:r>
              <a:rPr lang="fr-FR" sz="825" b="1" dirty="0">
                <a:ea typeface="MS PGothic" pitchFamily="34" charset="-128"/>
                <a:cs typeface="MS PGothic" pitchFamily="34" charset="-128"/>
              </a:rPr>
              <a:t>date limite de conclusion de l’accord</a:t>
            </a:r>
            <a:r>
              <a:rPr lang="fr-FR" sz="825" dirty="0">
                <a:ea typeface="MS PGothic" pitchFamily="34" charset="-128"/>
                <a:cs typeface="MS PGothic" pitchFamily="34" charset="-128"/>
              </a:rPr>
              <a:t>.</a:t>
            </a:r>
          </a:p>
          <a:p>
            <a:pPr marL="136840" lvl="4" indent="0" algn="just">
              <a:lnSpc>
                <a:spcPct val="120000"/>
              </a:lnSpc>
              <a:buNone/>
              <a:defRPr/>
            </a:pPr>
            <a:r>
              <a:rPr lang="fr-FR" sz="825" i="1" dirty="0">
                <a:ea typeface="MS PGothic" pitchFamily="34" charset="-128"/>
                <a:cs typeface="MS PGothic" pitchFamily="34" charset="-128"/>
              </a:rPr>
              <a:t>Dans notre exemple : l’accord d’intéressement doit être conclu avant le 1</a:t>
            </a:r>
            <a:r>
              <a:rPr lang="fr-FR" sz="825" i="1" baseline="30000" dirty="0">
                <a:ea typeface="MS PGothic" pitchFamily="34" charset="-128"/>
                <a:cs typeface="MS PGothic" pitchFamily="34" charset="-128"/>
              </a:rPr>
              <a:t>er</a:t>
            </a:r>
            <a:r>
              <a:rPr lang="fr-FR" sz="825" i="1" dirty="0">
                <a:ea typeface="MS PGothic" pitchFamily="34" charset="-128"/>
                <a:cs typeface="MS PGothic" pitchFamily="34" charset="-128"/>
              </a:rPr>
              <a:t> </a:t>
            </a:r>
            <a:r>
              <a:rPr lang="fr-FR" sz="825" i="1">
                <a:ea typeface="MS PGothic" pitchFamily="34" charset="-128"/>
                <a:cs typeface="MS PGothic" pitchFamily="34" charset="-128"/>
              </a:rPr>
              <a:t>juillet année N </a:t>
            </a:r>
            <a:r>
              <a:rPr lang="fr-FR" sz="825" i="1" dirty="0">
                <a:ea typeface="MS PGothic" pitchFamily="34" charset="-128"/>
                <a:cs typeface="MS PGothic" pitchFamily="34" charset="-128"/>
              </a:rPr>
              <a:t>et </a:t>
            </a:r>
            <a:r>
              <a:rPr lang="fr-FR" sz="825" i="1">
                <a:ea typeface="MS PGothic" pitchFamily="34" charset="-128"/>
                <a:cs typeface="MS PGothic" pitchFamily="34" charset="-128"/>
              </a:rPr>
              <a:t>déposé au </a:t>
            </a:r>
            <a:r>
              <a:rPr lang="fr-FR" sz="825" i="1" dirty="0">
                <a:ea typeface="MS PGothic" pitchFamily="34" charset="-128"/>
                <a:cs typeface="MS PGothic" pitchFamily="34" charset="-128"/>
              </a:rPr>
              <a:t>plus tard le </a:t>
            </a:r>
            <a:r>
              <a:rPr lang="fr-FR" sz="825" i="1">
                <a:ea typeface="MS PGothic" pitchFamily="34" charset="-128"/>
                <a:cs typeface="MS PGothic" pitchFamily="34" charset="-128"/>
              </a:rPr>
              <a:t>15 juillet année N.</a:t>
            </a:r>
            <a:endParaRPr lang="fr-FR" sz="800" dirty="0"/>
          </a:p>
          <a:p>
            <a:pPr algn="ctr">
              <a:spcBef>
                <a:spcPts val="450"/>
              </a:spcBef>
            </a:pPr>
            <a:r>
              <a:rPr lang="fr-FR" sz="825" dirty="0">
                <a:solidFill>
                  <a:schemeClr val="tx2"/>
                </a:solidFill>
                <a:ea typeface="MS PGothic" pitchFamily="34" charset="-128"/>
              </a:rPr>
              <a:t>CONCLUSION de </a:t>
            </a:r>
            <a:r>
              <a:rPr lang="fr-FR" sz="825">
                <a:solidFill>
                  <a:schemeClr val="tx2"/>
                </a:solidFill>
                <a:ea typeface="MS PGothic" pitchFamily="34" charset="-128"/>
              </a:rPr>
              <a:t>l’ACCORD avant </a:t>
            </a:r>
            <a:r>
              <a:rPr lang="fr-FR" sz="825" dirty="0">
                <a:solidFill>
                  <a:schemeClr val="tx2"/>
                </a:solidFill>
                <a:ea typeface="MS PGothic" pitchFamily="34" charset="-128"/>
              </a:rPr>
              <a:t>le 30 </a:t>
            </a:r>
            <a:r>
              <a:rPr lang="fr-FR" sz="825">
                <a:solidFill>
                  <a:schemeClr val="tx2"/>
                </a:solidFill>
                <a:ea typeface="MS PGothic" pitchFamily="34" charset="-128"/>
              </a:rPr>
              <a:t>juin année n</a:t>
            </a:r>
            <a:endParaRPr lang="fr-FR" sz="825" dirty="0">
              <a:solidFill>
                <a:schemeClr val="tx2"/>
              </a:solidFill>
              <a:ea typeface="MS PGothic" pitchFamily="34" charset="-128"/>
            </a:endParaRPr>
          </a:p>
          <a:p>
            <a:pPr algn="ctr">
              <a:spcBef>
                <a:spcPts val="450"/>
              </a:spcBef>
            </a:pPr>
            <a:r>
              <a:rPr lang="fr-FR" sz="825" dirty="0">
                <a:solidFill>
                  <a:schemeClr val="tx2"/>
                </a:solidFill>
                <a:ea typeface="MS PGothic" pitchFamily="34" charset="-128"/>
              </a:rPr>
              <a:t>Pour un exercice comptable du 01/01 au 31/12</a:t>
            </a:r>
          </a:p>
        </p:txBody>
      </p:sp>
      <p:sp>
        <p:nvSpPr>
          <p:cNvPr id="2" name="Rectangle 1">
            <a:extLst>
              <a:ext uri="{FF2B5EF4-FFF2-40B4-BE49-F238E27FC236}">
                <a16:creationId xmlns:a16="http://schemas.microsoft.com/office/drawing/2014/main" id="{896BD011-1727-0F4A-A57A-8C359968C1A7}"/>
              </a:ext>
            </a:extLst>
          </p:cNvPr>
          <p:cNvSpPr/>
          <p:nvPr/>
        </p:nvSpPr>
        <p:spPr>
          <a:xfrm>
            <a:off x="285590" y="1081639"/>
            <a:ext cx="8598215" cy="2315766"/>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B706495F-3A5D-7378-E0F8-9FCDB7CDF9B1}"/>
              </a:ext>
            </a:extLst>
          </p:cNvPr>
          <p:cNvSpPr/>
          <p:nvPr/>
        </p:nvSpPr>
        <p:spPr>
          <a:xfrm>
            <a:off x="0" y="3427959"/>
            <a:ext cx="9144000" cy="135510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9" name="Titre 1">
            <a:extLst>
              <a:ext uri="{FF2B5EF4-FFF2-40B4-BE49-F238E27FC236}">
                <a16:creationId xmlns:a16="http://schemas.microsoft.com/office/drawing/2014/main" id="{D83FB2C6-E442-5976-093B-3B93106CB1EA}"/>
              </a:ext>
            </a:extLst>
          </p:cNvPr>
          <p:cNvSpPr txBox="1">
            <a:spLocks/>
          </p:cNvSpPr>
          <p:nvPr/>
        </p:nvSpPr>
        <p:spPr>
          <a:xfrm>
            <a:off x="0" y="3427958"/>
            <a:ext cx="9144000" cy="271550"/>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2400" b="1" i="0" kern="1200" cap="none" baseline="0">
                <a:solidFill>
                  <a:schemeClr val="bg2"/>
                </a:solidFill>
                <a:latin typeface="Arial Black" panose="020B0604020202020204" pitchFamily="34" charset="0"/>
                <a:ea typeface="+mj-ea"/>
                <a:cs typeface="Arial Black" panose="020B0604020202020204" pitchFamily="34" charset="0"/>
              </a:defRPr>
            </a:lvl1pPr>
          </a:lstStyle>
          <a:p>
            <a:pPr algn="ctr"/>
            <a:r>
              <a:rPr lang="en-US" sz="1200"/>
              <a:t>Planifier l’accord d’intéressement</a:t>
            </a:r>
            <a:endParaRPr lang="en-US" sz="1200" dirty="0"/>
          </a:p>
        </p:txBody>
      </p:sp>
      <p:sp>
        <p:nvSpPr>
          <p:cNvPr id="20" name="Rounded Rectangle 115">
            <a:extLst>
              <a:ext uri="{FF2B5EF4-FFF2-40B4-BE49-F238E27FC236}">
                <a16:creationId xmlns:a16="http://schemas.microsoft.com/office/drawing/2014/main" id="{E5CC24F4-4187-94B2-D320-462261691637}"/>
              </a:ext>
            </a:extLst>
          </p:cNvPr>
          <p:cNvSpPr/>
          <p:nvPr/>
        </p:nvSpPr>
        <p:spPr>
          <a:xfrm>
            <a:off x="6764127" y="4111417"/>
            <a:ext cx="1707631" cy="170865"/>
          </a:xfrm>
          <a:prstGeom prst="roundRect">
            <a:avLst>
              <a:gd name="adj" fmla="val 50000"/>
            </a:avLst>
          </a:prstGeom>
          <a:gradFill flip="none" rotWithShape="1">
            <a:gsLst>
              <a:gs pos="0">
                <a:srgbClr val="651577">
                  <a:shade val="30000"/>
                  <a:satMod val="115000"/>
                </a:srgbClr>
              </a:gs>
              <a:gs pos="50000">
                <a:srgbClr val="651577">
                  <a:shade val="67500"/>
                  <a:satMod val="115000"/>
                </a:srgbClr>
              </a:gs>
              <a:gs pos="100000">
                <a:srgbClr val="651577">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581D74"/>
              </a:solidFill>
              <a:effectLst/>
              <a:uLnTx/>
              <a:uFillTx/>
              <a:latin typeface="Calibri"/>
              <a:ea typeface="+mn-ea"/>
              <a:cs typeface="+mn-cs"/>
            </a:endParaRPr>
          </a:p>
        </p:txBody>
      </p:sp>
      <p:sp>
        <p:nvSpPr>
          <p:cNvPr id="21" name="Rounded Rectangle 115">
            <a:extLst>
              <a:ext uri="{FF2B5EF4-FFF2-40B4-BE49-F238E27FC236}">
                <a16:creationId xmlns:a16="http://schemas.microsoft.com/office/drawing/2014/main" id="{D497E98F-F68D-1556-EE06-1F5B33C6A0EC}"/>
              </a:ext>
            </a:extLst>
          </p:cNvPr>
          <p:cNvSpPr/>
          <p:nvPr/>
        </p:nvSpPr>
        <p:spPr>
          <a:xfrm>
            <a:off x="5203126" y="4111417"/>
            <a:ext cx="1707631" cy="170865"/>
          </a:xfrm>
          <a:prstGeom prst="roundRect">
            <a:avLst>
              <a:gd name="adj" fmla="val 50000"/>
            </a:avLst>
          </a:prstGeom>
          <a:gradFill flip="none" rotWithShape="1">
            <a:gsLst>
              <a:gs pos="0">
                <a:srgbClr val="651577">
                  <a:shade val="30000"/>
                  <a:satMod val="115000"/>
                </a:srgbClr>
              </a:gs>
              <a:gs pos="50000">
                <a:srgbClr val="651577">
                  <a:shade val="67500"/>
                  <a:satMod val="115000"/>
                </a:srgbClr>
              </a:gs>
              <a:gs pos="100000">
                <a:srgbClr val="651577">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581D74"/>
              </a:solidFill>
              <a:effectLst/>
              <a:uLnTx/>
              <a:uFillTx/>
              <a:latin typeface="Calibri"/>
              <a:ea typeface="+mn-ea"/>
              <a:cs typeface="+mn-cs"/>
            </a:endParaRPr>
          </a:p>
        </p:txBody>
      </p:sp>
      <p:sp>
        <p:nvSpPr>
          <p:cNvPr id="22" name="Rounded Rectangle 114">
            <a:extLst>
              <a:ext uri="{FF2B5EF4-FFF2-40B4-BE49-F238E27FC236}">
                <a16:creationId xmlns:a16="http://schemas.microsoft.com/office/drawing/2014/main" id="{CA6D82B8-D93E-6F6C-5674-83B7F2510A6B}"/>
              </a:ext>
            </a:extLst>
          </p:cNvPr>
          <p:cNvSpPr/>
          <p:nvPr/>
        </p:nvSpPr>
        <p:spPr>
          <a:xfrm>
            <a:off x="3641233" y="4112943"/>
            <a:ext cx="1707631" cy="170865"/>
          </a:xfrm>
          <a:prstGeom prst="roundRect">
            <a:avLst>
              <a:gd name="adj" fmla="val 50000"/>
            </a:avLst>
          </a:prstGeom>
          <a:gradFill flip="none" rotWithShape="1">
            <a:gsLst>
              <a:gs pos="0">
                <a:srgbClr val="651577">
                  <a:shade val="30000"/>
                  <a:satMod val="115000"/>
                </a:srgbClr>
              </a:gs>
              <a:gs pos="50000">
                <a:srgbClr val="651577">
                  <a:shade val="67500"/>
                  <a:satMod val="115000"/>
                </a:srgbClr>
              </a:gs>
              <a:gs pos="100000">
                <a:srgbClr val="651577">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581D74"/>
              </a:solidFill>
              <a:effectLst/>
              <a:uLnTx/>
              <a:uFillTx/>
              <a:latin typeface="Calibri"/>
              <a:ea typeface="+mn-ea"/>
              <a:cs typeface="+mn-cs"/>
            </a:endParaRPr>
          </a:p>
        </p:txBody>
      </p:sp>
      <p:sp>
        <p:nvSpPr>
          <p:cNvPr id="23" name="Rounded Rectangle 111">
            <a:extLst>
              <a:ext uri="{FF2B5EF4-FFF2-40B4-BE49-F238E27FC236}">
                <a16:creationId xmlns:a16="http://schemas.microsoft.com/office/drawing/2014/main" id="{542ED2D0-635F-3867-CB43-248BEE95D4C9}"/>
              </a:ext>
            </a:extLst>
          </p:cNvPr>
          <p:cNvSpPr/>
          <p:nvPr/>
        </p:nvSpPr>
        <p:spPr>
          <a:xfrm>
            <a:off x="2090492" y="4112943"/>
            <a:ext cx="1707631" cy="170865"/>
          </a:xfrm>
          <a:prstGeom prst="roundRect">
            <a:avLst>
              <a:gd name="adj" fmla="val 50000"/>
            </a:avLst>
          </a:prstGeom>
          <a:solidFill>
            <a:srgbClr val="70737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4" name="Rounded Rectangle 9">
            <a:extLst>
              <a:ext uri="{FF2B5EF4-FFF2-40B4-BE49-F238E27FC236}">
                <a16:creationId xmlns:a16="http://schemas.microsoft.com/office/drawing/2014/main" id="{0DCC551C-E5EC-F729-263E-AB680A952F85}"/>
              </a:ext>
            </a:extLst>
          </p:cNvPr>
          <p:cNvSpPr/>
          <p:nvPr/>
        </p:nvSpPr>
        <p:spPr>
          <a:xfrm>
            <a:off x="539750" y="4112943"/>
            <a:ext cx="1707631" cy="170865"/>
          </a:xfrm>
          <a:prstGeom prst="roundRect">
            <a:avLst>
              <a:gd name="adj" fmla="val 50000"/>
            </a:avLst>
          </a:prstGeom>
          <a:solidFill>
            <a:srgbClr val="70737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5" name="Oval 14">
            <a:extLst>
              <a:ext uri="{FF2B5EF4-FFF2-40B4-BE49-F238E27FC236}">
                <a16:creationId xmlns:a16="http://schemas.microsoft.com/office/drawing/2014/main" id="{3AB44E36-6CE4-6AD3-0937-AF20F9F0A76F}"/>
              </a:ext>
            </a:extLst>
          </p:cNvPr>
          <p:cNvSpPr/>
          <p:nvPr/>
        </p:nvSpPr>
        <p:spPr>
          <a:xfrm>
            <a:off x="1260921" y="4065732"/>
            <a:ext cx="265287" cy="265287"/>
          </a:xfrm>
          <a:prstGeom prst="ellipse">
            <a:avLst/>
          </a:prstGeom>
          <a:solidFill>
            <a:sysClr val="window" lastClr="FFFFFF"/>
          </a:solidFill>
          <a:ln w="127000" cap="flat" cmpd="sng" algn="ctr">
            <a:solidFill>
              <a:srgbClr val="70737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6" name="Oval 117">
            <a:extLst>
              <a:ext uri="{FF2B5EF4-FFF2-40B4-BE49-F238E27FC236}">
                <a16:creationId xmlns:a16="http://schemas.microsoft.com/office/drawing/2014/main" id="{9E19698E-DCE5-7FDE-38A1-9170274552A4}"/>
              </a:ext>
            </a:extLst>
          </p:cNvPr>
          <p:cNvSpPr/>
          <p:nvPr/>
        </p:nvSpPr>
        <p:spPr>
          <a:xfrm>
            <a:off x="2811663" y="4065732"/>
            <a:ext cx="265287" cy="265287"/>
          </a:xfrm>
          <a:prstGeom prst="ellipse">
            <a:avLst/>
          </a:prstGeom>
          <a:solidFill>
            <a:sysClr val="window" lastClr="FFFFFF"/>
          </a:solidFill>
          <a:ln w="127000" cap="flat" cmpd="sng" algn="ctr">
            <a:solidFill>
              <a:srgbClr val="70737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7" name="Oval 118">
            <a:extLst>
              <a:ext uri="{FF2B5EF4-FFF2-40B4-BE49-F238E27FC236}">
                <a16:creationId xmlns:a16="http://schemas.microsoft.com/office/drawing/2014/main" id="{0927A7DC-466E-B972-34A5-08C4C13786A8}"/>
              </a:ext>
            </a:extLst>
          </p:cNvPr>
          <p:cNvSpPr/>
          <p:nvPr/>
        </p:nvSpPr>
        <p:spPr>
          <a:xfrm>
            <a:off x="4362405" y="4065732"/>
            <a:ext cx="265287" cy="265287"/>
          </a:xfrm>
          <a:prstGeom prst="ellipse">
            <a:avLst/>
          </a:prstGeom>
          <a:solidFill>
            <a:sysClr val="window" lastClr="FFFFFF"/>
          </a:solidFill>
          <a:ln w="127000" cap="flat" cmpd="sng" algn="ctr">
            <a:solidFill>
              <a:srgbClr val="581D74">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8" name="Oval 119">
            <a:extLst>
              <a:ext uri="{FF2B5EF4-FFF2-40B4-BE49-F238E27FC236}">
                <a16:creationId xmlns:a16="http://schemas.microsoft.com/office/drawing/2014/main" id="{293FD7EB-00D6-B745-87E0-AE80E6F3249C}"/>
              </a:ext>
            </a:extLst>
          </p:cNvPr>
          <p:cNvSpPr/>
          <p:nvPr/>
        </p:nvSpPr>
        <p:spPr>
          <a:xfrm>
            <a:off x="5913147" y="4075357"/>
            <a:ext cx="265287" cy="265287"/>
          </a:xfrm>
          <a:prstGeom prst="ellipse">
            <a:avLst/>
          </a:prstGeom>
          <a:solidFill>
            <a:sysClr val="window" lastClr="FFFFFF"/>
          </a:solidFill>
          <a:ln w="127000" cap="flat" cmpd="sng" algn="ctr">
            <a:solidFill>
              <a:srgbClr val="581D74">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9" name="Oval 120">
            <a:extLst>
              <a:ext uri="{FF2B5EF4-FFF2-40B4-BE49-F238E27FC236}">
                <a16:creationId xmlns:a16="http://schemas.microsoft.com/office/drawing/2014/main" id="{A592E704-5264-12F2-DFBE-E09D8A822335}"/>
              </a:ext>
            </a:extLst>
          </p:cNvPr>
          <p:cNvSpPr/>
          <p:nvPr/>
        </p:nvSpPr>
        <p:spPr>
          <a:xfrm>
            <a:off x="7555804" y="4075357"/>
            <a:ext cx="265287" cy="265287"/>
          </a:xfrm>
          <a:prstGeom prst="ellipse">
            <a:avLst/>
          </a:prstGeom>
          <a:solidFill>
            <a:sysClr val="window" lastClr="FFFFFF"/>
          </a:solidFill>
          <a:ln w="127000" cap="flat" cmpd="sng" algn="ctr">
            <a:solidFill>
              <a:srgbClr val="581D74">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0" name="TextBox 127">
            <a:extLst>
              <a:ext uri="{FF2B5EF4-FFF2-40B4-BE49-F238E27FC236}">
                <a16:creationId xmlns:a16="http://schemas.microsoft.com/office/drawing/2014/main" id="{0D23CAA9-2FA1-EB60-3294-F165130D6062}"/>
              </a:ext>
            </a:extLst>
          </p:cNvPr>
          <p:cNvSpPr txBox="1"/>
          <p:nvPr/>
        </p:nvSpPr>
        <p:spPr>
          <a:xfrm>
            <a:off x="760198" y="4448273"/>
            <a:ext cx="1322533" cy="246221"/>
          </a:xfrm>
          <a:prstGeom prst="rect">
            <a:avLst/>
          </a:prstGeom>
          <a:noFill/>
        </p:spPr>
        <p:txBody>
          <a:bodyPr wrap="square" lIns="0" tIns="0" rIns="0" bIns="0" rtlCol="0">
            <a:spAutoFit/>
          </a:bodyPr>
          <a:lstStyle/>
          <a:p>
            <a:pPr marL="0" marR="0" lvl="0" indent="0" algn="ctr" defTabSz="914400" rtl="0" eaLnBrk="1" fontAlgn="auto" latinLnBrk="0" hangingPunct="1">
              <a:spcBef>
                <a:spcPts val="0"/>
              </a:spcBef>
              <a:spcAft>
                <a:spcPts val="0"/>
              </a:spcAft>
              <a:buClrTx/>
              <a:buSzTx/>
              <a:buFontTx/>
              <a:buNone/>
              <a:tabLst/>
              <a:defRPr/>
            </a:pPr>
            <a:r>
              <a:rPr lang="en-US" sz="800" spc="38">
                <a:solidFill>
                  <a:prstClr val="black">
                    <a:lumMod val="75000"/>
                    <a:lumOff val="25000"/>
                  </a:prstClr>
                </a:solidFill>
                <a:latin typeface="Montserrat" panose="00000500000000000000" pitchFamily="2" charset="0"/>
                <a:ea typeface="Roboto" panose="02000000000000000000" pitchFamily="2" charset="0"/>
                <a:cs typeface="Roboto" panose="02000000000000000000" pitchFamily="2" charset="0"/>
              </a:rPr>
              <a:t>Date de début de votre exercice comptable</a:t>
            </a:r>
            <a:endParaRPr kumimoji="0" lang="en-US" sz="800" b="0" i="0" u="none" strike="noStrike" kern="1200" cap="none" spc="38" normalizeH="0" baseline="0" noProof="0" dirty="0">
              <a:ln>
                <a:noFill/>
              </a:ln>
              <a:solidFill>
                <a:prstClr val="black">
                  <a:lumMod val="75000"/>
                  <a:lumOff val="25000"/>
                </a:prstClr>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1" name="TextBox 140">
            <a:extLst>
              <a:ext uri="{FF2B5EF4-FFF2-40B4-BE49-F238E27FC236}">
                <a16:creationId xmlns:a16="http://schemas.microsoft.com/office/drawing/2014/main" id="{AE17F987-6E3D-441B-31F6-78B71B46E07C}"/>
              </a:ext>
            </a:extLst>
          </p:cNvPr>
          <p:cNvSpPr txBox="1"/>
          <p:nvPr/>
        </p:nvSpPr>
        <p:spPr>
          <a:xfrm>
            <a:off x="967390" y="3763899"/>
            <a:ext cx="925507" cy="169662"/>
          </a:xfrm>
          <a:prstGeom prst="rect">
            <a:avLst/>
          </a:prstGeom>
          <a:noFill/>
        </p:spPr>
        <p:txBody>
          <a:bodyPr wrap="square" lIns="0" tIns="0" rIns="0" bIns="0" rtlCol="0">
            <a:spAutoFit/>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800" b="0" i="0" u="none" strike="noStrike" kern="1200" cap="none" spc="38" normalizeH="0" baseline="0" noProof="0">
                <a:ln>
                  <a:noFill/>
                </a:ln>
                <a:solidFill>
                  <a:prstClr val="black">
                    <a:lumMod val="75000"/>
                    <a:lumOff val="25000"/>
                  </a:prstClr>
                </a:solidFill>
                <a:effectLst/>
                <a:uLnTx/>
                <a:uFillTx/>
                <a:latin typeface="Montserrat" panose="00000500000000000000" pitchFamily="2" charset="0"/>
                <a:ea typeface="Roboto" panose="02000000000000000000" pitchFamily="2" charset="0"/>
                <a:cs typeface="Roboto" panose="02000000000000000000" pitchFamily="2" charset="0"/>
              </a:rPr>
              <a:t>31/12/N-1</a:t>
            </a:r>
            <a:endParaRPr kumimoji="0" lang="en-US" sz="800" b="0" i="0" u="none" strike="noStrike" kern="1200" cap="none" spc="38" normalizeH="0" baseline="0" noProof="0" dirty="0">
              <a:ln>
                <a:noFill/>
              </a:ln>
              <a:solidFill>
                <a:prstClr val="black">
                  <a:lumMod val="75000"/>
                  <a:lumOff val="25000"/>
                </a:prstClr>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2" name="TextBox 144">
            <a:extLst>
              <a:ext uri="{FF2B5EF4-FFF2-40B4-BE49-F238E27FC236}">
                <a16:creationId xmlns:a16="http://schemas.microsoft.com/office/drawing/2014/main" id="{835E71D5-8275-537E-4B8A-67ED0145E911}"/>
              </a:ext>
            </a:extLst>
          </p:cNvPr>
          <p:cNvSpPr txBox="1"/>
          <p:nvPr/>
        </p:nvSpPr>
        <p:spPr>
          <a:xfrm>
            <a:off x="2416868" y="3749014"/>
            <a:ext cx="1075170" cy="169662"/>
          </a:xfrm>
          <a:prstGeom prst="rect">
            <a:avLst/>
          </a:prstGeom>
          <a:noFill/>
        </p:spPr>
        <p:txBody>
          <a:bodyPr wrap="square" lIns="0" tIns="0" rIns="0" bIns="0" rtlCol="0">
            <a:spAutoFit/>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800" b="0" i="0" u="none" strike="noStrike" kern="1200" cap="none" spc="38" normalizeH="0" baseline="0" noProof="0">
                <a:ln>
                  <a:noFill/>
                </a:ln>
                <a:solidFill>
                  <a:prstClr val="black">
                    <a:lumMod val="75000"/>
                    <a:lumOff val="25000"/>
                  </a:prstClr>
                </a:solidFill>
                <a:effectLst/>
                <a:uLnTx/>
                <a:uFillTx/>
                <a:latin typeface="Montserrat" panose="00000500000000000000" pitchFamily="2" charset="0"/>
                <a:ea typeface="Roboto" panose="02000000000000000000" pitchFamily="2" charset="0"/>
                <a:cs typeface="Roboto" panose="02000000000000000000" pitchFamily="2" charset="0"/>
              </a:rPr>
              <a:t>30/06/N</a:t>
            </a:r>
            <a:endParaRPr kumimoji="0" lang="en-US" sz="800" b="0" i="0" u="none" strike="noStrike" kern="1200" cap="none" spc="38" normalizeH="0" baseline="0" noProof="0" dirty="0">
              <a:ln>
                <a:noFill/>
              </a:ln>
              <a:solidFill>
                <a:prstClr val="black">
                  <a:lumMod val="75000"/>
                  <a:lumOff val="25000"/>
                </a:prstClr>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3" name="TextBox 127">
            <a:extLst>
              <a:ext uri="{FF2B5EF4-FFF2-40B4-BE49-F238E27FC236}">
                <a16:creationId xmlns:a16="http://schemas.microsoft.com/office/drawing/2014/main" id="{46E5CCC5-3C5A-C22A-EAB4-BB638BB73C9E}"/>
              </a:ext>
            </a:extLst>
          </p:cNvPr>
          <p:cNvSpPr txBox="1"/>
          <p:nvPr/>
        </p:nvSpPr>
        <p:spPr>
          <a:xfrm>
            <a:off x="2121780" y="4413733"/>
            <a:ext cx="1625570" cy="369332"/>
          </a:xfrm>
          <a:prstGeom prst="rect">
            <a:avLst/>
          </a:prstGeom>
          <a:noFill/>
        </p:spPr>
        <p:txBody>
          <a:bodyPr wrap="square" lIns="0" tIns="0" rIns="0" bIns="0" rtlCol="0">
            <a:spAutoFit/>
          </a:bodyPr>
          <a:lstStyle>
            <a:defPPr>
              <a:defRPr lang="en-US"/>
            </a:defPPr>
            <a:lvl1pPr algn="ctr">
              <a:lnSpc>
                <a:spcPts val="1500"/>
              </a:lnSpc>
              <a:defRPr sz="1350" b="1" spc="38">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8" normalizeH="0" baseline="0" noProof="0">
                <a:ln>
                  <a:noFill/>
                </a:ln>
                <a:solidFill>
                  <a:prstClr val="black">
                    <a:lumMod val="75000"/>
                    <a:lumOff val="25000"/>
                  </a:prstClr>
                </a:solidFill>
                <a:effectLst/>
                <a:uLnTx/>
                <a:uFillTx/>
                <a:latin typeface="Montserrat" panose="00000500000000000000" pitchFamily="2" charset="0"/>
                <a:ea typeface="Roboto" panose="02000000000000000000" pitchFamily="2" charset="0"/>
                <a:cs typeface="Roboto" panose="02000000000000000000" pitchFamily="2" charset="0"/>
              </a:rPr>
              <a:t>Date limite de conclusion des négociations ou de signature par DUE</a:t>
            </a:r>
            <a:endParaRPr kumimoji="0" lang="en-US" sz="800" b="0" i="0" u="none" strike="noStrike" kern="1200" cap="none" spc="38" normalizeH="0" baseline="0" noProof="0" dirty="0">
              <a:ln>
                <a:noFill/>
              </a:ln>
              <a:solidFill>
                <a:prstClr val="black">
                  <a:lumMod val="75000"/>
                  <a:lumOff val="25000"/>
                </a:prstClr>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4" name="TextBox 127">
            <a:extLst>
              <a:ext uri="{FF2B5EF4-FFF2-40B4-BE49-F238E27FC236}">
                <a16:creationId xmlns:a16="http://schemas.microsoft.com/office/drawing/2014/main" id="{CF2711D9-D914-6955-E93A-FF5F04F9B74A}"/>
              </a:ext>
            </a:extLst>
          </p:cNvPr>
          <p:cNvSpPr txBox="1"/>
          <p:nvPr/>
        </p:nvSpPr>
        <p:spPr>
          <a:xfrm>
            <a:off x="3938115" y="4426799"/>
            <a:ext cx="1338947" cy="246221"/>
          </a:xfrm>
          <a:prstGeom prst="rect">
            <a:avLst/>
          </a:prstGeom>
          <a:noFill/>
        </p:spPr>
        <p:txBody>
          <a:bodyPr wrap="square" lIns="0" tIns="0" rIns="0" bIns="0" rtlCol="0">
            <a:spAutoFit/>
          </a:bodyPr>
          <a:lstStyle>
            <a:defPPr>
              <a:defRPr lang="en-US"/>
            </a:defPPr>
            <a:lvl1pPr algn="ctr">
              <a:lnSpc>
                <a:spcPts val="1500"/>
              </a:lnSpc>
              <a:defRPr sz="1350" b="1" spc="38">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8" normalizeH="0" baseline="0" noProof="0">
                <a:ln>
                  <a:noFill/>
                </a:ln>
                <a:solidFill>
                  <a:srgbClr val="581D74">
                    <a:lumMod val="75000"/>
                  </a:srgbClr>
                </a:solidFill>
                <a:effectLst/>
                <a:uLnTx/>
                <a:uFillTx/>
                <a:latin typeface="Montserrat" panose="00000500000000000000" pitchFamily="2" charset="0"/>
                <a:ea typeface="Roboto" panose="02000000000000000000" pitchFamily="2" charset="0"/>
                <a:cs typeface="Roboto" panose="02000000000000000000" pitchFamily="2" charset="0"/>
              </a:rPr>
              <a:t>Date  limite de dépôt à la DDETS</a:t>
            </a:r>
            <a:endParaRPr kumimoji="0" lang="en-US" sz="800" b="0" i="0" u="none" strike="noStrike" kern="1200" cap="none" spc="38" normalizeH="0" baseline="0" noProof="0" dirty="0">
              <a:ln>
                <a:noFill/>
              </a:ln>
              <a:solidFill>
                <a:srgbClr val="581D74">
                  <a:lumMod val="75000"/>
                </a:srgbClr>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5" name="TextBox 144">
            <a:extLst>
              <a:ext uri="{FF2B5EF4-FFF2-40B4-BE49-F238E27FC236}">
                <a16:creationId xmlns:a16="http://schemas.microsoft.com/office/drawing/2014/main" id="{4D4E6E1E-4DA1-5D97-72FB-EC8A765B6DE6}"/>
              </a:ext>
            </a:extLst>
          </p:cNvPr>
          <p:cNvSpPr txBox="1"/>
          <p:nvPr/>
        </p:nvSpPr>
        <p:spPr>
          <a:xfrm>
            <a:off x="3979956" y="3734625"/>
            <a:ext cx="1075170" cy="169662"/>
          </a:xfrm>
          <a:prstGeom prst="rect">
            <a:avLst/>
          </a:prstGeom>
          <a:noFill/>
        </p:spPr>
        <p:txBody>
          <a:bodyPr wrap="square" lIns="0" tIns="0" rIns="0" bIns="0" rtlCol="0">
            <a:spAutoFit/>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800" b="0" i="0" u="none" strike="noStrike" kern="1200" cap="none" spc="38" normalizeH="0" baseline="0" noProof="0">
                <a:ln>
                  <a:noFill/>
                </a:ln>
                <a:solidFill>
                  <a:srgbClr val="581D74">
                    <a:lumMod val="75000"/>
                  </a:srgbClr>
                </a:solidFill>
                <a:effectLst/>
                <a:uLnTx/>
                <a:uFillTx/>
                <a:latin typeface="Montserrat" panose="00000500000000000000" pitchFamily="2" charset="0"/>
                <a:ea typeface="Roboto" panose="02000000000000000000" pitchFamily="2" charset="0"/>
                <a:cs typeface="Roboto" panose="02000000000000000000" pitchFamily="2" charset="0"/>
              </a:rPr>
              <a:t>15/07/N</a:t>
            </a:r>
            <a:endParaRPr kumimoji="0" lang="en-US" sz="800" b="0" i="0" u="none" strike="noStrike" kern="1200" cap="none" spc="38" normalizeH="0" baseline="0" noProof="0" dirty="0">
              <a:ln>
                <a:noFill/>
              </a:ln>
              <a:solidFill>
                <a:srgbClr val="581D74">
                  <a:lumMod val="75000"/>
                </a:srgbClr>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6" name="TextBox 141">
            <a:extLst>
              <a:ext uri="{FF2B5EF4-FFF2-40B4-BE49-F238E27FC236}">
                <a16:creationId xmlns:a16="http://schemas.microsoft.com/office/drawing/2014/main" id="{5E99E30E-68F9-63A1-E51E-95471793F662}"/>
              </a:ext>
            </a:extLst>
          </p:cNvPr>
          <p:cNvSpPr txBox="1"/>
          <p:nvPr/>
        </p:nvSpPr>
        <p:spPr>
          <a:xfrm>
            <a:off x="5370614" y="4453174"/>
            <a:ext cx="1406485" cy="246221"/>
          </a:xfrm>
          <a:prstGeom prst="rect">
            <a:avLst/>
          </a:prstGeom>
          <a:noFill/>
        </p:spPr>
        <p:txBody>
          <a:bodyPr wrap="square" lIns="0" tIns="0" rIns="0" bIns="0" rtlCol="0">
            <a:spAutoFit/>
          </a:bodyPr>
          <a:lstStyle/>
          <a:p>
            <a:pPr marL="0" marR="0" lvl="0" indent="0" algn="ctr" defTabSz="457200" rtl="0" eaLnBrk="1" fontAlgn="auto" latinLnBrk="0" hangingPunct="1">
              <a:spcBef>
                <a:spcPts val="0"/>
              </a:spcBef>
              <a:spcAft>
                <a:spcPts val="0"/>
              </a:spcAft>
              <a:buClrTx/>
              <a:buSzTx/>
              <a:buFontTx/>
              <a:buNone/>
              <a:tabLst/>
              <a:defRPr/>
            </a:pPr>
            <a:r>
              <a:rPr kumimoji="0" lang="fr-FR" sz="800" b="0" i="0" u="none" strike="noStrike" kern="1200" cap="none" spc="38" normalizeH="0" baseline="0" noProof="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rPr>
              <a:t>Date limite de versement</a:t>
            </a:r>
            <a:endParaRPr kumimoji="0" lang="en-US" sz="800" b="0" i="0" u="none" strike="noStrike" kern="1200" cap="none" spc="38" normalizeH="0" baseline="0" noProof="0" dirty="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7" name="TextBox 143">
            <a:extLst>
              <a:ext uri="{FF2B5EF4-FFF2-40B4-BE49-F238E27FC236}">
                <a16:creationId xmlns:a16="http://schemas.microsoft.com/office/drawing/2014/main" id="{438A115E-940D-8280-AD7C-FB42477BE816}"/>
              </a:ext>
            </a:extLst>
          </p:cNvPr>
          <p:cNvSpPr txBox="1"/>
          <p:nvPr/>
        </p:nvSpPr>
        <p:spPr>
          <a:xfrm>
            <a:off x="7206998" y="3737461"/>
            <a:ext cx="991516" cy="169662"/>
          </a:xfrm>
          <a:prstGeom prst="rect">
            <a:avLst/>
          </a:prstGeom>
          <a:noFill/>
        </p:spPr>
        <p:txBody>
          <a:bodyPr wrap="square" lIns="0" tIns="0" rIns="0" bIns="0" rtlCol="0">
            <a:spAutoFit/>
          </a:bodyPr>
          <a:lstStyle/>
          <a:p>
            <a:pPr marL="0" marR="0" lvl="0" indent="0" algn="ctr" defTabSz="457200" rtl="0" eaLnBrk="1" fontAlgn="auto" latinLnBrk="0" hangingPunct="1">
              <a:lnSpc>
                <a:spcPts val="1500"/>
              </a:lnSpc>
              <a:spcBef>
                <a:spcPts val="0"/>
              </a:spcBef>
              <a:spcAft>
                <a:spcPts val="0"/>
              </a:spcAft>
              <a:buClrTx/>
              <a:buSzTx/>
              <a:buFontTx/>
              <a:buNone/>
              <a:tabLst/>
              <a:defRPr/>
            </a:pPr>
            <a:r>
              <a:rPr kumimoji="0" lang="en-US" sz="800" b="0" i="0" u="none" strike="noStrike" kern="1200" cap="none" spc="38" normalizeH="0" baseline="0" noProof="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rPr>
              <a:t>30/06/N+1</a:t>
            </a:r>
            <a:endParaRPr kumimoji="0" lang="en-US" sz="800" b="0" i="0" u="none" strike="noStrike" kern="1200" cap="none" spc="38" normalizeH="0" baseline="0" noProof="0" dirty="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8" name="TextBox 66">
            <a:extLst>
              <a:ext uri="{FF2B5EF4-FFF2-40B4-BE49-F238E27FC236}">
                <a16:creationId xmlns:a16="http://schemas.microsoft.com/office/drawing/2014/main" id="{3D305D36-3FD3-1F68-F8E6-9708AE700BD9}"/>
              </a:ext>
            </a:extLst>
          </p:cNvPr>
          <p:cNvSpPr txBox="1"/>
          <p:nvPr/>
        </p:nvSpPr>
        <p:spPr>
          <a:xfrm>
            <a:off x="6828538" y="4450031"/>
            <a:ext cx="1889865" cy="123111"/>
          </a:xfrm>
          <a:prstGeom prst="rect">
            <a:avLst/>
          </a:prstGeom>
          <a:noFill/>
        </p:spPr>
        <p:txBody>
          <a:bodyPr wrap="square" lIns="0" tIns="0" rIns="0" bIns="0" rtlCol="0">
            <a:spAutoFit/>
          </a:bodyPr>
          <a:lstStyle/>
          <a:p>
            <a:pPr marL="0" marR="0" lvl="0" indent="0" algn="ctr" defTabSz="457200" rtl="0" eaLnBrk="1" fontAlgn="auto" latinLnBrk="0" hangingPunct="1">
              <a:spcBef>
                <a:spcPts val="0"/>
              </a:spcBef>
              <a:spcAft>
                <a:spcPts val="0"/>
              </a:spcAft>
              <a:buClrTx/>
              <a:buSzTx/>
              <a:buFontTx/>
              <a:buNone/>
              <a:tabLst/>
              <a:defRPr/>
            </a:pPr>
            <a:r>
              <a:rPr kumimoji="0" lang="fr-FR" sz="800" b="0" i="0" u="none" strike="noStrike" kern="1200" cap="none" spc="38" normalizeH="0" baseline="0" noProof="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rPr>
              <a:t>Date limite de renouvellement</a:t>
            </a:r>
            <a:endParaRPr kumimoji="0" lang="fr-FR" sz="800" b="0" i="0" u="none" strike="noStrike" kern="1200" cap="none" spc="38" normalizeH="0" baseline="0" noProof="0" dirty="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9" name="TextBox 143">
            <a:extLst>
              <a:ext uri="{FF2B5EF4-FFF2-40B4-BE49-F238E27FC236}">
                <a16:creationId xmlns:a16="http://schemas.microsoft.com/office/drawing/2014/main" id="{FF0FE52A-0C6E-FD9A-A3EA-B2FFFF0DF072}"/>
              </a:ext>
            </a:extLst>
          </p:cNvPr>
          <p:cNvSpPr txBox="1"/>
          <p:nvPr/>
        </p:nvSpPr>
        <p:spPr>
          <a:xfrm>
            <a:off x="5567520" y="3745058"/>
            <a:ext cx="991516" cy="169662"/>
          </a:xfrm>
          <a:prstGeom prst="rect">
            <a:avLst/>
          </a:prstGeom>
          <a:noFill/>
        </p:spPr>
        <p:txBody>
          <a:bodyPr wrap="square" lIns="0" tIns="0" rIns="0" bIns="0" rtlCol="0">
            <a:spAutoFit/>
          </a:bodyPr>
          <a:lstStyle/>
          <a:p>
            <a:pPr marL="0" marR="0" lvl="0" indent="0" algn="ctr" defTabSz="457200" rtl="0" eaLnBrk="1" fontAlgn="auto" latinLnBrk="0" hangingPunct="1">
              <a:lnSpc>
                <a:spcPts val="1500"/>
              </a:lnSpc>
              <a:spcBef>
                <a:spcPts val="0"/>
              </a:spcBef>
              <a:spcAft>
                <a:spcPts val="0"/>
              </a:spcAft>
              <a:buClrTx/>
              <a:buSzTx/>
              <a:buFontTx/>
              <a:buNone/>
              <a:tabLst/>
              <a:defRPr/>
            </a:pPr>
            <a:r>
              <a:rPr kumimoji="0" lang="en-US" sz="800" b="0" i="0" u="none" strike="noStrike" kern="1200" cap="none" spc="38" normalizeH="0" baseline="0" noProof="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rPr>
              <a:t>30/05/N+1</a:t>
            </a:r>
            <a:endParaRPr kumimoji="0" lang="en-US" sz="800" b="0" i="0" u="none" strike="noStrike" kern="1200" cap="none" spc="38" normalizeH="0" baseline="0" noProof="0" dirty="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220490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ounded Rectangle 100">
            <a:extLst>
              <a:ext uri="{FF2B5EF4-FFF2-40B4-BE49-F238E27FC236}">
                <a16:creationId xmlns:a16="http://schemas.microsoft.com/office/drawing/2014/main" id="{9A5B02EF-F95C-C976-F2A7-3FAAECD5DA9D}"/>
              </a:ext>
            </a:extLst>
          </p:cNvPr>
          <p:cNvSpPr/>
          <p:nvPr/>
        </p:nvSpPr>
        <p:spPr>
          <a:xfrm>
            <a:off x="6287221" y="945637"/>
            <a:ext cx="2276278" cy="2973934"/>
          </a:xfrm>
          <a:prstGeom prst="roundRect">
            <a:avLst>
              <a:gd name="adj" fmla="val 9947"/>
            </a:avLst>
          </a:prstGeom>
          <a:solidFill>
            <a:srgbClr val="F1F3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latin typeface="Arial" panose="020B0604020202020204" pitchFamily="34" charset="0"/>
              <a:cs typeface="Arial" panose="020B0604020202020204" pitchFamily="34" charset="0"/>
            </a:endParaRPr>
          </a:p>
        </p:txBody>
      </p:sp>
      <p:grpSp>
        <p:nvGrpSpPr>
          <p:cNvPr id="2" name="Group 44">
            <a:extLst>
              <a:ext uri="{FF2B5EF4-FFF2-40B4-BE49-F238E27FC236}">
                <a16:creationId xmlns:a16="http://schemas.microsoft.com/office/drawing/2014/main" id="{0A56883F-E226-A6DC-5A6B-55D27B06ACA6}"/>
              </a:ext>
            </a:extLst>
          </p:cNvPr>
          <p:cNvGrpSpPr/>
          <p:nvPr/>
        </p:nvGrpSpPr>
        <p:grpSpPr>
          <a:xfrm>
            <a:off x="6964357" y="1074080"/>
            <a:ext cx="828000" cy="828000"/>
            <a:chOff x="1391297" y="1182909"/>
            <a:chExt cx="903844" cy="903844"/>
          </a:xfrm>
        </p:grpSpPr>
        <p:sp>
          <p:nvSpPr>
            <p:cNvPr id="3" name="Oval 54">
              <a:extLst>
                <a:ext uri="{FF2B5EF4-FFF2-40B4-BE49-F238E27FC236}">
                  <a16:creationId xmlns:a16="http://schemas.microsoft.com/office/drawing/2014/main" id="{F4A71652-47BB-755B-6B80-27AC94FFE7D3}"/>
                </a:ext>
              </a:extLst>
            </p:cNvPr>
            <p:cNvSpPr/>
            <p:nvPr/>
          </p:nvSpPr>
          <p:spPr>
            <a:xfrm>
              <a:off x="1391297" y="1182909"/>
              <a:ext cx="903844" cy="903844"/>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Arial" panose="020B0604020202020204" pitchFamily="34" charset="0"/>
                <a:cs typeface="Arial" panose="020B0604020202020204" pitchFamily="34" charset="0"/>
              </a:endParaRPr>
            </a:p>
          </p:txBody>
        </p:sp>
        <p:sp>
          <p:nvSpPr>
            <p:cNvPr id="4" name="Oval 55">
              <a:extLst>
                <a:ext uri="{FF2B5EF4-FFF2-40B4-BE49-F238E27FC236}">
                  <a16:creationId xmlns:a16="http://schemas.microsoft.com/office/drawing/2014/main" id="{E37C8AD5-8A13-2B8F-D409-1E60D59034DA}"/>
                </a:ext>
              </a:extLst>
            </p:cNvPr>
            <p:cNvSpPr/>
            <p:nvPr/>
          </p:nvSpPr>
          <p:spPr>
            <a:xfrm>
              <a:off x="1436064" y="1227674"/>
              <a:ext cx="790863" cy="79086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Arial" panose="020B0604020202020204" pitchFamily="34" charset="0"/>
                <a:cs typeface="Arial" panose="020B0604020202020204" pitchFamily="34" charset="0"/>
              </a:endParaRPr>
            </a:p>
          </p:txBody>
        </p:sp>
      </p:grpSp>
      <p:sp>
        <p:nvSpPr>
          <p:cNvPr id="59" name="Rectangle: Top Corners Rounded 44">
            <a:extLst>
              <a:ext uri="{FF2B5EF4-FFF2-40B4-BE49-F238E27FC236}">
                <a16:creationId xmlns:a16="http://schemas.microsoft.com/office/drawing/2014/main" id="{71749AE1-4AA1-7B10-D8DB-9CFCC9CB7F78}"/>
              </a:ext>
            </a:extLst>
          </p:cNvPr>
          <p:cNvSpPr/>
          <p:nvPr/>
        </p:nvSpPr>
        <p:spPr>
          <a:xfrm>
            <a:off x="744672" y="945637"/>
            <a:ext cx="5118638" cy="2914002"/>
          </a:xfrm>
          <a:prstGeom prst="round2SameRect">
            <a:avLst>
              <a:gd name="adj1" fmla="val 4613"/>
              <a:gd name="adj2" fmla="val 0"/>
            </a:avLst>
          </a:prstGeom>
          <a:solidFill>
            <a:schemeClr val="bg1"/>
          </a:solidFill>
          <a:ln w="3175">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85321" y="195262"/>
            <a:ext cx="8660067" cy="389953"/>
          </a:xfrm>
        </p:spPr>
        <p:txBody>
          <a:bodyPr/>
          <a:lstStyle/>
          <a:p>
            <a:r>
              <a:rPr lang="fr-FR" dirty="0"/>
              <a:t>Le supplément d’intéressement : le bonus boosté </a:t>
            </a:r>
            <a:br>
              <a:rPr lang="fr-FR" dirty="0"/>
            </a:br>
            <a:br>
              <a:rPr lang="fr-FR" dirty="0"/>
            </a:br>
            <a:endParaRPr lang="fr-FR" dirty="0"/>
          </a:p>
        </p:txBody>
      </p:sp>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24</a:t>
            </a:fld>
            <a:endParaRPr lang="fr-FR"/>
          </a:p>
        </p:txBody>
      </p:sp>
      <p:sp>
        <p:nvSpPr>
          <p:cNvPr id="5" name="Rectangle 4">
            <a:extLst>
              <a:ext uri="{FF2B5EF4-FFF2-40B4-BE49-F238E27FC236}">
                <a16:creationId xmlns:a16="http://schemas.microsoft.com/office/drawing/2014/main" id="{37BB8691-E93F-2F4F-7149-EC4AC0289D75}"/>
              </a:ext>
            </a:extLst>
          </p:cNvPr>
          <p:cNvSpPr/>
          <p:nvPr/>
        </p:nvSpPr>
        <p:spPr>
          <a:xfrm>
            <a:off x="992059" y="1673452"/>
            <a:ext cx="4787666" cy="2122119"/>
          </a:xfrm>
          <a:prstGeom prst="rect">
            <a:avLst/>
          </a:prstGeom>
        </p:spPr>
        <p:txBody>
          <a:bodyPr wrap="square">
            <a:spAutoFit/>
          </a:bodyPr>
          <a:lstStyle/>
          <a:p>
            <a:r>
              <a:rPr lang="fr-FR" sz="1099" b="1" dirty="0">
                <a:solidFill>
                  <a:schemeClr val="bg2"/>
                </a:solidFill>
                <a:latin typeface="Arial" panose="020B0604020202020204"/>
              </a:rPr>
              <a:t>Une décision du dirigeant suffit </a:t>
            </a:r>
            <a:r>
              <a:rPr lang="fr-FR" sz="1099" dirty="0">
                <a:solidFill>
                  <a:srgbClr val="707372"/>
                </a:solidFill>
                <a:latin typeface="Arial" panose="020B0604020202020204"/>
              </a:rPr>
              <a:t>pour verser un supplément d’intéressement si le mode de répartition entre les bénéficiaires est identique à l’accord d’intéressement.</a:t>
            </a:r>
          </a:p>
          <a:p>
            <a:endParaRPr lang="fr-FR" sz="1099" dirty="0">
              <a:solidFill>
                <a:srgbClr val="707372"/>
              </a:solidFill>
              <a:latin typeface="Arial" panose="020B0604020202020204"/>
            </a:endParaRPr>
          </a:p>
          <a:p>
            <a:endParaRPr lang="fr-FR" sz="1099" dirty="0">
              <a:solidFill>
                <a:srgbClr val="707372"/>
              </a:solidFill>
              <a:latin typeface="Arial" panose="020B0604020202020204"/>
            </a:endParaRPr>
          </a:p>
          <a:p>
            <a:r>
              <a:rPr lang="fr-FR" sz="1099" b="1" dirty="0">
                <a:solidFill>
                  <a:schemeClr val="bg2"/>
                </a:solidFill>
                <a:latin typeface="Arial" panose="020B0604020202020204"/>
              </a:rPr>
              <a:t>Le montant du supplément d’intéressement est libre </a:t>
            </a:r>
            <a:r>
              <a:rPr lang="fr-FR" sz="1099" dirty="0">
                <a:solidFill>
                  <a:srgbClr val="707372"/>
                </a:solidFill>
                <a:latin typeface="Arial" panose="020B0604020202020204"/>
              </a:rPr>
              <a:t>mais il doit respecter les plafonds d’intéressement :</a:t>
            </a:r>
          </a:p>
          <a:p>
            <a:pPr marL="268288" lvl="4" indent="-179388">
              <a:buClr>
                <a:srgbClr val="581D74"/>
              </a:buClr>
              <a:buSzPct val="100000"/>
              <a:buFont typeface="Arial" panose="020B0604020202020204" pitchFamily="34" charset="0"/>
              <a:buChar char="•"/>
              <a:defRPr/>
            </a:pPr>
            <a:r>
              <a:rPr lang="fr-FR" sz="1099" dirty="0">
                <a:solidFill>
                  <a:srgbClr val="707372"/>
                </a:solidFill>
                <a:latin typeface="Arial" panose="020B0604020202020204"/>
              </a:rPr>
              <a:t>plafond global : intéressement + supplément d’intéressement = 20% maximum de la masse salariale,</a:t>
            </a:r>
          </a:p>
          <a:p>
            <a:pPr marL="268288" lvl="4" indent="-179388">
              <a:buClr>
                <a:srgbClr val="581D74"/>
              </a:buClr>
              <a:buSzPct val="100000"/>
              <a:buFont typeface="Arial" panose="020B0604020202020204" pitchFamily="34" charset="0"/>
              <a:buChar char="•"/>
              <a:defRPr/>
            </a:pPr>
            <a:r>
              <a:rPr lang="fr-FR" sz="1099" dirty="0">
                <a:solidFill>
                  <a:srgbClr val="707372"/>
                </a:solidFill>
                <a:latin typeface="Arial" panose="020B0604020202020204"/>
              </a:rPr>
              <a:t>plafond individuel : intéressement + supplément d’intéressement, ne doit pas dépasser 75 % du PASS</a:t>
            </a:r>
            <a:r>
              <a:rPr lang="fr-FR" sz="1099" baseline="30000" dirty="0">
                <a:solidFill>
                  <a:srgbClr val="707372"/>
                </a:solidFill>
                <a:latin typeface="Arial" panose="020B0604020202020204"/>
              </a:rPr>
              <a:t>(1)</a:t>
            </a:r>
            <a:r>
              <a:rPr lang="fr-FR" sz="1099" dirty="0">
                <a:solidFill>
                  <a:srgbClr val="707372"/>
                </a:solidFill>
                <a:latin typeface="Arial" panose="020B0604020202020204"/>
              </a:rPr>
              <a:t>.</a:t>
            </a:r>
          </a:p>
          <a:p>
            <a:endParaRPr lang="fr-FR" sz="1099" b="1" dirty="0">
              <a:solidFill>
                <a:schemeClr val="accent6"/>
              </a:solidFill>
              <a:latin typeface="Arial" panose="020B0604020202020204"/>
            </a:endParaRPr>
          </a:p>
        </p:txBody>
      </p:sp>
      <p:sp>
        <p:nvSpPr>
          <p:cNvPr id="6" name="Rectangle 5">
            <a:extLst>
              <a:ext uri="{FF2B5EF4-FFF2-40B4-BE49-F238E27FC236}">
                <a16:creationId xmlns:a16="http://schemas.microsoft.com/office/drawing/2014/main" id="{206F2D32-516B-6722-178F-AED1478C3DCA}"/>
              </a:ext>
            </a:extLst>
          </p:cNvPr>
          <p:cNvSpPr/>
          <p:nvPr/>
        </p:nvSpPr>
        <p:spPr>
          <a:xfrm>
            <a:off x="1571012" y="1131595"/>
            <a:ext cx="2997835" cy="338426"/>
          </a:xfrm>
          <a:prstGeom prst="rect">
            <a:avLst/>
          </a:prstGeom>
          <a:noFill/>
        </p:spPr>
        <p:txBody>
          <a:bodyPr wrap="square" anchor="b" anchorCtr="0">
            <a:spAutoFit/>
          </a:bodyPr>
          <a:lstStyle/>
          <a:p>
            <a:pPr defTabSz="685372">
              <a:spcBef>
                <a:spcPts val="600"/>
              </a:spcBef>
            </a:pPr>
            <a:r>
              <a:rPr lang="fr-FR" sz="1599" b="1" dirty="0">
                <a:solidFill>
                  <a:schemeClr val="tx2"/>
                </a:solidFill>
                <a:latin typeface="Arial" panose="020B0604020202020204"/>
              </a:rPr>
              <a:t>Modalités pratiques</a:t>
            </a:r>
          </a:p>
        </p:txBody>
      </p:sp>
      <p:grpSp>
        <p:nvGrpSpPr>
          <p:cNvPr id="7" name="Graphic 3">
            <a:extLst>
              <a:ext uri="{FF2B5EF4-FFF2-40B4-BE49-F238E27FC236}">
                <a16:creationId xmlns:a16="http://schemas.microsoft.com/office/drawing/2014/main" id="{18F56AD1-D7D4-0A80-4E20-534B3B6F502F}"/>
              </a:ext>
            </a:extLst>
          </p:cNvPr>
          <p:cNvGrpSpPr/>
          <p:nvPr/>
        </p:nvGrpSpPr>
        <p:grpSpPr>
          <a:xfrm>
            <a:off x="1152258" y="1074979"/>
            <a:ext cx="417319" cy="417318"/>
            <a:chOff x="6437037" y="423702"/>
            <a:chExt cx="417577" cy="417576"/>
          </a:xfrm>
          <a:solidFill>
            <a:schemeClr val="tx2"/>
          </a:solidFill>
        </p:grpSpPr>
        <p:sp>
          <p:nvSpPr>
            <p:cNvPr id="8" name="Freeform 11">
              <a:extLst>
                <a:ext uri="{FF2B5EF4-FFF2-40B4-BE49-F238E27FC236}">
                  <a16:creationId xmlns:a16="http://schemas.microsoft.com/office/drawing/2014/main" id="{3082544C-7BD9-38A0-E907-D1637F531C4A}"/>
                </a:ext>
              </a:extLst>
            </p:cNvPr>
            <p:cNvSpPr/>
            <p:nvPr/>
          </p:nvSpPr>
          <p:spPr>
            <a:xfrm>
              <a:off x="6437037" y="547117"/>
              <a:ext cx="294211" cy="294160"/>
            </a:xfrm>
            <a:custGeom>
              <a:avLst/>
              <a:gdLst>
                <a:gd name="connsiteX0" fmla="*/ 288095 w 294211"/>
                <a:gd name="connsiteY0" fmla="*/ 123946 h 294160"/>
                <a:gd name="connsiteX1" fmla="*/ 272242 w 294211"/>
                <a:gd name="connsiteY1" fmla="*/ 123946 h 294160"/>
                <a:gd name="connsiteX2" fmla="*/ 267057 w 294211"/>
                <a:gd name="connsiteY2" fmla="*/ 104552 h 294160"/>
                <a:gd name="connsiteX3" fmla="*/ 280773 w 294211"/>
                <a:gd name="connsiteY3" fmla="*/ 96634 h 294160"/>
                <a:gd name="connsiteX4" fmla="*/ 283624 w 294211"/>
                <a:gd name="connsiteY4" fmla="*/ 92920 h 294160"/>
                <a:gd name="connsiteX5" fmla="*/ 283013 w 294211"/>
                <a:gd name="connsiteY5" fmla="*/ 88278 h 294160"/>
                <a:gd name="connsiteX6" fmla="*/ 265993 w 294211"/>
                <a:gd name="connsiteY6" fmla="*/ 58802 h 294160"/>
                <a:gd name="connsiteX7" fmla="*/ 257638 w 294211"/>
                <a:gd name="connsiteY7" fmla="*/ 56564 h 294160"/>
                <a:gd name="connsiteX8" fmla="*/ 243892 w 294211"/>
                <a:gd name="connsiteY8" fmla="*/ 64498 h 294160"/>
                <a:gd name="connsiteX9" fmla="*/ 229703 w 294211"/>
                <a:gd name="connsiteY9" fmla="*/ 50311 h 294160"/>
                <a:gd name="connsiteX10" fmla="*/ 237638 w 294211"/>
                <a:gd name="connsiteY10" fmla="*/ 36571 h 294160"/>
                <a:gd name="connsiteX11" fmla="*/ 238250 w 294211"/>
                <a:gd name="connsiteY11" fmla="*/ 31928 h 294160"/>
                <a:gd name="connsiteX12" fmla="*/ 235400 w 294211"/>
                <a:gd name="connsiteY12" fmla="*/ 28214 h 294160"/>
                <a:gd name="connsiteX13" fmla="*/ 205919 w 294211"/>
                <a:gd name="connsiteY13" fmla="*/ 11196 h 294160"/>
                <a:gd name="connsiteX14" fmla="*/ 197563 w 294211"/>
                <a:gd name="connsiteY14" fmla="*/ 13434 h 294160"/>
                <a:gd name="connsiteX15" fmla="*/ 189643 w 294211"/>
                <a:gd name="connsiteY15" fmla="*/ 27151 h 294160"/>
                <a:gd name="connsiteX16" fmla="*/ 170244 w 294211"/>
                <a:gd name="connsiteY16" fmla="*/ 21965 h 294160"/>
                <a:gd name="connsiteX17" fmla="*/ 170244 w 294211"/>
                <a:gd name="connsiteY17" fmla="*/ 6117 h 294160"/>
                <a:gd name="connsiteX18" fmla="*/ 164127 w 294211"/>
                <a:gd name="connsiteY18" fmla="*/ 0 h 294160"/>
                <a:gd name="connsiteX19" fmla="*/ 130086 w 294211"/>
                <a:gd name="connsiteY19" fmla="*/ 0 h 294160"/>
                <a:gd name="connsiteX20" fmla="*/ 123969 w 294211"/>
                <a:gd name="connsiteY20" fmla="*/ 6117 h 294160"/>
                <a:gd name="connsiteX21" fmla="*/ 123969 w 294211"/>
                <a:gd name="connsiteY21" fmla="*/ 21965 h 294160"/>
                <a:gd name="connsiteX22" fmla="*/ 104569 w 294211"/>
                <a:gd name="connsiteY22" fmla="*/ 27151 h 294160"/>
                <a:gd name="connsiteX23" fmla="*/ 96649 w 294211"/>
                <a:gd name="connsiteY23" fmla="*/ 13434 h 294160"/>
                <a:gd name="connsiteX24" fmla="*/ 88294 w 294211"/>
                <a:gd name="connsiteY24" fmla="*/ 11196 h 294160"/>
                <a:gd name="connsiteX25" fmla="*/ 58813 w 294211"/>
                <a:gd name="connsiteY25" fmla="*/ 28214 h 294160"/>
                <a:gd name="connsiteX26" fmla="*/ 55963 w 294211"/>
                <a:gd name="connsiteY26" fmla="*/ 31928 h 294160"/>
                <a:gd name="connsiteX27" fmla="*/ 56574 w 294211"/>
                <a:gd name="connsiteY27" fmla="*/ 36571 h 294160"/>
                <a:gd name="connsiteX28" fmla="*/ 64509 w 294211"/>
                <a:gd name="connsiteY28" fmla="*/ 50311 h 294160"/>
                <a:gd name="connsiteX29" fmla="*/ 50320 w 294211"/>
                <a:gd name="connsiteY29" fmla="*/ 64498 h 294160"/>
                <a:gd name="connsiteX30" fmla="*/ 36575 w 294211"/>
                <a:gd name="connsiteY30" fmla="*/ 56564 h 294160"/>
                <a:gd name="connsiteX31" fmla="*/ 28219 w 294211"/>
                <a:gd name="connsiteY31" fmla="*/ 58802 h 294160"/>
                <a:gd name="connsiteX32" fmla="*/ 11198 w 294211"/>
                <a:gd name="connsiteY32" fmla="*/ 88277 h 294160"/>
                <a:gd name="connsiteX33" fmla="*/ 10586 w 294211"/>
                <a:gd name="connsiteY33" fmla="*/ 92920 h 294160"/>
                <a:gd name="connsiteX34" fmla="*/ 13437 w 294211"/>
                <a:gd name="connsiteY34" fmla="*/ 96634 h 294160"/>
                <a:gd name="connsiteX35" fmla="*/ 27155 w 294211"/>
                <a:gd name="connsiteY35" fmla="*/ 104552 h 294160"/>
                <a:gd name="connsiteX36" fmla="*/ 21969 w 294211"/>
                <a:gd name="connsiteY36" fmla="*/ 123946 h 294160"/>
                <a:gd name="connsiteX37" fmla="*/ 6117 w 294211"/>
                <a:gd name="connsiteY37" fmla="*/ 123946 h 294160"/>
                <a:gd name="connsiteX38" fmla="*/ 0 w 294211"/>
                <a:gd name="connsiteY38" fmla="*/ 130063 h 294160"/>
                <a:gd name="connsiteX39" fmla="*/ 0 w 294211"/>
                <a:gd name="connsiteY39" fmla="*/ 164098 h 294160"/>
                <a:gd name="connsiteX40" fmla="*/ 6117 w 294211"/>
                <a:gd name="connsiteY40" fmla="*/ 170214 h 294160"/>
                <a:gd name="connsiteX41" fmla="*/ 21969 w 294211"/>
                <a:gd name="connsiteY41" fmla="*/ 170214 h 294160"/>
                <a:gd name="connsiteX42" fmla="*/ 27155 w 294211"/>
                <a:gd name="connsiteY42" fmla="*/ 189608 h 294160"/>
                <a:gd name="connsiteX43" fmla="*/ 13437 w 294211"/>
                <a:gd name="connsiteY43" fmla="*/ 197527 h 294160"/>
                <a:gd name="connsiteX44" fmla="*/ 10586 w 294211"/>
                <a:gd name="connsiteY44" fmla="*/ 201241 h 294160"/>
                <a:gd name="connsiteX45" fmla="*/ 11198 w 294211"/>
                <a:gd name="connsiteY45" fmla="*/ 205883 h 294160"/>
                <a:gd name="connsiteX46" fmla="*/ 28219 w 294211"/>
                <a:gd name="connsiteY46" fmla="*/ 235359 h 294160"/>
                <a:gd name="connsiteX47" fmla="*/ 36575 w 294211"/>
                <a:gd name="connsiteY47" fmla="*/ 237597 h 294160"/>
                <a:gd name="connsiteX48" fmla="*/ 50320 w 294211"/>
                <a:gd name="connsiteY48" fmla="*/ 229662 h 294160"/>
                <a:gd name="connsiteX49" fmla="*/ 64509 w 294211"/>
                <a:gd name="connsiteY49" fmla="*/ 243849 h 294160"/>
                <a:gd name="connsiteX50" fmla="*/ 56574 w 294211"/>
                <a:gd name="connsiteY50" fmla="*/ 257590 h 294160"/>
                <a:gd name="connsiteX51" fmla="*/ 55963 w 294211"/>
                <a:gd name="connsiteY51" fmla="*/ 262232 h 294160"/>
                <a:gd name="connsiteX52" fmla="*/ 58813 w 294211"/>
                <a:gd name="connsiteY52" fmla="*/ 265946 h 294160"/>
                <a:gd name="connsiteX53" fmla="*/ 88294 w 294211"/>
                <a:gd name="connsiteY53" fmla="*/ 282964 h 294160"/>
                <a:gd name="connsiteX54" fmla="*/ 96649 w 294211"/>
                <a:gd name="connsiteY54" fmla="*/ 280725 h 294160"/>
                <a:gd name="connsiteX55" fmla="*/ 104569 w 294211"/>
                <a:gd name="connsiteY55" fmla="*/ 267011 h 294160"/>
                <a:gd name="connsiteX56" fmla="*/ 123969 w 294211"/>
                <a:gd name="connsiteY56" fmla="*/ 272195 h 294160"/>
                <a:gd name="connsiteX57" fmla="*/ 123969 w 294211"/>
                <a:gd name="connsiteY57" fmla="*/ 288043 h 294160"/>
                <a:gd name="connsiteX58" fmla="*/ 130086 w 294211"/>
                <a:gd name="connsiteY58" fmla="*/ 294160 h 294160"/>
                <a:gd name="connsiteX59" fmla="*/ 164127 w 294211"/>
                <a:gd name="connsiteY59" fmla="*/ 294160 h 294160"/>
                <a:gd name="connsiteX60" fmla="*/ 170244 w 294211"/>
                <a:gd name="connsiteY60" fmla="*/ 288043 h 294160"/>
                <a:gd name="connsiteX61" fmla="*/ 170244 w 294211"/>
                <a:gd name="connsiteY61" fmla="*/ 272195 h 294160"/>
                <a:gd name="connsiteX62" fmla="*/ 189643 w 294211"/>
                <a:gd name="connsiteY62" fmla="*/ 267011 h 294160"/>
                <a:gd name="connsiteX63" fmla="*/ 197563 w 294211"/>
                <a:gd name="connsiteY63" fmla="*/ 280725 h 294160"/>
                <a:gd name="connsiteX64" fmla="*/ 205919 w 294211"/>
                <a:gd name="connsiteY64" fmla="*/ 282964 h 294160"/>
                <a:gd name="connsiteX65" fmla="*/ 235400 w 294211"/>
                <a:gd name="connsiteY65" fmla="*/ 265946 h 294160"/>
                <a:gd name="connsiteX66" fmla="*/ 238250 w 294211"/>
                <a:gd name="connsiteY66" fmla="*/ 262232 h 294160"/>
                <a:gd name="connsiteX67" fmla="*/ 237638 w 294211"/>
                <a:gd name="connsiteY67" fmla="*/ 257590 h 294160"/>
                <a:gd name="connsiteX68" fmla="*/ 229703 w 294211"/>
                <a:gd name="connsiteY68" fmla="*/ 243849 h 294160"/>
                <a:gd name="connsiteX69" fmla="*/ 243892 w 294211"/>
                <a:gd name="connsiteY69" fmla="*/ 229662 h 294160"/>
                <a:gd name="connsiteX70" fmla="*/ 257638 w 294211"/>
                <a:gd name="connsiteY70" fmla="*/ 237597 h 294160"/>
                <a:gd name="connsiteX71" fmla="*/ 265993 w 294211"/>
                <a:gd name="connsiteY71" fmla="*/ 235358 h 294160"/>
                <a:gd name="connsiteX72" fmla="*/ 283013 w 294211"/>
                <a:gd name="connsiteY72" fmla="*/ 205882 h 294160"/>
                <a:gd name="connsiteX73" fmla="*/ 283624 w 294211"/>
                <a:gd name="connsiteY73" fmla="*/ 201241 h 294160"/>
                <a:gd name="connsiteX74" fmla="*/ 280773 w 294211"/>
                <a:gd name="connsiteY74" fmla="*/ 197527 h 294160"/>
                <a:gd name="connsiteX75" fmla="*/ 267057 w 294211"/>
                <a:gd name="connsiteY75" fmla="*/ 189608 h 294160"/>
                <a:gd name="connsiteX76" fmla="*/ 272242 w 294211"/>
                <a:gd name="connsiteY76" fmla="*/ 170214 h 294160"/>
                <a:gd name="connsiteX77" fmla="*/ 288095 w 294211"/>
                <a:gd name="connsiteY77" fmla="*/ 170214 h 294160"/>
                <a:gd name="connsiteX78" fmla="*/ 294212 w 294211"/>
                <a:gd name="connsiteY78" fmla="*/ 164098 h 294160"/>
                <a:gd name="connsiteX79" fmla="*/ 294212 w 294211"/>
                <a:gd name="connsiteY79" fmla="*/ 130063 h 294160"/>
                <a:gd name="connsiteX80" fmla="*/ 288095 w 294211"/>
                <a:gd name="connsiteY80" fmla="*/ 123946 h 294160"/>
                <a:gd name="connsiteX81" fmla="*/ 281978 w 294211"/>
                <a:gd name="connsiteY81" fmla="*/ 157981 h 294160"/>
                <a:gd name="connsiteX82" fmla="*/ 267040 w 294211"/>
                <a:gd name="connsiteY82" fmla="*/ 157981 h 294160"/>
                <a:gd name="connsiteX83" fmla="*/ 260983 w 294211"/>
                <a:gd name="connsiteY83" fmla="*/ 163245 h 294160"/>
                <a:gd name="connsiteX84" fmla="*/ 253823 w 294211"/>
                <a:gd name="connsiteY84" fmla="*/ 190021 h 294160"/>
                <a:gd name="connsiteX85" fmla="*/ 256439 w 294211"/>
                <a:gd name="connsiteY85" fmla="*/ 197604 h 294160"/>
                <a:gd name="connsiteX86" fmla="*/ 269360 w 294211"/>
                <a:gd name="connsiteY86" fmla="*/ 205063 h 294160"/>
                <a:gd name="connsiteX87" fmla="*/ 258457 w 294211"/>
                <a:gd name="connsiteY87" fmla="*/ 223945 h 294160"/>
                <a:gd name="connsiteX88" fmla="*/ 245510 w 294211"/>
                <a:gd name="connsiteY88" fmla="*/ 216472 h 294160"/>
                <a:gd name="connsiteX89" fmla="*/ 237641 w 294211"/>
                <a:gd name="connsiteY89" fmla="*/ 217993 h 294160"/>
                <a:gd name="connsiteX90" fmla="*/ 218033 w 294211"/>
                <a:gd name="connsiteY90" fmla="*/ 237596 h 294160"/>
                <a:gd name="connsiteX91" fmla="*/ 216511 w 294211"/>
                <a:gd name="connsiteY91" fmla="*/ 245468 h 294160"/>
                <a:gd name="connsiteX92" fmla="*/ 223984 w 294211"/>
                <a:gd name="connsiteY92" fmla="*/ 258409 h 294160"/>
                <a:gd name="connsiteX93" fmla="*/ 205098 w 294211"/>
                <a:gd name="connsiteY93" fmla="*/ 269311 h 294160"/>
                <a:gd name="connsiteX94" fmla="*/ 197637 w 294211"/>
                <a:gd name="connsiteY94" fmla="*/ 256390 h 294160"/>
                <a:gd name="connsiteX95" fmla="*/ 190055 w 294211"/>
                <a:gd name="connsiteY95" fmla="*/ 253775 h 294160"/>
                <a:gd name="connsiteX96" fmla="*/ 163275 w 294211"/>
                <a:gd name="connsiteY96" fmla="*/ 260934 h 294160"/>
                <a:gd name="connsiteX97" fmla="*/ 158009 w 294211"/>
                <a:gd name="connsiteY97" fmla="*/ 266991 h 294160"/>
                <a:gd name="connsiteX98" fmla="*/ 158009 w 294211"/>
                <a:gd name="connsiteY98" fmla="*/ 281927 h 294160"/>
                <a:gd name="connsiteX99" fmla="*/ 136202 w 294211"/>
                <a:gd name="connsiteY99" fmla="*/ 281927 h 294160"/>
                <a:gd name="connsiteX100" fmla="*/ 136202 w 294211"/>
                <a:gd name="connsiteY100" fmla="*/ 266992 h 294160"/>
                <a:gd name="connsiteX101" fmla="*/ 130936 w 294211"/>
                <a:gd name="connsiteY101" fmla="*/ 260934 h 294160"/>
                <a:gd name="connsiteX102" fmla="*/ 104156 w 294211"/>
                <a:gd name="connsiteY102" fmla="*/ 253776 h 294160"/>
                <a:gd name="connsiteX103" fmla="*/ 96573 w 294211"/>
                <a:gd name="connsiteY103" fmla="*/ 256391 h 294160"/>
                <a:gd name="connsiteX104" fmla="*/ 89113 w 294211"/>
                <a:gd name="connsiteY104" fmla="*/ 269312 h 294160"/>
                <a:gd name="connsiteX105" fmla="*/ 70227 w 294211"/>
                <a:gd name="connsiteY105" fmla="*/ 258410 h 294160"/>
                <a:gd name="connsiteX106" fmla="*/ 77701 w 294211"/>
                <a:gd name="connsiteY106" fmla="*/ 245469 h 294160"/>
                <a:gd name="connsiteX107" fmla="*/ 76179 w 294211"/>
                <a:gd name="connsiteY107" fmla="*/ 237597 h 294160"/>
                <a:gd name="connsiteX108" fmla="*/ 56571 w 294211"/>
                <a:gd name="connsiteY108" fmla="*/ 217993 h 294160"/>
                <a:gd name="connsiteX109" fmla="*/ 48701 w 294211"/>
                <a:gd name="connsiteY109" fmla="*/ 216472 h 294160"/>
                <a:gd name="connsiteX110" fmla="*/ 35755 w 294211"/>
                <a:gd name="connsiteY110" fmla="*/ 223946 h 294160"/>
                <a:gd name="connsiteX111" fmla="*/ 24851 w 294211"/>
                <a:gd name="connsiteY111" fmla="*/ 205064 h 294160"/>
                <a:gd name="connsiteX112" fmla="*/ 37773 w 294211"/>
                <a:gd name="connsiteY112" fmla="*/ 197605 h 294160"/>
                <a:gd name="connsiteX113" fmla="*/ 40388 w 294211"/>
                <a:gd name="connsiteY113" fmla="*/ 190022 h 294160"/>
                <a:gd name="connsiteX114" fmla="*/ 33229 w 294211"/>
                <a:gd name="connsiteY114" fmla="*/ 163246 h 294160"/>
                <a:gd name="connsiteX115" fmla="*/ 27172 w 294211"/>
                <a:gd name="connsiteY115" fmla="*/ 157982 h 294160"/>
                <a:gd name="connsiteX116" fmla="*/ 12234 w 294211"/>
                <a:gd name="connsiteY116" fmla="*/ 157982 h 294160"/>
                <a:gd name="connsiteX117" fmla="*/ 12234 w 294211"/>
                <a:gd name="connsiteY117" fmla="*/ 136180 h 294160"/>
                <a:gd name="connsiteX118" fmla="*/ 27172 w 294211"/>
                <a:gd name="connsiteY118" fmla="*/ 136180 h 294160"/>
                <a:gd name="connsiteX119" fmla="*/ 33229 w 294211"/>
                <a:gd name="connsiteY119" fmla="*/ 130916 h 294160"/>
                <a:gd name="connsiteX120" fmla="*/ 40388 w 294211"/>
                <a:gd name="connsiteY120" fmla="*/ 104140 h 294160"/>
                <a:gd name="connsiteX121" fmla="*/ 37773 w 294211"/>
                <a:gd name="connsiteY121" fmla="*/ 96557 h 294160"/>
                <a:gd name="connsiteX122" fmla="*/ 24851 w 294211"/>
                <a:gd name="connsiteY122" fmla="*/ 89098 h 294160"/>
                <a:gd name="connsiteX123" fmla="*/ 35755 w 294211"/>
                <a:gd name="connsiteY123" fmla="*/ 70216 h 294160"/>
                <a:gd name="connsiteX124" fmla="*/ 48701 w 294211"/>
                <a:gd name="connsiteY124" fmla="*/ 77690 h 294160"/>
                <a:gd name="connsiteX125" fmla="*/ 56571 w 294211"/>
                <a:gd name="connsiteY125" fmla="*/ 76168 h 294160"/>
                <a:gd name="connsiteX126" fmla="*/ 76179 w 294211"/>
                <a:gd name="connsiteY126" fmla="*/ 56565 h 294160"/>
                <a:gd name="connsiteX127" fmla="*/ 77701 w 294211"/>
                <a:gd name="connsiteY127" fmla="*/ 48693 h 294160"/>
                <a:gd name="connsiteX128" fmla="*/ 70227 w 294211"/>
                <a:gd name="connsiteY128" fmla="*/ 35752 h 294160"/>
                <a:gd name="connsiteX129" fmla="*/ 89113 w 294211"/>
                <a:gd name="connsiteY129" fmla="*/ 24850 h 294160"/>
                <a:gd name="connsiteX130" fmla="*/ 96573 w 294211"/>
                <a:gd name="connsiteY130" fmla="*/ 37770 h 294160"/>
                <a:gd name="connsiteX131" fmla="*/ 104155 w 294211"/>
                <a:gd name="connsiteY131" fmla="*/ 40386 h 294160"/>
                <a:gd name="connsiteX132" fmla="*/ 130936 w 294211"/>
                <a:gd name="connsiteY132" fmla="*/ 33227 h 294160"/>
                <a:gd name="connsiteX133" fmla="*/ 136202 w 294211"/>
                <a:gd name="connsiteY133" fmla="*/ 27170 h 294160"/>
                <a:gd name="connsiteX134" fmla="*/ 136202 w 294211"/>
                <a:gd name="connsiteY134" fmla="*/ 12235 h 294160"/>
                <a:gd name="connsiteX135" fmla="*/ 158009 w 294211"/>
                <a:gd name="connsiteY135" fmla="*/ 12235 h 294160"/>
                <a:gd name="connsiteX136" fmla="*/ 158009 w 294211"/>
                <a:gd name="connsiteY136" fmla="*/ 27170 h 294160"/>
                <a:gd name="connsiteX137" fmla="*/ 163275 w 294211"/>
                <a:gd name="connsiteY137" fmla="*/ 33227 h 294160"/>
                <a:gd name="connsiteX138" fmla="*/ 190056 w 294211"/>
                <a:gd name="connsiteY138" fmla="*/ 40386 h 294160"/>
                <a:gd name="connsiteX139" fmla="*/ 197638 w 294211"/>
                <a:gd name="connsiteY139" fmla="*/ 37770 h 294160"/>
                <a:gd name="connsiteX140" fmla="*/ 205099 w 294211"/>
                <a:gd name="connsiteY140" fmla="*/ 24850 h 294160"/>
                <a:gd name="connsiteX141" fmla="*/ 223985 w 294211"/>
                <a:gd name="connsiteY141" fmla="*/ 35752 h 294160"/>
                <a:gd name="connsiteX142" fmla="*/ 216512 w 294211"/>
                <a:gd name="connsiteY142" fmla="*/ 48693 h 294160"/>
                <a:gd name="connsiteX143" fmla="*/ 218033 w 294211"/>
                <a:gd name="connsiteY143" fmla="*/ 56565 h 294160"/>
                <a:gd name="connsiteX144" fmla="*/ 237642 w 294211"/>
                <a:gd name="connsiteY144" fmla="*/ 76168 h 294160"/>
                <a:gd name="connsiteX145" fmla="*/ 245511 w 294211"/>
                <a:gd name="connsiteY145" fmla="*/ 77690 h 294160"/>
                <a:gd name="connsiteX146" fmla="*/ 258458 w 294211"/>
                <a:gd name="connsiteY146" fmla="*/ 70216 h 294160"/>
                <a:gd name="connsiteX147" fmla="*/ 269360 w 294211"/>
                <a:gd name="connsiteY147" fmla="*/ 89098 h 294160"/>
                <a:gd name="connsiteX148" fmla="*/ 256439 w 294211"/>
                <a:gd name="connsiteY148" fmla="*/ 96557 h 294160"/>
                <a:gd name="connsiteX149" fmla="*/ 253823 w 294211"/>
                <a:gd name="connsiteY149" fmla="*/ 104140 h 294160"/>
                <a:gd name="connsiteX150" fmla="*/ 260983 w 294211"/>
                <a:gd name="connsiteY150" fmla="*/ 130916 h 294160"/>
                <a:gd name="connsiteX151" fmla="*/ 267040 w 294211"/>
                <a:gd name="connsiteY151" fmla="*/ 136180 h 294160"/>
                <a:gd name="connsiteX152" fmla="*/ 281978 w 294211"/>
                <a:gd name="connsiteY152" fmla="*/ 136180 h 29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294211" h="294160">
                  <a:moveTo>
                    <a:pt x="288095" y="123946"/>
                  </a:moveTo>
                  <a:lnTo>
                    <a:pt x="272242" y="123946"/>
                  </a:lnTo>
                  <a:cubicBezTo>
                    <a:pt x="271029" y="117352"/>
                    <a:pt x="269293" y="110862"/>
                    <a:pt x="267057" y="104552"/>
                  </a:cubicBezTo>
                  <a:lnTo>
                    <a:pt x="280773" y="96634"/>
                  </a:lnTo>
                  <a:cubicBezTo>
                    <a:pt x="282179" y="95823"/>
                    <a:pt x="283204" y="94486"/>
                    <a:pt x="283624" y="92920"/>
                  </a:cubicBezTo>
                  <a:cubicBezTo>
                    <a:pt x="284045" y="91352"/>
                    <a:pt x="283824" y="89683"/>
                    <a:pt x="283013" y="88278"/>
                  </a:cubicBezTo>
                  <a:lnTo>
                    <a:pt x="265993" y="58802"/>
                  </a:lnTo>
                  <a:cubicBezTo>
                    <a:pt x="264303" y="55877"/>
                    <a:pt x="260563" y="54875"/>
                    <a:pt x="257638" y="56564"/>
                  </a:cubicBezTo>
                  <a:lnTo>
                    <a:pt x="243892" y="64498"/>
                  </a:lnTo>
                  <a:cubicBezTo>
                    <a:pt x="239543" y="59408"/>
                    <a:pt x="234794" y="54660"/>
                    <a:pt x="229703" y="50311"/>
                  </a:cubicBezTo>
                  <a:lnTo>
                    <a:pt x="237638" y="36571"/>
                  </a:lnTo>
                  <a:cubicBezTo>
                    <a:pt x="238450" y="35165"/>
                    <a:pt x="238669" y="33495"/>
                    <a:pt x="238250" y="31928"/>
                  </a:cubicBezTo>
                  <a:cubicBezTo>
                    <a:pt x="237830" y="30362"/>
                    <a:pt x="236805" y="29025"/>
                    <a:pt x="235400" y="28214"/>
                  </a:cubicBezTo>
                  <a:lnTo>
                    <a:pt x="205919" y="11196"/>
                  </a:lnTo>
                  <a:cubicBezTo>
                    <a:pt x="202993" y="9506"/>
                    <a:pt x="199253" y="10509"/>
                    <a:pt x="197563" y="13434"/>
                  </a:cubicBezTo>
                  <a:lnTo>
                    <a:pt x="189643" y="27151"/>
                  </a:lnTo>
                  <a:cubicBezTo>
                    <a:pt x="183330" y="24913"/>
                    <a:pt x="176838" y="23178"/>
                    <a:pt x="170244" y="21965"/>
                  </a:cubicBezTo>
                  <a:lnTo>
                    <a:pt x="170244" y="6117"/>
                  </a:lnTo>
                  <a:cubicBezTo>
                    <a:pt x="170244" y="2738"/>
                    <a:pt x="167505" y="0"/>
                    <a:pt x="164127" y="0"/>
                  </a:cubicBezTo>
                  <a:lnTo>
                    <a:pt x="130086" y="0"/>
                  </a:lnTo>
                  <a:cubicBezTo>
                    <a:pt x="126707" y="0"/>
                    <a:pt x="123969" y="2738"/>
                    <a:pt x="123969" y="6117"/>
                  </a:cubicBezTo>
                  <a:lnTo>
                    <a:pt x="123969" y="21965"/>
                  </a:lnTo>
                  <a:cubicBezTo>
                    <a:pt x="117376" y="23178"/>
                    <a:pt x="110883" y="24913"/>
                    <a:pt x="104569" y="27151"/>
                  </a:cubicBezTo>
                  <a:lnTo>
                    <a:pt x="96649" y="13434"/>
                  </a:lnTo>
                  <a:cubicBezTo>
                    <a:pt x="94959" y="10510"/>
                    <a:pt x="91218" y="9509"/>
                    <a:pt x="88294" y="11196"/>
                  </a:cubicBezTo>
                  <a:lnTo>
                    <a:pt x="58813" y="28214"/>
                  </a:lnTo>
                  <a:cubicBezTo>
                    <a:pt x="57408" y="29025"/>
                    <a:pt x="56383" y="30362"/>
                    <a:pt x="55963" y="31928"/>
                  </a:cubicBezTo>
                  <a:cubicBezTo>
                    <a:pt x="55543" y="33496"/>
                    <a:pt x="55763" y="35166"/>
                    <a:pt x="56574" y="36571"/>
                  </a:cubicBezTo>
                  <a:lnTo>
                    <a:pt x="64509" y="50311"/>
                  </a:lnTo>
                  <a:cubicBezTo>
                    <a:pt x="59417" y="54660"/>
                    <a:pt x="54670" y="59407"/>
                    <a:pt x="50320" y="64498"/>
                  </a:cubicBezTo>
                  <a:lnTo>
                    <a:pt x="36575" y="56564"/>
                  </a:lnTo>
                  <a:cubicBezTo>
                    <a:pt x="33649" y="54873"/>
                    <a:pt x="29908" y="55876"/>
                    <a:pt x="28219" y="58802"/>
                  </a:cubicBezTo>
                  <a:lnTo>
                    <a:pt x="11198" y="88277"/>
                  </a:lnTo>
                  <a:cubicBezTo>
                    <a:pt x="10386" y="89683"/>
                    <a:pt x="10167" y="91353"/>
                    <a:pt x="10586" y="92920"/>
                  </a:cubicBezTo>
                  <a:cubicBezTo>
                    <a:pt x="11006" y="94486"/>
                    <a:pt x="12031" y="95823"/>
                    <a:pt x="13437" y="96634"/>
                  </a:cubicBezTo>
                  <a:lnTo>
                    <a:pt x="27155" y="104552"/>
                  </a:lnTo>
                  <a:cubicBezTo>
                    <a:pt x="24917" y="110864"/>
                    <a:pt x="23181" y="117354"/>
                    <a:pt x="21969" y="123946"/>
                  </a:cubicBezTo>
                  <a:lnTo>
                    <a:pt x="6117" y="123946"/>
                  </a:lnTo>
                  <a:cubicBezTo>
                    <a:pt x="2739" y="123946"/>
                    <a:pt x="0" y="126684"/>
                    <a:pt x="0" y="130063"/>
                  </a:cubicBezTo>
                  <a:lnTo>
                    <a:pt x="0" y="164098"/>
                  </a:lnTo>
                  <a:cubicBezTo>
                    <a:pt x="0" y="167477"/>
                    <a:pt x="2739" y="170214"/>
                    <a:pt x="6117" y="170214"/>
                  </a:cubicBezTo>
                  <a:lnTo>
                    <a:pt x="21969" y="170214"/>
                  </a:lnTo>
                  <a:cubicBezTo>
                    <a:pt x="23182" y="176807"/>
                    <a:pt x="24918" y="183296"/>
                    <a:pt x="27155" y="189608"/>
                  </a:cubicBezTo>
                  <a:lnTo>
                    <a:pt x="13437" y="197527"/>
                  </a:lnTo>
                  <a:cubicBezTo>
                    <a:pt x="12031" y="198337"/>
                    <a:pt x="11006" y="199674"/>
                    <a:pt x="10586" y="201241"/>
                  </a:cubicBezTo>
                  <a:cubicBezTo>
                    <a:pt x="10166" y="202808"/>
                    <a:pt x="10386" y="204478"/>
                    <a:pt x="11198" y="205883"/>
                  </a:cubicBezTo>
                  <a:lnTo>
                    <a:pt x="28219" y="235359"/>
                  </a:lnTo>
                  <a:cubicBezTo>
                    <a:pt x="29909" y="238283"/>
                    <a:pt x="33648" y="239284"/>
                    <a:pt x="36575" y="237597"/>
                  </a:cubicBezTo>
                  <a:lnTo>
                    <a:pt x="50320" y="229662"/>
                  </a:lnTo>
                  <a:cubicBezTo>
                    <a:pt x="54670" y="234753"/>
                    <a:pt x="59418" y="239500"/>
                    <a:pt x="64509" y="243849"/>
                  </a:cubicBezTo>
                  <a:lnTo>
                    <a:pt x="56574" y="257590"/>
                  </a:lnTo>
                  <a:cubicBezTo>
                    <a:pt x="55763" y="258996"/>
                    <a:pt x="55543" y="260665"/>
                    <a:pt x="55963" y="262232"/>
                  </a:cubicBezTo>
                  <a:cubicBezTo>
                    <a:pt x="56383" y="263799"/>
                    <a:pt x="57408" y="265135"/>
                    <a:pt x="58813" y="265946"/>
                  </a:cubicBezTo>
                  <a:lnTo>
                    <a:pt x="88294" y="282964"/>
                  </a:lnTo>
                  <a:cubicBezTo>
                    <a:pt x="91218" y="284651"/>
                    <a:pt x="94959" y="283652"/>
                    <a:pt x="96649" y="280725"/>
                  </a:cubicBezTo>
                  <a:lnTo>
                    <a:pt x="104569" y="267011"/>
                  </a:lnTo>
                  <a:cubicBezTo>
                    <a:pt x="110882" y="269248"/>
                    <a:pt x="117374" y="270982"/>
                    <a:pt x="123969" y="272195"/>
                  </a:cubicBezTo>
                  <a:lnTo>
                    <a:pt x="123969" y="288043"/>
                  </a:lnTo>
                  <a:cubicBezTo>
                    <a:pt x="123969" y="291422"/>
                    <a:pt x="126707" y="294160"/>
                    <a:pt x="130086" y="294160"/>
                  </a:cubicBezTo>
                  <a:lnTo>
                    <a:pt x="164127" y="294160"/>
                  </a:lnTo>
                  <a:cubicBezTo>
                    <a:pt x="167505" y="294160"/>
                    <a:pt x="170244" y="291422"/>
                    <a:pt x="170244" y="288043"/>
                  </a:cubicBezTo>
                  <a:lnTo>
                    <a:pt x="170244" y="272195"/>
                  </a:lnTo>
                  <a:cubicBezTo>
                    <a:pt x="176839" y="270982"/>
                    <a:pt x="183331" y="269248"/>
                    <a:pt x="189643" y="267011"/>
                  </a:cubicBezTo>
                  <a:lnTo>
                    <a:pt x="197563" y="280725"/>
                  </a:lnTo>
                  <a:cubicBezTo>
                    <a:pt x="199253" y="283652"/>
                    <a:pt x="202995" y="284652"/>
                    <a:pt x="205919" y="282964"/>
                  </a:cubicBezTo>
                  <a:lnTo>
                    <a:pt x="235400" y="265946"/>
                  </a:lnTo>
                  <a:cubicBezTo>
                    <a:pt x="236805" y="265135"/>
                    <a:pt x="237830" y="263799"/>
                    <a:pt x="238250" y="262232"/>
                  </a:cubicBezTo>
                  <a:cubicBezTo>
                    <a:pt x="238670" y="260664"/>
                    <a:pt x="238450" y="258995"/>
                    <a:pt x="237638" y="257590"/>
                  </a:cubicBezTo>
                  <a:lnTo>
                    <a:pt x="229703" y="243849"/>
                  </a:lnTo>
                  <a:cubicBezTo>
                    <a:pt x="234795" y="239500"/>
                    <a:pt x="239543" y="234754"/>
                    <a:pt x="243892" y="229662"/>
                  </a:cubicBezTo>
                  <a:lnTo>
                    <a:pt x="257638" y="237597"/>
                  </a:lnTo>
                  <a:cubicBezTo>
                    <a:pt x="260562" y="239286"/>
                    <a:pt x="264303" y="238283"/>
                    <a:pt x="265993" y="235358"/>
                  </a:cubicBezTo>
                  <a:lnTo>
                    <a:pt x="283013" y="205882"/>
                  </a:lnTo>
                  <a:cubicBezTo>
                    <a:pt x="283824" y="204477"/>
                    <a:pt x="284045" y="202807"/>
                    <a:pt x="283624" y="201241"/>
                  </a:cubicBezTo>
                  <a:cubicBezTo>
                    <a:pt x="283204" y="199674"/>
                    <a:pt x="282179" y="198337"/>
                    <a:pt x="280773" y="197527"/>
                  </a:cubicBezTo>
                  <a:lnTo>
                    <a:pt x="267057" y="189608"/>
                  </a:lnTo>
                  <a:cubicBezTo>
                    <a:pt x="269293" y="183298"/>
                    <a:pt x="271029" y="176808"/>
                    <a:pt x="272242" y="170214"/>
                  </a:cubicBezTo>
                  <a:lnTo>
                    <a:pt x="288095" y="170214"/>
                  </a:lnTo>
                  <a:cubicBezTo>
                    <a:pt x="291474" y="170214"/>
                    <a:pt x="294212" y="167477"/>
                    <a:pt x="294212" y="164098"/>
                  </a:cubicBezTo>
                  <a:lnTo>
                    <a:pt x="294212" y="130063"/>
                  </a:lnTo>
                  <a:cubicBezTo>
                    <a:pt x="294212" y="126684"/>
                    <a:pt x="291474" y="123946"/>
                    <a:pt x="288095" y="123946"/>
                  </a:cubicBezTo>
                  <a:close/>
                  <a:moveTo>
                    <a:pt x="281978" y="157981"/>
                  </a:moveTo>
                  <a:lnTo>
                    <a:pt x="267040" y="157981"/>
                  </a:lnTo>
                  <a:cubicBezTo>
                    <a:pt x="263991" y="157981"/>
                    <a:pt x="261407" y="160226"/>
                    <a:pt x="260983" y="163245"/>
                  </a:cubicBezTo>
                  <a:cubicBezTo>
                    <a:pt x="259690" y="172430"/>
                    <a:pt x="257281" y="181438"/>
                    <a:pt x="253823" y="190021"/>
                  </a:cubicBezTo>
                  <a:cubicBezTo>
                    <a:pt x="252684" y="192847"/>
                    <a:pt x="253800" y="196081"/>
                    <a:pt x="256439" y="197604"/>
                  </a:cubicBezTo>
                  <a:lnTo>
                    <a:pt x="269360" y="205063"/>
                  </a:lnTo>
                  <a:lnTo>
                    <a:pt x="258457" y="223945"/>
                  </a:lnTo>
                  <a:lnTo>
                    <a:pt x="245510" y="216472"/>
                  </a:lnTo>
                  <a:cubicBezTo>
                    <a:pt x="242873" y="214947"/>
                    <a:pt x="239519" y="215598"/>
                    <a:pt x="237641" y="217993"/>
                  </a:cubicBezTo>
                  <a:cubicBezTo>
                    <a:pt x="231920" y="225282"/>
                    <a:pt x="225323" y="231877"/>
                    <a:pt x="218033" y="237596"/>
                  </a:cubicBezTo>
                  <a:cubicBezTo>
                    <a:pt x="215636" y="239476"/>
                    <a:pt x="214988" y="242831"/>
                    <a:pt x="216511" y="245468"/>
                  </a:cubicBezTo>
                  <a:lnTo>
                    <a:pt x="223984" y="258409"/>
                  </a:lnTo>
                  <a:lnTo>
                    <a:pt x="205098" y="269311"/>
                  </a:lnTo>
                  <a:lnTo>
                    <a:pt x="197637" y="256390"/>
                  </a:lnTo>
                  <a:cubicBezTo>
                    <a:pt x="196113" y="253752"/>
                    <a:pt x="192879" y="252638"/>
                    <a:pt x="190055" y="253775"/>
                  </a:cubicBezTo>
                  <a:cubicBezTo>
                    <a:pt x="181469" y="257233"/>
                    <a:pt x="172459" y="259642"/>
                    <a:pt x="163275" y="260934"/>
                  </a:cubicBezTo>
                  <a:cubicBezTo>
                    <a:pt x="160255" y="261359"/>
                    <a:pt x="158009" y="263941"/>
                    <a:pt x="158009" y="266991"/>
                  </a:cubicBezTo>
                  <a:lnTo>
                    <a:pt x="158009" y="281927"/>
                  </a:lnTo>
                  <a:lnTo>
                    <a:pt x="136202" y="281927"/>
                  </a:lnTo>
                  <a:lnTo>
                    <a:pt x="136202" y="266992"/>
                  </a:lnTo>
                  <a:cubicBezTo>
                    <a:pt x="136202" y="263943"/>
                    <a:pt x="133956" y="261359"/>
                    <a:pt x="130936" y="260934"/>
                  </a:cubicBezTo>
                  <a:cubicBezTo>
                    <a:pt x="121751" y="259643"/>
                    <a:pt x="112741" y="257234"/>
                    <a:pt x="104156" y="253776"/>
                  </a:cubicBezTo>
                  <a:cubicBezTo>
                    <a:pt x="101329" y="252638"/>
                    <a:pt x="98097" y="253754"/>
                    <a:pt x="96573" y="256391"/>
                  </a:cubicBezTo>
                  <a:lnTo>
                    <a:pt x="89113" y="269312"/>
                  </a:lnTo>
                  <a:lnTo>
                    <a:pt x="70227" y="258410"/>
                  </a:lnTo>
                  <a:lnTo>
                    <a:pt x="77701" y="245469"/>
                  </a:lnTo>
                  <a:cubicBezTo>
                    <a:pt x="79224" y="242832"/>
                    <a:pt x="78574" y="239476"/>
                    <a:pt x="76179" y="237597"/>
                  </a:cubicBezTo>
                  <a:cubicBezTo>
                    <a:pt x="68889" y="231878"/>
                    <a:pt x="62292" y="225282"/>
                    <a:pt x="56571" y="217993"/>
                  </a:cubicBezTo>
                  <a:cubicBezTo>
                    <a:pt x="54692" y="215599"/>
                    <a:pt x="51337" y="214951"/>
                    <a:pt x="48701" y="216472"/>
                  </a:cubicBezTo>
                  <a:lnTo>
                    <a:pt x="35755" y="223946"/>
                  </a:lnTo>
                  <a:lnTo>
                    <a:pt x="24851" y="205064"/>
                  </a:lnTo>
                  <a:lnTo>
                    <a:pt x="37773" y="197605"/>
                  </a:lnTo>
                  <a:cubicBezTo>
                    <a:pt x="40412" y="196082"/>
                    <a:pt x="41528" y="192848"/>
                    <a:pt x="40388" y="190022"/>
                  </a:cubicBezTo>
                  <a:cubicBezTo>
                    <a:pt x="36929" y="181436"/>
                    <a:pt x="34520" y="172427"/>
                    <a:pt x="33229" y="163246"/>
                  </a:cubicBezTo>
                  <a:cubicBezTo>
                    <a:pt x="32804" y="160227"/>
                    <a:pt x="30221" y="157982"/>
                    <a:pt x="27172" y="157982"/>
                  </a:cubicBezTo>
                  <a:lnTo>
                    <a:pt x="12234" y="157982"/>
                  </a:lnTo>
                  <a:lnTo>
                    <a:pt x="12234" y="136180"/>
                  </a:lnTo>
                  <a:lnTo>
                    <a:pt x="27172" y="136180"/>
                  </a:lnTo>
                  <a:cubicBezTo>
                    <a:pt x="30220" y="136180"/>
                    <a:pt x="32804" y="133935"/>
                    <a:pt x="33229" y="130916"/>
                  </a:cubicBezTo>
                  <a:cubicBezTo>
                    <a:pt x="34520" y="121735"/>
                    <a:pt x="36929" y="112726"/>
                    <a:pt x="40388" y="104140"/>
                  </a:cubicBezTo>
                  <a:cubicBezTo>
                    <a:pt x="41527" y="101314"/>
                    <a:pt x="40412" y="98080"/>
                    <a:pt x="37773" y="96557"/>
                  </a:cubicBezTo>
                  <a:lnTo>
                    <a:pt x="24851" y="89098"/>
                  </a:lnTo>
                  <a:lnTo>
                    <a:pt x="35755" y="70216"/>
                  </a:lnTo>
                  <a:lnTo>
                    <a:pt x="48701" y="77690"/>
                  </a:lnTo>
                  <a:cubicBezTo>
                    <a:pt x="51337" y="79212"/>
                    <a:pt x="54692" y="78563"/>
                    <a:pt x="56571" y="76168"/>
                  </a:cubicBezTo>
                  <a:cubicBezTo>
                    <a:pt x="62291" y="68879"/>
                    <a:pt x="68889" y="62284"/>
                    <a:pt x="76179" y="56565"/>
                  </a:cubicBezTo>
                  <a:cubicBezTo>
                    <a:pt x="78575" y="54685"/>
                    <a:pt x="79224" y="51330"/>
                    <a:pt x="77701" y="48693"/>
                  </a:cubicBezTo>
                  <a:lnTo>
                    <a:pt x="70227" y="35752"/>
                  </a:lnTo>
                  <a:lnTo>
                    <a:pt x="89113" y="24850"/>
                  </a:lnTo>
                  <a:lnTo>
                    <a:pt x="96573" y="37770"/>
                  </a:lnTo>
                  <a:cubicBezTo>
                    <a:pt x="98097" y="40409"/>
                    <a:pt x="101330" y="41524"/>
                    <a:pt x="104155" y="40386"/>
                  </a:cubicBezTo>
                  <a:cubicBezTo>
                    <a:pt x="112744" y="36927"/>
                    <a:pt x="121754" y="34519"/>
                    <a:pt x="130936" y="33227"/>
                  </a:cubicBezTo>
                  <a:cubicBezTo>
                    <a:pt x="133955" y="32803"/>
                    <a:pt x="136202" y="30220"/>
                    <a:pt x="136202" y="27170"/>
                  </a:cubicBezTo>
                  <a:lnTo>
                    <a:pt x="136202" y="12235"/>
                  </a:lnTo>
                  <a:lnTo>
                    <a:pt x="158009" y="12235"/>
                  </a:lnTo>
                  <a:lnTo>
                    <a:pt x="158009" y="27170"/>
                  </a:lnTo>
                  <a:cubicBezTo>
                    <a:pt x="158009" y="30219"/>
                    <a:pt x="160255" y="32803"/>
                    <a:pt x="163275" y="33227"/>
                  </a:cubicBezTo>
                  <a:cubicBezTo>
                    <a:pt x="172456" y="34519"/>
                    <a:pt x="181467" y="36927"/>
                    <a:pt x="190056" y="40386"/>
                  </a:cubicBezTo>
                  <a:cubicBezTo>
                    <a:pt x="192881" y="41525"/>
                    <a:pt x="196115" y="40409"/>
                    <a:pt x="197638" y="37770"/>
                  </a:cubicBezTo>
                  <a:lnTo>
                    <a:pt x="205099" y="24850"/>
                  </a:lnTo>
                  <a:lnTo>
                    <a:pt x="223985" y="35752"/>
                  </a:lnTo>
                  <a:lnTo>
                    <a:pt x="216512" y="48693"/>
                  </a:lnTo>
                  <a:cubicBezTo>
                    <a:pt x="214989" y="51330"/>
                    <a:pt x="215637" y="54686"/>
                    <a:pt x="218033" y="56565"/>
                  </a:cubicBezTo>
                  <a:cubicBezTo>
                    <a:pt x="225323" y="62284"/>
                    <a:pt x="231920" y="68880"/>
                    <a:pt x="237642" y="76168"/>
                  </a:cubicBezTo>
                  <a:cubicBezTo>
                    <a:pt x="239521" y="78564"/>
                    <a:pt x="242875" y="79213"/>
                    <a:pt x="245511" y="77690"/>
                  </a:cubicBezTo>
                  <a:lnTo>
                    <a:pt x="258458" y="70216"/>
                  </a:lnTo>
                  <a:lnTo>
                    <a:pt x="269360" y="89098"/>
                  </a:lnTo>
                  <a:lnTo>
                    <a:pt x="256439" y="96557"/>
                  </a:lnTo>
                  <a:cubicBezTo>
                    <a:pt x="253800" y="98080"/>
                    <a:pt x="252684" y="101314"/>
                    <a:pt x="253823" y="104140"/>
                  </a:cubicBezTo>
                  <a:cubicBezTo>
                    <a:pt x="257281" y="112723"/>
                    <a:pt x="259690" y="121732"/>
                    <a:pt x="260983" y="130916"/>
                  </a:cubicBezTo>
                  <a:cubicBezTo>
                    <a:pt x="261407" y="133935"/>
                    <a:pt x="263990" y="136180"/>
                    <a:pt x="267040" y="136180"/>
                  </a:cubicBezTo>
                  <a:lnTo>
                    <a:pt x="281978" y="136180"/>
                  </a:lnTo>
                  <a:close/>
                </a:path>
              </a:pathLst>
            </a:custGeom>
            <a:grpFill/>
            <a:ln w="800" cap="flat">
              <a:noFill/>
              <a:prstDash val="solid"/>
              <a:miter/>
            </a:ln>
          </p:spPr>
          <p:txBody>
            <a:bodyPr rtlCol="0" anchor="ctr"/>
            <a:lstStyle/>
            <a:p>
              <a:endParaRPr lang="fr-FR" sz="1799" dirty="0"/>
            </a:p>
          </p:txBody>
        </p:sp>
        <p:sp>
          <p:nvSpPr>
            <p:cNvPr id="10" name="Freeform 13">
              <a:extLst>
                <a:ext uri="{FF2B5EF4-FFF2-40B4-BE49-F238E27FC236}">
                  <a16:creationId xmlns:a16="http://schemas.microsoft.com/office/drawing/2014/main" id="{42A55D41-FCF9-D0CA-8A1C-A9F5B7FC14C6}"/>
                </a:ext>
              </a:extLst>
            </p:cNvPr>
            <p:cNvSpPr/>
            <p:nvPr/>
          </p:nvSpPr>
          <p:spPr>
            <a:xfrm>
              <a:off x="6672279" y="423702"/>
              <a:ext cx="182333" cy="181944"/>
            </a:xfrm>
            <a:custGeom>
              <a:avLst/>
              <a:gdLst>
                <a:gd name="connsiteX0" fmla="*/ 176216 w 182333"/>
                <a:gd name="connsiteY0" fmla="*/ 64869 h 181944"/>
                <a:gd name="connsiteX1" fmla="*/ 164918 w 182333"/>
                <a:gd name="connsiteY1" fmla="*/ 64869 h 181944"/>
                <a:gd name="connsiteX2" fmla="*/ 161812 w 182333"/>
                <a:gd name="connsiteY2" fmla="*/ 57393 h 181944"/>
                <a:gd name="connsiteX3" fmla="*/ 169790 w 182333"/>
                <a:gd name="connsiteY3" fmla="*/ 49432 h 181944"/>
                <a:gd name="connsiteX4" fmla="*/ 171587 w 182333"/>
                <a:gd name="connsiteY4" fmla="*/ 45101 h 181944"/>
                <a:gd name="connsiteX5" fmla="*/ 169790 w 182333"/>
                <a:gd name="connsiteY5" fmla="*/ 40771 h 181944"/>
                <a:gd name="connsiteX6" fmla="*/ 141461 w 182333"/>
                <a:gd name="connsiteY6" fmla="*/ 12507 h 181944"/>
                <a:gd name="connsiteX7" fmla="*/ 132821 w 182333"/>
                <a:gd name="connsiteY7" fmla="*/ 12507 h 181944"/>
                <a:gd name="connsiteX8" fmla="*/ 124828 w 182333"/>
                <a:gd name="connsiteY8" fmla="*/ 20481 h 181944"/>
                <a:gd name="connsiteX9" fmla="*/ 117315 w 182333"/>
                <a:gd name="connsiteY9" fmla="*/ 17372 h 181944"/>
                <a:gd name="connsiteX10" fmla="*/ 117315 w 182333"/>
                <a:gd name="connsiteY10" fmla="*/ 6117 h 181944"/>
                <a:gd name="connsiteX11" fmla="*/ 111198 w 182333"/>
                <a:gd name="connsiteY11" fmla="*/ 0 h 181944"/>
                <a:gd name="connsiteX12" fmla="*/ 71135 w 182333"/>
                <a:gd name="connsiteY12" fmla="*/ 0 h 181944"/>
                <a:gd name="connsiteX13" fmla="*/ 65018 w 182333"/>
                <a:gd name="connsiteY13" fmla="*/ 6117 h 181944"/>
                <a:gd name="connsiteX14" fmla="*/ 65018 w 182333"/>
                <a:gd name="connsiteY14" fmla="*/ 17373 h 181944"/>
                <a:gd name="connsiteX15" fmla="*/ 57505 w 182333"/>
                <a:gd name="connsiteY15" fmla="*/ 20482 h 181944"/>
                <a:gd name="connsiteX16" fmla="*/ 49512 w 182333"/>
                <a:gd name="connsiteY16" fmla="*/ 12509 h 181944"/>
                <a:gd name="connsiteX17" fmla="*/ 40872 w 182333"/>
                <a:gd name="connsiteY17" fmla="*/ 12509 h 181944"/>
                <a:gd name="connsiteX18" fmla="*/ 12542 w 182333"/>
                <a:gd name="connsiteY18" fmla="*/ 40772 h 181944"/>
                <a:gd name="connsiteX19" fmla="*/ 10745 w 182333"/>
                <a:gd name="connsiteY19" fmla="*/ 45103 h 181944"/>
                <a:gd name="connsiteX20" fmla="*/ 12542 w 182333"/>
                <a:gd name="connsiteY20" fmla="*/ 49434 h 181944"/>
                <a:gd name="connsiteX21" fmla="*/ 20522 w 182333"/>
                <a:gd name="connsiteY21" fmla="*/ 57395 h 181944"/>
                <a:gd name="connsiteX22" fmla="*/ 17415 w 182333"/>
                <a:gd name="connsiteY22" fmla="*/ 64870 h 181944"/>
                <a:gd name="connsiteX23" fmla="*/ 6117 w 182333"/>
                <a:gd name="connsiteY23" fmla="*/ 64870 h 181944"/>
                <a:gd name="connsiteX24" fmla="*/ 0 w 182333"/>
                <a:gd name="connsiteY24" fmla="*/ 70987 h 181944"/>
                <a:gd name="connsiteX25" fmla="*/ 0 w 182333"/>
                <a:gd name="connsiteY25" fmla="*/ 110958 h 181944"/>
                <a:gd name="connsiteX26" fmla="*/ 6117 w 182333"/>
                <a:gd name="connsiteY26" fmla="*/ 117075 h 181944"/>
                <a:gd name="connsiteX27" fmla="*/ 17415 w 182333"/>
                <a:gd name="connsiteY27" fmla="*/ 117075 h 181944"/>
                <a:gd name="connsiteX28" fmla="*/ 20522 w 182333"/>
                <a:gd name="connsiteY28" fmla="*/ 124550 h 181944"/>
                <a:gd name="connsiteX29" fmla="*/ 12542 w 182333"/>
                <a:gd name="connsiteY29" fmla="*/ 132511 h 181944"/>
                <a:gd name="connsiteX30" fmla="*/ 10745 w 182333"/>
                <a:gd name="connsiteY30" fmla="*/ 136842 h 181944"/>
                <a:gd name="connsiteX31" fmla="*/ 12542 w 182333"/>
                <a:gd name="connsiteY31" fmla="*/ 141173 h 181944"/>
                <a:gd name="connsiteX32" fmla="*/ 40872 w 182333"/>
                <a:gd name="connsiteY32" fmla="*/ 169436 h 181944"/>
                <a:gd name="connsiteX33" fmla="*/ 49512 w 182333"/>
                <a:gd name="connsiteY33" fmla="*/ 169436 h 181944"/>
                <a:gd name="connsiteX34" fmla="*/ 57505 w 182333"/>
                <a:gd name="connsiteY34" fmla="*/ 161462 h 181944"/>
                <a:gd name="connsiteX35" fmla="*/ 65018 w 182333"/>
                <a:gd name="connsiteY35" fmla="*/ 164571 h 181944"/>
                <a:gd name="connsiteX36" fmla="*/ 65018 w 182333"/>
                <a:gd name="connsiteY36" fmla="*/ 175828 h 181944"/>
                <a:gd name="connsiteX37" fmla="*/ 71135 w 182333"/>
                <a:gd name="connsiteY37" fmla="*/ 181945 h 181944"/>
                <a:gd name="connsiteX38" fmla="*/ 111198 w 182333"/>
                <a:gd name="connsiteY38" fmla="*/ 181945 h 181944"/>
                <a:gd name="connsiteX39" fmla="*/ 117315 w 182333"/>
                <a:gd name="connsiteY39" fmla="*/ 175828 h 181944"/>
                <a:gd name="connsiteX40" fmla="*/ 117315 w 182333"/>
                <a:gd name="connsiteY40" fmla="*/ 164571 h 181944"/>
                <a:gd name="connsiteX41" fmla="*/ 124828 w 182333"/>
                <a:gd name="connsiteY41" fmla="*/ 161462 h 181944"/>
                <a:gd name="connsiteX42" fmla="*/ 132821 w 182333"/>
                <a:gd name="connsiteY42" fmla="*/ 169436 h 181944"/>
                <a:gd name="connsiteX43" fmla="*/ 141461 w 182333"/>
                <a:gd name="connsiteY43" fmla="*/ 169436 h 181944"/>
                <a:gd name="connsiteX44" fmla="*/ 169790 w 182333"/>
                <a:gd name="connsiteY44" fmla="*/ 141173 h 181944"/>
                <a:gd name="connsiteX45" fmla="*/ 171587 w 182333"/>
                <a:gd name="connsiteY45" fmla="*/ 136842 h 181944"/>
                <a:gd name="connsiteX46" fmla="*/ 169790 w 182333"/>
                <a:gd name="connsiteY46" fmla="*/ 132511 h 181944"/>
                <a:gd name="connsiteX47" fmla="*/ 161812 w 182333"/>
                <a:gd name="connsiteY47" fmla="*/ 124550 h 181944"/>
                <a:gd name="connsiteX48" fmla="*/ 164918 w 182333"/>
                <a:gd name="connsiteY48" fmla="*/ 117075 h 181944"/>
                <a:gd name="connsiteX49" fmla="*/ 176216 w 182333"/>
                <a:gd name="connsiteY49" fmla="*/ 117075 h 181944"/>
                <a:gd name="connsiteX50" fmla="*/ 182333 w 182333"/>
                <a:gd name="connsiteY50" fmla="*/ 110958 h 181944"/>
                <a:gd name="connsiteX51" fmla="*/ 182333 w 182333"/>
                <a:gd name="connsiteY51" fmla="*/ 70985 h 181944"/>
                <a:gd name="connsiteX52" fmla="*/ 176216 w 182333"/>
                <a:gd name="connsiteY52" fmla="*/ 64869 h 181944"/>
                <a:gd name="connsiteX53" fmla="*/ 170099 w 182333"/>
                <a:gd name="connsiteY53" fmla="*/ 104839 h 181944"/>
                <a:gd name="connsiteX54" fmla="*/ 160465 w 182333"/>
                <a:gd name="connsiteY54" fmla="*/ 104839 h 181944"/>
                <a:gd name="connsiteX55" fmla="*/ 154589 w 182333"/>
                <a:gd name="connsiteY55" fmla="*/ 109256 h 181944"/>
                <a:gd name="connsiteX56" fmla="*/ 148978 w 182333"/>
                <a:gd name="connsiteY56" fmla="*/ 122760 h 181944"/>
                <a:gd name="connsiteX57" fmla="*/ 150009 w 182333"/>
                <a:gd name="connsiteY57" fmla="*/ 130054 h 181944"/>
                <a:gd name="connsiteX58" fmla="*/ 156810 w 182333"/>
                <a:gd name="connsiteY58" fmla="*/ 136839 h 181944"/>
                <a:gd name="connsiteX59" fmla="*/ 137142 w 182333"/>
                <a:gd name="connsiteY59" fmla="*/ 156463 h 181944"/>
                <a:gd name="connsiteX60" fmla="*/ 130320 w 182333"/>
                <a:gd name="connsiteY60" fmla="*/ 149657 h 181944"/>
                <a:gd name="connsiteX61" fmla="*/ 123047 w 182333"/>
                <a:gd name="connsiteY61" fmla="*/ 148631 h 181944"/>
                <a:gd name="connsiteX62" fmla="*/ 109506 w 182333"/>
                <a:gd name="connsiteY62" fmla="*/ 154232 h 181944"/>
                <a:gd name="connsiteX63" fmla="*/ 105082 w 182333"/>
                <a:gd name="connsiteY63" fmla="*/ 160109 h 181944"/>
                <a:gd name="connsiteX64" fmla="*/ 105082 w 182333"/>
                <a:gd name="connsiteY64" fmla="*/ 169708 h 181944"/>
                <a:gd name="connsiteX65" fmla="*/ 77252 w 182333"/>
                <a:gd name="connsiteY65" fmla="*/ 169708 h 181944"/>
                <a:gd name="connsiteX66" fmla="*/ 77252 w 182333"/>
                <a:gd name="connsiteY66" fmla="*/ 160109 h 181944"/>
                <a:gd name="connsiteX67" fmla="*/ 72829 w 182333"/>
                <a:gd name="connsiteY67" fmla="*/ 154232 h 181944"/>
                <a:gd name="connsiteX68" fmla="*/ 59288 w 182333"/>
                <a:gd name="connsiteY68" fmla="*/ 148631 h 181944"/>
                <a:gd name="connsiteX69" fmla="*/ 52014 w 182333"/>
                <a:gd name="connsiteY69" fmla="*/ 149657 h 181944"/>
                <a:gd name="connsiteX70" fmla="*/ 45193 w 182333"/>
                <a:gd name="connsiteY70" fmla="*/ 156463 h 181944"/>
                <a:gd name="connsiteX71" fmla="*/ 25524 w 182333"/>
                <a:gd name="connsiteY71" fmla="*/ 136839 h 181944"/>
                <a:gd name="connsiteX72" fmla="*/ 32325 w 182333"/>
                <a:gd name="connsiteY72" fmla="*/ 130054 h 181944"/>
                <a:gd name="connsiteX73" fmla="*/ 33357 w 182333"/>
                <a:gd name="connsiteY73" fmla="*/ 122760 h 181944"/>
                <a:gd name="connsiteX74" fmla="*/ 27746 w 182333"/>
                <a:gd name="connsiteY74" fmla="*/ 109257 h 181944"/>
                <a:gd name="connsiteX75" fmla="*/ 21870 w 182333"/>
                <a:gd name="connsiteY75" fmla="*/ 104839 h 181944"/>
                <a:gd name="connsiteX76" fmla="*/ 12235 w 182333"/>
                <a:gd name="connsiteY76" fmla="*/ 104839 h 181944"/>
                <a:gd name="connsiteX77" fmla="*/ 12235 w 182333"/>
                <a:gd name="connsiteY77" fmla="*/ 77102 h 181944"/>
                <a:gd name="connsiteX78" fmla="*/ 21870 w 182333"/>
                <a:gd name="connsiteY78" fmla="*/ 77102 h 181944"/>
                <a:gd name="connsiteX79" fmla="*/ 27746 w 182333"/>
                <a:gd name="connsiteY79" fmla="*/ 72684 h 181944"/>
                <a:gd name="connsiteX80" fmla="*/ 33357 w 182333"/>
                <a:gd name="connsiteY80" fmla="*/ 59182 h 181944"/>
                <a:gd name="connsiteX81" fmla="*/ 32325 w 182333"/>
                <a:gd name="connsiteY81" fmla="*/ 51888 h 181944"/>
                <a:gd name="connsiteX82" fmla="*/ 25524 w 182333"/>
                <a:gd name="connsiteY82" fmla="*/ 45102 h 181944"/>
                <a:gd name="connsiteX83" fmla="*/ 45193 w 182333"/>
                <a:gd name="connsiteY83" fmla="*/ 25479 h 181944"/>
                <a:gd name="connsiteX84" fmla="*/ 52014 w 182333"/>
                <a:gd name="connsiteY84" fmla="*/ 32285 h 181944"/>
                <a:gd name="connsiteX85" fmla="*/ 59288 w 182333"/>
                <a:gd name="connsiteY85" fmla="*/ 33311 h 181944"/>
                <a:gd name="connsiteX86" fmla="*/ 72829 w 182333"/>
                <a:gd name="connsiteY86" fmla="*/ 27710 h 181944"/>
                <a:gd name="connsiteX87" fmla="*/ 77252 w 182333"/>
                <a:gd name="connsiteY87" fmla="*/ 21832 h 181944"/>
                <a:gd name="connsiteX88" fmla="*/ 77252 w 182333"/>
                <a:gd name="connsiteY88" fmla="*/ 12234 h 181944"/>
                <a:gd name="connsiteX89" fmla="*/ 105082 w 182333"/>
                <a:gd name="connsiteY89" fmla="*/ 12234 h 181944"/>
                <a:gd name="connsiteX90" fmla="*/ 105082 w 182333"/>
                <a:gd name="connsiteY90" fmla="*/ 21832 h 181944"/>
                <a:gd name="connsiteX91" fmla="*/ 109506 w 182333"/>
                <a:gd name="connsiteY91" fmla="*/ 27710 h 181944"/>
                <a:gd name="connsiteX92" fmla="*/ 123047 w 182333"/>
                <a:gd name="connsiteY92" fmla="*/ 33311 h 181944"/>
                <a:gd name="connsiteX93" fmla="*/ 130320 w 182333"/>
                <a:gd name="connsiteY93" fmla="*/ 32285 h 181944"/>
                <a:gd name="connsiteX94" fmla="*/ 137142 w 182333"/>
                <a:gd name="connsiteY94" fmla="*/ 25479 h 181944"/>
                <a:gd name="connsiteX95" fmla="*/ 156810 w 182333"/>
                <a:gd name="connsiteY95" fmla="*/ 45102 h 181944"/>
                <a:gd name="connsiteX96" fmla="*/ 150009 w 182333"/>
                <a:gd name="connsiteY96" fmla="*/ 51888 h 181944"/>
                <a:gd name="connsiteX97" fmla="*/ 148978 w 182333"/>
                <a:gd name="connsiteY97" fmla="*/ 59182 h 181944"/>
                <a:gd name="connsiteX98" fmla="*/ 154589 w 182333"/>
                <a:gd name="connsiteY98" fmla="*/ 72685 h 181944"/>
                <a:gd name="connsiteX99" fmla="*/ 160465 w 182333"/>
                <a:gd name="connsiteY99" fmla="*/ 77102 h 181944"/>
                <a:gd name="connsiteX100" fmla="*/ 170099 w 182333"/>
                <a:gd name="connsiteY100" fmla="*/ 77102 h 18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82333" h="181944">
                  <a:moveTo>
                    <a:pt x="176216" y="64869"/>
                  </a:moveTo>
                  <a:lnTo>
                    <a:pt x="164918" y="64869"/>
                  </a:lnTo>
                  <a:cubicBezTo>
                    <a:pt x="164014" y="62327"/>
                    <a:pt x="162976" y="59829"/>
                    <a:pt x="161812" y="57393"/>
                  </a:cubicBezTo>
                  <a:lnTo>
                    <a:pt x="169790" y="49432"/>
                  </a:lnTo>
                  <a:cubicBezTo>
                    <a:pt x="170940" y="48285"/>
                    <a:pt x="171587" y="46727"/>
                    <a:pt x="171587" y="45101"/>
                  </a:cubicBezTo>
                  <a:cubicBezTo>
                    <a:pt x="171587" y="43476"/>
                    <a:pt x="170940" y="41919"/>
                    <a:pt x="169790" y="40771"/>
                  </a:cubicBezTo>
                  <a:lnTo>
                    <a:pt x="141461" y="12507"/>
                  </a:lnTo>
                  <a:cubicBezTo>
                    <a:pt x="139073" y="10125"/>
                    <a:pt x="135209" y="10125"/>
                    <a:pt x="132821" y="12507"/>
                  </a:cubicBezTo>
                  <a:lnTo>
                    <a:pt x="124828" y="20481"/>
                  </a:lnTo>
                  <a:cubicBezTo>
                    <a:pt x="122380" y="19315"/>
                    <a:pt x="119870" y="18276"/>
                    <a:pt x="117315" y="17372"/>
                  </a:cubicBezTo>
                  <a:lnTo>
                    <a:pt x="117315" y="6117"/>
                  </a:lnTo>
                  <a:cubicBezTo>
                    <a:pt x="117315" y="2738"/>
                    <a:pt x="114577" y="0"/>
                    <a:pt x="111198" y="0"/>
                  </a:cubicBezTo>
                  <a:lnTo>
                    <a:pt x="71135" y="0"/>
                  </a:lnTo>
                  <a:cubicBezTo>
                    <a:pt x="67756" y="0"/>
                    <a:pt x="65018" y="2738"/>
                    <a:pt x="65018" y="6117"/>
                  </a:cubicBezTo>
                  <a:lnTo>
                    <a:pt x="65018" y="17373"/>
                  </a:lnTo>
                  <a:cubicBezTo>
                    <a:pt x="62463" y="18277"/>
                    <a:pt x="59953" y="19316"/>
                    <a:pt x="57505" y="20482"/>
                  </a:cubicBezTo>
                  <a:lnTo>
                    <a:pt x="49512" y="12509"/>
                  </a:lnTo>
                  <a:cubicBezTo>
                    <a:pt x="47126" y="10128"/>
                    <a:pt x="43260" y="10127"/>
                    <a:pt x="40872" y="12509"/>
                  </a:cubicBezTo>
                  <a:lnTo>
                    <a:pt x="12542" y="40772"/>
                  </a:lnTo>
                  <a:cubicBezTo>
                    <a:pt x="11392" y="41920"/>
                    <a:pt x="10745" y="43478"/>
                    <a:pt x="10745" y="45103"/>
                  </a:cubicBezTo>
                  <a:cubicBezTo>
                    <a:pt x="10745" y="46729"/>
                    <a:pt x="11391" y="48285"/>
                    <a:pt x="12542" y="49434"/>
                  </a:cubicBezTo>
                  <a:lnTo>
                    <a:pt x="20522" y="57395"/>
                  </a:lnTo>
                  <a:cubicBezTo>
                    <a:pt x="19356" y="59832"/>
                    <a:pt x="18319" y="62329"/>
                    <a:pt x="17415" y="64870"/>
                  </a:cubicBezTo>
                  <a:lnTo>
                    <a:pt x="6117" y="64870"/>
                  </a:lnTo>
                  <a:cubicBezTo>
                    <a:pt x="2739" y="64870"/>
                    <a:pt x="0" y="67608"/>
                    <a:pt x="0" y="70987"/>
                  </a:cubicBezTo>
                  <a:lnTo>
                    <a:pt x="0" y="110958"/>
                  </a:lnTo>
                  <a:cubicBezTo>
                    <a:pt x="0" y="114337"/>
                    <a:pt x="2739" y="117075"/>
                    <a:pt x="6117" y="117075"/>
                  </a:cubicBezTo>
                  <a:lnTo>
                    <a:pt x="17415" y="117075"/>
                  </a:lnTo>
                  <a:cubicBezTo>
                    <a:pt x="18318" y="119616"/>
                    <a:pt x="19356" y="122113"/>
                    <a:pt x="20522" y="124550"/>
                  </a:cubicBezTo>
                  <a:lnTo>
                    <a:pt x="12542" y="132511"/>
                  </a:lnTo>
                  <a:cubicBezTo>
                    <a:pt x="11392" y="133659"/>
                    <a:pt x="10745" y="135216"/>
                    <a:pt x="10745" y="136842"/>
                  </a:cubicBezTo>
                  <a:cubicBezTo>
                    <a:pt x="10745" y="138467"/>
                    <a:pt x="11391" y="140024"/>
                    <a:pt x="12542" y="141173"/>
                  </a:cubicBezTo>
                  <a:lnTo>
                    <a:pt x="40872" y="169436"/>
                  </a:lnTo>
                  <a:cubicBezTo>
                    <a:pt x="43260" y="171818"/>
                    <a:pt x="47124" y="171818"/>
                    <a:pt x="49512" y="169436"/>
                  </a:cubicBezTo>
                  <a:lnTo>
                    <a:pt x="57505" y="161462"/>
                  </a:lnTo>
                  <a:cubicBezTo>
                    <a:pt x="59953" y="162629"/>
                    <a:pt x="62463" y="163667"/>
                    <a:pt x="65018" y="164571"/>
                  </a:cubicBezTo>
                  <a:lnTo>
                    <a:pt x="65018" y="175828"/>
                  </a:lnTo>
                  <a:cubicBezTo>
                    <a:pt x="65018" y="179207"/>
                    <a:pt x="67756" y="181945"/>
                    <a:pt x="71135" y="181945"/>
                  </a:cubicBezTo>
                  <a:lnTo>
                    <a:pt x="111198" y="181945"/>
                  </a:lnTo>
                  <a:cubicBezTo>
                    <a:pt x="114577" y="181945"/>
                    <a:pt x="117315" y="179207"/>
                    <a:pt x="117315" y="175828"/>
                  </a:cubicBezTo>
                  <a:lnTo>
                    <a:pt x="117315" y="164571"/>
                  </a:lnTo>
                  <a:cubicBezTo>
                    <a:pt x="119870" y="163668"/>
                    <a:pt x="122380" y="162629"/>
                    <a:pt x="124828" y="161462"/>
                  </a:cubicBezTo>
                  <a:lnTo>
                    <a:pt x="132821" y="169436"/>
                  </a:lnTo>
                  <a:cubicBezTo>
                    <a:pt x="135208" y="171818"/>
                    <a:pt x="139074" y="171819"/>
                    <a:pt x="141461" y="169436"/>
                  </a:cubicBezTo>
                  <a:lnTo>
                    <a:pt x="169790" y="141173"/>
                  </a:lnTo>
                  <a:cubicBezTo>
                    <a:pt x="170940" y="140025"/>
                    <a:pt x="171587" y="138467"/>
                    <a:pt x="171587" y="136842"/>
                  </a:cubicBezTo>
                  <a:cubicBezTo>
                    <a:pt x="171587" y="135216"/>
                    <a:pt x="170940" y="133659"/>
                    <a:pt x="169790" y="132511"/>
                  </a:cubicBezTo>
                  <a:lnTo>
                    <a:pt x="161812" y="124550"/>
                  </a:lnTo>
                  <a:cubicBezTo>
                    <a:pt x="162976" y="122114"/>
                    <a:pt x="164014" y="119616"/>
                    <a:pt x="164918" y="117075"/>
                  </a:cubicBezTo>
                  <a:lnTo>
                    <a:pt x="176216" y="117075"/>
                  </a:lnTo>
                  <a:cubicBezTo>
                    <a:pt x="179595" y="117075"/>
                    <a:pt x="182333" y="114337"/>
                    <a:pt x="182333" y="110958"/>
                  </a:cubicBezTo>
                  <a:lnTo>
                    <a:pt x="182333" y="70985"/>
                  </a:lnTo>
                  <a:cubicBezTo>
                    <a:pt x="182333" y="67607"/>
                    <a:pt x="179594" y="64869"/>
                    <a:pt x="176216" y="64869"/>
                  </a:cubicBezTo>
                  <a:close/>
                  <a:moveTo>
                    <a:pt x="170099" y="104839"/>
                  </a:moveTo>
                  <a:lnTo>
                    <a:pt x="160465" y="104839"/>
                  </a:lnTo>
                  <a:cubicBezTo>
                    <a:pt x="157741" y="104839"/>
                    <a:pt x="155346" y="106640"/>
                    <a:pt x="154589" y="109256"/>
                  </a:cubicBezTo>
                  <a:cubicBezTo>
                    <a:pt x="153234" y="113940"/>
                    <a:pt x="151346" y="118483"/>
                    <a:pt x="148978" y="122760"/>
                  </a:cubicBezTo>
                  <a:cubicBezTo>
                    <a:pt x="147655" y="125149"/>
                    <a:pt x="148076" y="128125"/>
                    <a:pt x="150009" y="130054"/>
                  </a:cubicBezTo>
                  <a:lnTo>
                    <a:pt x="156810" y="136839"/>
                  </a:lnTo>
                  <a:lnTo>
                    <a:pt x="137142" y="156463"/>
                  </a:lnTo>
                  <a:lnTo>
                    <a:pt x="130320" y="149657"/>
                  </a:lnTo>
                  <a:cubicBezTo>
                    <a:pt x="128395" y="147735"/>
                    <a:pt x="125429" y="147316"/>
                    <a:pt x="123047" y="148631"/>
                  </a:cubicBezTo>
                  <a:cubicBezTo>
                    <a:pt x="118760" y="150994"/>
                    <a:pt x="114205" y="152878"/>
                    <a:pt x="109506" y="154232"/>
                  </a:cubicBezTo>
                  <a:cubicBezTo>
                    <a:pt x="106886" y="154986"/>
                    <a:pt x="105082" y="157383"/>
                    <a:pt x="105082" y="160109"/>
                  </a:cubicBezTo>
                  <a:lnTo>
                    <a:pt x="105082" y="169708"/>
                  </a:lnTo>
                  <a:lnTo>
                    <a:pt x="77252" y="169708"/>
                  </a:lnTo>
                  <a:lnTo>
                    <a:pt x="77252" y="160109"/>
                  </a:lnTo>
                  <a:cubicBezTo>
                    <a:pt x="77252" y="157383"/>
                    <a:pt x="75448" y="154986"/>
                    <a:pt x="72829" y="154232"/>
                  </a:cubicBezTo>
                  <a:cubicBezTo>
                    <a:pt x="68130" y="152878"/>
                    <a:pt x="63574" y="150994"/>
                    <a:pt x="59288" y="148631"/>
                  </a:cubicBezTo>
                  <a:cubicBezTo>
                    <a:pt x="56905" y="147315"/>
                    <a:pt x="53940" y="147734"/>
                    <a:pt x="52014" y="149657"/>
                  </a:cubicBezTo>
                  <a:lnTo>
                    <a:pt x="45193" y="156463"/>
                  </a:lnTo>
                  <a:lnTo>
                    <a:pt x="25524" y="136839"/>
                  </a:lnTo>
                  <a:lnTo>
                    <a:pt x="32325" y="130054"/>
                  </a:lnTo>
                  <a:cubicBezTo>
                    <a:pt x="34258" y="128125"/>
                    <a:pt x="34680" y="125148"/>
                    <a:pt x="33357" y="122760"/>
                  </a:cubicBezTo>
                  <a:cubicBezTo>
                    <a:pt x="30987" y="118481"/>
                    <a:pt x="29099" y="113938"/>
                    <a:pt x="27746" y="109257"/>
                  </a:cubicBezTo>
                  <a:cubicBezTo>
                    <a:pt x="26989" y="106641"/>
                    <a:pt x="24594" y="104839"/>
                    <a:pt x="21870" y="104839"/>
                  </a:cubicBezTo>
                  <a:lnTo>
                    <a:pt x="12235" y="104839"/>
                  </a:lnTo>
                  <a:lnTo>
                    <a:pt x="12235" y="77102"/>
                  </a:lnTo>
                  <a:lnTo>
                    <a:pt x="21870" y="77102"/>
                  </a:lnTo>
                  <a:cubicBezTo>
                    <a:pt x="24594" y="77102"/>
                    <a:pt x="26989" y="75302"/>
                    <a:pt x="27746" y="72684"/>
                  </a:cubicBezTo>
                  <a:cubicBezTo>
                    <a:pt x="29099" y="68005"/>
                    <a:pt x="30987" y="63461"/>
                    <a:pt x="33357" y="59182"/>
                  </a:cubicBezTo>
                  <a:cubicBezTo>
                    <a:pt x="34680" y="56793"/>
                    <a:pt x="34258" y="53817"/>
                    <a:pt x="32325" y="51888"/>
                  </a:cubicBezTo>
                  <a:lnTo>
                    <a:pt x="25524" y="45102"/>
                  </a:lnTo>
                  <a:lnTo>
                    <a:pt x="45193" y="25479"/>
                  </a:lnTo>
                  <a:lnTo>
                    <a:pt x="52014" y="32285"/>
                  </a:lnTo>
                  <a:cubicBezTo>
                    <a:pt x="53941" y="34207"/>
                    <a:pt x="56907" y="34626"/>
                    <a:pt x="59288" y="33311"/>
                  </a:cubicBezTo>
                  <a:cubicBezTo>
                    <a:pt x="63574" y="30948"/>
                    <a:pt x="68130" y="29063"/>
                    <a:pt x="72829" y="27710"/>
                  </a:cubicBezTo>
                  <a:cubicBezTo>
                    <a:pt x="75448" y="26956"/>
                    <a:pt x="77252" y="24559"/>
                    <a:pt x="77252" y="21832"/>
                  </a:cubicBezTo>
                  <a:lnTo>
                    <a:pt x="77252" y="12234"/>
                  </a:lnTo>
                  <a:lnTo>
                    <a:pt x="105082" y="12234"/>
                  </a:lnTo>
                  <a:lnTo>
                    <a:pt x="105082" y="21832"/>
                  </a:lnTo>
                  <a:cubicBezTo>
                    <a:pt x="105082" y="24559"/>
                    <a:pt x="106886" y="26956"/>
                    <a:pt x="109506" y="27710"/>
                  </a:cubicBezTo>
                  <a:cubicBezTo>
                    <a:pt x="114205" y="29063"/>
                    <a:pt x="118760" y="30948"/>
                    <a:pt x="123047" y="33311"/>
                  </a:cubicBezTo>
                  <a:cubicBezTo>
                    <a:pt x="125431" y="34625"/>
                    <a:pt x="128395" y="34208"/>
                    <a:pt x="130320" y="32285"/>
                  </a:cubicBezTo>
                  <a:lnTo>
                    <a:pt x="137142" y="25479"/>
                  </a:lnTo>
                  <a:lnTo>
                    <a:pt x="156810" y="45102"/>
                  </a:lnTo>
                  <a:lnTo>
                    <a:pt x="150009" y="51888"/>
                  </a:lnTo>
                  <a:cubicBezTo>
                    <a:pt x="148076" y="53817"/>
                    <a:pt x="147655" y="56794"/>
                    <a:pt x="148978" y="59182"/>
                  </a:cubicBezTo>
                  <a:cubicBezTo>
                    <a:pt x="151346" y="63458"/>
                    <a:pt x="153234" y="68001"/>
                    <a:pt x="154589" y="72685"/>
                  </a:cubicBezTo>
                  <a:cubicBezTo>
                    <a:pt x="155346" y="75302"/>
                    <a:pt x="157741" y="77102"/>
                    <a:pt x="160465" y="77102"/>
                  </a:cubicBezTo>
                  <a:lnTo>
                    <a:pt x="170099" y="77102"/>
                  </a:lnTo>
                  <a:close/>
                </a:path>
              </a:pathLst>
            </a:custGeom>
            <a:grpFill/>
            <a:ln w="800" cap="flat">
              <a:noFill/>
              <a:prstDash val="solid"/>
              <a:miter/>
            </a:ln>
          </p:spPr>
          <p:txBody>
            <a:bodyPr rtlCol="0" anchor="ctr"/>
            <a:lstStyle/>
            <a:p>
              <a:endParaRPr lang="fr-FR" sz="1799" dirty="0"/>
            </a:p>
          </p:txBody>
        </p:sp>
        <p:sp>
          <p:nvSpPr>
            <p:cNvPr id="11" name="Freeform 14">
              <a:extLst>
                <a:ext uri="{FF2B5EF4-FFF2-40B4-BE49-F238E27FC236}">
                  <a16:creationId xmlns:a16="http://schemas.microsoft.com/office/drawing/2014/main" id="{09CBFD03-EC60-3C38-4360-C6696F79FBCE}"/>
                </a:ext>
              </a:extLst>
            </p:cNvPr>
            <p:cNvSpPr/>
            <p:nvPr/>
          </p:nvSpPr>
          <p:spPr>
            <a:xfrm>
              <a:off x="6714611" y="465935"/>
              <a:ext cx="97670" cy="97474"/>
            </a:xfrm>
            <a:custGeom>
              <a:avLst/>
              <a:gdLst>
                <a:gd name="connsiteX0" fmla="*/ 48835 w 97670"/>
                <a:gd name="connsiteY0" fmla="*/ 0 h 97474"/>
                <a:gd name="connsiteX1" fmla="*/ 25791 w 97670"/>
                <a:gd name="connsiteY1" fmla="*/ 5758 h 97474"/>
                <a:gd name="connsiteX2" fmla="*/ 23282 w 97670"/>
                <a:gd name="connsiteY2" fmla="*/ 14036 h 97474"/>
                <a:gd name="connsiteX3" fmla="*/ 31560 w 97670"/>
                <a:gd name="connsiteY3" fmla="*/ 16545 h 97474"/>
                <a:gd name="connsiteX4" fmla="*/ 48835 w 97670"/>
                <a:gd name="connsiteY4" fmla="*/ 12234 h 97474"/>
                <a:gd name="connsiteX5" fmla="*/ 85437 w 97670"/>
                <a:gd name="connsiteY5" fmla="*/ 48737 h 97474"/>
                <a:gd name="connsiteX6" fmla="*/ 48835 w 97670"/>
                <a:gd name="connsiteY6" fmla="*/ 85240 h 97474"/>
                <a:gd name="connsiteX7" fmla="*/ 12234 w 97670"/>
                <a:gd name="connsiteY7" fmla="*/ 48737 h 97474"/>
                <a:gd name="connsiteX8" fmla="*/ 16064 w 97670"/>
                <a:gd name="connsiteY8" fmla="*/ 32458 h 97474"/>
                <a:gd name="connsiteX9" fmla="*/ 13331 w 97670"/>
                <a:gd name="connsiteY9" fmla="*/ 24251 h 97474"/>
                <a:gd name="connsiteX10" fmla="*/ 5123 w 97670"/>
                <a:gd name="connsiteY10" fmla="*/ 26984 h 97474"/>
                <a:gd name="connsiteX11" fmla="*/ 0 w 97670"/>
                <a:gd name="connsiteY11" fmla="*/ 48737 h 97474"/>
                <a:gd name="connsiteX12" fmla="*/ 48835 w 97670"/>
                <a:gd name="connsiteY12" fmla="*/ 97475 h 97474"/>
                <a:gd name="connsiteX13" fmla="*/ 97670 w 97670"/>
                <a:gd name="connsiteY13" fmla="*/ 48737 h 97474"/>
                <a:gd name="connsiteX14" fmla="*/ 48835 w 97670"/>
                <a:gd name="connsiteY14" fmla="*/ 0 h 9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670" h="97474">
                  <a:moveTo>
                    <a:pt x="48835" y="0"/>
                  </a:moveTo>
                  <a:cubicBezTo>
                    <a:pt x="40801" y="0"/>
                    <a:pt x="32833" y="1991"/>
                    <a:pt x="25791" y="5758"/>
                  </a:cubicBezTo>
                  <a:cubicBezTo>
                    <a:pt x="22813" y="7351"/>
                    <a:pt x="21689" y="11058"/>
                    <a:pt x="23282" y="14036"/>
                  </a:cubicBezTo>
                  <a:cubicBezTo>
                    <a:pt x="24876" y="17015"/>
                    <a:pt x="28580" y="18140"/>
                    <a:pt x="31560" y="16545"/>
                  </a:cubicBezTo>
                  <a:cubicBezTo>
                    <a:pt x="36834" y="13725"/>
                    <a:pt x="42807" y="12234"/>
                    <a:pt x="48835" y="12234"/>
                  </a:cubicBezTo>
                  <a:cubicBezTo>
                    <a:pt x="69017" y="12234"/>
                    <a:pt x="85437" y="28609"/>
                    <a:pt x="85437" y="48737"/>
                  </a:cubicBezTo>
                  <a:cubicBezTo>
                    <a:pt x="85437" y="68865"/>
                    <a:pt x="69017" y="85240"/>
                    <a:pt x="48835" y="85240"/>
                  </a:cubicBezTo>
                  <a:cubicBezTo>
                    <a:pt x="28653" y="85240"/>
                    <a:pt x="12234" y="68865"/>
                    <a:pt x="12234" y="48737"/>
                  </a:cubicBezTo>
                  <a:cubicBezTo>
                    <a:pt x="12234" y="43014"/>
                    <a:pt x="13522" y="37538"/>
                    <a:pt x="16064" y="32458"/>
                  </a:cubicBezTo>
                  <a:cubicBezTo>
                    <a:pt x="17576" y="29437"/>
                    <a:pt x="16352" y="25762"/>
                    <a:pt x="13331" y="24251"/>
                  </a:cubicBezTo>
                  <a:cubicBezTo>
                    <a:pt x="10308" y="22741"/>
                    <a:pt x="6635" y="23963"/>
                    <a:pt x="5123" y="26984"/>
                  </a:cubicBezTo>
                  <a:cubicBezTo>
                    <a:pt x="1723" y="33778"/>
                    <a:pt x="0" y="41097"/>
                    <a:pt x="0" y="48737"/>
                  </a:cubicBezTo>
                  <a:cubicBezTo>
                    <a:pt x="0" y="75611"/>
                    <a:pt x="21907" y="97475"/>
                    <a:pt x="48835" y="97475"/>
                  </a:cubicBezTo>
                  <a:cubicBezTo>
                    <a:pt x="75763" y="97475"/>
                    <a:pt x="97670" y="75611"/>
                    <a:pt x="97670" y="48737"/>
                  </a:cubicBezTo>
                  <a:cubicBezTo>
                    <a:pt x="97670" y="21864"/>
                    <a:pt x="75763" y="0"/>
                    <a:pt x="48835" y="0"/>
                  </a:cubicBezTo>
                  <a:close/>
                </a:path>
              </a:pathLst>
            </a:custGeom>
            <a:grpFill/>
            <a:ln w="800" cap="flat">
              <a:noFill/>
              <a:prstDash val="solid"/>
              <a:miter/>
            </a:ln>
          </p:spPr>
          <p:txBody>
            <a:bodyPr rtlCol="0" anchor="ctr"/>
            <a:lstStyle/>
            <a:p>
              <a:endParaRPr lang="fr-FR" sz="1799" dirty="0"/>
            </a:p>
          </p:txBody>
        </p:sp>
        <p:sp>
          <p:nvSpPr>
            <p:cNvPr id="12" name="Freeform 15">
              <a:extLst>
                <a:ext uri="{FF2B5EF4-FFF2-40B4-BE49-F238E27FC236}">
                  <a16:creationId xmlns:a16="http://schemas.microsoft.com/office/drawing/2014/main" id="{F322B8C9-9028-823E-8498-28CDC230F3F3}"/>
                </a:ext>
              </a:extLst>
            </p:cNvPr>
            <p:cNvSpPr/>
            <p:nvPr/>
          </p:nvSpPr>
          <p:spPr>
            <a:xfrm>
              <a:off x="6496636" y="606706"/>
              <a:ext cx="175013" cy="174983"/>
            </a:xfrm>
            <a:custGeom>
              <a:avLst/>
              <a:gdLst>
                <a:gd name="connsiteX0" fmla="*/ 87507 w 175013"/>
                <a:gd name="connsiteY0" fmla="*/ 0 h 174983"/>
                <a:gd name="connsiteX1" fmla="*/ 0 w 175013"/>
                <a:gd name="connsiteY1" fmla="*/ 87492 h 174983"/>
                <a:gd name="connsiteX2" fmla="*/ 6879 w 175013"/>
                <a:gd name="connsiteY2" fmla="*/ 121550 h 174983"/>
                <a:gd name="connsiteX3" fmla="*/ 14896 w 175013"/>
                <a:gd name="connsiteY3" fmla="*/ 124800 h 174983"/>
                <a:gd name="connsiteX4" fmla="*/ 18146 w 175013"/>
                <a:gd name="connsiteY4" fmla="*/ 116783 h 174983"/>
                <a:gd name="connsiteX5" fmla="*/ 12233 w 175013"/>
                <a:gd name="connsiteY5" fmla="*/ 87492 h 174983"/>
                <a:gd name="connsiteX6" fmla="*/ 87506 w 175013"/>
                <a:gd name="connsiteY6" fmla="*/ 12234 h 174983"/>
                <a:gd name="connsiteX7" fmla="*/ 162779 w 175013"/>
                <a:gd name="connsiteY7" fmla="*/ 87492 h 174983"/>
                <a:gd name="connsiteX8" fmla="*/ 87506 w 175013"/>
                <a:gd name="connsiteY8" fmla="*/ 162749 h 174983"/>
                <a:gd name="connsiteX9" fmla="*/ 29918 w 175013"/>
                <a:gd name="connsiteY9" fmla="*/ 135957 h 174983"/>
                <a:gd name="connsiteX10" fmla="*/ 21299 w 175013"/>
                <a:gd name="connsiteY10" fmla="*/ 135222 h 174983"/>
                <a:gd name="connsiteX11" fmla="*/ 20564 w 175013"/>
                <a:gd name="connsiteY11" fmla="*/ 143840 h 174983"/>
                <a:gd name="connsiteX12" fmla="*/ 87507 w 175013"/>
                <a:gd name="connsiteY12" fmla="*/ 174983 h 174983"/>
                <a:gd name="connsiteX13" fmla="*/ 175013 w 175013"/>
                <a:gd name="connsiteY13" fmla="*/ 87492 h 174983"/>
                <a:gd name="connsiteX14" fmla="*/ 87507 w 175013"/>
                <a:gd name="connsiteY14" fmla="*/ 0 h 17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013" h="174983">
                  <a:moveTo>
                    <a:pt x="87507" y="0"/>
                  </a:moveTo>
                  <a:cubicBezTo>
                    <a:pt x="39255" y="0"/>
                    <a:pt x="0" y="39249"/>
                    <a:pt x="0" y="87492"/>
                  </a:cubicBezTo>
                  <a:cubicBezTo>
                    <a:pt x="0" y="99301"/>
                    <a:pt x="2315" y="110759"/>
                    <a:pt x="6879" y="121550"/>
                  </a:cubicBezTo>
                  <a:cubicBezTo>
                    <a:pt x="8195" y="124660"/>
                    <a:pt x="11784" y="126115"/>
                    <a:pt x="14896" y="124800"/>
                  </a:cubicBezTo>
                  <a:cubicBezTo>
                    <a:pt x="18007" y="123484"/>
                    <a:pt x="19462" y="119894"/>
                    <a:pt x="18146" y="116783"/>
                  </a:cubicBezTo>
                  <a:cubicBezTo>
                    <a:pt x="14222" y="107509"/>
                    <a:pt x="12233" y="97654"/>
                    <a:pt x="12233" y="87492"/>
                  </a:cubicBezTo>
                  <a:cubicBezTo>
                    <a:pt x="12233" y="45995"/>
                    <a:pt x="46000" y="12234"/>
                    <a:pt x="87506" y="12234"/>
                  </a:cubicBezTo>
                  <a:cubicBezTo>
                    <a:pt x="129011" y="12234"/>
                    <a:pt x="162779" y="45995"/>
                    <a:pt x="162779" y="87492"/>
                  </a:cubicBezTo>
                  <a:cubicBezTo>
                    <a:pt x="162779" y="128989"/>
                    <a:pt x="129011" y="162749"/>
                    <a:pt x="87506" y="162749"/>
                  </a:cubicBezTo>
                  <a:cubicBezTo>
                    <a:pt x="65258" y="162749"/>
                    <a:pt x="44268" y="152984"/>
                    <a:pt x="29918" y="135957"/>
                  </a:cubicBezTo>
                  <a:cubicBezTo>
                    <a:pt x="27741" y="133374"/>
                    <a:pt x="23883" y="133044"/>
                    <a:pt x="21299" y="135222"/>
                  </a:cubicBezTo>
                  <a:cubicBezTo>
                    <a:pt x="18716" y="137399"/>
                    <a:pt x="18386" y="141257"/>
                    <a:pt x="20564" y="143840"/>
                  </a:cubicBezTo>
                  <a:cubicBezTo>
                    <a:pt x="37244" y="163632"/>
                    <a:pt x="61644" y="174983"/>
                    <a:pt x="87507" y="174983"/>
                  </a:cubicBezTo>
                  <a:cubicBezTo>
                    <a:pt x="135759" y="174983"/>
                    <a:pt x="175013" y="135734"/>
                    <a:pt x="175013" y="87492"/>
                  </a:cubicBezTo>
                  <a:cubicBezTo>
                    <a:pt x="175013" y="39249"/>
                    <a:pt x="135758" y="0"/>
                    <a:pt x="87507" y="0"/>
                  </a:cubicBezTo>
                  <a:close/>
                </a:path>
              </a:pathLst>
            </a:custGeom>
            <a:grpFill/>
            <a:ln w="800" cap="flat">
              <a:noFill/>
              <a:prstDash val="solid"/>
              <a:miter/>
            </a:ln>
          </p:spPr>
          <p:txBody>
            <a:bodyPr rtlCol="0" anchor="ctr"/>
            <a:lstStyle/>
            <a:p>
              <a:endParaRPr lang="fr-FR" sz="1799" dirty="0"/>
            </a:p>
          </p:txBody>
        </p:sp>
        <p:sp>
          <p:nvSpPr>
            <p:cNvPr id="16" name="Freeform 16">
              <a:extLst>
                <a:ext uri="{FF2B5EF4-FFF2-40B4-BE49-F238E27FC236}">
                  <a16:creationId xmlns:a16="http://schemas.microsoft.com/office/drawing/2014/main" id="{E087685A-77F3-C5BB-7AB1-40A7D68A54A2}"/>
                </a:ext>
              </a:extLst>
            </p:cNvPr>
            <p:cNvSpPr/>
            <p:nvPr/>
          </p:nvSpPr>
          <p:spPr>
            <a:xfrm>
              <a:off x="6522650" y="632713"/>
              <a:ext cx="122986" cy="122967"/>
            </a:xfrm>
            <a:custGeom>
              <a:avLst/>
              <a:gdLst>
                <a:gd name="connsiteX0" fmla="*/ 61492 w 122986"/>
                <a:gd name="connsiteY0" fmla="*/ 12234 h 122967"/>
                <a:gd name="connsiteX1" fmla="*/ 76205 w 122986"/>
                <a:gd name="connsiteY1" fmla="*/ 14467 h 122967"/>
                <a:gd name="connsiteX2" fmla="*/ 83868 w 122986"/>
                <a:gd name="connsiteY2" fmla="*/ 10452 h 122967"/>
                <a:gd name="connsiteX3" fmla="*/ 79853 w 122986"/>
                <a:gd name="connsiteY3" fmla="*/ 2788 h 122967"/>
                <a:gd name="connsiteX4" fmla="*/ 61493 w 122986"/>
                <a:gd name="connsiteY4" fmla="*/ 0 h 122967"/>
                <a:gd name="connsiteX5" fmla="*/ 0 w 122986"/>
                <a:gd name="connsiteY5" fmla="*/ 61484 h 122967"/>
                <a:gd name="connsiteX6" fmla="*/ 61493 w 122986"/>
                <a:gd name="connsiteY6" fmla="*/ 122967 h 122967"/>
                <a:gd name="connsiteX7" fmla="*/ 122987 w 122986"/>
                <a:gd name="connsiteY7" fmla="*/ 61484 h 122967"/>
                <a:gd name="connsiteX8" fmla="*/ 105824 w 122986"/>
                <a:gd name="connsiteY8" fmla="*/ 18872 h 122967"/>
                <a:gd name="connsiteX9" fmla="*/ 97175 w 122986"/>
                <a:gd name="connsiteY9" fmla="*/ 18704 h 122967"/>
                <a:gd name="connsiteX10" fmla="*/ 97006 w 122986"/>
                <a:gd name="connsiteY10" fmla="*/ 27352 h 122967"/>
                <a:gd name="connsiteX11" fmla="*/ 110754 w 122986"/>
                <a:gd name="connsiteY11" fmla="*/ 61484 h 122967"/>
                <a:gd name="connsiteX12" fmla="*/ 61494 w 122986"/>
                <a:gd name="connsiteY12" fmla="*/ 110734 h 122967"/>
                <a:gd name="connsiteX13" fmla="*/ 12234 w 122986"/>
                <a:gd name="connsiteY13" fmla="*/ 61484 h 122967"/>
                <a:gd name="connsiteX14" fmla="*/ 61492 w 122986"/>
                <a:gd name="connsiteY14" fmla="*/ 12234 h 1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2986" h="122967">
                  <a:moveTo>
                    <a:pt x="61492" y="12234"/>
                  </a:moveTo>
                  <a:cubicBezTo>
                    <a:pt x="66513" y="12234"/>
                    <a:pt x="71463" y="12986"/>
                    <a:pt x="76205" y="14467"/>
                  </a:cubicBezTo>
                  <a:cubicBezTo>
                    <a:pt x="79431" y="15475"/>
                    <a:pt x="82860" y="13676"/>
                    <a:pt x="83868" y="10452"/>
                  </a:cubicBezTo>
                  <a:cubicBezTo>
                    <a:pt x="84875" y="7227"/>
                    <a:pt x="83077" y="3797"/>
                    <a:pt x="79853" y="2788"/>
                  </a:cubicBezTo>
                  <a:cubicBezTo>
                    <a:pt x="73929" y="938"/>
                    <a:pt x="67752" y="0"/>
                    <a:pt x="61493" y="0"/>
                  </a:cubicBezTo>
                  <a:cubicBezTo>
                    <a:pt x="27585" y="0"/>
                    <a:pt x="0" y="27581"/>
                    <a:pt x="0" y="61484"/>
                  </a:cubicBezTo>
                  <a:cubicBezTo>
                    <a:pt x="0" y="95385"/>
                    <a:pt x="27586" y="122967"/>
                    <a:pt x="61493" y="122967"/>
                  </a:cubicBezTo>
                  <a:cubicBezTo>
                    <a:pt x="95401" y="122967"/>
                    <a:pt x="122987" y="95386"/>
                    <a:pt x="122987" y="61484"/>
                  </a:cubicBezTo>
                  <a:cubicBezTo>
                    <a:pt x="122987" y="45513"/>
                    <a:pt x="116891" y="30380"/>
                    <a:pt x="105824" y="18872"/>
                  </a:cubicBezTo>
                  <a:cubicBezTo>
                    <a:pt x="103482" y="16439"/>
                    <a:pt x="99609" y="16361"/>
                    <a:pt x="97175" y="18704"/>
                  </a:cubicBezTo>
                  <a:cubicBezTo>
                    <a:pt x="94740" y="21045"/>
                    <a:pt x="94665" y="24918"/>
                    <a:pt x="97006" y="27352"/>
                  </a:cubicBezTo>
                  <a:cubicBezTo>
                    <a:pt x="105872" y="36570"/>
                    <a:pt x="110754" y="48691"/>
                    <a:pt x="110754" y="61484"/>
                  </a:cubicBezTo>
                  <a:cubicBezTo>
                    <a:pt x="110754" y="88640"/>
                    <a:pt x="88656" y="110734"/>
                    <a:pt x="61494" y="110734"/>
                  </a:cubicBezTo>
                  <a:cubicBezTo>
                    <a:pt x="34332" y="110734"/>
                    <a:pt x="12234" y="88640"/>
                    <a:pt x="12234" y="61484"/>
                  </a:cubicBezTo>
                  <a:cubicBezTo>
                    <a:pt x="12234" y="34328"/>
                    <a:pt x="34330" y="12234"/>
                    <a:pt x="61492" y="12234"/>
                  </a:cubicBezTo>
                  <a:close/>
                </a:path>
              </a:pathLst>
            </a:custGeom>
            <a:grpFill/>
            <a:ln w="800" cap="flat">
              <a:noFill/>
              <a:prstDash val="solid"/>
              <a:miter/>
            </a:ln>
          </p:spPr>
          <p:txBody>
            <a:bodyPr rtlCol="0" anchor="ctr"/>
            <a:lstStyle/>
            <a:p>
              <a:endParaRPr lang="fr-FR" sz="1799" dirty="0"/>
            </a:p>
          </p:txBody>
        </p:sp>
        <p:sp>
          <p:nvSpPr>
            <p:cNvPr id="17" name="Freeform 18">
              <a:extLst>
                <a:ext uri="{FF2B5EF4-FFF2-40B4-BE49-F238E27FC236}">
                  <a16:creationId xmlns:a16="http://schemas.microsoft.com/office/drawing/2014/main" id="{E844FFEC-A41E-EE44-AAEF-D117DEF7AF94}"/>
                </a:ext>
              </a:extLst>
            </p:cNvPr>
            <p:cNvSpPr/>
            <p:nvPr/>
          </p:nvSpPr>
          <p:spPr>
            <a:xfrm>
              <a:off x="6746322" y="615844"/>
              <a:ext cx="108291" cy="108273"/>
            </a:xfrm>
            <a:custGeom>
              <a:avLst/>
              <a:gdLst>
                <a:gd name="connsiteX0" fmla="*/ 102173 w 108291"/>
                <a:gd name="connsiteY0" fmla="*/ 48020 h 108273"/>
                <a:gd name="connsiteX1" fmla="*/ 97174 w 108291"/>
                <a:gd name="connsiteY1" fmla="*/ 48020 h 108273"/>
                <a:gd name="connsiteX2" fmla="*/ 88883 w 108291"/>
                <a:gd name="connsiteY2" fmla="*/ 28055 h 108273"/>
                <a:gd name="connsiteX3" fmla="*/ 92431 w 108291"/>
                <a:gd name="connsiteY3" fmla="*/ 24507 h 108273"/>
                <a:gd name="connsiteX4" fmla="*/ 92432 w 108291"/>
                <a:gd name="connsiteY4" fmla="*/ 15857 h 108273"/>
                <a:gd name="connsiteX5" fmla="*/ 83782 w 108291"/>
                <a:gd name="connsiteY5" fmla="*/ 15856 h 108273"/>
                <a:gd name="connsiteX6" fmla="*/ 80233 w 108291"/>
                <a:gd name="connsiteY6" fmla="*/ 19406 h 108273"/>
                <a:gd name="connsiteX7" fmla="*/ 60262 w 108291"/>
                <a:gd name="connsiteY7" fmla="*/ 11115 h 108273"/>
                <a:gd name="connsiteX8" fmla="*/ 60262 w 108291"/>
                <a:gd name="connsiteY8" fmla="*/ 6117 h 108273"/>
                <a:gd name="connsiteX9" fmla="*/ 54145 w 108291"/>
                <a:gd name="connsiteY9" fmla="*/ 0 h 108273"/>
                <a:gd name="connsiteX10" fmla="*/ 48029 w 108291"/>
                <a:gd name="connsiteY10" fmla="*/ 6117 h 108273"/>
                <a:gd name="connsiteX11" fmla="*/ 48029 w 108291"/>
                <a:gd name="connsiteY11" fmla="*/ 11115 h 108273"/>
                <a:gd name="connsiteX12" fmla="*/ 28058 w 108291"/>
                <a:gd name="connsiteY12" fmla="*/ 19406 h 108273"/>
                <a:gd name="connsiteX13" fmla="*/ 24508 w 108291"/>
                <a:gd name="connsiteY13" fmla="*/ 15856 h 108273"/>
                <a:gd name="connsiteX14" fmla="*/ 15858 w 108291"/>
                <a:gd name="connsiteY14" fmla="*/ 15857 h 108273"/>
                <a:gd name="connsiteX15" fmla="*/ 15859 w 108291"/>
                <a:gd name="connsiteY15" fmla="*/ 24507 h 108273"/>
                <a:gd name="connsiteX16" fmla="*/ 19408 w 108291"/>
                <a:gd name="connsiteY16" fmla="*/ 28056 h 108273"/>
                <a:gd name="connsiteX17" fmla="*/ 11117 w 108291"/>
                <a:gd name="connsiteY17" fmla="*/ 48020 h 108273"/>
                <a:gd name="connsiteX18" fmla="*/ 6117 w 108291"/>
                <a:gd name="connsiteY18" fmla="*/ 48020 h 108273"/>
                <a:gd name="connsiteX19" fmla="*/ 0 w 108291"/>
                <a:gd name="connsiteY19" fmla="*/ 54137 h 108273"/>
                <a:gd name="connsiteX20" fmla="*/ 6117 w 108291"/>
                <a:gd name="connsiteY20" fmla="*/ 60254 h 108273"/>
                <a:gd name="connsiteX21" fmla="*/ 11117 w 108291"/>
                <a:gd name="connsiteY21" fmla="*/ 60254 h 108273"/>
                <a:gd name="connsiteX22" fmla="*/ 19408 w 108291"/>
                <a:gd name="connsiteY22" fmla="*/ 80219 h 108273"/>
                <a:gd name="connsiteX23" fmla="*/ 15860 w 108291"/>
                <a:gd name="connsiteY23" fmla="*/ 83766 h 108273"/>
                <a:gd name="connsiteX24" fmla="*/ 15859 w 108291"/>
                <a:gd name="connsiteY24" fmla="*/ 92416 h 108273"/>
                <a:gd name="connsiteX25" fmla="*/ 20185 w 108291"/>
                <a:gd name="connsiteY25" fmla="*/ 94208 h 108273"/>
                <a:gd name="connsiteX26" fmla="*/ 24510 w 108291"/>
                <a:gd name="connsiteY26" fmla="*/ 92417 h 108273"/>
                <a:gd name="connsiteX27" fmla="*/ 28060 w 108291"/>
                <a:gd name="connsiteY27" fmla="*/ 88868 h 108273"/>
                <a:gd name="connsiteX28" fmla="*/ 48030 w 108291"/>
                <a:gd name="connsiteY28" fmla="*/ 97159 h 108273"/>
                <a:gd name="connsiteX29" fmla="*/ 48030 w 108291"/>
                <a:gd name="connsiteY29" fmla="*/ 102157 h 108273"/>
                <a:gd name="connsiteX30" fmla="*/ 54147 w 108291"/>
                <a:gd name="connsiteY30" fmla="*/ 108274 h 108273"/>
                <a:gd name="connsiteX31" fmla="*/ 60264 w 108291"/>
                <a:gd name="connsiteY31" fmla="*/ 102157 h 108273"/>
                <a:gd name="connsiteX32" fmla="*/ 60264 w 108291"/>
                <a:gd name="connsiteY32" fmla="*/ 97159 h 108273"/>
                <a:gd name="connsiteX33" fmla="*/ 80233 w 108291"/>
                <a:gd name="connsiteY33" fmla="*/ 88869 h 108273"/>
                <a:gd name="connsiteX34" fmla="*/ 83783 w 108291"/>
                <a:gd name="connsiteY34" fmla="*/ 92418 h 108273"/>
                <a:gd name="connsiteX35" fmla="*/ 88108 w 108291"/>
                <a:gd name="connsiteY35" fmla="*/ 94209 h 108273"/>
                <a:gd name="connsiteX36" fmla="*/ 92434 w 108291"/>
                <a:gd name="connsiteY36" fmla="*/ 92417 h 108273"/>
                <a:gd name="connsiteX37" fmla="*/ 92433 w 108291"/>
                <a:gd name="connsiteY37" fmla="*/ 83767 h 108273"/>
                <a:gd name="connsiteX38" fmla="*/ 88884 w 108291"/>
                <a:gd name="connsiteY38" fmla="*/ 80219 h 108273"/>
                <a:gd name="connsiteX39" fmla="*/ 97175 w 108291"/>
                <a:gd name="connsiteY39" fmla="*/ 60255 h 108273"/>
                <a:gd name="connsiteX40" fmla="*/ 102175 w 108291"/>
                <a:gd name="connsiteY40" fmla="*/ 60255 h 108273"/>
                <a:gd name="connsiteX41" fmla="*/ 108292 w 108291"/>
                <a:gd name="connsiteY41" fmla="*/ 54138 h 108273"/>
                <a:gd name="connsiteX42" fmla="*/ 102173 w 108291"/>
                <a:gd name="connsiteY42" fmla="*/ 48020 h 108273"/>
                <a:gd name="connsiteX43" fmla="*/ 54145 w 108291"/>
                <a:gd name="connsiteY43" fmla="*/ 85354 h 108273"/>
                <a:gd name="connsiteX44" fmla="*/ 22920 w 108291"/>
                <a:gd name="connsiteY44" fmla="*/ 54137 h 108273"/>
                <a:gd name="connsiteX45" fmla="*/ 54145 w 108291"/>
                <a:gd name="connsiteY45" fmla="*/ 22919 h 108273"/>
                <a:gd name="connsiteX46" fmla="*/ 85369 w 108291"/>
                <a:gd name="connsiteY46" fmla="*/ 54137 h 108273"/>
                <a:gd name="connsiteX47" fmla="*/ 54145 w 108291"/>
                <a:gd name="connsiteY47" fmla="*/ 85354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8291" h="108273">
                  <a:moveTo>
                    <a:pt x="102173" y="48020"/>
                  </a:moveTo>
                  <a:lnTo>
                    <a:pt x="97174" y="48020"/>
                  </a:lnTo>
                  <a:cubicBezTo>
                    <a:pt x="96124" y="40603"/>
                    <a:pt x="93194" y="33781"/>
                    <a:pt x="88883" y="28055"/>
                  </a:cubicBezTo>
                  <a:lnTo>
                    <a:pt x="92431" y="24507"/>
                  </a:lnTo>
                  <a:cubicBezTo>
                    <a:pt x="94821" y="22118"/>
                    <a:pt x="94821" y="18245"/>
                    <a:pt x="92432" y="15857"/>
                  </a:cubicBezTo>
                  <a:cubicBezTo>
                    <a:pt x="90043" y="13469"/>
                    <a:pt x="86170" y="13468"/>
                    <a:pt x="83782" y="15856"/>
                  </a:cubicBezTo>
                  <a:lnTo>
                    <a:pt x="80233" y="19406"/>
                  </a:lnTo>
                  <a:cubicBezTo>
                    <a:pt x="74506" y="15095"/>
                    <a:pt x="67682" y="12164"/>
                    <a:pt x="60262" y="11115"/>
                  </a:cubicBezTo>
                  <a:lnTo>
                    <a:pt x="60262" y="6117"/>
                  </a:lnTo>
                  <a:cubicBezTo>
                    <a:pt x="60262" y="2738"/>
                    <a:pt x="57524" y="0"/>
                    <a:pt x="54145" y="0"/>
                  </a:cubicBezTo>
                  <a:cubicBezTo>
                    <a:pt x="50766" y="0"/>
                    <a:pt x="48029" y="2738"/>
                    <a:pt x="48029" y="6117"/>
                  </a:cubicBezTo>
                  <a:lnTo>
                    <a:pt x="48029" y="11115"/>
                  </a:lnTo>
                  <a:cubicBezTo>
                    <a:pt x="40609" y="12164"/>
                    <a:pt x="33785" y="15095"/>
                    <a:pt x="28058" y="19406"/>
                  </a:cubicBezTo>
                  <a:lnTo>
                    <a:pt x="24508" y="15856"/>
                  </a:lnTo>
                  <a:cubicBezTo>
                    <a:pt x="22118" y="13467"/>
                    <a:pt x="18244" y="13468"/>
                    <a:pt x="15858" y="15857"/>
                  </a:cubicBezTo>
                  <a:cubicBezTo>
                    <a:pt x="13469" y="18247"/>
                    <a:pt x="13469" y="22119"/>
                    <a:pt x="15859" y="24507"/>
                  </a:cubicBezTo>
                  <a:lnTo>
                    <a:pt x="19408" y="28056"/>
                  </a:lnTo>
                  <a:cubicBezTo>
                    <a:pt x="15097" y="33782"/>
                    <a:pt x="12167" y="40604"/>
                    <a:pt x="11117" y="48020"/>
                  </a:cubicBezTo>
                  <a:lnTo>
                    <a:pt x="6117" y="48020"/>
                  </a:lnTo>
                  <a:cubicBezTo>
                    <a:pt x="2738" y="48020"/>
                    <a:pt x="0" y="50758"/>
                    <a:pt x="0" y="54137"/>
                  </a:cubicBezTo>
                  <a:cubicBezTo>
                    <a:pt x="0" y="57516"/>
                    <a:pt x="2738" y="60254"/>
                    <a:pt x="6117" y="60254"/>
                  </a:cubicBezTo>
                  <a:lnTo>
                    <a:pt x="11117" y="60254"/>
                  </a:lnTo>
                  <a:cubicBezTo>
                    <a:pt x="12167" y="67672"/>
                    <a:pt x="15097" y="74492"/>
                    <a:pt x="19408" y="80219"/>
                  </a:cubicBezTo>
                  <a:lnTo>
                    <a:pt x="15860" y="83766"/>
                  </a:lnTo>
                  <a:cubicBezTo>
                    <a:pt x="13471" y="86154"/>
                    <a:pt x="13470" y="90028"/>
                    <a:pt x="15859" y="92416"/>
                  </a:cubicBezTo>
                  <a:cubicBezTo>
                    <a:pt x="17053" y="93611"/>
                    <a:pt x="18619" y="94208"/>
                    <a:pt x="20185" y="94208"/>
                  </a:cubicBezTo>
                  <a:cubicBezTo>
                    <a:pt x="21750" y="94208"/>
                    <a:pt x="23315" y="93611"/>
                    <a:pt x="24510" y="92417"/>
                  </a:cubicBezTo>
                  <a:lnTo>
                    <a:pt x="28060" y="88868"/>
                  </a:lnTo>
                  <a:cubicBezTo>
                    <a:pt x="33787" y="93179"/>
                    <a:pt x="40610" y="96109"/>
                    <a:pt x="48030" y="97159"/>
                  </a:cubicBezTo>
                  <a:lnTo>
                    <a:pt x="48030" y="102157"/>
                  </a:lnTo>
                  <a:cubicBezTo>
                    <a:pt x="48030" y="105536"/>
                    <a:pt x="50768" y="108274"/>
                    <a:pt x="54147" y="108274"/>
                  </a:cubicBezTo>
                  <a:cubicBezTo>
                    <a:pt x="57526" y="108274"/>
                    <a:pt x="60264" y="105536"/>
                    <a:pt x="60264" y="102157"/>
                  </a:cubicBezTo>
                  <a:lnTo>
                    <a:pt x="60264" y="97159"/>
                  </a:lnTo>
                  <a:cubicBezTo>
                    <a:pt x="67683" y="96109"/>
                    <a:pt x="74506" y="93180"/>
                    <a:pt x="80233" y="88869"/>
                  </a:cubicBezTo>
                  <a:lnTo>
                    <a:pt x="83783" y="92418"/>
                  </a:lnTo>
                  <a:cubicBezTo>
                    <a:pt x="84978" y="93612"/>
                    <a:pt x="86543" y="94209"/>
                    <a:pt x="88108" y="94209"/>
                  </a:cubicBezTo>
                  <a:cubicBezTo>
                    <a:pt x="89674" y="94209"/>
                    <a:pt x="91240" y="93612"/>
                    <a:pt x="92434" y="92417"/>
                  </a:cubicBezTo>
                  <a:cubicBezTo>
                    <a:pt x="94822" y="90028"/>
                    <a:pt x="94822" y="86155"/>
                    <a:pt x="92433" y="83767"/>
                  </a:cubicBezTo>
                  <a:lnTo>
                    <a:pt x="88884" y="80219"/>
                  </a:lnTo>
                  <a:cubicBezTo>
                    <a:pt x="93195" y="74493"/>
                    <a:pt x="96126" y="67673"/>
                    <a:pt x="97175" y="60255"/>
                  </a:cubicBezTo>
                  <a:lnTo>
                    <a:pt x="102175" y="60255"/>
                  </a:lnTo>
                  <a:cubicBezTo>
                    <a:pt x="105554" y="60255"/>
                    <a:pt x="108292" y="57517"/>
                    <a:pt x="108292" y="54138"/>
                  </a:cubicBezTo>
                  <a:cubicBezTo>
                    <a:pt x="108292" y="50759"/>
                    <a:pt x="105551" y="48020"/>
                    <a:pt x="102173" y="48020"/>
                  </a:cubicBezTo>
                  <a:close/>
                  <a:moveTo>
                    <a:pt x="54145" y="85354"/>
                  </a:moveTo>
                  <a:cubicBezTo>
                    <a:pt x="36928" y="85354"/>
                    <a:pt x="22920" y="71350"/>
                    <a:pt x="22920" y="54137"/>
                  </a:cubicBezTo>
                  <a:cubicBezTo>
                    <a:pt x="22920" y="36924"/>
                    <a:pt x="36928" y="22919"/>
                    <a:pt x="54145" y="22919"/>
                  </a:cubicBezTo>
                  <a:cubicBezTo>
                    <a:pt x="71361" y="22919"/>
                    <a:pt x="85369" y="36924"/>
                    <a:pt x="85369" y="54137"/>
                  </a:cubicBezTo>
                  <a:cubicBezTo>
                    <a:pt x="85369" y="71350"/>
                    <a:pt x="71361" y="85354"/>
                    <a:pt x="54145" y="85354"/>
                  </a:cubicBezTo>
                  <a:close/>
                </a:path>
              </a:pathLst>
            </a:custGeom>
            <a:grpFill/>
            <a:ln w="800" cap="flat">
              <a:noFill/>
              <a:prstDash val="solid"/>
              <a:miter/>
            </a:ln>
          </p:spPr>
          <p:txBody>
            <a:bodyPr rtlCol="0" anchor="ctr"/>
            <a:lstStyle/>
            <a:p>
              <a:endParaRPr lang="fr-FR" sz="1799" dirty="0"/>
            </a:p>
          </p:txBody>
        </p:sp>
        <p:sp>
          <p:nvSpPr>
            <p:cNvPr id="18" name="Freeform 19">
              <a:extLst>
                <a:ext uri="{FF2B5EF4-FFF2-40B4-BE49-F238E27FC236}">
                  <a16:creationId xmlns:a16="http://schemas.microsoft.com/office/drawing/2014/main" id="{889F32C9-85B6-23E7-0703-94926DE18F13}"/>
                </a:ext>
              </a:extLst>
            </p:cNvPr>
            <p:cNvSpPr/>
            <p:nvPr/>
          </p:nvSpPr>
          <p:spPr>
            <a:xfrm>
              <a:off x="6780196" y="649711"/>
              <a:ext cx="40542" cy="40538"/>
            </a:xfrm>
            <a:custGeom>
              <a:avLst/>
              <a:gdLst>
                <a:gd name="connsiteX0" fmla="*/ 20271 w 40542"/>
                <a:gd name="connsiteY0" fmla="*/ 0 h 40538"/>
                <a:gd name="connsiteX1" fmla="*/ 0 w 40542"/>
                <a:gd name="connsiteY1" fmla="*/ 20270 h 40538"/>
                <a:gd name="connsiteX2" fmla="*/ 20271 w 40542"/>
                <a:gd name="connsiteY2" fmla="*/ 40538 h 40538"/>
                <a:gd name="connsiteX3" fmla="*/ 40542 w 40542"/>
                <a:gd name="connsiteY3" fmla="*/ 20270 h 40538"/>
                <a:gd name="connsiteX4" fmla="*/ 20271 w 40542"/>
                <a:gd name="connsiteY4" fmla="*/ 0 h 40538"/>
                <a:gd name="connsiteX5" fmla="*/ 20271 w 40542"/>
                <a:gd name="connsiteY5" fmla="*/ 28304 h 40538"/>
                <a:gd name="connsiteX6" fmla="*/ 12234 w 40542"/>
                <a:gd name="connsiteY6" fmla="*/ 20269 h 40538"/>
                <a:gd name="connsiteX7" fmla="*/ 20271 w 40542"/>
                <a:gd name="connsiteY7" fmla="*/ 12233 h 40538"/>
                <a:gd name="connsiteX8" fmla="*/ 28309 w 40542"/>
                <a:gd name="connsiteY8" fmla="*/ 20269 h 40538"/>
                <a:gd name="connsiteX9" fmla="*/ 20271 w 40542"/>
                <a:gd name="connsiteY9" fmla="*/ 28304 h 4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542" h="40538">
                  <a:moveTo>
                    <a:pt x="20271" y="0"/>
                  </a:moveTo>
                  <a:cubicBezTo>
                    <a:pt x="9094" y="0"/>
                    <a:pt x="0" y="9092"/>
                    <a:pt x="0" y="20270"/>
                  </a:cubicBezTo>
                  <a:cubicBezTo>
                    <a:pt x="0" y="31445"/>
                    <a:pt x="9094" y="40538"/>
                    <a:pt x="20271" y="40538"/>
                  </a:cubicBezTo>
                  <a:cubicBezTo>
                    <a:pt x="31449" y="40538"/>
                    <a:pt x="40542" y="31446"/>
                    <a:pt x="40542" y="20270"/>
                  </a:cubicBezTo>
                  <a:cubicBezTo>
                    <a:pt x="40543" y="9093"/>
                    <a:pt x="31449" y="0"/>
                    <a:pt x="20271" y="0"/>
                  </a:cubicBezTo>
                  <a:close/>
                  <a:moveTo>
                    <a:pt x="20271" y="28304"/>
                  </a:moveTo>
                  <a:cubicBezTo>
                    <a:pt x="15839" y="28304"/>
                    <a:pt x="12234" y="24700"/>
                    <a:pt x="12234" y="20269"/>
                  </a:cubicBezTo>
                  <a:cubicBezTo>
                    <a:pt x="12234" y="15838"/>
                    <a:pt x="15839" y="12233"/>
                    <a:pt x="20271" y="12233"/>
                  </a:cubicBezTo>
                  <a:cubicBezTo>
                    <a:pt x="24703" y="12233"/>
                    <a:pt x="28309" y="15838"/>
                    <a:pt x="28309" y="20269"/>
                  </a:cubicBezTo>
                  <a:cubicBezTo>
                    <a:pt x="28309" y="24700"/>
                    <a:pt x="24704" y="28304"/>
                    <a:pt x="20271" y="28304"/>
                  </a:cubicBezTo>
                  <a:close/>
                </a:path>
              </a:pathLst>
            </a:custGeom>
            <a:grpFill/>
            <a:ln w="800" cap="flat">
              <a:noFill/>
              <a:prstDash val="solid"/>
              <a:miter/>
            </a:ln>
          </p:spPr>
          <p:txBody>
            <a:bodyPr rtlCol="0" anchor="ctr"/>
            <a:lstStyle/>
            <a:p>
              <a:endParaRPr lang="fr-FR" sz="1799" dirty="0"/>
            </a:p>
          </p:txBody>
        </p:sp>
      </p:grpSp>
      <p:sp>
        <p:nvSpPr>
          <p:cNvPr id="19" name="Rectangle 18">
            <a:extLst>
              <a:ext uri="{FF2B5EF4-FFF2-40B4-BE49-F238E27FC236}">
                <a16:creationId xmlns:a16="http://schemas.microsoft.com/office/drawing/2014/main" id="{D1297C34-2248-4EFA-FCA6-92B816EC0EE5}"/>
              </a:ext>
            </a:extLst>
          </p:cNvPr>
          <p:cNvSpPr/>
          <p:nvPr/>
        </p:nvSpPr>
        <p:spPr>
          <a:xfrm>
            <a:off x="1744976" y="3215340"/>
            <a:ext cx="4355401" cy="794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049" dirty="0">
              <a:solidFill>
                <a:schemeClr val="bg1"/>
              </a:solidFill>
              <a:latin typeface="Arial" panose="020B0604020202020204"/>
            </a:endParaRPr>
          </a:p>
        </p:txBody>
      </p:sp>
      <p:sp>
        <p:nvSpPr>
          <p:cNvPr id="22" name="ZoneTexte 90">
            <a:extLst>
              <a:ext uri="{FF2B5EF4-FFF2-40B4-BE49-F238E27FC236}">
                <a16:creationId xmlns:a16="http://schemas.microsoft.com/office/drawing/2014/main" id="{0C2C23C6-D1D3-65DD-8D72-81DFF417518C}"/>
              </a:ext>
            </a:extLst>
          </p:cNvPr>
          <p:cNvSpPr txBox="1"/>
          <p:nvPr/>
        </p:nvSpPr>
        <p:spPr>
          <a:xfrm>
            <a:off x="6468404" y="1785674"/>
            <a:ext cx="1841920" cy="1937710"/>
          </a:xfrm>
          <a:prstGeom prst="rect">
            <a:avLst/>
          </a:prstGeom>
          <a:noFill/>
        </p:spPr>
        <p:txBody>
          <a:bodyPr wrap="square" rtlCol="0">
            <a:spAutoFit/>
          </a:bodyPr>
          <a:lstStyle/>
          <a:p>
            <a:pPr algn="ctr" defTabSz="685372">
              <a:buClr>
                <a:srgbClr val="4BACC6"/>
              </a:buClr>
              <a:defRPr/>
            </a:pPr>
            <a:endParaRPr lang="fr-FR" sz="1199" dirty="0">
              <a:solidFill>
                <a:schemeClr val="tx2"/>
              </a:solidFill>
              <a:latin typeface="Arial" panose="020B0604020202020204" pitchFamily="34" charset="0"/>
              <a:cs typeface="Arial" panose="020B0604020202020204" pitchFamily="34" charset="0"/>
            </a:endParaRPr>
          </a:p>
          <a:p>
            <a:pPr algn="ctr" defTabSz="685372">
              <a:buClr>
                <a:srgbClr val="4BACC6"/>
              </a:buClr>
              <a:defRPr/>
            </a:pPr>
            <a:r>
              <a:rPr lang="fr-FR" sz="1199" dirty="0">
                <a:solidFill>
                  <a:schemeClr val="tx2"/>
                </a:solidFill>
                <a:latin typeface="Arial" panose="020B0604020202020204" pitchFamily="34" charset="0"/>
                <a:cs typeface="Arial" panose="020B0604020202020204" pitchFamily="34" charset="0"/>
              </a:rPr>
              <a:t>LE SUPPLÉMENT D’INTÉRESSEMENT BÉNÉFICIE DES MÊMES AVANTAGES SOCIAUX ET FISCAUX </a:t>
            </a:r>
          </a:p>
          <a:p>
            <a:pPr algn="ctr" defTabSz="685372">
              <a:buClr>
                <a:srgbClr val="4BACC6"/>
              </a:buClr>
              <a:defRPr/>
            </a:pPr>
            <a:r>
              <a:rPr lang="fr-FR" sz="1199" dirty="0">
                <a:solidFill>
                  <a:schemeClr val="tx2"/>
                </a:solidFill>
                <a:latin typeface="Arial" panose="020B0604020202020204" pitchFamily="34" charset="0"/>
                <a:cs typeface="Arial" panose="020B0604020202020204" pitchFamily="34" charset="0"/>
              </a:rPr>
              <a:t>ET PERMET DE VERSER PLUS À LA MAIN DE L’ENTREPRISE.</a:t>
            </a:r>
            <a:endParaRPr lang="fr-FR" sz="899" dirty="0">
              <a:solidFill>
                <a:schemeClr val="tx2"/>
              </a:solidFill>
              <a:latin typeface="Arial" panose="020B0604020202020204" pitchFamily="34" charset="0"/>
              <a:cs typeface="Arial" panose="020B0604020202020204" pitchFamily="34" charset="0"/>
            </a:endParaRPr>
          </a:p>
        </p:txBody>
      </p:sp>
      <p:sp>
        <p:nvSpPr>
          <p:cNvPr id="55" name="Rectangle 54">
            <a:extLst>
              <a:ext uri="{FF2B5EF4-FFF2-40B4-BE49-F238E27FC236}">
                <a16:creationId xmlns:a16="http://schemas.microsoft.com/office/drawing/2014/main" id="{D21B1CC1-B4D5-C15A-E2E4-A248F00B05CB}"/>
              </a:ext>
            </a:extLst>
          </p:cNvPr>
          <p:cNvSpPr/>
          <p:nvPr/>
        </p:nvSpPr>
        <p:spPr>
          <a:xfrm>
            <a:off x="1196224" y="4863787"/>
            <a:ext cx="1669908" cy="1731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685372">
              <a:defRPr/>
            </a:pPr>
            <a:r>
              <a:rPr lang="fr-FR" altLang="fr-FR" sz="525" dirty="0">
                <a:solidFill>
                  <a:srgbClr val="575757"/>
                </a:solidFill>
                <a:latin typeface="Arial" panose="020B0604020202020204"/>
              </a:rPr>
              <a:t>(1) Soit </a:t>
            </a:r>
            <a:r>
              <a:rPr lang="fr-FR" altLang="fr-FR" sz="525">
                <a:solidFill>
                  <a:srgbClr val="575757"/>
                </a:solidFill>
                <a:latin typeface="Arial" panose="020B0604020202020204"/>
              </a:rPr>
              <a:t>en 2024, 34 776 </a:t>
            </a:r>
            <a:r>
              <a:rPr lang="fr-FR" altLang="fr-FR" sz="525" dirty="0">
                <a:solidFill>
                  <a:srgbClr val="575757"/>
                </a:solidFill>
                <a:latin typeface="Arial" panose="020B0604020202020204"/>
              </a:rPr>
              <a:t>€ par salarié. </a:t>
            </a:r>
          </a:p>
        </p:txBody>
      </p:sp>
      <p:sp>
        <p:nvSpPr>
          <p:cNvPr id="60" name="Freeform: Shape 45">
            <a:extLst>
              <a:ext uri="{FF2B5EF4-FFF2-40B4-BE49-F238E27FC236}">
                <a16:creationId xmlns:a16="http://schemas.microsoft.com/office/drawing/2014/main" id="{5D15B847-6B0C-6696-BA41-4A0CEF3C340C}"/>
              </a:ext>
            </a:extLst>
          </p:cNvPr>
          <p:cNvSpPr/>
          <p:nvPr/>
        </p:nvSpPr>
        <p:spPr>
          <a:xfrm>
            <a:off x="744672" y="3958007"/>
            <a:ext cx="5119464" cy="712927"/>
          </a:xfrm>
          <a:custGeom>
            <a:avLst/>
            <a:gdLst>
              <a:gd name="connsiteX0" fmla="*/ 0 w 2771775"/>
              <a:gd name="connsiteY0" fmla="*/ 0 h 866775"/>
              <a:gd name="connsiteX1" fmla="*/ 2771775 w 2771775"/>
              <a:gd name="connsiteY1" fmla="*/ 0 h 866775"/>
              <a:gd name="connsiteX2" fmla="*/ 2771775 w 2771775"/>
              <a:gd name="connsiteY2" fmla="*/ 628650 h 866775"/>
              <a:gd name="connsiteX3" fmla="*/ 1523999 w 2771775"/>
              <a:gd name="connsiteY3" fmla="*/ 628650 h 866775"/>
              <a:gd name="connsiteX4" fmla="*/ 1385886 w 2771775"/>
              <a:gd name="connsiteY4" fmla="*/ 866775 h 866775"/>
              <a:gd name="connsiteX5" fmla="*/ 1247774 w 2771775"/>
              <a:gd name="connsiteY5" fmla="*/ 628650 h 866775"/>
              <a:gd name="connsiteX6" fmla="*/ 0 w 2771775"/>
              <a:gd name="connsiteY6" fmla="*/ 628650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71775" h="866775">
                <a:moveTo>
                  <a:pt x="0" y="0"/>
                </a:moveTo>
                <a:lnTo>
                  <a:pt x="2771775" y="0"/>
                </a:lnTo>
                <a:lnTo>
                  <a:pt x="2771775" y="628650"/>
                </a:lnTo>
                <a:lnTo>
                  <a:pt x="1523999" y="628650"/>
                </a:lnTo>
                <a:lnTo>
                  <a:pt x="1385886" y="866775"/>
                </a:lnTo>
                <a:lnTo>
                  <a:pt x="1247774" y="628650"/>
                </a:lnTo>
                <a:lnTo>
                  <a:pt x="0" y="628650"/>
                </a:lnTo>
                <a:close/>
              </a:path>
            </a:pathLst>
          </a:custGeom>
          <a:solidFill>
            <a:schemeClr val="tx2"/>
          </a:solidFill>
          <a:ln w="25400">
            <a:noFill/>
            <a:round/>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AB3B1B6C-86C5-E9BD-8413-8B6425BF3A05}"/>
              </a:ext>
            </a:extLst>
          </p:cNvPr>
          <p:cNvSpPr/>
          <p:nvPr/>
        </p:nvSpPr>
        <p:spPr>
          <a:xfrm>
            <a:off x="986523" y="3998999"/>
            <a:ext cx="4995734" cy="630942"/>
          </a:xfrm>
          <a:prstGeom prst="rect">
            <a:avLst/>
          </a:prstGeom>
        </p:spPr>
        <p:txBody>
          <a:bodyPr wrap="square">
            <a:spAutoFit/>
          </a:bodyPr>
          <a:lstStyle/>
          <a:p>
            <a:pPr algn="ctr">
              <a:lnSpc>
                <a:spcPts val="1419"/>
              </a:lnSpc>
            </a:pPr>
            <a:r>
              <a:rPr lang="fr-FR" sz="1099" dirty="0">
                <a:solidFill>
                  <a:schemeClr val="bg1"/>
                </a:solidFill>
              </a:rPr>
              <a:t>C’est l’idéal pour récompenser les salariés en fin d'année </a:t>
            </a:r>
          </a:p>
          <a:p>
            <a:pPr algn="ctr">
              <a:lnSpc>
                <a:spcPts val="1419"/>
              </a:lnSpc>
            </a:pPr>
            <a:r>
              <a:rPr lang="fr-FR" sz="1099" dirty="0">
                <a:solidFill>
                  <a:schemeClr val="bg1"/>
                </a:solidFill>
              </a:rPr>
              <a:t>en complément de l'intéressement </a:t>
            </a:r>
            <a:r>
              <a:rPr lang="fr-FR" sz="1199" b="1" dirty="0">
                <a:solidFill>
                  <a:schemeClr val="bg1"/>
                </a:solidFill>
              </a:rPr>
              <a:t>!</a:t>
            </a:r>
          </a:p>
          <a:p>
            <a:pPr>
              <a:lnSpc>
                <a:spcPts val="1419"/>
              </a:lnSpc>
            </a:pPr>
            <a:endParaRPr lang="fr-FR" sz="1199" b="1" dirty="0">
              <a:solidFill>
                <a:schemeClr val="bg1"/>
              </a:solidFill>
            </a:endParaRPr>
          </a:p>
        </p:txBody>
      </p:sp>
      <p:sp>
        <p:nvSpPr>
          <p:cNvPr id="66" name="Rectangle 65">
            <a:extLst>
              <a:ext uri="{FF2B5EF4-FFF2-40B4-BE49-F238E27FC236}">
                <a16:creationId xmlns:a16="http://schemas.microsoft.com/office/drawing/2014/main" id="{1CB88294-0F2E-9125-D593-0FC1005C0626}"/>
              </a:ext>
            </a:extLst>
          </p:cNvPr>
          <p:cNvSpPr/>
          <p:nvPr/>
        </p:nvSpPr>
        <p:spPr>
          <a:xfrm>
            <a:off x="7232210" y="1200057"/>
            <a:ext cx="561992" cy="541504"/>
          </a:xfrm>
          <a:prstGeom prst="rect">
            <a:avLst/>
          </a:prstGeom>
        </p:spPr>
        <p:txBody>
          <a:bodyPr>
            <a:noAutofit/>
          </a:bodyPr>
          <a:lstStyle/>
          <a:p>
            <a:pPr lvl="0">
              <a:defRPr/>
            </a:pPr>
            <a:r>
              <a:rPr lang="fr-FR" sz="3600" b="1" dirty="0">
                <a:ln w="6350">
                  <a:solidFill>
                    <a:schemeClr val="bg1"/>
                  </a:solidFill>
                </a:ln>
                <a:noFill/>
                <a:latin typeface="+mj-lt"/>
                <a:ea typeface="+mj-ea"/>
                <a:cs typeface="+mj-cs"/>
              </a:rPr>
              <a:t>+</a:t>
            </a:r>
          </a:p>
        </p:txBody>
      </p:sp>
      <p:sp>
        <p:nvSpPr>
          <p:cNvPr id="67" name="Rectangle 66">
            <a:extLst>
              <a:ext uri="{FF2B5EF4-FFF2-40B4-BE49-F238E27FC236}">
                <a16:creationId xmlns:a16="http://schemas.microsoft.com/office/drawing/2014/main" id="{6CBDFC84-573C-4A4F-2E6A-D1DC6269D610}"/>
              </a:ext>
            </a:extLst>
          </p:cNvPr>
          <p:cNvSpPr/>
          <p:nvPr/>
        </p:nvSpPr>
        <p:spPr>
          <a:xfrm>
            <a:off x="7112917" y="1163089"/>
            <a:ext cx="542767" cy="240995"/>
          </a:xfrm>
          <a:prstGeom prst="rect">
            <a:avLst/>
          </a:prstGeom>
        </p:spPr>
        <p:txBody>
          <a:bodyPr>
            <a:noAutofit/>
          </a:bodyPr>
          <a:lstStyle/>
          <a:p>
            <a:pPr lvl="0">
              <a:defRPr/>
            </a:pPr>
            <a:r>
              <a:rPr lang="fr-FR" sz="1200" b="1" dirty="0">
                <a:solidFill>
                  <a:schemeClr val="bg1"/>
                </a:solidFill>
              </a:rPr>
              <a:t>LE</a:t>
            </a:r>
          </a:p>
        </p:txBody>
      </p:sp>
      <p:cxnSp>
        <p:nvCxnSpPr>
          <p:cNvPr id="68" name="Straight Connector 40">
            <a:extLst>
              <a:ext uri="{FF2B5EF4-FFF2-40B4-BE49-F238E27FC236}">
                <a16:creationId xmlns:a16="http://schemas.microsoft.com/office/drawing/2014/main" id="{E623DB53-5176-A6E4-27C5-F1D93884E8C7}"/>
              </a:ext>
            </a:extLst>
          </p:cNvPr>
          <p:cNvCxnSpPr>
            <a:cxnSpLocks/>
          </p:cNvCxnSpPr>
          <p:nvPr/>
        </p:nvCxnSpPr>
        <p:spPr>
          <a:xfrm>
            <a:off x="763502" y="4841283"/>
            <a:ext cx="510063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9" name="Oval 48">
            <a:extLst>
              <a:ext uri="{FF2B5EF4-FFF2-40B4-BE49-F238E27FC236}">
                <a16:creationId xmlns:a16="http://schemas.microsoft.com/office/drawing/2014/main" id="{AEA532B2-B8CD-1C99-1807-800844DF593C}"/>
              </a:ext>
            </a:extLst>
          </p:cNvPr>
          <p:cNvSpPr/>
          <p:nvPr/>
        </p:nvSpPr>
        <p:spPr>
          <a:xfrm>
            <a:off x="3221504" y="4768637"/>
            <a:ext cx="120842" cy="120842"/>
          </a:xfrm>
          <a:prstGeom prst="ellipse">
            <a:avLst/>
          </a:prstGeom>
          <a:solidFill>
            <a:schemeClr val="tx2"/>
          </a:solidFill>
          <a:ln w="19050">
            <a:solidFill>
              <a:schemeClr val="bg1">
                <a:lumMod val="9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5076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8" descr="image">
            <a:extLst>
              <a:ext uri="{FF2B5EF4-FFF2-40B4-BE49-F238E27FC236}">
                <a16:creationId xmlns:a16="http://schemas.microsoft.com/office/drawing/2014/main" id="{85393C44-91D6-F6B8-EEA5-CB249155DB3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99341" y="1353149"/>
            <a:ext cx="2613142" cy="1569850"/>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numéro de diapositive 3">
            <a:extLst>
              <a:ext uri="{FF2B5EF4-FFF2-40B4-BE49-F238E27FC236}">
                <a16:creationId xmlns:a16="http://schemas.microsoft.com/office/drawing/2014/main" id="{EFCAD28B-F81E-9008-BDA4-DE44C05B75F4}"/>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94165F0-FE87-0B48-AA66-28C8AFD55271}" type="slidenum">
              <a:rPr kumimoji="0" lang="fr-FR" sz="700" b="1" i="0" u="none" strike="noStrike" kern="1200" cap="all" spc="0" normalizeH="0" baseline="0" noProof="0" smtClean="0">
                <a:ln>
                  <a:noFill/>
                </a:ln>
                <a:solidFill>
                  <a:srgbClr val="006982"/>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25</a:t>
            </a:fld>
            <a:endParaRPr kumimoji="0" lang="fr-FR" sz="700" b="1" i="0" u="none" strike="noStrike" kern="1200" cap="all" spc="0" normalizeH="0" baseline="0" noProof="0" dirty="0">
              <a:ln>
                <a:noFill/>
              </a:ln>
              <a:solidFill>
                <a:srgbClr val="006982"/>
              </a:solidFill>
              <a:effectLst/>
              <a:uLnTx/>
              <a:uFillTx/>
              <a:latin typeface="Arial" panose="020B0604020202020204" pitchFamily="34" charset="0"/>
              <a:ea typeface="+mn-ea"/>
              <a:cs typeface="Arial" panose="020B0604020202020204" pitchFamily="34" charset="0"/>
            </a:endParaRPr>
          </a:p>
        </p:txBody>
      </p:sp>
      <p:pic>
        <p:nvPicPr>
          <p:cNvPr id="5" name="Image 4" descr="Une image contenant ordinateur portable, ordinateur, intérieur, vaisselle&#10;&#10;Description générée automatiquement">
            <a:extLst>
              <a:ext uri="{FF2B5EF4-FFF2-40B4-BE49-F238E27FC236}">
                <a16:creationId xmlns:a16="http://schemas.microsoft.com/office/drawing/2014/main" id="{EBBC0CF1-71A5-4B8C-EEBE-DA8B9FDBD16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9750" y="1065371"/>
            <a:ext cx="3708290" cy="2410717"/>
          </a:xfrm>
          <a:prstGeom prst="rect">
            <a:avLst/>
          </a:prstGeom>
        </p:spPr>
      </p:pic>
      <p:sp>
        <p:nvSpPr>
          <p:cNvPr id="9" name="Espace réservé du contenu 1">
            <a:extLst>
              <a:ext uri="{FF2B5EF4-FFF2-40B4-BE49-F238E27FC236}">
                <a16:creationId xmlns:a16="http://schemas.microsoft.com/office/drawing/2014/main" id="{609BEEAE-2345-91D1-5DFB-C6E846156399}"/>
              </a:ext>
            </a:extLst>
          </p:cNvPr>
          <p:cNvSpPr txBox="1">
            <a:spLocks/>
          </p:cNvSpPr>
          <p:nvPr/>
        </p:nvSpPr>
        <p:spPr>
          <a:xfrm>
            <a:off x="5214933" y="1068110"/>
            <a:ext cx="3292929" cy="900390"/>
          </a:xfrm>
          <a:prstGeom prst="rect">
            <a:avLst/>
          </a:prstGeom>
        </p:spPr>
        <p:txBody>
          <a:bodyPr vert="horz" lIns="0" tIns="0" rIns="0" bIns="0" rtlCol="0">
            <a:noAutofit/>
          </a:bodyPr>
          <a:lstStyle>
            <a:lvl1pPr marL="0" marR="0" indent="0" algn="l" defTabSz="685800" rtl="0" eaLnBrk="1" fontAlgn="auto" latinLnBrk="0" hangingPunct="1">
              <a:lnSpc>
                <a:spcPct val="100000"/>
              </a:lnSpc>
              <a:spcBef>
                <a:spcPts val="1200"/>
              </a:spcBef>
              <a:spcAft>
                <a:spcPts val="0"/>
              </a:spcAft>
              <a:buClrTx/>
              <a:buSzTx/>
              <a:buFont typeface="Arial" panose="020B0604020202020204" pitchFamily="34" charset="0"/>
              <a:buNone/>
              <a:tabLst/>
              <a:defRPr sz="1400" b="1" kern="1200" baseline="0">
                <a:solidFill>
                  <a:schemeClr val="accent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200" b="0" kern="1200">
                <a:solidFill>
                  <a:schemeClr val="tx1"/>
                </a:solidFill>
                <a:latin typeface="+mn-lt"/>
                <a:ea typeface="+mn-ea"/>
                <a:cs typeface="+mn-cs"/>
              </a:defRPr>
            </a:lvl2pPr>
            <a:lvl3pPr marL="447675" marR="0" indent="-177800" algn="l" defTabSz="685800" rtl="0" eaLnBrk="1" fontAlgn="auto" latinLnBrk="0" hangingPunct="1">
              <a:lnSpc>
                <a:spcPct val="100000"/>
              </a:lnSpc>
              <a:spcBef>
                <a:spcPts val="1600"/>
              </a:spcBef>
              <a:spcAft>
                <a:spcPts val="0"/>
              </a:spcAft>
              <a:buClr>
                <a:schemeClr val="accent1"/>
              </a:buClr>
              <a:buSzPct val="80000"/>
              <a:buFont typeface="Wingdings 3" panose="05040102010807070707" pitchFamily="18" charset="2"/>
              <a:buChar char=""/>
              <a:tabLst/>
              <a:defRPr sz="1100" b="0" kern="1200" cap="none" baseline="0">
                <a:solidFill>
                  <a:schemeClr val="tx1"/>
                </a:solidFill>
                <a:latin typeface="+mn-lt"/>
                <a:ea typeface="+mn-ea"/>
                <a:cs typeface="+mn-cs"/>
              </a:defRPr>
            </a:lvl3pPr>
            <a:lvl4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050" kern="1200">
                <a:solidFill>
                  <a:schemeClr val="tx1"/>
                </a:solidFill>
                <a:latin typeface="+mn-lt"/>
                <a:ea typeface="+mn-ea"/>
                <a:cs typeface="+mn-cs"/>
              </a:defRPr>
            </a:lvl4pPr>
            <a:lvl5pPr marL="0" marR="0" indent="0" algn="l" defTabSz="685800" rtl="0" eaLnBrk="1" fontAlgn="auto" latinLnBrk="0" hangingPunct="1">
              <a:lnSpc>
                <a:spcPct val="100000"/>
              </a:lnSpc>
              <a:spcBef>
                <a:spcPts val="600"/>
              </a:spcBef>
              <a:spcAft>
                <a:spcPts val="0"/>
              </a:spcAft>
              <a:buClr>
                <a:srgbClr val="4D6995"/>
              </a:buClr>
              <a:buSzPct val="80000"/>
              <a:buFontTx/>
              <a:buNone/>
              <a:tabLst/>
              <a:defRPr sz="1200" b="1" kern="1200" cap="all" baseline="0">
                <a:solidFill>
                  <a:schemeClr val="tx1"/>
                </a:solidFill>
                <a:latin typeface="+mn-lt"/>
                <a:ea typeface="+mn-ea"/>
                <a:cs typeface="+mn-cs"/>
              </a:defRPr>
            </a:lvl5pPr>
            <a:lvl6pPr marL="0" marR="0" indent="0" algn="l" defTabSz="685800" rtl="0" eaLnBrk="1" fontAlgn="auto" latinLnBrk="0" hangingPunct="1">
              <a:lnSpc>
                <a:spcPct val="100000"/>
              </a:lnSpc>
              <a:spcBef>
                <a:spcPts val="600"/>
              </a:spcBef>
              <a:spcAft>
                <a:spcPts val="0"/>
              </a:spcAft>
              <a:buClr>
                <a:srgbClr val="4D6995"/>
              </a:buClr>
              <a:buSzTx/>
              <a:buFont typeface="Arial" panose="020B0604020202020204" pitchFamily="34" charset="0"/>
              <a:buNone/>
              <a:tabLst/>
              <a:defRPr sz="1200" kern="1200">
                <a:solidFill>
                  <a:schemeClr val="tx1">
                    <a:lumMod val="65000"/>
                    <a:lumOff val="35000"/>
                  </a:schemeClr>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prstClr val="black"/>
                </a:solidFill>
                <a:effectLst/>
                <a:uLnTx/>
                <a:uFillTx/>
                <a:latin typeface="Arial" panose="020B0604020202020204"/>
                <a:ea typeface="+mn-ea"/>
                <a:cs typeface="+mn-cs"/>
              </a:rPr>
              <a:t>Accessible depuis votre poste de travail, vous pourrez proposer à vos clients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1" i="0" u="none" strike="noStrike" kern="1200" cap="none" spc="0" normalizeH="0" baseline="0" noProof="0" dirty="0">
                <a:ln>
                  <a:noFill/>
                </a:ln>
                <a:solidFill>
                  <a:srgbClr val="581D74"/>
                </a:solidFill>
                <a:effectLst/>
                <a:uLnTx/>
                <a:uFillTx/>
                <a:latin typeface="Arial" panose="020B0604020202020204"/>
                <a:ea typeface="+mn-ea"/>
                <a:cs typeface="+mn-cs"/>
              </a:rPr>
              <a:t>PEI et PERCOL-I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1" i="0" u="none" strike="noStrike" kern="1200" cap="none" spc="0" normalizeH="0" baseline="0" noProof="0" dirty="0">
                <a:ln>
                  <a:noFill/>
                </a:ln>
                <a:solidFill>
                  <a:srgbClr val="581D74"/>
                </a:solidFill>
                <a:effectLst/>
                <a:uLnTx/>
                <a:uFillTx/>
                <a:latin typeface="Arial" panose="020B0604020202020204"/>
                <a:ea typeface="+mn-ea"/>
                <a:cs typeface="+mn-cs"/>
              </a:rPr>
              <a:t>ES-PL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1" i="0" u="none" strike="noStrike" kern="1200" cap="none" spc="0" normalizeH="0" baseline="0" noProof="0" dirty="0">
                <a:ln>
                  <a:noFill/>
                </a:ln>
                <a:solidFill>
                  <a:srgbClr val="581D74"/>
                </a:solidFill>
                <a:effectLst/>
                <a:uLnTx/>
                <a:uFillTx/>
                <a:latin typeface="Arial" panose="020B0604020202020204"/>
                <a:ea typeface="+mn-ea"/>
                <a:cs typeface="+mn-cs"/>
              </a:rPr>
              <a:t>Intéressement </a:t>
            </a:r>
          </a:p>
        </p:txBody>
      </p:sp>
      <p:sp>
        <p:nvSpPr>
          <p:cNvPr id="15" name="ZoneTexte 14">
            <a:extLst>
              <a:ext uri="{FF2B5EF4-FFF2-40B4-BE49-F238E27FC236}">
                <a16:creationId xmlns:a16="http://schemas.microsoft.com/office/drawing/2014/main" id="{B0BB3D4B-B223-C2F0-612D-0B35D521F202}"/>
              </a:ext>
            </a:extLst>
          </p:cNvPr>
          <p:cNvSpPr txBox="1"/>
          <p:nvPr/>
        </p:nvSpPr>
        <p:spPr>
          <a:xfrm>
            <a:off x="7349388" y="3980250"/>
            <a:ext cx="1351315"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a:ea typeface="+mn-ea"/>
                <a:cs typeface="+mn-cs"/>
              </a:rPr>
              <a:t>Des experts à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a:ea typeface="+mn-ea"/>
                <a:cs typeface="+mn-cs"/>
              </a:rPr>
              <a:t>vos côtés</a:t>
            </a:r>
          </a:p>
        </p:txBody>
      </p:sp>
      <p:sp>
        <p:nvSpPr>
          <p:cNvPr id="16" name="ZoneTexte 15">
            <a:extLst>
              <a:ext uri="{FF2B5EF4-FFF2-40B4-BE49-F238E27FC236}">
                <a16:creationId xmlns:a16="http://schemas.microsoft.com/office/drawing/2014/main" id="{3153B956-D7D4-4AB3-F296-15577D560B32}"/>
              </a:ext>
            </a:extLst>
          </p:cNvPr>
          <p:cNvSpPr txBox="1"/>
          <p:nvPr/>
        </p:nvSpPr>
        <p:spPr>
          <a:xfrm>
            <a:off x="3370794" y="3998430"/>
            <a:ext cx="1351315"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a:ea typeface="+mn-ea"/>
                <a:cs typeface="+mn-cs"/>
              </a:rPr>
              <a:t>Parcours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a:ea typeface="+mn-ea"/>
                <a:cs typeface="+mn-cs"/>
              </a:rPr>
              <a:t>100 % digital</a:t>
            </a:r>
          </a:p>
        </p:txBody>
      </p:sp>
      <p:sp>
        <p:nvSpPr>
          <p:cNvPr id="17" name="ZoneTexte 16">
            <a:extLst>
              <a:ext uri="{FF2B5EF4-FFF2-40B4-BE49-F238E27FC236}">
                <a16:creationId xmlns:a16="http://schemas.microsoft.com/office/drawing/2014/main" id="{9F5E265A-0F14-16C2-9BF3-C18A8210BD88}"/>
              </a:ext>
            </a:extLst>
          </p:cNvPr>
          <p:cNvSpPr txBox="1"/>
          <p:nvPr/>
        </p:nvSpPr>
        <p:spPr>
          <a:xfrm>
            <a:off x="847840" y="3982241"/>
            <a:ext cx="167317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a:ea typeface="+mn-ea"/>
                <a:cs typeface="+mn-cs"/>
              </a:rPr>
              <a:t>Vidéo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a:ea typeface="+mn-ea"/>
                <a:cs typeface="+mn-cs"/>
              </a:rPr>
              <a:t>Présentation clients</a:t>
            </a:r>
            <a:endParaRPr kumimoji="0" lang="fr-FR" sz="105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8" name="Graphique 6">
            <a:extLst>
              <a:ext uri="{FF2B5EF4-FFF2-40B4-BE49-F238E27FC236}">
                <a16:creationId xmlns:a16="http://schemas.microsoft.com/office/drawing/2014/main" id="{F70340FD-D947-6D0D-85C3-B9E5E8410A5B}"/>
              </a:ext>
            </a:extLst>
          </p:cNvPr>
          <p:cNvGrpSpPr/>
          <p:nvPr/>
        </p:nvGrpSpPr>
        <p:grpSpPr>
          <a:xfrm>
            <a:off x="523120" y="3982241"/>
            <a:ext cx="388956" cy="321642"/>
            <a:chOff x="3657600" y="1359369"/>
            <a:chExt cx="4876800" cy="4139269"/>
          </a:xfrm>
          <a:solidFill>
            <a:schemeClr val="accent1"/>
          </a:solidFill>
        </p:grpSpPr>
        <p:grpSp>
          <p:nvGrpSpPr>
            <p:cNvPr id="12" name="Graphique 6">
              <a:extLst>
                <a:ext uri="{FF2B5EF4-FFF2-40B4-BE49-F238E27FC236}">
                  <a16:creationId xmlns:a16="http://schemas.microsoft.com/office/drawing/2014/main" id="{F5A15601-4738-FA1C-2C8D-573FD23BB4B8}"/>
                </a:ext>
              </a:extLst>
            </p:cNvPr>
            <p:cNvGrpSpPr/>
            <p:nvPr/>
          </p:nvGrpSpPr>
          <p:grpSpPr>
            <a:xfrm>
              <a:off x="3657600" y="1359369"/>
              <a:ext cx="4876800" cy="4139269"/>
              <a:chOff x="3657600" y="1359369"/>
              <a:chExt cx="4876800" cy="4139269"/>
            </a:xfrm>
            <a:solidFill>
              <a:schemeClr val="accent1"/>
            </a:solidFill>
          </p:grpSpPr>
          <p:sp>
            <p:nvSpPr>
              <p:cNvPr id="27" name="Forme libre : forme 822">
                <a:extLst>
                  <a:ext uri="{FF2B5EF4-FFF2-40B4-BE49-F238E27FC236}">
                    <a16:creationId xmlns:a16="http://schemas.microsoft.com/office/drawing/2014/main" id="{0307C2BF-5463-089B-984A-3EF644078407}"/>
                  </a:ext>
                </a:extLst>
              </p:cNvPr>
              <p:cNvSpPr/>
              <p:nvPr/>
            </p:nvSpPr>
            <p:spPr>
              <a:xfrm>
                <a:off x="7417412" y="3115432"/>
                <a:ext cx="1116987" cy="1797248"/>
              </a:xfrm>
              <a:custGeom>
                <a:avLst/>
                <a:gdLst>
                  <a:gd name="connsiteX0" fmla="*/ 1116987 w 1116987"/>
                  <a:gd name="connsiteY0" fmla="*/ 49230 h 1797248"/>
                  <a:gd name="connsiteX1" fmla="*/ 1044112 w 1116987"/>
                  <a:gd name="connsiteY1" fmla="*/ 6167 h 1797248"/>
                  <a:gd name="connsiteX2" fmla="*/ 88487 w 1116987"/>
                  <a:gd name="connsiteY2" fmla="*/ 532300 h 1797248"/>
                  <a:gd name="connsiteX3" fmla="*/ 0 w 1116987"/>
                  <a:gd name="connsiteY3" fmla="*/ 881372 h 1797248"/>
                  <a:gd name="connsiteX4" fmla="*/ 88487 w 1116987"/>
                  <a:gd name="connsiteY4" fmla="*/ 1231006 h 1797248"/>
                  <a:gd name="connsiteX5" fmla="*/ 602733 w 1116987"/>
                  <a:gd name="connsiteY5" fmla="*/ 1602624 h 1797248"/>
                  <a:gd name="connsiteX6" fmla="*/ 1116987 w 1116987"/>
                  <a:gd name="connsiteY6" fmla="*/ 1797248 h 179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6987" h="1797248">
                    <a:moveTo>
                      <a:pt x="1116987" y="49230"/>
                    </a:moveTo>
                    <a:cubicBezTo>
                      <a:pt x="1116987" y="11825"/>
                      <a:pt x="1076878" y="-11873"/>
                      <a:pt x="1044112" y="6167"/>
                    </a:cubicBezTo>
                    <a:lnTo>
                      <a:pt x="88487" y="532300"/>
                    </a:lnTo>
                    <a:lnTo>
                      <a:pt x="0" y="881372"/>
                    </a:lnTo>
                    <a:lnTo>
                      <a:pt x="88487" y="1231006"/>
                    </a:lnTo>
                    <a:lnTo>
                      <a:pt x="602733" y="1602624"/>
                    </a:lnTo>
                    <a:lnTo>
                      <a:pt x="1116987" y="1797248"/>
                    </a:lnTo>
                    <a:close/>
                  </a:path>
                </a:pathLst>
              </a:custGeom>
              <a:solidFill>
                <a:srgbClr val="454D58"/>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8" name="Forme libre : forme 823">
                <a:extLst>
                  <a:ext uri="{FF2B5EF4-FFF2-40B4-BE49-F238E27FC236}">
                    <a16:creationId xmlns:a16="http://schemas.microsoft.com/office/drawing/2014/main" id="{9A043514-E2CB-9A3B-ACA2-2A9F89220EAD}"/>
                  </a:ext>
                </a:extLst>
              </p:cNvPr>
              <p:cNvSpPr/>
              <p:nvPr/>
            </p:nvSpPr>
            <p:spPr>
              <a:xfrm>
                <a:off x="7417412" y="4346428"/>
                <a:ext cx="1116987" cy="709273"/>
              </a:xfrm>
              <a:custGeom>
                <a:avLst/>
                <a:gdLst>
                  <a:gd name="connsiteX0" fmla="*/ 88487 w 1116987"/>
                  <a:gd name="connsiteY0" fmla="*/ 176975 h 709273"/>
                  <a:gd name="connsiteX1" fmla="*/ 1044112 w 1116987"/>
                  <a:gd name="connsiteY1" fmla="*/ 703107 h 709273"/>
                  <a:gd name="connsiteX2" fmla="*/ 1116987 w 1116987"/>
                  <a:gd name="connsiteY2" fmla="*/ 660045 h 709273"/>
                  <a:gd name="connsiteX3" fmla="*/ 1116987 w 1116987"/>
                  <a:gd name="connsiteY3" fmla="*/ 566252 h 709273"/>
                  <a:gd name="connsiteX4" fmla="*/ 88487 w 1116987"/>
                  <a:gd name="connsiteY4" fmla="*/ 0 h 709273"/>
                  <a:gd name="connsiteX5" fmla="*/ 0 w 1116987"/>
                  <a:gd name="connsiteY5" fmla="*/ 96631 h 709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6987" h="709273">
                    <a:moveTo>
                      <a:pt x="88487" y="176975"/>
                    </a:moveTo>
                    <a:lnTo>
                      <a:pt x="1044112" y="703107"/>
                    </a:lnTo>
                    <a:cubicBezTo>
                      <a:pt x="1076878" y="721147"/>
                      <a:pt x="1116987" y="697440"/>
                      <a:pt x="1116987" y="660045"/>
                    </a:cubicBezTo>
                    <a:lnTo>
                      <a:pt x="1116987" y="566252"/>
                    </a:lnTo>
                    <a:lnTo>
                      <a:pt x="88487" y="0"/>
                    </a:lnTo>
                    <a:lnTo>
                      <a:pt x="0" y="96631"/>
                    </a:lnTo>
                    <a:close/>
                  </a:path>
                </a:pathLst>
              </a:custGeom>
              <a:solidFill>
                <a:srgbClr val="3C434C"/>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9" name="Forme libre : forme 824">
                <a:extLst>
                  <a:ext uri="{FF2B5EF4-FFF2-40B4-BE49-F238E27FC236}">
                    <a16:creationId xmlns:a16="http://schemas.microsoft.com/office/drawing/2014/main" id="{C26EA8B7-09AA-1D6D-45B6-D3ECEF3278DE}"/>
                  </a:ext>
                </a:extLst>
              </p:cNvPr>
              <p:cNvSpPr/>
              <p:nvPr/>
            </p:nvSpPr>
            <p:spPr>
              <a:xfrm>
                <a:off x="3657600" y="3285456"/>
                <a:ext cx="458533" cy="710490"/>
              </a:xfrm>
              <a:custGeom>
                <a:avLst/>
                <a:gdLst>
                  <a:gd name="connsiteX0" fmla="*/ 370046 w 458533"/>
                  <a:gd name="connsiteY0" fmla="*/ 146829 h 710490"/>
                  <a:gd name="connsiteX1" fmla="*/ 70209 w 458533"/>
                  <a:gd name="connsiteY1" fmla="*/ 4793 h 710490"/>
                  <a:gd name="connsiteX2" fmla="*/ 0 w 458533"/>
                  <a:gd name="connsiteY2" fmla="*/ 49217 h 710490"/>
                  <a:gd name="connsiteX3" fmla="*/ 0 w 458533"/>
                  <a:gd name="connsiteY3" fmla="*/ 709652 h 710490"/>
                  <a:gd name="connsiteX4" fmla="*/ 185023 w 458533"/>
                  <a:gd name="connsiteY4" fmla="*/ 710490 h 710490"/>
                  <a:gd name="connsiteX5" fmla="*/ 370046 w 458533"/>
                  <a:gd name="connsiteY5" fmla="*/ 534354 h 710490"/>
                  <a:gd name="connsiteX6" fmla="*/ 458534 w 458533"/>
                  <a:gd name="connsiteY6" fmla="*/ 355246 h 71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8533" h="710490">
                    <a:moveTo>
                      <a:pt x="370046" y="146829"/>
                    </a:moveTo>
                    <a:lnTo>
                      <a:pt x="70209" y="4793"/>
                    </a:lnTo>
                    <a:cubicBezTo>
                      <a:pt x="37595" y="-10657"/>
                      <a:pt x="0" y="13127"/>
                      <a:pt x="0" y="49217"/>
                    </a:cubicBezTo>
                    <a:lnTo>
                      <a:pt x="0" y="709652"/>
                    </a:lnTo>
                    <a:lnTo>
                      <a:pt x="185023" y="710490"/>
                    </a:lnTo>
                    <a:lnTo>
                      <a:pt x="370046" y="534354"/>
                    </a:lnTo>
                    <a:lnTo>
                      <a:pt x="458534" y="355246"/>
                    </a:lnTo>
                    <a:close/>
                  </a:path>
                </a:pathLst>
              </a:custGeom>
              <a:solidFill>
                <a:srgbClr val="A6AEC4"/>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0" name="Forme libre : forme 825">
                <a:extLst>
                  <a:ext uri="{FF2B5EF4-FFF2-40B4-BE49-F238E27FC236}">
                    <a16:creationId xmlns:a16="http://schemas.microsoft.com/office/drawing/2014/main" id="{A7473316-84BE-3BAD-F474-A3F9D0CEF4F3}"/>
                  </a:ext>
                </a:extLst>
              </p:cNvPr>
              <p:cNvSpPr/>
              <p:nvPr/>
            </p:nvSpPr>
            <p:spPr>
              <a:xfrm>
                <a:off x="3657600" y="3819810"/>
                <a:ext cx="458533" cy="323813"/>
              </a:xfrm>
              <a:custGeom>
                <a:avLst/>
                <a:gdLst>
                  <a:gd name="connsiteX0" fmla="*/ 70209 w 458533"/>
                  <a:gd name="connsiteY0" fmla="*/ 319021 h 323813"/>
                  <a:gd name="connsiteX1" fmla="*/ 370046 w 458533"/>
                  <a:gd name="connsiteY1" fmla="*/ 176974 h 323813"/>
                  <a:gd name="connsiteX2" fmla="*/ 458534 w 458533"/>
                  <a:gd name="connsiteY2" fmla="*/ 88487 h 323813"/>
                  <a:gd name="connsiteX3" fmla="*/ 370046 w 458533"/>
                  <a:gd name="connsiteY3" fmla="*/ 0 h 323813"/>
                  <a:gd name="connsiteX4" fmla="*/ 0 w 458533"/>
                  <a:gd name="connsiteY4" fmla="*/ 175298 h 323813"/>
                  <a:gd name="connsiteX5" fmla="*/ 0 w 458533"/>
                  <a:gd name="connsiteY5" fmla="*/ 274587 h 323813"/>
                  <a:gd name="connsiteX6" fmla="*/ 70209 w 458533"/>
                  <a:gd name="connsiteY6" fmla="*/ 319021 h 323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8533" h="323813">
                    <a:moveTo>
                      <a:pt x="70209" y="319021"/>
                    </a:moveTo>
                    <a:lnTo>
                      <a:pt x="370046" y="176974"/>
                    </a:lnTo>
                    <a:lnTo>
                      <a:pt x="458534" y="88487"/>
                    </a:lnTo>
                    <a:lnTo>
                      <a:pt x="370046" y="0"/>
                    </a:lnTo>
                    <a:lnTo>
                      <a:pt x="0" y="175298"/>
                    </a:lnTo>
                    <a:lnTo>
                      <a:pt x="0" y="274587"/>
                    </a:lnTo>
                    <a:cubicBezTo>
                      <a:pt x="0" y="310687"/>
                      <a:pt x="37595" y="334470"/>
                      <a:pt x="70209" y="319021"/>
                    </a:cubicBezTo>
                    <a:close/>
                  </a:path>
                </a:pathLst>
              </a:custGeom>
              <a:solidFill>
                <a:srgbClr val="959DB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1" name="Forme libre : forme 826">
                <a:extLst>
                  <a:ext uri="{FF2B5EF4-FFF2-40B4-BE49-F238E27FC236}">
                    <a16:creationId xmlns:a16="http://schemas.microsoft.com/office/drawing/2014/main" id="{5A07937A-F6A5-21EC-27E2-7B771032685A}"/>
                  </a:ext>
                </a:extLst>
              </p:cNvPr>
              <p:cNvSpPr/>
              <p:nvPr/>
            </p:nvSpPr>
            <p:spPr>
              <a:xfrm>
                <a:off x="4027646" y="3432286"/>
                <a:ext cx="479078" cy="476011"/>
              </a:xfrm>
              <a:custGeom>
                <a:avLst/>
                <a:gdLst>
                  <a:gd name="connsiteX0" fmla="*/ 390582 w 479078"/>
                  <a:gd name="connsiteY0" fmla="*/ 387525 h 476011"/>
                  <a:gd name="connsiteX1" fmla="*/ 195291 w 479078"/>
                  <a:gd name="connsiteY1" fmla="*/ 476012 h 476011"/>
                  <a:gd name="connsiteX2" fmla="*/ 0 w 479078"/>
                  <a:gd name="connsiteY2" fmla="*/ 387525 h 476011"/>
                  <a:gd name="connsiteX3" fmla="*/ 0 w 479078"/>
                  <a:gd name="connsiteY3" fmla="*/ 0 h 476011"/>
                  <a:gd name="connsiteX4" fmla="*/ 390582 w 479078"/>
                  <a:gd name="connsiteY4" fmla="*/ 0 h 476011"/>
                  <a:gd name="connsiteX5" fmla="*/ 479079 w 479078"/>
                  <a:gd name="connsiteY5" fmla="*/ 208417 h 47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078" h="476011">
                    <a:moveTo>
                      <a:pt x="390582" y="387525"/>
                    </a:moveTo>
                    <a:lnTo>
                      <a:pt x="195291" y="476012"/>
                    </a:lnTo>
                    <a:lnTo>
                      <a:pt x="0" y="387525"/>
                    </a:lnTo>
                    <a:lnTo>
                      <a:pt x="0" y="0"/>
                    </a:lnTo>
                    <a:lnTo>
                      <a:pt x="390582" y="0"/>
                    </a:lnTo>
                    <a:lnTo>
                      <a:pt x="479079" y="208417"/>
                    </a:lnTo>
                    <a:close/>
                  </a:path>
                </a:pathLst>
              </a:custGeom>
              <a:solidFill>
                <a:srgbClr val="454D58"/>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2" name="Forme libre : forme 827">
                <a:extLst>
                  <a:ext uri="{FF2B5EF4-FFF2-40B4-BE49-F238E27FC236}">
                    <a16:creationId xmlns:a16="http://schemas.microsoft.com/office/drawing/2014/main" id="{B1760304-18FF-B781-22D1-75E28AC685B3}"/>
                  </a:ext>
                </a:extLst>
              </p:cNvPr>
              <p:cNvSpPr/>
              <p:nvPr/>
            </p:nvSpPr>
            <p:spPr>
              <a:xfrm>
                <a:off x="4027646" y="3819810"/>
                <a:ext cx="479078" cy="176983"/>
              </a:xfrm>
              <a:custGeom>
                <a:avLst/>
                <a:gdLst>
                  <a:gd name="connsiteX0" fmla="*/ 0 w 479078"/>
                  <a:gd name="connsiteY0" fmla="*/ 176984 h 176983"/>
                  <a:gd name="connsiteX1" fmla="*/ 390582 w 479078"/>
                  <a:gd name="connsiteY1" fmla="*/ 176984 h 176983"/>
                  <a:gd name="connsiteX2" fmla="*/ 479079 w 479078"/>
                  <a:gd name="connsiteY2" fmla="*/ 88487 h 176983"/>
                  <a:gd name="connsiteX3" fmla="*/ 390582 w 479078"/>
                  <a:gd name="connsiteY3" fmla="*/ 0 h 176983"/>
                  <a:gd name="connsiteX4" fmla="*/ 0 w 479078"/>
                  <a:gd name="connsiteY4" fmla="*/ 0 h 176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078" h="176983">
                    <a:moveTo>
                      <a:pt x="0" y="176984"/>
                    </a:moveTo>
                    <a:lnTo>
                      <a:pt x="390582" y="176984"/>
                    </a:lnTo>
                    <a:lnTo>
                      <a:pt x="479079" y="88487"/>
                    </a:lnTo>
                    <a:lnTo>
                      <a:pt x="390582" y="0"/>
                    </a:lnTo>
                    <a:lnTo>
                      <a:pt x="0" y="0"/>
                    </a:lnTo>
                    <a:close/>
                  </a:path>
                </a:pathLst>
              </a:custGeom>
              <a:solidFill>
                <a:srgbClr val="3C434C"/>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3" name="Forme libre : forme 828">
                <a:extLst>
                  <a:ext uri="{FF2B5EF4-FFF2-40B4-BE49-F238E27FC236}">
                    <a16:creationId xmlns:a16="http://schemas.microsoft.com/office/drawing/2014/main" id="{64291347-2A81-D0FD-5D67-FF19D1FB21EC}"/>
                  </a:ext>
                </a:extLst>
              </p:cNvPr>
              <p:cNvSpPr/>
              <p:nvPr/>
            </p:nvSpPr>
            <p:spPr>
              <a:xfrm>
                <a:off x="5689072" y="1359369"/>
                <a:ext cx="1713109" cy="1633613"/>
              </a:xfrm>
              <a:custGeom>
                <a:avLst/>
                <a:gdLst>
                  <a:gd name="connsiteX0" fmla="*/ 856555 w 1713109"/>
                  <a:gd name="connsiteY0" fmla="*/ 1633614 h 1633613"/>
                  <a:gd name="connsiteX1" fmla="*/ 1713109 w 1713109"/>
                  <a:gd name="connsiteY1" fmla="*/ 772563 h 1633613"/>
                  <a:gd name="connsiteX2" fmla="*/ 856555 w 1713109"/>
                  <a:gd name="connsiteY2" fmla="*/ 0 h 1633613"/>
                  <a:gd name="connsiteX3" fmla="*/ 0 w 1713109"/>
                  <a:gd name="connsiteY3" fmla="*/ 772563 h 1633613"/>
                  <a:gd name="connsiteX4" fmla="*/ 856555 w 1713109"/>
                  <a:gd name="connsiteY4" fmla="*/ 1633614 h 1633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09" h="1633613">
                    <a:moveTo>
                      <a:pt x="856555" y="1633614"/>
                    </a:moveTo>
                    <a:cubicBezTo>
                      <a:pt x="1302220" y="1633614"/>
                      <a:pt x="1713109" y="1202750"/>
                      <a:pt x="1713109" y="772563"/>
                    </a:cubicBezTo>
                    <a:cubicBezTo>
                      <a:pt x="1668809" y="338585"/>
                      <a:pt x="1302220" y="0"/>
                      <a:pt x="856555" y="0"/>
                    </a:cubicBezTo>
                    <a:cubicBezTo>
                      <a:pt x="410880" y="0"/>
                      <a:pt x="44301" y="338595"/>
                      <a:pt x="0" y="772563"/>
                    </a:cubicBezTo>
                    <a:cubicBezTo>
                      <a:pt x="-10" y="1222067"/>
                      <a:pt x="410880" y="1633614"/>
                      <a:pt x="856555" y="1633614"/>
                    </a:cubicBezTo>
                    <a:close/>
                  </a:path>
                </a:pathLst>
              </a:custGeom>
              <a:solidFill>
                <a:srgbClr val="454D58"/>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4" name="Forme libre : forme 829">
                <a:extLst>
                  <a:ext uri="{FF2B5EF4-FFF2-40B4-BE49-F238E27FC236}">
                    <a16:creationId xmlns:a16="http://schemas.microsoft.com/office/drawing/2014/main" id="{79AA4421-8A3B-FA16-68D0-20DE573114B0}"/>
                  </a:ext>
                </a:extLst>
              </p:cNvPr>
              <p:cNvSpPr/>
              <p:nvPr/>
            </p:nvSpPr>
            <p:spPr>
              <a:xfrm>
                <a:off x="4507182" y="1874510"/>
                <a:ext cx="1193920" cy="1118473"/>
              </a:xfrm>
              <a:custGeom>
                <a:avLst/>
                <a:gdLst>
                  <a:gd name="connsiteX0" fmla="*/ 596960 w 1193920"/>
                  <a:gd name="connsiteY0" fmla="*/ 1118473 h 1118473"/>
                  <a:gd name="connsiteX1" fmla="*/ 1193921 w 1193920"/>
                  <a:gd name="connsiteY1" fmla="*/ 514988 h 1118473"/>
                  <a:gd name="connsiteX2" fmla="*/ 596960 w 1193920"/>
                  <a:gd name="connsiteY2" fmla="*/ 0 h 1118473"/>
                  <a:gd name="connsiteX3" fmla="*/ 0 w 1193920"/>
                  <a:gd name="connsiteY3" fmla="*/ 514988 h 1118473"/>
                  <a:gd name="connsiteX4" fmla="*/ 596960 w 1193920"/>
                  <a:gd name="connsiteY4" fmla="*/ 1118473 h 1118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3920" h="1118473">
                    <a:moveTo>
                      <a:pt x="596960" y="1118473"/>
                    </a:moveTo>
                    <a:cubicBezTo>
                      <a:pt x="985247" y="1118473"/>
                      <a:pt x="1193921" y="795414"/>
                      <a:pt x="1193921" y="514988"/>
                    </a:cubicBezTo>
                    <a:cubicBezTo>
                      <a:pt x="1151106" y="223656"/>
                      <a:pt x="900179" y="0"/>
                      <a:pt x="596960" y="0"/>
                    </a:cubicBezTo>
                    <a:cubicBezTo>
                      <a:pt x="293732" y="0"/>
                      <a:pt x="42815" y="223656"/>
                      <a:pt x="0" y="514988"/>
                    </a:cubicBezTo>
                    <a:cubicBezTo>
                      <a:pt x="-10" y="822512"/>
                      <a:pt x="220180" y="1118473"/>
                      <a:pt x="596960" y="1118473"/>
                    </a:cubicBezTo>
                    <a:close/>
                  </a:path>
                </a:pathLst>
              </a:custGeom>
              <a:solidFill>
                <a:srgbClr val="454D58"/>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5" name="Forme libre : forme 830">
                <a:extLst>
                  <a:ext uri="{FF2B5EF4-FFF2-40B4-BE49-F238E27FC236}">
                    <a16:creationId xmlns:a16="http://schemas.microsoft.com/office/drawing/2014/main" id="{FB17EDA8-7028-3235-F151-9A93A853E2B9}"/>
                  </a:ext>
                </a:extLst>
              </p:cNvPr>
              <p:cNvSpPr/>
              <p:nvPr/>
            </p:nvSpPr>
            <p:spPr>
              <a:xfrm>
                <a:off x="4418228" y="3081480"/>
                <a:ext cx="3087671" cy="2328671"/>
              </a:xfrm>
              <a:custGeom>
                <a:avLst/>
                <a:gdLst>
                  <a:gd name="connsiteX0" fmla="*/ 265128 w 3087671"/>
                  <a:gd name="connsiteY0" fmla="*/ 2328672 h 2328671"/>
                  <a:gd name="connsiteX1" fmla="*/ 2822543 w 3087671"/>
                  <a:gd name="connsiteY1" fmla="*/ 2328672 h 2328671"/>
                  <a:gd name="connsiteX2" fmla="*/ 3087672 w 3087671"/>
                  <a:gd name="connsiteY2" fmla="*/ 1975056 h 2328671"/>
                  <a:gd name="connsiteX3" fmla="*/ 3087672 w 3087671"/>
                  <a:gd name="connsiteY3" fmla="*/ 265128 h 2328671"/>
                  <a:gd name="connsiteX4" fmla="*/ 2822543 w 3087671"/>
                  <a:gd name="connsiteY4" fmla="*/ 0 h 2328671"/>
                  <a:gd name="connsiteX5" fmla="*/ 265128 w 3087671"/>
                  <a:gd name="connsiteY5" fmla="*/ 0 h 2328671"/>
                  <a:gd name="connsiteX6" fmla="*/ 0 w 3087671"/>
                  <a:gd name="connsiteY6" fmla="*/ 265128 h 2328671"/>
                  <a:gd name="connsiteX7" fmla="*/ 0 w 3087671"/>
                  <a:gd name="connsiteY7" fmla="*/ 1975056 h 2328671"/>
                  <a:gd name="connsiteX8" fmla="*/ 265128 w 3087671"/>
                  <a:gd name="connsiteY8" fmla="*/ 2328672 h 232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7671" h="2328671">
                    <a:moveTo>
                      <a:pt x="265128" y="2328672"/>
                    </a:moveTo>
                    <a:lnTo>
                      <a:pt x="2822543" y="2328672"/>
                    </a:lnTo>
                    <a:cubicBezTo>
                      <a:pt x="3044371" y="2328672"/>
                      <a:pt x="3087672" y="2121475"/>
                      <a:pt x="3087672" y="1975056"/>
                    </a:cubicBezTo>
                    <a:lnTo>
                      <a:pt x="3087672" y="265128"/>
                    </a:lnTo>
                    <a:cubicBezTo>
                      <a:pt x="3087672" y="118701"/>
                      <a:pt x="2968971" y="0"/>
                      <a:pt x="2822543" y="0"/>
                    </a:cubicBezTo>
                    <a:lnTo>
                      <a:pt x="265128" y="0"/>
                    </a:lnTo>
                    <a:cubicBezTo>
                      <a:pt x="118701" y="0"/>
                      <a:pt x="0" y="118701"/>
                      <a:pt x="0" y="265128"/>
                    </a:cubicBezTo>
                    <a:lnTo>
                      <a:pt x="0" y="1975056"/>
                    </a:lnTo>
                    <a:cubicBezTo>
                      <a:pt x="0" y="2121475"/>
                      <a:pt x="67466" y="2328672"/>
                      <a:pt x="265128" y="2328672"/>
                    </a:cubicBezTo>
                    <a:close/>
                  </a:path>
                </a:pathLst>
              </a:custGeom>
              <a:solidFill>
                <a:srgbClr val="A6AEC4"/>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6" name="Forme libre : forme 831">
                <a:extLst>
                  <a:ext uri="{FF2B5EF4-FFF2-40B4-BE49-F238E27FC236}">
                    <a16:creationId xmlns:a16="http://schemas.microsoft.com/office/drawing/2014/main" id="{2F4F441F-1FD1-B37A-0CCF-B8A8CC4EB5CF}"/>
                  </a:ext>
                </a:extLst>
              </p:cNvPr>
              <p:cNvSpPr/>
              <p:nvPr/>
            </p:nvSpPr>
            <p:spPr>
              <a:xfrm>
                <a:off x="5173084" y="3579590"/>
                <a:ext cx="1577978" cy="912628"/>
              </a:xfrm>
              <a:custGeom>
                <a:avLst/>
                <a:gdLst>
                  <a:gd name="connsiteX0" fmla="*/ 98327 w 1577978"/>
                  <a:gd name="connsiteY0" fmla="*/ 912628 h 912628"/>
                  <a:gd name="connsiteX1" fmla="*/ 1479652 w 1577978"/>
                  <a:gd name="connsiteY1" fmla="*/ 912628 h 912628"/>
                  <a:gd name="connsiteX2" fmla="*/ 1577978 w 1577978"/>
                  <a:gd name="connsiteY2" fmla="*/ 725814 h 912628"/>
                  <a:gd name="connsiteX3" fmla="*/ 1577978 w 1577978"/>
                  <a:gd name="connsiteY3" fmla="*/ 98317 h 912628"/>
                  <a:gd name="connsiteX4" fmla="*/ 1479652 w 1577978"/>
                  <a:gd name="connsiteY4" fmla="*/ 0 h 912628"/>
                  <a:gd name="connsiteX5" fmla="*/ 98327 w 1577978"/>
                  <a:gd name="connsiteY5" fmla="*/ 0 h 912628"/>
                  <a:gd name="connsiteX6" fmla="*/ 0 w 1577978"/>
                  <a:gd name="connsiteY6" fmla="*/ 98317 h 912628"/>
                  <a:gd name="connsiteX7" fmla="*/ 0 w 1577978"/>
                  <a:gd name="connsiteY7" fmla="*/ 725814 h 912628"/>
                  <a:gd name="connsiteX8" fmla="*/ 98327 w 1577978"/>
                  <a:gd name="connsiteY8" fmla="*/ 912628 h 912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7978" h="912628">
                    <a:moveTo>
                      <a:pt x="98327" y="912628"/>
                    </a:moveTo>
                    <a:lnTo>
                      <a:pt x="1479652" y="912628"/>
                    </a:lnTo>
                    <a:cubicBezTo>
                      <a:pt x="1577978" y="912628"/>
                      <a:pt x="1577978" y="780117"/>
                      <a:pt x="1577978" y="725814"/>
                    </a:cubicBezTo>
                    <a:lnTo>
                      <a:pt x="1577978" y="98317"/>
                    </a:lnTo>
                    <a:cubicBezTo>
                      <a:pt x="1577978" y="44015"/>
                      <a:pt x="1533954" y="0"/>
                      <a:pt x="1479652" y="0"/>
                    </a:cubicBezTo>
                    <a:lnTo>
                      <a:pt x="98327" y="0"/>
                    </a:lnTo>
                    <a:cubicBezTo>
                      <a:pt x="44024" y="0"/>
                      <a:pt x="0" y="44025"/>
                      <a:pt x="0" y="98317"/>
                    </a:cubicBezTo>
                    <a:lnTo>
                      <a:pt x="0" y="725814"/>
                    </a:lnTo>
                    <a:cubicBezTo>
                      <a:pt x="0" y="780117"/>
                      <a:pt x="0" y="912628"/>
                      <a:pt x="98327" y="912628"/>
                    </a:cubicBezTo>
                    <a:close/>
                  </a:path>
                </a:pathLst>
              </a:custGeom>
              <a:solidFill>
                <a:srgbClr val="BED8FB"/>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7" name="Forme libre : forme 832">
                <a:extLst>
                  <a:ext uri="{FF2B5EF4-FFF2-40B4-BE49-F238E27FC236}">
                    <a16:creationId xmlns:a16="http://schemas.microsoft.com/office/drawing/2014/main" id="{D753F3FE-80EB-E62A-ACBA-1F0D33CF284A}"/>
                  </a:ext>
                </a:extLst>
              </p:cNvPr>
              <p:cNvSpPr/>
              <p:nvPr/>
            </p:nvSpPr>
            <p:spPr>
              <a:xfrm>
                <a:off x="6256610" y="1918201"/>
                <a:ext cx="578034" cy="515931"/>
              </a:xfrm>
              <a:custGeom>
                <a:avLst/>
                <a:gdLst>
                  <a:gd name="connsiteX0" fmla="*/ 289017 w 578034"/>
                  <a:gd name="connsiteY0" fmla="*/ 515931 h 515931"/>
                  <a:gd name="connsiteX1" fmla="*/ 578034 w 578034"/>
                  <a:gd name="connsiteY1" fmla="*/ 213722 h 515931"/>
                  <a:gd name="connsiteX2" fmla="*/ 289017 w 578034"/>
                  <a:gd name="connsiteY2" fmla="*/ 0 h 515931"/>
                  <a:gd name="connsiteX3" fmla="*/ 0 w 578034"/>
                  <a:gd name="connsiteY3" fmla="*/ 213722 h 515931"/>
                  <a:gd name="connsiteX4" fmla="*/ 289017 w 578034"/>
                  <a:gd name="connsiteY4" fmla="*/ 515931 h 515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034" h="515931">
                    <a:moveTo>
                      <a:pt x="289017" y="515931"/>
                    </a:moveTo>
                    <a:cubicBezTo>
                      <a:pt x="512131" y="515931"/>
                      <a:pt x="578034" y="343405"/>
                      <a:pt x="578034" y="213722"/>
                    </a:cubicBezTo>
                    <a:cubicBezTo>
                      <a:pt x="540201" y="90002"/>
                      <a:pt x="425129" y="0"/>
                      <a:pt x="289017" y="0"/>
                    </a:cubicBezTo>
                    <a:cubicBezTo>
                      <a:pt x="152905" y="0"/>
                      <a:pt x="37843" y="89992"/>
                      <a:pt x="0" y="213722"/>
                    </a:cubicBezTo>
                    <a:cubicBezTo>
                      <a:pt x="0" y="347643"/>
                      <a:pt x="75343" y="515931"/>
                      <a:pt x="289017" y="515931"/>
                    </a:cubicBezTo>
                    <a:close/>
                  </a:path>
                </a:pathLst>
              </a:custGeom>
              <a:solidFill>
                <a:srgbClr val="A6AEC4"/>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8" name="Forme libre : forme 833">
                <a:extLst>
                  <a:ext uri="{FF2B5EF4-FFF2-40B4-BE49-F238E27FC236}">
                    <a16:creationId xmlns:a16="http://schemas.microsoft.com/office/drawing/2014/main" id="{A9A3610C-6462-C1B8-ABE7-3B756FBE1EFF}"/>
                  </a:ext>
                </a:extLst>
              </p:cNvPr>
              <p:cNvSpPr/>
              <p:nvPr/>
            </p:nvSpPr>
            <p:spPr>
              <a:xfrm>
                <a:off x="4933921" y="2286047"/>
                <a:ext cx="340433" cy="295389"/>
              </a:xfrm>
              <a:custGeom>
                <a:avLst/>
                <a:gdLst>
                  <a:gd name="connsiteX0" fmla="*/ 0 w 340433"/>
                  <a:gd name="connsiteY0" fmla="*/ 103451 h 295389"/>
                  <a:gd name="connsiteX1" fmla="*/ 170212 w 340433"/>
                  <a:gd name="connsiteY1" fmla="*/ 295389 h 295389"/>
                  <a:gd name="connsiteX2" fmla="*/ 340433 w 340433"/>
                  <a:gd name="connsiteY2" fmla="*/ 103451 h 295389"/>
                  <a:gd name="connsiteX3" fmla="*/ 170212 w 340433"/>
                  <a:gd name="connsiteY3" fmla="*/ 0 h 295389"/>
                  <a:gd name="connsiteX4" fmla="*/ 0 w 340433"/>
                  <a:gd name="connsiteY4" fmla="*/ 103451 h 29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433" h="295389">
                    <a:moveTo>
                      <a:pt x="0" y="103451"/>
                    </a:moveTo>
                    <a:cubicBezTo>
                      <a:pt x="0" y="178194"/>
                      <a:pt x="25613" y="295389"/>
                      <a:pt x="170212" y="295389"/>
                    </a:cubicBezTo>
                    <a:cubicBezTo>
                      <a:pt x="325365" y="295389"/>
                      <a:pt x="340433" y="168478"/>
                      <a:pt x="340433" y="103451"/>
                    </a:cubicBezTo>
                    <a:cubicBezTo>
                      <a:pt x="308429" y="42015"/>
                      <a:pt x="244278" y="0"/>
                      <a:pt x="170212" y="0"/>
                    </a:cubicBezTo>
                    <a:cubicBezTo>
                      <a:pt x="96155" y="0"/>
                      <a:pt x="32004" y="42024"/>
                      <a:pt x="0" y="103451"/>
                    </a:cubicBezTo>
                    <a:close/>
                  </a:path>
                </a:pathLst>
              </a:custGeom>
              <a:solidFill>
                <a:srgbClr val="A6AEC4"/>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9" name="Forme libre : forme 834">
                <a:extLst>
                  <a:ext uri="{FF2B5EF4-FFF2-40B4-BE49-F238E27FC236}">
                    <a16:creationId xmlns:a16="http://schemas.microsoft.com/office/drawing/2014/main" id="{8B87E14E-8B52-25BE-51A0-5E52D343C58A}"/>
                  </a:ext>
                </a:extLst>
              </p:cNvPr>
              <p:cNvSpPr/>
              <p:nvPr/>
            </p:nvSpPr>
            <p:spPr>
              <a:xfrm>
                <a:off x="4418228" y="5056527"/>
                <a:ext cx="3087671" cy="442112"/>
              </a:xfrm>
              <a:custGeom>
                <a:avLst/>
                <a:gdLst>
                  <a:gd name="connsiteX0" fmla="*/ 2822543 w 3087671"/>
                  <a:gd name="connsiteY0" fmla="*/ 265129 h 442112"/>
                  <a:gd name="connsiteX1" fmla="*/ 265128 w 3087671"/>
                  <a:gd name="connsiteY1" fmla="*/ 265129 h 442112"/>
                  <a:gd name="connsiteX2" fmla="*/ 0 w 3087671"/>
                  <a:gd name="connsiteY2" fmla="*/ 0 h 442112"/>
                  <a:gd name="connsiteX3" fmla="*/ 0 w 3087671"/>
                  <a:gd name="connsiteY3" fmla="*/ 176984 h 442112"/>
                  <a:gd name="connsiteX4" fmla="*/ 265128 w 3087671"/>
                  <a:gd name="connsiteY4" fmla="*/ 442113 h 442112"/>
                  <a:gd name="connsiteX5" fmla="*/ 2822543 w 3087671"/>
                  <a:gd name="connsiteY5" fmla="*/ 442113 h 442112"/>
                  <a:gd name="connsiteX6" fmla="*/ 3087672 w 3087671"/>
                  <a:gd name="connsiteY6" fmla="*/ 176984 h 442112"/>
                  <a:gd name="connsiteX7" fmla="*/ 3087672 w 3087671"/>
                  <a:gd name="connsiteY7" fmla="*/ 0 h 442112"/>
                  <a:gd name="connsiteX8" fmla="*/ 2822543 w 3087671"/>
                  <a:gd name="connsiteY8" fmla="*/ 265129 h 442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7671" h="442112">
                    <a:moveTo>
                      <a:pt x="2822543" y="265129"/>
                    </a:moveTo>
                    <a:lnTo>
                      <a:pt x="265128" y="265129"/>
                    </a:lnTo>
                    <a:cubicBezTo>
                      <a:pt x="118701" y="265129"/>
                      <a:pt x="0" y="146428"/>
                      <a:pt x="0" y="0"/>
                    </a:cubicBezTo>
                    <a:lnTo>
                      <a:pt x="0" y="176984"/>
                    </a:lnTo>
                    <a:cubicBezTo>
                      <a:pt x="0" y="323412"/>
                      <a:pt x="118701" y="442113"/>
                      <a:pt x="265128" y="442113"/>
                    </a:cubicBezTo>
                    <a:lnTo>
                      <a:pt x="2822543" y="442113"/>
                    </a:lnTo>
                    <a:cubicBezTo>
                      <a:pt x="2968971" y="442113"/>
                      <a:pt x="3087672" y="323412"/>
                      <a:pt x="3087672" y="176984"/>
                    </a:cubicBezTo>
                    <a:lnTo>
                      <a:pt x="3087672" y="0"/>
                    </a:lnTo>
                    <a:cubicBezTo>
                      <a:pt x="3087672" y="146428"/>
                      <a:pt x="2968971" y="265129"/>
                      <a:pt x="2822543" y="265129"/>
                    </a:cubicBezTo>
                    <a:close/>
                  </a:path>
                </a:pathLst>
              </a:custGeom>
              <a:solidFill>
                <a:srgbClr val="959DB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0" name="Forme libre : forme 835">
                <a:extLst>
                  <a:ext uri="{FF2B5EF4-FFF2-40B4-BE49-F238E27FC236}">
                    <a16:creationId xmlns:a16="http://schemas.microsoft.com/office/drawing/2014/main" id="{20A4D62D-1F5A-D9CE-055A-C461D1C010BA}"/>
                  </a:ext>
                </a:extLst>
              </p:cNvPr>
              <p:cNvSpPr/>
              <p:nvPr/>
            </p:nvSpPr>
            <p:spPr>
              <a:xfrm>
                <a:off x="5173094" y="4305395"/>
                <a:ext cx="1577968" cy="275310"/>
              </a:xfrm>
              <a:custGeom>
                <a:avLst/>
                <a:gdLst>
                  <a:gd name="connsiteX0" fmla="*/ 1479633 w 1577968"/>
                  <a:gd name="connsiteY0" fmla="*/ 98327 h 275310"/>
                  <a:gd name="connsiteX1" fmla="*/ 98317 w 1577968"/>
                  <a:gd name="connsiteY1" fmla="*/ 98327 h 275310"/>
                  <a:gd name="connsiteX2" fmla="*/ 0 w 1577968"/>
                  <a:gd name="connsiteY2" fmla="*/ 0 h 275310"/>
                  <a:gd name="connsiteX3" fmla="*/ 0 w 1577968"/>
                  <a:gd name="connsiteY3" fmla="*/ 176984 h 275310"/>
                  <a:gd name="connsiteX4" fmla="*/ 98317 w 1577968"/>
                  <a:gd name="connsiteY4" fmla="*/ 275311 h 275310"/>
                  <a:gd name="connsiteX5" fmla="*/ 1479642 w 1577968"/>
                  <a:gd name="connsiteY5" fmla="*/ 275311 h 275310"/>
                  <a:gd name="connsiteX6" fmla="*/ 1577969 w 1577968"/>
                  <a:gd name="connsiteY6" fmla="*/ 176984 h 275310"/>
                  <a:gd name="connsiteX7" fmla="*/ 1577969 w 1577968"/>
                  <a:gd name="connsiteY7" fmla="*/ 0 h 275310"/>
                  <a:gd name="connsiteX8" fmla="*/ 1479633 w 1577968"/>
                  <a:gd name="connsiteY8" fmla="*/ 98327 h 275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7968" h="275310">
                    <a:moveTo>
                      <a:pt x="1479633" y="98327"/>
                    </a:moveTo>
                    <a:lnTo>
                      <a:pt x="98317" y="98327"/>
                    </a:lnTo>
                    <a:cubicBezTo>
                      <a:pt x="44015" y="98327"/>
                      <a:pt x="0" y="54312"/>
                      <a:pt x="0" y="0"/>
                    </a:cubicBezTo>
                    <a:lnTo>
                      <a:pt x="0" y="176984"/>
                    </a:lnTo>
                    <a:cubicBezTo>
                      <a:pt x="0" y="231286"/>
                      <a:pt x="44025" y="275311"/>
                      <a:pt x="98317" y="275311"/>
                    </a:cubicBezTo>
                    <a:lnTo>
                      <a:pt x="1479642" y="275311"/>
                    </a:lnTo>
                    <a:cubicBezTo>
                      <a:pt x="1533944" y="275311"/>
                      <a:pt x="1577969" y="231286"/>
                      <a:pt x="1577969" y="176984"/>
                    </a:cubicBezTo>
                    <a:lnTo>
                      <a:pt x="1577969" y="0"/>
                    </a:lnTo>
                    <a:cubicBezTo>
                      <a:pt x="1577959" y="54312"/>
                      <a:pt x="1533935" y="98327"/>
                      <a:pt x="1479633" y="98327"/>
                    </a:cubicBezTo>
                    <a:close/>
                  </a:path>
                </a:pathLst>
              </a:custGeom>
              <a:solidFill>
                <a:srgbClr val="A3CAF7"/>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1" name="Forme libre : forme 836">
                <a:extLst>
                  <a:ext uri="{FF2B5EF4-FFF2-40B4-BE49-F238E27FC236}">
                    <a16:creationId xmlns:a16="http://schemas.microsoft.com/office/drawing/2014/main" id="{99829F8E-A60B-F3E4-3953-3ED597156CD8}"/>
                  </a:ext>
                </a:extLst>
              </p:cNvPr>
              <p:cNvSpPr/>
              <p:nvPr/>
            </p:nvSpPr>
            <p:spPr>
              <a:xfrm>
                <a:off x="4500657" y="2389508"/>
                <a:ext cx="1206969" cy="691972"/>
              </a:xfrm>
              <a:custGeom>
                <a:avLst/>
                <a:gdLst>
                  <a:gd name="connsiteX0" fmla="*/ 603485 w 1206969"/>
                  <a:gd name="connsiteY0" fmla="*/ 514988 h 691972"/>
                  <a:gd name="connsiteX1" fmla="*/ 6525 w 1206969"/>
                  <a:gd name="connsiteY1" fmla="*/ 0 h 691972"/>
                  <a:gd name="connsiteX2" fmla="*/ 0 w 1206969"/>
                  <a:gd name="connsiteY2" fmla="*/ 88487 h 691972"/>
                  <a:gd name="connsiteX3" fmla="*/ 603485 w 1206969"/>
                  <a:gd name="connsiteY3" fmla="*/ 691972 h 691972"/>
                  <a:gd name="connsiteX4" fmla="*/ 1206970 w 1206969"/>
                  <a:gd name="connsiteY4" fmla="*/ 88487 h 691972"/>
                  <a:gd name="connsiteX5" fmla="*/ 1200455 w 1206969"/>
                  <a:gd name="connsiteY5" fmla="*/ 0 h 691972"/>
                  <a:gd name="connsiteX6" fmla="*/ 603485 w 1206969"/>
                  <a:gd name="connsiteY6" fmla="*/ 514988 h 691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6969" h="691972">
                    <a:moveTo>
                      <a:pt x="603485" y="514988"/>
                    </a:moveTo>
                    <a:cubicBezTo>
                      <a:pt x="300257" y="514988"/>
                      <a:pt x="49340" y="291332"/>
                      <a:pt x="6525" y="0"/>
                    </a:cubicBezTo>
                    <a:cubicBezTo>
                      <a:pt x="2276" y="28889"/>
                      <a:pt x="0" y="58417"/>
                      <a:pt x="0" y="88487"/>
                    </a:cubicBezTo>
                    <a:cubicBezTo>
                      <a:pt x="0" y="421786"/>
                      <a:pt x="270186" y="691972"/>
                      <a:pt x="603485" y="691972"/>
                    </a:cubicBezTo>
                    <a:cubicBezTo>
                      <a:pt x="936774" y="691972"/>
                      <a:pt x="1206970" y="421786"/>
                      <a:pt x="1206970" y="88487"/>
                    </a:cubicBezTo>
                    <a:cubicBezTo>
                      <a:pt x="1206970" y="58417"/>
                      <a:pt x="1204693" y="28889"/>
                      <a:pt x="1200455" y="0"/>
                    </a:cubicBezTo>
                    <a:cubicBezTo>
                      <a:pt x="1157621" y="291322"/>
                      <a:pt x="906704" y="514988"/>
                      <a:pt x="603485" y="514988"/>
                    </a:cubicBezTo>
                    <a:close/>
                  </a:path>
                </a:pathLst>
              </a:custGeom>
              <a:solidFill>
                <a:srgbClr val="3C434C"/>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2" name="Forme libre : forme 837">
                <a:extLst>
                  <a:ext uri="{FF2B5EF4-FFF2-40B4-BE49-F238E27FC236}">
                    <a16:creationId xmlns:a16="http://schemas.microsoft.com/office/drawing/2014/main" id="{CE589C42-5A94-4D5C-1060-E65551C0C2FF}"/>
                  </a:ext>
                </a:extLst>
              </p:cNvPr>
              <p:cNvSpPr/>
              <p:nvPr/>
            </p:nvSpPr>
            <p:spPr>
              <a:xfrm>
                <a:off x="4912204" y="2389508"/>
                <a:ext cx="383876" cy="280425"/>
              </a:xfrm>
              <a:custGeom>
                <a:avLst/>
                <a:gdLst>
                  <a:gd name="connsiteX0" fmla="*/ 191938 w 383876"/>
                  <a:gd name="connsiteY0" fmla="*/ 103442 h 280425"/>
                  <a:gd name="connsiteX1" fmla="*/ 21727 w 383876"/>
                  <a:gd name="connsiteY1" fmla="*/ 0 h 280425"/>
                  <a:gd name="connsiteX2" fmla="*/ 0 w 383876"/>
                  <a:gd name="connsiteY2" fmla="*/ 88487 h 280425"/>
                  <a:gd name="connsiteX3" fmla="*/ 191938 w 383876"/>
                  <a:gd name="connsiteY3" fmla="*/ 280425 h 280425"/>
                  <a:gd name="connsiteX4" fmla="*/ 383877 w 383876"/>
                  <a:gd name="connsiteY4" fmla="*/ 88487 h 280425"/>
                  <a:gd name="connsiteX5" fmla="*/ 362160 w 383876"/>
                  <a:gd name="connsiteY5" fmla="*/ 0 h 280425"/>
                  <a:gd name="connsiteX6" fmla="*/ 191938 w 383876"/>
                  <a:gd name="connsiteY6" fmla="*/ 103442 h 28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876" h="280425">
                    <a:moveTo>
                      <a:pt x="191938" y="103442"/>
                    </a:moveTo>
                    <a:cubicBezTo>
                      <a:pt x="117881" y="103442"/>
                      <a:pt x="53731" y="61427"/>
                      <a:pt x="21727" y="0"/>
                    </a:cubicBezTo>
                    <a:cubicBezTo>
                      <a:pt x="7925" y="26499"/>
                      <a:pt x="0" y="56550"/>
                      <a:pt x="0" y="88487"/>
                    </a:cubicBezTo>
                    <a:cubicBezTo>
                      <a:pt x="0" y="194491"/>
                      <a:pt x="85935" y="280425"/>
                      <a:pt x="191938" y="280425"/>
                    </a:cubicBezTo>
                    <a:cubicBezTo>
                      <a:pt x="297942" y="280425"/>
                      <a:pt x="383877" y="194491"/>
                      <a:pt x="383877" y="88487"/>
                    </a:cubicBezTo>
                    <a:cubicBezTo>
                      <a:pt x="383877" y="56540"/>
                      <a:pt x="375961" y="26489"/>
                      <a:pt x="362160" y="0"/>
                    </a:cubicBezTo>
                    <a:cubicBezTo>
                      <a:pt x="330146" y="61427"/>
                      <a:pt x="265995" y="103442"/>
                      <a:pt x="191938" y="103442"/>
                    </a:cubicBezTo>
                    <a:close/>
                  </a:path>
                </a:pathLst>
              </a:custGeom>
              <a:solidFill>
                <a:srgbClr val="959DB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3" name="Forme libre : forme 838">
                <a:extLst>
                  <a:ext uri="{FF2B5EF4-FFF2-40B4-BE49-F238E27FC236}">
                    <a16:creationId xmlns:a16="http://schemas.microsoft.com/office/drawing/2014/main" id="{689EF4BF-A1DC-C697-1A43-B500245926F3}"/>
                  </a:ext>
                </a:extLst>
              </p:cNvPr>
              <p:cNvSpPr/>
              <p:nvPr/>
            </p:nvSpPr>
            <p:spPr>
              <a:xfrm>
                <a:off x="5684577" y="2131933"/>
                <a:ext cx="1722119" cy="949547"/>
              </a:xfrm>
              <a:custGeom>
                <a:avLst/>
                <a:gdLst>
                  <a:gd name="connsiteX0" fmla="*/ 861050 w 1722119"/>
                  <a:gd name="connsiteY0" fmla="*/ 772563 h 949547"/>
                  <a:gd name="connsiteX1" fmla="*/ 4496 w 1722119"/>
                  <a:gd name="connsiteY1" fmla="*/ 0 h 949547"/>
                  <a:gd name="connsiteX2" fmla="*/ 0 w 1722119"/>
                  <a:gd name="connsiteY2" fmla="*/ 88487 h 949547"/>
                  <a:gd name="connsiteX3" fmla="*/ 861060 w 1722119"/>
                  <a:gd name="connsiteY3" fmla="*/ 949547 h 949547"/>
                  <a:gd name="connsiteX4" fmla="*/ 1722120 w 1722119"/>
                  <a:gd name="connsiteY4" fmla="*/ 88487 h 949547"/>
                  <a:gd name="connsiteX5" fmla="*/ 1717624 w 1722119"/>
                  <a:gd name="connsiteY5" fmla="*/ 0 h 949547"/>
                  <a:gd name="connsiteX6" fmla="*/ 861050 w 1722119"/>
                  <a:gd name="connsiteY6" fmla="*/ 772563 h 949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2119" h="949547">
                    <a:moveTo>
                      <a:pt x="861050" y="772563"/>
                    </a:moveTo>
                    <a:cubicBezTo>
                      <a:pt x="415376" y="772563"/>
                      <a:pt x="48797" y="433969"/>
                      <a:pt x="4496" y="0"/>
                    </a:cubicBezTo>
                    <a:cubicBezTo>
                      <a:pt x="1524" y="29089"/>
                      <a:pt x="0" y="58607"/>
                      <a:pt x="0" y="88487"/>
                    </a:cubicBezTo>
                    <a:cubicBezTo>
                      <a:pt x="0" y="564032"/>
                      <a:pt x="385505" y="949547"/>
                      <a:pt x="861060" y="949547"/>
                    </a:cubicBezTo>
                    <a:cubicBezTo>
                      <a:pt x="1336615" y="949547"/>
                      <a:pt x="1722120" y="564042"/>
                      <a:pt x="1722120" y="88487"/>
                    </a:cubicBezTo>
                    <a:cubicBezTo>
                      <a:pt x="1722120" y="58607"/>
                      <a:pt x="1720596" y="29089"/>
                      <a:pt x="1717624" y="0"/>
                    </a:cubicBezTo>
                    <a:cubicBezTo>
                      <a:pt x="1673304" y="433969"/>
                      <a:pt x="1306716" y="772563"/>
                      <a:pt x="861050" y="772563"/>
                    </a:cubicBezTo>
                    <a:close/>
                  </a:path>
                </a:pathLst>
              </a:custGeom>
              <a:solidFill>
                <a:srgbClr val="3C434C"/>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4" name="Forme libre : forme 839">
                <a:extLst>
                  <a:ext uri="{FF2B5EF4-FFF2-40B4-BE49-F238E27FC236}">
                    <a16:creationId xmlns:a16="http://schemas.microsoft.com/office/drawing/2014/main" id="{6430C840-7327-5532-A495-8B13A6B565AF}"/>
                  </a:ext>
                </a:extLst>
              </p:cNvPr>
              <p:cNvSpPr/>
              <p:nvPr/>
            </p:nvSpPr>
            <p:spPr>
              <a:xfrm>
                <a:off x="6243418" y="2131923"/>
                <a:ext cx="604418" cy="390696"/>
              </a:xfrm>
              <a:custGeom>
                <a:avLst/>
                <a:gdLst>
                  <a:gd name="connsiteX0" fmla="*/ 302209 w 604418"/>
                  <a:gd name="connsiteY0" fmla="*/ 213722 h 390696"/>
                  <a:gd name="connsiteX1" fmla="*/ 13192 w 604418"/>
                  <a:gd name="connsiteY1" fmla="*/ 0 h 390696"/>
                  <a:gd name="connsiteX2" fmla="*/ 0 w 604418"/>
                  <a:gd name="connsiteY2" fmla="*/ 88487 h 390696"/>
                  <a:gd name="connsiteX3" fmla="*/ 302209 w 604418"/>
                  <a:gd name="connsiteY3" fmla="*/ 390696 h 390696"/>
                  <a:gd name="connsiteX4" fmla="*/ 604419 w 604418"/>
                  <a:gd name="connsiteY4" fmla="*/ 88487 h 390696"/>
                  <a:gd name="connsiteX5" fmla="*/ 591226 w 604418"/>
                  <a:gd name="connsiteY5" fmla="*/ 0 h 390696"/>
                  <a:gd name="connsiteX6" fmla="*/ 302209 w 604418"/>
                  <a:gd name="connsiteY6" fmla="*/ 213722 h 39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4418" h="390696">
                    <a:moveTo>
                      <a:pt x="302209" y="213722"/>
                    </a:moveTo>
                    <a:cubicBezTo>
                      <a:pt x="166097" y="213722"/>
                      <a:pt x="51035" y="123730"/>
                      <a:pt x="13192" y="0"/>
                    </a:cubicBezTo>
                    <a:cubicBezTo>
                      <a:pt x="4629" y="27994"/>
                      <a:pt x="0" y="57693"/>
                      <a:pt x="0" y="88487"/>
                    </a:cubicBezTo>
                    <a:cubicBezTo>
                      <a:pt x="0" y="255394"/>
                      <a:pt x="135303" y="390696"/>
                      <a:pt x="302209" y="390696"/>
                    </a:cubicBezTo>
                    <a:cubicBezTo>
                      <a:pt x="469116" y="390696"/>
                      <a:pt x="604419" y="255394"/>
                      <a:pt x="604419" y="88487"/>
                    </a:cubicBezTo>
                    <a:cubicBezTo>
                      <a:pt x="604419" y="57693"/>
                      <a:pt x="599780" y="27984"/>
                      <a:pt x="591226" y="0"/>
                    </a:cubicBezTo>
                    <a:cubicBezTo>
                      <a:pt x="553384" y="123730"/>
                      <a:pt x="438322" y="213722"/>
                      <a:pt x="302209" y="213722"/>
                    </a:cubicBezTo>
                    <a:close/>
                  </a:path>
                </a:pathLst>
              </a:custGeom>
              <a:solidFill>
                <a:srgbClr val="959DB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13" name="Graphique 6">
              <a:extLst>
                <a:ext uri="{FF2B5EF4-FFF2-40B4-BE49-F238E27FC236}">
                  <a16:creationId xmlns:a16="http://schemas.microsoft.com/office/drawing/2014/main" id="{558C11C1-5077-14C6-F1C5-1C2DF9BDA64F}"/>
                </a:ext>
              </a:extLst>
            </p:cNvPr>
            <p:cNvGrpSpPr/>
            <p:nvPr/>
          </p:nvGrpSpPr>
          <p:grpSpPr>
            <a:xfrm>
              <a:off x="5306120" y="4913652"/>
              <a:ext cx="1311363" cy="147770"/>
              <a:chOff x="5306120" y="4913652"/>
              <a:chExt cx="1311363" cy="147770"/>
            </a:xfrm>
            <a:solidFill>
              <a:schemeClr val="accent1"/>
            </a:solidFill>
          </p:grpSpPr>
          <p:sp>
            <p:nvSpPr>
              <p:cNvPr id="14" name="Forme libre : forme 819">
                <a:extLst>
                  <a:ext uri="{FF2B5EF4-FFF2-40B4-BE49-F238E27FC236}">
                    <a16:creationId xmlns:a16="http://schemas.microsoft.com/office/drawing/2014/main" id="{D4B93911-4FAE-5C24-D754-B83E2E8DA68A}"/>
                  </a:ext>
                </a:extLst>
              </p:cNvPr>
              <p:cNvSpPr/>
              <p:nvPr/>
            </p:nvSpPr>
            <p:spPr>
              <a:xfrm>
                <a:off x="6285404" y="4913652"/>
                <a:ext cx="332079" cy="147770"/>
              </a:xfrm>
              <a:custGeom>
                <a:avLst/>
                <a:gdLst>
                  <a:gd name="connsiteX0" fmla="*/ 73885 w 332079"/>
                  <a:gd name="connsiteY0" fmla="*/ 0 h 147770"/>
                  <a:gd name="connsiteX1" fmla="*/ 0 w 332079"/>
                  <a:gd name="connsiteY1" fmla="*/ 73886 h 147770"/>
                  <a:gd name="connsiteX2" fmla="*/ 73885 w 332079"/>
                  <a:gd name="connsiteY2" fmla="*/ 147771 h 147770"/>
                  <a:gd name="connsiteX3" fmla="*/ 258194 w 332079"/>
                  <a:gd name="connsiteY3" fmla="*/ 147771 h 147770"/>
                  <a:gd name="connsiteX4" fmla="*/ 332079 w 332079"/>
                  <a:gd name="connsiteY4" fmla="*/ 73886 h 147770"/>
                  <a:gd name="connsiteX5" fmla="*/ 258194 w 332079"/>
                  <a:gd name="connsiteY5" fmla="*/ 0 h 147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079" h="147770">
                    <a:moveTo>
                      <a:pt x="73885" y="0"/>
                    </a:moveTo>
                    <a:cubicBezTo>
                      <a:pt x="33080" y="0"/>
                      <a:pt x="0" y="33081"/>
                      <a:pt x="0" y="73886"/>
                    </a:cubicBezTo>
                    <a:cubicBezTo>
                      <a:pt x="0" y="114691"/>
                      <a:pt x="33080" y="147771"/>
                      <a:pt x="73885" y="147771"/>
                    </a:cubicBezTo>
                    <a:lnTo>
                      <a:pt x="258194" y="147771"/>
                    </a:lnTo>
                    <a:cubicBezTo>
                      <a:pt x="298999" y="147771"/>
                      <a:pt x="332079" y="114691"/>
                      <a:pt x="332079" y="73886"/>
                    </a:cubicBezTo>
                    <a:cubicBezTo>
                      <a:pt x="332079" y="33071"/>
                      <a:pt x="298999" y="0"/>
                      <a:pt x="258194" y="0"/>
                    </a:cubicBezTo>
                    <a:close/>
                  </a:path>
                </a:pathLst>
              </a:custGeom>
              <a:solidFill>
                <a:srgbClr val="682179"/>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5" name="Forme libre : forme 820">
                <a:extLst>
                  <a:ext uri="{FF2B5EF4-FFF2-40B4-BE49-F238E27FC236}">
                    <a16:creationId xmlns:a16="http://schemas.microsoft.com/office/drawing/2014/main" id="{DCA207D1-22DA-04CB-5FC6-F95CA963A013}"/>
                  </a:ext>
                </a:extLst>
              </p:cNvPr>
              <p:cNvSpPr/>
              <p:nvPr/>
            </p:nvSpPr>
            <p:spPr>
              <a:xfrm>
                <a:off x="5795762" y="4913652"/>
                <a:ext cx="332089" cy="147770"/>
              </a:xfrm>
              <a:custGeom>
                <a:avLst/>
                <a:gdLst>
                  <a:gd name="connsiteX0" fmla="*/ 73885 w 332089"/>
                  <a:gd name="connsiteY0" fmla="*/ 0 h 147770"/>
                  <a:gd name="connsiteX1" fmla="*/ 0 w 332089"/>
                  <a:gd name="connsiteY1" fmla="*/ 73886 h 147770"/>
                  <a:gd name="connsiteX2" fmla="*/ 73885 w 332089"/>
                  <a:gd name="connsiteY2" fmla="*/ 147771 h 147770"/>
                  <a:gd name="connsiteX3" fmla="*/ 258204 w 332089"/>
                  <a:gd name="connsiteY3" fmla="*/ 147771 h 147770"/>
                  <a:gd name="connsiteX4" fmla="*/ 332089 w 332089"/>
                  <a:gd name="connsiteY4" fmla="*/ 73886 h 147770"/>
                  <a:gd name="connsiteX5" fmla="*/ 258204 w 332089"/>
                  <a:gd name="connsiteY5" fmla="*/ 0 h 147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089" h="147770">
                    <a:moveTo>
                      <a:pt x="73885" y="0"/>
                    </a:moveTo>
                    <a:cubicBezTo>
                      <a:pt x="33080" y="0"/>
                      <a:pt x="0" y="33081"/>
                      <a:pt x="0" y="73886"/>
                    </a:cubicBezTo>
                    <a:cubicBezTo>
                      <a:pt x="0" y="114691"/>
                      <a:pt x="33080" y="147771"/>
                      <a:pt x="73885" y="147771"/>
                    </a:cubicBezTo>
                    <a:lnTo>
                      <a:pt x="258204" y="147771"/>
                    </a:lnTo>
                    <a:cubicBezTo>
                      <a:pt x="299009" y="147771"/>
                      <a:pt x="332089" y="114691"/>
                      <a:pt x="332089" y="73886"/>
                    </a:cubicBezTo>
                    <a:cubicBezTo>
                      <a:pt x="332089" y="33071"/>
                      <a:pt x="299009" y="0"/>
                      <a:pt x="258204" y="0"/>
                    </a:cubicBezTo>
                    <a:close/>
                  </a:path>
                </a:pathLst>
              </a:custGeom>
              <a:solidFill>
                <a:srgbClr val="13AAB9"/>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BB8"/>
                  </a:solidFill>
                  <a:effectLst/>
                  <a:uLnTx/>
                  <a:uFillTx/>
                  <a:latin typeface="Arial" panose="020B0604020202020204"/>
                  <a:ea typeface="+mn-ea"/>
                  <a:cs typeface="+mn-cs"/>
                </a:endParaRPr>
              </a:p>
            </p:txBody>
          </p:sp>
          <p:sp>
            <p:nvSpPr>
              <p:cNvPr id="26" name="Forme libre : forme 821">
                <a:extLst>
                  <a:ext uri="{FF2B5EF4-FFF2-40B4-BE49-F238E27FC236}">
                    <a16:creationId xmlns:a16="http://schemas.microsoft.com/office/drawing/2014/main" id="{D87CC50A-6304-D154-E4DD-3A0F0F6D72BE}"/>
                  </a:ext>
                </a:extLst>
              </p:cNvPr>
              <p:cNvSpPr/>
              <p:nvPr/>
            </p:nvSpPr>
            <p:spPr>
              <a:xfrm>
                <a:off x="5306120" y="4913652"/>
                <a:ext cx="332079" cy="147770"/>
              </a:xfrm>
              <a:custGeom>
                <a:avLst/>
                <a:gdLst>
                  <a:gd name="connsiteX0" fmla="*/ 73885 w 332079"/>
                  <a:gd name="connsiteY0" fmla="*/ 0 h 147770"/>
                  <a:gd name="connsiteX1" fmla="*/ 0 w 332079"/>
                  <a:gd name="connsiteY1" fmla="*/ 73886 h 147770"/>
                  <a:gd name="connsiteX2" fmla="*/ 73885 w 332079"/>
                  <a:gd name="connsiteY2" fmla="*/ 147771 h 147770"/>
                  <a:gd name="connsiteX3" fmla="*/ 258194 w 332079"/>
                  <a:gd name="connsiteY3" fmla="*/ 147771 h 147770"/>
                  <a:gd name="connsiteX4" fmla="*/ 332080 w 332079"/>
                  <a:gd name="connsiteY4" fmla="*/ 73886 h 147770"/>
                  <a:gd name="connsiteX5" fmla="*/ 258194 w 332079"/>
                  <a:gd name="connsiteY5" fmla="*/ 0 h 147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079" h="147770">
                    <a:moveTo>
                      <a:pt x="73885" y="0"/>
                    </a:moveTo>
                    <a:cubicBezTo>
                      <a:pt x="33080" y="0"/>
                      <a:pt x="0" y="33081"/>
                      <a:pt x="0" y="73886"/>
                    </a:cubicBezTo>
                    <a:cubicBezTo>
                      <a:pt x="0" y="114691"/>
                      <a:pt x="33080" y="147771"/>
                      <a:pt x="73885" y="147771"/>
                    </a:cubicBezTo>
                    <a:lnTo>
                      <a:pt x="258194" y="147771"/>
                    </a:lnTo>
                    <a:cubicBezTo>
                      <a:pt x="298999" y="147771"/>
                      <a:pt x="332080" y="114691"/>
                      <a:pt x="332080" y="73886"/>
                    </a:cubicBezTo>
                    <a:cubicBezTo>
                      <a:pt x="332080" y="33071"/>
                      <a:pt x="298999" y="0"/>
                      <a:pt x="258194" y="0"/>
                    </a:cubicBezTo>
                    <a:close/>
                  </a:path>
                </a:pathLst>
              </a:custGeom>
              <a:solidFill>
                <a:srgbClr val="581D74"/>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grpSp>
        <p:nvGrpSpPr>
          <p:cNvPr id="60" name="Graphique 22">
            <a:extLst>
              <a:ext uri="{FF2B5EF4-FFF2-40B4-BE49-F238E27FC236}">
                <a16:creationId xmlns:a16="http://schemas.microsoft.com/office/drawing/2014/main" id="{E3123857-B5B4-7745-811C-1400BDC72233}"/>
              </a:ext>
            </a:extLst>
          </p:cNvPr>
          <p:cNvGrpSpPr/>
          <p:nvPr/>
        </p:nvGrpSpPr>
        <p:grpSpPr>
          <a:xfrm>
            <a:off x="2884620" y="3889197"/>
            <a:ext cx="524431" cy="524432"/>
            <a:chOff x="3657600" y="990600"/>
            <a:chExt cx="4876800" cy="4876800"/>
          </a:xfrm>
        </p:grpSpPr>
        <p:sp>
          <p:nvSpPr>
            <p:cNvPr id="61" name="Forme libre : forme 1240">
              <a:extLst>
                <a:ext uri="{FF2B5EF4-FFF2-40B4-BE49-F238E27FC236}">
                  <a16:creationId xmlns:a16="http://schemas.microsoft.com/office/drawing/2014/main" id="{E535F7BD-43EC-7EB6-5533-55AD752F78AA}"/>
                </a:ext>
              </a:extLst>
            </p:cNvPr>
            <p:cNvSpPr/>
            <p:nvPr/>
          </p:nvSpPr>
          <p:spPr>
            <a:xfrm>
              <a:off x="3657600" y="1541192"/>
              <a:ext cx="4876790" cy="3932901"/>
            </a:xfrm>
            <a:custGeom>
              <a:avLst/>
              <a:gdLst>
                <a:gd name="connsiteX0" fmla="*/ 4562170 w 4876790"/>
                <a:gd name="connsiteY0" fmla="*/ 0 h 3932901"/>
                <a:gd name="connsiteX1" fmla="*/ 314630 w 4876790"/>
                <a:gd name="connsiteY1" fmla="*/ 0 h 3932901"/>
                <a:gd name="connsiteX2" fmla="*/ 0 w 4876790"/>
                <a:gd name="connsiteY2" fmla="*/ 314639 h 3932901"/>
                <a:gd name="connsiteX3" fmla="*/ 0 w 4876790"/>
                <a:gd name="connsiteY3" fmla="*/ 3146327 h 3932901"/>
                <a:gd name="connsiteX4" fmla="*/ 314630 w 4876790"/>
                <a:gd name="connsiteY4" fmla="*/ 3460957 h 3932901"/>
                <a:gd name="connsiteX5" fmla="*/ 1651816 w 4876790"/>
                <a:gd name="connsiteY5" fmla="*/ 3460957 h 3932901"/>
                <a:gd name="connsiteX6" fmla="*/ 1573159 w 4876790"/>
                <a:gd name="connsiteY6" fmla="*/ 3932901 h 3932901"/>
                <a:gd name="connsiteX7" fmla="*/ 3303632 w 4876790"/>
                <a:gd name="connsiteY7" fmla="*/ 3932901 h 3932901"/>
                <a:gd name="connsiteX8" fmla="*/ 3224974 w 4876790"/>
                <a:gd name="connsiteY8" fmla="*/ 3460957 h 3932901"/>
                <a:gd name="connsiteX9" fmla="*/ 4562161 w 4876790"/>
                <a:gd name="connsiteY9" fmla="*/ 3460957 h 3932901"/>
                <a:gd name="connsiteX10" fmla="*/ 4876791 w 4876790"/>
                <a:gd name="connsiteY10" fmla="*/ 3146327 h 3932901"/>
                <a:gd name="connsiteX11" fmla="*/ 4876791 w 4876790"/>
                <a:gd name="connsiteY11" fmla="*/ 314639 h 3932901"/>
                <a:gd name="connsiteX12" fmla="*/ 4562170 w 4876790"/>
                <a:gd name="connsiteY12" fmla="*/ 0 h 3932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76790" h="3932901">
                  <a:moveTo>
                    <a:pt x="4562170" y="0"/>
                  </a:moveTo>
                  <a:lnTo>
                    <a:pt x="314630" y="0"/>
                  </a:lnTo>
                  <a:cubicBezTo>
                    <a:pt x="140865" y="0"/>
                    <a:pt x="0" y="140865"/>
                    <a:pt x="0" y="314639"/>
                  </a:cubicBezTo>
                  <a:lnTo>
                    <a:pt x="0" y="3146327"/>
                  </a:lnTo>
                  <a:cubicBezTo>
                    <a:pt x="0" y="3320091"/>
                    <a:pt x="140865" y="3460957"/>
                    <a:pt x="314630" y="3460957"/>
                  </a:cubicBezTo>
                  <a:lnTo>
                    <a:pt x="1651816" y="3460957"/>
                  </a:lnTo>
                  <a:lnTo>
                    <a:pt x="1573159" y="3932901"/>
                  </a:lnTo>
                  <a:lnTo>
                    <a:pt x="3303632" y="3932901"/>
                  </a:lnTo>
                  <a:lnTo>
                    <a:pt x="3224974" y="3460957"/>
                  </a:lnTo>
                  <a:lnTo>
                    <a:pt x="4562161" y="3460957"/>
                  </a:lnTo>
                  <a:cubicBezTo>
                    <a:pt x="4735925" y="3460957"/>
                    <a:pt x="4876791" y="3320091"/>
                    <a:pt x="4876791" y="3146327"/>
                  </a:cubicBezTo>
                  <a:lnTo>
                    <a:pt x="4876791" y="314639"/>
                  </a:lnTo>
                  <a:cubicBezTo>
                    <a:pt x="4876800" y="140865"/>
                    <a:pt x="4735935" y="0"/>
                    <a:pt x="4562170" y="0"/>
                  </a:cubicBezTo>
                  <a:close/>
                </a:path>
              </a:pathLst>
            </a:custGeom>
            <a:solidFill>
              <a:schemeClr val="bg1">
                <a:lumMod val="75000"/>
              </a:schemeClr>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2" name="Forme libre : forme 1241">
              <a:extLst>
                <a:ext uri="{FF2B5EF4-FFF2-40B4-BE49-F238E27FC236}">
                  <a16:creationId xmlns:a16="http://schemas.microsoft.com/office/drawing/2014/main" id="{EBCB15E7-5E08-DC14-03F2-C5A93B3003DB}"/>
                </a:ext>
              </a:extLst>
            </p:cNvPr>
            <p:cNvSpPr/>
            <p:nvPr/>
          </p:nvSpPr>
          <p:spPr>
            <a:xfrm>
              <a:off x="3972229" y="1855831"/>
              <a:ext cx="2202427" cy="2831687"/>
            </a:xfrm>
            <a:custGeom>
              <a:avLst/>
              <a:gdLst>
                <a:gd name="connsiteX0" fmla="*/ 2202428 w 2202427"/>
                <a:gd name="connsiteY0" fmla="*/ 2831687 h 2831687"/>
                <a:gd name="connsiteX1" fmla="*/ 78657 w 2202427"/>
                <a:gd name="connsiteY1" fmla="*/ 2831687 h 2831687"/>
                <a:gd name="connsiteX2" fmla="*/ 0 w 2202427"/>
                <a:gd name="connsiteY2" fmla="*/ 2753030 h 2831687"/>
                <a:gd name="connsiteX3" fmla="*/ 0 w 2202427"/>
                <a:gd name="connsiteY3" fmla="*/ 78657 h 2831687"/>
                <a:gd name="connsiteX4" fmla="*/ 78657 w 2202427"/>
                <a:gd name="connsiteY4" fmla="*/ 0 h 2831687"/>
                <a:gd name="connsiteX5" fmla="*/ 2202428 w 2202427"/>
                <a:gd name="connsiteY5" fmla="*/ 0 h 2831687"/>
                <a:gd name="connsiteX6" fmla="*/ 2202428 w 2202427"/>
                <a:gd name="connsiteY6" fmla="*/ 2831687 h 2831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2427" h="2831687">
                  <a:moveTo>
                    <a:pt x="2202428" y="2831687"/>
                  </a:moveTo>
                  <a:lnTo>
                    <a:pt x="78657" y="2831687"/>
                  </a:lnTo>
                  <a:cubicBezTo>
                    <a:pt x="35214" y="2831687"/>
                    <a:pt x="0" y="2796473"/>
                    <a:pt x="0" y="2753030"/>
                  </a:cubicBezTo>
                  <a:lnTo>
                    <a:pt x="0" y="78657"/>
                  </a:lnTo>
                  <a:cubicBezTo>
                    <a:pt x="0" y="35214"/>
                    <a:pt x="35214" y="0"/>
                    <a:pt x="78657" y="0"/>
                  </a:cubicBezTo>
                  <a:lnTo>
                    <a:pt x="2202428" y="0"/>
                  </a:lnTo>
                  <a:lnTo>
                    <a:pt x="2202428" y="2831687"/>
                  </a:lnTo>
                  <a:close/>
                </a:path>
              </a:pathLst>
            </a:custGeom>
            <a:solidFill>
              <a:srgbClr val="DAC6E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3" name="Forme libre : forme 1242">
              <a:extLst>
                <a:ext uri="{FF2B5EF4-FFF2-40B4-BE49-F238E27FC236}">
                  <a16:creationId xmlns:a16="http://schemas.microsoft.com/office/drawing/2014/main" id="{71D559BE-99ED-EC3D-C0FE-A304353C49BA}"/>
                </a:ext>
              </a:extLst>
            </p:cNvPr>
            <p:cNvSpPr/>
            <p:nvPr/>
          </p:nvSpPr>
          <p:spPr>
            <a:xfrm>
              <a:off x="4365517" y="3428990"/>
              <a:ext cx="1415843" cy="1258538"/>
            </a:xfrm>
            <a:custGeom>
              <a:avLst/>
              <a:gdLst>
                <a:gd name="connsiteX0" fmla="*/ 1285408 w 1415843"/>
                <a:gd name="connsiteY0" fmla="*/ 564042 h 1258538"/>
                <a:gd name="connsiteX1" fmla="*/ 1030862 w 1415843"/>
                <a:gd name="connsiteY1" fmla="*/ 436779 h 1258538"/>
                <a:gd name="connsiteX2" fmla="*/ 943899 w 1415843"/>
                <a:gd name="connsiteY2" fmla="*/ 296066 h 1258538"/>
                <a:gd name="connsiteX3" fmla="*/ 943899 w 1415843"/>
                <a:gd name="connsiteY3" fmla="*/ 0 h 1258538"/>
                <a:gd name="connsiteX4" fmla="*/ 471954 w 1415843"/>
                <a:gd name="connsiteY4" fmla="*/ 0 h 1258538"/>
                <a:gd name="connsiteX5" fmla="*/ 471954 w 1415843"/>
                <a:gd name="connsiteY5" fmla="*/ 296066 h 1258538"/>
                <a:gd name="connsiteX6" fmla="*/ 384991 w 1415843"/>
                <a:gd name="connsiteY6" fmla="*/ 436779 h 1258538"/>
                <a:gd name="connsiteX7" fmla="*/ 130445 w 1415843"/>
                <a:gd name="connsiteY7" fmla="*/ 564042 h 1258538"/>
                <a:gd name="connsiteX8" fmla="*/ 0 w 1415843"/>
                <a:gd name="connsiteY8" fmla="*/ 775106 h 1258538"/>
                <a:gd name="connsiteX9" fmla="*/ 0 w 1415843"/>
                <a:gd name="connsiteY9" fmla="*/ 1258538 h 1258538"/>
                <a:gd name="connsiteX10" fmla="*/ 1415844 w 1415843"/>
                <a:gd name="connsiteY10" fmla="*/ 1258538 h 1258538"/>
                <a:gd name="connsiteX11" fmla="*/ 1415844 w 1415843"/>
                <a:gd name="connsiteY11" fmla="*/ 775106 h 1258538"/>
                <a:gd name="connsiteX12" fmla="*/ 1285408 w 1415843"/>
                <a:gd name="connsiteY12" fmla="*/ 564042 h 1258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5843" h="1258538">
                  <a:moveTo>
                    <a:pt x="1285408" y="564042"/>
                  </a:moveTo>
                  <a:lnTo>
                    <a:pt x="1030862" y="436779"/>
                  </a:lnTo>
                  <a:cubicBezTo>
                    <a:pt x="977570" y="410128"/>
                    <a:pt x="943899" y="355654"/>
                    <a:pt x="943899" y="296066"/>
                  </a:cubicBezTo>
                  <a:lnTo>
                    <a:pt x="943899" y="0"/>
                  </a:lnTo>
                  <a:lnTo>
                    <a:pt x="471954" y="0"/>
                  </a:lnTo>
                  <a:lnTo>
                    <a:pt x="471954" y="296066"/>
                  </a:lnTo>
                  <a:cubicBezTo>
                    <a:pt x="471954" y="355654"/>
                    <a:pt x="438293" y="410128"/>
                    <a:pt x="384991" y="436779"/>
                  </a:cubicBezTo>
                  <a:lnTo>
                    <a:pt x="130445" y="564042"/>
                  </a:lnTo>
                  <a:cubicBezTo>
                    <a:pt x="50502" y="604018"/>
                    <a:pt x="0" y="685724"/>
                    <a:pt x="0" y="775106"/>
                  </a:cubicBezTo>
                  <a:lnTo>
                    <a:pt x="0" y="1258538"/>
                  </a:lnTo>
                  <a:lnTo>
                    <a:pt x="1415844" y="1258538"/>
                  </a:lnTo>
                  <a:lnTo>
                    <a:pt x="1415844" y="775106"/>
                  </a:lnTo>
                  <a:cubicBezTo>
                    <a:pt x="1415853" y="685724"/>
                    <a:pt x="1365352" y="604009"/>
                    <a:pt x="1285408" y="564042"/>
                  </a:cubicBezTo>
                  <a:close/>
                </a:path>
              </a:pathLst>
            </a:custGeom>
            <a:solidFill>
              <a:srgbClr val="E6AF78"/>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4" name="Forme libre : forme 1243">
              <a:extLst>
                <a:ext uri="{FF2B5EF4-FFF2-40B4-BE49-F238E27FC236}">
                  <a16:creationId xmlns:a16="http://schemas.microsoft.com/office/drawing/2014/main" id="{B346B401-3A58-3095-D777-97D30F770D91}"/>
                </a:ext>
              </a:extLst>
            </p:cNvPr>
            <p:cNvSpPr/>
            <p:nvPr/>
          </p:nvSpPr>
          <p:spPr>
            <a:xfrm>
              <a:off x="4365526" y="3801541"/>
              <a:ext cx="1415843" cy="885977"/>
            </a:xfrm>
            <a:custGeom>
              <a:avLst/>
              <a:gdLst>
                <a:gd name="connsiteX0" fmla="*/ 1285399 w 1415843"/>
                <a:gd name="connsiteY0" fmla="*/ 191491 h 885977"/>
                <a:gd name="connsiteX1" fmla="*/ 1030853 w 1415843"/>
                <a:gd name="connsiteY1" fmla="*/ 64227 h 885977"/>
                <a:gd name="connsiteX2" fmla="*/ 964635 w 1415843"/>
                <a:gd name="connsiteY2" fmla="*/ 0 h 885977"/>
                <a:gd name="connsiteX3" fmla="*/ 819160 w 1415843"/>
                <a:gd name="connsiteY3" fmla="*/ 145475 h 885977"/>
                <a:gd name="connsiteX4" fmla="*/ 596684 w 1415843"/>
                <a:gd name="connsiteY4" fmla="*/ 145475 h 885977"/>
                <a:gd name="connsiteX5" fmla="*/ 451209 w 1415843"/>
                <a:gd name="connsiteY5" fmla="*/ 0 h 885977"/>
                <a:gd name="connsiteX6" fmla="*/ 384991 w 1415843"/>
                <a:gd name="connsiteY6" fmla="*/ 64227 h 885977"/>
                <a:gd name="connsiteX7" fmla="*/ 130445 w 1415843"/>
                <a:gd name="connsiteY7" fmla="*/ 191491 h 885977"/>
                <a:gd name="connsiteX8" fmla="*/ 0 w 1415843"/>
                <a:gd name="connsiteY8" fmla="*/ 402546 h 885977"/>
                <a:gd name="connsiteX9" fmla="*/ 0 w 1415843"/>
                <a:gd name="connsiteY9" fmla="*/ 885977 h 885977"/>
                <a:gd name="connsiteX10" fmla="*/ 1415844 w 1415843"/>
                <a:gd name="connsiteY10" fmla="*/ 885977 h 885977"/>
                <a:gd name="connsiteX11" fmla="*/ 1415844 w 1415843"/>
                <a:gd name="connsiteY11" fmla="*/ 402546 h 885977"/>
                <a:gd name="connsiteX12" fmla="*/ 1285399 w 1415843"/>
                <a:gd name="connsiteY12" fmla="*/ 191491 h 885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5843" h="885977">
                  <a:moveTo>
                    <a:pt x="1285399" y="191491"/>
                  </a:moveTo>
                  <a:lnTo>
                    <a:pt x="1030853" y="64227"/>
                  </a:lnTo>
                  <a:cubicBezTo>
                    <a:pt x="1002097" y="49844"/>
                    <a:pt x="979761" y="27013"/>
                    <a:pt x="964635" y="0"/>
                  </a:cubicBezTo>
                  <a:lnTo>
                    <a:pt x="819160" y="145475"/>
                  </a:lnTo>
                  <a:cubicBezTo>
                    <a:pt x="757723" y="206912"/>
                    <a:pt x="658120" y="206912"/>
                    <a:pt x="596684" y="145475"/>
                  </a:cubicBezTo>
                  <a:lnTo>
                    <a:pt x="451209" y="0"/>
                  </a:lnTo>
                  <a:cubicBezTo>
                    <a:pt x="436083" y="27013"/>
                    <a:pt x="413747" y="49844"/>
                    <a:pt x="384991" y="64227"/>
                  </a:cubicBezTo>
                  <a:lnTo>
                    <a:pt x="130445" y="191491"/>
                  </a:lnTo>
                  <a:cubicBezTo>
                    <a:pt x="50502" y="231457"/>
                    <a:pt x="0" y="313163"/>
                    <a:pt x="0" y="402546"/>
                  </a:cubicBezTo>
                  <a:lnTo>
                    <a:pt x="0" y="885977"/>
                  </a:lnTo>
                  <a:lnTo>
                    <a:pt x="1415844" y="885977"/>
                  </a:lnTo>
                  <a:lnTo>
                    <a:pt x="1415844" y="402546"/>
                  </a:lnTo>
                  <a:cubicBezTo>
                    <a:pt x="1415844" y="313172"/>
                    <a:pt x="1365342" y="231457"/>
                    <a:pt x="1285399" y="191491"/>
                  </a:cubicBezTo>
                  <a:close/>
                </a:path>
              </a:pathLst>
            </a:custGeom>
            <a:solidFill>
              <a:srgbClr val="682179"/>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5" name="Forme libre : forme 1244">
              <a:extLst>
                <a:ext uri="{FF2B5EF4-FFF2-40B4-BE49-F238E27FC236}">
                  <a16:creationId xmlns:a16="http://schemas.microsoft.com/office/drawing/2014/main" id="{9C627B6A-9E60-D015-8CB4-51186F61622D}"/>
                </a:ext>
              </a:extLst>
            </p:cNvPr>
            <p:cNvSpPr/>
            <p:nvPr/>
          </p:nvSpPr>
          <p:spPr>
            <a:xfrm>
              <a:off x="4837471" y="3428990"/>
              <a:ext cx="471944" cy="314629"/>
            </a:xfrm>
            <a:custGeom>
              <a:avLst/>
              <a:gdLst>
                <a:gd name="connsiteX0" fmla="*/ 0 w 471944"/>
                <a:gd name="connsiteY0" fmla="*/ 268300 h 314629"/>
                <a:gd name="connsiteX1" fmla="*/ 235972 w 471944"/>
                <a:gd name="connsiteY1" fmla="*/ 314630 h 314629"/>
                <a:gd name="connsiteX2" fmla="*/ 471945 w 471944"/>
                <a:gd name="connsiteY2" fmla="*/ 268300 h 314629"/>
                <a:gd name="connsiteX3" fmla="*/ 471945 w 471944"/>
                <a:gd name="connsiteY3" fmla="*/ 0 h 314629"/>
                <a:gd name="connsiteX4" fmla="*/ 0 w 471944"/>
                <a:gd name="connsiteY4" fmla="*/ 0 h 314629"/>
                <a:gd name="connsiteX5" fmla="*/ 0 w 471944"/>
                <a:gd name="connsiteY5" fmla="*/ 268300 h 31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944" h="314629">
                  <a:moveTo>
                    <a:pt x="0" y="268300"/>
                  </a:moveTo>
                  <a:cubicBezTo>
                    <a:pt x="72952" y="297942"/>
                    <a:pt x="152505" y="314630"/>
                    <a:pt x="235972" y="314630"/>
                  </a:cubicBezTo>
                  <a:cubicBezTo>
                    <a:pt x="319440" y="314630"/>
                    <a:pt x="398993" y="297942"/>
                    <a:pt x="471945" y="268300"/>
                  </a:cubicBezTo>
                  <a:lnTo>
                    <a:pt x="471945" y="0"/>
                  </a:lnTo>
                  <a:lnTo>
                    <a:pt x="0" y="0"/>
                  </a:lnTo>
                  <a:lnTo>
                    <a:pt x="0" y="268300"/>
                  </a:lnTo>
                  <a:close/>
                </a:path>
              </a:pathLst>
            </a:custGeom>
            <a:solidFill>
              <a:srgbClr val="D29B6E"/>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6" name="Forme libre : forme 1245">
              <a:extLst>
                <a:ext uri="{FF2B5EF4-FFF2-40B4-BE49-F238E27FC236}">
                  <a16:creationId xmlns:a16="http://schemas.microsoft.com/office/drawing/2014/main" id="{31F3FEAC-36C7-EEB5-1D2A-381D759E73E2}"/>
                </a:ext>
              </a:extLst>
            </p:cNvPr>
            <p:cNvSpPr/>
            <p:nvPr/>
          </p:nvSpPr>
          <p:spPr>
            <a:xfrm>
              <a:off x="4837518" y="2170509"/>
              <a:ext cx="471944" cy="471944"/>
            </a:xfrm>
            <a:custGeom>
              <a:avLst/>
              <a:gdLst>
                <a:gd name="connsiteX0" fmla="*/ 471945 w 471944"/>
                <a:gd name="connsiteY0" fmla="*/ 235972 h 471944"/>
                <a:gd name="connsiteX1" fmla="*/ 235972 w 471944"/>
                <a:gd name="connsiteY1" fmla="*/ 471945 h 471944"/>
                <a:gd name="connsiteX2" fmla="*/ 0 w 471944"/>
                <a:gd name="connsiteY2" fmla="*/ 235972 h 471944"/>
                <a:gd name="connsiteX3" fmla="*/ 235972 w 471944"/>
                <a:gd name="connsiteY3" fmla="*/ 0 h 471944"/>
                <a:gd name="connsiteX4" fmla="*/ 471945 w 471944"/>
                <a:gd name="connsiteY4" fmla="*/ 235972 h 471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944" h="471944">
                  <a:moveTo>
                    <a:pt x="471945" y="235972"/>
                  </a:moveTo>
                  <a:cubicBezTo>
                    <a:pt x="471945" y="366296"/>
                    <a:pt x="366296" y="471945"/>
                    <a:pt x="235972" y="471945"/>
                  </a:cubicBezTo>
                  <a:cubicBezTo>
                    <a:pt x="105648" y="471945"/>
                    <a:pt x="0" y="366296"/>
                    <a:pt x="0" y="235972"/>
                  </a:cubicBezTo>
                  <a:cubicBezTo>
                    <a:pt x="0" y="105648"/>
                    <a:pt x="105648" y="0"/>
                    <a:pt x="235972" y="0"/>
                  </a:cubicBezTo>
                  <a:cubicBezTo>
                    <a:pt x="366296" y="0"/>
                    <a:pt x="471945" y="105648"/>
                    <a:pt x="471945" y="235972"/>
                  </a:cubicBezTo>
                  <a:close/>
                </a:path>
              </a:pathLst>
            </a:custGeom>
            <a:solidFill>
              <a:srgbClr val="6E4B53"/>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7" name="Forme libre : forme 1246">
              <a:extLst>
                <a:ext uri="{FF2B5EF4-FFF2-40B4-BE49-F238E27FC236}">
                  <a16:creationId xmlns:a16="http://schemas.microsoft.com/office/drawing/2014/main" id="{104AA98D-61B0-1125-4DE5-DD6D9B316EE2}"/>
                </a:ext>
              </a:extLst>
            </p:cNvPr>
            <p:cNvSpPr/>
            <p:nvPr/>
          </p:nvSpPr>
          <p:spPr>
            <a:xfrm>
              <a:off x="4601498" y="2485101"/>
              <a:ext cx="943889" cy="1101204"/>
            </a:xfrm>
            <a:custGeom>
              <a:avLst/>
              <a:gdLst>
                <a:gd name="connsiteX0" fmla="*/ 471945 w 943889"/>
                <a:gd name="connsiteY0" fmla="*/ 1101205 h 1101204"/>
                <a:gd name="connsiteX1" fmla="*/ 471945 w 943889"/>
                <a:gd name="connsiteY1" fmla="*/ 1101205 h 1101204"/>
                <a:gd name="connsiteX2" fmla="*/ 0 w 943889"/>
                <a:gd name="connsiteY2" fmla="*/ 629260 h 1101204"/>
                <a:gd name="connsiteX3" fmla="*/ 0 w 943889"/>
                <a:gd name="connsiteY3" fmla="*/ 471945 h 1101204"/>
                <a:gd name="connsiteX4" fmla="*/ 471945 w 943889"/>
                <a:gd name="connsiteY4" fmla="*/ 0 h 1101204"/>
                <a:gd name="connsiteX5" fmla="*/ 471945 w 943889"/>
                <a:gd name="connsiteY5" fmla="*/ 0 h 1101204"/>
                <a:gd name="connsiteX6" fmla="*/ 943889 w 943889"/>
                <a:gd name="connsiteY6" fmla="*/ 471945 h 1101204"/>
                <a:gd name="connsiteX7" fmla="*/ 943889 w 943889"/>
                <a:gd name="connsiteY7" fmla="*/ 629260 h 1101204"/>
                <a:gd name="connsiteX8" fmla="*/ 471945 w 943889"/>
                <a:gd name="connsiteY8" fmla="*/ 1101205 h 110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3889" h="1101204">
                  <a:moveTo>
                    <a:pt x="471945" y="1101205"/>
                  </a:moveTo>
                  <a:lnTo>
                    <a:pt x="471945" y="1101205"/>
                  </a:lnTo>
                  <a:cubicBezTo>
                    <a:pt x="211293" y="1101205"/>
                    <a:pt x="0" y="889902"/>
                    <a:pt x="0" y="629260"/>
                  </a:cubicBezTo>
                  <a:lnTo>
                    <a:pt x="0" y="471945"/>
                  </a:lnTo>
                  <a:cubicBezTo>
                    <a:pt x="0" y="211293"/>
                    <a:pt x="211303" y="0"/>
                    <a:pt x="471945" y="0"/>
                  </a:cubicBezTo>
                  <a:lnTo>
                    <a:pt x="471945" y="0"/>
                  </a:lnTo>
                  <a:cubicBezTo>
                    <a:pt x="732596" y="0"/>
                    <a:pt x="943889" y="211303"/>
                    <a:pt x="943889" y="471945"/>
                  </a:cubicBezTo>
                  <a:lnTo>
                    <a:pt x="943889" y="629260"/>
                  </a:lnTo>
                  <a:cubicBezTo>
                    <a:pt x="943889" y="889911"/>
                    <a:pt x="732596" y="1101205"/>
                    <a:pt x="471945" y="1101205"/>
                  </a:cubicBezTo>
                  <a:close/>
                </a:path>
              </a:pathLst>
            </a:custGeom>
            <a:solidFill>
              <a:srgbClr val="F0C087"/>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8" name="Forme libre : forme 1247">
              <a:extLst>
                <a:ext uri="{FF2B5EF4-FFF2-40B4-BE49-F238E27FC236}">
                  <a16:creationId xmlns:a16="http://schemas.microsoft.com/office/drawing/2014/main" id="{B278505A-4CFB-BA4D-FA7C-26C9C43F4E09}"/>
                </a:ext>
              </a:extLst>
            </p:cNvPr>
            <p:cNvSpPr/>
            <p:nvPr/>
          </p:nvSpPr>
          <p:spPr>
            <a:xfrm>
              <a:off x="4601498" y="2487025"/>
              <a:ext cx="433758" cy="1097356"/>
            </a:xfrm>
            <a:custGeom>
              <a:avLst/>
              <a:gdLst>
                <a:gd name="connsiteX0" fmla="*/ 314630 w 433758"/>
                <a:gd name="connsiteY0" fmla="*/ 784651 h 1097356"/>
                <a:gd name="connsiteX1" fmla="*/ 314630 w 433758"/>
                <a:gd name="connsiteY1" fmla="*/ 312706 h 1097356"/>
                <a:gd name="connsiteX2" fmla="*/ 433759 w 433758"/>
                <a:gd name="connsiteY2" fmla="*/ 0 h 1097356"/>
                <a:gd name="connsiteX3" fmla="*/ 0 w 433758"/>
                <a:gd name="connsiteY3" fmla="*/ 470021 h 1097356"/>
                <a:gd name="connsiteX4" fmla="*/ 0 w 433758"/>
                <a:gd name="connsiteY4" fmla="*/ 627336 h 1097356"/>
                <a:gd name="connsiteX5" fmla="*/ 433759 w 433758"/>
                <a:gd name="connsiteY5" fmla="*/ 1097356 h 1097356"/>
                <a:gd name="connsiteX6" fmla="*/ 314630 w 433758"/>
                <a:gd name="connsiteY6" fmla="*/ 784651 h 1097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3758" h="1097356">
                  <a:moveTo>
                    <a:pt x="314630" y="784651"/>
                  </a:moveTo>
                  <a:lnTo>
                    <a:pt x="314630" y="312706"/>
                  </a:lnTo>
                  <a:cubicBezTo>
                    <a:pt x="314630" y="192596"/>
                    <a:pt x="359874" y="83306"/>
                    <a:pt x="433759" y="0"/>
                  </a:cubicBezTo>
                  <a:cubicBezTo>
                    <a:pt x="191014" y="19488"/>
                    <a:pt x="0" y="222256"/>
                    <a:pt x="0" y="470021"/>
                  </a:cubicBezTo>
                  <a:lnTo>
                    <a:pt x="0" y="627336"/>
                  </a:lnTo>
                  <a:cubicBezTo>
                    <a:pt x="0" y="875100"/>
                    <a:pt x="191014" y="1077859"/>
                    <a:pt x="433759" y="1097356"/>
                  </a:cubicBezTo>
                  <a:cubicBezTo>
                    <a:pt x="359874" y="1014050"/>
                    <a:pt x="314630" y="904761"/>
                    <a:pt x="314630" y="784651"/>
                  </a:cubicBezTo>
                  <a:close/>
                </a:path>
              </a:pathLst>
            </a:custGeom>
            <a:solidFill>
              <a:srgbClr val="E6AF78"/>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9" name="Forme libre : forme 1248">
              <a:extLst>
                <a:ext uri="{FF2B5EF4-FFF2-40B4-BE49-F238E27FC236}">
                  <a16:creationId xmlns:a16="http://schemas.microsoft.com/office/drawing/2014/main" id="{539784E6-C398-6D7E-3A80-73913E2D6E9E}"/>
                </a:ext>
              </a:extLst>
            </p:cNvPr>
            <p:cNvSpPr/>
            <p:nvPr/>
          </p:nvSpPr>
          <p:spPr>
            <a:xfrm>
              <a:off x="4601498" y="2485091"/>
              <a:ext cx="943898" cy="594650"/>
            </a:xfrm>
            <a:custGeom>
              <a:avLst/>
              <a:gdLst>
                <a:gd name="connsiteX0" fmla="*/ 471945 w 943898"/>
                <a:gd name="connsiteY0" fmla="*/ 0 h 594650"/>
                <a:gd name="connsiteX1" fmla="*/ 0 w 943898"/>
                <a:gd name="connsiteY1" fmla="*/ 471945 h 594650"/>
                <a:gd name="connsiteX2" fmla="*/ 0 w 943898"/>
                <a:gd name="connsiteY2" fmla="*/ 550602 h 594650"/>
                <a:gd name="connsiteX3" fmla="*/ 314630 w 943898"/>
                <a:gd name="connsiteY3" fmla="*/ 393287 h 594650"/>
                <a:gd name="connsiteX4" fmla="*/ 943899 w 943898"/>
                <a:gd name="connsiteY4" fmla="*/ 550602 h 594650"/>
                <a:gd name="connsiteX5" fmla="*/ 943899 w 943898"/>
                <a:gd name="connsiteY5" fmla="*/ 471945 h 594650"/>
                <a:gd name="connsiteX6" fmla="*/ 471945 w 943898"/>
                <a:gd name="connsiteY6" fmla="*/ 0 h 59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898" h="594650">
                  <a:moveTo>
                    <a:pt x="471945" y="0"/>
                  </a:moveTo>
                  <a:cubicBezTo>
                    <a:pt x="211293" y="0"/>
                    <a:pt x="0" y="211293"/>
                    <a:pt x="0" y="471945"/>
                  </a:cubicBezTo>
                  <a:lnTo>
                    <a:pt x="0" y="550602"/>
                  </a:lnTo>
                  <a:cubicBezTo>
                    <a:pt x="0" y="550602"/>
                    <a:pt x="157315" y="550602"/>
                    <a:pt x="314630" y="393287"/>
                  </a:cubicBezTo>
                  <a:cubicBezTo>
                    <a:pt x="314630" y="393287"/>
                    <a:pt x="550602" y="707917"/>
                    <a:pt x="943899" y="550602"/>
                  </a:cubicBezTo>
                  <a:lnTo>
                    <a:pt x="943899" y="471945"/>
                  </a:lnTo>
                  <a:cubicBezTo>
                    <a:pt x="943899" y="211303"/>
                    <a:pt x="732596" y="0"/>
                    <a:pt x="471945" y="0"/>
                  </a:cubicBezTo>
                  <a:close/>
                </a:path>
              </a:pathLst>
            </a:custGeom>
            <a:solidFill>
              <a:srgbClr val="5C414B"/>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0" name="Forme libre : forme 1249">
              <a:extLst>
                <a:ext uri="{FF2B5EF4-FFF2-40B4-BE49-F238E27FC236}">
                  <a16:creationId xmlns:a16="http://schemas.microsoft.com/office/drawing/2014/main" id="{5440A085-8236-8A97-E0C6-92F5334D4436}"/>
                </a:ext>
              </a:extLst>
            </p:cNvPr>
            <p:cNvSpPr/>
            <p:nvPr/>
          </p:nvSpPr>
          <p:spPr>
            <a:xfrm>
              <a:off x="4601498" y="2487015"/>
              <a:ext cx="433758" cy="548677"/>
            </a:xfrm>
            <a:custGeom>
              <a:avLst/>
              <a:gdLst>
                <a:gd name="connsiteX0" fmla="*/ 314630 w 433758"/>
                <a:gd name="connsiteY0" fmla="*/ 312706 h 548677"/>
                <a:gd name="connsiteX1" fmla="*/ 433759 w 433758"/>
                <a:gd name="connsiteY1" fmla="*/ 0 h 548677"/>
                <a:gd name="connsiteX2" fmla="*/ 0 w 433758"/>
                <a:gd name="connsiteY2" fmla="*/ 470021 h 548677"/>
                <a:gd name="connsiteX3" fmla="*/ 0 w 433758"/>
                <a:gd name="connsiteY3" fmla="*/ 548678 h 548677"/>
                <a:gd name="connsiteX4" fmla="*/ 314630 w 433758"/>
                <a:gd name="connsiteY4" fmla="*/ 391363 h 548677"/>
                <a:gd name="connsiteX5" fmla="*/ 314630 w 433758"/>
                <a:gd name="connsiteY5" fmla="*/ 312706 h 54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758" h="548677">
                  <a:moveTo>
                    <a:pt x="314630" y="312706"/>
                  </a:moveTo>
                  <a:cubicBezTo>
                    <a:pt x="314630" y="192596"/>
                    <a:pt x="359874" y="83306"/>
                    <a:pt x="433759" y="0"/>
                  </a:cubicBezTo>
                  <a:cubicBezTo>
                    <a:pt x="191014" y="19488"/>
                    <a:pt x="0" y="222256"/>
                    <a:pt x="0" y="470021"/>
                  </a:cubicBezTo>
                  <a:lnTo>
                    <a:pt x="0" y="548678"/>
                  </a:lnTo>
                  <a:cubicBezTo>
                    <a:pt x="0" y="548678"/>
                    <a:pt x="157315" y="548678"/>
                    <a:pt x="314630" y="391363"/>
                  </a:cubicBezTo>
                  <a:lnTo>
                    <a:pt x="314630" y="312706"/>
                  </a:lnTo>
                  <a:close/>
                </a:path>
              </a:pathLst>
            </a:custGeom>
            <a:solidFill>
              <a:srgbClr val="50344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1" name="Forme libre : forme 1250">
              <a:extLst>
                <a:ext uri="{FF2B5EF4-FFF2-40B4-BE49-F238E27FC236}">
                  <a16:creationId xmlns:a16="http://schemas.microsoft.com/office/drawing/2014/main" id="{BD8FEFEE-E1F6-1DAC-C99E-FCB4FA271B3E}"/>
                </a:ext>
              </a:extLst>
            </p:cNvPr>
            <p:cNvSpPr/>
            <p:nvPr/>
          </p:nvSpPr>
          <p:spPr>
            <a:xfrm>
              <a:off x="6174657" y="1855831"/>
              <a:ext cx="2045112" cy="1415843"/>
            </a:xfrm>
            <a:custGeom>
              <a:avLst/>
              <a:gdLst>
                <a:gd name="connsiteX0" fmla="*/ 1966455 w 2045112"/>
                <a:gd name="connsiteY0" fmla="*/ 0 h 1415843"/>
                <a:gd name="connsiteX1" fmla="*/ 0 w 2045112"/>
                <a:gd name="connsiteY1" fmla="*/ 0 h 1415843"/>
                <a:gd name="connsiteX2" fmla="*/ 0 w 2045112"/>
                <a:gd name="connsiteY2" fmla="*/ 1415844 h 1415843"/>
                <a:gd name="connsiteX3" fmla="*/ 2045113 w 2045112"/>
                <a:gd name="connsiteY3" fmla="*/ 1415844 h 1415843"/>
                <a:gd name="connsiteX4" fmla="*/ 2045113 w 2045112"/>
                <a:gd name="connsiteY4" fmla="*/ 78657 h 1415843"/>
                <a:gd name="connsiteX5" fmla="*/ 1966455 w 2045112"/>
                <a:gd name="connsiteY5" fmla="*/ 0 h 141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5112" h="1415843">
                  <a:moveTo>
                    <a:pt x="1966455" y="0"/>
                  </a:moveTo>
                  <a:lnTo>
                    <a:pt x="0" y="0"/>
                  </a:lnTo>
                  <a:lnTo>
                    <a:pt x="0" y="1415844"/>
                  </a:lnTo>
                  <a:lnTo>
                    <a:pt x="2045113" y="1415844"/>
                  </a:lnTo>
                  <a:lnTo>
                    <a:pt x="2045113" y="78657"/>
                  </a:lnTo>
                  <a:cubicBezTo>
                    <a:pt x="2045113" y="35214"/>
                    <a:pt x="2009899" y="0"/>
                    <a:pt x="1966455" y="0"/>
                  </a:cubicBezTo>
                  <a:close/>
                </a:path>
              </a:pathLst>
            </a:custGeom>
            <a:solidFill>
              <a:srgbClr val="13AAB9"/>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2" name="Forme libre : forme 1251">
              <a:extLst>
                <a:ext uri="{FF2B5EF4-FFF2-40B4-BE49-F238E27FC236}">
                  <a16:creationId xmlns:a16="http://schemas.microsoft.com/office/drawing/2014/main" id="{46C3EFCE-2D18-73BB-448F-D8B56D62530D}"/>
                </a:ext>
              </a:extLst>
            </p:cNvPr>
            <p:cNvSpPr/>
            <p:nvPr/>
          </p:nvSpPr>
          <p:spPr>
            <a:xfrm>
              <a:off x="6174657" y="3271675"/>
              <a:ext cx="2045112" cy="1415843"/>
            </a:xfrm>
            <a:custGeom>
              <a:avLst/>
              <a:gdLst>
                <a:gd name="connsiteX0" fmla="*/ 1966455 w 2045112"/>
                <a:gd name="connsiteY0" fmla="*/ 1415844 h 1415843"/>
                <a:gd name="connsiteX1" fmla="*/ 0 w 2045112"/>
                <a:gd name="connsiteY1" fmla="*/ 1415844 h 1415843"/>
                <a:gd name="connsiteX2" fmla="*/ 0 w 2045112"/>
                <a:gd name="connsiteY2" fmla="*/ 0 h 1415843"/>
                <a:gd name="connsiteX3" fmla="*/ 2045113 w 2045112"/>
                <a:gd name="connsiteY3" fmla="*/ 0 h 1415843"/>
                <a:gd name="connsiteX4" fmla="*/ 2045113 w 2045112"/>
                <a:gd name="connsiteY4" fmla="*/ 1337186 h 1415843"/>
                <a:gd name="connsiteX5" fmla="*/ 1966455 w 2045112"/>
                <a:gd name="connsiteY5" fmla="*/ 1415844 h 141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5112" h="1415843">
                  <a:moveTo>
                    <a:pt x="1966455" y="1415844"/>
                  </a:moveTo>
                  <a:lnTo>
                    <a:pt x="0" y="1415844"/>
                  </a:lnTo>
                  <a:lnTo>
                    <a:pt x="0" y="0"/>
                  </a:lnTo>
                  <a:lnTo>
                    <a:pt x="2045113" y="0"/>
                  </a:lnTo>
                  <a:lnTo>
                    <a:pt x="2045113" y="1337186"/>
                  </a:lnTo>
                  <a:cubicBezTo>
                    <a:pt x="2045113" y="1380630"/>
                    <a:pt x="2009899" y="1415844"/>
                    <a:pt x="1966455" y="1415844"/>
                  </a:cubicBezTo>
                  <a:close/>
                </a:path>
              </a:pathLst>
            </a:custGeom>
            <a:solidFill>
              <a:srgbClr val="9DC968"/>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3" name="Forme libre : forme 1252">
              <a:extLst>
                <a:ext uri="{FF2B5EF4-FFF2-40B4-BE49-F238E27FC236}">
                  <a16:creationId xmlns:a16="http://schemas.microsoft.com/office/drawing/2014/main" id="{85779E15-B947-A0B1-9181-E49B85969267}"/>
                </a:ext>
              </a:extLst>
            </p:cNvPr>
            <p:cNvSpPr/>
            <p:nvPr/>
          </p:nvSpPr>
          <p:spPr>
            <a:xfrm>
              <a:off x="5781370" y="1069248"/>
              <a:ext cx="629259" cy="786573"/>
            </a:xfrm>
            <a:custGeom>
              <a:avLst/>
              <a:gdLst>
                <a:gd name="connsiteX0" fmla="*/ 283731 w 629259"/>
                <a:gd name="connsiteY0" fmla="*/ 1476 h 786573"/>
                <a:gd name="connsiteX1" fmla="*/ 0 w 629259"/>
                <a:gd name="connsiteY1" fmla="*/ 328145 h 786573"/>
                <a:gd name="connsiteX2" fmla="*/ 0 w 629259"/>
                <a:gd name="connsiteY2" fmla="*/ 707917 h 786573"/>
                <a:gd name="connsiteX3" fmla="*/ 78657 w 629259"/>
                <a:gd name="connsiteY3" fmla="*/ 786574 h 786573"/>
                <a:gd name="connsiteX4" fmla="*/ 550602 w 629259"/>
                <a:gd name="connsiteY4" fmla="*/ 786574 h 786573"/>
                <a:gd name="connsiteX5" fmla="*/ 629260 w 629259"/>
                <a:gd name="connsiteY5" fmla="*/ 707917 h 786573"/>
                <a:gd name="connsiteX6" fmla="*/ 629260 w 629259"/>
                <a:gd name="connsiteY6" fmla="*/ 314629 h 786573"/>
                <a:gd name="connsiteX7" fmla="*/ 283731 w 629259"/>
                <a:gd name="connsiteY7" fmla="*/ 1476 h 786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259" h="786573">
                  <a:moveTo>
                    <a:pt x="283731" y="1476"/>
                  </a:moveTo>
                  <a:cubicBezTo>
                    <a:pt x="120139" y="17078"/>
                    <a:pt x="0" y="163820"/>
                    <a:pt x="0" y="328145"/>
                  </a:cubicBezTo>
                  <a:lnTo>
                    <a:pt x="0" y="707917"/>
                  </a:lnTo>
                  <a:cubicBezTo>
                    <a:pt x="0" y="751360"/>
                    <a:pt x="35214" y="786574"/>
                    <a:pt x="78657" y="786574"/>
                  </a:cubicBezTo>
                  <a:lnTo>
                    <a:pt x="550602" y="786574"/>
                  </a:lnTo>
                  <a:cubicBezTo>
                    <a:pt x="594046" y="786574"/>
                    <a:pt x="629260" y="751360"/>
                    <a:pt x="629260" y="707917"/>
                  </a:cubicBezTo>
                  <a:lnTo>
                    <a:pt x="629260" y="314629"/>
                  </a:lnTo>
                  <a:cubicBezTo>
                    <a:pt x="629260" y="130663"/>
                    <a:pt x="471383" y="-16412"/>
                    <a:pt x="283731" y="1476"/>
                  </a:cubicBezTo>
                  <a:close/>
                </a:path>
              </a:pathLst>
            </a:custGeom>
            <a:solidFill>
              <a:srgbClr val="AEA8AF"/>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4" name="Forme libre : forme 1253">
              <a:extLst>
                <a:ext uri="{FF2B5EF4-FFF2-40B4-BE49-F238E27FC236}">
                  <a16:creationId xmlns:a16="http://schemas.microsoft.com/office/drawing/2014/main" id="{7E1A8EC4-D7C4-678A-BA87-D1C85FA2CB4E}"/>
                </a:ext>
              </a:extLst>
            </p:cNvPr>
            <p:cNvSpPr/>
            <p:nvPr/>
          </p:nvSpPr>
          <p:spPr>
            <a:xfrm>
              <a:off x="4916128" y="5474103"/>
              <a:ext cx="2359742" cy="314629"/>
            </a:xfrm>
            <a:custGeom>
              <a:avLst/>
              <a:gdLst>
                <a:gd name="connsiteX0" fmla="*/ 2202428 w 2359742"/>
                <a:gd name="connsiteY0" fmla="*/ 314630 h 314629"/>
                <a:gd name="connsiteX1" fmla="*/ 157315 w 2359742"/>
                <a:gd name="connsiteY1" fmla="*/ 314630 h 314629"/>
                <a:gd name="connsiteX2" fmla="*/ 0 w 2359742"/>
                <a:gd name="connsiteY2" fmla="*/ 157315 h 314629"/>
                <a:gd name="connsiteX3" fmla="*/ 0 w 2359742"/>
                <a:gd name="connsiteY3" fmla="*/ 157315 h 314629"/>
                <a:gd name="connsiteX4" fmla="*/ 157315 w 2359742"/>
                <a:gd name="connsiteY4" fmla="*/ 0 h 314629"/>
                <a:gd name="connsiteX5" fmla="*/ 2202428 w 2359742"/>
                <a:gd name="connsiteY5" fmla="*/ 0 h 314629"/>
                <a:gd name="connsiteX6" fmla="*/ 2359743 w 2359742"/>
                <a:gd name="connsiteY6" fmla="*/ 157315 h 314629"/>
                <a:gd name="connsiteX7" fmla="*/ 2359743 w 2359742"/>
                <a:gd name="connsiteY7" fmla="*/ 157315 h 314629"/>
                <a:gd name="connsiteX8" fmla="*/ 2202428 w 2359742"/>
                <a:gd name="connsiteY8" fmla="*/ 314630 h 31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9742" h="314629">
                  <a:moveTo>
                    <a:pt x="2202428" y="314630"/>
                  </a:moveTo>
                  <a:lnTo>
                    <a:pt x="157315" y="314630"/>
                  </a:lnTo>
                  <a:cubicBezTo>
                    <a:pt x="70428" y="314630"/>
                    <a:pt x="0" y="244192"/>
                    <a:pt x="0" y="157315"/>
                  </a:cubicBezTo>
                  <a:lnTo>
                    <a:pt x="0" y="157315"/>
                  </a:lnTo>
                  <a:cubicBezTo>
                    <a:pt x="0" y="70428"/>
                    <a:pt x="70437" y="0"/>
                    <a:pt x="157315" y="0"/>
                  </a:cubicBezTo>
                  <a:lnTo>
                    <a:pt x="2202428" y="0"/>
                  </a:lnTo>
                  <a:cubicBezTo>
                    <a:pt x="2289315" y="0"/>
                    <a:pt x="2359743" y="70437"/>
                    <a:pt x="2359743" y="157315"/>
                  </a:cubicBezTo>
                  <a:lnTo>
                    <a:pt x="2359743" y="157315"/>
                  </a:lnTo>
                  <a:cubicBezTo>
                    <a:pt x="2359743" y="244192"/>
                    <a:pt x="2289305" y="314630"/>
                    <a:pt x="2202428" y="314630"/>
                  </a:cubicBezTo>
                  <a:close/>
                </a:path>
              </a:pathLst>
            </a:custGeom>
            <a:solidFill>
              <a:schemeClr val="bg1">
                <a:lumMod val="75000"/>
              </a:schemeClr>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75" name="Graphique 22">
              <a:extLst>
                <a:ext uri="{FF2B5EF4-FFF2-40B4-BE49-F238E27FC236}">
                  <a16:creationId xmlns:a16="http://schemas.microsoft.com/office/drawing/2014/main" id="{4657C78B-A223-18DC-1CE4-6C14C699D24E}"/>
                </a:ext>
              </a:extLst>
            </p:cNvPr>
            <p:cNvGrpSpPr/>
            <p:nvPr/>
          </p:nvGrpSpPr>
          <p:grpSpPr>
            <a:xfrm>
              <a:off x="5283203" y="1226562"/>
              <a:ext cx="1625593" cy="3932901"/>
              <a:chOff x="5283203" y="1226562"/>
              <a:chExt cx="1625593" cy="3932901"/>
            </a:xfrm>
            <a:solidFill>
              <a:srgbClr val="4B3F4E"/>
            </a:solidFill>
          </p:grpSpPr>
          <p:sp>
            <p:nvSpPr>
              <p:cNvPr id="99" name="Forme libre : forme 1278">
                <a:extLst>
                  <a:ext uri="{FF2B5EF4-FFF2-40B4-BE49-F238E27FC236}">
                    <a16:creationId xmlns:a16="http://schemas.microsoft.com/office/drawing/2014/main" id="{387637A4-B3F7-9525-746A-779EFB0FD36B}"/>
                  </a:ext>
                </a:extLst>
              </p:cNvPr>
              <p:cNvSpPr/>
              <p:nvPr/>
            </p:nvSpPr>
            <p:spPr>
              <a:xfrm>
                <a:off x="5283203" y="5002149"/>
                <a:ext cx="1625593" cy="157314"/>
              </a:xfrm>
              <a:custGeom>
                <a:avLst/>
                <a:gdLst>
                  <a:gd name="connsiteX0" fmla="*/ 1599381 w 1625593"/>
                  <a:gd name="connsiteY0" fmla="*/ 0 h 157314"/>
                  <a:gd name="connsiteX1" fmla="*/ 26213 w 1625593"/>
                  <a:gd name="connsiteY1" fmla="*/ 0 h 157314"/>
                  <a:gd name="connsiteX2" fmla="*/ 0 w 1625593"/>
                  <a:gd name="connsiteY2" fmla="*/ 157315 h 157314"/>
                  <a:gd name="connsiteX3" fmla="*/ 1625594 w 1625593"/>
                  <a:gd name="connsiteY3" fmla="*/ 157315 h 157314"/>
                </a:gdLst>
                <a:ahLst/>
                <a:cxnLst>
                  <a:cxn ang="0">
                    <a:pos x="connsiteX0" y="connsiteY0"/>
                  </a:cxn>
                  <a:cxn ang="0">
                    <a:pos x="connsiteX1" y="connsiteY1"/>
                  </a:cxn>
                  <a:cxn ang="0">
                    <a:pos x="connsiteX2" y="connsiteY2"/>
                  </a:cxn>
                  <a:cxn ang="0">
                    <a:pos x="connsiteX3" y="connsiteY3"/>
                  </a:cxn>
                </a:cxnLst>
                <a:rect l="l" t="t" r="r" b="b"/>
                <a:pathLst>
                  <a:path w="1625593" h="157314">
                    <a:moveTo>
                      <a:pt x="1599381" y="0"/>
                    </a:moveTo>
                    <a:lnTo>
                      <a:pt x="26213" y="0"/>
                    </a:lnTo>
                    <a:lnTo>
                      <a:pt x="0" y="157315"/>
                    </a:lnTo>
                    <a:lnTo>
                      <a:pt x="1625594" y="157315"/>
                    </a:lnTo>
                    <a:close/>
                  </a:path>
                </a:pathLst>
              </a:custGeom>
              <a:solidFill>
                <a:schemeClr val="bg1">
                  <a:lumMod val="95000"/>
                </a:schemeClr>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0" name="Forme libre : forme 1279">
                <a:extLst>
                  <a:ext uri="{FF2B5EF4-FFF2-40B4-BE49-F238E27FC236}">
                    <a16:creationId xmlns:a16="http://schemas.microsoft.com/office/drawing/2014/main" id="{A7090BEF-44D8-FE6E-10D9-1C48B4B2EE6A}"/>
                  </a:ext>
                </a:extLst>
              </p:cNvPr>
              <p:cNvSpPr/>
              <p:nvPr/>
            </p:nvSpPr>
            <p:spPr>
              <a:xfrm>
                <a:off x="5938685" y="1226562"/>
                <a:ext cx="314629" cy="314629"/>
              </a:xfrm>
              <a:custGeom>
                <a:avLst/>
                <a:gdLst>
                  <a:gd name="connsiteX0" fmla="*/ 314630 w 314629"/>
                  <a:gd name="connsiteY0" fmla="*/ 157315 h 314629"/>
                  <a:gd name="connsiteX1" fmla="*/ 157315 w 314629"/>
                  <a:gd name="connsiteY1" fmla="*/ 314630 h 314629"/>
                  <a:gd name="connsiteX2" fmla="*/ 0 w 314629"/>
                  <a:gd name="connsiteY2" fmla="*/ 157315 h 314629"/>
                  <a:gd name="connsiteX3" fmla="*/ 157315 w 314629"/>
                  <a:gd name="connsiteY3" fmla="*/ 0 h 314629"/>
                  <a:gd name="connsiteX4" fmla="*/ 314630 w 314629"/>
                  <a:gd name="connsiteY4" fmla="*/ 157315 h 314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29" h="314629">
                    <a:moveTo>
                      <a:pt x="314630" y="157315"/>
                    </a:moveTo>
                    <a:cubicBezTo>
                      <a:pt x="314630" y="244198"/>
                      <a:pt x="244197" y="314630"/>
                      <a:pt x="157315" y="314630"/>
                    </a:cubicBezTo>
                    <a:cubicBezTo>
                      <a:pt x="70432" y="314630"/>
                      <a:pt x="0" y="244198"/>
                      <a:pt x="0" y="157315"/>
                    </a:cubicBezTo>
                    <a:cubicBezTo>
                      <a:pt x="0" y="70432"/>
                      <a:pt x="70432" y="0"/>
                      <a:pt x="157315" y="0"/>
                    </a:cubicBezTo>
                    <a:cubicBezTo>
                      <a:pt x="244197" y="0"/>
                      <a:pt x="314630" y="70432"/>
                      <a:pt x="314630" y="157315"/>
                    </a:cubicBezTo>
                    <a:close/>
                  </a:path>
                </a:pathLst>
              </a:custGeom>
              <a:solidFill>
                <a:srgbClr val="4B3F4E"/>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
          <p:nvSpPr>
            <p:cNvPr id="76" name="Forme libre : forme 1255">
              <a:extLst>
                <a:ext uri="{FF2B5EF4-FFF2-40B4-BE49-F238E27FC236}">
                  <a16:creationId xmlns:a16="http://schemas.microsoft.com/office/drawing/2014/main" id="{28FF8ABC-5FF9-4682-ECD8-DCC008640268}"/>
                </a:ext>
              </a:extLst>
            </p:cNvPr>
            <p:cNvSpPr/>
            <p:nvPr/>
          </p:nvSpPr>
          <p:spPr>
            <a:xfrm>
              <a:off x="6603444" y="2721063"/>
              <a:ext cx="1187538" cy="471954"/>
            </a:xfrm>
            <a:custGeom>
              <a:avLst/>
              <a:gdLst>
                <a:gd name="connsiteX0" fmla="*/ 1187539 w 1187538"/>
                <a:gd name="connsiteY0" fmla="*/ 471954 h 471954"/>
                <a:gd name="connsiteX1" fmla="*/ 1136066 w 1187538"/>
                <a:gd name="connsiteY1" fmla="*/ 428473 h 471954"/>
                <a:gd name="connsiteX2" fmla="*/ 794566 w 1187538"/>
                <a:gd name="connsiteY2" fmla="*/ 257718 h 471954"/>
                <a:gd name="connsiteX3" fmla="*/ 751084 w 1187538"/>
                <a:gd name="connsiteY3" fmla="*/ 187357 h 471954"/>
                <a:gd name="connsiteX4" fmla="*/ 751084 w 1187538"/>
                <a:gd name="connsiteY4" fmla="*/ 0 h 471954"/>
                <a:gd name="connsiteX5" fmla="*/ 436454 w 1187538"/>
                <a:gd name="connsiteY5" fmla="*/ 0 h 471954"/>
                <a:gd name="connsiteX6" fmla="*/ 436454 w 1187538"/>
                <a:gd name="connsiteY6" fmla="*/ 187357 h 471954"/>
                <a:gd name="connsiteX7" fmla="*/ 392973 w 1187538"/>
                <a:gd name="connsiteY7" fmla="*/ 257718 h 471954"/>
                <a:gd name="connsiteX8" fmla="*/ 51464 w 1187538"/>
                <a:gd name="connsiteY8" fmla="*/ 428473 h 471954"/>
                <a:gd name="connsiteX9" fmla="*/ 0 w 1187538"/>
                <a:gd name="connsiteY9" fmla="*/ 471954 h 471954"/>
                <a:gd name="connsiteX10" fmla="*/ 1187539 w 1187538"/>
                <a:gd name="connsiteY10" fmla="*/ 471954 h 47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7538" h="471954">
                  <a:moveTo>
                    <a:pt x="1187539" y="471954"/>
                  </a:moveTo>
                  <a:cubicBezTo>
                    <a:pt x="1173547" y="454419"/>
                    <a:pt x="1156878" y="438884"/>
                    <a:pt x="1136066" y="428473"/>
                  </a:cubicBezTo>
                  <a:lnTo>
                    <a:pt x="794566" y="257718"/>
                  </a:lnTo>
                  <a:cubicBezTo>
                    <a:pt x="767915" y="244393"/>
                    <a:pt x="751084" y="217151"/>
                    <a:pt x="751084" y="187357"/>
                  </a:cubicBezTo>
                  <a:lnTo>
                    <a:pt x="751084" y="0"/>
                  </a:lnTo>
                  <a:lnTo>
                    <a:pt x="436454" y="0"/>
                  </a:lnTo>
                  <a:lnTo>
                    <a:pt x="436454" y="187357"/>
                  </a:lnTo>
                  <a:cubicBezTo>
                    <a:pt x="436454" y="217151"/>
                    <a:pt x="419624" y="244383"/>
                    <a:pt x="392973" y="257718"/>
                  </a:cubicBezTo>
                  <a:lnTo>
                    <a:pt x="51464" y="428473"/>
                  </a:lnTo>
                  <a:cubicBezTo>
                    <a:pt x="30652" y="438884"/>
                    <a:pt x="13992" y="454409"/>
                    <a:pt x="0" y="471954"/>
                  </a:cubicBezTo>
                  <a:lnTo>
                    <a:pt x="1187539" y="471954"/>
                  </a:lnTo>
                  <a:close/>
                </a:path>
              </a:pathLst>
            </a:custGeom>
            <a:solidFill>
              <a:srgbClr val="FAD7A5"/>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7" name="Forme libre : forme 1256">
              <a:extLst>
                <a:ext uri="{FF2B5EF4-FFF2-40B4-BE49-F238E27FC236}">
                  <a16:creationId xmlns:a16="http://schemas.microsoft.com/office/drawing/2014/main" id="{424E349F-C828-8AE6-6355-41D10B0A0BBB}"/>
                </a:ext>
              </a:extLst>
            </p:cNvPr>
            <p:cNvSpPr/>
            <p:nvPr/>
          </p:nvSpPr>
          <p:spPr>
            <a:xfrm>
              <a:off x="7037079" y="2721073"/>
              <a:ext cx="320287" cy="235972"/>
            </a:xfrm>
            <a:custGeom>
              <a:avLst/>
              <a:gdLst>
                <a:gd name="connsiteX0" fmla="*/ 160134 w 320287"/>
                <a:gd name="connsiteY0" fmla="*/ 235972 h 235972"/>
                <a:gd name="connsiteX1" fmla="*/ 320288 w 320287"/>
                <a:gd name="connsiteY1" fmla="*/ 207502 h 235972"/>
                <a:gd name="connsiteX2" fmla="*/ 317459 w 320287"/>
                <a:gd name="connsiteY2" fmla="*/ 187357 h 235972"/>
                <a:gd name="connsiteX3" fmla="*/ 317459 w 320287"/>
                <a:gd name="connsiteY3" fmla="*/ 0 h 235972"/>
                <a:gd name="connsiteX4" fmla="*/ 2829 w 320287"/>
                <a:gd name="connsiteY4" fmla="*/ 0 h 235972"/>
                <a:gd name="connsiteX5" fmla="*/ 2829 w 320287"/>
                <a:gd name="connsiteY5" fmla="*/ 187357 h 235972"/>
                <a:gd name="connsiteX6" fmla="*/ 0 w 320287"/>
                <a:gd name="connsiteY6" fmla="*/ 207502 h 235972"/>
                <a:gd name="connsiteX7" fmla="*/ 160134 w 320287"/>
                <a:gd name="connsiteY7" fmla="*/ 235972 h 235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287" h="235972">
                  <a:moveTo>
                    <a:pt x="160134" y="235972"/>
                  </a:moveTo>
                  <a:cubicBezTo>
                    <a:pt x="216446" y="235972"/>
                    <a:pt x="270205" y="225600"/>
                    <a:pt x="320288" y="207502"/>
                  </a:cubicBezTo>
                  <a:cubicBezTo>
                    <a:pt x="318564" y="201006"/>
                    <a:pt x="317459" y="194272"/>
                    <a:pt x="317459" y="187357"/>
                  </a:cubicBezTo>
                  <a:lnTo>
                    <a:pt x="317459" y="0"/>
                  </a:lnTo>
                  <a:lnTo>
                    <a:pt x="2829" y="0"/>
                  </a:lnTo>
                  <a:lnTo>
                    <a:pt x="2829" y="187357"/>
                  </a:lnTo>
                  <a:cubicBezTo>
                    <a:pt x="2829" y="194272"/>
                    <a:pt x="1724" y="201006"/>
                    <a:pt x="0" y="207502"/>
                  </a:cubicBezTo>
                  <a:cubicBezTo>
                    <a:pt x="50054" y="225590"/>
                    <a:pt x="103822" y="235972"/>
                    <a:pt x="160134" y="235972"/>
                  </a:cubicBezTo>
                  <a:close/>
                </a:path>
              </a:pathLst>
            </a:custGeom>
            <a:solidFill>
              <a:srgbClr val="F0C89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8" name="Forme libre : forme 1257">
              <a:extLst>
                <a:ext uri="{FF2B5EF4-FFF2-40B4-BE49-F238E27FC236}">
                  <a16:creationId xmlns:a16="http://schemas.microsoft.com/office/drawing/2014/main" id="{4E13966D-73C4-B02F-19A3-64A067DE7B96}"/>
                </a:ext>
              </a:extLst>
            </p:cNvPr>
            <p:cNvSpPr/>
            <p:nvPr/>
          </p:nvSpPr>
          <p:spPr>
            <a:xfrm>
              <a:off x="6882583" y="2013146"/>
              <a:ext cx="629259" cy="786574"/>
            </a:xfrm>
            <a:custGeom>
              <a:avLst/>
              <a:gdLst>
                <a:gd name="connsiteX0" fmla="*/ 314630 w 629259"/>
                <a:gd name="connsiteY0" fmla="*/ 786575 h 786574"/>
                <a:gd name="connsiteX1" fmla="*/ 314630 w 629259"/>
                <a:gd name="connsiteY1" fmla="*/ 786575 h 786574"/>
                <a:gd name="connsiteX2" fmla="*/ 0 w 629259"/>
                <a:gd name="connsiteY2" fmla="*/ 471945 h 786574"/>
                <a:gd name="connsiteX3" fmla="*/ 0 w 629259"/>
                <a:gd name="connsiteY3" fmla="*/ 314630 h 786574"/>
                <a:gd name="connsiteX4" fmla="*/ 314630 w 629259"/>
                <a:gd name="connsiteY4" fmla="*/ 0 h 786574"/>
                <a:gd name="connsiteX5" fmla="*/ 314630 w 629259"/>
                <a:gd name="connsiteY5" fmla="*/ 0 h 786574"/>
                <a:gd name="connsiteX6" fmla="*/ 629260 w 629259"/>
                <a:gd name="connsiteY6" fmla="*/ 314630 h 786574"/>
                <a:gd name="connsiteX7" fmla="*/ 629260 w 629259"/>
                <a:gd name="connsiteY7" fmla="*/ 471945 h 786574"/>
                <a:gd name="connsiteX8" fmla="*/ 314630 w 629259"/>
                <a:gd name="connsiteY8" fmla="*/ 786575 h 786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9259" h="786574">
                  <a:moveTo>
                    <a:pt x="314630" y="786575"/>
                  </a:moveTo>
                  <a:lnTo>
                    <a:pt x="314630" y="786575"/>
                  </a:lnTo>
                  <a:cubicBezTo>
                    <a:pt x="140865" y="786575"/>
                    <a:pt x="0" y="645709"/>
                    <a:pt x="0" y="471945"/>
                  </a:cubicBezTo>
                  <a:lnTo>
                    <a:pt x="0" y="314630"/>
                  </a:lnTo>
                  <a:cubicBezTo>
                    <a:pt x="0" y="140865"/>
                    <a:pt x="140865" y="0"/>
                    <a:pt x="314630" y="0"/>
                  </a:cubicBezTo>
                  <a:lnTo>
                    <a:pt x="314630" y="0"/>
                  </a:lnTo>
                  <a:cubicBezTo>
                    <a:pt x="488394" y="0"/>
                    <a:pt x="629260" y="140865"/>
                    <a:pt x="629260" y="314630"/>
                  </a:cubicBezTo>
                  <a:lnTo>
                    <a:pt x="629260" y="471945"/>
                  </a:lnTo>
                  <a:cubicBezTo>
                    <a:pt x="629260" y="645709"/>
                    <a:pt x="488394" y="786575"/>
                    <a:pt x="314630" y="786575"/>
                  </a:cubicBezTo>
                  <a:close/>
                </a:path>
              </a:pathLst>
            </a:custGeom>
            <a:solidFill>
              <a:srgbClr val="FFE1B4"/>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9" name="Forme libre : forme 1258">
              <a:extLst>
                <a:ext uri="{FF2B5EF4-FFF2-40B4-BE49-F238E27FC236}">
                  <a16:creationId xmlns:a16="http://schemas.microsoft.com/office/drawing/2014/main" id="{FBB7239C-6C95-7321-24F6-5B82B031002E}"/>
                </a:ext>
              </a:extLst>
            </p:cNvPr>
            <p:cNvSpPr/>
            <p:nvPr/>
          </p:nvSpPr>
          <p:spPr>
            <a:xfrm>
              <a:off x="6882583" y="2013146"/>
              <a:ext cx="341233" cy="786574"/>
            </a:xfrm>
            <a:custGeom>
              <a:avLst/>
              <a:gdLst>
                <a:gd name="connsiteX0" fmla="*/ 235973 w 341233"/>
                <a:gd name="connsiteY0" fmla="*/ 550602 h 786574"/>
                <a:gd name="connsiteX1" fmla="*/ 235973 w 341233"/>
                <a:gd name="connsiteY1" fmla="*/ 235972 h 786574"/>
                <a:gd name="connsiteX2" fmla="*/ 341233 w 341233"/>
                <a:gd name="connsiteY2" fmla="*/ 2677 h 786574"/>
                <a:gd name="connsiteX3" fmla="*/ 314630 w 341233"/>
                <a:gd name="connsiteY3" fmla="*/ 0 h 786574"/>
                <a:gd name="connsiteX4" fmla="*/ 0 w 341233"/>
                <a:gd name="connsiteY4" fmla="*/ 314630 h 786574"/>
                <a:gd name="connsiteX5" fmla="*/ 0 w 341233"/>
                <a:gd name="connsiteY5" fmla="*/ 471945 h 786574"/>
                <a:gd name="connsiteX6" fmla="*/ 314630 w 341233"/>
                <a:gd name="connsiteY6" fmla="*/ 786575 h 786574"/>
                <a:gd name="connsiteX7" fmla="*/ 341233 w 341233"/>
                <a:gd name="connsiteY7" fmla="*/ 783898 h 786574"/>
                <a:gd name="connsiteX8" fmla="*/ 235973 w 341233"/>
                <a:gd name="connsiteY8" fmla="*/ 550602 h 786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233" h="786574">
                  <a:moveTo>
                    <a:pt x="235973" y="550602"/>
                  </a:moveTo>
                  <a:lnTo>
                    <a:pt x="235973" y="235972"/>
                  </a:lnTo>
                  <a:cubicBezTo>
                    <a:pt x="235973" y="142970"/>
                    <a:pt x="277092" y="60274"/>
                    <a:pt x="341233" y="2677"/>
                  </a:cubicBezTo>
                  <a:cubicBezTo>
                    <a:pt x="332318" y="1915"/>
                    <a:pt x="323745" y="0"/>
                    <a:pt x="314630" y="0"/>
                  </a:cubicBezTo>
                  <a:cubicBezTo>
                    <a:pt x="140865" y="0"/>
                    <a:pt x="0" y="140865"/>
                    <a:pt x="0" y="314630"/>
                  </a:cubicBezTo>
                  <a:lnTo>
                    <a:pt x="0" y="471945"/>
                  </a:lnTo>
                  <a:cubicBezTo>
                    <a:pt x="0" y="645709"/>
                    <a:pt x="140865" y="786575"/>
                    <a:pt x="314630" y="786575"/>
                  </a:cubicBezTo>
                  <a:cubicBezTo>
                    <a:pt x="323745" y="786575"/>
                    <a:pt x="332318" y="784650"/>
                    <a:pt x="341233" y="783898"/>
                  </a:cubicBezTo>
                  <a:cubicBezTo>
                    <a:pt x="277082" y="726300"/>
                    <a:pt x="235973" y="643604"/>
                    <a:pt x="235973" y="550602"/>
                  </a:cubicBezTo>
                  <a:close/>
                </a:path>
              </a:pathLst>
            </a:custGeom>
            <a:solidFill>
              <a:srgbClr val="FAD7A5"/>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0" name="Forme libre : forme 1259">
              <a:extLst>
                <a:ext uri="{FF2B5EF4-FFF2-40B4-BE49-F238E27FC236}">
                  <a16:creationId xmlns:a16="http://schemas.microsoft.com/office/drawing/2014/main" id="{B33A8FBF-EE19-D984-C744-8B6D7F094563}"/>
                </a:ext>
              </a:extLst>
            </p:cNvPr>
            <p:cNvSpPr/>
            <p:nvPr/>
          </p:nvSpPr>
          <p:spPr>
            <a:xfrm>
              <a:off x="6882574" y="2013146"/>
              <a:ext cx="629269" cy="393287"/>
            </a:xfrm>
            <a:custGeom>
              <a:avLst/>
              <a:gdLst>
                <a:gd name="connsiteX0" fmla="*/ 629269 w 629269"/>
                <a:gd name="connsiteY0" fmla="*/ 393287 h 393287"/>
                <a:gd name="connsiteX1" fmla="*/ 0 w 629269"/>
                <a:gd name="connsiteY1" fmla="*/ 314630 h 393287"/>
                <a:gd name="connsiteX2" fmla="*/ 0 w 629269"/>
                <a:gd name="connsiteY2" fmla="*/ 314630 h 393287"/>
                <a:gd name="connsiteX3" fmla="*/ 314630 w 629269"/>
                <a:gd name="connsiteY3" fmla="*/ 0 h 393287"/>
                <a:gd name="connsiteX4" fmla="*/ 314630 w 629269"/>
                <a:gd name="connsiteY4" fmla="*/ 0 h 393287"/>
                <a:gd name="connsiteX5" fmla="*/ 629260 w 629269"/>
                <a:gd name="connsiteY5" fmla="*/ 314630 h 393287"/>
                <a:gd name="connsiteX6" fmla="*/ 629269 w 629269"/>
                <a:gd name="connsiteY6" fmla="*/ 393287 h 393287"/>
                <a:gd name="connsiteX7" fmla="*/ 629269 w 629269"/>
                <a:gd name="connsiteY7" fmla="*/ 393287 h 393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269" h="393287">
                  <a:moveTo>
                    <a:pt x="629269" y="393287"/>
                  </a:moveTo>
                  <a:cubicBezTo>
                    <a:pt x="314640" y="393287"/>
                    <a:pt x="0" y="314630"/>
                    <a:pt x="0" y="314630"/>
                  </a:cubicBezTo>
                  <a:lnTo>
                    <a:pt x="0" y="314630"/>
                  </a:lnTo>
                  <a:cubicBezTo>
                    <a:pt x="0" y="140865"/>
                    <a:pt x="140865" y="0"/>
                    <a:pt x="314630" y="0"/>
                  </a:cubicBezTo>
                  <a:lnTo>
                    <a:pt x="314630" y="0"/>
                  </a:lnTo>
                  <a:cubicBezTo>
                    <a:pt x="488395" y="0"/>
                    <a:pt x="629260" y="140865"/>
                    <a:pt x="629260" y="314630"/>
                  </a:cubicBezTo>
                  <a:lnTo>
                    <a:pt x="629269" y="393287"/>
                  </a:lnTo>
                  <a:lnTo>
                    <a:pt x="629269" y="393287"/>
                  </a:lnTo>
                  <a:close/>
                </a:path>
              </a:pathLst>
            </a:custGeom>
            <a:solidFill>
              <a:srgbClr val="AF876E"/>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1" name="Forme libre : forme 1260">
              <a:extLst>
                <a:ext uri="{FF2B5EF4-FFF2-40B4-BE49-F238E27FC236}">
                  <a16:creationId xmlns:a16="http://schemas.microsoft.com/office/drawing/2014/main" id="{C75B6A69-FE22-333D-AAEB-DC4F5208C0DE}"/>
                </a:ext>
              </a:extLst>
            </p:cNvPr>
            <p:cNvSpPr/>
            <p:nvPr/>
          </p:nvSpPr>
          <p:spPr>
            <a:xfrm>
              <a:off x="6882583" y="2013146"/>
              <a:ext cx="341233" cy="360226"/>
            </a:xfrm>
            <a:custGeom>
              <a:avLst/>
              <a:gdLst>
                <a:gd name="connsiteX0" fmla="*/ 341233 w 341233"/>
                <a:gd name="connsiteY0" fmla="*/ 2677 h 360226"/>
                <a:gd name="connsiteX1" fmla="*/ 314630 w 341233"/>
                <a:gd name="connsiteY1" fmla="*/ 0 h 360226"/>
                <a:gd name="connsiteX2" fmla="*/ 0 w 341233"/>
                <a:gd name="connsiteY2" fmla="*/ 314630 h 360226"/>
                <a:gd name="connsiteX3" fmla="*/ 235973 w 341233"/>
                <a:gd name="connsiteY3" fmla="*/ 360226 h 360226"/>
                <a:gd name="connsiteX4" fmla="*/ 235973 w 341233"/>
                <a:gd name="connsiteY4" fmla="*/ 235972 h 360226"/>
                <a:gd name="connsiteX5" fmla="*/ 341233 w 341233"/>
                <a:gd name="connsiteY5" fmla="*/ 2677 h 360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1233" h="360226">
                  <a:moveTo>
                    <a:pt x="341233" y="2677"/>
                  </a:moveTo>
                  <a:cubicBezTo>
                    <a:pt x="332318" y="1915"/>
                    <a:pt x="323745" y="0"/>
                    <a:pt x="314630" y="0"/>
                  </a:cubicBezTo>
                  <a:cubicBezTo>
                    <a:pt x="140865" y="0"/>
                    <a:pt x="0" y="140865"/>
                    <a:pt x="0" y="314630"/>
                  </a:cubicBezTo>
                  <a:cubicBezTo>
                    <a:pt x="0" y="314630"/>
                    <a:pt x="96574" y="338709"/>
                    <a:pt x="235973" y="360226"/>
                  </a:cubicBezTo>
                  <a:lnTo>
                    <a:pt x="235973" y="235972"/>
                  </a:lnTo>
                  <a:cubicBezTo>
                    <a:pt x="235973" y="142970"/>
                    <a:pt x="277082" y="60274"/>
                    <a:pt x="341233" y="2677"/>
                  </a:cubicBezTo>
                  <a:close/>
                </a:path>
              </a:pathLst>
            </a:custGeom>
            <a:solidFill>
              <a:srgbClr val="A07B64"/>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82" name="Graphique 22">
              <a:extLst>
                <a:ext uri="{FF2B5EF4-FFF2-40B4-BE49-F238E27FC236}">
                  <a16:creationId xmlns:a16="http://schemas.microsoft.com/office/drawing/2014/main" id="{4404B6F6-3265-D190-34C2-358A7CB540B0}"/>
                </a:ext>
              </a:extLst>
            </p:cNvPr>
            <p:cNvGrpSpPr/>
            <p:nvPr/>
          </p:nvGrpSpPr>
          <p:grpSpPr>
            <a:xfrm>
              <a:off x="6603444" y="3009480"/>
              <a:ext cx="1187538" cy="183537"/>
              <a:chOff x="6603444" y="3009480"/>
              <a:chExt cx="1187538" cy="183537"/>
            </a:xfrm>
            <a:solidFill>
              <a:srgbClr val="FFC850"/>
            </a:solidFill>
          </p:grpSpPr>
          <p:sp>
            <p:nvSpPr>
              <p:cNvPr id="97" name="Forme libre : forme 1276">
                <a:extLst>
                  <a:ext uri="{FF2B5EF4-FFF2-40B4-BE49-F238E27FC236}">
                    <a16:creationId xmlns:a16="http://schemas.microsoft.com/office/drawing/2014/main" id="{586F01CD-66F5-85CD-2CAC-ECD179EDAD14}"/>
                  </a:ext>
                </a:extLst>
              </p:cNvPr>
              <p:cNvSpPr/>
              <p:nvPr/>
            </p:nvSpPr>
            <p:spPr>
              <a:xfrm>
                <a:off x="7275871" y="3009480"/>
                <a:ext cx="515111" cy="183537"/>
              </a:xfrm>
              <a:custGeom>
                <a:avLst/>
                <a:gdLst>
                  <a:gd name="connsiteX0" fmla="*/ 463639 w 515111"/>
                  <a:gd name="connsiteY0" fmla="*/ 140056 h 183537"/>
                  <a:gd name="connsiteX1" fmla="*/ 183537 w 515111"/>
                  <a:gd name="connsiteY1" fmla="*/ 0 h 183537"/>
                  <a:gd name="connsiteX2" fmla="*/ 0 w 515111"/>
                  <a:gd name="connsiteY2" fmla="*/ 183537 h 183537"/>
                  <a:gd name="connsiteX3" fmla="*/ 515112 w 515111"/>
                  <a:gd name="connsiteY3" fmla="*/ 183537 h 183537"/>
                  <a:gd name="connsiteX4" fmla="*/ 463639 w 515111"/>
                  <a:gd name="connsiteY4" fmla="*/ 140056 h 183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111" h="183537">
                    <a:moveTo>
                      <a:pt x="463639" y="140056"/>
                    </a:moveTo>
                    <a:lnTo>
                      <a:pt x="183537" y="0"/>
                    </a:lnTo>
                    <a:lnTo>
                      <a:pt x="0" y="183537"/>
                    </a:lnTo>
                    <a:lnTo>
                      <a:pt x="515112" y="183537"/>
                    </a:lnTo>
                    <a:cubicBezTo>
                      <a:pt x="501120" y="166002"/>
                      <a:pt x="484451" y="150457"/>
                      <a:pt x="463639" y="140056"/>
                    </a:cubicBezTo>
                    <a:close/>
                  </a:path>
                </a:pathLst>
              </a:custGeom>
              <a:solidFill>
                <a:srgbClr val="682179"/>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8" name="Forme libre : forme 1277">
                <a:extLst>
                  <a:ext uri="{FF2B5EF4-FFF2-40B4-BE49-F238E27FC236}">
                    <a16:creationId xmlns:a16="http://schemas.microsoft.com/office/drawing/2014/main" id="{E01F9709-8C20-9917-3C4A-FCCA853FE134}"/>
                  </a:ext>
                </a:extLst>
              </p:cNvPr>
              <p:cNvSpPr/>
              <p:nvPr/>
            </p:nvSpPr>
            <p:spPr>
              <a:xfrm>
                <a:off x="6603444" y="3009480"/>
                <a:ext cx="515112" cy="183537"/>
              </a:xfrm>
              <a:custGeom>
                <a:avLst/>
                <a:gdLst>
                  <a:gd name="connsiteX0" fmla="*/ 515112 w 515112"/>
                  <a:gd name="connsiteY0" fmla="*/ 183537 h 183537"/>
                  <a:gd name="connsiteX1" fmla="*/ 331575 w 515112"/>
                  <a:gd name="connsiteY1" fmla="*/ 0 h 183537"/>
                  <a:gd name="connsiteX2" fmla="*/ 51464 w 515112"/>
                  <a:gd name="connsiteY2" fmla="*/ 140056 h 183537"/>
                  <a:gd name="connsiteX3" fmla="*/ 0 w 515112"/>
                  <a:gd name="connsiteY3" fmla="*/ 183537 h 183537"/>
                  <a:gd name="connsiteX4" fmla="*/ 515112 w 515112"/>
                  <a:gd name="connsiteY4" fmla="*/ 183537 h 183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112" h="183537">
                    <a:moveTo>
                      <a:pt x="515112" y="183537"/>
                    </a:moveTo>
                    <a:lnTo>
                      <a:pt x="331575" y="0"/>
                    </a:lnTo>
                    <a:lnTo>
                      <a:pt x="51464" y="140056"/>
                    </a:lnTo>
                    <a:cubicBezTo>
                      <a:pt x="30652" y="150457"/>
                      <a:pt x="13992" y="166002"/>
                      <a:pt x="0" y="183537"/>
                    </a:cubicBezTo>
                    <a:lnTo>
                      <a:pt x="515112" y="183537"/>
                    </a:lnTo>
                    <a:close/>
                  </a:path>
                </a:pathLst>
              </a:custGeom>
              <a:solidFill>
                <a:srgbClr val="682179"/>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
          <p:nvSpPr>
            <p:cNvPr id="83" name="Forme libre : forme 1262">
              <a:extLst>
                <a:ext uri="{FF2B5EF4-FFF2-40B4-BE49-F238E27FC236}">
                  <a16:creationId xmlns:a16="http://schemas.microsoft.com/office/drawing/2014/main" id="{71315762-FCCC-9E75-64CA-5E9781C7FFF1}"/>
                </a:ext>
              </a:extLst>
            </p:cNvPr>
            <p:cNvSpPr/>
            <p:nvPr/>
          </p:nvSpPr>
          <p:spPr>
            <a:xfrm>
              <a:off x="6603444" y="4215565"/>
              <a:ext cx="1187538" cy="471954"/>
            </a:xfrm>
            <a:custGeom>
              <a:avLst/>
              <a:gdLst>
                <a:gd name="connsiteX0" fmla="*/ 1187539 w 1187538"/>
                <a:gd name="connsiteY0" fmla="*/ 471954 h 471954"/>
                <a:gd name="connsiteX1" fmla="*/ 1136066 w 1187538"/>
                <a:gd name="connsiteY1" fmla="*/ 428472 h 471954"/>
                <a:gd name="connsiteX2" fmla="*/ 794566 w 1187538"/>
                <a:gd name="connsiteY2" fmla="*/ 257718 h 471954"/>
                <a:gd name="connsiteX3" fmla="*/ 751084 w 1187538"/>
                <a:gd name="connsiteY3" fmla="*/ 187357 h 471954"/>
                <a:gd name="connsiteX4" fmla="*/ 751084 w 1187538"/>
                <a:gd name="connsiteY4" fmla="*/ 0 h 471954"/>
                <a:gd name="connsiteX5" fmla="*/ 436454 w 1187538"/>
                <a:gd name="connsiteY5" fmla="*/ 0 h 471954"/>
                <a:gd name="connsiteX6" fmla="*/ 436454 w 1187538"/>
                <a:gd name="connsiteY6" fmla="*/ 187357 h 471954"/>
                <a:gd name="connsiteX7" fmla="*/ 392973 w 1187538"/>
                <a:gd name="connsiteY7" fmla="*/ 257718 h 471954"/>
                <a:gd name="connsiteX8" fmla="*/ 51464 w 1187538"/>
                <a:gd name="connsiteY8" fmla="*/ 428472 h 471954"/>
                <a:gd name="connsiteX9" fmla="*/ 0 w 1187538"/>
                <a:gd name="connsiteY9" fmla="*/ 471954 h 471954"/>
                <a:gd name="connsiteX10" fmla="*/ 1187539 w 1187538"/>
                <a:gd name="connsiteY10" fmla="*/ 471954 h 47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7538" h="471954">
                  <a:moveTo>
                    <a:pt x="1187539" y="471954"/>
                  </a:moveTo>
                  <a:cubicBezTo>
                    <a:pt x="1173547" y="454418"/>
                    <a:pt x="1156878" y="438883"/>
                    <a:pt x="1136066" y="428472"/>
                  </a:cubicBezTo>
                  <a:lnTo>
                    <a:pt x="794566" y="257718"/>
                  </a:lnTo>
                  <a:cubicBezTo>
                    <a:pt x="767915" y="244392"/>
                    <a:pt x="751084" y="217151"/>
                    <a:pt x="751084" y="187357"/>
                  </a:cubicBezTo>
                  <a:lnTo>
                    <a:pt x="751084" y="0"/>
                  </a:lnTo>
                  <a:lnTo>
                    <a:pt x="436454" y="0"/>
                  </a:lnTo>
                  <a:lnTo>
                    <a:pt x="436454" y="187357"/>
                  </a:lnTo>
                  <a:cubicBezTo>
                    <a:pt x="436454" y="217151"/>
                    <a:pt x="419624" y="244383"/>
                    <a:pt x="392973" y="257718"/>
                  </a:cubicBezTo>
                  <a:lnTo>
                    <a:pt x="51464" y="428472"/>
                  </a:lnTo>
                  <a:cubicBezTo>
                    <a:pt x="30652" y="438883"/>
                    <a:pt x="13992" y="454409"/>
                    <a:pt x="0" y="471954"/>
                  </a:cubicBezTo>
                  <a:lnTo>
                    <a:pt x="1187539" y="471954"/>
                  </a:lnTo>
                  <a:close/>
                </a:path>
              </a:pathLst>
            </a:custGeom>
            <a:solidFill>
              <a:srgbClr val="B48764"/>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4" name="Forme libre : forme 1263">
              <a:extLst>
                <a:ext uri="{FF2B5EF4-FFF2-40B4-BE49-F238E27FC236}">
                  <a16:creationId xmlns:a16="http://schemas.microsoft.com/office/drawing/2014/main" id="{2A892141-9628-BCF2-0625-17BF764675BA}"/>
                </a:ext>
              </a:extLst>
            </p:cNvPr>
            <p:cNvSpPr/>
            <p:nvPr/>
          </p:nvSpPr>
          <p:spPr>
            <a:xfrm>
              <a:off x="7037079" y="4215574"/>
              <a:ext cx="320287" cy="235972"/>
            </a:xfrm>
            <a:custGeom>
              <a:avLst/>
              <a:gdLst>
                <a:gd name="connsiteX0" fmla="*/ 160134 w 320287"/>
                <a:gd name="connsiteY0" fmla="*/ 235973 h 235972"/>
                <a:gd name="connsiteX1" fmla="*/ 320288 w 320287"/>
                <a:gd name="connsiteY1" fmla="*/ 207502 h 235972"/>
                <a:gd name="connsiteX2" fmla="*/ 317459 w 320287"/>
                <a:gd name="connsiteY2" fmla="*/ 187357 h 235972"/>
                <a:gd name="connsiteX3" fmla="*/ 317459 w 320287"/>
                <a:gd name="connsiteY3" fmla="*/ 0 h 235972"/>
                <a:gd name="connsiteX4" fmla="*/ 2829 w 320287"/>
                <a:gd name="connsiteY4" fmla="*/ 0 h 235972"/>
                <a:gd name="connsiteX5" fmla="*/ 2829 w 320287"/>
                <a:gd name="connsiteY5" fmla="*/ 187357 h 235972"/>
                <a:gd name="connsiteX6" fmla="*/ 0 w 320287"/>
                <a:gd name="connsiteY6" fmla="*/ 207502 h 235972"/>
                <a:gd name="connsiteX7" fmla="*/ 160134 w 320287"/>
                <a:gd name="connsiteY7" fmla="*/ 235973 h 235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287" h="235972">
                  <a:moveTo>
                    <a:pt x="160134" y="235973"/>
                  </a:moveTo>
                  <a:cubicBezTo>
                    <a:pt x="216446" y="235973"/>
                    <a:pt x="270205" y="225600"/>
                    <a:pt x="320288" y="207502"/>
                  </a:cubicBezTo>
                  <a:cubicBezTo>
                    <a:pt x="318564" y="201006"/>
                    <a:pt x="317459" y="194272"/>
                    <a:pt x="317459" y="187357"/>
                  </a:cubicBezTo>
                  <a:lnTo>
                    <a:pt x="317459" y="0"/>
                  </a:lnTo>
                  <a:lnTo>
                    <a:pt x="2829" y="0"/>
                  </a:lnTo>
                  <a:lnTo>
                    <a:pt x="2829" y="187357"/>
                  </a:lnTo>
                  <a:cubicBezTo>
                    <a:pt x="2829" y="194272"/>
                    <a:pt x="1724" y="201006"/>
                    <a:pt x="0" y="207502"/>
                  </a:cubicBezTo>
                  <a:cubicBezTo>
                    <a:pt x="50054" y="225600"/>
                    <a:pt x="103822" y="235973"/>
                    <a:pt x="160134" y="235973"/>
                  </a:cubicBezTo>
                  <a:close/>
                </a:path>
              </a:pathLst>
            </a:custGeom>
            <a:solidFill>
              <a:srgbClr val="966D5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5" name="Forme libre : forme 1264">
              <a:extLst>
                <a:ext uri="{FF2B5EF4-FFF2-40B4-BE49-F238E27FC236}">
                  <a16:creationId xmlns:a16="http://schemas.microsoft.com/office/drawing/2014/main" id="{EEA3D0F2-1F78-E397-2F4C-53CCC60728DA}"/>
                </a:ext>
              </a:extLst>
            </p:cNvPr>
            <p:cNvSpPr/>
            <p:nvPr/>
          </p:nvSpPr>
          <p:spPr>
            <a:xfrm>
              <a:off x="6882583" y="3507647"/>
              <a:ext cx="629259" cy="786584"/>
            </a:xfrm>
            <a:custGeom>
              <a:avLst/>
              <a:gdLst>
                <a:gd name="connsiteX0" fmla="*/ 314630 w 629259"/>
                <a:gd name="connsiteY0" fmla="*/ 786584 h 786584"/>
                <a:gd name="connsiteX1" fmla="*/ 314630 w 629259"/>
                <a:gd name="connsiteY1" fmla="*/ 786584 h 786584"/>
                <a:gd name="connsiteX2" fmla="*/ 0 w 629259"/>
                <a:gd name="connsiteY2" fmla="*/ 471954 h 786584"/>
                <a:gd name="connsiteX3" fmla="*/ 0 w 629259"/>
                <a:gd name="connsiteY3" fmla="*/ 314630 h 786584"/>
                <a:gd name="connsiteX4" fmla="*/ 314630 w 629259"/>
                <a:gd name="connsiteY4" fmla="*/ 0 h 786584"/>
                <a:gd name="connsiteX5" fmla="*/ 314630 w 629259"/>
                <a:gd name="connsiteY5" fmla="*/ 0 h 786584"/>
                <a:gd name="connsiteX6" fmla="*/ 629260 w 629259"/>
                <a:gd name="connsiteY6" fmla="*/ 314630 h 786584"/>
                <a:gd name="connsiteX7" fmla="*/ 629260 w 629259"/>
                <a:gd name="connsiteY7" fmla="*/ 471945 h 786584"/>
                <a:gd name="connsiteX8" fmla="*/ 314630 w 629259"/>
                <a:gd name="connsiteY8" fmla="*/ 786584 h 78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9259" h="786584">
                  <a:moveTo>
                    <a:pt x="314630" y="786584"/>
                  </a:moveTo>
                  <a:lnTo>
                    <a:pt x="314630" y="786584"/>
                  </a:lnTo>
                  <a:cubicBezTo>
                    <a:pt x="140865" y="786584"/>
                    <a:pt x="0" y="645719"/>
                    <a:pt x="0" y="471954"/>
                  </a:cubicBezTo>
                  <a:lnTo>
                    <a:pt x="0" y="314630"/>
                  </a:lnTo>
                  <a:cubicBezTo>
                    <a:pt x="0" y="140865"/>
                    <a:pt x="140865" y="0"/>
                    <a:pt x="314630" y="0"/>
                  </a:cubicBezTo>
                  <a:lnTo>
                    <a:pt x="314630" y="0"/>
                  </a:lnTo>
                  <a:cubicBezTo>
                    <a:pt x="488394" y="0"/>
                    <a:pt x="629260" y="140865"/>
                    <a:pt x="629260" y="314630"/>
                  </a:cubicBezTo>
                  <a:lnTo>
                    <a:pt x="629260" y="471945"/>
                  </a:lnTo>
                  <a:cubicBezTo>
                    <a:pt x="629260" y="645719"/>
                    <a:pt x="488394" y="786584"/>
                    <a:pt x="314630" y="786584"/>
                  </a:cubicBezTo>
                  <a:close/>
                </a:path>
              </a:pathLst>
            </a:custGeom>
            <a:solidFill>
              <a:srgbClr val="C39772"/>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6" name="Forme libre : forme 1265">
              <a:extLst>
                <a:ext uri="{FF2B5EF4-FFF2-40B4-BE49-F238E27FC236}">
                  <a16:creationId xmlns:a16="http://schemas.microsoft.com/office/drawing/2014/main" id="{8B1DA2C7-8C01-B03B-E9D9-8025B5B9B810}"/>
                </a:ext>
              </a:extLst>
            </p:cNvPr>
            <p:cNvSpPr/>
            <p:nvPr/>
          </p:nvSpPr>
          <p:spPr>
            <a:xfrm>
              <a:off x="6882583" y="3507647"/>
              <a:ext cx="341233" cy="786574"/>
            </a:xfrm>
            <a:custGeom>
              <a:avLst/>
              <a:gdLst>
                <a:gd name="connsiteX0" fmla="*/ 235973 w 341233"/>
                <a:gd name="connsiteY0" fmla="*/ 550602 h 786574"/>
                <a:gd name="connsiteX1" fmla="*/ 235973 w 341233"/>
                <a:gd name="connsiteY1" fmla="*/ 235973 h 786574"/>
                <a:gd name="connsiteX2" fmla="*/ 341233 w 341233"/>
                <a:gd name="connsiteY2" fmla="*/ 2677 h 786574"/>
                <a:gd name="connsiteX3" fmla="*/ 314630 w 341233"/>
                <a:gd name="connsiteY3" fmla="*/ 0 h 786574"/>
                <a:gd name="connsiteX4" fmla="*/ 0 w 341233"/>
                <a:gd name="connsiteY4" fmla="*/ 314630 h 786574"/>
                <a:gd name="connsiteX5" fmla="*/ 0 w 341233"/>
                <a:gd name="connsiteY5" fmla="*/ 471945 h 786574"/>
                <a:gd name="connsiteX6" fmla="*/ 314630 w 341233"/>
                <a:gd name="connsiteY6" fmla="*/ 786575 h 786574"/>
                <a:gd name="connsiteX7" fmla="*/ 341233 w 341233"/>
                <a:gd name="connsiteY7" fmla="*/ 783898 h 786574"/>
                <a:gd name="connsiteX8" fmla="*/ 235973 w 341233"/>
                <a:gd name="connsiteY8" fmla="*/ 550602 h 786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233" h="786574">
                  <a:moveTo>
                    <a:pt x="235973" y="550602"/>
                  </a:moveTo>
                  <a:lnTo>
                    <a:pt x="235973" y="235973"/>
                  </a:lnTo>
                  <a:cubicBezTo>
                    <a:pt x="235973" y="142970"/>
                    <a:pt x="277092" y="60274"/>
                    <a:pt x="341233" y="2677"/>
                  </a:cubicBezTo>
                  <a:cubicBezTo>
                    <a:pt x="332318" y="1915"/>
                    <a:pt x="323745" y="0"/>
                    <a:pt x="314630" y="0"/>
                  </a:cubicBezTo>
                  <a:cubicBezTo>
                    <a:pt x="140865" y="0"/>
                    <a:pt x="0" y="140865"/>
                    <a:pt x="0" y="314630"/>
                  </a:cubicBezTo>
                  <a:lnTo>
                    <a:pt x="0" y="471945"/>
                  </a:lnTo>
                  <a:cubicBezTo>
                    <a:pt x="0" y="645709"/>
                    <a:pt x="140865" y="786575"/>
                    <a:pt x="314630" y="786575"/>
                  </a:cubicBezTo>
                  <a:cubicBezTo>
                    <a:pt x="323745" y="786575"/>
                    <a:pt x="332318" y="784651"/>
                    <a:pt x="341233" y="783898"/>
                  </a:cubicBezTo>
                  <a:cubicBezTo>
                    <a:pt x="277082" y="726310"/>
                    <a:pt x="235973" y="643604"/>
                    <a:pt x="235973" y="550602"/>
                  </a:cubicBezTo>
                  <a:close/>
                </a:path>
              </a:pathLst>
            </a:custGeom>
            <a:solidFill>
              <a:srgbClr val="B48764"/>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7" name="Forme libre : forme 1266">
              <a:extLst>
                <a:ext uri="{FF2B5EF4-FFF2-40B4-BE49-F238E27FC236}">
                  <a16:creationId xmlns:a16="http://schemas.microsoft.com/office/drawing/2014/main" id="{18A58D64-583C-E4DB-623D-C68BA2022348}"/>
                </a:ext>
              </a:extLst>
            </p:cNvPr>
            <p:cNvSpPr/>
            <p:nvPr/>
          </p:nvSpPr>
          <p:spPr>
            <a:xfrm>
              <a:off x="6882574" y="3507647"/>
              <a:ext cx="629269" cy="393287"/>
            </a:xfrm>
            <a:custGeom>
              <a:avLst/>
              <a:gdLst>
                <a:gd name="connsiteX0" fmla="*/ 629269 w 629269"/>
                <a:gd name="connsiteY0" fmla="*/ 393287 h 393287"/>
                <a:gd name="connsiteX1" fmla="*/ 0 w 629269"/>
                <a:gd name="connsiteY1" fmla="*/ 314630 h 393287"/>
                <a:gd name="connsiteX2" fmla="*/ 0 w 629269"/>
                <a:gd name="connsiteY2" fmla="*/ 314630 h 393287"/>
                <a:gd name="connsiteX3" fmla="*/ 314630 w 629269"/>
                <a:gd name="connsiteY3" fmla="*/ 0 h 393287"/>
                <a:gd name="connsiteX4" fmla="*/ 314630 w 629269"/>
                <a:gd name="connsiteY4" fmla="*/ 0 h 393287"/>
                <a:gd name="connsiteX5" fmla="*/ 629260 w 629269"/>
                <a:gd name="connsiteY5" fmla="*/ 314630 h 393287"/>
                <a:gd name="connsiteX6" fmla="*/ 629269 w 629269"/>
                <a:gd name="connsiteY6" fmla="*/ 393287 h 393287"/>
                <a:gd name="connsiteX7" fmla="*/ 629269 w 629269"/>
                <a:gd name="connsiteY7" fmla="*/ 393287 h 393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269" h="393287">
                  <a:moveTo>
                    <a:pt x="629269" y="393287"/>
                  </a:moveTo>
                  <a:cubicBezTo>
                    <a:pt x="314640" y="393287"/>
                    <a:pt x="0" y="314630"/>
                    <a:pt x="0" y="314630"/>
                  </a:cubicBezTo>
                  <a:lnTo>
                    <a:pt x="0" y="314630"/>
                  </a:lnTo>
                  <a:cubicBezTo>
                    <a:pt x="0" y="140865"/>
                    <a:pt x="140865" y="0"/>
                    <a:pt x="314630" y="0"/>
                  </a:cubicBezTo>
                  <a:lnTo>
                    <a:pt x="314630" y="0"/>
                  </a:lnTo>
                  <a:cubicBezTo>
                    <a:pt x="488395" y="0"/>
                    <a:pt x="629260" y="140865"/>
                    <a:pt x="629260" y="314630"/>
                  </a:cubicBezTo>
                  <a:lnTo>
                    <a:pt x="629269" y="393287"/>
                  </a:lnTo>
                  <a:lnTo>
                    <a:pt x="629269" y="393287"/>
                  </a:lnTo>
                  <a:close/>
                </a:path>
              </a:pathLst>
            </a:custGeom>
            <a:solidFill>
              <a:srgbClr val="5C414B"/>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8" name="Forme libre : forme 1267">
              <a:extLst>
                <a:ext uri="{FF2B5EF4-FFF2-40B4-BE49-F238E27FC236}">
                  <a16:creationId xmlns:a16="http://schemas.microsoft.com/office/drawing/2014/main" id="{2178CCAE-26B6-EA6A-5EF0-7BCCCC253215}"/>
                </a:ext>
              </a:extLst>
            </p:cNvPr>
            <p:cNvSpPr/>
            <p:nvPr/>
          </p:nvSpPr>
          <p:spPr>
            <a:xfrm>
              <a:off x="6882583" y="3507647"/>
              <a:ext cx="341233" cy="360225"/>
            </a:xfrm>
            <a:custGeom>
              <a:avLst/>
              <a:gdLst>
                <a:gd name="connsiteX0" fmla="*/ 341233 w 341233"/>
                <a:gd name="connsiteY0" fmla="*/ 2677 h 360225"/>
                <a:gd name="connsiteX1" fmla="*/ 314630 w 341233"/>
                <a:gd name="connsiteY1" fmla="*/ 0 h 360225"/>
                <a:gd name="connsiteX2" fmla="*/ 0 w 341233"/>
                <a:gd name="connsiteY2" fmla="*/ 314630 h 360225"/>
                <a:gd name="connsiteX3" fmla="*/ 235973 w 341233"/>
                <a:gd name="connsiteY3" fmla="*/ 360226 h 360225"/>
                <a:gd name="connsiteX4" fmla="*/ 235973 w 341233"/>
                <a:gd name="connsiteY4" fmla="*/ 235973 h 360225"/>
                <a:gd name="connsiteX5" fmla="*/ 341233 w 341233"/>
                <a:gd name="connsiteY5" fmla="*/ 2677 h 3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1233" h="360225">
                  <a:moveTo>
                    <a:pt x="341233" y="2677"/>
                  </a:moveTo>
                  <a:cubicBezTo>
                    <a:pt x="332318" y="1915"/>
                    <a:pt x="323745" y="0"/>
                    <a:pt x="314630" y="0"/>
                  </a:cubicBezTo>
                  <a:cubicBezTo>
                    <a:pt x="140865" y="0"/>
                    <a:pt x="0" y="140865"/>
                    <a:pt x="0" y="314630"/>
                  </a:cubicBezTo>
                  <a:cubicBezTo>
                    <a:pt x="0" y="314630"/>
                    <a:pt x="96574" y="338709"/>
                    <a:pt x="235973" y="360226"/>
                  </a:cubicBezTo>
                  <a:lnTo>
                    <a:pt x="235973" y="235973"/>
                  </a:lnTo>
                  <a:cubicBezTo>
                    <a:pt x="235973" y="142980"/>
                    <a:pt x="277082" y="60284"/>
                    <a:pt x="341233" y="2677"/>
                  </a:cubicBezTo>
                  <a:close/>
                </a:path>
              </a:pathLst>
            </a:custGeom>
            <a:solidFill>
              <a:srgbClr val="50344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89" name="Graphique 22">
              <a:extLst>
                <a:ext uri="{FF2B5EF4-FFF2-40B4-BE49-F238E27FC236}">
                  <a16:creationId xmlns:a16="http://schemas.microsoft.com/office/drawing/2014/main" id="{93CE396D-EC12-4780-E179-FF2C720C702D}"/>
                </a:ext>
              </a:extLst>
            </p:cNvPr>
            <p:cNvGrpSpPr/>
            <p:nvPr/>
          </p:nvGrpSpPr>
          <p:grpSpPr>
            <a:xfrm>
              <a:off x="6603444" y="4503982"/>
              <a:ext cx="1187538" cy="183537"/>
              <a:chOff x="6603444" y="4503982"/>
              <a:chExt cx="1187538" cy="183537"/>
            </a:xfrm>
            <a:solidFill>
              <a:srgbClr val="AFD755"/>
            </a:solidFill>
          </p:grpSpPr>
          <p:sp>
            <p:nvSpPr>
              <p:cNvPr id="95" name="Forme libre : forme 1274">
                <a:extLst>
                  <a:ext uri="{FF2B5EF4-FFF2-40B4-BE49-F238E27FC236}">
                    <a16:creationId xmlns:a16="http://schemas.microsoft.com/office/drawing/2014/main" id="{8D7CB220-7224-82A7-4FD1-AB86D4CDEF46}"/>
                  </a:ext>
                </a:extLst>
              </p:cNvPr>
              <p:cNvSpPr/>
              <p:nvPr/>
            </p:nvSpPr>
            <p:spPr>
              <a:xfrm>
                <a:off x="7275871" y="4503982"/>
                <a:ext cx="515111" cy="183537"/>
              </a:xfrm>
              <a:custGeom>
                <a:avLst/>
                <a:gdLst>
                  <a:gd name="connsiteX0" fmla="*/ 463639 w 515111"/>
                  <a:gd name="connsiteY0" fmla="*/ 140055 h 183537"/>
                  <a:gd name="connsiteX1" fmla="*/ 183537 w 515111"/>
                  <a:gd name="connsiteY1" fmla="*/ 0 h 183537"/>
                  <a:gd name="connsiteX2" fmla="*/ 0 w 515111"/>
                  <a:gd name="connsiteY2" fmla="*/ 183537 h 183537"/>
                  <a:gd name="connsiteX3" fmla="*/ 515112 w 515111"/>
                  <a:gd name="connsiteY3" fmla="*/ 183537 h 183537"/>
                  <a:gd name="connsiteX4" fmla="*/ 463639 w 515111"/>
                  <a:gd name="connsiteY4" fmla="*/ 140055 h 183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111" h="183537">
                    <a:moveTo>
                      <a:pt x="463639" y="140055"/>
                    </a:moveTo>
                    <a:lnTo>
                      <a:pt x="183537" y="0"/>
                    </a:lnTo>
                    <a:lnTo>
                      <a:pt x="0" y="183537"/>
                    </a:lnTo>
                    <a:lnTo>
                      <a:pt x="515112" y="183537"/>
                    </a:lnTo>
                    <a:cubicBezTo>
                      <a:pt x="501120" y="166002"/>
                      <a:pt x="484451" y="150466"/>
                      <a:pt x="463639" y="140055"/>
                    </a:cubicBezTo>
                    <a:close/>
                  </a:path>
                </a:pathLst>
              </a:custGeom>
              <a:solidFill>
                <a:srgbClr val="682179"/>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6" name="Forme libre : forme 1275">
                <a:extLst>
                  <a:ext uri="{FF2B5EF4-FFF2-40B4-BE49-F238E27FC236}">
                    <a16:creationId xmlns:a16="http://schemas.microsoft.com/office/drawing/2014/main" id="{8F26F76E-0343-F437-28B1-2874D3B5EA43}"/>
                  </a:ext>
                </a:extLst>
              </p:cNvPr>
              <p:cNvSpPr/>
              <p:nvPr/>
            </p:nvSpPr>
            <p:spPr>
              <a:xfrm>
                <a:off x="6603444" y="4503982"/>
                <a:ext cx="515112" cy="183537"/>
              </a:xfrm>
              <a:custGeom>
                <a:avLst/>
                <a:gdLst>
                  <a:gd name="connsiteX0" fmla="*/ 515112 w 515112"/>
                  <a:gd name="connsiteY0" fmla="*/ 183537 h 183537"/>
                  <a:gd name="connsiteX1" fmla="*/ 331575 w 515112"/>
                  <a:gd name="connsiteY1" fmla="*/ 0 h 183537"/>
                  <a:gd name="connsiteX2" fmla="*/ 51464 w 515112"/>
                  <a:gd name="connsiteY2" fmla="*/ 140055 h 183537"/>
                  <a:gd name="connsiteX3" fmla="*/ 0 w 515112"/>
                  <a:gd name="connsiteY3" fmla="*/ 183537 h 183537"/>
                  <a:gd name="connsiteX4" fmla="*/ 515112 w 515112"/>
                  <a:gd name="connsiteY4" fmla="*/ 183537 h 183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112" h="183537">
                    <a:moveTo>
                      <a:pt x="515112" y="183537"/>
                    </a:moveTo>
                    <a:lnTo>
                      <a:pt x="331575" y="0"/>
                    </a:lnTo>
                    <a:lnTo>
                      <a:pt x="51464" y="140055"/>
                    </a:lnTo>
                    <a:cubicBezTo>
                      <a:pt x="30652" y="150457"/>
                      <a:pt x="13992" y="166002"/>
                      <a:pt x="0" y="183537"/>
                    </a:cubicBezTo>
                    <a:lnTo>
                      <a:pt x="515112" y="183537"/>
                    </a:lnTo>
                    <a:close/>
                  </a:path>
                </a:pathLst>
              </a:custGeom>
              <a:solidFill>
                <a:srgbClr val="682179"/>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90" name="Graphique 22">
              <a:extLst>
                <a:ext uri="{FF2B5EF4-FFF2-40B4-BE49-F238E27FC236}">
                  <a16:creationId xmlns:a16="http://schemas.microsoft.com/office/drawing/2014/main" id="{1A47C66A-9E91-8F94-F1E4-CCBE2D7DB226}"/>
                </a:ext>
              </a:extLst>
            </p:cNvPr>
            <p:cNvGrpSpPr/>
            <p:nvPr/>
          </p:nvGrpSpPr>
          <p:grpSpPr>
            <a:xfrm>
              <a:off x="4365517" y="3971325"/>
              <a:ext cx="1415862" cy="716194"/>
              <a:chOff x="4365517" y="3971325"/>
              <a:chExt cx="1415862" cy="716194"/>
            </a:xfrm>
            <a:solidFill>
              <a:srgbClr val="00C3FF"/>
            </a:solidFill>
          </p:grpSpPr>
          <p:sp>
            <p:nvSpPr>
              <p:cNvPr id="92" name="Forme libre : forme 1271">
                <a:extLst>
                  <a:ext uri="{FF2B5EF4-FFF2-40B4-BE49-F238E27FC236}">
                    <a16:creationId xmlns:a16="http://schemas.microsoft.com/office/drawing/2014/main" id="{048587F6-4B8B-2350-8625-2B3AA6B88C39}"/>
                  </a:ext>
                </a:extLst>
              </p:cNvPr>
              <p:cNvSpPr/>
              <p:nvPr/>
            </p:nvSpPr>
            <p:spPr>
              <a:xfrm>
                <a:off x="4994786" y="3971325"/>
                <a:ext cx="157314" cy="716194"/>
              </a:xfrm>
              <a:custGeom>
                <a:avLst/>
                <a:gdLst>
                  <a:gd name="connsiteX0" fmla="*/ 0 w 157314"/>
                  <a:gd name="connsiteY0" fmla="*/ 0 h 716194"/>
                  <a:gd name="connsiteX1" fmla="*/ 0 w 157314"/>
                  <a:gd name="connsiteY1" fmla="*/ 716194 h 716194"/>
                  <a:gd name="connsiteX2" fmla="*/ 157315 w 157314"/>
                  <a:gd name="connsiteY2" fmla="*/ 716194 h 716194"/>
                  <a:gd name="connsiteX3" fmla="*/ 157315 w 157314"/>
                  <a:gd name="connsiteY3" fmla="*/ 0 h 716194"/>
                  <a:gd name="connsiteX4" fmla="*/ 0 w 157314"/>
                  <a:gd name="connsiteY4" fmla="*/ 0 h 716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14" h="716194">
                    <a:moveTo>
                      <a:pt x="0" y="0"/>
                    </a:moveTo>
                    <a:lnTo>
                      <a:pt x="0" y="716194"/>
                    </a:lnTo>
                    <a:lnTo>
                      <a:pt x="157315" y="716194"/>
                    </a:lnTo>
                    <a:lnTo>
                      <a:pt x="157315" y="0"/>
                    </a:lnTo>
                    <a:cubicBezTo>
                      <a:pt x="108680" y="28232"/>
                      <a:pt x="48625" y="28232"/>
                      <a:pt x="0" y="0"/>
                    </a:cubicBezTo>
                    <a:close/>
                  </a:path>
                </a:pathLst>
              </a:custGeom>
              <a:solidFill>
                <a:srgbClr val="9258A2"/>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3" name="Forme libre : forme 1272">
                <a:extLst>
                  <a:ext uri="{FF2B5EF4-FFF2-40B4-BE49-F238E27FC236}">
                    <a16:creationId xmlns:a16="http://schemas.microsoft.com/office/drawing/2014/main" id="{21888AB4-B52D-153B-DDD8-F770E2381F49}"/>
                  </a:ext>
                </a:extLst>
              </p:cNvPr>
              <p:cNvSpPr/>
              <p:nvPr/>
            </p:nvSpPr>
            <p:spPr>
              <a:xfrm>
                <a:off x="4365517" y="4088844"/>
                <a:ext cx="314629" cy="598674"/>
              </a:xfrm>
              <a:custGeom>
                <a:avLst/>
                <a:gdLst>
                  <a:gd name="connsiteX0" fmla="*/ 245526 w 314629"/>
                  <a:gd name="connsiteY0" fmla="*/ 214922 h 598674"/>
                  <a:gd name="connsiteX1" fmla="*/ 30594 w 314629"/>
                  <a:gd name="connsiteY1" fmla="*/ 0 h 598674"/>
                  <a:gd name="connsiteX2" fmla="*/ 0 w 314629"/>
                  <a:gd name="connsiteY2" fmla="*/ 115233 h 598674"/>
                  <a:gd name="connsiteX3" fmla="*/ 0 w 314629"/>
                  <a:gd name="connsiteY3" fmla="*/ 598675 h 598674"/>
                  <a:gd name="connsiteX4" fmla="*/ 314630 w 314629"/>
                  <a:gd name="connsiteY4" fmla="*/ 598675 h 598674"/>
                  <a:gd name="connsiteX5" fmla="*/ 314630 w 314629"/>
                  <a:gd name="connsiteY5" fmla="*/ 381781 h 598674"/>
                  <a:gd name="connsiteX6" fmla="*/ 245526 w 314629"/>
                  <a:gd name="connsiteY6" fmla="*/ 214922 h 598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629" h="598674">
                    <a:moveTo>
                      <a:pt x="245526" y="214922"/>
                    </a:moveTo>
                    <a:lnTo>
                      <a:pt x="30594" y="0"/>
                    </a:lnTo>
                    <a:cubicBezTo>
                      <a:pt x="11163" y="34633"/>
                      <a:pt x="0" y="74000"/>
                      <a:pt x="0" y="115233"/>
                    </a:cubicBezTo>
                    <a:lnTo>
                      <a:pt x="0" y="598675"/>
                    </a:lnTo>
                    <a:lnTo>
                      <a:pt x="314630" y="598675"/>
                    </a:lnTo>
                    <a:lnTo>
                      <a:pt x="314630" y="381781"/>
                    </a:lnTo>
                    <a:cubicBezTo>
                      <a:pt x="314639" y="319202"/>
                      <a:pt x="289779" y="259175"/>
                      <a:pt x="245526" y="214922"/>
                    </a:cubicBezTo>
                    <a:close/>
                  </a:path>
                </a:pathLst>
              </a:custGeom>
              <a:solidFill>
                <a:srgbClr val="9258A2"/>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4" name="Forme libre : forme 1273">
                <a:extLst>
                  <a:ext uri="{FF2B5EF4-FFF2-40B4-BE49-F238E27FC236}">
                    <a16:creationId xmlns:a16="http://schemas.microsoft.com/office/drawing/2014/main" id="{37DF6DDF-6817-B1A9-B37A-E82A82463135}"/>
                  </a:ext>
                </a:extLst>
              </p:cNvPr>
              <p:cNvSpPr/>
              <p:nvPr/>
            </p:nvSpPr>
            <p:spPr>
              <a:xfrm>
                <a:off x="5466749" y="4088844"/>
                <a:ext cx="314629" cy="598674"/>
              </a:xfrm>
              <a:custGeom>
                <a:avLst/>
                <a:gdLst>
                  <a:gd name="connsiteX0" fmla="*/ 69104 w 314629"/>
                  <a:gd name="connsiteY0" fmla="*/ 214922 h 598674"/>
                  <a:gd name="connsiteX1" fmla="*/ 284036 w 314629"/>
                  <a:gd name="connsiteY1" fmla="*/ 0 h 598674"/>
                  <a:gd name="connsiteX2" fmla="*/ 314630 w 314629"/>
                  <a:gd name="connsiteY2" fmla="*/ 115233 h 598674"/>
                  <a:gd name="connsiteX3" fmla="*/ 314630 w 314629"/>
                  <a:gd name="connsiteY3" fmla="*/ 598675 h 598674"/>
                  <a:gd name="connsiteX4" fmla="*/ 0 w 314629"/>
                  <a:gd name="connsiteY4" fmla="*/ 598675 h 598674"/>
                  <a:gd name="connsiteX5" fmla="*/ 0 w 314629"/>
                  <a:gd name="connsiteY5" fmla="*/ 381781 h 598674"/>
                  <a:gd name="connsiteX6" fmla="*/ 69104 w 314629"/>
                  <a:gd name="connsiteY6" fmla="*/ 214922 h 598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629" h="598674">
                    <a:moveTo>
                      <a:pt x="69104" y="214922"/>
                    </a:moveTo>
                    <a:lnTo>
                      <a:pt x="284036" y="0"/>
                    </a:lnTo>
                    <a:cubicBezTo>
                      <a:pt x="303467" y="34633"/>
                      <a:pt x="314630" y="74000"/>
                      <a:pt x="314630" y="115233"/>
                    </a:cubicBezTo>
                    <a:lnTo>
                      <a:pt x="314630" y="598675"/>
                    </a:lnTo>
                    <a:lnTo>
                      <a:pt x="0" y="598675"/>
                    </a:lnTo>
                    <a:lnTo>
                      <a:pt x="0" y="381781"/>
                    </a:lnTo>
                    <a:cubicBezTo>
                      <a:pt x="-19" y="319202"/>
                      <a:pt x="24841" y="259175"/>
                      <a:pt x="69104" y="214922"/>
                    </a:cubicBezTo>
                    <a:close/>
                  </a:path>
                </a:pathLst>
              </a:custGeom>
              <a:solidFill>
                <a:srgbClr val="9258A2"/>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
          <p:nvSpPr>
            <p:cNvPr id="91" name="Forme libre : forme 1270">
              <a:extLst>
                <a:ext uri="{FF2B5EF4-FFF2-40B4-BE49-F238E27FC236}">
                  <a16:creationId xmlns:a16="http://schemas.microsoft.com/office/drawing/2014/main" id="{0AE1E7AC-79FA-2FA6-C789-8A3B288AA293}"/>
                </a:ext>
              </a:extLst>
            </p:cNvPr>
            <p:cNvSpPr/>
            <p:nvPr/>
          </p:nvSpPr>
          <p:spPr>
            <a:xfrm>
              <a:off x="6096000" y="1855831"/>
              <a:ext cx="2123770" cy="2831687"/>
            </a:xfrm>
            <a:custGeom>
              <a:avLst/>
              <a:gdLst>
                <a:gd name="connsiteX0" fmla="*/ 2123770 w 2123770"/>
                <a:gd name="connsiteY0" fmla="*/ 1337186 h 2831687"/>
                <a:gd name="connsiteX1" fmla="*/ 157315 w 2123770"/>
                <a:gd name="connsiteY1" fmla="*/ 1337186 h 2831687"/>
                <a:gd name="connsiteX2" fmla="*/ 157315 w 2123770"/>
                <a:gd name="connsiteY2" fmla="*/ 0 h 2831687"/>
                <a:gd name="connsiteX3" fmla="*/ 0 w 2123770"/>
                <a:gd name="connsiteY3" fmla="*/ 0 h 2831687"/>
                <a:gd name="connsiteX4" fmla="*/ 0 w 2123770"/>
                <a:gd name="connsiteY4" fmla="*/ 2831687 h 2831687"/>
                <a:gd name="connsiteX5" fmla="*/ 157315 w 2123770"/>
                <a:gd name="connsiteY5" fmla="*/ 2831687 h 2831687"/>
                <a:gd name="connsiteX6" fmla="*/ 157315 w 2123770"/>
                <a:gd name="connsiteY6" fmla="*/ 1494501 h 2831687"/>
                <a:gd name="connsiteX7" fmla="*/ 2123770 w 2123770"/>
                <a:gd name="connsiteY7" fmla="*/ 1494501 h 2831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3770" h="2831687">
                  <a:moveTo>
                    <a:pt x="2123770" y="1337186"/>
                  </a:moveTo>
                  <a:lnTo>
                    <a:pt x="157315" y="1337186"/>
                  </a:lnTo>
                  <a:lnTo>
                    <a:pt x="157315" y="0"/>
                  </a:lnTo>
                  <a:lnTo>
                    <a:pt x="0" y="0"/>
                  </a:lnTo>
                  <a:lnTo>
                    <a:pt x="0" y="2831687"/>
                  </a:lnTo>
                  <a:lnTo>
                    <a:pt x="157315" y="2831687"/>
                  </a:lnTo>
                  <a:lnTo>
                    <a:pt x="157315" y="1494501"/>
                  </a:lnTo>
                  <a:lnTo>
                    <a:pt x="2123770" y="1494501"/>
                  </a:lnTo>
                  <a:close/>
                </a:path>
              </a:pathLst>
            </a:custGeom>
            <a:solidFill>
              <a:srgbClr val="FFFFFF"/>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101" name="Graphique 1212">
            <a:extLst>
              <a:ext uri="{FF2B5EF4-FFF2-40B4-BE49-F238E27FC236}">
                <a16:creationId xmlns:a16="http://schemas.microsoft.com/office/drawing/2014/main" id="{7BEF1CE8-5304-628F-0E3B-5F5918306EA3}"/>
              </a:ext>
            </a:extLst>
          </p:cNvPr>
          <p:cNvGrpSpPr/>
          <p:nvPr/>
        </p:nvGrpSpPr>
        <p:grpSpPr>
          <a:xfrm>
            <a:off x="6973795" y="3969051"/>
            <a:ext cx="388775" cy="463971"/>
            <a:chOff x="4864275" y="3192595"/>
            <a:chExt cx="895124" cy="895124"/>
          </a:xfrm>
        </p:grpSpPr>
        <p:sp>
          <p:nvSpPr>
            <p:cNvPr id="102" name="Forme libre : forme 327">
              <a:extLst>
                <a:ext uri="{FF2B5EF4-FFF2-40B4-BE49-F238E27FC236}">
                  <a16:creationId xmlns:a16="http://schemas.microsoft.com/office/drawing/2014/main" id="{903D19F7-4781-4AC0-A2BE-C1DFFEB9F449}"/>
                </a:ext>
              </a:extLst>
            </p:cNvPr>
            <p:cNvSpPr/>
            <p:nvPr/>
          </p:nvSpPr>
          <p:spPr>
            <a:xfrm>
              <a:off x="5297850" y="3255533"/>
              <a:ext cx="419592" cy="409633"/>
            </a:xfrm>
            <a:custGeom>
              <a:avLst/>
              <a:gdLst>
                <a:gd name="connsiteX0" fmla="*/ 377634 w 419592"/>
                <a:gd name="connsiteY0" fmla="*/ 0 h 409633"/>
                <a:gd name="connsiteX1" fmla="*/ 41959 w 419592"/>
                <a:gd name="connsiteY1" fmla="*/ 0 h 409633"/>
                <a:gd name="connsiteX2" fmla="*/ 0 w 419592"/>
                <a:gd name="connsiteY2" fmla="*/ 41959 h 409633"/>
                <a:gd name="connsiteX3" fmla="*/ 0 w 419592"/>
                <a:gd name="connsiteY3" fmla="*/ 265740 h 409633"/>
                <a:gd name="connsiteX4" fmla="*/ 41959 w 419592"/>
                <a:gd name="connsiteY4" fmla="*/ 307699 h 409633"/>
                <a:gd name="connsiteX5" fmla="*/ 83918 w 419592"/>
                <a:gd name="connsiteY5" fmla="*/ 307699 h 409633"/>
                <a:gd name="connsiteX6" fmla="*/ 60613 w 419592"/>
                <a:gd name="connsiteY6" fmla="*/ 400918 h 409633"/>
                <a:gd name="connsiteX7" fmla="*/ 71510 w 419592"/>
                <a:gd name="connsiteY7" fmla="*/ 408269 h 409633"/>
                <a:gd name="connsiteX8" fmla="*/ 209795 w 419592"/>
                <a:gd name="connsiteY8" fmla="*/ 307699 h 409633"/>
                <a:gd name="connsiteX9" fmla="*/ 377634 w 419592"/>
                <a:gd name="connsiteY9" fmla="*/ 307699 h 409633"/>
                <a:gd name="connsiteX10" fmla="*/ 419593 w 419592"/>
                <a:gd name="connsiteY10" fmla="*/ 265740 h 409633"/>
                <a:gd name="connsiteX11" fmla="*/ 419593 w 419592"/>
                <a:gd name="connsiteY11" fmla="*/ 41959 h 409633"/>
                <a:gd name="connsiteX12" fmla="*/ 377634 w 419592"/>
                <a:gd name="connsiteY12" fmla="*/ 0 h 40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9592" h="409633">
                  <a:moveTo>
                    <a:pt x="377634" y="0"/>
                  </a:moveTo>
                  <a:lnTo>
                    <a:pt x="41959" y="0"/>
                  </a:lnTo>
                  <a:cubicBezTo>
                    <a:pt x="18785" y="0"/>
                    <a:pt x="0" y="18785"/>
                    <a:pt x="0" y="41959"/>
                  </a:cubicBezTo>
                  <a:lnTo>
                    <a:pt x="0" y="265740"/>
                  </a:lnTo>
                  <a:cubicBezTo>
                    <a:pt x="0" y="288914"/>
                    <a:pt x="18785" y="307699"/>
                    <a:pt x="41959" y="307699"/>
                  </a:cubicBezTo>
                  <a:lnTo>
                    <a:pt x="83918" y="307699"/>
                  </a:lnTo>
                  <a:lnTo>
                    <a:pt x="60613" y="400918"/>
                  </a:lnTo>
                  <a:cubicBezTo>
                    <a:pt x="59029" y="407255"/>
                    <a:pt x="66227" y="412112"/>
                    <a:pt x="71510" y="408269"/>
                  </a:cubicBezTo>
                  <a:lnTo>
                    <a:pt x="209795" y="307699"/>
                  </a:lnTo>
                  <a:lnTo>
                    <a:pt x="377634" y="307699"/>
                  </a:lnTo>
                  <a:cubicBezTo>
                    <a:pt x="400808" y="307699"/>
                    <a:pt x="419593" y="288914"/>
                    <a:pt x="419593" y="265740"/>
                  </a:cubicBezTo>
                  <a:lnTo>
                    <a:pt x="419593" y="41959"/>
                  </a:lnTo>
                  <a:cubicBezTo>
                    <a:pt x="419593" y="18785"/>
                    <a:pt x="400806" y="0"/>
                    <a:pt x="377634" y="0"/>
                  </a:cubicBezTo>
                  <a:close/>
                </a:path>
              </a:pathLst>
            </a:custGeom>
            <a:solidFill>
              <a:srgbClr val="E2E7F2"/>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3" name="Forme libre : forme 328">
              <a:extLst>
                <a:ext uri="{FF2B5EF4-FFF2-40B4-BE49-F238E27FC236}">
                  <a16:creationId xmlns:a16="http://schemas.microsoft.com/office/drawing/2014/main" id="{AE530D9A-166A-C75E-8EDE-1794CEB4D50F}"/>
                </a:ext>
              </a:extLst>
            </p:cNvPr>
            <p:cNvSpPr/>
            <p:nvPr/>
          </p:nvSpPr>
          <p:spPr>
            <a:xfrm>
              <a:off x="5367782" y="3325464"/>
              <a:ext cx="69931" cy="27972"/>
            </a:xfrm>
            <a:custGeom>
              <a:avLst/>
              <a:gdLst>
                <a:gd name="connsiteX0" fmla="*/ 55945 w 69931"/>
                <a:gd name="connsiteY0" fmla="*/ 27973 h 27972"/>
                <a:gd name="connsiteX1" fmla="*/ 13986 w 69931"/>
                <a:gd name="connsiteY1" fmla="*/ 27973 h 27972"/>
                <a:gd name="connsiteX2" fmla="*/ 0 w 69931"/>
                <a:gd name="connsiteY2" fmla="*/ 13986 h 27972"/>
                <a:gd name="connsiteX3" fmla="*/ 13986 w 69931"/>
                <a:gd name="connsiteY3" fmla="*/ 0 h 27972"/>
                <a:gd name="connsiteX4" fmla="*/ 55945 w 69931"/>
                <a:gd name="connsiteY4" fmla="*/ 0 h 27972"/>
                <a:gd name="connsiteX5" fmla="*/ 69932 w 69931"/>
                <a:gd name="connsiteY5" fmla="*/ 13986 h 27972"/>
                <a:gd name="connsiteX6" fmla="*/ 55945 w 69931"/>
                <a:gd name="connsiteY6" fmla="*/ 27973 h 2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931" h="27972">
                  <a:moveTo>
                    <a:pt x="55945" y="27973"/>
                  </a:moveTo>
                  <a:lnTo>
                    <a:pt x="13986" y="27973"/>
                  </a:lnTo>
                  <a:cubicBezTo>
                    <a:pt x="6255" y="27973"/>
                    <a:pt x="0" y="21710"/>
                    <a:pt x="0" y="13986"/>
                  </a:cubicBezTo>
                  <a:cubicBezTo>
                    <a:pt x="0" y="6262"/>
                    <a:pt x="6255" y="0"/>
                    <a:pt x="13986" y="0"/>
                  </a:cubicBezTo>
                  <a:lnTo>
                    <a:pt x="55945" y="0"/>
                  </a:lnTo>
                  <a:cubicBezTo>
                    <a:pt x="63676" y="0"/>
                    <a:pt x="69932" y="6262"/>
                    <a:pt x="69932" y="13986"/>
                  </a:cubicBezTo>
                  <a:cubicBezTo>
                    <a:pt x="69932" y="21710"/>
                    <a:pt x="63676" y="27973"/>
                    <a:pt x="55945" y="27973"/>
                  </a:cubicBezTo>
                  <a:close/>
                </a:path>
              </a:pathLst>
            </a:custGeom>
            <a:solidFill>
              <a:srgbClr val="13AAB9"/>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4" name="Forme libre : forme 329">
              <a:extLst>
                <a:ext uri="{FF2B5EF4-FFF2-40B4-BE49-F238E27FC236}">
                  <a16:creationId xmlns:a16="http://schemas.microsoft.com/office/drawing/2014/main" id="{4933B78F-068F-A39D-6FD3-E1BB9E213CF1}"/>
                </a:ext>
              </a:extLst>
            </p:cNvPr>
            <p:cNvSpPr/>
            <p:nvPr/>
          </p:nvSpPr>
          <p:spPr>
            <a:xfrm>
              <a:off x="5465686" y="3325464"/>
              <a:ext cx="181822" cy="27972"/>
            </a:xfrm>
            <a:custGeom>
              <a:avLst/>
              <a:gdLst>
                <a:gd name="connsiteX0" fmla="*/ 167836 w 181822"/>
                <a:gd name="connsiteY0" fmla="*/ 27973 h 27972"/>
                <a:gd name="connsiteX1" fmla="*/ 13986 w 181822"/>
                <a:gd name="connsiteY1" fmla="*/ 27973 h 27972"/>
                <a:gd name="connsiteX2" fmla="*/ 0 w 181822"/>
                <a:gd name="connsiteY2" fmla="*/ 13986 h 27972"/>
                <a:gd name="connsiteX3" fmla="*/ 13986 w 181822"/>
                <a:gd name="connsiteY3" fmla="*/ 0 h 27972"/>
                <a:gd name="connsiteX4" fmla="*/ 167836 w 181822"/>
                <a:gd name="connsiteY4" fmla="*/ 0 h 27972"/>
                <a:gd name="connsiteX5" fmla="*/ 181822 w 181822"/>
                <a:gd name="connsiteY5" fmla="*/ 13986 h 27972"/>
                <a:gd name="connsiteX6" fmla="*/ 167836 w 181822"/>
                <a:gd name="connsiteY6" fmla="*/ 27973 h 2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822" h="27972">
                  <a:moveTo>
                    <a:pt x="167836" y="27973"/>
                  </a:moveTo>
                  <a:lnTo>
                    <a:pt x="13986" y="27973"/>
                  </a:lnTo>
                  <a:cubicBezTo>
                    <a:pt x="6255" y="27973"/>
                    <a:pt x="0" y="21710"/>
                    <a:pt x="0" y="13986"/>
                  </a:cubicBezTo>
                  <a:cubicBezTo>
                    <a:pt x="0" y="6262"/>
                    <a:pt x="6255" y="0"/>
                    <a:pt x="13986" y="0"/>
                  </a:cubicBezTo>
                  <a:lnTo>
                    <a:pt x="167836" y="0"/>
                  </a:lnTo>
                  <a:cubicBezTo>
                    <a:pt x="175567" y="0"/>
                    <a:pt x="181822" y="6262"/>
                    <a:pt x="181822" y="13986"/>
                  </a:cubicBezTo>
                  <a:cubicBezTo>
                    <a:pt x="181822" y="21710"/>
                    <a:pt x="175567" y="27973"/>
                    <a:pt x="167836" y="27973"/>
                  </a:cubicBezTo>
                  <a:close/>
                </a:path>
              </a:pathLst>
            </a:custGeom>
            <a:solidFill>
              <a:srgbClr val="118597"/>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5" name="Forme libre : forme 330">
              <a:extLst>
                <a:ext uri="{FF2B5EF4-FFF2-40B4-BE49-F238E27FC236}">
                  <a16:creationId xmlns:a16="http://schemas.microsoft.com/office/drawing/2014/main" id="{B4CF4295-6612-ADDF-4CBD-85B473FAC988}"/>
                </a:ext>
              </a:extLst>
            </p:cNvPr>
            <p:cNvSpPr/>
            <p:nvPr/>
          </p:nvSpPr>
          <p:spPr>
            <a:xfrm>
              <a:off x="5367782" y="3395396"/>
              <a:ext cx="279726" cy="27972"/>
            </a:xfrm>
            <a:custGeom>
              <a:avLst/>
              <a:gdLst>
                <a:gd name="connsiteX0" fmla="*/ 265740 w 279726"/>
                <a:gd name="connsiteY0" fmla="*/ 27973 h 27972"/>
                <a:gd name="connsiteX1" fmla="*/ 13986 w 279726"/>
                <a:gd name="connsiteY1" fmla="*/ 27973 h 27972"/>
                <a:gd name="connsiteX2" fmla="*/ 0 w 279726"/>
                <a:gd name="connsiteY2" fmla="*/ 13986 h 27972"/>
                <a:gd name="connsiteX3" fmla="*/ 13986 w 279726"/>
                <a:gd name="connsiteY3" fmla="*/ 0 h 27972"/>
                <a:gd name="connsiteX4" fmla="*/ 265740 w 279726"/>
                <a:gd name="connsiteY4" fmla="*/ 0 h 27972"/>
                <a:gd name="connsiteX5" fmla="*/ 279726 w 279726"/>
                <a:gd name="connsiteY5" fmla="*/ 13986 h 27972"/>
                <a:gd name="connsiteX6" fmla="*/ 265740 w 279726"/>
                <a:gd name="connsiteY6" fmla="*/ 27973 h 2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726" h="27972">
                  <a:moveTo>
                    <a:pt x="265740" y="27973"/>
                  </a:moveTo>
                  <a:lnTo>
                    <a:pt x="13986" y="27973"/>
                  </a:lnTo>
                  <a:cubicBezTo>
                    <a:pt x="6255" y="27973"/>
                    <a:pt x="0" y="21710"/>
                    <a:pt x="0" y="13986"/>
                  </a:cubicBezTo>
                  <a:cubicBezTo>
                    <a:pt x="0" y="6262"/>
                    <a:pt x="6255" y="0"/>
                    <a:pt x="13986" y="0"/>
                  </a:cubicBezTo>
                  <a:lnTo>
                    <a:pt x="265740" y="0"/>
                  </a:lnTo>
                  <a:cubicBezTo>
                    <a:pt x="273471" y="0"/>
                    <a:pt x="279726" y="6262"/>
                    <a:pt x="279726" y="13986"/>
                  </a:cubicBezTo>
                  <a:cubicBezTo>
                    <a:pt x="279726" y="21710"/>
                    <a:pt x="273471" y="27973"/>
                    <a:pt x="265740" y="27973"/>
                  </a:cubicBezTo>
                  <a:close/>
                </a:path>
              </a:pathLst>
            </a:custGeom>
            <a:solidFill>
              <a:srgbClr val="7F8499"/>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6" name="Forme libre : forme 331">
              <a:extLst>
                <a:ext uri="{FF2B5EF4-FFF2-40B4-BE49-F238E27FC236}">
                  <a16:creationId xmlns:a16="http://schemas.microsoft.com/office/drawing/2014/main" id="{A22EF6F1-2F4C-6F26-346D-FDCDE5C4D3D3}"/>
                </a:ext>
              </a:extLst>
            </p:cNvPr>
            <p:cNvSpPr/>
            <p:nvPr/>
          </p:nvSpPr>
          <p:spPr>
            <a:xfrm>
              <a:off x="5367782" y="3465328"/>
              <a:ext cx="181822" cy="27972"/>
            </a:xfrm>
            <a:custGeom>
              <a:avLst/>
              <a:gdLst>
                <a:gd name="connsiteX0" fmla="*/ 167836 w 181822"/>
                <a:gd name="connsiteY0" fmla="*/ 27973 h 27972"/>
                <a:gd name="connsiteX1" fmla="*/ 13986 w 181822"/>
                <a:gd name="connsiteY1" fmla="*/ 27973 h 27972"/>
                <a:gd name="connsiteX2" fmla="*/ 0 w 181822"/>
                <a:gd name="connsiteY2" fmla="*/ 13986 h 27972"/>
                <a:gd name="connsiteX3" fmla="*/ 13986 w 181822"/>
                <a:gd name="connsiteY3" fmla="*/ 0 h 27972"/>
                <a:gd name="connsiteX4" fmla="*/ 167836 w 181822"/>
                <a:gd name="connsiteY4" fmla="*/ 0 h 27972"/>
                <a:gd name="connsiteX5" fmla="*/ 181822 w 181822"/>
                <a:gd name="connsiteY5" fmla="*/ 13986 h 27972"/>
                <a:gd name="connsiteX6" fmla="*/ 167836 w 181822"/>
                <a:gd name="connsiteY6" fmla="*/ 27973 h 2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822" h="27972">
                  <a:moveTo>
                    <a:pt x="167836" y="27973"/>
                  </a:moveTo>
                  <a:lnTo>
                    <a:pt x="13986" y="27973"/>
                  </a:lnTo>
                  <a:cubicBezTo>
                    <a:pt x="6255" y="27973"/>
                    <a:pt x="0" y="21710"/>
                    <a:pt x="0" y="13986"/>
                  </a:cubicBezTo>
                  <a:cubicBezTo>
                    <a:pt x="0" y="6262"/>
                    <a:pt x="6255" y="0"/>
                    <a:pt x="13986" y="0"/>
                  </a:cubicBezTo>
                  <a:lnTo>
                    <a:pt x="167836" y="0"/>
                  </a:lnTo>
                  <a:cubicBezTo>
                    <a:pt x="175567" y="0"/>
                    <a:pt x="181822" y="6262"/>
                    <a:pt x="181822" y="13986"/>
                  </a:cubicBezTo>
                  <a:cubicBezTo>
                    <a:pt x="181822" y="21710"/>
                    <a:pt x="175567" y="27973"/>
                    <a:pt x="167836" y="27973"/>
                  </a:cubicBezTo>
                  <a:close/>
                </a:path>
              </a:pathLst>
            </a:custGeom>
            <a:solidFill>
              <a:srgbClr val="707487"/>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7" name="Forme libre : forme 332">
              <a:extLst>
                <a:ext uri="{FF2B5EF4-FFF2-40B4-BE49-F238E27FC236}">
                  <a16:creationId xmlns:a16="http://schemas.microsoft.com/office/drawing/2014/main" id="{D1F52449-24C7-7071-16C8-84F3B14CE2CD}"/>
                </a:ext>
              </a:extLst>
            </p:cNvPr>
            <p:cNvSpPr/>
            <p:nvPr/>
          </p:nvSpPr>
          <p:spPr>
            <a:xfrm>
              <a:off x="5577590" y="3465328"/>
              <a:ext cx="69917" cy="27972"/>
            </a:xfrm>
            <a:custGeom>
              <a:avLst/>
              <a:gdLst>
                <a:gd name="connsiteX0" fmla="*/ 55931 w 69917"/>
                <a:gd name="connsiteY0" fmla="*/ 27973 h 27972"/>
                <a:gd name="connsiteX1" fmla="*/ 13986 w 69917"/>
                <a:gd name="connsiteY1" fmla="*/ 27973 h 27972"/>
                <a:gd name="connsiteX2" fmla="*/ 0 w 69917"/>
                <a:gd name="connsiteY2" fmla="*/ 13986 h 27972"/>
                <a:gd name="connsiteX3" fmla="*/ 13986 w 69917"/>
                <a:gd name="connsiteY3" fmla="*/ 0 h 27972"/>
                <a:gd name="connsiteX4" fmla="*/ 55931 w 69917"/>
                <a:gd name="connsiteY4" fmla="*/ 0 h 27972"/>
                <a:gd name="connsiteX5" fmla="*/ 69918 w 69917"/>
                <a:gd name="connsiteY5" fmla="*/ 13986 h 27972"/>
                <a:gd name="connsiteX6" fmla="*/ 55931 w 69917"/>
                <a:gd name="connsiteY6" fmla="*/ 27973 h 2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917" h="27972">
                  <a:moveTo>
                    <a:pt x="55931" y="27973"/>
                  </a:moveTo>
                  <a:lnTo>
                    <a:pt x="13986" y="27973"/>
                  </a:lnTo>
                  <a:cubicBezTo>
                    <a:pt x="6255" y="27973"/>
                    <a:pt x="0" y="21710"/>
                    <a:pt x="0" y="13986"/>
                  </a:cubicBezTo>
                  <a:cubicBezTo>
                    <a:pt x="0" y="6262"/>
                    <a:pt x="6255" y="0"/>
                    <a:pt x="13986" y="0"/>
                  </a:cubicBezTo>
                  <a:lnTo>
                    <a:pt x="55931" y="0"/>
                  </a:lnTo>
                  <a:cubicBezTo>
                    <a:pt x="63662" y="0"/>
                    <a:pt x="69918" y="6262"/>
                    <a:pt x="69918" y="13986"/>
                  </a:cubicBezTo>
                  <a:cubicBezTo>
                    <a:pt x="69918" y="21710"/>
                    <a:pt x="63662" y="27973"/>
                    <a:pt x="55931" y="27973"/>
                  </a:cubicBezTo>
                  <a:close/>
                </a:path>
              </a:pathLst>
            </a:custGeom>
            <a:solidFill>
              <a:srgbClr val="7F8499"/>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108" name="Graphique 1212">
              <a:extLst>
                <a:ext uri="{FF2B5EF4-FFF2-40B4-BE49-F238E27FC236}">
                  <a16:creationId xmlns:a16="http://schemas.microsoft.com/office/drawing/2014/main" id="{C62A0737-A8A2-B509-ED27-5FB904294007}"/>
                </a:ext>
              </a:extLst>
            </p:cNvPr>
            <p:cNvGrpSpPr/>
            <p:nvPr/>
          </p:nvGrpSpPr>
          <p:grpSpPr>
            <a:xfrm>
              <a:off x="4892247" y="3585617"/>
              <a:ext cx="839178" cy="439163"/>
              <a:chOff x="4892247" y="3585617"/>
              <a:chExt cx="839178" cy="439163"/>
            </a:xfrm>
            <a:solidFill>
              <a:srgbClr val="E6AF78"/>
            </a:solidFill>
          </p:grpSpPr>
          <p:sp>
            <p:nvSpPr>
              <p:cNvPr id="127" name="Forme libre : forme 334">
                <a:extLst>
                  <a:ext uri="{FF2B5EF4-FFF2-40B4-BE49-F238E27FC236}">
                    <a16:creationId xmlns:a16="http://schemas.microsoft.com/office/drawing/2014/main" id="{47251538-3C11-A4B0-03B0-9325CC39F7DF}"/>
                  </a:ext>
                </a:extLst>
              </p:cNvPr>
              <p:cNvSpPr/>
              <p:nvPr/>
            </p:nvSpPr>
            <p:spPr>
              <a:xfrm>
                <a:off x="4906233" y="3884917"/>
                <a:ext cx="811206" cy="41958"/>
              </a:xfrm>
              <a:custGeom>
                <a:avLst/>
                <a:gdLst>
                  <a:gd name="connsiteX0" fmla="*/ 0 w 811206"/>
                  <a:gd name="connsiteY0" fmla="*/ 0 h 41958"/>
                  <a:gd name="connsiteX1" fmla="*/ 811206 w 811206"/>
                  <a:gd name="connsiteY1" fmla="*/ 0 h 41958"/>
                  <a:gd name="connsiteX2" fmla="*/ 811206 w 811206"/>
                  <a:gd name="connsiteY2" fmla="*/ 41959 h 41958"/>
                  <a:gd name="connsiteX3" fmla="*/ 0 w 811206"/>
                  <a:gd name="connsiteY3" fmla="*/ 41959 h 41958"/>
                </a:gdLst>
                <a:ahLst/>
                <a:cxnLst>
                  <a:cxn ang="0">
                    <a:pos x="connsiteX0" y="connsiteY0"/>
                  </a:cxn>
                  <a:cxn ang="0">
                    <a:pos x="connsiteX1" y="connsiteY1"/>
                  </a:cxn>
                  <a:cxn ang="0">
                    <a:pos x="connsiteX2" y="connsiteY2"/>
                  </a:cxn>
                  <a:cxn ang="0">
                    <a:pos x="connsiteX3" y="connsiteY3"/>
                  </a:cxn>
                </a:cxnLst>
                <a:rect l="l" t="t" r="r" b="b"/>
                <a:pathLst>
                  <a:path w="811206" h="41958">
                    <a:moveTo>
                      <a:pt x="0" y="0"/>
                    </a:moveTo>
                    <a:lnTo>
                      <a:pt x="811206" y="0"/>
                    </a:lnTo>
                    <a:lnTo>
                      <a:pt x="811206" y="41959"/>
                    </a:lnTo>
                    <a:lnTo>
                      <a:pt x="0" y="41959"/>
                    </a:lnTo>
                    <a:close/>
                  </a:path>
                </a:pathLst>
              </a:custGeom>
              <a:solidFill>
                <a:srgbClr val="E6AF78"/>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8" name="Forme libre : forme 335">
                <a:extLst>
                  <a:ext uri="{FF2B5EF4-FFF2-40B4-BE49-F238E27FC236}">
                    <a16:creationId xmlns:a16="http://schemas.microsoft.com/office/drawing/2014/main" id="{7C31A5B6-EE47-43D3-35B8-315795F6FEF2}"/>
                  </a:ext>
                </a:extLst>
              </p:cNvPr>
              <p:cNvSpPr/>
              <p:nvPr/>
            </p:nvSpPr>
            <p:spPr>
              <a:xfrm>
                <a:off x="4892247" y="3884917"/>
                <a:ext cx="27972" cy="139863"/>
              </a:xfrm>
              <a:custGeom>
                <a:avLst/>
                <a:gdLst>
                  <a:gd name="connsiteX0" fmla="*/ 0 w 27972"/>
                  <a:gd name="connsiteY0" fmla="*/ 0 h 139863"/>
                  <a:gd name="connsiteX1" fmla="*/ 0 w 27972"/>
                  <a:gd name="connsiteY1" fmla="*/ 125877 h 139863"/>
                  <a:gd name="connsiteX2" fmla="*/ 13986 w 27972"/>
                  <a:gd name="connsiteY2" fmla="*/ 139863 h 139863"/>
                  <a:gd name="connsiteX3" fmla="*/ 27973 w 27972"/>
                  <a:gd name="connsiteY3" fmla="*/ 125877 h 139863"/>
                  <a:gd name="connsiteX4" fmla="*/ 27973 w 27972"/>
                  <a:gd name="connsiteY4" fmla="*/ 0 h 139863"/>
                  <a:gd name="connsiteX5" fmla="*/ 0 w 27972"/>
                  <a:gd name="connsiteY5" fmla="*/ 0 h 13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72" h="139863">
                    <a:moveTo>
                      <a:pt x="0" y="0"/>
                    </a:moveTo>
                    <a:lnTo>
                      <a:pt x="0" y="125877"/>
                    </a:lnTo>
                    <a:cubicBezTo>
                      <a:pt x="0" y="133601"/>
                      <a:pt x="6255" y="139863"/>
                      <a:pt x="13986" y="139863"/>
                    </a:cubicBezTo>
                    <a:cubicBezTo>
                      <a:pt x="21717" y="139863"/>
                      <a:pt x="27973" y="133601"/>
                      <a:pt x="27973" y="125877"/>
                    </a:cubicBezTo>
                    <a:lnTo>
                      <a:pt x="27973" y="0"/>
                    </a:lnTo>
                    <a:lnTo>
                      <a:pt x="0" y="0"/>
                    </a:lnTo>
                    <a:close/>
                  </a:path>
                </a:pathLst>
              </a:custGeom>
              <a:solidFill>
                <a:srgbClr val="E6AF78"/>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9" name="Forme libre : forme 336">
                <a:extLst>
                  <a:ext uri="{FF2B5EF4-FFF2-40B4-BE49-F238E27FC236}">
                    <a16:creationId xmlns:a16="http://schemas.microsoft.com/office/drawing/2014/main" id="{27123776-A8BE-2E36-BEC6-4B0A26A4679C}"/>
                  </a:ext>
                </a:extLst>
              </p:cNvPr>
              <p:cNvSpPr/>
              <p:nvPr/>
            </p:nvSpPr>
            <p:spPr>
              <a:xfrm>
                <a:off x="5703453" y="3884917"/>
                <a:ext cx="27972" cy="139863"/>
              </a:xfrm>
              <a:custGeom>
                <a:avLst/>
                <a:gdLst>
                  <a:gd name="connsiteX0" fmla="*/ 0 w 27972"/>
                  <a:gd name="connsiteY0" fmla="*/ 0 h 139863"/>
                  <a:gd name="connsiteX1" fmla="*/ 0 w 27972"/>
                  <a:gd name="connsiteY1" fmla="*/ 125877 h 139863"/>
                  <a:gd name="connsiteX2" fmla="*/ 13986 w 27972"/>
                  <a:gd name="connsiteY2" fmla="*/ 139863 h 139863"/>
                  <a:gd name="connsiteX3" fmla="*/ 27973 w 27972"/>
                  <a:gd name="connsiteY3" fmla="*/ 125877 h 139863"/>
                  <a:gd name="connsiteX4" fmla="*/ 27973 w 27972"/>
                  <a:gd name="connsiteY4" fmla="*/ 0 h 139863"/>
                  <a:gd name="connsiteX5" fmla="*/ 0 w 27972"/>
                  <a:gd name="connsiteY5" fmla="*/ 0 h 13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72" h="139863">
                    <a:moveTo>
                      <a:pt x="0" y="0"/>
                    </a:moveTo>
                    <a:lnTo>
                      <a:pt x="0" y="125877"/>
                    </a:lnTo>
                    <a:cubicBezTo>
                      <a:pt x="0" y="133601"/>
                      <a:pt x="6255" y="139863"/>
                      <a:pt x="13986" y="139863"/>
                    </a:cubicBezTo>
                    <a:cubicBezTo>
                      <a:pt x="21717" y="139863"/>
                      <a:pt x="27973" y="133601"/>
                      <a:pt x="27973" y="125877"/>
                    </a:cubicBezTo>
                    <a:lnTo>
                      <a:pt x="27973" y="0"/>
                    </a:lnTo>
                    <a:lnTo>
                      <a:pt x="0" y="0"/>
                    </a:lnTo>
                    <a:close/>
                  </a:path>
                </a:pathLst>
              </a:custGeom>
              <a:solidFill>
                <a:srgbClr val="E6AF78"/>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0" name="Forme libre : forme 337">
                <a:extLst>
                  <a:ext uri="{FF2B5EF4-FFF2-40B4-BE49-F238E27FC236}">
                    <a16:creationId xmlns:a16="http://schemas.microsoft.com/office/drawing/2014/main" id="{6DE70152-2AD9-7C53-6A34-D7CAE0046765}"/>
                  </a:ext>
                </a:extLst>
              </p:cNvPr>
              <p:cNvSpPr/>
              <p:nvPr/>
            </p:nvSpPr>
            <p:spPr>
              <a:xfrm>
                <a:off x="4990151" y="3585617"/>
                <a:ext cx="251753" cy="285313"/>
              </a:xfrm>
              <a:custGeom>
                <a:avLst/>
                <a:gdLst>
                  <a:gd name="connsiteX0" fmla="*/ 228557 w 251753"/>
                  <a:gd name="connsiteY0" fmla="*/ 89612 h 285313"/>
                  <a:gd name="connsiteX1" fmla="*/ 183298 w 251753"/>
                  <a:gd name="connsiteY1" fmla="*/ 66982 h 285313"/>
                  <a:gd name="connsiteX2" fmla="*/ 167834 w 251753"/>
                  <a:gd name="connsiteY2" fmla="*/ 41959 h 285313"/>
                  <a:gd name="connsiteX3" fmla="*/ 167836 w 251753"/>
                  <a:gd name="connsiteY3" fmla="*/ 0 h 285313"/>
                  <a:gd name="connsiteX4" fmla="*/ 83918 w 251753"/>
                  <a:gd name="connsiteY4" fmla="*/ 0 h 285313"/>
                  <a:gd name="connsiteX5" fmla="*/ 83918 w 251753"/>
                  <a:gd name="connsiteY5" fmla="*/ 41961 h 285313"/>
                  <a:gd name="connsiteX6" fmla="*/ 68456 w 251753"/>
                  <a:gd name="connsiteY6" fmla="*/ 66979 h 285313"/>
                  <a:gd name="connsiteX7" fmla="*/ 23193 w 251753"/>
                  <a:gd name="connsiteY7" fmla="*/ 89610 h 285313"/>
                  <a:gd name="connsiteX8" fmla="*/ 0 w 251753"/>
                  <a:gd name="connsiteY8" fmla="*/ 127141 h 285313"/>
                  <a:gd name="connsiteX9" fmla="*/ 0 w 251753"/>
                  <a:gd name="connsiteY9" fmla="*/ 243355 h 285313"/>
                  <a:gd name="connsiteX10" fmla="*/ 41959 w 251753"/>
                  <a:gd name="connsiteY10" fmla="*/ 285314 h 285313"/>
                  <a:gd name="connsiteX11" fmla="*/ 251754 w 251753"/>
                  <a:gd name="connsiteY11" fmla="*/ 285314 h 285313"/>
                  <a:gd name="connsiteX12" fmla="*/ 251754 w 251753"/>
                  <a:gd name="connsiteY12" fmla="*/ 127143 h 285313"/>
                  <a:gd name="connsiteX13" fmla="*/ 228557 w 251753"/>
                  <a:gd name="connsiteY13" fmla="*/ 89612 h 28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1753" h="285313">
                    <a:moveTo>
                      <a:pt x="228557" y="89612"/>
                    </a:moveTo>
                    <a:lnTo>
                      <a:pt x="183298" y="66982"/>
                    </a:lnTo>
                    <a:cubicBezTo>
                      <a:pt x="173820" y="62243"/>
                      <a:pt x="167832" y="52555"/>
                      <a:pt x="167834" y="41959"/>
                    </a:cubicBezTo>
                    <a:lnTo>
                      <a:pt x="167836" y="0"/>
                    </a:lnTo>
                    <a:lnTo>
                      <a:pt x="83918" y="0"/>
                    </a:lnTo>
                    <a:lnTo>
                      <a:pt x="83918" y="41961"/>
                    </a:lnTo>
                    <a:cubicBezTo>
                      <a:pt x="83918" y="52555"/>
                      <a:pt x="77932" y="62241"/>
                      <a:pt x="68456" y="66979"/>
                    </a:cubicBezTo>
                    <a:lnTo>
                      <a:pt x="23193" y="89610"/>
                    </a:lnTo>
                    <a:cubicBezTo>
                      <a:pt x="8979" y="96719"/>
                      <a:pt x="0" y="111247"/>
                      <a:pt x="0" y="127141"/>
                    </a:cubicBezTo>
                    <a:lnTo>
                      <a:pt x="0" y="243355"/>
                    </a:lnTo>
                    <a:cubicBezTo>
                      <a:pt x="0" y="266528"/>
                      <a:pt x="18785" y="285314"/>
                      <a:pt x="41959" y="285314"/>
                    </a:cubicBezTo>
                    <a:lnTo>
                      <a:pt x="251754" y="285314"/>
                    </a:lnTo>
                    <a:lnTo>
                      <a:pt x="251754" y="127143"/>
                    </a:lnTo>
                    <a:cubicBezTo>
                      <a:pt x="251754" y="111249"/>
                      <a:pt x="242774" y="96719"/>
                      <a:pt x="228557" y="89612"/>
                    </a:cubicBezTo>
                    <a:close/>
                  </a:path>
                </a:pathLst>
              </a:custGeom>
              <a:solidFill>
                <a:srgbClr val="E6AF78"/>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
          <p:nvSpPr>
            <p:cNvPr id="109" name="Forme libre : forme 339">
              <a:extLst>
                <a:ext uri="{FF2B5EF4-FFF2-40B4-BE49-F238E27FC236}">
                  <a16:creationId xmlns:a16="http://schemas.microsoft.com/office/drawing/2014/main" id="{F3942E48-33D0-F338-360B-27C00237BA02}"/>
                </a:ext>
              </a:extLst>
            </p:cNvPr>
            <p:cNvSpPr/>
            <p:nvPr/>
          </p:nvSpPr>
          <p:spPr>
            <a:xfrm>
              <a:off x="5073314" y="3585617"/>
              <a:ext cx="85423" cy="55945"/>
            </a:xfrm>
            <a:custGeom>
              <a:avLst/>
              <a:gdLst>
                <a:gd name="connsiteX0" fmla="*/ 42714 w 85423"/>
                <a:gd name="connsiteY0" fmla="*/ 55945 h 55945"/>
                <a:gd name="connsiteX1" fmla="*/ 85423 w 85423"/>
                <a:gd name="connsiteY1" fmla="*/ 47314 h 55945"/>
                <a:gd name="connsiteX2" fmla="*/ 84671 w 85423"/>
                <a:gd name="connsiteY2" fmla="*/ 41959 h 55945"/>
                <a:gd name="connsiteX3" fmla="*/ 84673 w 85423"/>
                <a:gd name="connsiteY3" fmla="*/ 0 h 55945"/>
                <a:gd name="connsiteX4" fmla="*/ 755 w 85423"/>
                <a:gd name="connsiteY4" fmla="*/ 0 h 55945"/>
                <a:gd name="connsiteX5" fmla="*/ 755 w 85423"/>
                <a:gd name="connsiteY5" fmla="*/ 41961 h 55945"/>
                <a:gd name="connsiteX6" fmla="*/ 0 w 85423"/>
                <a:gd name="connsiteY6" fmla="*/ 47340 h 55945"/>
                <a:gd name="connsiteX7" fmla="*/ 42714 w 85423"/>
                <a:gd name="connsiteY7" fmla="*/ 55945 h 55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423" h="55945">
                  <a:moveTo>
                    <a:pt x="42714" y="55945"/>
                  </a:moveTo>
                  <a:cubicBezTo>
                    <a:pt x="57774" y="55945"/>
                    <a:pt x="72199" y="52842"/>
                    <a:pt x="85423" y="47314"/>
                  </a:cubicBezTo>
                  <a:cubicBezTo>
                    <a:pt x="85075" y="45552"/>
                    <a:pt x="84671" y="43798"/>
                    <a:pt x="84671" y="41959"/>
                  </a:cubicBezTo>
                  <a:lnTo>
                    <a:pt x="84673" y="0"/>
                  </a:lnTo>
                  <a:lnTo>
                    <a:pt x="755" y="0"/>
                  </a:lnTo>
                  <a:lnTo>
                    <a:pt x="755" y="41961"/>
                  </a:lnTo>
                  <a:cubicBezTo>
                    <a:pt x="755" y="43809"/>
                    <a:pt x="351" y="45569"/>
                    <a:pt x="0" y="47340"/>
                  </a:cubicBezTo>
                  <a:cubicBezTo>
                    <a:pt x="13233" y="52839"/>
                    <a:pt x="27649" y="55945"/>
                    <a:pt x="42714" y="55945"/>
                  </a:cubicBezTo>
                  <a:close/>
                </a:path>
              </a:pathLst>
            </a:custGeom>
            <a:solidFill>
              <a:srgbClr val="D29B6E"/>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10" name="Forme libre : forme 343">
              <a:extLst>
                <a:ext uri="{FF2B5EF4-FFF2-40B4-BE49-F238E27FC236}">
                  <a16:creationId xmlns:a16="http://schemas.microsoft.com/office/drawing/2014/main" id="{7BA5069F-73D4-5363-4019-CB0659C1860C}"/>
                </a:ext>
              </a:extLst>
            </p:cNvPr>
            <p:cNvSpPr/>
            <p:nvPr/>
          </p:nvSpPr>
          <p:spPr>
            <a:xfrm>
              <a:off x="4990151" y="3659106"/>
              <a:ext cx="251753" cy="211824"/>
            </a:xfrm>
            <a:custGeom>
              <a:avLst/>
              <a:gdLst>
                <a:gd name="connsiteX0" fmla="*/ 228557 w 251753"/>
                <a:gd name="connsiteY0" fmla="*/ 16123 h 211824"/>
                <a:gd name="connsiteX1" fmla="*/ 196314 w 251753"/>
                <a:gd name="connsiteY1" fmla="*/ 2 h 211824"/>
                <a:gd name="connsiteX2" fmla="*/ 125877 w 251753"/>
                <a:gd name="connsiteY2" fmla="*/ 38401 h 211824"/>
                <a:gd name="connsiteX3" fmla="*/ 55438 w 251753"/>
                <a:gd name="connsiteY3" fmla="*/ 0 h 211824"/>
                <a:gd name="connsiteX4" fmla="*/ 23195 w 251753"/>
                <a:gd name="connsiteY4" fmla="*/ 16123 h 211824"/>
                <a:gd name="connsiteX5" fmla="*/ 0 w 251753"/>
                <a:gd name="connsiteY5" fmla="*/ 53652 h 211824"/>
                <a:gd name="connsiteX6" fmla="*/ 0 w 251753"/>
                <a:gd name="connsiteY6" fmla="*/ 169866 h 211824"/>
                <a:gd name="connsiteX7" fmla="*/ 41959 w 251753"/>
                <a:gd name="connsiteY7" fmla="*/ 211824 h 211824"/>
                <a:gd name="connsiteX8" fmla="*/ 251754 w 251753"/>
                <a:gd name="connsiteY8" fmla="*/ 211824 h 211824"/>
                <a:gd name="connsiteX9" fmla="*/ 251754 w 251753"/>
                <a:gd name="connsiteY9" fmla="*/ 53653 h 211824"/>
                <a:gd name="connsiteX10" fmla="*/ 228557 w 251753"/>
                <a:gd name="connsiteY10" fmla="*/ 16123 h 211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753" h="211824">
                  <a:moveTo>
                    <a:pt x="228557" y="16123"/>
                  </a:moveTo>
                  <a:lnTo>
                    <a:pt x="196314" y="2"/>
                  </a:lnTo>
                  <a:cubicBezTo>
                    <a:pt x="181362" y="23090"/>
                    <a:pt x="155430" y="38401"/>
                    <a:pt x="125877" y="38401"/>
                  </a:cubicBezTo>
                  <a:cubicBezTo>
                    <a:pt x="96322" y="38401"/>
                    <a:pt x="70390" y="23088"/>
                    <a:pt x="55438" y="0"/>
                  </a:cubicBezTo>
                  <a:lnTo>
                    <a:pt x="23195" y="16123"/>
                  </a:lnTo>
                  <a:cubicBezTo>
                    <a:pt x="8979" y="23230"/>
                    <a:pt x="0" y="37760"/>
                    <a:pt x="0" y="53652"/>
                  </a:cubicBezTo>
                  <a:lnTo>
                    <a:pt x="0" y="169866"/>
                  </a:lnTo>
                  <a:cubicBezTo>
                    <a:pt x="0" y="193039"/>
                    <a:pt x="18785" y="211824"/>
                    <a:pt x="41959" y="211824"/>
                  </a:cubicBezTo>
                  <a:lnTo>
                    <a:pt x="251754" y="211824"/>
                  </a:lnTo>
                  <a:lnTo>
                    <a:pt x="251754" y="53653"/>
                  </a:lnTo>
                  <a:cubicBezTo>
                    <a:pt x="251754" y="37760"/>
                    <a:pt x="242774" y="23230"/>
                    <a:pt x="228557" y="16123"/>
                  </a:cubicBezTo>
                  <a:close/>
                </a:path>
              </a:pathLst>
            </a:custGeom>
            <a:solidFill>
              <a:srgbClr val="9258A2"/>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111" name="Graphique 1212">
              <a:extLst>
                <a:ext uri="{FF2B5EF4-FFF2-40B4-BE49-F238E27FC236}">
                  <a16:creationId xmlns:a16="http://schemas.microsoft.com/office/drawing/2014/main" id="{9EBAE0E3-7388-794E-2997-17559AF05910}"/>
                </a:ext>
              </a:extLst>
            </p:cNvPr>
            <p:cNvGrpSpPr/>
            <p:nvPr/>
          </p:nvGrpSpPr>
          <p:grpSpPr>
            <a:xfrm>
              <a:off x="4990151" y="3687544"/>
              <a:ext cx="251753" cy="183386"/>
              <a:chOff x="4990151" y="3687544"/>
              <a:chExt cx="251753" cy="183386"/>
            </a:xfrm>
            <a:solidFill>
              <a:srgbClr val="D23C69"/>
            </a:solidFill>
          </p:grpSpPr>
          <p:sp>
            <p:nvSpPr>
              <p:cNvPr id="125" name="Forme libre : forme 345">
                <a:extLst>
                  <a:ext uri="{FF2B5EF4-FFF2-40B4-BE49-F238E27FC236}">
                    <a16:creationId xmlns:a16="http://schemas.microsoft.com/office/drawing/2014/main" id="{BB995171-6FB4-D44D-F3C8-303FC0E13DCC}"/>
                  </a:ext>
                </a:extLst>
              </p:cNvPr>
              <p:cNvSpPr/>
              <p:nvPr/>
            </p:nvSpPr>
            <p:spPr>
              <a:xfrm>
                <a:off x="5185960" y="3687546"/>
                <a:ext cx="55945" cy="183385"/>
              </a:xfrm>
              <a:custGeom>
                <a:avLst/>
                <a:gdLst>
                  <a:gd name="connsiteX0" fmla="*/ 47419 w 55945"/>
                  <a:gd name="connsiteY0" fmla="*/ 0 h 183385"/>
                  <a:gd name="connsiteX1" fmla="*/ 55945 w 55945"/>
                  <a:gd name="connsiteY1" fmla="*/ 25212 h 183385"/>
                  <a:gd name="connsiteX2" fmla="*/ 55945 w 55945"/>
                  <a:gd name="connsiteY2" fmla="*/ 183385 h 183385"/>
                  <a:gd name="connsiteX3" fmla="*/ 0 w 55945"/>
                  <a:gd name="connsiteY3" fmla="*/ 183385 h 183385"/>
                  <a:gd name="connsiteX4" fmla="*/ 0 w 55945"/>
                  <a:gd name="connsiteY4" fmla="*/ 51379 h 183385"/>
                  <a:gd name="connsiteX5" fmla="*/ 10498 w 55945"/>
                  <a:gd name="connsiteY5" fmla="*/ 29536 h 183385"/>
                  <a:gd name="connsiteX6" fmla="*/ 47419 w 55945"/>
                  <a:gd name="connsiteY6" fmla="*/ 0 h 18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5" h="183385">
                    <a:moveTo>
                      <a:pt x="47419" y="0"/>
                    </a:moveTo>
                    <a:cubicBezTo>
                      <a:pt x="52807" y="7149"/>
                      <a:pt x="55945" y="15922"/>
                      <a:pt x="55945" y="25212"/>
                    </a:cubicBezTo>
                    <a:lnTo>
                      <a:pt x="55945" y="183385"/>
                    </a:lnTo>
                    <a:lnTo>
                      <a:pt x="0" y="183385"/>
                    </a:lnTo>
                    <a:lnTo>
                      <a:pt x="0" y="51379"/>
                    </a:lnTo>
                    <a:cubicBezTo>
                      <a:pt x="0" y="42880"/>
                      <a:pt x="3862" y="34843"/>
                      <a:pt x="10498" y="29536"/>
                    </a:cubicBezTo>
                    <a:lnTo>
                      <a:pt x="47419" y="0"/>
                    </a:lnTo>
                    <a:close/>
                  </a:path>
                </a:pathLst>
              </a:custGeom>
              <a:solidFill>
                <a:srgbClr val="582974"/>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6" name="Forme libre : forme 346">
                <a:extLst>
                  <a:ext uri="{FF2B5EF4-FFF2-40B4-BE49-F238E27FC236}">
                    <a16:creationId xmlns:a16="http://schemas.microsoft.com/office/drawing/2014/main" id="{511F0842-170E-B415-E4F1-DC789A463F16}"/>
                  </a:ext>
                </a:extLst>
              </p:cNvPr>
              <p:cNvSpPr/>
              <p:nvPr/>
            </p:nvSpPr>
            <p:spPr>
              <a:xfrm>
                <a:off x="4990151" y="3687544"/>
                <a:ext cx="125876" cy="183386"/>
              </a:xfrm>
              <a:custGeom>
                <a:avLst/>
                <a:gdLst>
                  <a:gd name="connsiteX0" fmla="*/ 55945 w 125876"/>
                  <a:gd name="connsiteY0" fmla="*/ 113455 h 183386"/>
                  <a:gd name="connsiteX1" fmla="*/ 55945 w 125876"/>
                  <a:gd name="connsiteY1" fmla="*/ 51380 h 183386"/>
                  <a:gd name="connsiteX2" fmla="*/ 45447 w 125876"/>
                  <a:gd name="connsiteY2" fmla="*/ 29537 h 183386"/>
                  <a:gd name="connsiteX3" fmla="*/ 8526 w 125876"/>
                  <a:gd name="connsiteY3" fmla="*/ 0 h 183386"/>
                  <a:gd name="connsiteX4" fmla="*/ 0 w 125876"/>
                  <a:gd name="connsiteY4" fmla="*/ 25214 h 183386"/>
                  <a:gd name="connsiteX5" fmla="*/ 0 w 125876"/>
                  <a:gd name="connsiteY5" fmla="*/ 141428 h 183386"/>
                  <a:gd name="connsiteX6" fmla="*/ 41959 w 125876"/>
                  <a:gd name="connsiteY6" fmla="*/ 183387 h 183386"/>
                  <a:gd name="connsiteX7" fmla="*/ 125877 w 125876"/>
                  <a:gd name="connsiteY7" fmla="*/ 183387 h 183386"/>
                  <a:gd name="connsiteX8" fmla="*/ 125877 w 125876"/>
                  <a:gd name="connsiteY8" fmla="*/ 127442 h 183386"/>
                  <a:gd name="connsiteX9" fmla="*/ 69932 w 125876"/>
                  <a:gd name="connsiteY9" fmla="*/ 127442 h 183386"/>
                  <a:gd name="connsiteX10" fmla="*/ 55945 w 125876"/>
                  <a:gd name="connsiteY10" fmla="*/ 113455 h 183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876" h="183386">
                    <a:moveTo>
                      <a:pt x="55945" y="113455"/>
                    </a:moveTo>
                    <a:lnTo>
                      <a:pt x="55945" y="51380"/>
                    </a:lnTo>
                    <a:cubicBezTo>
                      <a:pt x="55945" y="42882"/>
                      <a:pt x="52083" y="34845"/>
                      <a:pt x="45447" y="29537"/>
                    </a:cubicBezTo>
                    <a:lnTo>
                      <a:pt x="8526" y="0"/>
                    </a:lnTo>
                    <a:cubicBezTo>
                      <a:pt x="3138" y="7149"/>
                      <a:pt x="0" y="15923"/>
                      <a:pt x="0" y="25214"/>
                    </a:cubicBezTo>
                    <a:lnTo>
                      <a:pt x="0" y="141428"/>
                    </a:lnTo>
                    <a:cubicBezTo>
                      <a:pt x="0" y="164601"/>
                      <a:pt x="18785" y="183387"/>
                      <a:pt x="41959" y="183387"/>
                    </a:cubicBezTo>
                    <a:lnTo>
                      <a:pt x="125877" y="183387"/>
                    </a:lnTo>
                    <a:lnTo>
                      <a:pt x="125877" y="127442"/>
                    </a:lnTo>
                    <a:lnTo>
                      <a:pt x="69932" y="127442"/>
                    </a:lnTo>
                    <a:cubicBezTo>
                      <a:pt x="62208" y="127442"/>
                      <a:pt x="55945" y="121179"/>
                      <a:pt x="55945" y="113455"/>
                    </a:cubicBezTo>
                    <a:close/>
                  </a:path>
                </a:pathLst>
              </a:custGeom>
              <a:solidFill>
                <a:srgbClr val="582974"/>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
          <p:nvSpPr>
            <p:cNvPr id="112" name="Forme libre : forme 347">
              <a:extLst>
                <a:ext uri="{FF2B5EF4-FFF2-40B4-BE49-F238E27FC236}">
                  <a16:creationId xmlns:a16="http://schemas.microsoft.com/office/drawing/2014/main" id="{39177B46-90FF-6DC9-374A-0C0777D311E1}"/>
                </a:ext>
              </a:extLst>
            </p:cNvPr>
            <p:cNvSpPr/>
            <p:nvPr/>
          </p:nvSpPr>
          <p:spPr>
            <a:xfrm>
              <a:off x="5060083" y="3353437"/>
              <a:ext cx="111890" cy="97904"/>
            </a:xfrm>
            <a:custGeom>
              <a:avLst/>
              <a:gdLst>
                <a:gd name="connsiteX0" fmla="*/ 111891 w 111890"/>
                <a:gd name="connsiteY0" fmla="*/ 48952 h 97904"/>
                <a:gd name="connsiteX1" fmla="*/ 55945 w 111890"/>
                <a:gd name="connsiteY1" fmla="*/ 97904 h 97904"/>
                <a:gd name="connsiteX2" fmla="*/ 0 w 111890"/>
                <a:gd name="connsiteY2" fmla="*/ 48952 h 97904"/>
                <a:gd name="connsiteX3" fmla="*/ 55945 w 111890"/>
                <a:gd name="connsiteY3" fmla="*/ 0 h 97904"/>
                <a:gd name="connsiteX4" fmla="*/ 111891 w 111890"/>
                <a:gd name="connsiteY4" fmla="*/ 48952 h 97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90" h="97904">
                  <a:moveTo>
                    <a:pt x="111891" y="48952"/>
                  </a:moveTo>
                  <a:cubicBezTo>
                    <a:pt x="111891" y="75988"/>
                    <a:pt x="86843" y="97904"/>
                    <a:pt x="55945" y="97904"/>
                  </a:cubicBezTo>
                  <a:cubicBezTo>
                    <a:pt x="25048" y="97904"/>
                    <a:pt x="0" y="75988"/>
                    <a:pt x="0" y="48952"/>
                  </a:cubicBezTo>
                  <a:cubicBezTo>
                    <a:pt x="0" y="21917"/>
                    <a:pt x="25048" y="0"/>
                    <a:pt x="55945" y="0"/>
                  </a:cubicBezTo>
                  <a:cubicBezTo>
                    <a:pt x="86843" y="0"/>
                    <a:pt x="111891" y="21917"/>
                    <a:pt x="111891" y="48952"/>
                  </a:cubicBezTo>
                  <a:close/>
                </a:path>
              </a:pathLst>
            </a:custGeom>
            <a:solidFill>
              <a:srgbClr val="785550"/>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13" name="Forme libre : forme 348">
              <a:extLst>
                <a:ext uri="{FF2B5EF4-FFF2-40B4-BE49-F238E27FC236}">
                  <a16:creationId xmlns:a16="http://schemas.microsoft.com/office/drawing/2014/main" id="{76BBDE39-039F-78C0-51B3-DF9C8B25B01A}"/>
                </a:ext>
              </a:extLst>
            </p:cNvPr>
            <p:cNvSpPr/>
            <p:nvPr/>
          </p:nvSpPr>
          <p:spPr>
            <a:xfrm>
              <a:off x="5060083" y="3353437"/>
              <a:ext cx="76924" cy="97904"/>
            </a:xfrm>
            <a:custGeom>
              <a:avLst/>
              <a:gdLst>
                <a:gd name="connsiteX0" fmla="*/ 41959 w 76924"/>
                <a:gd name="connsiteY0" fmla="*/ 48952 h 97904"/>
                <a:gd name="connsiteX1" fmla="*/ 76925 w 76924"/>
                <a:gd name="connsiteY1" fmla="*/ 3629 h 97904"/>
                <a:gd name="connsiteX2" fmla="*/ 55945 w 76924"/>
                <a:gd name="connsiteY2" fmla="*/ 0 h 97904"/>
                <a:gd name="connsiteX3" fmla="*/ 0 w 76924"/>
                <a:gd name="connsiteY3" fmla="*/ 48952 h 97904"/>
                <a:gd name="connsiteX4" fmla="*/ 55945 w 76924"/>
                <a:gd name="connsiteY4" fmla="*/ 97904 h 97904"/>
                <a:gd name="connsiteX5" fmla="*/ 76925 w 76924"/>
                <a:gd name="connsiteY5" fmla="*/ 94275 h 97904"/>
                <a:gd name="connsiteX6" fmla="*/ 41959 w 76924"/>
                <a:gd name="connsiteY6" fmla="*/ 48952 h 9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924" h="97904">
                  <a:moveTo>
                    <a:pt x="41959" y="48952"/>
                  </a:moveTo>
                  <a:cubicBezTo>
                    <a:pt x="41959" y="28418"/>
                    <a:pt x="56438" y="10899"/>
                    <a:pt x="76925" y="3629"/>
                  </a:cubicBezTo>
                  <a:cubicBezTo>
                    <a:pt x="70437" y="1327"/>
                    <a:pt x="63375" y="0"/>
                    <a:pt x="55945" y="0"/>
                  </a:cubicBezTo>
                  <a:cubicBezTo>
                    <a:pt x="25048" y="0"/>
                    <a:pt x="0" y="21917"/>
                    <a:pt x="0" y="48952"/>
                  </a:cubicBezTo>
                  <a:cubicBezTo>
                    <a:pt x="0" y="75988"/>
                    <a:pt x="25048" y="97904"/>
                    <a:pt x="55945" y="97904"/>
                  </a:cubicBezTo>
                  <a:cubicBezTo>
                    <a:pt x="63375" y="97904"/>
                    <a:pt x="70437" y="96577"/>
                    <a:pt x="76925" y="94275"/>
                  </a:cubicBezTo>
                  <a:cubicBezTo>
                    <a:pt x="56438" y="87005"/>
                    <a:pt x="41959" y="69486"/>
                    <a:pt x="41959" y="48952"/>
                  </a:cubicBezTo>
                  <a:close/>
                </a:path>
              </a:pathLst>
            </a:custGeom>
            <a:solidFill>
              <a:srgbClr val="694B4B"/>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14" name="Forme libre : forme 359">
              <a:extLst>
                <a:ext uri="{FF2B5EF4-FFF2-40B4-BE49-F238E27FC236}">
                  <a16:creationId xmlns:a16="http://schemas.microsoft.com/office/drawing/2014/main" id="{6FAB2C2C-BD11-86D7-E05F-6A97C2184758}"/>
                </a:ext>
              </a:extLst>
            </p:cNvPr>
            <p:cNvSpPr/>
            <p:nvPr/>
          </p:nvSpPr>
          <p:spPr>
            <a:xfrm>
              <a:off x="5018124" y="3395396"/>
              <a:ext cx="195808" cy="195808"/>
            </a:xfrm>
            <a:custGeom>
              <a:avLst/>
              <a:gdLst>
                <a:gd name="connsiteX0" fmla="*/ 195808 w 195808"/>
                <a:gd name="connsiteY0" fmla="*/ 97904 h 195808"/>
                <a:gd name="connsiteX1" fmla="*/ 97904 w 195808"/>
                <a:gd name="connsiteY1" fmla="*/ 195808 h 195808"/>
                <a:gd name="connsiteX2" fmla="*/ 0 w 195808"/>
                <a:gd name="connsiteY2" fmla="*/ 97904 h 195808"/>
                <a:gd name="connsiteX3" fmla="*/ 97904 w 195808"/>
                <a:gd name="connsiteY3" fmla="*/ 0 h 195808"/>
                <a:gd name="connsiteX4" fmla="*/ 195808 w 195808"/>
                <a:gd name="connsiteY4" fmla="*/ 97904 h 195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808" h="195808">
                  <a:moveTo>
                    <a:pt x="195808" y="97904"/>
                  </a:moveTo>
                  <a:cubicBezTo>
                    <a:pt x="195808" y="151975"/>
                    <a:pt x="151975" y="195808"/>
                    <a:pt x="97904" y="195808"/>
                  </a:cubicBezTo>
                  <a:cubicBezTo>
                    <a:pt x="43833" y="195808"/>
                    <a:pt x="0" y="151975"/>
                    <a:pt x="0" y="97904"/>
                  </a:cubicBezTo>
                  <a:cubicBezTo>
                    <a:pt x="0" y="43833"/>
                    <a:pt x="43833" y="0"/>
                    <a:pt x="97904" y="0"/>
                  </a:cubicBezTo>
                  <a:cubicBezTo>
                    <a:pt x="151975" y="0"/>
                    <a:pt x="195808" y="43833"/>
                    <a:pt x="195808" y="97904"/>
                  </a:cubicBezTo>
                  <a:close/>
                </a:path>
              </a:pathLst>
            </a:custGeom>
            <a:solidFill>
              <a:srgbClr val="5A4146"/>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15" name="Forme libre : forme 360">
              <a:extLst>
                <a:ext uri="{FF2B5EF4-FFF2-40B4-BE49-F238E27FC236}">
                  <a16:creationId xmlns:a16="http://schemas.microsoft.com/office/drawing/2014/main" id="{57FE30EF-2F06-C0A4-7B16-64319A217D6E}"/>
                </a:ext>
              </a:extLst>
            </p:cNvPr>
            <p:cNvSpPr/>
            <p:nvPr/>
          </p:nvSpPr>
          <p:spPr>
            <a:xfrm>
              <a:off x="5071693" y="3395397"/>
              <a:ext cx="142238" cy="176118"/>
            </a:xfrm>
            <a:custGeom>
              <a:avLst/>
              <a:gdLst>
                <a:gd name="connsiteX0" fmla="*/ 141321 w 142238"/>
                <a:gd name="connsiteY0" fmla="*/ 84331 h 176118"/>
                <a:gd name="connsiteX1" fmla="*/ 66062 w 142238"/>
                <a:gd name="connsiteY1" fmla="*/ 2398 h 176118"/>
                <a:gd name="connsiteX2" fmla="*/ 44945 w 142238"/>
                <a:gd name="connsiteY2" fmla="*/ 1 h 176118"/>
                <a:gd name="connsiteX3" fmla="*/ 24544 w 142238"/>
                <a:gd name="connsiteY3" fmla="*/ 85019 h 176118"/>
                <a:gd name="connsiteX4" fmla="*/ 28249 w 142238"/>
                <a:gd name="connsiteY4" fmla="*/ 86618 h 176118"/>
                <a:gd name="connsiteX5" fmla="*/ 76970 w 142238"/>
                <a:gd name="connsiteY5" fmla="*/ 174828 h 176118"/>
                <a:gd name="connsiteX6" fmla="*/ 103046 w 142238"/>
                <a:gd name="connsiteY6" fmla="*/ 176118 h 176118"/>
                <a:gd name="connsiteX7" fmla="*/ 141321 w 142238"/>
                <a:gd name="connsiteY7" fmla="*/ 84331 h 17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238" h="176118">
                  <a:moveTo>
                    <a:pt x="141321" y="84331"/>
                  </a:moveTo>
                  <a:cubicBezTo>
                    <a:pt x="135942" y="44434"/>
                    <a:pt x="105373" y="11078"/>
                    <a:pt x="66062" y="2398"/>
                  </a:cubicBezTo>
                  <a:cubicBezTo>
                    <a:pt x="58891" y="814"/>
                    <a:pt x="51831" y="43"/>
                    <a:pt x="44945" y="1"/>
                  </a:cubicBezTo>
                  <a:cubicBezTo>
                    <a:pt x="-1960" y="-291"/>
                    <a:pt x="-17623" y="64474"/>
                    <a:pt x="24544" y="85019"/>
                  </a:cubicBezTo>
                  <a:cubicBezTo>
                    <a:pt x="26812" y="86123"/>
                    <a:pt x="28249" y="86618"/>
                    <a:pt x="28249" y="86618"/>
                  </a:cubicBezTo>
                  <a:lnTo>
                    <a:pt x="76970" y="174828"/>
                  </a:lnTo>
                  <a:cubicBezTo>
                    <a:pt x="76970" y="174828"/>
                    <a:pt x="89953" y="175715"/>
                    <a:pt x="103046" y="176118"/>
                  </a:cubicBezTo>
                  <a:cubicBezTo>
                    <a:pt x="130113" y="155767"/>
                    <a:pt x="146377" y="121820"/>
                    <a:pt x="141321" y="84331"/>
                  </a:cubicBezTo>
                  <a:close/>
                </a:path>
              </a:pathLst>
            </a:custGeom>
            <a:solidFill>
              <a:srgbClr val="694B4B"/>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16" name="Forme libre : forme 361">
              <a:extLst>
                <a:ext uri="{FF2B5EF4-FFF2-40B4-BE49-F238E27FC236}">
                  <a16:creationId xmlns:a16="http://schemas.microsoft.com/office/drawing/2014/main" id="{E8D2B9F3-FEFE-3F91-6754-07D90D35972E}"/>
                </a:ext>
              </a:extLst>
            </p:cNvPr>
            <p:cNvSpPr/>
            <p:nvPr/>
          </p:nvSpPr>
          <p:spPr>
            <a:xfrm>
              <a:off x="5032682" y="3481609"/>
              <a:ext cx="167041" cy="137567"/>
            </a:xfrm>
            <a:custGeom>
              <a:avLst/>
              <a:gdLst>
                <a:gd name="connsiteX0" fmla="*/ 83346 w 167041"/>
                <a:gd name="connsiteY0" fmla="*/ 137568 h 137567"/>
                <a:gd name="connsiteX1" fmla="*/ 83346 w 167041"/>
                <a:gd name="connsiteY1" fmla="*/ 137568 h 137567"/>
                <a:gd name="connsiteX2" fmla="*/ 124 w 167041"/>
                <a:gd name="connsiteY2" fmla="*/ 64512 h 137567"/>
                <a:gd name="connsiteX3" fmla="*/ 7598 w 167041"/>
                <a:gd name="connsiteY3" fmla="*/ 49973 h 137567"/>
                <a:gd name="connsiteX4" fmla="*/ 32354 w 167041"/>
                <a:gd name="connsiteY4" fmla="*/ 33254 h 137567"/>
                <a:gd name="connsiteX5" fmla="*/ 51489 w 167041"/>
                <a:gd name="connsiteY5" fmla="*/ 8074 h 137567"/>
                <a:gd name="connsiteX6" fmla="*/ 67258 w 167041"/>
                <a:gd name="connsiteY6" fmla="*/ 409 h 137567"/>
                <a:gd name="connsiteX7" fmla="*/ 162192 w 167041"/>
                <a:gd name="connsiteY7" fmla="*/ 49050 h 137567"/>
                <a:gd name="connsiteX8" fmla="*/ 167003 w 167041"/>
                <a:gd name="connsiteY8" fmla="*/ 60295 h 137567"/>
                <a:gd name="connsiteX9" fmla="*/ 83346 w 167041"/>
                <a:gd name="connsiteY9" fmla="*/ 137568 h 13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041" h="137567">
                  <a:moveTo>
                    <a:pt x="83346" y="137568"/>
                  </a:moveTo>
                  <a:lnTo>
                    <a:pt x="83346" y="137568"/>
                  </a:lnTo>
                  <a:cubicBezTo>
                    <a:pt x="40681" y="137568"/>
                    <a:pt x="5451" y="105728"/>
                    <a:pt x="124" y="64512"/>
                  </a:cubicBezTo>
                  <a:cubicBezTo>
                    <a:pt x="-647" y="58542"/>
                    <a:pt x="2222" y="52685"/>
                    <a:pt x="7598" y="49973"/>
                  </a:cubicBezTo>
                  <a:cubicBezTo>
                    <a:pt x="14037" y="46725"/>
                    <a:pt x="23394" y="41247"/>
                    <a:pt x="32354" y="33254"/>
                  </a:cubicBezTo>
                  <a:cubicBezTo>
                    <a:pt x="42331" y="24352"/>
                    <a:pt x="48184" y="14964"/>
                    <a:pt x="51489" y="8074"/>
                  </a:cubicBezTo>
                  <a:cubicBezTo>
                    <a:pt x="54335" y="2138"/>
                    <a:pt x="60879" y="-1217"/>
                    <a:pt x="67258" y="409"/>
                  </a:cubicBezTo>
                  <a:cubicBezTo>
                    <a:pt x="116504" y="12969"/>
                    <a:pt x="150029" y="38590"/>
                    <a:pt x="162192" y="49050"/>
                  </a:cubicBezTo>
                  <a:cubicBezTo>
                    <a:pt x="165458" y="51860"/>
                    <a:pt x="167339" y="56000"/>
                    <a:pt x="167003" y="60295"/>
                  </a:cubicBezTo>
                  <a:cubicBezTo>
                    <a:pt x="163619" y="103534"/>
                    <a:pt x="127457" y="137568"/>
                    <a:pt x="83346" y="137568"/>
                  </a:cubicBezTo>
                  <a:close/>
                </a:path>
              </a:pathLst>
            </a:custGeom>
            <a:solidFill>
              <a:srgbClr val="F0C087"/>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17" name="Forme libre : forme 362">
              <a:extLst>
                <a:ext uri="{FF2B5EF4-FFF2-40B4-BE49-F238E27FC236}">
                  <a16:creationId xmlns:a16="http://schemas.microsoft.com/office/drawing/2014/main" id="{D72D50B7-B46B-22B3-72D0-55FD4D210F92}"/>
                </a:ext>
              </a:extLst>
            </p:cNvPr>
            <p:cNvSpPr/>
            <p:nvPr/>
          </p:nvSpPr>
          <p:spPr>
            <a:xfrm>
              <a:off x="5032684" y="3481607"/>
              <a:ext cx="167041" cy="136388"/>
            </a:xfrm>
            <a:custGeom>
              <a:avLst/>
              <a:gdLst>
                <a:gd name="connsiteX0" fmla="*/ 162192 w 167041"/>
                <a:gd name="connsiteY0" fmla="*/ 49051 h 136388"/>
                <a:gd name="connsiteX1" fmla="*/ 67258 w 167041"/>
                <a:gd name="connsiteY1" fmla="*/ 410 h 136388"/>
                <a:gd name="connsiteX2" fmla="*/ 51489 w 167041"/>
                <a:gd name="connsiteY2" fmla="*/ 8074 h 136388"/>
                <a:gd name="connsiteX3" fmla="*/ 38707 w 167041"/>
                <a:gd name="connsiteY3" fmla="*/ 26730 h 136388"/>
                <a:gd name="connsiteX4" fmla="*/ 38700 w 167041"/>
                <a:gd name="connsiteY4" fmla="*/ 26777 h 136388"/>
                <a:gd name="connsiteX5" fmla="*/ 32354 w 167041"/>
                <a:gd name="connsiteY5" fmla="*/ 33255 h 136388"/>
                <a:gd name="connsiteX6" fmla="*/ 7598 w 167041"/>
                <a:gd name="connsiteY6" fmla="*/ 49974 h 136388"/>
                <a:gd name="connsiteX7" fmla="*/ 124 w 167041"/>
                <a:gd name="connsiteY7" fmla="*/ 64513 h 136388"/>
                <a:gd name="connsiteX8" fmla="*/ 70622 w 167041"/>
                <a:gd name="connsiteY8" fmla="*/ 136388 h 136388"/>
                <a:gd name="connsiteX9" fmla="*/ 41385 w 167041"/>
                <a:gd name="connsiteY9" fmla="*/ 81625 h 136388"/>
                <a:gd name="connsiteX10" fmla="*/ 41385 w 167041"/>
                <a:gd name="connsiteY10" fmla="*/ 61680 h 136388"/>
                <a:gd name="connsiteX11" fmla="*/ 50976 w 167041"/>
                <a:gd name="connsiteY11" fmla="*/ 54126 h 136388"/>
                <a:gd name="connsiteX12" fmla="*/ 70979 w 167041"/>
                <a:gd name="connsiteY12" fmla="*/ 30528 h 136388"/>
                <a:gd name="connsiteX13" fmla="*/ 143873 w 167041"/>
                <a:gd name="connsiteY13" fmla="*/ 70189 h 136388"/>
                <a:gd name="connsiteX14" fmla="*/ 160799 w 167041"/>
                <a:gd name="connsiteY14" fmla="*/ 85796 h 136388"/>
                <a:gd name="connsiteX15" fmla="*/ 167003 w 167041"/>
                <a:gd name="connsiteY15" fmla="*/ 60292 h 136388"/>
                <a:gd name="connsiteX16" fmla="*/ 162192 w 167041"/>
                <a:gd name="connsiteY16" fmla="*/ 49051 h 13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041" h="136388">
                  <a:moveTo>
                    <a:pt x="162192" y="49051"/>
                  </a:moveTo>
                  <a:cubicBezTo>
                    <a:pt x="150029" y="38591"/>
                    <a:pt x="116502" y="12971"/>
                    <a:pt x="67258" y="410"/>
                  </a:cubicBezTo>
                  <a:cubicBezTo>
                    <a:pt x="60880" y="-1218"/>
                    <a:pt x="54335" y="2139"/>
                    <a:pt x="51489" y="8074"/>
                  </a:cubicBezTo>
                  <a:cubicBezTo>
                    <a:pt x="48985" y="13293"/>
                    <a:pt x="44849" y="19943"/>
                    <a:pt x="38707" y="26730"/>
                  </a:cubicBezTo>
                  <a:cubicBezTo>
                    <a:pt x="38705" y="26746"/>
                    <a:pt x="38702" y="26762"/>
                    <a:pt x="38700" y="26777"/>
                  </a:cubicBezTo>
                  <a:cubicBezTo>
                    <a:pt x="36794" y="28937"/>
                    <a:pt x="34766" y="31101"/>
                    <a:pt x="32354" y="33255"/>
                  </a:cubicBezTo>
                  <a:cubicBezTo>
                    <a:pt x="23394" y="41250"/>
                    <a:pt x="14037" y="46725"/>
                    <a:pt x="7598" y="49974"/>
                  </a:cubicBezTo>
                  <a:cubicBezTo>
                    <a:pt x="2222" y="52685"/>
                    <a:pt x="-647" y="58542"/>
                    <a:pt x="124" y="64513"/>
                  </a:cubicBezTo>
                  <a:cubicBezTo>
                    <a:pt x="4907" y="101527"/>
                    <a:pt x="33875" y="130769"/>
                    <a:pt x="70622" y="136388"/>
                  </a:cubicBezTo>
                  <a:cubicBezTo>
                    <a:pt x="53877" y="124998"/>
                    <a:pt x="41385" y="109554"/>
                    <a:pt x="41385" y="81625"/>
                  </a:cubicBezTo>
                  <a:lnTo>
                    <a:pt x="41385" y="61680"/>
                  </a:lnTo>
                  <a:cubicBezTo>
                    <a:pt x="44562" y="59336"/>
                    <a:pt x="47761" y="56995"/>
                    <a:pt x="50976" y="54126"/>
                  </a:cubicBezTo>
                  <a:cubicBezTo>
                    <a:pt x="58749" y="47189"/>
                    <a:pt x="65536" y="39166"/>
                    <a:pt x="70979" y="30528"/>
                  </a:cubicBezTo>
                  <a:cubicBezTo>
                    <a:pt x="108651" y="42283"/>
                    <a:pt x="134191" y="61864"/>
                    <a:pt x="143873" y="70189"/>
                  </a:cubicBezTo>
                  <a:cubicBezTo>
                    <a:pt x="146524" y="72514"/>
                    <a:pt x="153101" y="78576"/>
                    <a:pt x="160799" y="85796"/>
                  </a:cubicBezTo>
                  <a:cubicBezTo>
                    <a:pt x="164110" y="77828"/>
                    <a:pt x="166299" y="69278"/>
                    <a:pt x="167003" y="60292"/>
                  </a:cubicBezTo>
                  <a:cubicBezTo>
                    <a:pt x="167339" y="56000"/>
                    <a:pt x="165458" y="51858"/>
                    <a:pt x="162192" y="49051"/>
                  </a:cubicBezTo>
                  <a:close/>
                </a:path>
              </a:pathLst>
            </a:custGeom>
            <a:solidFill>
              <a:srgbClr val="E6AF78"/>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118" name="Graphique 1212">
              <a:extLst>
                <a:ext uri="{FF2B5EF4-FFF2-40B4-BE49-F238E27FC236}">
                  <a16:creationId xmlns:a16="http://schemas.microsoft.com/office/drawing/2014/main" id="{412D2E6D-BDC4-DBA3-D07A-D822ABF9AF99}"/>
                </a:ext>
              </a:extLst>
            </p:cNvPr>
            <p:cNvGrpSpPr/>
            <p:nvPr/>
          </p:nvGrpSpPr>
          <p:grpSpPr>
            <a:xfrm>
              <a:off x="4892247" y="3884917"/>
              <a:ext cx="839178" cy="41958"/>
              <a:chOff x="4892247" y="3884917"/>
              <a:chExt cx="839178" cy="41958"/>
            </a:xfrm>
            <a:solidFill>
              <a:srgbClr val="D29B6E"/>
            </a:solidFill>
          </p:grpSpPr>
          <p:sp>
            <p:nvSpPr>
              <p:cNvPr id="123" name="Forme libre : forme 364">
                <a:extLst>
                  <a:ext uri="{FF2B5EF4-FFF2-40B4-BE49-F238E27FC236}">
                    <a16:creationId xmlns:a16="http://schemas.microsoft.com/office/drawing/2014/main" id="{6E05C968-EB79-99FF-48A3-64EB7BBFC433}"/>
                  </a:ext>
                </a:extLst>
              </p:cNvPr>
              <p:cNvSpPr/>
              <p:nvPr/>
            </p:nvSpPr>
            <p:spPr>
              <a:xfrm>
                <a:off x="4892247" y="3884917"/>
                <a:ext cx="27972" cy="41958"/>
              </a:xfrm>
              <a:custGeom>
                <a:avLst/>
                <a:gdLst>
                  <a:gd name="connsiteX0" fmla="*/ 0 w 27972"/>
                  <a:gd name="connsiteY0" fmla="*/ 0 h 41958"/>
                  <a:gd name="connsiteX1" fmla="*/ 27973 w 27972"/>
                  <a:gd name="connsiteY1" fmla="*/ 0 h 41958"/>
                  <a:gd name="connsiteX2" fmla="*/ 27973 w 27972"/>
                  <a:gd name="connsiteY2" fmla="*/ 41959 h 41958"/>
                  <a:gd name="connsiteX3" fmla="*/ 0 w 27972"/>
                  <a:gd name="connsiteY3" fmla="*/ 41959 h 41958"/>
                </a:gdLst>
                <a:ahLst/>
                <a:cxnLst>
                  <a:cxn ang="0">
                    <a:pos x="connsiteX0" y="connsiteY0"/>
                  </a:cxn>
                  <a:cxn ang="0">
                    <a:pos x="connsiteX1" y="connsiteY1"/>
                  </a:cxn>
                  <a:cxn ang="0">
                    <a:pos x="connsiteX2" y="connsiteY2"/>
                  </a:cxn>
                  <a:cxn ang="0">
                    <a:pos x="connsiteX3" y="connsiteY3"/>
                  </a:cxn>
                </a:cxnLst>
                <a:rect l="l" t="t" r="r" b="b"/>
                <a:pathLst>
                  <a:path w="27972" h="41958">
                    <a:moveTo>
                      <a:pt x="0" y="0"/>
                    </a:moveTo>
                    <a:lnTo>
                      <a:pt x="27973" y="0"/>
                    </a:lnTo>
                    <a:lnTo>
                      <a:pt x="27973" y="41959"/>
                    </a:lnTo>
                    <a:lnTo>
                      <a:pt x="0" y="41959"/>
                    </a:lnTo>
                    <a:close/>
                  </a:path>
                </a:pathLst>
              </a:custGeom>
              <a:solidFill>
                <a:srgbClr val="D29B6E"/>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4" name="Forme libre : forme 365">
                <a:extLst>
                  <a:ext uri="{FF2B5EF4-FFF2-40B4-BE49-F238E27FC236}">
                    <a16:creationId xmlns:a16="http://schemas.microsoft.com/office/drawing/2014/main" id="{3846C7C0-54D5-9670-7669-9B76F78BB8EA}"/>
                  </a:ext>
                </a:extLst>
              </p:cNvPr>
              <p:cNvSpPr/>
              <p:nvPr/>
            </p:nvSpPr>
            <p:spPr>
              <a:xfrm>
                <a:off x="5703453" y="3884917"/>
                <a:ext cx="27972" cy="41958"/>
              </a:xfrm>
              <a:custGeom>
                <a:avLst/>
                <a:gdLst>
                  <a:gd name="connsiteX0" fmla="*/ 0 w 27972"/>
                  <a:gd name="connsiteY0" fmla="*/ 0 h 41958"/>
                  <a:gd name="connsiteX1" fmla="*/ 27973 w 27972"/>
                  <a:gd name="connsiteY1" fmla="*/ 0 h 41958"/>
                  <a:gd name="connsiteX2" fmla="*/ 27973 w 27972"/>
                  <a:gd name="connsiteY2" fmla="*/ 41959 h 41958"/>
                  <a:gd name="connsiteX3" fmla="*/ 0 w 27972"/>
                  <a:gd name="connsiteY3" fmla="*/ 41959 h 41958"/>
                </a:gdLst>
                <a:ahLst/>
                <a:cxnLst>
                  <a:cxn ang="0">
                    <a:pos x="connsiteX0" y="connsiteY0"/>
                  </a:cxn>
                  <a:cxn ang="0">
                    <a:pos x="connsiteX1" y="connsiteY1"/>
                  </a:cxn>
                  <a:cxn ang="0">
                    <a:pos x="connsiteX2" y="connsiteY2"/>
                  </a:cxn>
                  <a:cxn ang="0">
                    <a:pos x="connsiteX3" y="connsiteY3"/>
                  </a:cxn>
                </a:cxnLst>
                <a:rect l="l" t="t" r="r" b="b"/>
                <a:pathLst>
                  <a:path w="27972" h="41958">
                    <a:moveTo>
                      <a:pt x="0" y="0"/>
                    </a:moveTo>
                    <a:lnTo>
                      <a:pt x="27973" y="0"/>
                    </a:lnTo>
                    <a:lnTo>
                      <a:pt x="27973" y="41959"/>
                    </a:lnTo>
                    <a:lnTo>
                      <a:pt x="0" y="41959"/>
                    </a:lnTo>
                    <a:close/>
                  </a:path>
                </a:pathLst>
              </a:custGeom>
              <a:solidFill>
                <a:srgbClr val="D29B6E"/>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
          <p:nvSpPr>
            <p:cNvPr id="119" name="Forme libre : forme 366">
              <a:extLst>
                <a:ext uri="{FF2B5EF4-FFF2-40B4-BE49-F238E27FC236}">
                  <a16:creationId xmlns:a16="http://schemas.microsoft.com/office/drawing/2014/main" id="{B57C6F16-AF7D-8538-E1A6-E652F11C47B0}"/>
                </a:ext>
              </a:extLst>
            </p:cNvPr>
            <p:cNvSpPr/>
            <p:nvPr/>
          </p:nvSpPr>
          <p:spPr>
            <a:xfrm>
              <a:off x="4864275" y="3870931"/>
              <a:ext cx="895124" cy="27972"/>
            </a:xfrm>
            <a:custGeom>
              <a:avLst/>
              <a:gdLst>
                <a:gd name="connsiteX0" fmla="*/ 881138 w 895124"/>
                <a:gd name="connsiteY0" fmla="*/ 27973 h 27972"/>
                <a:gd name="connsiteX1" fmla="*/ 13986 w 895124"/>
                <a:gd name="connsiteY1" fmla="*/ 27973 h 27972"/>
                <a:gd name="connsiteX2" fmla="*/ 0 w 895124"/>
                <a:gd name="connsiteY2" fmla="*/ 13986 h 27972"/>
                <a:gd name="connsiteX3" fmla="*/ 13986 w 895124"/>
                <a:gd name="connsiteY3" fmla="*/ 0 h 27972"/>
                <a:gd name="connsiteX4" fmla="*/ 881138 w 895124"/>
                <a:gd name="connsiteY4" fmla="*/ 0 h 27972"/>
                <a:gd name="connsiteX5" fmla="*/ 895124 w 895124"/>
                <a:gd name="connsiteY5" fmla="*/ 13986 h 27972"/>
                <a:gd name="connsiteX6" fmla="*/ 881138 w 895124"/>
                <a:gd name="connsiteY6" fmla="*/ 27973 h 2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5124" h="27972">
                  <a:moveTo>
                    <a:pt x="881138" y="27973"/>
                  </a:moveTo>
                  <a:lnTo>
                    <a:pt x="13986" y="27973"/>
                  </a:lnTo>
                  <a:cubicBezTo>
                    <a:pt x="6255" y="27973"/>
                    <a:pt x="0" y="21710"/>
                    <a:pt x="0" y="13986"/>
                  </a:cubicBezTo>
                  <a:cubicBezTo>
                    <a:pt x="0" y="6262"/>
                    <a:pt x="6255" y="0"/>
                    <a:pt x="13986" y="0"/>
                  </a:cubicBezTo>
                  <a:lnTo>
                    <a:pt x="881138" y="0"/>
                  </a:lnTo>
                  <a:cubicBezTo>
                    <a:pt x="888869" y="0"/>
                    <a:pt x="895124" y="6262"/>
                    <a:pt x="895124" y="13986"/>
                  </a:cubicBezTo>
                  <a:cubicBezTo>
                    <a:pt x="895124" y="21710"/>
                    <a:pt x="888869" y="27973"/>
                    <a:pt x="881138" y="27973"/>
                  </a:cubicBezTo>
                  <a:close/>
                </a:path>
              </a:pathLst>
            </a:custGeom>
            <a:solidFill>
              <a:srgbClr val="F0C087"/>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0" name="Forme libre : forme 367">
              <a:extLst>
                <a:ext uri="{FF2B5EF4-FFF2-40B4-BE49-F238E27FC236}">
                  <a16:creationId xmlns:a16="http://schemas.microsoft.com/office/drawing/2014/main" id="{9F0CAE5F-2C38-32DA-800F-386C001E7DBE}"/>
                </a:ext>
              </a:extLst>
            </p:cNvPr>
            <p:cNvSpPr/>
            <p:nvPr/>
          </p:nvSpPr>
          <p:spPr>
            <a:xfrm>
              <a:off x="5046097" y="3842958"/>
              <a:ext cx="83917" cy="27972"/>
            </a:xfrm>
            <a:custGeom>
              <a:avLst/>
              <a:gdLst>
                <a:gd name="connsiteX0" fmla="*/ 83918 w 83917"/>
                <a:gd name="connsiteY0" fmla="*/ 27973 h 27972"/>
                <a:gd name="connsiteX1" fmla="*/ 13986 w 83917"/>
                <a:gd name="connsiteY1" fmla="*/ 27973 h 27972"/>
                <a:gd name="connsiteX2" fmla="*/ 0 w 83917"/>
                <a:gd name="connsiteY2" fmla="*/ 13986 h 27972"/>
                <a:gd name="connsiteX3" fmla="*/ 0 w 83917"/>
                <a:gd name="connsiteY3" fmla="*/ 13986 h 27972"/>
                <a:gd name="connsiteX4" fmla="*/ 13986 w 83917"/>
                <a:gd name="connsiteY4" fmla="*/ 0 h 27972"/>
                <a:gd name="connsiteX5" fmla="*/ 83918 w 83917"/>
                <a:gd name="connsiteY5" fmla="*/ 0 h 27972"/>
                <a:gd name="connsiteX6" fmla="*/ 83918 w 83917"/>
                <a:gd name="connsiteY6" fmla="*/ 27973 h 2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17" h="27972">
                  <a:moveTo>
                    <a:pt x="83918" y="27973"/>
                  </a:moveTo>
                  <a:lnTo>
                    <a:pt x="13986" y="27973"/>
                  </a:lnTo>
                  <a:cubicBezTo>
                    <a:pt x="6262" y="27973"/>
                    <a:pt x="0" y="21710"/>
                    <a:pt x="0" y="13986"/>
                  </a:cubicBezTo>
                  <a:lnTo>
                    <a:pt x="0" y="13986"/>
                  </a:lnTo>
                  <a:cubicBezTo>
                    <a:pt x="0" y="6262"/>
                    <a:pt x="6262" y="0"/>
                    <a:pt x="13986" y="0"/>
                  </a:cubicBezTo>
                  <a:lnTo>
                    <a:pt x="83918" y="0"/>
                  </a:lnTo>
                  <a:lnTo>
                    <a:pt x="83918" y="27973"/>
                  </a:lnTo>
                  <a:close/>
                </a:path>
              </a:pathLst>
            </a:custGeom>
            <a:solidFill>
              <a:srgbClr val="AFB9D2"/>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1" name="Forme libre : forme 368">
              <a:extLst>
                <a:ext uri="{FF2B5EF4-FFF2-40B4-BE49-F238E27FC236}">
                  <a16:creationId xmlns:a16="http://schemas.microsoft.com/office/drawing/2014/main" id="{8E5AE89A-A5B4-1FB6-C46C-66AC0EA38F0B}"/>
                </a:ext>
              </a:extLst>
            </p:cNvPr>
            <p:cNvSpPr/>
            <p:nvPr/>
          </p:nvSpPr>
          <p:spPr>
            <a:xfrm>
              <a:off x="5102042" y="3731068"/>
              <a:ext cx="195808" cy="139863"/>
            </a:xfrm>
            <a:custGeom>
              <a:avLst/>
              <a:gdLst>
                <a:gd name="connsiteX0" fmla="*/ 13986 w 195808"/>
                <a:gd name="connsiteY0" fmla="*/ 0 h 139863"/>
                <a:gd name="connsiteX1" fmla="*/ 181822 w 195808"/>
                <a:gd name="connsiteY1" fmla="*/ 0 h 139863"/>
                <a:gd name="connsiteX2" fmla="*/ 195808 w 195808"/>
                <a:gd name="connsiteY2" fmla="*/ 13986 h 139863"/>
                <a:gd name="connsiteX3" fmla="*/ 195808 w 195808"/>
                <a:gd name="connsiteY3" fmla="*/ 125877 h 139863"/>
                <a:gd name="connsiteX4" fmla="*/ 181822 w 195808"/>
                <a:gd name="connsiteY4" fmla="*/ 139863 h 139863"/>
                <a:gd name="connsiteX5" fmla="*/ 13986 w 195808"/>
                <a:gd name="connsiteY5" fmla="*/ 139863 h 139863"/>
                <a:gd name="connsiteX6" fmla="*/ 0 w 195808"/>
                <a:gd name="connsiteY6" fmla="*/ 125877 h 139863"/>
                <a:gd name="connsiteX7" fmla="*/ 0 w 195808"/>
                <a:gd name="connsiteY7" fmla="*/ 13986 h 139863"/>
                <a:gd name="connsiteX8" fmla="*/ 13986 w 195808"/>
                <a:gd name="connsiteY8" fmla="*/ 0 h 13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808" h="139863">
                  <a:moveTo>
                    <a:pt x="13986" y="0"/>
                  </a:moveTo>
                  <a:lnTo>
                    <a:pt x="181822" y="0"/>
                  </a:lnTo>
                  <a:cubicBezTo>
                    <a:pt x="189546" y="0"/>
                    <a:pt x="195808" y="6262"/>
                    <a:pt x="195808" y="13986"/>
                  </a:cubicBezTo>
                  <a:lnTo>
                    <a:pt x="195808" y="125877"/>
                  </a:lnTo>
                  <a:cubicBezTo>
                    <a:pt x="195808" y="133601"/>
                    <a:pt x="189546" y="139863"/>
                    <a:pt x="181822" y="139863"/>
                  </a:cubicBezTo>
                  <a:lnTo>
                    <a:pt x="13986" y="139863"/>
                  </a:lnTo>
                  <a:cubicBezTo>
                    <a:pt x="6262" y="139863"/>
                    <a:pt x="0" y="133601"/>
                    <a:pt x="0" y="125877"/>
                  </a:cubicBezTo>
                  <a:lnTo>
                    <a:pt x="0" y="13986"/>
                  </a:lnTo>
                  <a:cubicBezTo>
                    <a:pt x="0" y="6262"/>
                    <a:pt x="6262" y="0"/>
                    <a:pt x="13986" y="0"/>
                  </a:cubicBezTo>
                  <a:close/>
                </a:path>
              </a:pathLst>
            </a:custGeom>
            <a:solidFill>
              <a:srgbClr val="C7CFE2"/>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2" name="Forme libre : forme 369">
              <a:extLst>
                <a:ext uri="{FF2B5EF4-FFF2-40B4-BE49-F238E27FC236}">
                  <a16:creationId xmlns:a16="http://schemas.microsoft.com/office/drawing/2014/main" id="{D1F293EA-8468-D3AE-9463-F32CC2B5C44F}"/>
                </a:ext>
              </a:extLst>
            </p:cNvPr>
            <p:cNvSpPr/>
            <p:nvPr/>
          </p:nvSpPr>
          <p:spPr>
            <a:xfrm>
              <a:off x="5171973" y="3787013"/>
              <a:ext cx="55945" cy="27972"/>
            </a:xfrm>
            <a:custGeom>
              <a:avLst/>
              <a:gdLst>
                <a:gd name="connsiteX0" fmla="*/ 41959 w 55945"/>
                <a:gd name="connsiteY0" fmla="*/ 27973 h 27972"/>
                <a:gd name="connsiteX1" fmla="*/ 13986 w 55945"/>
                <a:gd name="connsiteY1" fmla="*/ 27973 h 27972"/>
                <a:gd name="connsiteX2" fmla="*/ 0 w 55945"/>
                <a:gd name="connsiteY2" fmla="*/ 13986 h 27972"/>
                <a:gd name="connsiteX3" fmla="*/ 13986 w 55945"/>
                <a:gd name="connsiteY3" fmla="*/ 0 h 27972"/>
                <a:gd name="connsiteX4" fmla="*/ 41959 w 55945"/>
                <a:gd name="connsiteY4" fmla="*/ 0 h 27972"/>
                <a:gd name="connsiteX5" fmla="*/ 55945 w 55945"/>
                <a:gd name="connsiteY5" fmla="*/ 13986 h 27972"/>
                <a:gd name="connsiteX6" fmla="*/ 41959 w 55945"/>
                <a:gd name="connsiteY6" fmla="*/ 27973 h 2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5" h="27972">
                  <a:moveTo>
                    <a:pt x="41959" y="27973"/>
                  </a:moveTo>
                  <a:lnTo>
                    <a:pt x="13986" y="27973"/>
                  </a:lnTo>
                  <a:cubicBezTo>
                    <a:pt x="6255" y="27973"/>
                    <a:pt x="0" y="21710"/>
                    <a:pt x="0" y="13986"/>
                  </a:cubicBezTo>
                  <a:cubicBezTo>
                    <a:pt x="0" y="6262"/>
                    <a:pt x="6255" y="0"/>
                    <a:pt x="13986" y="0"/>
                  </a:cubicBezTo>
                  <a:lnTo>
                    <a:pt x="41959" y="0"/>
                  </a:lnTo>
                  <a:cubicBezTo>
                    <a:pt x="49690" y="0"/>
                    <a:pt x="55945" y="6262"/>
                    <a:pt x="55945" y="13986"/>
                  </a:cubicBezTo>
                  <a:cubicBezTo>
                    <a:pt x="55945" y="21710"/>
                    <a:pt x="49690" y="27973"/>
                    <a:pt x="41959" y="27973"/>
                  </a:cubicBezTo>
                  <a:close/>
                </a:path>
              </a:pathLst>
            </a:custGeom>
            <a:solidFill>
              <a:srgbClr val="FFFFFF"/>
            </a:solidFill>
            <a:ln w="173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
        <p:nvSpPr>
          <p:cNvPr id="24" name="Rectangle 23">
            <a:extLst>
              <a:ext uri="{FF2B5EF4-FFF2-40B4-BE49-F238E27FC236}">
                <a16:creationId xmlns:a16="http://schemas.microsoft.com/office/drawing/2014/main" id="{1D719C73-1699-43E5-BA23-9CEF7EB29AD2}"/>
              </a:ext>
            </a:extLst>
          </p:cNvPr>
          <p:cNvSpPr/>
          <p:nvPr/>
        </p:nvSpPr>
        <p:spPr>
          <a:xfrm>
            <a:off x="5556872" y="2242512"/>
            <a:ext cx="2394575" cy="1046751"/>
          </a:xfrm>
          <a:prstGeom prst="rect">
            <a:avLst/>
          </a:prstGeom>
          <a:solidFill>
            <a:schemeClr val="bg1"/>
          </a:solidFill>
          <a:ln>
            <a:no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solidFill>
                <a:effectLst/>
                <a:uLnTx/>
                <a:uFillTx/>
                <a:latin typeface="Arial" panose="020B0604020202020204"/>
                <a:ea typeface="+mn-ea"/>
                <a:cs typeface="+mn-cs"/>
              </a:rPr>
              <a:t>Un besoin en particulier ? Allo Experts toujours à vos côtés.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Arial" panose="020B0604020202020204"/>
                <a:ea typeface="+mn-ea"/>
                <a:cs typeface="+mn-cs"/>
              </a:rPr>
              <a:t>Utilisez le Web Call Back pour être rappelé en quelques minutes par un expert.</a:t>
            </a:r>
          </a:p>
        </p:txBody>
      </p:sp>
      <p:sp>
        <p:nvSpPr>
          <p:cNvPr id="21" name="Titre 1">
            <a:extLst>
              <a:ext uri="{FF2B5EF4-FFF2-40B4-BE49-F238E27FC236}">
                <a16:creationId xmlns:a16="http://schemas.microsoft.com/office/drawing/2014/main" id="{894BD0F5-38D3-622A-4550-2D396425D64A}"/>
              </a:ext>
            </a:extLst>
          </p:cNvPr>
          <p:cNvSpPr>
            <a:spLocks noGrp="1"/>
          </p:cNvSpPr>
          <p:nvPr>
            <p:ph type="title"/>
          </p:nvPr>
        </p:nvSpPr>
        <p:spPr>
          <a:xfrm>
            <a:off x="385763" y="195263"/>
            <a:ext cx="8434387" cy="390525"/>
          </a:xfrm>
        </p:spPr>
        <p:txBody>
          <a:bodyPr/>
          <a:lstStyle/>
          <a:p>
            <a:r>
              <a:rPr lang="fr-FR" sz="2000" dirty="0"/>
              <a:t>                votre outil pour souscrire en ligne</a:t>
            </a:r>
          </a:p>
        </p:txBody>
      </p:sp>
      <p:pic>
        <p:nvPicPr>
          <p:cNvPr id="2" name="Image 1">
            <a:extLst>
              <a:ext uri="{FF2B5EF4-FFF2-40B4-BE49-F238E27FC236}">
                <a16:creationId xmlns:a16="http://schemas.microsoft.com/office/drawing/2014/main" id="{5DEF0AE7-B77A-AA9C-703E-503AA0EF13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7752" y="222255"/>
            <a:ext cx="1344709" cy="338197"/>
          </a:xfrm>
          <a:prstGeom prst="rect">
            <a:avLst/>
          </a:prstGeom>
        </p:spPr>
      </p:pic>
      <p:sp>
        <p:nvSpPr>
          <p:cNvPr id="335" name="ZoneTexte 334">
            <a:extLst>
              <a:ext uri="{FF2B5EF4-FFF2-40B4-BE49-F238E27FC236}">
                <a16:creationId xmlns:a16="http://schemas.microsoft.com/office/drawing/2014/main" id="{EDE3590F-097C-1355-2003-ADE42A729853}"/>
              </a:ext>
            </a:extLst>
          </p:cNvPr>
          <p:cNvSpPr txBox="1"/>
          <p:nvPr/>
        </p:nvSpPr>
        <p:spPr>
          <a:xfrm>
            <a:off x="5269450" y="4007121"/>
            <a:ext cx="1351315"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a:ea typeface="+mn-ea"/>
                <a:cs typeface="+mn-cs"/>
              </a:rPr>
              <a:t>Simulation par univers de besoin</a:t>
            </a:r>
          </a:p>
        </p:txBody>
      </p:sp>
      <p:grpSp>
        <p:nvGrpSpPr>
          <p:cNvPr id="336" name="Graphique 141">
            <a:extLst>
              <a:ext uri="{FF2B5EF4-FFF2-40B4-BE49-F238E27FC236}">
                <a16:creationId xmlns:a16="http://schemas.microsoft.com/office/drawing/2014/main" id="{7CB897F7-449E-6C7F-7146-F205D5E75B7F}"/>
              </a:ext>
            </a:extLst>
          </p:cNvPr>
          <p:cNvGrpSpPr/>
          <p:nvPr/>
        </p:nvGrpSpPr>
        <p:grpSpPr>
          <a:xfrm>
            <a:off x="4954221" y="3975239"/>
            <a:ext cx="444253" cy="446492"/>
            <a:chOff x="5256678" y="1704060"/>
            <a:chExt cx="965439" cy="970304"/>
          </a:xfrm>
        </p:grpSpPr>
        <p:sp>
          <p:nvSpPr>
            <p:cNvPr id="337" name="Forme libre : forme 1251">
              <a:extLst>
                <a:ext uri="{FF2B5EF4-FFF2-40B4-BE49-F238E27FC236}">
                  <a16:creationId xmlns:a16="http://schemas.microsoft.com/office/drawing/2014/main" id="{97911A7D-DCA7-6ECC-DF3C-6D03A113DC21}"/>
                </a:ext>
              </a:extLst>
            </p:cNvPr>
            <p:cNvSpPr/>
            <p:nvPr/>
          </p:nvSpPr>
          <p:spPr>
            <a:xfrm>
              <a:off x="5564350" y="2063725"/>
              <a:ext cx="657757" cy="610639"/>
            </a:xfrm>
            <a:custGeom>
              <a:avLst/>
              <a:gdLst>
                <a:gd name="connsiteX0" fmla="*/ 83463 w 657757"/>
                <a:gd name="connsiteY0" fmla="*/ 0 h 610639"/>
                <a:gd name="connsiteX1" fmla="*/ 574294 w 657757"/>
                <a:gd name="connsiteY1" fmla="*/ 0 h 610639"/>
                <a:gd name="connsiteX2" fmla="*/ 657758 w 657757"/>
                <a:gd name="connsiteY2" fmla="*/ 83463 h 610639"/>
                <a:gd name="connsiteX3" fmla="*/ 657758 w 657757"/>
                <a:gd name="connsiteY3" fmla="*/ 423849 h 610639"/>
                <a:gd name="connsiteX4" fmla="*/ 574294 w 657757"/>
                <a:gd name="connsiteY4" fmla="*/ 507313 h 610639"/>
                <a:gd name="connsiteX5" fmla="*/ 559266 w 657757"/>
                <a:gd name="connsiteY5" fmla="*/ 507313 h 610639"/>
                <a:gd name="connsiteX6" fmla="*/ 545799 w 657757"/>
                <a:gd name="connsiteY6" fmla="*/ 520780 h 610639"/>
                <a:gd name="connsiteX7" fmla="*/ 545799 w 657757"/>
                <a:gd name="connsiteY7" fmla="*/ 597148 h 610639"/>
                <a:gd name="connsiteX8" fmla="*/ 523611 w 657757"/>
                <a:gd name="connsiteY8" fmla="*/ 607408 h 610639"/>
                <a:gd name="connsiteX9" fmla="*/ 409623 w 657757"/>
                <a:gd name="connsiteY9" fmla="*/ 510517 h 610639"/>
                <a:gd name="connsiteX10" fmla="*/ 400901 w 657757"/>
                <a:gd name="connsiteY10" fmla="*/ 507311 h 610639"/>
                <a:gd name="connsiteX11" fmla="*/ 83463 w 657757"/>
                <a:gd name="connsiteY11" fmla="*/ 507311 h 610639"/>
                <a:gd name="connsiteX12" fmla="*/ 0 w 657757"/>
                <a:gd name="connsiteY12" fmla="*/ 423847 h 610639"/>
                <a:gd name="connsiteX13" fmla="*/ 0 w 657757"/>
                <a:gd name="connsiteY13" fmla="*/ 83463 h 610639"/>
                <a:gd name="connsiteX14" fmla="*/ 83463 w 657757"/>
                <a:gd name="connsiteY14" fmla="*/ 0 h 610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7757" h="610639">
                  <a:moveTo>
                    <a:pt x="83463" y="0"/>
                  </a:moveTo>
                  <a:lnTo>
                    <a:pt x="574294" y="0"/>
                  </a:lnTo>
                  <a:cubicBezTo>
                    <a:pt x="620389" y="0"/>
                    <a:pt x="657758" y="37368"/>
                    <a:pt x="657758" y="83463"/>
                  </a:cubicBezTo>
                  <a:lnTo>
                    <a:pt x="657758" y="423849"/>
                  </a:lnTo>
                  <a:cubicBezTo>
                    <a:pt x="657758" y="469945"/>
                    <a:pt x="620389" y="507313"/>
                    <a:pt x="574294" y="507313"/>
                  </a:cubicBezTo>
                  <a:lnTo>
                    <a:pt x="559266" y="507313"/>
                  </a:lnTo>
                  <a:cubicBezTo>
                    <a:pt x="551827" y="507313"/>
                    <a:pt x="545799" y="513341"/>
                    <a:pt x="545799" y="520780"/>
                  </a:cubicBezTo>
                  <a:lnTo>
                    <a:pt x="545799" y="597148"/>
                  </a:lnTo>
                  <a:cubicBezTo>
                    <a:pt x="545799" y="608626"/>
                    <a:pt x="532357" y="614842"/>
                    <a:pt x="523611" y="607408"/>
                  </a:cubicBezTo>
                  <a:lnTo>
                    <a:pt x="409623" y="510517"/>
                  </a:lnTo>
                  <a:cubicBezTo>
                    <a:pt x="407187" y="508448"/>
                    <a:pt x="404096" y="507311"/>
                    <a:pt x="400901" y="507311"/>
                  </a:cubicBezTo>
                  <a:lnTo>
                    <a:pt x="83463" y="507311"/>
                  </a:lnTo>
                  <a:cubicBezTo>
                    <a:pt x="37368" y="507311"/>
                    <a:pt x="0" y="469943"/>
                    <a:pt x="0" y="423847"/>
                  </a:cubicBezTo>
                  <a:lnTo>
                    <a:pt x="0" y="83463"/>
                  </a:lnTo>
                  <a:cubicBezTo>
                    <a:pt x="0" y="37368"/>
                    <a:pt x="37368" y="0"/>
                    <a:pt x="83463" y="0"/>
                  </a:cubicBezTo>
                  <a:close/>
                </a:path>
              </a:pathLst>
            </a:custGeom>
            <a:solidFill>
              <a:srgbClr val="13AAB9"/>
            </a:solidFill>
            <a:ln w="1879"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38" name="Forme libre : forme 1252">
              <a:extLst>
                <a:ext uri="{FF2B5EF4-FFF2-40B4-BE49-F238E27FC236}">
                  <a16:creationId xmlns:a16="http://schemas.microsoft.com/office/drawing/2014/main" id="{F530AC4F-D646-A372-4368-1A2DE5967C9C}"/>
                </a:ext>
              </a:extLst>
            </p:cNvPr>
            <p:cNvSpPr/>
            <p:nvPr/>
          </p:nvSpPr>
          <p:spPr>
            <a:xfrm>
              <a:off x="6070755" y="2063732"/>
              <a:ext cx="151362" cy="610630"/>
            </a:xfrm>
            <a:custGeom>
              <a:avLst/>
              <a:gdLst>
                <a:gd name="connsiteX0" fmla="*/ 151362 w 151362"/>
                <a:gd name="connsiteY0" fmla="*/ 83454 h 610630"/>
                <a:gd name="connsiteX1" fmla="*/ 151362 w 151362"/>
                <a:gd name="connsiteY1" fmla="*/ 423851 h 610630"/>
                <a:gd name="connsiteX2" fmla="*/ 67889 w 151362"/>
                <a:gd name="connsiteY2" fmla="*/ 507303 h 610630"/>
                <a:gd name="connsiteX3" fmla="*/ 52870 w 151362"/>
                <a:gd name="connsiteY3" fmla="*/ 507303 h 610630"/>
                <a:gd name="connsiteX4" fmla="*/ 39387 w 151362"/>
                <a:gd name="connsiteY4" fmla="*/ 520768 h 610630"/>
                <a:gd name="connsiteX5" fmla="*/ 39387 w 151362"/>
                <a:gd name="connsiteY5" fmla="*/ 597148 h 610630"/>
                <a:gd name="connsiteX6" fmla="*/ 17196 w 151362"/>
                <a:gd name="connsiteY6" fmla="*/ 607406 h 610630"/>
                <a:gd name="connsiteX7" fmla="*/ 0 w 151362"/>
                <a:gd name="connsiteY7" fmla="*/ 592794 h 610630"/>
                <a:gd name="connsiteX8" fmla="*/ 0 w 151362"/>
                <a:gd name="connsiteY8" fmla="*/ 520766 h 610630"/>
                <a:gd name="connsiteX9" fmla="*/ 13465 w 151362"/>
                <a:gd name="connsiteY9" fmla="*/ 507301 h 610630"/>
                <a:gd name="connsiteX10" fmla="*/ 28484 w 151362"/>
                <a:gd name="connsiteY10" fmla="*/ 507301 h 610630"/>
                <a:gd name="connsiteX11" fmla="*/ 111957 w 151362"/>
                <a:gd name="connsiteY11" fmla="*/ 423849 h 610630"/>
                <a:gd name="connsiteX12" fmla="*/ 111957 w 151362"/>
                <a:gd name="connsiteY12" fmla="*/ 83454 h 610630"/>
                <a:gd name="connsiteX13" fmla="*/ 28484 w 151362"/>
                <a:gd name="connsiteY13" fmla="*/ 0 h 610630"/>
                <a:gd name="connsiteX14" fmla="*/ 67889 w 151362"/>
                <a:gd name="connsiteY14" fmla="*/ 0 h 610630"/>
                <a:gd name="connsiteX15" fmla="*/ 151362 w 151362"/>
                <a:gd name="connsiteY15" fmla="*/ 83454 h 6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1362" h="610630">
                  <a:moveTo>
                    <a:pt x="151362" y="83454"/>
                  </a:moveTo>
                  <a:lnTo>
                    <a:pt x="151362" y="423851"/>
                  </a:lnTo>
                  <a:cubicBezTo>
                    <a:pt x="151362" y="469939"/>
                    <a:pt x="113979" y="507303"/>
                    <a:pt x="67889" y="507303"/>
                  </a:cubicBezTo>
                  <a:lnTo>
                    <a:pt x="52870" y="507303"/>
                  </a:lnTo>
                  <a:cubicBezTo>
                    <a:pt x="45428" y="507303"/>
                    <a:pt x="39387" y="513326"/>
                    <a:pt x="39387" y="520768"/>
                  </a:cubicBezTo>
                  <a:lnTo>
                    <a:pt x="39387" y="597148"/>
                  </a:lnTo>
                  <a:cubicBezTo>
                    <a:pt x="39387" y="608611"/>
                    <a:pt x="25960" y="614829"/>
                    <a:pt x="17196" y="607406"/>
                  </a:cubicBezTo>
                  <a:lnTo>
                    <a:pt x="0" y="592794"/>
                  </a:lnTo>
                  <a:lnTo>
                    <a:pt x="0" y="520766"/>
                  </a:lnTo>
                  <a:cubicBezTo>
                    <a:pt x="0" y="513324"/>
                    <a:pt x="6023" y="507301"/>
                    <a:pt x="13465" y="507301"/>
                  </a:cubicBezTo>
                  <a:lnTo>
                    <a:pt x="28484" y="507301"/>
                  </a:lnTo>
                  <a:cubicBezTo>
                    <a:pt x="74592" y="507301"/>
                    <a:pt x="111957" y="469937"/>
                    <a:pt x="111957" y="423849"/>
                  </a:cubicBezTo>
                  <a:lnTo>
                    <a:pt x="111957" y="83454"/>
                  </a:lnTo>
                  <a:cubicBezTo>
                    <a:pt x="111957" y="37364"/>
                    <a:pt x="74592" y="0"/>
                    <a:pt x="28484" y="0"/>
                  </a:cubicBezTo>
                  <a:lnTo>
                    <a:pt x="67889" y="0"/>
                  </a:lnTo>
                  <a:cubicBezTo>
                    <a:pt x="113979" y="0"/>
                    <a:pt x="151362" y="37364"/>
                    <a:pt x="151362" y="83454"/>
                  </a:cubicBezTo>
                  <a:close/>
                </a:path>
              </a:pathLst>
            </a:custGeom>
            <a:solidFill>
              <a:srgbClr val="118597"/>
            </a:solidFill>
            <a:ln w="1879"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39" name="Forme libre : forme 1253">
              <a:extLst>
                <a:ext uri="{FF2B5EF4-FFF2-40B4-BE49-F238E27FC236}">
                  <a16:creationId xmlns:a16="http://schemas.microsoft.com/office/drawing/2014/main" id="{125BBD5F-973F-C77C-826E-615D3AB8EE86}"/>
                </a:ext>
              </a:extLst>
            </p:cNvPr>
            <p:cNvSpPr/>
            <p:nvPr/>
          </p:nvSpPr>
          <p:spPr>
            <a:xfrm>
              <a:off x="5256678" y="1704060"/>
              <a:ext cx="617702" cy="520035"/>
            </a:xfrm>
            <a:custGeom>
              <a:avLst/>
              <a:gdLst>
                <a:gd name="connsiteX0" fmla="*/ 546623 w 617702"/>
                <a:gd name="connsiteY0" fmla="*/ 0 h 520035"/>
                <a:gd name="connsiteX1" fmla="*/ 71079 w 617702"/>
                <a:gd name="connsiteY1" fmla="*/ 0 h 520035"/>
                <a:gd name="connsiteX2" fmla="*/ 0 w 617702"/>
                <a:gd name="connsiteY2" fmla="*/ 71079 h 520035"/>
                <a:gd name="connsiteX3" fmla="*/ 0 w 617702"/>
                <a:gd name="connsiteY3" fmla="*/ 360960 h 520035"/>
                <a:gd name="connsiteX4" fmla="*/ 71079 w 617702"/>
                <a:gd name="connsiteY4" fmla="*/ 432038 h 520035"/>
                <a:gd name="connsiteX5" fmla="*/ 83877 w 617702"/>
                <a:gd name="connsiteY5" fmla="*/ 432038 h 520035"/>
                <a:gd name="connsiteX6" fmla="*/ 95346 w 617702"/>
                <a:gd name="connsiteY6" fmla="*/ 443508 h 520035"/>
                <a:gd name="connsiteX7" fmla="*/ 95346 w 617702"/>
                <a:gd name="connsiteY7" fmla="*/ 508545 h 520035"/>
                <a:gd name="connsiteX8" fmla="*/ 114242 w 617702"/>
                <a:gd name="connsiteY8" fmla="*/ 517283 h 520035"/>
                <a:gd name="connsiteX9" fmla="*/ 211316 w 617702"/>
                <a:gd name="connsiteY9" fmla="*/ 434769 h 520035"/>
                <a:gd name="connsiteX10" fmla="*/ 218743 w 617702"/>
                <a:gd name="connsiteY10" fmla="*/ 432038 h 520035"/>
                <a:gd name="connsiteX11" fmla="*/ 546623 w 617702"/>
                <a:gd name="connsiteY11" fmla="*/ 432038 h 520035"/>
                <a:gd name="connsiteX12" fmla="*/ 617702 w 617702"/>
                <a:gd name="connsiteY12" fmla="*/ 360960 h 520035"/>
                <a:gd name="connsiteX13" fmla="*/ 617702 w 617702"/>
                <a:gd name="connsiteY13" fmla="*/ 71079 h 520035"/>
                <a:gd name="connsiteX14" fmla="*/ 546623 w 617702"/>
                <a:gd name="connsiteY14" fmla="*/ 0 h 52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17702" h="520035">
                  <a:moveTo>
                    <a:pt x="546623" y="0"/>
                  </a:moveTo>
                  <a:lnTo>
                    <a:pt x="71079" y="0"/>
                  </a:lnTo>
                  <a:cubicBezTo>
                    <a:pt x="31823" y="0"/>
                    <a:pt x="0" y="31823"/>
                    <a:pt x="0" y="71079"/>
                  </a:cubicBezTo>
                  <a:lnTo>
                    <a:pt x="0" y="360960"/>
                  </a:lnTo>
                  <a:cubicBezTo>
                    <a:pt x="0" y="400215"/>
                    <a:pt x="31823" y="432038"/>
                    <a:pt x="71079" y="432038"/>
                  </a:cubicBezTo>
                  <a:lnTo>
                    <a:pt x="83877" y="432038"/>
                  </a:lnTo>
                  <a:cubicBezTo>
                    <a:pt x="90210" y="432038"/>
                    <a:pt x="95346" y="437172"/>
                    <a:pt x="95346" y="443508"/>
                  </a:cubicBezTo>
                  <a:lnTo>
                    <a:pt x="95346" y="508545"/>
                  </a:lnTo>
                  <a:cubicBezTo>
                    <a:pt x="95346" y="518322"/>
                    <a:pt x="106794" y="523615"/>
                    <a:pt x="114242" y="517283"/>
                  </a:cubicBezTo>
                  <a:lnTo>
                    <a:pt x="211316" y="434769"/>
                  </a:lnTo>
                  <a:cubicBezTo>
                    <a:pt x="213390" y="433007"/>
                    <a:pt x="216022" y="432038"/>
                    <a:pt x="218743" y="432038"/>
                  </a:cubicBezTo>
                  <a:lnTo>
                    <a:pt x="546623" y="432038"/>
                  </a:lnTo>
                  <a:cubicBezTo>
                    <a:pt x="585879" y="432038"/>
                    <a:pt x="617702" y="400215"/>
                    <a:pt x="617702" y="360960"/>
                  </a:cubicBezTo>
                  <a:lnTo>
                    <a:pt x="617702" y="71079"/>
                  </a:lnTo>
                  <a:cubicBezTo>
                    <a:pt x="617702" y="31823"/>
                    <a:pt x="585879" y="0"/>
                    <a:pt x="546623" y="0"/>
                  </a:cubicBezTo>
                  <a:close/>
                </a:path>
              </a:pathLst>
            </a:custGeom>
            <a:solidFill>
              <a:srgbClr val="682179"/>
            </a:solidFill>
            <a:ln w="1879"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40" name="Forme libre : forme 1254">
              <a:extLst>
                <a:ext uri="{FF2B5EF4-FFF2-40B4-BE49-F238E27FC236}">
                  <a16:creationId xmlns:a16="http://schemas.microsoft.com/office/drawing/2014/main" id="{B3A42F66-0D59-ECBB-E22B-DE7BAC006ED3}"/>
                </a:ext>
              </a:extLst>
            </p:cNvPr>
            <p:cNvSpPr/>
            <p:nvPr/>
          </p:nvSpPr>
          <p:spPr>
            <a:xfrm>
              <a:off x="5352029" y="2136090"/>
              <a:ext cx="123384" cy="88003"/>
            </a:xfrm>
            <a:custGeom>
              <a:avLst/>
              <a:gdLst>
                <a:gd name="connsiteX0" fmla="*/ 84000 w 123384"/>
                <a:gd name="connsiteY0" fmla="*/ 0 h 88003"/>
                <a:gd name="connsiteX1" fmla="*/ 123384 w 123384"/>
                <a:gd name="connsiteY1" fmla="*/ 0 h 88003"/>
                <a:gd name="connsiteX2" fmla="*/ 115961 w 123384"/>
                <a:gd name="connsiteY2" fmla="*/ 2740 h 88003"/>
                <a:gd name="connsiteX3" fmla="*/ 18887 w 123384"/>
                <a:gd name="connsiteY3" fmla="*/ 85260 h 88003"/>
                <a:gd name="connsiteX4" fmla="*/ 0 w 123384"/>
                <a:gd name="connsiteY4" fmla="*/ 76516 h 88003"/>
                <a:gd name="connsiteX5" fmla="*/ 0 w 123384"/>
                <a:gd name="connsiteY5" fmla="*/ 67830 h 88003"/>
                <a:gd name="connsiteX6" fmla="*/ 76575 w 123384"/>
                <a:gd name="connsiteY6" fmla="*/ 2738 h 88003"/>
                <a:gd name="connsiteX7" fmla="*/ 84000 w 123384"/>
                <a:gd name="connsiteY7" fmla="*/ 0 h 8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384" h="88003">
                  <a:moveTo>
                    <a:pt x="84000" y="0"/>
                  </a:moveTo>
                  <a:lnTo>
                    <a:pt x="123384" y="0"/>
                  </a:lnTo>
                  <a:cubicBezTo>
                    <a:pt x="120665" y="0"/>
                    <a:pt x="118042" y="972"/>
                    <a:pt x="115961" y="2740"/>
                  </a:cubicBezTo>
                  <a:lnTo>
                    <a:pt x="18887" y="85260"/>
                  </a:lnTo>
                  <a:cubicBezTo>
                    <a:pt x="11445" y="91575"/>
                    <a:pt x="0" y="86289"/>
                    <a:pt x="0" y="76516"/>
                  </a:cubicBezTo>
                  <a:lnTo>
                    <a:pt x="0" y="67830"/>
                  </a:lnTo>
                  <a:lnTo>
                    <a:pt x="76575" y="2738"/>
                  </a:lnTo>
                  <a:cubicBezTo>
                    <a:pt x="78636" y="972"/>
                    <a:pt x="81280" y="0"/>
                    <a:pt x="84000" y="0"/>
                  </a:cubicBezTo>
                  <a:close/>
                </a:path>
              </a:pathLst>
            </a:custGeom>
            <a:solidFill>
              <a:srgbClr val="9258A2"/>
            </a:solidFill>
            <a:ln w="1879"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41" name="Forme libre : forme 1255">
              <a:extLst>
                <a:ext uri="{FF2B5EF4-FFF2-40B4-BE49-F238E27FC236}">
                  <a16:creationId xmlns:a16="http://schemas.microsoft.com/office/drawing/2014/main" id="{1B68D86D-1C99-00BB-D9B3-1D8C101F06A8}"/>
                </a:ext>
              </a:extLst>
            </p:cNvPr>
            <p:cNvSpPr/>
            <p:nvPr/>
          </p:nvSpPr>
          <p:spPr>
            <a:xfrm>
              <a:off x="5763894" y="1704060"/>
              <a:ext cx="110480" cy="432030"/>
            </a:xfrm>
            <a:custGeom>
              <a:avLst/>
              <a:gdLst>
                <a:gd name="connsiteX0" fmla="*/ 110480 w 110480"/>
                <a:gd name="connsiteY0" fmla="*/ 71077 h 432030"/>
                <a:gd name="connsiteX1" fmla="*/ 110480 w 110480"/>
                <a:gd name="connsiteY1" fmla="*/ 360956 h 432030"/>
                <a:gd name="connsiteX2" fmla="*/ 39405 w 110480"/>
                <a:gd name="connsiteY2" fmla="*/ 432031 h 432030"/>
                <a:gd name="connsiteX3" fmla="*/ 0 w 110480"/>
                <a:gd name="connsiteY3" fmla="*/ 432031 h 432030"/>
                <a:gd name="connsiteX4" fmla="*/ 71096 w 110480"/>
                <a:gd name="connsiteY4" fmla="*/ 360956 h 432030"/>
                <a:gd name="connsiteX5" fmla="*/ 71096 w 110480"/>
                <a:gd name="connsiteY5" fmla="*/ 71077 h 432030"/>
                <a:gd name="connsiteX6" fmla="*/ 0 w 110480"/>
                <a:gd name="connsiteY6" fmla="*/ 0 h 432030"/>
                <a:gd name="connsiteX7" fmla="*/ 39405 w 110480"/>
                <a:gd name="connsiteY7" fmla="*/ 0 h 432030"/>
                <a:gd name="connsiteX8" fmla="*/ 110480 w 110480"/>
                <a:gd name="connsiteY8" fmla="*/ 71077 h 4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80" h="432030">
                  <a:moveTo>
                    <a:pt x="110480" y="71077"/>
                  </a:moveTo>
                  <a:lnTo>
                    <a:pt x="110480" y="360956"/>
                  </a:lnTo>
                  <a:cubicBezTo>
                    <a:pt x="110480" y="400225"/>
                    <a:pt x="78654" y="432031"/>
                    <a:pt x="39405" y="432031"/>
                  </a:cubicBezTo>
                  <a:lnTo>
                    <a:pt x="0" y="432031"/>
                  </a:lnTo>
                  <a:cubicBezTo>
                    <a:pt x="39269" y="432031"/>
                    <a:pt x="71096" y="400223"/>
                    <a:pt x="71096" y="360956"/>
                  </a:cubicBezTo>
                  <a:lnTo>
                    <a:pt x="71096" y="71077"/>
                  </a:lnTo>
                  <a:cubicBezTo>
                    <a:pt x="71096" y="31827"/>
                    <a:pt x="39269" y="0"/>
                    <a:pt x="0" y="0"/>
                  </a:cubicBezTo>
                  <a:lnTo>
                    <a:pt x="39405" y="0"/>
                  </a:lnTo>
                  <a:cubicBezTo>
                    <a:pt x="78654" y="0"/>
                    <a:pt x="110480" y="31827"/>
                    <a:pt x="110480" y="71077"/>
                  </a:cubicBezTo>
                  <a:close/>
                </a:path>
              </a:pathLst>
            </a:custGeom>
            <a:solidFill>
              <a:srgbClr val="9258A2"/>
            </a:solidFill>
            <a:ln w="1879"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42" name="Forme libre : forme 1256">
              <a:extLst>
                <a:ext uri="{FF2B5EF4-FFF2-40B4-BE49-F238E27FC236}">
                  <a16:creationId xmlns:a16="http://schemas.microsoft.com/office/drawing/2014/main" id="{68671117-E57A-F843-8DBB-7F18BAFAE1F2}"/>
                </a:ext>
              </a:extLst>
            </p:cNvPr>
            <p:cNvSpPr/>
            <p:nvPr/>
          </p:nvSpPr>
          <p:spPr>
            <a:xfrm>
              <a:off x="5397653" y="1781260"/>
              <a:ext cx="333212" cy="280637"/>
            </a:xfrm>
            <a:custGeom>
              <a:avLst/>
              <a:gdLst>
                <a:gd name="connsiteX0" fmla="*/ 315566 w 333212"/>
                <a:gd name="connsiteY0" fmla="*/ 8556 h 280637"/>
                <a:gd name="connsiteX1" fmla="*/ 254618 w 333212"/>
                <a:gd name="connsiteY1" fmla="*/ 17647 h 280637"/>
                <a:gd name="connsiteX2" fmla="*/ 131930 w 333212"/>
                <a:gd name="connsiteY2" fmla="*/ 169325 h 280637"/>
                <a:gd name="connsiteX3" fmla="*/ 75244 w 333212"/>
                <a:gd name="connsiteY3" fmla="*/ 113184 h 280637"/>
                <a:gd name="connsiteX4" fmla="*/ 13649 w 333212"/>
                <a:gd name="connsiteY4" fmla="*/ 111435 h 280637"/>
                <a:gd name="connsiteX5" fmla="*/ 11900 w 333212"/>
                <a:gd name="connsiteY5" fmla="*/ 173030 h 280637"/>
                <a:gd name="connsiteX6" fmla="*/ 104316 w 333212"/>
                <a:gd name="connsiteY6" fmla="*/ 266989 h 280637"/>
                <a:gd name="connsiteX7" fmla="*/ 135985 w 333212"/>
                <a:gd name="connsiteY7" fmla="*/ 280638 h 280637"/>
                <a:gd name="connsiteX8" fmla="*/ 138595 w 333212"/>
                <a:gd name="connsiteY8" fmla="*/ 280560 h 280637"/>
                <a:gd name="connsiteX9" fmla="*/ 171007 w 333212"/>
                <a:gd name="connsiteY9" fmla="*/ 262994 h 280637"/>
                <a:gd name="connsiteX10" fmla="*/ 324655 w 333212"/>
                <a:gd name="connsiteY10" fmla="*/ 69501 h 280637"/>
                <a:gd name="connsiteX11" fmla="*/ 315566 w 333212"/>
                <a:gd name="connsiteY11" fmla="*/ 8556 h 28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3212" h="280637">
                  <a:moveTo>
                    <a:pt x="315566" y="8556"/>
                  </a:moveTo>
                  <a:cubicBezTo>
                    <a:pt x="296226" y="-5764"/>
                    <a:pt x="268938" y="-1691"/>
                    <a:pt x="254618" y="17647"/>
                  </a:cubicBezTo>
                  <a:lnTo>
                    <a:pt x="131930" y="169325"/>
                  </a:lnTo>
                  <a:lnTo>
                    <a:pt x="75244" y="113184"/>
                  </a:lnTo>
                  <a:cubicBezTo>
                    <a:pt x="58719" y="95692"/>
                    <a:pt x="31143" y="94911"/>
                    <a:pt x="13649" y="111435"/>
                  </a:cubicBezTo>
                  <a:cubicBezTo>
                    <a:pt x="-3843" y="127962"/>
                    <a:pt x="-4626" y="155536"/>
                    <a:pt x="11900" y="173030"/>
                  </a:cubicBezTo>
                  <a:lnTo>
                    <a:pt x="104316" y="266989"/>
                  </a:lnTo>
                  <a:cubicBezTo>
                    <a:pt x="112573" y="275727"/>
                    <a:pt x="124040" y="280638"/>
                    <a:pt x="135985" y="280638"/>
                  </a:cubicBezTo>
                  <a:cubicBezTo>
                    <a:pt x="136851" y="280638"/>
                    <a:pt x="137723" y="280613"/>
                    <a:pt x="138595" y="280560"/>
                  </a:cubicBezTo>
                  <a:cubicBezTo>
                    <a:pt x="151465" y="279789"/>
                    <a:pt x="163334" y="273357"/>
                    <a:pt x="171007" y="262994"/>
                  </a:cubicBezTo>
                  <a:lnTo>
                    <a:pt x="324655" y="69501"/>
                  </a:lnTo>
                  <a:cubicBezTo>
                    <a:pt x="338976" y="50162"/>
                    <a:pt x="334905" y="22875"/>
                    <a:pt x="315566" y="8556"/>
                  </a:cubicBezTo>
                  <a:close/>
                </a:path>
              </a:pathLst>
            </a:custGeom>
            <a:solidFill>
              <a:srgbClr val="F5F8F9"/>
            </a:solidFill>
            <a:ln w="1879"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43" name="Forme libre : forme 1257">
              <a:extLst>
                <a:ext uri="{FF2B5EF4-FFF2-40B4-BE49-F238E27FC236}">
                  <a16:creationId xmlns:a16="http://schemas.microsoft.com/office/drawing/2014/main" id="{9AD32FF9-D25F-6606-4B6B-3A01FA58373D}"/>
                </a:ext>
              </a:extLst>
            </p:cNvPr>
            <p:cNvSpPr/>
            <p:nvPr/>
          </p:nvSpPr>
          <p:spPr>
            <a:xfrm>
              <a:off x="5498847" y="1781277"/>
              <a:ext cx="232021" cy="280628"/>
            </a:xfrm>
            <a:custGeom>
              <a:avLst/>
              <a:gdLst>
                <a:gd name="connsiteX0" fmla="*/ 223468 w 232021"/>
                <a:gd name="connsiteY0" fmla="*/ 69481 h 280628"/>
                <a:gd name="connsiteX1" fmla="*/ 69815 w 232021"/>
                <a:gd name="connsiteY1" fmla="*/ 262987 h 280628"/>
                <a:gd name="connsiteX2" fmla="*/ 37404 w 232021"/>
                <a:gd name="connsiteY2" fmla="*/ 280551 h 280628"/>
                <a:gd name="connsiteX3" fmla="*/ 34800 w 232021"/>
                <a:gd name="connsiteY3" fmla="*/ 280629 h 280628"/>
                <a:gd name="connsiteX4" fmla="*/ 3129 w 232021"/>
                <a:gd name="connsiteY4" fmla="*/ 266969 h 280628"/>
                <a:gd name="connsiteX5" fmla="*/ 0 w 232021"/>
                <a:gd name="connsiteY5" fmla="*/ 263783 h 280628"/>
                <a:gd name="connsiteX6" fmla="*/ 1186 w 232021"/>
                <a:gd name="connsiteY6" fmla="*/ 263823 h 280628"/>
                <a:gd name="connsiteX7" fmla="*/ 3809 w 232021"/>
                <a:gd name="connsiteY7" fmla="*/ 263745 h 280628"/>
                <a:gd name="connsiteX8" fmla="*/ 36220 w 232021"/>
                <a:gd name="connsiteY8" fmla="*/ 246181 h 280628"/>
                <a:gd name="connsiteX9" fmla="*/ 189854 w 232021"/>
                <a:gd name="connsiteY9" fmla="*/ 52675 h 280628"/>
                <a:gd name="connsiteX10" fmla="*/ 189213 w 232021"/>
                <a:gd name="connsiteY10" fmla="*/ 0 h 280628"/>
                <a:gd name="connsiteX11" fmla="*/ 214375 w 232021"/>
                <a:gd name="connsiteY11" fmla="*/ 8549 h 280628"/>
                <a:gd name="connsiteX12" fmla="*/ 223468 w 232021"/>
                <a:gd name="connsiteY12" fmla="*/ 69481 h 28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2021" h="280628">
                  <a:moveTo>
                    <a:pt x="223468" y="69481"/>
                  </a:moveTo>
                  <a:lnTo>
                    <a:pt x="69815" y="262987"/>
                  </a:lnTo>
                  <a:cubicBezTo>
                    <a:pt x="62139" y="273344"/>
                    <a:pt x="50268" y="279774"/>
                    <a:pt x="37404" y="280551"/>
                  </a:cubicBezTo>
                  <a:cubicBezTo>
                    <a:pt x="36531" y="280591"/>
                    <a:pt x="35655" y="280629"/>
                    <a:pt x="34800" y="280629"/>
                  </a:cubicBezTo>
                  <a:cubicBezTo>
                    <a:pt x="22851" y="280629"/>
                    <a:pt x="11388" y="275713"/>
                    <a:pt x="3129" y="266969"/>
                  </a:cubicBezTo>
                  <a:lnTo>
                    <a:pt x="0" y="263783"/>
                  </a:lnTo>
                  <a:cubicBezTo>
                    <a:pt x="389" y="263823"/>
                    <a:pt x="796" y="263823"/>
                    <a:pt x="1186" y="263823"/>
                  </a:cubicBezTo>
                  <a:cubicBezTo>
                    <a:pt x="2060" y="263823"/>
                    <a:pt x="2936" y="263804"/>
                    <a:pt x="3809" y="263745"/>
                  </a:cubicBezTo>
                  <a:cubicBezTo>
                    <a:pt x="16671" y="262968"/>
                    <a:pt x="28544" y="256536"/>
                    <a:pt x="36220" y="246181"/>
                  </a:cubicBezTo>
                  <a:lnTo>
                    <a:pt x="189854" y="52675"/>
                  </a:lnTo>
                  <a:cubicBezTo>
                    <a:pt x="201765" y="36606"/>
                    <a:pt x="200969" y="15040"/>
                    <a:pt x="189213" y="0"/>
                  </a:cubicBezTo>
                  <a:cubicBezTo>
                    <a:pt x="197995" y="136"/>
                    <a:pt x="206798" y="2934"/>
                    <a:pt x="214375" y="8549"/>
                  </a:cubicBezTo>
                  <a:cubicBezTo>
                    <a:pt x="233707" y="22869"/>
                    <a:pt x="237788" y="50147"/>
                    <a:pt x="223468" y="69481"/>
                  </a:cubicBezTo>
                  <a:close/>
                </a:path>
              </a:pathLst>
            </a:custGeom>
            <a:solidFill>
              <a:srgbClr val="E8EDF2"/>
            </a:solidFill>
            <a:ln w="1879"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44" name="Forme libre : forme 1258">
              <a:extLst>
                <a:ext uri="{FF2B5EF4-FFF2-40B4-BE49-F238E27FC236}">
                  <a16:creationId xmlns:a16="http://schemas.microsoft.com/office/drawing/2014/main" id="{28471233-01CE-D045-C5A2-515E064AD0F3}"/>
                </a:ext>
              </a:extLst>
            </p:cNvPr>
            <p:cNvSpPr/>
            <p:nvPr/>
          </p:nvSpPr>
          <p:spPr>
            <a:xfrm>
              <a:off x="5797199" y="2145736"/>
              <a:ext cx="273760" cy="343294"/>
            </a:xfrm>
            <a:custGeom>
              <a:avLst/>
              <a:gdLst>
                <a:gd name="connsiteX0" fmla="*/ 273761 w 273760"/>
                <a:gd name="connsiteY0" fmla="*/ 206309 h 343294"/>
                <a:gd name="connsiteX1" fmla="*/ 246365 w 273760"/>
                <a:gd name="connsiteY1" fmla="*/ 178913 h 343294"/>
                <a:gd name="connsiteX2" fmla="*/ 273761 w 273760"/>
                <a:gd name="connsiteY2" fmla="*/ 151517 h 343294"/>
                <a:gd name="connsiteX3" fmla="*/ 246365 w 273760"/>
                <a:gd name="connsiteY3" fmla="*/ 124121 h 343294"/>
                <a:gd name="connsiteX4" fmla="*/ 158711 w 273760"/>
                <a:gd name="connsiteY4" fmla="*/ 124121 h 343294"/>
                <a:gd name="connsiteX5" fmla="*/ 147956 w 273760"/>
                <a:gd name="connsiteY5" fmla="*/ 110224 h 343294"/>
                <a:gd name="connsiteX6" fmla="*/ 157535 w 273760"/>
                <a:gd name="connsiteY6" fmla="*/ 27341 h 343294"/>
                <a:gd name="connsiteX7" fmla="*/ 128454 w 273760"/>
                <a:gd name="connsiteY7" fmla="*/ 0 h 343294"/>
                <a:gd name="connsiteX8" fmla="*/ 125537 w 273760"/>
                <a:gd name="connsiteY8" fmla="*/ 0 h 343294"/>
                <a:gd name="connsiteX9" fmla="*/ 99318 w 273760"/>
                <a:gd name="connsiteY9" fmla="*/ 26219 h 343294"/>
                <a:gd name="connsiteX10" fmla="*/ 42889 w 273760"/>
                <a:gd name="connsiteY10" fmla="*/ 133349 h 343294"/>
                <a:gd name="connsiteX11" fmla="*/ 0 w 273760"/>
                <a:gd name="connsiteY11" fmla="*/ 162790 h 343294"/>
                <a:gd name="connsiteX12" fmla="*/ 771 w 273760"/>
                <a:gd name="connsiteY12" fmla="*/ 305076 h 343294"/>
                <a:gd name="connsiteX13" fmla="*/ 30578 w 273760"/>
                <a:gd name="connsiteY13" fmla="*/ 320222 h 343294"/>
                <a:gd name="connsiteX14" fmla="*/ 99445 w 273760"/>
                <a:gd name="connsiteY14" fmla="*/ 343295 h 343294"/>
                <a:gd name="connsiteX15" fmla="*/ 211140 w 273760"/>
                <a:gd name="connsiteY15" fmla="*/ 343295 h 343294"/>
                <a:gd name="connsiteX16" fmla="*/ 225119 w 273760"/>
                <a:gd name="connsiteY16" fmla="*/ 343295 h 343294"/>
                <a:gd name="connsiteX17" fmla="*/ 252515 w 273760"/>
                <a:gd name="connsiteY17" fmla="*/ 315899 h 343294"/>
                <a:gd name="connsiteX18" fmla="*/ 225119 w 273760"/>
                <a:gd name="connsiteY18" fmla="*/ 288503 h 343294"/>
                <a:gd name="connsiteX19" fmla="*/ 246365 w 273760"/>
                <a:gd name="connsiteY19" fmla="*/ 288503 h 343294"/>
                <a:gd name="connsiteX20" fmla="*/ 273761 w 273760"/>
                <a:gd name="connsiteY20" fmla="*/ 261107 h 343294"/>
                <a:gd name="connsiteX21" fmla="*/ 246365 w 273760"/>
                <a:gd name="connsiteY21" fmla="*/ 233711 h 343294"/>
                <a:gd name="connsiteX22" fmla="*/ 273761 w 273760"/>
                <a:gd name="connsiteY22" fmla="*/ 206309 h 343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3760" h="343294">
                  <a:moveTo>
                    <a:pt x="273761" y="206309"/>
                  </a:moveTo>
                  <a:cubicBezTo>
                    <a:pt x="273761" y="191179"/>
                    <a:pt x="261496" y="178913"/>
                    <a:pt x="246365" y="178913"/>
                  </a:cubicBezTo>
                  <a:cubicBezTo>
                    <a:pt x="261496" y="178913"/>
                    <a:pt x="273761" y="166648"/>
                    <a:pt x="273761" y="151517"/>
                  </a:cubicBezTo>
                  <a:cubicBezTo>
                    <a:pt x="273761" y="136387"/>
                    <a:pt x="261496" y="124121"/>
                    <a:pt x="246365" y="124121"/>
                  </a:cubicBezTo>
                  <a:lnTo>
                    <a:pt x="158711" y="124121"/>
                  </a:lnTo>
                  <a:cubicBezTo>
                    <a:pt x="151447" y="124121"/>
                    <a:pt x="146124" y="117253"/>
                    <a:pt x="147956" y="110224"/>
                  </a:cubicBezTo>
                  <a:cubicBezTo>
                    <a:pt x="157512" y="73578"/>
                    <a:pt x="158700" y="45830"/>
                    <a:pt x="157535" y="27341"/>
                  </a:cubicBezTo>
                  <a:cubicBezTo>
                    <a:pt x="156566" y="11973"/>
                    <a:pt x="143854" y="0"/>
                    <a:pt x="128454" y="0"/>
                  </a:cubicBezTo>
                  <a:lnTo>
                    <a:pt x="125537" y="0"/>
                  </a:lnTo>
                  <a:cubicBezTo>
                    <a:pt x="111056" y="0"/>
                    <a:pt x="99318" y="11738"/>
                    <a:pt x="99318" y="26219"/>
                  </a:cubicBezTo>
                  <a:cubicBezTo>
                    <a:pt x="99318" y="26219"/>
                    <a:pt x="104835" y="85025"/>
                    <a:pt x="42889" y="133349"/>
                  </a:cubicBezTo>
                  <a:cubicBezTo>
                    <a:pt x="22715" y="149086"/>
                    <a:pt x="0" y="162790"/>
                    <a:pt x="0" y="162790"/>
                  </a:cubicBezTo>
                  <a:lnTo>
                    <a:pt x="771" y="305076"/>
                  </a:lnTo>
                  <a:lnTo>
                    <a:pt x="30578" y="320222"/>
                  </a:lnTo>
                  <a:cubicBezTo>
                    <a:pt x="54856" y="335303"/>
                    <a:pt x="70865" y="343295"/>
                    <a:pt x="99445" y="343295"/>
                  </a:cubicBezTo>
                  <a:lnTo>
                    <a:pt x="211140" y="343295"/>
                  </a:lnTo>
                  <a:lnTo>
                    <a:pt x="225119" y="343295"/>
                  </a:lnTo>
                  <a:cubicBezTo>
                    <a:pt x="240249" y="343295"/>
                    <a:pt x="252515" y="331030"/>
                    <a:pt x="252515" y="315899"/>
                  </a:cubicBezTo>
                  <a:cubicBezTo>
                    <a:pt x="252515" y="300768"/>
                    <a:pt x="240249" y="288503"/>
                    <a:pt x="225119" y="288503"/>
                  </a:cubicBezTo>
                  <a:lnTo>
                    <a:pt x="246365" y="288503"/>
                  </a:lnTo>
                  <a:cubicBezTo>
                    <a:pt x="261496" y="288503"/>
                    <a:pt x="273761" y="276238"/>
                    <a:pt x="273761" y="261107"/>
                  </a:cubicBezTo>
                  <a:cubicBezTo>
                    <a:pt x="273761" y="245976"/>
                    <a:pt x="261496" y="233711"/>
                    <a:pt x="246365" y="233711"/>
                  </a:cubicBezTo>
                  <a:cubicBezTo>
                    <a:pt x="261496" y="233705"/>
                    <a:pt x="273761" y="221440"/>
                    <a:pt x="273761" y="206309"/>
                  </a:cubicBezTo>
                  <a:close/>
                </a:path>
              </a:pathLst>
            </a:custGeom>
            <a:solidFill>
              <a:srgbClr val="FED2A4"/>
            </a:solidFill>
            <a:ln w="1879"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345" name="Graphique 141">
              <a:extLst>
                <a:ext uri="{FF2B5EF4-FFF2-40B4-BE49-F238E27FC236}">
                  <a16:creationId xmlns:a16="http://schemas.microsoft.com/office/drawing/2014/main" id="{4DBC826B-11F1-A549-AA33-933DB026F9B7}"/>
                </a:ext>
              </a:extLst>
            </p:cNvPr>
            <p:cNvGrpSpPr/>
            <p:nvPr/>
          </p:nvGrpSpPr>
          <p:grpSpPr>
            <a:xfrm>
              <a:off x="5970565" y="2302333"/>
              <a:ext cx="99911" cy="131919"/>
              <a:chOff x="5970565" y="2302333"/>
              <a:chExt cx="99911" cy="131919"/>
            </a:xfrm>
            <a:solidFill>
              <a:srgbClr val="FFBD86"/>
            </a:solidFill>
          </p:grpSpPr>
          <p:sp>
            <p:nvSpPr>
              <p:cNvPr id="348" name="Forme libre : forme 1262">
                <a:extLst>
                  <a:ext uri="{FF2B5EF4-FFF2-40B4-BE49-F238E27FC236}">
                    <a16:creationId xmlns:a16="http://schemas.microsoft.com/office/drawing/2014/main" id="{02A30CE9-9126-59F4-F022-A7DF38ED6BAF}"/>
                  </a:ext>
                </a:extLst>
              </p:cNvPr>
              <p:cNvSpPr/>
              <p:nvPr/>
            </p:nvSpPr>
            <p:spPr>
              <a:xfrm>
                <a:off x="5970565" y="2357102"/>
                <a:ext cx="99911" cy="22324"/>
              </a:xfrm>
              <a:custGeom>
                <a:avLst/>
                <a:gdLst>
                  <a:gd name="connsiteX0" fmla="*/ 99911 w 99911"/>
                  <a:gd name="connsiteY0" fmla="*/ 0 h 22324"/>
                  <a:gd name="connsiteX1" fmla="*/ 73702 w 99911"/>
                  <a:gd name="connsiteY1" fmla="*/ 22325 h 22324"/>
                  <a:gd name="connsiteX2" fmla="*/ 11162 w 99911"/>
                  <a:gd name="connsiteY2" fmla="*/ 22325 h 22324"/>
                  <a:gd name="connsiteX3" fmla="*/ 0 w 99911"/>
                  <a:gd name="connsiteY3" fmla="*/ 11162 h 22324"/>
                  <a:gd name="connsiteX4" fmla="*/ 3260 w 99911"/>
                  <a:gd name="connsiteY4" fmla="*/ 3279 h 22324"/>
                  <a:gd name="connsiteX5" fmla="*/ 11162 w 99911"/>
                  <a:gd name="connsiteY5" fmla="*/ 0 h 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11" h="22324">
                    <a:moveTo>
                      <a:pt x="99911" y="0"/>
                    </a:moveTo>
                    <a:cubicBezTo>
                      <a:pt x="97599" y="12489"/>
                      <a:pt x="86797" y="22002"/>
                      <a:pt x="73702" y="22325"/>
                    </a:cubicBezTo>
                    <a:lnTo>
                      <a:pt x="11162" y="22325"/>
                    </a:lnTo>
                    <a:cubicBezTo>
                      <a:pt x="4984" y="22325"/>
                      <a:pt x="0" y="17340"/>
                      <a:pt x="0" y="11162"/>
                    </a:cubicBezTo>
                    <a:cubicBezTo>
                      <a:pt x="0" y="8092"/>
                      <a:pt x="1251" y="5287"/>
                      <a:pt x="3260" y="3279"/>
                    </a:cubicBezTo>
                    <a:cubicBezTo>
                      <a:pt x="5287" y="1251"/>
                      <a:pt x="8073" y="0"/>
                      <a:pt x="11162" y="0"/>
                    </a:cubicBezTo>
                    <a:close/>
                  </a:path>
                </a:pathLst>
              </a:custGeom>
              <a:solidFill>
                <a:srgbClr val="FFBD86"/>
              </a:solidFill>
              <a:ln w="1879"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49" name="Forme libre : forme 1263">
                <a:extLst>
                  <a:ext uri="{FF2B5EF4-FFF2-40B4-BE49-F238E27FC236}">
                    <a16:creationId xmlns:a16="http://schemas.microsoft.com/office/drawing/2014/main" id="{DCDD8E84-0429-8511-2FA0-1A42F90C9A17}"/>
                  </a:ext>
                </a:extLst>
              </p:cNvPr>
              <p:cNvSpPr/>
              <p:nvPr/>
            </p:nvSpPr>
            <p:spPr>
              <a:xfrm>
                <a:off x="5970603" y="2302333"/>
                <a:ext cx="99873" cy="22324"/>
              </a:xfrm>
              <a:custGeom>
                <a:avLst/>
                <a:gdLst>
                  <a:gd name="connsiteX0" fmla="*/ 99873 w 99873"/>
                  <a:gd name="connsiteY0" fmla="*/ 0 h 22324"/>
                  <a:gd name="connsiteX1" fmla="*/ 72962 w 99873"/>
                  <a:gd name="connsiteY1" fmla="*/ 22325 h 22324"/>
                  <a:gd name="connsiteX2" fmla="*/ 11162 w 99873"/>
                  <a:gd name="connsiteY2" fmla="*/ 22325 h 22324"/>
                  <a:gd name="connsiteX3" fmla="*/ 0 w 99873"/>
                  <a:gd name="connsiteY3" fmla="*/ 11162 h 22324"/>
                  <a:gd name="connsiteX4" fmla="*/ 3279 w 99873"/>
                  <a:gd name="connsiteY4" fmla="*/ 3260 h 22324"/>
                  <a:gd name="connsiteX5" fmla="*/ 11162 w 99873"/>
                  <a:gd name="connsiteY5" fmla="*/ 0 h 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873" h="22324">
                    <a:moveTo>
                      <a:pt x="99873" y="0"/>
                    </a:moveTo>
                    <a:cubicBezTo>
                      <a:pt x="97485" y="12697"/>
                      <a:pt x="86342" y="22325"/>
                      <a:pt x="72962" y="22325"/>
                    </a:cubicBezTo>
                    <a:lnTo>
                      <a:pt x="11162" y="22325"/>
                    </a:lnTo>
                    <a:cubicBezTo>
                      <a:pt x="5003" y="22325"/>
                      <a:pt x="0" y="17321"/>
                      <a:pt x="0" y="11162"/>
                    </a:cubicBezTo>
                    <a:cubicBezTo>
                      <a:pt x="0" y="8073"/>
                      <a:pt x="1251" y="5287"/>
                      <a:pt x="3279" y="3260"/>
                    </a:cubicBezTo>
                    <a:cubicBezTo>
                      <a:pt x="5287" y="1251"/>
                      <a:pt x="8073" y="0"/>
                      <a:pt x="11162" y="0"/>
                    </a:cubicBezTo>
                    <a:close/>
                  </a:path>
                </a:pathLst>
              </a:custGeom>
              <a:solidFill>
                <a:srgbClr val="FFBD86"/>
              </a:solidFill>
              <a:ln w="1879"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50" name="Forme libre : forme 1264">
                <a:extLst>
                  <a:ext uri="{FF2B5EF4-FFF2-40B4-BE49-F238E27FC236}">
                    <a16:creationId xmlns:a16="http://schemas.microsoft.com/office/drawing/2014/main" id="{5A0D62B2-AB5B-89F4-4AAD-48A00ECFE19A}"/>
                  </a:ext>
                </a:extLst>
              </p:cNvPr>
              <p:cNvSpPr/>
              <p:nvPr/>
            </p:nvSpPr>
            <p:spPr>
              <a:xfrm>
                <a:off x="5970622" y="2411928"/>
                <a:ext cx="99854" cy="22324"/>
              </a:xfrm>
              <a:custGeom>
                <a:avLst/>
                <a:gdLst>
                  <a:gd name="connsiteX0" fmla="*/ 99854 w 99854"/>
                  <a:gd name="connsiteY0" fmla="*/ 0 h 22324"/>
                  <a:gd name="connsiteX1" fmla="*/ 72943 w 99854"/>
                  <a:gd name="connsiteY1" fmla="*/ 22306 h 22324"/>
                  <a:gd name="connsiteX2" fmla="*/ 51699 w 99854"/>
                  <a:gd name="connsiteY2" fmla="*/ 22306 h 22324"/>
                  <a:gd name="connsiteX3" fmla="*/ 52400 w 99854"/>
                  <a:gd name="connsiteY3" fmla="*/ 22325 h 22324"/>
                  <a:gd name="connsiteX4" fmla="*/ 11162 w 99854"/>
                  <a:gd name="connsiteY4" fmla="*/ 22325 h 22324"/>
                  <a:gd name="connsiteX5" fmla="*/ 0 w 99854"/>
                  <a:gd name="connsiteY5" fmla="*/ 11162 h 22324"/>
                  <a:gd name="connsiteX6" fmla="*/ 3279 w 99854"/>
                  <a:gd name="connsiteY6" fmla="*/ 3260 h 22324"/>
                  <a:gd name="connsiteX7" fmla="*/ 11162 w 99854"/>
                  <a:gd name="connsiteY7" fmla="*/ 0 h 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854" h="22324">
                    <a:moveTo>
                      <a:pt x="99854" y="0"/>
                    </a:moveTo>
                    <a:cubicBezTo>
                      <a:pt x="97466" y="12716"/>
                      <a:pt x="86323" y="22306"/>
                      <a:pt x="72943" y="22306"/>
                    </a:cubicBezTo>
                    <a:lnTo>
                      <a:pt x="51699" y="22306"/>
                    </a:lnTo>
                    <a:cubicBezTo>
                      <a:pt x="51927" y="22306"/>
                      <a:pt x="52173" y="22306"/>
                      <a:pt x="52400" y="22325"/>
                    </a:cubicBezTo>
                    <a:lnTo>
                      <a:pt x="11162" y="22325"/>
                    </a:lnTo>
                    <a:cubicBezTo>
                      <a:pt x="5003" y="22325"/>
                      <a:pt x="0" y="17322"/>
                      <a:pt x="0" y="11162"/>
                    </a:cubicBezTo>
                    <a:cubicBezTo>
                      <a:pt x="0" y="8073"/>
                      <a:pt x="1251" y="5287"/>
                      <a:pt x="3279" y="3260"/>
                    </a:cubicBezTo>
                    <a:cubicBezTo>
                      <a:pt x="5287" y="1251"/>
                      <a:pt x="8092" y="0"/>
                      <a:pt x="11162" y="0"/>
                    </a:cubicBezTo>
                    <a:close/>
                  </a:path>
                </a:pathLst>
              </a:custGeom>
              <a:solidFill>
                <a:srgbClr val="FFBD86"/>
              </a:solidFill>
              <a:ln w="1879"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
          <p:nvSpPr>
            <p:cNvPr id="346" name="Forme libre : forme 1260">
              <a:extLst>
                <a:ext uri="{FF2B5EF4-FFF2-40B4-BE49-F238E27FC236}">
                  <a16:creationId xmlns:a16="http://schemas.microsoft.com/office/drawing/2014/main" id="{074DAD7A-2265-F60B-1164-6FB6B12C1676}"/>
                </a:ext>
              </a:extLst>
            </p:cNvPr>
            <p:cNvSpPr/>
            <p:nvPr/>
          </p:nvSpPr>
          <p:spPr>
            <a:xfrm>
              <a:off x="5713429" y="2289126"/>
              <a:ext cx="88085" cy="180632"/>
            </a:xfrm>
            <a:custGeom>
              <a:avLst/>
              <a:gdLst>
                <a:gd name="connsiteX0" fmla="*/ 78674 w 88085"/>
                <a:gd name="connsiteY0" fmla="*/ 180632 h 180632"/>
                <a:gd name="connsiteX1" fmla="*/ 9411 w 88085"/>
                <a:gd name="connsiteY1" fmla="*/ 180632 h 180632"/>
                <a:gd name="connsiteX2" fmla="*/ 0 w 88085"/>
                <a:gd name="connsiteY2" fmla="*/ 171221 h 180632"/>
                <a:gd name="connsiteX3" fmla="*/ 0 w 88085"/>
                <a:gd name="connsiteY3" fmla="*/ 9411 h 180632"/>
                <a:gd name="connsiteX4" fmla="*/ 9411 w 88085"/>
                <a:gd name="connsiteY4" fmla="*/ 0 h 180632"/>
                <a:gd name="connsiteX5" fmla="*/ 78674 w 88085"/>
                <a:gd name="connsiteY5" fmla="*/ 0 h 180632"/>
                <a:gd name="connsiteX6" fmla="*/ 88086 w 88085"/>
                <a:gd name="connsiteY6" fmla="*/ 9411 h 180632"/>
                <a:gd name="connsiteX7" fmla="*/ 88086 w 88085"/>
                <a:gd name="connsiteY7" fmla="*/ 171221 h 180632"/>
                <a:gd name="connsiteX8" fmla="*/ 78674 w 88085"/>
                <a:gd name="connsiteY8" fmla="*/ 180632 h 18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085" h="180632">
                  <a:moveTo>
                    <a:pt x="78674" y="180632"/>
                  </a:moveTo>
                  <a:lnTo>
                    <a:pt x="9411" y="180632"/>
                  </a:lnTo>
                  <a:cubicBezTo>
                    <a:pt x="4213" y="180632"/>
                    <a:pt x="0" y="176419"/>
                    <a:pt x="0" y="171221"/>
                  </a:cubicBezTo>
                  <a:lnTo>
                    <a:pt x="0" y="9411"/>
                  </a:lnTo>
                  <a:cubicBezTo>
                    <a:pt x="0" y="4213"/>
                    <a:pt x="4213" y="0"/>
                    <a:pt x="9411" y="0"/>
                  </a:cubicBezTo>
                  <a:lnTo>
                    <a:pt x="78674" y="0"/>
                  </a:lnTo>
                  <a:cubicBezTo>
                    <a:pt x="83873" y="0"/>
                    <a:pt x="88086" y="4213"/>
                    <a:pt x="88086" y="9411"/>
                  </a:cubicBezTo>
                  <a:lnTo>
                    <a:pt x="88086" y="171221"/>
                  </a:lnTo>
                  <a:cubicBezTo>
                    <a:pt x="88086" y="176418"/>
                    <a:pt x="83871" y="180632"/>
                    <a:pt x="78674" y="180632"/>
                  </a:cubicBezTo>
                  <a:close/>
                </a:path>
              </a:pathLst>
            </a:custGeom>
            <a:solidFill>
              <a:srgbClr val="682179"/>
            </a:solidFill>
            <a:ln w="1879"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47" name="Forme libre : forme 1261">
              <a:extLst>
                <a:ext uri="{FF2B5EF4-FFF2-40B4-BE49-F238E27FC236}">
                  <a16:creationId xmlns:a16="http://schemas.microsoft.com/office/drawing/2014/main" id="{136A05D0-A423-0AA9-CE69-AA39C23B06CB}"/>
                </a:ext>
              </a:extLst>
            </p:cNvPr>
            <p:cNvSpPr/>
            <p:nvPr/>
          </p:nvSpPr>
          <p:spPr>
            <a:xfrm>
              <a:off x="5713429" y="2421479"/>
              <a:ext cx="88085" cy="48278"/>
            </a:xfrm>
            <a:custGeom>
              <a:avLst/>
              <a:gdLst>
                <a:gd name="connsiteX0" fmla="*/ 88086 w 88085"/>
                <a:gd name="connsiteY0" fmla="*/ 0 h 48278"/>
                <a:gd name="connsiteX1" fmla="*/ 88086 w 88085"/>
                <a:gd name="connsiteY1" fmla="*/ 38856 h 48278"/>
                <a:gd name="connsiteX2" fmla="*/ 78682 w 88085"/>
                <a:gd name="connsiteY2" fmla="*/ 48278 h 48278"/>
                <a:gd name="connsiteX3" fmla="*/ 9423 w 88085"/>
                <a:gd name="connsiteY3" fmla="*/ 48278 h 48278"/>
                <a:gd name="connsiteX4" fmla="*/ 0 w 88085"/>
                <a:gd name="connsiteY4" fmla="*/ 38856 h 48278"/>
                <a:gd name="connsiteX5" fmla="*/ 0 w 88085"/>
                <a:gd name="connsiteY5" fmla="*/ 0 h 48278"/>
                <a:gd name="connsiteX6" fmla="*/ 9423 w 88085"/>
                <a:gd name="connsiteY6" fmla="*/ 9423 h 48278"/>
                <a:gd name="connsiteX7" fmla="*/ 78682 w 88085"/>
                <a:gd name="connsiteY7" fmla="*/ 9423 h 48278"/>
                <a:gd name="connsiteX8" fmla="*/ 88086 w 88085"/>
                <a:gd name="connsiteY8" fmla="*/ 0 h 48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085" h="48278">
                  <a:moveTo>
                    <a:pt x="88086" y="0"/>
                  </a:moveTo>
                  <a:lnTo>
                    <a:pt x="88086" y="38856"/>
                  </a:lnTo>
                  <a:cubicBezTo>
                    <a:pt x="88086" y="44062"/>
                    <a:pt x="83871" y="48278"/>
                    <a:pt x="78682" y="48278"/>
                  </a:cubicBezTo>
                  <a:lnTo>
                    <a:pt x="9423" y="48278"/>
                  </a:lnTo>
                  <a:cubicBezTo>
                    <a:pt x="4217" y="48278"/>
                    <a:pt x="0" y="44062"/>
                    <a:pt x="0" y="38856"/>
                  </a:cubicBezTo>
                  <a:lnTo>
                    <a:pt x="0" y="0"/>
                  </a:lnTo>
                  <a:cubicBezTo>
                    <a:pt x="0" y="5206"/>
                    <a:pt x="4217" y="9423"/>
                    <a:pt x="9423" y="9423"/>
                  </a:cubicBezTo>
                  <a:lnTo>
                    <a:pt x="78682" y="9423"/>
                  </a:lnTo>
                  <a:cubicBezTo>
                    <a:pt x="83869" y="9423"/>
                    <a:pt x="88086" y="5206"/>
                    <a:pt x="88086" y="0"/>
                  </a:cubicBezTo>
                  <a:close/>
                </a:path>
              </a:pathLst>
            </a:custGeom>
            <a:solidFill>
              <a:srgbClr val="9258A2"/>
            </a:solidFill>
            <a:ln w="1879"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pic>
        <p:nvPicPr>
          <p:cNvPr id="6" name="Image 5" descr="Une image contenant texte, Visage humain, capture d’écran, Site web&#10;&#10;Description générée automatiquement">
            <a:extLst>
              <a:ext uri="{FF2B5EF4-FFF2-40B4-BE49-F238E27FC236}">
                <a16:creationId xmlns:a16="http://schemas.microsoft.com/office/drawing/2014/main" id="{4D788890-0773-94EF-BEFE-42199355082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99340" y="1339597"/>
            <a:ext cx="2613141" cy="816305"/>
          </a:xfrm>
          <a:prstGeom prst="rect">
            <a:avLst/>
          </a:prstGeom>
        </p:spPr>
      </p:pic>
      <p:pic>
        <p:nvPicPr>
          <p:cNvPr id="7" name="Image 6" descr="Une image contenant texte, Visage humain, capture d’écran, Site web&#10;&#10;Description générée automatiquement">
            <a:extLst>
              <a:ext uri="{FF2B5EF4-FFF2-40B4-BE49-F238E27FC236}">
                <a16:creationId xmlns:a16="http://schemas.microsoft.com/office/drawing/2014/main" id="{3F9357B2-089D-6C19-EC49-4394D51A455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102192" y="2162008"/>
            <a:ext cx="2613141" cy="791887"/>
          </a:xfrm>
          <a:prstGeom prst="rect">
            <a:avLst/>
          </a:prstGeom>
        </p:spPr>
      </p:pic>
      <p:pic>
        <p:nvPicPr>
          <p:cNvPr id="22" name="Image 21" descr="Une image contenant texte, Visage humain, capture d’écran, Site web&#10;&#10;Description générée automatiquement">
            <a:extLst>
              <a:ext uri="{FF2B5EF4-FFF2-40B4-BE49-F238E27FC236}">
                <a16:creationId xmlns:a16="http://schemas.microsoft.com/office/drawing/2014/main" id="{396A500B-15B9-7BBA-9125-87AF78C24E7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213329" y="2393849"/>
            <a:ext cx="281881" cy="829383"/>
          </a:xfrm>
          <a:prstGeom prst="rect">
            <a:avLst/>
          </a:prstGeom>
        </p:spPr>
      </p:pic>
      <p:sp>
        <p:nvSpPr>
          <p:cNvPr id="3" name="Rectangle 2">
            <a:extLst>
              <a:ext uri="{FF2B5EF4-FFF2-40B4-BE49-F238E27FC236}">
                <a16:creationId xmlns:a16="http://schemas.microsoft.com/office/drawing/2014/main" id="{C53A08C0-DA56-9007-70EC-8B86F5EB32B4}"/>
              </a:ext>
            </a:extLst>
          </p:cNvPr>
          <p:cNvSpPr/>
          <p:nvPr/>
        </p:nvSpPr>
        <p:spPr>
          <a:xfrm>
            <a:off x="5164398" y="1743075"/>
            <a:ext cx="1351314" cy="22542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97242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Connecteur droit 25">
            <a:extLst>
              <a:ext uri="{FF2B5EF4-FFF2-40B4-BE49-F238E27FC236}">
                <a16:creationId xmlns:a16="http://schemas.microsoft.com/office/drawing/2014/main" id="{0B9D115B-1CBE-BCAC-293E-498DD0159198}"/>
              </a:ext>
            </a:extLst>
          </p:cNvPr>
          <p:cNvCxnSpPr>
            <a:cxnSpLocks/>
          </p:cNvCxnSpPr>
          <p:nvPr/>
        </p:nvCxnSpPr>
        <p:spPr>
          <a:xfrm flipH="1">
            <a:off x="7455423" y="1997521"/>
            <a:ext cx="476327" cy="0"/>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pic>
        <p:nvPicPr>
          <p:cNvPr id="286" name="Image 285" descr="Une image contenant texte, Visage humain, capture d’écran, Site web&#10;&#10;Description générée automatiquement">
            <a:extLst>
              <a:ext uri="{FF2B5EF4-FFF2-40B4-BE49-F238E27FC236}">
                <a16:creationId xmlns:a16="http://schemas.microsoft.com/office/drawing/2014/main" id="{BE34D531-B85F-3E61-018C-92C6AA35E00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408049" y="2758765"/>
            <a:ext cx="6100132" cy="2038552"/>
          </a:xfrm>
          <a:prstGeom prst="rect">
            <a:avLst/>
          </a:prstGeom>
        </p:spPr>
      </p:pic>
      <p:pic>
        <p:nvPicPr>
          <p:cNvPr id="30" name="Image 29" descr="Une image contenant texte, Visage humain, capture d’écran, Site web&#10;&#10;Description générée automatiquement">
            <a:extLst>
              <a:ext uri="{FF2B5EF4-FFF2-40B4-BE49-F238E27FC236}">
                <a16:creationId xmlns:a16="http://schemas.microsoft.com/office/drawing/2014/main" id="{F438C7C0-F795-40DA-1AE3-98FCAF5EC25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24979" y="622393"/>
            <a:ext cx="6030444" cy="2059383"/>
          </a:xfrm>
          <a:prstGeom prst="rect">
            <a:avLst/>
          </a:prstGeom>
        </p:spPr>
      </p:pic>
      <p:sp>
        <p:nvSpPr>
          <p:cNvPr id="2" name="Titre 1">
            <a:extLst>
              <a:ext uri="{FF2B5EF4-FFF2-40B4-BE49-F238E27FC236}">
                <a16:creationId xmlns:a16="http://schemas.microsoft.com/office/drawing/2014/main" id="{EAB9E996-DF32-9283-119C-55EC636B25BD}"/>
              </a:ext>
            </a:extLst>
          </p:cNvPr>
          <p:cNvSpPr>
            <a:spLocks noGrp="1"/>
          </p:cNvSpPr>
          <p:nvPr>
            <p:ph type="title"/>
          </p:nvPr>
        </p:nvSpPr>
        <p:spPr/>
        <p:txBody>
          <a:bodyPr/>
          <a:lstStyle/>
          <a:p>
            <a:r>
              <a:rPr lang="fr-FR" sz="2000" dirty="0"/>
              <a:t>Bienvenue sur</a:t>
            </a:r>
          </a:p>
        </p:txBody>
      </p:sp>
      <p:sp>
        <p:nvSpPr>
          <p:cNvPr id="4" name="Espace réservé du numéro de diapositive 3">
            <a:extLst>
              <a:ext uri="{FF2B5EF4-FFF2-40B4-BE49-F238E27FC236}">
                <a16:creationId xmlns:a16="http://schemas.microsoft.com/office/drawing/2014/main" id="{EFCAD28B-F81E-9008-BDA4-DE44C05B75F4}"/>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94165F0-FE87-0B48-AA66-28C8AFD55271}" type="slidenum">
              <a:rPr kumimoji="0" lang="fr-FR" sz="700" b="1" i="0" u="none" strike="noStrike" kern="1200" cap="all" spc="0" normalizeH="0" baseline="0" noProof="0" smtClean="0">
                <a:ln>
                  <a:noFill/>
                </a:ln>
                <a:solidFill>
                  <a:srgbClr val="006982"/>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26</a:t>
            </a:fld>
            <a:endParaRPr kumimoji="0" lang="fr-FR" sz="700" b="1" i="0" u="none" strike="noStrike" kern="1200" cap="all" spc="0" normalizeH="0" baseline="0" noProof="0" dirty="0">
              <a:ln>
                <a:noFill/>
              </a:ln>
              <a:solidFill>
                <a:srgbClr val="006982"/>
              </a:solidFill>
              <a:effectLst/>
              <a:uLnTx/>
              <a:uFillTx/>
              <a:latin typeface="Arial" panose="020B0604020202020204" pitchFamily="34" charset="0"/>
              <a:ea typeface="+mn-ea"/>
              <a:cs typeface="Arial" panose="020B0604020202020204" pitchFamily="34" charset="0"/>
            </a:endParaRPr>
          </a:p>
        </p:txBody>
      </p:sp>
      <p:grpSp>
        <p:nvGrpSpPr>
          <p:cNvPr id="8" name="Groupe 7">
            <a:extLst>
              <a:ext uri="{FF2B5EF4-FFF2-40B4-BE49-F238E27FC236}">
                <a16:creationId xmlns:a16="http://schemas.microsoft.com/office/drawing/2014/main" id="{F1BCE43E-056A-6BF3-410F-004F4F9C5B6C}"/>
              </a:ext>
            </a:extLst>
          </p:cNvPr>
          <p:cNvGrpSpPr/>
          <p:nvPr/>
        </p:nvGrpSpPr>
        <p:grpSpPr>
          <a:xfrm>
            <a:off x="165630" y="3591486"/>
            <a:ext cx="1106895" cy="509226"/>
            <a:chOff x="1388249" y="3769879"/>
            <a:chExt cx="960942" cy="753789"/>
          </a:xfrm>
        </p:grpSpPr>
        <p:sp>
          <p:nvSpPr>
            <p:cNvPr id="6" name="Rectangle: Diagonal Corners Rounded 39">
              <a:extLst>
                <a:ext uri="{FF2B5EF4-FFF2-40B4-BE49-F238E27FC236}">
                  <a16:creationId xmlns:a16="http://schemas.microsoft.com/office/drawing/2014/main" id="{98E89B8B-B573-2DAC-956F-29793DFD5960}"/>
                </a:ext>
              </a:extLst>
            </p:cNvPr>
            <p:cNvSpPr/>
            <p:nvPr/>
          </p:nvSpPr>
          <p:spPr>
            <a:xfrm flipV="1">
              <a:off x="1388249" y="3769879"/>
              <a:ext cx="960942" cy="753789"/>
            </a:xfrm>
            <a:prstGeom prst="round2DiagRect">
              <a:avLst>
                <a:gd name="adj1" fmla="val 10146"/>
                <a:gd name="adj2" fmla="val 13533"/>
              </a:avLst>
            </a:prstGeom>
            <a:no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5" name="Rectangle 24">
              <a:extLst>
                <a:ext uri="{FF2B5EF4-FFF2-40B4-BE49-F238E27FC236}">
                  <a16:creationId xmlns:a16="http://schemas.microsoft.com/office/drawing/2014/main" id="{7716A410-202B-8342-C96F-A8F6209EF07B}"/>
                </a:ext>
              </a:extLst>
            </p:cNvPr>
            <p:cNvSpPr/>
            <p:nvPr/>
          </p:nvSpPr>
          <p:spPr>
            <a:xfrm>
              <a:off x="1408286" y="3901938"/>
              <a:ext cx="916338" cy="432343"/>
            </a:xfrm>
            <a:prstGeom prst="rect">
              <a:avLst/>
            </a:prstGeom>
            <a:noFill/>
            <a:ln w="19050">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581D74"/>
                  </a:solidFill>
                  <a:effectLst/>
                  <a:uLnTx/>
                  <a:uFillTx/>
                  <a:latin typeface="Arial" panose="020B0604020202020204"/>
                  <a:ea typeface="+mn-ea"/>
                  <a:cs typeface="+mn-cs"/>
                </a:rPr>
                <a:t>Accédez à la souscription</a:t>
              </a:r>
            </a:p>
          </p:txBody>
        </p:sp>
      </p:grpSp>
      <p:grpSp>
        <p:nvGrpSpPr>
          <p:cNvPr id="9" name="Groupe 8">
            <a:extLst>
              <a:ext uri="{FF2B5EF4-FFF2-40B4-BE49-F238E27FC236}">
                <a16:creationId xmlns:a16="http://schemas.microsoft.com/office/drawing/2014/main" id="{47E27457-06F9-6F26-E5DD-183472D6DAF9}"/>
              </a:ext>
            </a:extLst>
          </p:cNvPr>
          <p:cNvGrpSpPr/>
          <p:nvPr/>
        </p:nvGrpSpPr>
        <p:grpSpPr>
          <a:xfrm>
            <a:off x="2838470" y="4202476"/>
            <a:ext cx="1135524" cy="441671"/>
            <a:chOff x="1388249" y="3769879"/>
            <a:chExt cx="960942" cy="753789"/>
          </a:xfrm>
        </p:grpSpPr>
        <p:sp>
          <p:nvSpPr>
            <p:cNvPr id="10" name="Rectangle: Diagonal Corners Rounded 39">
              <a:extLst>
                <a:ext uri="{FF2B5EF4-FFF2-40B4-BE49-F238E27FC236}">
                  <a16:creationId xmlns:a16="http://schemas.microsoft.com/office/drawing/2014/main" id="{7284ED69-5A12-2CCA-07D6-1E4F767C8016}"/>
                </a:ext>
              </a:extLst>
            </p:cNvPr>
            <p:cNvSpPr/>
            <p:nvPr/>
          </p:nvSpPr>
          <p:spPr>
            <a:xfrm flipV="1">
              <a:off x="1388249" y="3769879"/>
              <a:ext cx="960942" cy="753789"/>
            </a:xfrm>
            <a:prstGeom prst="round2DiagRect">
              <a:avLst>
                <a:gd name="adj1" fmla="val 10146"/>
                <a:gd name="adj2" fmla="val 13533"/>
              </a:avLst>
            </a:prstGeom>
            <a:no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255054D0-CF9D-2181-88EE-0E83505E0F13}"/>
                </a:ext>
              </a:extLst>
            </p:cNvPr>
            <p:cNvSpPr/>
            <p:nvPr/>
          </p:nvSpPr>
          <p:spPr>
            <a:xfrm>
              <a:off x="1403117" y="3915305"/>
              <a:ext cx="916338" cy="432343"/>
            </a:xfrm>
            <a:prstGeom prst="rect">
              <a:avLst/>
            </a:prstGeom>
            <a:noFill/>
            <a:ln w="19050">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581D74"/>
                  </a:solidFill>
                  <a:effectLst/>
                  <a:uLnTx/>
                  <a:uFillTx/>
                  <a:latin typeface="Arial" panose="020B0604020202020204"/>
                  <a:ea typeface="+mn-ea"/>
                  <a:cs typeface="+mn-cs"/>
                </a:rPr>
                <a:t>Faites une simulation </a:t>
              </a:r>
            </a:p>
          </p:txBody>
        </p:sp>
      </p:grpSp>
      <p:grpSp>
        <p:nvGrpSpPr>
          <p:cNvPr id="16" name="Groupe 15">
            <a:extLst>
              <a:ext uri="{FF2B5EF4-FFF2-40B4-BE49-F238E27FC236}">
                <a16:creationId xmlns:a16="http://schemas.microsoft.com/office/drawing/2014/main" id="{D7038857-F3D6-737C-4BAF-1450CEEF9056}"/>
              </a:ext>
            </a:extLst>
          </p:cNvPr>
          <p:cNvGrpSpPr/>
          <p:nvPr/>
        </p:nvGrpSpPr>
        <p:grpSpPr>
          <a:xfrm>
            <a:off x="4458115" y="4024987"/>
            <a:ext cx="1653200" cy="496120"/>
            <a:chOff x="1403117" y="3769879"/>
            <a:chExt cx="960942" cy="746586"/>
          </a:xfrm>
          <a:solidFill>
            <a:schemeClr val="accent1"/>
          </a:solidFill>
        </p:grpSpPr>
        <p:sp>
          <p:nvSpPr>
            <p:cNvPr id="17" name="Rectangle: Diagonal Corners Rounded 39">
              <a:extLst>
                <a:ext uri="{FF2B5EF4-FFF2-40B4-BE49-F238E27FC236}">
                  <a16:creationId xmlns:a16="http://schemas.microsoft.com/office/drawing/2014/main" id="{4F88E3E8-0599-E2C0-6DEF-F82153FACB19}"/>
                </a:ext>
              </a:extLst>
            </p:cNvPr>
            <p:cNvSpPr/>
            <p:nvPr/>
          </p:nvSpPr>
          <p:spPr>
            <a:xfrm flipV="1">
              <a:off x="1403117" y="3769879"/>
              <a:ext cx="960942" cy="746586"/>
            </a:xfrm>
            <a:prstGeom prst="round2DiagRect">
              <a:avLst>
                <a:gd name="adj1" fmla="val 10146"/>
                <a:gd name="adj2" fmla="val 13533"/>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3C49F61A-84EA-6BD0-C64D-86DACE6DAED6}"/>
                </a:ext>
              </a:extLst>
            </p:cNvPr>
            <p:cNvSpPr/>
            <p:nvPr/>
          </p:nvSpPr>
          <p:spPr>
            <a:xfrm>
              <a:off x="1442776" y="4041964"/>
              <a:ext cx="916338" cy="432342"/>
            </a:xfrm>
            <a:prstGeom prst="rect">
              <a:avLst/>
            </a:prstGeom>
            <a:grpFill/>
            <a:ln w="19050">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chemeClr val="bg1"/>
                  </a:solidFill>
                  <a:effectLst/>
                  <a:uLnTx/>
                  <a:uFillTx/>
                  <a:latin typeface="Arial" panose="020B0604020202020204"/>
                  <a:ea typeface="+mn-ea"/>
                  <a:cs typeface="+mn-cs"/>
                </a:rPr>
                <a:t>Accédez à la page dédiée à l’intéressement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chemeClr val="bg1"/>
                </a:solidFill>
                <a:effectLst/>
                <a:uLnTx/>
                <a:uFillTx/>
                <a:latin typeface="Arial" panose="020B0604020202020204"/>
                <a:ea typeface="+mn-ea"/>
                <a:cs typeface="+mn-cs"/>
              </a:endParaRPr>
            </a:p>
          </p:txBody>
        </p:sp>
      </p:grpSp>
      <p:grpSp>
        <p:nvGrpSpPr>
          <p:cNvPr id="20" name="Groupe 19">
            <a:extLst>
              <a:ext uri="{FF2B5EF4-FFF2-40B4-BE49-F238E27FC236}">
                <a16:creationId xmlns:a16="http://schemas.microsoft.com/office/drawing/2014/main" id="{2D729116-6703-6F0C-FB73-48FBC76415E5}"/>
              </a:ext>
            </a:extLst>
          </p:cNvPr>
          <p:cNvGrpSpPr/>
          <p:nvPr/>
        </p:nvGrpSpPr>
        <p:grpSpPr>
          <a:xfrm>
            <a:off x="7584862" y="3570872"/>
            <a:ext cx="1259309" cy="456186"/>
            <a:chOff x="1388249" y="3769878"/>
            <a:chExt cx="1000426" cy="753789"/>
          </a:xfrm>
        </p:grpSpPr>
        <p:sp>
          <p:nvSpPr>
            <p:cNvPr id="21" name="Rectangle: Diagonal Corners Rounded 39">
              <a:extLst>
                <a:ext uri="{FF2B5EF4-FFF2-40B4-BE49-F238E27FC236}">
                  <a16:creationId xmlns:a16="http://schemas.microsoft.com/office/drawing/2014/main" id="{704C30E7-1EC0-1D92-EA58-C0A27332051A}"/>
                </a:ext>
              </a:extLst>
            </p:cNvPr>
            <p:cNvSpPr/>
            <p:nvPr/>
          </p:nvSpPr>
          <p:spPr>
            <a:xfrm flipV="1">
              <a:off x="1388249" y="3769878"/>
              <a:ext cx="1000426" cy="753789"/>
            </a:xfrm>
            <a:prstGeom prst="round2DiagRect">
              <a:avLst>
                <a:gd name="adj1" fmla="val 10146"/>
                <a:gd name="adj2" fmla="val 13533"/>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60D38405-586C-E125-5233-60CEA040F587}"/>
                </a:ext>
              </a:extLst>
            </p:cNvPr>
            <p:cNvSpPr/>
            <p:nvPr/>
          </p:nvSpPr>
          <p:spPr>
            <a:xfrm>
              <a:off x="1393194" y="4027997"/>
              <a:ext cx="995481" cy="432343"/>
            </a:xfrm>
            <a:prstGeom prst="rect">
              <a:avLst/>
            </a:prstGeom>
            <a:noFill/>
            <a:ln w="19050">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581D74"/>
                  </a:solidFill>
                  <a:effectLst/>
                  <a:uLnTx/>
                  <a:uFillTx/>
                  <a:latin typeface="Arial" panose="020B0604020202020204"/>
                  <a:ea typeface="+mn-ea"/>
                  <a:cs typeface="+mn-cs"/>
                </a:rPr>
                <a:t>Accédez à la page pédagogique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rgbClr val="581D74"/>
                </a:solidFill>
                <a:effectLst/>
                <a:uLnTx/>
                <a:uFillTx/>
                <a:latin typeface="Arial" panose="020B0604020202020204"/>
                <a:ea typeface="+mn-ea"/>
                <a:cs typeface="+mn-cs"/>
              </a:endParaRPr>
            </a:p>
          </p:txBody>
        </p:sp>
      </p:grpSp>
      <p:grpSp>
        <p:nvGrpSpPr>
          <p:cNvPr id="24" name="Groupe 23">
            <a:extLst>
              <a:ext uri="{FF2B5EF4-FFF2-40B4-BE49-F238E27FC236}">
                <a16:creationId xmlns:a16="http://schemas.microsoft.com/office/drawing/2014/main" id="{B8B007BA-3A90-242C-72B4-415A7DE74401}"/>
              </a:ext>
            </a:extLst>
          </p:cNvPr>
          <p:cNvGrpSpPr/>
          <p:nvPr/>
        </p:nvGrpSpPr>
        <p:grpSpPr>
          <a:xfrm>
            <a:off x="175755" y="1829285"/>
            <a:ext cx="1396148" cy="606802"/>
            <a:chOff x="1382343" y="4076189"/>
            <a:chExt cx="1039321" cy="606802"/>
          </a:xfrm>
        </p:grpSpPr>
        <p:sp>
          <p:nvSpPr>
            <p:cNvPr id="33" name="Rectangle: Diagonal Corners Rounded 39">
              <a:extLst>
                <a:ext uri="{FF2B5EF4-FFF2-40B4-BE49-F238E27FC236}">
                  <a16:creationId xmlns:a16="http://schemas.microsoft.com/office/drawing/2014/main" id="{DB4C8D51-C21C-46FB-2C9C-C844D7E3D136}"/>
                </a:ext>
              </a:extLst>
            </p:cNvPr>
            <p:cNvSpPr/>
            <p:nvPr/>
          </p:nvSpPr>
          <p:spPr>
            <a:xfrm flipV="1">
              <a:off x="1382343" y="4076189"/>
              <a:ext cx="1000426" cy="606802"/>
            </a:xfrm>
            <a:prstGeom prst="round2DiagRect">
              <a:avLst>
                <a:gd name="adj1" fmla="val 10146"/>
                <a:gd name="adj2" fmla="val 13533"/>
              </a:avLst>
            </a:prstGeom>
            <a:no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5" name="Rectangle 34">
              <a:extLst>
                <a:ext uri="{FF2B5EF4-FFF2-40B4-BE49-F238E27FC236}">
                  <a16:creationId xmlns:a16="http://schemas.microsoft.com/office/drawing/2014/main" id="{66FA8425-18ED-A3C7-966D-EF8D861C5AAD}"/>
                </a:ext>
              </a:extLst>
            </p:cNvPr>
            <p:cNvSpPr/>
            <p:nvPr/>
          </p:nvSpPr>
          <p:spPr>
            <a:xfrm>
              <a:off x="1426183" y="4233560"/>
              <a:ext cx="995481" cy="432343"/>
            </a:xfrm>
            <a:prstGeom prst="rect">
              <a:avLst/>
            </a:prstGeom>
            <a:noFill/>
            <a:ln w="19050">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581D74"/>
                  </a:solidFill>
                  <a:effectLst/>
                  <a:uLnTx/>
                  <a:uFillTx/>
                  <a:latin typeface="Arial" panose="020B0604020202020204"/>
                  <a:ea typeface="+mn-ea"/>
                  <a:cs typeface="+mn-cs"/>
                </a:rPr>
                <a:t>Présentez l’épargne salariale et retraite en </a:t>
              </a:r>
              <a:r>
                <a:rPr kumimoji="0" lang="fr-FR" sz="900" b="0" i="0" u="sng" strike="noStrike" kern="1200" cap="none" spc="0" normalizeH="0" baseline="0" noProof="0" dirty="0">
                  <a:ln>
                    <a:noFill/>
                  </a:ln>
                  <a:solidFill>
                    <a:srgbClr val="581D74"/>
                  </a:solidFill>
                  <a:effectLst/>
                  <a:uLnTx/>
                  <a:uFillTx/>
                  <a:latin typeface="Arial" panose="020B0604020202020204"/>
                  <a:ea typeface="+mn-ea"/>
                  <a:cs typeface="+mn-cs"/>
                  <a:hlinkClick r:id="rId4"/>
                </a:rPr>
                <a:t>cliquant</a:t>
              </a:r>
              <a:r>
                <a:rPr kumimoji="0" lang="fr-FR" sz="900" b="0" i="0" u="none" strike="noStrike" kern="1200" cap="none" spc="0" normalizeH="0" baseline="0" noProof="0" dirty="0">
                  <a:ln>
                    <a:noFill/>
                  </a:ln>
                  <a:solidFill>
                    <a:srgbClr val="581D74"/>
                  </a:solidFill>
                  <a:effectLst/>
                  <a:uLnTx/>
                  <a:uFillTx/>
                  <a:latin typeface="Arial" panose="020B0604020202020204"/>
                  <a:ea typeface="+mn-ea"/>
                  <a:cs typeface="+mn-cs"/>
                </a:rPr>
                <a:t> sur la vidéo</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rgbClr val="581D74"/>
                </a:solidFill>
                <a:effectLst/>
                <a:uLnTx/>
                <a:uFillTx/>
                <a:latin typeface="Arial" panose="020B0604020202020204"/>
                <a:ea typeface="+mn-ea"/>
                <a:cs typeface="+mn-cs"/>
              </a:endParaRPr>
            </a:p>
          </p:txBody>
        </p:sp>
      </p:grpSp>
      <p:cxnSp>
        <p:nvCxnSpPr>
          <p:cNvPr id="13" name="Connecteur droit 12">
            <a:extLst>
              <a:ext uri="{FF2B5EF4-FFF2-40B4-BE49-F238E27FC236}">
                <a16:creationId xmlns:a16="http://schemas.microsoft.com/office/drawing/2014/main" id="{AC1EF9F9-1962-50A6-25CF-698B59190EAE}"/>
              </a:ext>
            </a:extLst>
          </p:cNvPr>
          <p:cNvCxnSpPr>
            <a:cxnSpLocks/>
          </p:cNvCxnSpPr>
          <p:nvPr/>
        </p:nvCxnSpPr>
        <p:spPr>
          <a:xfrm flipH="1">
            <a:off x="7304666" y="3795902"/>
            <a:ext cx="273770" cy="0"/>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 name="Connecteur droit 2">
            <a:extLst>
              <a:ext uri="{FF2B5EF4-FFF2-40B4-BE49-F238E27FC236}">
                <a16:creationId xmlns:a16="http://schemas.microsoft.com/office/drawing/2014/main" id="{0CACF212-E3C5-C0D8-6BAD-202F5612C092}"/>
              </a:ext>
            </a:extLst>
          </p:cNvPr>
          <p:cNvCxnSpPr>
            <a:cxnSpLocks/>
          </p:cNvCxnSpPr>
          <p:nvPr/>
        </p:nvCxnSpPr>
        <p:spPr>
          <a:xfrm flipH="1">
            <a:off x="1519684" y="2362934"/>
            <a:ext cx="258200" cy="0"/>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F1F5DE15-33F6-0168-8D29-3330BD805B2F}"/>
              </a:ext>
            </a:extLst>
          </p:cNvPr>
          <p:cNvCxnSpPr>
            <a:cxnSpLocks/>
          </p:cNvCxnSpPr>
          <p:nvPr/>
        </p:nvCxnSpPr>
        <p:spPr>
          <a:xfrm>
            <a:off x="3438846" y="3956344"/>
            <a:ext cx="0" cy="22080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51D3E8D1-D638-8DBA-597D-E82E9FAA3A1E}"/>
              </a:ext>
            </a:extLst>
          </p:cNvPr>
          <p:cNvCxnSpPr>
            <a:cxnSpLocks/>
          </p:cNvCxnSpPr>
          <p:nvPr/>
        </p:nvCxnSpPr>
        <p:spPr>
          <a:xfrm>
            <a:off x="1282917" y="3781695"/>
            <a:ext cx="494967" cy="0"/>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grpSp>
        <p:nvGrpSpPr>
          <p:cNvPr id="11" name="Groupe 10">
            <a:extLst>
              <a:ext uri="{FF2B5EF4-FFF2-40B4-BE49-F238E27FC236}">
                <a16:creationId xmlns:a16="http://schemas.microsoft.com/office/drawing/2014/main" id="{60DD8316-4202-D1FB-3C60-8FECDB46BF23}"/>
              </a:ext>
            </a:extLst>
          </p:cNvPr>
          <p:cNvGrpSpPr/>
          <p:nvPr/>
        </p:nvGrpSpPr>
        <p:grpSpPr>
          <a:xfrm>
            <a:off x="7682625" y="1447042"/>
            <a:ext cx="1387230" cy="753789"/>
            <a:chOff x="1381098" y="3769877"/>
            <a:chExt cx="1211239" cy="753789"/>
          </a:xfrm>
          <a:solidFill>
            <a:schemeClr val="bg1"/>
          </a:solidFill>
        </p:grpSpPr>
        <p:sp>
          <p:nvSpPr>
            <p:cNvPr id="14" name="Rectangle: Diagonal Corners Rounded 39">
              <a:extLst>
                <a:ext uri="{FF2B5EF4-FFF2-40B4-BE49-F238E27FC236}">
                  <a16:creationId xmlns:a16="http://schemas.microsoft.com/office/drawing/2014/main" id="{2BF00393-38EF-AE99-3846-05B9B2452008}"/>
                </a:ext>
              </a:extLst>
            </p:cNvPr>
            <p:cNvSpPr/>
            <p:nvPr/>
          </p:nvSpPr>
          <p:spPr>
            <a:xfrm flipV="1">
              <a:off x="1382342" y="3769877"/>
              <a:ext cx="1209995" cy="753789"/>
            </a:xfrm>
            <a:prstGeom prst="round2DiagRect">
              <a:avLst>
                <a:gd name="adj1" fmla="val 10146"/>
                <a:gd name="adj2" fmla="val 13533"/>
              </a:avLst>
            </a:prstGeom>
            <a:grpFill/>
            <a:ln>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8FFB96D5-07F4-2EE6-4D7E-3EA266C74376}"/>
                </a:ext>
              </a:extLst>
            </p:cNvPr>
            <p:cNvSpPr/>
            <p:nvPr/>
          </p:nvSpPr>
          <p:spPr>
            <a:xfrm>
              <a:off x="1381098" y="3938950"/>
              <a:ext cx="1209995" cy="432343"/>
            </a:xfrm>
            <a:prstGeom prst="rect">
              <a:avLst/>
            </a:prstGeom>
            <a:noFill/>
            <a:ln w="19050">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srgbClr val="006982"/>
                  </a:solidFill>
                  <a:effectLst/>
                  <a:uLnTx/>
                  <a:uFillTx/>
                  <a:latin typeface="Arial" panose="020B0604020202020204"/>
                  <a:ea typeface="+mn-ea"/>
                  <a:cs typeface="+mn-cs"/>
                </a:rPr>
                <a:t>Besoin d’accompagnement ? </a:t>
              </a:r>
              <a:r>
                <a:rPr kumimoji="0" lang="fr-FR" sz="900" b="0" i="0" u="none" strike="noStrike" kern="1200" cap="none" spc="0" normalizeH="0" baseline="0" noProof="0" dirty="0">
                  <a:ln>
                    <a:noFill/>
                  </a:ln>
                  <a:solidFill>
                    <a:srgbClr val="581D74"/>
                  </a:solidFill>
                  <a:effectLst/>
                  <a:uLnTx/>
                  <a:uFillTx/>
                  <a:latin typeface="Arial" panose="020B0604020202020204"/>
                  <a:ea typeface="+mn-ea"/>
                  <a:cs typeface="+mn-cs"/>
                </a:rPr>
                <a:t>Cliquez pour être recontacté </a:t>
              </a:r>
            </a:p>
          </p:txBody>
        </p:sp>
      </p:grpSp>
      <p:pic>
        <p:nvPicPr>
          <p:cNvPr id="7" name="Image 6">
            <a:extLst>
              <a:ext uri="{FF2B5EF4-FFF2-40B4-BE49-F238E27FC236}">
                <a16:creationId xmlns:a16="http://schemas.microsoft.com/office/drawing/2014/main" id="{9842C4DB-38F3-FC21-09E0-0B855CDB153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43059" y="222255"/>
            <a:ext cx="1344709" cy="338197"/>
          </a:xfrm>
          <a:prstGeom prst="rect">
            <a:avLst/>
          </a:prstGeom>
        </p:spPr>
      </p:pic>
      <p:sp>
        <p:nvSpPr>
          <p:cNvPr id="12" name="Rectangle: Diagonal Corners Rounded 39">
            <a:extLst>
              <a:ext uri="{FF2B5EF4-FFF2-40B4-BE49-F238E27FC236}">
                <a16:creationId xmlns:a16="http://schemas.microsoft.com/office/drawing/2014/main" id="{661F7062-77F7-46D2-F313-67FDE7FD429C}"/>
              </a:ext>
            </a:extLst>
          </p:cNvPr>
          <p:cNvSpPr/>
          <p:nvPr/>
        </p:nvSpPr>
        <p:spPr>
          <a:xfrm flipV="1">
            <a:off x="4502852" y="2745880"/>
            <a:ext cx="1423787" cy="1287460"/>
          </a:xfrm>
          <a:prstGeom prst="round2DiagRect">
            <a:avLst>
              <a:gd name="adj1" fmla="val 10146"/>
              <a:gd name="adj2" fmla="val 13533"/>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EC06810A-590F-E50F-F02D-558FF2821855}"/>
              </a:ext>
            </a:extLst>
          </p:cNvPr>
          <p:cNvSpPr/>
          <p:nvPr/>
        </p:nvSpPr>
        <p:spPr>
          <a:xfrm>
            <a:off x="1620093" y="3017134"/>
            <a:ext cx="737345"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CC833E02-CBDA-A806-AC7C-C6E0268A816B}"/>
              </a:ext>
            </a:extLst>
          </p:cNvPr>
          <p:cNvSpPr/>
          <p:nvPr/>
        </p:nvSpPr>
        <p:spPr>
          <a:xfrm>
            <a:off x="3605321" y="2855314"/>
            <a:ext cx="737345" cy="142875"/>
          </a:xfrm>
          <a:prstGeom prst="rect">
            <a:avLst/>
          </a:prstGeom>
          <a:solidFill>
            <a:srgbClr val="F4EC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5966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352676-5BCF-D69B-28A4-8593624C137A}"/>
              </a:ext>
            </a:extLst>
          </p:cNvPr>
          <p:cNvSpPr>
            <a:spLocks noGrp="1"/>
          </p:cNvSpPr>
          <p:nvPr>
            <p:ph type="title"/>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E03E4BD-AD35-6A10-6124-35CD0C959FFF}"/>
              </a:ext>
            </a:extLst>
          </p:cNvPr>
          <p:cNvSpPr>
            <a:spLocks noGrp="1"/>
          </p:cNvSpPr>
          <p:nvPr>
            <p:ph type="sldNum" sz="quarter" idx="12"/>
          </p:nvPr>
        </p:nvSpPr>
        <p:spPr/>
        <p:txBody>
          <a:bodyPr/>
          <a:lstStyle/>
          <a:p>
            <a:fld id="{E94165F0-FE87-0B48-AA66-28C8AFD55271}" type="slidenum">
              <a:rPr lang="fr-FR" smtClean="0"/>
              <a:t>27</a:t>
            </a:fld>
            <a:endParaRPr lang="fr-FR" dirty="0"/>
          </a:p>
        </p:txBody>
      </p:sp>
      <p:pic>
        <p:nvPicPr>
          <p:cNvPr id="5122" name="Image 9">
            <a:extLst>
              <a:ext uri="{FF2B5EF4-FFF2-40B4-BE49-F238E27FC236}">
                <a16:creationId xmlns:a16="http://schemas.microsoft.com/office/drawing/2014/main" id="{74B54B44-C007-AD81-5C20-7E1740D4E01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85322" y="1949556"/>
            <a:ext cx="4686736" cy="2029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Image 10">
            <a:extLst>
              <a:ext uri="{FF2B5EF4-FFF2-40B4-BE49-F238E27FC236}">
                <a16:creationId xmlns:a16="http://schemas.microsoft.com/office/drawing/2014/main" id="{5776ED3E-BA66-1CFC-9F0C-B6A5C5DE2C7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94110" y="915281"/>
            <a:ext cx="3376009" cy="3657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1">
            <a:extLst>
              <a:ext uri="{FF2B5EF4-FFF2-40B4-BE49-F238E27FC236}">
                <a16:creationId xmlns:a16="http://schemas.microsoft.com/office/drawing/2014/main" id="{9B532FCC-B30E-E598-EC8F-5296E0DEACA7}"/>
              </a:ext>
            </a:extLst>
          </p:cNvPr>
          <p:cNvSpPr txBox="1">
            <a:spLocks/>
          </p:cNvSpPr>
          <p:nvPr/>
        </p:nvSpPr>
        <p:spPr>
          <a:xfrm>
            <a:off x="385763" y="195263"/>
            <a:ext cx="8434387" cy="390525"/>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2400" b="1" i="0" kern="1200" cap="none" baseline="0">
                <a:solidFill>
                  <a:schemeClr val="bg2"/>
                </a:solidFill>
                <a:latin typeface="Arial Black" panose="020B0604020202020204" pitchFamily="34" charset="0"/>
                <a:ea typeface="+mj-ea"/>
                <a:cs typeface="Arial Black" panose="020B0604020202020204" pitchFamily="34" charset="0"/>
              </a:defRPr>
            </a:lvl1pPr>
          </a:lstStyle>
          <a:p>
            <a:r>
              <a:rPr lang="fr-FR" sz="2000" dirty="0"/>
              <a:t>                demandez un rappel pour être accompagné</a:t>
            </a:r>
          </a:p>
        </p:txBody>
      </p:sp>
      <p:pic>
        <p:nvPicPr>
          <p:cNvPr id="6" name="Image 5">
            <a:extLst>
              <a:ext uri="{FF2B5EF4-FFF2-40B4-BE49-F238E27FC236}">
                <a16:creationId xmlns:a16="http://schemas.microsoft.com/office/drawing/2014/main" id="{4364840F-4D36-DF4F-21EE-B2FE7B4518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7752" y="222255"/>
            <a:ext cx="1344709" cy="338197"/>
          </a:xfrm>
          <a:prstGeom prst="rect">
            <a:avLst/>
          </a:prstGeom>
        </p:spPr>
      </p:pic>
      <p:grpSp>
        <p:nvGrpSpPr>
          <p:cNvPr id="3" name="Groupe 2">
            <a:extLst>
              <a:ext uri="{FF2B5EF4-FFF2-40B4-BE49-F238E27FC236}">
                <a16:creationId xmlns:a16="http://schemas.microsoft.com/office/drawing/2014/main" id="{2451D119-E238-3E1C-E2DE-CCCF97A873DF}"/>
              </a:ext>
            </a:extLst>
          </p:cNvPr>
          <p:cNvGrpSpPr/>
          <p:nvPr/>
        </p:nvGrpSpPr>
        <p:grpSpPr>
          <a:xfrm>
            <a:off x="2058126" y="1576235"/>
            <a:ext cx="2605634" cy="934844"/>
            <a:chOff x="1382342" y="3756064"/>
            <a:chExt cx="1239013" cy="767602"/>
          </a:xfrm>
          <a:solidFill>
            <a:schemeClr val="bg1"/>
          </a:solidFill>
        </p:grpSpPr>
        <p:sp>
          <p:nvSpPr>
            <p:cNvPr id="7" name="Rectangle: Diagonal Corners Rounded 39">
              <a:extLst>
                <a:ext uri="{FF2B5EF4-FFF2-40B4-BE49-F238E27FC236}">
                  <a16:creationId xmlns:a16="http://schemas.microsoft.com/office/drawing/2014/main" id="{44A1ED66-427F-907B-55DC-722FC29F6B12}"/>
                </a:ext>
              </a:extLst>
            </p:cNvPr>
            <p:cNvSpPr/>
            <p:nvPr/>
          </p:nvSpPr>
          <p:spPr>
            <a:xfrm flipV="1">
              <a:off x="1382342" y="3769877"/>
              <a:ext cx="1209995" cy="753789"/>
            </a:xfrm>
            <a:prstGeom prst="round2DiagRect">
              <a:avLst>
                <a:gd name="adj1" fmla="val 10146"/>
                <a:gd name="adj2" fmla="val 13533"/>
              </a:avLst>
            </a:pr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43CE31A0-0422-0EDB-FAEB-24ED8982DCF5}"/>
                </a:ext>
              </a:extLst>
            </p:cNvPr>
            <p:cNvSpPr/>
            <p:nvPr/>
          </p:nvSpPr>
          <p:spPr>
            <a:xfrm>
              <a:off x="1411360" y="3756064"/>
              <a:ext cx="1209995" cy="753789"/>
            </a:xfrm>
            <a:prstGeom prst="rect">
              <a:avLst/>
            </a:prstGeom>
            <a:noFill/>
            <a:ln w="12700">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srgbClr val="006982"/>
                  </a:solidFill>
                  <a:effectLst/>
                  <a:uLnTx/>
                  <a:uFillTx/>
                  <a:latin typeface="Arial" panose="020B0604020202020204"/>
                  <a:ea typeface="+mn-ea"/>
                  <a:cs typeface="+mn-cs"/>
                </a:rPr>
                <a:t>Besoin d’accompagnement ? </a:t>
              </a:r>
              <a:br>
                <a:rPr kumimoji="0" lang="fr-FR" sz="900" b="1" i="0" u="none" strike="noStrike" kern="1200" cap="none" spc="0" normalizeH="0" baseline="0" noProof="0" dirty="0">
                  <a:ln>
                    <a:noFill/>
                  </a:ln>
                  <a:solidFill>
                    <a:srgbClr val="006982"/>
                  </a:solidFill>
                  <a:effectLst/>
                  <a:uLnTx/>
                  <a:uFillTx/>
                  <a:latin typeface="Arial" panose="020B0604020202020204"/>
                  <a:ea typeface="+mn-ea"/>
                  <a:cs typeface="+mn-cs"/>
                </a:rPr>
              </a:br>
              <a:br>
                <a:rPr kumimoji="0" lang="fr-FR" sz="600" b="1" i="0" u="none" strike="noStrike" kern="1200" cap="none" spc="0" normalizeH="0" baseline="0" noProof="0" dirty="0">
                  <a:ln>
                    <a:noFill/>
                  </a:ln>
                  <a:solidFill>
                    <a:srgbClr val="006982"/>
                  </a:solidFill>
                  <a:effectLst/>
                  <a:uLnTx/>
                  <a:uFillTx/>
                  <a:latin typeface="Arial" panose="020B0604020202020204"/>
                  <a:ea typeface="+mn-ea"/>
                  <a:cs typeface="+mn-cs"/>
                </a:rPr>
              </a:br>
              <a:r>
                <a:rPr kumimoji="0" lang="fr-FR" sz="900" b="0" i="0" u="none" strike="noStrike" kern="1200" cap="none" spc="0" normalizeH="0" baseline="0" noProof="0" dirty="0">
                  <a:ln>
                    <a:noFill/>
                  </a:ln>
                  <a:solidFill>
                    <a:srgbClr val="581D74"/>
                  </a:solidFill>
                  <a:effectLst/>
                  <a:uLnTx/>
                  <a:uFillTx/>
                  <a:latin typeface="Arial" panose="020B0604020202020204"/>
                  <a:ea typeface="+mn-ea"/>
                  <a:cs typeface="+mn-cs"/>
                </a:rPr>
                <a:t>Cliquez ici pour demander un rappel.</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900" dirty="0">
                  <a:solidFill>
                    <a:srgbClr val="581D74"/>
                  </a:solidFill>
                  <a:latin typeface="Arial" panose="020B0604020202020204"/>
                </a:rPr>
                <a:t>U</a:t>
              </a:r>
              <a:r>
                <a:rPr kumimoji="0" lang="fr-FR" sz="900" b="0" i="0" u="none" strike="noStrike" kern="1200" cap="none" spc="0" normalizeH="0" baseline="0" noProof="0" dirty="0">
                  <a:ln>
                    <a:noFill/>
                  </a:ln>
                  <a:solidFill>
                    <a:srgbClr val="581D74"/>
                  </a:solidFill>
                  <a:effectLst/>
                  <a:uLnTx/>
                  <a:uFillTx/>
                  <a:latin typeface="Arial" panose="020B0604020202020204"/>
                  <a:ea typeface="+mn-ea"/>
                  <a:cs typeface="+mn-cs"/>
                </a:rPr>
                <a:t>n expert de Natixis Interépargne vous </a:t>
              </a:r>
              <a:r>
                <a:rPr kumimoji="0" lang="fr-FR" sz="900" b="0" i="0" u="none" strike="noStrike" kern="1200" cap="none" spc="0" normalizeH="0" baseline="0" noProof="0">
                  <a:ln>
                    <a:noFill/>
                  </a:ln>
                  <a:solidFill>
                    <a:srgbClr val="581D74"/>
                  </a:solidFill>
                  <a:effectLst/>
                  <a:uLnTx/>
                  <a:uFillTx/>
                  <a:latin typeface="Arial" panose="020B0604020202020204"/>
                  <a:ea typeface="+mn-ea"/>
                  <a:cs typeface="+mn-cs"/>
                </a:rPr>
                <a:t>recontactera </a:t>
              </a:r>
              <a:r>
                <a:rPr lang="fr-FR" sz="900">
                  <a:solidFill>
                    <a:srgbClr val="581D74"/>
                  </a:solidFill>
                  <a:latin typeface="Arial" panose="020B0604020202020204"/>
                </a:rPr>
                <a:t>pour</a:t>
              </a:r>
              <a:r>
                <a:rPr kumimoji="0" lang="fr-FR" sz="900" b="0" i="0" u="none" strike="noStrike" kern="1200" cap="none" spc="0" normalizeH="0" baseline="0" noProof="0">
                  <a:ln>
                    <a:noFill/>
                  </a:ln>
                  <a:solidFill>
                    <a:srgbClr val="581D74"/>
                  </a:solidFill>
                  <a:effectLst/>
                  <a:uLnTx/>
                  <a:uFillTx/>
                  <a:latin typeface="Arial" panose="020B0604020202020204"/>
                  <a:ea typeface="+mn-ea"/>
                  <a:cs typeface="+mn-cs"/>
                </a:rPr>
                <a:t> </a:t>
              </a:r>
              <a:r>
                <a:rPr kumimoji="0" lang="fr-FR" sz="900" b="0" i="0" u="none" strike="noStrike" kern="1200" cap="none" spc="0" normalizeH="0" baseline="0" noProof="0" dirty="0">
                  <a:ln>
                    <a:noFill/>
                  </a:ln>
                  <a:solidFill>
                    <a:srgbClr val="581D74"/>
                  </a:solidFill>
                  <a:effectLst/>
                  <a:uLnTx/>
                  <a:uFillTx/>
                  <a:latin typeface="Arial" panose="020B0604020202020204"/>
                  <a:ea typeface="+mn-ea"/>
                  <a:cs typeface="+mn-cs"/>
                </a:rPr>
                <a:t>vous accompagner durant la mise en place de l’accord.</a:t>
              </a:r>
            </a:p>
          </p:txBody>
        </p:sp>
      </p:grpSp>
    </p:spTree>
    <p:extLst>
      <p:ext uri="{BB962C8B-B14F-4D97-AF65-F5344CB8AC3E}">
        <p14:creationId xmlns:p14="http://schemas.microsoft.com/office/powerpoint/2010/main" val="1886575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4495732"/>
      </p:ext>
    </p:extLst>
  </p:cSld>
  <p:clrMapOvr>
    <a:masterClrMapping/>
  </p:clrMapOvr>
</p:sld>
</file>

<file path=ppt/theme/theme1.xml><?xml version="1.0" encoding="utf-8"?>
<a:theme xmlns:a="http://schemas.openxmlformats.org/drawingml/2006/main" name="Thème Office">
  <a:themeElements>
    <a:clrScheme name="Personnalisé 5">
      <a:dk1>
        <a:srgbClr val="000000"/>
      </a:dk1>
      <a:lt1>
        <a:srgbClr val="FFFFFF"/>
      </a:lt1>
      <a:dk2>
        <a:srgbClr val="006982"/>
      </a:dk2>
      <a:lt2>
        <a:srgbClr val="581D74"/>
      </a:lt2>
      <a:accent1>
        <a:srgbClr val="F16B08"/>
      </a:accent1>
      <a:accent2>
        <a:srgbClr val="A7C673"/>
      </a:accent2>
      <a:accent3>
        <a:srgbClr val="808CC5"/>
      </a:accent3>
      <a:accent4>
        <a:srgbClr val="C0559A"/>
      </a:accent4>
      <a:accent5>
        <a:srgbClr val="F4DA85"/>
      </a:accent5>
      <a:accent6>
        <a:srgbClr val="E8535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FS template 2" id="{AD25A8E1-9F77-9340-ADF5-8FD684745EEE}" vid="{5A09E4F4-3E1B-F24D-9486-60CE7502DF4F}"/>
    </a:ext>
  </a:extLst>
</a:theme>
</file>

<file path=ppt/theme/theme2.xml><?xml version="1.0" encoding="utf-8"?>
<a:theme xmlns:a="http://schemas.openxmlformats.org/drawingml/2006/main" name="Banque Populaire - Bleu ciel">
  <a:themeElements>
    <a:clrScheme name="Banque Populaire - Bleu ciel">
      <a:dk1>
        <a:srgbClr val="192A6B"/>
      </a:dk1>
      <a:lt1>
        <a:srgbClr val="FFFFFF"/>
      </a:lt1>
      <a:dk2>
        <a:srgbClr val="00C1F2"/>
      </a:dk2>
      <a:lt2>
        <a:srgbClr val="00A4C3"/>
      </a:lt2>
      <a:accent1>
        <a:srgbClr val="D0BEB6"/>
      </a:accent1>
      <a:accent2>
        <a:srgbClr val="00A4C3"/>
      </a:accent2>
      <a:accent3>
        <a:srgbClr val="AEAAD0"/>
      </a:accent3>
      <a:accent4>
        <a:srgbClr val="0075AA"/>
      </a:accent4>
      <a:accent5>
        <a:srgbClr val="89ABD7"/>
      </a:accent5>
      <a:accent6>
        <a:srgbClr val="BAD25F"/>
      </a:accent6>
      <a:hlink>
        <a:srgbClr val="A6C5CB"/>
      </a:hlink>
      <a:folHlink>
        <a:srgbClr val="3B278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175"/>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ésentation Offre Bimpli pour Mobilians BP  -  Lecture seule" id="{33EFC2CC-7D70-43E5-905E-D53700ED5654}" vid="{4EB54FD4-3824-426C-9B66-5018A6EA79DC}"/>
    </a:ext>
  </a:extLst>
</a:theme>
</file>

<file path=ppt/theme/theme3.xml><?xml version="1.0" encoding="utf-8"?>
<a:theme xmlns:a="http://schemas.openxmlformats.org/drawingml/2006/main" name="1_Thème Office">
  <a:themeElements>
    <a:clrScheme name="Personnalisé 5">
      <a:dk1>
        <a:srgbClr val="000000"/>
      </a:dk1>
      <a:lt1>
        <a:srgbClr val="FFFFFF"/>
      </a:lt1>
      <a:dk2>
        <a:srgbClr val="006982"/>
      </a:dk2>
      <a:lt2>
        <a:srgbClr val="581D74"/>
      </a:lt2>
      <a:accent1>
        <a:srgbClr val="F16B08"/>
      </a:accent1>
      <a:accent2>
        <a:srgbClr val="A7C673"/>
      </a:accent2>
      <a:accent3>
        <a:srgbClr val="808CC5"/>
      </a:accent3>
      <a:accent4>
        <a:srgbClr val="C0559A"/>
      </a:accent4>
      <a:accent5>
        <a:srgbClr val="F4DA85"/>
      </a:accent5>
      <a:accent6>
        <a:srgbClr val="E8535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sage interne - Template NIE.pptx" id="{4099D74B-D6A5-4E9D-99E8-E149C31A03AC}" vid="{9FD3A21A-87F0-4ED9-A9DA-94B7F5E75B6C}"/>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71D74"/>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c1e937b-25c9-4a1d-925a-071ef9d1e0ec" xsi:nil="true"/>
    <lcf76f155ced4ddcb4097134ff3c332f xmlns="0de61d98-dfcd-4516-8632-15ecbb38447b">
      <Terms xmlns="http://schemas.microsoft.com/office/infopath/2007/PartnerControls"/>
    </lcf76f155ced4ddcb4097134ff3c332f>
    <Commentaires xmlns="0de61d98-dfcd-4516-8632-15ecbb38447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3672D9ED830B54BA563855AFE88BD74" ma:contentTypeVersion="19" ma:contentTypeDescription="Crée un document." ma:contentTypeScope="" ma:versionID="83961985bdb2f577bdbaa694269b4df4">
  <xsd:schema xmlns:xsd="http://www.w3.org/2001/XMLSchema" xmlns:xs="http://www.w3.org/2001/XMLSchema" xmlns:p="http://schemas.microsoft.com/office/2006/metadata/properties" xmlns:ns2="0de61d98-dfcd-4516-8632-15ecbb38447b" xmlns:ns3="4c1e937b-25c9-4a1d-925a-071ef9d1e0ec" xmlns:ns4="246d131e-3bdf-4fce-82c9-afe83bf5e12c" targetNamespace="http://schemas.microsoft.com/office/2006/metadata/properties" ma:root="true" ma:fieldsID="949045e0752f7e7171f040034c0fb74f" ns2:_="" ns3:_="" ns4:_="">
    <xsd:import namespace="0de61d98-dfcd-4516-8632-15ecbb38447b"/>
    <xsd:import namespace="4c1e937b-25c9-4a1d-925a-071ef9d1e0ec"/>
    <xsd:import namespace="246d131e-3bdf-4fce-82c9-afe83bf5e12c"/>
    <xsd:element name="properties">
      <xsd:complexType>
        <xsd:sequence>
          <xsd:element name="documentManagement">
            <xsd:complexType>
              <xsd:all>
                <xsd:element ref="ns2:Commentaires" minOccurs="0"/>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4:SharedWithUsers" minOccurs="0"/>
                <xsd:element ref="ns4: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e61d98-dfcd-4516-8632-15ecbb38447b" elementFormDefault="qualified">
    <xsd:import namespace="http://schemas.microsoft.com/office/2006/documentManagement/types"/>
    <xsd:import namespace="http://schemas.microsoft.com/office/infopath/2007/PartnerControls"/>
    <xsd:element name="Commentaires" ma:index="4" nillable="true" ma:displayName="Commentaires" ma:internalName="Commentaires" ma:readOnly="false">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1e937b-25c9-4a1d-925a-071ef9d1e0ec"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92b57b6a-a9b6-4348-b063-0b3a5f9919fc}" ma:internalName="TaxCatchAll" ma:showField="CatchAllData" ma:web="4c1e937b-25c9-4a1d-925a-071ef9d1e0e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46d131e-3bdf-4fce-82c9-afe83bf5e12c" elementFormDefault="qualified">
    <xsd:import namespace="http://schemas.microsoft.com/office/2006/documentManagement/types"/>
    <xsd:import namespace="http://schemas.microsoft.com/office/infopath/2007/PartnerControls"/>
    <xsd:element name="SharedWithUsers" ma:index="2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Type de contenu"/>
        <xsd:element ref="dc:title" minOccurs="0" maxOccurs="1" ma:index="3"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E29EC2-1B4D-4CF5-82A5-E2A3B4F0C787}">
  <ds:schemaRefs>
    <ds:schemaRef ds:uri="http://purl.org/dc/terms/"/>
    <ds:schemaRef ds:uri="4c1e937b-25c9-4a1d-925a-071ef9d1e0ec"/>
    <ds:schemaRef ds:uri="http://schemas.microsoft.com/office/2006/documentManagement/types"/>
    <ds:schemaRef ds:uri="http://purl.org/dc/elements/1.1/"/>
    <ds:schemaRef ds:uri="http://schemas.microsoft.com/office/2006/metadata/properties"/>
    <ds:schemaRef ds:uri="246d131e-3bdf-4fce-82c9-afe83bf5e12c"/>
    <ds:schemaRef ds:uri="http://schemas.microsoft.com/office/infopath/2007/PartnerControls"/>
    <ds:schemaRef ds:uri="http://schemas.openxmlformats.org/package/2006/metadata/core-properties"/>
    <ds:schemaRef ds:uri="0de61d98-dfcd-4516-8632-15ecbb38447b"/>
    <ds:schemaRef ds:uri="http://www.w3.org/XML/1998/namespace"/>
    <ds:schemaRef ds:uri="http://purl.org/dc/dcmitype/"/>
  </ds:schemaRefs>
</ds:datastoreItem>
</file>

<file path=customXml/itemProps2.xml><?xml version="1.0" encoding="utf-8"?>
<ds:datastoreItem xmlns:ds="http://schemas.openxmlformats.org/officeDocument/2006/customXml" ds:itemID="{97A05D52-AE38-4FD6-9888-1A8A60ADDD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e61d98-dfcd-4516-8632-15ecbb38447b"/>
    <ds:schemaRef ds:uri="4c1e937b-25c9-4a1d-925a-071ef9d1e0ec"/>
    <ds:schemaRef ds:uri="246d131e-3bdf-4fce-82c9-afe83bf5e1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2C58D9A-3002-4C77-A31D-CEF4BAAF7A2C}">
  <ds:schemaRefs>
    <ds:schemaRef ds:uri="Microsoft.SharePoint.Taxonomy.ContentTypeSync"/>
  </ds:schemaRefs>
</ds:datastoreItem>
</file>

<file path=customXml/itemProps4.xml><?xml version="1.0" encoding="utf-8"?>
<ds:datastoreItem xmlns:ds="http://schemas.openxmlformats.org/officeDocument/2006/customXml" ds:itemID="{1F7EF049-AD26-4A78-A86D-389DA0207A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ThèmeNIE</Template>
  <TotalTime>5150</TotalTime>
  <Words>2742</Words>
  <Application>Microsoft Office PowerPoint</Application>
  <PresentationFormat>Affichage à l'écran (16:9)</PresentationFormat>
  <Paragraphs>331</Paragraphs>
  <Slides>28</Slides>
  <Notes>1</Notes>
  <HiddenSlides>0</HiddenSlides>
  <MMClips>0</MMClips>
  <ScaleCrop>false</ScaleCrop>
  <HeadingPairs>
    <vt:vector size="6" baseType="variant">
      <vt:variant>
        <vt:lpstr>Polices utilisées</vt:lpstr>
      </vt:variant>
      <vt:variant>
        <vt:i4>10</vt:i4>
      </vt:variant>
      <vt:variant>
        <vt:lpstr>Thème</vt:lpstr>
      </vt:variant>
      <vt:variant>
        <vt:i4>4</vt:i4>
      </vt:variant>
      <vt:variant>
        <vt:lpstr>Titres des diapositives</vt:lpstr>
      </vt:variant>
      <vt:variant>
        <vt:i4>28</vt:i4>
      </vt:variant>
    </vt:vector>
  </HeadingPairs>
  <TitlesOfParts>
    <vt:vector size="42" baseType="lpstr">
      <vt:lpstr>Arial</vt:lpstr>
      <vt:lpstr>Arial Black</vt:lpstr>
      <vt:lpstr>Arial Narrow</vt:lpstr>
      <vt:lpstr>Calibri</vt:lpstr>
      <vt:lpstr>Cambria Math</vt:lpstr>
      <vt:lpstr>Montserrat</vt:lpstr>
      <vt:lpstr>Montserrat ExtraBold</vt:lpstr>
      <vt:lpstr>Roboto</vt:lpstr>
      <vt:lpstr>Wingdings</vt:lpstr>
      <vt:lpstr>Wingdings 3</vt:lpstr>
      <vt:lpstr>Thème Office</vt:lpstr>
      <vt:lpstr>Banque Populaire - Bleu ciel</vt:lpstr>
      <vt:lpstr>1_Thème Office</vt:lpstr>
      <vt:lpstr>Office Theme</vt:lpstr>
      <vt:lpstr>L’INTÉRESSEMENT éléments de langage &amp; Offre NIE</vt:lpstr>
      <vt:lpstr>Les enjeux du partage de la valeur </vt:lpstr>
      <vt:lpstr>Loi Partage de la Valeur </vt:lpstr>
      <vt:lpstr>L’intéressement</vt:lpstr>
      <vt:lpstr>Présentation PowerPoint</vt:lpstr>
      <vt:lpstr>L’intéressement, une réponse forte  aux besoins des entreprises </vt:lpstr>
      <vt:lpstr>Présentation PowerPoint</vt:lpstr>
      <vt:lpstr>Un cadre fiscal, social et juridique privilégié pour l’intéressement</vt:lpstr>
      <vt:lpstr>L’intéressement, une solution clé en main  qui s’adapte à l’activité</vt:lpstr>
      <vt:lpstr>L’approche commerciale </vt:lpstr>
      <vt:lpstr>Approche commerciale</vt:lpstr>
      <vt:lpstr>Approche commerciale</vt:lpstr>
      <vt:lpstr>Approche commerciale</vt:lpstr>
      <vt:lpstr>Présentation PowerPoint</vt:lpstr>
      <vt:lpstr>Approche commerciale</vt:lpstr>
      <vt:lpstr>La parole au client</vt:lpstr>
      <vt:lpstr>L’offre Natixis Interépargne </vt:lpstr>
      <vt:lpstr>La solution Natixis Interépargne :  l’offre intéressement  </vt:lpstr>
      <vt:lpstr>Intégration option complément RSE</vt:lpstr>
      <vt:lpstr>L’offre intéressement, une offre clé en main </vt:lpstr>
      <vt:lpstr>L’offre intéressement : tarification</vt:lpstr>
      <vt:lpstr>Traitement de l’accord avec  l’Espace Entreprise</vt:lpstr>
      <vt:lpstr>L’Intéressement : les délais à connaitre Rappel des délais à respecter pour mettre en place l’intéressement   </vt:lpstr>
      <vt:lpstr>Le supplément d’intéressement : le bonus boosté   </vt:lpstr>
      <vt:lpstr>                votre outil pour souscrire en ligne</vt:lpstr>
      <vt:lpstr>Bienvenue sur</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PAULIEN Carole</dc:creator>
  <cp:lastModifiedBy>PARISSE Valerie [CEGEE]</cp:lastModifiedBy>
  <cp:revision>157</cp:revision>
  <dcterms:created xsi:type="dcterms:W3CDTF">2022-03-24T17:22:51Z</dcterms:created>
  <dcterms:modified xsi:type="dcterms:W3CDTF">2024-06-13T04:25:48Z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7e4f81-4b1c-4a3a-b237-8636707719dc_Enabled">
    <vt:lpwstr>True</vt:lpwstr>
  </property>
  <property fmtid="{D5CDD505-2E9C-101B-9397-08002B2CF9AE}" pid="3" name="MSIP_Label_797e4f81-4b1c-4a3a-b237-8636707719dc_SiteId">
    <vt:lpwstr>d5bb6d35-8a82-4329-b49a-5030bd6497ab</vt:lpwstr>
  </property>
  <property fmtid="{D5CDD505-2E9C-101B-9397-08002B2CF9AE}" pid="4" name="MSIP_Label_797e4f81-4b1c-4a3a-b237-8636707719dc_Owner">
    <vt:lpwstr>paulienca@cib.net</vt:lpwstr>
  </property>
  <property fmtid="{D5CDD505-2E9C-101B-9397-08002B2CF9AE}" pid="5" name="MSIP_Label_797e4f81-4b1c-4a3a-b237-8636707719dc_SetDate">
    <vt:lpwstr>2022-03-24T17:38:32.5774598Z</vt:lpwstr>
  </property>
  <property fmtid="{D5CDD505-2E9C-101B-9397-08002B2CF9AE}" pid="6" name="MSIP_Label_797e4f81-4b1c-4a3a-b237-8636707719dc_Name">
    <vt:lpwstr>C2 - Internal Natixis</vt:lpwstr>
  </property>
  <property fmtid="{D5CDD505-2E9C-101B-9397-08002B2CF9AE}" pid="7" name="MSIP_Label_797e4f81-4b1c-4a3a-b237-8636707719dc_Application">
    <vt:lpwstr>Microsoft Azure Information Protection</vt:lpwstr>
  </property>
  <property fmtid="{D5CDD505-2E9C-101B-9397-08002B2CF9AE}" pid="8" name="MSIP_Label_797e4f81-4b1c-4a3a-b237-8636707719dc_ActionId">
    <vt:lpwstr>9be06d36-c4ee-435e-9579-cf2100437cd9</vt:lpwstr>
  </property>
  <property fmtid="{D5CDD505-2E9C-101B-9397-08002B2CF9AE}" pid="9" name="MSIP_Label_797e4f81-4b1c-4a3a-b237-8636707719dc_Extended_MSFT_Method">
    <vt:lpwstr>Manual</vt:lpwstr>
  </property>
  <property fmtid="{D5CDD505-2E9C-101B-9397-08002B2CF9AE}" pid="10" name="ContentTypeId">
    <vt:lpwstr>0x01010063672D9ED830B54BA563855AFE88BD74</vt:lpwstr>
  </property>
  <property fmtid="{D5CDD505-2E9C-101B-9397-08002B2CF9AE}" pid="11" name="MediaServiceImageTags">
    <vt:lpwstr/>
  </property>
  <property fmtid="{D5CDD505-2E9C-101B-9397-08002B2CF9AE}" pid="12" name="MSIP_Label_6e83a6fe-0b6e-4399-9d09-a1c8d8d5000c_Enabled">
    <vt:lpwstr>true</vt:lpwstr>
  </property>
  <property fmtid="{D5CDD505-2E9C-101B-9397-08002B2CF9AE}" pid="13" name="MSIP_Label_6e83a6fe-0b6e-4399-9d09-a1c8d8d5000c_SetDate">
    <vt:lpwstr>2023-10-25T09:40:31Z</vt:lpwstr>
  </property>
  <property fmtid="{D5CDD505-2E9C-101B-9397-08002B2CF9AE}" pid="14" name="MSIP_Label_6e83a6fe-0b6e-4399-9d09-a1c8d8d5000c_Method">
    <vt:lpwstr>Privileged</vt:lpwstr>
  </property>
  <property fmtid="{D5CDD505-2E9C-101B-9397-08002B2CF9AE}" pid="15" name="MSIP_Label_6e83a6fe-0b6e-4399-9d09-a1c8d8d5000c_Name">
    <vt:lpwstr>6e83a6fe-0b6e-4399-9d09-a1c8d8d5000c</vt:lpwstr>
  </property>
  <property fmtid="{D5CDD505-2E9C-101B-9397-08002B2CF9AE}" pid="16" name="MSIP_Label_6e83a6fe-0b6e-4399-9d09-a1c8d8d5000c_SiteId">
    <vt:lpwstr>d5bb6d35-8a82-4329-b49a-5030bd6497ab</vt:lpwstr>
  </property>
  <property fmtid="{D5CDD505-2E9C-101B-9397-08002B2CF9AE}" pid="17" name="MSIP_Label_6e83a6fe-0b6e-4399-9d09-a1c8d8d5000c_ActionId">
    <vt:lpwstr>7929759a-8364-4fc8-a507-f562e3b4391d</vt:lpwstr>
  </property>
  <property fmtid="{D5CDD505-2E9C-101B-9397-08002B2CF9AE}" pid="18" name="MSIP_Label_6e83a6fe-0b6e-4399-9d09-a1c8d8d5000c_ContentBits">
    <vt:lpwstr>2</vt:lpwstr>
  </property>
</Properties>
</file>