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2"/>
  </p:notesMasterIdLst>
  <p:handoutMasterIdLst>
    <p:handoutMasterId r:id="rId13"/>
  </p:handoutMasterIdLst>
  <p:sldIdLst>
    <p:sldId id="1377" r:id="rId2"/>
    <p:sldId id="1388" r:id="rId3"/>
    <p:sldId id="1347" r:id="rId4"/>
    <p:sldId id="1384" r:id="rId5"/>
    <p:sldId id="1386" r:id="rId6"/>
    <p:sldId id="1381" r:id="rId7"/>
    <p:sldId id="1383" r:id="rId8"/>
    <p:sldId id="1372" r:id="rId9"/>
    <p:sldId id="1387" r:id="rId10"/>
    <p:sldId id="1382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IGNANT Anne [CEGEE]" initials="PA[" lastIdx="1" clrIdx="0">
    <p:extLst>
      <p:ext uri="{19B8F6BF-5375-455C-9EA6-DF929625EA0E}">
        <p15:presenceInfo xmlns:p15="http://schemas.microsoft.com/office/powerpoint/2012/main" userId="S-1-5-21-3736707515-2145877865-3703829272-2509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E55"/>
    <a:srgbClr val="C31632"/>
    <a:srgbClr val="DAA1A4"/>
    <a:srgbClr val="F2F2F2"/>
    <a:srgbClr val="A6A6A6"/>
    <a:srgbClr val="AE0F0B"/>
    <a:srgbClr val="FF9B9B"/>
    <a:srgbClr val="D9D9D9"/>
    <a:srgbClr val="E3071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1241" autoAdjust="0"/>
  </p:normalViewPr>
  <p:slideViewPr>
    <p:cSldViewPr snapToGrid="0">
      <p:cViewPr varScale="1">
        <p:scale>
          <a:sx n="63" d="100"/>
          <a:sy n="63" d="100"/>
        </p:scale>
        <p:origin x="1422" y="48"/>
      </p:cViewPr>
      <p:guideLst>
        <p:guide orient="horz" pos="1162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922" y="5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2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9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24/04/2020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24/04/2020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58813" y="742950"/>
            <a:ext cx="4962525" cy="3722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1647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58813" y="742950"/>
            <a:ext cx="4962525" cy="3722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4024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58813" y="742950"/>
            <a:ext cx="4962525" cy="37226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184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4492" y="6292376"/>
            <a:ext cx="1796000" cy="402987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159" y="6201596"/>
            <a:ext cx="1565381" cy="55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 descr="logoterritoiredavenir2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28" y="6314868"/>
            <a:ext cx="413099" cy="370009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ctrTitle"/>
          </p:nvPr>
        </p:nvSpPr>
        <p:spPr>
          <a:xfrm>
            <a:off x="4335853" y="2535258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8" name="Sous-titre 2"/>
          <p:cNvSpPr>
            <a:spLocks noGrp="1"/>
          </p:cNvSpPr>
          <p:nvPr>
            <p:ph type="subTitle" idx="1"/>
          </p:nvPr>
        </p:nvSpPr>
        <p:spPr>
          <a:xfrm>
            <a:off x="4335855" y="3749629"/>
            <a:ext cx="4664279" cy="40362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1813153" y="4266980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2661915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584753" y="1168361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448906" y="2870447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 descr="CE_carre_roug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617" y="345191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3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117077" y="3117077"/>
            <a:ext cx="6858000" cy="623846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dirty="0" smtClean="0"/>
              <a:t>Comité Commercial BDD – ORDRE DU JOUR</a:t>
            </a:r>
            <a:endParaRPr lang="fr-FR" dirty="0"/>
          </a:p>
        </p:txBody>
      </p: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2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5" y="6325908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0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117077" y="3117077"/>
            <a:ext cx="6858000" cy="623846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2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2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5" y="6325908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4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117077" y="3117077"/>
            <a:ext cx="6858000" cy="623846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2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2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5" y="6325908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2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117077" y="3117077"/>
            <a:ext cx="6858000" cy="623846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2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5" y="6325908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01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964893" y="-1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2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7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5" y="6325908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97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fond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140968"/>
            <a:ext cx="4572000" cy="371703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18050" y="1447800"/>
            <a:ext cx="3848097" cy="43383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accent1"/>
              </a:buClr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accent1"/>
              </a:buCl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1"/>
              </a:buCl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39008" y="1447800"/>
            <a:ext cx="3848097" cy="43383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accent1"/>
              </a:buClr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accent1"/>
              </a:buCl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1"/>
              </a:buCl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3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7" name="Espace réservé du numéro de diapositive 1"/>
          <p:cNvSpPr txBox="1">
            <a:spLocks/>
          </p:cNvSpPr>
          <p:nvPr userDrawn="1"/>
        </p:nvSpPr>
        <p:spPr>
          <a:xfrm>
            <a:off x="8449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249000" y="3249000"/>
            <a:ext cx="6858000" cy="360000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  <p:pic>
        <p:nvPicPr>
          <p:cNvPr id="19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77" y="6334453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41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40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951" y="6381005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056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249000" y="3249000"/>
            <a:ext cx="6858000" cy="360000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non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58140" y="-1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 descr="fond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2400" y="1570483"/>
            <a:ext cx="4572000" cy="3717032"/>
          </a:xfrm>
          <a:prstGeom prst="rect">
            <a:avLst/>
          </a:prstGeom>
        </p:spPr>
      </p:pic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3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77" y="6334453"/>
            <a:ext cx="1722075" cy="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2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4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492" y="1554935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492" y="2923793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4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24" name="Espace réservé pour une image  11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188640"/>
            <a:ext cx="932400" cy="932400"/>
          </a:xfrm>
          <a:prstGeom prst="rect">
            <a:avLst/>
          </a:prstGeom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4492" y="6292376"/>
            <a:ext cx="1796000" cy="402987"/>
          </a:xfrm>
          <a:prstGeom prst="rect">
            <a:avLst/>
          </a:prstGeom>
        </p:spPr>
      </p:pic>
      <p:sp>
        <p:nvSpPr>
          <p:cNvPr id="15" name="Espace réservé du pied de page 1"/>
          <p:cNvSpPr txBox="1">
            <a:spLocks/>
          </p:cNvSpPr>
          <p:nvPr userDrawn="1"/>
        </p:nvSpPr>
        <p:spPr>
          <a:xfrm>
            <a:off x="2149105" y="6446904"/>
            <a:ext cx="4932000" cy="25992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COMMUNICATION COMMERCIALE BDD – 02 avril 2020</a:t>
            </a:r>
            <a:endParaRPr kumimoji="0" lang="fr-FR" sz="9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496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23104" y="359453"/>
            <a:ext cx="8064000" cy="644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723104" y="1447800"/>
            <a:ext cx="8064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6" name="Espace réservé du pied de page 1"/>
          <p:cNvSpPr txBox="1">
            <a:spLocks/>
          </p:cNvSpPr>
          <p:nvPr userDrawn="1"/>
        </p:nvSpPr>
        <p:spPr>
          <a:xfrm>
            <a:off x="2149105" y="6446904"/>
            <a:ext cx="4932000" cy="25992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COMMUNICATION COMMERCIALE BDD – 02 avril 2020</a:t>
            </a:r>
            <a:endParaRPr kumimoji="0" lang="fr-FR" sz="9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Espace réservé du numéro de diapositive 1"/>
          <p:cNvSpPr txBox="1">
            <a:spLocks/>
          </p:cNvSpPr>
          <p:nvPr userDrawn="1"/>
        </p:nvSpPr>
        <p:spPr>
          <a:xfrm>
            <a:off x="8449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9118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5" r:id="rId2"/>
    <p:sldLayoutId id="2147483666" r:id="rId3"/>
    <p:sldLayoutId id="2147483667" r:id="rId4"/>
    <p:sldLayoutId id="2147483668" r:id="rId5"/>
    <p:sldLayoutId id="2147483662" r:id="rId6"/>
    <p:sldLayoutId id="2147483663" r:id="rId7"/>
    <p:sldLayoutId id="2147483669" r:id="rId8"/>
    <p:sldLayoutId id="2147483683" r:id="rId9"/>
    <p:sldLayoutId id="2147483684" r:id="rId10"/>
  </p:sldLayoutIdLst>
  <p:timing>
    <p:tnLst>
      <p:par>
        <p:cTn id="1" dur="indefinite" restart="never" nodeType="tmRoot"/>
      </p:par>
    </p:tnLst>
  </p:timing>
  <p:hf hdr="0"/>
  <p:txStyles>
    <p:titleStyle>
      <a:lvl1pPr marL="180000" algn="l" defTabSz="914400" rtl="0" eaLnBrk="1" latinLnBrk="0" hangingPunct="1">
        <a:spcBef>
          <a:spcPct val="0"/>
        </a:spcBef>
        <a:buNone/>
        <a:defRPr sz="1600" b="1" kern="1200">
          <a:solidFill>
            <a:srgbClr val="C31632"/>
          </a:solidFill>
          <a:latin typeface="Arial Narrow"/>
          <a:ea typeface="+mj-ea"/>
          <a:cs typeface="Arial Narrow"/>
        </a:defRPr>
      </a:lvl1pPr>
    </p:titleStyle>
    <p:bodyStyle>
      <a:lvl1pPr marL="194400" marR="0" indent="-1944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70000"/>
        <a:buFont typeface="Wingdings 2" pitchFamily="18" charset="2"/>
        <a:buChar char=""/>
        <a:tabLst/>
        <a:defRPr sz="1400" b="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Arial" pitchFamily="34" charset="0"/>
        </a:defRPr>
      </a:lvl1pPr>
      <a:lvl2pPr marL="612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70000"/>
        <a:buFont typeface="Wingdings 2" pitchFamily="18" charset="2"/>
        <a:buChar char=""/>
        <a:tabLst/>
        <a:defRPr sz="14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Arial" pitchFamily="34" charset="0"/>
        </a:defRPr>
      </a:lvl2pPr>
      <a:lvl3pPr marL="108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70000"/>
        <a:buFontTx/>
        <a:buBlip>
          <a:blip r:embed="rId12"/>
        </a:buBlip>
        <a:tabLst/>
        <a:defRPr sz="12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Arial" pitchFamily="34" charset="0"/>
        </a:defRPr>
      </a:lvl3pPr>
      <a:lvl4pPr marL="144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70000"/>
        <a:buFont typeface="Arial" panose="020B0604020202020204" pitchFamily="34" charset="0"/>
        <a:buChar char="-"/>
        <a:tabLst/>
        <a:defRPr sz="11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Arial" pitchFamily="34" charset="0"/>
        </a:defRPr>
      </a:lvl4pPr>
      <a:lvl5pPr marL="180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4"/>
        </a:buClr>
        <a:buSzPct val="60000"/>
        <a:buFont typeface="Arial Narrow" panose="020B0606020202030204" pitchFamily="34" charset="0"/>
        <a:buChar char="›"/>
        <a:tabLst/>
        <a:defRPr sz="11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2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37.wmf"/><Relationship Id="rId18" Type="http://schemas.openxmlformats.org/officeDocument/2006/relationships/oleObject" Target="../embeddings/oleObject22.bin"/><Relationship Id="rId3" Type="http://schemas.openxmlformats.org/officeDocument/2006/relationships/image" Target="../media/image1.png"/><Relationship Id="rId21" Type="http://schemas.openxmlformats.org/officeDocument/2006/relationships/image" Target="../media/image41.w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9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3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5" Type="http://schemas.openxmlformats.org/officeDocument/2006/relationships/image" Target="../media/image38.wmf"/><Relationship Id="rId10" Type="http://schemas.openxmlformats.org/officeDocument/2006/relationships/oleObject" Target="../embeddings/oleObject18.bin"/><Relationship Id="rId19" Type="http://schemas.openxmlformats.org/officeDocument/2006/relationships/image" Target="../media/image40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5.png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2.wmf"/><Relationship Id="rId10" Type="http://schemas.openxmlformats.org/officeDocument/2006/relationships/image" Target="../media/image44.wmf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5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52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49.wmf"/><Relationship Id="rId4" Type="http://schemas.openxmlformats.org/officeDocument/2006/relationships/hyperlink" Target="http://service-portail-intranet-cegee.sigce.caisse-epargne.fr/Intranet/IntranetCEGEE_DEV/HistoriqueBale2/" TargetMode="External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5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54.wmf"/><Relationship Id="rId10" Type="http://schemas.openxmlformats.org/officeDocument/2006/relationships/image" Target="../media/image56.wmf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5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12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149920" y="2420888"/>
            <a:ext cx="4518600" cy="1707498"/>
            <a:chOff x="125274" y="3507486"/>
            <a:chExt cx="2959462" cy="1385068"/>
          </a:xfrm>
        </p:grpSpPr>
        <p:sp>
          <p:nvSpPr>
            <p:cNvPr id="10" name="Sous-titre 2"/>
            <p:cNvSpPr txBox="1">
              <a:spLocks/>
            </p:cNvSpPr>
            <p:nvPr/>
          </p:nvSpPr>
          <p:spPr>
            <a:xfrm>
              <a:off x="125274" y="3507486"/>
              <a:ext cx="2959462" cy="1266182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400" dirty="0" smtClean="0"/>
                <a:t>Book </a:t>
              </a:r>
              <a:r>
                <a:rPr lang="fr-FR" sz="2400" dirty="0" err="1" smtClean="0"/>
                <a:t>covid</a:t>
              </a:r>
              <a:r>
                <a:rPr lang="fr-FR" sz="2400" dirty="0" smtClean="0"/>
                <a:t> 19</a:t>
              </a:r>
            </a:p>
            <a:p>
              <a:pPr algn="l"/>
              <a:endParaRPr lang="fr-FR" sz="2400" dirty="0" smtClean="0"/>
            </a:p>
            <a:p>
              <a:r>
                <a:rPr lang="fr-FR" sz="2000" dirty="0" smtClean="0"/>
                <a:t>Les différents accompagnements en fonction des besoins clients</a:t>
              </a:r>
              <a:endParaRPr lang="fr-FR" sz="2000" dirty="0"/>
            </a:p>
          </p:txBody>
        </p:sp>
        <p:sp>
          <p:nvSpPr>
            <p:cNvPr id="14" name="Espace réservé du texte 4"/>
            <p:cNvSpPr txBox="1">
              <a:spLocks/>
            </p:cNvSpPr>
            <p:nvPr/>
          </p:nvSpPr>
          <p:spPr>
            <a:xfrm>
              <a:off x="135986" y="4617930"/>
              <a:ext cx="2844000" cy="27462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Char char="&gt;"/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1632"/>
                </a:buClr>
                <a:buSzTx/>
                <a:buFontTx/>
                <a:buNone/>
                <a:tabLst/>
                <a:defRPr/>
              </a:pPr>
              <a:endPara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77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re 1"/>
          <p:cNvSpPr txBox="1">
            <a:spLocks/>
          </p:cNvSpPr>
          <p:nvPr/>
        </p:nvSpPr>
        <p:spPr>
          <a:xfrm>
            <a:off x="3988732" y="4362207"/>
            <a:ext cx="945979" cy="85641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Garantie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BPI </a:t>
            </a:r>
            <a:endParaRPr kumimoji="0" lang="fr-FR" sz="9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90 %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8" name="Titre 1"/>
          <p:cNvSpPr txBox="1">
            <a:spLocks/>
          </p:cNvSpPr>
          <p:nvPr/>
        </p:nvSpPr>
        <p:spPr>
          <a:xfrm>
            <a:off x="4978400" y="3172057"/>
            <a:ext cx="1006649" cy="111470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Fonds de Garantie Renforcement de Trésorerie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9" name="Titre 1"/>
          <p:cNvSpPr txBox="1">
            <a:spLocks/>
          </p:cNvSpPr>
          <p:nvPr/>
        </p:nvSpPr>
        <p:spPr>
          <a:xfrm>
            <a:off x="5005203" y="4362207"/>
            <a:ext cx="979846" cy="85641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Garantie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BPI 90 % si augmentation des concours</a:t>
            </a:r>
          </a:p>
        </p:txBody>
      </p:sp>
      <p:sp>
        <p:nvSpPr>
          <p:cNvPr id="50" name="Titre 1"/>
          <p:cNvSpPr txBox="1">
            <a:spLocks/>
          </p:cNvSpPr>
          <p:nvPr/>
        </p:nvSpPr>
        <p:spPr>
          <a:xfrm>
            <a:off x="7092191" y="3172058"/>
            <a:ext cx="2013721" cy="111470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Prêt Garantie Etat</a:t>
            </a:r>
          </a:p>
        </p:txBody>
      </p:sp>
      <p:sp>
        <p:nvSpPr>
          <p:cNvPr id="51" name="Titre 1"/>
          <p:cNvSpPr txBox="1">
            <a:spLocks/>
          </p:cNvSpPr>
          <p:nvPr/>
        </p:nvSpPr>
        <p:spPr>
          <a:xfrm>
            <a:off x="7092190" y="4362206"/>
            <a:ext cx="2013722" cy="8564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Garantie Etat 90 %</a:t>
            </a:r>
          </a:p>
        </p:txBody>
      </p:sp>
      <p:sp>
        <p:nvSpPr>
          <p:cNvPr id="52" name="Titre 1"/>
          <p:cNvSpPr txBox="1">
            <a:spLocks/>
          </p:cNvSpPr>
          <p:nvPr/>
        </p:nvSpPr>
        <p:spPr>
          <a:xfrm>
            <a:off x="2418975" y="3172059"/>
            <a:ext cx="1318314" cy="114852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Report Echéances Prêt/CBM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CBI/LLD</a:t>
            </a:r>
          </a:p>
        </p:txBody>
      </p:sp>
      <p:sp>
        <p:nvSpPr>
          <p:cNvPr id="53" name="Titre 1"/>
          <p:cNvSpPr txBox="1">
            <a:spLocks/>
          </p:cNvSpPr>
          <p:nvPr/>
        </p:nvSpPr>
        <p:spPr>
          <a:xfrm>
            <a:off x="2418975" y="5286272"/>
            <a:ext cx="1318313" cy="11269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Hors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NAF ciblés 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crédit éligible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Au cas par cas                  ( 6 mois, </a:t>
            </a: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K+i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)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4" name="Titre 1"/>
          <p:cNvSpPr txBox="1">
            <a:spLocks/>
          </p:cNvSpPr>
          <p:nvPr/>
        </p:nvSpPr>
        <p:spPr>
          <a:xfrm>
            <a:off x="1149377" y="3172059"/>
            <a:ext cx="1107228" cy="111470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Report Charges sociales URSAFF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5" name="Titre 1"/>
          <p:cNvSpPr txBox="1">
            <a:spLocks/>
          </p:cNvSpPr>
          <p:nvPr/>
        </p:nvSpPr>
        <p:spPr>
          <a:xfrm>
            <a:off x="1149378" y="4328382"/>
            <a:ext cx="1120908" cy="89024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Report Paiement IS / restitution acompte IS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6" name="Titre 1"/>
          <p:cNvSpPr txBox="1">
            <a:spLocks/>
          </p:cNvSpPr>
          <p:nvPr/>
        </p:nvSpPr>
        <p:spPr>
          <a:xfrm>
            <a:off x="1149377" y="5252447"/>
            <a:ext cx="1120909" cy="116081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Mesures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de chômage partiel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4" name="Titre 1"/>
          <p:cNvSpPr txBox="1">
            <a:spLocks/>
          </p:cNvSpPr>
          <p:nvPr/>
        </p:nvSpPr>
        <p:spPr>
          <a:xfrm>
            <a:off x="4002316" y="5286272"/>
            <a:ext cx="932395" cy="11269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12</a:t>
            </a:r>
            <a:r>
              <a:rPr kumimoji="0" lang="fr-FR" sz="105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mois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5" name="Titre 1"/>
          <p:cNvSpPr txBox="1">
            <a:spLocks/>
          </p:cNvSpPr>
          <p:nvPr/>
        </p:nvSpPr>
        <p:spPr>
          <a:xfrm>
            <a:off x="4998924" y="5286272"/>
            <a:ext cx="986124" cy="11269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De 2 à </a:t>
            </a:r>
            <a:r>
              <a:rPr lang="fr-FR" sz="1050" b="1" dirty="0">
                <a:solidFill>
                  <a:prstClr val="white"/>
                </a:solidFill>
                <a:latin typeface="+mn-lt"/>
              </a:rPr>
              <a:t>6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ans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6" name="Titre 1"/>
          <p:cNvSpPr txBox="1">
            <a:spLocks/>
          </p:cNvSpPr>
          <p:nvPr/>
        </p:nvSpPr>
        <p:spPr>
          <a:xfrm>
            <a:off x="7085912" y="5286272"/>
            <a:ext cx="2019968" cy="110873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1 an différé total + 5 ans (max)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91028" y="1020824"/>
            <a:ext cx="2872403" cy="1008029"/>
          </a:xfrm>
          <a:prstGeom prst="rect">
            <a:avLst/>
          </a:prstGeom>
          <a:solidFill>
            <a:srgbClr val="C316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Je soulage ma trésorerie en différant mes charges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018071" y="1016936"/>
            <a:ext cx="3032969" cy="1008029"/>
          </a:xfrm>
          <a:prstGeom prst="rect">
            <a:avLst/>
          </a:prstGeom>
          <a:solidFill>
            <a:srgbClr val="C316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Je consolide mes lignes existantes en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recalibrant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à la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hausse si besoin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085944" y="1018155"/>
            <a:ext cx="2019968" cy="1006810"/>
          </a:xfrm>
          <a:prstGeom prst="rect">
            <a:avLst/>
          </a:prstGeom>
          <a:solidFill>
            <a:srgbClr val="C316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J’ai besoin de lignes nouvelles en plus des lignes existantes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31330" y="999412"/>
            <a:ext cx="905058" cy="1008029"/>
          </a:xfrm>
          <a:prstGeom prst="rect">
            <a:avLst/>
          </a:prstGeom>
          <a:solidFill>
            <a:srgbClr val="C316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Clients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018070" y="2044654"/>
            <a:ext cx="3032969" cy="7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J’utilise le CT et le MT pour consolider les encours de mon client et renforcer son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FdR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115235" y="2084540"/>
            <a:ext cx="2020017" cy="7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J’utilise PGE pour répondre au besoin supplémentaire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52400" y="2042135"/>
            <a:ext cx="883988" cy="7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CAPro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097920" y="2078554"/>
            <a:ext cx="2861346" cy="7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Je rappelle les dispositifs Etat et j’utilise le Report d’échéance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7" name="Titre 1"/>
          <p:cNvSpPr txBox="1">
            <a:spLocks/>
          </p:cNvSpPr>
          <p:nvPr/>
        </p:nvSpPr>
        <p:spPr>
          <a:xfrm>
            <a:off x="6118049" y="3172058"/>
            <a:ext cx="903650" cy="111470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fr-FR" sz="1050" b="1" dirty="0" smtClean="0">
                <a:solidFill>
                  <a:prstClr val="white"/>
                </a:solidFill>
                <a:latin typeface="+mn-lt"/>
              </a:rPr>
              <a:t>CASH express Pro/PME  (Factor)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8" name="Titre 1"/>
          <p:cNvSpPr txBox="1">
            <a:spLocks/>
          </p:cNvSpPr>
          <p:nvPr/>
        </p:nvSpPr>
        <p:spPr>
          <a:xfrm>
            <a:off x="6118049" y="4362206"/>
            <a:ext cx="903650" cy="85641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lvl="0" algn="ctr">
              <a:lnSpc>
                <a:spcPct val="90000"/>
              </a:lnSpc>
              <a:spcBef>
                <a:spcPct val="0"/>
              </a:spcBef>
              <a:buNone/>
              <a:defRPr sz="1200" b="1">
                <a:solidFill>
                  <a:prstClr val="whit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050" dirty="0">
                <a:latin typeface="+mn-lt"/>
              </a:rPr>
              <a:t>offre sans engagement de durée ni de </a:t>
            </a:r>
            <a:r>
              <a:rPr lang="fr-FR" sz="1050" dirty="0" smtClean="0">
                <a:latin typeface="+mn-lt"/>
              </a:rPr>
              <a:t>montant</a:t>
            </a:r>
            <a:endParaRPr lang="fr-FR" sz="1050" dirty="0">
              <a:latin typeface="+mn-lt"/>
            </a:endParaRPr>
          </a:p>
        </p:txBody>
      </p:sp>
      <p:sp>
        <p:nvSpPr>
          <p:cNvPr id="80" name="Titre 1"/>
          <p:cNvSpPr txBox="1">
            <a:spLocks/>
          </p:cNvSpPr>
          <p:nvPr/>
        </p:nvSpPr>
        <p:spPr>
          <a:xfrm>
            <a:off x="6118049" y="5286272"/>
            <a:ext cx="903650" cy="11269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fr-FR" sz="1050" b="1" dirty="0">
                <a:solidFill>
                  <a:prstClr val="white"/>
                </a:solidFill>
                <a:latin typeface="+mn-lt"/>
              </a:rPr>
              <a:t>La mise à disposition des fonds issus des premières factures B to B sous </a:t>
            </a:r>
            <a:r>
              <a:rPr lang="fr-FR" sz="1050" b="1" dirty="0" smtClean="0">
                <a:solidFill>
                  <a:prstClr val="white"/>
                </a:solidFill>
                <a:latin typeface="+mn-lt"/>
              </a:rPr>
              <a:t>5 à 10 </a:t>
            </a:r>
            <a:r>
              <a:rPr lang="fr-FR" sz="1050" b="1" dirty="0">
                <a:solidFill>
                  <a:prstClr val="white"/>
                </a:solidFill>
                <a:latin typeface="+mn-lt"/>
              </a:rPr>
              <a:t>jours maximum </a:t>
            </a:r>
          </a:p>
        </p:txBody>
      </p:sp>
      <p:sp>
        <p:nvSpPr>
          <p:cNvPr id="82" name="Titre 1"/>
          <p:cNvSpPr txBox="1">
            <a:spLocks/>
          </p:cNvSpPr>
          <p:nvPr/>
        </p:nvSpPr>
        <p:spPr>
          <a:xfrm>
            <a:off x="2418975" y="4362207"/>
            <a:ext cx="1318313" cy="89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En </a:t>
            </a:r>
            <a:r>
              <a:rPr lang="fr-FR" sz="1100" b="1" dirty="0">
                <a:solidFill>
                  <a:prstClr val="white"/>
                </a:solidFill>
                <a:latin typeface="+mn-lt"/>
              </a:rPr>
              <a:t>AUTOMATIQUE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Sur</a:t>
            </a:r>
            <a:r>
              <a:rPr kumimoji="0" lang="fr-FR" sz="11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 une liste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NAF ciblés 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crédit éligible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=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(6 mois K+ i)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3" name="Titre 1"/>
          <p:cNvSpPr txBox="1">
            <a:spLocks/>
          </p:cNvSpPr>
          <p:nvPr/>
        </p:nvSpPr>
        <p:spPr>
          <a:xfrm>
            <a:off x="3985294" y="3172058"/>
            <a:ext cx="949417" cy="111470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180000" algn="l" defTabSz="914400" rtl="0" eaLnBrk="1" latinLnBrk="0" hangingPunct="1">
              <a:spcBef>
                <a:spcPct val="0"/>
              </a:spcBef>
              <a:buNone/>
              <a:defRPr sz="1600" b="1" kern="1200">
                <a:solidFill>
                  <a:srgbClr val="C31632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0" algn="ctr"/>
            <a:r>
              <a:rPr lang="fr-FR" sz="900" dirty="0" smtClean="0">
                <a:solidFill>
                  <a:schemeClr val="bg1"/>
                </a:solidFill>
              </a:rPr>
              <a:t>Ligne de crédit Confirmée Coronavirus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6512961" y="1842033"/>
            <a:ext cx="1145963" cy="315983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ET/OU</a:t>
            </a:r>
          </a:p>
        </p:txBody>
      </p:sp>
      <p:sp>
        <p:nvSpPr>
          <p:cNvPr id="70" name="Ellipse 69"/>
          <p:cNvSpPr/>
          <p:nvPr/>
        </p:nvSpPr>
        <p:spPr>
          <a:xfrm>
            <a:off x="3359326" y="1818919"/>
            <a:ext cx="1208209" cy="315983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ET/OU</a:t>
            </a:r>
          </a:p>
        </p:txBody>
      </p:sp>
      <p:sp>
        <p:nvSpPr>
          <p:cNvPr id="84" name="Espace réservé du texte 8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Dispositifs d’accompagnement pour nos clients Pros</a:t>
            </a:r>
          </a:p>
        </p:txBody>
      </p:sp>
      <p:sp>
        <p:nvSpPr>
          <p:cNvPr id="8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8060531" cy="644958"/>
          </a:xfrm>
        </p:spPr>
        <p:txBody>
          <a:bodyPr/>
          <a:lstStyle/>
          <a:p>
            <a:pPr marL="0" lvl="0">
              <a:buClrTx/>
              <a:buSzTx/>
              <a:defRPr/>
            </a:pPr>
            <a:r>
              <a:rPr lang="fr-FR" sz="1800" dirty="0">
                <a:solidFill>
                  <a:srgbClr val="C00000"/>
                </a:solidFill>
                <a:latin typeface="+mn-lt"/>
              </a:rPr>
              <a:t>Diagnostic de situation et détermination des besoins de mon entreprise cliente</a:t>
            </a:r>
          </a:p>
        </p:txBody>
      </p:sp>
      <p:sp>
        <p:nvSpPr>
          <p:cNvPr id="87" name="Flèche vers le bas 86"/>
          <p:cNvSpPr/>
          <p:nvPr/>
        </p:nvSpPr>
        <p:spPr>
          <a:xfrm>
            <a:off x="1467515" y="2792195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Flèche vers le bas 87"/>
          <p:cNvSpPr/>
          <p:nvPr/>
        </p:nvSpPr>
        <p:spPr>
          <a:xfrm>
            <a:off x="2835815" y="2792195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Flèche vers le bas 88"/>
          <p:cNvSpPr/>
          <p:nvPr/>
        </p:nvSpPr>
        <p:spPr>
          <a:xfrm>
            <a:off x="4229651" y="2794717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Flèche vers le bas 89"/>
          <p:cNvSpPr/>
          <p:nvPr/>
        </p:nvSpPr>
        <p:spPr>
          <a:xfrm>
            <a:off x="5239579" y="2788127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Flèche vers le bas 90"/>
          <p:cNvSpPr/>
          <p:nvPr/>
        </p:nvSpPr>
        <p:spPr>
          <a:xfrm>
            <a:off x="6327558" y="2788127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Flèche vers le bas 91"/>
          <p:cNvSpPr/>
          <p:nvPr/>
        </p:nvSpPr>
        <p:spPr>
          <a:xfrm>
            <a:off x="7853580" y="2828739"/>
            <a:ext cx="484632" cy="37986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ZoneTexte 92"/>
          <p:cNvSpPr txBox="1"/>
          <p:nvPr/>
        </p:nvSpPr>
        <p:spPr>
          <a:xfrm>
            <a:off x="113415" y="5302985"/>
            <a:ext cx="1003855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C00000"/>
                </a:solidFill>
              </a:rPr>
              <a:t>A noter: </a:t>
            </a:r>
          </a:p>
          <a:p>
            <a:pPr algn="ctr"/>
            <a:r>
              <a:rPr lang="fr-FR" sz="1100" dirty="0" smtClean="0">
                <a:solidFill>
                  <a:srgbClr val="C00000"/>
                </a:solidFill>
              </a:rPr>
              <a:t>Dispositif d’aide gouvernement: 1500€ / entreprise avec CA &lt; 1M€</a:t>
            </a:r>
            <a:endParaRPr lang="fr-FR" sz="1100" dirty="0">
              <a:solidFill>
                <a:srgbClr val="C00000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1097920" y="1029772"/>
            <a:ext cx="369595" cy="338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96" name="Rectangle 95"/>
          <p:cNvSpPr/>
          <p:nvPr/>
        </p:nvSpPr>
        <p:spPr>
          <a:xfrm>
            <a:off x="4033698" y="1052053"/>
            <a:ext cx="415500" cy="269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97" name="Rectangle 96"/>
          <p:cNvSpPr/>
          <p:nvPr/>
        </p:nvSpPr>
        <p:spPr>
          <a:xfrm>
            <a:off x="7091338" y="1015792"/>
            <a:ext cx="278010" cy="3056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98" name="Ellipse 97"/>
          <p:cNvSpPr/>
          <p:nvPr/>
        </p:nvSpPr>
        <p:spPr>
          <a:xfrm rot="391601">
            <a:off x="7996917" y="3227861"/>
            <a:ext cx="1126172" cy="4194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/>
              <a:t>A PRIVILEGIER</a:t>
            </a:r>
            <a:endParaRPr lang="fr-FR" sz="900" dirty="0"/>
          </a:p>
        </p:txBody>
      </p:sp>
      <p:sp>
        <p:nvSpPr>
          <p:cNvPr id="3" name="ZoneTexte 2"/>
          <p:cNvSpPr txBox="1"/>
          <p:nvPr/>
        </p:nvSpPr>
        <p:spPr>
          <a:xfrm rot="16200000">
            <a:off x="3528899" y="4531526"/>
            <a:ext cx="193453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Dispositif</a:t>
            </a:r>
            <a:r>
              <a:rPr lang="fr-FR" dirty="0" smtClean="0"/>
              <a:t> </a:t>
            </a:r>
            <a:r>
              <a:rPr lang="fr-FR" dirty="0" smtClean="0">
                <a:solidFill>
                  <a:schemeClr val="bg1"/>
                </a:solidFill>
              </a:rPr>
              <a:t>supprimé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99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pPr marL="0" lvl="0">
              <a:buClrTx/>
              <a:buSzTx/>
              <a:defRPr/>
            </a:pPr>
            <a:r>
              <a:rPr lang="fr-FR" sz="1800" b="0" dirty="0" smtClean="0">
                <a:solidFill>
                  <a:schemeClr val="tx1"/>
                </a:solidFill>
                <a:latin typeface="Calibri" panose="020F0502020204030204"/>
              </a:rPr>
              <a:t>    </a:t>
            </a:r>
            <a:r>
              <a:rPr lang="fr-FR" sz="1800" dirty="0" smtClean="0">
                <a:solidFill>
                  <a:srgbClr val="C00000"/>
                </a:solidFill>
              </a:rPr>
              <a:t>Je </a:t>
            </a:r>
            <a:r>
              <a:rPr lang="fr-FR" sz="1800" dirty="0">
                <a:solidFill>
                  <a:srgbClr val="C00000"/>
                </a:solidFill>
              </a:rPr>
              <a:t>soulage ma trésorerie en différant mes charges</a:t>
            </a: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180289" y="3180289"/>
            <a:ext cx="6858000" cy="497422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23847" y="1207938"/>
            <a:ext cx="8511127" cy="528295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Dispositifs aides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l’Etat  </a:t>
            </a:r>
          </a:p>
          <a:p>
            <a:pPr marL="0" indent="0">
              <a:buClr>
                <a:srgbClr val="C00000"/>
              </a:buClr>
              <a:buSzPct val="150000"/>
              <a:buNone/>
            </a:pPr>
            <a:endParaRPr lang="fr-FR" sz="1800" b="1" dirty="0" smtClean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800" dirty="0" smtClean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800" dirty="0" smtClean="0"/>
              <a:t>Report </a:t>
            </a:r>
            <a:r>
              <a:rPr lang="fr-FR" sz="1800" dirty="0"/>
              <a:t>Charges sociales URSAFF </a:t>
            </a:r>
            <a:endParaRPr lang="fr-FR" sz="1800" dirty="0" smtClean="0"/>
          </a:p>
          <a:p>
            <a:pPr lvl="1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000" dirty="0" smtClean="0"/>
          </a:p>
          <a:p>
            <a:endParaRPr lang="fr-FR" sz="1800" dirty="0" smtClean="0"/>
          </a:p>
          <a:p>
            <a:pPr marL="0" indent="0">
              <a:buNone/>
            </a:pPr>
            <a:endParaRPr lang="fr-FR" sz="1800" dirty="0" smtClean="0"/>
          </a:p>
          <a:p>
            <a:endParaRPr lang="fr-FR" sz="1800" dirty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800" dirty="0"/>
              <a:t>Bénéficier de l’aide du gouvernement de 1500€ / entreprise avec CA &lt; 1M€ </a:t>
            </a:r>
          </a:p>
          <a:p>
            <a:endParaRPr lang="fr-FR" sz="1800" dirty="0" smtClean="0"/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800" b="1" dirty="0"/>
          </a:p>
          <a:p>
            <a:pPr marL="0" indent="0">
              <a:buNone/>
            </a:pPr>
            <a:endParaRPr lang="fr-FR" sz="1800" dirty="0"/>
          </a:p>
        </p:txBody>
      </p: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955173"/>
              </p:ext>
            </p:extLst>
          </p:nvPr>
        </p:nvGraphicFramePr>
        <p:xfrm>
          <a:off x="7903043" y="2327655"/>
          <a:ext cx="1201004" cy="10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"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12" name="Objet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03043" y="2327655"/>
                        <a:ext cx="1201004" cy="105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7438"/>
              </p:ext>
            </p:extLst>
          </p:nvPr>
        </p:nvGraphicFramePr>
        <p:xfrm>
          <a:off x="7872117" y="4010493"/>
          <a:ext cx="1262857" cy="1050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Acrobat Document" showAsIcon="1" r:id="rId5" imgW="914400" imgH="806400" progId="AcroExch.Document.DC">
                  <p:embed/>
                </p:oleObj>
              </mc:Choice>
              <mc:Fallback>
                <p:oleObj name="Acrobat Document" showAsIcon="1" r:id="rId5" imgW="914400" imgH="806400" progId="AcroExch.Document.DC">
                  <p:embed/>
                  <p:pic>
                    <p:nvPicPr>
                      <p:cNvPr id="13" name="Obje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72117" y="4010493"/>
                        <a:ext cx="1262857" cy="1050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97422" y="35945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67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pPr marL="0" lvl="0">
              <a:buClrTx/>
              <a:buSzTx/>
              <a:defRPr/>
            </a:pPr>
            <a:r>
              <a:rPr lang="fr-FR" sz="1800" b="0" dirty="0" smtClean="0">
                <a:solidFill>
                  <a:schemeClr val="tx1"/>
                </a:solidFill>
                <a:latin typeface="Calibri" panose="020F0502020204030204"/>
              </a:rPr>
              <a:t>    </a:t>
            </a:r>
            <a:r>
              <a:rPr lang="fr-FR" sz="1800" dirty="0" smtClean="0">
                <a:solidFill>
                  <a:srgbClr val="C00000"/>
                </a:solidFill>
              </a:rPr>
              <a:t>Je </a:t>
            </a:r>
            <a:r>
              <a:rPr lang="fr-FR" sz="1800" dirty="0">
                <a:solidFill>
                  <a:srgbClr val="C00000"/>
                </a:solidFill>
              </a:rPr>
              <a:t>soulage ma trésorerie en différant mes charges</a:t>
            </a: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180289" y="3180289"/>
            <a:ext cx="6858000" cy="497422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32131" y="1133886"/>
            <a:ext cx="8411869" cy="528295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Dispositifs de reports </a:t>
            </a:r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800" b="1" dirty="0" smtClean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800" dirty="0"/>
              <a:t>Report automatique sur une liste NAF ciblés &amp; </a:t>
            </a:r>
            <a:r>
              <a:rPr lang="fr-FR" sz="1800" dirty="0" smtClean="0"/>
              <a:t>crédits MLT éligibles</a:t>
            </a:r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800" dirty="0" smtClean="0"/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marL="457200" lvl="1" indent="0">
              <a:buClr>
                <a:srgbClr val="C00000"/>
              </a:buClr>
              <a:buSzPct val="150000"/>
              <a:buNone/>
            </a:pPr>
            <a:endParaRPr lang="fr-FR" sz="1800" dirty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800" dirty="0"/>
              <a:t>Report automatique vague </a:t>
            </a:r>
            <a:r>
              <a:rPr lang="fr-FR" sz="1800" dirty="0" smtClean="0"/>
              <a:t>2</a:t>
            </a:r>
          </a:p>
          <a:p>
            <a:pPr lvl="2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400" dirty="0" smtClean="0"/>
              <a:t>Une Vague a eu lieu le 27 03 voir fichier  ci dessous</a:t>
            </a:r>
          </a:p>
          <a:p>
            <a:pPr lvl="2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400" dirty="0" smtClean="0"/>
          </a:p>
          <a:p>
            <a:pPr lvl="2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400" dirty="0" smtClean="0"/>
          </a:p>
          <a:p>
            <a:pPr lvl="2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400" dirty="0"/>
          </a:p>
          <a:p>
            <a:pPr marL="914400" lvl="2" indent="0">
              <a:buClr>
                <a:srgbClr val="C00000"/>
              </a:buClr>
              <a:buSzPct val="100000"/>
              <a:buNone/>
            </a:pPr>
            <a:endParaRPr lang="fr-FR" sz="1400" dirty="0" smtClean="0"/>
          </a:p>
          <a:p>
            <a:pPr lvl="2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400" dirty="0" smtClean="0"/>
              <a:t>Pour les nouvelles demandes, compléter le fichier Excel « fichier Report », le transmettre au DCMPRO ou à la Région qui le consolide avant envoi dans la boite CEGEE-B-RM-PROFESSIONNEL tous les mercredis matin  </a:t>
            </a:r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marL="457200" lvl="1" indent="0">
              <a:buClr>
                <a:srgbClr val="C00000"/>
              </a:buClr>
              <a:buSzPct val="150000"/>
              <a:buNone/>
            </a:pPr>
            <a:endParaRPr lang="fr-FR" sz="1800" dirty="0" smtClean="0"/>
          </a:p>
          <a:p>
            <a:pPr marL="457200" lvl="1" indent="0">
              <a:buClr>
                <a:srgbClr val="C00000"/>
              </a:buClr>
              <a:buSzPct val="150000"/>
              <a:buNone/>
            </a:pPr>
            <a:endParaRPr lang="fr-FR" sz="1800" dirty="0"/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800" b="1" dirty="0"/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22" name="Rectangle 21"/>
          <p:cNvSpPr/>
          <p:nvPr/>
        </p:nvSpPr>
        <p:spPr>
          <a:xfrm>
            <a:off x="497422" y="35945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08662"/>
              </p:ext>
            </p:extLst>
          </p:nvPr>
        </p:nvGraphicFramePr>
        <p:xfrm>
          <a:off x="1737323" y="235715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5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7323" y="235715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164822"/>
              </p:ext>
            </p:extLst>
          </p:nvPr>
        </p:nvGraphicFramePr>
        <p:xfrm>
          <a:off x="3785971" y="2352998"/>
          <a:ext cx="1135293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6" name="Feuille de calcul" showAsIcon="1" r:id="rId5" imgW="914400" imgH="771480" progId="Excel.Sheet.12">
                  <p:embed/>
                </p:oleObj>
              </mc:Choice>
              <mc:Fallback>
                <p:oleObj name="Feuille de calcul" showAsIcon="1" r:id="rId5" imgW="914400" imgH="771480" progId="Excel.Sheet.12">
                  <p:embed/>
                  <p:pic>
                    <p:nvPicPr>
                      <p:cNvPr id="7" name="Obje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5971" y="2352998"/>
                        <a:ext cx="1135293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873629"/>
              </p:ext>
            </p:extLst>
          </p:nvPr>
        </p:nvGraphicFramePr>
        <p:xfrm>
          <a:off x="5491890" y="2352998"/>
          <a:ext cx="1194445" cy="985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7" name="Feuille de calcul" showAsIcon="1" r:id="rId7" imgW="914400" imgH="806400" progId="Excel.Sheet.8">
                  <p:embed/>
                </p:oleObj>
              </mc:Choice>
              <mc:Fallback>
                <p:oleObj name="Feuille de calcul" showAsIcon="1" r:id="rId7" imgW="914400" imgH="806400" progId="Excel.Sheet.8">
                  <p:embed/>
                  <p:pic>
                    <p:nvPicPr>
                      <p:cNvPr id="23" name="Objet 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91890" y="2352998"/>
                        <a:ext cx="1194445" cy="985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635351"/>
              </p:ext>
            </p:extLst>
          </p:nvPr>
        </p:nvGraphicFramePr>
        <p:xfrm>
          <a:off x="1640529" y="3983282"/>
          <a:ext cx="1011193" cy="853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8" name="Document" showAsIcon="1" r:id="rId9" imgW="914400" imgH="771480" progId="Word.Document.12">
                  <p:embed/>
                </p:oleObj>
              </mc:Choice>
              <mc:Fallback>
                <p:oleObj name="Document" showAsIcon="1" r:id="rId9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40529" y="3983282"/>
                        <a:ext cx="1011193" cy="8531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877832"/>
              </p:ext>
            </p:extLst>
          </p:nvPr>
        </p:nvGraphicFramePr>
        <p:xfrm>
          <a:off x="1479164" y="5540991"/>
          <a:ext cx="1333924" cy="875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9" name="Feuille de calcul" showAsIcon="1" r:id="rId11" imgW="914400" imgH="771480" progId="Excel.Sheet.12">
                  <p:embed/>
                </p:oleObj>
              </mc:Choice>
              <mc:Fallback>
                <p:oleObj name="Feuille de calcul" showAsIcon="1" r:id="rId11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79164" y="5540991"/>
                        <a:ext cx="1333924" cy="875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595400"/>
              </p:ext>
            </p:extLst>
          </p:nvPr>
        </p:nvGraphicFramePr>
        <p:xfrm>
          <a:off x="3785971" y="3983282"/>
          <a:ext cx="1152094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0" name="Feuille de calcul" showAsIcon="1" r:id="rId13" imgW="914400" imgH="771480" progId="Excel.Sheet.12">
                  <p:embed/>
                </p:oleObj>
              </mc:Choice>
              <mc:Fallback>
                <p:oleObj name="Feuille de calcul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85971" y="3983282"/>
                        <a:ext cx="1152094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275307"/>
              </p:ext>
            </p:extLst>
          </p:nvPr>
        </p:nvGraphicFramePr>
        <p:xfrm>
          <a:off x="5139595" y="3983282"/>
          <a:ext cx="1899036" cy="654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1" name="Objet d’environnement du Gestionnaire de liaisons" showAsIcon="1" r:id="rId15" imgW="1547280" imgH="437760" progId="Package">
                  <p:embed/>
                </p:oleObj>
              </mc:Choice>
              <mc:Fallback>
                <p:oleObj name="Objet d’environnement du Gestionnaire de liaisons" showAsIcon="1" r:id="rId15" imgW="15472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39595" y="3983282"/>
                        <a:ext cx="1899036" cy="654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566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pPr marL="0" lvl="0">
              <a:buClrTx/>
              <a:buSzTx/>
              <a:defRPr/>
            </a:pPr>
            <a:r>
              <a:rPr lang="fr-FR" sz="1800" b="0" dirty="0" smtClean="0">
                <a:solidFill>
                  <a:schemeClr val="tx1"/>
                </a:solidFill>
                <a:latin typeface="Calibri" panose="020F0502020204030204"/>
              </a:rPr>
              <a:t>    </a:t>
            </a:r>
            <a:r>
              <a:rPr lang="fr-FR" sz="1800" dirty="0" smtClean="0">
                <a:solidFill>
                  <a:srgbClr val="C00000"/>
                </a:solidFill>
              </a:rPr>
              <a:t>Je </a:t>
            </a:r>
            <a:r>
              <a:rPr lang="fr-FR" sz="1800" dirty="0">
                <a:solidFill>
                  <a:srgbClr val="C00000"/>
                </a:solidFill>
              </a:rPr>
              <a:t>soulage ma trésorerie en différant mes charges</a:t>
            </a: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180289" y="3180289"/>
            <a:ext cx="6858000" cy="497422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32131" y="1133886"/>
            <a:ext cx="8411869" cy="528295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Clr>
                <a:srgbClr val="C00000"/>
              </a:buClr>
              <a:buSzPct val="150000"/>
              <a:buNone/>
            </a:pPr>
            <a:endParaRPr lang="fr-FR" sz="1800" dirty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endParaRPr lang="fr-FR" sz="1800" dirty="0" smtClean="0"/>
          </a:p>
          <a:p>
            <a:pPr lvl="1">
              <a:buClr>
                <a:srgbClr val="C00000"/>
              </a:buClr>
              <a:buSzPct val="100000"/>
              <a:buFont typeface="Arial Narrow" panose="020B0606020202030204" pitchFamily="34" charset="0"/>
              <a:buChar char="◘"/>
            </a:pPr>
            <a:r>
              <a:rPr lang="fr-FR" sz="1800" dirty="0" smtClean="0"/>
              <a:t>Report </a:t>
            </a:r>
            <a:r>
              <a:rPr lang="fr-FR" sz="1800" dirty="0"/>
              <a:t>automatique des loyers </a:t>
            </a:r>
            <a:r>
              <a:rPr lang="fr-FR" sz="1800" dirty="0" err="1"/>
              <a:t>Natixis</a:t>
            </a:r>
            <a:r>
              <a:rPr lang="fr-FR" sz="1800" dirty="0"/>
              <a:t> </a:t>
            </a:r>
            <a:r>
              <a:rPr lang="fr-FR" sz="1800" dirty="0" err="1"/>
              <a:t>Lease</a:t>
            </a:r>
            <a:r>
              <a:rPr lang="fr-FR" sz="1800" dirty="0"/>
              <a:t> </a:t>
            </a:r>
            <a:r>
              <a:rPr lang="fr-FR" sz="1800" dirty="0" smtClean="0"/>
              <a:t> </a:t>
            </a:r>
            <a:endParaRPr lang="fr-FR" sz="1800" dirty="0"/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 lvl="1">
              <a:buClr>
                <a:srgbClr val="C00000"/>
              </a:buClr>
              <a:buSzPct val="150000"/>
              <a:buFont typeface="Arial Narrow" panose="020B0606020202030204" pitchFamily="34" charset="0"/>
              <a:buChar char="◘"/>
            </a:pPr>
            <a:endParaRPr lang="fr-FR" sz="1800" dirty="0"/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800" b="1" dirty="0"/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22" name="Rectangle 21"/>
          <p:cNvSpPr/>
          <p:nvPr/>
        </p:nvSpPr>
        <p:spPr>
          <a:xfrm>
            <a:off x="497422" y="35945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graphicFrame>
        <p:nvGraphicFramePr>
          <p:cNvPr id="2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394428"/>
              </p:ext>
            </p:extLst>
          </p:nvPr>
        </p:nvGraphicFramePr>
        <p:xfrm>
          <a:off x="6207806" y="3696403"/>
          <a:ext cx="1610655" cy="1027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8" name="Feuille de calcul" showAsIcon="1" r:id="rId3" imgW="914400" imgH="771480" progId="Excel.Sheet.12">
                  <p:embed/>
                </p:oleObj>
              </mc:Choice>
              <mc:Fallback>
                <p:oleObj name="Feuille de calcul" showAsIcon="1" r:id="rId3" imgW="914400" imgH="771480" progId="Excel.Sheet.12">
                  <p:embed/>
                  <p:pic>
                    <p:nvPicPr>
                      <p:cNvPr id="27" name="Objet 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07806" y="3696403"/>
                        <a:ext cx="1610655" cy="1027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970335"/>
              </p:ext>
            </p:extLst>
          </p:nvPr>
        </p:nvGraphicFramePr>
        <p:xfrm>
          <a:off x="3715747" y="3737268"/>
          <a:ext cx="1166521" cy="970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9" name="Feuille de calcul" showAsIcon="1" r:id="rId5" imgW="914400" imgH="771480" progId="Excel.Sheet.12">
                  <p:embed/>
                </p:oleObj>
              </mc:Choice>
              <mc:Fallback>
                <p:oleObj name="Feuille de calcul" showAsIcon="1" r:id="rId5" imgW="914400" imgH="771480" progId="Excel.Sheet.12">
                  <p:embed/>
                  <p:pic>
                    <p:nvPicPr>
                      <p:cNvPr id="28" name="Objet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15747" y="3737268"/>
                        <a:ext cx="1166521" cy="970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203534"/>
              </p:ext>
            </p:extLst>
          </p:nvPr>
        </p:nvGraphicFramePr>
        <p:xfrm>
          <a:off x="1322893" y="3775364"/>
          <a:ext cx="1033045" cy="932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0" name="Feuille de calcul" showAsIcon="1" r:id="rId7" imgW="914400" imgH="771480" progId="Excel.Sheet.12">
                  <p:embed/>
                </p:oleObj>
              </mc:Choice>
              <mc:Fallback>
                <p:oleObj name="Feuille de calcul" showAsIcon="1" r:id="rId7" imgW="914400" imgH="771480" progId="Excel.Sheet.12">
                  <p:embed/>
                  <p:pic>
                    <p:nvPicPr>
                      <p:cNvPr id="29" name="Objet 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22893" y="3775364"/>
                        <a:ext cx="1033045" cy="932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848826"/>
              </p:ext>
            </p:extLst>
          </p:nvPr>
        </p:nvGraphicFramePr>
        <p:xfrm>
          <a:off x="4547677" y="2230784"/>
          <a:ext cx="4517576" cy="708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1" name="Objet d’environnement du Gestionnaire de liaisons" showAsIcon="1" r:id="rId9" imgW="4210200" imgH="437760" progId="Package">
                  <p:embed/>
                </p:oleObj>
              </mc:Choice>
              <mc:Fallback>
                <p:oleObj name="Objet d’environnement du Gestionnaire de liaisons" showAsIcon="1" r:id="rId9" imgW="421020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47677" y="2230784"/>
                        <a:ext cx="4517576" cy="708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6511826"/>
              </p:ext>
            </p:extLst>
          </p:nvPr>
        </p:nvGraphicFramePr>
        <p:xfrm>
          <a:off x="1321381" y="2473571"/>
          <a:ext cx="1220316" cy="932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2" name="Document" showAsIcon="1" r:id="rId11" imgW="914400" imgH="806400" progId="Word.Document.12">
                  <p:embed/>
                </p:oleObj>
              </mc:Choice>
              <mc:Fallback>
                <p:oleObj name="Document" showAsIcon="1" r:id="rId11" imgW="914400" imgH="806400" progId="Word.Document.12">
                  <p:embed/>
                  <p:pic>
                    <p:nvPicPr>
                      <p:cNvPr id="17" name="Objet 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21381" y="2473571"/>
                        <a:ext cx="1220316" cy="932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436341"/>
              </p:ext>
            </p:extLst>
          </p:nvPr>
        </p:nvGraphicFramePr>
        <p:xfrm>
          <a:off x="3118524" y="2360518"/>
          <a:ext cx="1194445" cy="916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3" name="Feuille de calcul" showAsIcon="1" r:id="rId13" imgW="914400" imgH="806400" progId="Excel.Sheet.8">
                  <p:embed/>
                </p:oleObj>
              </mc:Choice>
              <mc:Fallback>
                <p:oleObj name="Feuille de calcul" showAsIcon="1" r:id="rId13" imgW="914400" imgH="806400" progId="Excel.Sheet.8">
                  <p:embed/>
                  <p:pic>
                    <p:nvPicPr>
                      <p:cNvPr id="18" name="Objet 1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18524" y="2360518"/>
                        <a:ext cx="1194445" cy="916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193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pPr marL="0" lvl="0">
              <a:buClrTx/>
              <a:buSzTx/>
              <a:defRPr/>
            </a:pPr>
            <a:r>
              <a:rPr lang="fr-FR" sz="1800" dirty="0" smtClean="0">
                <a:solidFill>
                  <a:srgbClr val="C00000"/>
                </a:solidFill>
              </a:rPr>
              <a:t>      Je </a:t>
            </a:r>
            <a:r>
              <a:rPr lang="fr-FR" sz="1800" dirty="0">
                <a:solidFill>
                  <a:srgbClr val="C00000"/>
                </a:solidFill>
              </a:rPr>
              <a:t>soulage ma trésorerie en différant mes charges</a:t>
            </a: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191933" y="3191933"/>
            <a:ext cx="6858000" cy="474133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719381" y="1004411"/>
            <a:ext cx="8424619" cy="4328036"/>
          </a:xfrm>
          <a:prstGeom prst="rect">
            <a:avLst/>
          </a:prstGeom>
        </p:spPr>
        <p:txBody>
          <a:bodyPr>
            <a:noAutofit/>
          </a:bodyPr>
          <a:lstStyle>
            <a:lvl1pPr marL="194400" marR="0" indent="-1944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"/>
              <a:tabLst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3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fr-FR" sz="1800" b="1" dirty="0" smtClean="0"/>
              <a:t>L’ensemble des garants propose de prolonger les garanties sur la durée de nos reports d’échéances  reportées (max 6 mois) </a:t>
            </a:r>
          </a:p>
          <a:p>
            <a:pPr marL="0" indent="0">
              <a:buFont typeface="Wingdings 2" pitchFamily="18" charset="2"/>
              <a:buNone/>
            </a:pPr>
            <a:endParaRPr lang="fr-FR" sz="1800" b="1" dirty="0" smtClean="0"/>
          </a:p>
          <a:p>
            <a:r>
              <a:rPr lang="fr-FR" sz="1800" dirty="0" smtClean="0"/>
              <a:t>BPI  	</a:t>
            </a:r>
          </a:p>
          <a:p>
            <a:endParaRPr lang="fr-FR" sz="1800" dirty="0" smtClean="0"/>
          </a:p>
          <a:p>
            <a:r>
              <a:rPr lang="fr-FR" sz="1800" dirty="0" smtClean="0"/>
              <a:t>CEGC/ SACEFF  </a:t>
            </a:r>
          </a:p>
          <a:p>
            <a:endParaRPr lang="fr-FR" sz="1800" dirty="0" smtClean="0"/>
          </a:p>
          <a:p>
            <a:r>
              <a:rPr lang="fr-FR" sz="1800" dirty="0" smtClean="0"/>
              <a:t>SIAGI : FAQ + dispositif </a:t>
            </a:r>
          </a:p>
          <a:p>
            <a:endParaRPr lang="fr-FR" sz="1800" dirty="0" smtClean="0"/>
          </a:p>
          <a:p>
            <a:r>
              <a:rPr lang="fr-FR" sz="1800" dirty="0" smtClean="0"/>
              <a:t>France Active Garanties  </a:t>
            </a:r>
          </a:p>
          <a:p>
            <a:endParaRPr lang="fr-FR" sz="1800" dirty="0" smtClean="0"/>
          </a:p>
          <a:p>
            <a:r>
              <a:rPr lang="fr-FR" sz="1800" dirty="0" smtClean="0"/>
              <a:t>Initiative France  </a:t>
            </a:r>
          </a:p>
          <a:p>
            <a:endParaRPr lang="fr-FR" sz="1800" dirty="0" smtClean="0"/>
          </a:p>
          <a:p>
            <a:r>
              <a:rPr lang="fr-FR" sz="1800" dirty="0" smtClean="0"/>
              <a:t>Garantie FEI – Prêt </a:t>
            </a:r>
            <a:r>
              <a:rPr lang="fr-FR" sz="1800" dirty="0" err="1" smtClean="0"/>
              <a:t>InnovFin</a:t>
            </a:r>
            <a:r>
              <a:rPr lang="fr-FR" sz="1800" dirty="0" smtClean="0"/>
              <a:t> </a:t>
            </a:r>
            <a:endParaRPr lang="fr-FR" sz="1800" dirty="0"/>
          </a:p>
        </p:txBody>
      </p:sp>
      <p:graphicFrame>
        <p:nvGraphicFramePr>
          <p:cNvPr id="9" name="Obje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76158"/>
              </p:ext>
            </p:extLst>
          </p:nvPr>
        </p:nvGraphicFramePr>
        <p:xfrm>
          <a:off x="3687442" y="2010033"/>
          <a:ext cx="968991" cy="1079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7" name="Présentation" showAsIcon="1" r:id="rId4" imgW="914400" imgH="806400" progId="PowerPoint.Show.12">
                  <p:embed/>
                </p:oleObj>
              </mc:Choice>
              <mc:Fallback>
                <p:oleObj name="Présentation" showAsIcon="1" r:id="rId4" imgW="914400" imgH="806400" progId="PowerPoint.Show.12">
                  <p:embed/>
                  <p:pic>
                    <p:nvPicPr>
                      <p:cNvPr id="4" name="Obje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87442" y="2010033"/>
                        <a:ext cx="968991" cy="1079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307468"/>
              </p:ext>
            </p:extLst>
          </p:nvPr>
        </p:nvGraphicFramePr>
        <p:xfrm>
          <a:off x="3533973" y="2692984"/>
          <a:ext cx="1308021" cy="971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8" name="Document" showAsIcon="1" r:id="rId6" imgW="914400" imgH="806400" progId="Word.Document.12">
                  <p:embed/>
                </p:oleObj>
              </mc:Choice>
              <mc:Fallback>
                <p:oleObj name="Document" showAsIcon="1" r:id="rId6" imgW="914400" imgH="806400" progId="Word.Document.12">
                  <p:embed/>
                  <p:pic>
                    <p:nvPicPr>
                      <p:cNvPr id="5" name="Obje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33973" y="2692984"/>
                        <a:ext cx="1308021" cy="971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993935"/>
              </p:ext>
            </p:extLst>
          </p:nvPr>
        </p:nvGraphicFramePr>
        <p:xfrm>
          <a:off x="5590053" y="3467174"/>
          <a:ext cx="1244898" cy="825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9" name="Acrobat Document" showAsIcon="1" r:id="rId8" imgW="914400" imgH="806400" progId="AcroExch.Document.DC">
                  <p:embed/>
                </p:oleObj>
              </mc:Choice>
              <mc:Fallback>
                <p:oleObj name="Acrobat Document" showAsIcon="1" r:id="rId8" imgW="914400" imgH="806400" progId="AcroExch.Document.DC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90053" y="3467174"/>
                        <a:ext cx="1244898" cy="825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542572"/>
              </p:ext>
            </p:extLst>
          </p:nvPr>
        </p:nvGraphicFramePr>
        <p:xfrm>
          <a:off x="3486690" y="3450550"/>
          <a:ext cx="1402585" cy="85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" name="Acrobat Document" showAsIcon="1" r:id="rId10" imgW="914400" imgH="806400" progId="AcroExch.Document.DC">
                  <p:embed/>
                </p:oleObj>
              </mc:Choice>
              <mc:Fallback>
                <p:oleObj name="Acrobat Document" showAsIcon="1" r:id="rId10" imgW="914400" imgH="806400" progId="AcroExch.Document.DC">
                  <p:embed/>
                  <p:pic>
                    <p:nvPicPr>
                      <p:cNvPr id="7" name="Objet 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86690" y="3450550"/>
                        <a:ext cx="1402585" cy="85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643319"/>
              </p:ext>
            </p:extLst>
          </p:nvPr>
        </p:nvGraphicFramePr>
        <p:xfrm>
          <a:off x="3606859" y="4299088"/>
          <a:ext cx="1174790" cy="1006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1" name="Acrobat Document" showAsIcon="1" r:id="rId12" imgW="914400" imgH="806400" progId="AcroExch.Document.DC">
                  <p:embed/>
                </p:oleObj>
              </mc:Choice>
              <mc:Fallback>
                <p:oleObj name="Acrobat Document" showAsIcon="1" r:id="rId12" imgW="914400" imgH="806400" progId="AcroExch.Document.DC">
                  <p:embed/>
                  <p:pic>
                    <p:nvPicPr>
                      <p:cNvPr id="8" name="Objet 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606859" y="4299088"/>
                        <a:ext cx="1174790" cy="1006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930528"/>
              </p:ext>
            </p:extLst>
          </p:nvPr>
        </p:nvGraphicFramePr>
        <p:xfrm>
          <a:off x="5504675" y="4256452"/>
          <a:ext cx="1415654" cy="1091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2" name="Acrobat Document" showAsIcon="1" r:id="rId14" imgW="914400" imgH="806400" progId="AcroExch.Document.DC">
                  <p:embed/>
                </p:oleObj>
              </mc:Choice>
              <mc:Fallback>
                <p:oleObj name="Acrobat Document" showAsIcon="1" r:id="rId14" imgW="914400" imgH="806400" progId="AcroExch.Document.DC">
                  <p:embed/>
                  <p:pic>
                    <p:nvPicPr>
                      <p:cNvPr id="10" name="Obje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04675" y="4256452"/>
                        <a:ext cx="1415654" cy="1091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890517"/>
              </p:ext>
            </p:extLst>
          </p:nvPr>
        </p:nvGraphicFramePr>
        <p:xfrm>
          <a:off x="3515314" y="5008665"/>
          <a:ext cx="1304995" cy="931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3" name="Document" showAsIcon="1" r:id="rId16" imgW="914400" imgH="771480" progId="Word.Document.12">
                  <p:embed/>
                </p:oleObj>
              </mc:Choice>
              <mc:Fallback>
                <p:oleObj name="Document" showAsIcon="1" r:id="rId16" imgW="914400" imgH="771480" progId="Word.Document.12">
                  <p:embed/>
                  <p:pic>
                    <p:nvPicPr>
                      <p:cNvPr id="11" name="Objet 1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515314" y="5008665"/>
                        <a:ext cx="1304995" cy="9315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727636"/>
              </p:ext>
            </p:extLst>
          </p:nvPr>
        </p:nvGraphicFramePr>
        <p:xfrm>
          <a:off x="3510070" y="5753205"/>
          <a:ext cx="1315481" cy="78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4" name="Document" showAsIcon="1" r:id="rId18" imgW="914400" imgH="771480" progId="Word.Document.12">
                  <p:embed/>
                </p:oleObj>
              </mc:Choice>
              <mc:Fallback>
                <p:oleObj name="Document" showAsIcon="1" r:id="rId18" imgW="914400" imgH="771480" progId="Word.Document.12">
                  <p:embed/>
                  <p:pic>
                    <p:nvPicPr>
                      <p:cNvPr id="12" name="Objet 1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510070" y="5753205"/>
                        <a:ext cx="1315481" cy="784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873822"/>
              </p:ext>
            </p:extLst>
          </p:nvPr>
        </p:nvGraphicFramePr>
        <p:xfrm>
          <a:off x="5520288" y="5668573"/>
          <a:ext cx="1424295" cy="953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5" name="Acrobat Document" showAsIcon="1" r:id="rId20" imgW="914400" imgH="771480" progId="AcroExch.Document.DC">
                  <p:embed/>
                </p:oleObj>
              </mc:Choice>
              <mc:Fallback>
                <p:oleObj name="Acrobat Document" showAsIcon="1" r:id="rId20" imgW="914400" imgH="771480" progId="AcroExch.Document.DC">
                  <p:embed/>
                  <p:pic>
                    <p:nvPicPr>
                      <p:cNvPr id="14" name="Objet 1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520288" y="5668573"/>
                        <a:ext cx="1424295" cy="9539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623847" y="35945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14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pPr>
              <a:buClr>
                <a:srgbClr val="C00000"/>
              </a:buClr>
              <a:buSzPct val="150000"/>
            </a:pPr>
            <a:r>
              <a:rPr lang="fr-FR" sz="1800" b="0" dirty="0" smtClean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fr-FR" sz="1800" dirty="0"/>
              <a:t>Je consolide mes lignes existantes en </a:t>
            </a:r>
            <a:r>
              <a:rPr lang="fr-FR" sz="1800" dirty="0" err="1"/>
              <a:t>re</a:t>
            </a:r>
            <a:r>
              <a:rPr lang="fr-FR" sz="1800" dirty="0"/>
              <a:t>-calibrant à la hausse si </a:t>
            </a:r>
            <a:r>
              <a:rPr lang="fr-FR" sz="1800" dirty="0" smtClean="0"/>
              <a:t>besoin</a:t>
            </a:r>
            <a:endParaRPr lang="fr-FR" sz="1800" dirty="0"/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251200" y="3251200"/>
            <a:ext cx="6858000" cy="355600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23105" y="1159349"/>
            <a:ext cx="8259436" cy="5414395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Suppression du dispositif </a:t>
            </a:r>
            <a:r>
              <a:rPr lang="fr-F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Ligne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crédit Confirmé avec garantie </a:t>
            </a:r>
            <a:r>
              <a:rPr lang="fr-FR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Bpifrance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1800" dirty="0" smtClean="0"/>
          </a:p>
          <a:p>
            <a:pPr marL="0" indent="0">
              <a:buNone/>
            </a:pPr>
            <a:endParaRPr lang="fr-FR" sz="1800" dirty="0"/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Renforcement de trésorerie avec garantie </a:t>
            </a:r>
            <a:r>
              <a:rPr lang="fr-FR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Bpifrance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sz="1800" dirty="0"/>
          </a:p>
          <a:p>
            <a:pPr marL="0" indent="0">
              <a:buClr>
                <a:srgbClr val="C00000"/>
              </a:buClr>
              <a:buSzPct val="150000"/>
              <a:buNone/>
            </a:pPr>
            <a:r>
              <a:rPr lang="fr-FR" sz="1800" dirty="0" smtClean="0"/>
              <a:t> </a:t>
            </a:r>
          </a:p>
          <a:p>
            <a:pPr marL="0" indent="0">
              <a:buClr>
                <a:srgbClr val="C00000"/>
              </a:buClr>
              <a:buSzPct val="150000"/>
              <a:buNone/>
            </a:pPr>
            <a:endParaRPr lang="fr-FR" sz="1800" dirty="0"/>
          </a:p>
          <a:p>
            <a:pPr marL="0" indent="0">
              <a:buClr>
                <a:srgbClr val="C00000"/>
              </a:buClr>
              <a:buSzPct val="150000"/>
              <a:buNone/>
            </a:pPr>
            <a:endParaRPr lang="fr-FR" sz="1800" dirty="0"/>
          </a:p>
          <a:p>
            <a:pPr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Cash </a:t>
            </a:r>
            <a:r>
              <a:rPr lang="fr-FR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Express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Factor Pro 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918594" y="2370149"/>
            <a:ext cx="4063947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/>
            </a:lvl1pPr>
          </a:lstStyle>
          <a:p>
            <a:pPr lvl="1"/>
            <a:r>
              <a:rPr lang="fr-FR" sz="1400" b="1" dirty="0"/>
              <a:t>Zoom </a:t>
            </a:r>
            <a:r>
              <a:rPr lang="fr-FR" sz="1400" b="1" dirty="0" err="1"/>
              <a:t>Bpi</a:t>
            </a:r>
            <a:r>
              <a:rPr lang="fr-FR" sz="1400" b="1" dirty="0"/>
              <a:t> :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b="0" dirty="0"/>
              <a:t>La tarification et la durée maximale des concours ont changé depuis les précédentes fiches diffusées le 16 mars</a:t>
            </a:r>
            <a:r>
              <a:rPr lang="fr-FR" b="0" dirty="0" smtClean="0"/>
              <a:t>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fr-FR" b="0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dirty="0" smtClean="0"/>
              <a:t>Evolution du dispositif </a:t>
            </a:r>
            <a:r>
              <a:rPr lang="fr-FR" dirty="0"/>
              <a:t>RT </a:t>
            </a:r>
            <a:r>
              <a:rPr lang="fr-FR" dirty="0" smtClean="0"/>
              <a:t>Coronavirus, </a:t>
            </a:r>
            <a:r>
              <a:rPr lang="fr-FR" b="0" dirty="0" smtClean="0"/>
              <a:t>il est réservé aux </a:t>
            </a:r>
            <a:r>
              <a:rPr lang="fr-FR" b="0" dirty="0"/>
              <a:t>opérations complémentaires au PGE ou auxquelles le PGE ne pourrait apporter de </a:t>
            </a:r>
            <a:r>
              <a:rPr lang="fr-FR" b="0" dirty="0" smtClean="0"/>
              <a:t>réponse</a:t>
            </a:r>
            <a:r>
              <a:rPr lang="fr-FR" dirty="0" smtClean="0"/>
              <a:t> </a:t>
            </a:r>
            <a:r>
              <a:rPr lang="fr-FR" b="0" dirty="0" smtClean="0"/>
              <a:t>(depuis le 15 avril)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fr-FR" b="0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b="0" dirty="0"/>
              <a:t>Les demandes devront être réalisées systématiquement au cas par cas (via les Délégations Régionales de </a:t>
            </a:r>
            <a:r>
              <a:rPr lang="fr-FR" b="0" dirty="0" err="1"/>
              <a:t>Bpifrance</a:t>
            </a:r>
            <a:r>
              <a:rPr lang="fr-FR" b="0" dirty="0" smtClean="0"/>
              <a:t>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fr-FR" b="0" dirty="0"/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 Exit </a:t>
            </a:r>
            <a:r>
              <a:rPr lang="fr-FR" b="0" dirty="0" smtClean="0"/>
              <a:t>la délégation de 300k€ </a:t>
            </a:r>
            <a:endParaRPr lang="fr-FR" b="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790" y="2047915"/>
            <a:ext cx="888922" cy="644468"/>
          </a:xfrm>
          <a:prstGeom prst="rect">
            <a:avLst/>
          </a:prstGeom>
        </p:spPr>
      </p:pic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536989"/>
              </p:ext>
            </p:extLst>
          </p:nvPr>
        </p:nvGraphicFramePr>
        <p:xfrm>
          <a:off x="1633740" y="4254288"/>
          <a:ext cx="1643708" cy="93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9" name="Objet d’environnement du Gestionnaire de liaisons" showAsIcon="1" r:id="rId4" imgW="914400" imgH="806400" progId="Package">
                  <p:embed/>
                </p:oleObj>
              </mc:Choice>
              <mc:Fallback>
                <p:oleObj name="Objet d’environnement du Gestionnaire de liaisons" showAsIcon="1" r:id="rId4" imgW="914400" imgH="806400" progId="Package">
                  <p:embed/>
                  <p:pic>
                    <p:nvPicPr>
                      <p:cNvPr id="21" name="Objet 2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3740" y="4254288"/>
                        <a:ext cx="1643708" cy="932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97422" y="35945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269612"/>
              </p:ext>
            </p:extLst>
          </p:nvPr>
        </p:nvGraphicFramePr>
        <p:xfrm>
          <a:off x="2851517" y="5456679"/>
          <a:ext cx="2792397" cy="1038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0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51517" y="5456679"/>
                        <a:ext cx="2792397" cy="1038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841036" y="5045902"/>
            <a:ext cx="305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L’affacturage, un booster de trésorerie en supplément du </a:t>
            </a:r>
            <a:r>
              <a:rPr lang="fr-FR" dirty="0" smtClean="0"/>
              <a:t>PGE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255" y="2356844"/>
            <a:ext cx="1109412" cy="671078"/>
          </a:xfrm>
          <a:prstGeom prst="rect">
            <a:avLst/>
          </a:prstGeom>
        </p:spPr>
      </p:pic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973313"/>
              </p:ext>
            </p:extLst>
          </p:nvPr>
        </p:nvGraphicFramePr>
        <p:xfrm>
          <a:off x="1721048" y="2601252"/>
          <a:ext cx="125075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1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21048" y="2601252"/>
                        <a:ext cx="1250752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24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1371" y="1765229"/>
            <a:ext cx="835092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C00000"/>
              </a:buClr>
            </a:pPr>
            <a:endParaRPr lang="fr-FR" sz="1600" dirty="0"/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/>
              <a:t>Fiche </a:t>
            </a:r>
            <a:r>
              <a:rPr lang="fr-FR" sz="1600" dirty="0"/>
              <a:t>technique </a:t>
            </a:r>
            <a:endParaRPr lang="fr-FR" sz="1600" dirty="0" smtClean="0"/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/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 smtClean="0"/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/>
              <a:t>ADE disponible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/>
              <a:t>ADE PRO standard n° 2229Y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/>
              <a:t>Professions Libérales n° 2230Z</a:t>
            </a:r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 smtClean="0"/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>
                <a:ea typeface="Calibri" panose="020F0502020204030204" pitchFamily="34" charset="0"/>
              </a:rPr>
              <a:t>Mode </a:t>
            </a:r>
            <a:r>
              <a:rPr lang="fr-FR" sz="1600" dirty="0">
                <a:ea typeface="Calibri" panose="020F0502020204030204" pitchFamily="34" charset="0"/>
              </a:rPr>
              <a:t>opératoire DEFI </a:t>
            </a:r>
            <a:endParaRPr lang="fr-FR" sz="1600" dirty="0" smtClean="0"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600" dirty="0">
                <a:ea typeface="Calibri" panose="020F0502020204030204" pitchFamily="34" charset="0"/>
              </a:rPr>
              <a:t>Vigilance coordonnées du client pour mise en œuvre de </a:t>
            </a:r>
            <a:r>
              <a:rPr lang="fr-FR" sz="1600" dirty="0" err="1">
                <a:ea typeface="Calibri" panose="020F0502020204030204" pitchFamily="34" charset="0"/>
              </a:rPr>
              <a:t>Sign’It</a:t>
            </a:r>
            <a:r>
              <a:rPr lang="fr-FR" sz="1600" dirty="0">
                <a:ea typeface="Calibri" panose="020F0502020204030204" pitchFamily="34" charset="0"/>
              </a:rPr>
              <a:t> (signature électronique</a:t>
            </a:r>
            <a:r>
              <a:rPr lang="fr-FR" sz="1600" dirty="0" smtClean="0">
                <a:ea typeface="Calibri" panose="020F0502020204030204" pitchFamily="34" charset="0"/>
              </a:rPr>
              <a:t>)</a:t>
            </a: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endParaRPr lang="fr-FR" sz="1600" dirty="0">
              <a:ea typeface="Calibri" panose="020F0502020204030204" pitchFamily="34" charset="0"/>
            </a:endParaRP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400" dirty="0">
                <a:ea typeface="Calibri" panose="020F0502020204030204" pitchFamily="34" charset="0"/>
              </a:rPr>
              <a:t>Vigilance boite d’envoi pour mise en force à l’EDS « </a:t>
            </a:r>
            <a:r>
              <a:rPr lang="fr-FR" sz="1400" b="1" dirty="0">
                <a:ea typeface="Calibri" panose="020F0502020204030204" pitchFamily="34" charset="0"/>
              </a:rPr>
              <a:t>REALISATION CREDITS PRO BDR EST</a:t>
            </a:r>
            <a:r>
              <a:rPr lang="fr-FR" sz="1400" dirty="0">
                <a:ea typeface="Calibri" panose="020F0502020204030204" pitchFamily="34" charset="0"/>
              </a:rPr>
              <a:t> » avec une notification par mail à la boîte générique </a:t>
            </a:r>
            <a:r>
              <a:rPr lang="fr-FR" sz="1400" b="1" dirty="0">
                <a:ea typeface="Calibri" panose="020F0502020204030204" pitchFamily="34" charset="0"/>
              </a:rPr>
              <a:t>DCE </a:t>
            </a:r>
            <a:r>
              <a:rPr lang="fr-FR" sz="1400" b="1" dirty="0" smtClean="0">
                <a:ea typeface="Calibri" panose="020F0502020204030204" pitchFamily="34" charset="0"/>
              </a:rPr>
              <a:t>CEGEE-B-INSTRUCTION-OPERATION-COVID19</a:t>
            </a: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>
                <a:ea typeface="Calibri" panose="020F0502020204030204" pitchFamily="34" charset="0"/>
              </a:rPr>
              <a:t>Déploiement d’un outil vous permettant d’accéder à l’historisation des NET </a:t>
            </a:r>
            <a:endParaRPr lang="fr-FR" sz="1600" dirty="0" smtClean="0"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400" dirty="0">
                <a:ea typeface="Calibri" panose="020F0502020204030204" pitchFamily="34" charset="0"/>
              </a:rPr>
              <a:t>La NET du client à fin février est celle retenue pour la mise en place du PGE</a:t>
            </a:r>
          </a:p>
          <a:p>
            <a:pPr marL="1143000" lvl="2" indent="-228600"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400" dirty="0" smtClean="0">
                <a:ea typeface="Calibri" panose="020F0502020204030204" pitchFamily="34" charset="0"/>
              </a:rPr>
              <a:t>Outil disponible sous Culture Net/ mon espace métier / Expertises / Risque ou </a:t>
            </a:r>
            <a:r>
              <a:rPr lang="fr-FR" sz="1400" dirty="0" smtClean="0">
                <a:ea typeface="Calibri" panose="020F0502020204030204" pitchFamily="34" charset="0"/>
                <a:hlinkClick r:id="rId4"/>
              </a:rPr>
              <a:t>cliquer ici</a:t>
            </a:r>
            <a:r>
              <a:rPr lang="fr-FR" sz="1400" dirty="0" smtClean="0">
                <a:ea typeface="Calibri" panose="020F0502020204030204" pitchFamily="34" charset="0"/>
              </a:rPr>
              <a:t> 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r>
              <a:rPr lang="fr-FR" sz="1800" dirty="0" smtClean="0">
                <a:solidFill>
                  <a:srgbClr val="C00000"/>
                </a:solidFill>
              </a:rPr>
              <a:t>  J’ai besoin de lignes nouvelles en plus des lignes existantes  </a:t>
            </a: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284186" y="3283831"/>
            <a:ext cx="6991350" cy="423688"/>
          </a:xfrm>
        </p:spPr>
        <p:txBody>
          <a:bodyPr/>
          <a:lstStyle/>
          <a:p>
            <a:r>
              <a:rPr lang="fr-FR" dirty="0"/>
              <a:t>Dispositifs </a:t>
            </a:r>
            <a:r>
              <a:rPr lang="fr-FR" dirty="0" smtClean="0"/>
              <a:t>d’accompagnement </a:t>
            </a:r>
            <a:r>
              <a:rPr lang="fr-FR" dirty="0"/>
              <a:t>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970856" y="1093562"/>
            <a:ext cx="4355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68580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285750" indent="-285750" defTabSz="68580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Zoom Prêt garantie de l’état  PGE 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491" y="286323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368596"/>
              </p:ext>
            </p:extLst>
          </p:nvPr>
        </p:nvGraphicFramePr>
        <p:xfrm>
          <a:off x="7898960" y="2037442"/>
          <a:ext cx="1058456" cy="928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98960" y="2037442"/>
                        <a:ext cx="1058456" cy="928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084994"/>
              </p:ext>
            </p:extLst>
          </p:nvPr>
        </p:nvGraphicFramePr>
        <p:xfrm>
          <a:off x="7640923" y="1102060"/>
          <a:ext cx="1503077" cy="976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40923" y="1102060"/>
                        <a:ext cx="1503077" cy="976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65225"/>
              </p:ext>
            </p:extLst>
          </p:nvPr>
        </p:nvGraphicFramePr>
        <p:xfrm>
          <a:off x="5591863" y="1093562"/>
          <a:ext cx="1082441" cy="93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" name="Document" showAsIcon="1" r:id="rId9" imgW="914400" imgH="771480" progId="Word.Document.12">
                  <p:embed/>
                </p:oleObj>
              </mc:Choice>
              <mc:Fallback>
                <p:oleObj name="Document" showAsIcon="1" r:id="rId9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91863" y="1093562"/>
                        <a:ext cx="1082441" cy="931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685278"/>
              </p:ext>
            </p:extLst>
          </p:nvPr>
        </p:nvGraphicFramePr>
        <p:xfrm>
          <a:off x="6468486" y="1061997"/>
          <a:ext cx="1172437" cy="989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" name="Document" showAsIcon="1" r:id="rId11" imgW="914400" imgH="771480" progId="Word.Document.12">
                  <p:embed/>
                </p:oleObj>
              </mc:Choice>
              <mc:Fallback>
                <p:oleObj name="Document" showAsIcon="1" r:id="rId11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68486" y="1061997"/>
                        <a:ext cx="1172437" cy="989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607332"/>
              </p:ext>
            </p:extLst>
          </p:nvPr>
        </p:nvGraphicFramePr>
        <p:xfrm>
          <a:off x="5326690" y="2365645"/>
          <a:ext cx="1212196" cy="1045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" name="Présentation" showAsIcon="1" r:id="rId13" imgW="914400" imgH="771480" progId="PowerPoint.Show.12">
                  <p:embed/>
                </p:oleObj>
              </mc:Choice>
              <mc:Fallback>
                <p:oleObj name="Présentation" showAsIcon="1" r:id="rId1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26690" y="2365645"/>
                        <a:ext cx="1212196" cy="1045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280082"/>
              </p:ext>
            </p:extLst>
          </p:nvPr>
        </p:nvGraphicFramePr>
        <p:xfrm>
          <a:off x="7640923" y="3201917"/>
          <a:ext cx="1528620" cy="1016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" name="Présentation" showAsIcon="1" r:id="rId15" imgW="905040" imgH="762120" progId="PowerPoint.Show.12">
                  <p:embed/>
                </p:oleObj>
              </mc:Choice>
              <mc:Fallback>
                <p:oleObj name="Présentation" showAsIcon="1" r:id="rId15" imgW="905040" imgH="7621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640923" y="3201917"/>
                        <a:ext cx="1528620" cy="1016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716225"/>
              </p:ext>
            </p:extLst>
          </p:nvPr>
        </p:nvGraphicFramePr>
        <p:xfrm>
          <a:off x="4419600" y="1179637"/>
          <a:ext cx="1143979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" name="Acrobat Document" showAsIcon="1" r:id="rId17" imgW="914400" imgH="771480" progId="AcroExch.Document.DC">
                  <p:embed/>
                </p:oleObj>
              </mc:Choice>
              <mc:Fallback>
                <p:oleObj name="Acrobat Document" showAsIcon="1" r:id="rId1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19600" y="1179637"/>
                        <a:ext cx="1143979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26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23106" y="359453"/>
            <a:ext cx="7649369" cy="644958"/>
          </a:xfrm>
        </p:spPr>
        <p:txBody>
          <a:bodyPr/>
          <a:lstStyle/>
          <a:p>
            <a:r>
              <a:rPr lang="fr-FR" sz="1800" dirty="0" smtClean="0">
                <a:solidFill>
                  <a:srgbClr val="C00000"/>
                </a:solidFill>
              </a:rPr>
              <a:t>  J’ai besoin de lignes nouvelles en plus des lignes existantes  </a:t>
            </a: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326342" y="3326341"/>
            <a:ext cx="6991350" cy="338667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97422" y="274171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723105" y="992822"/>
            <a:ext cx="831510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lvl="1" indent="63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 Mode </a:t>
            </a:r>
            <a:r>
              <a:rPr lang="fr-FR" sz="1600" dirty="0">
                <a:latin typeface="+mj-lt"/>
                <a:ea typeface="Calibri" panose="020F0502020204030204" pitchFamily="34" charset="0"/>
              </a:rPr>
              <a:t>opératoire BPI </a:t>
            </a: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dirty="0">
              <a:latin typeface="+mj-lt"/>
              <a:ea typeface="Calibri" panose="020F0502020204030204" pitchFamily="34" charset="0"/>
            </a:endParaRP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600" dirty="0">
                <a:latin typeface="+mj-lt"/>
                <a:ea typeface="Calibri" panose="020F0502020204030204" pitchFamily="34" charset="0"/>
              </a:rPr>
              <a:t>Vision </a:t>
            </a:r>
            <a:r>
              <a:rPr lang="fr-FR" sz="1600" dirty="0" smtClean="0">
                <a:latin typeface="+mj-lt"/>
                <a:ea typeface="Calibri" panose="020F0502020204030204" pitchFamily="34" charset="0"/>
              </a:rPr>
              <a:t>client</a:t>
            </a:r>
          </a:p>
          <a:p>
            <a:pPr marL="1143000" lvl="2" indent="-22860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"/>
            </a:pP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1143000" lvl="2" indent="-228600">
              <a:buClr>
                <a:srgbClr val="C00000"/>
              </a:buClr>
              <a:buFont typeface="Wingdings" panose="05000000000000000000" pitchFamily="2" charset="2"/>
              <a:buChar char="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Vision gestionnaire : ne pas aller sur le site de BPI vérifier l’attestation, la DCE s’en charge lors de l’édition du crédit</a:t>
            </a:r>
            <a:endParaRPr lang="fr-FR" sz="1600" dirty="0" smtClean="0">
              <a:latin typeface="+mj-lt"/>
            </a:endParaRPr>
          </a:p>
          <a:p>
            <a:pPr lvl="2">
              <a:spcAft>
                <a:spcPts val="0"/>
              </a:spcAft>
              <a:buClr>
                <a:srgbClr val="C00000"/>
              </a:buClr>
            </a:pPr>
            <a:endParaRPr lang="fr-FR" sz="1600" dirty="0">
              <a:latin typeface="+mj-lt"/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Validation des refus PGE et centralisation </a:t>
            </a:r>
          </a:p>
          <a:p>
            <a:pPr lvl="1">
              <a:spcAft>
                <a:spcPts val="0"/>
              </a:spcAft>
              <a:buClr>
                <a:srgbClr val="C00000"/>
              </a:buClr>
            </a:pP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/>
              <a:t>Décision de refus de la </a:t>
            </a:r>
            <a:r>
              <a:rPr lang="fr-FR" sz="1400" dirty="0" smtClean="0"/>
              <a:t>Direction Régionale routée </a:t>
            </a:r>
            <a:r>
              <a:rPr lang="fr-FR" sz="1400" dirty="0"/>
              <a:t>dans </a:t>
            </a:r>
            <a:r>
              <a:rPr lang="fr-FR" sz="1400" dirty="0" smtClean="0"/>
              <a:t>boîte générique </a:t>
            </a:r>
            <a:r>
              <a:rPr lang="fr-FR" sz="1400" b="1" u="sng" dirty="0" smtClean="0"/>
              <a:t>CEGEE-B-RISQUES-PRO </a:t>
            </a:r>
            <a:r>
              <a:rPr lang="fr-FR" sz="1400" dirty="0" smtClean="0"/>
              <a:t> </a:t>
            </a:r>
            <a:r>
              <a:rPr lang="fr-FR" sz="1400" dirty="0"/>
              <a:t> </a:t>
            </a:r>
            <a:r>
              <a:rPr lang="fr-FR" sz="1400" dirty="0" smtClean="0"/>
              <a:t>avec N</a:t>
            </a:r>
            <a:r>
              <a:rPr lang="fr-FR" sz="1400" dirty="0"/>
              <a:t>° de </a:t>
            </a:r>
            <a:r>
              <a:rPr lang="fr-FR" sz="1400" dirty="0" smtClean="0"/>
              <a:t>personne / nom </a:t>
            </a:r>
            <a:r>
              <a:rPr lang="fr-FR" sz="1400" dirty="0"/>
              <a:t>de </a:t>
            </a:r>
            <a:r>
              <a:rPr lang="fr-FR" sz="1400" dirty="0" smtClean="0"/>
              <a:t>l’entreprise / montant </a:t>
            </a:r>
            <a:r>
              <a:rPr lang="fr-FR" sz="1400" dirty="0"/>
              <a:t>de la </a:t>
            </a:r>
            <a:r>
              <a:rPr lang="fr-FR" sz="1400" dirty="0" smtClean="0"/>
              <a:t>demande /argumentaire / motif </a:t>
            </a:r>
            <a:r>
              <a:rPr lang="fr-FR" sz="1400" dirty="0"/>
              <a:t>du </a:t>
            </a:r>
            <a:r>
              <a:rPr lang="fr-FR" sz="1400" dirty="0" smtClean="0"/>
              <a:t>refus</a:t>
            </a:r>
          </a:p>
          <a:p>
            <a:pPr lvl="3"/>
            <a:endParaRPr lang="fr-FR" sz="1400" dirty="0"/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/>
              <a:t>A/R adressé en retour à la DR, pour confirmer la 2</a:t>
            </a:r>
            <a:r>
              <a:rPr lang="fr-FR" sz="1400" baseline="30000" dirty="0"/>
              <a:t>de</a:t>
            </a:r>
            <a:r>
              <a:rPr lang="fr-FR" sz="1400" dirty="0"/>
              <a:t> lecture // échange circonstancié si nécessaire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Comité COVID 19 </a:t>
            </a: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"/>
            </a:pP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/>
              <a:t>Echange hebdomadaire / </a:t>
            </a:r>
            <a:r>
              <a:rPr lang="fr-FR" sz="1400" dirty="0"/>
              <a:t>DR </a:t>
            </a:r>
            <a:r>
              <a:rPr lang="fr-FR" sz="1400" dirty="0" smtClean="0"/>
              <a:t>: liste </a:t>
            </a:r>
            <a:r>
              <a:rPr lang="fr-FR" sz="1400" dirty="0"/>
              <a:t>de </a:t>
            </a:r>
            <a:r>
              <a:rPr lang="fr-FR" sz="1400" dirty="0" smtClean="0"/>
              <a:t>dossiers </a:t>
            </a:r>
            <a:r>
              <a:rPr lang="fr-FR" sz="1400" dirty="0" err="1" smtClean="0"/>
              <a:t>pré-établie</a:t>
            </a:r>
            <a:r>
              <a:rPr lang="fr-FR" sz="1400" dirty="0" smtClean="0"/>
              <a:t> reportée dans tableau </a:t>
            </a:r>
          </a:p>
          <a:p>
            <a:pPr lvl="2">
              <a:buClr>
                <a:srgbClr val="C00000"/>
              </a:buClr>
            </a:pPr>
            <a:endParaRPr lang="fr-FR" sz="1400" dirty="0"/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/>
              <a:t>Décision en séance (refus, acceptation, ou </a:t>
            </a:r>
            <a:r>
              <a:rPr lang="fr-FR" sz="1400" u="sng" dirty="0"/>
              <a:t>si enjeu spécifique transfert vers </a:t>
            </a:r>
            <a:r>
              <a:rPr lang="fr-FR" sz="1400" u="sng" dirty="0" smtClean="0"/>
              <a:t>DCE</a:t>
            </a:r>
            <a:r>
              <a:rPr lang="fr-FR" sz="1400" dirty="0" smtClean="0"/>
              <a:t>)</a:t>
            </a:r>
            <a:endParaRPr lang="fr-FR" sz="1400" dirty="0"/>
          </a:p>
          <a:p>
            <a:pPr marL="1200150" lvl="2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latin typeface="+mj-lt"/>
              <a:ea typeface="Calibri" panose="020F0502020204030204" pitchFamily="34" charset="0"/>
            </a:endParaRPr>
          </a:p>
          <a:p>
            <a:pPr marL="531813" lvl="2" indent="93663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latin typeface="+mj-lt"/>
              </a:rPr>
              <a:t> Schéma délégataire </a:t>
            </a:r>
            <a:endParaRPr lang="fr-FR" sz="1600" dirty="0">
              <a:latin typeface="+mj-lt"/>
            </a:endParaRPr>
          </a:p>
          <a:p>
            <a:pPr marL="450850" lvl="2">
              <a:spcAft>
                <a:spcPts val="0"/>
              </a:spcAft>
              <a:buClr>
                <a:srgbClr val="C00000"/>
              </a:buClr>
            </a:pPr>
            <a:endParaRPr lang="fr-FR" dirty="0" smtClean="0"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647683"/>
              </p:ext>
            </p:extLst>
          </p:nvPr>
        </p:nvGraphicFramePr>
        <p:xfrm>
          <a:off x="7478209" y="1095242"/>
          <a:ext cx="1344216" cy="1134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" name="Présentation" showAsIcon="1" r:id="rId4" imgW="914400" imgH="771480" progId="PowerPoint.Show.12">
                  <p:embed/>
                </p:oleObj>
              </mc:Choice>
              <mc:Fallback>
                <p:oleObj name="Pré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78209" y="1095242"/>
                        <a:ext cx="1344216" cy="1134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036616"/>
              </p:ext>
            </p:extLst>
          </p:nvPr>
        </p:nvGraphicFramePr>
        <p:xfrm>
          <a:off x="7478210" y="4480203"/>
          <a:ext cx="1344215" cy="935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4" name="Feuille de calcul" showAsIcon="1" r:id="rId6" imgW="914400" imgH="771480" progId="Excel.Sheet.12">
                  <p:embed/>
                </p:oleObj>
              </mc:Choice>
              <mc:Fallback>
                <p:oleObj name="Feuille de calcul" showAsIcon="1" r:id="rId6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78210" y="4480203"/>
                        <a:ext cx="1344215" cy="935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602" y="5562566"/>
            <a:ext cx="881004" cy="532915"/>
          </a:xfrm>
          <a:prstGeom prst="rect">
            <a:avLst/>
          </a:prstGeom>
        </p:spPr>
      </p:pic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915427"/>
              </p:ext>
            </p:extLst>
          </p:nvPr>
        </p:nvGraphicFramePr>
        <p:xfrm>
          <a:off x="6700262" y="5726022"/>
          <a:ext cx="1672213" cy="890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5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00262" y="5726022"/>
                        <a:ext cx="1672213" cy="8901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598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808167" y="364404"/>
            <a:ext cx="7649369" cy="644958"/>
          </a:xfrm>
        </p:spPr>
        <p:txBody>
          <a:bodyPr/>
          <a:lstStyle/>
          <a:p>
            <a:r>
              <a:rPr lang="fr-FR" sz="1800" dirty="0" smtClean="0">
                <a:solidFill>
                  <a:srgbClr val="C00000"/>
                </a:solidFill>
              </a:rPr>
              <a:t>J’ai besoin de lignes nouvelles en plus des lignes existantes  </a:t>
            </a: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10" name="Espace réservé du texte 1"/>
          <p:cNvSpPr>
            <a:spLocks noGrp="1"/>
          </p:cNvSpPr>
          <p:nvPr>
            <p:ph type="body" sz="quarter" idx="13"/>
          </p:nvPr>
        </p:nvSpPr>
        <p:spPr>
          <a:xfrm rot="16200000">
            <a:off x="-3291317" y="3290961"/>
            <a:ext cx="6991350" cy="409427"/>
          </a:xfrm>
        </p:spPr>
        <p:txBody>
          <a:bodyPr/>
          <a:lstStyle/>
          <a:p>
            <a:r>
              <a:rPr lang="fr-FR" dirty="0"/>
              <a:t>Dispositifs d’accompagnement pour nos clients </a:t>
            </a:r>
            <a:r>
              <a:rPr lang="fr-FR" dirty="0" smtClean="0"/>
              <a:t>Pros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31162" y="1146071"/>
            <a:ext cx="842089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dispositifs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BPI existants et </a:t>
            </a:r>
            <a:r>
              <a:rPr lang="fr-FR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 prioritaires 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400" dirty="0"/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Prêt Rebond BPI 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dirty="0"/>
              <a:t>Prêt Renforcement de </a:t>
            </a:r>
            <a:r>
              <a:rPr lang="fr-FR" dirty="0" smtClean="0"/>
              <a:t>Trésorerie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fr-FR" b="1" dirty="0" smtClean="0">
              <a:solidFill>
                <a:srgbClr val="C31632"/>
              </a:solidFill>
              <a:ea typeface="Calibri" panose="020F050202020403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dirty="0" smtClean="0"/>
              <a:t>Prêt Atout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endParaRPr lang="fr-FR" dirty="0"/>
          </a:p>
          <a:p>
            <a:r>
              <a:rPr lang="fr-FR" dirty="0" smtClean="0"/>
              <a:t>	Taux des crédits associés aux Prêts BPI </a:t>
            </a:r>
          </a:p>
          <a:p>
            <a:endParaRPr lang="fr-FR" dirty="0" smtClean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643611"/>
              </p:ext>
            </p:extLst>
          </p:nvPr>
        </p:nvGraphicFramePr>
        <p:xfrm>
          <a:off x="7543136" y="155680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2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43136" y="155680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64877"/>
              </p:ext>
            </p:extLst>
          </p:nvPr>
        </p:nvGraphicFramePr>
        <p:xfrm>
          <a:off x="7327616" y="2417317"/>
          <a:ext cx="1345439" cy="924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3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20" name="Objet 1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27616" y="2417317"/>
                        <a:ext cx="1345439" cy="924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928746"/>
              </p:ext>
            </p:extLst>
          </p:nvPr>
        </p:nvGraphicFramePr>
        <p:xfrm>
          <a:off x="7457696" y="3210821"/>
          <a:ext cx="1085278" cy="103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4" name="Acrobat Document" showAsIcon="1" r:id="rId8" imgW="914400" imgH="806400" progId="AcroExch.Document.DC">
                  <p:embed/>
                </p:oleObj>
              </mc:Choice>
              <mc:Fallback>
                <p:oleObj name="Acrobat Document" showAsIcon="1" r:id="rId8" imgW="914400" imgH="806400" progId="AcroExch.Document.DC">
                  <p:embed/>
                  <p:pic>
                    <p:nvPicPr>
                      <p:cNvPr id="18" name="Objet 1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57696" y="3210821"/>
                        <a:ext cx="1085278" cy="103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582483" y="313622"/>
            <a:ext cx="451367" cy="48138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163635"/>
              </p:ext>
            </p:extLst>
          </p:nvPr>
        </p:nvGraphicFramePr>
        <p:xfrm>
          <a:off x="1696359" y="4716279"/>
          <a:ext cx="5761336" cy="1640205"/>
        </p:xfrm>
        <a:graphic>
          <a:graphicData uri="http://schemas.openxmlformats.org/drawingml/2006/table">
            <a:tbl>
              <a:tblPr/>
              <a:tblGrid>
                <a:gridCol w="2005047">
                  <a:extLst>
                    <a:ext uri="{9D8B030D-6E8A-4147-A177-3AD203B41FA5}">
                      <a16:colId xmlns:a16="http://schemas.microsoft.com/office/drawing/2014/main" val="318703676"/>
                    </a:ext>
                  </a:extLst>
                </a:gridCol>
                <a:gridCol w="1522820">
                  <a:extLst>
                    <a:ext uri="{9D8B030D-6E8A-4147-A177-3AD203B41FA5}">
                      <a16:colId xmlns:a16="http://schemas.microsoft.com/office/drawing/2014/main" val="827055987"/>
                    </a:ext>
                  </a:extLst>
                </a:gridCol>
                <a:gridCol w="2233469">
                  <a:extLst>
                    <a:ext uri="{9D8B030D-6E8A-4147-A177-3AD203B41FA5}">
                      <a16:colId xmlns:a16="http://schemas.microsoft.com/office/drawing/2014/main" val="361299389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Durée</a:t>
                      </a:r>
                    </a:p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Taux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Délégation DR/DCMPRO/ </a:t>
                      </a:r>
                      <a:r>
                        <a:rPr lang="fr-FR" sz="14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Resp</a:t>
                      </a:r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 Agri </a:t>
                      </a:r>
                      <a:r>
                        <a:rPr lang="fr-FR" sz="14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Viti</a:t>
                      </a:r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/ Prescription Pro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8702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8678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&lt; ou = 5 ans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1,38%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0,88%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8052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 à 7 ans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1,74%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1,24%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8793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Frais de dossier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300 €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non négociable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773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02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EGE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76003</TotalTime>
  <Words>714</Words>
  <Application>Microsoft Office PowerPoint</Application>
  <PresentationFormat>Affichage à l'écran (4:3)</PresentationFormat>
  <Paragraphs>207</Paragraphs>
  <Slides>10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6</vt:i4>
      </vt:variant>
      <vt:variant>
        <vt:lpstr>Titres des diapositives</vt:lpstr>
      </vt:variant>
      <vt:variant>
        <vt:i4>10</vt:i4>
      </vt:variant>
    </vt:vector>
  </HeadingPairs>
  <TitlesOfParts>
    <vt:vector size="23" baseType="lpstr">
      <vt:lpstr>Arial</vt:lpstr>
      <vt:lpstr>Arial Narrow</vt:lpstr>
      <vt:lpstr>Calibri</vt:lpstr>
      <vt:lpstr>Helvetica Neue Medium</vt:lpstr>
      <vt:lpstr>Wingdings</vt:lpstr>
      <vt:lpstr>Wingdings 2</vt:lpstr>
      <vt:lpstr>1_Thème Office</vt:lpstr>
      <vt:lpstr>Acrobat Document</vt:lpstr>
      <vt:lpstr>Document</vt:lpstr>
      <vt:lpstr>Feuille de calcul</vt:lpstr>
      <vt:lpstr>Objet d’environnement du Gestionnaire de liaisons</vt:lpstr>
      <vt:lpstr>Présentation</vt:lpstr>
      <vt:lpstr>Adobe 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sconte</dc:creator>
  <cp:lastModifiedBy>POIGNANT Anne [CEGEE]</cp:lastModifiedBy>
  <cp:revision>2603</cp:revision>
  <cp:lastPrinted>2019-05-15T08:58:33Z</cp:lastPrinted>
  <dcterms:created xsi:type="dcterms:W3CDTF">2013-02-04T10:32:20Z</dcterms:created>
  <dcterms:modified xsi:type="dcterms:W3CDTF">2020-04-24T11:43:33Z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pierre.neu@cegee.caisse-epargne.fr</vt:lpwstr>
  </property>
  <property fmtid="{D5CDD505-2E9C-101B-9397-08002B2CF9AE}" pid="5" name="MSIP_Label_48a19f0c-bea1-442e-a475-ed109d9ec508_SetDate">
    <vt:lpwstr>2020-03-18T13:14:46.6515996Z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