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  <p:sldMasterId id="2147483757" r:id="rId5"/>
  </p:sldMasterIdLst>
  <p:notesMasterIdLst>
    <p:notesMasterId r:id="rId26"/>
  </p:notesMasterIdLst>
  <p:handoutMasterIdLst>
    <p:handoutMasterId r:id="rId27"/>
  </p:handoutMasterIdLst>
  <p:sldIdLst>
    <p:sldId id="1062" r:id="rId6"/>
    <p:sldId id="1080" r:id="rId7"/>
    <p:sldId id="1081" r:id="rId8"/>
    <p:sldId id="1104" r:id="rId9"/>
    <p:sldId id="1089" r:id="rId10"/>
    <p:sldId id="1109" r:id="rId11"/>
    <p:sldId id="1086" r:id="rId12"/>
    <p:sldId id="1110" r:id="rId13"/>
    <p:sldId id="1117" r:id="rId14"/>
    <p:sldId id="1118" r:id="rId15"/>
    <p:sldId id="1088" r:id="rId16"/>
    <p:sldId id="1112" r:id="rId17"/>
    <p:sldId id="1066" r:id="rId18"/>
    <p:sldId id="1113" r:id="rId19"/>
    <p:sldId id="1091" r:id="rId20"/>
    <p:sldId id="1114" r:id="rId21"/>
    <p:sldId id="1090" r:id="rId22"/>
    <p:sldId id="1115" r:id="rId23"/>
    <p:sldId id="1092" r:id="rId24"/>
    <p:sldId id="1116" r:id="rId25"/>
  </p:sldIdLst>
  <p:sldSz cx="9906000" cy="6858000" type="A4"/>
  <p:notesSz cx="6797675" cy="98726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25" userDrawn="1">
          <p15:clr>
            <a:srgbClr val="A4A3A4"/>
          </p15:clr>
        </p15:guide>
        <p15:guide id="2" pos="2871" userDrawn="1">
          <p15:clr>
            <a:srgbClr val="A4A3A4"/>
          </p15:clr>
        </p15:guide>
        <p15:guide id="3" pos="288">
          <p15:clr>
            <a:srgbClr val="A4A3A4"/>
          </p15:clr>
        </p15:guide>
        <p15:guide id="4" orient="horz" pos="68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’HENNEZEL Antoine" initials="DA" lastIdx="2" clrIdx="0"/>
  <p:cmAuthor id="1" name="MARINOT Sébastien" initials="MS" lastIdx="3" clrIdx="1"/>
  <p:cmAuthor id="2" name="JOREL" initials="J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9896"/>
    <a:srgbClr val="948683"/>
    <a:srgbClr val="000000"/>
    <a:srgbClr val="FFCCFF"/>
    <a:srgbClr val="FF99FF"/>
    <a:srgbClr val="99CCFF"/>
    <a:srgbClr val="CC0099"/>
    <a:srgbClr val="A65416"/>
    <a:srgbClr val="FF99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80" autoAdjust="0"/>
    <p:restoredTop sz="94799" autoAdjust="0"/>
  </p:normalViewPr>
  <p:slideViewPr>
    <p:cSldViewPr snapToGrid="0">
      <p:cViewPr>
        <p:scale>
          <a:sx n="80" d="100"/>
          <a:sy n="80" d="100"/>
        </p:scale>
        <p:origin x="-2388" y="-966"/>
      </p:cViewPr>
      <p:guideLst>
        <p:guide orient="horz" pos="2048"/>
        <p:guide orient="horz" pos="686"/>
        <p:guide pos="3200"/>
        <p:guide pos="5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-2196" y="-108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3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92" tIns="45045" rIns="90092" bIns="45045" numCol="1" anchor="t" anchorCtr="0" compatLnSpc="1">
            <a:prstTxWarp prst="textNoShape">
              <a:avLst/>
            </a:prstTxWarp>
          </a:bodyPr>
          <a:lstStyle>
            <a:lvl1pPr defTabSz="901784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6" y="1"/>
            <a:ext cx="2946400" cy="493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92" tIns="45045" rIns="90092" bIns="45045" numCol="1" anchor="t" anchorCtr="0" compatLnSpc="1">
            <a:prstTxWarp prst="textNoShape">
              <a:avLst/>
            </a:prstTxWarp>
          </a:bodyPr>
          <a:lstStyle>
            <a:lvl1pPr algn="r" defTabSz="901784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403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9034"/>
            <a:ext cx="2946400" cy="493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92" tIns="45045" rIns="90092" bIns="45045" numCol="1" anchor="b" anchorCtr="0" compatLnSpc="1">
            <a:prstTxWarp prst="textNoShape">
              <a:avLst/>
            </a:prstTxWarp>
          </a:bodyPr>
          <a:lstStyle>
            <a:lvl1pPr defTabSz="901784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403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6" y="9379034"/>
            <a:ext cx="2946400" cy="493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92" tIns="45045" rIns="90092" bIns="45045" numCol="1" anchor="b" anchorCtr="0" compatLnSpc="1">
            <a:prstTxWarp prst="textNoShape">
              <a:avLst/>
            </a:prstTxWarp>
          </a:bodyPr>
          <a:lstStyle>
            <a:lvl1pPr algn="r" defTabSz="901784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2AEDC15B-A382-4CEB-A01B-199EFAFB0FAD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79092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3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92" tIns="45045" rIns="90092" bIns="45045" numCol="1" anchor="t" anchorCtr="0" compatLnSpc="1">
            <a:prstTxWarp prst="textNoShape">
              <a:avLst/>
            </a:prstTxWarp>
          </a:bodyPr>
          <a:lstStyle>
            <a:lvl1pPr defTabSz="901784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6" y="1"/>
            <a:ext cx="2946400" cy="493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92" tIns="45045" rIns="90092" bIns="45045" numCol="1" anchor="t" anchorCtr="0" compatLnSpc="1">
            <a:prstTxWarp prst="textNoShape">
              <a:avLst/>
            </a:prstTxWarp>
          </a:bodyPr>
          <a:lstStyle>
            <a:lvl1pPr algn="r" defTabSz="901784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27075" y="739775"/>
            <a:ext cx="5346700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4" y="4690315"/>
            <a:ext cx="4984750" cy="4441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92" tIns="45045" rIns="90092" bIns="450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9034"/>
            <a:ext cx="2946400" cy="493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92" tIns="45045" rIns="90092" bIns="45045" numCol="1" anchor="b" anchorCtr="0" compatLnSpc="1">
            <a:prstTxWarp prst="textNoShape">
              <a:avLst/>
            </a:prstTxWarp>
          </a:bodyPr>
          <a:lstStyle>
            <a:lvl1pPr defTabSz="901784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6" y="9379034"/>
            <a:ext cx="2946400" cy="493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92" tIns="45045" rIns="90092" bIns="45045" numCol="1" anchor="b" anchorCtr="0" compatLnSpc="1">
            <a:prstTxWarp prst="textNoShape">
              <a:avLst/>
            </a:prstTxWarp>
          </a:bodyPr>
          <a:lstStyle>
            <a:lvl1pPr algn="r" defTabSz="901784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C4BC9FE5-411C-4EBC-8C11-2EAFCB85B7A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9101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415781-74A1-434B-9137-884B949190B6}" type="slidenum">
              <a:rPr lang="fr-FR" smtClean="0"/>
              <a:pPr/>
              <a:t>1</a:t>
            </a:fld>
            <a:endParaRPr lang="fr-FR" dirty="0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539493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BC9FE5-411C-4EBC-8C11-2EAFCB85B7AE}" type="slidenum">
              <a:rPr lang="fr-FR" smtClean="0"/>
              <a:pPr>
                <a:defRPr/>
              </a:pPr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9434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BC9FE5-411C-4EBC-8C11-2EAFCB85B7AE}" type="slidenum">
              <a:rPr lang="fr-FR" smtClean="0"/>
              <a:pPr>
                <a:defRPr/>
              </a:pPr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1810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05"/>
          <p:cNvSpPr>
            <a:spLocks noChangeShapeType="1"/>
          </p:cNvSpPr>
          <p:nvPr userDrawn="1"/>
        </p:nvSpPr>
        <p:spPr bwMode="auto">
          <a:xfrm flipV="1">
            <a:off x="1035050" y="2568575"/>
            <a:ext cx="7835900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pic>
        <p:nvPicPr>
          <p:cNvPr id="1026" name="Picture 2" descr="D:\Profiles\jorel\Desktop\Logos CE\caisse_epargne_verticale_rvb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645" y="4393869"/>
            <a:ext cx="2742710" cy="163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5420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6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defRPr>
                <a:solidFill>
                  <a:srgbClr val="948683"/>
                </a:solidFill>
                <a:latin typeface="Calibri" panose="020F0502020204030204" pitchFamily="34" charset="0"/>
              </a:defRPr>
            </a:lvl1pPr>
            <a:lvl2pPr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</a:lstStyle>
          <a:p>
            <a:pPr marL="177800" lvl="1" indent="-177800" algn="just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0000"/>
              </a:buClr>
              <a:buSzPct val="80000"/>
              <a:buFont typeface="Wingdings 2" panose="05020102010507070707" pitchFamily="18" charset="2"/>
              <a:buChar char="º"/>
              <a:defRPr/>
            </a:pPr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52438" y="1487488"/>
            <a:ext cx="4383087" cy="4114800"/>
          </a:xfrm>
        </p:spPr>
        <p:txBody>
          <a:bodyPr/>
          <a:lstStyle>
            <a:lvl1pPr>
              <a:defRPr sz="2800"/>
            </a:lvl1pPr>
            <a:lvl2pPr marL="885825" indent="-342900" algn="just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0000"/>
              </a:buClr>
              <a:buSzPct val="80000"/>
              <a:buFont typeface="Wingdings 2" panose="05020102010507070707" pitchFamily="18" charset="2"/>
              <a:buChar char="º"/>
              <a:defRPr lang="fr-FR" sz="12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177800" lvl="1" indent="-177800" algn="just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0000"/>
              </a:buClr>
              <a:buSzPct val="80000"/>
              <a:buFont typeface="Wingdings 2" panose="05020102010507070707" pitchFamily="18" charset="2"/>
              <a:buChar char="º"/>
              <a:defRPr/>
            </a:pPr>
            <a:r>
              <a:rPr lang="fr-FR" dirty="0" smtClean="0"/>
              <a:t>Cliquez pour modifier les styles du texte du masque</a:t>
            </a:r>
          </a:p>
          <a:p>
            <a:pPr marL="723900" lvl="1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</a:pPr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987925" y="1487488"/>
            <a:ext cx="4384675" cy="4114800"/>
          </a:xfrm>
        </p:spPr>
        <p:txBody>
          <a:bodyPr/>
          <a:lstStyle>
            <a:lvl1pPr>
              <a:defRPr sz="2800"/>
            </a:lvl1pPr>
            <a:lvl2pPr marL="723900" indent="-180975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2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177800" lvl="1" indent="-177800" algn="just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0000"/>
              </a:buClr>
              <a:buSzPct val="80000"/>
              <a:buFont typeface="Wingdings 2" panose="05020102010507070707" pitchFamily="18" charset="2"/>
              <a:buChar char="º"/>
              <a:defRPr/>
            </a:pPr>
            <a:r>
              <a:rPr lang="fr-FR" dirty="0" smtClean="0"/>
              <a:t>Cliquez pour modifier les styles du texte du masque</a:t>
            </a:r>
          </a:p>
          <a:p>
            <a:pPr marL="723900" lvl="1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</a:pPr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62800" y="146050"/>
            <a:ext cx="2235200" cy="5456238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2438" y="146050"/>
            <a:ext cx="6557962" cy="54562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19/04/2017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122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19/04/2017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0214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19/04/2017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235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19/04/2017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28997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19/04/2017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85257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19/04/2017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6667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19/04/2017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43271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19/04/2017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36256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19/04/2017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46229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19/04/2017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79697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8CD7B-AB3B-44C5-B97C-829E171381CB}" type="datetimeFigureOut">
              <a:rPr lang="fr-FR" smtClean="0"/>
              <a:t>19/04/2017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5594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2438" y="146050"/>
            <a:ext cx="8945562" cy="687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44450" rIns="18000" bIns="18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 style du titre du masque</a:t>
            </a:r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2438" y="1487488"/>
            <a:ext cx="8920162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/>
          <a:p>
            <a:pPr marL="177800" lvl="1" indent="-177800" algn="just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0000"/>
              </a:buClr>
              <a:buSzPct val="80000"/>
              <a:buFont typeface="Wingdings 2" panose="05020102010507070707" pitchFamily="18" charset="2"/>
              <a:buChar char="º"/>
              <a:defRPr/>
            </a:pPr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err="1" smtClean="0"/>
              <a:t>Quatrieme</a:t>
            </a:r>
            <a:r>
              <a:rPr lang="fr-FR" dirty="0" smtClean="0"/>
              <a:t> niveau 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4"/>
            <a:r>
              <a:rPr lang="fr-FR" dirty="0" smtClean="0"/>
              <a:t>   </a:t>
            </a:r>
          </a:p>
        </p:txBody>
      </p:sp>
      <p:sp>
        <p:nvSpPr>
          <p:cNvPr id="1300495" name="Text Box 15"/>
          <p:cNvSpPr txBox="1">
            <a:spLocks noChangeArrowheads="1"/>
          </p:cNvSpPr>
          <p:nvPr/>
        </p:nvSpPr>
        <p:spPr bwMode="auto">
          <a:xfrm>
            <a:off x="420688" y="6623014"/>
            <a:ext cx="34131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fr-FR" sz="1000" b="1" dirty="0">
                <a:solidFill>
                  <a:srgbClr val="ADADAD"/>
                </a:solidFill>
                <a:latin typeface="Arial Narrow" pitchFamily="34" charset="0"/>
              </a:rPr>
              <a:t>&gt; </a:t>
            </a:r>
            <a:fld id="{87A832A3-A615-4CDC-B8BE-C02DD7173793}" type="slidenum">
              <a:rPr lang="fr-FR" sz="1000" b="1">
                <a:solidFill>
                  <a:srgbClr val="ADADAD"/>
                </a:solidFill>
                <a:latin typeface="Arial Narrow" pitchFamily="34" charset="0"/>
              </a:rPr>
              <a:pPr algn="r">
                <a:defRPr/>
              </a:pPr>
              <a:t>‹N°›</a:t>
            </a:fld>
            <a:r>
              <a:rPr lang="fr-FR" sz="1000" b="1" dirty="0">
                <a:solidFill>
                  <a:srgbClr val="ADADAD"/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2" name="ZoneTexte 1"/>
          <p:cNvSpPr txBox="1"/>
          <p:nvPr userDrawn="1"/>
        </p:nvSpPr>
        <p:spPr>
          <a:xfrm>
            <a:off x="3204594" y="6552501"/>
            <a:ext cx="3238150" cy="22291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fr-FR" sz="800" dirty="0" smtClean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</a:rPr>
              <a:t>Caisse d’Epargne – Marché des Professionnels – Septembre </a:t>
            </a:r>
            <a:r>
              <a:rPr lang="fr-FR" sz="800" baseline="0" dirty="0" smtClean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</a:rPr>
              <a:t>2016</a:t>
            </a:r>
            <a:r>
              <a:rPr lang="fr-FR" sz="800" dirty="0" smtClean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4098" name="Picture 2" descr="D:\Profiles\jorel\Desktop\Logos CE\Caisse_epargne_horizontale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0856" y="6489093"/>
            <a:ext cx="1192481" cy="26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 b="1">
          <a:solidFill>
            <a:srgbClr val="575757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 b="1">
          <a:solidFill>
            <a:srgbClr val="575757"/>
          </a:solidFill>
          <a:latin typeface="Arial Narrow" pitchFamily="34" charset="0"/>
        </a:defRPr>
      </a:lvl2pPr>
      <a:lvl3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 b="1">
          <a:solidFill>
            <a:srgbClr val="575757"/>
          </a:solidFill>
          <a:latin typeface="Arial Narrow" pitchFamily="34" charset="0"/>
        </a:defRPr>
      </a:lvl3pPr>
      <a:lvl4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 b="1">
          <a:solidFill>
            <a:srgbClr val="575757"/>
          </a:solidFill>
          <a:latin typeface="Arial Narrow" pitchFamily="34" charset="0"/>
        </a:defRPr>
      </a:lvl4pPr>
      <a:lvl5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 b="1">
          <a:solidFill>
            <a:srgbClr val="575757"/>
          </a:solidFill>
          <a:latin typeface="Arial Narrow" pitchFamily="34" charset="0"/>
        </a:defRPr>
      </a:lvl5pPr>
      <a:lvl6pPr marL="457200"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 b="1">
          <a:solidFill>
            <a:srgbClr val="777777"/>
          </a:solidFill>
          <a:latin typeface="Arial Narrow" pitchFamily="34" charset="0"/>
        </a:defRPr>
      </a:lvl6pPr>
      <a:lvl7pPr marL="914400"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 b="1">
          <a:solidFill>
            <a:srgbClr val="777777"/>
          </a:solidFill>
          <a:latin typeface="Arial Narrow" pitchFamily="34" charset="0"/>
        </a:defRPr>
      </a:lvl7pPr>
      <a:lvl8pPr marL="1371600"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 b="1">
          <a:solidFill>
            <a:srgbClr val="777777"/>
          </a:solidFill>
          <a:latin typeface="Arial Narrow" pitchFamily="34" charset="0"/>
        </a:defRPr>
      </a:lvl8pPr>
      <a:lvl9pPr marL="1828800"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 b="1">
          <a:solidFill>
            <a:srgbClr val="777777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E9030A"/>
        </a:buClr>
        <a:buFont typeface="Wingdings" pitchFamily="2" charset="2"/>
        <a:buChar char="§"/>
        <a:defRPr sz="2000">
          <a:solidFill>
            <a:srgbClr val="777777"/>
          </a:solidFill>
          <a:latin typeface="+mn-lt"/>
          <a:ea typeface="+mn-ea"/>
          <a:cs typeface="+mn-cs"/>
        </a:defRPr>
      </a:lvl1pPr>
      <a:lvl2pPr marL="723900" indent="-180975" algn="l" rtl="0" eaLnBrk="0" fontAlgn="base" hangingPunct="0">
        <a:spcBef>
          <a:spcPct val="20000"/>
        </a:spcBef>
        <a:spcAft>
          <a:spcPct val="0"/>
        </a:spcAft>
        <a:buClr>
          <a:srgbClr val="E9030A"/>
        </a:buClr>
        <a:buSzPct val="80000"/>
        <a:buFont typeface="Arial Black" pitchFamily="34" charset="0"/>
        <a:buChar char="&gt;"/>
        <a:defRPr lang="fr-FR" sz="1100" kern="1200" dirty="0" smtClean="0">
          <a:solidFill>
            <a:srgbClr val="948683"/>
          </a:solidFill>
          <a:latin typeface="Calibri" panose="020F0502020204030204" pitchFamily="34" charset="0"/>
          <a:ea typeface="ＭＳ Ｐゴシック"/>
        </a:defRPr>
      </a:lvl2pPr>
      <a:lvl3pPr marL="1168400" indent="-177800" algn="l" rtl="0" eaLnBrk="0" fontAlgn="base" hangingPunct="0">
        <a:spcBef>
          <a:spcPct val="20000"/>
        </a:spcBef>
        <a:spcAft>
          <a:spcPct val="0"/>
        </a:spcAft>
        <a:buClr>
          <a:srgbClr val="E9030A"/>
        </a:buClr>
        <a:buSzPct val="70000"/>
        <a:buChar char="•"/>
        <a:defRPr sz="1050">
          <a:solidFill>
            <a:srgbClr val="948683"/>
          </a:solidFill>
          <a:latin typeface="Calibri" panose="020F0502020204030204" pitchFamily="34" charset="0"/>
        </a:defRPr>
      </a:lvl3pPr>
      <a:lvl4pPr marL="1612900" indent="-177800" algn="l" rtl="0" eaLnBrk="0" fontAlgn="base" hangingPunct="0">
        <a:spcBef>
          <a:spcPct val="20000"/>
        </a:spcBef>
        <a:spcAft>
          <a:spcPct val="0"/>
        </a:spcAft>
        <a:buClr>
          <a:srgbClr val="E9030A"/>
        </a:buClr>
        <a:buFont typeface="Arial Narrow" pitchFamily="34" charset="0"/>
        <a:buChar char="―"/>
        <a:defRPr sz="1000">
          <a:solidFill>
            <a:srgbClr val="948683"/>
          </a:solidFill>
          <a:latin typeface="Calibri" panose="020F0502020204030204" pitchFamily="34" charset="0"/>
        </a:defRPr>
      </a:lvl4pPr>
      <a:lvl5pPr marL="2057400" indent="-1778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SzPct val="70000"/>
        <a:buChar char="o"/>
        <a:defRPr sz="900">
          <a:solidFill>
            <a:srgbClr val="948683"/>
          </a:solidFill>
          <a:latin typeface="Calibri" panose="020F0502020204030204" pitchFamily="34" charset="0"/>
        </a:defRPr>
      </a:lvl5pPr>
      <a:lvl6pPr marL="2514600" indent="-1778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SzPct val="70000"/>
        <a:buChar char="o"/>
        <a:defRPr sz="1100">
          <a:solidFill>
            <a:srgbClr val="777777"/>
          </a:solidFill>
          <a:latin typeface="+mn-lt"/>
        </a:defRPr>
      </a:lvl6pPr>
      <a:lvl7pPr marL="2971800" indent="-1778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SzPct val="70000"/>
        <a:buChar char="o"/>
        <a:defRPr sz="1100">
          <a:solidFill>
            <a:srgbClr val="777777"/>
          </a:solidFill>
          <a:latin typeface="+mn-lt"/>
        </a:defRPr>
      </a:lvl7pPr>
      <a:lvl8pPr marL="3429000" indent="-1778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SzPct val="70000"/>
        <a:buChar char="o"/>
        <a:defRPr sz="1100">
          <a:solidFill>
            <a:srgbClr val="777777"/>
          </a:solidFill>
          <a:latin typeface="+mn-lt"/>
        </a:defRPr>
      </a:lvl8pPr>
      <a:lvl9pPr marL="3886200" indent="-1778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SzPct val="70000"/>
        <a:buChar char="o"/>
        <a:defRPr sz="1100">
          <a:solidFill>
            <a:srgbClr val="777777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8CD7B-AB3B-44C5-B97C-829E171381CB}" type="datetimeFigureOut">
              <a:rPr lang="fr-FR" smtClean="0"/>
              <a:t>19/04/2017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53033-D35C-4CC6-913A-56E8CED17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673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slide" Target="sl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ution-artisan-du-batiment.com/" TargetMode="Externa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2085974" y="1045030"/>
            <a:ext cx="5872163" cy="14388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72000" tIns="44450" rIns="36000" bIns="44450" anchor="b"/>
          <a:lstStyle/>
          <a:p>
            <a:pPr indent="1588" algn="ctr" eaLnBrk="0" hangingPunct="0">
              <a:spcBef>
                <a:spcPts val="600"/>
              </a:spcBef>
              <a:buClr>
                <a:schemeClr val="bg1"/>
              </a:buClr>
              <a:defRPr/>
            </a:pPr>
            <a:r>
              <a:rPr lang="fr-FR" sz="3200" b="1" dirty="0" smtClean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Conquérir de nouveaux client grâce à l’offre de financement court terme</a:t>
            </a:r>
          </a:p>
          <a:p>
            <a:pPr indent="1588" algn="ctr" eaLnBrk="0" hangingPunct="0">
              <a:spcBef>
                <a:spcPts val="600"/>
              </a:spcBef>
              <a:buClr>
                <a:schemeClr val="bg1"/>
              </a:buClr>
              <a:defRPr/>
            </a:pPr>
            <a:r>
              <a:rPr lang="fr-FR" sz="2400" dirty="0" smtClean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Panorama des solutions</a:t>
            </a:r>
            <a:endParaRPr lang="fr-FR" sz="3200" dirty="0">
              <a:solidFill>
                <a:schemeClr val="tx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439389" y="6007335"/>
            <a:ext cx="940376" cy="5597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endParaRPr lang="fr-FR" sz="1400" b="1" dirty="0" smtClean="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1562506" y="2853133"/>
            <a:ext cx="2413240" cy="3316889"/>
            <a:chOff x="1764381" y="2853133"/>
            <a:chExt cx="2413240" cy="331688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4381" y="2853133"/>
              <a:ext cx="2331122" cy="3316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/>
            <p:nvPr/>
          </p:nvSpPr>
          <p:spPr bwMode="auto">
            <a:xfrm>
              <a:off x="3562269" y="5799903"/>
              <a:ext cx="615352" cy="24522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83978" tIns="41989" rIns="83978" bIns="41989" rtlCol="0" anchor="ctr"/>
            <a:lstStyle/>
            <a:p>
              <a:pPr algn="ctr" defTabSz="839788">
                <a:spcBef>
                  <a:spcPct val="55000"/>
                </a:spcBef>
              </a:pPr>
              <a:endParaRPr lang="fr-FR" sz="1400" b="1" dirty="0" smtClean="0">
                <a:solidFill>
                  <a:schemeClr val="bg1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156085" y="3498051"/>
            <a:ext cx="2289713" cy="3057130"/>
            <a:chOff x="298585" y="3509926"/>
            <a:chExt cx="2289713" cy="305713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585" y="3509926"/>
              <a:ext cx="2162360" cy="305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/>
            <p:cNvSpPr/>
            <p:nvPr/>
          </p:nvSpPr>
          <p:spPr bwMode="auto">
            <a:xfrm>
              <a:off x="1972946" y="6181897"/>
              <a:ext cx="615352" cy="24522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83978" tIns="41989" rIns="83978" bIns="41989" rtlCol="0" anchor="ctr"/>
            <a:lstStyle/>
            <a:p>
              <a:pPr algn="ctr" defTabSz="839788">
                <a:spcBef>
                  <a:spcPct val="55000"/>
                </a:spcBef>
              </a:pPr>
              <a:endParaRPr lang="fr-FR" sz="1400" b="1" dirty="0" smtClean="0">
                <a:solidFill>
                  <a:schemeClr val="bg1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4" name="ZoneTexte 3"/>
          <p:cNvSpPr txBox="1"/>
          <p:nvPr/>
        </p:nvSpPr>
        <p:spPr>
          <a:xfrm>
            <a:off x="6626432" y="6222668"/>
            <a:ext cx="2861953" cy="38515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Document à caractère strictement interne.</a:t>
            </a:r>
          </a:p>
        </p:txBody>
      </p:sp>
    </p:spTree>
    <p:extLst>
      <p:ext uri="{BB962C8B-B14F-4D97-AF65-F5344CB8AC3E}">
        <p14:creationId xmlns:p14="http://schemas.microsoft.com/office/powerpoint/2010/main" val="54223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2438" y="146050"/>
            <a:ext cx="9148762" cy="687388"/>
          </a:xfrm>
        </p:spPr>
        <p:txBody>
          <a:bodyPr/>
          <a:lstStyle/>
          <a:p>
            <a:pPr indent="1588">
              <a:spcBef>
                <a:spcPts val="600"/>
              </a:spcBef>
              <a:defRPr/>
            </a:pPr>
            <a:r>
              <a:rPr lang="fr-FR" dirty="0" smtClean="0">
                <a:latin typeface="Arial Narrow" pitchFamily="34" charset="0"/>
              </a:rPr>
              <a:t>Conquérir </a:t>
            </a:r>
            <a:r>
              <a:rPr lang="fr-FR" dirty="0">
                <a:latin typeface="Arial Narrow" pitchFamily="34" charset="0"/>
              </a:rPr>
              <a:t>de nouveaux </a:t>
            </a:r>
            <a:r>
              <a:rPr lang="fr-FR" dirty="0" smtClean="0">
                <a:latin typeface="Arial Narrow" pitchFamily="34" charset="0"/>
              </a:rPr>
              <a:t>clients </a:t>
            </a:r>
            <a:r>
              <a:rPr lang="fr-FR" dirty="0">
                <a:latin typeface="Arial Narrow" pitchFamily="34" charset="0"/>
              </a:rPr>
              <a:t>grâce à l’offre de financement court terme</a:t>
            </a:r>
            <a:br>
              <a:rPr lang="fr-FR" dirty="0">
                <a:latin typeface="Arial Narrow" pitchFamily="34" charset="0"/>
              </a:rPr>
            </a:br>
            <a:r>
              <a:rPr lang="fr-FR" sz="1200" dirty="0">
                <a:latin typeface="Arial Narrow" pitchFamily="34" charset="0"/>
              </a:rPr>
              <a:t>Panorama des solutions</a:t>
            </a:r>
            <a:r>
              <a:rPr lang="fr-FR" dirty="0">
                <a:latin typeface="Arial Narrow" pitchFamily="34" charset="0"/>
              </a:rPr>
              <a:t/>
            </a:r>
            <a:br>
              <a:rPr lang="fr-FR" dirty="0">
                <a:latin typeface="Arial Narrow" pitchFamily="34" charset="0"/>
              </a:rPr>
            </a:br>
            <a:endParaRPr lang="fr-FR" i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1463" y="987408"/>
            <a:ext cx="9358311" cy="5478706"/>
          </a:xfrm>
        </p:spPr>
        <p:txBody>
          <a:bodyPr/>
          <a:lstStyle/>
          <a:p>
            <a:pPr marL="0" indent="0">
              <a:spcAft>
                <a:spcPts val="800"/>
              </a:spcAft>
              <a:buNone/>
            </a:pPr>
            <a:r>
              <a:rPr lang="fr-FR" sz="1400" b="1" cap="small" dirty="0">
                <a:solidFill>
                  <a:srgbClr val="C00000"/>
                </a:solidFill>
              </a:rPr>
              <a:t>L’enjeu </a:t>
            </a:r>
            <a:endParaRPr lang="fr-FR" sz="1400" b="1" cap="small" dirty="0" smtClean="0">
              <a:solidFill>
                <a:srgbClr val="C00000"/>
              </a:solidFill>
            </a:endParaRPr>
          </a:p>
          <a:p>
            <a:pPr marL="0" lvl="1" indent="0" algn="just">
              <a:buNone/>
            </a:pPr>
            <a:r>
              <a:rPr lang="fr-FR" sz="1200" dirty="0" smtClean="0">
                <a:ea typeface="+mn-ea"/>
                <a:cs typeface="+mn-cs"/>
              </a:rPr>
              <a:t>Se réapproprier l’approche court terme  et harmoniser ses points de repères. Ne plus être simplement  banquier du cycle de production mais aussi du cycle d’exploitation.</a:t>
            </a:r>
          </a:p>
          <a:p>
            <a:pPr marL="0" lvl="1" indent="0" algn="just">
              <a:buNone/>
            </a:pPr>
            <a:r>
              <a:rPr lang="fr-FR" sz="1200" dirty="0" smtClean="0">
                <a:ea typeface="+mn-ea"/>
                <a:cs typeface="+mn-cs"/>
              </a:rPr>
              <a:t>Utiliser </a:t>
            </a:r>
            <a:r>
              <a:rPr lang="fr-FR" sz="1200" dirty="0">
                <a:ea typeface="+mn-ea"/>
                <a:cs typeface="+mn-cs"/>
              </a:rPr>
              <a:t>toute la variété des techniques de </a:t>
            </a:r>
            <a:r>
              <a:rPr lang="fr-FR" sz="1200" dirty="0" smtClean="0">
                <a:ea typeface="+mn-ea"/>
                <a:cs typeface="+mn-cs"/>
              </a:rPr>
              <a:t>financement court terme disponibles </a:t>
            </a:r>
            <a:r>
              <a:rPr lang="fr-FR" sz="1200" dirty="0">
                <a:ea typeface="+mn-ea"/>
                <a:cs typeface="+mn-cs"/>
              </a:rPr>
              <a:t>au sein du Groupe </a:t>
            </a:r>
            <a:r>
              <a:rPr lang="fr-FR" sz="1200" dirty="0" smtClean="0">
                <a:ea typeface="+mn-ea"/>
                <a:cs typeface="+mn-cs"/>
              </a:rPr>
              <a:t>et dans le cadre des partenariats commerciaux afin de conquérir et d’ </a:t>
            </a:r>
            <a:r>
              <a:rPr lang="fr-FR" sz="1200" dirty="0">
                <a:ea typeface="+mn-ea"/>
                <a:cs typeface="+mn-cs"/>
              </a:rPr>
              <a:t>accompagner le développement de nos clients </a:t>
            </a:r>
            <a:r>
              <a:rPr lang="fr-FR" sz="1200" dirty="0" smtClean="0">
                <a:ea typeface="+mn-ea"/>
                <a:cs typeface="+mn-cs"/>
              </a:rPr>
              <a:t>Professionnels.</a:t>
            </a:r>
          </a:p>
          <a:p>
            <a:pPr marL="0" lvl="1" indent="0" algn="just">
              <a:buNone/>
            </a:pPr>
            <a:r>
              <a:rPr lang="fr-FR" sz="1200" dirty="0" smtClean="0">
                <a:ea typeface="+mn-ea"/>
                <a:cs typeface="+mn-cs"/>
              </a:rPr>
              <a:t>Proposer à nos clients et prospects un diagnostic complet de leurs besoins courts  terme.</a:t>
            </a:r>
            <a:endParaRPr lang="fr-FR" sz="1200" dirty="0">
              <a:ea typeface="+mn-ea"/>
              <a:cs typeface="+mn-cs"/>
            </a:endParaRPr>
          </a:p>
          <a:p>
            <a:pPr marL="0" indent="0">
              <a:spcAft>
                <a:spcPts val="800"/>
              </a:spcAft>
              <a:buNone/>
            </a:pPr>
            <a:endParaRPr lang="fr-FR" sz="1400" b="1" u="sng" dirty="0" smtClean="0">
              <a:solidFill>
                <a:srgbClr val="C00000"/>
              </a:solidFill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fr-FR" sz="1400" b="1" cap="small" dirty="0">
                <a:solidFill>
                  <a:srgbClr val="C00000"/>
                </a:solidFill>
              </a:rPr>
              <a:t>Les raisons </a:t>
            </a:r>
          </a:p>
          <a:p>
            <a:pPr marL="0" indent="0" algn="just">
              <a:buNone/>
            </a:pPr>
            <a:r>
              <a:rPr lang="fr-FR" sz="1200" dirty="0" smtClean="0"/>
              <a:t>Trois  motivations principales guident cette orientation :</a:t>
            </a:r>
          </a:p>
          <a:p>
            <a:pPr marL="350838" lvl="1" algn="just"/>
            <a:r>
              <a:rPr lang="fr-FR" sz="1200" dirty="0" smtClean="0"/>
              <a:t>Un </a:t>
            </a:r>
            <a:r>
              <a:rPr lang="fr-FR" sz="1200" dirty="0"/>
              <a:t>accroissement de la </a:t>
            </a:r>
            <a:r>
              <a:rPr lang="fr-FR" sz="1200" b="1" dirty="0">
                <a:solidFill>
                  <a:srgbClr val="C00000"/>
                </a:solidFill>
              </a:rPr>
              <a:t>valeur </a:t>
            </a:r>
            <a:r>
              <a:rPr lang="fr-FR" sz="1200" b="1" dirty="0" smtClean="0">
                <a:solidFill>
                  <a:srgbClr val="C00000"/>
                </a:solidFill>
              </a:rPr>
              <a:t>ajoutée et du conseil</a:t>
            </a:r>
            <a:r>
              <a:rPr lang="fr-FR" sz="1200" dirty="0" smtClean="0"/>
              <a:t>. </a:t>
            </a:r>
            <a:r>
              <a:rPr lang="fr-FR" sz="1200" dirty="0"/>
              <a:t>L’ambition est </a:t>
            </a:r>
            <a:r>
              <a:rPr lang="fr-FR" sz="1200" dirty="0" smtClean="0"/>
              <a:t>d’avoir </a:t>
            </a:r>
            <a:r>
              <a:rPr lang="fr-FR" sz="1200" dirty="0"/>
              <a:t>une approche commerciale moins « produits » qu’orientée « solutions ». </a:t>
            </a:r>
            <a:r>
              <a:rPr lang="fr-FR" sz="1200" dirty="0" smtClean="0"/>
              <a:t>Cette démarche doit contribuer à fidéliser nos clients, renforcer notre relation en tant que banque du premier cercle et conquérir de nouveaux clients comme les « Grands Pros ».</a:t>
            </a:r>
            <a:endParaRPr lang="fr-FR" sz="1200" dirty="0"/>
          </a:p>
          <a:p>
            <a:pPr marL="350838" lvl="1" algn="just"/>
            <a:r>
              <a:rPr lang="fr-FR" sz="1200" dirty="0"/>
              <a:t>Un développement du </a:t>
            </a:r>
            <a:r>
              <a:rPr lang="fr-FR" sz="1200" b="1" dirty="0">
                <a:solidFill>
                  <a:srgbClr val="C00000"/>
                </a:solidFill>
              </a:rPr>
              <a:t>PNB</a:t>
            </a:r>
            <a:r>
              <a:rPr lang="fr-FR" sz="1200" dirty="0"/>
              <a:t>. La diversification des modes de </a:t>
            </a:r>
            <a:r>
              <a:rPr lang="fr-FR" sz="1200" dirty="0" smtClean="0"/>
              <a:t>financement court terme doit </a:t>
            </a:r>
            <a:r>
              <a:rPr lang="fr-FR" sz="1200" dirty="0"/>
              <a:t>conduire à développer l’équipement des clients et à proposer des solutions sur-mesure plus rémunératrices.</a:t>
            </a:r>
          </a:p>
          <a:p>
            <a:pPr marL="350838" lvl="1" algn="just"/>
            <a:r>
              <a:rPr lang="fr-FR" sz="1200" dirty="0"/>
              <a:t>La </a:t>
            </a:r>
            <a:r>
              <a:rPr lang="fr-FR" sz="1200" dirty="0" smtClean="0"/>
              <a:t>maîtrise des </a:t>
            </a:r>
            <a:r>
              <a:rPr lang="fr-FR" sz="1200" b="1" dirty="0">
                <a:solidFill>
                  <a:srgbClr val="C00000"/>
                </a:solidFill>
              </a:rPr>
              <a:t>risques</a:t>
            </a:r>
            <a:r>
              <a:rPr lang="fr-FR" sz="1200" dirty="0"/>
              <a:t>. L’élargissement des techniques de financement </a:t>
            </a:r>
            <a:r>
              <a:rPr lang="fr-FR" sz="1200" dirty="0" smtClean="0"/>
              <a:t>court terme doit </a:t>
            </a:r>
            <a:r>
              <a:rPr lang="fr-FR" sz="1200" dirty="0"/>
              <a:t>contribuer à limiter l’exposition des </a:t>
            </a:r>
            <a:r>
              <a:rPr lang="fr-FR" sz="1200" dirty="0" smtClean="0"/>
              <a:t>Caisses d’Epargne </a:t>
            </a:r>
            <a:r>
              <a:rPr lang="fr-FR" sz="1200" dirty="0"/>
              <a:t>au risque de crédit grâce à la diversification des intervenants mobilisés autour des solutions de </a:t>
            </a:r>
            <a:r>
              <a:rPr lang="fr-FR" sz="1200" dirty="0" smtClean="0"/>
              <a:t>financement</a:t>
            </a:r>
            <a:r>
              <a:rPr lang="fr-FR" sz="1200" dirty="0"/>
              <a:t> </a:t>
            </a:r>
            <a:r>
              <a:rPr lang="fr-FR" sz="1200" dirty="0" smtClean="0"/>
              <a:t>(partage du risque, accompagnement, …) mais aussi à mieux connaitre nos clients et vérifier leur « éligibilité risque ».</a:t>
            </a:r>
          </a:p>
          <a:p>
            <a:pPr marL="0" indent="0">
              <a:spcAft>
                <a:spcPts val="800"/>
              </a:spcAft>
              <a:buNone/>
            </a:pPr>
            <a:endParaRPr lang="fr-FR" sz="1200" b="1" cap="small" dirty="0" smtClean="0">
              <a:solidFill>
                <a:srgbClr val="C00000"/>
              </a:solidFill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fr-FR" sz="1400" b="1" cap="small" dirty="0" smtClean="0">
                <a:solidFill>
                  <a:srgbClr val="C00000"/>
                </a:solidFill>
              </a:rPr>
              <a:t>Les </a:t>
            </a:r>
            <a:r>
              <a:rPr lang="fr-FR" sz="1400" b="1" cap="small" dirty="0">
                <a:solidFill>
                  <a:srgbClr val="C00000"/>
                </a:solidFill>
              </a:rPr>
              <a:t>modalités </a:t>
            </a:r>
          </a:p>
          <a:p>
            <a:pPr marL="0" indent="0">
              <a:buNone/>
            </a:pPr>
            <a:r>
              <a:rPr lang="fr-FR" sz="1200" dirty="0"/>
              <a:t>Pour les professionnels, deux grandes orientations </a:t>
            </a:r>
            <a:r>
              <a:rPr lang="fr-FR" sz="1200" dirty="0" smtClean="0"/>
              <a:t> sont </a:t>
            </a:r>
            <a:r>
              <a:rPr lang="fr-FR" sz="1200" dirty="0"/>
              <a:t>privilégiées </a:t>
            </a:r>
            <a:r>
              <a:rPr lang="fr-FR" sz="1200" dirty="0" smtClean="0"/>
              <a:t>:</a:t>
            </a:r>
          </a:p>
          <a:p>
            <a:pPr marL="0" indent="0">
              <a:buNone/>
            </a:pPr>
            <a:endParaRPr lang="fr-FR" sz="1200" dirty="0"/>
          </a:p>
          <a:p>
            <a:pPr marL="357188" lvl="1"/>
            <a:r>
              <a:rPr lang="fr-FR" sz="1200" dirty="0" smtClean="0"/>
              <a:t>Tout d’abord, proposer l’ensemble des solutions  afin  de mobiliser leur poste client,</a:t>
            </a:r>
            <a:endParaRPr lang="fr-FR" sz="1200" dirty="0"/>
          </a:p>
          <a:p>
            <a:pPr marL="357188" lvl="1"/>
            <a:r>
              <a:rPr lang="fr-FR" sz="1200" dirty="0" smtClean="0"/>
              <a:t>Ensuite, proposer des crédits de trésorerie adaptés à leurs besoins.</a:t>
            </a:r>
            <a:endParaRPr lang="fr-FR" sz="1200" dirty="0"/>
          </a:p>
          <a:p>
            <a:endParaRPr lang="en-US" sz="1800" dirty="0"/>
          </a:p>
        </p:txBody>
      </p:sp>
      <p:sp>
        <p:nvSpPr>
          <p:cNvPr id="5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41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C00000"/>
              </a:buClr>
            </a:pPr>
            <a:r>
              <a:rPr lang="fr-FR" sz="2000" dirty="0" smtClean="0">
                <a:solidFill>
                  <a:schemeClr val="tx1">
                    <a:lumMod val="75000"/>
                  </a:schemeClr>
                </a:solidFill>
                <a:latin typeface="Arial Narrow" panose="020B0606020202030204" pitchFamily="34" charset="0"/>
              </a:rPr>
              <a:t>Un guide pour avoir une vision panoramique des solutions de financement « court terme »</a:t>
            </a:r>
            <a:endParaRPr lang="fr-FR" i="1" dirty="0">
              <a:latin typeface="Arial Narrow" panose="020B0606020202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fr-FR" b="1" u="sng" dirty="0" smtClean="0"/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400" b="1" cap="small" dirty="0">
                <a:solidFill>
                  <a:srgbClr val="C00000"/>
                </a:solidFill>
              </a:rPr>
              <a:t>Les principes</a:t>
            </a:r>
          </a:p>
          <a:p>
            <a:pPr marL="355600" lvl="1" indent="-173038" algn="just"/>
            <a:r>
              <a:rPr lang="fr-FR" sz="1200" dirty="0" smtClean="0">
                <a:ea typeface="+mn-ea"/>
                <a:cs typeface="+mn-cs"/>
              </a:rPr>
              <a:t>Ce guide inclut </a:t>
            </a:r>
            <a:r>
              <a:rPr lang="fr-FR" sz="1200" dirty="0">
                <a:ea typeface="+mn-ea"/>
                <a:cs typeface="+mn-cs"/>
              </a:rPr>
              <a:t> </a:t>
            </a:r>
            <a:r>
              <a:rPr lang="fr-FR" sz="1200" dirty="0" smtClean="0">
                <a:ea typeface="+mn-ea"/>
                <a:cs typeface="+mn-cs"/>
              </a:rPr>
              <a:t>8 fiches, qui correspondent aux 8 grands besoins de financement court terme des clients Professionnels.</a:t>
            </a:r>
          </a:p>
          <a:p>
            <a:pPr marL="355600" lvl="1" indent="-173038" algn="just"/>
            <a:r>
              <a:rPr lang="fr-FR" sz="1200" dirty="0" smtClean="0"/>
              <a:t>Elles mettent en avant le cadre d’application, les bénéfices clients, les bénéfices Caisse d’Epargne attendus ainsi que les points de vigilance.</a:t>
            </a:r>
            <a:endParaRPr lang="fr-FR" sz="1200" dirty="0"/>
          </a:p>
          <a:p>
            <a:pPr marL="195263" indent="0" algn="just">
              <a:buNone/>
            </a:pPr>
            <a:endParaRPr lang="en-US" sz="1400" dirty="0" smtClean="0"/>
          </a:p>
          <a:p>
            <a:pPr marL="538163" algn="just">
              <a:buFont typeface="Arial Black" panose="020B0A04020102020204" pitchFamily="34" charset="0"/>
              <a:buChar char="&gt;"/>
            </a:pPr>
            <a:endParaRPr lang="en-US" sz="1400" dirty="0"/>
          </a:p>
          <a:p>
            <a:pPr marL="538163" algn="just">
              <a:buFont typeface="Arial Black" panose="020B0A04020102020204" pitchFamily="34" charset="0"/>
              <a:buChar char="&gt;"/>
            </a:pPr>
            <a:endParaRPr lang="en-US" sz="1400" dirty="0" smtClean="0"/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400" b="1" cap="small" dirty="0">
                <a:solidFill>
                  <a:srgbClr val="C00000"/>
                </a:solidFill>
              </a:rPr>
              <a:t>L’utilisation</a:t>
            </a:r>
          </a:p>
          <a:p>
            <a:pPr marL="355600" lvl="1" indent="-173038" algn="just"/>
            <a:r>
              <a:rPr lang="fr-FR" sz="1200" dirty="0">
                <a:ea typeface="+mn-ea"/>
                <a:cs typeface="+mn-cs"/>
              </a:rPr>
              <a:t>Chaque fiche présente </a:t>
            </a:r>
            <a:r>
              <a:rPr lang="fr-FR" sz="1200" dirty="0" smtClean="0">
                <a:ea typeface="+mn-ea"/>
                <a:cs typeface="+mn-cs"/>
              </a:rPr>
              <a:t>une définition  succincte, des </a:t>
            </a:r>
            <a:r>
              <a:rPr lang="fr-FR" sz="1200" dirty="0">
                <a:ea typeface="+mn-ea"/>
                <a:cs typeface="+mn-cs"/>
              </a:rPr>
              <a:t>questions-clés à poser lors des entretiens clients, pour apporter la réponse la plus pertinente possible au besoin exprimé ou identifié</a:t>
            </a:r>
            <a:r>
              <a:rPr lang="fr-FR" sz="1200" dirty="0" smtClean="0">
                <a:ea typeface="+mn-ea"/>
                <a:cs typeface="+mn-cs"/>
              </a:rPr>
              <a:t>.</a:t>
            </a:r>
            <a:endParaRPr lang="fr-FR" sz="1200" dirty="0">
              <a:ea typeface="+mn-ea"/>
              <a:cs typeface="+mn-cs"/>
            </a:endParaRPr>
          </a:p>
        </p:txBody>
      </p:sp>
      <p:sp>
        <p:nvSpPr>
          <p:cNvPr id="5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43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C00000"/>
              </a:buClr>
            </a:pPr>
            <a:r>
              <a:rPr lang="fr-FR" sz="2000" dirty="0" smtClean="0">
                <a:solidFill>
                  <a:schemeClr val="tx1">
                    <a:lumMod val="75000"/>
                  </a:schemeClr>
                </a:solidFill>
                <a:latin typeface="Arial Narrow" panose="020B0606020202030204" pitchFamily="34" charset="0"/>
              </a:rPr>
              <a:t>Les 8 formules de financement CT de nos clients</a:t>
            </a:r>
            <a:endParaRPr lang="fr-FR" sz="2000" i="1" dirty="0">
              <a:latin typeface="Arial Narrow" panose="020B0606020202030204" pitchFamily="34" charset="0"/>
            </a:endParaRPr>
          </a:p>
        </p:txBody>
      </p:sp>
      <p:sp>
        <p:nvSpPr>
          <p:cNvPr id="803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869769" y="1313488"/>
            <a:ext cx="805833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Escompte et escompte valeur</a:t>
            </a:r>
            <a:endParaRPr lang="fr-FR" sz="14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06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557746" y="1897307"/>
            <a:ext cx="737035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Dailly/Cession de créances professionnelles</a:t>
            </a:r>
            <a:endParaRPr lang="fr-FR" sz="1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09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869769" y="2481126"/>
            <a:ext cx="744238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Info commerciale et Assurance crédit</a:t>
            </a:r>
            <a:endParaRPr lang="fr-FR" sz="1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12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557746" y="3064945"/>
            <a:ext cx="737035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Affacturage</a:t>
            </a:r>
            <a:endParaRPr lang="fr-FR" sz="14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15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869769" y="3648764"/>
            <a:ext cx="744238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Crédit de campagne</a:t>
            </a:r>
            <a:endParaRPr lang="fr-FR" sz="1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18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557746" y="4232583"/>
            <a:ext cx="737035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Engagements par signature</a:t>
            </a:r>
            <a:endParaRPr lang="fr-FR" sz="1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21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869769" y="4816402"/>
            <a:ext cx="744238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Avance Plus</a:t>
            </a:r>
            <a:endParaRPr lang="fr-FR" sz="1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8" name="Rectangle 17"/>
          <p:cNvSpPr>
            <a:spLocks noChangeAspect="1"/>
          </p:cNvSpPr>
          <p:nvPr/>
        </p:nvSpPr>
        <p:spPr bwMode="auto">
          <a:xfrm>
            <a:off x="355985" y="1227932"/>
            <a:ext cx="398538" cy="38655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1</a:t>
            </a:r>
          </a:p>
        </p:txBody>
      </p:sp>
      <p:sp>
        <p:nvSpPr>
          <p:cNvPr id="805" name="Rectangle 804"/>
          <p:cNvSpPr>
            <a:spLocks noChangeAspect="1"/>
          </p:cNvSpPr>
          <p:nvPr/>
        </p:nvSpPr>
        <p:spPr bwMode="auto">
          <a:xfrm>
            <a:off x="1090349" y="1811751"/>
            <a:ext cx="398538" cy="386556"/>
          </a:xfrm>
          <a:prstGeom prst="rect">
            <a:avLst/>
          </a:prstGeom>
          <a:solidFill>
            <a:srgbClr val="FF0066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2</a:t>
            </a:r>
          </a:p>
        </p:txBody>
      </p:sp>
      <p:sp>
        <p:nvSpPr>
          <p:cNvPr id="808" name="Rectangle 807"/>
          <p:cNvSpPr>
            <a:spLocks noChangeAspect="1"/>
          </p:cNvSpPr>
          <p:nvPr/>
        </p:nvSpPr>
        <p:spPr bwMode="auto">
          <a:xfrm>
            <a:off x="355985" y="2395570"/>
            <a:ext cx="398538" cy="386556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3</a:t>
            </a:r>
          </a:p>
        </p:txBody>
      </p:sp>
      <p:sp>
        <p:nvSpPr>
          <p:cNvPr id="811" name="Rectangle 810"/>
          <p:cNvSpPr>
            <a:spLocks noChangeAspect="1"/>
          </p:cNvSpPr>
          <p:nvPr/>
        </p:nvSpPr>
        <p:spPr bwMode="auto">
          <a:xfrm>
            <a:off x="1090349" y="2979389"/>
            <a:ext cx="398538" cy="386556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4</a:t>
            </a:r>
          </a:p>
        </p:txBody>
      </p:sp>
      <p:sp>
        <p:nvSpPr>
          <p:cNvPr id="814" name="Rectangle 813"/>
          <p:cNvSpPr>
            <a:spLocks noChangeAspect="1"/>
          </p:cNvSpPr>
          <p:nvPr/>
        </p:nvSpPr>
        <p:spPr bwMode="auto">
          <a:xfrm>
            <a:off x="355985" y="3563208"/>
            <a:ext cx="398538" cy="386556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5</a:t>
            </a:r>
          </a:p>
        </p:txBody>
      </p:sp>
      <p:sp>
        <p:nvSpPr>
          <p:cNvPr id="817" name="Rectangle 816"/>
          <p:cNvSpPr>
            <a:spLocks noChangeAspect="1"/>
          </p:cNvSpPr>
          <p:nvPr/>
        </p:nvSpPr>
        <p:spPr bwMode="auto">
          <a:xfrm>
            <a:off x="1090349" y="4147027"/>
            <a:ext cx="398538" cy="386556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6</a:t>
            </a:r>
          </a:p>
        </p:txBody>
      </p:sp>
      <p:sp>
        <p:nvSpPr>
          <p:cNvPr id="820" name="Rectangle 819"/>
          <p:cNvSpPr>
            <a:spLocks noChangeAspect="1"/>
          </p:cNvSpPr>
          <p:nvPr/>
        </p:nvSpPr>
        <p:spPr bwMode="auto">
          <a:xfrm>
            <a:off x="355985" y="4730846"/>
            <a:ext cx="398538" cy="386556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7</a:t>
            </a:r>
          </a:p>
        </p:txBody>
      </p:sp>
      <p:sp>
        <p:nvSpPr>
          <p:cNvPr id="823" name="Rectangle 822"/>
          <p:cNvSpPr>
            <a:spLocks noChangeAspect="1"/>
          </p:cNvSpPr>
          <p:nvPr/>
        </p:nvSpPr>
        <p:spPr bwMode="auto">
          <a:xfrm>
            <a:off x="1090349" y="5314666"/>
            <a:ext cx="398538" cy="386556"/>
          </a:xfrm>
          <a:prstGeom prst="rect">
            <a:avLst/>
          </a:prstGeom>
          <a:solidFill>
            <a:srgbClr val="A65416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8</a:t>
            </a:r>
          </a:p>
        </p:txBody>
      </p:sp>
      <p:sp>
        <p:nvSpPr>
          <p:cNvPr id="824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557746" y="5400222"/>
            <a:ext cx="737035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Découvert</a:t>
            </a:r>
            <a:endParaRPr lang="fr-FR" sz="1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2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86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12" name="Rectangle 5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399076"/>
            <a:ext cx="74423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Escompte et escompte valeur</a:t>
            </a:r>
            <a:endParaRPr lang="fr-FR" sz="1600" b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Espace réservé du contenu 2"/>
          <p:cNvSpPr txBox="1">
            <a:spLocks/>
          </p:cNvSpPr>
          <p:nvPr/>
        </p:nvSpPr>
        <p:spPr bwMode="auto">
          <a:xfrm>
            <a:off x="4546599" y="2737414"/>
            <a:ext cx="4905375" cy="33760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 algn="just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</a:rPr>
              <a:t>Les questions-clés</a:t>
            </a:r>
          </a:p>
          <a:p>
            <a:pPr marL="0" indent="0" algn="just">
              <a:buNone/>
            </a:pPr>
            <a:endParaRPr lang="fr-FR" sz="1400" kern="0" dirty="0">
              <a:solidFill>
                <a:schemeClr val="accent6"/>
              </a:solidFill>
            </a:endParaRPr>
          </a:p>
          <a:p>
            <a:pPr marL="357188" lvl="1" algn="just"/>
            <a:r>
              <a:rPr lang="fr-FR" sz="1200" kern="0" dirty="0">
                <a:ea typeface="+mn-ea"/>
                <a:cs typeface="+mn-cs"/>
              </a:rPr>
              <a:t>Quel est le montant </a:t>
            </a:r>
            <a:r>
              <a:rPr lang="fr-FR" sz="1200" kern="0" dirty="0" smtClean="0">
                <a:ea typeface="+mn-ea"/>
                <a:cs typeface="+mn-cs"/>
              </a:rPr>
              <a:t>de la ligne de crédit à mettre en place en fonction du besoin client et des délais de règlements ?</a:t>
            </a:r>
            <a:endParaRPr lang="fr-FR" sz="1200" kern="0" dirty="0">
              <a:ea typeface="+mn-ea"/>
              <a:cs typeface="+mn-cs"/>
            </a:endParaRPr>
          </a:p>
          <a:p>
            <a:pPr marL="357188" lvl="1" algn="just"/>
            <a:r>
              <a:rPr lang="fr-FR" sz="1200" kern="0" dirty="0" smtClean="0">
                <a:ea typeface="+mn-ea"/>
                <a:cs typeface="+mn-cs"/>
              </a:rPr>
              <a:t> Quelle est la typologie des clients  de l’entreprise (Particuliers, </a:t>
            </a:r>
            <a:r>
              <a:rPr lang="fr-FR" sz="1200" kern="0" dirty="0">
                <a:ea typeface="+mn-ea"/>
                <a:cs typeface="+mn-cs"/>
              </a:rPr>
              <a:t>P</a:t>
            </a:r>
            <a:r>
              <a:rPr lang="fr-FR" sz="1200" kern="0" dirty="0" smtClean="0">
                <a:ea typeface="+mn-ea"/>
                <a:cs typeface="+mn-cs"/>
              </a:rPr>
              <a:t>ros,  </a:t>
            </a:r>
            <a:r>
              <a:rPr lang="fr-FR" sz="1200" kern="0" dirty="0" err="1" smtClean="0">
                <a:ea typeface="+mn-ea"/>
                <a:cs typeface="+mn-cs"/>
              </a:rPr>
              <a:t>BtC</a:t>
            </a:r>
            <a:r>
              <a:rPr lang="fr-FR" sz="1200" kern="0" dirty="0" smtClean="0">
                <a:ea typeface="+mn-ea"/>
                <a:cs typeface="+mn-cs"/>
              </a:rPr>
              <a:t>,  </a:t>
            </a:r>
            <a:r>
              <a:rPr lang="fr-FR" sz="1200" kern="0" dirty="0" err="1" smtClean="0">
                <a:ea typeface="+mn-ea"/>
                <a:cs typeface="+mn-cs"/>
              </a:rPr>
              <a:t>BtB</a:t>
            </a:r>
            <a:r>
              <a:rPr lang="fr-FR" sz="1200" kern="0" dirty="0" smtClean="0">
                <a:ea typeface="+mn-ea"/>
                <a:cs typeface="+mn-cs"/>
              </a:rPr>
              <a:t>, établissements public…) ?</a:t>
            </a:r>
          </a:p>
          <a:p>
            <a:pPr marL="357188" lvl="1" algn="just"/>
            <a:r>
              <a:rPr lang="fr-FR" sz="1200" kern="0" dirty="0" smtClean="0">
                <a:ea typeface="+mn-ea"/>
                <a:cs typeface="+mn-cs"/>
              </a:rPr>
              <a:t>Quels sont les modes et ventilation des règlements (chèques, virements,  espèces, traites) ?</a:t>
            </a:r>
          </a:p>
          <a:p>
            <a:pPr marL="357188" lvl="1" algn="just"/>
            <a:r>
              <a:rPr lang="fr-FR" sz="1200" kern="0" dirty="0" smtClean="0">
                <a:ea typeface="+mn-ea"/>
                <a:cs typeface="+mn-cs"/>
              </a:rPr>
              <a:t>Les besoins de trésorerie de l’entreprise sont-ils ponctuels ou permanents ?</a:t>
            </a:r>
          </a:p>
          <a:p>
            <a:pPr marL="357188" lvl="1" algn="just"/>
            <a:r>
              <a:rPr lang="fr-FR" sz="1200" kern="0" dirty="0" smtClean="0">
                <a:ea typeface="+mn-ea"/>
                <a:cs typeface="+mn-cs"/>
              </a:rPr>
              <a:t>Quelle est la qualité du « papier » remis (qualité du cédé) ?</a:t>
            </a:r>
            <a:endParaRPr lang="fr-FR" sz="1200" kern="0" dirty="0">
              <a:ea typeface="+mn-ea"/>
              <a:cs typeface="+mn-cs"/>
            </a:endParaRPr>
          </a:p>
          <a:p>
            <a:pPr marL="542925" lvl="1" indent="0" algn="just">
              <a:buNone/>
            </a:pPr>
            <a:endParaRPr lang="fr-FR" sz="1400" kern="0" dirty="0">
              <a:solidFill>
                <a:schemeClr val="accent6"/>
              </a:solidFill>
              <a:ea typeface="+mn-ea"/>
              <a:cs typeface="+mn-cs"/>
            </a:endParaRPr>
          </a:p>
        </p:txBody>
      </p:sp>
      <p:sp>
        <p:nvSpPr>
          <p:cNvPr id="9" name="Rectangle 8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1</a:t>
            </a: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 bwMode="auto">
          <a:xfrm>
            <a:off x="452437" y="1291089"/>
            <a:ext cx="3729037" cy="24046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 algn="just">
              <a:spcAft>
                <a:spcPts val="800"/>
              </a:spcAft>
              <a:buNone/>
            </a:pPr>
            <a:r>
              <a:rPr lang="fr-FR" b="1" cap="small" dirty="0" smtClean="0">
                <a:solidFill>
                  <a:srgbClr val="000000"/>
                </a:solidFill>
              </a:rPr>
              <a:t>Définition</a:t>
            </a:r>
          </a:p>
          <a:p>
            <a:pPr marL="0" indent="0" algn="just">
              <a:spcAft>
                <a:spcPts val="800"/>
              </a:spcAft>
              <a:buNone/>
            </a:pPr>
            <a:endParaRPr lang="fr-FR" b="1" i="1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200" dirty="0" smtClean="0"/>
              <a:t>L'escompte </a:t>
            </a:r>
            <a:r>
              <a:rPr lang="fr-FR" sz="1200" dirty="0"/>
              <a:t>bancaire consiste à céder un effet de commerce </a:t>
            </a:r>
            <a:r>
              <a:rPr lang="fr-FR" sz="1200" dirty="0" smtClean="0"/>
              <a:t>(traite ou billet à ordre) à </a:t>
            </a:r>
            <a:r>
              <a:rPr lang="fr-FR" sz="1200" dirty="0"/>
              <a:t>une banque, en échange d'une avance de trésorerie </a:t>
            </a:r>
            <a:r>
              <a:rPr lang="fr-FR" sz="1200" dirty="0" smtClean="0"/>
              <a:t>immédiate</a:t>
            </a:r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2444" y1="39111" x2="22444" y2="39111"/>
                        <a14:foregroundMark x1="27778" y1="41556" x2="27778" y2="41556"/>
                        <a14:foregroundMark x1="41111" y1="57778" x2="41111" y2="57778"/>
                        <a14:foregroundMark x1="32444" y1="57333" x2="32444" y2="57333"/>
                        <a14:foregroundMark x1="47778" y1="63778" x2="47778" y2="63778"/>
                        <a14:foregroundMark x1="49333" y1="66667" x2="49333" y2="66667"/>
                        <a14:foregroundMark x1="46444" y1="61111" x2="46444" y2="61111"/>
                        <a14:foregroundMark x1="58889" y1="63778" x2="58889" y2="63778"/>
                        <a14:foregroundMark x1="77111" y1="40000" x2="77111" y2="4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392" y="335385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>
                  <a:alpha val="52157"/>
                </a:srgbClr>
              </a:clrFrom>
              <a:clrTo>
                <a:srgbClr val="FEFEFE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13" y="3211349"/>
            <a:ext cx="1845937" cy="1368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47569" y="3747253"/>
            <a:ext cx="736847" cy="3443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Lettre de</a:t>
            </a:r>
          </a:p>
          <a:p>
            <a:pPr algn="ctr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change</a:t>
            </a: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055" y="3309616"/>
            <a:ext cx="1294178" cy="129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89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5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427469" y="280283"/>
            <a:ext cx="841680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Escompte et escompte valeur</a:t>
            </a:r>
            <a:endParaRPr lang="fr-FR" sz="1600" b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 bwMode="auto">
          <a:xfrm>
            <a:off x="850257" y="2874386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Line 105"/>
          <p:cNvSpPr>
            <a:spLocks noChangeShapeType="1"/>
          </p:cNvSpPr>
          <p:nvPr/>
        </p:nvSpPr>
        <p:spPr bwMode="auto">
          <a:xfrm>
            <a:off x="452438" y="742678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20" name="Rectangle 19"/>
          <p:cNvSpPr>
            <a:spLocks noChangeAspect="1"/>
          </p:cNvSpPr>
          <p:nvPr/>
        </p:nvSpPr>
        <p:spPr bwMode="auto">
          <a:xfrm>
            <a:off x="759444" y="163808"/>
            <a:ext cx="398538" cy="38655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1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-13743" y="1650362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/>
              <a:t>Cadre d’application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-13743" y="3265313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Bénéfices</a:t>
            </a:r>
            <a:endParaRPr lang="fr-FR" sz="1100" dirty="0"/>
          </a:p>
          <a:p>
            <a:r>
              <a:rPr lang="fr-FR" sz="1100" dirty="0"/>
              <a:t>client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-13743" y="4651942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Bénéfices Caisse</a:t>
            </a:r>
            <a:endParaRPr lang="fr-FR" sz="1100" dirty="0"/>
          </a:p>
        </p:txBody>
      </p:sp>
      <p:cxnSp>
        <p:nvCxnSpPr>
          <p:cNvPr id="41" name="Connecteur droit 40"/>
          <p:cNvCxnSpPr/>
          <p:nvPr/>
        </p:nvCxnSpPr>
        <p:spPr bwMode="auto">
          <a:xfrm>
            <a:off x="850257" y="4138580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Connecteur droit 41"/>
          <p:cNvCxnSpPr/>
          <p:nvPr/>
        </p:nvCxnSpPr>
        <p:spPr bwMode="auto">
          <a:xfrm>
            <a:off x="850257" y="5609864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13" name="ZoneTexte 112"/>
          <p:cNvSpPr txBox="1"/>
          <p:nvPr/>
        </p:nvSpPr>
        <p:spPr>
          <a:xfrm>
            <a:off x="-39468" y="5757088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Points de vigilance</a:t>
            </a:r>
            <a:endParaRPr lang="fr-FR" sz="1100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538568"/>
              </p:ext>
            </p:extLst>
          </p:nvPr>
        </p:nvGraphicFramePr>
        <p:xfrm>
          <a:off x="814036" y="1104405"/>
          <a:ext cx="4515632" cy="13775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28908"/>
                <a:gridCol w="1128908"/>
                <a:gridCol w="1128908"/>
                <a:gridCol w="1128908"/>
              </a:tblGrid>
              <a:tr h="872209">
                <a:tc>
                  <a:txBody>
                    <a:bodyPr/>
                    <a:lstStyle/>
                    <a:p>
                      <a:r>
                        <a:rPr lang="fr-FR" dirty="0" smtClean="0"/>
                        <a:t>Stock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Poste Clients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TVA, Impôts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BFR et Trésorerie</a:t>
                      </a:r>
                      <a:endParaRPr lang="fr-FR" dirty="0"/>
                    </a:p>
                  </a:txBody>
                  <a:tcPr/>
                </a:tc>
              </a:tr>
              <a:tr h="50532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X</a:t>
                      </a:r>
                      <a:endParaRPr lang="fr-FR" sz="1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3" name="Tableau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822260"/>
              </p:ext>
            </p:extLst>
          </p:nvPr>
        </p:nvGraphicFramePr>
        <p:xfrm>
          <a:off x="5415146" y="1090556"/>
          <a:ext cx="4429124" cy="136011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07281"/>
                <a:gridCol w="1107281"/>
                <a:gridCol w="1107281"/>
                <a:gridCol w="1107281"/>
              </a:tblGrid>
              <a:tr h="9044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Stock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Poste Clients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TVA, Impôts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BFR et Trésorerie</a:t>
                      </a:r>
                    </a:p>
                  </a:txBody>
                  <a:tcPr/>
                </a:tc>
              </a:tr>
              <a:tr h="45561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fr-FR" sz="18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4" name="ZoneTexte 53"/>
          <p:cNvSpPr txBox="1"/>
          <p:nvPr/>
        </p:nvSpPr>
        <p:spPr>
          <a:xfrm>
            <a:off x="2187116" y="783773"/>
            <a:ext cx="1535856" cy="27313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noAutofit/>
          </a:bodyPr>
          <a:lstStyle/>
          <a:p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Escompte </a:t>
            </a:r>
          </a:p>
        </p:txBody>
      </p:sp>
      <p:sp>
        <p:nvSpPr>
          <p:cNvPr id="115" name="ZoneTexte 114"/>
          <p:cNvSpPr txBox="1"/>
          <p:nvPr/>
        </p:nvSpPr>
        <p:spPr>
          <a:xfrm>
            <a:off x="6816391" y="769923"/>
            <a:ext cx="1535856" cy="27313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noAutofit/>
          </a:bodyPr>
          <a:lstStyle/>
          <a:p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Escompte valeur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850256" y="2921892"/>
            <a:ext cx="9055743" cy="117192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just"/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L'escompte permet donc à une entreprise d'assurer la liquidité d'une partie de ses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créances. Son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coût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moins élevé que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celui du découvert.</a:t>
            </a:r>
          </a:p>
          <a:p>
            <a:pPr algn="just"/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L’escompte valeur consiste à autoriser une entreprise à être débitrice en valeur (voir "dates de valeur "), la contrepartie du découvert étant </a:t>
            </a:r>
          </a:p>
          <a:p>
            <a:pPr algn="just"/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constituée par le montant des effets remis à l'encaissement par anticipation. Cela revient à présenter de façon continue les traites à </a:t>
            </a:r>
          </a:p>
          <a:p>
            <a:pPr algn="just"/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l'encaissement sans attendre leur échéance à savoir que la date de valeur restante égale à la date d'échéance majorée de 4 jours (comme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</a:t>
            </a:r>
          </a:p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effet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remis à l'encaissement).  Les agios ne sont calculés qu'au niveau de l'arrêté de compte trimestriel et sont post comptés en fonction de </a:t>
            </a:r>
          </a:p>
          <a:p>
            <a:pPr algn="just"/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l’utilisation. Pour l’escompte, ils sont pré comptés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50257" y="4093817"/>
            <a:ext cx="900756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l'encaissement le banquier est simple mandataire, en cas d'escompte il devient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créancier, bénéficiaire ou le porteur cambiaire (bénéficiaire</a:t>
            </a:r>
          </a:p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l'engagement pris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l'effet) et bénéficie dans ce cas de : 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transmission de la créance  : il devient bénéficiaire de la créance du cédant sur le cédé, créance matérialisée par l'effet de commerce ; 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solidarité des signatures  : le porteur d'un effet peut réclamer le paiement de l'effet à tous ceux qui y ont apposé leur signature ; 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l'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inopposabilité des exceptions  : le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tiré de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l'effet ne peut opposer au porteur les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litiges personnels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éventuels qu'il a avec le créancier </a:t>
            </a:r>
          </a:p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ex. le commerçant qui a accepté une traite ne peut invoquer la mauvaise qualité de la marchandise pour refuser de payer la traite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mise en place d’une ligne d’escomptes permet de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facturer différents agios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(les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agios comprennent les intérêts proprement dits et </a:t>
            </a:r>
            <a:endParaRPr lang="fr-FR" dirty="0" smtClean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commissions (commission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d'endos, commission de bordereau).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50257" y="5568781"/>
            <a:ext cx="8958822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Mettre au préalable en place une ligne d’escompte, deux si escompte valeurs (voir back office CE).</a:t>
            </a:r>
          </a:p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S’assurer de la qualité de l’effet de commerce remis à l’entreprise cédée; exclure tout papier de famille (groupe d’entreprise liée) </a:t>
            </a:r>
          </a:p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(escompte sur des entreprises d’un même groupe ou dirigeants communs).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50257" y="6130575"/>
            <a:ext cx="750199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cas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d'impayés ,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banque débitera le compte de son client ou passera l'effet sur un compte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spécial </a:t>
            </a:r>
          </a:p>
          <a:p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conserver ses recours à l'égard des autres signataires de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l'effet.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50257" y="2481951"/>
            <a:ext cx="9007560" cy="29688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L’escompte est à privilégier pour les entreprises ayant un fort besoin de trésorerie; l’escompte valeur sera proposée aux entreprises ayant  </a:t>
            </a:r>
          </a:p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besoins ponctuels.</a:t>
            </a:r>
          </a:p>
        </p:txBody>
      </p:sp>
    </p:spTree>
    <p:extLst>
      <p:ext uri="{BB962C8B-B14F-4D97-AF65-F5344CB8AC3E}">
        <p14:creationId xmlns:p14="http://schemas.microsoft.com/office/powerpoint/2010/main" val="272081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 txBox="1">
            <a:spLocks/>
          </p:cNvSpPr>
          <p:nvPr/>
        </p:nvSpPr>
        <p:spPr bwMode="auto">
          <a:xfrm>
            <a:off x="452438" y="942974"/>
            <a:ext cx="3672000" cy="337964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 smtClean="0">
                <a:solidFill>
                  <a:srgbClr val="000000"/>
                </a:solidFill>
                <a:cs typeface="Calibri" panose="020F0502020204030204" pitchFamily="34" charset="0"/>
              </a:rPr>
              <a:t>Définition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200" dirty="0" smtClean="0">
                <a:cs typeface="Calibri" panose="020F0502020204030204" pitchFamily="34" charset="0"/>
              </a:rPr>
              <a:t>Permet </a:t>
            </a:r>
            <a:r>
              <a:rPr lang="fr-FR" sz="1200" dirty="0">
                <a:cs typeface="Calibri" panose="020F0502020204030204" pitchFamily="34" charset="0"/>
              </a:rPr>
              <a:t>à une entreprise </a:t>
            </a:r>
            <a:r>
              <a:rPr lang="fr-FR" sz="1200" dirty="0" smtClean="0">
                <a:cs typeface="Calibri" panose="020F0502020204030204" pitchFamily="34" charset="0"/>
              </a:rPr>
              <a:t>de </a:t>
            </a:r>
            <a:r>
              <a:rPr lang="fr-FR" sz="1200" dirty="0">
                <a:cs typeface="Calibri" panose="020F0502020204030204" pitchFamily="34" charset="0"/>
              </a:rPr>
              <a:t>mobiliser la partie de son poste "clients" qui n'est pas représentée par des effets de commerce</a:t>
            </a:r>
            <a:r>
              <a:rPr lang="fr-FR" sz="1200" dirty="0" smtClean="0">
                <a:cs typeface="Calibri" panose="020F0502020204030204" pitchFamily="34" charset="0"/>
              </a:rPr>
              <a:t>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200" dirty="0" smtClean="0">
                <a:cs typeface="Calibri" panose="020F0502020204030204" pitchFamily="34" charset="0"/>
              </a:rPr>
              <a:t>En cas de cession à titre de garantie, les créances ne sont pas représentées par des effets de commerce, à la différence à la cession-escompte. Les créances sont alors souvent des effets de commerce dématérialisés (pas effets « papier »).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200" dirty="0" smtClean="0">
                <a:cs typeface="Calibri" panose="020F0502020204030204" pitchFamily="34" charset="0"/>
              </a:rPr>
              <a:t> </a:t>
            </a:r>
            <a:r>
              <a:rPr lang="fr-FR" sz="1200" dirty="0">
                <a:cs typeface="Calibri" panose="020F0502020204030204" pitchFamily="34" charset="0"/>
              </a:rPr>
              <a:t>Le débiteur de la créance cédée ou nantie doit être une entreprise ou une collectivité publique. En cas d'impayés, le </a:t>
            </a:r>
            <a:r>
              <a:rPr lang="fr-FR" sz="1200" dirty="0" smtClean="0">
                <a:cs typeface="Calibri" panose="020F0502020204030204" pitchFamily="34" charset="0"/>
              </a:rPr>
              <a:t>cédant </a:t>
            </a:r>
            <a:r>
              <a:rPr lang="fr-FR" sz="1200" dirty="0">
                <a:cs typeface="Calibri" panose="020F0502020204030204" pitchFamily="34" charset="0"/>
              </a:rPr>
              <a:t>du crédit est solidaire du débiteur cédé. </a:t>
            </a:r>
            <a:endParaRPr lang="fr-FR" sz="1200" dirty="0" smtClean="0">
              <a:cs typeface="Calibri" panose="020F0502020204030204" pitchFamily="34" charset="0"/>
            </a:endParaRPr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200" dirty="0" smtClean="0">
                <a:cs typeface="Calibri" panose="020F0502020204030204" pitchFamily="34" charset="0"/>
              </a:rPr>
              <a:t>Le </a:t>
            </a:r>
            <a:r>
              <a:rPr lang="fr-FR" sz="1200" dirty="0">
                <a:cs typeface="Calibri" panose="020F0502020204030204" pitchFamily="34" charset="0"/>
              </a:rPr>
              <a:t>bordereau cession escompte sert à transférer des </a:t>
            </a:r>
            <a:r>
              <a:rPr lang="fr-FR" sz="1200" dirty="0" smtClean="0">
                <a:cs typeface="Calibri" panose="020F0502020204030204" pitchFamily="34" charset="0"/>
              </a:rPr>
              <a:t>créances appartenant </a:t>
            </a:r>
            <a:r>
              <a:rPr lang="fr-FR" sz="1200" dirty="0">
                <a:cs typeface="Calibri" panose="020F0502020204030204" pitchFamily="34" charset="0"/>
              </a:rPr>
              <a:t>à un client</a:t>
            </a:r>
            <a:r>
              <a:rPr lang="fr-FR" sz="1200" dirty="0" smtClean="0"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fr-FR" sz="1200" dirty="0"/>
          </a:p>
          <a:p>
            <a:pPr marL="542925" lvl="1" indent="0">
              <a:buNone/>
            </a:pPr>
            <a:endParaRPr lang="fr-FR" sz="1400" dirty="0"/>
          </a:p>
        </p:txBody>
      </p:sp>
      <p:pic>
        <p:nvPicPr>
          <p:cNvPr id="13" name="Picture 5" descr="C:\Users\lecocqce\Documents\CEP - Plan stratégique du marché pro\5. Projet Financement\Images\construction.png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2438" y="4135761"/>
            <a:ext cx="1523332" cy="152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C:\Users\lecocqce\Documents\CEP - Plan stratégique du marché pro\5. Projet Financement\Images\ouvrier.pn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438" y="4897427"/>
            <a:ext cx="1350704" cy="135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 bwMode="auto">
          <a:xfrm>
            <a:off x="4546600" y="2890839"/>
            <a:ext cx="4905376" cy="31416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 smtClean="0">
                <a:solidFill>
                  <a:srgbClr val="000000"/>
                </a:solidFill>
                <a:cs typeface="Calibri" panose="020F0502020204030204" pitchFamily="34" charset="0"/>
              </a:rPr>
              <a:t>Les questions-clés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fr-FR" sz="12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&gt;</a:t>
            </a:r>
            <a:r>
              <a:rPr lang="fr-FR" sz="1200" dirty="0" smtClean="0">
                <a:cs typeface="Calibri" panose="020F0502020204030204" pitchFamily="34" charset="0"/>
              </a:rPr>
              <a:t> S’assurer de la bonne santé financière et de la solvabilité de notre client 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fr-FR" sz="12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&gt;</a:t>
            </a:r>
            <a:r>
              <a:rPr lang="fr-FR" sz="1200" dirty="0" smtClean="0">
                <a:cs typeface="Calibri" panose="020F0502020204030204" pitchFamily="34" charset="0"/>
              </a:rPr>
              <a:t> Quel doit être le montant maximum par cédé recevable?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fr-FR" sz="12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&gt;</a:t>
            </a:r>
            <a:r>
              <a:rPr lang="fr-FR" sz="1200" dirty="0" smtClean="0">
                <a:cs typeface="Calibri" panose="020F0502020204030204" pitchFamily="34" charset="0"/>
              </a:rPr>
              <a:t> N’accepter qu’un effet de commerce conforme en présentant toutes les conditions de validité.</a:t>
            </a:r>
          </a:p>
          <a:p>
            <a:pPr marL="0" indent="0">
              <a:spcAft>
                <a:spcPts val="800"/>
              </a:spcAft>
              <a:buNone/>
            </a:pPr>
            <a:endParaRPr lang="fr-FR" b="1" cap="small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marL="357188" lvl="1"/>
            <a:endParaRPr lang="fr-FR" sz="1200" dirty="0"/>
          </a:p>
          <a:p>
            <a:pPr marL="357188" lvl="1"/>
            <a:endParaRPr lang="fr-FR" sz="1400" dirty="0"/>
          </a:p>
          <a:p>
            <a:pPr lvl="1"/>
            <a:endParaRPr lang="fr-FR" sz="1600" dirty="0" smtClean="0"/>
          </a:p>
        </p:txBody>
      </p:sp>
      <p:sp>
        <p:nvSpPr>
          <p:cNvPr id="11" name="Rectangle 10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FF0066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9" name="Rectangle 50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399076"/>
            <a:ext cx="74423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Dailly/Cession 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de créances </a:t>
            </a: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professionnelles</a:t>
            </a:r>
            <a:endParaRPr lang="fr-FR" sz="16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3789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5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392277" y="243831"/>
            <a:ext cx="841680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0" defTabSz="914400" eaLnBrk="0" hangingPunct="0">
              <a:buClr>
                <a:srgbClr val="581D74"/>
              </a:buClr>
            </a:pPr>
            <a:r>
              <a:rPr lang="fr-FR" sz="1600" b="1" dirty="0">
                <a:solidFill>
                  <a:srgbClr val="454545">
                    <a:lumMod val="50000"/>
                  </a:srgbClr>
                </a:solidFill>
                <a:latin typeface="Arial Narrow" panose="020B0606020202030204" pitchFamily="34" charset="0"/>
              </a:rPr>
              <a:t>Dailly/Cession de créances professionnelles</a:t>
            </a:r>
          </a:p>
        </p:txBody>
      </p:sp>
      <p:cxnSp>
        <p:nvCxnSpPr>
          <p:cNvPr id="18" name="Connecteur droit 17"/>
          <p:cNvCxnSpPr/>
          <p:nvPr/>
        </p:nvCxnSpPr>
        <p:spPr bwMode="auto">
          <a:xfrm>
            <a:off x="850257" y="2731886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Line 105"/>
          <p:cNvSpPr>
            <a:spLocks noChangeShapeType="1"/>
          </p:cNvSpPr>
          <p:nvPr/>
        </p:nvSpPr>
        <p:spPr bwMode="auto">
          <a:xfrm>
            <a:off x="452438" y="742678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-13743" y="1650362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/>
              <a:t>Cadre d’application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-13743" y="3265313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Bénéfices</a:t>
            </a:r>
            <a:endParaRPr lang="fr-FR" sz="1100" dirty="0"/>
          </a:p>
          <a:p>
            <a:r>
              <a:rPr lang="fr-FR" sz="1100" dirty="0"/>
              <a:t>client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-13743" y="4651942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Bénéfices Caisse</a:t>
            </a:r>
            <a:endParaRPr lang="fr-FR" sz="1100" dirty="0"/>
          </a:p>
        </p:txBody>
      </p:sp>
      <p:cxnSp>
        <p:nvCxnSpPr>
          <p:cNvPr id="41" name="Connecteur droit 40"/>
          <p:cNvCxnSpPr/>
          <p:nvPr/>
        </p:nvCxnSpPr>
        <p:spPr bwMode="auto">
          <a:xfrm>
            <a:off x="850257" y="4340455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Connecteur droit 41"/>
          <p:cNvCxnSpPr/>
          <p:nvPr/>
        </p:nvCxnSpPr>
        <p:spPr bwMode="auto">
          <a:xfrm>
            <a:off x="850257" y="5597989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13" name="ZoneTexte 112"/>
          <p:cNvSpPr txBox="1"/>
          <p:nvPr/>
        </p:nvSpPr>
        <p:spPr>
          <a:xfrm>
            <a:off x="-39468" y="5757088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Points de vigilance</a:t>
            </a:r>
            <a:endParaRPr lang="fr-FR" sz="1100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648282"/>
              </p:ext>
            </p:extLst>
          </p:nvPr>
        </p:nvGraphicFramePr>
        <p:xfrm>
          <a:off x="958712" y="973777"/>
          <a:ext cx="8232788" cy="150816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58197"/>
                <a:gridCol w="2058197"/>
                <a:gridCol w="2058197"/>
                <a:gridCol w="2058197"/>
              </a:tblGrid>
              <a:tr h="954918">
                <a:tc>
                  <a:txBody>
                    <a:bodyPr/>
                    <a:lstStyle/>
                    <a:p>
                      <a:r>
                        <a:rPr lang="fr-FR" dirty="0" smtClean="0"/>
                        <a:t>Stock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Poste Clients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TVA, Impôts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BFR et Trésorerie</a:t>
                      </a:r>
                      <a:endParaRPr lang="fr-FR" dirty="0"/>
                    </a:p>
                  </a:txBody>
                  <a:tcPr/>
                </a:tc>
              </a:tr>
              <a:tr h="55324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Rectangle 20"/>
          <p:cNvSpPr>
            <a:spLocks noChangeAspect="1"/>
          </p:cNvSpPr>
          <p:nvPr/>
        </p:nvSpPr>
        <p:spPr bwMode="auto">
          <a:xfrm>
            <a:off x="759444" y="174533"/>
            <a:ext cx="398538" cy="386556"/>
          </a:xfrm>
          <a:prstGeom prst="rect">
            <a:avLst/>
          </a:prstGeom>
          <a:solidFill>
            <a:srgbClr val="FF0066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60044" y="5723156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fr-FR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fr-FR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 </a:t>
            </a:r>
            <a:r>
              <a:rPr lang="fr-FR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certaine </a:t>
            </a:r>
            <a:r>
              <a:rPr lang="fr-FR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lourdeur de gestion</a:t>
            </a:r>
            <a:r>
              <a:rPr lang="fr-FR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tant pour les banques que pour les entreprises, réserve de fait </a:t>
            </a:r>
            <a:r>
              <a:rPr lang="fr-FR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cession </a:t>
            </a:r>
            <a:r>
              <a:rPr lang="fr-FR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Dailly à une clientèle spécifique</a:t>
            </a:r>
            <a:r>
              <a:rPr lang="fr-FR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Privilégier la modalité de la cession notifiée au débiteur cédé tiré:  concerne la notification de la cession de la créance au débiteur cédé.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54232" y="4416135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Service bancaire fidélisant. </a:t>
            </a:r>
          </a:p>
          <a:p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 de facturer de nombreuses commissions en contrepartie du service  offert (d’engagement, de notification, par bordereau,</a:t>
            </a:r>
          </a:p>
          <a:p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 créance cédée et intérêts débiteurs).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784695" y="2894114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 par escompte de financer son cycle d’exploitation sans attendre la réalisation totale des travaux. </a:t>
            </a:r>
          </a:p>
        </p:txBody>
      </p:sp>
    </p:spTree>
    <p:extLst>
      <p:ext uri="{BB962C8B-B14F-4D97-AF65-F5344CB8AC3E}">
        <p14:creationId xmlns:p14="http://schemas.microsoft.com/office/powerpoint/2010/main" val="408850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16" name="Espace réservé du contenu 2"/>
          <p:cNvSpPr txBox="1">
            <a:spLocks/>
          </p:cNvSpPr>
          <p:nvPr/>
        </p:nvSpPr>
        <p:spPr bwMode="auto">
          <a:xfrm>
            <a:off x="4530902" y="2994607"/>
            <a:ext cx="4798033" cy="2883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</a:rPr>
              <a:t>Les </a:t>
            </a:r>
            <a:r>
              <a:rPr lang="fr-FR" b="1" cap="small" dirty="0" smtClean="0">
                <a:solidFill>
                  <a:srgbClr val="000000"/>
                </a:solidFill>
              </a:rPr>
              <a:t>questions-clés</a:t>
            </a:r>
          </a:p>
          <a:p>
            <a:pPr marL="357188" lvl="1" algn="just"/>
            <a:r>
              <a:rPr lang="fr-FR" sz="1200" kern="0" dirty="0">
                <a:solidFill>
                  <a:srgbClr val="A49896"/>
                </a:solidFill>
                <a:ea typeface="+mn-ea"/>
                <a:cs typeface="+mn-cs"/>
              </a:rPr>
              <a:t>Le client </a:t>
            </a:r>
            <a:r>
              <a:rPr lang="fr-FR" sz="1200" kern="0" dirty="0" smtClean="0">
                <a:solidFill>
                  <a:srgbClr val="A49896"/>
                </a:solidFill>
                <a:ea typeface="+mn-ea"/>
                <a:cs typeface="+mn-cs"/>
              </a:rPr>
              <a:t>connait-il la situation financière de ses </a:t>
            </a:r>
            <a:r>
              <a:rPr lang="fr-FR" sz="1200" kern="0" dirty="0">
                <a:solidFill>
                  <a:srgbClr val="A49896"/>
                </a:solidFill>
                <a:ea typeface="+mn-ea"/>
                <a:cs typeface="+mn-cs"/>
              </a:rPr>
              <a:t>partenaires </a:t>
            </a:r>
            <a:r>
              <a:rPr lang="fr-FR" sz="1200" kern="0" dirty="0" smtClean="0">
                <a:solidFill>
                  <a:srgbClr val="A49896"/>
                </a:solidFill>
                <a:ea typeface="+mn-ea"/>
                <a:cs typeface="+mn-cs"/>
              </a:rPr>
              <a:t>commerciaux ?</a:t>
            </a:r>
            <a:endParaRPr lang="fr-FR" sz="1200" kern="0" dirty="0">
              <a:solidFill>
                <a:srgbClr val="A49896"/>
              </a:solidFill>
              <a:ea typeface="+mn-ea"/>
              <a:cs typeface="+mn-cs"/>
            </a:endParaRPr>
          </a:p>
          <a:p>
            <a:pPr marL="357188" lvl="1" algn="just"/>
            <a:r>
              <a:rPr lang="fr-FR" sz="1200" kern="0" dirty="0">
                <a:solidFill>
                  <a:srgbClr val="A49896"/>
                </a:solidFill>
                <a:ea typeface="+mn-ea"/>
                <a:cs typeface="+mn-cs"/>
              </a:rPr>
              <a:t>A-t-il enregistré des sinistres (LJ – RJ</a:t>
            </a:r>
            <a:r>
              <a:rPr lang="fr-FR" sz="1200" kern="0" dirty="0" smtClean="0">
                <a:solidFill>
                  <a:srgbClr val="A49896"/>
                </a:solidFill>
                <a:ea typeface="+mn-ea"/>
                <a:cs typeface="+mn-cs"/>
              </a:rPr>
              <a:t>)?</a:t>
            </a:r>
            <a:endParaRPr lang="fr-FR" sz="1200" kern="0" dirty="0">
              <a:solidFill>
                <a:srgbClr val="A49896"/>
              </a:solidFill>
              <a:ea typeface="+mn-ea"/>
              <a:cs typeface="+mn-cs"/>
            </a:endParaRPr>
          </a:p>
          <a:p>
            <a:pPr marL="357188" lvl="1" algn="just"/>
            <a:r>
              <a:rPr lang="fr-FR" sz="1200" kern="0" dirty="0" smtClean="0">
                <a:solidFill>
                  <a:srgbClr val="A49896"/>
                </a:solidFill>
                <a:ea typeface="+mn-ea"/>
                <a:cs typeface="+mn-cs"/>
              </a:rPr>
              <a:t>Le </a:t>
            </a:r>
            <a:r>
              <a:rPr lang="fr-FR" sz="1200" kern="0" dirty="0">
                <a:solidFill>
                  <a:srgbClr val="A49896"/>
                </a:solidFill>
                <a:ea typeface="+mn-ea"/>
                <a:cs typeface="+mn-cs"/>
              </a:rPr>
              <a:t>client a-t-il des difficultés à </a:t>
            </a:r>
            <a:r>
              <a:rPr lang="fr-FR" sz="1200" kern="0" dirty="0" smtClean="0">
                <a:solidFill>
                  <a:srgbClr val="A49896"/>
                </a:solidFill>
                <a:ea typeface="+mn-ea"/>
                <a:cs typeface="+mn-cs"/>
              </a:rPr>
              <a:t>se faire </a:t>
            </a:r>
            <a:r>
              <a:rPr lang="fr-FR" sz="1200" kern="0" dirty="0">
                <a:solidFill>
                  <a:srgbClr val="A49896"/>
                </a:solidFill>
                <a:ea typeface="+mn-ea"/>
                <a:cs typeface="+mn-cs"/>
              </a:rPr>
              <a:t>payer / </a:t>
            </a:r>
            <a:r>
              <a:rPr lang="fr-FR" sz="1200" kern="0" dirty="0" smtClean="0">
                <a:solidFill>
                  <a:srgbClr val="A49896"/>
                </a:solidFill>
                <a:ea typeface="+mn-ea"/>
                <a:cs typeface="+mn-cs"/>
              </a:rPr>
              <a:t>subit-il des </a:t>
            </a:r>
            <a:r>
              <a:rPr lang="fr-FR" sz="1200" kern="0" dirty="0">
                <a:solidFill>
                  <a:srgbClr val="A49896"/>
                </a:solidFill>
                <a:ea typeface="+mn-ea"/>
                <a:cs typeface="+mn-cs"/>
              </a:rPr>
              <a:t>retards de </a:t>
            </a:r>
            <a:r>
              <a:rPr lang="fr-FR" sz="1200" kern="0" dirty="0" smtClean="0">
                <a:solidFill>
                  <a:srgbClr val="A49896"/>
                </a:solidFill>
                <a:ea typeface="+mn-ea"/>
                <a:cs typeface="+mn-cs"/>
              </a:rPr>
              <a:t>paiements </a:t>
            </a:r>
            <a:r>
              <a:rPr lang="fr-FR" sz="1200" kern="0" dirty="0">
                <a:solidFill>
                  <a:srgbClr val="A49896"/>
                </a:solidFill>
                <a:ea typeface="+mn-ea"/>
                <a:cs typeface="+mn-cs"/>
              </a:rPr>
              <a:t>ou des impayés?</a:t>
            </a:r>
          </a:p>
          <a:p>
            <a:pPr marL="357188" lvl="1" algn="just"/>
            <a:r>
              <a:rPr lang="fr-FR" sz="1200" kern="0" dirty="0">
                <a:solidFill>
                  <a:srgbClr val="A49896"/>
                </a:solidFill>
                <a:ea typeface="+mn-ea"/>
                <a:cs typeface="+mn-cs"/>
              </a:rPr>
              <a:t>Le client </a:t>
            </a:r>
            <a:r>
              <a:rPr lang="fr-FR" sz="1200" kern="0" dirty="0" smtClean="0">
                <a:solidFill>
                  <a:srgbClr val="A49896"/>
                </a:solidFill>
                <a:ea typeface="+mn-ea"/>
                <a:cs typeface="+mn-cs"/>
              </a:rPr>
              <a:t>sollicite-t-il </a:t>
            </a:r>
            <a:r>
              <a:rPr lang="fr-FR" sz="1200" kern="0" dirty="0">
                <a:solidFill>
                  <a:srgbClr val="A49896"/>
                </a:solidFill>
                <a:ea typeface="+mn-ea"/>
                <a:cs typeface="+mn-cs"/>
              </a:rPr>
              <a:t>des demandes de financement CT </a:t>
            </a:r>
            <a:r>
              <a:rPr lang="fr-FR" sz="1200" kern="0" dirty="0" smtClean="0">
                <a:solidFill>
                  <a:srgbClr val="A49896"/>
                </a:solidFill>
                <a:ea typeface="+mn-ea"/>
                <a:cs typeface="+mn-cs"/>
              </a:rPr>
              <a:t>?</a:t>
            </a:r>
          </a:p>
          <a:p>
            <a:pPr marL="357188" lvl="1" algn="just"/>
            <a:r>
              <a:rPr lang="fr-FR" sz="1200" kern="0" dirty="0" smtClean="0">
                <a:solidFill>
                  <a:srgbClr val="A49896"/>
                </a:solidFill>
                <a:ea typeface="+mn-ea"/>
                <a:cs typeface="+mn-cs"/>
              </a:rPr>
              <a:t>Le bilan du client présente-t-il des provisions ou pertes pour créances irrécouvrables, le délai de règlement clients augmente-t-il ou est-il au dessus de la moyenne ?</a:t>
            </a:r>
          </a:p>
          <a:p>
            <a:pPr marL="357188" lvl="1" algn="just"/>
            <a:r>
              <a:rPr lang="fr-FR" sz="1200" kern="0" dirty="0" smtClean="0">
                <a:solidFill>
                  <a:srgbClr val="A49896"/>
                </a:solidFill>
                <a:ea typeface="+mn-ea"/>
                <a:cs typeface="+mn-cs"/>
              </a:rPr>
              <a:t>Le client dispose-t-il déjà d’une assurance crédit ?</a:t>
            </a:r>
          </a:p>
          <a:p>
            <a:pPr marL="357188" lvl="1"/>
            <a:endParaRPr lang="fr-FR" sz="1400" kern="0" dirty="0">
              <a:solidFill>
                <a:schemeClr val="accent6"/>
              </a:solidFill>
              <a:ea typeface="+mn-ea"/>
              <a:cs typeface="+mn-cs"/>
            </a:endParaRPr>
          </a:p>
          <a:p>
            <a:pPr marL="0" indent="0">
              <a:spcAft>
                <a:spcPts val="800"/>
              </a:spcAft>
              <a:buNone/>
            </a:pPr>
            <a:endParaRPr lang="fr-FR" sz="1800" dirty="0" smtClean="0">
              <a:solidFill>
                <a:srgbClr val="000000"/>
              </a:solidFill>
            </a:endParaRPr>
          </a:p>
          <a:p>
            <a:pPr marL="0" indent="0">
              <a:spcAft>
                <a:spcPts val="800"/>
              </a:spcAft>
              <a:buNone/>
            </a:pPr>
            <a:endParaRPr lang="fr-FR" sz="1800" dirty="0">
              <a:solidFill>
                <a:srgbClr val="000000"/>
              </a:solidFill>
            </a:endParaRPr>
          </a:p>
          <a:p>
            <a:pPr lvl="1"/>
            <a:endParaRPr lang="fr-FR" sz="1200" dirty="0" smtClean="0"/>
          </a:p>
        </p:txBody>
      </p:sp>
      <p:sp>
        <p:nvSpPr>
          <p:cNvPr id="10" name="Rectangle 9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1" name="Rectangle 5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399077"/>
            <a:ext cx="74423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Info commerciale/Assurance crédit (</a:t>
            </a:r>
            <a:r>
              <a:rPr lang="fr-FR" sz="1600" b="1" dirty="0" err="1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VisionDev</a:t>
            </a: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</a:t>
            </a:r>
            <a:endParaRPr lang="fr-FR" sz="16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9" name="Espace réservé du contenu 2"/>
          <p:cNvSpPr txBox="1">
            <a:spLocks/>
          </p:cNvSpPr>
          <p:nvPr/>
        </p:nvSpPr>
        <p:spPr bwMode="auto">
          <a:xfrm>
            <a:off x="452438" y="1013141"/>
            <a:ext cx="3595580" cy="572570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 smtClean="0">
                <a:solidFill>
                  <a:srgbClr val="000000"/>
                </a:solidFill>
              </a:rPr>
              <a:t>Définition</a:t>
            </a:r>
          </a:p>
          <a:p>
            <a:pPr marL="176213" lvl="1" indent="0" algn="just">
              <a:buNone/>
            </a:pPr>
            <a:r>
              <a:rPr lang="fr-FR" sz="1200" kern="0" dirty="0">
                <a:solidFill>
                  <a:srgbClr val="A49896"/>
                </a:solidFill>
                <a:ea typeface="+mn-ea"/>
                <a:cs typeface="+mn-cs"/>
              </a:rPr>
              <a:t>Sécuriser le développement </a:t>
            </a:r>
            <a:r>
              <a:rPr lang="fr-FR" sz="1200" kern="0" dirty="0" smtClean="0">
                <a:solidFill>
                  <a:srgbClr val="A49896"/>
                </a:solidFill>
                <a:ea typeface="+mn-ea"/>
                <a:cs typeface="+mn-cs"/>
              </a:rPr>
              <a:t>du business du client: </a:t>
            </a:r>
            <a:endParaRPr lang="fr-FR" sz="1200" kern="0" dirty="0">
              <a:solidFill>
                <a:srgbClr val="A49896"/>
              </a:solidFill>
              <a:ea typeface="+mn-ea"/>
              <a:cs typeface="+mn-cs"/>
            </a:endParaRPr>
          </a:p>
          <a:p>
            <a:pPr marL="357188" lvl="1" algn="just"/>
            <a:r>
              <a:rPr lang="fr-FR" sz="1200" kern="0" dirty="0">
                <a:solidFill>
                  <a:srgbClr val="A49896"/>
                </a:solidFill>
                <a:ea typeface="+mn-ea"/>
                <a:cs typeface="+mn-cs"/>
              </a:rPr>
              <a:t>Pour prendre chaque jour des décisions quant à un niveau d’encours vis-à-vis de prospects ou clients, il est indispensable d’obtenir des informations complètes, à jour, vérifiées, et - si nécessaire - accompagnées de l’avis d’un expert.</a:t>
            </a:r>
          </a:p>
          <a:p>
            <a:pPr marL="357188" lvl="1" algn="just"/>
            <a:r>
              <a:rPr lang="fr-FR" sz="1200" kern="0" dirty="0">
                <a:solidFill>
                  <a:srgbClr val="A49896"/>
                </a:solidFill>
                <a:ea typeface="+mn-ea"/>
                <a:cs typeface="+mn-cs"/>
              </a:rPr>
              <a:t>Pour autant, au cas par cas, il est souhaitable de recourir à une protection (assurance crédit à la carte) contre le risque d’impayé : une nouvelle affaire avec un prospect, un client dont la situation se dégrade, un volume d’affaires avec un client qui </a:t>
            </a:r>
            <a:r>
              <a:rPr lang="fr-FR" sz="1200" kern="0" dirty="0" smtClean="0">
                <a:solidFill>
                  <a:srgbClr val="A49896"/>
                </a:solidFill>
                <a:ea typeface="+mn-ea"/>
                <a:cs typeface="+mn-cs"/>
              </a:rPr>
              <a:t>augmente…</a:t>
            </a:r>
            <a:endParaRPr lang="fr-FR" sz="1200" kern="0" dirty="0">
              <a:solidFill>
                <a:srgbClr val="A49896"/>
              </a:solidFill>
              <a:ea typeface="+mn-ea"/>
              <a:cs typeface="+mn-cs"/>
            </a:endParaRPr>
          </a:p>
        </p:txBody>
      </p:sp>
      <p:pic>
        <p:nvPicPr>
          <p:cNvPr id="7" name="Picture 4" descr="C:\Users\lecocqce\Documents\CEP - Plan stratégique du marché pro\5. Projet Financement\Images\computer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621" y="4148956"/>
            <a:ext cx="1324747" cy="132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471" y="4487140"/>
            <a:ext cx="313295" cy="31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94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5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392277" y="243831"/>
            <a:ext cx="841680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Info commerciale/Assurance crédit</a:t>
            </a:r>
          </a:p>
        </p:txBody>
      </p:sp>
      <p:cxnSp>
        <p:nvCxnSpPr>
          <p:cNvPr id="18" name="Connecteur droit 17"/>
          <p:cNvCxnSpPr/>
          <p:nvPr/>
        </p:nvCxnSpPr>
        <p:spPr bwMode="auto">
          <a:xfrm>
            <a:off x="850257" y="2731886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Line 105"/>
          <p:cNvSpPr>
            <a:spLocks noChangeShapeType="1"/>
          </p:cNvSpPr>
          <p:nvPr/>
        </p:nvSpPr>
        <p:spPr bwMode="auto">
          <a:xfrm>
            <a:off x="452438" y="742678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-13743" y="1650362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/>
              <a:t>Cadre d’application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20438" y="3234490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Bénéfices</a:t>
            </a:r>
            <a:endParaRPr lang="fr-FR" sz="1100" dirty="0"/>
          </a:p>
          <a:p>
            <a:r>
              <a:rPr lang="fr-FR" sz="1100" dirty="0"/>
              <a:t>client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-13743" y="4651942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Bénéfices Caisse</a:t>
            </a:r>
            <a:endParaRPr lang="fr-FR" sz="1100" dirty="0"/>
          </a:p>
        </p:txBody>
      </p:sp>
      <p:cxnSp>
        <p:nvCxnSpPr>
          <p:cNvPr id="41" name="Connecteur droit 40"/>
          <p:cNvCxnSpPr/>
          <p:nvPr/>
        </p:nvCxnSpPr>
        <p:spPr bwMode="auto">
          <a:xfrm>
            <a:off x="850257" y="4340455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Connecteur droit 41"/>
          <p:cNvCxnSpPr/>
          <p:nvPr/>
        </p:nvCxnSpPr>
        <p:spPr bwMode="auto">
          <a:xfrm>
            <a:off x="850257" y="5597989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13" name="ZoneTexte 112"/>
          <p:cNvSpPr txBox="1"/>
          <p:nvPr/>
        </p:nvSpPr>
        <p:spPr>
          <a:xfrm>
            <a:off x="-39468" y="5757088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Points de vigilance</a:t>
            </a:r>
            <a:endParaRPr lang="fr-FR" sz="1100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368721"/>
              </p:ext>
            </p:extLst>
          </p:nvPr>
        </p:nvGraphicFramePr>
        <p:xfrm>
          <a:off x="958712" y="973777"/>
          <a:ext cx="8324840" cy="150816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1210"/>
                <a:gridCol w="2081210"/>
                <a:gridCol w="2081210"/>
                <a:gridCol w="2081210"/>
              </a:tblGrid>
              <a:tr h="954918">
                <a:tc>
                  <a:txBody>
                    <a:bodyPr/>
                    <a:lstStyle/>
                    <a:p>
                      <a:r>
                        <a:rPr lang="fr-FR" dirty="0" smtClean="0"/>
                        <a:t>Stock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Poste Clients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TVA, Impôts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BFR et Trésorerie</a:t>
                      </a:r>
                      <a:endParaRPr lang="fr-FR" dirty="0"/>
                    </a:p>
                  </a:txBody>
                  <a:tcPr/>
                </a:tc>
              </a:tr>
              <a:tr h="55324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fr-FR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Rectangle 20"/>
          <p:cNvSpPr>
            <a:spLocks noChangeAspect="1"/>
          </p:cNvSpPr>
          <p:nvPr/>
        </p:nvSpPr>
        <p:spPr bwMode="auto">
          <a:xfrm>
            <a:off x="759444" y="174533"/>
            <a:ext cx="398538" cy="386556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4" name="Espace réservé du contenu 2"/>
          <p:cNvSpPr txBox="1">
            <a:spLocks/>
          </p:cNvSpPr>
          <p:nvPr/>
        </p:nvSpPr>
        <p:spPr bwMode="auto">
          <a:xfrm>
            <a:off x="884438" y="2810394"/>
            <a:ext cx="8924641" cy="1414662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3200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just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</a:pP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Disposer d’un outil pour augmenter l’efficacité de sa prospection et sécuriser la bonne fin de ses actions commerciales (connaissance de ses clients, assurance-crédit à la carte, relance).</a:t>
            </a:r>
          </a:p>
          <a:p>
            <a:pPr lvl="0" algn="just">
              <a:spcBef>
                <a:spcPct val="0"/>
              </a:spcBef>
              <a:spcAft>
                <a:spcPct val="0"/>
              </a:spcAft>
            </a:pP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Encours client mieux géré =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amélioration </a:t>
            </a: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du BFR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engagements financiers mieux respectés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= besoins </a:t>
            </a: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de financement allégés </a:t>
            </a:r>
          </a:p>
          <a:p>
            <a:pPr lvl="0" algn="just">
              <a:spcBef>
                <a:spcPct val="0"/>
              </a:spcBef>
              <a:spcAft>
                <a:spcPct val="0"/>
              </a:spcAft>
            </a:pP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Risque client mieux maitrisé = pertes réelles ou potentielles minimisées =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impact </a:t>
            </a: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sur la trésorerie et sur les charges financières = impact sur le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résultat.</a:t>
            </a:r>
            <a:endParaRPr lang="fr-FR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spcBef>
                <a:spcPct val="0"/>
              </a:spcBef>
              <a:spcAft>
                <a:spcPct val="0"/>
              </a:spcAft>
            </a:pP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Accès plus facile à du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financement.</a:t>
            </a:r>
            <a:endParaRPr lang="fr-FR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spcBef>
                <a:spcPct val="0"/>
              </a:spcBef>
              <a:spcAft>
                <a:spcPct val="0"/>
              </a:spcAft>
            </a:pP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Entrée </a:t>
            </a: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en relation commerciale avec des partenaires dont la défaillance ne mettrait pas à mal la pérennité de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l’entreprise.</a:t>
            </a:r>
            <a:endParaRPr lang="fr-FR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spcBef>
                <a:spcPct val="0"/>
              </a:spcBef>
              <a:spcAft>
                <a:spcPct val="0"/>
              </a:spcAft>
            </a:pP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Mise en place d’un processus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vertueux : renseignement </a:t>
            </a: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commercial, relance des retards, assurance crédit à la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carte…</a:t>
            </a:r>
            <a:endParaRPr lang="fr-FR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spcBef>
                <a:spcPct val="0"/>
              </a:spcBef>
              <a:spcAft>
                <a:spcPct val="0"/>
              </a:spcAft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Espace réservé du contenu 2"/>
          <p:cNvSpPr txBox="1">
            <a:spLocks/>
          </p:cNvSpPr>
          <p:nvPr/>
        </p:nvSpPr>
        <p:spPr bwMode="auto">
          <a:xfrm>
            <a:off x="850257" y="4386696"/>
            <a:ext cx="8984546" cy="1074621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3200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algn="just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</a:pP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Disposer d’une offre proposée à un segment de clientèle qui n’était pas ciblé précédemment par ce type de services (entreprises &lt;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1,5 </a:t>
            </a: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M€ de CA).</a:t>
            </a:r>
          </a:p>
          <a:p>
            <a:pPr marL="174625" indent="-174625" algn="just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</a:pP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Contribuer à pérenniser les relations commerciales existantes en renforçant notre rôle d’accompagnement auprès des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entreprises.</a:t>
            </a:r>
            <a:endParaRPr lang="fr-FR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</a:pP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Développer la relation commerciale dans un cadre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sécurisé : </a:t>
            </a: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écurisation </a:t>
            </a: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des lignes de crédit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engagées &amp; faciliter </a:t>
            </a: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la mise en œuvre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d‘une gestion saine </a:t>
            </a: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du poste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clients.</a:t>
            </a:r>
            <a:endParaRPr lang="fr-FR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4625" indent="-174625" algn="just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</a:pP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Dégager un PNB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additionnel via </a:t>
            </a: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une montée en charge du taux d’équipement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client &amp; une </a:t>
            </a: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commission d’apport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d’affaires.</a:t>
            </a:r>
            <a:endParaRPr lang="fr-FR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space réservé du contenu 2"/>
          <p:cNvSpPr txBox="1">
            <a:spLocks/>
          </p:cNvSpPr>
          <p:nvPr/>
        </p:nvSpPr>
        <p:spPr bwMode="auto">
          <a:xfrm>
            <a:off x="850257" y="5634139"/>
            <a:ext cx="8846893" cy="693117"/>
          </a:xfrm>
          <a:prstGeom prst="rect">
            <a:avLst/>
          </a:prstGeom>
          <a:noFill/>
          <a:ln w="6350">
            <a:noFill/>
            <a:prstDash val="dash"/>
            <a:miter lim="800000"/>
            <a:headEnd/>
            <a:tailEnd/>
          </a:ln>
          <a:effectLst/>
        </p:spPr>
        <p:txBody>
          <a:bodyPr lIns="36000" tIns="43200" rIns="36000" bIns="41989" rtlCol="0" anchor="t"/>
          <a:lstStyle>
            <a:defPPr>
              <a:defRPr lang="en-US"/>
            </a:defPPr>
            <a:lvl1pPr algn="ctr" defTabSz="839788">
              <a:spcBef>
                <a:spcPct val="55000"/>
              </a:spcBef>
              <a:spcAft>
                <a:spcPts val="600"/>
              </a:spcAft>
              <a:defRPr b="1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cs typeface="Arial" charset="0"/>
              </a:defRPr>
            </a:lvl1pPr>
          </a:lstStyle>
          <a:p>
            <a:pPr marL="36000" lvl="1" algn="just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Vérifier au préalable que le client ne dispose pas déjà d’un contrat en cours en validité souscrit auprès d’Ellisphere.</a:t>
            </a:r>
          </a:p>
          <a:p>
            <a:pPr marL="0" lvl="1" algn="just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bénéficier de l’offre d’assurance-crédit à la carte Ellicover, le client ne doit pas avoir déjà souscrit un contrat d’assurance-crédit portant sur des acheteurs en France (dans ce cas, il est possible de souscrire uniquement le contrat </a:t>
            </a:r>
            <a:r>
              <a:rPr lang="fr-FR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Ellisphere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fr-FR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Ellipro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fr-FR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algn="just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fr-FR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862774" y="2496494"/>
            <a:ext cx="8995043" cy="23319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L’offre s’adresse aux entreprises de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toutes tailles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ayant un CA France ou Export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603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Espace réservé du contenu 2"/>
          <p:cNvSpPr txBox="1">
            <a:spLocks/>
          </p:cNvSpPr>
          <p:nvPr/>
        </p:nvSpPr>
        <p:spPr bwMode="auto">
          <a:xfrm>
            <a:off x="4546600" y="2364726"/>
            <a:ext cx="4905376" cy="297113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 algn="just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Les </a:t>
            </a:r>
            <a:r>
              <a:rPr lang="fr-FR" b="1" cap="small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questions-clés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200" dirty="0"/>
              <a:t>Quels sont les événements significatifs dans l’évolution de l’activité de votre entreprise ?</a:t>
            </a:r>
          </a:p>
          <a:p>
            <a:pPr lvl="1" algn="just">
              <a:spcAft>
                <a:spcPts val="800"/>
              </a:spcAft>
            </a:pPr>
            <a:r>
              <a:rPr lang="fr-FR" sz="1200" dirty="0"/>
              <a:t>Combien d’argent avez-vous dehors  ? </a:t>
            </a:r>
          </a:p>
          <a:p>
            <a:pPr lvl="1" algn="just">
              <a:spcAft>
                <a:spcPts val="800"/>
              </a:spcAft>
            </a:pPr>
            <a:r>
              <a:rPr lang="fr-FR" sz="1200" dirty="0"/>
              <a:t>Délais de règlements  clients longs ? typologie de la clientèle ?  mode de règlement ? concentration </a:t>
            </a:r>
            <a:r>
              <a:rPr lang="fr-FR" sz="1200" dirty="0" smtClean="0"/>
              <a:t>sur un ou plusieurs clients?</a:t>
            </a:r>
            <a:endParaRPr lang="fr-FR" sz="1200" dirty="0"/>
          </a:p>
          <a:p>
            <a:pPr lvl="1" algn="just">
              <a:spcAft>
                <a:spcPts val="800"/>
              </a:spcAft>
            </a:pPr>
            <a:r>
              <a:rPr lang="fr-FR" sz="1200" dirty="0"/>
              <a:t>Délais fournisseurs insuffisants ? </a:t>
            </a:r>
          </a:p>
          <a:p>
            <a:pPr lvl="1" algn="just">
              <a:spcAft>
                <a:spcPts val="800"/>
              </a:spcAft>
            </a:pPr>
            <a:r>
              <a:rPr lang="fr-FR" sz="1200" dirty="0"/>
              <a:t>Croissance du CA ? Dégradation de la rentabilité ? </a:t>
            </a:r>
          </a:p>
          <a:p>
            <a:pPr lvl="1" algn="just">
              <a:spcAft>
                <a:spcPts val="800"/>
              </a:spcAft>
            </a:pPr>
            <a:r>
              <a:rPr lang="fr-FR" sz="1200" dirty="0"/>
              <a:t>Impact des impayés clients sur votre trésorerie ? </a:t>
            </a:r>
          </a:p>
          <a:p>
            <a:pPr lvl="1" algn="just">
              <a:spcAft>
                <a:spcPts val="800"/>
              </a:spcAft>
            </a:pPr>
            <a:r>
              <a:rPr lang="fr-FR" sz="1200" dirty="0"/>
              <a:t>Qu’en est-il de vos effectifs  :  impact des charges sociales  sur la trésorerie ? </a:t>
            </a:r>
          </a:p>
          <a:p>
            <a:pPr marL="0" lvl="1" indent="0" algn="just">
              <a:spcAft>
                <a:spcPts val="800"/>
              </a:spcAft>
              <a:buNone/>
            </a:pPr>
            <a:r>
              <a:rPr lang="fr-FR" sz="1200" dirty="0" smtClean="0"/>
              <a:t>D’un </a:t>
            </a:r>
            <a:r>
              <a:rPr lang="fr-FR" sz="1200" dirty="0"/>
              <a:t>point de vue banque : augmentation des flux créditeurs </a:t>
            </a:r>
            <a:r>
              <a:rPr lang="fr-FR" sz="1200" dirty="0" smtClean="0"/>
              <a:t>? </a:t>
            </a:r>
            <a:r>
              <a:rPr lang="fr-FR" sz="1200" dirty="0"/>
              <a:t>Hausse de l’activité ? Baisse des flux confiés ?  Lignes CT/MT au maximum ? </a:t>
            </a:r>
            <a:r>
              <a:rPr lang="fr-FR" sz="1200" dirty="0" smtClean="0"/>
              <a:t>Dépassements </a:t>
            </a:r>
            <a:r>
              <a:rPr lang="fr-FR" sz="1200" dirty="0"/>
              <a:t>réguliers des autorisations. </a:t>
            </a:r>
          </a:p>
          <a:p>
            <a:pPr marL="176213" lvl="1" indent="0" algn="just">
              <a:buNone/>
            </a:pPr>
            <a:endParaRPr lang="fr-FR" sz="1200" kern="0" dirty="0">
              <a:solidFill>
                <a:srgbClr val="A49896"/>
              </a:solidFill>
              <a:ea typeface="+mn-ea"/>
              <a:cs typeface="+mn-cs"/>
            </a:endParaRPr>
          </a:p>
        </p:txBody>
      </p:sp>
      <p:pic>
        <p:nvPicPr>
          <p:cNvPr id="55" name="Picture 6" descr="C:\Users\lecocqce\Documents\CEP - Plan stratégique du marché pro\5. Projet Financement\Images\dentiste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40" y="3837117"/>
            <a:ext cx="1083853" cy="1083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lecocqce\Pictures\Logo Nounproject\pelleteuse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809" y="4694723"/>
            <a:ext cx="1282276" cy="128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4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4" name="Rectangle 50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306744"/>
            <a:ext cx="744238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4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Affacturage (FACTUREA </a:t>
            </a: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C</a:t>
            </a:r>
            <a:r>
              <a:rPr lang="fr-FR" sz="14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réation, FACTUREA Pro Tempo, FACTUREA Optimal, FACTUREA Pro Situ Et FACTUREA Plus Situ)</a:t>
            </a:r>
            <a:endParaRPr lang="fr-FR" sz="14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6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11" name="Espace réservé du contenu 2"/>
          <p:cNvSpPr txBox="1">
            <a:spLocks/>
          </p:cNvSpPr>
          <p:nvPr/>
        </p:nvSpPr>
        <p:spPr bwMode="auto">
          <a:xfrm>
            <a:off x="452438" y="1291543"/>
            <a:ext cx="3672000" cy="21749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 algn="just">
              <a:spcAft>
                <a:spcPts val="800"/>
              </a:spcAft>
              <a:buNone/>
            </a:pPr>
            <a:r>
              <a:rPr lang="fr-FR" b="1" cap="small" dirty="0" smtClean="0">
                <a:solidFill>
                  <a:srgbClr val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Définition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200" dirty="0"/>
              <a:t>Solution complète de financement, de sécurisation, de recouvrement et de gestion des créances. Externalisation de la gestion des créances à un factor afin d'en obtenir, entre autres avantages, un paiement anticipé. </a:t>
            </a:r>
            <a:endParaRPr lang="fr-FR" sz="1200" b="1" cap="small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200" dirty="0"/>
              <a:t>Pour toutes les entreprises travaillant avec des entreprises ou des organismes publics et réalisant un chiffre d’affaires en France ou à l ‘export.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200" dirty="0"/>
              <a:t> </a:t>
            </a:r>
            <a:endParaRPr lang="fr-FR" sz="1200" b="1" cap="small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789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5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392277" y="259219"/>
            <a:ext cx="841680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0" defTabSz="914400" eaLnBrk="0" hangingPunct="0">
              <a:buClr>
                <a:srgbClr val="581D74"/>
              </a:buClr>
            </a:pPr>
            <a:r>
              <a:rPr lang="fr-FR" sz="1400" b="1" dirty="0">
                <a:solidFill>
                  <a:srgbClr val="454545">
                    <a:lumMod val="50000"/>
                  </a:srgbClr>
                </a:solidFill>
                <a:latin typeface="+mn-lt"/>
              </a:rPr>
              <a:t>Affacturage</a:t>
            </a:r>
            <a:endParaRPr lang="fr-FR" sz="1400" dirty="0">
              <a:solidFill>
                <a:srgbClr val="454545">
                  <a:lumMod val="50000"/>
                </a:srgbClr>
              </a:solidFill>
              <a:latin typeface="+mn-lt"/>
            </a:endParaRPr>
          </a:p>
        </p:txBody>
      </p:sp>
      <p:cxnSp>
        <p:nvCxnSpPr>
          <p:cNvPr id="18" name="Connecteur droit 17"/>
          <p:cNvCxnSpPr/>
          <p:nvPr/>
        </p:nvCxnSpPr>
        <p:spPr bwMode="auto">
          <a:xfrm>
            <a:off x="850257" y="2577511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Line 105"/>
          <p:cNvSpPr>
            <a:spLocks noChangeShapeType="1"/>
          </p:cNvSpPr>
          <p:nvPr/>
        </p:nvSpPr>
        <p:spPr bwMode="auto">
          <a:xfrm>
            <a:off x="452438" y="742678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-13743" y="1650362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/>
              <a:t>Cadre d’application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-13743" y="3265313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Bénéfices</a:t>
            </a:r>
            <a:endParaRPr lang="fr-FR" sz="1100" dirty="0"/>
          </a:p>
          <a:p>
            <a:r>
              <a:rPr lang="fr-FR" sz="1100" dirty="0"/>
              <a:t>client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-13743" y="4651942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Bénéfices Caisse</a:t>
            </a:r>
            <a:endParaRPr lang="fr-FR" sz="1100" dirty="0"/>
          </a:p>
        </p:txBody>
      </p:sp>
      <p:cxnSp>
        <p:nvCxnSpPr>
          <p:cNvPr id="41" name="Connecteur droit 40"/>
          <p:cNvCxnSpPr/>
          <p:nvPr/>
        </p:nvCxnSpPr>
        <p:spPr bwMode="auto">
          <a:xfrm>
            <a:off x="850257" y="4292955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Connecteur droit 41"/>
          <p:cNvCxnSpPr/>
          <p:nvPr/>
        </p:nvCxnSpPr>
        <p:spPr bwMode="auto">
          <a:xfrm>
            <a:off x="850257" y="5752364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13" name="ZoneTexte 112"/>
          <p:cNvSpPr txBox="1"/>
          <p:nvPr/>
        </p:nvSpPr>
        <p:spPr>
          <a:xfrm>
            <a:off x="-39468" y="5757088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Points de vigilance</a:t>
            </a:r>
            <a:endParaRPr lang="fr-FR" sz="1100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554174"/>
              </p:ext>
            </p:extLst>
          </p:nvPr>
        </p:nvGraphicFramePr>
        <p:xfrm>
          <a:off x="958712" y="1104405"/>
          <a:ext cx="4527688" cy="13775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31922"/>
                <a:gridCol w="1131922"/>
                <a:gridCol w="1131922"/>
                <a:gridCol w="1131922"/>
              </a:tblGrid>
              <a:tr h="872209">
                <a:tc>
                  <a:txBody>
                    <a:bodyPr/>
                    <a:lstStyle/>
                    <a:p>
                      <a:r>
                        <a:rPr lang="fr-FR" dirty="0" smtClean="0"/>
                        <a:t>Stock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Poste Clients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TVA, Impôts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BFR et Trésorerie</a:t>
                      </a:r>
                      <a:endParaRPr lang="fr-FR" dirty="0"/>
                    </a:p>
                  </a:txBody>
                  <a:tcPr/>
                </a:tc>
              </a:tr>
              <a:tr h="50532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fr-FR" sz="1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fr-FR" sz="1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Rectangle 20"/>
          <p:cNvSpPr>
            <a:spLocks noChangeAspect="1"/>
          </p:cNvSpPr>
          <p:nvPr/>
        </p:nvSpPr>
        <p:spPr bwMode="auto">
          <a:xfrm>
            <a:off x="759444" y="174533"/>
            <a:ext cx="398538" cy="386556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4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0" name="Espace réservé du contenu 2"/>
          <p:cNvSpPr txBox="1">
            <a:spLocks/>
          </p:cNvSpPr>
          <p:nvPr/>
        </p:nvSpPr>
        <p:spPr bwMode="auto">
          <a:xfrm>
            <a:off x="850257" y="4337263"/>
            <a:ext cx="9007560" cy="12251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 algn="just">
              <a:lnSpc>
                <a:spcPts val="1000"/>
              </a:lnSpc>
              <a:spcAft>
                <a:spcPts val="800"/>
              </a:spcAft>
              <a:buNone/>
            </a:pPr>
            <a:r>
              <a:rPr lang="fr-FR" sz="1200" dirty="0">
                <a:solidFill>
                  <a:schemeClr val="accent2"/>
                </a:solidFill>
              </a:rPr>
              <a:t>Répondre aux besoins court terme des clients en leur apportant des solutions sécurisées et innovantes, conseils et prestations à forte </a:t>
            </a:r>
            <a:r>
              <a:rPr lang="fr-FR" sz="1200" dirty="0" smtClean="0">
                <a:solidFill>
                  <a:schemeClr val="accent2"/>
                </a:solidFill>
              </a:rPr>
              <a:t>valeurs  ajoutées </a:t>
            </a:r>
            <a:r>
              <a:rPr lang="fr-FR" sz="1200" dirty="0">
                <a:solidFill>
                  <a:schemeClr val="accent2"/>
                </a:solidFill>
              </a:rPr>
              <a:t>pour les </a:t>
            </a:r>
            <a:r>
              <a:rPr lang="fr-FR" sz="1200" dirty="0" smtClean="0">
                <a:solidFill>
                  <a:schemeClr val="accent2"/>
                </a:solidFill>
              </a:rPr>
              <a:t>entreprises.</a:t>
            </a:r>
            <a:endParaRPr lang="fr-FR" sz="1200" dirty="0">
              <a:solidFill>
                <a:schemeClr val="accent2"/>
              </a:solidFill>
            </a:endParaRPr>
          </a:p>
          <a:p>
            <a:pPr marL="0" indent="0" algn="just">
              <a:lnSpc>
                <a:spcPts val="1000"/>
              </a:lnSpc>
              <a:spcAft>
                <a:spcPts val="800"/>
              </a:spcAft>
              <a:buNone/>
            </a:pPr>
            <a:r>
              <a:rPr lang="fr-FR" sz="1200" dirty="0">
                <a:solidFill>
                  <a:schemeClr val="accent2"/>
                </a:solidFill>
              </a:rPr>
              <a:t>Disposer d’un moyen de financement complémentaire  aux lignes </a:t>
            </a:r>
            <a:r>
              <a:rPr lang="fr-FR" sz="1200" dirty="0" smtClean="0">
                <a:solidFill>
                  <a:schemeClr val="accent2"/>
                </a:solidFill>
              </a:rPr>
              <a:t>de crédit en place.</a:t>
            </a:r>
            <a:endParaRPr lang="fr-FR" sz="1200" dirty="0">
              <a:solidFill>
                <a:schemeClr val="accent2"/>
              </a:solidFill>
            </a:endParaRPr>
          </a:p>
          <a:p>
            <a:pPr marL="0" indent="0" algn="just">
              <a:lnSpc>
                <a:spcPts val="1000"/>
              </a:lnSpc>
              <a:spcAft>
                <a:spcPts val="800"/>
              </a:spcAft>
              <a:buNone/>
            </a:pPr>
            <a:r>
              <a:rPr lang="fr-FR" sz="1200" dirty="0">
                <a:solidFill>
                  <a:schemeClr val="accent2"/>
                </a:solidFill>
              </a:rPr>
              <a:t>Prospecter de nouvelles cibles et pérenniser les nouvelles entrées en </a:t>
            </a:r>
            <a:r>
              <a:rPr lang="fr-FR" sz="1200" dirty="0" smtClean="0">
                <a:solidFill>
                  <a:schemeClr val="accent2"/>
                </a:solidFill>
              </a:rPr>
              <a:t>relation. </a:t>
            </a:r>
            <a:r>
              <a:rPr lang="fr-FR" sz="1200" b="1" cap="small" dirty="0" smtClean="0">
                <a:solidFill>
                  <a:schemeClr val="accent2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 </a:t>
            </a:r>
            <a:endParaRPr lang="fr-FR" sz="1200" dirty="0">
              <a:solidFill>
                <a:schemeClr val="accent2"/>
              </a:solidFill>
            </a:endParaRPr>
          </a:p>
          <a:p>
            <a:pPr marL="0" indent="0" algn="just">
              <a:lnSpc>
                <a:spcPts val="1000"/>
              </a:lnSpc>
              <a:spcAft>
                <a:spcPts val="800"/>
              </a:spcAft>
              <a:buNone/>
            </a:pPr>
            <a:r>
              <a:rPr lang="fr-FR" sz="1200" dirty="0">
                <a:solidFill>
                  <a:schemeClr val="accent2"/>
                </a:solidFill>
              </a:rPr>
              <a:t>Développer les flux court terme : vente et PNB </a:t>
            </a:r>
            <a:r>
              <a:rPr lang="fr-FR" sz="1200" dirty="0" smtClean="0">
                <a:solidFill>
                  <a:schemeClr val="accent2"/>
                </a:solidFill>
              </a:rPr>
              <a:t>additionnels.</a:t>
            </a:r>
            <a:endParaRPr lang="fr-FR" sz="1200" dirty="0">
              <a:solidFill>
                <a:schemeClr val="accent2"/>
              </a:solidFill>
            </a:endParaRPr>
          </a:p>
          <a:p>
            <a:pPr marL="0" indent="0" algn="just">
              <a:lnSpc>
                <a:spcPts val="1000"/>
              </a:lnSpc>
              <a:spcAft>
                <a:spcPts val="800"/>
              </a:spcAft>
              <a:buNone/>
            </a:pPr>
            <a:r>
              <a:rPr lang="fr-FR" sz="1200" dirty="0">
                <a:solidFill>
                  <a:schemeClr val="accent2"/>
                </a:solidFill>
              </a:rPr>
              <a:t>Sécuriser les lignes court terme en externalisant le </a:t>
            </a:r>
            <a:r>
              <a:rPr lang="fr-FR" sz="1200" dirty="0" smtClean="0">
                <a:solidFill>
                  <a:schemeClr val="accent2"/>
                </a:solidFill>
              </a:rPr>
              <a:t>risque.</a:t>
            </a:r>
            <a:endParaRPr lang="fr-FR" sz="1200" dirty="0">
              <a:solidFill>
                <a:schemeClr val="accent2"/>
              </a:solidFill>
            </a:endParaRPr>
          </a:p>
        </p:txBody>
      </p:sp>
      <p:sp>
        <p:nvSpPr>
          <p:cNvPr id="22" name="Espace réservé du contenu 2"/>
          <p:cNvSpPr txBox="1">
            <a:spLocks/>
          </p:cNvSpPr>
          <p:nvPr/>
        </p:nvSpPr>
        <p:spPr bwMode="auto">
          <a:xfrm>
            <a:off x="824531" y="2669643"/>
            <a:ext cx="8984547" cy="15579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fr-FR" sz="1200" b="1" dirty="0">
                <a:solidFill>
                  <a:schemeClr val="accent2"/>
                </a:solidFill>
              </a:rPr>
              <a:t>Optimiser sa trésorerie en disposant d’une ressource de cash supplémentaire </a:t>
            </a:r>
            <a:r>
              <a:rPr lang="fr-FR" sz="1200" dirty="0">
                <a:solidFill>
                  <a:schemeClr val="accent2"/>
                </a:solidFill>
              </a:rPr>
              <a:t>:  Financement des factures en 24h ou 48h. Le client bénéficie d’un financement déplafonné qui suit les besoins de  l’entreprise  sans contrainte de renouvellement des lignes court terme.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fr-FR" sz="1200" b="1" dirty="0">
                <a:solidFill>
                  <a:schemeClr val="accent2"/>
                </a:solidFill>
              </a:rPr>
              <a:t>Sécuriser sa trésorerie et conserver son autonomie financière </a:t>
            </a:r>
            <a:r>
              <a:rPr lang="fr-FR" sz="1200" dirty="0">
                <a:solidFill>
                  <a:schemeClr val="accent2"/>
                </a:solidFill>
              </a:rPr>
              <a:t>: protection contre les impayés et les défaillances d’entreprise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fr-FR" sz="1200" b="1" dirty="0">
                <a:solidFill>
                  <a:schemeClr val="accent2"/>
                </a:solidFill>
              </a:rPr>
              <a:t>Renforcer la qualité des relations avec ses clients </a:t>
            </a:r>
            <a:r>
              <a:rPr lang="fr-FR" sz="1200" dirty="0">
                <a:solidFill>
                  <a:schemeClr val="accent2"/>
                </a:solidFill>
              </a:rPr>
              <a:t>:  prévention des litiges et gestion des contentieux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fr-FR" sz="1200" b="1" dirty="0">
                <a:solidFill>
                  <a:schemeClr val="accent2"/>
                </a:solidFill>
              </a:rPr>
              <a:t>Gagner du temps pour développer son activité </a:t>
            </a:r>
            <a:r>
              <a:rPr lang="fr-FR" sz="1200" dirty="0">
                <a:solidFill>
                  <a:schemeClr val="accent2"/>
                </a:solidFill>
              </a:rPr>
              <a:t>:  externalisation totale ou partielle de la gestion de son poste clients  pour se consacrer à son activité. 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fr-FR" sz="1200" b="1" dirty="0">
                <a:solidFill>
                  <a:schemeClr val="accent2"/>
                </a:solidFill>
              </a:rPr>
              <a:t>Disposer d’un outil complet pour sécuriser ses encours clients et  sa prospection  via les demandes  de garantie et  le suivi des opérations  en temps réel sur le site transactionnel. </a:t>
            </a:r>
          </a:p>
        </p:txBody>
      </p:sp>
      <p:sp>
        <p:nvSpPr>
          <p:cNvPr id="2" name="Rectangle 1"/>
          <p:cNvSpPr/>
          <p:nvPr/>
        </p:nvSpPr>
        <p:spPr>
          <a:xfrm>
            <a:off x="850257" y="5848652"/>
            <a:ext cx="4643707" cy="220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lnSpc>
                <a:spcPts val="1000"/>
              </a:lnSpc>
              <a:spcBef>
                <a:spcPct val="20000"/>
              </a:spcBef>
              <a:spcAft>
                <a:spcPts val="800"/>
              </a:spcAft>
              <a:buClr>
                <a:srgbClr val="E9030A"/>
              </a:buClr>
            </a:pPr>
            <a:r>
              <a:rPr lang="fr-FR" dirty="0">
                <a:solidFill>
                  <a:schemeClr val="accent2"/>
                </a:solidFill>
                <a:latin typeface="Calibri" panose="020F0502020204030204" pitchFamily="34" charset="0"/>
              </a:rPr>
              <a:t>Eligibilité liée aux secteurs </a:t>
            </a:r>
            <a:r>
              <a:rPr lang="fr-FR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d’activités </a:t>
            </a:r>
            <a:r>
              <a:rPr lang="fr-FR" dirty="0">
                <a:solidFill>
                  <a:schemeClr val="accent2"/>
                </a:solidFill>
                <a:latin typeface="Calibri" panose="020F0502020204030204" pitchFamily="34" charset="0"/>
              </a:rPr>
              <a:t>(exclusion sur certains codes NAF)</a:t>
            </a:r>
            <a:endParaRPr lang="en-US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78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Espace réservé du contenu 2"/>
          <p:cNvSpPr txBox="1">
            <a:spLocks/>
          </p:cNvSpPr>
          <p:nvPr/>
        </p:nvSpPr>
        <p:spPr bwMode="auto">
          <a:xfrm>
            <a:off x="4546599" y="2984236"/>
            <a:ext cx="5041537" cy="225588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 algn="just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  <a:latin typeface="+mn-lt"/>
              </a:rPr>
              <a:t>Les </a:t>
            </a:r>
            <a:r>
              <a:rPr lang="fr-FR" b="1" cap="small" dirty="0" smtClean="0">
                <a:solidFill>
                  <a:srgbClr val="000000"/>
                </a:solidFill>
                <a:latin typeface="+mn-lt"/>
              </a:rPr>
              <a:t>questions-clés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2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&gt;</a:t>
            </a: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 Quel est le montant maximum du besoin de l’entreprise  sur la base du plan de financement transmis ?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2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&gt; </a:t>
            </a: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A quel rythme la production ou la commercialisation seront réalisées ?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2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&gt; </a:t>
            </a: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N’y </a:t>
            </a:r>
            <a:r>
              <a:rPr lang="fr-FR" sz="1200" dirty="0" err="1" smtClean="0">
                <a:solidFill>
                  <a:srgbClr val="A49896"/>
                </a:solidFill>
                <a:cs typeface="Calibri" panose="020F0502020204030204" pitchFamily="34" charset="0"/>
              </a:rPr>
              <a:t>a-t-il</a:t>
            </a: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 pas un risque d’immobilisation du stock et par la même, une impossibilité à rembourser le court terme à échéance? </a:t>
            </a:r>
          </a:p>
          <a:p>
            <a:pPr marL="0" indent="0" algn="just">
              <a:spcAft>
                <a:spcPts val="800"/>
              </a:spcAft>
              <a:buNone/>
            </a:pPr>
            <a:endParaRPr lang="fr-FR" sz="1200" dirty="0" smtClean="0">
              <a:solidFill>
                <a:srgbClr val="ADADAD"/>
              </a:solidFill>
              <a:latin typeface="Arial Narrow"/>
            </a:endParaRPr>
          </a:p>
          <a:p>
            <a:pPr marL="0" indent="0" algn="just">
              <a:spcAft>
                <a:spcPts val="800"/>
              </a:spcAft>
              <a:buNone/>
            </a:pPr>
            <a:endParaRPr lang="fr-FR" sz="1200" cap="small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4099" name="Picture 3" descr="C:\Users\lecocqce\Pictures\Logo Nounproject\house 3.pn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19"/>
          <a:stretch/>
        </p:blipFill>
        <p:spPr bwMode="auto">
          <a:xfrm>
            <a:off x="1066800" y="3834289"/>
            <a:ext cx="2017524" cy="1294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5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1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399077"/>
            <a:ext cx="74423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Crédit </a:t>
            </a: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de campagne </a:t>
            </a: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 bwMode="auto">
          <a:xfrm>
            <a:off x="452438" y="1291542"/>
            <a:ext cx="3672000" cy="230668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 smtClean="0">
                <a:solidFill>
                  <a:srgbClr val="000000"/>
                </a:solidFill>
                <a:cs typeface="Calibri" panose="020F0502020204030204" pitchFamily="34" charset="0"/>
              </a:rPr>
              <a:t>Définition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200" dirty="0">
                <a:solidFill>
                  <a:srgbClr val="A49896"/>
                </a:solidFill>
                <a:cs typeface="Calibri" panose="020F0502020204030204" pitchFamily="34" charset="0"/>
              </a:rPr>
              <a:t>Crédit accordé à une entreprise ayant une activité </a:t>
            </a: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saisonnière</a:t>
            </a:r>
            <a:r>
              <a:rPr lang="fr-FR" sz="1200" dirty="0">
                <a:solidFill>
                  <a:srgbClr val="A49896"/>
                </a:solidFill>
                <a:cs typeface="Calibri" panose="020F0502020204030204" pitchFamily="34" charset="0"/>
              </a:rPr>
              <a:t> </a:t>
            </a: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générant des flux de trésorerie marqués d’un caractère cyclique.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On </a:t>
            </a:r>
            <a:r>
              <a:rPr lang="fr-FR" sz="1200" dirty="0">
                <a:solidFill>
                  <a:srgbClr val="A49896"/>
                </a:solidFill>
                <a:cs typeface="Calibri" panose="020F0502020204030204" pitchFamily="34" charset="0"/>
              </a:rPr>
              <a:t>distingue trois principaux types de crédit de campagne : </a:t>
            </a:r>
            <a:endParaRPr lang="fr-FR" sz="1200" dirty="0" smtClean="0">
              <a:solidFill>
                <a:srgbClr val="A49896"/>
              </a:solidFill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le </a:t>
            </a:r>
            <a:r>
              <a:rPr lang="fr-FR" sz="1200" dirty="0">
                <a:solidFill>
                  <a:srgbClr val="A49896"/>
                </a:solidFill>
                <a:cs typeface="Calibri" panose="020F0502020204030204" pitchFamily="34" charset="0"/>
              </a:rPr>
              <a:t>crédit par </a:t>
            </a: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caisse (découvert, facilité de caisse)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le </a:t>
            </a:r>
            <a:r>
              <a:rPr lang="fr-FR" sz="1200" dirty="0">
                <a:solidFill>
                  <a:srgbClr val="A49896"/>
                </a:solidFill>
                <a:cs typeface="Calibri" panose="020F0502020204030204" pitchFamily="34" charset="0"/>
              </a:rPr>
              <a:t>crédit par billet </a:t>
            </a:r>
            <a:endParaRPr lang="fr-FR" sz="1200" dirty="0" smtClean="0">
              <a:solidFill>
                <a:srgbClr val="A49896"/>
              </a:solidFill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l'avance </a:t>
            </a:r>
            <a:r>
              <a:rPr lang="fr-FR" sz="1200" dirty="0">
                <a:solidFill>
                  <a:srgbClr val="A49896"/>
                </a:solidFill>
                <a:cs typeface="Calibri" panose="020F0502020204030204" pitchFamily="34" charset="0"/>
              </a:rPr>
              <a:t>sur </a:t>
            </a: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vente de marchandises</a:t>
            </a:r>
            <a:r>
              <a:rPr lang="fr-FR" sz="1200" dirty="0">
                <a:latin typeface="+mj-lt"/>
              </a:rPr>
              <a:t/>
            </a:r>
            <a:br>
              <a:rPr lang="fr-FR" sz="1200" dirty="0">
                <a:latin typeface="+mj-lt"/>
              </a:rPr>
            </a:br>
            <a:endParaRPr lang="fr-FR" sz="1200" b="1" cap="small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358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5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392277" y="243831"/>
            <a:ext cx="841680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0" defTabSz="914400" eaLnBrk="0" hangingPunct="0">
              <a:buClr>
                <a:srgbClr val="581D74"/>
              </a:buClr>
            </a:pPr>
            <a:r>
              <a:rPr lang="fr-FR" sz="1600" b="1" dirty="0" smtClean="0">
                <a:solidFill>
                  <a:srgbClr val="454545">
                    <a:lumMod val="50000"/>
                  </a:srgbClr>
                </a:solidFill>
                <a:latin typeface="+mn-lt"/>
              </a:rPr>
              <a:t>Crédit de campagne</a:t>
            </a:r>
            <a:endParaRPr lang="fr-FR" sz="1600" b="1" dirty="0">
              <a:solidFill>
                <a:srgbClr val="454545">
                  <a:lumMod val="50000"/>
                </a:srgbClr>
              </a:solidFill>
              <a:latin typeface="+mn-lt"/>
            </a:endParaRPr>
          </a:p>
        </p:txBody>
      </p:sp>
      <p:cxnSp>
        <p:nvCxnSpPr>
          <p:cNvPr id="18" name="Connecteur droit 17"/>
          <p:cNvCxnSpPr/>
          <p:nvPr/>
        </p:nvCxnSpPr>
        <p:spPr bwMode="auto">
          <a:xfrm>
            <a:off x="850257" y="2731886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Line 105"/>
          <p:cNvSpPr>
            <a:spLocks noChangeShapeType="1"/>
          </p:cNvSpPr>
          <p:nvPr/>
        </p:nvSpPr>
        <p:spPr bwMode="auto">
          <a:xfrm>
            <a:off x="452438" y="742678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-13743" y="1650362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/>
              <a:t>Cadre d’application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-13743" y="3265313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Bénéfices</a:t>
            </a:r>
            <a:endParaRPr lang="fr-FR" sz="1100" dirty="0"/>
          </a:p>
          <a:p>
            <a:r>
              <a:rPr lang="fr-FR" sz="1100" dirty="0"/>
              <a:t>client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-13743" y="4651942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Bénéfices Caisse</a:t>
            </a:r>
            <a:endParaRPr lang="fr-FR" sz="1100" dirty="0"/>
          </a:p>
        </p:txBody>
      </p:sp>
      <p:cxnSp>
        <p:nvCxnSpPr>
          <p:cNvPr id="41" name="Connecteur droit 40"/>
          <p:cNvCxnSpPr/>
          <p:nvPr/>
        </p:nvCxnSpPr>
        <p:spPr bwMode="auto">
          <a:xfrm>
            <a:off x="850257" y="3972330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Connecteur droit 41"/>
          <p:cNvCxnSpPr/>
          <p:nvPr/>
        </p:nvCxnSpPr>
        <p:spPr bwMode="auto">
          <a:xfrm>
            <a:off x="850257" y="5597989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13" name="ZoneTexte 112"/>
          <p:cNvSpPr txBox="1"/>
          <p:nvPr/>
        </p:nvSpPr>
        <p:spPr>
          <a:xfrm>
            <a:off x="-39468" y="5757088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Points de vigilance</a:t>
            </a:r>
            <a:endParaRPr lang="fr-FR" sz="1100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039728"/>
              </p:ext>
            </p:extLst>
          </p:nvPr>
        </p:nvGraphicFramePr>
        <p:xfrm>
          <a:off x="958710" y="1104405"/>
          <a:ext cx="8493264" cy="10806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23316"/>
                <a:gridCol w="2123316"/>
                <a:gridCol w="2123316"/>
                <a:gridCol w="2123316"/>
              </a:tblGrid>
              <a:tr h="684234">
                <a:tc>
                  <a:txBody>
                    <a:bodyPr/>
                    <a:lstStyle/>
                    <a:p>
                      <a:r>
                        <a:rPr lang="fr-FR" dirty="0" smtClean="0"/>
                        <a:t>Stock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Poste Clients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TVA, Impôts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BFR et Trésorerie</a:t>
                      </a:r>
                      <a:endParaRPr lang="fr-FR" dirty="0"/>
                    </a:p>
                  </a:txBody>
                  <a:tcPr/>
                </a:tc>
              </a:tr>
              <a:tr h="396421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fr-FR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fr-FR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Rectangle 19"/>
          <p:cNvSpPr>
            <a:spLocks noChangeAspect="1"/>
          </p:cNvSpPr>
          <p:nvPr/>
        </p:nvSpPr>
        <p:spPr bwMode="auto">
          <a:xfrm>
            <a:off x="759444" y="186408"/>
            <a:ext cx="398538" cy="386556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5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82034" y="4288001"/>
            <a:ext cx="821186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fr-FR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remboursement se fera au fur et à mesure des </a:t>
            </a:r>
            <a:r>
              <a:rPr lang="fr-FR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ventes.</a:t>
            </a:r>
          </a:p>
          <a:p>
            <a:pPr algn="just"/>
            <a:r>
              <a:rPr lang="fr-FR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Dans le cas d’avance sur marchandise, il est possible d’endosser le warrant.</a:t>
            </a:r>
          </a:p>
          <a:p>
            <a:pPr algn="just"/>
            <a:r>
              <a:rPr lang="fr-FR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Possibilité de mettre en place une chaîne de billets à ordre avec des échéances différentes pour s’ajuster au mieux au besoin </a:t>
            </a:r>
          </a:p>
          <a:p>
            <a:pPr algn="just"/>
            <a:r>
              <a:rPr lang="fr-FR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 client.</a:t>
            </a:r>
          </a:p>
          <a:p>
            <a:pPr algn="just"/>
            <a:r>
              <a:rPr lang="fr-FR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tirage devra se faire par billet avalisé (titre a été accepté et signé par le cédé) et son utilisation peut se faire par tirage successif.</a:t>
            </a:r>
            <a:endParaRPr lang="fr-FR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83785" y="2873837"/>
            <a:ext cx="3111335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Limite les coûts par rapport à une autorisation classique, permet une grande souplesse d’utilisation.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82034" y="5700166"/>
            <a:ext cx="8927045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est préférable que le billet soit signé (avalisé) afin de réduire le risque final et engager le destinataire (dirigeant ou autre).</a:t>
            </a:r>
          </a:p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montant de l’autorisation devra intégrer le délai de paiement accordé par le fournisseur à l’entreprise pour ne pas faire double emploi. </a:t>
            </a:r>
          </a:p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Prévoir au moment de la revue annuelle la mise en place d’une ligne de crédit d’escompte.</a:t>
            </a:r>
          </a:p>
        </p:txBody>
      </p:sp>
    </p:spTree>
    <p:extLst>
      <p:ext uri="{BB962C8B-B14F-4D97-AF65-F5344CB8AC3E}">
        <p14:creationId xmlns:p14="http://schemas.microsoft.com/office/powerpoint/2010/main" val="14686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Espace réservé du contenu 2"/>
          <p:cNvSpPr txBox="1">
            <a:spLocks/>
          </p:cNvSpPr>
          <p:nvPr/>
        </p:nvSpPr>
        <p:spPr bwMode="auto">
          <a:xfrm>
            <a:off x="4546600" y="3284225"/>
            <a:ext cx="4905374" cy="2483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 algn="just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</a:rPr>
              <a:t>Les questions-clés</a:t>
            </a:r>
          </a:p>
          <a:p>
            <a:pPr marL="0" indent="0" algn="just">
              <a:buNone/>
            </a:pPr>
            <a:r>
              <a:rPr lang="fr-FR" sz="1200" b="1" kern="0" dirty="0" smtClean="0">
                <a:solidFill>
                  <a:srgbClr val="FF0000"/>
                </a:solidFill>
              </a:rPr>
              <a:t>&gt;</a:t>
            </a:r>
            <a:r>
              <a:rPr lang="fr-FR" sz="1200" kern="0" dirty="0" smtClean="0">
                <a:solidFill>
                  <a:srgbClr val="A49896"/>
                </a:solidFill>
              </a:rPr>
              <a:t> Dans quelle mesure la CE peut-elle être appelée et pour quel montant ?</a:t>
            </a:r>
          </a:p>
          <a:p>
            <a:pPr marL="0" indent="0" algn="just">
              <a:buNone/>
            </a:pPr>
            <a:endParaRPr lang="fr-FR" sz="1200" kern="0" dirty="0" smtClean="0">
              <a:solidFill>
                <a:srgbClr val="A49896"/>
              </a:solidFill>
            </a:endParaRPr>
          </a:p>
          <a:p>
            <a:pPr marL="0" indent="0" algn="just">
              <a:buNone/>
            </a:pPr>
            <a:r>
              <a:rPr lang="fr-FR" sz="1200" b="1" kern="0" dirty="0" smtClean="0">
                <a:solidFill>
                  <a:srgbClr val="FF0000"/>
                </a:solidFill>
              </a:rPr>
              <a:t>&gt;</a:t>
            </a:r>
            <a:r>
              <a:rPr lang="fr-FR" sz="1200" kern="0" dirty="0" smtClean="0">
                <a:solidFill>
                  <a:srgbClr val="A49896"/>
                </a:solidFill>
              </a:rPr>
              <a:t> Dans quelle mesure cet EPS permet, pour l’entreprise, </a:t>
            </a:r>
            <a:r>
              <a:rPr lang="fr-FR" sz="1200" dirty="0" smtClean="0">
                <a:solidFill>
                  <a:srgbClr val="A49896"/>
                </a:solidFill>
              </a:rPr>
              <a:t>de </a:t>
            </a:r>
            <a:r>
              <a:rPr lang="fr-FR" sz="1200" dirty="0">
                <a:solidFill>
                  <a:srgbClr val="A49896"/>
                </a:solidFill>
              </a:rPr>
              <a:t>sécuriser ses financements, d'exercer son activité, de différer ses paiements, de les éviter ou d'accélérer ses rentrées de </a:t>
            </a:r>
            <a:r>
              <a:rPr lang="fr-FR" sz="1200" dirty="0" smtClean="0">
                <a:solidFill>
                  <a:srgbClr val="A49896"/>
                </a:solidFill>
              </a:rPr>
              <a:t>fonds</a:t>
            </a:r>
            <a:r>
              <a:rPr lang="fr-FR" sz="1200" dirty="0">
                <a:solidFill>
                  <a:srgbClr val="A49896"/>
                </a:solidFill>
              </a:rPr>
              <a:t> </a:t>
            </a:r>
            <a:r>
              <a:rPr lang="fr-FR" sz="1200" dirty="0" smtClean="0">
                <a:solidFill>
                  <a:srgbClr val="A49896"/>
                </a:solidFill>
              </a:rPr>
              <a:t>?</a:t>
            </a:r>
          </a:p>
          <a:p>
            <a:pPr marL="0" indent="0" algn="just">
              <a:buNone/>
            </a:pPr>
            <a:endParaRPr lang="fr-FR" sz="1200" kern="0" dirty="0" smtClean="0">
              <a:solidFill>
                <a:srgbClr val="A49896"/>
              </a:solidFill>
            </a:endParaRPr>
          </a:p>
          <a:p>
            <a:pPr marL="0" indent="0" algn="just">
              <a:buNone/>
            </a:pPr>
            <a:r>
              <a:rPr lang="fr-FR" sz="1200" b="1" kern="0" dirty="0" smtClean="0">
                <a:solidFill>
                  <a:srgbClr val="FF0000"/>
                </a:solidFill>
              </a:rPr>
              <a:t>&gt;</a:t>
            </a:r>
            <a:r>
              <a:rPr lang="fr-FR" sz="1200" kern="0" dirty="0" smtClean="0">
                <a:solidFill>
                  <a:srgbClr val="A49896"/>
                </a:solidFill>
              </a:rPr>
              <a:t> Quelle peut être la contre garantie exigée en fonction de la solvabilité du client ?</a:t>
            </a:r>
            <a:endParaRPr lang="fr-FR" sz="1200" kern="0" dirty="0">
              <a:solidFill>
                <a:srgbClr val="A49896"/>
              </a:solidFill>
            </a:endParaRPr>
          </a:p>
        </p:txBody>
      </p:sp>
      <p:sp>
        <p:nvSpPr>
          <p:cNvPr id="52" name="Oval 97"/>
          <p:cNvSpPr>
            <a:spLocks noChangeAspect="1" noChangeArrowheads="1"/>
          </p:cNvSpPr>
          <p:nvPr/>
        </p:nvSpPr>
        <p:spPr bwMode="auto">
          <a:xfrm>
            <a:off x="252896" y="332740"/>
            <a:ext cx="370056" cy="3690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2000" b="1" dirty="0">
              <a:solidFill>
                <a:srgbClr val="000000"/>
              </a:solidFill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1641168" y="4253975"/>
            <a:ext cx="1380671" cy="1398361"/>
            <a:chOff x="1349829" y="2729139"/>
            <a:chExt cx="1746068" cy="1746068"/>
          </a:xfrm>
        </p:grpSpPr>
        <p:pic>
          <p:nvPicPr>
            <p:cNvPr id="53" name="Picture 3" descr="C:\Users\lecocqce\Documents\CEP - Plan stratégique du marché pro\5. Projet Financement\Images\camembert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9829" y="2729139"/>
              <a:ext cx="1746068" cy="1746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4" name="Picture 2" descr="C:\Users\lecocqce\Pictures\Logo Nounproject\euro.png"/>
            <p:cNvPicPr>
              <a:picLocks noChangeAspect="1" noChangeArrowheads="1"/>
            </p:cNvPicPr>
            <p:nvPr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8048" y="3004798"/>
              <a:ext cx="455023" cy="455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14" name="Rectangle 13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6</a:t>
            </a:r>
          </a:p>
        </p:txBody>
      </p:sp>
      <p:sp>
        <p:nvSpPr>
          <p:cNvPr id="15" name="Rectangle 50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399077"/>
            <a:ext cx="74423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Engagements par signature</a:t>
            </a:r>
          </a:p>
        </p:txBody>
      </p:sp>
      <p:sp>
        <p:nvSpPr>
          <p:cNvPr id="16" name="Espace réservé du contenu 2"/>
          <p:cNvSpPr txBox="1">
            <a:spLocks/>
          </p:cNvSpPr>
          <p:nvPr/>
        </p:nvSpPr>
        <p:spPr bwMode="auto">
          <a:xfrm>
            <a:off x="452438" y="1312988"/>
            <a:ext cx="3672000" cy="2940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 algn="just">
              <a:spcAft>
                <a:spcPts val="800"/>
              </a:spcAft>
              <a:buNone/>
            </a:pPr>
            <a:r>
              <a:rPr lang="fr-FR" b="1" cap="small" dirty="0" smtClean="0">
                <a:solidFill>
                  <a:srgbClr val="000000"/>
                </a:solidFill>
              </a:rPr>
              <a:t>Définition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200" dirty="0" smtClean="0">
                <a:solidFill>
                  <a:srgbClr val="A49896"/>
                </a:solidFill>
              </a:rPr>
              <a:t>Un engagement par signature est un engagement accordé par la banque sous forme de caution, généralement pour le compte de son client dans le cas où il s’avérerait défaillant.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dirty="0" smtClean="0">
                <a:solidFill>
                  <a:srgbClr val="A49896"/>
                </a:solidFill>
              </a:rPr>
              <a:t>Les principaux sont :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dirty="0" smtClean="0">
                <a:solidFill>
                  <a:srgbClr val="A49896"/>
                </a:solidFill>
              </a:rPr>
              <a:t>- Cautions accises au bénéfice de la direction des Douanes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dirty="0" smtClean="0">
                <a:solidFill>
                  <a:srgbClr val="A49896"/>
                </a:solidFill>
              </a:rPr>
              <a:t>- Cautions en douane pour import export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dirty="0" smtClean="0">
                <a:solidFill>
                  <a:srgbClr val="A49896"/>
                </a:solidFill>
              </a:rPr>
              <a:t>- Cautions réglementées pour exercer une profession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dirty="0" smtClean="0">
                <a:solidFill>
                  <a:srgbClr val="A49896"/>
                </a:solidFill>
              </a:rPr>
              <a:t>- Cautions de marché  dans le BTP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dirty="0" smtClean="0">
                <a:solidFill>
                  <a:srgbClr val="A49896"/>
                </a:solidFill>
              </a:rPr>
              <a:t>- Cautions Tabac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dirty="0" smtClean="0">
                <a:solidFill>
                  <a:srgbClr val="A49896"/>
                </a:solidFill>
              </a:rPr>
              <a:t>- Cautions agences de voyage</a:t>
            </a:r>
          </a:p>
          <a:p>
            <a:pPr marL="0" indent="0" algn="just">
              <a:spcAft>
                <a:spcPts val="800"/>
              </a:spcAft>
              <a:buNone/>
            </a:pPr>
            <a:endParaRPr lang="fr-FR" sz="1400" b="1" cap="small" dirty="0" smtClean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789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5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392277" y="243831"/>
            <a:ext cx="841680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lvl="0" defTabSz="914400" eaLnBrk="0" hangingPunct="0">
              <a:buClr>
                <a:srgbClr val="581D74"/>
              </a:buClr>
            </a:pPr>
            <a:r>
              <a:rPr lang="fr-FR" sz="1600" b="1" dirty="0">
                <a:solidFill>
                  <a:srgbClr val="454545">
                    <a:lumMod val="50000"/>
                  </a:srgbClr>
                </a:solidFill>
                <a:latin typeface="+mn-lt"/>
              </a:rPr>
              <a:t>Engagements par signature</a:t>
            </a:r>
          </a:p>
        </p:txBody>
      </p:sp>
      <p:sp>
        <p:nvSpPr>
          <p:cNvPr id="19" name="Line 105"/>
          <p:cNvSpPr>
            <a:spLocks noChangeShapeType="1"/>
          </p:cNvSpPr>
          <p:nvPr/>
        </p:nvSpPr>
        <p:spPr bwMode="auto">
          <a:xfrm>
            <a:off x="452438" y="742678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-13743" y="1115987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/>
              <a:t>Cadre d’application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-13743" y="3182188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Bénéfices</a:t>
            </a:r>
            <a:endParaRPr lang="fr-FR" sz="1100" dirty="0"/>
          </a:p>
          <a:p>
            <a:r>
              <a:rPr lang="fr-FR" sz="1100" dirty="0"/>
              <a:t>client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-13743" y="4568817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Bénéfices Caisse</a:t>
            </a:r>
            <a:endParaRPr lang="fr-FR" sz="1100" dirty="0"/>
          </a:p>
        </p:txBody>
      </p:sp>
      <p:sp>
        <p:nvSpPr>
          <p:cNvPr id="113" name="ZoneTexte 112"/>
          <p:cNvSpPr txBox="1"/>
          <p:nvPr/>
        </p:nvSpPr>
        <p:spPr>
          <a:xfrm>
            <a:off x="-39468" y="5673963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Points de vigilance</a:t>
            </a:r>
            <a:endParaRPr lang="fr-FR" sz="1100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629763"/>
              </p:ext>
            </p:extLst>
          </p:nvPr>
        </p:nvGraphicFramePr>
        <p:xfrm>
          <a:off x="958712" y="795655"/>
          <a:ext cx="8577176" cy="118753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44294"/>
                <a:gridCol w="2144294"/>
                <a:gridCol w="2144294"/>
                <a:gridCol w="2144294"/>
              </a:tblGrid>
              <a:tr h="751905">
                <a:tc>
                  <a:txBody>
                    <a:bodyPr/>
                    <a:lstStyle/>
                    <a:p>
                      <a:r>
                        <a:rPr lang="fr-FR" dirty="0" smtClean="0"/>
                        <a:t>Stock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Poste Clients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TVA, Impôts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BFR et Trésorerie</a:t>
                      </a:r>
                      <a:endParaRPr lang="fr-FR" dirty="0"/>
                    </a:p>
                  </a:txBody>
                  <a:tcPr/>
                </a:tc>
              </a:tr>
              <a:tr h="43562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fr-FR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fr-FR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Rectangle 20"/>
          <p:cNvSpPr>
            <a:spLocks noChangeAspect="1"/>
          </p:cNvSpPr>
          <p:nvPr/>
        </p:nvSpPr>
        <p:spPr bwMode="auto">
          <a:xfrm>
            <a:off x="759444" y="174533"/>
            <a:ext cx="398538" cy="386556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6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991732" y="1978417"/>
            <a:ext cx="3520894" cy="4257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just"/>
            <a:r>
              <a:rPr lang="fr-FR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Principaux EPS</a:t>
            </a:r>
          </a:p>
          <a:p>
            <a:pPr algn="just"/>
            <a:endParaRPr lang="fr-FR" dirty="0" smtClean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 à l’entreprise d’obtenir des marchés ou de poursuivre son activité.</a:t>
            </a:r>
          </a:p>
          <a:p>
            <a:pPr algn="just"/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 type de concours permet une meilleure gestion de la trésorerie. </a:t>
            </a:r>
          </a:p>
          <a:p>
            <a:pPr algn="just"/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y a souvent diminution des coûts financiers. </a:t>
            </a:r>
          </a:p>
          <a:p>
            <a:pPr algn="just"/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engagements pris par la banque valorisent l'image de marque de 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l'entreprise.</a:t>
            </a:r>
          </a:p>
          <a:p>
            <a:pPr algn="just"/>
            <a:endParaRPr lang="fr-FR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 la perception de commissions sur 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l'autorisation (l’engagement)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voire sur 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l'utilisation. 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banquier peut être subrogé dans les droits du créancier bénéficiaire de l'engagement (avantage déterminant en cas de cautions fiscales ou douanières). </a:t>
            </a:r>
            <a:endParaRPr lang="fr-FR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risque est difficile à évaluer. </a:t>
            </a:r>
          </a:p>
          <a:p>
            <a:pPr algn="just"/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suivi des engagements est lourd à gérer. </a:t>
            </a:r>
          </a:p>
          <a:p>
            <a:pPr algn="just"/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y a souvent décalage des engagements dans le 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temps. Les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concours sont parfois mis en place contre blocage de 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fonds en garantie voire à concurrence du montant.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 smtClean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 smtClean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 smtClean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 smtClean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 smtClean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 smtClean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 smtClean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 smtClean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 smtClean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465126" y="1982730"/>
            <a:ext cx="2624443" cy="425323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 algn="just"/>
            <a:r>
              <a:rPr lang="fr-FR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 des opérateurs de voyages </a:t>
            </a:r>
          </a:p>
          <a:p>
            <a:pPr algn="just"/>
            <a:r>
              <a:rPr lang="fr-FR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fr-FR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 de séjours : partenariat Groupama</a:t>
            </a:r>
          </a:p>
          <a:p>
            <a:pPr algn="just"/>
            <a:endParaRPr lang="fr-FR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Introduite par le décret n°2015-1111 </a:t>
            </a:r>
          </a:p>
          <a:p>
            <a:pPr algn="just"/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 02/09/2015</a:t>
            </a:r>
          </a:p>
          <a:p>
            <a:pPr algn="just"/>
            <a:endParaRPr lang="fr-F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 à la CE de limiter son </a:t>
            </a:r>
          </a:p>
          <a:p>
            <a:pPr algn="just"/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xposition en cas d’appel en garantie.</a:t>
            </a:r>
          </a:p>
          <a:p>
            <a:pPr algn="just"/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Voir note Norma (réf. CE/2016/256)</a:t>
            </a:r>
          </a:p>
          <a:p>
            <a:pPr algn="just"/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Commission perçue à hauteur de 50% </a:t>
            </a:r>
          </a:p>
          <a:p>
            <a:pPr algn="just"/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la commission perçue par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roupama</a:t>
            </a:r>
          </a:p>
          <a:p>
            <a:pPr algn="just"/>
            <a:endParaRPr lang="fr-FR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Nécessite un suivi et une vigilance </a:t>
            </a:r>
          </a:p>
          <a:p>
            <a:pPr algn="just"/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cas de renouvellement pour</a:t>
            </a:r>
          </a:p>
          <a:p>
            <a:pPr algn="just"/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montant différent.</a:t>
            </a:r>
          </a:p>
          <a:p>
            <a:pPr algn="just"/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Procédure du partenariat avec </a:t>
            </a:r>
          </a:p>
          <a:p>
            <a:pPr algn="just"/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Groupama à respecter.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053944" y="1982731"/>
            <a:ext cx="2600692" cy="40249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 algn="just"/>
            <a:r>
              <a:rPr lang="fr-FR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 des cautions de marché :</a:t>
            </a:r>
          </a:p>
          <a:p>
            <a:pPr algn="just"/>
            <a:r>
              <a:rPr lang="fr-FR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BTP : </a:t>
            </a:r>
            <a:r>
              <a:rPr lang="fr-FR" altLang="fr-FR" sz="1000" i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www.caution-artisan-du-batiment.com</a:t>
            </a:r>
            <a:endParaRPr lang="fr-FR" altLang="fr-FR" sz="1000" i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altLang="fr-FR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Accises*, Entreprise </a:t>
            </a:r>
            <a:r>
              <a:rPr lang="fr-FR" altLang="fr-FR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Travail </a:t>
            </a:r>
            <a:r>
              <a:rPr lang="fr-FR" altLang="fr-FR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Temporaire*</a:t>
            </a:r>
          </a:p>
          <a:p>
            <a:pPr algn="just"/>
            <a:r>
              <a:rPr lang="fr-FR" alt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Sécurise </a:t>
            </a:r>
            <a:r>
              <a:rPr lang="fr-FR" alt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fournisseurs et sous-traitants </a:t>
            </a:r>
            <a:endParaRPr lang="fr-FR" altLang="fr-FR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alt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fr-FR" alt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l'entreprise.</a:t>
            </a:r>
          </a:p>
          <a:p>
            <a:pPr algn="just"/>
            <a:r>
              <a:rPr lang="fr-FR" alt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 de gérer de façon autonome ses </a:t>
            </a:r>
          </a:p>
          <a:p>
            <a:pPr algn="just"/>
            <a:r>
              <a:rPr lang="fr-FR" alt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cautions de marché (bonne fin ou retenues </a:t>
            </a:r>
          </a:p>
          <a:p>
            <a:pPr algn="just"/>
            <a:r>
              <a:rPr lang="fr-FR" alt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garanties).</a:t>
            </a:r>
          </a:p>
          <a:p>
            <a:pPr algn="just"/>
            <a:r>
              <a:rPr lang="fr-FR" alt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Génère de la trésorerie pour l’entreprise </a:t>
            </a:r>
          </a:p>
          <a:p>
            <a:pPr algn="just"/>
            <a:r>
              <a:rPr lang="fr-FR" alt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(moyenne 5% du CA)</a:t>
            </a:r>
          </a:p>
          <a:p>
            <a:pPr algn="just"/>
            <a:endParaRPr lang="fr-FR" altLang="fr-FR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alt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Augmente </a:t>
            </a:r>
            <a:r>
              <a:rPr lang="fr-FR" alt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disponibilités sur le compte</a:t>
            </a:r>
          </a:p>
          <a:p>
            <a:pPr algn="just"/>
            <a:r>
              <a:rPr lang="fr-FR" alt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 d’éviter de délivrer et de gérer </a:t>
            </a:r>
          </a:p>
          <a:p>
            <a:pPr algn="just"/>
            <a:r>
              <a:rPr lang="fr-FR" alt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cautions de « bonne fin ».</a:t>
            </a:r>
          </a:p>
          <a:p>
            <a:pPr algn="just"/>
            <a:r>
              <a:rPr lang="fr-FR" alt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 de percevoir des commissions </a:t>
            </a:r>
          </a:p>
          <a:p>
            <a:pPr algn="just"/>
            <a:r>
              <a:rPr lang="fr-FR" alt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récurrentes sur la base des demandes.</a:t>
            </a:r>
          </a:p>
          <a:p>
            <a:pPr algn="just"/>
            <a:endParaRPr lang="fr-FR" altLang="fr-F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alt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risque de la non exécution est confiée </a:t>
            </a:r>
          </a:p>
          <a:p>
            <a:pPr algn="just"/>
            <a:r>
              <a:rPr lang="fr-FR" alt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intégralement à CEGC (Compagnie </a:t>
            </a:r>
          </a:p>
          <a:p>
            <a:pPr algn="just"/>
            <a:r>
              <a:rPr lang="fr-FR" altLang="fr-F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Européenne de Garanties et de Cautions).</a:t>
            </a:r>
          </a:p>
          <a:p>
            <a:pPr algn="just"/>
            <a:endParaRPr lang="fr-FR" altLang="fr-F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i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" name="Connecteur droit 40"/>
          <p:cNvCxnSpPr/>
          <p:nvPr/>
        </p:nvCxnSpPr>
        <p:spPr bwMode="auto">
          <a:xfrm>
            <a:off x="850257" y="3936705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Connecteur droit 41"/>
          <p:cNvCxnSpPr/>
          <p:nvPr/>
        </p:nvCxnSpPr>
        <p:spPr bwMode="auto">
          <a:xfrm>
            <a:off x="850257" y="5134864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Connecteur droit 17"/>
          <p:cNvCxnSpPr/>
          <p:nvPr/>
        </p:nvCxnSpPr>
        <p:spPr bwMode="auto">
          <a:xfrm>
            <a:off x="850257" y="2577511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6" name="ZoneTexte 5"/>
          <p:cNvSpPr txBox="1"/>
          <p:nvPr/>
        </p:nvSpPr>
        <p:spPr>
          <a:xfrm>
            <a:off x="973194" y="6252093"/>
            <a:ext cx="9890970" cy="7243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9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*Accises </a:t>
            </a:r>
            <a:r>
              <a:rPr lang="fr-FR" sz="9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permet aux producteurs d'alcool </a:t>
            </a:r>
            <a:r>
              <a:rPr lang="fr-FR" sz="9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fr-FR" sz="9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négociants de différer le paiement des </a:t>
            </a:r>
            <a:r>
              <a:rPr lang="fr-FR" sz="9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droits </a:t>
            </a:r>
            <a:r>
              <a:rPr lang="fr-FR" sz="9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de sauvegarder la trésorerie des </a:t>
            </a:r>
            <a:r>
              <a:rPr lang="fr-FR" sz="9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entreprises</a:t>
            </a:r>
            <a:r>
              <a:rPr lang="fr-FR" sz="9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fr-FR" altLang="fr-FR" sz="9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*Entreprise </a:t>
            </a:r>
            <a:r>
              <a:rPr lang="fr-FR" altLang="fr-FR" sz="9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Travail  Temporaire : caution </a:t>
            </a:r>
            <a:r>
              <a:rPr lang="fr-FR" altLang="fr-FR" sz="9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indispensable </a:t>
            </a:r>
            <a:r>
              <a:rPr lang="fr-FR" altLang="fr-FR" sz="9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l'exercice de l'activité, </a:t>
            </a:r>
            <a:r>
              <a:rPr lang="fr-FR" altLang="fr-FR" sz="9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garantissant </a:t>
            </a:r>
            <a:r>
              <a:rPr lang="fr-FR" altLang="fr-FR" sz="9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paiement des salaires et </a:t>
            </a:r>
            <a:r>
              <a:rPr lang="fr-FR" altLang="fr-FR" sz="9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charges </a:t>
            </a:r>
            <a:r>
              <a:rPr lang="fr-FR" altLang="fr-FR" sz="9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intérimaires</a:t>
            </a:r>
            <a:r>
              <a:rPr lang="fr-FR" altLang="fr-FR" sz="9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altLang="fr-FR" sz="90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4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Espace réservé du contenu 2"/>
          <p:cNvSpPr txBox="1">
            <a:spLocks/>
          </p:cNvSpPr>
          <p:nvPr/>
        </p:nvSpPr>
        <p:spPr bwMode="auto">
          <a:xfrm>
            <a:off x="4546599" y="3017015"/>
            <a:ext cx="5088257" cy="288488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>
                <a:solidFill>
                  <a:schemeClr val="accent6"/>
                </a:solidFill>
                <a:cs typeface="Calibri" panose="020F0502020204030204" pitchFamily="34" charset="0"/>
              </a:rPr>
              <a:t>Les </a:t>
            </a:r>
            <a:r>
              <a:rPr lang="fr-FR" b="1" cap="small" dirty="0" smtClean="0">
                <a:solidFill>
                  <a:schemeClr val="accent6"/>
                </a:solidFill>
                <a:cs typeface="Calibri" panose="020F0502020204030204" pitchFamily="34" charset="0"/>
              </a:rPr>
              <a:t>questions-clés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fr-FR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&gt;</a:t>
            </a: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 Quelle est la nature des créances qui peuvent être cédées ?</a:t>
            </a:r>
            <a:endParaRPr lang="fr-FR" b="1" cap="small" dirty="0">
              <a:solidFill>
                <a:srgbClr val="A49896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cs typeface="Calibri" panose="020F0502020204030204" pitchFamily="34" charset="0"/>
            </a:endParaRPr>
          </a:p>
          <a:p>
            <a:pPr marL="0" indent="0">
              <a:spcAft>
                <a:spcPts val="800"/>
              </a:spcAft>
              <a:buNone/>
            </a:pPr>
            <a:endParaRPr lang="fr-FR" b="1" cap="small" dirty="0" smtClean="0">
              <a:solidFill>
                <a:schemeClr val="accent6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cs typeface="Calibri" panose="020F0502020204030204" pitchFamily="34" charset="0"/>
            </a:endParaRPr>
          </a:p>
        </p:txBody>
      </p:sp>
      <p:pic>
        <p:nvPicPr>
          <p:cNvPr id="2050" name="Picture 2" descr="C:\Users\lecocqce\Documents\CEP - Plan stratégique du marché pro\5. Projet Financement\Images\palette.png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650" y="3377341"/>
            <a:ext cx="1407884" cy="140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7</a:t>
            </a:r>
          </a:p>
        </p:txBody>
      </p:sp>
      <p:sp>
        <p:nvSpPr>
          <p:cNvPr id="11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399077"/>
            <a:ext cx="74423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Avance +</a:t>
            </a: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 bwMode="auto">
          <a:xfrm>
            <a:off x="452438" y="1291543"/>
            <a:ext cx="3672000" cy="31207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 smtClean="0">
                <a:solidFill>
                  <a:schemeClr val="accent6"/>
                </a:solidFill>
                <a:cs typeface="Calibri" panose="020F0502020204030204" pitchFamily="34" charset="0"/>
              </a:rPr>
              <a:t>Définition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Avance </a:t>
            </a:r>
            <a:r>
              <a:rPr lang="fr-FR" sz="1200" dirty="0">
                <a:solidFill>
                  <a:srgbClr val="A49896"/>
                </a:solidFill>
                <a:cs typeface="Calibri" panose="020F0502020204030204" pitchFamily="34" charset="0"/>
              </a:rPr>
              <a:t>de trésorerie par la mobilisation des créances liées aux commandes et marchés de grands donneurs d’ordre </a:t>
            </a: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publics et privés.</a:t>
            </a:r>
            <a:endParaRPr lang="fr-FR" b="1" cap="small" dirty="0" smtClean="0">
              <a:solidFill>
                <a:srgbClr val="A49896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89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Connecteur droit 17"/>
          <p:cNvCxnSpPr/>
          <p:nvPr/>
        </p:nvCxnSpPr>
        <p:spPr bwMode="auto">
          <a:xfrm>
            <a:off x="850257" y="2731886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Line 105"/>
          <p:cNvSpPr>
            <a:spLocks noChangeShapeType="1"/>
          </p:cNvSpPr>
          <p:nvPr/>
        </p:nvSpPr>
        <p:spPr bwMode="auto">
          <a:xfrm>
            <a:off x="452438" y="742678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-13743" y="1650362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/>
              <a:t>Cadre d’application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-13743" y="3265313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Bénéfices</a:t>
            </a:r>
            <a:endParaRPr lang="fr-FR" sz="1100" dirty="0"/>
          </a:p>
          <a:p>
            <a:r>
              <a:rPr lang="fr-FR" sz="1100" dirty="0"/>
              <a:t>client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-13743" y="4651942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Bénéfices Caisse</a:t>
            </a:r>
            <a:endParaRPr lang="fr-FR" sz="1100" dirty="0"/>
          </a:p>
        </p:txBody>
      </p:sp>
      <p:cxnSp>
        <p:nvCxnSpPr>
          <p:cNvPr id="41" name="Connecteur droit 40"/>
          <p:cNvCxnSpPr/>
          <p:nvPr/>
        </p:nvCxnSpPr>
        <p:spPr bwMode="auto">
          <a:xfrm>
            <a:off x="850257" y="4340455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Connecteur droit 41"/>
          <p:cNvCxnSpPr/>
          <p:nvPr/>
        </p:nvCxnSpPr>
        <p:spPr bwMode="auto">
          <a:xfrm>
            <a:off x="850257" y="5597989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13" name="ZoneTexte 112"/>
          <p:cNvSpPr txBox="1"/>
          <p:nvPr/>
        </p:nvSpPr>
        <p:spPr>
          <a:xfrm>
            <a:off x="-39468" y="5757088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Points de vigilance</a:t>
            </a:r>
            <a:endParaRPr lang="fr-FR" sz="1100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302926"/>
              </p:ext>
            </p:extLst>
          </p:nvPr>
        </p:nvGraphicFramePr>
        <p:xfrm>
          <a:off x="958712" y="938151"/>
          <a:ext cx="8324840" cy="1543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1210"/>
                <a:gridCol w="2081210"/>
                <a:gridCol w="2081210"/>
                <a:gridCol w="2081210"/>
              </a:tblGrid>
              <a:tr h="977475">
                <a:tc>
                  <a:txBody>
                    <a:bodyPr/>
                    <a:lstStyle/>
                    <a:p>
                      <a:r>
                        <a:rPr lang="fr-FR" dirty="0" smtClean="0"/>
                        <a:t>Stock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Poste Clients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TVA, Impôts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BFR et Trésorerie</a:t>
                      </a:r>
                      <a:endParaRPr lang="fr-FR" dirty="0"/>
                    </a:p>
                  </a:txBody>
                  <a:tcPr/>
                </a:tc>
              </a:tr>
              <a:tr h="56631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solidFill>
                            <a:schemeClr val="accent6"/>
                          </a:solidFill>
                        </a:rPr>
                        <a:t>X</a:t>
                      </a:r>
                      <a:endParaRPr lang="fr-FR" sz="18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Rectangle 19"/>
          <p:cNvSpPr>
            <a:spLocks noChangeAspect="1"/>
          </p:cNvSpPr>
          <p:nvPr/>
        </p:nvSpPr>
        <p:spPr bwMode="auto">
          <a:xfrm>
            <a:off x="759444" y="186408"/>
            <a:ext cx="398538" cy="386556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7</a:t>
            </a:r>
          </a:p>
        </p:txBody>
      </p:sp>
      <p:sp>
        <p:nvSpPr>
          <p:cNvPr id="22" name="Rectangle 5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392277" y="243831"/>
            <a:ext cx="841680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Avance +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843160" y="4378817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 du risque ou de la trésorerie si la banque souhaite être partenaire de </a:t>
            </a:r>
            <a:r>
              <a:rPr lang="fr-FR" dirty="0" err="1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BPIfrance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Neutralité (pas de déperdition de flux au profit d’un autre partenaire bancaire).</a:t>
            </a:r>
          </a:p>
          <a:p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Crédit confirmé pour un an.</a:t>
            </a:r>
          </a:p>
          <a:p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Garantie constituée d’un gage espèce à hauteur de 10% de l’autorisation constituée par prélèvements à hauteur de 20% sur les </a:t>
            </a:r>
          </a:p>
          <a:p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premières  avances.</a:t>
            </a:r>
          </a:p>
          <a:p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gestion de l’avance, remboursements sont réalisés par </a:t>
            </a:r>
            <a:r>
              <a:rPr lang="fr-FR" dirty="0" err="1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Bpifrance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le client via E </a:t>
            </a:r>
            <a:r>
              <a:rPr lang="fr-FR" dirty="0" err="1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tréso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50257" y="2802187"/>
            <a:ext cx="8958821" cy="153826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 aux entreprises titulaires de marchés ou commandes de grands donneurs d’ordres publics ou privés de céder le marché et d’obtenir</a:t>
            </a:r>
          </a:p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contre partie son financement par </a:t>
            </a:r>
            <a:r>
              <a:rPr lang="fr-FR" b="1" dirty="0" err="1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Bpifrance</a:t>
            </a:r>
            <a:r>
              <a:rPr lang="fr-FR" b="1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Sont concernées les marchés passés avec l’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tat, Collectivités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erritoriales, Etablissements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ublics, sociétés contrôlées majoritairement par </a:t>
            </a:r>
          </a:p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capitaux publics, SEM, sociétés d’HLM, organismes sociaux.</a:t>
            </a:r>
          </a:p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Domiciliation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règlements sur le compte </a:t>
            </a:r>
            <a:r>
              <a:rPr lang="fr-FR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Bpifrance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Financement.</a:t>
            </a:r>
            <a:endParaRPr lang="fr-FR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Utilisation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 crédit : avances sur le compte bancaire de l’entreprise, correspondant à la facturation TTC non réglée préalablement cédée </a:t>
            </a:r>
            <a:endParaRPr lang="fr-FR" dirty="0" smtClean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</a:t>
            </a:r>
            <a:r>
              <a:rPr lang="fr-FR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Bpifrance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Financement.</a:t>
            </a:r>
          </a:p>
          <a:p>
            <a:pPr algn="just"/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client gère en temps réel sa trésorerie avec E </a:t>
            </a:r>
            <a:r>
              <a:rPr lang="fr-FR" dirty="0" err="1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tréso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66903" y="5663781"/>
            <a:ext cx="8942175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fr-FR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Vérifier l’éligibilité des créances.</a:t>
            </a:r>
          </a:p>
        </p:txBody>
      </p:sp>
    </p:spTree>
    <p:extLst>
      <p:ext uri="{BB962C8B-B14F-4D97-AF65-F5344CB8AC3E}">
        <p14:creationId xmlns:p14="http://schemas.microsoft.com/office/powerpoint/2010/main" val="189444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 rot="1072244">
            <a:off x="7967769" y="301595"/>
            <a:ext cx="1777340" cy="4375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fr-FR" sz="1600" b="1" u="sng" dirty="0" smtClean="0">
                <a:solidFill>
                  <a:schemeClr val="bg1"/>
                </a:solidFill>
                <a:latin typeface="+mj-lt"/>
              </a:rPr>
              <a:t>Pour discussion</a:t>
            </a:r>
          </a:p>
        </p:txBody>
      </p:sp>
      <p:sp>
        <p:nvSpPr>
          <p:cNvPr id="113" name="Espace réservé du contenu 2"/>
          <p:cNvSpPr txBox="1">
            <a:spLocks/>
          </p:cNvSpPr>
          <p:nvPr/>
        </p:nvSpPr>
        <p:spPr bwMode="auto">
          <a:xfrm>
            <a:off x="4546600" y="2794695"/>
            <a:ext cx="4905374" cy="23578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fr-FR" b="1" cap="small" dirty="0">
                <a:solidFill>
                  <a:srgbClr val="000000"/>
                </a:solidFill>
              </a:rPr>
              <a:t>Les questions-clés</a:t>
            </a:r>
          </a:p>
          <a:p>
            <a:pPr marL="0" lvl="1" indent="0">
              <a:buNone/>
            </a:pPr>
            <a:r>
              <a:rPr lang="fr-FR" b="1" kern="0" dirty="0" smtClean="0">
                <a:solidFill>
                  <a:srgbClr val="FF0000"/>
                </a:solidFill>
              </a:rPr>
              <a:t>&gt;</a:t>
            </a:r>
            <a:r>
              <a:rPr lang="fr-FR" kern="0" dirty="0" smtClean="0">
                <a:solidFill>
                  <a:srgbClr val="A49896"/>
                </a:solidFill>
              </a:rPr>
              <a:t> La solution du découvert ou de la FC ne peut-elle pas être complétée par une autre solution CT ?</a:t>
            </a:r>
          </a:p>
          <a:p>
            <a:pPr marL="0" lvl="1" indent="0">
              <a:buNone/>
            </a:pPr>
            <a:endParaRPr lang="fr-FR" kern="0" dirty="0" smtClean="0">
              <a:solidFill>
                <a:srgbClr val="A49896"/>
              </a:solidFill>
            </a:endParaRPr>
          </a:p>
          <a:p>
            <a:pPr marL="0" lvl="1" indent="0">
              <a:buNone/>
            </a:pPr>
            <a:r>
              <a:rPr lang="fr-FR" b="1" kern="0" dirty="0" smtClean="0">
                <a:solidFill>
                  <a:srgbClr val="FF0000"/>
                </a:solidFill>
              </a:rPr>
              <a:t>&gt; </a:t>
            </a:r>
            <a:r>
              <a:rPr lang="fr-FR" kern="0" dirty="0" smtClean="0">
                <a:solidFill>
                  <a:srgbClr val="A49896"/>
                </a:solidFill>
              </a:rPr>
              <a:t>Le besoin du client est-il ponctuel ou récurrent ?</a:t>
            </a:r>
          </a:p>
          <a:p>
            <a:pPr marL="0" lvl="1" indent="0">
              <a:buNone/>
            </a:pPr>
            <a:endParaRPr lang="fr-FR" kern="0" dirty="0" smtClean="0">
              <a:solidFill>
                <a:srgbClr val="A49896"/>
              </a:solidFill>
            </a:endParaRPr>
          </a:p>
          <a:p>
            <a:pPr marL="0" lvl="1" indent="0">
              <a:buNone/>
            </a:pPr>
            <a:r>
              <a:rPr lang="fr-FR" b="1" kern="0" dirty="0" smtClean="0">
                <a:solidFill>
                  <a:srgbClr val="FF0000"/>
                </a:solidFill>
              </a:rPr>
              <a:t>&gt;</a:t>
            </a:r>
            <a:r>
              <a:rPr lang="fr-FR" kern="0" dirty="0" smtClean="0">
                <a:solidFill>
                  <a:srgbClr val="A49896"/>
                </a:solidFill>
              </a:rPr>
              <a:t> Quelle est la nature  réelle du besoin financé  ?</a:t>
            </a:r>
            <a:endParaRPr lang="fr-FR" kern="0" dirty="0">
              <a:solidFill>
                <a:srgbClr val="A49896"/>
              </a:solidFill>
            </a:endParaRPr>
          </a:p>
          <a:p>
            <a:pPr marL="357188" lvl="1"/>
            <a:endParaRPr lang="fr-FR" dirty="0" smtClean="0"/>
          </a:p>
          <a:p>
            <a:pPr lvl="1"/>
            <a:endParaRPr lang="fr-FR" dirty="0" smtClean="0"/>
          </a:p>
        </p:txBody>
      </p:sp>
      <p:pic>
        <p:nvPicPr>
          <p:cNvPr id="2050" name="Picture 2" descr="C:\Users\lecocqce\Pictures\Logo Nounproject\croissance.png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713" y="4610217"/>
            <a:ext cx="1907491" cy="190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Line 105"/>
          <p:cNvSpPr>
            <a:spLocks noChangeShapeType="1"/>
          </p:cNvSpPr>
          <p:nvPr/>
        </p:nvSpPr>
        <p:spPr bwMode="auto">
          <a:xfrm>
            <a:off x="452438" y="942975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11" name="Rectangle 10"/>
          <p:cNvSpPr>
            <a:spLocks noChangeAspect="1"/>
          </p:cNvSpPr>
          <p:nvPr/>
        </p:nvSpPr>
        <p:spPr bwMode="auto">
          <a:xfrm>
            <a:off x="759444" y="328908"/>
            <a:ext cx="398538" cy="386556"/>
          </a:xfrm>
          <a:prstGeom prst="rect">
            <a:avLst/>
          </a:prstGeom>
          <a:solidFill>
            <a:srgbClr val="A65416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8</a:t>
            </a:r>
          </a:p>
        </p:txBody>
      </p:sp>
      <p:sp>
        <p:nvSpPr>
          <p:cNvPr id="12" name="Rectangle 5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593669" y="399077"/>
            <a:ext cx="74423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F</a:t>
            </a: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acilité de caisse et découvert</a:t>
            </a:r>
            <a:endParaRPr lang="fr-FR" sz="16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 bwMode="auto">
          <a:xfrm>
            <a:off x="452438" y="1148544"/>
            <a:ext cx="3672000" cy="3209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94868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lang="fr-FR" sz="1100" kern="1200" dirty="0" smtClean="0">
                <a:solidFill>
                  <a:srgbClr val="948683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050">
                <a:solidFill>
                  <a:srgbClr val="948683"/>
                </a:solidFill>
                <a:latin typeface="Calibri" panose="020F0502020204030204" pitchFamily="34" charset="0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000">
                <a:solidFill>
                  <a:srgbClr val="948683"/>
                </a:solidFill>
                <a:latin typeface="Calibri" panose="020F0502020204030204" pitchFamily="34" charset="0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900">
                <a:solidFill>
                  <a:srgbClr val="948683"/>
                </a:solidFill>
                <a:latin typeface="Calibri" panose="020F0502020204030204" pitchFamily="34" charset="0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0" indent="0" algn="just">
              <a:spcAft>
                <a:spcPts val="800"/>
              </a:spcAft>
              <a:buNone/>
            </a:pPr>
            <a:r>
              <a:rPr lang="fr-FR" b="1" cap="small" dirty="0" smtClean="0">
                <a:solidFill>
                  <a:srgbClr val="000000"/>
                </a:solidFill>
                <a:latin typeface="+mn-lt"/>
              </a:rPr>
              <a:t>Définition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La facilité de caisse correspond à une autorisation de découvert passager. Elle nécessite toujours un écrit afin de garder son caractère occasionnel.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Le découvert  </a:t>
            </a:r>
            <a:r>
              <a:rPr lang="fr-FR" sz="1200" dirty="0">
                <a:solidFill>
                  <a:srgbClr val="A49896"/>
                </a:solidFill>
                <a:cs typeface="Calibri" panose="020F0502020204030204" pitchFamily="34" charset="0"/>
              </a:rPr>
              <a:t>qu’il soit </a:t>
            </a: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formalisé par un contrat,  repris par une lettre ou dans un extrait de compte, d’un montant déterminé; </a:t>
            </a:r>
            <a:r>
              <a:rPr lang="fr-FR" sz="1200" dirty="0">
                <a:solidFill>
                  <a:srgbClr val="A49896"/>
                </a:solidFill>
                <a:cs typeface="Calibri" panose="020F0502020204030204" pitchFamily="34" charset="0"/>
              </a:rPr>
              <a:t>il s’adapte à </a:t>
            </a: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la </a:t>
            </a:r>
            <a:r>
              <a:rPr lang="fr-FR" sz="1200" dirty="0">
                <a:solidFill>
                  <a:srgbClr val="A49896"/>
                </a:solidFill>
                <a:cs typeface="Calibri" panose="020F0502020204030204" pitchFamily="34" charset="0"/>
              </a:rPr>
              <a:t>situation </a:t>
            </a: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du client pour </a:t>
            </a:r>
            <a:r>
              <a:rPr lang="fr-FR" sz="1200" dirty="0">
                <a:solidFill>
                  <a:srgbClr val="A49896"/>
                </a:solidFill>
                <a:cs typeface="Calibri" panose="020F0502020204030204" pitchFamily="34" charset="0"/>
              </a:rPr>
              <a:t>permettre de faire face aux décalages </a:t>
            </a: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 de trésorerie. Il </a:t>
            </a:r>
            <a:r>
              <a:rPr lang="fr-FR" sz="1200" dirty="0">
                <a:solidFill>
                  <a:srgbClr val="A49896"/>
                </a:solidFill>
                <a:cs typeface="Calibri" panose="020F0502020204030204" pitchFamily="34" charset="0"/>
              </a:rPr>
              <a:t>doit fonctionner souplement c’est-à-dire  alternativement de façon créditeur et débiteur</a:t>
            </a: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Toute modification du découvert  ou de la facilité de compte doit respecter </a:t>
            </a:r>
            <a:r>
              <a:rPr lang="fr-FR" sz="1200" dirty="0">
                <a:solidFill>
                  <a:srgbClr val="A49896"/>
                </a:solidFill>
                <a:cs typeface="Calibri" panose="020F0502020204030204" pitchFamily="34" charset="0"/>
              </a:rPr>
              <a:t>le préavis </a:t>
            </a: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(au moins 60 jours) de </a:t>
            </a:r>
            <a:r>
              <a:rPr lang="fr-FR" sz="1200" dirty="0">
                <a:solidFill>
                  <a:srgbClr val="A49896"/>
                </a:solidFill>
                <a:cs typeface="Calibri" panose="020F0502020204030204" pitchFamily="34" charset="0"/>
              </a:rPr>
              <a:t>l’article L313-12 du CMF </a:t>
            </a:r>
            <a:r>
              <a:rPr lang="fr-FR" sz="1200" dirty="0" smtClean="0">
                <a:solidFill>
                  <a:srgbClr val="A49896"/>
                </a:solidFill>
                <a:cs typeface="Calibri" panose="020F0502020204030204" pitchFamily="34" charset="0"/>
              </a:rPr>
              <a:t>notamment en </a:t>
            </a:r>
            <a:r>
              <a:rPr lang="fr-FR" sz="1200" dirty="0">
                <a:solidFill>
                  <a:srgbClr val="A49896"/>
                </a:solidFill>
                <a:cs typeface="Calibri" panose="020F0502020204030204" pitchFamily="34" charset="0"/>
              </a:rPr>
              <a:t>cas de dénonciation ou de réduction</a:t>
            </a:r>
            <a:endParaRPr lang="fr-FR" sz="1200" dirty="0" smtClean="0">
              <a:solidFill>
                <a:srgbClr val="A49896"/>
              </a:solidFill>
              <a:cs typeface="Calibri" panose="020F0502020204030204" pitchFamily="34" charset="0"/>
            </a:endParaRPr>
          </a:p>
          <a:p>
            <a:pPr marL="0" indent="0" algn="just">
              <a:spcAft>
                <a:spcPts val="800"/>
              </a:spcAft>
              <a:buNone/>
            </a:pPr>
            <a:endParaRPr lang="fr-FR" b="1" cap="small" dirty="0" smtClean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+mn-lt"/>
            </a:endParaRPr>
          </a:p>
          <a:p>
            <a:pPr marL="0" indent="0" algn="just">
              <a:spcAft>
                <a:spcPts val="800"/>
              </a:spcAft>
              <a:buNone/>
            </a:pPr>
            <a:endParaRPr lang="fr-FR" b="1" cap="small" dirty="0">
              <a:solidFill>
                <a:srgbClr val="0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268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Connecteur droit 17"/>
          <p:cNvCxnSpPr/>
          <p:nvPr/>
        </p:nvCxnSpPr>
        <p:spPr bwMode="auto">
          <a:xfrm>
            <a:off x="850257" y="2731886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Line 105"/>
          <p:cNvSpPr>
            <a:spLocks noChangeShapeType="1"/>
          </p:cNvSpPr>
          <p:nvPr/>
        </p:nvSpPr>
        <p:spPr bwMode="auto">
          <a:xfrm>
            <a:off x="452438" y="742678"/>
            <a:ext cx="8999537" cy="0"/>
          </a:xfrm>
          <a:prstGeom prst="line">
            <a:avLst/>
          </a:prstGeom>
          <a:noFill/>
          <a:ln w="19050">
            <a:solidFill>
              <a:srgbClr val="E9030A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fr-FR" dirty="0">
              <a:latin typeface="Arial Narrow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-13743" y="1650362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/>
              <a:t>Cadre d’application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-13743" y="3265313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Bénéfices</a:t>
            </a:r>
            <a:endParaRPr lang="fr-FR" sz="1100" dirty="0"/>
          </a:p>
          <a:p>
            <a:r>
              <a:rPr lang="fr-FR" sz="1100" dirty="0"/>
              <a:t>client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-13743" y="4651942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Bénéfices Caisse</a:t>
            </a:r>
            <a:endParaRPr lang="fr-FR" sz="1100" dirty="0"/>
          </a:p>
        </p:txBody>
      </p:sp>
      <p:cxnSp>
        <p:nvCxnSpPr>
          <p:cNvPr id="41" name="Connecteur droit 40"/>
          <p:cNvCxnSpPr/>
          <p:nvPr/>
        </p:nvCxnSpPr>
        <p:spPr bwMode="auto">
          <a:xfrm>
            <a:off x="850257" y="4340455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Connecteur droit 41"/>
          <p:cNvCxnSpPr/>
          <p:nvPr/>
        </p:nvCxnSpPr>
        <p:spPr bwMode="auto">
          <a:xfrm>
            <a:off x="850257" y="5597989"/>
            <a:ext cx="895882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13" name="ZoneTexte 112"/>
          <p:cNvSpPr txBox="1"/>
          <p:nvPr/>
        </p:nvSpPr>
        <p:spPr>
          <a:xfrm>
            <a:off x="-39468" y="5757088"/>
            <a:ext cx="864000" cy="430887"/>
          </a:xfrm>
          <a:prstGeom prst="rect">
            <a:avLst/>
          </a:prstGeom>
          <a:noFill/>
        </p:spPr>
        <p:txBody>
          <a:bodyPr wrap="square" lIns="36000" rIns="36000" rtlCol="0" anchor="ctr">
            <a:spAutoFit/>
          </a:bodyPr>
          <a:lstStyle>
            <a:defPPr>
              <a:defRPr lang="en-US"/>
            </a:defPPr>
            <a:lvl1pPr algn="ctr">
              <a:defRPr b="1" cap="small">
                <a:solidFill>
                  <a:srgbClr val="C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sz="1100" dirty="0" smtClean="0"/>
              <a:t>Points de vigilance</a:t>
            </a:r>
            <a:endParaRPr lang="fr-FR" sz="1100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750127"/>
              </p:ext>
            </p:extLst>
          </p:nvPr>
        </p:nvGraphicFramePr>
        <p:xfrm>
          <a:off x="958710" y="1104405"/>
          <a:ext cx="8493264" cy="111628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23316"/>
                <a:gridCol w="2123316"/>
                <a:gridCol w="2123316"/>
                <a:gridCol w="2123316"/>
              </a:tblGrid>
              <a:tr h="706791">
                <a:tc>
                  <a:txBody>
                    <a:bodyPr/>
                    <a:lstStyle/>
                    <a:p>
                      <a:r>
                        <a:rPr lang="fr-FR" dirty="0" smtClean="0"/>
                        <a:t>Stock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Poste Clients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TVA, Impôts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BFR et Trésorerie</a:t>
                      </a:r>
                      <a:endParaRPr lang="fr-FR" dirty="0"/>
                    </a:p>
                  </a:txBody>
                  <a:tcPr/>
                </a:tc>
              </a:tr>
              <a:tr h="409490"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fr-FR" sz="18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fr-FR" sz="18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fr-FR" sz="18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Rectangle 20"/>
          <p:cNvSpPr>
            <a:spLocks noChangeAspect="1"/>
          </p:cNvSpPr>
          <p:nvPr/>
        </p:nvSpPr>
        <p:spPr bwMode="auto">
          <a:xfrm>
            <a:off x="759444" y="186408"/>
            <a:ext cx="398538" cy="386556"/>
          </a:xfrm>
          <a:prstGeom prst="rect">
            <a:avLst/>
          </a:prstGeom>
          <a:solidFill>
            <a:srgbClr val="A65416"/>
          </a:solidFill>
          <a:ln w="9525">
            <a:noFill/>
            <a:miter lim="800000"/>
            <a:headEnd/>
            <a:tailEnd/>
          </a:ln>
          <a:effectLst/>
        </p:spPr>
        <p:txBody>
          <a:bodyPr lIns="83978" tIns="41989" rIns="83978" bIns="41989" rtlCol="0" anchor="ctr"/>
          <a:lstStyle/>
          <a:p>
            <a:pPr algn="ctr" defTabSz="839788">
              <a:spcBef>
                <a:spcPct val="55000"/>
              </a:spcBef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8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760033" y="2731336"/>
            <a:ext cx="9049045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fr-FR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 une grande souplesse de fonctionnement.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86652" y="4414442"/>
            <a:ext cx="9022426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fr-FR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 de fidéliser le client et être banquier de premier cercle.</a:t>
            </a:r>
          </a:p>
          <a:p>
            <a:r>
              <a:rPr lang="fr-FR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 de facturer différents agios : commission de confirmation, intérêts débiteurs…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77858" y="5665475"/>
            <a:ext cx="9031219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fr-FR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S’assurer de respecter la législation </a:t>
            </a:r>
            <a:r>
              <a:rPr lang="fr-FR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lang="fr-FR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vigueur article </a:t>
            </a:r>
            <a:r>
              <a:rPr lang="fr-FR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L313-12 du CMF en cas de dénonciation ou de </a:t>
            </a:r>
            <a:r>
              <a:rPr lang="fr-FR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réduction (au moins 60 jours).</a:t>
            </a:r>
          </a:p>
          <a:p>
            <a:r>
              <a:rPr lang="fr-FR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Veiller à ce que le découvert accordé ne se substitue pas à une insuffisance de fonds propres.</a:t>
            </a:r>
          </a:p>
        </p:txBody>
      </p:sp>
      <p:sp>
        <p:nvSpPr>
          <p:cNvPr id="22" name="Rectangle 5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368038" y="256575"/>
            <a:ext cx="74423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9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buClr>
                <a:srgbClr val="581D74"/>
              </a:buClr>
            </a:pPr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F</a:t>
            </a:r>
            <a:r>
              <a:rPr lang="fr-FR" sz="16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acilité de caisse et découvert</a:t>
            </a:r>
            <a:endParaRPr lang="fr-FR" sz="16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19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8">
      <a:dk1>
        <a:srgbClr val="ADADAD"/>
      </a:dk1>
      <a:lt1>
        <a:srgbClr val="FFFFFF"/>
      </a:lt1>
      <a:dk2>
        <a:srgbClr val="ADADAD"/>
      </a:dk2>
      <a:lt2>
        <a:srgbClr val="E0E0E0"/>
      </a:lt2>
      <a:accent1>
        <a:srgbClr val="EAEAEA"/>
      </a:accent1>
      <a:accent2>
        <a:srgbClr val="4D4D4D"/>
      </a:accent2>
      <a:accent3>
        <a:srgbClr val="FFFFFF"/>
      </a:accent3>
      <a:accent4>
        <a:srgbClr val="939393"/>
      </a:accent4>
      <a:accent5>
        <a:srgbClr val="F3F3F3"/>
      </a:accent5>
      <a:accent6>
        <a:srgbClr val="454545"/>
      </a:accent6>
      <a:hlink>
        <a:srgbClr val="E9030A"/>
      </a:hlink>
      <a:folHlink>
        <a:srgbClr val="581D74"/>
      </a:folHlink>
    </a:clrScheme>
    <a:fontScheme name="blank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E9030A"/>
        </a:solidFill>
        <a:ln w="9525">
          <a:noFill/>
          <a:miter lim="800000"/>
          <a:headEnd/>
          <a:tailEnd/>
        </a:ln>
        <a:effectLst/>
      </a:spPr>
      <a:bodyPr lIns="83978" tIns="41989" rIns="83978" bIns="41989" anchor="ctr"/>
      <a:lstStyle>
        <a:defPPr algn="ctr" defTabSz="839788">
          <a:spcBef>
            <a:spcPct val="55000"/>
          </a:spcBef>
          <a:defRPr sz="1400" b="1" dirty="0" smtClean="0">
            <a:solidFill>
              <a:schemeClr val="bg1"/>
            </a:solidFill>
            <a:latin typeface="Arial Narrow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80808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>
        <a:noFill/>
      </a:spPr>
      <a:bodyPr wrap="square" rtlCol="0">
        <a:noAutofit/>
      </a:bodyPr>
      <a:lstStyle>
        <a:defPPr>
          <a:defRPr dirty="0" smtClean="0">
            <a:solidFill>
              <a:schemeClr val="tx1">
                <a:lumMod val="50000"/>
              </a:schemeClr>
            </a:solidFill>
            <a:latin typeface="+mj-lt"/>
          </a:defRPr>
        </a:defPPr>
      </a:lstStyle>
    </a:txDef>
  </a:objectDefaults>
  <a:extraClrSchemeLst>
    <a:extraClrScheme>
      <a:clrScheme name="blank 1">
        <a:dk1>
          <a:srgbClr val="003366"/>
        </a:dk1>
        <a:lt1>
          <a:srgbClr val="FFFFFF"/>
        </a:lt1>
        <a:dk2>
          <a:srgbClr val="003366"/>
        </a:dk2>
        <a:lt2>
          <a:srgbClr val="E3E2C7"/>
        </a:lt2>
        <a:accent1>
          <a:srgbClr val="CCCC99"/>
        </a:accent1>
        <a:accent2>
          <a:srgbClr val="003366"/>
        </a:accent2>
        <a:accent3>
          <a:srgbClr val="FFFFFF"/>
        </a:accent3>
        <a:accent4>
          <a:srgbClr val="002A56"/>
        </a:accent4>
        <a:accent5>
          <a:srgbClr val="E2E2CA"/>
        </a:accent5>
        <a:accent6>
          <a:srgbClr val="002D5C"/>
        </a:accent6>
        <a:hlink>
          <a:srgbClr val="003366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333333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2D2D"/>
        </a:accent6>
        <a:hlink>
          <a:srgbClr val="80808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5F5F5F"/>
        </a:dk1>
        <a:lt1>
          <a:srgbClr val="FFFFFF"/>
        </a:lt1>
        <a:dk2>
          <a:srgbClr val="003366"/>
        </a:dk2>
        <a:lt2>
          <a:srgbClr val="FFFFFF"/>
        </a:lt2>
        <a:accent1>
          <a:srgbClr val="7E003F"/>
        </a:accent1>
        <a:accent2>
          <a:srgbClr val="DDDDDD"/>
        </a:accent2>
        <a:accent3>
          <a:srgbClr val="AAADB8"/>
        </a:accent3>
        <a:accent4>
          <a:srgbClr val="DADADA"/>
        </a:accent4>
        <a:accent5>
          <a:srgbClr val="C0AAAF"/>
        </a:accent5>
        <a:accent6>
          <a:srgbClr val="C8C8C8"/>
        </a:accent6>
        <a:hlink>
          <a:srgbClr val="969696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4">
        <a:dk1>
          <a:srgbClr val="003366"/>
        </a:dk1>
        <a:lt1>
          <a:srgbClr val="FFFFFF"/>
        </a:lt1>
        <a:dk2>
          <a:srgbClr val="C0C0C0"/>
        </a:dk2>
        <a:lt2>
          <a:srgbClr val="808080"/>
        </a:lt2>
        <a:accent1>
          <a:srgbClr val="EAEAEA"/>
        </a:accent1>
        <a:accent2>
          <a:srgbClr val="3366FF"/>
        </a:accent2>
        <a:accent3>
          <a:srgbClr val="FFFFFF"/>
        </a:accent3>
        <a:accent4>
          <a:srgbClr val="002A56"/>
        </a:accent4>
        <a:accent5>
          <a:srgbClr val="F3F3F3"/>
        </a:accent5>
        <a:accent6>
          <a:srgbClr val="2D5CE7"/>
        </a:accent6>
        <a:hlink>
          <a:srgbClr val="003366"/>
        </a:hlink>
        <a:folHlink>
          <a:srgbClr val="00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3366"/>
        </a:dk1>
        <a:lt1>
          <a:srgbClr val="FFFFFF"/>
        </a:lt1>
        <a:dk2>
          <a:srgbClr val="C0C0C0"/>
        </a:dk2>
        <a:lt2>
          <a:srgbClr val="808080"/>
        </a:lt2>
        <a:accent1>
          <a:srgbClr val="EAEAEA"/>
        </a:accent1>
        <a:accent2>
          <a:srgbClr val="3366FF"/>
        </a:accent2>
        <a:accent3>
          <a:srgbClr val="FFFFFF"/>
        </a:accent3>
        <a:accent4>
          <a:srgbClr val="002A56"/>
        </a:accent4>
        <a:accent5>
          <a:srgbClr val="F3F3F3"/>
        </a:accent5>
        <a:accent6>
          <a:srgbClr val="2D5CE7"/>
        </a:accent6>
        <a:hlink>
          <a:srgbClr val="003366"/>
        </a:hlink>
        <a:folHlink>
          <a:srgbClr val="CDE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ADADAD"/>
        </a:dk1>
        <a:lt1>
          <a:srgbClr val="FFFFFF"/>
        </a:lt1>
        <a:dk2>
          <a:srgbClr val="C0C0C0"/>
        </a:dk2>
        <a:lt2>
          <a:srgbClr val="808080"/>
        </a:lt2>
        <a:accent1>
          <a:srgbClr val="EAEAEA"/>
        </a:accent1>
        <a:accent2>
          <a:srgbClr val="4D4D4D"/>
        </a:accent2>
        <a:accent3>
          <a:srgbClr val="FFFFFF"/>
        </a:accent3>
        <a:accent4>
          <a:srgbClr val="939393"/>
        </a:accent4>
        <a:accent5>
          <a:srgbClr val="F3F3F3"/>
        </a:accent5>
        <a:accent6>
          <a:srgbClr val="454545"/>
        </a:accent6>
        <a:hlink>
          <a:srgbClr val="E9030A"/>
        </a:hlink>
        <a:folHlink>
          <a:srgbClr val="99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7">
        <a:dk1>
          <a:srgbClr val="ADADAD"/>
        </a:dk1>
        <a:lt1>
          <a:srgbClr val="FFFFFF"/>
        </a:lt1>
        <a:dk2>
          <a:srgbClr val="C0C0C0"/>
        </a:dk2>
        <a:lt2>
          <a:srgbClr val="808080"/>
        </a:lt2>
        <a:accent1>
          <a:srgbClr val="EAEAEA"/>
        </a:accent1>
        <a:accent2>
          <a:srgbClr val="4D4D4D"/>
        </a:accent2>
        <a:accent3>
          <a:srgbClr val="FFFFFF"/>
        </a:accent3>
        <a:accent4>
          <a:srgbClr val="939393"/>
        </a:accent4>
        <a:accent5>
          <a:srgbClr val="F3F3F3"/>
        </a:accent5>
        <a:accent6>
          <a:srgbClr val="454545"/>
        </a:accent6>
        <a:hlink>
          <a:srgbClr val="E9030A"/>
        </a:hlink>
        <a:folHlink>
          <a:srgbClr val="581D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8">
        <a:dk1>
          <a:srgbClr val="ADADAD"/>
        </a:dk1>
        <a:lt1>
          <a:srgbClr val="FFFFFF"/>
        </a:lt1>
        <a:dk2>
          <a:srgbClr val="ADADAD"/>
        </a:dk2>
        <a:lt2>
          <a:srgbClr val="E0E0E0"/>
        </a:lt2>
        <a:accent1>
          <a:srgbClr val="EAEAEA"/>
        </a:accent1>
        <a:accent2>
          <a:srgbClr val="4D4D4D"/>
        </a:accent2>
        <a:accent3>
          <a:srgbClr val="FFFFFF"/>
        </a:accent3>
        <a:accent4>
          <a:srgbClr val="939393"/>
        </a:accent4>
        <a:accent5>
          <a:srgbClr val="F3F3F3"/>
        </a:accent5>
        <a:accent6>
          <a:srgbClr val="454545"/>
        </a:accent6>
        <a:hlink>
          <a:srgbClr val="E9030A"/>
        </a:hlink>
        <a:folHlink>
          <a:srgbClr val="581D7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722A3CC8C85F41A1FFFAAA2C599ABA" ma:contentTypeVersion="0" ma:contentTypeDescription="Crée un document." ma:contentTypeScope="" ma:versionID="664d689d808833aa93c897a12f896b4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726F0B-F048-4EE4-81B7-2238EA70D5C0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7C22318-CE32-444F-817E-8CF41D7521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10550F6-62A5-4B28-9989-76EE4F09E6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48304</TotalTime>
  <Words>3256</Words>
  <Application>Microsoft Office PowerPoint</Application>
  <PresentationFormat>Format A4 (210 x 297 mm)</PresentationFormat>
  <Paragraphs>415</Paragraphs>
  <Slides>20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20</vt:i4>
      </vt:variant>
    </vt:vector>
  </HeadingPairs>
  <TitlesOfParts>
    <vt:vector size="22" baseType="lpstr">
      <vt:lpstr>blank</vt:lpstr>
      <vt:lpstr>Conception personnalisée</vt:lpstr>
      <vt:lpstr>Présentation PowerPoint</vt:lpstr>
      <vt:lpstr>Conquérir de nouveaux clients grâce à l’offre de financement court terme Panorama des solutions </vt:lpstr>
      <vt:lpstr>Un guide pour avoir une vision panoramique des solutions de financement « court terme »</vt:lpstr>
      <vt:lpstr>Les 8 formules de financement CT de nos clients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Exton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Consultant</dc:creator>
  <cp:lastModifiedBy>a5700629</cp:lastModifiedBy>
  <cp:revision>5890</cp:revision>
  <cp:lastPrinted>2016-11-02T08:31:30Z</cp:lastPrinted>
  <dcterms:created xsi:type="dcterms:W3CDTF">2011-02-22T15:34:09Z</dcterms:created>
  <dcterms:modified xsi:type="dcterms:W3CDTF">2017-04-19T11:19:28Z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0x01010038722A3CC8C85F41A1FFFAAA2C599ABA</vt:lpwstr>
  </property>
</Properties>
</file>