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  <p:sldMasterId id="2147483757" r:id="rId5"/>
  </p:sldMasterIdLst>
  <p:notesMasterIdLst>
    <p:notesMasterId r:id="rId30"/>
  </p:notesMasterIdLst>
  <p:handoutMasterIdLst>
    <p:handoutMasterId r:id="rId31"/>
  </p:handoutMasterIdLst>
  <p:sldIdLst>
    <p:sldId id="1062" r:id="rId6"/>
    <p:sldId id="1080" r:id="rId7"/>
    <p:sldId id="1081" r:id="rId8"/>
    <p:sldId id="1104" r:id="rId9"/>
    <p:sldId id="1089" r:id="rId10"/>
    <p:sldId id="1109" r:id="rId11"/>
    <p:sldId id="1086" r:id="rId12"/>
    <p:sldId id="1094" r:id="rId13"/>
    <p:sldId id="1087" r:id="rId14"/>
    <p:sldId id="1085" r:id="rId15"/>
    <p:sldId id="1088" r:id="rId16"/>
    <p:sldId id="1095" r:id="rId17"/>
    <p:sldId id="1066" r:id="rId18"/>
    <p:sldId id="1093" r:id="rId19"/>
    <p:sldId id="1091" r:id="rId20"/>
    <p:sldId id="1098" r:id="rId21"/>
    <p:sldId id="1090" r:id="rId22"/>
    <p:sldId id="1100" r:id="rId23"/>
    <p:sldId id="1103" r:id="rId24"/>
    <p:sldId id="1102" r:id="rId25"/>
    <p:sldId id="1092" r:id="rId26"/>
    <p:sldId id="1099" r:id="rId27"/>
    <p:sldId id="1105" r:id="rId28"/>
    <p:sldId id="1106" r:id="rId29"/>
  </p:sldIdLst>
  <p:sldSz cx="9906000" cy="6858000" type="A4"/>
  <p:notesSz cx="6797675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25" userDrawn="1">
          <p15:clr>
            <a:srgbClr val="A4A3A4"/>
          </p15:clr>
        </p15:guide>
        <p15:guide id="2" pos="2871" userDrawn="1">
          <p15:clr>
            <a:srgbClr val="A4A3A4"/>
          </p15:clr>
        </p15:guide>
        <p15:guide id="3" pos="288">
          <p15:clr>
            <a:srgbClr val="A4A3A4"/>
          </p15:clr>
        </p15:guide>
        <p15:guide id="4" orient="horz" pos="68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’HENNEZEL Antoine" initials="DA" lastIdx="2" clrIdx="0"/>
  <p:cmAuthor id="1" name="MARINOT Sébastien" initials="MS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CC0099"/>
    <a:srgbClr val="948683"/>
    <a:srgbClr val="A49896"/>
    <a:srgbClr val="000000"/>
    <a:srgbClr val="A65416"/>
    <a:srgbClr val="FF9900"/>
    <a:srgbClr val="FF0066"/>
    <a:srgbClr val="7C6D6A"/>
    <a:srgbClr val="ABDB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B344D84-9AFB-497E-A393-DC336BA19D2E}" styleName="Style moyen 3 - Accentuation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Style léger 1 - Accentuation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38" autoAdjust="0"/>
    <p:restoredTop sz="94799" autoAdjust="0"/>
  </p:normalViewPr>
  <p:slideViewPr>
    <p:cSldViewPr snapToGrid="0">
      <p:cViewPr>
        <p:scale>
          <a:sx n="80" d="100"/>
          <a:sy n="80" d="100"/>
        </p:scale>
        <p:origin x="-2256" y="-804"/>
      </p:cViewPr>
      <p:guideLst>
        <p:guide orient="horz" pos="2048"/>
        <p:guide orient="horz" pos="686"/>
        <p:guide pos="3200"/>
        <p:guide pos="56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0" d="100"/>
        <a:sy n="170" d="100"/>
      </p:scale>
      <p:origin x="0" y="102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718" tIns="45358" rIns="90718" bIns="45358" numCol="1" anchor="t" anchorCtr="0" compatLnSpc="1">
            <a:prstTxWarp prst="textNoShape">
              <a:avLst/>
            </a:prstTxWarp>
          </a:bodyPr>
          <a:lstStyle>
            <a:lvl1pPr defTabSz="908050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4403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718" tIns="45358" rIns="90718" bIns="45358" numCol="1" anchor="t" anchorCtr="0" compatLnSpc="1">
            <a:prstTxWarp prst="textNoShape">
              <a:avLst/>
            </a:prstTxWarp>
          </a:bodyPr>
          <a:lstStyle>
            <a:lvl1pPr algn="r" defTabSz="908050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4403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818"/>
            <a:ext cx="2946400" cy="496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718" tIns="45358" rIns="90718" bIns="45358" numCol="1" anchor="b" anchorCtr="0" compatLnSpc="1">
            <a:prstTxWarp prst="textNoShape">
              <a:avLst/>
            </a:prstTxWarp>
          </a:bodyPr>
          <a:lstStyle>
            <a:lvl1pPr defTabSz="908050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4403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818"/>
            <a:ext cx="2946400" cy="496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718" tIns="45358" rIns="90718" bIns="45358" numCol="1" anchor="b" anchorCtr="0" compatLnSpc="1">
            <a:prstTxWarp prst="textNoShape">
              <a:avLst/>
            </a:prstTxWarp>
          </a:bodyPr>
          <a:lstStyle>
            <a:lvl1pPr algn="r" defTabSz="908050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2AEDC15B-A382-4CEB-A01B-199EFAFB0FAD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79092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718" tIns="45358" rIns="90718" bIns="45358" numCol="1" anchor="t" anchorCtr="0" compatLnSpc="1">
            <a:prstTxWarp prst="textNoShape">
              <a:avLst/>
            </a:prstTxWarp>
          </a:bodyPr>
          <a:lstStyle>
            <a:lvl1pPr defTabSz="908050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718" tIns="45358" rIns="90718" bIns="45358" numCol="1" anchor="t" anchorCtr="0" compatLnSpc="1">
            <a:prstTxWarp prst="textNoShape">
              <a:avLst/>
            </a:prstTxWarp>
          </a:bodyPr>
          <a:lstStyle>
            <a:lvl1pPr algn="r" defTabSz="908050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2788" y="744538"/>
            <a:ext cx="537527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4" y="4716710"/>
            <a:ext cx="4984750" cy="4466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718" tIns="45358" rIns="90718" bIns="453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818"/>
            <a:ext cx="2946400" cy="496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718" tIns="45358" rIns="90718" bIns="45358" numCol="1" anchor="b" anchorCtr="0" compatLnSpc="1">
            <a:prstTxWarp prst="textNoShape">
              <a:avLst/>
            </a:prstTxWarp>
          </a:bodyPr>
          <a:lstStyle>
            <a:lvl1pPr defTabSz="908050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818"/>
            <a:ext cx="2946400" cy="496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718" tIns="45358" rIns="90718" bIns="45358" numCol="1" anchor="b" anchorCtr="0" compatLnSpc="1">
            <a:prstTxWarp prst="textNoShape">
              <a:avLst/>
            </a:prstTxWarp>
          </a:bodyPr>
          <a:lstStyle>
            <a:lvl1pPr algn="r" defTabSz="908050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C4BC9FE5-411C-4EBC-8C11-2EAFCB85B7AE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9101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415781-74A1-434B-9137-884B949190B6}" type="slidenum">
              <a:rPr lang="fr-FR" smtClean="0"/>
              <a:pPr/>
              <a:t>1</a:t>
            </a:fld>
            <a:endParaRPr lang="fr-FR" dirty="0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539493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BC9FE5-411C-4EBC-8C11-2EAFCB85B7AE}" type="slidenum">
              <a:rPr lang="fr-FR" smtClean="0"/>
              <a:pPr>
                <a:defRPr/>
              </a:pPr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1810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BC9FE5-411C-4EBC-8C11-2EAFCB85B7AE}" type="slidenum">
              <a:rPr lang="fr-FR" smtClean="0"/>
              <a:pPr>
                <a:defRPr/>
              </a:pPr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0122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105"/>
          <p:cNvSpPr>
            <a:spLocks noChangeShapeType="1"/>
          </p:cNvSpPr>
          <p:nvPr userDrawn="1"/>
        </p:nvSpPr>
        <p:spPr bwMode="auto">
          <a:xfrm flipV="1">
            <a:off x="1035050" y="2568575"/>
            <a:ext cx="7835900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pic>
        <p:nvPicPr>
          <p:cNvPr id="6" name="Picture 2" descr="D:\Profiles\jorel\Desktop\Logos CE\caisse_epargne_verticale_rvb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645" y="4393869"/>
            <a:ext cx="2742710" cy="163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5420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16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defRPr>
                <a:solidFill>
                  <a:srgbClr val="948683"/>
                </a:solidFill>
                <a:latin typeface="Calibri" panose="020F0502020204030204" pitchFamily="34" charset="0"/>
              </a:defRPr>
            </a:lvl1pPr>
            <a:lvl2pPr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</a:lstStyle>
          <a:p>
            <a:pPr marL="177800" lvl="1" indent="-177800" algn="just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0000"/>
              </a:buClr>
              <a:buSzPct val="80000"/>
              <a:buFont typeface="Wingdings 2" panose="05020102010507070707" pitchFamily="18" charset="2"/>
              <a:buChar char="º"/>
              <a:defRPr/>
            </a:pPr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452438" y="1487488"/>
            <a:ext cx="4383087" cy="4114800"/>
          </a:xfrm>
        </p:spPr>
        <p:txBody>
          <a:bodyPr/>
          <a:lstStyle>
            <a:lvl1pPr>
              <a:defRPr sz="2800"/>
            </a:lvl1pPr>
            <a:lvl2pPr marL="885825" indent="-342900" algn="just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0000"/>
              </a:buClr>
              <a:buSzPct val="80000"/>
              <a:buFont typeface="Wingdings 2" panose="05020102010507070707" pitchFamily="18" charset="2"/>
              <a:buChar char="º"/>
              <a:defRPr lang="fr-FR" sz="12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177800" lvl="1" indent="-177800" algn="just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0000"/>
              </a:buClr>
              <a:buSzPct val="80000"/>
              <a:buFont typeface="Wingdings 2" panose="05020102010507070707" pitchFamily="18" charset="2"/>
              <a:buChar char="º"/>
              <a:defRPr/>
            </a:pPr>
            <a:r>
              <a:rPr lang="fr-FR" dirty="0" smtClean="0"/>
              <a:t>Cliquez pour modifier les styles du texte du masque</a:t>
            </a:r>
          </a:p>
          <a:p>
            <a:pPr marL="723900" lvl="1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</a:pPr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4987925" y="1487488"/>
            <a:ext cx="4384675" cy="4114800"/>
          </a:xfrm>
        </p:spPr>
        <p:txBody>
          <a:bodyPr/>
          <a:lstStyle>
            <a:lvl1pPr>
              <a:defRPr sz="2800"/>
            </a:lvl1pPr>
            <a:lvl2pPr marL="723900" indent="-180975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2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177800" lvl="1" indent="-177800" algn="just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0000"/>
              </a:buClr>
              <a:buSzPct val="80000"/>
              <a:buFont typeface="Wingdings 2" panose="05020102010507070707" pitchFamily="18" charset="2"/>
              <a:buChar char="º"/>
              <a:defRPr/>
            </a:pPr>
            <a:r>
              <a:rPr lang="fr-FR" dirty="0" smtClean="0"/>
              <a:t>Cliquez pour modifier les styles du texte du masque</a:t>
            </a:r>
          </a:p>
          <a:p>
            <a:pPr marL="723900" lvl="1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</a:pPr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dirty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162800" y="146050"/>
            <a:ext cx="2235200" cy="5456238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2438" y="146050"/>
            <a:ext cx="6557962" cy="54562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CD7B-AB3B-44C5-B97C-829E171381CB}" type="datetimeFigureOut">
              <a:rPr lang="fr-FR" smtClean="0"/>
              <a:t>03/05/2017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3033-D35C-4CC6-913A-56E8CED17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11226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CD7B-AB3B-44C5-B97C-829E171381CB}" type="datetimeFigureOut">
              <a:rPr lang="fr-FR" smtClean="0"/>
              <a:t>03/05/2017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3033-D35C-4CC6-913A-56E8CED17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0214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CD7B-AB3B-44C5-B97C-829E171381CB}" type="datetimeFigureOut">
              <a:rPr lang="fr-FR" smtClean="0"/>
              <a:t>03/05/2017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3033-D35C-4CC6-913A-56E8CED17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82353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CD7B-AB3B-44C5-B97C-829E171381CB}" type="datetimeFigureOut">
              <a:rPr lang="fr-FR" smtClean="0"/>
              <a:t>03/05/2017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3033-D35C-4CC6-913A-56E8CED17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28997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CD7B-AB3B-44C5-B97C-829E171381CB}" type="datetimeFigureOut">
              <a:rPr lang="fr-FR" smtClean="0"/>
              <a:t>03/05/2017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3033-D35C-4CC6-913A-56E8CED17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85257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CD7B-AB3B-44C5-B97C-829E171381CB}" type="datetimeFigureOut">
              <a:rPr lang="fr-FR" smtClean="0"/>
              <a:t>03/05/2017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3033-D35C-4CC6-913A-56E8CED17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06667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CD7B-AB3B-44C5-B97C-829E171381CB}" type="datetimeFigureOut">
              <a:rPr lang="fr-FR" smtClean="0"/>
              <a:t>03/05/2017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3033-D35C-4CC6-913A-56E8CED17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43271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CD7B-AB3B-44C5-B97C-829E171381CB}" type="datetimeFigureOut">
              <a:rPr lang="fr-FR" smtClean="0"/>
              <a:t>03/05/2017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3033-D35C-4CC6-913A-56E8CED17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36256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CD7B-AB3B-44C5-B97C-829E171381CB}" type="datetimeFigureOut">
              <a:rPr lang="fr-FR" smtClean="0"/>
              <a:t>03/05/2017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3033-D35C-4CC6-913A-56E8CED17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46229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CD7B-AB3B-44C5-B97C-829E171381CB}" type="datetimeFigureOut">
              <a:rPr lang="fr-FR" smtClean="0"/>
              <a:t>03/05/2017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3033-D35C-4CC6-913A-56E8CED17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79697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CD7B-AB3B-44C5-B97C-829E171381CB}" type="datetimeFigureOut">
              <a:rPr lang="fr-FR" smtClean="0"/>
              <a:t>03/05/2017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3033-D35C-4CC6-913A-56E8CED17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5594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2438" y="146050"/>
            <a:ext cx="8945562" cy="6873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44450" rIns="18000" bIns="18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 style du titre du masque</a:t>
            </a:r>
          </a:p>
        </p:txBody>
      </p:sp>
      <p:sp>
        <p:nvSpPr>
          <p:cNvPr id="205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2438" y="1487488"/>
            <a:ext cx="8920162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/>
          <a:p>
            <a:pPr marL="177800" lvl="1" indent="-177800" algn="just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0000"/>
              </a:buClr>
              <a:buSzPct val="80000"/>
              <a:buFont typeface="Wingdings 2" panose="05020102010507070707" pitchFamily="18" charset="2"/>
              <a:buChar char="º"/>
              <a:defRPr/>
            </a:pPr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err="1" smtClean="0"/>
              <a:t>Quatrieme</a:t>
            </a:r>
            <a:r>
              <a:rPr lang="fr-FR" dirty="0" smtClean="0"/>
              <a:t> niveau 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4"/>
            <a:r>
              <a:rPr lang="fr-FR" dirty="0" smtClean="0"/>
              <a:t>   </a:t>
            </a:r>
          </a:p>
        </p:txBody>
      </p:sp>
      <p:sp>
        <p:nvSpPr>
          <p:cNvPr id="1300495" name="Text Box 15"/>
          <p:cNvSpPr txBox="1">
            <a:spLocks noChangeArrowheads="1"/>
          </p:cNvSpPr>
          <p:nvPr/>
        </p:nvSpPr>
        <p:spPr bwMode="auto">
          <a:xfrm>
            <a:off x="420688" y="6623014"/>
            <a:ext cx="34131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fr-FR" sz="1000" b="1" dirty="0">
                <a:solidFill>
                  <a:srgbClr val="ADADAD"/>
                </a:solidFill>
                <a:latin typeface="Arial Narrow" pitchFamily="34" charset="0"/>
              </a:rPr>
              <a:t>&gt; </a:t>
            </a:r>
            <a:fld id="{87A832A3-A615-4CDC-B8BE-C02DD7173793}" type="slidenum">
              <a:rPr lang="fr-FR" sz="1000" b="1">
                <a:solidFill>
                  <a:srgbClr val="ADADAD"/>
                </a:solidFill>
                <a:latin typeface="Arial Narrow" pitchFamily="34" charset="0"/>
              </a:rPr>
              <a:pPr algn="r">
                <a:defRPr/>
              </a:pPr>
              <a:t>‹N°›</a:t>
            </a:fld>
            <a:r>
              <a:rPr lang="fr-FR" sz="1000" b="1" dirty="0">
                <a:solidFill>
                  <a:srgbClr val="ADADAD"/>
                </a:solidFill>
                <a:latin typeface="Arial Narrow" pitchFamily="34" charset="0"/>
              </a:rPr>
              <a:t> </a:t>
            </a:r>
          </a:p>
        </p:txBody>
      </p:sp>
      <p:sp>
        <p:nvSpPr>
          <p:cNvPr id="2" name="ZoneTexte 1"/>
          <p:cNvSpPr txBox="1"/>
          <p:nvPr userDrawn="1"/>
        </p:nvSpPr>
        <p:spPr>
          <a:xfrm>
            <a:off x="3204594" y="6552501"/>
            <a:ext cx="3238150" cy="22291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fr-FR" sz="800" dirty="0" smtClean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</a:rPr>
              <a:t>Caisse d’Epargne – Marché des Professionnels – Septembre </a:t>
            </a:r>
            <a:r>
              <a:rPr lang="fr-FR" sz="800" baseline="0" dirty="0" smtClean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</a:rPr>
              <a:t>2014</a:t>
            </a:r>
            <a:r>
              <a:rPr lang="fr-FR" sz="800" dirty="0" smtClean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7" name="Picture 2" descr="D:\Profiles\jorel\Desktop\Logos CE\Caisse_epargne_horizontale.pn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0856" y="6489093"/>
            <a:ext cx="1192481" cy="267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 b="1">
          <a:solidFill>
            <a:srgbClr val="575757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 b="1">
          <a:solidFill>
            <a:srgbClr val="575757"/>
          </a:solidFill>
          <a:latin typeface="Arial Narrow" pitchFamily="34" charset="0"/>
        </a:defRPr>
      </a:lvl2pPr>
      <a:lvl3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 b="1">
          <a:solidFill>
            <a:srgbClr val="575757"/>
          </a:solidFill>
          <a:latin typeface="Arial Narrow" pitchFamily="34" charset="0"/>
        </a:defRPr>
      </a:lvl3pPr>
      <a:lvl4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 b="1">
          <a:solidFill>
            <a:srgbClr val="575757"/>
          </a:solidFill>
          <a:latin typeface="Arial Narrow" pitchFamily="34" charset="0"/>
        </a:defRPr>
      </a:lvl4pPr>
      <a:lvl5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 b="1">
          <a:solidFill>
            <a:srgbClr val="575757"/>
          </a:solidFill>
          <a:latin typeface="Arial Narrow" pitchFamily="34" charset="0"/>
        </a:defRPr>
      </a:lvl5pPr>
      <a:lvl6pPr marL="457200"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 b="1">
          <a:solidFill>
            <a:srgbClr val="777777"/>
          </a:solidFill>
          <a:latin typeface="Arial Narrow" pitchFamily="34" charset="0"/>
        </a:defRPr>
      </a:lvl6pPr>
      <a:lvl7pPr marL="914400"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 b="1">
          <a:solidFill>
            <a:srgbClr val="777777"/>
          </a:solidFill>
          <a:latin typeface="Arial Narrow" pitchFamily="34" charset="0"/>
        </a:defRPr>
      </a:lvl7pPr>
      <a:lvl8pPr marL="1371600"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 b="1">
          <a:solidFill>
            <a:srgbClr val="777777"/>
          </a:solidFill>
          <a:latin typeface="Arial Narrow" pitchFamily="34" charset="0"/>
        </a:defRPr>
      </a:lvl8pPr>
      <a:lvl9pPr marL="1828800"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 b="1">
          <a:solidFill>
            <a:srgbClr val="777777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E9030A"/>
        </a:buClr>
        <a:buFont typeface="Wingdings" pitchFamily="2" charset="2"/>
        <a:buChar char="§"/>
        <a:defRPr sz="2000">
          <a:solidFill>
            <a:srgbClr val="777777"/>
          </a:solidFill>
          <a:latin typeface="+mn-lt"/>
          <a:ea typeface="+mn-ea"/>
          <a:cs typeface="+mn-cs"/>
        </a:defRPr>
      </a:lvl1pPr>
      <a:lvl2pPr marL="723900" indent="-180975" algn="l" rtl="0" eaLnBrk="0" fontAlgn="base" hangingPunct="0">
        <a:spcBef>
          <a:spcPct val="20000"/>
        </a:spcBef>
        <a:spcAft>
          <a:spcPct val="0"/>
        </a:spcAft>
        <a:buClr>
          <a:srgbClr val="E9030A"/>
        </a:buClr>
        <a:buSzPct val="80000"/>
        <a:buFont typeface="Arial Black" pitchFamily="34" charset="0"/>
        <a:buChar char="&gt;"/>
        <a:defRPr lang="fr-FR" sz="1100" kern="1200" dirty="0" smtClean="0">
          <a:solidFill>
            <a:srgbClr val="948683"/>
          </a:solidFill>
          <a:latin typeface="Calibri" panose="020F0502020204030204" pitchFamily="34" charset="0"/>
          <a:ea typeface="ＭＳ Ｐゴシック"/>
        </a:defRPr>
      </a:lvl2pPr>
      <a:lvl3pPr marL="1168400" indent="-177800" algn="l" rtl="0" eaLnBrk="0" fontAlgn="base" hangingPunct="0">
        <a:spcBef>
          <a:spcPct val="20000"/>
        </a:spcBef>
        <a:spcAft>
          <a:spcPct val="0"/>
        </a:spcAft>
        <a:buClr>
          <a:srgbClr val="E9030A"/>
        </a:buClr>
        <a:buSzPct val="70000"/>
        <a:buChar char="•"/>
        <a:defRPr sz="1050">
          <a:solidFill>
            <a:srgbClr val="948683"/>
          </a:solidFill>
          <a:latin typeface="Calibri" panose="020F0502020204030204" pitchFamily="34" charset="0"/>
        </a:defRPr>
      </a:lvl3pPr>
      <a:lvl4pPr marL="1612900" indent="-177800" algn="l" rtl="0" eaLnBrk="0" fontAlgn="base" hangingPunct="0">
        <a:spcBef>
          <a:spcPct val="20000"/>
        </a:spcBef>
        <a:spcAft>
          <a:spcPct val="0"/>
        </a:spcAft>
        <a:buClr>
          <a:srgbClr val="E9030A"/>
        </a:buClr>
        <a:buFont typeface="Arial Narrow" pitchFamily="34" charset="0"/>
        <a:buChar char="―"/>
        <a:defRPr sz="1000">
          <a:solidFill>
            <a:srgbClr val="948683"/>
          </a:solidFill>
          <a:latin typeface="Calibri" panose="020F0502020204030204" pitchFamily="34" charset="0"/>
        </a:defRPr>
      </a:lvl4pPr>
      <a:lvl5pPr marL="2057400" indent="-1778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SzPct val="70000"/>
        <a:buChar char="o"/>
        <a:defRPr sz="900">
          <a:solidFill>
            <a:srgbClr val="948683"/>
          </a:solidFill>
          <a:latin typeface="Calibri" panose="020F0502020204030204" pitchFamily="34" charset="0"/>
        </a:defRPr>
      </a:lvl5pPr>
      <a:lvl6pPr marL="2514600" indent="-1778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SzPct val="70000"/>
        <a:buChar char="o"/>
        <a:defRPr sz="1100">
          <a:solidFill>
            <a:srgbClr val="777777"/>
          </a:solidFill>
          <a:latin typeface="+mn-lt"/>
        </a:defRPr>
      </a:lvl6pPr>
      <a:lvl7pPr marL="2971800" indent="-1778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SzPct val="70000"/>
        <a:buChar char="o"/>
        <a:defRPr sz="1100">
          <a:solidFill>
            <a:srgbClr val="777777"/>
          </a:solidFill>
          <a:latin typeface="+mn-lt"/>
        </a:defRPr>
      </a:lvl7pPr>
      <a:lvl8pPr marL="3429000" indent="-1778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SzPct val="70000"/>
        <a:buChar char="o"/>
        <a:defRPr sz="1100">
          <a:solidFill>
            <a:srgbClr val="777777"/>
          </a:solidFill>
          <a:latin typeface="+mn-lt"/>
        </a:defRPr>
      </a:lvl8pPr>
      <a:lvl9pPr marL="3886200" indent="-1778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SzPct val="70000"/>
        <a:buChar char="o"/>
        <a:defRPr sz="1100">
          <a:solidFill>
            <a:srgbClr val="777777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8CD7B-AB3B-44C5-B97C-829E171381CB}" type="datetimeFigureOut">
              <a:rPr lang="fr-FR" smtClean="0"/>
              <a:t>03/05/2017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53033-D35C-4CC6-913A-56E8CED17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5673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slide" Target="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slide" Target="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slide" Target="slide4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slide" Target="sl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slide" Target="slid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slide" Target="slid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slide" Target="slid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2085974" y="1255593"/>
            <a:ext cx="5872163" cy="12282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72000" tIns="44450" rIns="36000" bIns="44450" anchor="b"/>
          <a:lstStyle/>
          <a:p>
            <a:pPr indent="1588" algn="ctr" eaLnBrk="0" hangingPunct="0">
              <a:spcBef>
                <a:spcPts val="600"/>
              </a:spcBef>
              <a:buClr>
                <a:schemeClr val="bg1"/>
              </a:buClr>
              <a:defRPr/>
            </a:pPr>
            <a:r>
              <a:rPr lang="fr-FR" sz="3200" b="1" dirty="0" smtClean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Passer d’une logique de crédit à une logique de financement</a:t>
            </a:r>
          </a:p>
          <a:p>
            <a:pPr indent="1588" algn="ctr" eaLnBrk="0" hangingPunct="0">
              <a:spcBef>
                <a:spcPts val="600"/>
              </a:spcBef>
              <a:buClr>
                <a:schemeClr val="bg1"/>
              </a:buClr>
              <a:defRPr/>
            </a:pPr>
            <a:r>
              <a:rPr lang="fr-FR" sz="2400" dirty="0" smtClean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Panorama des solutions</a:t>
            </a:r>
            <a:endParaRPr lang="fr-FR" sz="3200" dirty="0">
              <a:solidFill>
                <a:schemeClr val="tx1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439389" y="6007335"/>
            <a:ext cx="940376" cy="55972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endParaRPr lang="fr-FR" sz="1400" b="1" dirty="0" smtClean="0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1562506" y="2853133"/>
            <a:ext cx="2413240" cy="3316889"/>
            <a:chOff x="1764381" y="2853133"/>
            <a:chExt cx="2413240" cy="3316889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4381" y="2853133"/>
              <a:ext cx="2331122" cy="3316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/>
            <p:nvPr/>
          </p:nvSpPr>
          <p:spPr bwMode="auto">
            <a:xfrm>
              <a:off x="3562269" y="5799903"/>
              <a:ext cx="615352" cy="24522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lIns="83978" tIns="41989" rIns="83978" bIns="41989" rtlCol="0" anchor="ctr"/>
            <a:lstStyle/>
            <a:p>
              <a:pPr algn="ctr" defTabSz="839788">
                <a:spcBef>
                  <a:spcPct val="55000"/>
                </a:spcBef>
              </a:pPr>
              <a:endParaRPr lang="fr-FR" sz="1400" b="1" dirty="0" smtClean="0">
                <a:solidFill>
                  <a:schemeClr val="bg1"/>
                </a:solidFill>
                <a:latin typeface="Arial Narrow" pitchFamily="34" charset="0"/>
                <a:cs typeface="Arial" charset="0"/>
              </a:endParaRPr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156085" y="3498051"/>
            <a:ext cx="2289713" cy="3057130"/>
            <a:chOff x="298585" y="3509926"/>
            <a:chExt cx="2289713" cy="3057130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585" y="3509926"/>
              <a:ext cx="2162360" cy="3057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/>
            <p:cNvSpPr/>
            <p:nvPr/>
          </p:nvSpPr>
          <p:spPr bwMode="auto">
            <a:xfrm>
              <a:off x="1972946" y="6181897"/>
              <a:ext cx="615352" cy="24522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lIns="83978" tIns="41989" rIns="83978" bIns="41989" rtlCol="0" anchor="ctr"/>
            <a:lstStyle/>
            <a:p>
              <a:pPr algn="ctr" defTabSz="839788">
                <a:spcBef>
                  <a:spcPct val="55000"/>
                </a:spcBef>
              </a:pPr>
              <a:endParaRPr lang="fr-FR" sz="1400" b="1" dirty="0" smtClean="0">
                <a:solidFill>
                  <a:schemeClr val="bg1"/>
                </a:solidFill>
                <a:latin typeface="Arial Narrow" pitchFamily="34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223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2438" y="146050"/>
            <a:ext cx="9148762" cy="687388"/>
          </a:xfrm>
        </p:spPr>
        <p:txBody>
          <a:bodyPr/>
          <a:lstStyle/>
          <a:p>
            <a:pPr>
              <a:buClr>
                <a:srgbClr val="C00000"/>
              </a:buClr>
            </a:pPr>
            <a:r>
              <a:rPr lang="fr-FR" sz="2000" dirty="0" smtClean="0">
                <a:solidFill>
                  <a:schemeClr val="tx1">
                    <a:lumMod val="75000"/>
                  </a:schemeClr>
                </a:solidFill>
              </a:rPr>
              <a:t>« Passer d’une logique de crédit à une logique de financement » : de quoi parle-t-on ? </a:t>
            </a:r>
            <a:endParaRPr lang="fr-FR" i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1463" y="987408"/>
            <a:ext cx="9358311" cy="5478706"/>
          </a:xfrm>
        </p:spPr>
        <p:txBody>
          <a:bodyPr/>
          <a:lstStyle/>
          <a:p>
            <a:pPr marL="0" indent="0">
              <a:spcAft>
                <a:spcPts val="800"/>
              </a:spcAft>
              <a:buNone/>
            </a:pPr>
            <a:r>
              <a:rPr lang="fr-FR" sz="1400" b="1" cap="small" dirty="0">
                <a:solidFill>
                  <a:srgbClr val="C00000"/>
                </a:solidFill>
              </a:rPr>
              <a:t>L’enjeu </a:t>
            </a:r>
            <a:endParaRPr lang="fr-FR" sz="1400" b="1" cap="small" dirty="0" smtClean="0">
              <a:solidFill>
                <a:srgbClr val="C00000"/>
              </a:solidFill>
            </a:endParaRPr>
          </a:p>
          <a:p>
            <a:pPr marL="0" lvl="1" indent="0">
              <a:buNone/>
            </a:pPr>
            <a:r>
              <a:rPr lang="fr-FR" sz="1200" dirty="0" smtClean="0">
                <a:ea typeface="+mn-ea"/>
                <a:cs typeface="+mn-cs"/>
              </a:rPr>
              <a:t>Utiliser </a:t>
            </a:r>
            <a:r>
              <a:rPr lang="fr-FR" sz="1200" dirty="0">
                <a:ea typeface="+mn-ea"/>
                <a:cs typeface="+mn-cs"/>
              </a:rPr>
              <a:t>toute la variété des techniques de financement disponibles au sein du Groupe pour accompagner le développement de nos clients Professionnels </a:t>
            </a:r>
            <a:r>
              <a:rPr lang="fr-FR" sz="1200" dirty="0" smtClean="0">
                <a:ea typeface="+mn-ea"/>
                <a:cs typeface="+mn-cs"/>
              </a:rPr>
              <a:t>en complément </a:t>
            </a:r>
            <a:r>
              <a:rPr lang="fr-FR" sz="1200" dirty="0">
                <a:ea typeface="+mn-ea"/>
                <a:cs typeface="+mn-cs"/>
              </a:rPr>
              <a:t>des crédits court et moyen terme proposés par les Caisses </a:t>
            </a:r>
            <a:r>
              <a:rPr lang="fr-FR" sz="1200" dirty="0" smtClean="0">
                <a:ea typeface="+mn-ea"/>
                <a:cs typeface="+mn-cs"/>
              </a:rPr>
              <a:t>d’Epargne.</a:t>
            </a:r>
            <a:endParaRPr lang="fr-FR" sz="1200" dirty="0">
              <a:ea typeface="+mn-ea"/>
              <a:cs typeface="+mn-cs"/>
            </a:endParaRPr>
          </a:p>
          <a:p>
            <a:pPr marL="0" indent="0">
              <a:spcAft>
                <a:spcPts val="800"/>
              </a:spcAft>
              <a:buNone/>
            </a:pPr>
            <a:endParaRPr lang="fr-FR" sz="1400" b="1" u="sng" dirty="0" smtClean="0">
              <a:solidFill>
                <a:srgbClr val="C00000"/>
              </a:solidFill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fr-FR" sz="1400" b="1" cap="small" dirty="0">
                <a:solidFill>
                  <a:srgbClr val="C00000"/>
                </a:solidFill>
              </a:rPr>
              <a:t>Les raisons </a:t>
            </a:r>
          </a:p>
          <a:p>
            <a:pPr marL="0" indent="0">
              <a:buNone/>
            </a:pPr>
            <a:r>
              <a:rPr lang="fr-FR" sz="1200" dirty="0" smtClean="0"/>
              <a:t>4 motivations principales guident cette orientation stratégique :</a:t>
            </a:r>
          </a:p>
          <a:p>
            <a:pPr marL="350838" lvl="1"/>
            <a:r>
              <a:rPr lang="fr-FR" sz="1200" dirty="0" smtClean="0"/>
              <a:t>Un </a:t>
            </a:r>
            <a:r>
              <a:rPr lang="fr-FR" sz="1200" dirty="0"/>
              <a:t>accroissement de la </a:t>
            </a:r>
            <a:r>
              <a:rPr lang="fr-FR" sz="1200" b="1" dirty="0">
                <a:solidFill>
                  <a:srgbClr val="C00000"/>
                </a:solidFill>
              </a:rPr>
              <a:t>valeur </a:t>
            </a:r>
            <a:r>
              <a:rPr lang="fr-FR" sz="1200" b="1" dirty="0" smtClean="0">
                <a:solidFill>
                  <a:srgbClr val="C00000"/>
                </a:solidFill>
              </a:rPr>
              <a:t>ajoutée et du conseil</a:t>
            </a:r>
            <a:r>
              <a:rPr lang="fr-FR" sz="1200" dirty="0" smtClean="0"/>
              <a:t>. </a:t>
            </a:r>
            <a:r>
              <a:rPr lang="fr-FR" sz="1200" dirty="0"/>
              <a:t>L’ambition est </a:t>
            </a:r>
            <a:r>
              <a:rPr lang="fr-FR" sz="1200" dirty="0" smtClean="0"/>
              <a:t>d’avoir </a:t>
            </a:r>
            <a:r>
              <a:rPr lang="fr-FR" sz="1200" dirty="0"/>
              <a:t>une approche commerciale moins « produits » qu’orientée « solutions ». </a:t>
            </a:r>
            <a:r>
              <a:rPr lang="fr-FR" sz="1200" dirty="0" smtClean="0"/>
              <a:t>Cette démarche doit contribuer à fidéliser nos clients. </a:t>
            </a:r>
            <a:endParaRPr lang="fr-FR" sz="1200" dirty="0"/>
          </a:p>
          <a:p>
            <a:pPr marL="350838" lvl="1"/>
            <a:r>
              <a:rPr lang="fr-FR" sz="1200" dirty="0"/>
              <a:t>Un développement du </a:t>
            </a:r>
            <a:r>
              <a:rPr lang="fr-FR" sz="1200" b="1" dirty="0">
                <a:solidFill>
                  <a:srgbClr val="C00000"/>
                </a:solidFill>
              </a:rPr>
              <a:t>PNB</a:t>
            </a:r>
            <a:r>
              <a:rPr lang="fr-FR" sz="1200" dirty="0"/>
              <a:t>. La diversification des modes de financement doit conduire à développer l’équipement des clients et à proposer des solutions sur-mesure plus rémunératrices.</a:t>
            </a:r>
          </a:p>
          <a:p>
            <a:pPr marL="350838" lvl="1"/>
            <a:r>
              <a:rPr lang="fr-FR" sz="1200" dirty="0"/>
              <a:t>La </a:t>
            </a:r>
            <a:r>
              <a:rPr lang="fr-FR" sz="1200" dirty="0" smtClean="0"/>
              <a:t>maîtrise des </a:t>
            </a:r>
            <a:r>
              <a:rPr lang="fr-FR" sz="1200" b="1" dirty="0">
                <a:solidFill>
                  <a:srgbClr val="C00000"/>
                </a:solidFill>
              </a:rPr>
              <a:t>risques</a:t>
            </a:r>
            <a:r>
              <a:rPr lang="fr-FR" sz="1200" dirty="0"/>
              <a:t>. L’élargissement des techniques de financement doit contribuer à limiter l’exposition des </a:t>
            </a:r>
            <a:r>
              <a:rPr lang="fr-FR" sz="1200" dirty="0" smtClean="0"/>
              <a:t>Caisses d’Epargne </a:t>
            </a:r>
            <a:r>
              <a:rPr lang="fr-FR" sz="1200" dirty="0"/>
              <a:t>au risque de crédit grâce à la diversification des intervenants mobilisés autour des solutions de </a:t>
            </a:r>
            <a:r>
              <a:rPr lang="fr-FR" sz="1200" dirty="0" smtClean="0"/>
              <a:t>financement</a:t>
            </a:r>
            <a:r>
              <a:rPr lang="fr-FR" sz="1200" dirty="0"/>
              <a:t> </a:t>
            </a:r>
            <a:r>
              <a:rPr lang="fr-FR" sz="1200" dirty="0" smtClean="0"/>
              <a:t>(partage du risque, accompagnement, …).</a:t>
            </a:r>
          </a:p>
          <a:p>
            <a:pPr marL="350838" lvl="1"/>
            <a:r>
              <a:rPr lang="fr-FR" sz="1200" dirty="0"/>
              <a:t>La recherche </a:t>
            </a:r>
            <a:r>
              <a:rPr lang="fr-FR" sz="1200" b="1" dirty="0">
                <a:solidFill>
                  <a:srgbClr val="C00000"/>
                </a:solidFill>
              </a:rPr>
              <a:t>d’économies de fonds propres. </a:t>
            </a:r>
            <a:r>
              <a:rPr lang="fr-FR" sz="1200" dirty="0"/>
              <a:t>Cela est rendu nécessaire par les profonds changements de la réglementation prudentielle qui nous conduisent à privilégier des solutions de financement </a:t>
            </a:r>
            <a:r>
              <a:rPr lang="fr-FR" sz="1200" dirty="0" smtClean="0"/>
              <a:t>moins </a:t>
            </a:r>
            <a:r>
              <a:rPr lang="fr-FR" sz="1200" dirty="0" err="1" smtClean="0"/>
              <a:t>impactantes</a:t>
            </a:r>
            <a:r>
              <a:rPr lang="fr-FR" sz="1200" dirty="0" smtClean="0"/>
              <a:t> pour le bilan des Caisses d’Epargne.</a:t>
            </a:r>
          </a:p>
          <a:p>
            <a:pPr marL="0" indent="0">
              <a:spcAft>
                <a:spcPts val="800"/>
              </a:spcAft>
              <a:buNone/>
            </a:pPr>
            <a:endParaRPr lang="fr-FR" sz="1400" b="1" u="sng" dirty="0" smtClean="0">
              <a:solidFill>
                <a:srgbClr val="C00000"/>
              </a:solidFill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fr-FR" sz="1400" b="1" cap="small" dirty="0">
                <a:solidFill>
                  <a:srgbClr val="C00000"/>
                </a:solidFill>
              </a:rPr>
              <a:t>Les modalités </a:t>
            </a:r>
          </a:p>
          <a:p>
            <a:pPr marL="0" indent="0">
              <a:buNone/>
            </a:pPr>
            <a:r>
              <a:rPr lang="fr-FR" sz="1200" dirty="0"/>
              <a:t>Pour les professionnels, deux grandes orientations sont privilégiées :</a:t>
            </a:r>
          </a:p>
          <a:p>
            <a:pPr marL="357188" lvl="1"/>
            <a:r>
              <a:rPr lang="fr-FR" sz="1200" dirty="0"/>
              <a:t>Le développement des </a:t>
            </a:r>
            <a:r>
              <a:rPr lang="fr-FR" sz="1200" b="1" dirty="0">
                <a:solidFill>
                  <a:srgbClr val="C00000"/>
                </a:solidFill>
              </a:rPr>
              <a:t>solutions </a:t>
            </a:r>
            <a:r>
              <a:rPr lang="fr-FR" sz="1200" b="1" dirty="0" smtClean="0">
                <a:solidFill>
                  <a:srgbClr val="C00000"/>
                </a:solidFill>
              </a:rPr>
              <a:t>d’affacturage, </a:t>
            </a:r>
            <a:r>
              <a:rPr lang="fr-FR" sz="1200" b="1" dirty="0">
                <a:solidFill>
                  <a:srgbClr val="C00000"/>
                </a:solidFill>
              </a:rPr>
              <a:t>de crédit </a:t>
            </a:r>
            <a:r>
              <a:rPr lang="fr-FR" sz="1200" b="1" dirty="0" smtClean="0">
                <a:solidFill>
                  <a:srgbClr val="C00000"/>
                </a:solidFill>
              </a:rPr>
              <a:t>bail et de location longue durée</a:t>
            </a:r>
            <a:r>
              <a:rPr lang="fr-FR" sz="1200" dirty="0" smtClean="0"/>
              <a:t>. </a:t>
            </a:r>
            <a:r>
              <a:rPr lang="fr-FR" sz="1200" dirty="0"/>
              <a:t>Ces deux types de financement sont proposés par le Groupe via </a:t>
            </a:r>
            <a:r>
              <a:rPr lang="fr-FR" sz="1200" dirty="0" err="1"/>
              <a:t>Natixis</a:t>
            </a:r>
            <a:r>
              <a:rPr lang="fr-FR" sz="1200" dirty="0"/>
              <a:t> </a:t>
            </a:r>
            <a:r>
              <a:rPr lang="fr-FR" sz="1200" dirty="0" err="1"/>
              <a:t>Lease</a:t>
            </a:r>
            <a:r>
              <a:rPr lang="fr-FR" sz="1200" dirty="0"/>
              <a:t> et </a:t>
            </a:r>
            <a:r>
              <a:rPr lang="fr-FR" sz="1200" dirty="0" err="1"/>
              <a:t>Natixis</a:t>
            </a:r>
            <a:r>
              <a:rPr lang="fr-FR" sz="1200" dirty="0"/>
              <a:t> Factor. Ces solutions sont robustes, rentables et adaptées aux besoins des clients Pro. Aujourd’hui, l’équipement des clients des </a:t>
            </a:r>
            <a:r>
              <a:rPr lang="fr-FR" sz="1200" dirty="0" smtClean="0"/>
              <a:t>Caisses d’Epargne </a:t>
            </a:r>
            <a:r>
              <a:rPr lang="fr-FR" sz="1200" dirty="0"/>
              <a:t>reste inférieur aux standards du </a:t>
            </a:r>
            <a:r>
              <a:rPr lang="fr-FR" sz="1200" dirty="0" smtClean="0"/>
              <a:t>marché.</a:t>
            </a:r>
            <a:endParaRPr lang="fr-FR" sz="1200" dirty="0"/>
          </a:p>
          <a:p>
            <a:pPr marL="357188" lvl="1"/>
            <a:r>
              <a:rPr lang="fr-FR" sz="1200" dirty="0"/>
              <a:t>Le développement du recours aux </a:t>
            </a:r>
            <a:r>
              <a:rPr lang="fr-FR" sz="1200" b="1" dirty="0">
                <a:solidFill>
                  <a:srgbClr val="C00000"/>
                </a:solidFill>
              </a:rPr>
              <a:t>sociétés de cautions mutuelles</a:t>
            </a:r>
            <a:r>
              <a:rPr lang="fr-FR" sz="1200" dirty="0"/>
              <a:t>. Un recours plus systématique aux sociétés de cautions mutuelles, </a:t>
            </a:r>
            <a:r>
              <a:rPr lang="fr-FR" sz="1200" dirty="0" smtClean="0"/>
              <a:t>principalement la SACCEF </a:t>
            </a:r>
            <a:r>
              <a:rPr lang="fr-FR" sz="1200" dirty="0"/>
              <a:t>lorsque cela est possible, permet de limiter le risque et de sécuriser les </a:t>
            </a:r>
            <a:r>
              <a:rPr lang="fr-FR" sz="1200" dirty="0" smtClean="0"/>
              <a:t>montages.</a:t>
            </a:r>
            <a:endParaRPr lang="fr-FR" sz="1200" dirty="0"/>
          </a:p>
          <a:p>
            <a:pPr marL="350838" lvl="1"/>
            <a:endParaRPr lang="fr-FR" sz="1200" dirty="0"/>
          </a:p>
          <a:p>
            <a:endParaRPr lang="en-US" sz="1800" dirty="0"/>
          </a:p>
        </p:txBody>
      </p:sp>
      <p:sp>
        <p:nvSpPr>
          <p:cNvPr id="5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41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C00000"/>
              </a:buClr>
            </a:pPr>
            <a:r>
              <a:rPr lang="fr-FR" sz="2000" dirty="0" smtClean="0">
                <a:solidFill>
                  <a:schemeClr val="tx1">
                    <a:lumMod val="75000"/>
                  </a:schemeClr>
                </a:solidFill>
              </a:rPr>
              <a:t>Un guide pour avoir une vision panoramique des solutions de financement </a:t>
            </a:r>
            <a:endParaRPr lang="fr-FR" i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b="1" u="sng" dirty="0" smtClean="0"/>
          </a:p>
          <a:p>
            <a:pPr marL="0" indent="0">
              <a:spcAft>
                <a:spcPts val="800"/>
              </a:spcAft>
              <a:buNone/>
            </a:pPr>
            <a:r>
              <a:rPr lang="fr-FR" sz="1400" b="1" cap="small" dirty="0">
                <a:solidFill>
                  <a:srgbClr val="C00000"/>
                </a:solidFill>
              </a:rPr>
              <a:t>Les principes</a:t>
            </a:r>
          </a:p>
          <a:p>
            <a:pPr marL="355600" lvl="1" indent="-173038"/>
            <a:r>
              <a:rPr lang="fr-FR" sz="1200" dirty="0" smtClean="0">
                <a:ea typeface="+mn-ea"/>
                <a:cs typeface="+mn-cs"/>
              </a:rPr>
              <a:t>Ce guide inclut 9 fiches, qui correspondent aux 9 grands besoins de financement des clients Professionnels.</a:t>
            </a:r>
          </a:p>
          <a:p>
            <a:pPr marL="355600" lvl="1" indent="-173038"/>
            <a:r>
              <a:rPr lang="fr-FR" sz="1200" dirty="0"/>
              <a:t>Les fiches </a:t>
            </a:r>
            <a:r>
              <a:rPr lang="fr-FR" sz="1200" dirty="0" smtClean="0"/>
              <a:t>présentent des </a:t>
            </a:r>
            <a:r>
              <a:rPr lang="fr-FR" sz="1200" dirty="0"/>
              <a:t>solutions  globales, qui incluent le produit de financement et la garantie ou les cautions </a:t>
            </a:r>
            <a:r>
              <a:rPr lang="fr-FR" sz="1200" dirty="0" smtClean="0"/>
              <a:t>associées.</a:t>
            </a:r>
          </a:p>
          <a:p>
            <a:pPr marL="355600" lvl="1" indent="-173038"/>
            <a:r>
              <a:rPr lang="fr-FR" sz="1200" dirty="0" smtClean="0"/>
              <a:t>Elles mettent en avant les bénéfices client et les bénéfices Caisse d’Epargne attendus.</a:t>
            </a:r>
            <a:endParaRPr lang="fr-FR" sz="1200" dirty="0"/>
          </a:p>
          <a:p>
            <a:pPr marL="355600" lvl="1" indent="-173038"/>
            <a:r>
              <a:rPr lang="fr-FR" sz="1200" dirty="0" smtClean="0">
                <a:ea typeface="+mn-ea"/>
                <a:cs typeface="+mn-cs"/>
              </a:rPr>
              <a:t>Un label distingue les solutions de référence, qui sont à privilégier car elles maximisent les bénéfices tant pour le client que pour les Caisses d’Epargne.</a:t>
            </a:r>
          </a:p>
          <a:p>
            <a:pPr marL="538163">
              <a:buFont typeface="Arial Black" panose="020B0A04020102020204" pitchFamily="34" charset="0"/>
              <a:buChar char="&gt;"/>
            </a:pPr>
            <a:endParaRPr lang="en-US" sz="1400" dirty="0" smtClean="0"/>
          </a:p>
          <a:p>
            <a:pPr marL="538163">
              <a:buFont typeface="Arial Black" panose="020B0A04020102020204" pitchFamily="34" charset="0"/>
              <a:buChar char="&gt;"/>
            </a:pPr>
            <a:endParaRPr lang="en-US" sz="1400" dirty="0"/>
          </a:p>
          <a:p>
            <a:pPr marL="538163">
              <a:buFont typeface="Arial Black" panose="020B0A04020102020204" pitchFamily="34" charset="0"/>
              <a:buChar char="&gt;"/>
            </a:pPr>
            <a:endParaRPr lang="en-US" sz="1400" dirty="0" smtClean="0"/>
          </a:p>
          <a:p>
            <a:pPr marL="0" indent="0">
              <a:spcAft>
                <a:spcPts val="800"/>
              </a:spcAft>
              <a:buNone/>
            </a:pPr>
            <a:r>
              <a:rPr lang="fr-FR" sz="1400" b="1" cap="small" dirty="0">
                <a:solidFill>
                  <a:srgbClr val="C00000"/>
                </a:solidFill>
              </a:rPr>
              <a:t>L’utilisation</a:t>
            </a:r>
          </a:p>
          <a:p>
            <a:pPr marL="355600" lvl="1" indent="-173038"/>
            <a:r>
              <a:rPr lang="fr-FR" sz="1200" dirty="0">
                <a:ea typeface="+mn-ea"/>
                <a:cs typeface="+mn-cs"/>
              </a:rPr>
              <a:t>Chaque fiche présente les questions-clés à poser lors des entretiens clients, pour apporter la réponse la plus pertinente possible au besoin exprimé ou identifié</a:t>
            </a:r>
            <a:r>
              <a:rPr lang="fr-FR" sz="1200" dirty="0" smtClean="0">
                <a:ea typeface="+mn-ea"/>
                <a:cs typeface="+mn-cs"/>
              </a:rPr>
              <a:t>.</a:t>
            </a:r>
            <a:endParaRPr lang="fr-FR" sz="1200" dirty="0">
              <a:ea typeface="+mn-ea"/>
              <a:cs typeface="+mn-cs"/>
            </a:endParaRPr>
          </a:p>
        </p:txBody>
      </p:sp>
      <p:sp>
        <p:nvSpPr>
          <p:cNvPr id="5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36" y="2839180"/>
            <a:ext cx="432000" cy="432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443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C00000"/>
              </a:buClr>
            </a:pPr>
            <a:r>
              <a:rPr lang="fr-FR" sz="2000" dirty="0" smtClean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</a:rPr>
              <a:t>Les 9 besoins de financement de nos clients</a:t>
            </a:r>
            <a:endParaRPr lang="fr-FR" sz="2000" i="1" dirty="0">
              <a:latin typeface="Calibri" panose="020F0502020204030204" pitchFamily="34" charset="0"/>
            </a:endParaRPr>
          </a:p>
        </p:txBody>
      </p:sp>
      <p:sp>
        <p:nvSpPr>
          <p:cNvPr id="803" name="Rectangle 5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869769" y="1313488"/>
            <a:ext cx="805833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Financer une installation </a:t>
            </a:r>
            <a:r>
              <a:rPr lang="fr-FR" sz="14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(fonds de commerce, achat de parts, pas de porte, droit au bail, création ex nihilo, …)</a:t>
            </a:r>
            <a:endParaRPr lang="fr-FR" sz="14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06" name="Rectangle 5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557746" y="1897307"/>
            <a:ext cx="737035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Financer des travaux ou des aménagements</a:t>
            </a:r>
          </a:p>
        </p:txBody>
      </p:sp>
      <p:sp>
        <p:nvSpPr>
          <p:cNvPr id="809" name="Rectangle 5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869769" y="2481126"/>
            <a:ext cx="744238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Financer un véhicule</a:t>
            </a:r>
          </a:p>
        </p:txBody>
      </p:sp>
      <p:sp>
        <p:nvSpPr>
          <p:cNvPr id="812" name="Rectangle 5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557746" y="3064945"/>
            <a:ext cx="737035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Financer </a:t>
            </a:r>
            <a:r>
              <a:rPr lang="fr-FR" sz="1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du matériel</a:t>
            </a:r>
            <a:endParaRPr lang="fr-FR" sz="14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15" name="Rectangle 5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869769" y="3648764"/>
            <a:ext cx="744238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Financer un bien immobilier </a:t>
            </a:r>
            <a:r>
              <a:rPr lang="fr-FR" sz="14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(terrain, bâti</a:t>
            </a:r>
            <a:r>
              <a:rPr lang="fr-FR" sz="14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) </a:t>
            </a:r>
            <a:r>
              <a:rPr lang="fr-FR" sz="1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à titre professionnel</a:t>
            </a:r>
            <a:endParaRPr lang="fr-FR" sz="14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18" name="Rectangle 5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557746" y="4232583"/>
            <a:ext cx="737035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Financer le rachat de comptes courants d’associés</a:t>
            </a:r>
          </a:p>
        </p:txBody>
      </p:sp>
      <p:sp>
        <p:nvSpPr>
          <p:cNvPr id="821" name="Rectangle 5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869769" y="4816402"/>
            <a:ext cx="744238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Financer </a:t>
            </a:r>
            <a:r>
              <a:rPr lang="fr-FR" sz="1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le </a:t>
            </a:r>
            <a:r>
              <a:rPr lang="fr-FR" sz="1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cycle d’exploitation</a:t>
            </a:r>
          </a:p>
        </p:txBody>
      </p:sp>
      <p:sp>
        <p:nvSpPr>
          <p:cNvPr id="18" name="Rectangle 17"/>
          <p:cNvSpPr>
            <a:spLocks noChangeAspect="1"/>
          </p:cNvSpPr>
          <p:nvPr/>
        </p:nvSpPr>
        <p:spPr bwMode="auto">
          <a:xfrm>
            <a:off x="355985" y="1227932"/>
            <a:ext cx="398538" cy="386556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1</a:t>
            </a:r>
          </a:p>
        </p:txBody>
      </p:sp>
      <p:sp>
        <p:nvSpPr>
          <p:cNvPr id="805" name="Rectangle 804"/>
          <p:cNvSpPr>
            <a:spLocks noChangeAspect="1"/>
          </p:cNvSpPr>
          <p:nvPr/>
        </p:nvSpPr>
        <p:spPr bwMode="auto">
          <a:xfrm>
            <a:off x="1090349" y="1811751"/>
            <a:ext cx="398538" cy="386556"/>
          </a:xfrm>
          <a:prstGeom prst="rect">
            <a:avLst/>
          </a:prstGeom>
          <a:solidFill>
            <a:srgbClr val="FF0066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2</a:t>
            </a:r>
          </a:p>
        </p:txBody>
      </p:sp>
      <p:sp>
        <p:nvSpPr>
          <p:cNvPr id="808" name="Rectangle 807"/>
          <p:cNvSpPr>
            <a:spLocks noChangeAspect="1"/>
          </p:cNvSpPr>
          <p:nvPr/>
        </p:nvSpPr>
        <p:spPr bwMode="auto">
          <a:xfrm>
            <a:off x="355985" y="2395570"/>
            <a:ext cx="398538" cy="386556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3</a:t>
            </a:r>
          </a:p>
        </p:txBody>
      </p:sp>
      <p:sp>
        <p:nvSpPr>
          <p:cNvPr id="811" name="Rectangle 810"/>
          <p:cNvSpPr>
            <a:spLocks noChangeAspect="1"/>
          </p:cNvSpPr>
          <p:nvPr/>
        </p:nvSpPr>
        <p:spPr bwMode="auto">
          <a:xfrm>
            <a:off x="1090349" y="2979389"/>
            <a:ext cx="398538" cy="386556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4</a:t>
            </a:r>
          </a:p>
        </p:txBody>
      </p:sp>
      <p:sp>
        <p:nvSpPr>
          <p:cNvPr id="814" name="Rectangle 813"/>
          <p:cNvSpPr>
            <a:spLocks noChangeAspect="1"/>
          </p:cNvSpPr>
          <p:nvPr/>
        </p:nvSpPr>
        <p:spPr bwMode="auto">
          <a:xfrm>
            <a:off x="355985" y="3563208"/>
            <a:ext cx="398538" cy="386556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5</a:t>
            </a:r>
          </a:p>
        </p:txBody>
      </p:sp>
      <p:sp>
        <p:nvSpPr>
          <p:cNvPr id="817" name="Rectangle 816"/>
          <p:cNvSpPr>
            <a:spLocks noChangeAspect="1"/>
          </p:cNvSpPr>
          <p:nvPr/>
        </p:nvSpPr>
        <p:spPr bwMode="auto">
          <a:xfrm>
            <a:off x="1090349" y="4147027"/>
            <a:ext cx="398538" cy="386556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6</a:t>
            </a:r>
          </a:p>
        </p:txBody>
      </p:sp>
      <p:sp>
        <p:nvSpPr>
          <p:cNvPr id="820" name="Rectangle 819"/>
          <p:cNvSpPr>
            <a:spLocks noChangeAspect="1"/>
          </p:cNvSpPr>
          <p:nvPr/>
        </p:nvSpPr>
        <p:spPr bwMode="auto">
          <a:xfrm>
            <a:off x="355985" y="4730846"/>
            <a:ext cx="398538" cy="386556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7</a:t>
            </a:r>
          </a:p>
        </p:txBody>
      </p:sp>
      <p:sp>
        <p:nvSpPr>
          <p:cNvPr id="823" name="Rectangle 822"/>
          <p:cNvSpPr>
            <a:spLocks noChangeAspect="1"/>
          </p:cNvSpPr>
          <p:nvPr/>
        </p:nvSpPr>
        <p:spPr bwMode="auto">
          <a:xfrm>
            <a:off x="1090349" y="5314666"/>
            <a:ext cx="398538" cy="386556"/>
          </a:xfrm>
          <a:prstGeom prst="rect">
            <a:avLst/>
          </a:prstGeom>
          <a:solidFill>
            <a:srgbClr val="A65416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8</a:t>
            </a:r>
          </a:p>
        </p:txBody>
      </p:sp>
      <p:sp>
        <p:nvSpPr>
          <p:cNvPr id="824" name="Rectangle 5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557746" y="5400222"/>
            <a:ext cx="737035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Préserver ou reconstituer </a:t>
            </a:r>
            <a:r>
              <a:rPr lang="fr-FR" sz="1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la </a:t>
            </a:r>
            <a:r>
              <a:rPr lang="fr-FR" sz="1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trésorerie</a:t>
            </a:r>
          </a:p>
        </p:txBody>
      </p:sp>
      <p:sp>
        <p:nvSpPr>
          <p:cNvPr id="32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20" name="Rectangle 5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869769" y="5984040"/>
            <a:ext cx="744238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Financer les besoins à titre privé</a:t>
            </a:r>
            <a:endParaRPr lang="fr-FR" sz="14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1" name="Rectangle 20"/>
          <p:cNvSpPr>
            <a:spLocks noChangeAspect="1"/>
          </p:cNvSpPr>
          <p:nvPr/>
        </p:nvSpPr>
        <p:spPr bwMode="auto">
          <a:xfrm>
            <a:off x="355985" y="5898484"/>
            <a:ext cx="398538" cy="386556"/>
          </a:xfrm>
          <a:prstGeom prst="rect">
            <a:avLst/>
          </a:prstGeom>
          <a:solidFill>
            <a:srgbClr val="CC0099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9</a:t>
            </a:r>
            <a:endParaRPr lang="fr-FR" sz="1400" b="1" dirty="0" smtClean="0">
              <a:solidFill>
                <a:schemeClr val="bg1"/>
              </a:solidFill>
              <a:latin typeface="Calibri" panose="020F0502020204030204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86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12" name="Rectangle 50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1593669" y="399076"/>
            <a:ext cx="744238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Financer une installation </a:t>
            </a:r>
            <a:r>
              <a:rPr lang="fr-FR" sz="14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(fonds de commerce, achat de parts, pas de porte, droit au bail, …)</a:t>
            </a:r>
            <a:endParaRPr lang="fr-FR" sz="14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6" name="Espace réservé du contenu 2"/>
          <p:cNvSpPr txBox="1">
            <a:spLocks/>
          </p:cNvSpPr>
          <p:nvPr/>
        </p:nvSpPr>
        <p:spPr bwMode="auto">
          <a:xfrm>
            <a:off x="4546599" y="2737414"/>
            <a:ext cx="4905375" cy="337600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fr-FR" b="1" cap="small" dirty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Les questions-clés</a:t>
            </a:r>
          </a:p>
          <a:p>
            <a:pPr marL="0" indent="0">
              <a:buNone/>
            </a:pPr>
            <a:r>
              <a:rPr lang="fr-FR" sz="1400" kern="0" dirty="0">
                <a:solidFill>
                  <a:schemeClr val="accent6"/>
                </a:solidFill>
              </a:rPr>
              <a:t>Les caractéristiques du financement :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Quel est le montant du financement ?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Quelle est la durée du financement ?</a:t>
            </a:r>
          </a:p>
          <a:p>
            <a:pPr lvl="1"/>
            <a:endParaRPr lang="fr-FR" sz="1400" kern="0" dirty="0">
              <a:solidFill>
                <a:schemeClr val="accent6"/>
              </a:solidFill>
              <a:ea typeface="+mn-ea"/>
              <a:cs typeface="+mn-cs"/>
            </a:endParaRPr>
          </a:p>
          <a:p>
            <a:pPr marL="0" lvl="1" indent="0">
              <a:buSzPct val="100000"/>
              <a:buNone/>
            </a:pPr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Le profil de votre client :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Votre client est-il nouveau chef d’entreprise ou </a:t>
            </a:r>
            <a:r>
              <a:rPr lang="fr-FR" sz="1400" kern="0" dirty="0" err="1">
                <a:solidFill>
                  <a:schemeClr val="accent6"/>
                </a:solidFill>
                <a:ea typeface="+mn-ea"/>
                <a:cs typeface="+mn-cs"/>
              </a:rPr>
              <a:t>a-t-il</a:t>
            </a:r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 déjà exercé en tant que chef d’entreprise ?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Votre client souhaite-t-il créer une nouvelle entreprise ou reprendre une entreprise existante ?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Quel est le secteur d’activité de votre client?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Le chef d’entreprise est-il une femme</a:t>
            </a:r>
            <a:r>
              <a:rPr lang="fr-FR" sz="1400" kern="0" dirty="0" smtClean="0">
                <a:solidFill>
                  <a:schemeClr val="accent6"/>
                </a:solidFill>
                <a:ea typeface="+mn-ea"/>
                <a:cs typeface="+mn-cs"/>
              </a:rPr>
              <a:t>?</a:t>
            </a:r>
            <a:endParaRPr lang="fr-FR" sz="1400" kern="0" dirty="0">
              <a:solidFill>
                <a:schemeClr val="accent6"/>
              </a:solidFill>
              <a:ea typeface="+mn-ea"/>
              <a:cs typeface="+mn-cs"/>
            </a:endParaRPr>
          </a:p>
        </p:txBody>
      </p:sp>
      <p:pic>
        <p:nvPicPr>
          <p:cNvPr id="17" name="Picture 2" descr="C:\Users\lecocqce\Documents\CEP - Plan stratégique du marché pro\5. Projet Financement\Images\boutique.png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669" y="3898900"/>
            <a:ext cx="1178945" cy="1178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>
            <a:spLocks noChangeAspect="1"/>
          </p:cNvSpPr>
          <p:nvPr/>
        </p:nvSpPr>
        <p:spPr bwMode="auto">
          <a:xfrm>
            <a:off x="759444" y="328908"/>
            <a:ext cx="398538" cy="386556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1</a:t>
            </a: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 bwMode="auto">
          <a:xfrm>
            <a:off x="452437" y="1291089"/>
            <a:ext cx="3729037" cy="24046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fr-FR" b="1" cap="small" dirty="0" smtClean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L’objet financé</a:t>
            </a:r>
            <a:endParaRPr lang="fr-FR" b="1" i="1" dirty="0" smtClean="0">
              <a:solidFill>
                <a:srgbClr val="0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marL="0" indent="0">
              <a:buNone/>
            </a:pPr>
            <a:r>
              <a:rPr lang="fr-FR" sz="1400" kern="0" dirty="0">
                <a:solidFill>
                  <a:schemeClr val="accent6"/>
                </a:solidFill>
              </a:rPr>
              <a:t>Votre client a besoin de financer </a:t>
            </a:r>
            <a:r>
              <a:rPr lang="fr-FR" sz="1400" kern="0" dirty="0" smtClean="0">
                <a:solidFill>
                  <a:schemeClr val="accent6"/>
                </a:solidFill>
              </a:rPr>
              <a:t>:</a:t>
            </a:r>
          </a:p>
          <a:p>
            <a:pPr marL="357188" lvl="1"/>
            <a:r>
              <a:rPr lang="fr-FR" sz="1400" dirty="0" smtClean="0">
                <a:solidFill>
                  <a:schemeClr val="accent6"/>
                </a:solidFill>
              </a:rPr>
              <a:t>Un fonds de commerce</a:t>
            </a:r>
          </a:p>
          <a:p>
            <a:pPr marL="357188" lvl="1"/>
            <a:r>
              <a:rPr lang="fr-FR" sz="1400" dirty="0" smtClean="0">
                <a:solidFill>
                  <a:schemeClr val="accent6"/>
                </a:solidFill>
              </a:rPr>
              <a:t>Un pas de porte</a:t>
            </a:r>
          </a:p>
          <a:p>
            <a:pPr marL="357188" lvl="1"/>
            <a:r>
              <a:rPr lang="fr-FR" sz="1400" dirty="0" smtClean="0">
                <a:solidFill>
                  <a:schemeClr val="accent6"/>
                </a:solidFill>
              </a:rPr>
              <a:t>Un droit au bail</a:t>
            </a:r>
          </a:p>
          <a:p>
            <a:pPr marL="357188" lvl="1"/>
            <a:r>
              <a:rPr lang="fr-FR" sz="1400" dirty="0" smtClean="0">
                <a:solidFill>
                  <a:schemeClr val="accent6"/>
                </a:solidFill>
              </a:rPr>
              <a:t>Un achat de parts</a:t>
            </a:r>
          </a:p>
          <a:p>
            <a:pPr marL="357188" lvl="1"/>
            <a:r>
              <a:rPr lang="fr-FR" sz="1400" dirty="0" smtClean="0">
                <a:solidFill>
                  <a:schemeClr val="accent6"/>
                </a:solidFill>
              </a:rPr>
              <a:t>Une création ex nihilo</a:t>
            </a:r>
          </a:p>
          <a:p>
            <a:pPr marL="357188" lvl="1"/>
            <a:r>
              <a:rPr lang="fr-FR" sz="1400" dirty="0" smtClean="0">
                <a:solidFill>
                  <a:schemeClr val="accent6"/>
                </a:solidFill>
              </a:rPr>
              <a:t>…</a:t>
            </a:r>
            <a:endParaRPr lang="fr-FR" sz="1400" kern="0" dirty="0">
              <a:solidFill>
                <a:schemeClr val="accent6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789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16"/>
          <p:cNvSpPr/>
          <p:nvPr/>
        </p:nvSpPr>
        <p:spPr bwMode="auto">
          <a:xfrm>
            <a:off x="814036" y="987797"/>
            <a:ext cx="1301368" cy="5453945"/>
          </a:xfrm>
          <a:prstGeom prst="rect">
            <a:avLst/>
          </a:prstGeom>
          <a:solidFill>
            <a:srgbClr val="C00000">
              <a:alpha val="9804"/>
            </a:srgbClr>
          </a:solidFill>
        </p:spPr>
        <p:txBody>
          <a:bodyPr vert="vert270" wrap="square" anchor="ctr">
            <a:noAutofit/>
          </a:bodyPr>
          <a:lstStyle/>
          <a:p>
            <a:pPr algn="ctr"/>
            <a:endParaRPr lang="fr-FR" sz="1100" b="1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sp>
        <p:nvSpPr>
          <p:cNvPr id="119" name="Rectangle 118"/>
          <p:cNvSpPr/>
          <p:nvPr/>
        </p:nvSpPr>
        <p:spPr bwMode="auto">
          <a:xfrm>
            <a:off x="2155217" y="987797"/>
            <a:ext cx="1306711" cy="5453945"/>
          </a:xfrm>
          <a:prstGeom prst="rect">
            <a:avLst/>
          </a:prstGeom>
          <a:solidFill>
            <a:srgbClr val="C00000">
              <a:alpha val="9804"/>
            </a:srgbClr>
          </a:solidFill>
        </p:spPr>
        <p:txBody>
          <a:bodyPr vert="vert270" wrap="square" anchor="ctr">
            <a:noAutofit/>
          </a:bodyPr>
          <a:lstStyle/>
          <a:p>
            <a:pPr algn="ctr"/>
            <a:endParaRPr lang="fr-FR" sz="1100" b="1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ectangle à coins arrondis 3"/>
          <p:cNvSpPr/>
          <p:nvPr/>
        </p:nvSpPr>
        <p:spPr bwMode="auto">
          <a:xfrm>
            <a:off x="3503791" y="810081"/>
            <a:ext cx="3492000" cy="5580782"/>
          </a:xfrm>
          <a:prstGeom prst="roundRect">
            <a:avLst>
              <a:gd name="adj" fmla="val 7975"/>
            </a:avLst>
          </a:prstGeom>
          <a:solidFill>
            <a:schemeClr val="tx2">
              <a:lumMod val="40000"/>
              <a:lumOff val="60000"/>
              <a:alpha val="14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endParaRPr lang="fr-FR" b="1" dirty="0" smtClean="0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auto">
          <a:xfrm>
            <a:off x="854080" y="1108860"/>
            <a:ext cx="1235492" cy="41855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108000" tIns="43200" rIns="108000" bIns="41989" rtlCol="0" anchor="ctr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Prêt Pro</a:t>
            </a:r>
            <a:endParaRPr lang="fr-FR" sz="90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515096" y="1108860"/>
            <a:ext cx="6342722" cy="41855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indent="92075" algn="ctr" defTabSz="839788">
              <a:spcBef>
                <a:spcPct val="55000"/>
              </a:spcBef>
            </a:pPr>
            <a:r>
              <a:rPr lang="fr-FR" sz="900" b="1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Prêt Pro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 bwMode="auto">
          <a:xfrm>
            <a:off x="2187116" y="1108860"/>
            <a:ext cx="1260000" cy="41855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108000" tIns="41989" rIns="108000" bIns="41989" rtlCol="0" anchor="ctr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Prêt Pro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-13743" y="1535112"/>
            <a:ext cx="864000" cy="261610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/>
          <a:p>
            <a:pPr algn="ctr"/>
            <a:r>
              <a:rPr lang="fr-FR" sz="1100" b="1" cap="small" dirty="0" smtClean="0">
                <a:solidFill>
                  <a:srgbClr val="C00000"/>
                </a:solidFill>
                <a:latin typeface="Calibri" panose="020F0502020204030204" pitchFamily="34" charset="0"/>
              </a:rPr>
              <a:t>Solutions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07" y="973854"/>
            <a:ext cx="360000" cy="36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441" y="973854"/>
            <a:ext cx="360000" cy="36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 bwMode="auto">
          <a:xfrm>
            <a:off x="7052521" y="1880276"/>
            <a:ext cx="1859187" cy="41166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ts val="0"/>
              </a:spcBef>
            </a:pPr>
            <a:r>
              <a:rPr lang="fr-FR" sz="900" b="1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Garantie </a:t>
            </a:r>
            <a:r>
              <a:rPr lang="fr-FR" sz="900" b="1" i="1" dirty="0" err="1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BPIfrance</a:t>
            </a:r>
            <a:endParaRPr lang="fr-FR" sz="900" b="1" i="1" dirty="0" smtClean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  <a:p>
            <a:pPr algn="ctr" defTabSz="839788">
              <a:spcBef>
                <a:spcPts val="0"/>
              </a:spcBef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Caution personnelle</a:t>
            </a:r>
            <a:r>
              <a:rPr lang="fr-FR" sz="900" b="1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 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8970982" y="1880276"/>
            <a:ext cx="886835" cy="41166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ts val="0"/>
              </a:spcBef>
            </a:pPr>
            <a:r>
              <a:rPr lang="fr-FR" sz="900" b="1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Garantie </a:t>
            </a:r>
            <a:r>
              <a:rPr lang="fr-FR" sz="900" b="1" i="1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SIAGI</a:t>
            </a:r>
          </a:p>
          <a:p>
            <a:pPr algn="ctr" defTabSz="839788">
              <a:spcBef>
                <a:spcPts val="0"/>
              </a:spcBef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Caution personnelle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3526583" y="1566372"/>
            <a:ext cx="1116000" cy="288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ctr"/>
          <a:lstStyle/>
          <a:p>
            <a:pPr indent="92075" algn="ctr" defTabSz="839788">
              <a:spcBef>
                <a:spcPct val="55000"/>
              </a:spcBef>
            </a:pPr>
            <a:r>
              <a:rPr lang="fr-FR" sz="900" b="1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Prêt  d’honneur Initiative France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5851478" y="1880276"/>
            <a:ext cx="1116000" cy="41166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indent="92075" algn="ctr" defTabSz="839788">
              <a:spcBef>
                <a:spcPts val="0"/>
              </a:spcBef>
            </a:pPr>
            <a:r>
              <a:rPr lang="fr-FR" sz="900" b="1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Garantie </a:t>
            </a:r>
            <a:r>
              <a:rPr lang="fr-FR" sz="900" b="1" i="1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France Active </a:t>
            </a:r>
            <a:r>
              <a:rPr lang="fr-FR" sz="8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(FAG à hauteur de 65%, FGIF 70%)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3515096" y="860960"/>
            <a:ext cx="3488007" cy="45717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fr-FR" sz="900" b="1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Réseaux d’accompagnement</a:t>
            </a:r>
          </a:p>
        </p:txBody>
      </p:sp>
      <p:sp>
        <p:nvSpPr>
          <p:cNvPr id="17" name="Rectangle 5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392277" y="151498"/>
            <a:ext cx="841680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Financer une installation </a:t>
            </a:r>
            <a:r>
              <a:rPr lang="fr-FR" sz="14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(fonds de commerce, achat de parts, pas de porte, droit au bail, création ex nihilo, …)</a:t>
            </a:r>
          </a:p>
          <a:p>
            <a:pPr eaLnBrk="0" hangingPunct="0">
              <a:buClr>
                <a:srgbClr val="581D74"/>
              </a:buClr>
            </a:pPr>
            <a:r>
              <a:rPr lang="fr-FR" i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Les solutions de la Caisse d’Epargne Marché des Professionnels</a:t>
            </a:r>
          </a:p>
        </p:txBody>
      </p:sp>
      <p:cxnSp>
        <p:nvCxnSpPr>
          <p:cNvPr id="18" name="Connecteur droit 17"/>
          <p:cNvCxnSpPr/>
          <p:nvPr/>
        </p:nvCxnSpPr>
        <p:spPr bwMode="auto">
          <a:xfrm>
            <a:off x="850257" y="2731886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Line 105"/>
          <p:cNvSpPr>
            <a:spLocks noChangeShapeType="1"/>
          </p:cNvSpPr>
          <p:nvPr/>
        </p:nvSpPr>
        <p:spPr bwMode="auto">
          <a:xfrm>
            <a:off x="452438" y="742678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20" name="Rectangle 19"/>
          <p:cNvSpPr>
            <a:spLocks noChangeAspect="1"/>
          </p:cNvSpPr>
          <p:nvPr/>
        </p:nvSpPr>
        <p:spPr bwMode="auto">
          <a:xfrm>
            <a:off x="759444" y="163808"/>
            <a:ext cx="398538" cy="386556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1</a:t>
            </a:r>
          </a:p>
        </p:txBody>
      </p:sp>
      <p:sp>
        <p:nvSpPr>
          <p:cNvPr id="21" name="Espace réservé du contenu 2"/>
          <p:cNvSpPr txBox="1">
            <a:spLocks/>
          </p:cNvSpPr>
          <p:nvPr/>
        </p:nvSpPr>
        <p:spPr bwMode="auto">
          <a:xfrm>
            <a:off x="2187116" y="1899606"/>
            <a:ext cx="1260000" cy="39668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108000" tIns="41989" rIns="108000" bIns="41989" rtlCol="0" anchor="ctr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marL="92075" indent="-92075">
              <a:spcBef>
                <a:spcPts val="0"/>
              </a:spcBef>
              <a:spcAft>
                <a:spcPts val="0"/>
              </a:spcAft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Caution simple </a:t>
            </a:r>
            <a:r>
              <a:rPr lang="fr-FR" sz="900" i="1" dirty="0" smtClean="0">
                <a:solidFill>
                  <a:srgbClr val="948683"/>
                </a:solidFill>
                <a:latin typeface="Calibri" panose="020F0502020204030204" pitchFamily="34" charset="0"/>
              </a:rPr>
              <a:t>SACCEF</a:t>
            </a:r>
          </a:p>
          <a:p>
            <a:pPr marL="92075" indent="-92075">
              <a:spcBef>
                <a:spcPts val="0"/>
              </a:spcBef>
              <a:spcAft>
                <a:spcPts val="0"/>
              </a:spcAft>
            </a:pPr>
            <a:r>
              <a:rPr lang="fr-FR" sz="9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Caution du dirigeant </a:t>
            </a:r>
            <a:endParaRPr lang="fr-FR" sz="9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Espace réservé du contenu 2"/>
          <p:cNvSpPr txBox="1">
            <a:spLocks/>
          </p:cNvSpPr>
          <p:nvPr/>
        </p:nvSpPr>
        <p:spPr bwMode="auto">
          <a:xfrm>
            <a:off x="855963" y="1899606"/>
            <a:ext cx="1231495" cy="39233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108000" tIns="41989" rIns="108000" bIns="41989" rtlCol="0" anchor="ctr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marL="92075" indent="-92075">
              <a:spcBef>
                <a:spcPts val="0"/>
              </a:spcBef>
              <a:spcAft>
                <a:spcPts val="0"/>
              </a:spcAft>
            </a:pPr>
            <a:r>
              <a:rPr lang="fr-FR" sz="900" dirty="0">
                <a:solidFill>
                  <a:srgbClr val="948683"/>
                </a:solidFill>
                <a:latin typeface="Calibri" panose="020F0502020204030204" pitchFamily="34" charset="0"/>
              </a:rPr>
              <a:t>Garantie </a:t>
            </a:r>
            <a:r>
              <a:rPr lang="fr-FR" sz="900" i="1" dirty="0" err="1">
                <a:solidFill>
                  <a:srgbClr val="948683"/>
                </a:solidFill>
                <a:latin typeface="Calibri" panose="020F0502020204030204" pitchFamily="34" charset="0"/>
              </a:rPr>
              <a:t>BPIfrance</a:t>
            </a:r>
            <a:r>
              <a:rPr lang="fr-FR" sz="900" b="0" dirty="0">
                <a:solidFill>
                  <a:srgbClr val="948683"/>
                </a:solidFill>
                <a:latin typeface="Calibri" panose="020F0502020204030204" pitchFamily="34" charset="0"/>
              </a:rPr>
              <a:t> </a:t>
            </a:r>
            <a:endParaRPr lang="fr-FR" sz="900" b="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92075" indent="-92075">
              <a:spcBef>
                <a:spcPts val="0"/>
              </a:spcBef>
              <a:spcAft>
                <a:spcPts val="0"/>
              </a:spcAft>
            </a:pPr>
            <a:r>
              <a:rPr lang="fr-FR" sz="8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à </a:t>
            </a:r>
            <a:r>
              <a:rPr lang="fr-FR" sz="800" b="0" dirty="0">
                <a:solidFill>
                  <a:srgbClr val="948683"/>
                </a:solidFill>
                <a:latin typeface="Calibri" panose="020F0502020204030204" pitchFamily="34" charset="0"/>
              </a:rPr>
              <a:t>hauteur de </a:t>
            </a:r>
            <a:r>
              <a:rPr lang="fr-FR" sz="8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50 à 70%</a:t>
            </a:r>
            <a:endParaRPr lang="fr-FR" sz="8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4700019" y="1566372"/>
            <a:ext cx="1116000" cy="288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ctr"/>
          <a:lstStyle/>
          <a:p>
            <a:pPr indent="92075" algn="ctr" defTabSz="839788">
              <a:spcBef>
                <a:spcPct val="55000"/>
              </a:spcBef>
            </a:pPr>
            <a:r>
              <a:rPr lang="fr-FR" sz="900" b="1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NACRE</a:t>
            </a:r>
          </a:p>
        </p:txBody>
      </p:sp>
      <p:sp>
        <p:nvSpPr>
          <p:cNvPr id="24" name="Ellipse 23"/>
          <p:cNvSpPr/>
          <p:nvPr/>
        </p:nvSpPr>
        <p:spPr bwMode="auto">
          <a:xfrm>
            <a:off x="5217945" y="1448250"/>
            <a:ext cx="144000" cy="144000"/>
          </a:xfrm>
          <a:prstGeom prst="ellipse">
            <a:avLst/>
          </a:prstGeom>
          <a:solidFill>
            <a:srgbClr val="E9030A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b="1" dirty="0" smtClean="0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+</a:t>
            </a:r>
          </a:p>
        </p:txBody>
      </p:sp>
      <p:sp>
        <p:nvSpPr>
          <p:cNvPr id="25" name="Espace réservé du contenu 2"/>
          <p:cNvSpPr txBox="1">
            <a:spLocks/>
          </p:cNvSpPr>
          <p:nvPr/>
        </p:nvSpPr>
        <p:spPr bwMode="auto">
          <a:xfrm>
            <a:off x="854079" y="2701804"/>
            <a:ext cx="1333037" cy="1558647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3200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900" b="0" i="1" dirty="0" smtClean="0">
                <a:solidFill>
                  <a:srgbClr val="948683"/>
                </a:solidFill>
                <a:latin typeface="Calibri" panose="020F0502020204030204" pitchFamily="34" charset="0"/>
              </a:rPr>
              <a:t>Situation</a:t>
            </a:r>
            <a:r>
              <a:rPr lang="fr-FR" sz="9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 : </a:t>
            </a: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1</a:t>
            </a:r>
            <a:r>
              <a:rPr lang="fr-FR" sz="900" baseline="30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e</a:t>
            </a: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 création</a:t>
            </a:r>
            <a:endParaRPr lang="fr-FR" sz="9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900" b="0" dirty="0">
                <a:solidFill>
                  <a:srgbClr val="948683"/>
                </a:solidFill>
                <a:latin typeface="Calibri" panose="020F0502020204030204" pitchFamily="34" charset="0"/>
              </a:rPr>
              <a:t>Montant </a:t>
            </a:r>
            <a:r>
              <a:rPr lang="fr-FR" sz="9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(PCE + prêt complémentaire = 2 x PCE): </a:t>
            </a:r>
          </a:p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900" b="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9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900" b="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9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Durée </a:t>
            </a:r>
            <a:r>
              <a:rPr lang="fr-FR" sz="900" b="0" dirty="0">
                <a:solidFill>
                  <a:srgbClr val="948683"/>
                </a:solidFill>
                <a:latin typeface="Calibri" panose="020F0502020204030204" pitchFamily="34" charset="0"/>
              </a:rPr>
              <a:t>:</a:t>
            </a:r>
          </a:p>
          <a:p>
            <a:endParaRPr lang="fr-FR" sz="900" dirty="0"/>
          </a:p>
        </p:txBody>
      </p:sp>
      <p:sp>
        <p:nvSpPr>
          <p:cNvPr id="26" name="ZoneTexte 25"/>
          <p:cNvSpPr txBox="1"/>
          <p:nvPr/>
        </p:nvSpPr>
        <p:spPr>
          <a:xfrm>
            <a:off x="-13743" y="3170362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/>
              <a:t>Cadre d’application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-13743" y="4915938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 smtClean="0"/>
              <a:t>Bénéfices</a:t>
            </a:r>
            <a:endParaRPr lang="fr-FR" sz="1100" dirty="0"/>
          </a:p>
          <a:p>
            <a:r>
              <a:rPr lang="fr-FR" sz="1100" dirty="0"/>
              <a:t>client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-13743" y="5780067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 smtClean="0"/>
              <a:t>Bénéfices Caisse</a:t>
            </a:r>
            <a:endParaRPr lang="fr-FR" sz="1100" dirty="0"/>
          </a:p>
        </p:txBody>
      </p:sp>
      <p:sp>
        <p:nvSpPr>
          <p:cNvPr id="29" name="Espace réservé du contenu 2"/>
          <p:cNvSpPr txBox="1">
            <a:spLocks/>
          </p:cNvSpPr>
          <p:nvPr/>
        </p:nvSpPr>
        <p:spPr bwMode="auto">
          <a:xfrm>
            <a:off x="854079" y="5611637"/>
            <a:ext cx="1233380" cy="1044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Partage du risque: l</a:t>
            </a:r>
            <a:r>
              <a:rPr lang="fr-FR" sz="9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a </a:t>
            </a:r>
            <a:r>
              <a:rPr lang="fr-FR" sz="900" b="0" dirty="0">
                <a:solidFill>
                  <a:srgbClr val="948683"/>
                </a:solidFill>
                <a:latin typeface="Calibri" panose="020F0502020204030204" pitchFamily="34" charset="0"/>
              </a:rPr>
              <a:t>garantie est assurée à hauteur de 70% par </a:t>
            </a:r>
            <a:r>
              <a:rPr lang="fr-FR" sz="900" b="0" dirty="0" err="1">
                <a:solidFill>
                  <a:srgbClr val="948683"/>
                </a:solidFill>
                <a:latin typeface="Calibri" panose="020F0502020204030204" pitchFamily="34" charset="0"/>
              </a:rPr>
              <a:t>BPIfrance</a:t>
            </a:r>
            <a:endParaRPr lang="fr-FR" sz="9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1322520" y="3731582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9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5 ans</a:t>
            </a:r>
            <a:endParaRPr lang="fr-FR" sz="9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31" name="Espace réservé du contenu 2"/>
          <p:cNvSpPr txBox="1">
            <a:spLocks/>
          </p:cNvSpPr>
          <p:nvPr/>
        </p:nvSpPr>
        <p:spPr bwMode="auto">
          <a:xfrm>
            <a:off x="854079" y="4320422"/>
            <a:ext cx="1235493" cy="1534121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900" dirty="0">
                <a:solidFill>
                  <a:srgbClr val="948683"/>
                </a:solidFill>
                <a:latin typeface="Calibri" panose="020F0502020204030204" pitchFamily="34" charset="0"/>
              </a:rPr>
              <a:t>Liberté:</a:t>
            </a:r>
            <a:r>
              <a:rPr lang="fr-FR" sz="900" b="0" dirty="0">
                <a:solidFill>
                  <a:srgbClr val="948683"/>
                </a:solidFill>
                <a:latin typeface="Calibri" panose="020F0502020204030204" pitchFamily="34" charset="0"/>
              </a:rPr>
              <a:t> aucune sureté réelle ni prise de garantie personnelle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900" dirty="0">
                <a:solidFill>
                  <a:srgbClr val="948683"/>
                </a:solidFill>
                <a:latin typeface="Calibri" panose="020F0502020204030204" pitchFamily="34" charset="0"/>
              </a:rPr>
              <a:t>Souplesse: </a:t>
            </a:r>
            <a:r>
              <a:rPr lang="fr-FR" sz="900" b="0" dirty="0">
                <a:solidFill>
                  <a:srgbClr val="948683"/>
                </a:solidFill>
                <a:latin typeface="Calibri" panose="020F0502020204030204" pitchFamily="34" charset="0"/>
              </a:rPr>
              <a:t>un différé d’amortissement qui préserve la trésorerie pendant 6 mois</a:t>
            </a:r>
          </a:p>
        </p:txBody>
      </p:sp>
      <p:grpSp>
        <p:nvGrpSpPr>
          <p:cNvPr id="32" name="Groupe 31"/>
          <p:cNvGrpSpPr/>
          <p:nvPr/>
        </p:nvGrpSpPr>
        <p:grpSpPr>
          <a:xfrm>
            <a:off x="979909" y="3947020"/>
            <a:ext cx="1109663" cy="171450"/>
            <a:chOff x="1277440" y="3488983"/>
            <a:chExt cx="1109663" cy="171450"/>
          </a:xfrm>
        </p:grpSpPr>
        <p:pic>
          <p:nvPicPr>
            <p:cNvPr id="33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" name="Rectangle à coins arrondis 33"/>
            <p:cNvSpPr/>
            <p:nvPr/>
          </p:nvSpPr>
          <p:spPr bwMode="auto">
            <a:xfrm>
              <a:off x="1325032" y="3527908"/>
              <a:ext cx="468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sz="1100"/>
            </a:p>
          </p:txBody>
        </p:sp>
        <p:sp>
          <p:nvSpPr>
            <p:cNvPr id="35" name="Ellipse 34"/>
            <p:cNvSpPr/>
            <p:nvPr/>
          </p:nvSpPr>
          <p:spPr bwMode="auto">
            <a:xfrm>
              <a:off x="1689808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sz="1100"/>
            </a:p>
          </p:txBody>
        </p:sp>
      </p:grpSp>
      <p:sp>
        <p:nvSpPr>
          <p:cNvPr id="36" name="ZoneTexte 35"/>
          <p:cNvSpPr txBox="1"/>
          <p:nvPr/>
        </p:nvSpPr>
        <p:spPr>
          <a:xfrm>
            <a:off x="1459751" y="3130518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9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45 k€</a:t>
            </a:r>
            <a:endParaRPr lang="fr-FR" sz="9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37" name="Groupe 36"/>
          <p:cNvGrpSpPr/>
          <p:nvPr/>
        </p:nvGrpSpPr>
        <p:grpSpPr>
          <a:xfrm>
            <a:off x="977796" y="3351414"/>
            <a:ext cx="1109663" cy="171450"/>
            <a:chOff x="1277440" y="3488983"/>
            <a:chExt cx="1109663" cy="171450"/>
          </a:xfrm>
        </p:grpSpPr>
        <p:pic>
          <p:nvPicPr>
            <p:cNvPr id="38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9" name="Rectangle à coins arrondis 38"/>
            <p:cNvSpPr/>
            <p:nvPr/>
          </p:nvSpPr>
          <p:spPr bwMode="auto">
            <a:xfrm>
              <a:off x="1322796" y="3527908"/>
              <a:ext cx="612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sz="1100"/>
            </a:p>
          </p:txBody>
        </p:sp>
        <p:sp>
          <p:nvSpPr>
            <p:cNvPr id="40" name="Ellipse 39"/>
            <p:cNvSpPr/>
            <p:nvPr/>
          </p:nvSpPr>
          <p:spPr bwMode="auto">
            <a:xfrm>
              <a:off x="1834501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sz="1100"/>
            </a:p>
          </p:txBody>
        </p:sp>
      </p:grpSp>
      <p:cxnSp>
        <p:nvCxnSpPr>
          <p:cNvPr id="41" name="Connecteur droit 40"/>
          <p:cNvCxnSpPr/>
          <p:nvPr/>
        </p:nvCxnSpPr>
        <p:spPr bwMode="auto">
          <a:xfrm>
            <a:off x="850257" y="4340455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Connecteur droit 41"/>
          <p:cNvCxnSpPr/>
          <p:nvPr/>
        </p:nvCxnSpPr>
        <p:spPr bwMode="auto">
          <a:xfrm>
            <a:off x="850257" y="5597989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43" name="Rectangle 42"/>
          <p:cNvSpPr/>
          <p:nvPr/>
        </p:nvSpPr>
        <p:spPr bwMode="auto">
          <a:xfrm>
            <a:off x="855964" y="1566372"/>
            <a:ext cx="1231496" cy="288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ctr"/>
          <a:lstStyle/>
          <a:p>
            <a:pPr indent="92075" algn="ctr" defTabSz="839788">
              <a:spcBef>
                <a:spcPct val="55000"/>
              </a:spcBef>
            </a:pPr>
            <a:r>
              <a:rPr lang="fr-FR" sz="900" b="1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PCE</a:t>
            </a:r>
          </a:p>
        </p:txBody>
      </p:sp>
      <p:sp>
        <p:nvSpPr>
          <p:cNvPr id="44" name="Ellipse 43"/>
          <p:cNvSpPr/>
          <p:nvPr/>
        </p:nvSpPr>
        <p:spPr bwMode="auto">
          <a:xfrm>
            <a:off x="1455498" y="1489194"/>
            <a:ext cx="144000" cy="144000"/>
          </a:xfrm>
          <a:prstGeom prst="ellipse">
            <a:avLst/>
          </a:prstGeom>
          <a:solidFill>
            <a:srgbClr val="E9030A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b="1" dirty="0" smtClean="0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+</a:t>
            </a:r>
          </a:p>
        </p:txBody>
      </p:sp>
      <p:sp>
        <p:nvSpPr>
          <p:cNvPr id="45" name="Espace réservé du contenu 2"/>
          <p:cNvSpPr txBox="1">
            <a:spLocks/>
          </p:cNvSpPr>
          <p:nvPr/>
        </p:nvSpPr>
        <p:spPr bwMode="auto">
          <a:xfrm>
            <a:off x="2187116" y="2701804"/>
            <a:ext cx="1260000" cy="1558647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3200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900" b="0" i="1" dirty="0">
                <a:solidFill>
                  <a:srgbClr val="948683"/>
                </a:solidFill>
                <a:latin typeface="Calibri" panose="020F0502020204030204" pitchFamily="34" charset="0"/>
              </a:rPr>
              <a:t>Situation</a:t>
            </a:r>
            <a:r>
              <a:rPr lang="fr-FR" sz="900" b="0" dirty="0">
                <a:solidFill>
                  <a:srgbClr val="948683"/>
                </a:solidFill>
                <a:latin typeface="Calibri" panose="020F0502020204030204" pitchFamily="34" charset="0"/>
              </a:rPr>
              <a:t> : </a:t>
            </a:r>
            <a:r>
              <a:rPr lang="fr-FR" sz="9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création ou reprise par un chef d’entreprise </a:t>
            </a: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confirmé</a:t>
            </a:r>
            <a:endParaRPr lang="fr-FR" sz="9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9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Montant </a:t>
            </a:r>
            <a:r>
              <a:rPr lang="fr-FR" sz="900" b="0" dirty="0">
                <a:solidFill>
                  <a:srgbClr val="948683"/>
                </a:solidFill>
                <a:latin typeface="Calibri" panose="020F0502020204030204" pitchFamily="34" charset="0"/>
              </a:rPr>
              <a:t>: tous </a:t>
            </a:r>
            <a:r>
              <a:rPr lang="fr-FR" sz="9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montants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9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900" b="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9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Durée :</a:t>
            </a:r>
            <a:endParaRPr lang="fr-FR" sz="9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9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9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endParaRPr lang="fr-FR" sz="900" dirty="0"/>
          </a:p>
        </p:txBody>
      </p:sp>
      <p:sp>
        <p:nvSpPr>
          <p:cNvPr id="46" name="Espace réservé du contenu 2"/>
          <p:cNvSpPr txBox="1">
            <a:spLocks/>
          </p:cNvSpPr>
          <p:nvPr/>
        </p:nvSpPr>
        <p:spPr bwMode="auto">
          <a:xfrm>
            <a:off x="2187116" y="4320422"/>
            <a:ext cx="1260000" cy="1534121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Efficacité</a:t>
            </a:r>
            <a:r>
              <a:rPr lang="fr-FR" sz="9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 : pas de délai de carence</a:t>
            </a:r>
            <a:endParaRPr lang="fr-FR" sz="9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47" name="Espace réservé du contenu 2"/>
          <p:cNvSpPr txBox="1">
            <a:spLocks/>
          </p:cNvSpPr>
          <p:nvPr/>
        </p:nvSpPr>
        <p:spPr bwMode="auto">
          <a:xfrm>
            <a:off x="2165850" y="5611637"/>
            <a:ext cx="1260000" cy="1044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Partage du risque: </a:t>
            </a:r>
            <a:r>
              <a:rPr lang="fr-FR" sz="9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l</a:t>
            </a:r>
            <a:r>
              <a:rPr lang="fr-FR" sz="900" b="0" dirty="0">
                <a:solidFill>
                  <a:srgbClr val="948683"/>
                </a:solidFill>
                <a:latin typeface="Calibri" panose="020F0502020204030204" pitchFamily="34" charset="0"/>
              </a:rPr>
              <a:t>a garantie est assurée par une filiale </a:t>
            </a:r>
            <a:r>
              <a:rPr lang="fr-FR" sz="9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Groupe</a:t>
            </a:r>
            <a:endParaRPr lang="fr-FR" sz="9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2468568" y="3731582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9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De 5 à 12 ans</a:t>
            </a:r>
            <a:endParaRPr lang="fr-FR" sz="9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49" name="Groupe 48"/>
          <p:cNvGrpSpPr/>
          <p:nvPr/>
        </p:nvGrpSpPr>
        <p:grpSpPr>
          <a:xfrm>
            <a:off x="2256582" y="3947020"/>
            <a:ext cx="1109663" cy="171450"/>
            <a:chOff x="1277440" y="3488983"/>
            <a:chExt cx="1109663" cy="171450"/>
          </a:xfrm>
        </p:grpSpPr>
        <p:pic>
          <p:nvPicPr>
            <p:cNvPr id="50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1" name="Rectangle à coins arrondis 50"/>
            <p:cNvSpPr/>
            <p:nvPr/>
          </p:nvSpPr>
          <p:spPr bwMode="auto">
            <a:xfrm>
              <a:off x="1325032" y="3527908"/>
              <a:ext cx="576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sz="1100"/>
            </a:p>
          </p:txBody>
        </p:sp>
        <p:sp>
          <p:nvSpPr>
            <p:cNvPr id="52" name="Ellipse 51"/>
            <p:cNvSpPr/>
            <p:nvPr/>
          </p:nvSpPr>
          <p:spPr bwMode="auto">
            <a:xfrm>
              <a:off x="1795824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sz="1100"/>
            </a:p>
          </p:txBody>
        </p:sp>
      </p:grpSp>
      <p:sp>
        <p:nvSpPr>
          <p:cNvPr id="55" name="Rectangle 54"/>
          <p:cNvSpPr/>
          <p:nvPr/>
        </p:nvSpPr>
        <p:spPr bwMode="auto">
          <a:xfrm>
            <a:off x="3554044" y="2701804"/>
            <a:ext cx="1088539" cy="1558647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3200" rIns="36000" bIns="41989" rtlCol="0" anchor="t"/>
          <a:lstStyle/>
          <a:p>
            <a:pPr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900" i="1" dirty="0">
                <a:solidFill>
                  <a:srgbClr val="948683"/>
                </a:solidFill>
                <a:latin typeface="Calibri" panose="020F0502020204030204" pitchFamily="34" charset="0"/>
              </a:rPr>
              <a:t>Situation</a:t>
            </a:r>
            <a:r>
              <a:rPr lang="fr-FR" sz="900" dirty="0">
                <a:solidFill>
                  <a:srgbClr val="948683"/>
                </a:solidFill>
                <a:latin typeface="Calibri" panose="020F0502020204030204" pitchFamily="34" charset="0"/>
              </a:rPr>
              <a:t> : </a:t>
            </a: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création, reprise ou </a:t>
            </a:r>
            <a:r>
              <a:rPr lang="fr-FR" sz="900" dirty="0" err="1" smtClean="0">
                <a:solidFill>
                  <a:srgbClr val="948683"/>
                </a:solidFill>
                <a:latin typeface="Calibri" panose="020F0502020204030204" pitchFamily="34" charset="0"/>
              </a:rPr>
              <a:t>dév</a:t>
            </a: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.</a:t>
            </a:r>
            <a:endParaRPr lang="fr-FR" sz="9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Montant : 8500 € en moyenne</a:t>
            </a:r>
            <a:endParaRPr lang="fr-FR" sz="9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9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Durée :</a:t>
            </a:r>
            <a:endParaRPr lang="fr-FR" sz="90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56" name="Espace réservé du contenu 2"/>
          <p:cNvSpPr txBox="1">
            <a:spLocks/>
          </p:cNvSpPr>
          <p:nvPr/>
        </p:nvSpPr>
        <p:spPr bwMode="auto">
          <a:xfrm>
            <a:off x="3542169" y="4320422"/>
            <a:ext cx="1100414" cy="1534121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Taux 0</a:t>
            </a:r>
            <a:r>
              <a:rPr lang="fr-FR" sz="900" b="0" dirty="0">
                <a:solidFill>
                  <a:srgbClr val="948683"/>
                </a:solidFill>
                <a:latin typeface="Calibri" panose="020F0502020204030204" pitchFamily="34" charset="0"/>
              </a:rPr>
              <a:t> </a:t>
            </a:r>
            <a:r>
              <a:rPr lang="fr-FR" sz="9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pour le prêt d’honneur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Limitation des garanties personnelles</a:t>
            </a:r>
            <a:endParaRPr lang="fr-FR" sz="900" b="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Effet </a:t>
            </a:r>
            <a:r>
              <a:rPr lang="fr-FR" sz="900" dirty="0">
                <a:solidFill>
                  <a:srgbClr val="948683"/>
                </a:solidFill>
                <a:latin typeface="Calibri" panose="020F0502020204030204" pitchFamily="34" charset="0"/>
              </a:rPr>
              <a:t>de levier </a:t>
            </a:r>
            <a:r>
              <a:rPr lang="fr-FR" sz="9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: pour 1€, 7,5 € accordés par les banques</a:t>
            </a:r>
            <a:endParaRPr lang="fr-FR" sz="9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grpSp>
        <p:nvGrpSpPr>
          <p:cNvPr id="58" name="Groupe 57"/>
          <p:cNvGrpSpPr/>
          <p:nvPr/>
        </p:nvGrpSpPr>
        <p:grpSpPr>
          <a:xfrm>
            <a:off x="3624240" y="3718798"/>
            <a:ext cx="969962" cy="176213"/>
            <a:chOff x="4739797" y="3532903"/>
            <a:chExt cx="969962" cy="176213"/>
          </a:xfrm>
        </p:grpSpPr>
        <p:pic>
          <p:nvPicPr>
            <p:cNvPr id="59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9797" y="3532903"/>
              <a:ext cx="969962" cy="176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0" name="Rectangle à coins arrondis 59"/>
            <p:cNvSpPr/>
            <p:nvPr/>
          </p:nvSpPr>
          <p:spPr bwMode="auto">
            <a:xfrm>
              <a:off x="4952088" y="3581627"/>
              <a:ext cx="324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sz="1100"/>
            </a:p>
          </p:txBody>
        </p:sp>
        <p:sp>
          <p:nvSpPr>
            <p:cNvPr id="61" name="Ellipse 60"/>
            <p:cNvSpPr/>
            <p:nvPr/>
          </p:nvSpPr>
          <p:spPr bwMode="auto">
            <a:xfrm>
              <a:off x="4933060" y="3579093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sz="1100"/>
            </a:p>
          </p:txBody>
        </p:sp>
        <p:sp>
          <p:nvSpPr>
            <p:cNvPr id="62" name="Ellipse 61"/>
            <p:cNvSpPr/>
            <p:nvPr/>
          </p:nvSpPr>
          <p:spPr bwMode="auto">
            <a:xfrm>
              <a:off x="5218863" y="3579093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sz="1100"/>
            </a:p>
          </p:txBody>
        </p:sp>
      </p:grpSp>
      <p:sp>
        <p:nvSpPr>
          <p:cNvPr id="63" name="Ellipse 62"/>
          <p:cNvSpPr/>
          <p:nvPr/>
        </p:nvSpPr>
        <p:spPr bwMode="auto">
          <a:xfrm>
            <a:off x="3965967" y="1448250"/>
            <a:ext cx="144000" cy="144000"/>
          </a:xfrm>
          <a:prstGeom prst="ellipse">
            <a:avLst/>
          </a:prstGeom>
          <a:solidFill>
            <a:srgbClr val="E9030A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b="1" dirty="0" smtClean="0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+</a:t>
            </a:r>
          </a:p>
        </p:txBody>
      </p:sp>
      <p:sp>
        <p:nvSpPr>
          <p:cNvPr id="64" name="Rectangle 63"/>
          <p:cNvSpPr/>
          <p:nvPr/>
        </p:nvSpPr>
        <p:spPr bwMode="auto">
          <a:xfrm>
            <a:off x="5887103" y="2708117"/>
            <a:ext cx="1116000" cy="1558647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/>
          <a:p>
            <a:pPr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900" i="1" dirty="0">
                <a:solidFill>
                  <a:srgbClr val="948683"/>
                </a:solidFill>
                <a:latin typeface="Calibri" panose="020F0502020204030204" pitchFamily="34" charset="0"/>
              </a:rPr>
              <a:t>Situation</a:t>
            </a:r>
            <a:r>
              <a:rPr lang="fr-FR" sz="900" dirty="0">
                <a:solidFill>
                  <a:srgbClr val="948683"/>
                </a:solidFill>
                <a:latin typeface="Calibri" panose="020F0502020204030204" pitchFamily="34" charset="0"/>
              </a:rPr>
              <a:t> </a:t>
            </a: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: création par une pers. sans emploi / en situation précaire ou création / </a:t>
            </a:r>
            <a:r>
              <a:rPr lang="fr-FR" sz="900" dirty="0" err="1" smtClean="0">
                <a:solidFill>
                  <a:srgbClr val="948683"/>
                </a:solidFill>
                <a:latin typeface="Calibri" panose="020F0502020204030204" pitchFamily="34" charset="0"/>
              </a:rPr>
              <a:t>dév</a:t>
            </a: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. d’une entreprise solidaire qui crée ou consolide des emplois Durée </a:t>
            </a:r>
            <a:r>
              <a:rPr lang="fr-FR" sz="900" dirty="0">
                <a:solidFill>
                  <a:srgbClr val="948683"/>
                </a:solidFill>
                <a:latin typeface="Calibri" panose="020F0502020204030204" pitchFamily="34" charset="0"/>
              </a:rPr>
              <a:t>:</a:t>
            </a:r>
          </a:p>
        </p:txBody>
      </p:sp>
      <p:sp>
        <p:nvSpPr>
          <p:cNvPr id="65" name="Espace réservé du contenu 2"/>
          <p:cNvSpPr txBox="1">
            <a:spLocks/>
          </p:cNvSpPr>
          <p:nvPr/>
        </p:nvSpPr>
        <p:spPr bwMode="auto">
          <a:xfrm>
            <a:off x="5887103" y="4320422"/>
            <a:ext cx="1116000" cy="1534121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Accompagnement </a:t>
            </a:r>
            <a:r>
              <a:rPr lang="fr-FR" sz="9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le réseau France Active accompagne le créateur d’entreprise</a:t>
            </a:r>
            <a:endParaRPr lang="fr-FR" sz="90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66" name="Espace réservé du contenu 2"/>
          <p:cNvSpPr txBox="1">
            <a:spLocks/>
          </p:cNvSpPr>
          <p:nvPr/>
        </p:nvSpPr>
        <p:spPr bwMode="auto">
          <a:xfrm>
            <a:off x="3554044" y="5611637"/>
            <a:ext cx="3449059" cy="383873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Maîtrise du risque : </a:t>
            </a:r>
            <a:r>
              <a:rPr lang="fr-FR" sz="900" b="0" dirty="0">
                <a:solidFill>
                  <a:srgbClr val="948683"/>
                </a:solidFill>
                <a:latin typeface="Calibri" panose="020F0502020204030204" pitchFamily="34" charset="0"/>
              </a:rPr>
              <a:t>le </a:t>
            </a:r>
            <a:r>
              <a:rPr lang="fr-FR" sz="9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projet </a:t>
            </a:r>
            <a:r>
              <a:rPr lang="fr-FR" sz="900" b="0" dirty="0">
                <a:solidFill>
                  <a:srgbClr val="948683"/>
                </a:solidFill>
                <a:latin typeface="Calibri" panose="020F0502020204030204" pitchFamily="34" charset="0"/>
              </a:rPr>
              <a:t>est expertisé en amont par </a:t>
            </a:r>
            <a:r>
              <a:rPr lang="fr-FR" sz="9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le réseau ou la plateforme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9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67" name="ZoneTexte 66"/>
          <p:cNvSpPr txBox="1"/>
          <p:nvPr/>
        </p:nvSpPr>
        <p:spPr>
          <a:xfrm>
            <a:off x="6194457" y="3805959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9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6 mois – 5 ans</a:t>
            </a:r>
            <a:endParaRPr lang="fr-FR" sz="9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68" name="Groupe 67"/>
          <p:cNvGrpSpPr/>
          <p:nvPr/>
        </p:nvGrpSpPr>
        <p:grpSpPr>
          <a:xfrm>
            <a:off x="5885144" y="3982114"/>
            <a:ext cx="969962" cy="176213"/>
            <a:chOff x="4739797" y="3532903"/>
            <a:chExt cx="969962" cy="176213"/>
          </a:xfrm>
        </p:grpSpPr>
        <p:pic>
          <p:nvPicPr>
            <p:cNvPr id="69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9797" y="3532903"/>
              <a:ext cx="969962" cy="176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0" name="Rectangle à coins arrondis 69"/>
            <p:cNvSpPr/>
            <p:nvPr/>
          </p:nvSpPr>
          <p:spPr bwMode="auto">
            <a:xfrm>
              <a:off x="4947580" y="3581627"/>
              <a:ext cx="396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71" name="Ellipse 70"/>
            <p:cNvSpPr/>
            <p:nvPr/>
          </p:nvSpPr>
          <p:spPr bwMode="auto">
            <a:xfrm>
              <a:off x="4933060" y="3579093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72" name="Ellipse 71"/>
            <p:cNvSpPr/>
            <p:nvPr/>
          </p:nvSpPr>
          <p:spPr bwMode="auto">
            <a:xfrm>
              <a:off x="5241103" y="3579093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73" name="Rectangle 72"/>
          <p:cNvSpPr/>
          <p:nvPr/>
        </p:nvSpPr>
        <p:spPr bwMode="auto">
          <a:xfrm>
            <a:off x="7079817" y="2701804"/>
            <a:ext cx="971239" cy="1558647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3200" rIns="36000" bIns="41989" rtlCol="0" anchor="t"/>
          <a:lstStyle/>
          <a:p>
            <a:pPr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900" i="1" dirty="0">
                <a:solidFill>
                  <a:srgbClr val="948683"/>
                </a:solidFill>
                <a:latin typeface="Calibri" panose="020F0502020204030204" pitchFamily="34" charset="0"/>
              </a:rPr>
              <a:t>Situation</a:t>
            </a:r>
            <a:r>
              <a:rPr lang="fr-FR" sz="900" dirty="0">
                <a:solidFill>
                  <a:srgbClr val="948683"/>
                </a:solidFill>
                <a:latin typeface="Calibri" panose="020F0502020204030204" pitchFamily="34" charset="0"/>
              </a:rPr>
              <a:t> : </a:t>
            </a: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1</a:t>
            </a:r>
            <a:r>
              <a:rPr lang="fr-FR" sz="900" baseline="30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e</a:t>
            </a: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 création</a:t>
            </a:r>
            <a:endParaRPr lang="fr-FR" sz="9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Montant :</a:t>
            </a:r>
            <a:endParaRPr lang="fr-FR" sz="9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9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90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90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90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8006597" y="2701804"/>
            <a:ext cx="991682" cy="1558647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/>
          <a:p>
            <a:pPr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900" i="1" dirty="0">
                <a:solidFill>
                  <a:srgbClr val="948683"/>
                </a:solidFill>
                <a:latin typeface="Calibri" panose="020F0502020204030204" pitchFamily="34" charset="0"/>
              </a:rPr>
              <a:t>Situation</a:t>
            </a:r>
            <a:r>
              <a:rPr lang="fr-FR" sz="900" dirty="0">
                <a:solidFill>
                  <a:srgbClr val="948683"/>
                </a:solidFill>
                <a:latin typeface="Calibri" panose="020F0502020204030204" pitchFamily="34" charset="0"/>
              </a:rPr>
              <a:t> : </a:t>
            </a: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garantie </a:t>
            </a:r>
            <a:r>
              <a:rPr lang="fr-FR" sz="900" dirty="0" err="1" smtClean="0">
                <a:solidFill>
                  <a:srgbClr val="948683"/>
                </a:solidFill>
                <a:latin typeface="Calibri" panose="020F0502020204030204" pitchFamily="34" charset="0"/>
              </a:rPr>
              <a:t>BPIfrance</a:t>
            </a: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 à hauteur de 70% pour une 1</a:t>
            </a:r>
            <a:r>
              <a:rPr lang="fr-FR" sz="900" baseline="30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e</a:t>
            </a: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 création, 30 à 50% pour un chef d’</a:t>
            </a:r>
            <a:r>
              <a:rPr lang="fr-FR" sz="900" dirty="0" err="1" smtClean="0">
                <a:solidFill>
                  <a:srgbClr val="948683"/>
                </a:solidFill>
                <a:latin typeface="Calibri" panose="020F0502020204030204" pitchFamily="34" charset="0"/>
              </a:rPr>
              <a:t>ent</a:t>
            </a: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. confirmé ou pour une reprise</a:t>
            </a:r>
          </a:p>
          <a:p>
            <a:pPr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Montant :</a:t>
            </a:r>
            <a:endParaRPr lang="fr-FR" sz="90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75" name="Espace réservé du contenu 2"/>
          <p:cNvSpPr txBox="1">
            <a:spLocks/>
          </p:cNvSpPr>
          <p:nvPr/>
        </p:nvSpPr>
        <p:spPr bwMode="auto">
          <a:xfrm>
            <a:off x="8006597" y="4320422"/>
            <a:ext cx="964385" cy="1534121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900" dirty="0">
                <a:solidFill>
                  <a:srgbClr val="948683"/>
                </a:solidFill>
                <a:latin typeface="Calibri" panose="020F0502020204030204" pitchFamily="34" charset="0"/>
              </a:rPr>
              <a:t>Limitation des garanties personnelles</a:t>
            </a:r>
            <a:endParaRPr lang="fr-FR" sz="9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76" name="Espace réservé du contenu 2"/>
          <p:cNvSpPr txBox="1">
            <a:spLocks/>
          </p:cNvSpPr>
          <p:nvPr/>
        </p:nvSpPr>
        <p:spPr bwMode="auto">
          <a:xfrm>
            <a:off x="7985095" y="5611637"/>
            <a:ext cx="907102" cy="1044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900" dirty="0">
                <a:solidFill>
                  <a:srgbClr val="948683"/>
                </a:solidFill>
                <a:latin typeface="Calibri" panose="020F0502020204030204" pitchFamily="34" charset="0"/>
              </a:rPr>
              <a:t>Efficacité : </a:t>
            </a:r>
            <a:r>
              <a:rPr lang="fr-FR" sz="900" b="0" dirty="0">
                <a:solidFill>
                  <a:srgbClr val="948683"/>
                </a:solidFill>
                <a:latin typeface="Calibri" panose="020F0502020204030204" pitchFamily="34" charset="0"/>
              </a:rPr>
              <a:t>la garantie est déléguée par </a:t>
            </a:r>
            <a:r>
              <a:rPr lang="fr-FR" sz="900" b="0" dirty="0" err="1">
                <a:solidFill>
                  <a:srgbClr val="948683"/>
                </a:solidFill>
                <a:latin typeface="Calibri" panose="020F0502020204030204" pitchFamily="34" charset="0"/>
              </a:rPr>
              <a:t>BPIfrance</a:t>
            </a:r>
            <a:r>
              <a:rPr lang="fr-FR" sz="900" b="0" dirty="0">
                <a:solidFill>
                  <a:srgbClr val="948683"/>
                </a:solidFill>
                <a:latin typeface="Calibri" panose="020F0502020204030204" pitchFamily="34" charset="0"/>
              </a:rPr>
              <a:t> 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9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Partage </a:t>
            </a:r>
            <a:r>
              <a:rPr lang="fr-FR" sz="900" dirty="0">
                <a:solidFill>
                  <a:srgbClr val="948683"/>
                </a:solidFill>
                <a:latin typeface="Calibri" panose="020F0502020204030204" pitchFamily="34" charset="0"/>
              </a:rPr>
              <a:t>du </a:t>
            </a: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risque</a:t>
            </a:r>
            <a:endParaRPr lang="fr-FR" sz="9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77" name="Espace réservé du contenu 2"/>
          <p:cNvSpPr txBox="1">
            <a:spLocks/>
          </p:cNvSpPr>
          <p:nvPr/>
        </p:nvSpPr>
        <p:spPr bwMode="auto">
          <a:xfrm>
            <a:off x="7079816" y="4320422"/>
            <a:ext cx="858303" cy="1534121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Accès au crédit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endParaRPr lang="fr-FR" sz="900" b="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900" dirty="0">
                <a:solidFill>
                  <a:srgbClr val="948683"/>
                </a:solidFill>
                <a:latin typeface="Calibri" panose="020F0502020204030204" pitchFamily="34" charset="0"/>
              </a:rPr>
              <a:t>Limitation des garanties </a:t>
            </a: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personnelles</a:t>
            </a:r>
            <a:endParaRPr lang="fr-FR" sz="9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endParaRPr lang="fr-FR" sz="9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78" name="Espace réservé du contenu 2"/>
          <p:cNvSpPr txBox="1">
            <a:spLocks/>
          </p:cNvSpPr>
          <p:nvPr/>
        </p:nvSpPr>
        <p:spPr bwMode="auto">
          <a:xfrm>
            <a:off x="7052522" y="5611637"/>
            <a:ext cx="998534" cy="1044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Efficacité : </a:t>
            </a:r>
            <a:r>
              <a:rPr lang="fr-FR" sz="9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la garantie est déléguée par </a:t>
            </a:r>
            <a:r>
              <a:rPr lang="fr-FR" sz="900" b="0" dirty="0" err="1" smtClean="0">
                <a:solidFill>
                  <a:srgbClr val="948683"/>
                </a:solidFill>
                <a:latin typeface="Calibri" panose="020F0502020204030204" pitchFamily="34" charset="0"/>
              </a:rPr>
              <a:t>BPIfrance</a:t>
            </a:r>
            <a:r>
              <a:rPr lang="fr-FR" sz="9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 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9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Partage du risque</a:t>
            </a:r>
            <a:endParaRPr lang="fr-FR" sz="90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8998279" y="2701804"/>
            <a:ext cx="865392" cy="1558647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/>
          <a:p>
            <a:pPr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900" i="1" dirty="0">
                <a:solidFill>
                  <a:srgbClr val="948683"/>
                </a:solidFill>
                <a:latin typeface="Calibri" panose="020F0502020204030204" pitchFamily="34" charset="0"/>
              </a:rPr>
              <a:t>Situation</a:t>
            </a:r>
            <a:r>
              <a:rPr lang="fr-FR" sz="900" dirty="0">
                <a:solidFill>
                  <a:srgbClr val="948683"/>
                </a:solidFill>
                <a:latin typeface="Calibri" panose="020F0502020204030204" pitchFamily="34" charset="0"/>
              </a:rPr>
              <a:t> : </a:t>
            </a:r>
            <a:r>
              <a:rPr lang="fr-FR" sz="900" b="1" dirty="0" smtClean="0">
                <a:solidFill>
                  <a:srgbClr val="948683"/>
                </a:solidFill>
                <a:latin typeface="Calibri" panose="020F0502020204030204" pitchFamily="34" charset="0"/>
              </a:rPr>
              <a:t>artisan</a:t>
            </a: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, création par chef d’entreprise confirmé ou reprise par nouveau</a:t>
            </a:r>
            <a:endParaRPr lang="fr-FR" sz="9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90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80" name="Espace réservé du contenu 2"/>
          <p:cNvSpPr txBox="1">
            <a:spLocks/>
          </p:cNvSpPr>
          <p:nvPr/>
        </p:nvSpPr>
        <p:spPr bwMode="auto">
          <a:xfrm>
            <a:off x="8943687" y="5611637"/>
            <a:ext cx="865392" cy="1044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Expertise:</a:t>
            </a:r>
            <a:r>
              <a:rPr lang="fr-FR" sz="9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 la SIAGI réalise une contre-expertise du projet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9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900" dirty="0">
                <a:solidFill>
                  <a:srgbClr val="948683"/>
                </a:solidFill>
                <a:latin typeface="Calibri" panose="020F0502020204030204" pitchFamily="34" charset="0"/>
              </a:rPr>
              <a:t>Partage du </a:t>
            </a: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risque</a:t>
            </a:r>
            <a:endParaRPr lang="fr-FR" sz="9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grpSp>
        <p:nvGrpSpPr>
          <p:cNvPr id="81" name="Groupe 80"/>
          <p:cNvGrpSpPr/>
          <p:nvPr/>
        </p:nvGrpSpPr>
        <p:grpSpPr>
          <a:xfrm>
            <a:off x="7079816" y="3322839"/>
            <a:ext cx="858305" cy="178249"/>
            <a:chOff x="4739797" y="3532903"/>
            <a:chExt cx="969962" cy="176213"/>
          </a:xfrm>
        </p:grpSpPr>
        <p:pic>
          <p:nvPicPr>
            <p:cNvPr id="82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9797" y="3532903"/>
              <a:ext cx="969962" cy="176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3" name="Rectangle à coins arrondis 82"/>
            <p:cNvSpPr/>
            <p:nvPr/>
          </p:nvSpPr>
          <p:spPr bwMode="auto">
            <a:xfrm>
              <a:off x="5074920" y="3581627"/>
              <a:ext cx="432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84" name="Ellipse 83"/>
            <p:cNvSpPr/>
            <p:nvPr/>
          </p:nvSpPr>
          <p:spPr bwMode="auto">
            <a:xfrm>
              <a:off x="5055892" y="3579093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85" name="Ellipse 84"/>
            <p:cNvSpPr/>
            <p:nvPr/>
          </p:nvSpPr>
          <p:spPr bwMode="auto">
            <a:xfrm>
              <a:off x="5423583" y="3579093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grpSp>
        <p:nvGrpSpPr>
          <p:cNvPr id="86" name="Groupe 85"/>
          <p:cNvGrpSpPr/>
          <p:nvPr/>
        </p:nvGrpSpPr>
        <p:grpSpPr>
          <a:xfrm>
            <a:off x="7985095" y="3977761"/>
            <a:ext cx="969962" cy="176213"/>
            <a:chOff x="4739797" y="3532903"/>
            <a:chExt cx="969962" cy="176213"/>
          </a:xfrm>
        </p:grpSpPr>
        <p:pic>
          <p:nvPicPr>
            <p:cNvPr id="87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9797" y="3532903"/>
              <a:ext cx="969962" cy="176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8" name="Rectangle à coins arrondis 87"/>
            <p:cNvSpPr/>
            <p:nvPr/>
          </p:nvSpPr>
          <p:spPr bwMode="auto">
            <a:xfrm>
              <a:off x="5265992" y="3581627"/>
              <a:ext cx="396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89" name="Ellipse 88"/>
            <p:cNvSpPr/>
            <p:nvPr/>
          </p:nvSpPr>
          <p:spPr bwMode="auto">
            <a:xfrm>
              <a:off x="5274260" y="3579093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90" name="ZoneTexte 89"/>
          <p:cNvSpPr txBox="1"/>
          <p:nvPr/>
        </p:nvSpPr>
        <p:spPr>
          <a:xfrm>
            <a:off x="8428386" y="3772843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9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100 k€</a:t>
            </a:r>
            <a:endParaRPr lang="fr-FR" sz="9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91" name="Rectangle 90"/>
          <p:cNvSpPr/>
          <p:nvPr/>
        </p:nvSpPr>
        <p:spPr bwMode="auto">
          <a:xfrm>
            <a:off x="4670044" y="2701804"/>
            <a:ext cx="1142558" cy="1558647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3200" rIns="36000" bIns="41989" rtlCol="0" anchor="t"/>
          <a:lstStyle/>
          <a:p>
            <a:pPr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900" i="1" dirty="0">
                <a:solidFill>
                  <a:srgbClr val="948683"/>
                </a:solidFill>
                <a:latin typeface="Calibri" panose="020F0502020204030204" pitchFamily="34" charset="0"/>
              </a:rPr>
              <a:t>Situation</a:t>
            </a:r>
            <a:r>
              <a:rPr lang="fr-FR" sz="900" dirty="0">
                <a:solidFill>
                  <a:srgbClr val="948683"/>
                </a:solidFill>
                <a:latin typeface="Calibri" panose="020F0502020204030204" pitchFamily="34" charset="0"/>
              </a:rPr>
              <a:t> : </a:t>
            </a: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Création ou reprise d’entreprise par un demandeur d’emploi</a:t>
            </a:r>
          </a:p>
          <a:p>
            <a:pPr>
              <a:spcBef>
                <a:spcPts val="0"/>
              </a:spcBef>
              <a:spcAft>
                <a:spcPts val="0"/>
              </a:spcAft>
              <a:buSzPct val="80000"/>
            </a:pPr>
            <a:endParaRPr lang="fr-FR" sz="90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Montant : </a:t>
            </a:r>
          </a:p>
          <a:p>
            <a:pPr>
              <a:spcBef>
                <a:spcPts val="0"/>
              </a:spcBef>
              <a:spcAft>
                <a:spcPts val="0"/>
              </a:spcAft>
              <a:buSzPct val="80000"/>
            </a:pPr>
            <a:endParaRPr lang="fr-FR" sz="9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80000"/>
            </a:pPr>
            <a:endParaRPr lang="fr-FR" sz="90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80000"/>
            </a:pPr>
            <a:endParaRPr lang="fr-FR" sz="90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Durée :</a:t>
            </a:r>
          </a:p>
          <a:p>
            <a:pPr>
              <a:spcBef>
                <a:spcPts val="0"/>
              </a:spcBef>
              <a:spcAft>
                <a:spcPts val="0"/>
              </a:spcAft>
              <a:buSzPct val="80000"/>
            </a:pPr>
            <a:endParaRPr lang="fr-FR" sz="90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92" name="ZoneTexte 91"/>
          <p:cNvSpPr txBox="1"/>
          <p:nvPr/>
        </p:nvSpPr>
        <p:spPr>
          <a:xfrm>
            <a:off x="5018253" y="3963598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9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5 ans</a:t>
            </a:r>
            <a:endParaRPr lang="fr-FR" sz="9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93" name="Groupe 92"/>
          <p:cNvGrpSpPr/>
          <p:nvPr/>
        </p:nvGrpSpPr>
        <p:grpSpPr>
          <a:xfrm>
            <a:off x="4702938" y="4155488"/>
            <a:ext cx="1109663" cy="166615"/>
            <a:chOff x="1277440" y="3488983"/>
            <a:chExt cx="1109663" cy="171450"/>
          </a:xfrm>
        </p:grpSpPr>
        <p:pic>
          <p:nvPicPr>
            <p:cNvPr id="94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5" name="Rectangle à coins arrondis 94"/>
            <p:cNvSpPr/>
            <p:nvPr/>
          </p:nvSpPr>
          <p:spPr bwMode="auto">
            <a:xfrm>
              <a:off x="1325032" y="3527908"/>
              <a:ext cx="468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sz="1100"/>
            </a:p>
          </p:txBody>
        </p:sp>
        <p:sp>
          <p:nvSpPr>
            <p:cNvPr id="96" name="Ellipse 95"/>
            <p:cNvSpPr/>
            <p:nvPr/>
          </p:nvSpPr>
          <p:spPr bwMode="auto">
            <a:xfrm>
              <a:off x="1689808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sz="1100"/>
            </a:p>
          </p:txBody>
        </p:sp>
      </p:grpSp>
      <p:sp>
        <p:nvSpPr>
          <p:cNvPr id="97" name="ZoneTexte 96"/>
          <p:cNvSpPr txBox="1"/>
          <p:nvPr/>
        </p:nvSpPr>
        <p:spPr>
          <a:xfrm>
            <a:off x="7073228" y="3126705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900" b="1" dirty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4</a:t>
            </a:r>
            <a:r>
              <a:rPr lang="fr-FR" sz="9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0 k€</a:t>
            </a:r>
            <a:endParaRPr lang="fr-FR" sz="9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98" name="ZoneTexte 97"/>
          <p:cNvSpPr txBox="1"/>
          <p:nvPr/>
        </p:nvSpPr>
        <p:spPr>
          <a:xfrm>
            <a:off x="7538399" y="3126705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9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100 k€</a:t>
            </a:r>
            <a:endParaRPr lang="fr-FR" sz="9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99" name="ZoneTexte 98"/>
          <p:cNvSpPr txBox="1"/>
          <p:nvPr/>
        </p:nvSpPr>
        <p:spPr>
          <a:xfrm>
            <a:off x="3588712" y="3513093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9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2 ans</a:t>
            </a:r>
            <a:endParaRPr lang="fr-FR" sz="9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00" name="ZoneTexte 99"/>
          <p:cNvSpPr txBox="1"/>
          <p:nvPr/>
        </p:nvSpPr>
        <p:spPr>
          <a:xfrm>
            <a:off x="4053883" y="3513093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9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5 ans</a:t>
            </a:r>
            <a:endParaRPr lang="fr-FR" sz="9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101" name="Groupe 100"/>
          <p:cNvGrpSpPr/>
          <p:nvPr/>
        </p:nvGrpSpPr>
        <p:grpSpPr>
          <a:xfrm>
            <a:off x="4677125" y="3718798"/>
            <a:ext cx="969962" cy="176213"/>
            <a:chOff x="4739797" y="3532903"/>
            <a:chExt cx="969962" cy="176213"/>
          </a:xfrm>
        </p:grpSpPr>
        <p:pic>
          <p:nvPicPr>
            <p:cNvPr id="102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9797" y="3532903"/>
              <a:ext cx="969962" cy="176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3" name="Rectangle à coins arrondis 102"/>
            <p:cNvSpPr/>
            <p:nvPr/>
          </p:nvSpPr>
          <p:spPr bwMode="auto">
            <a:xfrm>
              <a:off x="4952088" y="3581627"/>
              <a:ext cx="324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sz="1100"/>
            </a:p>
          </p:txBody>
        </p:sp>
        <p:sp>
          <p:nvSpPr>
            <p:cNvPr id="104" name="Ellipse 103"/>
            <p:cNvSpPr/>
            <p:nvPr/>
          </p:nvSpPr>
          <p:spPr bwMode="auto">
            <a:xfrm>
              <a:off x="4933060" y="3579093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sz="1100"/>
            </a:p>
          </p:txBody>
        </p:sp>
        <p:sp>
          <p:nvSpPr>
            <p:cNvPr id="105" name="Ellipse 104"/>
            <p:cNvSpPr/>
            <p:nvPr/>
          </p:nvSpPr>
          <p:spPr bwMode="auto">
            <a:xfrm>
              <a:off x="5218863" y="3579093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sz="1100"/>
            </a:p>
          </p:txBody>
        </p:sp>
      </p:grpSp>
      <p:sp>
        <p:nvSpPr>
          <p:cNvPr id="106" name="ZoneTexte 105"/>
          <p:cNvSpPr txBox="1"/>
          <p:nvPr/>
        </p:nvSpPr>
        <p:spPr>
          <a:xfrm>
            <a:off x="4724358" y="3535047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9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1000€</a:t>
            </a:r>
            <a:endParaRPr lang="fr-FR" sz="9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07" name="ZoneTexte 106"/>
          <p:cNvSpPr txBox="1"/>
          <p:nvPr/>
        </p:nvSpPr>
        <p:spPr>
          <a:xfrm>
            <a:off x="5189529" y="3535047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9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10 k€</a:t>
            </a:r>
            <a:endParaRPr lang="fr-FR" sz="9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08" name="Espace réservé du contenu 2"/>
          <p:cNvSpPr txBox="1">
            <a:spLocks/>
          </p:cNvSpPr>
          <p:nvPr/>
        </p:nvSpPr>
        <p:spPr bwMode="auto">
          <a:xfrm>
            <a:off x="4670044" y="4320422"/>
            <a:ext cx="1116000" cy="1534121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Taux 0</a:t>
            </a:r>
            <a:r>
              <a:rPr lang="fr-FR" sz="900" b="0" dirty="0">
                <a:solidFill>
                  <a:srgbClr val="948683"/>
                </a:solidFill>
                <a:latin typeface="Calibri" panose="020F0502020204030204" pitchFamily="34" charset="0"/>
              </a:rPr>
              <a:t> </a:t>
            </a:r>
            <a:endParaRPr lang="fr-FR" sz="900" b="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Accompagnement individualisé </a:t>
            </a:r>
            <a:r>
              <a:rPr lang="fr-FR" sz="9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avant et/ou après la création/reprise de l’entreprise</a:t>
            </a:r>
            <a:endParaRPr lang="fr-FR" sz="9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110" name="Rectangle 109"/>
          <p:cNvSpPr/>
          <p:nvPr/>
        </p:nvSpPr>
        <p:spPr bwMode="auto">
          <a:xfrm>
            <a:off x="850257" y="2541319"/>
            <a:ext cx="9007560" cy="144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ctr"/>
          <a:lstStyle/>
          <a:p>
            <a:pPr indent="92075" algn="ctr" defTabSz="839788">
              <a:spcBef>
                <a:spcPts val="0"/>
              </a:spcBef>
            </a:pPr>
            <a:r>
              <a:rPr lang="fr-FR" sz="900" b="1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Assurance des emprunteurs</a:t>
            </a:r>
          </a:p>
        </p:txBody>
      </p:sp>
      <p:sp>
        <p:nvSpPr>
          <p:cNvPr id="111" name="Rectangle 110"/>
          <p:cNvSpPr/>
          <p:nvPr/>
        </p:nvSpPr>
        <p:spPr bwMode="auto">
          <a:xfrm>
            <a:off x="8709290" y="6352005"/>
            <a:ext cx="1148527" cy="45666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endParaRPr lang="fr-FR" sz="1400" b="1" dirty="0" smtClean="0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112" name="ZoneTexte 111"/>
          <p:cNvSpPr txBox="1"/>
          <p:nvPr/>
        </p:nvSpPr>
        <p:spPr>
          <a:xfrm>
            <a:off x="8970982" y="6352005"/>
            <a:ext cx="892689" cy="38842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FR" sz="900" b="1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Partage</a:t>
            </a:r>
            <a:r>
              <a:rPr lang="fr-FR" b="1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900" b="1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du</a:t>
            </a:r>
            <a:r>
              <a:rPr lang="fr-FR" b="1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900" b="1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risque</a:t>
            </a:r>
          </a:p>
        </p:txBody>
      </p:sp>
      <p:sp>
        <p:nvSpPr>
          <p:cNvPr id="109" name="Rectangle 108"/>
          <p:cNvSpPr/>
          <p:nvPr/>
        </p:nvSpPr>
        <p:spPr bwMode="auto">
          <a:xfrm>
            <a:off x="850257" y="2337469"/>
            <a:ext cx="9007560" cy="144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ctr"/>
          <a:lstStyle/>
          <a:p>
            <a:pPr indent="92075" algn="ctr" defTabSz="839788">
              <a:spcBef>
                <a:spcPts val="0"/>
              </a:spcBef>
            </a:pPr>
            <a:r>
              <a:rPr lang="fr-FR" sz="900" b="1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Nantissement du fonds de commerce</a:t>
            </a:r>
            <a:endParaRPr lang="fr-FR" sz="900" b="1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81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 txBox="1">
            <a:spLocks/>
          </p:cNvSpPr>
          <p:nvPr/>
        </p:nvSpPr>
        <p:spPr bwMode="auto">
          <a:xfrm>
            <a:off x="450841" y="1575248"/>
            <a:ext cx="3672000" cy="136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fr-FR" b="1" cap="small" dirty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L’objet financé</a:t>
            </a:r>
          </a:p>
          <a:p>
            <a:pPr marL="0" indent="0">
              <a:buNone/>
            </a:pPr>
            <a:r>
              <a:rPr lang="fr-FR" sz="1400" kern="0" dirty="0">
                <a:solidFill>
                  <a:schemeClr val="accent6"/>
                </a:solidFill>
              </a:rPr>
              <a:t>Votre client a besoin de financer des travaux ou des aménagements.</a:t>
            </a:r>
          </a:p>
          <a:p>
            <a:pPr marL="0" indent="0">
              <a:buNone/>
            </a:pPr>
            <a:endParaRPr lang="fr-FR" sz="1200" dirty="0"/>
          </a:p>
          <a:p>
            <a:pPr marL="542925" lvl="1" indent="0">
              <a:buNone/>
            </a:pPr>
            <a:endParaRPr lang="fr-FR" sz="1400" dirty="0"/>
          </a:p>
        </p:txBody>
      </p:sp>
      <p:pic>
        <p:nvPicPr>
          <p:cNvPr id="13" name="Picture 5" descr="C:\Users\lecocqce\Documents\CEP - Plan stratégique du marché pro\5. Projet Financement\Images\construction.png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2438" y="3173286"/>
            <a:ext cx="1523332" cy="152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7" descr="C:\Users\lecocqce\Documents\CEP - Plan stratégique du marché pro\5. Projet Financement\Images\ouvrier.png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732" y="3793000"/>
            <a:ext cx="1350704" cy="135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 bwMode="auto">
          <a:xfrm>
            <a:off x="4546600" y="2890839"/>
            <a:ext cx="4905376" cy="314166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fr-FR" b="1" cap="small" dirty="0" smtClean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Les </a:t>
            </a:r>
            <a:r>
              <a:rPr lang="fr-FR" b="1" cap="small" dirty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questions-clés</a:t>
            </a:r>
          </a:p>
          <a:p>
            <a:pPr marL="0" indent="0">
              <a:buNone/>
            </a:pPr>
            <a:r>
              <a:rPr lang="fr-FR" sz="1400" kern="0" dirty="0">
                <a:solidFill>
                  <a:schemeClr val="accent6"/>
                </a:solidFill>
              </a:rPr>
              <a:t>Les caractéristiques du financement :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Quel est le montant du financement ?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Quelle est la durée du financement </a:t>
            </a:r>
            <a:r>
              <a:rPr lang="fr-FR" sz="1400" kern="0" dirty="0" smtClean="0">
                <a:solidFill>
                  <a:schemeClr val="accent6"/>
                </a:solidFill>
                <a:ea typeface="+mn-ea"/>
                <a:cs typeface="+mn-cs"/>
              </a:rPr>
              <a:t>?</a:t>
            </a:r>
          </a:p>
          <a:p>
            <a:pPr lvl="1"/>
            <a:endParaRPr lang="fr-FR" sz="1200" dirty="0"/>
          </a:p>
          <a:p>
            <a:pPr marL="0" lvl="1" indent="0">
              <a:buSzPct val="100000"/>
              <a:buNone/>
            </a:pPr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La situation de votre client :</a:t>
            </a:r>
          </a:p>
          <a:p>
            <a:pPr marL="357188" lvl="1"/>
            <a:r>
              <a:rPr lang="fr-FR" sz="1400" kern="0" dirty="0" smtClean="0">
                <a:solidFill>
                  <a:schemeClr val="accent6"/>
                </a:solidFill>
                <a:ea typeface="+mn-ea"/>
                <a:cs typeface="+mn-cs"/>
              </a:rPr>
              <a:t>Depuis </a:t>
            </a:r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combien de temps l’entreprise existe-elle ?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Quelle est la note net NIO de votre client ?</a:t>
            </a:r>
          </a:p>
          <a:p>
            <a:pPr marL="357188" lvl="1"/>
            <a:endParaRPr lang="fr-FR" sz="1200" dirty="0"/>
          </a:p>
          <a:p>
            <a:pPr marL="357188" lvl="1"/>
            <a:endParaRPr lang="fr-FR" sz="1400" dirty="0"/>
          </a:p>
          <a:p>
            <a:pPr lvl="1"/>
            <a:endParaRPr lang="fr-FR" sz="1600" dirty="0" smtClean="0"/>
          </a:p>
        </p:txBody>
      </p:sp>
      <p:sp>
        <p:nvSpPr>
          <p:cNvPr id="11" name="Rectangle 10"/>
          <p:cNvSpPr>
            <a:spLocks noChangeAspect="1"/>
          </p:cNvSpPr>
          <p:nvPr/>
        </p:nvSpPr>
        <p:spPr bwMode="auto">
          <a:xfrm>
            <a:off x="759444" y="328908"/>
            <a:ext cx="398538" cy="386556"/>
          </a:xfrm>
          <a:prstGeom prst="rect">
            <a:avLst/>
          </a:prstGeom>
          <a:solidFill>
            <a:srgbClr val="FF0066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9" name="Rectangle 50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1593669" y="399076"/>
            <a:ext cx="744238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Financer </a:t>
            </a: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des travaux ou des aménagements</a:t>
            </a:r>
            <a:endParaRPr lang="fr-FR" sz="16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89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 106"/>
          <p:cNvSpPr/>
          <p:nvPr/>
        </p:nvSpPr>
        <p:spPr bwMode="auto">
          <a:xfrm>
            <a:off x="872304" y="1152687"/>
            <a:ext cx="2194393" cy="5289055"/>
          </a:xfrm>
          <a:prstGeom prst="rect">
            <a:avLst/>
          </a:prstGeom>
          <a:solidFill>
            <a:srgbClr val="C00000">
              <a:alpha val="9804"/>
            </a:srgbClr>
          </a:solidFill>
        </p:spPr>
        <p:txBody>
          <a:bodyPr vert="vert270" wrap="square" anchor="ctr">
            <a:noAutofit/>
          </a:bodyPr>
          <a:lstStyle/>
          <a:p>
            <a:pPr algn="ctr"/>
            <a:endParaRPr lang="fr-FR" sz="1100" b="1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sp>
        <p:nvSpPr>
          <p:cNvPr id="2" name="Espace réservé du contenu 2"/>
          <p:cNvSpPr txBox="1">
            <a:spLocks/>
          </p:cNvSpPr>
          <p:nvPr/>
        </p:nvSpPr>
        <p:spPr bwMode="auto">
          <a:xfrm>
            <a:off x="954770" y="2753345"/>
            <a:ext cx="2094334" cy="193655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3200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Cas concernés : travaux ou aménagements (hors création), après </a:t>
            </a: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24 mois d’exercice avec résultat positif et </a:t>
            </a: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avec une note net NIO comprise </a:t>
            </a: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entre 1 et </a:t>
            </a: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6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Montant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: </a:t>
            </a:r>
            <a:endParaRPr lang="fr-FR" sz="1000" b="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b="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Durée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:</a:t>
            </a:r>
          </a:p>
          <a:p>
            <a:endParaRPr lang="fr-FR" sz="1000" dirty="0"/>
          </a:p>
        </p:txBody>
      </p:sp>
      <p:sp>
        <p:nvSpPr>
          <p:cNvPr id="4" name="ZoneTexte 3"/>
          <p:cNvSpPr txBox="1"/>
          <p:nvPr/>
        </p:nvSpPr>
        <p:spPr>
          <a:xfrm>
            <a:off x="29121" y="3251589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>
                <a:solidFill>
                  <a:srgbClr val="FF0066"/>
                </a:solidFill>
              </a:rPr>
              <a:t>Cadre d’application</a:t>
            </a: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auto">
          <a:xfrm>
            <a:off x="919146" y="1236981"/>
            <a:ext cx="2094334" cy="50384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108000" tIns="43200" rIns="108000" bIns="41989" rtlCol="0" anchor="ctr"/>
          <a:lstStyle>
            <a:defPPr>
              <a:defRPr lang="en-US"/>
            </a:defPPr>
            <a:lvl1pPr algn="ctr" defTabSz="839788">
              <a:spcBef>
                <a:spcPts val="600"/>
              </a:spcBef>
              <a:spcAft>
                <a:spcPts val="0"/>
              </a:spcAft>
              <a:defRPr sz="900" b="1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defRPr>
            </a:lvl1pPr>
          </a:lstStyle>
          <a:p>
            <a:r>
              <a:rPr lang="fr-FR" dirty="0"/>
              <a:t>Ecureuil Crédit Express (ECE)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3107642" y="1236980"/>
            <a:ext cx="3276000" cy="5040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108000" tIns="43200" rIns="108000" bIns="41989" rtlCol="0" anchor="ctr"/>
          <a:lstStyle/>
          <a:p>
            <a:pPr algn="ctr" defTabSz="839788">
              <a:spcBef>
                <a:spcPts val="600"/>
              </a:spcBef>
              <a:spcAft>
                <a:spcPts val="0"/>
              </a:spcAft>
            </a:pPr>
            <a:r>
              <a:rPr lang="fr-FR" sz="900" b="1" dirty="0" err="1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Rythm’N’Pro</a:t>
            </a:r>
            <a:endParaRPr lang="fr-FR" sz="900" b="1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145626" y="3251589"/>
            <a:ext cx="1554962" cy="1438305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36000" rIns="36000" bIns="41989" rtlCol="0" anchor="t"/>
          <a:lstStyle/>
          <a:p>
            <a:pPr defTabSz="839788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Montant </a:t>
            </a: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: </a:t>
            </a: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tous montants (avec apport nécessaire)</a:t>
            </a:r>
          </a:p>
          <a:p>
            <a:pPr defTabSz="839788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9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  <a:p>
            <a:pPr defTabSz="839788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9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  <a:p>
            <a:pPr defTabSz="839788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9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  <a:p>
            <a:pPr defTabSz="839788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  <a:p>
            <a:pPr defTabSz="839788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Durée :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29121" y="4889494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>
                <a:solidFill>
                  <a:srgbClr val="FF0066"/>
                </a:solidFill>
              </a:rPr>
              <a:t>Bénéfices</a:t>
            </a:r>
          </a:p>
          <a:p>
            <a:r>
              <a:rPr lang="fr-FR" sz="1100" dirty="0">
                <a:solidFill>
                  <a:srgbClr val="FF0066"/>
                </a:solidFill>
              </a:rPr>
              <a:t>client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9121" y="5682586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>
                <a:solidFill>
                  <a:srgbClr val="FF0066"/>
                </a:solidFill>
              </a:rPr>
              <a:t>Bénéfices Caisse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3145626" y="2753346"/>
            <a:ext cx="3120058" cy="544628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/>
          <a:p>
            <a:pPr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Cas concernés : travaux ou aménagements (hors </a:t>
            </a: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création ex nihilo ou reprise)</a:t>
            </a:r>
            <a:endParaRPr lang="fr-FR" sz="100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6442179" y="1236828"/>
            <a:ext cx="3276000" cy="5040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108000" tIns="43200" rIns="108000" bIns="41989" rtlCol="0" anchor="ctr"/>
          <a:lstStyle/>
          <a:p>
            <a:pPr algn="ctr" defTabSz="839788">
              <a:spcBef>
                <a:spcPts val="600"/>
              </a:spcBef>
              <a:spcAft>
                <a:spcPts val="0"/>
              </a:spcAft>
            </a:pPr>
            <a:r>
              <a:rPr lang="fr-FR" sz="900" b="1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Prêt </a:t>
            </a:r>
            <a:r>
              <a:rPr lang="fr-FR" sz="900" b="1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Pro</a:t>
            </a:r>
            <a:endParaRPr lang="fr-FR" sz="900" b="1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6" name="Espace réservé du contenu 2"/>
          <p:cNvSpPr txBox="1">
            <a:spLocks/>
          </p:cNvSpPr>
          <p:nvPr/>
        </p:nvSpPr>
        <p:spPr bwMode="auto">
          <a:xfrm>
            <a:off x="954770" y="5466020"/>
            <a:ext cx="2094334" cy="864019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Développement du PNB :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 l’ECE est une solution sur-mesure, générateur de PNB complémentaire 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29121" y="1743736"/>
            <a:ext cx="864000" cy="261610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/>
          <a:p>
            <a:pPr algn="ctr"/>
            <a:r>
              <a:rPr lang="fr-FR" sz="1100" b="1" cap="small" dirty="0" smtClean="0">
                <a:solidFill>
                  <a:srgbClr val="FF0066"/>
                </a:solidFill>
                <a:latin typeface="Calibri" panose="020F0502020204030204" pitchFamily="34" charset="0"/>
              </a:rPr>
              <a:t>Solutions</a:t>
            </a:r>
            <a:endParaRPr lang="fr-FR" sz="1100" b="1" cap="small" dirty="0">
              <a:solidFill>
                <a:srgbClr val="FF0066"/>
              </a:solidFill>
              <a:latin typeface="Calibri" panose="020F0502020204030204" pitchFamily="34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554275" y="4224868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2 ans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4117783" y="4224868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9 ans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3323686" y="3606246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1,5 k€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30" name="Espace réservé du contenu 2"/>
          <p:cNvSpPr txBox="1">
            <a:spLocks/>
          </p:cNvSpPr>
          <p:nvPr/>
        </p:nvSpPr>
        <p:spPr bwMode="auto">
          <a:xfrm>
            <a:off x="6442179" y="4679315"/>
            <a:ext cx="3233243" cy="1008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Rapidité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: la caution internet SACCEF est à décision immédiate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Espace réservé du contenu 2"/>
          <p:cNvSpPr txBox="1">
            <a:spLocks/>
          </p:cNvSpPr>
          <p:nvPr/>
        </p:nvSpPr>
        <p:spPr bwMode="auto">
          <a:xfrm>
            <a:off x="6442179" y="5466020"/>
            <a:ext cx="1571513" cy="864018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Couverture du risque :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le risque est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supporté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par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CEGC-SACCEF à due concurrence de la couverture </a:t>
            </a:r>
          </a:p>
        </p:txBody>
      </p:sp>
      <p:sp>
        <p:nvSpPr>
          <p:cNvPr id="34" name="Espace réservé du contenu 2"/>
          <p:cNvSpPr txBox="1">
            <a:spLocks/>
          </p:cNvSpPr>
          <p:nvPr/>
        </p:nvSpPr>
        <p:spPr bwMode="auto">
          <a:xfrm>
            <a:off x="3145626" y="4679315"/>
            <a:ext cx="3225728" cy="1008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Souplesse: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les échéances peuvent être modulées ou reportées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Lisibilité: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le taux est « tout compris », les demandes de modulation ne font pas l’objet d’une tarification</a:t>
            </a:r>
          </a:p>
        </p:txBody>
      </p:sp>
      <p:sp>
        <p:nvSpPr>
          <p:cNvPr id="35" name="Espace réservé du contenu 2"/>
          <p:cNvSpPr txBox="1">
            <a:spLocks/>
          </p:cNvSpPr>
          <p:nvPr/>
        </p:nvSpPr>
        <p:spPr bwMode="auto">
          <a:xfrm>
            <a:off x="3145626" y="5466020"/>
            <a:ext cx="3225728" cy="864019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Fidélisation client :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 le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prêt </a:t>
            </a:r>
            <a:r>
              <a:rPr lang="fr-FR" sz="1000" b="0" dirty="0" err="1" smtClean="0">
                <a:solidFill>
                  <a:srgbClr val="948683"/>
                </a:solidFill>
                <a:latin typeface="Calibri" panose="020F0502020204030204" pitchFamily="34" charset="0"/>
              </a:rPr>
              <a:t>Rythm’N’Pro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est un service qui s’inscrit dans la durée et permet à la Caisse de renforcer sa relation client</a:t>
            </a:r>
          </a:p>
        </p:txBody>
      </p:sp>
      <p:sp>
        <p:nvSpPr>
          <p:cNvPr id="36" name="Espace réservé du contenu 2"/>
          <p:cNvSpPr txBox="1">
            <a:spLocks/>
          </p:cNvSpPr>
          <p:nvPr/>
        </p:nvSpPr>
        <p:spPr bwMode="auto">
          <a:xfrm>
            <a:off x="954770" y="4679315"/>
            <a:ext cx="2094334" cy="1434158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Rapidité: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la réponse est rapide, et les fonds déblocables en 48 heures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Simplicité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: aucune prise de garantie hors assurance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pic>
        <p:nvPicPr>
          <p:cNvPr id="38" name="Picture 8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094" y="1152687"/>
            <a:ext cx="360000" cy="36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0" name="Groupe 49"/>
          <p:cNvGrpSpPr/>
          <p:nvPr/>
        </p:nvGrpSpPr>
        <p:grpSpPr>
          <a:xfrm>
            <a:off x="3613616" y="4405695"/>
            <a:ext cx="1109663" cy="171450"/>
            <a:chOff x="1277440" y="3488983"/>
            <a:chExt cx="1109663" cy="171450"/>
          </a:xfrm>
        </p:grpSpPr>
        <p:pic>
          <p:nvPicPr>
            <p:cNvPr id="51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2" name="Rectangle à coins arrondis 51"/>
            <p:cNvSpPr/>
            <p:nvPr/>
          </p:nvSpPr>
          <p:spPr bwMode="auto">
            <a:xfrm>
              <a:off x="1491490" y="3527908"/>
              <a:ext cx="504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53" name="Ellipse 52"/>
            <p:cNvSpPr/>
            <p:nvPr/>
          </p:nvSpPr>
          <p:spPr bwMode="auto">
            <a:xfrm>
              <a:off x="1476859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54" name="Ellipse 53"/>
            <p:cNvSpPr/>
            <p:nvPr/>
          </p:nvSpPr>
          <p:spPr bwMode="auto">
            <a:xfrm>
              <a:off x="1924942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grpSp>
        <p:nvGrpSpPr>
          <p:cNvPr id="64" name="Groupe 63"/>
          <p:cNvGrpSpPr/>
          <p:nvPr/>
        </p:nvGrpSpPr>
        <p:grpSpPr>
          <a:xfrm>
            <a:off x="3435490" y="3825953"/>
            <a:ext cx="1109663" cy="171450"/>
            <a:chOff x="1277440" y="3488983"/>
            <a:chExt cx="1109663" cy="171450"/>
          </a:xfrm>
        </p:grpSpPr>
        <p:pic>
          <p:nvPicPr>
            <p:cNvPr id="65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6" name="Rectangle à coins arrondis 65"/>
            <p:cNvSpPr/>
            <p:nvPr/>
          </p:nvSpPr>
          <p:spPr bwMode="auto">
            <a:xfrm>
              <a:off x="1407298" y="3527908"/>
              <a:ext cx="936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67" name="Ellipse 66"/>
            <p:cNvSpPr/>
            <p:nvPr/>
          </p:nvSpPr>
          <p:spPr bwMode="auto">
            <a:xfrm>
              <a:off x="1388270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69" name="Rectangle 68"/>
          <p:cNvSpPr/>
          <p:nvPr/>
        </p:nvSpPr>
        <p:spPr bwMode="auto">
          <a:xfrm>
            <a:off x="3107642" y="1775796"/>
            <a:ext cx="1621984" cy="45676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indent="92075" algn="ctr" defTabSz="839788">
              <a:spcBef>
                <a:spcPts val="0"/>
              </a:spcBef>
            </a:pPr>
            <a:r>
              <a:rPr lang="fr-FR" sz="900" b="1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Caution simple </a:t>
            </a:r>
            <a:r>
              <a:rPr lang="fr-FR" sz="900" b="1" i="1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SACCEF</a:t>
            </a:r>
            <a:endParaRPr lang="fr-FR" sz="900" b="1" i="1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64" name="ZoneTexte 163"/>
          <p:cNvSpPr txBox="1"/>
          <p:nvPr/>
        </p:nvSpPr>
        <p:spPr>
          <a:xfrm>
            <a:off x="1671093" y="3583559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1,5 k€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65" name="ZoneTexte 164"/>
          <p:cNvSpPr txBox="1"/>
          <p:nvPr/>
        </p:nvSpPr>
        <p:spPr>
          <a:xfrm>
            <a:off x="2251577" y="3583559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4</a:t>
            </a: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0 k€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166" name="Groupe 165"/>
          <p:cNvGrpSpPr/>
          <p:nvPr/>
        </p:nvGrpSpPr>
        <p:grpSpPr>
          <a:xfrm>
            <a:off x="1769622" y="3832848"/>
            <a:ext cx="1109663" cy="171450"/>
            <a:chOff x="1277440" y="3488983"/>
            <a:chExt cx="1109663" cy="171450"/>
          </a:xfrm>
        </p:grpSpPr>
        <p:pic>
          <p:nvPicPr>
            <p:cNvPr id="167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8" name="Rectangle à coins arrondis 167"/>
            <p:cNvSpPr/>
            <p:nvPr/>
          </p:nvSpPr>
          <p:spPr bwMode="auto">
            <a:xfrm>
              <a:off x="1407298" y="3527908"/>
              <a:ext cx="522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69" name="Ellipse 168"/>
            <p:cNvSpPr/>
            <p:nvPr/>
          </p:nvSpPr>
          <p:spPr bwMode="auto">
            <a:xfrm>
              <a:off x="1388270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70" name="Ellipse 169"/>
            <p:cNvSpPr/>
            <p:nvPr/>
          </p:nvSpPr>
          <p:spPr bwMode="auto">
            <a:xfrm>
              <a:off x="1834501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171" name="ZoneTexte 170"/>
          <p:cNvSpPr txBox="1"/>
          <p:nvPr/>
        </p:nvSpPr>
        <p:spPr>
          <a:xfrm>
            <a:off x="1710280" y="4154009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2 ans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72" name="ZoneTexte 171"/>
          <p:cNvSpPr txBox="1"/>
          <p:nvPr/>
        </p:nvSpPr>
        <p:spPr>
          <a:xfrm>
            <a:off x="2130095" y="4154009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5</a:t>
            </a: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 ans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1769621" y="4382510"/>
            <a:ext cx="1109663" cy="171450"/>
            <a:chOff x="1769621" y="4422266"/>
            <a:chExt cx="1109663" cy="171450"/>
          </a:xfrm>
        </p:grpSpPr>
        <p:pic>
          <p:nvPicPr>
            <p:cNvPr id="174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9621" y="4422266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5" name="Rectangle à coins arrondis 174"/>
            <p:cNvSpPr/>
            <p:nvPr/>
          </p:nvSpPr>
          <p:spPr bwMode="auto">
            <a:xfrm>
              <a:off x="1983671" y="4461191"/>
              <a:ext cx="288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76" name="Ellipse 175"/>
            <p:cNvSpPr/>
            <p:nvPr/>
          </p:nvSpPr>
          <p:spPr bwMode="auto">
            <a:xfrm>
              <a:off x="1969040" y="4461191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77" name="Ellipse 176"/>
            <p:cNvSpPr/>
            <p:nvPr/>
          </p:nvSpPr>
          <p:spPr bwMode="auto">
            <a:xfrm>
              <a:off x="2181989" y="4461191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196" name="Espace réservé du contenu 2"/>
          <p:cNvSpPr txBox="1">
            <a:spLocks/>
          </p:cNvSpPr>
          <p:nvPr/>
        </p:nvSpPr>
        <p:spPr bwMode="auto">
          <a:xfrm>
            <a:off x="4774032" y="3251589"/>
            <a:ext cx="1597322" cy="1438306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36000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 Montant :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800" b="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8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800" b="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b="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Durée :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197" name="ZoneTexte 196"/>
          <p:cNvSpPr txBox="1"/>
          <p:nvPr/>
        </p:nvSpPr>
        <p:spPr>
          <a:xfrm>
            <a:off x="5077704" y="3616420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1</a:t>
            </a:r>
            <a:r>
              <a:rPr lang="fr-FR" sz="1000" b="1" dirty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0</a:t>
            </a: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 k€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98" name="ZoneTexte 197"/>
          <p:cNvSpPr txBox="1"/>
          <p:nvPr/>
        </p:nvSpPr>
        <p:spPr>
          <a:xfrm>
            <a:off x="5658188" y="3616420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8</a:t>
            </a: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0 k€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199" name="Groupe 198"/>
          <p:cNvGrpSpPr/>
          <p:nvPr/>
        </p:nvGrpSpPr>
        <p:grpSpPr>
          <a:xfrm>
            <a:off x="5058666" y="3825953"/>
            <a:ext cx="1109663" cy="171450"/>
            <a:chOff x="1277440" y="3488983"/>
            <a:chExt cx="1109663" cy="171450"/>
          </a:xfrm>
        </p:grpSpPr>
        <p:pic>
          <p:nvPicPr>
            <p:cNvPr id="200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1" name="Rectangle à coins arrondis 200"/>
            <p:cNvSpPr/>
            <p:nvPr/>
          </p:nvSpPr>
          <p:spPr bwMode="auto">
            <a:xfrm>
              <a:off x="1577117" y="3527908"/>
              <a:ext cx="522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202" name="Ellipse 201"/>
            <p:cNvSpPr/>
            <p:nvPr/>
          </p:nvSpPr>
          <p:spPr bwMode="auto">
            <a:xfrm>
              <a:off x="1558089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203" name="Ellipse 202"/>
            <p:cNvSpPr/>
            <p:nvPr/>
          </p:nvSpPr>
          <p:spPr bwMode="auto">
            <a:xfrm>
              <a:off x="2004320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204" name="ZoneTexte 203"/>
          <p:cNvSpPr txBox="1"/>
          <p:nvPr/>
        </p:nvSpPr>
        <p:spPr>
          <a:xfrm>
            <a:off x="4994560" y="4179174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2 ans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205" name="ZoneTexte 204"/>
          <p:cNvSpPr txBox="1"/>
          <p:nvPr/>
        </p:nvSpPr>
        <p:spPr>
          <a:xfrm>
            <a:off x="5414375" y="4179174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7 ans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206" name="Groupe 205"/>
          <p:cNvGrpSpPr/>
          <p:nvPr/>
        </p:nvGrpSpPr>
        <p:grpSpPr>
          <a:xfrm>
            <a:off x="5053901" y="4405695"/>
            <a:ext cx="1109663" cy="171450"/>
            <a:chOff x="1277440" y="3488983"/>
            <a:chExt cx="1109663" cy="171450"/>
          </a:xfrm>
        </p:grpSpPr>
        <p:pic>
          <p:nvPicPr>
            <p:cNvPr id="207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8" name="Rectangle à coins arrondis 207"/>
            <p:cNvSpPr/>
            <p:nvPr/>
          </p:nvSpPr>
          <p:spPr bwMode="auto">
            <a:xfrm>
              <a:off x="1491490" y="3527908"/>
              <a:ext cx="396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209" name="Ellipse 208"/>
            <p:cNvSpPr/>
            <p:nvPr/>
          </p:nvSpPr>
          <p:spPr bwMode="auto">
            <a:xfrm>
              <a:off x="1476859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210" name="Ellipse 209"/>
            <p:cNvSpPr/>
            <p:nvPr/>
          </p:nvSpPr>
          <p:spPr bwMode="auto">
            <a:xfrm>
              <a:off x="1820438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113" name="Rectangle 112"/>
          <p:cNvSpPr/>
          <p:nvPr/>
        </p:nvSpPr>
        <p:spPr bwMode="auto">
          <a:xfrm>
            <a:off x="4774032" y="1775796"/>
            <a:ext cx="1609610" cy="45676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indent="92075" algn="ctr" defTabSz="839788">
              <a:spcBef>
                <a:spcPts val="0"/>
              </a:spcBef>
            </a:pPr>
            <a:r>
              <a:rPr lang="fr-FR" sz="900" b="1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Caution Internet </a:t>
            </a:r>
            <a:r>
              <a:rPr lang="fr-FR" sz="900" b="1" i="1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SACCEF</a:t>
            </a:r>
            <a:endParaRPr lang="fr-FR" sz="900" b="1" i="1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14" name="Rectangle 113"/>
          <p:cNvSpPr/>
          <p:nvPr/>
        </p:nvSpPr>
        <p:spPr bwMode="auto">
          <a:xfrm>
            <a:off x="6442179" y="3467032"/>
            <a:ext cx="1584000" cy="1222863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36000" rIns="36000" bIns="41989" rtlCol="0" anchor="t"/>
          <a:lstStyle/>
          <a:p>
            <a:pPr defTabSz="839788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Montant </a:t>
            </a: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: </a:t>
            </a: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10 à 60% du crédit</a:t>
            </a:r>
            <a:endParaRPr lang="fr-FR" sz="10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  <a:p>
            <a:pPr defTabSz="839788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  <a:p>
            <a:pPr defTabSz="839788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  <a:p>
            <a:pPr defTabSz="839788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  <a:p>
            <a:pPr defTabSz="839788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Durée :</a:t>
            </a:r>
          </a:p>
        </p:txBody>
      </p:sp>
      <p:sp>
        <p:nvSpPr>
          <p:cNvPr id="160" name="ZoneTexte 159"/>
          <p:cNvSpPr txBox="1"/>
          <p:nvPr/>
        </p:nvSpPr>
        <p:spPr>
          <a:xfrm>
            <a:off x="6672703" y="4224869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2 ans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61" name="ZoneTexte 160"/>
          <p:cNvSpPr txBox="1"/>
          <p:nvPr/>
        </p:nvSpPr>
        <p:spPr>
          <a:xfrm>
            <a:off x="7236211" y="4224869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9 ans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62" name="ZoneTexte 161"/>
          <p:cNvSpPr txBox="1"/>
          <p:nvPr/>
        </p:nvSpPr>
        <p:spPr>
          <a:xfrm>
            <a:off x="6620239" y="3606247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1,5 k€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178" name="Groupe 177"/>
          <p:cNvGrpSpPr/>
          <p:nvPr/>
        </p:nvGrpSpPr>
        <p:grpSpPr>
          <a:xfrm>
            <a:off x="6732044" y="4405695"/>
            <a:ext cx="1109663" cy="171450"/>
            <a:chOff x="1277440" y="3488983"/>
            <a:chExt cx="1109663" cy="171450"/>
          </a:xfrm>
        </p:grpSpPr>
        <p:pic>
          <p:nvPicPr>
            <p:cNvPr id="179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0" name="Rectangle à coins arrondis 179"/>
            <p:cNvSpPr/>
            <p:nvPr/>
          </p:nvSpPr>
          <p:spPr bwMode="auto">
            <a:xfrm>
              <a:off x="1491490" y="3527908"/>
              <a:ext cx="504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81" name="Ellipse 180"/>
            <p:cNvSpPr/>
            <p:nvPr/>
          </p:nvSpPr>
          <p:spPr bwMode="auto">
            <a:xfrm>
              <a:off x="1476859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82" name="Ellipse 181"/>
            <p:cNvSpPr/>
            <p:nvPr/>
          </p:nvSpPr>
          <p:spPr bwMode="auto">
            <a:xfrm>
              <a:off x="1924942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grpSp>
        <p:nvGrpSpPr>
          <p:cNvPr id="183" name="Groupe 182"/>
          <p:cNvGrpSpPr/>
          <p:nvPr/>
        </p:nvGrpSpPr>
        <p:grpSpPr>
          <a:xfrm>
            <a:off x="6732043" y="3825953"/>
            <a:ext cx="1109663" cy="171450"/>
            <a:chOff x="1277440" y="3488983"/>
            <a:chExt cx="1109663" cy="171450"/>
          </a:xfrm>
        </p:grpSpPr>
        <p:pic>
          <p:nvPicPr>
            <p:cNvPr id="184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5" name="Rectangle à coins arrondis 184"/>
            <p:cNvSpPr/>
            <p:nvPr/>
          </p:nvSpPr>
          <p:spPr bwMode="auto">
            <a:xfrm>
              <a:off x="1407298" y="3527908"/>
              <a:ext cx="936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86" name="Ellipse 185"/>
            <p:cNvSpPr/>
            <p:nvPr/>
          </p:nvSpPr>
          <p:spPr bwMode="auto">
            <a:xfrm>
              <a:off x="1388270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187" name="Espace réservé du contenu 2"/>
          <p:cNvSpPr txBox="1">
            <a:spLocks/>
          </p:cNvSpPr>
          <p:nvPr/>
        </p:nvSpPr>
        <p:spPr bwMode="auto">
          <a:xfrm>
            <a:off x="8070585" y="3467032"/>
            <a:ext cx="1597322" cy="1222864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36000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 Montant :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b="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b="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Durée :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188" name="ZoneTexte 187"/>
          <p:cNvSpPr txBox="1"/>
          <p:nvPr/>
        </p:nvSpPr>
        <p:spPr>
          <a:xfrm>
            <a:off x="8374257" y="3616421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1</a:t>
            </a:r>
            <a:r>
              <a:rPr lang="fr-FR" sz="1000" b="1" dirty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0</a:t>
            </a: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 k€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89" name="ZoneTexte 188"/>
          <p:cNvSpPr txBox="1"/>
          <p:nvPr/>
        </p:nvSpPr>
        <p:spPr>
          <a:xfrm>
            <a:off x="8954741" y="3616421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8</a:t>
            </a: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0 k€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190" name="Groupe 189"/>
          <p:cNvGrpSpPr/>
          <p:nvPr/>
        </p:nvGrpSpPr>
        <p:grpSpPr>
          <a:xfrm>
            <a:off x="8355219" y="3825953"/>
            <a:ext cx="1109663" cy="171450"/>
            <a:chOff x="1277440" y="3488983"/>
            <a:chExt cx="1109663" cy="171450"/>
          </a:xfrm>
        </p:grpSpPr>
        <p:pic>
          <p:nvPicPr>
            <p:cNvPr id="191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2" name="Rectangle à coins arrondis 191"/>
            <p:cNvSpPr/>
            <p:nvPr/>
          </p:nvSpPr>
          <p:spPr bwMode="auto">
            <a:xfrm>
              <a:off x="1577117" y="3527908"/>
              <a:ext cx="522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93" name="Ellipse 192"/>
            <p:cNvSpPr/>
            <p:nvPr/>
          </p:nvSpPr>
          <p:spPr bwMode="auto">
            <a:xfrm>
              <a:off x="1558089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94" name="Ellipse 193"/>
            <p:cNvSpPr/>
            <p:nvPr/>
          </p:nvSpPr>
          <p:spPr bwMode="auto">
            <a:xfrm>
              <a:off x="2004320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195" name="ZoneTexte 194"/>
          <p:cNvSpPr txBox="1"/>
          <p:nvPr/>
        </p:nvSpPr>
        <p:spPr>
          <a:xfrm>
            <a:off x="8291113" y="4224869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2 ans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211" name="ZoneTexte 210"/>
          <p:cNvSpPr txBox="1"/>
          <p:nvPr/>
        </p:nvSpPr>
        <p:spPr>
          <a:xfrm>
            <a:off x="8710928" y="4224869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7 ans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212" name="Groupe 211"/>
          <p:cNvGrpSpPr/>
          <p:nvPr/>
        </p:nvGrpSpPr>
        <p:grpSpPr>
          <a:xfrm>
            <a:off x="8350454" y="4405695"/>
            <a:ext cx="1109663" cy="171450"/>
            <a:chOff x="1277440" y="3488983"/>
            <a:chExt cx="1109663" cy="171450"/>
          </a:xfrm>
        </p:grpSpPr>
        <p:pic>
          <p:nvPicPr>
            <p:cNvPr id="213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4" name="Rectangle à coins arrondis 213"/>
            <p:cNvSpPr/>
            <p:nvPr/>
          </p:nvSpPr>
          <p:spPr bwMode="auto">
            <a:xfrm>
              <a:off x="1491490" y="3527908"/>
              <a:ext cx="396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215" name="Ellipse 214"/>
            <p:cNvSpPr/>
            <p:nvPr/>
          </p:nvSpPr>
          <p:spPr bwMode="auto">
            <a:xfrm>
              <a:off x="1476859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216" name="Ellipse 215"/>
            <p:cNvSpPr/>
            <p:nvPr/>
          </p:nvSpPr>
          <p:spPr bwMode="auto">
            <a:xfrm>
              <a:off x="1820438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217" name="Rectangle 216"/>
          <p:cNvSpPr/>
          <p:nvPr/>
        </p:nvSpPr>
        <p:spPr bwMode="auto">
          <a:xfrm>
            <a:off x="6442178" y="1775796"/>
            <a:ext cx="1545959" cy="45676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indent="92075" algn="ctr" defTabSz="839788">
              <a:spcBef>
                <a:spcPts val="0"/>
              </a:spcBef>
            </a:pPr>
            <a:r>
              <a:rPr lang="fr-FR" sz="900" b="1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Caution simple </a:t>
            </a:r>
            <a:r>
              <a:rPr lang="fr-FR" sz="900" b="1" i="1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SACCEF</a:t>
            </a:r>
            <a:endParaRPr lang="fr-FR" sz="900" b="1" i="1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218" name="Rectangle 217"/>
          <p:cNvSpPr/>
          <p:nvPr/>
        </p:nvSpPr>
        <p:spPr bwMode="auto">
          <a:xfrm>
            <a:off x="8026179" y="1775796"/>
            <a:ext cx="1692000" cy="45676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indent="92075" algn="ctr" defTabSz="839788">
              <a:spcBef>
                <a:spcPts val="0"/>
              </a:spcBef>
            </a:pPr>
            <a:r>
              <a:rPr lang="fr-FR" sz="900" b="1" dirty="0" err="1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Caut</a:t>
            </a:r>
            <a:r>
              <a:rPr lang="fr-FR" sz="900" b="1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. Internet </a:t>
            </a:r>
            <a:r>
              <a:rPr lang="fr-FR" sz="900" b="1" i="1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SACCEF</a:t>
            </a:r>
            <a:endParaRPr lang="fr-FR" sz="900" b="1" i="1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</p:txBody>
      </p:sp>
      <p:cxnSp>
        <p:nvCxnSpPr>
          <p:cNvPr id="224" name="Connecteur droit 223"/>
          <p:cNvCxnSpPr/>
          <p:nvPr/>
        </p:nvCxnSpPr>
        <p:spPr bwMode="auto">
          <a:xfrm>
            <a:off x="850257" y="2733101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25" name="Connecteur droit 224"/>
          <p:cNvCxnSpPr/>
          <p:nvPr/>
        </p:nvCxnSpPr>
        <p:spPr bwMode="auto">
          <a:xfrm>
            <a:off x="850257" y="4653565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26" name="Connecteur droit 225"/>
          <p:cNvCxnSpPr/>
          <p:nvPr/>
        </p:nvCxnSpPr>
        <p:spPr bwMode="auto">
          <a:xfrm>
            <a:off x="850257" y="5421436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01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100" name="Rectangle 99"/>
          <p:cNvSpPr>
            <a:spLocks noChangeAspect="1"/>
          </p:cNvSpPr>
          <p:nvPr/>
        </p:nvSpPr>
        <p:spPr bwMode="auto">
          <a:xfrm>
            <a:off x="759444" y="328908"/>
            <a:ext cx="398538" cy="386556"/>
          </a:xfrm>
          <a:prstGeom prst="rect">
            <a:avLst/>
          </a:prstGeom>
          <a:solidFill>
            <a:srgbClr val="FF0066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04" name="Rectangle 50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1593669" y="291354"/>
            <a:ext cx="74423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Financer </a:t>
            </a: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des travaux ou des </a:t>
            </a: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aménagements</a:t>
            </a:r>
          </a:p>
          <a:p>
            <a:pPr eaLnBrk="0" hangingPunct="0">
              <a:buClr>
                <a:srgbClr val="581D74"/>
              </a:buClr>
            </a:pPr>
            <a:r>
              <a:rPr lang="fr-FR" sz="1400" i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Les solutions de la Caisse d’Epargne Marché des </a:t>
            </a:r>
            <a:r>
              <a:rPr lang="fr-FR" sz="1400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Professionnels</a:t>
            </a:r>
            <a:endParaRPr lang="fr-FR" sz="1400" i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06" name="Rectangle 105"/>
          <p:cNvSpPr/>
          <p:nvPr/>
        </p:nvSpPr>
        <p:spPr bwMode="auto">
          <a:xfrm>
            <a:off x="6442179" y="2753346"/>
            <a:ext cx="1571514" cy="669102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/>
          <a:p>
            <a:pPr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Cas concernés : travaux ou </a:t>
            </a: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aménagements, en cas de création, reprise ou développement</a:t>
            </a:r>
            <a:endParaRPr lang="fr-FR" sz="100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109" name="Espace réservé du contenu 2"/>
          <p:cNvSpPr txBox="1">
            <a:spLocks/>
          </p:cNvSpPr>
          <p:nvPr/>
        </p:nvSpPr>
        <p:spPr bwMode="auto">
          <a:xfrm>
            <a:off x="8070585" y="5466020"/>
            <a:ext cx="1571513" cy="864018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Couverture du risque :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le risque est intégralement supporté par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CEGC-SACCEF </a:t>
            </a:r>
          </a:p>
        </p:txBody>
      </p:sp>
      <p:sp>
        <p:nvSpPr>
          <p:cNvPr id="102" name="Rectangle 101"/>
          <p:cNvSpPr/>
          <p:nvPr/>
        </p:nvSpPr>
        <p:spPr bwMode="auto">
          <a:xfrm>
            <a:off x="8070585" y="2753346"/>
            <a:ext cx="1724562" cy="669102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/>
          <a:p>
            <a:pPr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Cas concernés : travaux ou </a:t>
            </a: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aménagements, </a:t>
            </a:r>
            <a:r>
              <a:rPr lang="fr-FR" sz="1000" b="1" dirty="0">
                <a:solidFill>
                  <a:srgbClr val="948683"/>
                </a:solidFill>
                <a:latin typeface="Calibri" panose="020F0502020204030204" pitchFamily="34" charset="0"/>
              </a:rPr>
              <a:t>après 24 mois d’exercice avec résultat positif </a:t>
            </a:r>
            <a:r>
              <a:rPr lang="fr-FR" sz="1000" b="1" dirty="0" smtClean="0">
                <a:solidFill>
                  <a:srgbClr val="948683"/>
                </a:solidFill>
                <a:latin typeface="Calibri" panose="020F0502020204030204" pitchFamily="34" charset="0"/>
              </a:rPr>
              <a:t> et cotation BDF non coté 6 à P</a:t>
            </a:r>
            <a:endParaRPr lang="fr-FR" sz="1000" b="1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103" name="Rectangle 102"/>
          <p:cNvSpPr/>
          <p:nvPr/>
        </p:nvSpPr>
        <p:spPr bwMode="auto">
          <a:xfrm>
            <a:off x="919146" y="2491356"/>
            <a:ext cx="8799033" cy="20979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ctr"/>
          <a:lstStyle/>
          <a:p>
            <a:pPr indent="92075" algn="ctr" defTabSz="839788">
              <a:spcBef>
                <a:spcPts val="0"/>
              </a:spcBef>
            </a:pPr>
            <a:r>
              <a:rPr lang="fr-FR" sz="900" b="1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Assurance des emprunteurs</a:t>
            </a:r>
          </a:p>
        </p:txBody>
      </p:sp>
      <p:sp>
        <p:nvSpPr>
          <p:cNvPr id="105" name="Rectangle 104"/>
          <p:cNvSpPr/>
          <p:nvPr/>
        </p:nvSpPr>
        <p:spPr bwMode="auto">
          <a:xfrm>
            <a:off x="3107642" y="2268186"/>
            <a:ext cx="1615637" cy="22317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ctr"/>
          <a:lstStyle/>
          <a:p>
            <a:pPr indent="92075" algn="ctr" defTabSz="839788">
              <a:spcBef>
                <a:spcPts val="0"/>
              </a:spcBef>
            </a:pPr>
            <a:r>
              <a:rPr lang="fr-FR" sz="900" b="1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Nantissement du fonds de commerce / PPD / hypothèque</a:t>
            </a:r>
            <a:endParaRPr lang="fr-FR" sz="900" b="1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08" name="Rectangle 107"/>
          <p:cNvSpPr/>
          <p:nvPr/>
        </p:nvSpPr>
        <p:spPr bwMode="auto">
          <a:xfrm>
            <a:off x="6430116" y="2268186"/>
            <a:ext cx="1615637" cy="22317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ctr"/>
          <a:lstStyle/>
          <a:p>
            <a:pPr indent="92075" algn="ctr" defTabSz="839788">
              <a:spcBef>
                <a:spcPts val="0"/>
              </a:spcBef>
            </a:pPr>
            <a:r>
              <a:rPr lang="fr-FR" sz="900" b="1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Nantissement du fonds de commerce / PPD / hypothèque</a:t>
            </a:r>
            <a:endParaRPr lang="fr-FR" sz="900" b="1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27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16" name="Espace réservé du contenu 2"/>
          <p:cNvSpPr txBox="1">
            <a:spLocks/>
          </p:cNvSpPr>
          <p:nvPr/>
        </p:nvSpPr>
        <p:spPr bwMode="auto">
          <a:xfrm>
            <a:off x="3993812" y="2127732"/>
            <a:ext cx="5912188" cy="41704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fr-FR" b="1" cap="small" dirty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Les questions-clés</a:t>
            </a:r>
          </a:p>
          <a:p>
            <a:pPr marL="0" indent="0">
              <a:buNone/>
            </a:pPr>
            <a:r>
              <a:rPr lang="fr-FR" sz="1400" kern="0" dirty="0">
                <a:solidFill>
                  <a:schemeClr val="accent6"/>
                </a:solidFill>
              </a:rPr>
              <a:t>Les caractéristiques du financement :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Quel est le montant du financement ?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Quelle est la durée du financement ?</a:t>
            </a:r>
          </a:p>
          <a:p>
            <a:pPr lvl="1"/>
            <a:endParaRPr lang="fr-FR" dirty="0" smtClean="0"/>
          </a:p>
          <a:p>
            <a:pPr marL="0" lvl="1" indent="0">
              <a:buSzPct val="100000"/>
              <a:buNone/>
            </a:pPr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Les attentes de votre client :</a:t>
            </a:r>
          </a:p>
          <a:p>
            <a:pPr marL="357188" lvl="1"/>
            <a:r>
              <a:rPr lang="fr-FR" sz="1400" kern="0" dirty="0" smtClean="0">
                <a:solidFill>
                  <a:schemeClr val="accent6"/>
                </a:solidFill>
                <a:ea typeface="+mn-ea"/>
                <a:cs typeface="+mn-cs"/>
              </a:rPr>
              <a:t>Quel kilométrage annuel les client parcourt-il ? </a:t>
            </a:r>
          </a:p>
          <a:p>
            <a:pPr marL="357188" lvl="1"/>
            <a:r>
              <a:rPr lang="fr-FR" sz="1400" kern="0" dirty="0" smtClean="0">
                <a:solidFill>
                  <a:schemeClr val="accent6"/>
                </a:solidFill>
                <a:ea typeface="+mn-ea"/>
                <a:cs typeface="+mn-cs"/>
              </a:rPr>
              <a:t>Le client souhaite-t-il financer un véhicule neuf ou d’occasion ?</a:t>
            </a:r>
          </a:p>
          <a:p>
            <a:pPr marL="357188" lvl="1"/>
            <a:r>
              <a:rPr lang="fr-FR" sz="1400" kern="0" dirty="0" smtClean="0">
                <a:solidFill>
                  <a:schemeClr val="accent6"/>
                </a:solidFill>
                <a:ea typeface="+mn-ea"/>
                <a:cs typeface="+mn-cs"/>
              </a:rPr>
              <a:t>Le </a:t>
            </a:r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client souhaite-t-il être propriétaire du véhicule, ou le devenir à terme ?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Le client souhaite-il prendre en charge la maintenance du véhicule ou la déléguer ?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Le client </a:t>
            </a:r>
            <a:r>
              <a:rPr lang="fr-FR" sz="1400" kern="0" dirty="0" err="1">
                <a:solidFill>
                  <a:schemeClr val="accent6"/>
                </a:solidFill>
                <a:ea typeface="+mn-ea"/>
                <a:cs typeface="+mn-cs"/>
              </a:rPr>
              <a:t>a-t-il</a:t>
            </a:r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 une problématique d’optimisation de son résultat fiscal ?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Le client dispose-t-il de compétences techniques, juridiques et fiscales pour le guider dans son achat</a:t>
            </a:r>
            <a:r>
              <a:rPr lang="fr-FR" sz="1400" kern="0" dirty="0" smtClean="0">
                <a:solidFill>
                  <a:schemeClr val="accent6"/>
                </a:solidFill>
                <a:ea typeface="+mn-ea"/>
                <a:cs typeface="+mn-cs"/>
              </a:rPr>
              <a:t>?</a:t>
            </a:r>
          </a:p>
          <a:p>
            <a:pPr marL="357188" lvl="1"/>
            <a:r>
              <a:rPr lang="fr-FR" sz="1400" kern="0" dirty="0" smtClean="0">
                <a:solidFill>
                  <a:schemeClr val="accent6"/>
                </a:solidFill>
                <a:ea typeface="+mn-ea"/>
                <a:cs typeface="+mn-cs"/>
              </a:rPr>
              <a:t>Le client réalise-t-il des aménagements complémentaires dans le véhicule (isotherme, …) ?</a:t>
            </a:r>
            <a:endParaRPr lang="fr-FR" sz="1400" kern="0" dirty="0">
              <a:solidFill>
                <a:schemeClr val="accent6"/>
              </a:solidFill>
              <a:ea typeface="+mn-ea"/>
              <a:cs typeface="+mn-cs"/>
            </a:endParaRPr>
          </a:p>
          <a:p>
            <a:pPr lvl="1"/>
            <a:endParaRPr lang="fr-FR" sz="1200" dirty="0" smtClean="0"/>
          </a:p>
        </p:txBody>
      </p:sp>
      <p:pic>
        <p:nvPicPr>
          <p:cNvPr id="17" name="Picture 2" descr="C:\Users\lecocqce\Documents\CEP - Plan stratégique du marché pro\5. Projet Financement\Images\voiture.png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2939027"/>
            <a:ext cx="1254312" cy="1254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lecocqce\Pictures\Logo Nounproject\Van.png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451" y="3510254"/>
            <a:ext cx="1310205" cy="131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>
            <a:spLocks noChangeAspect="1"/>
          </p:cNvSpPr>
          <p:nvPr/>
        </p:nvSpPr>
        <p:spPr bwMode="auto">
          <a:xfrm>
            <a:off x="759444" y="328908"/>
            <a:ext cx="398538" cy="386556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1" name="Rectangle 50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1593669" y="399077"/>
            <a:ext cx="744238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Financer </a:t>
            </a: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un </a:t>
            </a: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véhicule</a:t>
            </a:r>
          </a:p>
        </p:txBody>
      </p:sp>
      <p:sp>
        <p:nvSpPr>
          <p:cNvPr id="19" name="Espace réservé du contenu 2"/>
          <p:cNvSpPr txBox="1">
            <a:spLocks/>
          </p:cNvSpPr>
          <p:nvPr/>
        </p:nvSpPr>
        <p:spPr bwMode="auto">
          <a:xfrm>
            <a:off x="452438" y="1291543"/>
            <a:ext cx="3672000" cy="21749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fr-FR" b="1" cap="small" dirty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L’objet financé</a:t>
            </a:r>
          </a:p>
          <a:p>
            <a:pPr marL="0" indent="0">
              <a:buNone/>
            </a:pPr>
            <a:r>
              <a:rPr lang="fr-FR" sz="1400" kern="0" dirty="0">
                <a:solidFill>
                  <a:schemeClr val="accent6"/>
                </a:solidFill>
              </a:rPr>
              <a:t>Votre client a besoin de financer un véhicule :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Véhicule neuf de tourisme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Utilitaire de moins de 3,5 tonnes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Utilitaire de plus de 3,5 tonnes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7980" y="4578824"/>
            <a:ext cx="1538674" cy="153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89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102"/>
          <p:cNvSpPr/>
          <p:nvPr/>
        </p:nvSpPr>
        <p:spPr bwMode="auto">
          <a:xfrm>
            <a:off x="2966969" y="898155"/>
            <a:ext cx="2046754" cy="5724908"/>
          </a:xfrm>
          <a:prstGeom prst="rect">
            <a:avLst/>
          </a:prstGeom>
          <a:solidFill>
            <a:srgbClr val="C00000">
              <a:alpha val="9804"/>
            </a:srgbClr>
          </a:solidFill>
        </p:spPr>
        <p:txBody>
          <a:bodyPr vert="vert270" wrap="square" anchor="ctr">
            <a:noAutofit/>
          </a:bodyPr>
          <a:lstStyle/>
          <a:p>
            <a:pPr algn="ctr"/>
            <a:endParaRPr lang="fr-FR" sz="1100" b="1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sp>
        <p:nvSpPr>
          <p:cNvPr id="95" name="Rectangle 94"/>
          <p:cNvSpPr/>
          <p:nvPr/>
        </p:nvSpPr>
        <p:spPr bwMode="auto">
          <a:xfrm>
            <a:off x="858657" y="898155"/>
            <a:ext cx="2062593" cy="5724908"/>
          </a:xfrm>
          <a:prstGeom prst="rect">
            <a:avLst/>
          </a:prstGeom>
          <a:solidFill>
            <a:srgbClr val="C00000">
              <a:alpha val="9804"/>
            </a:srgbClr>
          </a:solidFill>
        </p:spPr>
        <p:txBody>
          <a:bodyPr vert="vert270" wrap="square" anchor="ctr">
            <a:noAutofit/>
          </a:bodyPr>
          <a:lstStyle/>
          <a:p>
            <a:pPr algn="ctr"/>
            <a:endParaRPr lang="fr-FR" sz="1100" b="1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sp>
        <p:nvSpPr>
          <p:cNvPr id="198" name="Espace réservé du contenu 2"/>
          <p:cNvSpPr txBox="1">
            <a:spLocks/>
          </p:cNvSpPr>
          <p:nvPr/>
        </p:nvSpPr>
        <p:spPr bwMode="auto">
          <a:xfrm>
            <a:off x="6477716" y="3613188"/>
            <a:ext cx="1332000" cy="2045294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Rapidité: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pas d’étude de dossier, déblocage sur présentation de la facture</a:t>
            </a:r>
            <a:endParaRPr lang="fr-FR" sz="100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200" name="Espace réservé du contenu 2"/>
          <p:cNvSpPr txBox="1">
            <a:spLocks/>
          </p:cNvSpPr>
          <p:nvPr/>
        </p:nvSpPr>
        <p:spPr bwMode="auto">
          <a:xfrm>
            <a:off x="5068734" y="3613188"/>
            <a:ext cx="1332000" cy="2045294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Rapidité: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la réponse est rapide, et les fonds déblocables en 48 heures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Simplicité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: aucune prise de garantie hors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assurance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91" name="Espace réservé du contenu 2"/>
          <p:cNvSpPr txBox="1">
            <a:spLocks/>
          </p:cNvSpPr>
          <p:nvPr/>
        </p:nvSpPr>
        <p:spPr bwMode="auto">
          <a:xfrm>
            <a:off x="913825" y="3933974"/>
            <a:ext cx="1972638" cy="1620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Tranquillité d’esprit :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la LLD intègre la gestion et la maintenance du véhicule (entretien et assurance), avec de nombreuses possibilités de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personnalisation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Accompagnement: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le client est conseillé sur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les aspects juridiques, fiscaux, techniques,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…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Transparence: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le véhicule n’apparaît ni dans le bilan ni hors-bilan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92" name="Espace réservé du contenu 2"/>
          <p:cNvSpPr txBox="1">
            <a:spLocks/>
          </p:cNvSpPr>
          <p:nvPr/>
        </p:nvSpPr>
        <p:spPr bwMode="auto">
          <a:xfrm>
            <a:off x="3011752" y="3933974"/>
            <a:ext cx="1980000" cy="1620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Simplicité :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 le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client dispose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d’une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option d’achat en fin de contrat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pour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la valeur fixée au contrat dès l'origine (option d'achat ou valeur résiduelle) </a:t>
            </a:r>
            <a:endParaRPr lang="fr-FR" sz="1000" b="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Financement 100% TTC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Possibilité de verser un </a:t>
            </a: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premier loyer majoré déductible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selon les règles de droit commun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Transparence :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n’apparaît pas dans le bilan</a:t>
            </a:r>
            <a:endParaRPr lang="fr-FR" sz="10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97" name="Espace réservé du contenu 2"/>
          <p:cNvSpPr txBox="1">
            <a:spLocks/>
          </p:cNvSpPr>
          <p:nvPr/>
        </p:nvSpPr>
        <p:spPr bwMode="auto">
          <a:xfrm>
            <a:off x="913825" y="2171792"/>
            <a:ext cx="1972638" cy="1368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108000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Véhicules concernés : moins de 3,5 T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Montant : tous montants</a:t>
            </a:r>
          </a:p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Durée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:</a:t>
            </a:r>
          </a:p>
          <a:p>
            <a:endParaRPr lang="fr-FR" sz="1000" dirty="0"/>
          </a:p>
        </p:txBody>
      </p:sp>
      <p:sp>
        <p:nvSpPr>
          <p:cNvPr id="189" name="Espace réservé du contenu 2"/>
          <p:cNvSpPr txBox="1">
            <a:spLocks/>
          </p:cNvSpPr>
          <p:nvPr/>
        </p:nvSpPr>
        <p:spPr bwMode="auto">
          <a:xfrm>
            <a:off x="3011752" y="2171792"/>
            <a:ext cx="1980000" cy="1368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108000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Véhicules concernés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: tous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Montant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: tous montants</a:t>
            </a:r>
          </a:p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Durée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:</a:t>
            </a:r>
          </a:p>
          <a:p>
            <a:endParaRPr lang="fr-FR" sz="1000" dirty="0"/>
          </a:p>
        </p:txBody>
      </p:sp>
      <p:sp>
        <p:nvSpPr>
          <p:cNvPr id="5" name="ZoneTexte 4"/>
          <p:cNvSpPr txBox="1"/>
          <p:nvPr/>
        </p:nvSpPr>
        <p:spPr>
          <a:xfrm>
            <a:off x="29121" y="2671511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>
                <a:solidFill>
                  <a:srgbClr val="00B050"/>
                </a:solidFill>
              </a:rPr>
              <a:t>Cadre d’application</a:t>
            </a:r>
          </a:p>
        </p:txBody>
      </p:sp>
      <p:sp>
        <p:nvSpPr>
          <p:cNvPr id="94" name="Espace réservé du contenu 2"/>
          <p:cNvSpPr txBox="1">
            <a:spLocks/>
          </p:cNvSpPr>
          <p:nvPr/>
        </p:nvSpPr>
        <p:spPr bwMode="auto">
          <a:xfrm>
            <a:off x="913826" y="982389"/>
            <a:ext cx="1980000" cy="38238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108000" tIns="43200" rIns="108000" bIns="41989" rtlCol="0" anchor="ctr"/>
          <a:lstStyle>
            <a:defPPr>
              <a:defRPr lang="en-US"/>
            </a:defPPr>
            <a:lvl1pPr algn="ctr" defTabSz="839788">
              <a:spcBef>
                <a:spcPts val="600"/>
              </a:spcBef>
              <a:spcAft>
                <a:spcPts val="0"/>
              </a:spcAft>
              <a:defRPr sz="900" b="1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defRPr>
            </a:lvl1pPr>
          </a:lstStyle>
          <a:p>
            <a:r>
              <a:rPr lang="fr-FR" dirty="0"/>
              <a:t>Location Longue Durée (LLD</a:t>
            </a:r>
            <a:r>
              <a:rPr lang="fr-FR" dirty="0" smtClean="0"/>
              <a:t>)</a:t>
            </a:r>
          </a:p>
          <a:p>
            <a:r>
              <a:rPr lang="fr-FR" i="1" dirty="0" err="1" smtClean="0"/>
              <a:t>Natixis</a:t>
            </a:r>
            <a:r>
              <a:rPr lang="fr-FR" i="1" dirty="0" smtClean="0"/>
              <a:t> </a:t>
            </a:r>
            <a:r>
              <a:rPr lang="fr-FR" i="1" dirty="0" err="1" smtClean="0"/>
              <a:t>Lease</a:t>
            </a:r>
            <a:endParaRPr lang="fr-FR" i="1" dirty="0"/>
          </a:p>
        </p:txBody>
      </p:sp>
      <p:sp>
        <p:nvSpPr>
          <p:cNvPr id="96" name="Rectangle 95"/>
          <p:cNvSpPr/>
          <p:nvPr/>
        </p:nvSpPr>
        <p:spPr bwMode="auto">
          <a:xfrm>
            <a:off x="5068734" y="982388"/>
            <a:ext cx="1332000" cy="382389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108000" tIns="43200" rIns="108000" bIns="41989" rtlCol="0" anchor="ctr"/>
          <a:lstStyle/>
          <a:p>
            <a:pPr algn="ctr" defTabSz="839788">
              <a:spcBef>
                <a:spcPts val="600"/>
              </a:spcBef>
              <a:spcAft>
                <a:spcPts val="0"/>
              </a:spcAft>
            </a:pPr>
            <a:r>
              <a:rPr lang="fr-FR" sz="900" b="1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Ecureuil Crédit Express (ECE)</a:t>
            </a:r>
          </a:p>
        </p:txBody>
      </p:sp>
      <p:sp>
        <p:nvSpPr>
          <p:cNvPr id="115" name="Rectangle 114"/>
          <p:cNvSpPr/>
          <p:nvPr/>
        </p:nvSpPr>
        <p:spPr bwMode="auto">
          <a:xfrm>
            <a:off x="7886930" y="1403316"/>
            <a:ext cx="1790416" cy="468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indent="92075" algn="ctr" defTabSz="839788">
              <a:spcBef>
                <a:spcPts val="0"/>
              </a:spcBef>
            </a:pPr>
            <a:r>
              <a:rPr lang="fr-FR" sz="900" b="1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Caution Internet </a:t>
            </a:r>
            <a:r>
              <a:rPr lang="fr-FR" sz="900" b="1" i="1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SACCEF</a:t>
            </a: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  ou Nantissement </a:t>
            </a:r>
            <a:r>
              <a:rPr lang="fr-FR" sz="900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de </a:t>
            </a: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matériel, gage</a:t>
            </a:r>
            <a:r>
              <a:rPr lang="fr-FR" sz="900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, </a:t>
            </a: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…</a:t>
            </a:r>
            <a:endParaRPr lang="fr-FR" sz="9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16" name="Rectangle 115"/>
          <p:cNvSpPr/>
          <p:nvPr/>
        </p:nvSpPr>
        <p:spPr bwMode="auto">
          <a:xfrm>
            <a:off x="5068734" y="2173267"/>
            <a:ext cx="1344391" cy="1368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/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Véhicules concernés : tous </a:t>
            </a:r>
            <a:endParaRPr lang="fr-FR" sz="100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Montant </a:t>
            </a: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: </a:t>
            </a:r>
            <a:endParaRPr lang="fr-FR" sz="100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Durée </a:t>
            </a: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:</a:t>
            </a:r>
          </a:p>
        </p:txBody>
      </p:sp>
      <p:sp>
        <p:nvSpPr>
          <p:cNvPr id="112" name="ZoneTexte 111"/>
          <p:cNvSpPr txBox="1"/>
          <p:nvPr/>
        </p:nvSpPr>
        <p:spPr>
          <a:xfrm>
            <a:off x="29121" y="4184502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>
                <a:solidFill>
                  <a:srgbClr val="00B050"/>
                </a:solidFill>
              </a:rPr>
              <a:t>Bénéfices</a:t>
            </a:r>
          </a:p>
          <a:p>
            <a:r>
              <a:rPr lang="fr-FR" sz="1100" dirty="0">
                <a:solidFill>
                  <a:srgbClr val="00B050"/>
                </a:solidFill>
              </a:rPr>
              <a:t>client</a:t>
            </a:r>
          </a:p>
        </p:txBody>
      </p:sp>
      <p:sp>
        <p:nvSpPr>
          <p:cNvPr id="113" name="ZoneTexte 112"/>
          <p:cNvSpPr txBox="1"/>
          <p:nvPr/>
        </p:nvSpPr>
        <p:spPr>
          <a:xfrm>
            <a:off x="29121" y="5840916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>
                <a:solidFill>
                  <a:srgbClr val="00B050"/>
                </a:solidFill>
              </a:rPr>
              <a:t>Bénéfices Caisse</a:t>
            </a:r>
          </a:p>
        </p:txBody>
      </p:sp>
      <p:sp>
        <p:nvSpPr>
          <p:cNvPr id="114" name="Rectangle 113"/>
          <p:cNvSpPr/>
          <p:nvPr/>
        </p:nvSpPr>
        <p:spPr bwMode="auto">
          <a:xfrm>
            <a:off x="6477716" y="2173267"/>
            <a:ext cx="1332000" cy="1368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/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V</a:t>
            </a: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éhicules </a:t>
            </a: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concernés : tous </a:t>
            </a:r>
            <a:endParaRPr lang="fr-FR" sz="100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Montant </a:t>
            </a: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: </a:t>
            </a:r>
            <a:endParaRPr lang="fr-FR" sz="100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Durée </a:t>
            </a: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:</a:t>
            </a:r>
          </a:p>
        </p:txBody>
      </p:sp>
      <p:sp>
        <p:nvSpPr>
          <p:cNvPr id="118" name="Rectangle 117"/>
          <p:cNvSpPr/>
          <p:nvPr/>
        </p:nvSpPr>
        <p:spPr bwMode="auto">
          <a:xfrm>
            <a:off x="7886930" y="2173267"/>
            <a:ext cx="1791359" cy="1368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/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Véhicules concernés : tous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Montant :</a:t>
            </a:r>
            <a:endParaRPr lang="fr-FR" sz="10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Durée :</a:t>
            </a:r>
          </a:p>
        </p:txBody>
      </p:sp>
      <p:sp>
        <p:nvSpPr>
          <p:cNvPr id="119" name="Rectangle 118"/>
          <p:cNvSpPr/>
          <p:nvPr/>
        </p:nvSpPr>
        <p:spPr bwMode="auto">
          <a:xfrm>
            <a:off x="6477716" y="982387"/>
            <a:ext cx="1332000" cy="382389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108000" tIns="43200" rIns="108000" bIns="41989" rtlCol="0" anchor="ctr"/>
          <a:lstStyle/>
          <a:p>
            <a:pPr algn="ctr" defTabSz="839788">
              <a:spcBef>
                <a:spcPts val="600"/>
              </a:spcBef>
              <a:spcAft>
                <a:spcPts val="0"/>
              </a:spcAft>
            </a:pPr>
            <a:r>
              <a:rPr lang="fr-FR" sz="900" b="1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Ligne de Crédit Pré Acceptée (LCPA)</a:t>
            </a:r>
          </a:p>
        </p:txBody>
      </p:sp>
      <p:sp>
        <p:nvSpPr>
          <p:cNvPr id="131" name="Rectangle 130"/>
          <p:cNvSpPr/>
          <p:nvPr/>
        </p:nvSpPr>
        <p:spPr bwMode="auto">
          <a:xfrm>
            <a:off x="7886700" y="982387"/>
            <a:ext cx="1791589" cy="382389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108000" tIns="43200" rIns="108000" bIns="41989" rtlCol="0" anchor="ctr"/>
          <a:lstStyle/>
          <a:p>
            <a:pPr algn="ctr" defTabSz="839788">
              <a:spcBef>
                <a:spcPts val="600"/>
              </a:spcBef>
              <a:spcAft>
                <a:spcPts val="0"/>
              </a:spcAft>
            </a:pPr>
            <a:r>
              <a:rPr lang="fr-FR" sz="900" b="1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Prêt </a:t>
            </a:r>
            <a:r>
              <a:rPr lang="fr-FR" sz="900" b="1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Pro</a:t>
            </a:r>
            <a:endParaRPr lang="fr-FR" sz="900" b="1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32" name="Espace réservé du contenu 2"/>
          <p:cNvSpPr txBox="1">
            <a:spLocks/>
          </p:cNvSpPr>
          <p:nvPr/>
        </p:nvSpPr>
        <p:spPr bwMode="auto">
          <a:xfrm>
            <a:off x="954768" y="3613188"/>
            <a:ext cx="4058955" cy="360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Performance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: les loyers constituent des charges, qui diminuent le résultat imposable, et la trésorerie est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préservée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133" name="Espace réservé du contenu 2"/>
          <p:cNvSpPr txBox="1">
            <a:spLocks/>
          </p:cNvSpPr>
          <p:nvPr/>
        </p:nvSpPr>
        <p:spPr bwMode="auto">
          <a:xfrm>
            <a:off x="954769" y="5579063"/>
            <a:ext cx="4036983" cy="1044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Economie de fonds propres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: dans les 2 cas, l’investissement est assumé par </a:t>
            </a:r>
            <a:r>
              <a:rPr lang="fr-FR" sz="1000" b="0" dirty="0" err="1" smtClean="0">
                <a:solidFill>
                  <a:srgbClr val="948683"/>
                </a:solidFill>
                <a:latin typeface="Calibri" panose="020F0502020204030204" pitchFamily="34" charset="0"/>
              </a:rPr>
              <a:t>Natixis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 </a:t>
            </a:r>
            <a:r>
              <a:rPr lang="fr-FR" sz="1000" b="0" dirty="0" err="1" smtClean="0">
                <a:solidFill>
                  <a:srgbClr val="948683"/>
                </a:solidFill>
                <a:latin typeface="Calibri" panose="020F0502020204030204" pitchFamily="34" charset="0"/>
              </a:rPr>
              <a:t>Lease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, qui en assume les impacts </a:t>
            </a:r>
            <a:r>
              <a:rPr lang="fr-FR" sz="1000" b="0" dirty="0" err="1" smtClean="0">
                <a:solidFill>
                  <a:srgbClr val="948683"/>
                </a:solidFill>
                <a:latin typeface="Calibri" panose="020F0502020204030204" pitchFamily="34" charset="0"/>
              </a:rPr>
              <a:t>bilantiels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 à hauteur de 50%</a:t>
            </a:r>
            <a:endParaRPr lang="fr-FR" sz="1000" b="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Partage du risque: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: le coût d’un éventuel sinistre est partagé à hauteur de 50% entre </a:t>
            </a:r>
            <a:r>
              <a:rPr lang="fr-FR" sz="1000" b="0" dirty="0" err="1">
                <a:solidFill>
                  <a:srgbClr val="948683"/>
                </a:solidFill>
                <a:latin typeface="Calibri" panose="020F0502020204030204" pitchFamily="34" charset="0"/>
              </a:rPr>
              <a:t>Natixis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 </a:t>
            </a:r>
            <a:r>
              <a:rPr lang="fr-FR" sz="1000" b="0" dirty="0" err="1">
                <a:solidFill>
                  <a:srgbClr val="948683"/>
                </a:solidFill>
                <a:latin typeface="Calibri" panose="020F0502020204030204" pitchFamily="34" charset="0"/>
              </a:rPr>
              <a:t>Lease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 et la Caisse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Fidélisation client: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la LLD et le CBM sont des services qui renforcent la relation client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134" name="Espace réservé du contenu 2"/>
          <p:cNvSpPr txBox="1">
            <a:spLocks/>
          </p:cNvSpPr>
          <p:nvPr/>
        </p:nvSpPr>
        <p:spPr bwMode="auto">
          <a:xfrm>
            <a:off x="3011752" y="982389"/>
            <a:ext cx="1980000" cy="38238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108000" tIns="43200" rIns="108000" bIns="41989" rtlCol="0" anchor="ctr"/>
          <a:lstStyle>
            <a:defPPr>
              <a:defRPr lang="en-US"/>
            </a:defPPr>
            <a:lvl1pPr algn="ctr" defTabSz="839788">
              <a:spcBef>
                <a:spcPts val="600"/>
              </a:spcBef>
              <a:spcAft>
                <a:spcPts val="0"/>
              </a:spcAft>
              <a:defRPr sz="900" b="1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defRPr>
            </a:lvl1pPr>
          </a:lstStyle>
          <a:p>
            <a:r>
              <a:rPr lang="fr-FR" dirty="0"/>
              <a:t>Crédit-Bail Mobilier (CBM</a:t>
            </a:r>
            <a:r>
              <a:rPr lang="fr-FR" dirty="0" smtClean="0"/>
              <a:t>)</a:t>
            </a:r>
          </a:p>
          <a:p>
            <a:r>
              <a:rPr lang="fr-FR" i="1" dirty="0" err="1" smtClean="0"/>
              <a:t>Natixis</a:t>
            </a:r>
            <a:r>
              <a:rPr lang="fr-FR" i="1" dirty="0" smtClean="0"/>
              <a:t> </a:t>
            </a:r>
            <a:r>
              <a:rPr lang="fr-FR" i="1" dirty="0" err="1" smtClean="0"/>
              <a:t>Lease</a:t>
            </a:r>
            <a:endParaRPr lang="fr-FR" i="1" dirty="0"/>
          </a:p>
        </p:txBody>
      </p:sp>
      <p:sp>
        <p:nvSpPr>
          <p:cNvPr id="135" name="ZoneTexte 134"/>
          <p:cNvSpPr txBox="1"/>
          <p:nvPr/>
        </p:nvSpPr>
        <p:spPr>
          <a:xfrm>
            <a:off x="29121" y="1521464"/>
            <a:ext cx="864000" cy="261610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/>
          <a:p>
            <a:pPr algn="ctr"/>
            <a:r>
              <a:rPr lang="fr-FR" sz="1100" b="1" cap="small" dirty="0" smtClean="0">
                <a:solidFill>
                  <a:srgbClr val="00B050"/>
                </a:solidFill>
                <a:latin typeface="Calibri" panose="020F0502020204030204" pitchFamily="34" charset="0"/>
              </a:rPr>
              <a:t>Solutions</a:t>
            </a:r>
            <a:endParaRPr lang="fr-FR" sz="1100" b="1" cap="small" dirty="0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sp>
        <p:nvSpPr>
          <p:cNvPr id="139" name="ZoneTexte 138"/>
          <p:cNvSpPr txBox="1"/>
          <p:nvPr/>
        </p:nvSpPr>
        <p:spPr>
          <a:xfrm>
            <a:off x="1187429" y="3212409"/>
            <a:ext cx="483323" cy="2188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1 an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55" name="ZoneTexte 154"/>
          <p:cNvSpPr txBox="1"/>
          <p:nvPr/>
        </p:nvSpPr>
        <p:spPr>
          <a:xfrm>
            <a:off x="1579107" y="3212409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5 ans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76" name="ZoneTexte 175"/>
          <p:cNvSpPr txBox="1"/>
          <p:nvPr/>
        </p:nvSpPr>
        <p:spPr>
          <a:xfrm>
            <a:off x="3438074" y="3212409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3 ans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77" name="ZoneTexte 176"/>
          <p:cNvSpPr txBox="1"/>
          <p:nvPr/>
        </p:nvSpPr>
        <p:spPr>
          <a:xfrm>
            <a:off x="3934131" y="3212409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7 ans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82" name="ZoneTexte 181"/>
          <p:cNvSpPr txBox="1"/>
          <p:nvPr/>
        </p:nvSpPr>
        <p:spPr>
          <a:xfrm>
            <a:off x="5290261" y="3212409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2 ans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83" name="ZoneTexte 182"/>
          <p:cNvSpPr txBox="1"/>
          <p:nvPr/>
        </p:nvSpPr>
        <p:spPr>
          <a:xfrm>
            <a:off x="5657824" y="3212409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5</a:t>
            </a: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 ans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86" name="ZoneTexte 185"/>
          <p:cNvSpPr txBox="1"/>
          <p:nvPr/>
        </p:nvSpPr>
        <p:spPr>
          <a:xfrm>
            <a:off x="6844259" y="3212409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1 an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91" name="ZoneTexte 190"/>
          <p:cNvSpPr txBox="1"/>
          <p:nvPr/>
        </p:nvSpPr>
        <p:spPr>
          <a:xfrm>
            <a:off x="5159631" y="2648084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1,5 k€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92" name="ZoneTexte 191"/>
          <p:cNvSpPr txBox="1"/>
          <p:nvPr/>
        </p:nvSpPr>
        <p:spPr>
          <a:xfrm>
            <a:off x="5740115" y="2648084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4</a:t>
            </a: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0 k€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94" name="ZoneTexte 193"/>
          <p:cNvSpPr txBox="1"/>
          <p:nvPr/>
        </p:nvSpPr>
        <p:spPr>
          <a:xfrm>
            <a:off x="6751303" y="2648084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5 k€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95" name="ZoneTexte 194"/>
          <p:cNvSpPr txBox="1"/>
          <p:nvPr/>
        </p:nvSpPr>
        <p:spPr>
          <a:xfrm>
            <a:off x="7240346" y="2648084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40 k€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96" name="Espace réservé du contenu 2"/>
          <p:cNvSpPr txBox="1">
            <a:spLocks/>
          </p:cNvSpPr>
          <p:nvPr/>
        </p:nvSpPr>
        <p:spPr bwMode="auto">
          <a:xfrm>
            <a:off x="7886700" y="3613188"/>
            <a:ext cx="1791589" cy="2045294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197" name="Espace réservé du contenu 2"/>
          <p:cNvSpPr txBox="1">
            <a:spLocks/>
          </p:cNvSpPr>
          <p:nvPr/>
        </p:nvSpPr>
        <p:spPr bwMode="auto">
          <a:xfrm>
            <a:off x="7886700" y="5760213"/>
            <a:ext cx="1791589" cy="1044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199" name="Espace réservé du contenu 2"/>
          <p:cNvSpPr txBox="1">
            <a:spLocks/>
          </p:cNvSpPr>
          <p:nvPr/>
        </p:nvSpPr>
        <p:spPr bwMode="auto">
          <a:xfrm>
            <a:off x="6498164" y="5760213"/>
            <a:ext cx="1268083" cy="1044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201" name="Espace réservé du contenu 2"/>
          <p:cNvSpPr txBox="1">
            <a:spLocks/>
          </p:cNvSpPr>
          <p:nvPr/>
        </p:nvSpPr>
        <p:spPr bwMode="auto">
          <a:xfrm>
            <a:off x="5145042" y="5777631"/>
            <a:ext cx="1254065" cy="1044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pic>
        <p:nvPicPr>
          <p:cNvPr id="99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53" y="898154"/>
            <a:ext cx="360000" cy="36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938" y="898154"/>
            <a:ext cx="360000" cy="36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e 6"/>
          <p:cNvGrpSpPr/>
          <p:nvPr/>
        </p:nvGrpSpPr>
        <p:grpSpPr>
          <a:xfrm>
            <a:off x="1236496" y="3401721"/>
            <a:ext cx="1109663" cy="171450"/>
            <a:chOff x="1277440" y="3488983"/>
            <a:chExt cx="1109663" cy="171450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1" name="Rectangle à coins arrondis 120"/>
            <p:cNvSpPr/>
            <p:nvPr/>
          </p:nvSpPr>
          <p:spPr bwMode="auto">
            <a:xfrm>
              <a:off x="1446610" y="3527908"/>
              <a:ext cx="324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22" name="Ellipse 121"/>
            <p:cNvSpPr/>
            <p:nvPr/>
          </p:nvSpPr>
          <p:spPr bwMode="auto">
            <a:xfrm>
              <a:off x="1448809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23" name="Ellipse 122"/>
            <p:cNvSpPr/>
            <p:nvPr/>
          </p:nvSpPr>
          <p:spPr bwMode="auto">
            <a:xfrm>
              <a:off x="1689808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grpSp>
        <p:nvGrpSpPr>
          <p:cNvPr id="124" name="Groupe 123"/>
          <p:cNvGrpSpPr/>
          <p:nvPr/>
        </p:nvGrpSpPr>
        <p:grpSpPr>
          <a:xfrm>
            <a:off x="3472573" y="3401721"/>
            <a:ext cx="1109663" cy="171450"/>
            <a:chOff x="1277440" y="3488983"/>
            <a:chExt cx="1109663" cy="171450"/>
          </a:xfrm>
        </p:grpSpPr>
        <p:pic>
          <p:nvPicPr>
            <p:cNvPr id="125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6" name="Rectangle à coins arrondis 125"/>
            <p:cNvSpPr/>
            <p:nvPr/>
          </p:nvSpPr>
          <p:spPr bwMode="auto">
            <a:xfrm>
              <a:off x="1530760" y="3527908"/>
              <a:ext cx="324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27" name="Ellipse 126"/>
            <p:cNvSpPr/>
            <p:nvPr/>
          </p:nvSpPr>
          <p:spPr bwMode="auto">
            <a:xfrm>
              <a:off x="1532959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28" name="Ellipse 127"/>
            <p:cNvSpPr/>
            <p:nvPr/>
          </p:nvSpPr>
          <p:spPr bwMode="auto">
            <a:xfrm>
              <a:off x="1768348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grpSp>
        <p:nvGrpSpPr>
          <p:cNvPr id="141" name="Groupe 140"/>
          <p:cNvGrpSpPr/>
          <p:nvPr/>
        </p:nvGrpSpPr>
        <p:grpSpPr>
          <a:xfrm>
            <a:off x="5258161" y="3401721"/>
            <a:ext cx="1109663" cy="171450"/>
            <a:chOff x="1277440" y="3488983"/>
            <a:chExt cx="1109663" cy="171450"/>
          </a:xfrm>
        </p:grpSpPr>
        <p:pic>
          <p:nvPicPr>
            <p:cNvPr id="14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3" name="Rectangle à coins arrondis 142"/>
            <p:cNvSpPr/>
            <p:nvPr/>
          </p:nvSpPr>
          <p:spPr bwMode="auto">
            <a:xfrm>
              <a:off x="1491490" y="3527908"/>
              <a:ext cx="288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44" name="Ellipse 143"/>
            <p:cNvSpPr/>
            <p:nvPr/>
          </p:nvSpPr>
          <p:spPr bwMode="auto">
            <a:xfrm>
              <a:off x="1476859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45" name="Ellipse 144"/>
            <p:cNvSpPr/>
            <p:nvPr/>
          </p:nvSpPr>
          <p:spPr bwMode="auto">
            <a:xfrm>
              <a:off x="1689808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grpSp>
        <p:nvGrpSpPr>
          <p:cNvPr id="146" name="Groupe 145"/>
          <p:cNvGrpSpPr/>
          <p:nvPr/>
        </p:nvGrpSpPr>
        <p:grpSpPr>
          <a:xfrm>
            <a:off x="6716999" y="3401721"/>
            <a:ext cx="1109663" cy="171450"/>
            <a:chOff x="1277440" y="3488983"/>
            <a:chExt cx="1109663" cy="171450"/>
          </a:xfrm>
        </p:grpSpPr>
        <p:pic>
          <p:nvPicPr>
            <p:cNvPr id="147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8" name="Rectangle à coins arrondis 147"/>
            <p:cNvSpPr/>
            <p:nvPr/>
          </p:nvSpPr>
          <p:spPr bwMode="auto">
            <a:xfrm>
              <a:off x="1323190" y="3527908"/>
              <a:ext cx="216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49" name="Ellipse 148"/>
            <p:cNvSpPr/>
            <p:nvPr/>
          </p:nvSpPr>
          <p:spPr bwMode="auto">
            <a:xfrm>
              <a:off x="1448809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grpSp>
        <p:nvGrpSpPr>
          <p:cNvPr id="157" name="Groupe 156"/>
          <p:cNvGrpSpPr/>
          <p:nvPr/>
        </p:nvGrpSpPr>
        <p:grpSpPr>
          <a:xfrm>
            <a:off x="6715788" y="2857617"/>
            <a:ext cx="1109663" cy="171450"/>
            <a:chOff x="1277440" y="3488983"/>
            <a:chExt cx="1109663" cy="171450"/>
          </a:xfrm>
        </p:grpSpPr>
        <p:pic>
          <p:nvPicPr>
            <p:cNvPr id="15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9" name="Rectangle à coins arrondis 158"/>
            <p:cNvSpPr/>
            <p:nvPr/>
          </p:nvSpPr>
          <p:spPr bwMode="auto">
            <a:xfrm>
              <a:off x="1502710" y="3527908"/>
              <a:ext cx="432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60" name="Ellipse 159"/>
            <p:cNvSpPr/>
            <p:nvPr/>
          </p:nvSpPr>
          <p:spPr bwMode="auto">
            <a:xfrm>
              <a:off x="1499584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61" name="Ellipse 160"/>
            <p:cNvSpPr/>
            <p:nvPr/>
          </p:nvSpPr>
          <p:spPr bwMode="auto">
            <a:xfrm>
              <a:off x="1834501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grpSp>
        <p:nvGrpSpPr>
          <p:cNvPr id="162" name="Groupe 161"/>
          <p:cNvGrpSpPr/>
          <p:nvPr/>
        </p:nvGrpSpPr>
        <p:grpSpPr>
          <a:xfrm>
            <a:off x="5258160" y="2857617"/>
            <a:ext cx="1109663" cy="171450"/>
            <a:chOff x="1277440" y="3488983"/>
            <a:chExt cx="1109663" cy="171450"/>
          </a:xfrm>
        </p:grpSpPr>
        <p:pic>
          <p:nvPicPr>
            <p:cNvPr id="163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4" name="Rectangle à coins arrondis 163"/>
            <p:cNvSpPr/>
            <p:nvPr/>
          </p:nvSpPr>
          <p:spPr bwMode="auto">
            <a:xfrm>
              <a:off x="1407298" y="3527908"/>
              <a:ext cx="522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65" name="Ellipse 164"/>
            <p:cNvSpPr/>
            <p:nvPr/>
          </p:nvSpPr>
          <p:spPr bwMode="auto">
            <a:xfrm>
              <a:off x="1388270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66" name="Ellipse 165"/>
            <p:cNvSpPr/>
            <p:nvPr/>
          </p:nvSpPr>
          <p:spPr bwMode="auto">
            <a:xfrm>
              <a:off x="1834501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150" name="ZoneTexte 149"/>
          <p:cNvSpPr txBox="1"/>
          <p:nvPr/>
        </p:nvSpPr>
        <p:spPr>
          <a:xfrm>
            <a:off x="8370983" y="2663373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1</a:t>
            </a:r>
            <a:r>
              <a:rPr lang="fr-FR" sz="1000" b="1" dirty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0</a:t>
            </a: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 k€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51" name="ZoneTexte 150"/>
          <p:cNvSpPr txBox="1"/>
          <p:nvPr/>
        </p:nvSpPr>
        <p:spPr>
          <a:xfrm>
            <a:off x="8951467" y="2663373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8</a:t>
            </a: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0 k€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152" name="Groupe 151"/>
          <p:cNvGrpSpPr/>
          <p:nvPr/>
        </p:nvGrpSpPr>
        <p:grpSpPr>
          <a:xfrm>
            <a:off x="8351945" y="2872906"/>
            <a:ext cx="1109663" cy="171450"/>
            <a:chOff x="1277440" y="3488983"/>
            <a:chExt cx="1109663" cy="171450"/>
          </a:xfrm>
        </p:grpSpPr>
        <p:pic>
          <p:nvPicPr>
            <p:cNvPr id="153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4" name="Rectangle à coins arrondis 153"/>
            <p:cNvSpPr/>
            <p:nvPr/>
          </p:nvSpPr>
          <p:spPr bwMode="auto">
            <a:xfrm>
              <a:off x="1577117" y="3527908"/>
              <a:ext cx="522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56" name="Ellipse 155"/>
            <p:cNvSpPr/>
            <p:nvPr/>
          </p:nvSpPr>
          <p:spPr bwMode="auto">
            <a:xfrm>
              <a:off x="1558089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68" name="Ellipse 167"/>
            <p:cNvSpPr/>
            <p:nvPr/>
          </p:nvSpPr>
          <p:spPr bwMode="auto">
            <a:xfrm>
              <a:off x="2004320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169" name="ZoneTexte 168"/>
          <p:cNvSpPr txBox="1"/>
          <p:nvPr/>
        </p:nvSpPr>
        <p:spPr>
          <a:xfrm>
            <a:off x="8316415" y="3212409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2 ans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70" name="ZoneTexte 169"/>
          <p:cNvSpPr txBox="1"/>
          <p:nvPr/>
        </p:nvSpPr>
        <p:spPr>
          <a:xfrm>
            <a:off x="8736230" y="3212409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7 ans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171" name="Groupe 170"/>
          <p:cNvGrpSpPr/>
          <p:nvPr/>
        </p:nvGrpSpPr>
        <p:grpSpPr>
          <a:xfrm>
            <a:off x="8375756" y="3401721"/>
            <a:ext cx="1109663" cy="171450"/>
            <a:chOff x="1277440" y="3488983"/>
            <a:chExt cx="1109663" cy="171450"/>
          </a:xfrm>
        </p:grpSpPr>
        <p:pic>
          <p:nvPicPr>
            <p:cNvPr id="17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3" name="Rectangle à coins arrondis 172"/>
            <p:cNvSpPr/>
            <p:nvPr/>
          </p:nvSpPr>
          <p:spPr bwMode="auto">
            <a:xfrm>
              <a:off x="1491490" y="3527908"/>
              <a:ext cx="396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74" name="Ellipse 173"/>
            <p:cNvSpPr/>
            <p:nvPr/>
          </p:nvSpPr>
          <p:spPr bwMode="auto">
            <a:xfrm>
              <a:off x="1476859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75" name="Ellipse 174"/>
            <p:cNvSpPr/>
            <p:nvPr/>
          </p:nvSpPr>
          <p:spPr bwMode="auto">
            <a:xfrm>
              <a:off x="1820438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cxnSp>
        <p:nvCxnSpPr>
          <p:cNvPr id="179" name="Connecteur droit 178"/>
          <p:cNvCxnSpPr/>
          <p:nvPr/>
        </p:nvCxnSpPr>
        <p:spPr bwMode="auto">
          <a:xfrm>
            <a:off x="850257" y="2173267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80" name="Connecteur droit 179"/>
          <p:cNvCxnSpPr/>
          <p:nvPr/>
        </p:nvCxnSpPr>
        <p:spPr bwMode="auto">
          <a:xfrm>
            <a:off x="850257" y="3617516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81" name="Connecteur droit 180"/>
          <p:cNvCxnSpPr/>
          <p:nvPr/>
        </p:nvCxnSpPr>
        <p:spPr bwMode="auto">
          <a:xfrm>
            <a:off x="850257" y="5624735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98" name="Line 105"/>
          <p:cNvSpPr>
            <a:spLocks noChangeShapeType="1"/>
          </p:cNvSpPr>
          <p:nvPr/>
        </p:nvSpPr>
        <p:spPr bwMode="auto">
          <a:xfrm>
            <a:off x="452438" y="816110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100" name="Rectangle 99"/>
          <p:cNvSpPr>
            <a:spLocks noChangeAspect="1"/>
          </p:cNvSpPr>
          <p:nvPr/>
        </p:nvSpPr>
        <p:spPr bwMode="auto">
          <a:xfrm>
            <a:off x="759444" y="328908"/>
            <a:ext cx="398538" cy="386556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02" name="Rectangle 50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1593669" y="291355"/>
            <a:ext cx="74423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Financer </a:t>
            </a: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un </a:t>
            </a: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véhicule</a:t>
            </a:r>
          </a:p>
          <a:p>
            <a:pPr eaLnBrk="0" hangingPunct="0">
              <a:buClr>
                <a:srgbClr val="581D74"/>
              </a:buClr>
            </a:pPr>
            <a:r>
              <a:rPr lang="fr-FR" sz="1400" i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Les solutions de la Caisse d’Epargne Marché des </a:t>
            </a:r>
            <a:r>
              <a:rPr lang="fr-FR" sz="1400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Professionnels</a:t>
            </a:r>
            <a:endParaRPr lang="fr-FR" sz="1400" i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90" name="Rectangle 89"/>
          <p:cNvSpPr/>
          <p:nvPr/>
        </p:nvSpPr>
        <p:spPr bwMode="auto">
          <a:xfrm>
            <a:off x="954769" y="1908574"/>
            <a:ext cx="8722577" cy="20979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ctr"/>
          <a:lstStyle/>
          <a:p>
            <a:pPr indent="92075" algn="ctr" defTabSz="839788">
              <a:spcBef>
                <a:spcPts val="0"/>
              </a:spcBef>
            </a:pPr>
            <a:r>
              <a:rPr lang="fr-FR" sz="900" b="1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Assurance des emprunteurs</a:t>
            </a:r>
          </a:p>
        </p:txBody>
      </p:sp>
      <p:sp>
        <p:nvSpPr>
          <p:cNvPr id="107" name="Rectangle 106"/>
          <p:cNvSpPr/>
          <p:nvPr/>
        </p:nvSpPr>
        <p:spPr bwMode="auto">
          <a:xfrm>
            <a:off x="2921250" y="3613188"/>
            <a:ext cx="45719" cy="3009876"/>
          </a:xfrm>
          <a:prstGeom prst="rect">
            <a:avLst/>
          </a:prstGeom>
          <a:solidFill>
            <a:srgbClr val="C00000">
              <a:alpha val="9804"/>
            </a:srgbClr>
          </a:solidFill>
        </p:spPr>
        <p:txBody>
          <a:bodyPr vert="vert270" wrap="square" anchor="ctr">
            <a:noAutofit/>
          </a:bodyPr>
          <a:lstStyle/>
          <a:p>
            <a:pPr algn="ctr"/>
            <a:endParaRPr lang="fr-FR" sz="1100" b="1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10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Espace réservé du contenu 2"/>
          <p:cNvSpPr txBox="1">
            <a:spLocks/>
          </p:cNvSpPr>
          <p:nvPr/>
        </p:nvSpPr>
        <p:spPr bwMode="auto">
          <a:xfrm>
            <a:off x="4546599" y="1842226"/>
            <a:ext cx="5041537" cy="444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fr-FR" b="1" cap="small" dirty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Les questions-clés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r-FR" sz="1400" kern="0" dirty="0">
                <a:solidFill>
                  <a:schemeClr val="accent6"/>
                </a:solidFill>
              </a:rPr>
              <a:t>Les caractéristiques du financement :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Quel est le montant du financement ?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Quelle est la durée du financement ?</a:t>
            </a:r>
          </a:p>
          <a:p>
            <a:pPr marL="0" lvl="1" indent="0">
              <a:spcBef>
                <a:spcPts val="600"/>
              </a:spcBef>
              <a:buSzPct val="100000"/>
              <a:buNone/>
            </a:pPr>
            <a:r>
              <a:rPr lang="fr-FR" sz="1400" dirty="0">
                <a:solidFill>
                  <a:schemeClr val="accent6"/>
                </a:solidFill>
              </a:rPr>
              <a:t>La situation de votre client :</a:t>
            </a:r>
          </a:p>
          <a:p>
            <a:pPr marL="357188" lvl="1"/>
            <a:r>
              <a:rPr lang="fr-FR" sz="1400" kern="0" dirty="0" smtClean="0">
                <a:solidFill>
                  <a:schemeClr val="accent6"/>
                </a:solidFill>
                <a:ea typeface="+mn-ea"/>
                <a:cs typeface="+mn-cs"/>
              </a:rPr>
              <a:t>Depuis combien de temps l’entreprise existe-t-elle ?</a:t>
            </a:r>
          </a:p>
          <a:p>
            <a:pPr marL="357188" lvl="1"/>
            <a:r>
              <a:rPr lang="fr-FR" sz="1400" kern="0" dirty="0" smtClean="0">
                <a:solidFill>
                  <a:schemeClr val="accent6"/>
                </a:solidFill>
                <a:ea typeface="+mn-ea"/>
                <a:cs typeface="+mn-cs"/>
              </a:rPr>
              <a:t>Quelle est la note NIO / NIE de votre client ?</a:t>
            </a:r>
          </a:p>
          <a:p>
            <a:pPr marL="623888" lvl="2" indent="0">
              <a:buNone/>
            </a:pPr>
            <a:endParaRPr lang="fr-FR" sz="200" dirty="0" smtClean="0">
              <a:solidFill>
                <a:schemeClr val="accent6"/>
              </a:solidFill>
            </a:endParaRPr>
          </a:p>
          <a:p>
            <a:pPr marL="0" lvl="1" indent="0">
              <a:spcBef>
                <a:spcPts val="600"/>
              </a:spcBef>
              <a:buSzPct val="100000"/>
              <a:buNone/>
            </a:pPr>
            <a:r>
              <a:rPr lang="fr-FR" sz="1400" dirty="0" smtClean="0">
                <a:solidFill>
                  <a:schemeClr val="accent6"/>
                </a:solidFill>
              </a:rPr>
              <a:t>Les </a:t>
            </a:r>
            <a:r>
              <a:rPr lang="fr-FR" sz="1400" dirty="0">
                <a:solidFill>
                  <a:schemeClr val="accent6"/>
                </a:solidFill>
              </a:rPr>
              <a:t>attentes de votre client </a:t>
            </a:r>
            <a:r>
              <a:rPr lang="fr-FR" sz="1400" dirty="0"/>
              <a:t>: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Le client souhaite-t-il être propriétaire du matériel, ou le devenir à terme ?</a:t>
            </a:r>
          </a:p>
          <a:p>
            <a:pPr marL="357188" lvl="1"/>
            <a:r>
              <a:rPr lang="fr-FR" sz="1400" kern="0" dirty="0" smtClean="0">
                <a:solidFill>
                  <a:schemeClr val="accent6"/>
                </a:solidFill>
                <a:ea typeface="+mn-ea"/>
                <a:cs typeface="+mn-cs"/>
              </a:rPr>
              <a:t>Quelle est la fréquence de remplacement des équipements ?</a:t>
            </a:r>
            <a:endParaRPr lang="fr-FR" sz="1400" kern="0" dirty="0">
              <a:solidFill>
                <a:schemeClr val="accent6"/>
              </a:solidFill>
              <a:ea typeface="+mn-ea"/>
              <a:cs typeface="+mn-cs"/>
            </a:endParaRP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Le client </a:t>
            </a:r>
            <a:r>
              <a:rPr lang="fr-FR" sz="1400" kern="0" dirty="0" err="1">
                <a:solidFill>
                  <a:schemeClr val="accent6"/>
                </a:solidFill>
                <a:ea typeface="+mn-ea"/>
                <a:cs typeface="+mn-cs"/>
              </a:rPr>
              <a:t>a-t-il</a:t>
            </a:r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 une problématique d’optimisation de son résultat fiscal </a:t>
            </a:r>
            <a:r>
              <a:rPr lang="fr-FR" sz="1400" kern="0" dirty="0" smtClean="0">
                <a:solidFill>
                  <a:schemeClr val="accent6"/>
                </a:solidFill>
                <a:ea typeface="+mn-ea"/>
                <a:cs typeface="+mn-cs"/>
              </a:rPr>
              <a:t>?</a:t>
            </a:r>
          </a:p>
          <a:p>
            <a:pPr marL="357188" lvl="1"/>
            <a:r>
              <a:rPr lang="fr-FR" sz="1400" kern="0" dirty="0" smtClean="0">
                <a:solidFill>
                  <a:schemeClr val="accent6"/>
                </a:solidFill>
                <a:ea typeface="+mn-ea"/>
                <a:cs typeface="+mn-cs"/>
              </a:rPr>
              <a:t>Le professionnel souhaite-t-il bénéficier d’un amortissement accéléré ?</a:t>
            </a:r>
          </a:p>
          <a:p>
            <a:pPr marL="357188" lvl="1"/>
            <a:r>
              <a:rPr lang="fr-FR" sz="1400" kern="0" dirty="0" smtClean="0">
                <a:solidFill>
                  <a:schemeClr val="accent6"/>
                </a:solidFill>
                <a:ea typeface="+mn-ea"/>
                <a:cs typeface="+mn-cs"/>
              </a:rPr>
              <a:t>Le professionnel souhaite-t-il financer l’intégralité de son investissement, y compris la TVA ?</a:t>
            </a:r>
            <a:endParaRPr lang="fr-FR" sz="1400" kern="0" dirty="0">
              <a:solidFill>
                <a:schemeClr val="accent6"/>
              </a:solidFill>
              <a:ea typeface="+mn-ea"/>
              <a:cs typeface="+mn-cs"/>
            </a:endParaRPr>
          </a:p>
        </p:txBody>
      </p:sp>
      <p:pic>
        <p:nvPicPr>
          <p:cNvPr id="54" name="Picture 4" descr="C:\Users\lecocqce\Documents\CEP - Plan stratégique du marché pro\5. Projet Financement\Images\computer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490" y="3322960"/>
            <a:ext cx="1324747" cy="132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6" descr="C:\Users\lecocqce\Documents\CEP - Plan stratégique du marché pro\5. Projet Financement\Images\dentiste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10" y="4813362"/>
            <a:ext cx="1083853" cy="1083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lecocqce\Pictures\Logo Nounproject\pelleteuse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121" y="4930562"/>
            <a:ext cx="1282276" cy="1282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>
            <a:spLocks noChangeAspect="1"/>
          </p:cNvSpPr>
          <p:nvPr/>
        </p:nvSpPr>
        <p:spPr bwMode="auto">
          <a:xfrm>
            <a:off x="759444" y="328908"/>
            <a:ext cx="398538" cy="386556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4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4" name="Rectangle 50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1593669" y="291355"/>
            <a:ext cx="74423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Financer </a:t>
            </a: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du matériel </a:t>
            </a:r>
            <a:r>
              <a:rPr lang="fr-FR" sz="14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(matériel médical, informatique, bureautique, engins de travaux public, machines agricoles, …)</a:t>
            </a:r>
          </a:p>
        </p:txBody>
      </p:sp>
      <p:sp>
        <p:nvSpPr>
          <p:cNvPr id="15" name="Espace réservé du contenu 2"/>
          <p:cNvSpPr txBox="1">
            <a:spLocks/>
          </p:cNvSpPr>
          <p:nvPr/>
        </p:nvSpPr>
        <p:spPr bwMode="auto">
          <a:xfrm>
            <a:off x="452438" y="1298981"/>
            <a:ext cx="3975871" cy="21898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fr-FR" b="1" cap="small" dirty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L’objet financé</a:t>
            </a:r>
          </a:p>
          <a:p>
            <a:pPr marL="0" indent="0">
              <a:buNone/>
            </a:pPr>
            <a:r>
              <a:rPr lang="fr-FR" sz="1400" kern="0" dirty="0">
                <a:solidFill>
                  <a:schemeClr val="accent6"/>
                </a:solidFill>
              </a:rPr>
              <a:t>Votre client a besoin de financer du matériel :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Matériel médical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Matériel informatique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Engins de travaux publics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Machines agricoles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…</a:t>
            </a:r>
          </a:p>
        </p:txBody>
      </p:sp>
      <p:sp>
        <p:nvSpPr>
          <p:cNvPr id="16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89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/>
          <p:cNvSpPr/>
          <p:nvPr/>
        </p:nvSpPr>
        <p:spPr bwMode="auto">
          <a:xfrm>
            <a:off x="899601" y="1013403"/>
            <a:ext cx="3204000" cy="5609246"/>
          </a:xfrm>
          <a:prstGeom prst="rect">
            <a:avLst/>
          </a:prstGeom>
          <a:solidFill>
            <a:srgbClr val="C00000">
              <a:alpha val="9804"/>
            </a:srgbClr>
          </a:solidFill>
        </p:spPr>
        <p:txBody>
          <a:bodyPr vert="vert270" wrap="square" anchor="ctr">
            <a:noAutofit/>
          </a:bodyPr>
          <a:lstStyle/>
          <a:p>
            <a:pPr algn="ctr"/>
            <a:endParaRPr lang="fr-FR" sz="1100" b="1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sp>
        <p:nvSpPr>
          <p:cNvPr id="2" name="Espace réservé du contenu 2"/>
          <p:cNvSpPr txBox="1">
            <a:spLocks/>
          </p:cNvSpPr>
          <p:nvPr/>
        </p:nvSpPr>
        <p:spPr bwMode="auto">
          <a:xfrm>
            <a:off x="954769" y="2420676"/>
            <a:ext cx="3096000" cy="1368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108000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Matériel concerné : tous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Montant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: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b="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Durée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:</a:t>
            </a:r>
          </a:p>
          <a:p>
            <a:endParaRPr lang="fr-FR" sz="1000" dirty="0"/>
          </a:p>
        </p:txBody>
      </p:sp>
      <p:sp>
        <p:nvSpPr>
          <p:cNvPr id="4" name="ZoneTexte 3"/>
          <p:cNvSpPr txBox="1"/>
          <p:nvPr/>
        </p:nvSpPr>
        <p:spPr>
          <a:xfrm>
            <a:off x="29121" y="2920395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>
                <a:solidFill>
                  <a:srgbClr val="7030A0"/>
                </a:solidFill>
              </a:rPr>
              <a:t>Cadre d’application</a:t>
            </a: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auto">
          <a:xfrm>
            <a:off x="954770" y="1070339"/>
            <a:ext cx="3096000" cy="37632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108000" tIns="43200" rIns="108000" bIns="41989" rtlCol="0" anchor="ctr"/>
          <a:lstStyle>
            <a:defPPr>
              <a:defRPr lang="en-US"/>
            </a:defPPr>
            <a:lvl1pPr algn="ctr" defTabSz="839788">
              <a:spcBef>
                <a:spcPts val="600"/>
              </a:spcBef>
              <a:spcAft>
                <a:spcPts val="0"/>
              </a:spcAft>
              <a:defRPr sz="900" b="1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defRPr>
            </a:lvl1pPr>
          </a:lstStyle>
          <a:p>
            <a:r>
              <a:rPr lang="fr-FR" sz="1000" dirty="0"/>
              <a:t>Crédit-Bail Mobilier (CBM</a:t>
            </a:r>
            <a:r>
              <a:rPr lang="fr-FR" sz="1000" dirty="0" smtClean="0"/>
              <a:t>)</a:t>
            </a:r>
          </a:p>
          <a:p>
            <a:r>
              <a:rPr lang="fr-FR" sz="1000" i="1" dirty="0" err="1" smtClean="0"/>
              <a:t>Natixis</a:t>
            </a:r>
            <a:r>
              <a:rPr lang="fr-FR" sz="1000" i="1" dirty="0" smtClean="0"/>
              <a:t> </a:t>
            </a:r>
            <a:r>
              <a:rPr lang="fr-FR" sz="1000" i="1" dirty="0" err="1" smtClean="0"/>
              <a:t>Lease</a:t>
            </a:r>
            <a:endParaRPr lang="fr-FR" sz="1000" i="1" dirty="0"/>
          </a:p>
        </p:txBody>
      </p:sp>
      <p:sp>
        <p:nvSpPr>
          <p:cNvPr id="9" name="ZoneTexte 8"/>
          <p:cNvSpPr txBox="1"/>
          <p:nvPr/>
        </p:nvSpPr>
        <p:spPr>
          <a:xfrm>
            <a:off x="29121" y="4436882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>
                <a:solidFill>
                  <a:srgbClr val="7030A0"/>
                </a:solidFill>
              </a:rPr>
              <a:t>Bénéfices</a:t>
            </a:r>
          </a:p>
          <a:p>
            <a:r>
              <a:rPr lang="fr-FR" sz="1100" dirty="0">
                <a:solidFill>
                  <a:srgbClr val="7030A0"/>
                </a:solidFill>
              </a:rPr>
              <a:t>client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9121" y="5867971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>
                <a:solidFill>
                  <a:srgbClr val="7030A0"/>
                </a:solidFill>
              </a:rPr>
              <a:t>Bénéfices Caisse</a:t>
            </a:r>
          </a:p>
        </p:txBody>
      </p:sp>
      <p:sp>
        <p:nvSpPr>
          <p:cNvPr id="16" name="Espace réservé du contenu 2"/>
          <p:cNvSpPr txBox="1">
            <a:spLocks/>
          </p:cNvSpPr>
          <p:nvPr/>
        </p:nvSpPr>
        <p:spPr bwMode="auto">
          <a:xfrm>
            <a:off x="954770" y="5435414"/>
            <a:ext cx="3096000" cy="1296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Economie de fonds propres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: l’investissement est assumé par </a:t>
            </a:r>
            <a:r>
              <a:rPr lang="fr-FR" sz="1000" b="0" dirty="0" err="1" smtClean="0">
                <a:solidFill>
                  <a:srgbClr val="948683"/>
                </a:solidFill>
                <a:latin typeface="Calibri" panose="020F0502020204030204" pitchFamily="34" charset="0"/>
              </a:rPr>
              <a:t>Natixis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 </a:t>
            </a:r>
            <a:r>
              <a:rPr lang="fr-FR" sz="1000" b="0" dirty="0" err="1" smtClean="0">
                <a:solidFill>
                  <a:srgbClr val="948683"/>
                </a:solidFill>
                <a:latin typeface="Calibri" panose="020F0502020204030204" pitchFamily="34" charset="0"/>
              </a:rPr>
              <a:t>Lease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, qui en assume les impacts </a:t>
            </a:r>
            <a:r>
              <a:rPr lang="fr-FR" sz="1000" b="0" dirty="0" err="1" smtClean="0">
                <a:solidFill>
                  <a:srgbClr val="948683"/>
                </a:solidFill>
                <a:latin typeface="Calibri" panose="020F0502020204030204" pitchFamily="34" charset="0"/>
              </a:rPr>
              <a:t>bilantiels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 à hauteur de 50%</a:t>
            </a:r>
            <a:endParaRPr lang="fr-FR" sz="1000" b="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Partage du risque: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: le coût d’un éventuel sinistre est partagé à hauteur de 50% entre </a:t>
            </a:r>
            <a:r>
              <a:rPr lang="fr-FR" sz="1000" b="0" dirty="0" err="1">
                <a:solidFill>
                  <a:srgbClr val="948683"/>
                </a:solidFill>
                <a:latin typeface="Calibri" panose="020F0502020204030204" pitchFamily="34" charset="0"/>
              </a:rPr>
              <a:t>Natixis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 </a:t>
            </a:r>
            <a:r>
              <a:rPr lang="fr-FR" sz="1000" b="0" dirty="0" err="1">
                <a:solidFill>
                  <a:srgbClr val="948683"/>
                </a:solidFill>
                <a:latin typeface="Calibri" panose="020F0502020204030204" pitchFamily="34" charset="0"/>
              </a:rPr>
              <a:t>Lease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 et la Caisse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Fidélisation client: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le CBM est un service qui renforcent la relation client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29121" y="1609416"/>
            <a:ext cx="864000" cy="261610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/>
          <a:p>
            <a:pPr algn="ctr"/>
            <a:r>
              <a:rPr lang="fr-FR" sz="1100" b="1" cap="small" dirty="0" smtClean="0">
                <a:solidFill>
                  <a:srgbClr val="7030A0"/>
                </a:solidFill>
                <a:latin typeface="Calibri" panose="020F0502020204030204" pitchFamily="34" charset="0"/>
              </a:rPr>
              <a:t>Solutions</a:t>
            </a:r>
            <a:endParaRPr lang="fr-FR" sz="1100" b="1" cap="small" dirty="0">
              <a:solidFill>
                <a:srgbClr val="7030A0"/>
              </a:solidFill>
              <a:latin typeface="Calibri" panose="020F0502020204030204" pitchFamily="34" charset="0"/>
            </a:endParaRPr>
          </a:p>
        </p:txBody>
      </p:sp>
      <p:sp>
        <p:nvSpPr>
          <p:cNvPr id="36" name="Espace réservé du contenu 2"/>
          <p:cNvSpPr txBox="1">
            <a:spLocks/>
          </p:cNvSpPr>
          <p:nvPr/>
        </p:nvSpPr>
        <p:spPr bwMode="auto">
          <a:xfrm>
            <a:off x="954769" y="3914325"/>
            <a:ext cx="3096000" cy="1476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Performance: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les loyers constituent des charges, qui diminuent le résultat imposable, et la trésorerie est préservée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Simplicité: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le client dispose d’une option d’achat en fin de contrat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Accompagnement: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les équipes de </a:t>
            </a:r>
            <a:r>
              <a:rPr lang="fr-FR" sz="1000" b="0" dirty="0" err="1">
                <a:solidFill>
                  <a:srgbClr val="948683"/>
                </a:solidFill>
                <a:latin typeface="Calibri" panose="020F0502020204030204" pitchFamily="34" charset="0"/>
              </a:rPr>
              <a:t>Natixis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 </a:t>
            </a:r>
            <a:r>
              <a:rPr lang="fr-FR" sz="1000" b="0" dirty="0" err="1">
                <a:solidFill>
                  <a:srgbClr val="948683"/>
                </a:solidFill>
                <a:latin typeface="Calibri" panose="020F0502020204030204" pitchFamily="34" charset="0"/>
              </a:rPr>
              <a:t>Lease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 prennent en charge l’opération et assistent le client sur les aspects juridiques,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et administratifs (commande, paiement du fournisseur)</a:t>
            </a:r>
          </a:p>
        </p:txBody>
      </p:sp>
      <p:pic>
        <p:nvPicPr>
          <p:cNvPr id="38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42" y="1013402"/>
            <a:ext cx="360000" cy="36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8" name="Groupe 117"/>
          <p:cNvGrpSpPr/>
          <p:nvPr/>
        </p:nvGrpSpPr>
        <p:grpSpPr>
          <a:xfrm>
            <a:off x="1476570" y="3353114"/>
            <a:ext cx="1158730" cy="386888"/>
            <a:chOff x="1228373" y="3155978"/>
            <a:chExt cx="1158730" cy="386888"/>
          </a:xfrm>
        </p:grpSpPr>
        <p:sp>
          <p:nvSpPr>
            <p:cNvPr id="19" name="ZoneTexte 18"/>
            <p:cNvSpPr txBox="1"/>
            <p:nvPr/>
          </p:nvSpPr>
          <p:spPr>
            <a:xfrm>
              <a:off x="1228373" y="3155978"/>
              <a:ext cx="483323" cy="21887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defTabSz="839788">
                <a:spcBef>
                  <a:spcPts val="0"/>
                </a:spcBef>
              </a:pPr>
              <a:r>
                <a:rPr lang="fr-FR" sz="1000" b="1" dirty="0" smtClean="0">
                  <a:solidFill>
                    <a:schemeClr val="accent2"/>
                  </a:solidFill>
                  <a:latin typeface="Calibri" panose="020F0502020204030204" pitchFamily="34" charset="0"/>
                  <a:cs typeface="Arial" charset="0"/>
                </a:rPr>
                <a:t>1 an</a:t>
              </a:r>
              <a:endParaRPr lang="fr-FR" sz="1000" b="1" dirty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endParaRP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1620051" y="3155978"/>
              <a:ext cx="483323" cy="218870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defTabSz="839788">
                <a:spcBef>
                  <a:spcPts val="0"/>
                </a:spcBef>
              </a:pPr>
              <a:r>
                <a:rPr lang="fr-FR" sz="1000" b="1" dirty="0" smtClean="0">
                  <a:solidFill>
                    <a:schemeClr val="accent2"/>
                  </a:solidFill>
                  <a:latin typeface="Calibri" panose="020F0502020204030204" pitchFamily="34" charset="0"/>
                  <a:cs typeface="Arial" charset="0"/>
                </a:rPr>
                <a:t>5 ans</a:t>
              </a:r>
              <a:endParaRPr lang="fr-FR" sz="1000" b="1" dirty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endParaRPr>
            </a:p>
          </p:txBody>
        </p:sp>
        <p:grpSp>
          <p:nvGrpSpPr>
            <p:cNvPr id="40" name="Groupe 39"/>
            <p:cNvGrpSpPr/>
            <p:nvPr/>
          </p:nvGrpSpPr>
          <p:grpSpPr>
            <a:xfrm>
              <a:off x="1277440" y="3371416"/>
              <a:ext cx="1109663" cy="171450"/>
              <a:chOff x="1277440" y="3488983"/>
              <a:chExt cx="1109663" cy="171450"/>
            </a:xfrm>
          </p:grpSpPr>
          <p:pic>
            <p:nvPicPr>
              <p:cNvPr id="41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77440" y="3488983"/>
                <a:ext cx="1109663" cy="1714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2" name="Rectangle à coins arrondis 41"/>
              <p:cNvSpPr/>
              <p:nvPr/>
            </p:nvSpPr>
            <p:spPr bwMode="auto">
              <a:xfrm>
                <a:off x="1446610" y="3527908"/>
                <a:ext cx="324000" cy="93600"/>
              </a:xfrm>
              <a:prstGeom prst="roundRect">
                <a:avLst>
                  <a:gd name="adj" fmla="val 50000"/>
                </a:avLst>
              </a:prstGeom>
              <a:solidFill>
                <a:srgbClr val="FF5757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rot="0" spcFirstLastPara="0" vert="horz" wrap="square" lIns="83978" tIns="41989" rIns="83978" bIns="4198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43" name="Ellipse 42"/>
              <p:cNvSpPr/>
              <p:nvPr/>
            </p:nvSpPr>
            <p:spPr bwMode="auto">
              <a:xfrm>
                <a:off x="1448809" y="3525374"/>
                <a:ext cx="93600" cy="93600"/>
              </a:xfrm>
              <a:prstGeom prst="ellipse">
                <a:avLst/>
              </a:prstGeom>
              <a:solidFill>
                <a:srgbClr val="E9030A"/>
              </a:solidFill>
              <a:ln w="9525">
                <a:noFill/>
                <a:miter lim="800000"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31750" h="25400" prst="softRound"/>
              </a:sp3d>
            </p:spPr>
            <p:txBody>
              <a:bodyPr rot="0" spcFirstLastPara="0" vert="horz" wrap="square" lIns="83978" tIns="41989" rIns="83978" bIns="4198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44" name="Ellipse 43"/>
              <p:cNvSpPr/>
              <p:nvPr/>
            </p:nvSpPr>
            <p:spPr bwMode="auto">
              <a:xfrm>
                <a:off x="1689808" y="3525374"/>
                <a:ext cx="93600" cy="93600"/>
              </a:xfrm>
              <a:prstGeom prst="ellipse">
                <a:avLst/>
              </a:prstGeom>
              <a:solidFill>
                <a:srgbClr val="E9030A"/>
              </a:solidFill>
              <a:ln w="9525">
                <a:noFill/>
                <a:miter lim="800000"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31750" h="25400" prst="softRound"/>
              </a:sp3d>
            </p:spPr>
            <p:txBody>
              <a:bodyPr rot="0" spcFirstLastPara="0" vert="horz" wrap="square" lIns="83978" tIns="41989" rIns="83978" bIns="4198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</p:grpSp>
      </p:grpSp>
      <p:grpSp>
        <p:nvGrpSpPr>
          <p:cNvPr id="134" name="Groupe 133"/>
          <p:cNvGrpSpPr/>
          <p:nvPr/>
        </p:nvGrpSpPr>
        <p:grpSpPr>
          <a:xfrm>
            <a:off x="1542014" y="2782664"/>
            <a:ext cx="1109663" cy="380983"/>
            <a:chOff x="1306880" y="2585528"/>
            <a:chExt cx="1109663" cy="380983"/>
          </a:xfrm>
        </p:grpSpPr>
        <p:sp>
          <p:nvSpPr>
            <p:cNvPr id="127" name="ZoneTexte 126"/>
            <p:cNvSpPr txBox="1"/>
            <p:nvPr/>
          </p:nvSpPr>
          <p:spPr>
            <a:xfrm>
              <a:off x="1342395" y="2585528"/>
              <a:ext cx="483323" cy="218870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defTabSz="839788">
                <a:spcBef>
                  <a:spcPts val="0"/>
                </a:spcBef>
              </a:pPr>
              <a:r>
                <a:rPr lang="fr-FR" sz="1000" b="1" dirty="0" smtClean="0">
                  <a:solidFill>
                    <a:schemeClr val="accent2"/>
                  </a:solidFill>
                  <a:latin typeface="Calibri" panose="020F0502020204030204" pitchFamily="34" charset="0"/>
                  <a:cs typeface="Arial" charset="0"/>
                </a:rPr>
                <a:t>5 k€</a:t>
              </a:r>
              <a:endParaRPr lang="fr-FR" sz="1000" b="1" dirty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endParaRPr>
            </a:p>
          </p:txBody>
        </p:sp>
        <p:grpSp>
          <p:nvGrpSpPr>
            <p:cNvPr id="129" name="Groupe 128"/>
            <p:cNvGrpSpPr/>
            <p:nvPr/>
          </p:nvGrpSpPr>
          <p:grpSpPr>
            <a:xfrm>
              <a:off x="1306880" y="2795061"/>
              <a:ext cx="1109663" cy="171450"/>
              <a:chOff x="1277440" y="3488983"/>
              <a:chExt cx="1109663" cy="171450"/>
            </a:xfrm>
          </p:grpSpPr>
          <p:pic>
            <p:nvPicPr>
              <p:cNvPr id="130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77440" y="3488983"/>
                <a:ext cx="1109663" cy="1714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31" name="Rectangle à coins arrondis 130"/>
              <p:cNvSpPr/>
              <p:nvPr/>
            </p:nvSpPr>
            <p:spPr bwMode="auto">
              <a:xfrm>
                <a:off x="1502710" y="3527908"/>
                <a:ext cx="828000" cy="93600"/>
              </a:xfrm>
              <a:prstGeom prst="roundRect">
                <a:avLst>
                  <a:gd name="adj" fmla="val 50000"/>
                </a:avLst>
              </a:prstGeom>
              <a:solidFill>
                <a:srgbClr val="FF5757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rot="0" spcFirstLastPara="0" vert="horz" wrap="square" lIns="83978" tIns="41989" rIns="83978" bIns="4198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132" name="Ellipse 131"/>
              <p:cNvSpPr/>
              <p:nvPr/>
            </p:nvSpPr>
            <p:spPr bwMode="auto">
              <a:xfrm>
                <a:off x="1499584" y="3525374"/>
                <a:ext cx="93600" cy="93600"/>
              </a:xfrm>
              <a:prstGeom prst="ellipse">
                <a:avLst/>
              </a:prstGeom>
              <a:solidFill>
                <a:srgbClr val="E9030A"/>
              </a:solidFill>
              <a:ln w="9525">
                <a:noFill/>
                <a:miter lim="800000"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31750" h="25400" prst="softRound"/>
              </a:sp3d>
            </p:spPr>
            <p:txBody>
              <a:bodyPr rot="0" spcFirstLastPara="0" vert="horz" wrap="square" lIns="83978" tIns="41989" rIns="83978" bIns="4198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112" name="Rectangle 111"/>
          <p:cNvSpPr/>
          <p:nvPr/>
        </p:nvSpPr>
        <p:spPr bwMode="auto">
          <a:xfrm>
            <a:off x="4244897" y="1070339"/>
            <a:ext cx="1512000" cy="37632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108000" tIns="43200" rIns="108000" bIns="41989" rtlCol="0" anchor="ctr"/>
          <a:lstStyle/>
          <a:p>
            <a:pPr algn="ctr" defTabSz="839788">
              <a:spcBef>
                <a:spcPts val="600"/>
              </a:spcBef>
              <a:spcAft>
                <a:spcPts val="0"/>
              </a:spcAft>
            </a:pPr>
            <a:r>
              <a:rPr lang="fr-FR" sz="1000" b="1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Ecureuil Crédit Express (ECE)</a:t>
            </a:r>
          </a:p>
        </p:txBody>
      </p:sp>
      <p:sp>
        <p:nvSpPr>
          <p:cNvPr id="165" name="Rectangle 164"/>
          <p:cNvSpPr/>
          <p:nvPr/>
        </p:nvSpPr>
        <p:spPr bwMode="auto">
          <a:xfrm>
            <a:off x="7675899" y="1468965"/>
            <a:ext cx="1790416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indent="92075" algn="ctr" defTabSz="839788">
              <a:spcBef>
                <a:spcPts val="0"/>
              </a:spcBef>
            </a:pPr>
            <a:r>
              <a:rPr lang="fr-FR" sz="900" b="1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Caution Internet </a:t>
            </a:r>
            <a:r>
              <a:rPr lang="fr-FR" sz="900" b="1" i="1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SACCEF</a:t>
            </a: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  ou Nantissement </a:t>
            </a:r>
            <a:r>
              <a:rPr lang="fr-FR" sz="900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de </a:t>
            </a: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matériel, gage</a:t>
            </a:r>
            <a:r>
              <a:rPr lang="fr-FR" sz="900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, </a:t>
            </a: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…</a:t>
            </a:r>
            <a:endParaRPr lang="fr-FR" sz="9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66" name="Rectangle 165"/>
          <p:cNvSpPr/>
          <p:nvPr/>
        </p:nvSpPr>
        <p:spPr bwMode="auto">
          <a:xfrm>
            <a:off x="4244897" y="2422151"/>
            <a:ext cx="1512000" cy="1368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/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Véhicules concernés : tous </a:t>
            </a:r>
            <a:endParaRPr lang="fr-FR" sz="100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70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Montant </a:t>
            </a: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: </a:t>
            </a:r>
            <a:endParaRPr lang="fr-FR" sz="100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9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80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Durée </a:t>
            </a: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:</a:t>
            </a:r>
          </a:p>
        </p:txBody>
      </p:sp>
      <p:sp>
        <p:nvSpPr>
          <p:cNvPr id="167" name="Rectangle 166"/>
          <p:cNvSpPr/>
          <p:nvPr/>
        </p:nvSpPr>
        <p:spPr bwMode="auto">
          <a:xfrm>
            <a:off x="5900898" y="2422151"/>
            <a:ext cx="1512000" cy="1368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/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V</a:t>
            </a: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éhicules </a:t>
            </a: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concernés : tous </a:t>
            </a:r>
            <a:endParaRPr lang="fr-FR" sz="100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80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Montant </a:t>
            </a: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: </a:t>
            </a:r>
            <a:endParaRPr lang="fr-FR" sz="100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Durée </a:t>
            </a: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:</a:t>
            </a:r>
          </a:p>
        </p:txBody>
      </p:sp>
      <p:sp>
        <p:nvSpPr>
          <p:cNvPr id="168" name="Rectangle 167"/>
          <p:cNvSpPr/>
          <p:nvPr/>
        </p:nvSpPr>
        <p:spPr bwMode="auto">
          <a:xfrm>
            <a:off x="7675669" y="2422151"/>
            <a:ext cx="1791589" cy="1368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/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Véhicules concernés : tous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80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Montant :</a:t>
            </a:r>
            <a:endParaRPr lang="fr-FR" sz="10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Durée :</a:t>
            </a:r>
          </a:p>
        </p:txBody>
      </p:sp>
      <p:sp>
        <p:nvSpPr>
          <p:cNvPr id="169" name="Rectangle 168"/>
          <p:cNvSpPr/>
          <p:nvPr/>
        </p:nvSpPr>
        <p:spPr bwMode="auto">
          <a:xfrm>
            <a:off x="5900898" y="1070339"/>
            <a:ext cx="1512000" cy="37632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108000" tIns="43200" rIns="108000" bIns="41989" rtlCol="0" anchor="ctr"/>
          <a:lstStyle/>
          <a:p>
            <a:pPr algn="ctr" defTabSz="839788">
              <a:spcBef>
                <a:spcPts val="600"/>
              </a:spcBef>
              <a:spcAft>
                <a:spcPts val="0"/>
              </a:spcAft>
            </a:pPr>
            <a:r>
              <a:rPr lang="fr-FR" sz="1000" b="1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Ligne de Crédit Pré Acceptée (LCPA)</a:t>
            </a:r>
          </a:p>
        </p:txBody>
      </p:sp>
      <p:sp>
        <p:nvSpPr>
          <p:cNvPr id="170" name="Rectangle 169"/>
          <p:cNvSpPr/>
          <p:nvPr/>
        </p:nvSpPr>
        <p:spPr bwMode="auto">
          <a:xfrm>
            <a:off x="7675669" y="1070339"/>
            <a:ext cx="1791589" cy="37632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108000" tIns="43200" rIns="108000" bIns="41989" rtlCol="0" anchor="ctr"/>
          <a:lstStyle/>
          <a:p>
            <a:pPr algn="ctr" defTabSz="839788">
              <a:spcBef>
                <a:spcPts val="600"/>
              </a:spcBef>
              <a:spcAft>
                <a:spcPts val="0"/>
              </a:spcAft>
            </a:pPr>
            <a:r>
              <a:rPr lang="fr-FR" sz="1000" b="1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Prêt pro</a:t>
            </a:r>
          </a:p>
        </p:txBody>
      </p:sp>
      <p:sp>
        <p:nvSpPr>
          <p:cNvPr id="171" name="ZoneTexte 170"/>
          <p:cNvSpPr txBox="1"/>
          <p:nvPr/>
        </p:nvSpPr>
        <p:spPr>
          <a:xfrm>
            <a:off x="4298676" y="3422104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2 ans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72" name="ZoneTexte 171"/>
          <p:cNvSpPr txBox="1"/>
          <p:nvPr/>
        </p:nvSpPr>
        <p:spPr>
          <a:xfrm>
            <a:off x="4718491" y="3422104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5</a:t>
            </a: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 ans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73" name="ZoneTexte 172"/>
          <p:cNvSpPr txBox="1"/>
          <p:nvPr/>
        </p:nvSpPr>
        <p:spPr>
          <a:xfrm>
            <a:off x="6103517" y="3422104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1 an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74" name="ZoneTexte 173"/>
          <p:cNvSpPr txBox="1"/>
          <p:nvPr/>
        </p:nvSpPr>
        <p:spPr>
          <a:xfrm>
            <a:off x="4259487" y="2870842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1,5 k€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75" name="ZoneTexte 174"/>
          <p:cNvSpPr txBox="1"/>
          <p:nvPr/>
        </p:nvSpPr>
        <p:spPr>
          <a:xfrm>
            <a:off x="4839971" y="2870842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4</a:t>
            </a: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0 k€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76" name="ZoneTexte 175"/>
          <p:cNvSpPr txBox="1"/>
          <p:nvPr/>
        </p:nvSpPr>
        <p:spPr>
          <a:xfrm>
            <a:off x="6010561" y="2870842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5 k€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77" name="ZoneTexte 176"/>
          <p:cNvSpPr txBox="1"/>
          <p:nvPr/>
        </p:nvSpPr>
        <p:spPr>
          <a:xfrm>
            <a:off x="6499604" y="2870842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40 k€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78" name="Espace réservé du contenu 2"/>
          <p:cNvSpPr txBox="1">
            <a:spLocks/>
          </p:cNvSpPr>
          <p:nvPr/>
        </p:nvSpPr>
        <p:spPr bwMode="auto">
          <a:xfrm>
            <a:off x="7675669" y="3862072"/>
            <a:ext cx="1791589" cy="1475999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179" name="Espace réservé du contenu 2"/>
          <p:cNvSpPr txBox="1">
            <a:spLocks/>
          </p:cNvSpPr>
          <p:nvPr/>
        </p:nvSpPr>
        <p:spPr bwMode="auto">
          <a:xfrm>
            <a:off x="7675669" y="5435414"/>
            <a:ext cx="1791589" cy="1187234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180" name="Espace réservé du contenu 2"/>
          <p:cNvSpPr txBox="1">
            <a:spLocks/>
          </p:cNvSpPr>
          <p:nvPr/>
        </p:nvSpPr>
        <p:spPr bwMode="auto">
          <a:xfrm>
            <a:off x="5900898" y="3914326"/>
            <a:ext cx="1512000" cy="1475999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Rapidité: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pas d’étude de dossier, déblocage sur présentation de la facture ou </a:t>
            </a:r>
            <a:r>
              <a:rPr lang="fr-FR" sz="1000" b="0" i="1" dirty="0" smtClean="0">
                <a:solidFill>
                  <a:srgbClr val="948683"/>
                </a:solidFill>
                <a:latin typeface="Calibri" panose="020F0502020204030204" pitchFamily="34" charset="0"/>
              </a:rPr>
              <a:t>pro forma</a:t>
            </a:r>
            <a:endParaRPr lang="fr-FR" sz="1000" i="1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181" name="Espace réservé du contenu 2"/>
          <p:cNvSpPr txBox="1">
            <a:spLocks/>
          </p:cNvSpPr>
          <p:nvPr/>
        </p:nvSpPr>
        <p:spPr bwMode="auto">
          <a:xfrm>
            <a:off x="5900898" y="5435414"/>
            <a:ext cx="1512000" cy="1187234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Fidélisation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: la LPCA est une preuve de l’engagement de la banque auprès de son client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182" name="Espace réservé du contenu 2"/>
          <p:cNvSpPr txBox="1">
            <a:spLocks/>
          </p:cNvSpPr>
          <p:nvPr/>
        </p:nvSpPr>
        <p:spPr bwMode="auto">
          <a:xfrm>
            <a:off x="4244897" y="3914326"/>
            <a:ext cx="1512000" cy="1475999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Rapidité: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la réponse est rapide, et les fonds déblocables en 48 heures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Simplicité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: aucune prise de garantie hors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assurance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183" name="Espace réservé du contenu 2"/>
          <p:cNvSpPr txBox="1">
            <a:spLocks/>
          </p:cNvSpPr>
          <p:nvPr/>
        </p:nvSpPr>
        <p:spPr bwMode="auto">
          <a:xfrm>
            <a:off x="4244897" y="5435414"/>
            <a:ext cx="1512000" cy="1187234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grpSp>
        <p:nvGrpSpPr>
          <p:cNvPr id="184" name="Groupe 183"/>
          <p:cNvGrpSpPr/>
          <p:nvPr/>
        </p:nvGrpSpPr>
        <p:grpSpPr>
          <a:xfrm>
            <a:off x="4358017" y="3611416"/>
            <a:ext cx="1109663" cy="171450"/>
            <a:chOff x="1277440" y="3488983"/>
            <a:chExt cx="1109663" cy="171450"/>
          </a:xfrm>
        </p:grpSpPr>
        <p:pic>
          <p:nvPicPr>
            <p:cNvPr id="185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6" name="Rectangle à coins arrondis 185"/>
            <p:cNvSpPr/>
            <p:nvPr/>
          </p:nvSpPr>
          <p:spPr bwMode="auto">
            <a:xfrm>
              <a:off x="1491490" y="3527908"/>
              <a:ext cx="288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87" name="Ellipse 186"/>
            <p:cNvSpPr/>
            <p:nvPr/>
          </p:nvSpPr>
          <p:spPr bwMode="auto">
            <a:xfrm>
              <a:off x="1476859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88" name="Ellipse 187"/>
            <p:cNvSpPr/>
            <p:nvPr/>
          </p:nvSpPr>
          <p:spPr bwMode="auto">
            <a:xfrm>
              <a:off x="1689808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grpSp>
        <p:nvGrpSpPr>
          <p:cNvPr id="189" name="Groupe 188"/>
          <p:cNvGrpSpPr/>
          <p:nvPr/>
        </p:nvGrpSpPr>
        <p:grpSpPr>
          <a:xfrm>
            <a:off x="5976257" y="3611416"/>
            <a:ext cx="1109663" cy="171450"/>
            <a:chOff x="1277440" y="3488983"/>
            <a:chExt cx="1109663" cy="171450"/>
          </a:xfrm>
        </p:grpSpPr>
        <p:pic>
          <p:nvPicPr>
            <p:cNvPr id="190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1" name="Rectangle à coins arrondis 190"/>
            <p:cNvSpPr/>
            <p:nvPr/>
          </p:nvSpPr>
          <p:spPr bwMode="auto">
            <a:xfrm>
              <a:off x="1323190" y="3527908"/>
              <a:ext cx="216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92" name="Ellipse 191"/>
            <p:cNvSpPr/>
            <p:nvPr/>
          </p:nvSpPr>
          <p:spPr bwMode="auto">
            <a:xfrm>
              <a:off x="1448809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grpSp>
        <p:nvGrpSpPr>
          <p:cNvPr id="193" name="Groupe 192"/>
          <p:cNvGrpSpPr/>
          <p:nvPr/>
        </p:nvGrpSpPr>
        <p:grpSpPr>
          <a:xfrm>
            <a:off x="5975046" y="3080375"/>
            <a:ext cx="1109663" cy="171450"/>
            <a:chOff x="1277440" y="3488983"/>
            <a:chExt cx="1109663" cy="171450"/>
          </a:xfrm>
        </p:grpSpPr>
        <p:pic>
          <p:nvPicPr>
            <p:cNvPr id="194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5" name="Rectangle à coins arrondis 194"/>
            <p:cNvSpPr/>
            <p:nvPr/>
          </p:nvSpPr>
          <p:spPr bwMode="auto">
            <a:xfrm>
              <a:off x="1502710" y="3527908"/>
              <a:ext cx="432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96" name="Ellipse 195"/>
            <p:cNvSpPr/>
            <p:nvPr/>
          </p:nvSpPr>
          <p:spPr bwMode="auto">
            <a:xfrm>
              <a:off x="1499584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97" name="Ellipse 196"/>
            <p:cNvSpPr/>
            <p:nvPr/>
          </p:nvSpPr>
          <p:spPr bwMode="auto">
            <a:xfrm>
              <a:off x="1834501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grpSp>
        <p:nvGrpSpPr>
          <p:cNvPr id="198" name="Groupe 197"/>
          <p:cNvGrpSpPr/>
          <p:nvPr/>
        </p:nvGrpSpPr>
        <p:grpSpPr>
          <a:xfrm>
            <a:off x="4358016" y="3080375"/>
            <a:ext cx="1109663" cy="171450"/>
            <a:chOff x="1277440" y="3488983"/>
            <a:chExt cx="1109663" cy="171450"/>
          </a:xfrm>
        </p:grpSpPr>
        <p:pic>
          <p:nvPicPr>
            <p:cNvPr id="199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0" name="Rectangle à coins arrondis 199"/>
            <p:cNvSpPr/>
            <p:nvPr/>
          </p:nvSpPr>
          <p:spPr bwMode="auto">
            <a:xfrm>
              <a:off x="1407298" y="3527908"/>
              <a:ext cx="522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201" name="Ellipse 200"/>
            <p:cNvSpPr/>
            <p:nvPr/>
          </p:nvSpPr>
          <p:spPr bwMode="auto">
            <a:xfrm>
              <a:off x="1388270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202" name="Ellipse 201"/>
            <p:cNvSpPr/>
            <p:nvPr/>
          </p:nvSpPr>
          <p:spPr bwMode="auto">
            <a:xfrm>
              <a:off x="1834501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203" name="Rectangle 202"/>
          <p:cNvSpPr/>
          <p:nvPr/>
        </p:nvSpPr>
        <p:spPr bwMode="auto">
          <a:xfrm>
            <a:off x="958712" y="2031268"/>
            <a:ext cx="8508545" cy="28660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indent="92075" algn="ctr" defTabSz="839788">
              <a:spcBef>
                <a:spcPct val="55000"/>
              </a:spcBef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Assurance des Emprunteurs</a:t>
            </a:r>
            <a:endParaRPr lang="fr-FR" sz="9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204" name="ZoneTexte 203"/>
          <p:cNvSpPr txBox="1"/>
          <p:nvPr/>
        </p:nvSpPr>
        <p:spPr>
          <a:xfrm>
            <a:off x="8133826" y="2870842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1</a:t>
            </a:r>
            <a:r>
              <a:rPr lang="fr-FR" sz="1000" b="1" dirty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0</a:t>
            </a: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 k€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205" name="ZoneTexte 204"/>
          <p:cNvSpPr txBox="1"/>
          <p:nvPr/>
        </p:nvSpPr>
        <p:spPr>
          <a:xfrm>
            <a:off x="8714310" y="2870842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8</a:t>
            </a: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0 k€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206" name="Groupe 205"/>
          <p:cNvGrpSpPr/>
          <p:nvPr/>
        </p:nvGrpSpPr>
        <p:grpSpPr>
          <a:xfrm>
            <a:off x="8114788" y="3080375"/>
            <a:ext cx="1109663" cy="171450"/>
            <a:chOff x="1277440" y="3488983"/>
            <a:chExt cx="1109663" cy="171450"/>
          </a:xfrm>
        </p:grpSpPr>
        <p:pic>
          <p:nvPicPr>
            <p:cNvPr id="207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8" name="Rectangle à coins arrondis 207"/>
            <p:cNvSpPr/>
            <p:nvPr/>
          </p:nvSpPr>
          <p:spPr bwMode="auto">
            <a:xfrm>
              <a:off x="1577117" y="3527908"/>
              <a:ext cx="522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209" name="Ellipse 208"/>
            <p:cNvSpPr/>
            <p:nvPr/>
          </p:nvSpPr>
          <p:spPr bwMode="auto">
            <a:xfrm>
              <a:off x="1558089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210" name="Ellipse 209"/>
            <p:cNvSpPr/>
            <p:nvPr/>
          </p:nvSpPr>
          <p:spPr bwMode="auto">
            <a:xfrm>
              <a:off x="2004320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211" name="ZoneTexte 210"/>
          <p:cNvSpPr txBox="1"/>
          <p:nvPr/>
        </p:nvSpPr>
        <p:spPr>
          <a:xfrm>
            <a:off x="8079258" y="3374995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2 ans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212" name="ZoneTexte 211"/>
          <p:cNvSpPr txBox="1"/>
          <p:nvPr/>
        </p:nvSpPr>
        <p:spPr>
          <a:xfrm>
            <a:off x="8499073" y="3374995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7 ans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213" name="Groupe 212"/>
          <p:cNvGrpSpPr/>
          <p:nvPr/>
        </p:nvGrpSpPr>
        <p:grpSpPr>
          <a:xfrm>
            <a:off x="8138599" y="3611416"/>
            <a:ext cx="1109663" cy="171450"/>
            <a:chOff x="1277440" y="3488983"/>
            <a:chExt cx="1109663" cy="171450"/>
          </a:xfrm>
        </p:grpSpPr>
        <p:pic>
          <p:nvPicPr>
            <p:cNvPr id="214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5" name="Rectangle à coins arrondis 214"/>
            <p:cNvSpPr/>
            <p:nvPr/>
          </p:nvSpPr>
          <p:spPr bwMode="auto">
            <a:xfrm>
              <a:off x="1491490" y="3527908"/>
              <a:ext cx="396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216" name="Ellipse 215"/>
            <p:cNvSpPr/>
            <p:nvPr/>
          </p:nvSpPr>
          <p:spPr bwMode="auto">
            <a:xfrm>
              <a:off x="1476859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217" name="Ellipse 216"/>
            <p:cNvSpPr/>
            <p:nvPr/>
          </p:nvSpPr>
          <p:spPr bwMode="auto">
            <a:xfrm>
              <a:off x="1820438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cxnSp>
        <p:nvCxnSpPr>
          <p:cNvPr id="221" name="Connecteur droit 220"/>
          <p:cNvCxnSpPr/>
          <p:nvPr/>
        </p:nvCxnSpPr>
        <p:spPr bwMode="auto">
          <a:xfrm>
            <a:off x="850257" y="2422151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22" name="Connecteur droit 221"/>
          <p:cNvCxnSpPr/>
          <p:nvPr/>
        </p:nvCxnSpPr>
        <p:spPr bwMode="auto">
          <a:xfrm>
            <a:off x="850257" y="3862071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23" name="Connecteur droit 222"/>
          <p:cNvCxnSpPr/>
          <p:nvPr/>
        </p:nvCxnSpPr>
        <p:spPr bwMode="auto">
          <a:xfrm>
            <a:off x="850257" y="5444917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87" name="Rectangle 86"/>
          <p:cNvSpPr>
            <a:spLocks noChangeAspect="1"/>
          </p:cNvSpPr>
          <p:nvPr/>
        </p:nvSpPr>
        <p:spPr bwMode="auto">
          <a:xfrm>
            <a:off x="759444" y="328908"/>
            <a:ext cx="398538" cy="386556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4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88" name="Rectangle 50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1593669" y="183634"/>
            <a:ext cx="744238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Financer </a:t>
            </a: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du matériel </a:t>
            </a:r>
            <a:r>
              <a:rPr lang="fr-FR" sz="14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(matériel médical, informatique, bureautique, engins de travaux </a:t>
            </a:r>
            <a:r>
              <a:rPr lang="fr-FR" sz="14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publics, </a:t>
            </a:r>
            <a:r>
              <a:rPr lang="fr-FR" sz="14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machines agricoles, </a:t>
            </a:r>
            <a:r>
              <a:rPr lang="fr-FR" sz="14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…)</a:t>
            </a:r>
          </a:p>
          <a:p>
            <a:pPr eaLnBrk="0" hangingPunct="0">
              <a:buClr>
                <a:srgbClr val="581D74"/>
              </a:buClr>
            </a:pPr>
            <a:r>
              <a:rPr lang="fr-FR" sz="1400" i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Les solutions de la Caisse d’Epargne Marché des </a:t>
            </a:r>
            <a:r>
              <a:rPr lang="fr-FR" sz="1400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Professionnels</a:t>
            </a:r>
            <a:endParaRPr lang="fr-FR" sz="1400" i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9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27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Espace réservé du contenu 2"/>
          <p:cNvSpPr txBox="1">
            <a:spLocks/>
          </p:cNvSpPr>
          <p:nvPr/>
        </p:nvSpPr>
        <p:spPr bwMode="auto">
          <a:xfrm>
            <a:off x="4546599" y="1737360"/>
            <a:ext cx="5041537" cy="45117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fr-FR" b="1" cap="small" dirty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Les questions-clés</a:t>
            </a:r>
          </a:p>
          <a:p>
            <a:pPr marL="0" indent="0">
              <a:buNone/>
            </a:pPr>
            <a:r>
              <a:rPr lang="fr-FR" sz="1400" kern="0" dirty="0">
                <a:solidFill>
                  <a:schemeClr val="accent6"/>
                </a:solidFill>
              </a:rPr>
              <a:t>Les caractéristiques du financement :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Quel est le montant du financement ?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Quelle est la durée du financement ?</a:t>
            </a:r>
          </a:p>
          <a:p>
            <a:pPr lvl="1"/>
            <a:endParaRPr lang="fr-FR" dirty="0"/>
          </a:p>
          <a:p>
            <a:pPr marL="0" lvl="1" indent="0">
              <a:buSzPct val="100000"/>
              <a:buNone/>
            </a:pPr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La situation de votre client :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S’agit-il d’une création d’entreprise ou d’un projet de reprise, de développement ou de restructuration ?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Le bien immobilier à financer </a:t>
            </a:r>
            <a:r>
              <a:rPr lang="fr-FR" sz="1400" kern="0" dirty="0" err="1">
                <a:solidFill>
                  <a:schemeClr val="accent6"/>
                </a:solidFill>
                <a:ea typeface="+mn-ea"/>
                <a:cs typeface="+mn-cs"/>
              </a:rPr>
              <a:t>fera-t-il</a:t>
            </a:r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 partie d’une SCI ?</a:t>
            </a:r>
          </a:p>
          <a:p>
            <a:pPr marL="357188" lvl="1"/>
            <a:endParaRPr lang="fr-FR" dirty="0"/>
          </a:p>
          <a:p>
            <a:pPr marL="0" lvl="1" indent="0">
              <a:buSzPct val="100000"/>
              <a:buNone/>
            </a:pPr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Les attentes de votre client :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Le client souhaite-t-il être propriétaire du bien, ou le devenir à terme ?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Le client </a:t>
            </a:r>
            <a:r>
              <a:rPr lang="fr-FR" sz="1400" kern="0" dirty="0" err="1">
                <a:solidFill>
                  <a:schemeClr val="accent6"/>
                </a:solidFill>
                <a:ea typeface="+mn-ea"/>
                <a:cs typeface="+mn-cs"/>
              </a:rPr>
              <a:t>a-t-il</a:t>
            </a:r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 une problématique d’optimisation de son résultat fiscal ?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Le client dispose-t-il de compétences techniques, juridiques et fiscales pour le guider dans son achat</a:t>
            </a:r>
            <a:r>
              <a:rPr lang="fr-FR" sz="1400" kern="0" dirty="0" smtClean="0">
                <a:solidFill>
                  <a:schemeClr val="accent6"/>
                </a:solidFill>
                <a:ea typeface="+mn-ea"/>
                <a:cs typeface="+mn-cs"/>
              </a:rPr>
              <a:t>?</a:t>
            </a:r>
            <a:endParaRPr lang="fr-FR" sz="1200" dirty="0" smtClean="0"/>
          </a:p>
        </p:txBody>
      </p:sp>
      <p:pic>
        <p:nvPicPr>
          <p:cNvPr id="4099" name="Picture 3" descr="C:\Users\lecocqce\Pictures\Logo Nounproject\house 3.pn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19"/>
          <a:stretch/>
        </p:blipFill>
        <p:spPr bwMode="auto">
          <a:xfrm>
            <a:off x="1066800" y="3834289"/>
            <a:ext cx="2017524" cy="1294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10" name="Rectangle 9"/>
          <p:cNvSpPr>
            <a:spLocks noChangeAspect="1"/>
          </p:cNvSpPr>
          <p:nvPr/>
        </p:nvSpPr>
        <p:spPr bwMode="auto">
          <a:xfrm>
            <a:off x="759444" y="328908"/>
            <a:ext cx="398538" cy="386556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5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1" name="Rectangle 5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593669" y="399077"/>
            <a:ext cx="744238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Financer </a:t>
            </a: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un bien immobilier </a:t>
            </a:r>
            <a:r>
              <a:rPr lang="fr-FR" sz="14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(terrain, </a:t>
            </a:r>
            <a:r>
              <a:rPr lang="fr-FR" sz="14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bâti) </a:t>
            </a:r>
            <a:r>
              <a:rPr lang="fr-FR" sz="1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à titre professionnel</a:t>
            </a:r>
            <a:endParaRPr lang="fr-FR" sz="16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 bwMode="auto">
          <a:xfrm>
            <a:off x="452438" y="1291543"/>
            <a:ext cx="3672000" cy="15822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fr-FR" b="1" cap="small" dirty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L’objet financé</a:t>
            </a:r>
          </a:p>
          <a:p>
            <a:pPr marL="0" indent="0">
              <a:buNone/>
            </a:pPr>
            <a:r>
              <a:rPr lang="fr-FR" sz="1400" kern="0" dirty="0">
                <a:solidFill>
                  <a:schemeClr val="accent6"/>
                </a:solidFill>
              </a:rPr>
              <a:t>Votre client a besoin de financer un bien immobilier :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Terrain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Bâti</a:t>
            </a:r>
          </a:p>
        </p:txBody>
      </p:sp>
    </p:spTree>
    <p:extLst>
      <p:ext uri="{BB962C8B-B14F-4D97-AF65-F5344CB8AC3E}">
        <p14:creationId xmlns:p14="http://schemas.microsoft.com/office/powerpoint/2010/main" val="375358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 bwMode="auto">
          <a:xfrm>
            <a:off x="899601" y="1026101"/>
            <a:ext cx="4608000" cy="5596961"/>
          </a:xfrm>
          <a:prstGeom prst="rect">
            <a:avLst/>
          </a:prstGeom>
          <a:solidFill>
            <a:srgbClr val="C00000">
              <a:alpha val="9804"/>
            </a:srgbClr>
          </a:solidFill>
        </p:spPr>
        <p:txBody>
          <a:bodyPr vert="vert270" wrap="square" anchor="ctr">
            <a:noAutofit/>
          </a:bodyPr>
          <a:lstStyle/>
          <a:p>
            <a:pPr algn="ctr"/>
            <a:endParaRPr lang="fr-FR" sz="1100" b="1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5562192" y="1026101"/>
            <a:ext cx="2052000" cy="5596961"/>
          </a:xfrm>
          <a:prstGeom prst="rect">
            <a:avLst/>
          </a:prstGeom>
          <a:solidFill>
            <a:srgbClr val="C00000">
              <a:alpha val="9804"/>
            </a:srgbClr>
          </a:solidFill>
        </p:spPr>
        <p:txBody>
          <a:bodyPr vert="vert270" wrap="square" anchor="ctr">
            <a:noAutofit/>
          </a:bodyPr>
          <a:lstStyle/>
          <a:p>
            <a:pPr algn="ctr"/>
            <a:endParaRPr lang="fr-FR" sz="1100" b="1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sp>
        <p:nvSpPr>
          <p:cNvPr id="2" name="Espace réservé du contenu 2"/>
          <p:cNvSpPr txBox="1">
            <a:spLocks/>
          </p:cNvSpPr>
          <p:nvPr/>
        </p:nvSpPr>
        <p:spPr bwMode="auto">
          <a:xfrm>
            <a:off x="954769" y="2187712"/>
            <a:ext cx="4518568" cy="1537088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108000" rIns="0" bIns="41989" rtlCol="0" anchor="ctr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Biens concernés : bâti (hors création d’entreprise), terrains, frais d’acquisition, construction et VRD, TVA, financement d’un bien immobilier professionnel (immeuble existant ou à construire)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b="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Montant :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Durée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:</a:t>
            </a:r>
          </a:p>
          <a:p>
            <a:endParaRPr lang="fr-FR" sz="1000" dirty="0"/>
          </a:p>
        </p:txBody>
      </p:sp>
      <p:sp>
        <p:nvSpPr>
          <p:cNvPr id="3" name="Espace réservé du contenu 2"/>
          <p:cNvSpPr txBox="1">
            <a:spLocks/>
          </p:cNvSpPr>
          <p:nvPr/>
        </p:nvSpPr>
        <p:spPr bwMode="auto">
          <a:xfrm>
            <a:off x="5593973" y="2187712"/>
            <a:ext cx="1980000" cy="1523746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108000" rIns="36000" bIns="41989" rtlCol="0" anchor="ctr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Biens concernés : bâti (hors création d’entreprise) et terrain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b="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Montant : Tous montants, avec apport nécessaire</a:t>
            </a:r>
          </a:p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Durée :</a:t>
            </a:r>
            <a:endParaRPr lang="fr-FR" sz="1000" dirty="0"/>
          </a:p>
        </p:txBody>
      </p:sp>
      <p:sp>
        <p:nvSpPr>
          <p:cNvPr id="4" name="ZoneTexte 3"/>
          <p:cNvSpPr txBox="1"/>
          <p:nvPr/>
        </p:nvSpPr>
        <p:spPr>
          <a:xfrm>
            <a:off x="29121" y="2837559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>
                <a:solidFill>
                  <a:srgbClr val="FFC000"/>
                </a:solidFill>
              </a:rPr>
              <a:t>Cadre d’application</a:t>
            </a: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auto">
          <a:xfrm>
            <a:off x="954770" y="1110336"/>
            <a:ext cx="4518568" cy="26778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108000" tIns="43200" rIns="108000" bIns="41989" rtlCol="0" anchor="ctr"/>
          <a:lstStyle>
            <a:defPPr>
              <a:defRPr lang="en-US"/>
            </a:defPPr>
            <a:lvl1pPr algn="ctr" defTabSz="839788">
              <a:spcBef>
                <a:spcPts val="600"/>
              </a:spcBef>
              <a:spcAft>
                <a:spcPts val="0"/>
              </a:spcAft>
              <a:defRPr sz="900" b="1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defRPr>
            </a:lvl1pPr>
          </a:lstStyle>
          <a:p>
            <a:r>
              <a:rPr lang="fr-FR" dirty="0"/>
              <a:t>Crédit Bail Immobilier (CBI)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7697929" y="1110336"/>
            <a:ext cx="1980000" cy="27638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108000" tIns="43200" rIns="108000" bIns="41989" rtlCol="0" anchor="ctr"/>
          <a:lstStyle/>
          <a:p>
            <a:pPr algn="ctr" defTabSz="839788">
              <a:spcBef>
                <a:spcPts val="600"/>
              </a:spcBef>
              <a:spcAft>
                <a:spcPts val="0"/>
              </a:spcAft>
            </a:pPr>
            <a:r>
              <a:rPr lang="fr-FR" sz="900" b="1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POP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7697929" y="2189187"/>
            <a:ext cx="1980000" cy="1537088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108000" rIns="36000" bIns="41989" rtlCol="0" anchor="ctr"/>
          <a:lstStyle/>
          <a:p>
            <a:pPr defTabSz="839788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Biens concernés </a:t>
            </a: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: terrain et bâti </a:t>
            </a: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à objet professionnel et patrimonial dans </a:t>
            </a: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le cadre d’une </a:t>
            </a: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SCI</a:t>
            </a:r>
            <a:b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</a:br>
            <a:endParaRPr lang="fr-FR" sz="1000" dirty="0" smtClean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  <a:p>
            <a:pPr defTabSz="839788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Montant </a:t>
            </a: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: Tous montants, 100% de l’investissement </a:t>
            </a: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/>
            </a:r>
            <a:b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</a:br>
            <a:endParaRPr lang="fr-FR" sz="10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  <a:p>
            <a:pPr defTabSz="839788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Durée </a:t>
            </a: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:</a:t>
            </a:r>
            <a:endParaRPr lang="fr-FR" sz="10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9121" y="4550853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>
                <a:solidFill>
                  <a:srgbClr val="FFC000"/>
                </a:solidFill>
              </a:rPr>
              <a:t>Bénéfices</a:t>
            </a:r>
          </a:p>
          <a:p>
            <a:r>
              <a:rPr lang="fr-FR" sz="1100" dirty="0">
                <a:solidFill>
                  <a:srgbClr val="FFC000"/>
                </a:solidFill>
              </a:rPr>
              <a:t>client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9121" y="5573700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>
                <a:solidFill>
                  <a:srgbClr val="FFC000"/>
                </a:solidFill>
              </a:rPr>
              <a:t>Bénéfices Caisse</a:t>
            </a:r>
          </a:p>
        </p:txBody>
      </p:sp>
      <p:sp>
        <p:nvSpPr>
          <p:cNvPr id="16" name="Espace réservé du contenu 2"/>
          <p:cNvSpPr txBox="1">
            <a:spLocks/>
          </p:cNvSpPr>
          <p:nvPr/>
        </p:nvSpPr>
        <p:spPr bwMode="auto">
          <a:xfrm>
            <a:off x="954770" y="5275878"/>
            <a:ext cx="4518568" cy="1321117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Economie de fonds </a:t>
            </a: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propres :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l’investissement est assumé par </a:t>
            </a:r>
            <a:r>
              <a:rPr lang="fr-FR" sz="1000" b="0" dirty="0" err="1">
                <a:solidFill>
                  <a:srgbClr val="948683"/>
                </a:solidFill>
                <a:latin typeface="Calibri" panose="020F0502020204030204" pitchFamily="34" charset="0"/>
              </a:rPr>
              <a:t>Natixis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 </a:t>
            </a:r>
            <a:r>
              <a:rPr lang="fr-FR" sz="1000" b="0" dirty="0" err="1">
                <a:solidFill>
                  <a:srgbClr val="948683"/>
                </a:solidFill>
                <a:latin typeface="Calibri" panose="020F0502020204030204" pitchFamily="34" charset="0"/>
              </a:rPr>
              <a:t>Lease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, qui en assume les impacts </a:t>
            </a:r>
            <a:r>
              <a:rPr lang="fr-FR" sz="1000" b="0" dirty="0" err="1">
                <a:solidFill>
                  <a:srgbClr val="948683"/>
                </a:solidFill>
                <a:latin typeface="Calibri" panose="020F0502020204030204" pitchFamily="34" charset="0"/>
              </a:rPr>
              <a:t>bilantiels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 à hauteur de 50%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Partage de </a:t>
            </a: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risque :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le coût d’un éventuel sinistre est partagé à hauteur de 50% entre </a:t>
            </a:r>
            <a:r>
              <a:rPr lang="fr-FR" sz="1000" b="0" dirty="0" err="1">
                <a:solidFill>
                  <a:srgbClr val="948683"/>
                </a:solidFill>
                <a:latin typeface="Calibri" panose="020F0502020204030204" pitchFamily="34" charset="0"/>
              </a:rPr>
              <a:t>Natixis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 </a:t>
            </a:r>
            <a:r>
              <a:rPr lang="fr-FR" sz="1000" b="0" dirty="0" err="1">
                <a:solidFill>
                  <a:srgbClr val="948683"/>
                </a:solidFill>
                <a:latin typeface="Calibri" panose="020F0502020204030204" pitchFamily="34" charset="0"/>
              </a:rPr>
              <a:t>Lease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 et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la Caisse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Fidélisation </a:t>
            </a: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client :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le CBI est un service qui s’inscrit dans la durée et permet à la Caisse de renforcer sa relation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client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Expertise :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une analyse complémentaire du bien est réalisée par </a:t>
            </a:r>
            <a:r>
              <a:rPr lang="fr-FR" sz="1000" b="0" dirty="0" err="1" smtClean="0">
                <a:solidFill>
                  <a:srgbClr val="948683"/>
                </a:solidFill>
                <a:latin typeface="Calibri" panose="020F0502020204030204" pitchFamily="34" charset="0"/>
              </a:rPr>
              <a:t>Natixis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 </a:t>
            </a:r>
            <a:r>
              <a:rPr lang="fr-FR" sz="1000" b="0" dirty="0" err="1" smtClean="0">
                <a:solidFill>
                  <a:srgbClr val="948683"/>
                </a:solidFill>
                <a:latin typeface="Calibri" panose="020F0502020204030204" pitchFamily="34" charset="0"/>
              </a:rPr>
              <a:t>Lease</a:t>
            </a:r>
            <a:endParaRPr lang="fr-FR" sz="1000" b="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Espace réservé du contenu 2"/>
          <p:cNvSpPr txBox="1">
            <a:spLocks/>
          </p:cNvSpPr>
          <p:nvPr/>
        </p:nvSpPr>
        <p:spPr bwMode="auto">
          <a:xfrm>
            <a:off x="5593973" y="1110336"/>
            <a:ext cx="1980000" cy="27638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108000" tIns="43200" rIns="108000" bIns="41989" rtlCol="0" anchor="ctr"/>
          <a:lstStyle>
            <a:defPPr>
              <a:defRPr lang="en-US"/>
            </a:defPPr>
            <a:lvl1pPr algn="ctr" defTabSz="839788">
              <a:spcBef>
                <a:spcPts val="600"/>
              </a:spcBef>
              <a:spcAft>
                <a:spcPts val="0"/>
              </a:spcAft>
              <a:defRPr sz="900" b="1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defRPr>
            </a:lvl1pPr>
          </a:lstStyle>
          <a:p>
            <a:r>
              <a:rPr lang="fr-FR" dirty="0"/>
              <a:t>Prêt </a:t>
            </a:r>
            <a:r>
              <a:rPr lang="fr-FR" dirty="0" err="1"/>
              <a:t>Immo</a:t>
            </a:r>
            <a:r>
              <a:rPr lang="fr-FR" dirty="0"/>
              <a:t> Pro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29121" y="1649412"/>
            <a:ext cx="864000" cy="261610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/>
          <a:p>
            <a:pPr algn="ctr"/>
            <a:r>
              <a:rPr lang="fr-FR" sz="1100" b="1" cap="small" dirty="0" smtClean="0">
                <a:solidFill>
                  <a:srgbClr val="FFC000"/>
                </a:solidFill>
                <a:latin typeface="Calibri" panose="020F0502020204030204" pitchFamily="34" charset="0"/>
              </a:rPr>
              <a:t>Solutions</a:t>
            </a:r>
            <a:endParaRPr lang="fr-FR" sz="1100" b="1" cap="small" dirty="0">
              <a:solidFill>
                <a:srgbClr val="FFC000"/>
              </a:solidFill>
              <a:latin typeface="Calibri" panose="020F0502020204030204" pitchFamily="34" charset="0"/>
            </a:endParaRPr>
          </a:p>
        </p:txBody>
      </p:sp>
      <p:sp>
        <p:nvSpPr>
          <p:cNvPr id="34" name="Espace réservé du contenu 2"/>
          <p:cNvSpPr txBox="1">
            <a:spLocks/>
          </p:cNvSpPr>
          <p:nvPr/>
        </p:nvSpPr>
        <p:spPr bwMode="auto">
          <a:xfrm>
            <a:off x="7697928" y="3979538"/>
            <a:ext cx="1980000" cy="1149953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35" name="Espace réservé du contenu 2"/>
          <p:cNvSpPr txBox="1">
            <a:spLocks/>
          </p:cNvSpPr>
          <p:nvPr/>
        </p:nvSpPr>
        <p:spPr bwMode="auto">
          <a:xfrm>
            <a:off x="7697928" y="5193989"/>
            <a:ext cx="1980000" cy="1321117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36" name="Espace réservé du contenu 2"/>
          <p:cNvSpPr txBox="1">
            <a:spLocks/>
          </p:cNvSpPr>
          <p:nvPr/>
        </p:nvSpPr>
        <p:spPr bwMode="auto">
          <a:xfrm>
            <a:off x="954769" y="3733874"/>
            <a:ext cx="4518568" cy="1149953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Souplesse :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le CBI, qui finance l’intégralité de l’investissement, permet de préserver les ressources de l’entreprise pour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l’exploitation et de ne plus régler des loyers à fonds perdus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Performance :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les loyers de CBI constituent des charges, qui diminuent le résultat imposable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Accompagnement :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 </a:t>
            </a:r>
            <a:r>
              <a:rPr lang="fr-FR" sz="1000" b="0" dirty="0" err="1" smtClean="0">
                <a:solidFill>
                  <a:srgbClr val="948683"/>
                </a:solidFill>
                <a:latin typeface="Calibri" panose="020F0502020204030204" pitchFamily="34" charset="0"/>
              </a:rPr>
              <a:t>Natixis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 </a:t>
            </a:r>
            <a:r>
              <a:rPr lang="fr-FR" sz="1000" b="0" dirty="0" err="1" smtClean="0">
                <a:solidFill>
                  <a:srgbClr val="948683"/>
                </a:solidFill>
                <a:latin typeface="Calibri" panose="020F0502020204030204" pitchFamily="34" charset="0"/>
              </a:rPr>
              <a:t>Lease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 met à disposition des Caisses d’Epargne et de leurs clients sa connaissance des marchés immobiliers et son expertise juridique et règlementaire. Elle accompagne les clients à chaque étape du projet, notamment lors de la phase chantier.  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37" name="Espace réservé du contenu 2"/>
          <p:cNvSpPr txBox="1">
            <a:spLocks/>
          </p:cNvSpPr>
          <p:nvPr/>
        </p:nvSpPr>
        <p:spPr bwMode="auto">
          <a:xfrm>
            <a:off x="5593973" y="3733874"/>
            <a:ext cx="1980000" cy="1149953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Efficacité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: aucun délai de carence avec la caution </a:t>
            </a:r>
            <a:r>
              <a:rPr lang="fr-FR" sz="1000" b="0" dirty="0" err="1">
                <a:solidFill>
                  <a:srgbClr val="948683"/>
                </a:solidFill>
                <a:latin typeface="Calibri" panose="020F0502020204030204" pitchFamily="34" charset="0"/>
              </a:rPr>
              <a:t>Immo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 Pro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SACCEF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Absence de sureté réelle</a:t>
            </a:r>
            <a:endParaRPr lang="fr-FR" sz="100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pic>
        <p:nvPicPr>
          <p:cNvPr id="38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244" y="1026102"/>
            <a:ext cx="360000" cy="36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9" name="Rectangle 68"/>
          <p:cNvSpPr/>
          <p:nvPr/>
        </p:nvSpPr>
        <p:spPr bwMode="auto">
          <a:xfrm>
            <a:off x="6635692" y="1426029"/>
            <a:ext cx="3024000" cy="48499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indent="92075" algn="ctr" defTabSz="839788">
              <a:spcBef>
                <a:spcPts val="0"/>
              </a:spcBef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PPD et/ou hypothèque et/ ou nantissement des parts</a:t>
            </a:r>
            <a:endParaRPr lang="fr-FR" sz="9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125" name="Groupe 124"/>
          <p:cNvGrpSpPr/>
          <p:nvPr/>
        </p:nvGrpSpPr>
        <p:grpSpPr>
          <a:xfrm>
            <a:off x="1775366" y="2738206"/>
            <a:ext cx="1109663" cy="380983"/>
            <a:chOff x="1265909" y="2585528"/>
            <a:chExt cx="1109663" cy="380983"/>
          </a:xfrm>
        </p:grpSpPr>
        <p:sp>
          <p:nvSpPr>
            <p:cNvPr id="119" name="ZoneTexte 118"/>
            <p:cNvSpPr txBox="1"/>
            <p:nvPr/>
          </p:nvSpPr>
          <p:spPr>
            <a:xfrm>
              <a:off x="1790467" y="2585528"/>
              <a:ext cx="483323" cy="218870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defTabSz="839788">
                <a:spcBef>
                  <a:spcPts val="0"/>
                </a:spcBef>
              </a:pPr>
              <a:r>
                <a:rPr lang="fr-FR" sz="1000" b="1" dirty="0" smtClean="0">
                  <a:solidFill>
                    <a:schemeClr val="accent2"/>
                  </a:solidFill>
                  <a:latin typeface="Calibri" panose="020F0502020204030204" pitchFamily="34" charset="0"/>
                  <a:cs typeface="Arial" charset="0"/>
                </a:rPr>
                <a:t>500 k€</a:t>
              </a:r>
              <a:endParaRPr lang="fr-FR" sz="1000" b="1" dirty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endParaRPr>
            </a:p>
          </p:txBody>
        </p:sp>
        <p:grpSp>
          <p:nvGrpSpPr>
            <p:cNvPr id="120" name="Groupe 119"/>
            <p:cNvGrpSpPr/>
            <p:nvPr/>
          </p:nvGrpSpPr>
          <p:grpSpPr>
            <a:xfrm>
              <a:off x="1265909" y="2795061"/>
              <a:ext cx="1109663" cy="171450"/>
              <a:chOff x="1277440" y="3488983"/>
              <a:chExt cx="1109663" cy="171450"/>
            </a:xfrm>
          </p:grpSpPr>
          <p:pic>
            <p:nvPicPr>
              <p:cNvPr id="121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77440" y="3488983"/>
                <a:ext cx="1109663" cy="1714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22" name="Rectangle à coins arrondis 121"/>
              <p:cNvSpPr/>
              <p:nvPr/>
            </p:nvSpPr>
            <p:spPr bwMode="auto">
              <a:xfrm>
                <a:off x="1951532" y="3527908"/>
                <a:ext cx="396000" cy="93600"/>
              </a:xfrm>
              <a:prstGeom prst="roundRect">
                <a:avLst>
                  <a:gd name="adj" fmla="val 50000"/>
                </a:avLst>
              </a:prstGeom>
              <a:solidFill>
                <a:srgbClr val="FF5757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rot="0" spcFirstLastPara="0" vert="horz" wrap="square" lIns="83978" tIns="41989" rIns="83978" bIns="4198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124" name="Ellipse 123"/>
              <p:cNvSpPr/>
              <p:nvPr/>
            </p:nvSpPr>
            <p:spPr bwMode="auto">
              <a:xfrm>
                <a:off x="1950509" y="3525374"/>
                <a:ext cx="93600" cy="93600"/>
              </a:xfrm>
              <a:prstGeom prst="ellipse">
                <a:avLst/>
              </a:prstGeom>
              <a:solidFill>
                <a:srgbClr val="E9030A"/>
              </a:solidFill>
              <a:ln w="9525">
                <a:noFill/>
                <a:miter lim="800000"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31750" h="25400" prst="softRound"/>
              </a:sp3d>
            </p:spPr>
            <p:txBody>
              <a:bodyPr rot="0" spcFirstLastPara="0" vert="horz" wrap="square" lIns="83978" tIns="41989" rIns="83978" bIns="4198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</p:grpSp>
      </p:grpSp>
      <p:grpSp>
        <p:nvGrpSpPr>
          <p:cNvPr id="133" name="Groupe 132"/>
          <p:cNvGrpSpPr/>
          <p:nvPr/>
        </p:nvGrpSpPr>
        <p:grpSpPr>
          <a:xfrm>
            <a:off x="1786478" y="3162849"/>
            <a:ext cx="1126061" cy="360762"/>
            <a:chOff x="1277021" y="3182104"/>
            <a:chExt cx="1126061" cy="360762"/>
          </a:xfrm>
        </p:grpSpPr>
        <p:sp>
          <p:nvSpPr>
            <p:cNvPr id="126" name="ZoneTexte 125"/>
            <p:cNvSpPr txBox="1"/>
            <p:nvPr/>
          </p:nvSpPr>
          <p:spPr>
            <a:xfrm>
              <a:off x="1919759" y="3182104"/>
              <a:ext cx="483323" cy="218870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defTabSz="839788">
                <a:spcBef>
                  <a:spcPts val="0"/>
                </a:spcBef>
              </a:pPr>
              <a:r>
                <a:rPr lang="fr-FR" sz="1000" b="1" dirty="0" smtClean="0">
                  <a:solidFill>
                    <a:schemeClr val="accent2"/>
                  </a:solidFill>
                  <a:latin typeface="Calibri" panose="020F0502020204030204" pitchFamily="34" charset="0"/>
                  <a:cs typeface="Arial" charset="0"/>
                </a:rPr>
                <a:t>15 ans</a:t>
              </a:r>
              <a:endParaRPr lang="fr-FR" sz="1000" b="1" dirty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endParaRPr>
            </a:p>
          </p:txBody>
        </p:sp>
        <p:sp>
          <p:nvSpPr>
            <p:cNvPr id="127" name="ZoneTexte 126"/>
            <p:cNvSpPr txBox="1"/>
            <p:nvPr/>
          </p:nvSpPr>
          <p:spPr>
            <a:xfrm>
              <a:off x="1441550" y="3182104"/>
              <a:ext cx="483323" cy="218870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defTabSz="839788">
                <a:spcBef>
                  <a:spcPts val="0"/>
                </a:spcBef>
              </a:pPr>
              <a:r>
                <a:rPr lang="fr-FR" sz="1000" b="1" dirty="0">
                  <a:solidFill>
                    <a:schemeClr val="accent2"/>
                  </a:solidFill>
                  <a:latin typeface="Calibri" panose="020F0502020204030204" pitchFamily="34" charset="0"/>
                  <a:cs typeface="Arial" charset="0"/>
                </a:rPr>
                <a:t>7</a:t>
              </a:r>
              <a:r>
                <a:rPr lang="fr-FR" sz="1000" b="1" dirty="0" smtClean="0">
                  <a:solidFill>
                    <a:schemeClr val="accent2"/>
                  </a:solidFill>
                  <a:latin typeface="Calibri" panose="020F0502020204030204" pitchFamily="34" charset="0"/>
                  <a:cs typeface="Arial" charset="0"/>
                </a:rPr>
                <a:t> ans</a:t>
              </a:r>
              <a:endParaRPr lang="fr-FR" sz="1000" b="1" dirty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endParaRPr>
            </a:p>
          </p:txBody>
        </p:sp>
        <p:grpSp>
          <p:nvGrpSpPr>
            <p:cNvPr id="128" name="Groupe 127"/>
            <p:cNvGrpSpPr/>
            <p:nvPr/>
          </p:nvGrpSpPr>
          <p:grpSpPr>
            <a:xfrm>
              <a:off x="1277021" y="3371416"/>
              <a:ext cx="1109663" cy="171450"/>
              <a:chOff x="1277440" y="3488983"/>
              <a:chExt cx="1109663" cy="171450"/>
            </a:xfrm>
          </p:grpSpPr>
          <p:pic>
            <p:nvPicPr>
              <p:cNvPr id="129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77440" y="3488983"/>
                <a:ext cx="1109663" cy="1714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30" name="Rectangle à coins arrondis 129"/>
              <p:cNvSpPr/>
              <p:nvPr/>
            </p:nvSpPr>
            <p:spPr bwMode="auto">
              <a:xfrm>
                <a:off x="1703034" y="3527908"/>
                <a:ext cx="432000" cy="93600"/>
              </a:xfrm>
              <a:prstGeom prst="roundRect">
                <a:avLst>
                  <a:gd name="adj" fmla="val 50000"/>
                </a:avLst>
              </a:prstGeom>
              <a:solidFill>
                <a:srgbClr val="FF5757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rot="0" spcFirstLastPara="0" vert="horz" wrap="square" lIns="83978" tIns="41989" rIns="83978" bIns="4198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131" name="Ellipse 130"/>
              <p:cNvSpPr/>
              <p:nvPr/>
            </p:nvSpPr>
            <p:spPr bwMode="auto">
              <a:xfrm>
                <a:off x="2050657" y="3525374"/>
                <a:ext cx="93600" cy="93600"/>
              </a:xfrm>
              <a:prstGeom prst="ellipse">
                <a:avLst/>
              </a:prstGeom>
              <a:solidFill>
                <a:srgbClr val="E9030A"/>
              </a:solidFill>
              <a:ln w="9525">
                <a:noFill/>
                <a:miter lim="800000"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31750" h="25400" prst="softRound"/>
              </a:sp3d>
            </p:spPr>
            <p:txBody>
              <a:bodyPr rot="0" spcFirstLastPara="0" vert="horz" wrap="square" lIns="83978" tIns="41989" rIns="83978" bIns="4198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132" name="Ellipse 131"/>
              <p:cNvSpPr/>
              <p:nvPr/>
            </p:nvSpPr>
            <p:spPr bwMode="auto">
              <a:xfrm>
                <a:off x="1689808" y="3525374"/>
                <a:ext cx="93600" cy="93600"/>
              </a:xfrm>
              <a:prstGeom prst="ellipse">
                <a:avLst/>
              </a:prstGeom>
              <a:solidFill>
                <a:srgbClr val="E9030A"/>
              </a:solidFill>
              <a:ln w="9525">
                <a:noFill/>
                <a:miter lim="800000"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31750" h="25400" prst="softRound"/>
              </a:sp3d>
            </p:spPr>
            <p:txBody>
              <a:bodyPr rot="0" spcFirstLastPara="0" vert="horz" wrap="square" lIns="83978" tIns="41989" rIns="83978" bIns="4198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134" name="Rectangle 133"/>
          <p:cNvSpPr/>
          <p:nvPr/>
        </p:nvSpPr>
        <p:spPr bwMode="auto">
          <a:xfrm>
            <a:off x="5593973" y="1426029"/>
            <a:ext cx="989999" cy="48499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sz="900" b="1" dirty="0" smtClean="0">
                <a:solidFill>
                  <a:srgbClr val="948683"/>
                </a:solidFill>
                <a:latin typeface="Calibri" panose="020F0502020204030204" pitchFamily="34" charset="0"/>
              </a:rPr>
              <a:t>Caution </a:t>
            </a:r>
            <a:r>
              <a:rPr lang="fr-FR" sz="900" b="1" dirty="0" err="1">
                <a:solidFill>
                  <a:srgbClr val="948683"/>
                </a:solidFill>
                <a:latin typeface="Calibri" panose="020F0502020204030204" pitchFamily="34" charset="0"/>
              </a:rPr>
              <a:t>Immo</a:t>
            </a:r>
            <a:r>
              <a:rPr lang="fr-FR" sz="900" b="1" dirty="0">
                <a:solidFill>
                  <a:srgbClr val="948683"/>
                </a:solidFill>
                <a:latin typeface="Calibri" panose="020F0502020204030204" pitchFamily="34" charset="0"/>
              </a:rPr>
              <a:t> Pro </a:t>
            </a:r>
            <a:r>
              <a:rPr lang="fr-FR" sz="800" b="1" i="1" dirty="0" smtClean="0">
                <a:solidFill>
                  <a:srgbClr val="948683"/>
                </a:solidFill>
                <a:latin typeface="Calibri" panose="020F0502020204030204" pitchFamily="34" charset="0"/>
              </a:rPr>
              <a:t>SACCEF</a:t>
            </a:r>
            <a:endParaRPr lang="fr-FR" sz="800" b="1" i="1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+ Caution du/des dirigeants</a:t>
            </a:r>
            <a:endParaRPr lang="fr-FR" sz="90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135" name="Espace réservé du contenu 2"/>
          <p:cNvSpPr txBox="1">
            <a:spLocks/>
          </p:cNvSpPr>
          <p:nvPr/>
        </p:nvSpPr>
        <p:spPr bwMode="auto">
          <a:xfrm>
            <a:off x="5593973" y="5275877"/>
            <a:ext cx="1980000" cy="1321117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Couverture du risque :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le risque est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intégralement supporté par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CEGC-SACCEF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pic>
        <p:nvPicPr>
          <p:cNvPr id="82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604" y="1017502"/>
            <a:ext cx="360000" cy="36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2" name="Connecteur droit 141"/>
          <p:cNvCxnSpPr/>
          <p:nvPr/>
        </p:nvCxnSpPr>
        <p:spPr bwMode="auto">
          <a:xfrm>
            <a:off x="850257" y="2208154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43" name="Connecteur droit 142"/>
          <p:cNvCxnSpPr/>
          <p:nvPr/>
        </p:nvCxnSpPr>
        <p:spPr bwMode="auto">
          <a:xfrm>
            <a:off x="850257" y="3711458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44" name="Connecteur droit 143"/>
          <p:cNvCxnSpPr/>
          <p:nvPr/>
        </p:nvCxnSpPr>
        <p:spPr bwMode="auto">
          <a:xfrm>
            <a:off x="850257" y="5293267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44" name="Rectangle 43"/>
          <p:cNvSpPr>
            <a:spLocks noChangeAspect="1"/>
          </p:cNvSpPr>
          <p:nvPr/>
        </p:nvSpPr>
        <p:spPr bwMode="auto">
          <a:xfrm>
            <a:off x="759444" y="328908"/>
            <a:ext cx="398538" cy="386556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5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45" name="Rectangle 50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1593669" y="291356"/>
            <a:ext cx="74423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Financer </a:t>
            </a: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un bien immobilier </a:t>
            </a:r>
            <a:r>
              <a:rPr lang="fr-FR" sz="14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(terrain, bâti</a:t>
            </a:r>
            <a:r>
              <a:rPr lang="fr-FR" sz="14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) </a:t>
            </a:r>
            <a:r>
              <a:rPr lang="fr-FR" sz="1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à titre professionnel</a:t>
            </a:r>
          </a:p>
          <a:p>
            <a:pPr eaLnBrk="0" hangingPunct="0">
              <a:buClr>
                <a:srgbClr val="581D74"/>
              </a:buClr>
            </a:pPr>
            <a:r>
              <a:rPr lang="fr-FR" sz="1400" i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Les solutions de la Caisse d’Epargne Marché des </a:t>
            </a:r>
            <a:r>
              <a:rPr lang="fr-FR" sz="1400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Professionnels</a:t>
            </a:r>
            <a:endParaRPr lang="fr-FR" sz="1400" i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47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43" name="Espace réservé du contenu 2"/>
          <p:cNvSpPr txBox="1">
            <a:spLocks/>
          </p:cNvSpPr>
          <p:nvPr/>
        </p:nvSpPr>
        <p:spPr bwMode="auto">
          <a:xfrm>
            <a:off x="954770" y="1954326"/>
            <a:ext cx="8723158" cy="22184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108000" tIns="41989" rIns="108000" bIns="41989" rtlCol="0" anchor="ctr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900" b="0" dirty="0">
                <a:solidFill>
                  <a:srgbClr val="948683"/>
                </a:solidFill>
                <a:latin typeface="Calibri" panose="020F0502020204030204" pitchFamily="34" charset="0"/>
              </a:rPr>
              <a:t>Assurance des Emprunteurs</a:t>
            </a:r>
          </a:p>
        </p:txBody>
      </p:sp>
      <p:sp>
        <p:nvSpPr>
          <p:cNvPr id="46" name="Rectangle 45"/>
          <p:cNvSpPr/>
          <p:nvPr/>
        </p:nvSpPr>
        <p:spPr bwMode="auto">
          <a:xfrm>
            <a:off x="954769" y="1426029"/>
            <a:ext cx="4518568" cy="48499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Caution du/des </a:t>
            </a:r>
            <a:r>
              <a:rPr lang="fr-FR" sz="900" dirty="0">
                <a:solidFill>
                  <a:srgbClr val="948683"/>
                </a:solidFill>
                <a:latin typeface="Calibri" panose="020F0502020204030204" pitchFamily="34" charset="0"/>
              </a:rPr>
              <a:t>dirigeants </a:t>
            </a:r>
          </a:p>
        </p:txBody>
      </p:sp>
      <p:sp>
        <p:nvSpPr>
          <p:cNvPr id="49" name="ZoneTexte 48"/>
          <p:cNvSpPr txBox="1"/>
          <p:nvPr/>
        </p:nvSpPr>
        <p:spPr>
          <a:xfrm>
            <a:off x="6431583" y="3219914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9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20 ans</a:t>
            </a:r>
            <a:endParaRPr lang="fr-FR" sz="9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51" name="Groupe 50"/>
          <p:cNvGrpSpPr/>
          <p:nvPr/>
        </p:nvGrpSpPr>
        <p:grpSpPr>
          <a:xfrm>
            <a:off x="6088972" y="3435352"/>
            <a:ext cx="1109663" cy="171450"/>
            <a:chOff x="1277440" y="3488983"/>
            <a:chExt cx="1109663" cy="171450"/>
          </a:xfrm>
        </p:grpSpPr>
        <p:pic>
          <p:nvPicPr>
            <p:cNvPr id="5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3" name="Rectangle à coins arrondis 52"/>
            <p:cNvSpPr/>
            <p:nvPr/>
          </p:nvSpPr>
          <p:spPr bwMode="auto">
            <a:xfrm>
              <a:off x="1325032" y="3527908"/>
              <a:ext cx="576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sz="1100"/>
            </a:p>
          </p:txBody>
        </p:sp>
        <p:sp>
          <p:nvSpPr>
            <p:cNvPr id="54" name="Ellipse 53"/>
            <p:cNvSpPr/>
            <p:nvPr/>
          </p:nvSpPr>
          <p:spPr bwMode="auto">
            <a:xfrm>
              <a:off x="1795824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sz="1100"/>
            </a:p>
          </p:txBody>
        </p:sp>
      </p:grpSp>
      <p:sp>
        <p:nvSpPr>
          <p:cNvPr id="55" name="ZoneTexte 54"/>
          <p:cNvSpPr txBox="1"/>
          <p:nvPr/>
        </p:nvSpPr>
        <p:spPr>
          <a:xfrm>
            <a:off x="8684923" y="3228932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9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20 ans</a:t>
            </a:r>
            <a:endParaRPr lang="fr-FR" sz="9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56" name="Groupe 55"/>
          <p:cNvGrpSpPr/>
          <p:nvPr/>
        </p:nvGrpSpPr>
        <p:grpSpPr>
          <a:xfrm>
            <a:off x="8342312" y="3444370"/>
            <a:ext cx="1109663" cy="171450"/>
            <a:chOff x="1277440" y="3488983"/>
            <a:chExt cx="1109663" cy="171450"/>
          </a:xfrm>
        </p:grpSpPr>
        <p:pic>
          <p:nvPicPr>
            <p:cNvPr id="57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8" name="Rectangle à coins arrondis 57"/>
            <p:cNvSpPr/>
            <p:nvPr/>
          </p:nvSpPr>
          <p:spPr bwMode="auto">
            <a:xfrm>
              <a:off x="1325032" y="3527908"/>
              <a:ext cx="576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sz="1100"/>
            </a:p>
          </p:txBody>
        </p:sp>
        <p:sp>
          <p:nvSpPr>
            <p:cNvPr id="59" name="Ellipse 58"/>
            <p:cNvSpPr/>
            <p:nvPr/>
          </p:nvSpPr>
          <p:spPr bwMode="auto">
            <a:xfrm>
              <a:off x="1795824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sz="1100"/>
            </a:p>
          </p:txBody>
        </p:sp>
      </p:grpSp>
    </p:spTree>
    <p:extLst>
      <p:ext uri="{BB962C8B-B14F-4D97-AF65-F5344CB8AC3E}">
        <p14:creationId xmlns:p14="http://schemas.microsoft.com/office/powerpoint/2010/main" val="57127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Espace réservé du contenu 2"/>
          <p:cNvSpPr txBox="1">
            <a:spLocks/>
          </p:cNvSpPr>
          <p:nvPr/>
        </p:nvSpPr>
        <p:spPr bwMode="auto">
          <a:xfrm>
            <a:off x="4546600" y="2797350"/>
            <a:ext cx="4905374" cy="24839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fr-FR" b="1" cap="small" dirty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Les questions-clés</a:t>
            </a:r>
          </a:p>
          <a:p>
            <a:pPr marL="0" indent="0">
              <a:buNone/>
            </a:pPr>
            <a:r>
              <a:rPr lang="fr-FR" sz="1400" kern="0" dirty="0">
                <a:solidFill>
                  <a:schemeClr val="accent6"/>
                </a:solidFill>
              </a:rPr>
              <a:t>Les caractéristiques du financement :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Quel est le montant du financement ?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Quelle est la durée du financement </a:t>
            </a:r>
            <a:r>
              <a:rPr lang="fr-FR" sz="1400" kern="0" dirty="0" smtClean="0">
                <a:solidFill>
                  <a:schemeClr val="accent6"/>
                </a:solidFill>
                <a:ea typeface="+mn-ea"/>
                <a:cs typeface="+mn-cs"/>
              </a:rPr>
              <a:t>?</a:t>
            </a:r>
          </a:p>
          <a:p>
            <a:pPr marL="357188" lvl="1"/>
            <a:endParaRPr lang="fr-FR" sz="1400" kern="0" dirty="0">
              <a:solidFill>
                <a:schemeClr val="accent6"/>
              </a:solidFill>
              <a:ea typeface="+mn-ea"/>
              <a:cs typeface="+mn-cs"/>
            </a:endParaRPr>
          </a:p>
          <a:p>
            <a:pPr marL="0" lvl="1" indent="0">
              <a:buNone/>
            </a:pPr>
            <a:r>
              <a:rPr lang="fr-FR" sz="1400" kern="0" dirty="0">
                <a:solidFill>
                  <a:schemeClr val="accent6"/>
                </a:solidFill>
              </a:rPr>
              <a:t>La situation de votre client :</a:t>
            </a:r>
          </a:p>
          <a:p>
            <a:pPr marL="357188" lvl="1"/>
            <a:r>
              <a:rPr lang="fr-FR" sz="1400" kern="0" dirty="0" smtClean="0">
                <a:solidFill>
                  <a:schemeClr val="accent6"/>
                </a:solidFill>
                <a:ea typeface="+mn-ea"/>
                <a:cs typeface="+mn-cs"/>
              </a:rPr>
              <a:t>Quelle est son exposition fiscale ?</a:t>
            </a:r>
            <a:endParaRPr lang="fr-FR" sz="1400" kern="0" dirty="0">
              <a:solidFill>
                <a:schemeClr val="accent6"/>
              </a:solidFill>
              <a:ea typeface="+mn-ea"/>
              <a:cs typeface="+mn-cs"/>
            </a:endParaRPr>
          </a:p>
        </p:txBody>
      </p:sp>
      <p:sp>
        <p:nvSpPr>
          <p:cNvPr id="52" name="Oval 97"/>
          <p:cNvSpPr>
            <a:spLocks noChangeAspect="1" noChangeArrowheads="1"/>
          </p:cNvSpPr>
          <p:nvPr/>
        </p:nvSpPr>
        <p:spPr bwMode="auto">
          <a:xfrm>
            <a:off x="252896" y="332740"/>
            <a:ext cx="370056" cy="36905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sz="2000" b="1" dirty="0">
              <a:solidFill>
                <a:srgbClr val="000000"/>
              </a:solidFill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1593668" y="3149600"/>
            <a:ext cx="1380671" cy="1398361"/>
            <a:chOff x="1349829" y="2729139"/>
            <a:chExt cx="1746068" cy="1746068"/>
          </a:xfrm>
        </p:grpSpPr>
        <p:pic>
          <p:nvPicPr>
            <p:cNvPr id="53" name="Picture 3" descr="C:\Users\lecocqce\Documents\CEP - Plan stratégique du marché pro\5. Projet Financement\Images\camembert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9829" y="2729139"/>
              <a:ext cx="1746068" cy="17460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4" name="Picture 2" descr="C:\Users\lecocqce\Pictures\Logo Nounproject\euro.png"/>
            <p:cNvPicPr>
              <a:picLocks noChangeAspect="1" noChangeArrowheads="1"/>
            </p:cNvPicPr>
            <p:nvPr/>
          </p:nvPicPr>
          <p:blipFill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8048" y="3004798"/>
              <a:ext cx="455023" cy="455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14" name="Rectangle 13"/>
          <p:cNvSpPr>
            <a:spLocks noChangeAspect="1"/>
          </p:cNvSpPr>
          <p:nvPr/>
        </p:nvSpPr>
        <p:spPr bwMode="auto">
          <a:xfrm>
            <a:off x="759444" y="328908"/>
            <a:ext cx="398538" cy="386556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6</a:t>
            </a:r>
          </a:p>
        </p:txBody>
      </p:sp>
      <p:sp>
        <p:nvSpPr>
          <p:cNvPr id="15" name="Rectangle 50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1593669" y="399077"/>
            <a:ext cx="744238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Financer </a:t>
            </a: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le rachat de comptes courants d’associés</a:t>
            </a:r>
          </a:p>
        </p:txBody>
      </p:sp>
      <p:sp>
        <p:nvSpPr>
          <p:cNvPr id="16" name="Espace réservé du contenu 2"/>
          <p:cNvSpPr txBox="1">
            <a:spLocks/>
          </p:cNvSpPr>
          <p:nvPr/>
        </p:nvSpPr>
        <p:spPr bwMode="auto">
          <a:xfrm>
            <a:off x="452438" y="1491113"/>
            <a:ext cx="3672000" cy="16584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fr-FR" b="1" cap="small" dirty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L’objet financé</a:t>
            </a:r>
          </a:p>
          <a:p>
            <a:pPr marL="0" indent="0">
              <a:buNone/>
            </a:pPr>
            <a:r>
              <a:rPr lang="fr-FR" sz="1400" kern="0" dirty="0">
                <a:solidFill>
                  <a:schemeClr val="accent6"/>
                </a:solidFill>
              </a:rPr>
              <a:t>Votre client </a:t>
            </a:r>
            <a:r>
              <a:rPr lang="fr-FR" sz="1400" kern="0" dirty="0" smtClean="0">
                <a:solidFill>
                  <a:schemeClr val="accent6"/>
                </a:solidFill>
              </a:rPr>
              <a:t>souhaite financer </a:t>
            </a:r>
            <a:r>
              <a:rPr lang="fr-FR" sz="1400" kern="0" dirty="0">
                <a:solidFill>
                  <a:schemeClr val="accent6"/>
                </a:solidFill>
              </a:rPr>
              <a:t>le rachat de comptes courants </a:t>
            </a:r>
            <a:r>
              <a:rPr lang="fr-FR" sz="1400" kern="0" dirty="0" smtClean="0">
                <a:solidFill>
                  <a:schemeClr val="accent6"/>
                </a:solidFill>
              </a:rPr>
              <a:t>d’associés dans un but patrimonial</a:t>
            </a:r>
            <a:endParaRPr lang="fr-FR" sz="1400" kern="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89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 bwMode="auto">
          <a:xfrm>
            <a:off x="899600" y="1225021"/>
            <a:ext cx="4180400" cy="5398042"/>
          </a:xfrm>
          <a:prstGeom prst="rect">
            <a:avLst/>
          </a:prstGeom>
          <a:solidFill>
            <a:srgbClr val="C00000">
              <a:alpha val="9804"/>
            </a:srgbClr>
          </a:solidFill>
        </p:spPr>
        <p:txBody>
          <a:bodyPr vert="vert270" wrap="square" anchor="ctr">
            <a:noAutofit/>
          </a:bodyPr>
          <a:lstStyle/>
          <a:p>
            <a:pPr algn="ctr"/>
            <a:endParaRPr lang="fr-FR" sz="1100" b="1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954769" y="1345154"/>
            <a:ext cx="3997436" cy="27638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108000" tIns="43200" rIns="108000" bIns="41989" rtlCol="0" anchor="ctr"/>
          <a:lstStyle/>
          <a:p>
            <a:pPr algn="ctr" defTabSz="839788">
              <a:spcBef>
                <a:spcPts val="600"/>
              </a:spcBef>
              <a:spcAft>
                <a:spcPts val="0"/>
              </a:spcAft>
            </a:pPr>
            <a:r>
              <a:rPr lang="fr-FR" sz="900" b="1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POP</a:t>
            </a:r>
          </a:p>
        </p:txBody>
      </p:sp>
      <p:sp>
        <p:nvSpPr>
          <p:cNvPr id="114" name="Espace réservé du contenu 2"/>
          <p:cNvSpPr txBox="1">
            <a:spLocks/>
          </p:cNvSpPr>
          <p:nvPr/>
        </p:nvSpPr>
        <p:spPr bwMode="auto">
          <a:xfrm>
            <a:off x="954769" y="2556648"/>
            <a:ext cx="3997436" cy="1368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108000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Situation : développement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b="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Montant : tous montants, 100% de l’investissement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b="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Durée :</a:t>
            </a:r>
            <a:endParaRPr lang="fr-FR" sz="1000" dirty="0"/>
          </a:p>
        </p:txBody>
      </p:sp>
      <p:sp>
        <p:nvSpPr>
          <p:cNvPr id="116" name="ZoneTexte 115"/>
          <p:cNvSpPr txBox="1"/>
          <p:nvPr/>
        </p:nvSpPr>
        <p:spPr>
          <a:xfrm>
            <a:off x="29121" y="3056367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>
                <a:solidFill>
                  <a:srgbClr val="00B0F0"/>
                </a:solidFill>
              </a:rPr>
              <a:t>Cadre d’application</a:t>
            </a:r>
          </a:p>
        </p:txBody>
      </p:sp>
      <p:sp>
        <p:nvSpPr>
          <p:cNvPr id="118" name="ZoneTexte 117"/>
          <p:cNvSpPr txBox="1"/>
          <p:nvPr/>
        </p:nvSpPr>
        <p:spPr>
          <a:xfrm>
            <a:off x="29121" y="4248898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>
                <a:solidFill>
                  <a:srgbClr val="00B0F0"/>
                </a:solidFill>
              </a:rPr>
              <a:t>Bénéfices</a:t>
            </a:r>
          </a:p>
          <a:p>
            <a:r>
              <a:rPr lang="fr-FR" sz="1100" dirty="0">
                <a:solidFill>
                  <a:srgbClr val="00B0F0"/>
                </a:solidFill>
              </a:rPr>
              <a:t>client</a:t>
            </a:r>
          </a:p>
        </p:txBody>
      </p:sp>
      <p:sp>
        <p:nvSpPr>
          <p:cNvPr id="119" name="ZoneTexte 118"/>
          <p:cNvSpPr txBox="1"/>
          <p:nvPr/>
        </p:nvSpPr>
        <p:spPr>
          <a:xfrm>
            <a:off x="29121" y="5188244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>
                <a:solidFill>
                  <a:srgbClr val="00B0F0"/>
                </a:solidFill>
              </a:rPr>
              <a:t>Bénéfices Caisse</a:t>
            </a:r>
          </a:p>
        </p:txBody>
      </p:sp>
      <p:sp>
        <p:nvSpPr>
          <p:cNvPr id="120" name="Espace réservé du contenu 2"/>
          <p:cNvSpPr txBox="1">
            <a:spLocks/>
          </p:cNvSpPr>
          <p:nvPr/>
        </p:nvSpPr>
        <p:spPr bwMode="auto">
          <a:xfrm>
            <a:off x="954770" y="5188244"/>
            <a:ext cx="3997436" cy="635654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Couverture </a:t>
            </a: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du risque :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le risque est intégralement supporté par CEGC-SACCEF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endParaRPr lang="fr-FR" sz="100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122" name="ZoneTexte 121"/>
          <p:cNvSpPr txBox="1"/>
          <p:nvPr/>
        </p:nvSpPr>
        <p:spPr>
          <a:xfrm>
            <a:off x="29121" y="1868220"/>
            <a:ext cx="864000" cy="261610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/>
          <a:p>
            <a:pPr algn="ctr"/>
            <a:r>
              <a:rPr lang="fr-FR" sz="1100" b="1" cap="small" dirty="0" smtClean="0">
                <a:solidFill>
                  <a:srgbClr val="00B0F0"/>
                </a:solidFill>
                <a:latin typeface="Calibri" panose="020F0502020204030204" pitchFamily="34" charset="0"/>
              </a:rPr>
              <a:t>Solutions</a:t>
            </a:r>
            <a:endParaRPr lang="fr-FR" sz="1100" b="1" cap="small" dirty="0">
              <a:solidFill>
                <a:srgbClr val="00B0F0"/>
              </a:solidFill>
              <a:latin typeface="Calibri" panose="020F0502020204030204" pitchFamily="34" charset="0"/>
            </a:endParaRPr>
          </a:p>
        </p:txBody>
      </p:sp>
      <p:sp>
        <p:nvSpPr>
          <p:cNvPr id="123" name="Espace réservé du contenu 2"/>
          <p:cNvSpPr txBox="1">
            <a:spLocks/>
          </p:cNvSpPr>
          <p:nvPr/>
        </p:nvSpPr>
        <p:spPr bwMode="auto">
          <a:xfrm>
            <a:off x="954769" y="4238877"/>
            <a:ext cx="3997436" cy="851949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Récupération des fonds investis initialement sous forme de trésorerie 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pic>
        <p:nvPicPr>
          <p:cNvPr id="125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57" y="1229917"/>
            <a:ext cx="360000" cy="36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6" name="ZoneTexte 105"/>
          <p:cNvSpPr txBox="1"/>
          <p:nvPr/>
        </p:nvSpPr>
        <p:spPr>
          <a:xfrm>
            <a:off x="1418783" y="3476863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2 ans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07" name="ZoneTexte 106"/>
          <p:cNvSpPr txBox="1"/>
          <p:nvPr/>
        </p:nvSpPr>
        <p:spPr>
          <a:xfrm>
            <a:off x="1838598" y="3476863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7 ans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108" name="Groupe 107"/>
          <p:cNvGrpSpPr/>
          <p:nvPr/>
        </p:nvGrpSpPr>
        <p:grpSpPr>
          <a:xfrm>
            <a:off x="1478124" y="3703384"/>
            <a:ext cx="1109663" cy="171450"/>
            <a:chOff x="1277440" y="3488983"/>
            <a:chExt cx="1109663" cy="171450"/>
          </a:xfrm>
        </p:grpSpPr>
        <p:pic>
          <p:nvPicPr>
            <p:cNvPr id="109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0" name="Rectangle à coins arrondis 109"/>
            <p:cNvSpPr/>
            <p:nvPr/>
          </p:nvSpPr>
          <p:spPr bwMode="auto">
            <a:xfrm>
              <a:off x="1491490" y="3527908"/>
              <a:ext cx="396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11" name="Ellipse 110"/>
            <p:cNvSpPr/>
            <p:nvPr/>
          </p:nvSpPr>
          <p:spPr bwMode="auto">
            <a:xfrm>
              <a:off x="1476859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12" name="Ellipse 111"/>
            <p:cNvSpPr/>
            <p:nvPr/>
          </p:nvSpPr>
          <p:spPr bwMode="auto">
            <a:xfrm>
              <a:off x="1820438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cxnSp>
        <p:nvCxnSpPr>
          <p:cNvPr id="127" name="Connecteur droit 126"/>
          <p:cNvCxnSpPr/>
          <p:nvPr/>
        </p:nvCxnSpPr>
        <p:spPr bwMode="auto">
          <a:xfrm>
            <a:off x="850257" y="2558123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28" name="Connecteur droit 127"/>
          <p:cNvCxnSpPr/>
          <p:nvPr/>
        </p:nvCxnSpPr>
        <p:spPr bwMode="auto">
          <a:xfrm>
            <a:off x="850257" y="4116958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29" name="Connecteur droit 128"/>
          <p:cNvCxnSpPr/>
          <p:nvPr/>
        </p:nvCxnSpPr>
        <p:spPr bwMode="auto">
          <a:xfrm>
            <a:off x="850257" y="5060322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Rectangle 25"/>
          <p:cNvSpPr>
            <a:spLocks noChangeAspect="1"/>
          </p:cNvSpPr>
          <p:nvPr/>
        </p:nvSpPr>
        <p:spPr bwMode="auto">
          <a:xfrm>
            <a:off x="759444" y="328908"/>
            <a:ext cx="398538" cy="386556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6</a:t>
            </a:r>
          </a:p>
        </p:txBody>
      </p:sp>
      <p:sp>
        <p:nvSpPr>
          <p:cNvPr id="27" name="Rectangle 50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1593669" y="291356"/>
            <a:ext cx="74423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Financer </a:t>
            </a: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le rachat de comptes courants </a:t>
            </a: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d’associés</a:t>
            </a:r>
          </a:p>
          <a:p>
            <a:pPr eaLnBrk="0" hangingPunct="0">
              <a:buClr>
                <a:srgbClr val="581D74"/>
              </a:buClr>
            </a:pPr>
            <a:r>
              <a:rPr lang="fr-FR" sz="1400" i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Les solutions de la Caisse d’Epargne Marché des </a:t>
            </a:r>
            <a:r>
              <a:rPr lang="fr-FR" sz="1400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Professionnels</a:t>
            </a:r>
            <a:endParaRPr lang="fr-FR" sz="1400" i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8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954769" y="1660847"/>
            <a:ext cx="3997436" cy="39399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sz="900" b="1" dirty="0">
                <a:solidFill>
                  <a:srgbClr val="948683"/>
                </a:solidFill>
                <a:latin typeface="Calibri" panose="020F0502020204030204" pitchFamily="34" charset="0"/>
              </a:rPr>
              <a:t>Caution simple </a:t>
            </a:r>
            <a:r>
              <a:rPr lang="fr-FR" sz="900" b="1" i="1" dirty="0">
                <a:solidFill>
                  <a:srgbClr val="948683"/>
                </a:solidFill>
                <a:latin typeface="Calibri" panose="020F0502020204030204" pitchFamily="34" charset="0"/>
              </a:rPr>
              <a:t>SACCEF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sz="900" dirty="0">
                <a:solidFill>
                  <a:srgbClr val="948683"/>
                </a:solidFill>
                <a:latin typeface="Calibri" panose="020F0502020204030204" pitchFamily="34" charset="0"/>
              </a:rPr>
              <a:t>Ou Nantissement de placements</a:t>
            </a:r>
          </a:p>
        </p:txBody>
      </p:sp>
      <p:sp>
        <p:nvSpPr>
          <p:cNvPr id="34" name="Espace réservé du contenu 2"/>
          <p:cNvSpPr txBox="1">
            <a:spLocks/>
          </p:cNvSpPr>
          <p:nvPr/>
        </p:nvSpPr>
        <p:spPr bwMode="auto">
          <a:xfrm>
            <a:off x="954768" y="2129831"/>
            <a:ext cx="8580332" cy="3823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108000" tIns="41989" rIns="108000" bIns="41989" rtlCol="0" anchor="ctr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900" b="0" dirty="0">
                <a:solidFill>
                  <a:srgbClr val="948683"/>
                </a:solidFill>
                <a:latin typeface="Calibri" panose="020F0502020204030204" pitchFamily="34" charset="0"/>
              </a:rPr>
              <a:t>Assurance des Emprunteurs</a:t>
            </a:r>
          </a:p>
        </p:txBody>
      </p:sp>
      <p:sp>
        <p:nvSpPr>
          <p:cNvPr id="29" name="Rectangle 28"/>
          <p:cNvSpPr/>
          <p:nvPr/>
        </p:nvSpPr>
        <p:spPr bwMode="auto">
          <a:xfrm>
            <a:off x="5163125" y="1345153"/>
            <a:ext cx="4371975" cy="26830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108000" tIns="43200" rIns="108000" bIns="41989" rtlCol="0" anchor="ctr"/>
          <a:lstStyle/>
          <a:p>
            <a:pPr algn="ctr" defTabSz="839788">
              <a:spcBef>
                <a:spcPts val="600"/>
              </a:spcBef>
              <a:spcAft>
                <a:spcPts val="0"/>
              </a:spcAft>
            </a:pPr>
            <a:r>
              <a:rPr lang="fr-FR" sz="900" b="1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Prêt Pro</a:t>
            </a:r>
            <a:endParaRPr lang="fr-FR" sz="900" b="1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5163125" y="1664286"/>
            <a:ext cx="4371975" cy="38247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sz="900" b="1" dirty="0" smtClean="0">
                <a:solidFill>
                  <a:srgbClr val="948683"/>
                </a:solidFill>
                <a:latin typeface="Calibri" panose="020F0502020204030204" pitchFamily="34" charset="0"/>
              </a:rPr>
              <a:t>Caution personnelle du dirigeant</a:t>
            </a:r>
            <a:endParaRPr lang="fr-FR" sz="900" b="1" i="1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sz="900" dirty="0">
                <a:solidFill>
                  <a:srgbClr val="948683"/>
                </a:solidFill>
                <a:latin typeface="Calibri" panose="020F0502020204030204" pitchFamily="34" charset="0"/>
              </a:rPr>
              <a:t>Ou Nantissement </a:t>
            </a: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du fonds de commerce</a:t>
            </a:r>
            <a:endParaRPr lang="fr-FR" sz="90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5163126" y="2612654"/>
            <a:ext cx="3189238" cy="1368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/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Situation : développement</a:t>
            </a:r>
            <a:endParaRPr lang="fr-FR" sz="10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Montant :</a:t>
            </a:r>
            <a:endParaRPr lang="fr-FR" sz="10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Durée :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5793997" y="3102760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1</a:t>
            </a:r>
            <a:r>
              <a:rPr lang="fr-FR" sz="1000" b="1" dirty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0</a:t>
            </a: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 k€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6374481" y="3102760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8</a:t>
            </a: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0 k€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37" name="Groupe 36"/>
          <p:cNvGrpSpPr/>
          <p:nvPr/>
        </p:nvGrpSpPr>
        <p:grpSpPr>
          <a:xfrm>
            <a:off x="5774959" y="3312293"/>
            <a:ext cx="1109663" cy="171450"/>
            <a:chOff x="1277440" y="3488983"/>
            <a:chExt cx="1109663" cy="171450"/>
          </a:xfrm>
        </p:grpSpPr>
        <p:pic>
          <p:nvPicPr>
            <p:cNvPr id="3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9" name="Rectangle à coins arrondis 38"/>
            <p:cNvSpPr/>
            <p:nvPr/>
          </p:nvSpPr>
          <p:spPr bwMode="auto">
            <a:xfrm>
              <a:off x="1577117" y="3527908"/>
              <a:ext cx="522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40" name="Ellipse 39"/>
            <p:cNvSpPr/>
            <p:nvPr/>
          </p:nvSpPr>
          <p:spPr bwMode="auto">
            <a:xfrm>
              <a:off x="1558089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41" name="Ellipse 40"/>
            <p:cNvSpPr/>
            <p:nvPr/>
          </p:nvSpPr>
          <p:spPr bwMode="auto">
            <a:xfrm>
              <a:off x="2004320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42" name="ZoneTexte 41"/>
          <p:cNvSpPr txBox="1"/>
          <p:nvPr/>
        </p:nvSpPr>
        <p:spPr>
          <a:xfrm>
            <a:off x="5739429" y="3651796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2 ans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6159244" y="3651796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7 ans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44" name="Groupe 43"/>
          <p:cNvGrpSpPr/>
          <p:nvPr/>
        </p:nvGrpSpPr>
        <p:grpSpPr>
          <a:xfrm>
            <a:off x="5798770" y="3841108"/>
            <a:ext cx="1109663" cy="171450"/>
            <a:chOff x="1277440" y="3488983"/>
            <a:chExt cx="1109663" cy="171450"/>
          </a:xfrm>
        </p:grpSpPr>
        <p:pic>
          <p:nvPicPr>
            <p:cNvPr id="45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440" y="3488983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" name="Rectangle à coins arrondis 45"/>
            <p:cNvSpPr/>
            <p:nvPr/>
          </p:nvSpPr>
          <p:spPr bwMode="auto">
            <a:xfrm>
              <a:off x="1491490" y="3527908"/>
              <a:ext cx="396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47" name="Ellipse 46"/>
            <p:cNvSpPr/>
            <p:nvPr/>
          </p:nvSpPr>
          <p:spPr bwMode="auto">
            <a:xfrm>
              <a:off x="1476859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48" name="Ellipse 47"/>
            <p:cNvSpPr/>
            <p:nvPr/>
          </p:nvSpPr>
          <p:spPr bwMode="auto">
            <a:xfrm>
              <a:off x="1820438" y="3525374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57127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Espace réservé du contenu 2"/>
          <p:cNvSpPr txBox="1">
            <a:spLocks/>
          </p:cNvSpPr>
          <p:nvPr/>
        </p:nvSpPr>
        <p:spPr bwMode="auto">
          <a:xfrm>
            <a:off x="4546599" y="3017015"/>
            <a:ext cx="5088257" cy="288488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fr-FR" b="1" cap="small" dirty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Les questions-clés</a:t>
            </a:r>
          </a:p>
          <a:p>
            <a:pPr marL="0" indent="0">
              <a:buNone/>
            </a:pPr>
            <a:r>
              <a:rPr lang="fr-FR" sz="1400" kern="0" dirty="0">
                <a:solidFill>
                  <a:schemeClr val="accent6"/>
                </a:solidFill>
              </a:rPr>
              <a:t>Les caractéristiques du financement :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Quel est le montant du financement ?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Quelle est la durée du financement ?</a:t>
            </a:r>
          </a:p>
          <a:p>
            <a:pPr lvl="1"/>
            <a:endParaRPr lang="fr-FR" dirty="0"/>
          </a:p>
          <a:p>
            <a:pPr marL="0" lvl="1" indent="0">
              <a:buSzPct val="100000"/>
              <a:buNone/>
            </a:pPr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La situation de votre client :</a:t>
            </a:r>
          </a:p>
          <a:p>
            <a:pPr marL="357188" lvl="1"/>
            <a:r>
              <a:rPr lang="fr-FR" sz="1400" kern="0" dirty="0" smtClean="0">
                <a:solidFill>
                  <a:schemeClr val="accent6"/>
                </a:solidFill>
                <a:ea typeface="+mn-ea"/>
                <a:cs typeface="+mn-cs"/>
              </a:rPr>
              <a:t>Quelle est la nature de l’activité ? S’agit-il de négoce, de fabrication ou de prestation de service ?</a:t>
            </a:r>
          </a:p>
          <a:p>
            <a:pPr marL="357188" lvl="1"/>
            <a:r>
              <a:rPr lang="fr-FR" sz="1400" kern="0" dirty="0" smtClean="0">
                <a:solidFill>
                  <a:schemeClr val="accent6"/>
                </a:solidFill>
                <a:ea typeface="+mn-ea"/>
                <a:cs typeface="+mn-cs"/>
              </a:rPr>
              <a:t>Votre </a:t>
            </a:r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client démarre-t-il son activité?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Votre client </a:t>
            </a:r>
            <a:r>
              <a:rPr lang="fr-FR" sz="1400" kern="0" dirty="0" err="1">
                <a:solidFill>
                  <a:schemeClr val="accent6"/>
                </a:solidFill>
                <a:ea typeface="+mn-ea"/>
                <a:cs typeface="+mn-cs"/>
              </a:rPr>
              <a:t>a-t-il</a:t>
            </a:r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 une bonne visibilité sur son </a:t>
            </a:r>
            <a:r>
              <a:rPr lang="fr-FR" sz="1400" kern="0" dirty="0" smtClean="0">
                <a:solidFill>
                  <a:schemeClr val="accent6"/>
                </a:solidFill>
                <a:ea typeface="+mn-ea"/>
                <a:cs typeface="+mn-cs"/>
              </a:rPr>
              <a:t>activité ?</a:t>
            </a:r>
          </a:p>
          <a:p>
            <a:pPr marL="357188" lvl="1"/>
            <a:r>
              <a:rPr lang="fr-FR" sz="1400" kern="0" dirty="0" smtClean="0">
                <a:solidFill>
                  <a:schemeClr val="accent6"/>
                </a:solidFill>
                <a:ea typeface="+mn-ea"/>
                <a:cs typeface="+mn-cs"/>
              </a:rPr>
              <a:t>Comment évolue le CA ? Comment évolue le BFR ?</a:t>
            </a:r>
            <a:endParaRPr lang="fr-FR" sz="1400" kern="0" dirty="0">
              <a:solidFill>
                <a:schemeClr val="accent6"/>
              </a:solidFill>
              <a:ea typeface="+mn-ea"/>
              <a:cs typeface="+mn-cs"/>
            </a:endParaRPr>
          </a:p>
          <a:p>
            <a:pPr marL="357188" lvl="1"/>
            <a:r>
              <a:rPr lang="fr-FR" sz="1400" kern="0" dirty="0" smtClean="0">
                <a:solidFill>
                  <a:schemeClr val="accent6"/>
                </a:solidFill>
                <a:ea typeface="+mn-ea"/>
                <a:cs typeface="+mn-cs"/>
              </a:rPr>
              <a:t>Quelle est la nature des créances (publiques, privées, …) ?</a:t>
            </a:r>
            <a:endParaRPr lang="fr-FR" sz="1200" dirty="0"/>
          </a:p>
        </p:txBody>
      </p:sp>
      <p:pic>
        <p:nvPicPr>
          <p:cNvPr id="2050" name="Picture 2" descr="C:\Users\lecocqce\Documents\CEP - Plan stratégique du marché pro\5. Projet Financement\Images\palette.png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" y="4149216"/>
            <a:ext cx="1407884" cy="1407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10" name="Rectangle 9"/>
          <p:cNvSpPr>
            <a:spLocks noChangeAspect="1"/>
          </p:cNvSpPr>
          <p:nvPr/>
        </p:nvSpPr>
        <p:spPr bwMode="auto">
          <a:xfrm>
            <a:off x="759444" y="328908"/>
            <a:ext cx="398538" cy="386556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7</a:t>
            </a:r>
          </a:p>
        </p:txBody>
      </p:sp>
      <p:sp>
        <p:nvSpPr>
          <p:cNvPr id="11" name="Rectangle 5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593669" y="399077"/>
            <a:ext cx="744238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Financer le cycle d’exploitation</a:t>
            </a:r>
            <a:endParaRPr lang="fr-FR" sz="16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 bwMode="auto">
          <a:xfrm>
            <a:off x="452438" y="1291543"/>
            <a:ext cx="3672000" cy="31207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fr-FR" b="1" cap="small" dirty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L’objet financé</a:t>
            </a:r>
          </a:p>
          <a:p>
            <a:pPr marL="0" indent="0">
              <a:buNone/>
            </a:pPr>
            <a:r>
              <a:rPr lang="fr-FR" sz="1400" kern="0" dirty="0">
                <a:solidFill>
                  <a:schemeClr val="accent6"/>
                </a:solidFill>
              </a:rPr>
              <a:t>Votre client a besoin de financer son cycle d’exploitation :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Mobiliser les créances client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Accéder aux marchés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Financer les stocks et les campagnes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Financer les situations de travaux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Financer les autres créances (TVA, CICE, …)</a:t>
            </a:r>
          </a:p>
        </p:txBody>
      </p:sp>
    </p:spTree>
    <p:extLst>
      <p:ext uri="{BB962C8B-B14F-4D97-AF65-F5344CB8AC3E}">
        <p14:creationId xmlns:p14="http://schemas.microsoft.com/office/powerpoint/2010/main" val="143789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 bwMode="auto">
          <a:xfrm>
            <a:off x="5673463" y="1446917"/>
            <a:ext cx="2020154" cy="5135202"/>
          </a:xfrm>
          <a:prstGeom prst="rect">
            <a:avLst/>
          </a:prstGeom>
          <a:solidFill>
            <a:srgbClr val="C00000">
              <a:alpha val="9804"/>
            </a:srgbClr>
          </a:solidFill>
        </p:spPr>
        <p:txBody>
          <a:bodyPr vert="vert270" wrap="square" anchor="ctr">
            <a:noAutofit/>
          </a:bodyPr>
          <a:lstStyle/>
          <a:p>
            <a:pPr algn="ctr"/>
            <a:endParaRPr lang="fr-FR" sz="1100" b="1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3228874" y="1446917"/>
            <a:ext cx="2410285" cy="5135202"/>
          </a:xfrm>
          <a:prstGeom prst="rect">
            <a:avLst/>
          </a:prstGeom>
          <a:solidFill>
            <a:srgbClr val="C00000">
              <a:alpha val="9804"/>
            </a:srgbClr>
          </a:solidFill>
        </p:spPr>
        <p:txBody>
          <a:bodyPr vert="vert270" wrap="square" anchor="ctr">
            <a:noAutofit/>
          </a:bodyPr>
          <a:lstStyle/>
          <a:p>
            <a:pPr algn="ctr"/>
            <a:endParaRPr lang="fr-FR" sz="1100" b="1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858658" y="1446917"/>
            <a:ext cx="2323168" cy="5135202"/>
          </a:xfrm>
          <a:prstGeom prst="rect">
            <a:avLst/>
          </a:prstGeom>
          <a:solidFill>
            <a:srgbClr val="C00000">
              <a:alpha val="9804"/>
            </a:srgbClr>
          </a:solidFill>
        </p:spPr>
        <p:txBody>
          <a:bodyPr vert="vert270" wrap="square" anchor="ctr">
            <a:noAutofit/>
          </a:bodyPr>
          <a:lstStyle/>
          <a:p>
            <a:pPr algn="ctr"/>
            <a:endParaRPr lang="fr-FR" sz="1100" b="1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1072244">
            <a:off x="7967769" y="301595"/>
            <a:ext cx="1777340" cy="4375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fr-FR" sz="1600" b="1" u="sng" dirty="0" smtClean="0">
                <a:solidFill>
                  <a:schemeClr val="bg1"/>
                </a:solidFill>
                <a:latin typeface="+mj-lt"/>
              </a:rPr>
              <a:t>Pour discussion</a:t>
            </a:r>
          </a:p>
        </p:txBody>
      </p:sp>
      <p:sp>
        <p:nvSpPr>
          <p:cNvPr id="54" name="Espace réservé du contenu 2"/>
          <p:cNvSpPr txBox="1">
            <a:spLocks/>
          </p:cNvSpPr>
          <p:nvPr/>
        </p:nvSpPr>
        <p:spPr bwMode="auto">
          <a:xfrm>
            <a:off x="954769" y="2798669"/>
            <a:ext cx="2268000" cy="1368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108000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Situation : développement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Montant :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90% des créances confiées, avec CA HT &lt;1M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€ (Pro Tempo et Pro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Optimal)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Durée : délai de règlement des créances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endParaRPr lang="fr-FR" sz="1000" dirty="0"/>
          </a:p>
        </p:txBody>
      </p:sp>
      <p:sp>
        <p:nvSpPr>
          <p:cNvPr id="55" name="Espace réservé du contenu 2"/>
          <p:cNvSpPr txBox="1">
            <a:spLocks/>
          </p:cNvSpPr>
          <p:nvPr/>
        </p:nvSpPr>
        <p:spPr bwMode="auto">
          <a:xfrm>
            <a:off x="3302346" y="2798669"/>
            <a:ext cx="2268000" cy="1368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108000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Situation :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création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Montant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: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85%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des créances confiées</a:t>
            </a:r>
          </a:p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Durée : délai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de règlement des créances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endParaRPr lang="fr-FR" sz="1000" dirty="0"/>
          </a:p>
        </p:txBody>
      </p:sp>
      <p:sp>
        <p:nvSpPr>
          <p:cNvPr id="56" name="ZoneTexte 55"/>
          <p:cNvSpPr txBox="1"/>
          <p:nvPr/>
        </p:nvSpPr>
        <p:spPr>
          <a:xfrm>
            <a:off x="29121" y="3267226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>
                <a:solidFill>
                  <a:srgbClr val="FF0000"/>
                </a:solidFill>
              </a:rPr>
              <a:t>Cadre d’application</a:t>
            </a:r>
          </a:p>
        </p:txBody>
      </p:sp>
      <p:sp>
        <p:nvSpPr>
          <p:cNvPr id="57" name="Espace réservé du contenu 2"/>
          <p:cNvSpPr txBox="1">
            <a:spLocks/>
          </p:cNvSpPr>
          <p:nvPr/>
        </p:nvSpPr>
        <p:spPr bwMode="auto">
          <a:xfrm>
            <a:off x="954770" y="1549396"/>
            <a:ext cx="2156920" cy="11520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108000" tIns="43200" rIns="108000" bIns="41989" rtlCol="0" anchor="ctr"/>
          <a:lstStyle>
            <a:defPPr>
              <a:defRPr lang="en-US"/>
            </a:defPPr>
            <a:lvl1pPr algn="ctr" defTabSz="839788">
              <a:spcBef>
                <a:spcPts val="600"/>
              </a:spcBef>
              <a:spcAft>
                <a:spcPts val="0"/>
              </a:spcAft>
              <a:defRPr sz="900" b="1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defRPr>
            </a:lvl1pPr>
          </a:lstStyle>
          <a:p>
            <a:r>
              <a:rPr lang="fr-FR" dirty="0" err="1"/>
              <a:t>Facturea</a:t>
            </a:r>
            <a:r>
              <a:rPr lang="fr-FR" dirty="0"/>
              <a:t> Pro Tempo</a:t>
            </a:r>
          </a:p>
          <a:p>
            <a:r>
              <a:rPr lang="fr-FR" dirty="0" err="1"/>
              <a:t>Facturea</a:t>
            </a:r>
            <a:r>
              <a:rPr lang="fr-FR" dirty="0"/>
              <a:t> Pro Optimal</a:t>
            </a:r>
          </a:p>
          <a:p>
            <a:r>
              <a:rPr lang="fr-FR" dirty="0" err="1"/>
              <a:t>Facturea</a:t>
            </a:r>
            <a:r>
              <a:rPr lang="fr-FR" dirty="0"/>
              <a:t> </a:t>
            </a:r>
            <a:r>
              <a:rPr lang="fr-FR" dirty="0" smtClean="0"/>
              <a:t>Export</a:t>
            </a:r>
          </a:p>
          <a:p>
            <a:endParaRPr lang="fr-FR" dirty="0"/>
          </a:p>
          <a:p>
            <a:r>
              <a:rPr lang="fr-FR" i="1" dirty="0" err="1" smtClean="0"/>
              <a:t>Natixis</a:t>
            </a:r>
            <a:r>
              <a:rPr lang="fr-FR" i="1" dirty="0" smtClean="0"/>
              <a:t> Factor</a:t>
            </a:r>
            <a:endParaRPr lang="fr-FR" i="1" dirty="0"/>
          </a:p>
        </p:txBody>
      </p:sp>
      <p:sp>
        <p:nvSpPr>
          <p:cNvPr id="58" name="Rectangle 57"/>
          <p:cNvSpPr/>
          <p:nvPr/>
        </p:nvSpPr>
        <p:spPr bwMode="auto">
          <a:xfrm>
            <a:off x="5677061" y="1549396"/>
            <a:ext cx="1980000" cy="5760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108000" tIns="43200" rIns="108000" bIns="41989" rtlCol="0" anchor="ctr"/>
          <a:lstStyle/>
          <a:p>
            <a:pPr algn="ctr" defTabSz="839788">
              <a:spcBef>
                <a:spcPts val="600"/>
              </a:spcBef>
              <a:spcAft>
                <a:spcPts val="0"/>
              </a:spcAft>
            </a:pPr>
            <a:r>
              <a:rPr lang="fr-FR" sz="900" b="1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Escompte d’effets</a:t>
            </a:r>
          </a:p>
        </p:txBody>
      </p:sp>
      <p:sp>
        <p:nvSpPr>
          <p:cNvPr id="60" name="Rectangle 59"/>
          <p:cNvSpPr/>
          <p:nvPr/>
        </p:nvSpPr>
        <p:spPr bwMode="auto">
          <a:xfrm>
            <a:off x="5677060" y="2798669"/>
            <a:ext cx="1944375" cy="1368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108000" rIns="36000" bIns="41989" rtlCol="0" anchor="t"/>
          <a:lstStyle/>
          <a:p>
            <a:pPr defTabSz="839788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Situation : création, développement</a:t>
            </a:r>
          </a:p>
          <a:p>
            <a:pPr defTabSz="839788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Montant : </a:t>
            </a:r>
          </a:p>
          <a:p>
            <a:pPr defTabSz="839788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  <a:p>
            <a:pPr defTabSz="839788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  <a:p>
            <a:pPr defTabSz="839788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29121" y="4553038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>
                <a:solidFill>
                  <a:srgbClr val="FF0000"/>
                </a:solidFill>
              </a:rPr>
              <a:t>Bénéfices</a:t>
            </a:r>
          </a:p>
          <a:p>
            <a:r>
              <a:rPr lang="fr-FR" sz="1100" dirty="0">
                <a:solidFill>
                  <a:srgbClr val="FF0000"/>
                </a:solidFill>
              </a:rPr>
              <a:t>client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29121" y="5942396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>
                <a:solidFill>
                  <a:srgbClr val="FF0000"/>
                </a:solidFill>
              </a:rPr>
              <a:t>Bénéfices Caisse</a:t>
            </a:r>
          </a:p>
        </p:txBody>
      </p:sp>
      <p:sp>
        <p:nvSpPr>
          <p:cNvPr id="63" name="Rectangle 62"/>
          <p:cNvSpPr/>
          <p:nvPr/>
        </p:nvSpPr>
        <p:spPr bwMode="auto">
          <a:xfrm>
            <a:off x="7730173" y="2798669"/>
            <a:ext cx="1980000" cy="1368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108000" rIns="36000" bIns="41989" rtlCol="0" anchor="t"/>
          <a:lstStyle/>
          <a:p>
            <a:pPr defTabSz="839788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Situation : </a:t>
            </a: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création, développement</a:t>
            </a:r>
            <a:endParaRPr lang="fr-FR" sz="10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  <a:p>
            <a:pPr defTabSz="839788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Montant : </a:t>
            </a:r>
          </a:p>
          <a:p>
            <a:pPr defTabSz="839788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  <a:p>
            <a:pPr defTabSz="839788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65" name="Rectangle 64"/>
          <p:cNvSpPr/>
          <p:nvPr/>
        </p:nvSpPr>
        <p:spPr bwMode="auto">
          <a:xfrm>
            <a:off x="7730173" y="1549395"/>
            <a:ext cx="1980000" cy="5760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108000" tIns="43200" rIns="108000" bIns="41989" rtlCol="0" anchor="ctr"/>
          <a:lstStyle/>
          <a:p>
            <a:pPr algn="ctr" defTabSz="839788">
              <a:spcBef>
                <a:spcPts val="600"/>
              </a:spcBef>
              <a:spcAft>
                <a:spcPts val="0"/>
              </a:spcAft>
            </a:pPr>
            <a:r>
              <a:rPr lang="fr-FR" sz="900" b="1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Autorisation de découvert</a:t>
            </a:r>
          </a:p>
        </p:txBody>
      </p:sp>
      <p:sp>
        <p:nvSpPr>
          <p:cNvPr id="68" name="Espace réservé du contenu 2"/>
          <p:cNvSpPr txBox="1">
            <a:spLocks/>
          </p:cNvSpPr>
          <p:nvPr/>
        </p:nvSpPr>
        <p:spPr bwMode="auto">
          <a:xfrm>
            <a:off x="954768" y="5689839"/>
            <a:ext cx="4615577" cy="936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Economie de fonds propres: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le financement est assuré par </a:t>
            </a:r>
            <a:r>
              <a:rPr lang="fr-FR" sz="1000" b="0" dirty="0" err="1">
                <a:solidFill>
                  <a:srgbClr val="948683"/>
                </a:solidFill>
                <a:latin typeface="Calibri" panose="020F0502020204030204" pitchFamily="34" charset="0"/>
              </a:rPr>
              <a:t>Natixis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 Factor, qui en assume les impacts </a:t>
            </a:r>
            <a:r>
              <a:rPr lang="fr-FR" sz="1000" b="0" dirty="0" err="1">
                <a:solidFill>
                  <a:srgbClr val="948683"/>
                </a:solidFill>
                <a:latin typeface="Calibri" panose="020F0502020204030204" pitchFamily="34" charset="0"/>
              </a:rPr>
              <a:t>bilantiels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Fidélisation client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: l’affacturage est un service qui renforce la relation client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Valeur client :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en cas de règlement par Billet à Ordre, un PNB additionnel est généré</a:t>
            </a:r>
          </a:p>
        </p:txBody>
      </p:sp>
      <p:sp>
        <p:nvSpPr>
          <p:cNvPr id="69" name="Espace réservé du contenu 2"/>
          <p:cNvSpPr txBox="1">
            <a:spLocks/>
          </p:cNvSpPr>
          <p:nvPr/>
        </p:nvSpPr>
        <p:spPr bwMode="auto">
          <a:xfrm>
            <a:off x="3302346" y="1549396"/>
            <a:ext cx="2268000" cy="11520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108000" tIns="43200" rIns="108000" bIns="41989" rtlCol="0" anchor="ctr"/>
          <a:lstStyle>
            <a:defPPr>
              <a:defRPr lang="en-US"/>
            </a:defPPr>
            <a:lvl1pPr algn="ctr" defTabSz="839788">
              <a:spcBef>
                <a:spcPts val="600"/>
              </a:spcBef>
              <a:spcAft>
                <a:spcPts val="0"/>
              </a:spcAft>
              <a:defRPr sz="900" b="1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defRPr>
            </a:lvl1pPr>
          </a:lstStyle>
          <a:p>
            <a:r>
              <a:rPr lang="fr-FR" dirty="0" err="1"/>
              <a:t>Facturea</a:t>
            </a:r>
            <a:r>
              <a:rPr lang="fr-FR" dirty="0"/>
              <a:t> </a:t>
            </a:r>
            <a:r>
              <a:rPr lang="fr-FR" dirty="0" smtClean="0"/>
              <a:t>Création</a:t>
            </a:r>
          </a:p>
          <a:p>
            <a:endParaRPr lang="fr-FR" dirty="0"/>
          </a:p>
          <a:p>
            <a:r>
              <a:rPr lang="fr-FR" i="1" dirty="0" err="1" smtClean="0"/>
              <a:t>Natixis</a:t>
            </a:r>
            <a:r>
              <a:rPr lang="fr-FR" i="1" dirty="0" smtClean="0"/>
              <a:t> Factor</a:t>
            </a:r>
            <a:endParaRPr lang="fr-FR" i="1" dirty="0"/>
          </a:p>
        </p:txBody>
      </p:sp>
      <p:sp>
        <p:nvSpPr>
          <p:cNvPr id="70" name="ZoneTexte 69"/>
          <p:cNvSpPr txBox="1"/>
          <p:nvPr/>
        </p:nvSpPr>
        <p:spPr>
          <a:xfrm>
            <a:off x="29121" y="1994591"/>
            <a:ext cx="864000" cy="261610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/>
          <a:p>
            <a:pPr algn="ctr"/>
            <a:r>
              <a:rPr lang="fr-FR" sz="1100" b="1" cap="small" dirty="0" smtClean="0">
                <a:solidFill>
                  <a:srgbClr val="FF0000"/>
                </a:solidFill>
                <a:latin typeface="Calibri" panose="020F0502020204030204" pitchFamily="34" charset="0"/>
              </a:rPr>
              <a:t>Solutions</a:t>
            </a:r>
            <a:endParaRPr lang="fr-FR" sz="1100" b="1" cap="small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4" name="Espace réservé du contenu 2"/>
          <p:cNvSpPr txBox="1">
            <a:spLocks/>
          </p:cNvSpPr>
          <p:nvPr/>
        </p:nvSpPr>
        <p:spPr bwMode="auto">
          <a:xfrm>
            <a:off x="7730173" y="3927905"/>
            <a:ext cx="1980000" cy="1681153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85" name="Espace réservé du contenu 2"/>
          <p:cNvSpPr txBox="1">
            <a:spLocks/>
          </p:cNvSpPr>
          <p:nvPr/>
        </p:nvSpPr>
        <p:spPr bwMode="auto">
          <a:xfrm>
            <a:off x="7730173" y="5719972"/>
            <a:ext cx="1980000" cy="936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86" name="Espace réservé du contenu 2"/>
          <p:cNvSpPr txBox="1">
            <a:spLocks/>
          </p:cNvSpPr>
          <p:nvPr/>
        </p:nvSpPr>
        <p:spPr bwMode="auto">
          <a:xfrm>
            <a:off x="5641436" y="3927905"/>
            <a:ext cx="1980000" cy="1681153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87" name="Espace réservé du contenu 2"/>
          <p:cNvSpPr txBox="1">
            <a:spLocks/>
          </p:cNvSpPr>
          <p:nvPr/>
        </p:nvSpPr>
        <p:spPr bwMode="auto">
          <a:xfrm>
            <a:off x="5641436" y="5689839"/>
            <a:ext cx="1980000" cy="936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Développement du PNB: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marge complémentaire liée à l’escompte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88" name="Espace réservé du contenu 2"/>
          <p:cNvSpPr txBox="1">
            <a:spLocks/>
          </p:cNvSpPr>
          <p:nvPr/>
        </p:nvSpPr>
        <p:spPr bwMode="auto">
          <a:xfrm>
            <a:off x="954769" y="4853059"/>
            <a:ext cx="2268000" cy="756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Flexibilité: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avec </a:t>
            </a:r>
            <a:r>
              <a:rPr lang="fr-FR" sz="1000" b="0" dirty="0" err="1">
                <a:solidFill>
                  <a:srgbClr val="948683"/>
                </a:solidFill>
                <a:latin typeface="Calibri" panose="020F0502020204030204" pitchFamily="34" charset="0"/>
              </a:rPr>
              <a:t>Facturea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 Pro Tempo, le client n’est pas engagé, peut résilier avec 2 mois de préavis, et les forfait sont ajustés en fonction de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l’activité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89" name="Espace réservé du contenu 2"/>
          <p:cNvSpPr txBox="1">
            <a:spLocks/>
          </p:cNvSpPr>
          <p:nvPr/>
        </p:nvSpPr>
        <p:spPr bwMode="auto">
          <a:xfrm>
            <a:off x="954769" y="3927906"/>
            <a:ext cx="4615577" cy="864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Rapidité: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 le financement des créances est assuré sous 24 h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Sécurisation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: le portefeuille est assuré en cas de défaillance des clients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Performance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: </a:t>
            </a:r>
            <a:r>
              <a:rPr lang="fr-FR" sz="1000" b="0" dirty="0" err="1">
                <a:solidFill>
                  <a:srgbClr val="948683"/>
                </a:solidFill>
                <a:latin typeface="Calibri" panose="020F0502020204030204" pitchFamily="34" charset="0"/>
              </a:rPr>
              <a:t>Natixis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 Factor assure la relance et le recouvrement des créances à la place du client</a:t>
            </a:r>
          </a:p>
        </p:txBody>
      </p:sp>
      <p:pic>
        <p:nvPicPr>
          <p:cNvPr id="90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19" y="1475986"/>
            <a:ext cx="360000" cy="36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1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98" y="1475986"/>
            <a:ext cx="360000" cy="36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" name="Rectangle 121"/>
          <p:cNvSpPr/>
          <p:nvPr/>
        </p:nvSpPr>
        <p:spPr bwMode="auto">
          <a:xfrm>
            <a:off x="5736436" y="2431396"/>
            <a:ext cx="3960000" cy="270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indent="92075" algn="ctr" defTabSz="839788">
              <a:spcBef>
                <a:spcPct val="55000"/>
              </a:spcBef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Assurance court terme</a:t>
            </a:r>
            <a:endParaRPr lang="fr-FR" sz="9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23" name="Rectangle 122"/>
          <p:cNvSpPr/>
          <p:nvPr/>
        </p:nvSpPr>
        <p:spPr bwMode="auto">
          <a:xfrm>
            <a:off x="7730173" y="2149521"/>
            <a:ext cx="1980000" cy="25954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/>
            <a:r>
              <a:rPr lang="fr-FR" sz="900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Caution du (ou des) dirigeant(s</a:t>
            </a: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)</a:t>
            </a:r>
            <a:endParaRPr lang="fr-FR" sz="9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72" name="Espace réservé du contenu 2"/>
          <p:cNvSpPr txBox="1">
            <a:spLocks/>
          </p:cNvSpPr>
          <p:nvPr/>
        </p:nvSpPr>
        <p:spPr bwMode="auto">
          <a:xfrm>
            <a:off x="3302345" y="4853059"/>
            <a:ext cx="2268000" cy="756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Flexibilité: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avec </a:t>
            </a:r>
            <a:r>
              <a:rPr lang="fr-FR" sz="1000" b="0" dirty="0" err="1">
                <a:solidFill>
                  <a:srgbClr val="948683"/>
                </a:solidFill>
                <a:latin typeface="Calibri" panose="020F0502020204030204" pitchFamily="34" charset="0"/>
              </a:rPr>
              <a:t>Facturea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Création </a:t>
            </a:r>
          </a:p>
        </p:txBody>
      </p:sp>
      <p:sp>
        <p:nvSpPr>
          <p:cNvPr id="127" name="Arrondir un rectangle à un seul coin 126"/>
          <p:cNvSpPr/>
          <p:nvPr/>
        </p:nvSpPr>
        <p:spPr>
          <a:xfrm>
            <a:off x="850257" y="1064843"/>
            <a:ext cx="7372559" cy="276999"/>
          </a:xfrm>
          <a:prstGeom prst="round1Rect">
            <a:avLst/>
          </a:prstGeom>
          <a:solidFill>
            <a:srgbClr val="A49896"/>
          </a:solidFill>
        </p:spPr>
        <p:txBody>
          <a:bodyPr wrap="square">
            <a:spAutoFit/>
          </a:bodyPr>
          <a:lstStyle/>
          <a:p>
            <a:r>
              <a:rPr lang="fr-FR" b="1" cap="all" dirty="0" smtClean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rPr>
              <a:t>Mobiliser </a:t>
            </a:r>
            <a:r>
              <a:rPr lang="fr-FR" b="1" cap="all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rPr>
              <a:t>les </a:t>
            </a:r>
            <a:r>
              <a:rPr lang="fr-FR" b="1" cap="all" dirty="0" smtClean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rPr>
              <a:t>créances</a:t>
            </a:r>
            <a:endParaRPr lang="fr-FR" b="1" cap="all" dirty="0">
              <a:solidFill>
                <a:schemeClr val="bg1"/>
              </a:solidFill>
              <a:latin typeface="Calibri" panose="020F0502020204030204" pitchFamily="34" charset="0"/>
              <a:ea typeface="+mj-ea"/>
              <a:cs typeface="+mj-cs"/>
            </a:endParaRPr>
          </a:p>
        </p:txBody>
      </p:sp>
      <p:pic>
        <p:nvPicPr>
          <p:cNvPr id="128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210" y="1487861"/>
            <a:ext cx="360000" cy="36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4" name="Connecteur droit 133"/>
          <p:cNvCxnSpPr/>
          <p:nvPr/>
        </p:nvCxnSpPr>
        <p:spPr bwMode="auto">
          <a:xfrm>
            <a:off x="850257" y="2816087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35" name="Connecteur droit 134"/>
          <p:cNvCxnSpPr/>
          <p:nvPr/>
        </p:nvCxnSpPr>
        <p:spPr bwMode="auto">
          <a:xfrm>
            <a:off x="850257" y="3787323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36" name="Connecteur droit 135"/>
          <p:cNvCxnSpPr/>
          <p:nvPr/>
        </p:nvCxnSpPr>
        <p:spPr bwMode="auto">
          <a:xfrm>
            <a:off x="850257" y="5649137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38" name="Rectangle 37"/>
          <p:cNvSpPr>
            <a:spLocks noChangeAspect="1"/>
          </p:cNvSpPr>
          <p:nvPr/>
        </p:nvSpPr>
        <p:spPr bwMode="auto">
          <a:xfrm>
            <a:off x="759444" y="328908"/>
            <a:ext cx="398538" cy="386556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7</a:t>
            </a:r>
          </a:p>
        </p:txBody>
      </p:sp>
      <p:sp>
        <p:nvSpPr>
          <p:cNvPr id="39" name="Rectangle 5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593669" y="291356"/>
            <a:ext cx="74423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Financer le cycle d’exploitation</a:t>
            </a:r>
          </a:p>
          <a:p>
            <a:pPr eaLnBrk="0" hangingPunct="0">
              <a:buClr>
                <a:srgbClr val="581D74"/>
              </a:buClr>
            </a:pPr>
            <a:r>
              <a:rPr lang="fr-FR" sz="1400" i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Les solutions de la Caisse d’Epargne Marché des </a:t>
            </a:r>
            <a:r>
              <a:rPr lang="fr-FR" sz="1400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Professionnels</a:t>
            </a:r>
            <a:endParaRPr lang="fr-FR" sz="1400" i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3181544" y="3787323"/>
            <a:ext cx="45719" cy="2835740"/>
          </a:xfrm>
          <a:prstGeom prst="rect">
            <a:avLst/>
          </a:prstGeom>
          <a:solidFill>
            <a:srgbClr val="C00000">
              <a:alpha val="9804"/>
            </a:srgbClr>
          </a:solidFill>
        </p:spPr>
        <p:txBody>
          <a:bodyPr vert="vert270" wrap="square" anchor="ctr">
            <a:noAutofit/>
          </a:bodyPr>
          <a:lstStyle/>
          <a:p>
            <a:pPr algn="ctr"/>
            <a:endParaRPr lang="fr-FR" sz="1100" b="1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32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 bwMode="auto">
          <a:xfrm>
            <a:off x="850257" y="1341842"/>
            <a:ext cx="3456000" cy="5240277"/>
          </a:xfrm>
          <a:prstGeom prst="rect">
            <a:avLst/>
          </a:prstGeom>
          <a:solidFill>
            <a:srgbClr val="C00000">
              <a:alpha val="9804"/>
            </a:srgbClr>
          </a:solidFill>
        </p:spPr>
        <p:txBody>
          <a:bodyPr vert="vert270" wrap="square" anchor="ctr">
            <a:noAutofit/>
          </a:bodyPr>
          <a:lstStyle/>
          <a:p>
            <a:pPr algn="ctr"/>
            <a:endParaRPr lang="fr-FR" sz="1100" b="1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sp>
        <p:nvSpPr>
          <p:cNvPr id="53" name="Rectangle 52"/>
          <p:cNvSpPr/>
          <p:nvPr/>
        </p:nvSpPr>
        <p:spPr bwMode="auto">
          <a:xfrm>
            <a:off x="4511216" y="1341842"/>
            <a:ext cx="2652264" cy="5240277"/>
          </a:xfrm>
          <a:prstGeom prst="rect">
            <a:avLst/>
          </a:prstGeom>
          <a:solidFill>
            <a:srgbClr val="C00000">
              <a:alpha val="9804"/>
            </a:srgbClr>
          </a:solidFill>
        </p:spPr>
        <p:txBody>
          <a:bodyPr vert="vert270" wrap="square" anchor="ctr">
            <a:noAutofit/>
          </a:bodyPr>
          <a:lstStyle/>
          <a:p>
            <a:pPr algn="ctr"/>
            <a:endParaRPr lang="fr-FR" sz="1100" b="1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1072244">
            <a:off x="7967769" y="301595"/>
            <a:ext cx="1777340" cy="4375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fr-FR" sz="1600" b="1" u="sng" dirty="0" smtClean="0">
                <a:solidFill>
                  <a:schemeClr val="bg1"/>
                </a:solidFill>
                <a:latin typeface="+mj-lt"/>
              </a:rPr>
              <a:t>Pour discussion</a:t>
            </a:r>
          </a:p>
        </p:txBody>
      </p:sp>
      <p:sp>
        <p:nvSpPr>
          <p:cNvPr id="54" name="Espace réservé du contenu 2"/>
          <p:cNvSpPr txBox="1">
            <a:spLocks/>
          </p:cNvSpPr>
          <p:nvPr/>
        </p:nvSpPr>
        <p:spPr bwMode="auto">
          <a:xfrm>
            <a:off x="959427" y="2475293"/>
            <a:ext cx="3591105" cy="755572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108000" rIns="36000" bIns="41989" rtlCol="0" anchor="t"/>
          <a:lstStyle>
            <a:defPPr>
              <a:defRPr lang="en-US"/>
            </a:defPPr>
            <a:lvl1pPr defTabSz="839788">
              <a:spcBef>
                <a:spcPts val="0"/>
              </a:spcBef>
              <a:spcAft>
                <a:spcPts val="800"/>
              </a:spcAft>
              <a:buSzPct val="80000"/>
              <a:defRPr sz="1000" b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defRPr>
            </a:lvl1pPr>
          </a:lstStyle>
          <a:p>
            <a:pPr>
              <a:spcAft>
                <a:spcPts val="600"/>
              </a:spcAft>
            </a:pPr>
            <a:r>
              <a:rPr lang="fr-FR" dirty="0"/>
              <a:t>Situation : </a:t>
            </a:r>
            <a:r>
              <a:rPr lang="fr-FR" dirty="0" smtClean="0"/>
              <a:t>entreprise connue et activité récurrente</a:t>
            </a:r>
          </a:p>
          <a:p>
            <a:pPr>
              <a:spcAft>
                <a:spcPts val="600"/>
              </a:spcAft>
            </a:pPr>
            <a:r>
              <a:rPr lang="fr-FR" dirty="0" smtClean="0"/>
              <a:t>Montant :</a:t>
            </a:r>
          </a:p>
          <a:p>
            <a:pPr>
              <a:spcAft>
                <a:spcPts val="600"/>
              </a:spcAft>
              <a:tabLst>
                <a:tab pos="1974850" algn="l"/>
              </a:tabLst>
            </a:pPr>
            <a:r>
              <a:rPr lang="fr-FR" dirty="0" smtClean="0"/>
              <a:t>Durée :	(puis renouvellement)</a:t>
            </a:r>
            <a:endParaRPr lang="fr-FR" dirty="0"/>
          </a:p>
        </p:txBody>
      </p:sp>
      <p:sp>
        <p:nvSpPr>
          <p:cNvPr id="56" name="ZoneTexte 55"/>
          <p:cNvSpPr txBox="1"/>
          <p:nvPr/>
        </p:nvSpPr>
        <p:spPr>
          <a:xfrm>
            <a:off x="29121" y="2674407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>
                <a:solidFill>
                  <a:srgbClr val="FF0000"/>
                </a:solidFill>
              </a:rPr>
              <a:t>Cadre d’application</a:t>
            </a:r>
          </a:p>
        </p:txBody>
      </p:sp>
      <p:sp>
        <p:nvSpPr>
          <p:cNvPr id="57" name="Espace réservé du contenu 2"/>
          <p:cNvSpPr txBox="1">
            <a:spLocks/>
          </p:cNvSpPr>
          <p:nvPr/>
        </p:nvSpPr>
        <p:spPr bwMode="auto">
          <a:xfrm>
            <a:off x="924925" y="1381381"/>
            <a:ext cx="3307772" cy="67601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288000" tIns="41989" rIns="288000" bIns="41989" rtlCol="0" anchor="ctr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Engagement par signature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900" b="0" i="1" dirty="0" smtClean="0">
                <a:solidFill>
                  <a:srgbClr val="948683"/>
                </a:solidFill>
                <a:latin typeface="Calibri" panose="020F0502020204030204" pitchFamily="34" charset="0"/>
              </a:rPr>
              <a:t>Cautions ONF, pétrolières, Accises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fr-FR" sz="900" b="0" i="1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900" i="1" dirty="0" smtClean="0">
                <a:solidFill>
                  <a:srgbClr val="948683"/>
                </a:solidFill>
                <a:latin typeface="Calibri" panose="020F0502020204030204" pitchFamily="34" charset="0"/>
              </a:rPr>
              <a:t>CEGC</a:t>
            </a:r>
            <a:endParaRPr lang="fr-FR" sz="900" i="1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29121" y="3823102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>
                <a:solidFill>
                  <a:srgbClr val="FF0000"/>
                </a:solidFill>
              </a:rPr>
              <a:t>Bénéfices</a:t>
            </a:r>
          </a:p>
          <a:p>
            <a:r>
              <a:rPr lang="fr-FR" sz="1100" dirty="0">
                <a:solidFill>
                  <a:srgbClr val="FF0000"/>
                </a:solidFill>
              </a:rPr>
              <a:t>client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29121" y="5406393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>
                <a:solidFill>
                  <a:srgbClr val="FF0000"/>
                </a:solidFill>
              </a:rPr>
              <a:t>Bénéfices Caisse</a:t>
            </a:r>
          </a:p>
        </p:txBody>
      </p:sp>
      <p:sp>
        <p:nvSpPr>
          <p:cNvPr id="68" name="Espace réservé du contenu 2"/>
          <p:cNvSpPr txBox="1">
            <a:spLocks/>
          </p:cNvSpPr>
          <p:nvPr/>
        </p:nvSpPr>
        <p:spPr bwMode="auto">
          <a:xfrm>
            <a:off x="959429" y="4976722"/>
            <a:ext cx="3307772" cy="1367526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Renforcement de la relation client: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les cautions sont un produit fidélisant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Développement du PNB :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l’engagement par signature est générateur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de PNB complémentaire </a:t>
            </a:r>
          </a:p>
        </p:txBody>
      </p:sp>
      <p:sp>
        <p:nvSpPr>
          <p:cNvPr id="70" name="ZoneTexte 69"/>
          <p:cNvSpPr txBox="1"/>
          <p:nvPr/>
        </p:nvSpPr>
        <p:spPr>
          <a:xfrm>
            <a:off x="29121" y="1785361"/>
            <a:ext cx="864000" cy="261610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/>
          <a:p>
            <a:pPr algn="ctr"/>
            <a:r>
              <a:rPr lang="fr-FR" sz="1100" b="1" cap="small" dirty="0" smtClean="0">
                <a:solidFill>
                  <a:srgbClr val="FF0000"/>
                </a:solidFill>
                <a:latin typeface="Calibri" panose="020F0502020204030204" pitchFamily="34" charset="0"/>
              </a:rPr>
              <a:t>Solutions</a:t>
            </a:r>
            <a:endParaRPr lang="fr-FR" sz="1100" b="1" cap="small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9" name="Espace réservé du contenu 2"/>
          <p:cNvSpPr txBox="1">
            <a:spLocks/>
          </p:cNvSpPr>
          <p:nvPr/>
        </p:nvSpPr>
        <p:spPr bwMode="auto">
          <a:xfrm>
            <a:off x="959429" y="3324254"/>
            <a:ext cx="3307771" cy="1567743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Développement de l’activité :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l’engagement par signature permet au client répondre à des appels d’offre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pic>
        <p:nvPicPr>
          <p:cNvPr id="90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69" y="1352581"/>
            <a:ext cx="360000" cy="36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8" name="Espace réservé du contenu 2"/>
          <p:cNvSpPr txBox="1">
            <a:spLocks/>
          </p:cNvSpPr>
          <p:nvPr/>
        </p:nvSpPr>
        <p:spPr bwMode="auto">
          <a:xfrm>
            <a:off x="4559042" y="2475293"/>
            <a:ext cx="2536102" cy="755571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108000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Situation : développement</a:t>
            </a:r>
          </a:p>
          <a:p>
            <a:pPr algn="l">
              <a:spcBef>
                <a:spcPts val="0"/>
              </a:spcBef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Montant : adaptable </a:t>
            </a:r>
          </a:p>
          <a:p>
            <a:pPr algn="l">
              <a:spcBef>
                <a:spcPts val="0"/>
              </a:spcBef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Durée :</a:t>
            </a:r>
            <a:endParaRPr lang="fr-FR" sz="1000" dirty="0">
              <a:latin typeface="Calibri" panose="020F0502020204030204" pitchFamily="34" charset="0"/>
            </a:endParaRPr>
          </a:p>
        </p:txBody>
      </p:sp>
      <p:sp>
        <p:nvSpPr>
          <p:cNvPr id="109" name="Espace réservé du contenu 2"/>
          <p:cNvSpPr txBox="1">
            <a:spLocks/>
          </p:cNvSpPr>
          <p:nvPr/>
        </p:nvSpPr>
        <p:spPr bwMode="auto">
          <a:xfrm>
            <a:off x="7203728" y="2475293"/>
            <a:ext cx="2430601" cy="755571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108000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Montant : adaptable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Durée :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endParaRPr lang="fr-FR" sz="1000" dirty="0">
              <a:latin typeface="Calibri" panose="020F0502020204030204" pitchFamily="34" charset="0"/>
            </a:endParaRPr>
          </a:p>
        </p:txBody>
      </p:sp>
      <p:sp>
        <p:nvSpPr>
          <p:cNvPr id="110" name="Espace réservé du contenu 2"/>
          <p:cNvSpPr txBox="1">
            <a:spLocks/>
          </p:cNvSpPr>
          <p:nvPr/>
        </p:nvSpPr>
        <p:spPr bwMode="auto">
          <a:xfrm>
            <a:off x="4584921" y="1388205"/>
            <a:ext cx="2536102" cy="658766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72000" tIns="41989" rIns="72000" bIns="41989" rtlCol="0" anchor="ctr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900" dirty="0">
                <a:solidFill>
                  <a:srgbClr val="948683"/>
                </a:solidFill>
                <a:latin typeface="Calibri" panose="020F0502020204030204" pitchFamily="34" charset="0"/>
              </a:rPr>
              <a:t>Avance </a:t>
            </a: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+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900" b="0" i="1" dirty="0" smtClean="0">
                <a:solidFill>
                  <a:srgbClr val="948683"/>
                </a:solidFill>
                <a:latin typeface="Calibri" panose="020F0502020204030204" pitchFamily="34" charset="0"/>
              </a:rPr>
              <a:t>Situations de travaux</a:t>
            </a:r>
            <a:r>
              <a:rPr lang="fr-FR" sz="9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fr-FR" sz="9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900" i="1" dirty="0" err="1" smtClean="0">
                <a:solidFill>
                  <a:srgbClr val="948683"/>
                </a:solidFill>
                <a:latin typeface="Calibri" panose="020F0502020204030204" pitchFamily="34" charset="0"/>
              </a:rPr>
              <a:t>BPIfrance</a:t>
            </a:r>
            <a:endParaRPr lang="fr-FR" sz="900" i="1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111" name="Espace réservé du contenu 2"/>
          <p:cNvSpPr txBox="1">
            <a:spLocks/>
          </p:cNvSpPr>
          <p:nvPr/>
        </p:nvSpPr>
        <p:spPr bwMode="auto">
          <a:xfrm>
            <a:off x="4559043" y="4976722"/>
            <a:ext cx="2536102" cy="1367526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Développement :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le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financement est assuré par </a:t>
            </a:r>
            <a:r>
              <a:rPr lang="fr-FR" sz="1000" b="0" dirty="0" err="1">
                <a:solidFill>
                  <a:srgbClr val="948683"/>
                </a:solidFill>
                <a:latin typeface="Calibri" panose="020F0502020204030204" pitchFamily="34" charset="0"/>
              </a:rPr>
              <a:t>Bpifrance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, qui en assume les impacts </a:t>
            </a:r>
            <a:r>
              <a:rPr lang="fr-FR" sz="1000" b="0" dirty="0" err="1">
                <a:solidFill>
                  <a:srgbClr val="948683"/>
                </a:solidFill>
                <a:latin typeface="Calibri" panose="020F0502020204030204" pitchFamily="34" charset="0"/>
              </a:rPr>
              <a:t>bilantiels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Partage de risque: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les avances de trésorerie sont effectuées en totalité par </a:t>
            </a:r>
            <a:r>
              <a:rPr lang="fr-FR" sz="1000" b="0" dirty="0" err="1">
                <a:solidFill>
                  <a:srgbClr val="948683"/>
                </a:solidFill>
                <a:latin typeface="Calibri" panose="020F0502020204030204" pitchFamily="34" charset="0"/>
              </a:rPr>
              <a:t>Bpifrance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 en complément des autres concours à court terme de la banque, ou sont partagées avec la Caisse dans le cadre d'un pool de trésorerie géré par </a:t>
            </a:r>
            <a:r>
              <a:rPr lang="fr-FR" sz="1000" b="0" dirty="0" err="1">
                <a:solidFill>
                  <a:srgbClr val="948683"/>
                </a:solidFill>
                <a:latin typeface="Calibri" panose="020F0502020204030204" pitchFamily="34" charset="0"/>
              </a:rPr>
              <a:t>Bpifrance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12" name="Espace réservé du contenu 2"/>
          <p:cNvSpPr txBox="1">
            <a:spLocks/>
          </p:cNvSpPr>
          <p:nvPr/>
        </p:nvSpPr>
        <p:spPr bwMode="auto">
          <a:xfrm>
            <a:off x="7203728" y="1388205"/>
            <a:ext cx="2414101" cy="65876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288000" tIns="41989" rIns="288000" bIns="41989" rtlCol="0" anchor="ctr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Billet à Ordre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900" b="0" i="1" dirty="0" smtClean="0">
                <a:solidFill>
                  <a:srgbClr val="948683"/>
                </a:solidFill>
                <a:latin typeface="Calibri" panose="020F0502020204030204" pitchFamily="34" charset="0"/>
              </a:rPr>
              <a:t>Autres créances</a:t>
            </a:r>
          </a:p>
        </p:txBody>
      </p:sp>
      <p:sp>
        <p:nvSpPr>
          <p:cNvPr id="113" name="Espace réservé du contenu 2"/>
          <p:cNvSpPr txBox="1">
            <a:spLocks/>
          </p:cNvSpPr>
          <p:nvPr/>
        </p:nvSpPr>
        <p:spPr bwMode="auto">
          <a:xfrm>
            <a:off x="4559042" y="3329721"/>
            <a:ext cx="2536102" cy="1562276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Sécurité :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Avance + est un crédit confirmé, accordé pour une durée d’un an, renouvelable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Facilité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: le service en ligne 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e-</a:t>
            </a:r>
            <a:r>
              <a:rPr lang="fr-FR" sz="1000" b="0" dirty="0" err="1" smtClean="0">
                <a:solidFill>
                  <a:srgbClr val="948683"/>
                </a:solidFill>
                <a:latin typeface="Calibri" panose="020F0502020204030204" pitchFamily="34" charset="0"/>
              </a:rPr>
              <a:t>tréso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de </a:t>
            </a:r>
            <a:r>
              <a:rPr lang="fr-FR" sz="1000" b="0" dirty="0" err="1">
                <a:solidFill>
                  <a:srgbClr val="948683"/>
                </a:solidFill>
                <a:latin typeface="Calibri" panose="020F0502020204030204" pitchFamily="34" charset="0"/>
              </a:rPr>
              <a:t>Bpifrance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 facilite la gestion de la trésorerie : consultation du compte, solde disponible, demande d’avances, consultation des paiements reçus, cession de factures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...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Souplesse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 : financement possible des situations de travaux sans facture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114" name="Espace réservé du contenu 2"/>
          <p:cNvSpPr txBox="1">
            <a:spLocks/>
          </p:cNvSpPr>
          <p:nvPr/>
        </p:nvSpPr>
        <p:spPr bwMode="auto">
          <a:xfrm>
            <a:off x="7203728" y="3329721"/>
            <a:ext cx="2430601" cy="1562276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Souplesse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: le client peut choisir des BAO avec des montants et des durées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différentes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Flexibilité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: le BAO offre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une possibilité d’amortissements successifs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pic>
        <p:nvPicPr>
          <p:cNvPr id="115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718" y="1352581"/>
            <a:ext cx="360000" cy="36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6" name="Espace réservé du contenu 2"/>
          <p:cNvSpPr txBox="1">
            <a:spLocks/>
          </p:cNvSpPr>
          <p:nvPr/>
        </p:nvSpPr>
        <p:spPr bwMode="auto">
          <a:xfrm>
            <a:off x="7187229" y="4976722"/>
            <a:ext cx="2430601" cy="1367526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Sécurité :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le BAO engage personnellement le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dirigeant sur ses bien personnels dès lors qu’il est avalisé 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Développement </a:t>
            </a: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du PNB :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le BAO est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une solution sur-mesure,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générateur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de PNB complémentaire </a:t>
            </a:r>
          </a:p>
        </p:txBody>
      </p:sp>
      <p:cxnSp>
        <p:nvCxnSpPr>
          <p:cNvPr id="123" name="Connecteur droit 122"/>
          <p:cNvCxnSpPr/>
          <p:nvPr/>
        </p:nvCxnSpPr>
        <p:spPr bwMode="auto">
          <a:xfrm>
            <a:off x="850257" y="2477570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24" name="Connecteur droit 123"/>
          <p:cNvCxnSpPr/>
          <p:nvPr/>
        </p:nvCxnSpPr>
        <p:spPr bwMode="auto">
          <a:xfrm>
            <a:off x="850257" y="3301941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25" name="Connecteur droit 124"/>
          <p:cNvCxnSpPr/>
          <p:nvPr/>
        </p:nvCxnSpPr>
        <p:spPr bwMode="auto">
          <a:xfrm>
            <a:off x="850257" y="4905645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32" name="Rectangle 31"/>
          <p:cNvSpPr>
            <a:spLocks noChangeAspect="1"/>
          </p:cNvSpPr>
          <p:nvPr/>
        </p:nvSpPr>
        <p:spPr bwMode="auto">
          <a:xfrm>
            <a:off x="759444" y="328908"/>
            <a:ext cx="398538" cy="386556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7</a:t>
            </a:r>
          </a:p>
        </p:txBody>
      </p:sp>
      <p:sp>
        <p:nvSpPr>
          <p:cNvPr id="33" name="Rectangle 5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593669" y="291356"/>
            <a:ext cx="74423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Financer le cycle d’exploitation</a:t>
            </a:r>
          </a:p>
          <a:p>
            <a:pPr eaLnBrk="0" hangingPunct="0">
              <a:buClr>
                <a:srgbClr val="581D74"/>
              </a:buClr>
            </a:pPr>
            <a:r>
              <a:rPr lang="fr-FR" sz="1400" i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Les solutions de la Caisse d’Epargne Marché des </a:t>
            </a:r>
            <a:r>
              <a:rPr lang="fr-FR" sz="1400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Professionnels</a:t>
            </a:r>
            <a:endParaRPr lang="fr-FR" sz="1400" i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4" name="Arrondir un rectangle à un seul coin 33"/>
          <p:cNvSpPr/>
          <p:nvPr/>
        </p:nvSpPr>
        <p:spPr>
          <a:xfrm>
            <a:off x="850257" y="1064843"/>
            <a:ext cx="2881169" cy="276999"/>
          </a:xfrm>
          <a:prstGeom prst="round1Rect">
            <a:avLst/>
          </a:prstGeom>
          <a:solidFill>
            <a:srgbClr val="A49896"/>
          </a:solidFill>
        </p:spPr>
        <p:txBody>
          <a:bodyPr wrap="square">
            <a:spAutoFit/>
          </a:bodyPr>
          <a:lstStyle/>
          <a:p>
            <a:r>
              <a:rPr lang="fr-FR" b="1" cap="all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rPr>
              <a:t>Accéder aux marchés</a:t>
            </a:r>
          </a:p>
        </p:txBody>
      </p:sp>
      <p:sp>
        <p:nvSpPr>
          <p:cNvPr id="35" name="Arrondir un rectangle à un seul coin 34"/>
          <p:cNvSpPr/>
          <p:nvPr/>
        </p:nvSpPr>
        <p:spPr>
          <a:xfrm>
            <a:off x="4511216" y="1064843"/>
            <a:ext cx="4403826" cy="276999"/>
          </a:xfrm>
          <a:prstGeom prst="round1Rect">
            <a:avLst/>
          </a:prstGeom>
          <a:solidFill>
            <a:srgbClr val="A49896"/>
          </a:solidFill>
        </p:spPr>
        <p:txBody>
          <a:bodyPr wrap="square">
            <a:spAutoFit/>
          </a:bodyPr>
          <a:lstStyle/>
          <a:p>
            <a:r>
              <a:rPr lang="fr-FR" b="1" cap="all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rPr>
              <a:t>Financer les situations de travaux 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7742320" y="2878863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1 mois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8188640" y="2878863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12 mois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38" name="Groupe 37"/>
          <p:cNvGrpSpPr/>
          <p:nvPr/>
        </p:nvGrpSpPr>
        <p:grpSpPr>
          <a:xfrm>
            <a:off x="8000444" y="3105384"/>
            <a:ext cx="1109663" cy="171450"/>
            <a:chOff x="1478124" y="3703384"/>
            <a:chExt cx="1109663" cy="171450"/>
          </a:xfrm>
        </p:grpSpPr>
        <p:pic>
          <p:nvPicPr>
            <p:cNvPr id="39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8124" y="3703384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0" name="Rectangle à coins arrondis 39"/>
            <p:cNvSpPr/>
            <p:nvPr/>
          </p:nvSpPr>
          <p:spPr bwMode="auto">
            <a:xfrm>
              <a:off x="1546402" y="3742309"/>
              <a:ext cx="216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41" name="Ellipse 40"/>
            <p:cNvSpPr/>
            <p:nvPr/>
          </p:nvSpPr>
          <p:spPr bwMode="auto">
            <a:xfrm>
              <a:off x="1531771" y="3742309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42" name="Ellipse 41"/>
            <p:cNvSpPr/>
            <p:nvPr/>
          </p:nvSpPr>
          <p:spPr bwMode="auto">
            <a:xfrm>
              <a:off x="1663311" y="3742309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45" name="ZoneTexte 44"/>
          <p:cNvSpPr txBox="1"/>
          <p:nvPr/>
        </p:nvSpPr>
        <p:spPr>
          <a:xfrm>
            <a:off x="1381807" y="2905367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1 mois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1828127" y="2905367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12 mois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47" name="Groupe 46"/>
          <p:cNvGrpSpPr/>
          <p:nvPr/>
        </p:nvGrpSpPr>
        <p:grpSpPr>
          <a:xfrm>
            <a:off x="1706191" y="3105384"/>
            <a:ext cx="1109663" cy="171450"/>
            <a:chOff x="1478124" y="3703384"/>
            <a:chExt cx="1109663" cy="171450"/>
          </a:xfrm>
        </p:grpSpPr>
        <p:pic>
          <p:nvPicPr>
            <p:cNvPr id="48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8124" y="3703384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9" name="Rectangle à coins arrondis 48"/>
            <p:cNvSpPr/>
            <p:nvPr/>
          </p:nvSpPr>
          <p:spPr bwMode="auto">
            <a:xfrm>
              <a:off x="1546402" y="3742309"/>
              <a:ext cx="216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50" name="Ellipse 49"/>
            <p:cNvSpPr/>
            <p:nvPr/>
          </p:nvSpPr>
          <p:spPr bwMode="auto">
            <a:xfrm>
              <a:off x="1531771" y="3742309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51" name="Ellipse 50"/>
            <p:cNvSpPr/>
            <p:nvPr/>
          </p:nvSpPr>
          <p:spPr bwMode="auto">
            <a:xfrm>
              <a:off x="1663311" y="3742309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55" name="Rectangle 54"/>
          <p:cNvSpPr/>
          <p:nvPr/>
        </p:nvSpPr>
        <p:spPr bwMode="auto">
          <a:xfrm>
            <a:off x="7203728" y="2186298"/>
            <a:ext cx="2414101" cy="25100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indent="92075" algn="ctr" defTabSz="839788">
              <a:spcBef>
                <a:spcPct val="55000"/>
              </a:spcBef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Assurance court terme</a:t>
            </a:r>
            <a:endParaRPr lang="fr-FR" sz="9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23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 bwMode="auto">
          <a:xfrm>
            <a:off x="858658" y="1341842"/>
            <a:ext cx="4312054" cy="5240277"/>
          </a:xfrm>
          <a:prstGeom prst="rect">
            <a:avLst/>
          </a:prstGeom>
          <a:solidFill>
            <a:srgbClr val="C00000">
              <a:alpha val="9804"/>
            </a:srgbClr>
          </a:solidFill>
        </p:spPr>
        <p:txBody>
          <a:bodyPr vert="vert270" wrap="square" anchor="ctr">
            <a:noAutofit/>
          </a:bodyPr>
          <a:lstStyle/>
          <a:p>
            <a:pPr algn="ctr"/>
            <a:endParaRPr lang="fr-FR" sz="1100" b="1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sp>
        <p:nvSpPr>
          <p:cNvPr id="35" name="Espace réservé du contenu 2"/>
          <p:cNvSpPr txBox="1">
            <a:spLocks/>
          </p:cNvSpPr>
          <p:nvPr/>
        </p:nvSpPr>
        <p:spPr bwMode="auto">
          <a:xfrm>
            <a:off x="963944" y="1404387"/>
            <a:ext cx="4116056" cy="44519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288000" tIns="41989" rIns="288000" bIns="41989" rtlCol="0" anchor="ctr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Billet à Ordre</a:t>
            </a:r>
          </a:p>
        </p:txBody>
      </p:sp>
      <p:sp>
        <p:nvSpPr>
          <p:cNvPr id="55" name="Espace réservé du contenu 2"/>
          <p:cNvSpPr txBox="1">
            <a:spLocks/>
          </p:cNvSpPr>
          <p:nvPr/>
        </p:nvSpPr>
        <p:spPr bwMode="auto">
          <a:xfrm>
            <a:off x="963944" y="2684067"/>
            <a:ext cx="2879186" cy="1127021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108000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Montant : adaptable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Durée :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endParaRPr lang="fr-FR" sz="1000" dirty="0"/>
          </a:p>
        </p:txBody>
      </p:sp>
      <p:sp>
        <p:nvSpPr>
          <p:cNvPr id="56" name="ZoneTexte 55"/>
          <p:cNvSpPr txBox="1"/>
          <p:nvPr/>
        </p:nvSpPr>
        <p:spPr>
          <a:xfrm>
            <a:off x="29121" y="3152624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>
                <a:solidFill>
                  <a:srgbClr val="FF0000"/>
                </a:solidFill>
              </a:rPr>
              <a:t>Cadre d’application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29121" y="4291125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>
                <a:solidFill>
                  <a:srgbClr val="FF0000"/>
                </a:solidFill>
              </a:rPr>
              <a:t>Bénéfices</a:t>
            </a:r>
          </a:p>
          <a:p>
            <a:r>
              <a:rPr lang="fr-FR" sz="1100" dirty="0">
                <a:solidFill>
                  <a:srgbClr val="FF0000"/>
                </a:solidFill>
              </a:rPr>
              <a:t>client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29121" y="5408390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>
                <a:solidFill>
                  <a:srgbClr val="FF0000"/>
                </a:solidFill>
              </a:rPr>
              <a:t>Bénéfices Caisse</a:t>
            </a:r>
          </a:p>
        </p:txBody>
      </p:sp>
      <p:sp>
        <p:nvSpPr>
          <p:cNvPr id="70" name="ZoneTexte 69"/>
          <p:cNvSpPr txBox="1"/>
          <p:nvPr/>
        </p:nvSpPr>
        <p:spPr>
          <a:xfrm>
            <a:off x="29121" y="1885207"/>
            <a:ext cx="864000" cy="261610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/>
          <a:p>
            <a:pPr algn="ctr"/>
            <a:r>
              <a:rPr lang="fr-FR" sz="1100" b="1" cap="small" dirty="0" smtClean="0">
                <a:solidFill>
                  <a:srgbClr val="FF0000"/>
                </a:solidFill>
                <a:latin typeface="Calibri" panose="020F0502020204030204" pitchFamily="34" charset="0"/>
              </a:rPr>
              <a:t>Solutions</a:t>
            </a:r>
            <a:endParaRPr lang="fr-FR" sz="1100" b="1" cap="small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8" name="Espace réservé du contenu 2"/>
          <p:cNvSpPr txBox="1">
            <a:spLocks/>
          </p:cNvSpPr>
          <p:nvPr/>
        </p:nvSpPr>
        <p:spPr bwMode="auto">
          <a:xfrm>
            <a:off x="4030982" y="3880761"/>
            <a:ext cx="2409575" cy="1234582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89" name="Espace réservé du contenu 2"/>
          <p:cNvSpPr txBox="1">
            <a:spLocks/>
          </p:cNvSpPr>
          <p:nvPr/>
        </p:nvSpPr>
        <p:spPr bwMode="auto">
          <a:xfrm>
            <a:off x="963944" y="3880761"/>
            <a:ext cx="4116056" cy="1234582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Souplesse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: le client peut choisir des BAO avec des montants et des durées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différentes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Flexibilité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: le BAO offre une possibilité d’amortissements successifs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Adaptation aux besoins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: le crédit de campagne est adapté à une activité saisonnière et à la gestion des stocks qu’elle engendre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Souplesse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: le crédit de campagne fonctionne par billets, pour gérer le financement au plus près des besoins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pic>
        <p:nvPicPr>
          <p:cNvPr id="90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95" y="1383004"/>
            <a:ext cx="360000" cy="36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2" name="Espace réservé du contenu 2"/>
          <p:cNvSpPr txBox="1">
            <a:spLocks/>
          </p:cNvSpPr>
          <p:nvPr/>
        </p:nvSpPr>
        <p:spPr bwMode="auto">
          <a:xfrm>
            <a:off x="947445" y="5209610"/>
            <a:ext cx="4132556" cy="1071926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Sécurité :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le BAO engage personnellement le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dirigeant sur ses bien personnels dès lors qu’il est avalisé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Souplesse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: le client peut choisir des BAO avec des montants et des durées différentes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Développement du PNB :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 le BAO est une solution sur-mesure, générateur de PNB complémentaire </a:t>
            </a:r>
          </a:p>
        </p:txBody>
      </p:sp>
      <p:cxnSp>
        <p:nvCxnSpPr>
          <p:cNvPr id="120" name="Connecteur droit 119"/>
          <p:cNvCxnSpPr/>
          <p:nvPr/>
        </p:nvCxnSpPr>
        <p:spPr bwMode="auto">
          <a:xfrm>
            <a:off x="850257" y="2661556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21" name="Connecteur droit 120"/>
          <p:cNvCxnSpPr/>
          <p:nvPr/>
        </p:nvCxnSpPr>
        <p:spPr bwMode="auto">
          <a:xfrm>
            <a:off x="850257" y="3811088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22" name="Connecteur droit 121"/>
          <p:cNvCxnSpPr/>
          <p:nvPr/>
        </p:nvCxnSpPr>
        <p:spPr bwMode="auto">
          <a:xfrm>
            <a:off x="850257" y="5151620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24" name="Rectangle 23"/>
          <p:cNvSpPr>
            <a:spLocks noChangeAspect="1"/>
          </p:cNvSpPr>
          <p:nvPr/>
        </p:nvSpPr>
        <p:spPr bwMode="auto">
          <a:xfrm>
            <a:off x="759444" y="328908"/>
            <a:ext cx="398538" cy="386556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7</a:t>
            </a:r>
          </a:p>
        </p:txBody>
      </p:sp>
      <p:sp>
        <p:nvSpPr>
          <p:cNvPr id="25" name="Rectangle 5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593669" y="291356"/>
            <a:ext cx="74423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Financer le cycle d’exploitation</a:t>
            </a:r>
          </a:p>
          <a:p>
            <a:pPr eaLnBrk="0" hangingPunct="0">
              <a:buClr>
                <a:srgbClr val="581D74"/>
              </a:buClr>
            </a:pPr>
            <a:r>
              <a:rPr lang="fr-FR" sz="1400" i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Les solutions de la Caisse d’Epargne Marché des </a:t>
            </a:r>
            <a:r>
              <a:rPr lang="fr-FR" sz="1400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Professionnels</a:t>
            </a:r>
            <a:endParaRPr lang="fr-FR" sz="1400" i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6" name="Arrondir un rectangle à un seul coin 25"/>
          <p:cNvSpPr/>
          <p:nvPr/>
        </p:nvSpPr>
        <p:spPr>
          <a:xfrm>
            <a:off x="858658" y="1064843"/>
            <a:ext cx="4312054" cy="276999"/>
          </a:xfrm>
          <a:prstGeom prst="round1Rect">
            <a:avLst/>
          </a:prstGeom>
          <a:solidFill>
            <a:srgbClr val="A49896"/>
          </a:solidFill>
        </p:spPr>
        <p:txBody>
          <a:bodyPr wrap="square">
            <a:spAutoFit/>
          </a:bodyPr>
          <a:lstStyle/>
          <a:p>
            <a:r>
              <a:rPr lang="fr-FR" b="1" cap="all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rPr>
              <a:t>Financer les stocks et campagnes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1127236" y="3251579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1 mois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573556" y="3251579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12 mois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1451620" y="3478100"/>
            <a:ext cx="1109663" cy="171450"/>
            <a:chOff x="1478124" y="3703384"/>
            <a:chExt cx="1109663" cy="171450"/>
          </a:xfrm>
        </p:grpSpPr>
        <p:pic>
          <p:nvPicPr>
            <p:cNvPr id="31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8124" y="3703384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" name="Rectangle à coins arrondis 31"/>
            <p:cNvSpPr/>
            <p:nvPr/>
          </p:nvSpPr>
          <p:spPr bwMode="auto">
            <a:xfrm>
              <a:off x="1546402" y="3742309"/>
              <a:ext cx="216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33" name="Ellipse 32"/>
            <p:cNvSpPr/>
            <p:nvPr/>
          </p:nvSpPr>
          <p:spPr bwMode="auto">
            <a:xfrm>
              <a:off x="1531771" y="3742309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34" name="Ellipse 33"/>
            <p:cNvSpPr/>
            <p:nvPr/>
          </p:nvSpPr>
          <p:spPr bwMode="auto">
            <a:xfrm>
              <a:off x="1663311" y="3742309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38" name="Rectangle 37"/>
          <p:cNvSpPr/>
          <p:nvPr/>
        </p:nvSpPr>
        <p:spPr bwMode="auto">
          <a:xfrm>
            <a:off x="963945" y="2317256"/>
            <a:ext cx="4116056" cy="3205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indent="92075" algn="ctr" defTabSz="839788">
              <a:spcBef>
                <a:spcPct val="55000"/>
              </a:spcBef>
            </a:pP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Assurance court terme</a:t>
            </a:r>
            <a:endParaRPr lang="fr-FR" sz="9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947445" y="1874899"/>
            <a:ext cx="4132555" cy="408119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/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Aval du dirigeant</a:t>
            </a:r>
            <a:endParaRPr lang="fr-FR" sz="9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70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 rot="1072244">
            <a:off x="7967769" y="301595"/>
            <a:ext cx="1777340" cy="4375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fr-FR" sz="1600" b="1" u="sng" dirty="0" smtClean="0">
                <a:solidFill>
                  <a:schemeClr val="bg1"/>
                </a:solidFill>
                <a:latin typeface="+mj-lt"/>
              </a:rPr>
              <a:t>Pour discussion</a:t>
            </a:r>
          </a:p>
        </p:txBody>
      </p:sp>
      <p:sp>
        <p:nvSpPr>
          <p:cNvPr id="113" name="Espace réservé du contenu 2"/>
          <p:cNvSpPr txBox="1">
            <a:spLocks/>
          </p:cNvSpPr>
          <p:nvPr/>
        </p:nvSpPr>
        <p:spPr bwMode="auto">
          <a:xfrm>
            <a:off x="4546600" y="2794695"/>
            <a:ext cx="4905374" cy="23578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fr-FR" b="1" cap="small" dirty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Les questions-clés</a:t>
            </a:r>
          </a:p>
          <a:p>
            <a:pPr marL="0" indent="0">
              <a:buNone/>
            </a:pPr>
            <a:r>
              <a:rPr lang="fr-FR" sz="1400" kern="0" dirty="0">
                <a:solidFill>
                  <a:schemeClr val="accent6"/>
                </a:solidFill>
              </a:rPr>
              <a:t>Les caractéristiques du financement :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Quel est le montant du financement ?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Quelle est la durée du financement ?</a:t>
            </a:r>
          </a:p>
          <a:p>
            <a:pPr marL="0" lvl="1" indent="0">
              <a:buNone/>
            </a:pPr>
            <a:endParaRPr lang="fr-FR" kern="0" dirty="0" smtClean="0"/>
          </a:p>
          <a:p>
            <a:pPr marL="0" lvl="1" indent="0">
              <a:buNone/>
            </a:pPr>
            <a:r>
              <a:rPr lang="fr-FR" sz="1400" kern="0" dirty="0" smtClean="0">
                <a:solidFill>
                  <a:schemeClr val="accent6"/>
                </a:solidFill>
                <a:ea typeface="+mn-ea"/>
                <a:cs typeface="+mn-cs"/>
              </a:rPr>
              <a:t>Le profil de votre client :</a:t>
            </a:r>
            <a:endParaRPr lang="fr-FR" sz="1400" kern="0" dirty="0">
              <a:solidFill>
                <a:schemeClr val="accent6"/>
              </a:solidFill>
              <a:ea typeface="+mn-ea"/>
              <a:cs typeface="+mn-cs"/>
            </a:endParaRP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Quelle est la situation de l’entreprise?</a:t>
            </a:r>
          </a:p>
          <a:p>
            <a:pPr marL="0" lvl="1" indent="0">
              <a:buNone/>
            </a:pPr>
            <a:endParaRPr lang="fr-FR" kern="0" dirty="0"/>
          </a:p>
          <a:p>
            <a:pPr marL="357188" lvl="1"/>
            <a:endParaRPr lang="fr-FR" dirty="0" smtClean="0"/>
          </a:p>
          <a:p>
            <a:pPr lvl="1"/>
            <a:endParaRPr lang="fr-FR" dirty="0" smtClean="0"/>
          </a:p>
        </p:txBody>
      </p:sp>
      <p:pic>
        <p:nvPicPr>
          <p:cNvPr id="2050" name="Picture 2" descr="C:\Users\lecocqce\Pictures\Logo Nounproject\croissance.png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713" y="3090217"/>
            <a:ext cx="1907491" cy="1907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11" name="Rectangle 10"/>
          <p:cNvSpPr>
            <a:spLocks noChangeAspect="1"/>
          </p:cNvSpPr>
          <p:nvPr/>
        </p:nvSpPr>
        <p:spPr bwMode="auto">
          <a:xfrm>
            <a:off x="759444" y="328908"/>
            <a:ext cx="398538" cy="386556"/>
          </a:xfrm>
          <a:prstGeom prst="rect">
            <a:avLst/>
          </a:prstGeom>
          <a:solidFill>
            <a:srgbClr val="A65416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8</a:t>
            </a:r>
          </a:p>
        </p:txBody>
      </p:sp>
      <p:sp>
        <p:nvSpPr>
          <p:cNvPr id="12" name="Rectangle 5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593669" y="399077"/>
            <a:ext cx="744238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Préserver ou reconstituer </a:t>
            </a: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la </a:t>
            </a: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trésorerie</a:t>
            </a:r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 bwMode="auto">
          <a:xfrm>
            <a:off x="452438" y="1742294"/>
            <a:ext cx="3672000" cy="140811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fr-FR" b="1" cap="small" dirty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L’objet financé</a:t>
            </a:r>
          </a:p>
          <a:p>
            <a:pPr marL="0" indent="0">
              <a:buNone/>
            </a:pPr>
            <a:r>
              <a:rPr lang="fr-FR" sz="1400" kern="0" dirty="0">
                <a:solidFill>
                  <a:schemeClr val="accent6"/>
                </a:solidFill>
              </a:rPr>
              <a:t>Votre client a besoin de reconstituer sa trésorerie après un investissement</a:t>
            </a:r>
          </a:p>
        </p:txBody>
      </p:sp>
    </p:spTree>
    <p:extLst>
      <p:ext uri="{BB962C8B-B14F-4D97-AF65-F5344CB8AC3E}">
        <p14:creationId xmlns:p14="http://schemas.microsoft.com/office/powerpoint/2010/main" val="258268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 bwMode="auto">
          <a:xfrm>
            <a:off x="858656" y="1289175"/>
            <a:ext cx="4354612" cy="5292944"/>
          </a:xfrm>
          <a:prstGeom prst="rect">
            <a:avLst/>
          </a:prstGeom>
          <a:solidFill>
            <a:srgbClr val="C00000">
              <a:alpha val="9804"/>
            </a:srgbClr>
          </a:solidFill>
        </p:spPr>
        <p:txBody>
          <a:bodyPr vert="vert270" wrap="square" anchor="ctr">
            <a:noAutofit/>
          </a:bodyPr>
          <a:lstStyle/>
          <a:p>
            <a:pPr algn="ctr"/>
            <a:endParaRPr lang="fr-FR" sz="1100" b="1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sp>
        <p:nvSpPr>
          <p:cNvPr id="2" name="Espace réservé du contenu 2"/>
          <p:cNvSpPr txBox="1">
            <a:spLocks/>
          </p:cNvSpPr>
          <p:nvPr/>
        </p:nvSpPr>
        <p:spPr bwMode="auto">
          <a:xfrm>
            <a:off x="954770" y="2600912"/>
            <a:ext cx="4125230" cy="1618323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108000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Cas concerné : reprise, développement ou restructuration d’une entreprise en situation saine avec plus de 24 mois d’exercice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Montant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: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b="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Durée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:</a:t>
            </a:r>
          </a:p>
          <a:p>
            <a:endParaRPr lang="fr-FR" sz="1000" dirty="0"/>
          </a:p>
        </p:txBody>
      </p:sp>
      <p:sp>
        <p:nvSpPr>
          <p:cNvPr id="3" name="ZoneTexte 2"/>
          <p:cNvSpPr txBox="1"/>
          <p:nvPr/>
        </p:nvSpPr>
        <p:spPr>
          <a:xfrm>
            <a:off x="29121" y="3100632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>
                <a:solidFill>
                  <a:srgbClr val="A65416"/>
                </a:solidFill>
              </a:rPr>
              <a:t>Cadre d’application</a:t>
            </a: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 bwMode="auto">
          <a:xfrm>
            <a:off x="954771" y="1373409"/>
            <a:ext cx="4125230" cy="40789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288000" tIns="41989" rIns="288000" bIns="41989" rtlCol="0" anchor="ctr"/>
          <a:lstStyle>
            <a:defPPr>
              <a:defRPr lang="en-US"/>
            </a:defPPr>
            <a:lvl1pPr algn="ctr" defTabSz="839788">
              <a:spcBef>
                <a:spcPts val="600"/>
              </a:spcBef>
              <a:spcAft>
                <a:spcPts val="0"/>
              </a:spcAft>
              <a:defRPr sz="900" b="1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defRPr>
            </a:lvl1pPr>
          </a:lstStyle>
          <a:p>
            <a:r>
              <a:rPr lang="fr-FR" dirty="0" err="1"/>
              <a:t>Boost</a:t>
            </a:r>
            <a:r>
              <a:rPr lang="fr-FR" dirty="0"/>
              <a:t> Trésorerie </a:t>
            </a:r>
            <a:endParaRPr lang="fr-FR" dirty="0" smtClean="0"/>
          </a:p>
          <a:p>
            <a:r>
              <a:rPr lang="fr-FR" i="1" dirty="0" smtClean="0"/>
              <a:t>ISODEV</a:t>
            </a:r>
            <a:endParaRPr lang="fr-FR" i="1" dirty="0"/>
          </a:p>
        </p:txBody>
      </p:sp>
      <p:sp>
        <p:nvSpPr>
          <p:cNvPr id="5" name="Rectangle 4"/>
          <p:cNvSpPr/>
          <p:nvPr/>
        </p:nvSpPr>
        <p:spPr bwMode="auto">
          <a:xfrm>
            <a:off x="5327833" y="1373409"/>
            <a:ext cx="4124140" cy="40789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288000" tIns="41989" rIns="288000" bIns="41989" rtlCol="0" anchor="ctr"/>
          <a:lstStyle/>
          <a:p>
            <a:pPr algn="ctr" defTabSz="839788">
              <a:spcBef>
                <a:spcPts val="600"/>
              </a:spcBef>
              <a:spcAft>
                <a:spcPts val="0"/>
              </a:spcAft>
            </a:pPr>
            <a:r>
              <a:rPr lang="fr-FR" sz="900" b="1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Cautions </a:t>
            </a:r>
            <a:r>
              <a:rPr lang="fr-FR" sz="900" b="1" i="1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CEGI</a:t>
            </a:r>
            <a:r>
              <a:rPr lang="fr-FR" sz="900" b="1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 (retenues de garantie, bonne fin de marché)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5327835" y="2602387"/>
            <a:ext cx="4124140" cy="1618323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108000" rIns="36000" bIns="41989" rtlCol="0" anchor="t"/>
          <a:lstStyle/>
          <a:p>
            <a:pPr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Cas </a:t>
            </a: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concerné </a:t>
            </a: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: entreprises du bâtiment, du second œuvre ou de l’industrie dans le cadre de marchés publics ou </a:t>
            </a: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privés</a:t>
            </a:r>
            <a:endParaRPr lang="fr-FR" sz="10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  <a:p>
            <a:pPr defTabSz="839788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  <a:p>
            <a:pPr defTabSz="839788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9121" y="4203071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>
                <a:solidFill>
                  <a:srgbClr val="A65416"/>
                </a:solidFill>
              </a:rPr>
              <a:t>Bénéfices</a:t>
            </a:r>
          </a:p>
          <a:p>
            <a:r>
              <a:rPr lang="fr-FR" sz="1100" dirty="0">
                <a:solidFill>
                  <a:srgbClr val="A65416"/>
                </a:solidFill>
              </a:rPr>
              <a:t>client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29121" y="5323511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>
                <a:solidFill>
                  <a:srgbClr val="A65416"/>
                </a:solidFill>
              </a:rPr>
              <a:t>Bénéfices Caisse</a:t>
            </a:r>
          </a:p>
        </p:txBody>
      </p:sp>
      <p:sp>
        <p:nvSpPr>
          <p:cNvPr id="14" name="Espace réservé du contenu 2"/>
          <p:cNvSpPr txBox="1">
            <a:spLocks/>
          </p:cNvSpPr>
          <p:nvPr/>
        </p:nvSpPr>
        <p:spPr bwMode="auto">
          <a:xfrm>
            <a:off x="954770" y="5395205"/>
            <a:ext cx="4125230" cy="431717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Sécurité: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le risque est externalisé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29121" y="1912485"/>
            <a:ext cx="864000" cy="261610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/>
          <a:p>
            <a:pPr algn="ctr"/>
            <a:r>
              <a:rPr lang="fr-FR" sz="1100" b="1" cap="small" dirty="0" smtClean="0">
                <a:solidFill>
                  <a:srgbClr val="A65416"/>
                </a:solidFill>
                <a:latin typeface="Calibri" panose="020F0502020204030204" pitchFamily="34" charset="0"/>
              </a:rPr>
              <a:t>Solutions</a:t>
            </a:r>
            <a:endParaRPr lang="fr-FR" sz="1100" b="1" cap="small" dirty="0">
              <a:solidFill>
                <a:srgbClr val="A65416"/>
              </a:solidFill>
              <a:latin typeface="Calibri" panose="020F0502020204030204" pitchFamily="34" charset="0"/>
            </a:endParaRPr>
          </a:p>
        </p:txBody>
      </p:sp>
      <p:sp>
        <p:nvSpPr>
          <p:cNvPr id="27" name="Espace réservé du contenu 2"/>
          <p:cNvSpPr txBox="1">
            <a:spLocks/>
          </p:cNvSpPr>
          <p:nvPr/>
        </p:nvSpPr>
        <p:spPr bwMode="auto">
          <a:xfrm>
            <a:off x="5327834" y="3973216"/>
            <a:ext cx="4124140" cy="1183297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Efficacité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: aucune autre garantie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demandée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Rapidité: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la caution est à décision immédiate </a:t>
            </a:r>
            <a:endParaRPr lang="fr-FR" sz="1000" b="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Performance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: la caution CEGI donne accès à un tableau de bord en ligne sécurisé et des fonctionnalités avancées permettant la gestion simplifiée des cautions et la consultation des factures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Espace réservé du contenu 2"/>
          <p:cNvSpPr txBox="1">
            <a:spLocks/>
          </p:cNvSpPr>
          <p:nvPr/>
        </p:nvSpPr>
        <p:spPr bwMode="auto">
          <a:xfrm>
            <a:off x="4555958" y="5238278"/>
            <a:ext cx="2520000" cy="1296000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Espace réservé du contenu 2"/>
          <p:cNvSpPr txBox="1">
            <a:spLocks/>
          </p:cNvSpPr>
          <p:nvPr/>
        </p:nvSpPr>
        <p:spPr bwMode="auto">
          <a:xfrm>
            <a:off x="954770" y="3973216"/>
            <a:ext cx="4125230" cy="1183297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Renforcement de la structure financière : </a:t>
            </a:r>
            <a:r>
              <a:rPr lang="fr-FR" sz="1000" b="0" dirty="0" err="1">
                <a:solidFill>
                  <a:srgbClr val="948683"/>
                </a:solidFill>
                <a:latin typeface="Calibri" panose="020F0502020204030204" pitchFamily="34" charset="0"/>
              </a:rPr>
              <a:t>Boost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 Trésorerie permet de reconstituer la trésorerie suite à des dépenses d’investissement, tandis que les cautions bancaires évitent de la solliciter</a:t>
            </a:r>
          </a:p>
        </p:txBody>
      </p:sp>
      <p:pic>
        <p:nvPicPr>
          <p:cNvPr id="30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081" y="1289175"/>
            <a:ext cx="360000" cy="36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Rectangle 57"/>
          <p:cNvSpPr/>
          <p:nvPr/>
        </p:nvSpPr>
        <p:spPr bwMode="auto">
          <a:xfrm>
            <a:off x="5327833" y="1819159"/>
            <a:ext cx="4124140" cy="40153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/>
            <a:r>
              <a:rPr lang="fr-FR" sz="900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Blocage (30 à 80 % du montant de l’engagement par signature)</a:t>
            </a:r>
          </a:p>
          <a:p>
            <a:pPr algn="ctr"/>
            <a:r>
              <a:rPr lang="fr-FR" sz="900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Garantie du (ou des) dirigeant(s</a:t>
            </a: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)</a:t>
            </a:r>
            <a:endParaRPr lang="fr-FR" sz="9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10" name="ZoneTexte 109"/>
          <p:cNvSpPr txBox="1"/>
          <p:nvPr/>
        </p:nvSpPr>
        <p:spPr>
          <a:xfrm rot="1072244">
            <a:off x="7967769" y="301595"/>
            <a:ext cx="1777340" cy="4375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fr-FR" sz="1600" b="1" u="sng" dirty="0" smtClean="0">
                <a:solidFill>
                  <a:schemeClr val="bg1"/>
                </a:solidFill>
                <a:latin typeface="+mj-lt"/>
              </a:rPr>
              <a:t>Pour discussion</a:t>
            </a:r>
          </a:p>
        </p:txBody>
      </p:sp>
      <p:cxnSp>
        <p:nvCxnSpPr>
          <p:cNvPr id="116" name="Connecteur droit 115"/>
          <p:cNvCxnSpPr/>
          <p:nvPr/>
        </p:nvCxnSpPr>
        <p:spPr bwMode="auto">
          <a:xfrm>
            <a:off x="850257" y="2635748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17" name="Connecteur droit 116"/>
          <p:cNvCxnSpPr/>
          <p:nvPr/>
        </p:nvCxnSpPr>
        <p:spPr bwMode="auto">
          <a:xfrm>
            <a:off x="850257" y="3915905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18" name="Connecteur droit 117"/>
          <p:cNvCxnSpPr/>
          <p:nvPr/>
        </p:nvCxnSpPr>
        <p:spPr bwMode="auto">
          <a:xfrm>
            <a:off x="850257" y="5300568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26" name="Rectangle 25"/>
          <p:cNvSpPr>
            <a:spLocks noChangeAspect="1"/>
          </p:cNvSpPr>
          <p:nvPr/>
        </p:nvSpPr>
        <p:spPr bwMode="auto">
          <a:xfrm>
            <a:off x="759444" y="328908"/>
            <a:ext cx="398538" cy="386556"/>
          </a:xfrm>
          <a:prstGeom prst="rect">
            <a:avLst/>
          </a:prstGeom>
          <a:solidFill>
            <a:srgbClr val="A65416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8</a:t>
            </a:r>
          </a:p>
        </p:txBody>
      </p:sp>
      <p:sp>
        <p:nvSpPr>
          <p:cNvPr id="31" name="Rectangle 5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593669" y="291356"/>
            <a:ext cx="74423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Préserver ou reconstituer </a:t>
            </a: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la trésorerie</a:t>
            </a:r>
          </a:p>
          <a:p>
            <a:pPr eaLnBrk="0" hangingPunct="0">
              <a:buClr>
                <a:srgbClr val="581D74"/>
              </a:buClr>
            </a:pPr>
            <a:r>
              <a:rPr lang="fr-FR" sz="1400" i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Les solutions de la Caisse d’Epargne Marché des </a:t>
            </a:r>
            <a:r>
              <a:rPr lang="fr-FR" sz="1400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Professionnels</a:t>
            </a:r>
            <a:endParaRPr lang="fr-FR" sz="1400" i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27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 rot="1072244">
            <a:off x="7967769" y="301595"/>
            <a:ext cx="1777340" cy="4375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fr-FR" sz="1600" b="1" u="sng" dirty="0" smtClean="0">
                <a:solidFill>
                  <a:schemeClr val="bg1"/>
                </a:solidFill>
                <a:latin typeface="+mj-lt"/>
              </a:rPr>
              <a:t>Pour discussion</a:t>
            </a:r>
          </a:p>
        </p:txBody>
      </p:sp>
      <p:sp>
        <p:nvSpPr>
          <p:cNvPr id="113" name="Espace réservé du contenu 2"/>
          <p:cNvSpPr txBox="1">
            <a:spLocks/>
          </p:cNvSpPr>
          <p:nvPr/>
        </p:nvSpPr>
        <p:spPr bwMode="auto">
          <a:xfrm>
            <a:off x="4441371" y="2070320"/>
            <a:ext cx="5464629" cy="326154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fr-FR" b="1" cap="small" dirty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Les questions-clés</a:t>
            </a:r>
          </a:p>
          <a:p>
            <a:pPr marL="0" indent="0">
              <a:buNone/>
            </a:pPr>
            <a:r>
              <a:rPr lang="fr-FR" sz="1400" kern="0" dirty="0">
                <a:solidFill>
                  <a:schemeClr val="accent6"/>
                </a:solidFill>
              </a:rPr>
              <a:t>Les caractéristiques du financement :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Quel est le montant du financement ?</a:t>
            </a: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Quelle est la durée du financement ?</a:t>
            </a:r>
          </a:p>
          <a:p>
            <a:pPr marL="0" lvl="1" indent="0">
              <a:buNone/>
            </a:pPr>
            <a:endParaRPr lang="fr-FR" kern="0" dirty="0" smtClean="0"/>
          </a:p>
          <a:p>
            <a:pPr marL="0" lvl="1" indent="0">
              <a:buNone/>
            </a:pPr>
            <a:r>
              <a:rPr lang="fr-FR" sz="1400" kern="0" dirty="0" smtClean="0">
                <a:solidFill>
                  <a:schemeClr val="accent6"/>
                </a:solidFill>
                <a:ea typeface="+mn-ea"/>
                <a:cs typeface="+mn-cs"/>
              </a:rPr>
              <a:t>Le profil de votre client :</a:t>
            </a:r>
            <a:endParaRPr lang="fr-FR" sz="1400" kern="0" dirty="0">
              <a:solidFill>
                <a:schemeClr val="accent6"/>
              </a:solidFill>
              <a:ea typeface="+mn-ea"/>
              <a:cs typeface="+mn-cs"/>
            </a:endParaRPr>
          </a:p>
          <a:p>
            <a:pPr marL="357188" lvl="1"/>
            <a:r>
              <a:rPr lang="fr-FR" sz="1400" kern="0" dirty="0">
                <a:solidFill>
                  <a:schemeClr val="accent6"/>
                </a:solidFill>
                <a:ea typeface="+mn-ea"/>
                <a:cs typeface="+mn-cs"/>
              </a:rPr>
              <a:t>Quelle est la situation de </a:t>
            </a:r>
            <a:r>
              <a:rPr lang="fr-FR" sz="1400" kern="0" dirty="0" smtClean="0">
                <a:solidFill>
                  <a:schemeClr val="accent6"/>
                </a:solidFill>
                <a:ea typeface="+mn-ea"/>
                <a:cs typeface="+mn-cs"/>
              </a:rPr>
              <a:t>l’entreprise ?</a:t>
            </a:r>
          </a:p>
          <a:p>
            <a:pPr marL="357188" lvl="1"/>
            <a:r>
              <a:rPr lang="fr-FR" sz="1400" kern="0" dirty="0" smtClean="0">
                <a:solidFill>
                  <a:schemeClr val="accent6"/>
                </a:solidFill>
                <a:ea typeface="+mn-ea"/>
                <a:cs typeface="+mn-cs"/>
              </a:rPr>
              <a:t>Quelle est la situation familiale du client ? </a:t>
            </a:r>
          </a:p>
          <a:p>
            <a:pPr marL="357188" lvl="1"/>
            <a:r>
              <a:rPr lang="fr-FR" sz="1400" kern="0" dirty="0" smtClean="0">
                <a:solidFill>
                  <a:schemeClr val="accent6"/>
                </a:solidFill>
                <a:ea typeface="+mn-ea"/>
                <a:cs typeface="+mn-cs"/>
              </a:rPr>
              <a:t>Dans quelle catégorie socio-professionnelle se situe le client ? </a:t>
            </a:r>
          </a:p>
          <a:p>
            <a:pPr marL="357188" lvl="1"/>
            <a:r>
              <a:rPr lang="fr-FR" sz="1400" kern="0" dirty="0" smtClean="0">
                <a:solidFill>
                  <a:schemeClr val="accent6"/>
                </a:solidFill>
                <a:ea typeface="+mn-ea"/>
                <a:cs typeface="+mn-cs"/>
              </a:rPr>
              <a:t>Quels sont ses revenus et ses charges ? </a:t>
            </a:r>
          </a:p>
          <a:p>
            <a:pPr marL="357188" lvl="1"/>
            <a:r>
              <a:rPr lang="fr-FR" sz="1400" kern="0" dirty="0" smtClean="0">
                <a:solidFill>
                  <a:schemeClr val="accent6"/>
                </a:solidFill>
                <a:ea typeface="+mn-ea"/>
                <a:cs typeface="+mn-cs"/>
              </a:rPr>
              <a:t>De quel patrimoine dispose-t-il ? </a:t>
            </a:r>
            <a:endParaRPr lang="fr-FR" sz="1400" kern="0" dirty="0">
              <a:solidFill>
                <a:schemeClr val="accent6"/>
              </a:solidFill>
              <a:ea typeface="+mn-ea"/>
              <a:cs typeface="+mn-cs"/>
            </a:endParaRPr>
          </a:p>
          <a:p>
            <a:pPr marL="0" lvl="1" indent="0">
              <a:buNone/>
            </a:pPr>
            <a:r>
              <a:rPr lang="fr-FR" sz="1400" kern="0" dirty="0" smtClean="0">
                <a:solidFill>
                  <a:schemeClr val="accent6"/>
                </a:solidFill>
              </a:rPr>
              <a:t>Les attentes de votre client :</a:t>
            </a:r>
            <a:endParaRPr lang="fr-FR" sz="1400" kern="0" dirty="0">
              <a:solidFill>
                <a:schemeClr val="accent6"/>
              </a:solidFill>
            </a:endParaRPr>
          </a:p>
          <a:p>
            <a:pPr marL="357188" lvl="1"/>
            <a:r>
              <a:rPr lang="fr-FR" sz="1400" kern="0" dirty="0" smtClean="0">
                <a:solidFill>
                  <a:schemeClr val="accent6"/>
                </a:solidFill>
              </a:rPr>
              <a:t>Comment le client souhaite-t-il piloter son plan de remboursement ? </a:t>
            </a:r>
          </a:p>
          <a:p>
            <a:pPr marL="357188" lvl="1"/>
            <a:r>
              <a:rPr lang="fr-FR" sz="1400" kern="0" dirty="0" smtClean="0">
                <a:solidFill>
                  <a:schemeClr val="accent6"/>
                </a:solidFill>
              </a:rPr>
              <a:t>Quelle est la durée maximale de financement ? </a:t>
            </a:r>
          </a:p>
          <a:p>
            <a:pPr marL="357188" lvl="1"/>
            <a:r>
              <a:rPr lang="fr-FR" sz="1400" kern="0" dirty="0" smtClean="0">
                <a:solidFill>
                  <a:schemeClr val="accent6"/>
                </a:solidFill>
              </a:rPr>
              <a:t>Quelle est l’échéance maximale ? </a:t>
            </a:r>
            <a:endParaRPr lang="fr-FR" sz="1400" kern="0" dirty="0">
              <a:solidFill>
                <a:schemeClr val="accent6"/>
              </a:solidFill>
            </a:endParaRPr>
          </a:p>
          <a:p>
            <a:pPr marL="0" lvl="1" indent="0">
              <a:buNone/>
            </a:pPr>
            <a:endParaRPr lang="fr-FR" sz="1400" kern="0" dirty="0"/>
          </a:p>
          <a:p>
            <a:pPr marL="357188" lvl="1"/>
            <a:endParaRPr lang="fr-FR" sz="1400" kern="0" dirty="0">
              <a:solidFill>
                <a:schemeClr val="accent6"/>
              </a:solidFill>
              <a:ea typeface="+mn-ea"/>
              <a:cs typeface="+mn-cs"/>
            </a:endParaRPr>
          </a:p>
          <a:p>
            <a:pPr marL="0" lvl="1" indent="0">
              <a:buNone/>
            </a:pPr>
            <a:endParaRPr lang="fr-FR" kern="0" dirty="0"/>
          </a:p>
          <a:p>
            <a:pPr marL="357188" lvl="1"/>
            <a:endParaRPr lang="fr-FR" dirty="0" smtClean="0"/>
          </a:p>
          <a:p>
            <a:pPr lvl="1"/>
            <a:endParaRPr lang="fr-FR" dirty="0" smtClean="0"/>
          </a:p>
        </p:txBody>
      </p:sp>
      <p:sp>
        <p:nvSpPr>
          <p:cNvPr id="10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11" name="Rectangle 10"/>
          <p:cNvSpPr>
            <a:spLocks noChangeAspect="1"/>
          </p:cNvSpPr>
          <p:nvPr/>
        </p:nvSpPr>
        <p:spPr bwMode="auto">
          <a:xfrm>
            <a:off x="759444" y="328908"/>
            <a:ext cx="398538" cy="386556"/>
          </a:xfrm>
          <a:prstGeom prst="rect">
            <a:avLst/>
          </a:prstGeom>
          <a:solidFill>
            <a:srgbClr val="CC0099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9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2" name="Rectangle 50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1593669" y="399077"/>
            <a:ext cx="744238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Financer les besoins à titre privé</a:t>
            </a:r>
            <a:endParaRPr lang="fr-FR" sz="16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 bwMode="auto">
          <a:xfrm>
            <a:off x="452438" y="1557338"/>
            <a:ext cx="3672000" cy="253815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fr-FR" b="1" cap="small" dirty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L’objet financé</a:t>
            </a:r>
          </a:p>
          <a:p>
            <a:pPr marL="0" indent="0">
              <a:buNone/>
            </a:pPr>
            <a:r>
              <a:rPr lang="fr-FR" sz="1400" kern="0" dirty="0">
                <a:solidFill>
                  <a:schemeClr val="accent6"/>
                </a:solidFill>
              </a:rPr>
              <a:t>Votre client </a:t>
            </a:r>
            <a:r>
              <a:rPr lang="fr-FR" sz="1400" kern="0" dirty="0" smtClean="0">
                <a:solidFill>
                  <a:schemeClr val="accent6"/>
                </a:solidFill>
              </a:rPr>
              <a:t>souhaite financer ses besoins à titre privé : </a:t>
            </a:r>
          </a:p>
          <a:p>
            <a:pPr marL="357188" lvl="1"/>
            <a:r>
              <a:rPr lang="fr-FR" sz="1400" kern="0" dirty="0" smtClean="0">
                <a:solidFill>
                  <a:schemeClr val="accent6"/>
                </a:solidFill>
              </a:rPr>
              <a:t>Projet immobilier : résidence principale, résidence secondaire, investissement locatif</a:t>
            </a:r>
          </a:p>
          <a:p>
            <a:pPr marL="357188" lvl="1"/>
            <a:r>
              <a:rPr lang="fr-FR" sz="1400" kern="0" dirty="0" smtClean="0">
                <a:solidFill>
                  <a:schemeClr val="accent6"/>
                </a:solidFill>
              </a:rPr>
              <a:t>Besoin de consommation (véhicule, travaux) ou de trésorerie </a:t>
            </a:r>
            <a:endParaRPr lang="fr-FR" sz="1400" kern="0" dirty="0">
              <a:solidFill>
                <a:schemeClr val="accent6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653" y="4294764"/>
            <a:ext cx="1914359" cy="191435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61" y="3670965"/>
            <a:ext cx="2019442" cy="201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87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/>
          <p:cNvSpPr/>
          <p:nvPr/>
        </p:nvSpPr>
        <p:spPr bwMode="auto">
          <a:xfrm>
            <a:off x="858657" y="1341842"/>
            <a:ext cx="3665842" cy="5240277"/>
          </a:xfrm>
          <a:prstGeom prst="rect">
            <a:avLst/>
          </a:prstGeom>
          <a:solidFill>
            <a:srgbClr val="C00000">
              <a:alpha val="9804"/>
            </a:srgbClr>
          </a:solidFill>
        </p:spPr>
        <p:txBody>
          <a:bodyPr vert="vert270" wrap="square" anchor="ctr">
            <a:noAutofit/>
          </a:bodyPr>
          <a:lstStyle/>
          <a:p>
            <a:pPr algn="ctr"/>
            <a:endParaRPr lang="fr-FR" sz="1100" b="1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sp>
        <p:nvSpPr>
          <p:cNvPr id="2" name="Espace réservé du contenu 2"/>
          <p:cNvSpPr txBox="1">
            <a:spLocks/>
          </p:cNvSpPr>
          <p:nvPr/>
        </p:nvSpPr>
        <p:spPr bwMode="auto">
          <a:xfrm>
            <a:off x="954770" y="2407672"/>
            <a:ext cx="3480928" cy="1292051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108000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Cas concerné :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construction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avec ou sans terrain, acquisition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neuf ou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ancien, travaux, terrains à bâtir, acquisition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de parts de SCPI </a:t>
            </a:r>
            <a:endParaRPr lang="fr-FR" sz="1000" b="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7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Montant : jusqu’à 100% du projet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b="0" dirty="0" smtClean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Durée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:</a:t>
            </a:r>
          </a:p>
          <a:p>
            <a:endParaRPr lang="fr-FR" sz="1000" dirty="0"/>
          </a:p>
        </p:txBody>
      </p:sp>
      <p:sp>
        <p:nvSpPr>
          <p:cNvPr id="3" name="ZoneTexte 2"/>
          <p:cNvSpPr txBox="1"/>
          <p:nvPr/>
        </p:nvSpPr>
        <p:spPr>
          <a:xfrm>
            <a:off x="29121" y="2859264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>
                <a:solidFill>
                  <a:srgbClr val="CC0099"/>
                </a:solidFill>
              </a:rPr>
              <a:t>Cadre d’application</a:t>
            </a: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 bwMode="auto">
          <a:xfrm>
            <a:off x="954771" y="1396745"/>
            <a:ext cx="3486600" cy="4680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288000" tIns="41989" rIns="288000" bIns="41989" rtlCol="0" anchor="ctr"/>
          <a:lstStyle>
            <a:defPPr>
              <a:defRPr lang="en-US"/>
            </a:defPPr>
            <a:lvl1pPr algn="ctr" defTabSz="839788">
              <a:spcBef>
                <a:spcPts val="600"/>
              </a:spcBef>
              <a:spcAft>
                <a:spcPts val="0"/>
              </a:spcAft>
              <a:defRPr sz="900" b="1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defRPr>
            </a:lvl1pPr>
          </a:lstStyle>
          <a:p>
            <a:r>
              <a:rPr lang="fr-FR" dirty="0" err="1" smtClean="0"/>
              <a:t>Primolis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 bwMode="auto">
          <a:xfrm>
            <a:off x="4644712" y="1396745"/>
            <a:ext cx="1512000" cy="4680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288000" tIns="41989" rIns="288000" bIns="41989" rtlCol="0" anchor="ctr"/>
          <a:lstStyle/>
          <a:p>
            <a:pPr algn="ctr" defTabSz="839788">
              <a:spcBef>
                <a:spcPts val="600"/>
              </a:spcBef>
              <a:spcAft>
                <a:spcPts val="0"/>
              </a:spcAft>
            </a:pPr>
            <a:r>
              <a:rPr lang="fr-FR" sz="900" b="1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Prêt auto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4644712" y="2457275"/>
            <a:ext cx="4776016" cy="1245889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108000" rIns="36000" bIns="41989" rtlCol="0" anchor="t"/>
          <a:lstStyle/>
          <a:p>
            <a:pPr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Cas </a:t>
            </a: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concerné </a:t>
            </a: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: </a:t>
            </a: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financement d’un véhicule et frais annexes (assurance, carte grise, accessoires, …), de travaux, ou de trésorerie à titre privé </a:t>
            </a:r>
            <a:endParaRPr lang="fr-FR" sz="10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  <a:p>
            <a:pPr defTabSz="839788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6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  <a:p>
            <a:pPr defTabSz="839788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Montant :</a:t>
            </a:r>
            <a:endParaRPr lang="fr-FR" sz="10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  <a:p>
            <a:pPr defTabSz="839788">
              <a:spcBef>
                <a:spcPts val="0"/>
              </a:spcBef>
              <a:spcAft>
                <a:spcPts val="0"/>
              </a:spcAft>
              <a:buSzPct val="80000"/>
            </a:pPr>
            <a:endParaRPr lang="fr-FR" sz="1000" dirty="0" smtClean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  <a:p>
            <a:pPr defTabSz="839788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Durée :</a:t>
            </a:r>
            <a:endParaRPr lang="fr-FR" sz="10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9121" y="4503657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>
                <a:solidFill>
                  <a:srgbClr val="CC0099"/>
                </a:solidFill>
              </a:rPr>
              <a:t>Bénéfices</a:t>
            </a:r>
          </a:p>
          <a:p>
            <a:r>
              <a:rPr lang="fr-FR" sz="1100" dirty="0">
                <a:solidFill>
                  <a:srgbClr val="CC0099"/>
                </a:solidFill>
              </a:rPr>
              <a:t>client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29121" y="6212644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>
                <a:solidFill>
                  <a:srgbClr val="CC0099"/>
                </a:solidFill>
              </a:rPr>
              <a:t>Bénéfices Caisse</a:t>
            </a:r>
          </a:p>
        </p:txBody>
      </p:sp>
      <p:sp>
        <p:nvSpPr>
          <p:cNvPr id="14" name="Espace réservé du contenu 2"/>
          <p:cNvSpPr txBox="1">
            <a:spLocks/>
          </p:cNvSpPr>
          <p:nvPr/>
        </p:nvSpPr>
        <p:spPr bwMode="auto">
          <a:xfrm>
            <a:off x="954770" y="5612777"/>
            <a:ext cx="2916000" cy="707925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endParaRPr lang="fr-FR" sz="100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9121" y="1935821"/>
            <a:ext cx="864000" cy="261610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/>
          <a:p>
            <a:pPr algn="ctr"/>
            <a:r>
              <a:rPr lang="fr-FR" sz="1100" b="1" cap="small" dirty="0" smtClean="0">
                <a:solidFill>
                  <a:srgbClr val="CC0099"/>
                </a:solidFill>
                <a:latin typeface="Calibri" panose="020F0502020204030204" pitchFamily="34" charset="0"/>
              </a:rPr>
              <a:t>Solutions</a:t>
            </a:r>
            <a:endParaRPr lang="fr-FR" sz="1100" b="1" cap="small" dirty="0">
              <a:solidFill>
                <a:srgbClr val="CC0099"/>
              </a:solidFill>
              <a:latin typeface="Calibri" panose="020F0502020204030204" pitchFamily="34" charset="0"/>
            </a:endParaRPr>
          </a:p>
        </p:txBody>
      </p:sp>
      <p:sp>
        <p:nvSpPr>
          <p:cNvPr id="27" name="Espace réservé du contenu 2"/>
          <p:cNvSpPr txBox="1">
            <a:spLocks/>
          </p:cNvSpPr>
          <p:nvPr/>
        </p:nvSpPr>
        <p:spPr bwMode="auto">
          <a:xfrm>
            <a:off x="4644712" y="3767943"/>
            <a:ext cx="4776016" cy="1915955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Maîtrise du coût du crédit :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le taux d’intérêt est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fixe et les échéances connues d’avance,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ce qui permet de maîtriser à l’avance le coût total du crédit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Simplicité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: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pas d’apport personnel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Flexibilité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 :la première mensualité peut être différée de 3 mois et le versement des fonds peut se faire en 1 à 5 fois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Sécurité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 : le client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peut être protégé 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des aléas de la vie (décès, invalidité, incapacité de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travail)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>
                <a:solidFill>
                  <a:srgbClr val="948683"/>
                </a:solidFill>
                <a:latin typeface="Calibri" panose="020F0502020204030204" pitchFamily="34" charset="0"/>
              </a:rPr>
              <a:t>Rapidité</a:t>
            </a:r>
            <a:r>
              <a:rPr lang="fr-FR" sz="1000" b="0" dirty="0">
                <a:solidFill>
                  <a:srgbClr val="948683"/>
                </a:solidFill>
                <a:latin typeface="Calibri" panose="020F0502020204030204" pitchFamily="34" charset="0"/>
              </a:rPr>
              <a:t> : en agence ou sur internet, le client reçoit une réponse de principe immédiatement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Espace réservé du contenu 2"/>
          <p:cNvSpPr txBox="1">
            <a:spLocks/>
          </p:cNvSpPr>
          <p:nvPr/>
        </p:nvSpPr>
        <p:spPr bwMode="auto">
          <a:xfrm>
            <a:off x="4644712" y="5818294"/>
            <a:ext cx="4776016" cy="431718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marL="171450" indent="-171450" algn="l">
              <a:spcBef>
                <a:spcPts val="0"/>
              </a:spcBef>
              <a:spcAft>
                <a:spcPts val="0"/>
              </a:spcAft>
              <a:buSzPct val="80000"/>
              <a:buFont typeface="Arial Black" panose="020B0A04020102020204" pitchFamily="34" charset="0"/>
              <a:buChar char="&gt;"/>
            </a:pP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Espace réservé du contenu 2"/>
          <p:cNvSpPr txBox="1">
            <a:spLocks/>
          </p:cNvSpPr>
          <p:nvPr/>
        </p:nvSpPr>
        <p:spPr bwMode="auto">
          <a:xfrm>
            <a:off x="954770" y="3767943"/>
            <a:ext cx="3480928" cy="1915955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1989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Maîtrise du coût du crédit :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le taux d’intérêt est fixe, ce qui permet de maîtriser à l’avance le coût total du crédit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Lissage des échéances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: pour mieux répartir ses échéances sur plusieurs crédits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Souplesse: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le client peut reporter des échéances, et en choisir la date de prélèvement des échéances</a:t>
            </a:r>
            <a:endParaRPr lang="fr-FR" sz="1000" b="0" dirty="0">
              <a:solidFill>
                <a:srgbClr val="948683"/>
              </a:solidFill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Sécurité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 : le client est protégé des aléas de la vie (décès, invalidité, incapacité de travail, perte d’emploi)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Simplicité: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la caution SACCEF évite une inscription hypothécaire, pour un coût inférieur et une souplesse renforcée en cas de revente avant terme du prêt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SzPct val="80000"/>
            </a:pPr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</a:rPr>
              <a:t>Modulation des échéances : </a:t>
            </a:r>
            <a:r>
              <a:rPr lang="fr-FR" sz="1000" b="0" dirty="0" smtClean="0">
                <a:solidFill>
                  <a:srgbClr val="948683"/>
                </a:solidFill>
                <a:latin typeface="Calibri" panose="020F0502020204030204" pitchFamily="34" charset="0"/>
              </a:rPr>
              <a:t>le client peut choisir d’augmenter ou réduire le montant de son échéance selon l’évolution de son budget </a:t>
            </a:r>
            <a:endParaRPr lang="fr-FR" sz="1000" dirty="0">
              <a:solidFill>
                <a:srgbClr val="948683"/>
              </a:solidFill>
              <a:latin typeface="Calibri" panose="020F0502020204030204" pitchFamily="34" charset="0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954770" y="2197431"/>
            <a:ext cx="8465958" cy="19509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/>
            <a:r>
              <a:rPr lang="fr-FR" sz="10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Assurance des Emprunteurs</a:t>
            </a:r>
            <a:endParaRPr lang="fr-FR" sz="10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10" name="ZoneTexte 109"/>
          <p:cNvSpPr txBox="1"/>
          <p:nvPr/>
        </p:nvSpPr>
        <p:spPr>
          <a:xfrm rot="1072244">
            <a:off x="7967769" y="301595"/>
            <a:ext cx="1777340" cy="4375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fr-FR" sz="1600" b="1" u="sng" dirty="0" smtClean="0">
                <a:solidFill>
                  <a:schemeClr val="bg1"/>
                </a:solidFill>
                <a:latin typeface="+mj-lt"/>
              </a:rPr>
              <a:t>Pour discussion</a:t>
            </a:r>
          </a:p>
        </p:txBody>
      </p:sp>
      <p:cxnSp>
        <p:nvCxnSpPr>
          <p:cNvPr id="116" name="Connecteur droit 115"/>
          <p:cNvCxnSpPr/>
          <p:nvPr/>
        </p:nvCxnSpPr>
        <p:spPr bwMode="auto">
          <a:xfrm>
            <a:off x="850257" y="2466572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17" name="Connecteur droit 116"/>
          <p:cNvCxnSpPr/>
          <p:nvPr/>
        </p:nvCxnSpPr>
        <p:spPr bwMode="auto">
          <a:xfrm>
            <a:off x="850257" y="3722665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18" name="Connecteur droit 117"/>
          <p:cNvCxnSpPr/>
          <p:nvPr/>
        </p:nvCxnSpPr>
        <p:spPr bwMode="auto">
          <a:xfrm>
            <a:off x="850257" y="6224222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26" name="Rectangle 25"/>
          <p:cNvSpPr>
            <a:spLocks noChangeAspect="1"/>
          </p:cNvSpPr>
          <p:nvPr/>
        </p:nvSpPr>
        <p:spPr bwMode="auto">
          <a:xfrm>
            <a:off x="759444" y="328908"/>
            <a:ext cx="398538" cy="386556"/>
          </a:xfrm>
          <a:prstGeom prst="rect">
            <a:avLst/>
          </a:prstGeom>
          <a:solidFill>
            <a:srgbClr val="CC0099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9</a:t>
            </a:r>
          </a:p>
        </p:txBody>
      </p:sp>
      <p:sp>
        <p:nvSpPr>
          <p:cNvPr id="31" name="Rectangle 50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1593669" y="291356"/>
            <a:ext cx="74423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Financer les besoins à titre privé</a:t>
            </a:r>
          </a:p>
          <a:p>
            <a:pPr eaLnBrk="0" hangingPunct="0">
              <a:buClr>
                <a:srgbClr val="581D74"/>
              </a:buClr>
            </a:pPr>
            <a:r>
              <a:rPr lang="fr-FR" sz="1400" i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Les solutions de la Caisse d’Epargne Marché des </a:t>
            </a:r>
            <a:r>
              <a:rPr lang="fr-FR" sz="1400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Professionnels</a:t>
            </a:r>
            <a:endParaRPr lang="fr-FR" sz="1400" i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2" name="Arrondir un rectangle à un seul coin 31"/>
          <p:cNvSpPr/>
          <p:nvPr/>
        </p:nvSpPr>
        <p:spPr>
          <a:xfrm>
            <a:off x="858658" y="1064843"/>
            <a:ext cx="2728054" cy="276999"/>
          </a:xfrm>
          <a:prstGeom prst="round1Rect">
            <a:avLst/>
          </a:prstGeom>
          <a:solidFill>
            <a:srgbClr val="A49896"/>
          </a:solidFill>
        </p:spPr>
        <p:txBody>
          <a:bodyPr wrap="square">
            <a:spAutoFit/>
          </a:bodyPr>
          <a:lstStyle/>
          <a:p>
            <a:r>
              <a:rPr lang="fr-FR" b="1" cap="all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rPr>
              <a:t>Financer </a:t>
            </a:r>
            <a:r>
              <a:rPr lang="fr-FR" b="1" cap="all" dirty="0" smtClean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rPr>
              <a:t>un projet immobilier</a:t>
            </a:r>
            <a:endParaRPr lang="fr-FR" b="1" cap="all" dirty="0">
              <a:solidFill>
                <a:schemeClr val="bg1"/>
              </a:solidFill>
              <a:latin typeface="Calibri" panose="020F0502020204030204" pitchFamily="34" charset="0"/>
              <a:ea typeface="+mj-ea"/>
              <a:cs typeface="+mj-cs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2765830" y="3245033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5 ans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3328261" y="3245033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30 ans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35" name="Groupe 34"/>
          <p:cNvGrpSpPr/>
          <p:nvPr/>
        </p:nvGrpSpPr>
        <p:grpSpPr>
          <a:xfrm>
            <a:off x="2644828" y="3471554"/>
            <a:ext cx="1109663" cy="171450"/>
            <a:chOff x="1478124" y="3703384"/>
            <a:chExt cx="1109663" cy="171450"/>
          </a:xfrm>
        </p:grpSpPr>
        <p:pic>
          <p:nvPicPr>
            <p:cNvPr id="3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8124" y="3703384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7" name="Rectangle à coins arrondis 36"/>
            <p:cNvSpPr/>
            <p:nvPr/>
          </p:nvSpPr>
          <p:spPr bwMode="auto">
            <a:xfrm>
              <a:off x="1807332" y="3755957"/>
              <a:ext cx="648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38" name="Ellipse 37"/>
            <p:cNvSpPr/>
            <p:nvPr/>
          </p:nvSpPr>
          <p:spPr bwMode="auto">
            <a:xfrm>
              <a:off x="1801741" y="3742309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39" name="Ellipse 38"/>
            <p:cNvSpPr/>
            <p:nvPr/>
          </p:nvSpPr>
          <p:spPr bwMode="auto">
            <a:xfrm>
              <a:off x="2368451" y="3742309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40" name="ZoneTexte 39"/>
          <p:cNvSpPr txBox="1"/>
          <p:nvPr/>
        </p:nvSpPr>
        <p:spPr>
          <a:xfrm>
            <a:off x="2925565" y="2871126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7 600 €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42" name="Groupe 41"/>
          <p:cNvGrpSpPr/>
          <p:nvPr/>
        </p:nvGrpSpPr>
        <p:grpSpPr>
          <a:xfrm>
            <a:off x="2822252" y="3073583"/>
            <a:ext cx="1109663" cy="171450"/>
            <a:chOff x="1478124" y="3703384"/>
            <a:chExt cx="1109663" cy="171450"/>
          </a:xfrm>
        </p:grpSpPr>
        <p:pic>
          <p:nvPicPr>
            <p:cNvPr id="43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8124" y="3703384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4" name="Rectangle à coins arrondis 43"/>
            <p:cNvSpPr/>
            <p:nvPr/>
          </p:nvSpPr>
          <p:spPr bwMode="auto">
            <a:xfrm>
              <a:off x="1683751" y="3742309"/>
              <a:ext cx="864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46" name="Ellipse 45"/>
            <p:cNvSpPr/>
            <p:nvPr/>
          </p:nvSpPr>
          <p:spPr bwMode="auto">
            <a:xfrm>
              <a:off x="1672020" y="3742309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47" name="Arrondir un rectangle à un seul coin 46"/>
          <p:cNvSpPr/>
          <p:nvPr/>
        </p:nvSpPr>
        <p:spPr>
          <a:xfrm>
            <a:off x="4646467" y="1064843"/>
            <a:ext cx="4040334" cy="276999"/>
          </a:xfrm>
          <a:prstGeom prst="round1Rect">
            <a:avLst/>
          </a:prstGeom>
          <a:solidFill>
            <a:srgbClr val="A49896"/>
          </a:solidFill>
        </p:spPr>
        <p:txBody>
          <a:bodyPr wrap="square">
            <a:spAutoFit/>
          </a:bodyPr>
          <a:lstStyle/>
          <a:p>
            <a:r>
              <a:rPr lang="fr-FR" b="1" cap="all" dirty="0" smtClean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rPr>
              <a:t>Financer un véhicule / des travaux / sa trésorerie</a:t>
            </a:r>
            <a:endParaRPr lang="fr-FR" b="1" cap="all" dirty="0">
              <a:solidFill>
                <a:schemeClr val="bg1"/>
              </a:solidFill>
              <a:latin typeface="Calibri" panose="020F0502020204030204" pitchFamily="34" charset="0"/>
              <a:ea typeface="+mj-ea"/>
              <a:cs typeface="+mj-cs"/>
            </a:endParaRPr>
          </a:p>
        </p:txBody>
      </p:sp>
      <p:pic>
        <p:nvPicPr>
          <p:cNvPr id="30" name="Picture 8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637" y="1355624"/>
            <a:ext cx="360000" cy="36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ZoneTexte 40"/>
          <p:cNvSpPr txBox="1"/>
          <p:nvPr/>
        </p:nvSpPr>
        <p:spPr>
          <a:xfrm>
            <a:off x="5552473" y="3257065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6</a:t>
            </a: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 ans </a:t>
            </a:r>
            <a:r>
              <a:rPr lang="fr-FR" sz="1000" i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(véhicule)</a:t>
            </a:r>
            <a:endParaRPr lang="fr-FR" sz="1000" i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48" name="Groupe 47"/>
          <p:cNvGrpSpPr/>
          <p:nvPr/>
        </p:nvGrpSpPr>
        <p:grpSpPr>
          <a:xfrm>
            <a:off x="5431471" y="3459522"/>
            <a:ext cx="1109663" cy="171450"/>
            <a:chOff x="1478124" y="3703384"/>
            <a:chExt cx="1109663" cy="171450"/>
          </a:xfrm>
        </p:grpSpPr>
        <p:pic>
          <p:nvPicPr>
            <p:cNvPr id="49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8124" y="3703384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0" name="Rectangle à coins arrondis 49"/>
            <p:cNvSpPr/>
            <p:nvPr/>
          </p:nvSpPr>
          <p:spPr bwMode="auto">
            <a:xfrm>
              <a:off x="1530599" y="3742309"/>
              <a:ext cx="216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52" name="Ellipse 51"/>
            <p:cNvSpPr/>
            <p:nvPr/>
          </p:nvSpPr>
          <p:spPr bwMode="auto">
            <a:xfrm>
              <a:off x="1664132" y="3728661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53" name="ZoneTexte 52"/>
          <p:cNvSpPr txBox="1"/>
          <p:nvPr/>
        </p:nvSpPr>
        <p:spPr>
          <a:xfrm>
            <a:off x="6504328" y="2910454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50 000 €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54" name="Groupe 53"/>
          <p:cNvGrpSpPr/>
          <p:nvPr/>
        </p:nvGrpSpPr>
        <p:grpSpPr>
          <a:xfrm>
            <a:off x="6182111" y="3112911"/>
            <a:ext cx="1109663" cy="171450"/>
            <a:chOff x="1478124" y="3703384"/>
            <a:chExt cx="1109663" cy="171450"/>
          </a:xfrm>
        </p:grpSpPr>
        <p:pic>
          <p:nvPicPr>
            <p:cNvPr id="55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8124" y="3703384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6" name="Rectangle à coins arrondis 55"/>
            <p:cNvSpPr/>
            <p:nvPr/>
          </p:nvSpPr>
          <p:spPr bwMode="auto">
            <a:xfrm>
              <a:off x="1527335" y="3742309"/>
              <a:ext cx="612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57" name="Ellipse 56"/>
            <p:cNvSpPr/>
            <p:nvPr/>
          </p:nvSpPr>
          <p:spPr bwMode="auto">
            <a:xfrm>
              <a:off x="2020942" y="3742309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69" name="Ellipse 68"/>
            <p:cNvSpPr/>
            <p:nvPr/>
          </p:nvSpPr>
          <p:spPr bwMode="auto">
            <a:xfrm>
              <a:off x="1527335" y="3742309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74" name="ZoneTexte 73"/>
          <p:cNvSpPr txBox="1"/>
          <p:nvPr/>
        </p:nvSpPr>
        <p:spPr>
          <a:xfrm>
            <a:off x="7056001" y="3257065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10 ans </a:t>
            </a:r>
            <a:r>
              <a:rPr lang="fr-FR" sz="1000" i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(travaux / trésorerie)</a:t>
            </a:r>
            <a:endParaRPr lang="fr-FR" sz="1000" i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75" name="Groupe 74"/>
          <p:cNvGrpSpPr/>
          <p:nvPr/>
        </p:nvGrpSpPr>
        <p:grpSpPr>
          <a:xfrm>
            <a:off x="6730279" y="3459522"/>
            <a:ext cx="1109663" cy="171450"/>
            <a:chOff x="1478124" y="3703384"/>
            <a:chExt cx="1109663" cy="171450"/>
          </a:xfrm>
        </p:grpSpPr>
        <p:pic>
          <p:nvPicPr>
            <p:cNvPr id="7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8124" y="3703384"/>
              <a:ext cx="1109663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7" name="Rectangle à coins arrondis 76"/>
            <p:cNvSpPr/>
            <p:nvPr/>
          </p:nvSpPr>
          <p:spPr bwMode="auto">
            <a:xfrm>
              <a:off x="1530599" y="3742309"/>
              <a:ext cx="504000" cy="93600"/>
            </a:xfrm>
            <a:prstGeom prst="roundRect">
              <a:avLst>
                <a:gd name="adj" fmla="val 50000"/>
              </a:avLst>
            </a:prstGeom>
            <a:solidFill>
              <a:srgbClr val="FF5757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78" name="Ellipse 77"/>
            <p:cNvSpPr/>
            <p:nvPr/>
          </p:nvSpPr>
          <p:spPr bwMode="auto">
            <a:xfrm>
              <a:off x="1975341" y="3728661"/>
              <a:ext cx="93600" cy="93600"/>
            </a:xfrm>
            <a:prstGeom prst="ellipse">
              <a:avLst/>
            </a:prstGeom>
            <a:solidFill>
              <a:srgbClr val="E9030A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 h="25400" prst="softRound"/>
            </a:sp3d>
          </p:spPr>
          <p:txBody>
            <a:bodyPr rot="0" spcFirstLastPara="0" vert="horz" wrap="square" lIns="83978" tIns="41989" rIns="83978" bIns="419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79" name="Rectangle 78"/>
          <p:cNvSpPr/>
          <p:nvPr/>
        </p:nvSpPr>
        <p:spPr bwMode="auto">
          <a:xfrm>
            <a:off x="6276720" y="1396745"/>
            <a:ext cx="1512000" cy="4680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288000" tIns="41989" rIns="288000" bIns="41989" rtlCol="0" anchor="ctr"/>
          <a:lstStyle/>
          <a:p>
            <a:pPr algn="ctr" defTabSz="839788">
              <a:spcBef>
                <a:spcPts val="600"/>
              </a:spcBef>
              <a:spcAft>
                <a:spcPts val="0"/>
              </a:spcAft>
            </a:pPr>
            <a:r>
              <a:rPr lang="fr-FR" sz="900" b="1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Prêt travaux</a:t>
            </a:r>
          </a:p>
        </p:txBody>
      </p:sp>
      <p:sp>
        <p:nvSpPr>
          <p:cNvPr id="80" name="Rectangle 79"/>
          <p:cNvSpPr/>
          <p:nvPr/>
        </p:nvSpPr>
        <p:spPr bwMode="auto">
          <a:xfrm>
            <a:off x="7908728" y="1396745"/>
            <a:ext cx="1512000" cy="4680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288000" tIns="41989" rIns="288000" bIns="41989" rtlCol="0" anchor="ctr"/>
          <a:lstStyle/>
          <a:p>
            <a:pPr algn="ctr" defTabSz="839788">
              <a:spcBef>
                <a:spcPts val="600"/>
              </a:spcBef>
              <a:spcAft>
                <a:spcPts val="0"/>
              </a:spcAft>
            </a:pPr>
            <a:r>
              <a:rPr lang="fr-FR" sz="900" b="1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Prêt </a:t>
            </a:r>
            <a:r>
              <a:rPr lang="fr-FR" sz="900" b="1" dirty="0" err="1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Tréso</a:t>
            </a:r>
            <a:r>
              <a:rPr lang="fr-FR" sz="900" b="1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 </a:t>
            </a:r>
            <a:r>
              <a:rPr lang="fr-FR" sz="900" b="1" dirty="0" err="1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Izicef</a:t>
            </a:r>
            <a:endParaRPr lang="fr-FR" sz="900" b="1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5986302" y="2910454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1000 €</a:t>
            </a:r>
            <a:endParaRPr lang="fr-FR" sz="1000" b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5119739" y="3257065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4mois</a:t>
            </a:r>
            <a:endParaRPr lang="fr-FR" sz="1000" i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62" name="Ellipse 61"/>
          <p:cNvSpPr/>
          <p:nvPr/>
        </p:nvSpPr>
        <p:spPr bwMode="auto">
          <a:xfrm>
            <a:off x="5469623" y="3487071"/>
            <a:ext cx="93600" cy="93600"/>
          </a:xfrm>
          <a:prstGeom prst="ellipse">
            <a:avLst/>
          </a:prstGeom>
          <a:solidFill>
            <a:srgbClr val="E9030A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31750" h="25400" prst="softRound"/>
          </a:sp3d>
        </p:spPr>
        <p:txBody>
          <a:bodyPr rot="0" spcFirstLastPara="0" vert="horz" wrap="square" lIns="83978" tIns="41989" rIns="83978" bIns="419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63" name="ZoneTexte 62"/>
          <p:cNvSpPr txBox="1"/>
          <p:nvPr/>
        </p:nvSpPr>
        <p:spPr>
          <a:xfrm>
            <a:off x="6495280" y="3257065"/>
            <a:ext cx="483323" cy="218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839788">
              <a:spcBef>
                <a:spcPts val="0"/>
              </a:spcBef>
            </a:pPr>
            <a:r>
              <a:rPr lang="fr-FR" sz="1000" b="1" dirty="0" smtClean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4mois</a:t>
            </a:r>
            <a:endParaRPr lang="fr-FR" sz="1000" i="1" dirty="0">
              <a:solidFill>
                <a:schemeClr val="accent2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64" name="Ellipse 63"/>
          <p:cNvSpPr/>
          <p:nvPr/>
        </p:nvSpPr>
        <p:spPr bwMode="auto">
          <a:xfrm>
            <a:off x="6768455" y="3489343"/>
            <a:ext cx="93600" cy="93600"/>
          </a:xfrm>
          <a:prstGeom prst="ellipse">
            <a:avLst/>
          </a:prstGeom>
          <a:solidFill>
            <a:srgbClr val="E9030A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31750" h="25400" prst="softRound"/>
          </a:sp3d>
        </p:spPr>
        <p:txBody>
          <a:bodyPr rot="0" spcFirstLastPara="0" vert="horz" wrap="square" lIns="83978" tIns="41989" rIns="83978" bIns="419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65" name="Rectangle 64"/>
          <p:cNvSpPr/>
          <p:nvPr/>
        </p:nvSpPr>
        <p:spPr bwMode="auto">
          <a:xfrm>
            <a:off x="954770" y="1923945"/>
            <a:ext cx="1690058" cy="22557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/>
            <a:r>
              <a:rPr lang="fr-FR" sz="900" dirty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Caution </a:t>
            </a:r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SACCEF</a:t>
            </a:r>
            <a:endParaRPr lang="fr-FR" sz="9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2698071" y="1923947"/>
            <a:ext cx="1737627" cy="22557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/>
            <a:r>
              <a:rPr lang="fr-FR" sz="900" dirty="0" smtClean="0">
                <a:solidFill>
                  <a:srgbClr val="948683"/>
                </a:solidFill>
                <a:latin typeface="Calibri" panose="020F0502020204030204" pitchFamily="34" charset="0"/>
                <a:cs typeface="Arial" charset="0"/>
              </a:rPr>
              <a:t>PPD</a:t>
            </a:r>
            <a:endParaRPr lang="fr-FR" sz="900" dirty="0">
              <a:solidFill>
                <a:srgbClr val="948683"/>
              </a:solidFill>
              <a:latin typeface="Calibri" panose="020F0502020204030204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01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blank 8">
      <a:dk1>
        <a:srgbClr val="ADADAD"/>
      </a:dk1>
      <a:lt1>
        <a:srgbClr val="FFFFFF"/>
      </a:lt1>
      <a:dk2>
        <a:srgbClr val="ADADAD"/>
      </a:dk2>
      <a:lt2>
        <a:srgbClr val="E0E0E0"/>
      </a:lt2>
      <a:accent1>
        <a:srgbClr val="EAEAEA"/>
      </a:accent1>
      <a:accent2>
        <a:srgbClr val="4D4D4D"/>
      </a:accent2>
      <a:accent3>
        <a:srgbClr val="FFFFFF"/>
      </a:accent3>
      <a:accent4>
        <a:srgbClr val="939393"/>
      </a:accent4>
      <a:accent5>
        <a:srgbClr val="F3F3F3"/>
      </a:accent5>
      <a:accent6>
        <a:srgbClr val="454545"/>
      </a:accent6>
      <a:hlink>
        <a:srgbClr val="E9030A"/>
      </a:hlink>
      <a:folHlink>
        <a:srgbClr val="581D74"/>
      </a:folHlink>
    </a:clrScheme>
    <a:fontScheme name="blank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E9030A"/>
        </a:solidFill>
        <a:ln w="9525">
          <a:noFill/>
          <a:miter lim="800000"/>
          <a:headEnd/>
          <a:tailEnd/>
        </a:ln>
        <a:effectLst/>
      </a:spPr>
      <a:bodyPr lIns="83978" tIns="41989" rIns="83978" bIns="41989" anchor="ctr"/>
      <a:lstStyle>
        <a:defPPr algn="ctr" defTabSz="839788">
          <a:spcBef>
            <a:spcPct val="55000"/>
          </a:spcBef>
          <a:defRPr sz="1400" b="1" dirty="0" smtClean="0">
            <a:solidFill>
              <a:schemeClr val="bg1"/>
            </a:solidFill>
            <a:latin typeface="Arial Narrow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80808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>
        <a:noFill/>
      </a:spPr>
      <a:bodyPr wrap="square" rtlCol="0">
        <a:noAutofit/>
      </a:bodyPr>
      <a:lstStyle>
        <a:defPPr>
          <a:defRPr dirty="0" smtClean="0">
            <a:solidFill>
              <a:schemeClr val="tx1">
                <a:lumMod val="50000"/>
              </a:schemeClr>
            </a:solidFill>
            <a:latin typeface="+mj-lt"/>
          </a:defRPr>
        </a:defPPr>
      </a:lstStyle>
    </a:txDef>
  </a:objectDefaults>
  <a:extraClrSchemeLst>
    <a:extraClrScheme>
      <a:clrScheme name="blank 1">
        <a:dk1>
          <a:srgbClr val="003366"/>
        </a:dk1>
        <a:lt1>
          <a:srgbClr val="FFFFFF"/>
        </a:lt1>
        <a:dk2>
          <a:srgbClr val="003366"/>
        </a:dk2>
        <a:lt2>
          <a:srgbClr val="E3E2C7"/>
        </a:lt2>
        <a:accent1>
          <a:srgbClr val="CCCC99"/>
        </a:accent1>
        <a:accent2>
          <a:srgbClr val="003366"/>
        </a:accent2>
        <a:accent3>
          <a:srgbClr val="FFFFFF"/>
        </a:accent3>
        <a:accent4>
          <a:srgbClr val="002A56"/>
        </a:accent4>
        <a:accent5>
          <a:srgbClr val="E2E2CA"/>
        </a:accent5>
        <a:accent6>
          <a:srgbClr val="002D5C"/>
        </a:accent6>
        <a:hlink>
          <a:srgbClr val="003366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DDDDDD"/>
        </a:accent1>
        <a:accent2>
          <a:srgbClr val="333333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2D2D2D"/>
        </a:accent6>
        <a:hlink>
          <a:srgbClr val="80808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5F5F5F"/>
        </a:dk1>
        <a:lt1>
          <a:srgbClr val="FFFFFF"/>
        </a:lt1>
        <a:dk2>
          <a:srgbClr val="003366"/>
        </a:dk2>
        <a:lt2>
          <a:srgbClr val="FFFFFF"/>
        </a:lt2>
        <a:accent1>
          <a:srgbClr val="7E003F"/>
        </a:accent1>
        <a:accent2>
          <a:srgbClr val="DDDDDD"/>
        </a:accent2>
        <a:accent3>
          <a:srgbClr val="AAADB8"/>
        </a:accent3>
        <a:accent4>
          <a:srgbClr val="DADADA"/>
        </a:accent4>
        <a:accent5>
          <a:srgbClr val="C0AAAF"/>
        </a:accent5>
        <a:accent6>
          <a:srgbClr val="C8C8C8"/>
        </a:accent6>
        <a:hlink>
          <a:srgbClr val="969696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4">
        <a:dk1>
          <a:srgbClr val="003366"/>
        </a:dk1>
        <a:lt1>
          <a:srgbClr val="FFFFFF"/>
        </a:lt1>
        <a:dk2>
          <a:srgbClr val="C0C0C0"/>
        </a:dk2>
        <a:lt2>
          <a:srgbClr val="808080"/>
        </a:lt2>
        <a:accent1>
          <a:srgbClr val="EAEAEA"/>
        </a:accent1>
        <a:accent2>
          <a:srgbClr val="3366FF"/>
        </a:accent2>
        <a:accent3>
          <a:srgbClr val="FFFFFF"/>
        </a:accent3>
        <a:accent4>
          <a:srgbClr val="002A56"/>
        </a:accent4>
        <a:accent5>
          <a:srgbClr val="F3F3F3"/>
        </a:accent5>
        <a:accent6>
          <a:srgbClr val="2D5CE7"/>
        </a:accent6>
        <a:hlink>
          <a:srgbClr val="003366"/>
        </a:hlink>
        <a:folHlink>
          <a:srgbClr val="00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3366"/>
        </a:dk1>
        <a:lt1>
          <a:srgbClr val="FFFFFF"/>
        </a:lt1>
        <a:dk2>
          <a:srgbClr val="C0C0C0"/>
        </a:dk2>
        <a:lt2>
          <a:srgbClr val="808080"/>
        </a:lt2>
        <a:accent1>
          <a:srgbClr val="EAEAEA"/>
        </a:accent1>
        <a:accent2>
          <a:srgbClr val="3366FF"/>
        </a:accent2>
        <a:accent3>
          <a:srgbClr val="FFFFFF"/>
        </a:accent3>
        <a:accent4>
          <a:srgbClr val="002A56"/>
        </a:accent4>
        <a:accent5>
          <a:srgbClr val="F3F3F3"/>
        </a:accent5>
        <a:accent6>
          <a:srgbClr val="2D5CE7"/>
        </a:accent6>
        <a:hlink>
          <a:srgbClr val="003366"/>
        </a:hlink>
        <a:folHlink>
          <a:srgbClr val="CDE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ADADAD"/>
        </a:dk1>
        <a:lt1>
          <a:srgbClr val="FFFFFF"/>
        </a:lt1>
        <a:dk2>
          <a:srgbClr val="C0C0C0"/>
        </a:dk2>
        <a:lt2>
          <a:srgbClr val="808080"/>
        </a:lt2>
        <a:accent1>
          <a:srgbClr val="EAEAEA"/>
        </a:accent1>
        <a:accent2>
          <a:srgbClr val="4D4D4D"/>
        </a:accent2>
        <a:accent3>
          <a:srgbClr val="FFFFFF"/>
        </a:accent3>
        <a:accent4>
          <a:srgbClr val="939393"/>
        </a:accent4>
        <a:accent5>
          <a:srgbClr val="F3F3F3"/>
        </a:accent5>
        <a:accent6>
          <a:srgbClr val="454545"/>
        </a:accent6>
        <a:hlink>
          <a:srgbClr val="E9030A"/>
        </a:hlink>
        <a:folHlink>
          <a:srgbClr val="99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7">
        <a:dk1>
          <a:srgbClr val="ADADAD"/>
        </a:dk1>
        <a:lt1>
          <a:srgbClr val="FFFFFF"/>
        </a:lt1>
        <a:dk2>
          <a:srgbClr val="C0C0C0"/>
        </a:dk2>
        <a:lt2>
          <a:srgbClr val="808080"/>
        </a:lt2>
        <a:accent1>
          <a:srgbClr val="EAEAEA"/>
        </a:accent1>
        <a:accent2>
          <a:srgbClr val="4D4D4D"/>
        </a:accent2>
        <a:accent3>
          <a:srgbClr val="FFFFFF"/>
        </a:accent3>
        <a:accent4>
          <a:srgbClr val="939393"/>
        </a:accent4>
        <a:accent5>
          <a:srgbClr val="F3F3F3"/>
        </a:accent5>
        <a:accent6>
          <a:srgbClr val="454545"/>
        </a:accent6>
        <a:hlink>
          <a:srgbClr val="E9030A"/>
        </a:hlink>
        <a:folHlink>
          <a:srgbClr val="581D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8">
        <a:dk1>
          <a:srgbClr val="ADADAD"/>
        </a:dk1>
        <a:lt1>
          <a:srgbClr val="FFFFFF"/>
        </a:lt1>
        <a:dk2>
          <a:srgbClr val="ADADAD"/>
        </a:dk2>
        <a:lt2>
          <a:srgbClr val="E0E0E0"/>
        </a:lt2>
        <a:accent1>
          <a:srgbClr val="EAEAEA"/>
        </a:accent1>
        <a:accent2>
          <a:srgbClr val="4D4D4D"/>
        </a:accent2>
        <a:accent3>
          <a:srgbClr val="FFFFFF"/>
        </a:accent3>
        <a:accent4>
          <a:srgbClr val="939393"/>
        </a:accent4>
        <a:accent5>
          <a:srgbClr val="F3F3F3"/>
        </a:accent5>
        <a:accent6>
          <a:srgbClr val="454545"/>
        </a:accent6>
        <a:hlink>
          <a:srgbClr val="E9030A"/>
        </a:hlink>
        <a:folHlink>
          <a:srgbClr val="581D7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722A3CC8C85F41A1FFFAAA2C599ABA" ma:contentTypeVersion="0" ma:contentTypeDescription="Crée un document." ma:contentTypeScope="" ma:versionID="664d689d808833aa93c897a12f896b4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3940818-CE33-4509-A13E-BF1D8BA490E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FC56ECE-D58B-47B4-90FC-2C590081DD23}">
  <ds:schemaRefs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elements/1.1/"/>
    <ds:schemaRef ds:uri="http://schemas.microsoft.com/office/2006/documentManagement/types"/>
    <ds:schemaRef ds:uri="http://purl.org/dc/dcmitype/"/>
    <ds:schemaRef ds:uri="http://purl.org/dc/terms/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B594FF6B-6A12-4535-9EB4-AB1C5D6103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47236</TotalTime>
  <Words>4439</Words>
  <Application>Microsoft Office PowerPoint</Application>
  <PresentationFormat>Format A4 (210 x 297 mm)</PresentationFormat>
  <Paragraphs>809</Paragraphs>
  <Slides>24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24</vt:i4>
      </vt:variant>
    </vt:vector>
  </HeadingPairs>
  <TitlesOfParts>
    <vt:vector size="26" baseType="lpstr">
      <vt:lpstr>blank</vt:lpstr>
      <vt:lpstr>Conception personnalisée</vt:lpstr>
      <vt:lpstr>Présentation PowerPoint</vt:lpstr>
      <vt:lpstr>« Passer d’une logique de crédit à une logique de financement » : de quoi parle-t-on ? </vt:lpstr>
      <vt:lpstr>Un guide pour avoir une vision panoramique des solutions de financement </vt:lpstr>
      <vt:lpstr>Les 9 besoins de financement de nos clients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Exton Consulting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Consultant</dc:creator>
  <cp:lastModifiedBy>a5700629</cp:lastModifiedBy>
  <cp:revision>5756</cp:revision>
  <cp:lastPrinted>2014-06-30T07:15:00Z</cp:lastPrinted>
  <dcterms:created xsi:type="dcterms:W3CDTF">2011-02-22T15:34:09Z</dcterms:created>
  <dcterms:modified xsi:type="dcterms:W3CDTF">2017-05-03T12:48:48Z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0x01010038722A3CC8C85F41A1FFFAAA2C599ABA</vt:lpwstr>
  </property>
</Properties>
</file>