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1468" r:id="rId2"/>
    <p:sldId id="2262" r:id="rId3"/>
    <p:sldId id="2277" r:id="rId4"/>
    <p:sldId id="2279" r:id="rId5"/>
    <p:sldId id="2278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EA6A"/>
    <a:srgbClr val="BFBFBF"/>
    <a:srgbClr val="FF9900"/>
    <a:srgbClr val="660066"/>
    <a:srgbClr val="009999"/>
    <a:srgbClr val="00CC99"/>
    <a:srgbClr val="FA8A72"/>
    <a:srgbClr val="00823B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88795" autoAdjust="0"/>
  </p:normalViewPr>
  <p:slideViewPr>
    <p:cSldViewPr snapToGrid="0">
      <p:cViewPr varScale="1">
        <p:scale>
          <a:sx n="57" d="100"/>
          <a:sy n="57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  <p:guide orient="horz" pos="3105"/>
        <p:guide orient="horz" pos="3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05/11/2020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3" y="2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05/11/2020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5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3" y="9428585"/>
            <a:ext cx="2945659" cy="49633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Ajout le mois prochain d’un </a:t>
            </a:r>
            <a:r>
              <a:rPr lang="fr-FR" dirty="0" err="1" smtClean="0"/>
              <a:t>slide</a:t>
            </a:r>
            <a:r>
              <a:rPr lang="fr-FR" dirty="0" smtClean="0"/>
              <a:t> avec les marges et une synthèse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03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EI = Entrepreneurs Individuels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376E12-FE50-42E2-B4F0-58703DF1D80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132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EI = Entrepreneurs Individuels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376E12-FE50-42E2-B4F0-58703DF1D80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35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EI = Entrepreneurs Individuels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376E12-FE50-42E2-B4F0-58703DF1D80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36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Prêt relance FEI sous garantie FEI COSME </a:t>
            </a:r>
            <a:r>
              <a:rPr lang="fr-FR" dirty="0" err="1" smtClean="0"/>
              <a:t>Covid</a:t>
            </a:r>
            <a:r>
              <a:rPr lang="fr-FR" dirty="0" smtClean="0"/>
              <a:t> - 19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3657477" y="6281869"/>
            <a:ext cx="4664279" cy="293476"/>
          </a:xfrm>
        </p:spPr>
        <p:txBody>
          <a:bodyPr>
            <a:normAutofit/>
          </a:bodyPr>
          <a:lstStyle/>
          <a:p>
            <a:r>
              <a:rPr lang="fr-FR" sz="1100" dirty="0" smtClean="0"/>
              <a:t>Marché des Pros 08 10 2020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79115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 rot="16200000">
            <a:off x="-3216239" y="3183512"/>
            <a:ext cx="6867525" cy="435046"/>
          </a:xfrm>
        </p:spPr>
        <p:txBody>
          <a:bodyPr>
            <a:normAutofit/>
          </a:bodyPr>
          <a:lstStyle/>
          <a:p>
            <a:r>
              <a:rPr lang="fr-FR" dirty="0" smtClean="0"/>
              <a:t>Marché des professionnels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752475" y="426821"/>
            <a:ext cx="8200206" cy="644958"/>
          </a:xfrm>
          <a:noFill/>
        </p:spPr>
        <p:txBody>
          <a:bodyPr/>
          <a:lstStyle/>
          <a:p>
            <a:r>
              <a:rPr lang="fr-FR" dirty="0" smtClean="0"/>
              <a:t>Contexte </a:t>
            </a:r>
            <a:endParaRPr lang="fr-FR" dirty="0"/>
          </a:p>
        </p:txBody>
      </p:sp>
      <p:sp>
        <p:nvSpPr>
          <p:cNvPr id="6" name="AutoShape 2" descr="Résultat de recherche d'images pour &quot;drapeau belge&quot;"/>
          <p:cNvSpPr>
            <a:spLocks noChangeAspect="1" noChangeArrowheads="1"/>
          </p:cNvSpPr>
          <p:nvPr/>
        </p:nvSpPr>
        <p:spPr bwMode="auto">
          <a:xfrm>
            <a:off x="0" y="-136525"/>
            <a:ext cx="17716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9697" y="1365937"/>
            <a:ext cx="8252984" cy="3180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Pour répondre à la crise économique résultant de la crise sanitaire, et dans l’attente de dispositifs dédiés prévus pour la fin d’année, la Commission Européenne a proposé aux Banques d’utiliser le programme COSME (  </a:t>
            </a:r>
            <a:r>
              <a:rPr lang="fr-FR" sz="16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Competitiveness</a:t>
            </a: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for Small and Medium </a:t>
            </a:r>
            <a:r>
              <a:rPr lang="fr-FR" sz="16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Enterprises</a:t>
            </a: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r>
              <a:rPr lang="fr-FR" sz="1600" dirty="0">
                <a:solidFill>
                  <a:srgbClr val="4D5156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existant avec une extension « Covid-19 ».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Par signature d’une nouvelle convention, le FEI a ouvert la possibilité de monter sa garantie de 50% à 80% lorsque le prêt couvert vise à </a:t>
            </a:r>
            <a:r>
              <a:rPr lang="fr-FR" sz="16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l’accroissement </a:t>
            </a: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fonds de roulement de l’emprunteur (</a:t>
            </a:r>
            <a:r>
              <a:rPr lang="fr-FR" sz="16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capital).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Un montant de 250 M€ de garantie a été octroyé aux CE pour ce dispositif Covid-19, avec un « cap rate » à 10%. Concrètement, les CE pourront octroyer, jusqu’au 31/12/2020, 312,5 M€ de prêts garantis à 80% et le FEI remboursera jusqu’à 25 M€ de perte.</a:t>
            </a:r>
          </a:p>
        </p:txBody>
      </p:sp>
    </p:spTree>
    <p:extLst>
      <p:ext uri="{BB962C8B-B14F-4D97-AF65-F5344CB8AC3E}">
        <p14:creationId xmlns:p14="http://schemas.microsoft.com/office/powerpoint/2010/main" val="89353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Marché des professionnels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2474" y="405173"/>
            <a:ext cx="8391525" cy="644958"/>
          </a:xfrm>
          <a:noFill/>
        </p:spPr>
        <p:txBody>
          <a:bodyPr/>
          <a:lstStyle/>
          <a:p>
            <a:r>
              <a:rPr lang="fr-FR" dirty="0"/>
              <a:t>Caractéristiques de la garantie de l’Etat </a:t>
            </a:r>
          </a:p>
        </p:txBody>
      </p:sp>
      <p:sp>
        <p:nvSpPr>
          <p:cNvPr id="3" name="Rectangle 2"/>
          <p:cNvSpPr/>
          <p:nvPr/>
        </p:nvSpPr>
        <p:spPr>
          <a:xfrm>
            <a:off x="752474" y="1319573"/>
            <a:ext cx="801356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Dans le cadre de la crise sanitaire actuelle, le Fonds Européen d’Investissement met à la disposition du Groupe BPCE une garantie FEI COSME COVID19</a:t>
            </a:r>
          </a:p>
          <a:p>
            <a:pPr algn="just"/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Montant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global maximal de garantie pour les Caisse d’Epargne  : 250 M€ jusqu’au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31/12/2020</a:t>
            </a:r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Enveloppe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GEE : 18,8M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€</a:t>
            </a:r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Niveau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 garantie : 80% du montant du prêt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>
                <a:latin typeface="+mj-lt"/>
              </a:rPr>
              <a:t>Coût de la garantie : 0</a:t>
            </a:r>
            <a:r>
              <a:rPr lang="fr-FR" sz="1600" dirty="0" smtClean="0">
                <a:latin typeface="+mj-lt"/>
              </a:rPr>
              <a:t>€</a:t>
            </a:r>
            <a:endParaRPr lang="fr-FR" sz="1600" dirty="0">
              <a:latin typeface="+mj-lt"/>
            </a:endParaRPr>
          </a:p>
          <a:p>
            <a:r>
              <a:rPr lang="fr-FR" sz="1600" dirty="0">
                <a:latin typeface="+mj-lt"/>
              </a:rPr>
              <a:t> </a:t>
            </a:r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>
                <a:latin typeface="+mj-lt"/>
              </a:rPr>
              <a:t>Exercice de la garantie : garantie 1</a:t>
            </a:r>
            <a:r>
              <a:rPr lang="fr-FR" sz="1600" baseline="30000" dirty="0">
                <a:latin typeface="+mj-lt"/>
              </a:rPr>
              <a:t>ère</a:t>
            </a:r>
            <a:r>
              <a:rPr lang="fr-FR" sz="1600" dirty="0">
                <a:latin typeface="+mj-lt"/>
              </a:rPr>
              <a:t> demande </a:t>
            </a:r>
          </a:p>
          <a:p>
            <a:r>
              <a:rPr lang="fr-FR" sz="1600" dirty="0">
                <a:latin typeface="+mj-lt"/>
              </a:rPr>
              <a:t> 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742950" lvl="1" indent="-285750" algn="just" fontAlgn="ctr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Période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 souscription très courte : jusqu’à  la fin d’année</a:t>
            </a:r>
          </a:p>
        </p:txBody>
      </p:sp>
    </p:spTree>
    <p:extLst>
      <p:ext uri="{BB962C8B-B14F-4D97-AF65-F5344CB8AC3E}">
        <p14:creationId xmlns:p14="http://schemas.microsoft.com/office/powerpoint/2010/main" val="81359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Marché des professionnels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2474" y="405173"/>
            <a:ext cx="8391525" cy="644958"/>
          </a:xfrm>
          <a:noFill/>
        </p:spPr>
        <p:txBody>
          <a:bodyPr/>
          <a:lstStyle/>
          <a:p>
            <a:r>
              <a:rPr lang="fr-FR" dirty="0" smtClean="0"/>
              <a:t>Présentation de l’offre </a:t>
            </a:r>
            <a:r>
              <a:rPr lang="fr-FR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834013" y="1147312"/>
            <a:ext cx="746090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Nature : Prêt amortissable</a:t>
            </a:r>
          </a:p>
          <a:p>
            <a:pPr marL="457200">
              <a:spcAft>
                <a:spcPts val="0"/>
              </a:spcAft>
              <a:buClr>
                <a:srgbClr val="C00000"/>
              </a:buClr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Bénéficiaires 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Personne physique ou morale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Avec moins de 250 salariés et un chiffre d’affaires inférieur ou égal à 50 M€  et/ou un bilan total annuel inférieur ou égal à 43M€  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Exclusion de certains codes NAF (tabac, production alcool distillé, produits explosifs, armes, jeux de hasard…)</a:t>
            </a:r>
          </a:p>
          <a:p>
            <a:pPr lvl="1">
              <a:spcAft>
                <a:spcPts val="0"/>
              </a:spcAft>
              <a:buClr>
                <a:srgbClr val="C00000"/>
              </a:buClr>
              <a:tabLst>
                <a:tab pos="9144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 </a:t>
            </a: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Objet financé: Financement du </a:t>
            </a:r>
            <a:r>
              <a:rPr lang="fr-FR" sz="1600" b="1" dirty="0">
                <a:latin typeface="+mj-lt"/>
                <a:ea typeface="Times New Roman" panose="02020603050405020304" pitchFamily="18" charset="0"/>
              </a:rPr>
              <a:t>Besoin en Fond de Roulement </a:t>
            </a:r>
            <a:r>
              <a:rPr lang="fr-FR" sz="1600" dirty="0">
                <a:latin typeface="+mj-lt"/>
                <a:ea typeface="Times New Roman" panose="02020603050405020304" pitchFamily="18" charset="0"/>
              </a:rPr>
              <a:t>généré par la crise sanitaire du Covid-19 </a:t>
            </a:r>
          </a:p>
          <a:p>
            <a:pPr marL="457200">
              <a:spcAft>
                <a:spcPts val="0"/>
              </a:spcAft>
              <a:buClr>
                <a:srgbClr val="C00000"/>
              </a:buClr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 </a:t>
            </a: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Montant : </a:t>
            </a:r>
            <a:r>
              <a:rPr lang="fr-FR" sz="1600" b="1" dirty="0">
                <a:latin typeface="+mj-lt"/>
                <a:ea typeface="Times New Roman" panose="02020603050405020304" pitchFamily="18" charset="0"/>
              </a:rPr>
              <a:t>150 K€</a:t>
            </a:r>
            <a:r>
              <a:rPr lang="fr-FR" sz="1600" dirty="0">
                <a:latin typeface="+mj-lt"/>
                <a:ea typeface="Times New Roman" panose="02020603050405020304" pitchFamily="18" charset="0"/>
              </a:rPr>
              <a:t> maximum. Pas de minimum</a:t>
            </a:r>
          </a:p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Durée de remboursement : 12 mois minimum à 120 mois maximum</a:t>
            </a:r>
          </a:p>
          <a:p>
            <a:pPr>
              <a:spcAft>
                <a:spcPts val="0"/>
              </a:spcAft>
              <a:buClr>
                <a:srgbClr val="C00000"/>
              </a:buClr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 </a:t>
            </a: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Franchise : Possibilité de franchise de remboursement partielle de 24 mois maximum ou franchise totale sur 12 mois</a:t>
            </a:r>
          </a:p>
          <a:p>
            <a:pPr marL="742950" lvl="1" indent="-285750"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Assurances : Assurances classiques</a:t>
            </a:r>
          </a:p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83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Marché des professionnels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2474" y="405173"/>
            <a:ext cx="8391525" cy="644958"/>
          </a:xfrm>
          <a:noFill/>
        </p:spPr>
        <p:txBody>
          <a:bodyPr/>
          <a:lstStyle/>
          <a:p>
            <a:r>
              <a:rPr lang="fr-FR" dirty="0" smtClean="0"/>
              <a:t>Présentation de l’offre </a:t>
            </a:r>
            <a:r>
              <a:rPr lang="fr-FR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834013" y="1147312"/>
            <a:ext cx="746090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Taux </a:t>
            </a:r>
            <a:r>
              <a:rPr lang="fr-FR" sz="1600" dirty="0">
                <a:latin typeface="+mj-lt"/>
                <a:ea typeface="Times New Roman" panose="02020603050405020304" pitchFamily="18" charset="0"/>
              </a:rPr>
              <a:t>: Barème Standard </a:t>
            </a:r>
          </a:p>
          <a:p>
            <a:pPr marL="285750" indent="-285750">
              <a:spcAft>
                <a:spcPts val="0"/>
              </a:spcAft>
              <a:buClr>
                <a:srgbClr val="C00000"/>
              </a:buClr>
              <a:buFont typeface="Wingdings 2" panose="05020102010507070707" pitchFamily="18" charset="2"/>
              <a:buChar char="¥"/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Frais de dossier: 1% avec un minimum de 150</a:t>
            </a:r>
            <a:r>
              <a:rPr lang="fr-FR" sz="1600" baseline="30000" dirty="0">
                <a:latin typeface="+mj-lt"/>
                <a:ea typeface="Times New Roman" panose="02020603050405020304" pitchFamily="18" charset="0"/>
              </a:rPr>
              <a:t> €</a:t>
            </a:r>
            <a:r>
              <a:rPr lang="fr-FR" sz="1600" dirty="0">
                <a:latin typeface="+mj-lt"/>
                <a:ea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  <a:buClr>
                <a:srgbClr val="C00000"/>
              </a:buClr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800100" lvl="1" indent="-342900">
              <a:buClr>
                <a:srgbClr val="C00000"/>
              </a:buClr>
              <a:buFont typeface="Wingdings 2" panose="05020102010507070707" pitchFamily="18" charset="2"/>
              <a:buChar char="¥"/>
              <a:tabLst>
                <a:tab pos="457200" algn="l"/>
              </a:tabLst>
            </a:pP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Garanties :</a:t>
            </a: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Garantie FEI à COSME Covid-19 de 80</a:t>
            </a: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%</a:t>
            </a:r>
          </a:p>
          <a:p>
            <a:pPr marL="742950" lvl="1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endParaRPr lang="fr-FR" sz="1600" dirty="0">
              <a:latin typeface="+mj-lt"/>
              <a:ea typeface="Times New Roman" panose="02020603050405020304" pitchFamily="18" charset="0"/>
            </a:endParaRP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>
                <a:latin typeface="+mj-lt"/>
                <a:ea typeface="Times New Roman" panose="02020603050405020304" pitchFamily="18" charset="0"/>
              </a:rPr>
              <a:t>Garanties usuelles sur les biens d’exploitation possibles (gage, nantissement</a:t>
            </a: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)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endParaRPr lang="fr-FR" sz="1600" dirty="0" smtClean="0">
              <a:latin typeface="+mj-lt"/>
              <a:ea typeface="Times New Roman" panose="02020603050405020304" pitchFamily="18" charset="0"/>
            </a:endParaRP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Assurances </a:t>
            </a:r>
            <a:r>
              <a:rPr lang="fr-FR" sz="1600" dirty="0">
                <a:latin typeface="+mj-lt"/>
                <a:ea typeface="Times New Roman" panose="02020603050405020304" pitchFamily="18" charset="0"/>
              </a:rPr>
              <a:t>usuelles possibles (décès, invalidité</a:t>
            </a: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…)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endParaRPr lang="fr-FR" sz="1600" dirty="0" smtClean="0">
              <a:latin typeface="+mj-lt"/>
              <a:ea typeface="Times New Roman" panose="02020603050405020304" pitchFamily="18" charset="0"/>
            </a:endParaRP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fr-FR" sz="1600" dirty="0" smtClean="0">
                <a:latin typeface="+mj-lt"/>
                <a:ea typeface="Times New Roman" panose="02020603050405020304" pitchFamily="18" charset="0"/>
              </a:rPr>
              <a:t>Sans </a:t>
            </a:r>
            <a:r>
              <a:rPr lang="fr-FR" sz="1600" dirty="0">
                <a:latin typeface="+mj-lt"/>
                <a:ea typeface="Times New Roman" panose="02020603050405020304" pitchFamily="18" charset="0"/>
              </a:rPr>
              <a:t>caution personnelle </a:t>
            </a:r>
            <a:endParaRPr lang="fr-FR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0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117381</TotalTime>
  <Words>273</Words>
  <Application>Microsoft Office PowerPoint</Application>
  <PresentationFormat>Affichage à l'écran (4:3)</PresentationFormat>
  <Paragraphs>62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Arial Narrow</vt:lpstr>
      <vt:lpstr>Calibri</vt:lpstr>
      <vt:lpstr>Helvetica Neue Medium</vt:lpstr>
      <vt:lpstr>Times New Roman</vt:lpstr>
      <vt:lpstr>Wingdings</vt:lpstr>
      <vt:lpstr>Wingdings 2</vt:lpstr>
      <vt:lpstr>Thème Office</vt:lpstr>
      <vt:lpstr>Prêt relance FEI sous garantie FEI COSME Covid - 19</vt:lpstr>
      <vt:lpstr>Marché des professionnels</vt:lpstr>
      <vt:lpstr>Marché des professionnels</vt:lpstr>
      <vt:lpstr>Marché des professionnels</vt:lpstr>
      <vt:lpstr>Marché des professionnels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POIGNANT Anne [CEGEE]</cp:lastModifiedBy>
  <cp:revision>5830</cp:revision>
  <cp:lastPrinted>2020-09-24T11:54:53Z</cp:lastPrinted>
  <dcterms:created xsi:type="dcterms:W3CDTF">2013-02-04T10:32:20Z</dcterms:created>
  <dcterms:modified xsi:type="dcterms:W3CDTF">2020-11-05T14:53:55Z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gaelle.salaun@cegee.caisse-epargne.fr</vt:lpwstr>
  </property>
  <property fmtid="{D5CDD505-2E9C-101B-9397-08002B2CF9AE}" pid="5" name="MSIP_Label_48a19f0c-bea1-442e-a475-ed109d9ec508_SetDate">
    <vt:lpwstr>2020-03-16T12:28:14.9038325Z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