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handoutMasterIdLst>
    <p:handoutMasterId r:id="rId21"/>
  </p:handoutMasterIdLst>
  <p:sldIdLst>
    <p:sldId id="313" r:id="rId6"/>
    <p:sldId id="329" r:id="rId7"/>
    <p:sldId id="330" r:id="rId8"/>
    <p:sldId id="324" r:id="rId9"/>
    <p:sldId id="331" r:id="rId10"/>
    <p:sldId id="319" r:id="rId11"/>
    <p:sldId id="332" r:id="rId12"/>
    <p:sldId id="334" r:id="rId13"/>
    <p:sldId id="333" r:id="rId14"/>
    <p:sldId id="323" r:id="rId15"/>
    <p:sldId id="335" r:id="rId16"/>
    <p:sldId id="328" r:id="rId17"/>
    <p:sldId id="336" r:id="rId18"/>
    <p:sldId id="326"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MANT Valerie [CEGEE]" initials="AV[" lastIdx="12" clrIdx="0">
    <p:extLst>
      <p:ext uri="{19B8F6BF-5375-455C-9EA6-DF929625EA0E}">
        <p15:presenceInfo xmlns:p15="http://schemas.microsoft.com/office/powerpoint/2012/main" userId="S::valerie.armant@cegee.caisse-epargne.fr::cafb7f1b-69e1-43fd-a43e-be8eee2e2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DC9"/>
    <a:srgbClr val="0D64B3"/>
    <a:srgbClr val="FF0000"/>
    <a:srgbClr val="3E5082"/>
    <a:srgbClr val="E3322C"/>
    <a:srgbClr val="EC1B24"/>
    <a:srgbClr val="E7302A"/>
    <a:srgbClr val="C31632"/>
    <a:srgbClr val="F5F5F5"/>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75459" autoAdjust="0"/>
  </p:normalViewPr>
  <p:slideViewPr>
    <p:cSldViewPr snapToGrid="0">
      <p:cViewPr varScale="1">
        <p:scale>
          <a:sx n="93" d="100"/>
          <a:sy n="93" d="100"/>
        </p:scale>
        <p:origin x="1098" y="78"/>
      </p:cViewPr>
      <p:guideLst/>
    </p:cSldViewPr>
  </p:slideViewPr>
  <p:notesTextViewPr>
    <p:cViewPr>
      <p:scale>
        <a:sx n="1" d="1"/>
        <a:sy n="1" d="1"/>
      </p:scale>
      <p:origin x="0" y="0"/>
    </p:cViewPr>
  </p:notesTextViewPr>
  <p:notesViewPr>
    <p:cSldViewPr snapToGrid="0">
      <p:cViewPr varScale="1">
        <p:scale>
          <a:sx n="62" d="100"/>
          <a:sy n="62" d="100"/>
        </p:scale>
        <p:origin x="3226"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9C515D0-3FE8-4971-A34B-16224D7AF0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33290CD-A9C4-49D3-A6F2-04A5070CC3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AA617A-9BBC-4368-8817-0F81B28A85DB}" type="datetimeFigureOut">
              <a:rPr lang="fr-FR" smtClean="0"/>
              <a:t>24/01/2023</a:t>
            </a:fld>
            <a:endParaRPr lang="fr-FR"/>
          </a:p>
        </p:txBody>
      </p:sp>
      <p:sp>
        <p:nvSpPr>
          <p:cNvPr id="4" name="Espace réservé du pied de page 3">
            <a:extLst>
              <a:ext uri="{FF2B5EF4-FFF2-40B4-BE49-F238E27FC236}">
                <a16:creationId xmlns:a16="http://schemas.microsoft.com/office/drawing/2014/main" id="{DC093798-607F-4221-B254-0412C0BD8F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7E79B69-A6D4-4BBC-8AC2-F29AC39FDB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CE72F6-D826-4977-A5D0-17844C080E74}" type="slidenum">
              <a:rPr lang="fr-FR" smtClean="0"/>
              <a:t>‹N°›</a:t>
            </a:fld>
            <a:endParaRPr lang="fr-FR"/>
          </a:p>
        </p:txBody>
      </p:sp>
    </p:spTree>
    <p:extLst>
      <p:ext uri="{BB962C8B-B14F-4D97-AF65-F5344CB8AC3E}">
        <p14:creationId xmlns:p14="http://schemas.microsoft.com/office/powerpoint/2010/main" val="3457878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DF0C0-4B13-4883-9626-E4CF422688EF}" type="datetimeFigureOut">
              <a:rPr lang="fr-FR" smtClean="0"/>
              <a:t>24/01/2023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290E6-CB46-4435-9F4F-14A9B76BECF2}" type="slidenum">
              <a:rPr lang="fr-FR" smtClean="0"/>
              <a:t>‹N°›</a:t>
            </a:fld>
            <a:endParaRPr lang="fr-FR"/>
          </a:p>
        </p:txBody>
      </p:sp>
    </p:spTree>
    <p:extLst>
      <p:ext uri="{BB962C8B-B14F-4D97-AF65-F5344CB8AC3E}">
        <p14:creationId xmlns:p14="http://schemas.microsoft.com/office/powerpoint/2010/main" val="2561510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1</a:t>
            </a:fld>
            <a:endParaRPr lang="fr-FR"/>
          </a:p>
        </p:txBody>
      </p:sp>
    </p:spTree>
    <p:extLst>
      <p:ext uri="{BB962C8B-B14F-4D97-AF65-F5344CB8AC3E}">
        <p14:creationId xmlns:p14="http://schemas.microsoft.com/office/powerpoint/2010/main" val="391526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Réflexion sur le montant des frais de dossier , valorisons notre savoir faire et notre travail </a:t>
            </a:r>
          </a:p>
          <a:p>
            <a:r>
              <a:rPr lang="fr-FR" dirty="0"/>
              <a:t>Quels sont les frais prélevés par un notaire ? Un courtier ? Un agent </a:t>
            </a:r>
            <a:r>
              <a:rPr lang="fr-FR" dirty="0" err="1"/>
              <a:t>immo</a:t>
            </a:r>
            <a:r>
              <a:rPr lang="fr-FR" dirty="0"/>
              <a:t>? </a:t>
            </a:r>
          </a:p>
          <a:p>
            <a:r>
              <a:rPr lang="fr-FR" dirty="0"/>
              <a:t>Point d’attention : application d’un taux au-delà du barème part’ + pensez aux ventes additionnelles en captant si possible le volet particulier des associés </a:t>
            </a:r>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2</a:t>
            </a:fld>
            <a:endParaRPr lang="fr-FR"/>
          </a:p>
        </p:txBody>
      </p:sp>
    </p:spTree>
    <p:extLst>
      <p:ext uri="{BB962C8B-B14F-4D97-AF65-F5344CB8AC3E}">
        <p14:creationId xmlns:p14="http://schemas.microsoft.com/office/powerpoint/2010/main" val="2271980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Définition : c'est une Société civile donc une personne morale indépendante créée, pour une durée maximale de 99 ans par au moins 2 personnes, son objet est à prépondérance immobilière, les SCI ne peuvent pas exercer d'activités commerciales ( tolérance limitée à 10% des revenus), elle peut servir à la gestion d'un patrimoine privé comme celle d'un patrimoine professionnel</a:t>
            </a:r>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3</a:t>
            </a:fld>
            <a:endParaRPr lang="fr-FR"/>
          </a:p>
        </p:txBody>
      </p:sp>
    </p:spTree>
    <p:extLst>
      <p:ext uri="{BB962C8B-B14F-4D97-AF65-F5344CB8AC3E}">
        <p14:creationId xmlns:p14="http://schemas.microsoft.com/office/powerpoint/2010/main" val="2749227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peut ici expliquer la différence entre l'indivision et la SCI</a:t>
            </a:r>
          </a:p>
          <a:p>
            <a:r>
              <a:rPr lang="fr-FR" dirty="0"/>
              <a:t>inconvénients de L'indivision : règle de l'unanimité pour les décisions importantes, un indivisaire peut mettre fin à l'indivision et forcer la vente de l'immeuble à tout moment, situation de blocage en présence de personnes incapables (dont mineur)</a:t>
            </a:r>
          </a:p>
          <a:p>
            <a:r>
              <a:rPr lang="fr-FR" dirty="0"/>
              <a:t>avantages de la SCI : désignation d'un gérant avec pouvoirs aménagés dans les statuts (pouvant être élargis à certaines ventes), règle de la majorité lors des décisions à l'assemblée, possibilité de vendre les parts sans vendre l'immeuble, possibilité de contrôler qui devient associé (agrément), grâce au pouvoir du gérant moins de blocage en présence de personnes incapables(dont mineurs)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facilite le partage (en parts) en cas de dc </a:t>
            </a:r>
            <a:r>
              <a:rPr lang="fr-FR" sz="1200" dirty="0"/>
              <a:t>(abattement actuellement de 100.000 euros tous les 15 ans), possibilité de démembrement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4</a:t>
            </a:fld>
            <a:endParaRPr lang="fr-FR"/>
          </a:p>
        </p:txBody>
      </p:sp>
    </p:spTree>
    <p:extLst>
      <p:ext uri="{BB962C8B-B14F-4D97-AF65-F5344CB8AC3E}">
        <p14:creationId xmlns:p14="http://schemas.microsoft.com/office/powerpoint/2010/main" val="197536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gestion via SCI permet de définir des règles et des pouvoirs dans les statuts ce qui peut éviter des débordements ou dilapidation de patrimoine</a:t>
            </a:r>
          </a:p>
          <a:p>
            <a:r>
              <a:rPr lang="fr-FR" dirty="0"/>
              <a:t>possibilité de démembrement des droits pour répartir les prérogatives politiques et financières et diminuer la part taxable</a:t>
            </a:r>
          </a:p>
          <a:p>
            <a:r>
              <a:rPr lang="fr-FR" dirty="0"/>
              <a:t>facilité de cession des parts (tous les 15 ans dans la limite des abattements)</a:t>
            </a:r>
          </a:p>
          <a:p>
            <a:r>
              <a:rPr lang="fr-FR" dirty="0"/>
              <a:t>choix entre l'IR et l’IS</a:t>
            </a:r>
          </a:p>
          <a:p>
            <a:r>
              <a:rPr lang="fr-FR" dirty="0"/>
              <a:t>Ce n’est pas à vous GC de conseiller le client quant à la fiscalité choisie </a:t>
            </a:r>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5</a:t>
            </a:fld>
            <a:endParaRPr lang="fr-FR"/>
          </a:p>
        </p:txBody>
      </p:sp>
    </p:spTree>
    <p:extLst>
      <p:ext uri="{BB962C8B-B14F-4D97-AF65-F5344CB8AC3E}">
        <p14:creationId xmlns:p14="http://schemas.microsoft.com/office/powerpoint/2010/main" val="2371375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6</a:t>
            </a:fld>
            <a:endParaRPr lang="fr-FR"/>
          </a:p>
        </p:txBody>
      </p:sp>
    </p:spTree>
    <p:extLst>
      <p:ext uri="{BB962C8B-B14F-4D97-AF65-F5344CB8AC3E}">
        <p14:creationId xmlns:p14="http://schemas.microsoft.com/office/powerpoint/2010/main" val="1169684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Concernant les mineurs : les préconisations de la DCE sont que des enfants mineurs ne détiennent qu’une part marginale (1 à 2% par enfant mineur par exemple) à défaut il est recommandé d’obtenir accord du juge des tutelles mais à noter que celui-ci ne statue pas systématiquement et sa réponse sera longue à obtenir  </a:t>
            </a:r>
          </a:p>
          <a:p>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7</a:t>
            </a:fld>
            <a:endParaRPr lang="fr-FR"/>
          </a:p>
        </p:txBody>
      </p:sp>
    </p:spTree>
    <p:extLst>
      <p:ext uri="{BB962C8B-B14F-4D97-AF65-F5344CB8AC3E}">
        <p14:creationId xmlns:p14="http://schemas.microsoft.com/office/powerpoint/2010/main" val="1193565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De même un CC DA peut se former au sein de la SCI, si la SCI n’a pas la trésorerie suffisante pour distribuer aux associés les revenus imposables (ex : SCI à l’IR dont les remboursement de crédit mensuel &gt;ou = aux loyers perçus </a:t>
            </a:r>
            <a:endParaRPr lang="fr-FR" sz="1100" dirty="0"/>
          </a:p>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8</a:t>
            </a:fld>
            <a:endParaRPr lang="fr-FR"/>
          </a:p>
        </p:txBody>
      </p:sp>
    </p:spTree>
    <p:extLst>
      <p:ext uri="{BB962C8B-B14F-4D97-AF65-F5344CB8AC3E}">
        <p14:creationId xmlns:p14="http://schemas.microsoft.com/office/powerpoint/2010/main" val="4002745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Point de vigilance : pour le calcul du taux d’endettement prendre en compte les revenus et les charges de la SCI et des associés </a:t>
            </a:r>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10</a:t>
            </a:fld>
            <a:endParaRPr lang="fr-FR"/>
          </a:p>
        </p:txBody>
      </p:sp>
    </p:spTree>
    <p:extLst>
      <p:ext uri="{BB962C8B-B14F-4D97-AF65-F5344CB8AC3E}">
        <p14:creationId xmlns:p14="http://schemas.microsoft.com/office/powerpoint/2010/main" val="567053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Point de vigilance : pour le calcul du taux d’endettement prendre en compte les revenus et les charges de la SCI et des associés </a:t>
            </a:r>
          </a:p>
          <a:p>
            <a:endParaRPr lang="fr-FR" dirty="0"/>
          </a:p>
        </p:txBody>
      </p:sp>
      <p:sp>
        <p:nvSpPr>
          <p:cNvPr id="4" name="Espace réservé du numéro de diapositive 3"/>
          <p:cNvSpPr>
            <a:spLocks noGrp="1"/>
          </p:cNvSpPr>
          <p:nvPr>
            <p:ph type="sldNum" sz="quarter" idx="5"/>
          </p:nvPr>
        </p:nvSpPr>
        <p:spPr/>
        <p:txBody>
          <a:bodyPr/>
          <a:lstStyle/>
          <a:p>
            <a:fld id="{2D8290E6-CB46-4435-9F4F-14A9B76BECF2}" type="slidenum">
              <a:rPr lang="fr-FR" smtClean="0"/>
              <a:t>11</a:t>
            </a:fld>
            <a:endParaRPr lang="fr-FR"/>
          </a:p>
        </p:txBody>
      </p:sp>
    </p:spTree>
    <p:extLst>
      <p:ext uri="{BB962C8B-B14F-4D97-AF65-F5344CB8AC3E}">
        <p14:creationId xmlns:p14="http://schemas.microsoft.com/office/powerpoint/2010/main" val="21661975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515938" y="1484313"/>
            <a:ext cx="10267357" cy="449929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853166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userDrawn="1">
          <p15:clr>
            <a:srgbClr val="FBAE40"/>
          </p15:clr>
        </p15:guide>
        <p15:guide id="7" pos="70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2">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contenu 2"/>
          <p:cNvSpPr>
            <a:spLocks noGrp="1"/>
          </p:cNvSpPr>
          <p:nvPr>
            <p:ph idx="1" hasCustomPrompt="1"/>
          </p:nvPr>
        </p:nvSpPr>
        <p:spPr>
          <a:xfrm>
            <a:off x="515938" y="757756"/>
            <a:ext cx="10267357" cy="5225853"/>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73591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p15:clr>
            <a:srgbClr val="FBAE40"/>
          </p15:clr>
        </p15:guide>
        <p15:guide id="7" pos="706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265464821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15938" y="1484313"/>
            <a:ext cx="11145766"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515938" y="365126"/>
            <a:ext cx="11160125"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‹N°›</a:t>
            </a:fld>
            <a:endParaRPr lang="fr-FR" sz="1000" b="1" dirty="0">
              <a:solidFill>
                <a:schemeClr val="tx1">
                  <a:lumMod val="50000"/>
                  <a:lumOff val="50000"/>
                </a:schemeClr>
              </a:solidFill>
              <a:latin typeface="+mj-lt"/>
              <a:cs typeface="Helvetica Neue Medium"/>
            </a:endParaRPr>
          </a:p>
        </p:txBody>
      </p:sp>
      <p:sp>
        <p:nvSpPr>
          <p:cNvPr id="6" name="Espace réservé du texte 13"/>
          <p:cNvSpPr txBox="1">
            <a:spLocks/>
          </p:cNvSpPr>
          <p:nvPr userDrawn="1"/>
        </p:nvSpPr>
        <p:spPr>
          <a:xfrm>
            <a:off x="5144252" y="6490943"/>
            <a:ext cx="5844045"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a:solidFill>
                  <a:schemeClr val="bg1">
                    <a:lumMod val="50000"/>
                  </a:schemeClr>
                </a:solidFill>
              </a:rPr>
              <a:t>Pôle BDD</a:t>
            </a:r>
          </a:p>
        </p:txBody>
      </p:sp>
      <p:pic>
        <p:nvPicPr>
          <p:cNvPr id="7" name="Image 6" descr="Une image contenant texte, signe, extérieur&#10;&#10;Description générée automatiquement">
            <a:extLst>
              <a:ext uri="{FF2B5EF4-FFF2-40B4-BE49-F238E27FC236}">
                <a16:creationId xmlns:a16="http://schemas.microsoft.com/office/drawing/2014/main" id="{C54B9EB0-01DC-49F9-B8AA-4131D0594C9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20850" y="6490943"/>
            <a:ext cx="914402" cy="304801"/>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92" r:id="rId1"/>
    <p:sldLayoutId id="2147483694" r:id="rId2"/>
    <p:sldLayoutId id="2147483697" r:id="rId3"/>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commerciaux.celca.caisse-epargne.fr/download/1028/documents-hors-arbo-1/27937/modele-statut-version-finale-2.pdf"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commerciaux.celca.caisse-epargne.fr/download/1028/documents-hors-arbo-1/27937/modele-statut-version-finale-2.pdf"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commerciaux.celca.caisse-epargne.fr/download/1028/documents-hors-arbo-1/28543/modele-pv-sci.doc"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mailto:serviceclient.saccef@c-garanties.co"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http://commerciaux.celca.caisse-epargne.fr/download/1712/inova/19484/inova-e-cau-sci-particuliers.ppt" TargetMode="External"/><Relationship Id="rId2" Type="http://schemas.openxmlformats.org/officeDocument/2006/relationships/hyperlink" Target="http://commerciaux.celca.caisse-epargne.fr/download/1028/documents-hors-arbo-1/27938/pourquoi-creer-une-sci-4-avantages.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1028/documents-hors-arbo-1/28076/extrait-calcul-taux-dendettement-sci.pptx" TargetMode="External"/><Relationship Id="rId5" Type="http://schemas.openxmlformats.org/officeDocument/2006/relationships/hyperlink" Target="mailto:serviceclient.saccef@c-garanties.co" TargetMode="External"/><Relationship Id="rId4" Type="http://schemas.openxmlformats.org/officeDocument/2006/relationships/hyperlink" Target="http://commerciaux.celca.caisse-epargne.fr/download/1095/saccef/21296/cegc-saccef-sci-formulaire-de-demande-de-caution.xls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2.wdp"/><Relationship Id="rId2" Type="http://schemas.openxmlformats.org/officeDocument/2006/relationships/hyperlink" Target="http://commerciaux.celca.caisse-epargne.fr/download/1028/documents-hors-arbo-1/28917/questionnaire-et-process.pptx" TargetMode="Externa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eb.microsoftstream.com/video/3c888e06-e13a-402c-8cc4-045e2f8a22cf" TargetMode="Externa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389C18-07D8-4487-B4EB-FCA15B32D36B}"/>
              </a:ext>
            </a:extLst>
          </p:cNvPr>
          <p:cNvSpPr>
            <a:spLocks noGrp="1"/>
          </p:cNvSpPr>
          <p:nvPr>
            <p:ph type="body" sz="quarter" idx="12"/>
          </p:nvPr>
        </p:nvSpPr>
        <p:spPr>
          <a:xfrm>
            <a:off x="528177" y="470506"/>
            <a:ext cx="10980738" cy="6677545"/>
          </a:xfrm>
        </p:spPr>
        <p:txBody>
          <a:bodyPr>
            <a:normAutofit/>
          </a:bodyPr>
          <a:lstStyle/>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endParaRPr lang="fr-FR" sz="2000" b="0" dirty="0"/>
          </a:p>
          <a:p>
            <a:pPr algn="ctr"/>
            <a:r>
              <a:rPr lang="fr-FR" sz="1000" b="0" dirty="0">
                <a:latin typeface="+mn-lt"/>
              </a:rPr>
              <a:t>Novembre 2022</a:t>
            </a:r>
          </a:p>
        </p:txBody>
      </p:sp>
      <p:sp>
        <p:nvSpPr>
          <p:cNvPr id="15" name="Espace réservé du texte 14">
            <a:extLst>
              <a:ext uri="{FF2B5EF4-FFF2-40B4-BE49-F238E27FC236}">
                <a16:creationId xmlns:a16="http://schemas.microsoft.com/office/drawing/2014/main" id="{E9C95682-97B6-4EAB-B30A-18C71F6E0BA5}"/>
              </a:ext>
            </a:extLst>
          </p:cNvPr>
          <p:cNvSpPr>
            <a:spLocks noGrp="1"/>
          </p:cNvSpPr>
          <p:nvPr>
            <p:ph type="body" sz="quarter" idx="14"/>
          </p:nvPr>
        </p:nvSpPr>
        <p:spPr>
          <a:xfrm>
            <a:off x="3282944" y="1026368"/>
            <a:ext cx="4386820" cy="466530"/>
          </a:xfrm>
        </p:spPr>
        <p:txBody>
          <a:bodyPr/>
          <a:lstStyle/>
          <a:p>
            <a:r>
              <a:rPr lang="fr-FR" sz="2400" dirty="0">
                <a:solidFill>
                  <a:srgbClr val="C00000"/>
                </a:solidFill>
                <a:latin typeface="Montserrat Black" panose="00000A00000000000000" pitchFamily="2" charset="0"/>
              </a:rPr>
              <a:t>SIMPLE COMME UNE SCI</a:t>
            </a:r>
          </a:p>
        </p:txBody>
      </p:sp>
      <p:pic>
        <p:nvPicPr>
          <p:cNvPr id="2" name="Image 1">
            <a:extLst>
              <a:ext uri="{FF2B5EF4-FFF2-40B4-BE49-F238E27FC236}">
                <a16:creationId xmlns:a16="http://schemas.microsoft.com/office/drawing/2014/main" id="{DF76469F-58C2-4A37-A7E6-0FC9A2066250}"/>
              </a:ext>
            </a:extLst>
          </p:cNvPr>
          <p:cNvPicPr>
            <a:picLocks noChangeAspect="1"/>
          </p:cNvPicPr>
          <p:nvPr/>
        </p:nvPicPr>
        <p:blipFill>
          <a:blip r:embed="rId3"/>
          <a:stretch>
            <a:fillRect/>
          </a:stretch>
        </p:blipFill>
        <p:spPr>
          <a:xfrm>
            <a:off x="3224119" y="2412364"/>
            <a:ext cx="5588854" cy="2793828"/>
          </a:xfrm>
          <a:prstGeom prst="rect">
            <a:avLst/>
          </a:prstGeom>
        </p:spPr>
      </p:pic>
    </p:spTree>
    <p:extLst>
      <p:ext uri="{BB962C8B-B14F-4D97-AF65-F5344CB8AC3E}">
        <p14:creationId xmlns:p14="http://schemas.microsoft.com/office/powerpoint/2010/main" val="273672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5" y="707107"/>
            <a:ext cx="10980738" cy="606491"/>
          </a:xfrm>
        </p:spPr>
        <p:txBody>
          <a:bodyPr>
            <a:normAutofit/>
          </a:bodyPr>
          <a:lstStyle/>
          <a:p>
            <a:r>
              <a:rPr lang="fr-FR" sz="1800" dirty="0">
                <a:solidFill>
                  <a:schemeClr val="bg1">
                    <a:lumMod val="50000"/>
                  </a:schemeClr>
                </a:solidFill>
                <a:latin typeface="+mn-lt"/>
              </a:rPr>
              <a:t>Contexte et enjeux</a:t>
            </a:r>
          </a:p>
        </p:txBody>
      </p:sp>
      <p:sp>
        <p:nvSpPr>
          <p:cNvPr id="12" name="Espace réservé du texte 11"/>
          <p:cNvSpPr>
            <a:spLocks noGrp="1"/>
          </p:cNvSpPr>
          <p:nvPr>
            <p:ph type="body" sz="quarter" idx="14"/>
          </p:nvPr>
        </p:nvSpPr>
        <p:spPr>
          <a:xfrm>
            <a:off x="546035" y="160935"/>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sp>
        <p:nvSpPr>
          <p:cNvPr id="21" name="Espace réservé du contenu 9">
            <a:extLst>
              <a:ext uri="{FF2B5EF4-FFF2-40B4-BE49-F238E27FC236}">
                <a16:creationId xmlns:a16="http://schemas.microsoft.com/office/drawing/2014/main" id="{EA9C681B-C3CA-4D5A-878E-32B9B950C3E2}"/>
              </a:ext>
            </a:extLst>
          </p:cNvPr>
          <p:cNvSpPr>
            <a:spLocks noGrp="1"/>
          </p:cNvSpPr>
          <p:nvPr>
            <p:ph idx="1"/>
          </p:nvPr>
        </p:nvSpPr>
        <p:spPr>
          <a:xfrm>
            <a:off x="723102" y="1604125"/>
            <a:ext cx="10127946" cy="4845835"/>
          </a:xfrm>
        </p:spPr>
        <p:txBody>
          <a:bodyPr>
            <a:noAutofit/>
          </a:bodyPr>
          <a:lstStyle/>
          <a:p>
            <a:r>
              <a:rPr lang="fr-FR" sz="1600" dirty="0"/>
              <a:t>Dans un contexte de hausse des taux, la baisse de production de dossiers de crédits immobiliers se poursuit</a:t>
            </a:r>
          </a:p>
          <a:p>
            <a:endParaRPr lang="fr-FR" sz="1600" dirty="0"/>
          </a:p>
          <a:p>
            <a:r>
              <a:rPr lang="fr-FR" sz="1600" dirty="0"/>
              <a:t>Il est alors opportun de </a:t>
            </a:r>
            <a:r>
              <a:rPr lang="fr-FR" sz="1600" dirty="0">
                <a:solidFill>
                  <a:srgbClr val="C00000"/>
                </a:solidFill>
              </a:rPr>
              <a:t>cibler</a:t>
            </a:r>
            <a:r>
              <a:rPr lang="fr-FR" sz="1600" dirty="0"/>
              <a:t> une catégorie de clients de CSP « + » de manière pro-active</a:t>
            </a:r>
          </a:p>
          <a:p>
            <a:endParaRPr lang="fr-FR" sz="1600" dirty="0"/>
          </a:p>
          <a:p>
            <a:r>
              <a:rPr lang="fr-FR" sz="1600" dirty="0"/>
              <a:t>Du dossier complexe, réalisé par un chargé d’affaires ou un ingénieur patrimonial, au dossier plus accessible, monté par un gestionnaire de clientèle, un dossier « SCI » est vecteur d’une production </a:t>
            </a:r>
            <a:r>
              <a:rPr lang="fr-FR" sz="1600" dirty="0">
                <a:solidFill>
                  <a:srgbClr val="C00000"/>
                </a:solidFill>
              </a:rPr>
              <a:t>qualitative  </a:t>
            </a:r>
          </a:p>
          <a:p>
            <a:pPr marL="0" indent="0">
              <a:buNone/>
            </a:pPr>
            <a:endParaRPr lang="fr-FR" sz="1600" dirty="0"/>
          </a:p>
          <a:p>
            <a:r>
              <a:rPr lang="fr-FR" sz="1600" dirty="0"/>
              <a:t>Quelques chiffres clés </a:t>
            </a:r>
          </a:p>
          <a:p>
            <a:pPr lvl="1"/>
            <a:r>
              <a:rPr lang="fr-FR" dirty="0"/>
              <a:t>Les SCI en 2021 c’est</a:t>
            </a:r>
          </a:p>
          <a:p>
            <a:pPr lvl="2"/>
            <a:r>
              <a:rPr lang="fr-FR" sz="1400" dirty="0"/>
              <a:t>1 144 dossiers (soit 7% de la production) </a:t>
            </a:r>
          </a:p>
          <a:p>
            <a:pPr lvl="2"/>
            <a:r>
              <a:rPr lang="fr-FR" sz="1400" dirty="0"/>
              <a:t>Une moyenne de 534€ de frais de dossier</a:t>
            </a:r>
          </a:p>
          <a:p>
            <a:pPr lvl="2"/>
            <a:r>
              <a:rPr lang="fr-FR" sz="1400" dirty="0"/>
              <a:t>Un taux moyen à 1,33 % (vs 1,21% sur la moyenne)</a:t>
            </a:r>
          </a:p>
          <a:p>
            <a:endParaRPr lang="fr-FR" sz="1600" dirty="0"/>
          </a:p>
          <a:p>
            <a:pPr marL="0" indent="0">
              <a:buNone/>
            </a:pPr>
            <a:r>
              <a:rPr lang="fr-FR" sz="1600" dirty="0"/>
              <a:t>	</a:t>
            </a:r>
            <a:endParaRPr lang="fr-FR" sz="1600" dirty="0">
              <a:solidFill>
                <a:srgbClr val="FF0000"/>
              </a:solidFill>
            </a:endParaRPr>
          </a:p>
          <a:p>
            <a:pPr marL="0" indent="0">
              <a:buNone/>
            </a:pPr>
            <a:endParaRPr lang="fr-FR" dirty="0"/>
          </a:p>
          <a:p>
            <a:pPr marL="468000" lvl="1" indent="0">
              <a:buNone/>
            </a:pPr>
            <a:endParaRPr lang="fr-FR" sz="1600" dirty="0"/>
          </a:p>
          <a:p>
            <a:pPr marL="468000" lvl="1" indent="0">
              <a:buNone/>
            </a:pPr>
            <a:endParaRPr lang="fr-FR" sz="1200" dirty="0">
              <a:solidFill>
                <a:srgbClr val="C00000"/>
              </a:solidFill>
            </a:endParaRPr>
          </a:p>
          <a:p>
            <a:pPr marL="468000" lvl="1" indent="0">
              <a:buNone/>
            </a:pPr>
            <a:r>
              <a:rPr lang="fr-FR" dirty="0">
                <a:solidFill>
                  <a:srgbClr val="C00000"/>
                </a:solidFill>
              </a:rPr>
              <a:t>				</a:t>
            </a:r>
            <a:endParaRPr lang="fr-FR" sz="1600" dirty="0"/>
          </a:p>
          <a:p>
            <a:pPr marL="468000" lvl="1" indent="0">
              <a:buNone/>
            </a:pPr>
            <a:endParaRPr lang="fr-FR" sz="1200" dirty="0">
              <a:solidFill>
                <a:schemeClr val="tx1"/>
              </a:solidFill>
            </a:endParaRPr>
          </a:p>
          <a:p>
            <a:pPr marL="468000" lvl="1" indent="0">
              <a:buNone/>
            </a:pPr>
            <a:endParaRPr lang="fr-FR" dirty="0"/>
          </a:p>
          <a:p>
            <a:pPr lvl="1"/>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r>
              <a:rPr lang="fr-FR" dirty="0"/>
              <a:t>	</a:t>
            </a: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pic>
        <p:nvPicPr>
          <p:cNvPr id="2" name="Image 1">
            <a:extLst>
              <a:ext uri="{FF2B5EF4-FFF2-40B4-BE49-F238E27FC236}">
                <a16:creationId xmlns:a16="http://schemas.microsoft.com/office/drawing/2014/main" id="{543C0FBA-3D15-47F1-8247-11EB5301D8E8}"/>
              </a:ext>
            </a:extLst>
          </p:cNvPr>
          <p:cNvPicPr>
            <a:picLocks noChangeAspect="1"/>
          </p:cNvPicPr>
          <p:nvPr/>
        </p:nvPicPr>
        <p:blipFill>
          <a:blip r:embed="rId3"/>
          <a:stretch>
            <a:fillRect/>
          </a:stretch>
        </p:blipFill>
        <p:spPr>
          <a:xfrm>
            <a:off x="7453684" y="3869937"/>
            <a:ext cx="2869385" cy="2169164"/>
          </a:xfrm>
          <a:prstGeom prst="rect">
            <a:avLst/>
          </a:prstGeom>
        </p:spPr>
      </p:pic>
    </p:spTree>
    <p:extLst>
      <p:ext uri="{BB962C8B-B14F-4D97-AF65-F5344CB8AC3E}">
        <p14:creationId xmlns:p14="http://schemas.microsoft.com/office/powerpoint/2010/main" val="2507887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5" y="707107"/>
            <a:ext cx="10980738" cy="606491"/>
          </a:xfrm>
        </p:spPr>
        <p:txBody>
          <a:bodyPr>
            <a:normAutofit/>
          </a:bodyPr>
          <a:lstStyle/>
          <a:p>
            <a:r>
              <a:rPr lang="fr-FR" sz="1800" dirty="0">
                <a:solidFill>
                  <a:schemeClr val="bg1">
                    <a:lumMod val="50000"/>
                  </a:schemeClr>
                </a:solidFill>
                <a:latin typeface="+mn-lt"/>
              </a:rPr>
              <a:t>Une Société Civile Immobilière : </a:t>
            </a:r>
            <a:r>
              <a:rPr lang="fr-FR" sz="1800" dirty="0">
                <a:solidFill>
                  <a:srgbClr val="C00000"/>
                </a:solidFill>
                <a:latin typeface="+mn-lt"/>
              </a:rPr>
              <a:t>C’est quoi </a:t>
            </a:r>
            <a:r>
              <a:rPr lang="fr-FR" sz="1800" dirty="0">
                <a:solidFill>
                  <a:schemeClr val="bg1">
                    <a:lumMod val="50000"/>
                  </a:schemeClr>
                </a:solidFill>
                <a:latin typeface="+mn-lt"/>
              </a:rPr>
              <a:t>?</a:t>
            </a:r>
          </a:p>
        </p:txBody>
      </p:sp>
      <p:sp>
        <p:nvSpPr>
          <p:cNvPr id="12" name="Espace réservé du texte 11"/>
          <p:cNvSpPr>
            <a:spLocks noGrp="1"/>
          </p:cNvSpPr>
          <p:nvPr>
            <p:ph type="body" sz="quarter" idx="14"/>
          </p:nvPr>
        </p:nvSpPr>
        <p:spPr>
          <a:xfrm>
            <a:off x="546035" y="160935"/>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pic>
        <p:nvPicPr>
          <p:cNvPr id="6" name="Image 5">
            <a:extLst>
              <a:ext uri="{FF2B5EF4-FFF2-40B4-BE49-F238E27FC236}">
                <a16:creationId xmlns:a16="http://schemas.microsoft.com/office/drawing/2014/main" id="{C1D429FE-0371-417E-8E1C-780B5F9117D1}"/>
              </a:ext>
            </a:extLst>
          </p:cNvPr>
          <p:cNvPicPr>
            <a:picLocks noChangeAspect="1"/>
          </p:cNvPicPr>
          <p:nvPr/>
        </p:nvPicPr>
        <p:blipFill>
          <a:blip r:embed="rId3"/>
          <a:stretch>
            <a:fillRect/>
          </a:stretch>
        </p:blipFill>
        <p:spPr>
          <a:xfrm>
            <a:off x="3920359" y="1854060"/>
            <a:ext cx="5459000" cy="3726932"/>
          </a:xfrm>
          <a:prstGeom prst="rect">
            <a:avLst/>
          </a:prstGeom>
        </p:spPr>
      </p:pic>
      <p:pic>
        <p:nvPicPr>
          <p:cNvPr id="10" name="Image 9">
            <a:extLst>
              <a:ext uri="{FF2B5EF4-FFF2-40B4-BE49-F238E27FC236}">
                <a16:creationId xmlns:a16="http://schemas.microsoft.com/office/drawing/2014/main" id="{58531E84-2EDC-4C10-AB66-A162316FDD65}"/>
              </a:ext>
            </a:extLst>
          </p:cNvPr>
          <p:cNvPicPr>
            <a:picLocks noChangeAspect="1"/>
          </p:cNvPicPr>
          <p:nvPr/>
        </p:nvPicPr>
        <p:blipFill>
          <a:blip r:embed="rId4"/>
          <a:stretch>
            <a:fillRect/>
          </a:stretch>
        </p:blipFill>
        <p:spPr>
          <a:xfrm>
            <a:off x="997183" y="2765580"/>
            <a:ext cx="1556700" cy="1858972"/>
          </a:xfrm>
          <a:prstGeom prst="roundRect">
            <a:avLst>
              <a:gd name="adj" fmla="val 11111"/>
            </a:avLst>
          </a:prstGeom>
          <a:ln w="190500" cap="rnd">
            <a:solidFill>
              <a:srgbClr val="C0000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3466461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825821" y="1561127"/>
            <a:ext cx="9005017" cy="4845835"/>
          </a:xfrm>
        </p:spPr>
        <p:txBody>
          <a:bodyPr>
            <a:noAutofit/>
          </a:bodyPr>
          <a:lstStyle/>
          <a:p>
            <a:r>
              <a:rPr lang="fr-FR" sz="1800" dirty="0"/>
              <a:t>Une SCI trouve principalement son intérêt dans 2 cas</a:t>
            </a:r>
          </a:p>
          <a:p>
            <a:endParaRPr lang="fr-FR" sz="1800" dirty="0"/>
          </a:p>
          <a:p>
            <a:pPr marL="0" indent="0">
              <a:buNone/>
            </a:pPr>
            <a:r>
              <a:rPr lang="fr-FR" sz="1800" dirty="0">
                <a:solidFill>
                  <a:srgbClr val="C00000"/>
                </a:solidFill>
              </a:rPr>
              <a:t>Transmettre </a:t>
            </a:r>
            <a:r>
              <a:rPr lang="fr-FR" sz="1800" dirty="0"/>
              <a:t>« Je transmets des parts »</a:t>
            </a:r>
          </a:p>
          <a:p>
            <a:pPr marL="0" indent="0">
              <a:buNone/>
            </a:pPr>
            <a:endParaRPr lang="fr-FR" sz="1600" dirty="0"/>
          </a:p>
          <a:p>
            <a:pPr lvl="1"/>
            <a:r>
              <a:rPr lang="fr-FR" sz="1600" dirty="0"/>
              <a:t> La création d'une </a:t>
            </a:r>
            <a:r>
              <a:rPr lang="fr-FR" sz="1600" b="1" dirty="0"/>
              <a:t>SCI</a:t>
            </a:r>
            <a:r>
              <a:rPr lang="fr-FR" sz="1600" dirty="0"/>
              <a:t> </a:t>
            </a:r>
            <a:r>
              <a:rPr lang="fr-FR" sz="1600" b="1" dirty="0"/>
              <a:t>familiale</a:t>
            </a:r>
            <a:r>
              <a:rPr lang="fr-FR" sz="1600" dirty="0"/>
              <a:t> permet de </a:t>
            </a:r>
            <a:r>
              <a:rPr lang="fr-FR" sz="1600" b="1" dirty="0"/>
              <a:t>transmettre</a:t>
            </a:r>
            <a:r>
              <a:rPr lang="fr-FR" sz="1600" dirty="0"/>
              <a:t> un patrimoine aux héritiers à un coût parfois moins élevé que celui des droits de succession au moment du décès. Elle permet aussi </a:t>
            </a:r>
            <a:r>
              <a:rPr lang="fr-FR" sz="1600" b="1" dirty="0"/>
              <a:t>d'éviter les inconvénients de l'indivision</a:t>
            </a:r>
            <a:r>
              <a:rPr lang="fr-FR" sz="1600" dirty="0"/>
              <a:t> et de conserver le patrimoine en cas de décès.</a:t>
            </a:r>
          </a:p>
          <a:p>
            <a:pPr lvl="1"/>
            <a:endParaRPr lang="fr-FR" sz="1600" dirty="0"/>
          </a:p>
          <a:p>
            <a:pPr lvl="1"/>
            <a:r>
              <a:rPr lang="fr-FR" sz="1600" dirty="0"/>
              <a:t>Grâce à une SCI, il est possible de </a:t>
            </a:r>
            <a:r>
              <a:rPr lang="fr-FR" sz="1600" b="1" dirty="0"/>
              <a:t>fractionner la transmission </a:t>
            </a:r>
            <a:r>
              <a:rPr lang="fr-FR" sz="1600" dirty="0"/>
              <a:t>et donc de transmettre son patrimoine par étape pour rester dans le cadre des abattements possibles, ce qui est plus compliqué avec un bien immobilier détenu en direct. Cela facilite le partage (en parts) en cas de décès.</a:t>
            </a:r>
          </a:p>
          <a:p>
            <a:pPr lvl="1"/>
            <a:endParaRPr lang="fr-FR" sz="1700" dirty="0"/>
          </a:p>
          <a:p>
            <a:pPr marL="468000" lvl="1" indent="0">
              <a:buNone/>
            </a:pPr>
            <a:endParaRPr lang="fr-FR" sz="1700" dirty="0"/>
          </a:p>
          <a:p>
            <a:pPr marL="0" indent="0">
              <a:buNone/>
            </a:pPr>
            <a:r>
              <a:rPr lang="fr-FR" sz="1800" dirty="0"/>
              <a:t> </a:t>
            </a:r>
          </a:p>
          <a:p>
            <a:pPr marL="468000" lvl="1" indent="0">
              <a:buNone/>
            </a:pPr>
            <a:endParaRPr lang="fr-FR" sz="1600" dirty="0"/>
          </a:p>
          <a:p>
            <a:pPr marL="468000" lvl="1" indent="0">
              <a:buNone/>
            </a:pPr>
            <a:endParaRPr lang="fr-FR" sz="1600" dirty="0"/>
          </a:p>
          <a:p>
            <a:pPr marL="468000" lvl="1" indent="0">
              <a:buNone/>
            </a:pPr>
            <a:r>
              <a:rPr lang="fr-FR" dirty="0"/>
              <a:t>.</a:t>
            </a: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600" dirty="0"/>
          </a:p>
          <a:p>
            <a:pPr marL="468000" lvl="1" indent="0">
              <a:buNone/>
            </a:pPr>
            <a:endParaRPr lang="fr-FR" sz="1200" dirty="0">
              <a:solidFill>
                <a:srgbClr val="C00000"/>
              </a:solidFill>
            </a:endParaRPr>
          </a:p>
          <a:p>
            <a:pPr marL="468000" lvl="1" indent="0">
              <a:buNone/>
            </a:pPr>
            <a:r>
              <a:rPr lang="fr-FR" dirty="0">
                <a:solidFill>
                  <a:srgbClr val="C00000"/>
                </a:solidFill>
              </a:rPr>
              <a:t>				</a:t>
            </a:r>
            <a:endParaRPr lang="fr-FR" sz="1600" dirty="0"/>
          </a:p>
          <a:p>
            <a:pPr marL="468000" lvl="1" indent="0">
              <a:buNone/>
            </a:pPr>
            <a:endParaRPr lang="fr-FR" sz="1200" dirty="0">
              <a:solidFill>
                <a:schemeClr val="tx1"/>
              </a:solidFill>
            </a:endParaRPr>
          </a:p>
          <a:p>
            <a:pPr marL="468000" lvl="1" indent="0">
              <a:buNone/>
            </a:pPr>
            <a:endParaRPr lang="fr-FR" dirty="0"/>
          </a:p>
          <a:p>
            <a:pPr lvl="1"/>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r>
              <a:rPr lang="fr-FR" dirty="0"/>
              <a:t>	</a:t>
            </a: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707107"/>
            <a:ext cx="10980738" cy="606491"/>
          </a:xfrm>
        </p:spPr>
        <p:txBody>
          <a:bodyPr>
            <a:normAutofit/>
          </a:bodyPr>
          <a:lstStyle/>
          <a:p>
            <a:r>
              <a:rPr lang="fr-FR" sz="1800" dirty="0">
                <a:solidFill>
                  <a:schemeClr val="bg1">
                    <a:lumMod val="50000"/>
                  </a:schemeClr>
                </a:solidFill>
                <a:latin typeface="+mn-lt"/>
              </a:rPr>
              <a:t>Une Société Civile Immobilière : </a:t>
            </a:r>
            <a:r>
              <a:rPr lang="fr-FR" sz="1800" dirty="0">
                <a:solidFill>
                  <a:srgbClr val="C00000"/>
                </a:solidFill>
                <a:latin typeface="+mn-lt"/>
              </a:rPr>
              <a:t>Pourquoi ?</a:t>
            </a: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grpSp>
        <p:nvGrpSpPr>
          <p:cNvPr id="25" name="Groupe 24">
            <a:extLst>
              <a:ext uri="{FF2B5EF4-FFF2-40B4-BE49-F238E27FC236}">
                <a16:creationId xmlns:a16="http://schemas.microsoft.com/office/drawing/2014/main" id="{6374994B-2D9C-4BC0-8E03-637B68F9E364}"/>
              </a:ext>
            </a:extLst>
          </p:cNvPr>
          <p:cNvGrpSpPr/>
          <p:nvPr/>
        </p:nvGrpSpPr>
        <p:grpSpPr>
          <a:xfrm>
            <a:off x="115983" y="2154620"/>
            <a:ext cx="579342" cy="508944"/>
            <a:chOff x="6473826" y="4056064"/>
            <a:chExt cx="952501" cy="1103312"/>
          </a:xfrm>
          <a:solidFill>
            <a:srgbClr val="003C82"/>
          </a:solidFill>
        </p:grpSpPr>
        <p:sp>
          <p:nvSpPr>
            <p:cNvPr id="26" name="Freeform 59">
              <a:extLst>
                <a:ext uri="{FF2B5EF4-FFF2-40B4-BE49-F238E27FC236}">
                  <a16:creationId xmlns:a16="http://schemas.microsoft.com/office/drawing/2014/main" id="{77DA3847-6FA4-433E-ADC6-04475C5CB813}"/>
                </a:ext>
              </a:extLst>
            </p:cNvPr>
            <p:cNvSpPr>
              <a:spLocks/>
            </p:cNvSpPr>
            <p:nvPr/>
          </p:nvSpPr>
          <p:spPr bwMode="auto">
            <a:xfrm>
              <a:off x="7043739" y="4349751"/>
              <a:ext cx="47625" cy="263525"/>
            </a:xfrm>
            <a:custGeom>
              <a:avLst/>
              <a:gdLst>
                <a:gd name="T0" fmla="*/ 11 w 11"/>
                <a:gd name="T1" fmla="*/ 62 h 62"/>
                <a:gd name="T2" fmla="*/ 5 w 11"/>
                <a:gd name="T3" fmla="*/ 62 h 62"/>
                <a:gd name="T4" fmla="*/ 5 w 11"/>
                <a:gd name="T5" fmla="*/ 20 h 62"/>
                <a:gd name="T6" fmla="*/ 0 w 11"/>
                <a:gd name="T7" fmla="*/ 4 h 62"/>
                <a:gd name="T8" fmla="*/ 6 w 11"/>
                <a:gd name="T9" fmla="*/ 0 h 62"/>
                <a:gd name="T10" fmla="*/ 11 w 11"/>
                <a:gd name="T11" fmla="*/ 20 h 62"/>
                <a:gd name="T12" fmla="*/ 11 w 11"/>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1" h="62">
                  <a:moveTo>
                    <a:pt x="11" y="62"/>
                  </a:moveTo>
                  <a:cubicBezTo>
                    <a:pt x="5" y="62"/>
                    <a:pt x="5" y="62"/>
                    <a:pt x="5" y="62"/>
                  </a:cubicBezTo>
                  <a:cubicBezTo>
                    <a:pt x="5" y="20"/>
                    <a:pt x="5" y="20"/>
                    <a:pt x="5" y="20"/>
                  </a:cubicBezTo>
                  <a:cubicBezTo>
                    <a:pt x="5" y="14"/>
                    <a:pt x="3" y="9"/>
                    <a:pt x="0" y="4"/>
                  </a:cubicBezTo>
                  <a:cubicBezTo>
                    <a:pt x="6" y="0"/>
                    <a:pt x="6" y="0"/>
                    <a:pt x="6" y="0"/>
                  </a:cubicBezTo>
                  <a:cubicBezTo>
                    <a:pt x="9" y="6"/>
                    <a:pt x="11" y="13"/>
                    <a:pt x="11" y="20"/>
                  </a:cubicBezTo>
                  <a:lnTo>
                    <a:pt x="11" y="6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7" name="Freeform 60">
              <a:extLst>
                <a:ext uri="{FF2B5EF4-FFF2-40B4-BE49-F238E27FC236}">
                  <a16:creationId xmlns:a16="http://schemas.microsoft.com/office/drawing/2014/main" id="{C1D74610-4A11-4243-8D65-E629994D9A2A}"/>
                </a:ext>
              </a:extLst>
            </p:cNvPr>
            <p:cNvSpPr>
              <a:spLocks noEditPoints="1"/>
            </p:cNvSpPr>
            <p:nvPr/>
          </p:nvSpPr>
          <p:spPr bwMode="auto">
            <a:xfrm>
              <a:off x="6827839" y="4056064"/>
              <a:ext cx="331788" cy="331788"/>
            </a:xfrm>
            <a:custGeom>
              <a:avLst/>
              <a:gdLst>
                <a:gd name="T0" fmla="*/ 39 w 78"/>
                <a:gd name="T1" fmla="*/ 78 h 78"/>
                <a:gd name="T2" fmla="*/ 0 w 78"/>
                <a:gd name="T3" fmla="*/ 39 h 78"/>
                <a:gd name="T4" fmla="*/ 39 w 78"/>
                <a:gd name="T5" fmla="*/ 0 h 78"/>
                <a:gd name="T6" fmla="*/ 78 w 78"/>
                <a:gd name="T7" fmla="*/ 39 h 78"/>
                <a:gd name="T8" fmla="*/ 39 w 78"/>
                <a:gd name="T9" fmla="*/ 78 h 78"/>
                <a:gd name="T10" fmla="*/ 39 w 78"/>
                <a:gd name="T11" fmla="*/ 6 h 78"/>
                <a:gd name="T12" fmla="*/ 6 w 78"/>
                <a:gd name="T13" fmla="*/ 39 h 78"/>
                <a:gd name="T14" fmla="*/ 39 w 78"/>
                <a:gd name="T15" fmla="*/ 72 h 78"/>
                <a:gd name="T16" fmla="*/ 72 w 78"/>
                <a:gd name="T17" fmla="*/ 39 h 78"/>
                <a:gd name="T18" fmla="*/ 39 w 78"/>
                <a:gd name="T19"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7" y="78"/>
                    <a:pt x="0" y="61"/>
                    <a:pt x="0" y="39"/>
                  </a:cubicBezTo>
                  <a:cubicBezTo>
                    <a:pt x="0" y="17"/>
                    <a:pt x="17" y="0"/>
                    <a:pt x="39" y="0"/>
                  </a:cubicBezTo>
                  <a:cubicBezTo>
                    <a:pt x="61" y="0"/>
                    <a:pt x="78" y="17"/>
                    <a:pt x="78" y="39"/>
                  </a:cubicBezTo>
                  <a:cubicBezTo>
                    <a:pt x="78" y="61"/>
                    <a:pt x="61" y="78"/>
                    <a:pt x="39" y="78"/>
                  </a:cubicBezTo>
                  <a:close/>
                  <a:moveTo>
                    <a:pt x="39" y="6"/>
                  </a:moveTo>
                  <a:cubicBezTo>
                    <a:pt x="21" y="6"/>
                    <a:pt x="6" y="21"/>
                    <a:pt x="6" y="39"/>
                  </a:cubicBezTo>
                  <a:cubicBezTo>
                    <a:pt x="6" y="57"/>
                    <a:pt x="21" y="72"/>
                    <a:pt x="39" y="72"/>
                  </a:cubicBezTo>
                  <a:cubicBezTo>
                    <a:pt x="57" y="72"/>
                    <a:pt x="72" y="57"/>
                    <a:pt x="72" y="39"/>
                  </a:cubicBezTo>
                  <a:cubicBezTo>
                    <a:pt x="72" y="21"/>
                    <a:pt x="57" y="6"/>
                    <a:pt x="3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28" name="Freeform 61">
              <a:extLst>
                <a:ext uri="{FF2B5EF4-FFF2-40B4-BE49-F238E27FC236}">
                  <a16:creationId xmlns:a16="http://schemas.microsoft.com/office/drawing/2014/main" id="{EEC4B693-1E18-4682-9992-6C2EE65B966E}"/>
                </a:ext>
              </a:extLst>
            </p:cNvPr>
            <p:cNvSpPr>
              <a:spLocks/>
            </p:cNvSpPr>
            <p:nvPr/>
          </p:nvSpPr>
          <p:spPr bwMode="auto">
            <a:xfrm>
              <a:off x="6843714" y="4572001"/>
              <a:ext cx="430213" cy="144463"/>
            </a:xfrm>
            <a:custGeom>
              <a:avLst/>
              <a:gdLst>
                <a:gd name="T0" fmla="*/ 260 w 271"/>
                <a:gd name="T1" fmla="*/ 91 h 91"/>
                <a:gd name="T2" fmla="*/ 209 w 271"/>
                <a:gd name="T3" fmla="*/ 51 h 91"/>
                <a:gd name="T4" fmla="*/ 177 w 271"/>
                <a:gd name="T5" fmla="*/ 51 h 91"/>
                <a:gd name="T6" fmla="*/ 145 w 271"/>
                <a:gd name="T7" fmla="*/ 29 h 91"/>
                <a:gd name="T8" fmla="*/ 124 w 271"/>
                <a:gd name="T9" fmla="*/ 29 h 91"/>
                <a:gd name="T10" fmla="*/ 105 w 271"/>
                <a:gd name="T11" fmla="*/ 18 h 91"/>
                <a:gd name="T12" fmla="*/ 75 w 271"/>
                <a:gd name="T13" fmla="*/ 40 h 91"/>
                <a:gd name="T14" fmla="*/ 54 w 271"/>
                <a:gd name="T15" fmla="*/ 40 h 91"/>
                <a:gd name="T16" fmla="*/ 27 w 271"/>
                <a:gd name="T17" fmla="*/ 48 h 91"/>
                <a:gd name="T18" fmla="*/ 17 w 271"/>
                <a:gd name="T19" fmla="*/ 88 h 91"/>
                <a:gd name="T20" fmla="*/ 0 w 271"/>
                <a:gd name="T21" fmla="*/ 83 h 91"/>
                <a:gd name="T22" fmla="*/ 11 w 271"/>
                <a:gd name="T23" fmla="*/ 35 h 91"/>
                <a:gd name="T24" fmla="*/ 51 w 271"/>
                <a:gd name="T25" fmla="*/ 24 h 91"/>
                <a:gd name="T26" fmla="*/ 70 w 271"/>
                <a:gd name="T27" fmla="*/ 24 h 91"/>
                <a:gd name="T28" fmla="*/ 105 w 271"/>
                <a:gd name="T29" fmla="*/ 0 h 91"/>
                <a:gd name="T30" fmla="*/ 129 w 271"/>
                <a:gd name="T31" fmla="*/ 13 h 91"/>
                <a:gd name="T32" fmla="*/ 150 w 271"/>
                <a:gd name="T33" fmla="*/ 13 h 91"/>
                <a:gd name="T34" fmla="*/ 183 w 271"/>
                <a:gd name="T35" fmla="*/ 35 h 91"/>
                <a:gd name="T36" fmla="*/ 215 w 271"/>
                <a:gd name="T37" fmla="*/ 35 h 91"/>
                <a:gd name="T38" fmla="*/ 271 w 271"/>
                <a:gd name="T39" fmla="*/ 77 h 91"/>
                <a:gd name="T40" fmla="*/ 260 w 271"/>
                <a:gd name="T4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91">
                  <a:moveTo>
                    <a:pt x="260" y="91"/>
                  </a:moveTo>
                  <a:lnTo>
                    <a:pt x="209" y="51"/>
                  </a:lnTo>
                  <a:lnTo>
                    <a:pt x="177" y="51"/>
                  </a:lnTo>
                  <a:lnTo>
                    <a:pt x="145" y="29"/>
                  </a:lnTo>
                  <a:lnTo>
                    <a:pt x="124" y="29"/>
                  </a:lnTo>
                  <a:lnTo>
                    <a:pt x="105" y="18"/>
                  </a:lnTo>
                  <a:lnTo>
                    <a:pt x="75" y="40"/>
                  </a:lnTo>
                  <a:lnTo>
                    <a:pt x="54" y="40"/>
                  </a:lnTo>
                  <a:lnTo>
                    <a:pt x="27" y="48"/>
                  </a:lnTo>
                  <a:lnTo>
                    <a:pt x="17" y="88"/>
                  </a:lnTo>
                  <a:lnTo>
                    <a:pt x="0" y="83"/>
                  </a:lnTo>
                  <a:lnTo>
                    <a:pt x="11" y="35"/>
                  </a:lnTo>
                  <a:lnTo>
                    <a:pt x="51" y="24"/>
                  </a:lnTo>
                  <a:lnTo>
                    <a:pt x="70" y="24"/>
                  </a:lnTo>
                  <a:lnTo>
                    <a:pt x="105" y="0"/>
                  </a:lnTo>
                  <a:lnTo>
                    <a:pt x="129" y="13"/>
                  </a:lnTo>
                  <a:lnTo>
                    <a:pt x="150" y="13"/>
                  </a:lnTo>
                  <a:lnTo>
                    <a:pt x="183" y="35"/>
                  </a:lnTo>
                  <a:lnTo>
                    <a:pt x="215" y="35"/>
                  </a:lnTo>
                  <a:lnTo>
                    <a:pt x="271" y="77"/>
                  </a:lnTo>
                  <a:lnTo>
                    <a:pt x="260" y="9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9" name="Freeform 63">
              <a:extLst>
                <a:ext uri="{FF2B5EF4-FFF2-40B4-BE49-F238E27FC236}">
                  <a16:creationId xmlns:a16="http://schemas.microsoft.com/office/drawing/2014/main" id="{69D596E7-1F92-40B0-AFF6-5009F2588416}"/>
                </a:ext>
              </a:extLst>
            </p:cNvPr>
            <p:cNvSpPr>
              <a:spLocks noEditPoints="1"/>
            </p:cNvSpPr>
            <p:nvPr/>
          </p:nvSpPr>
          <p:spPr bwMode="auto">
            <a:xfrm>
              <a:off x="6615114" y="4627564"/>
              <a:ext cx="811213" cy="403225"/>
            </a:xfrm>
            <a:custGeom>
              <a:avLst/>
              <a:gdLst>
                <a:gd name="T0" fmla="*/ 45 w 191"/>
                <a:gd name="T1" fmla="*/ 95 h 95"/>
                <a:gd name="T2" fmla="*/ 43 w 191"/>
                <a:gd name="T3" fmla="*/ 93 h 95"/>
                <a:gd name="T4" fmla="*/ 31 w 191"/>
                <a:gd name="T5" fmla="*/ 81 h 95"/>
                <a:gd name="T6" fmla="*/ 3 w 191"/>
                <a:gd name="T7" fmla="*/ 55 h 95"/>
                <a:gd name="T8" fmla="*/ 0 w 191"/>
                <a:gd name="T9" fmla="*/ 53 h 95"/>
                <a:gd name="T10" fmla="*/ 3 w 191"/>
                <a:gd name="T11" fmla="*/ 50 h 95"/>
                <a:gd name="T12" fmla="*/ 18 w 191"/>
                <a:gd name="T13" fmla="*/ 36 h 95"/>
                <a:gd name="T14" fmla="*/ 27 w 191"/>
                <a:gd name="T15" fmla="*/ 27 h 95"/>
                <a:gd name="T16" fmla="*/ 53 w 191"/>
                <a:gd name="T17" fmla="*/ 14 h 95"/>
                <a:gd name="T18" fmla="*/ 77 w 191"/>
                <a:gd name="T19" fmla="*/ 14 h 95"/>
                <a:gd name="T20" fmla="*/ 89 w 191"/>
                <a:gd name="T21" fmla="*/ 18 h 95"/>
                <a:gd name="T22" fmla="*/ 97 w 191"/>
                <a:gd name="T23" fmla="*/ 22 h 95"/>
                <a:gd name="T24" fmla="*/ 121 w 191"/>
                <a:gd name="T25" fmla="*/ 22 h 95"/>
                <a:gd name="T26" fmla="*/ 133 w 191"/>
                <a:gd name="T27" fmla="*/ 28 h 95"/>
                <a:gd name="T28" fmla="*/ 155 w 191"/>
                <a:gd name="T29" fmla="*/ 15 h 95"/>
                <a:gd name="T30" fmla="*/ 186 w 191"/>
                <a:gd name="T31" fmla="*/ 3 h 95"/>
                <a:gd name="T32" fmla="*/ 190 w 191"/>
                <a:gd name="T33" fmla="*/ 8 h 95"/>
                <a:gd name="T34" fmla="*/ 190 w 191"/>
                <a:gd name="T35" fmla="*/ 15 h 95"/>
                <a:gd name="T36" fmla="*/ 163 w 191"/>
                <a:gd name="T37" fmla="*/ 47 h 95"/>
                <a:gd name="T38" fmla="*/ 123 w 191"/>
                <a:gd name="T39" fmla="*/ 80 h 95"/>
                <a:gd name="T40" fmla="*/ 122 w 191"/>
                <a:gd name="T41" fmla="*/ 80 h 95"/>
                <a:gd name="T42" fmla="*/ 62 w 191"/>
                <a:gd name="T43" fmla="*/ 80 h 95"/>
                <a:gd name="T44" fmla="*/ 53 w 191"/>
                <a:gd name="T45" fmla="*/ 87 h 95"/>
                <a:gd name="T46" fmla="*/ 47 w 191"/>
                <a:gd name="T47" fmla="*/ 93 h 95"/>
                <a:gd name="T48" fmla="*/ 45 w 191"/>
                <a:gd name="T49" fmla="*/ 95 h 95"/>
                <a:gd name="T50" fmla="*/ 10 w 191"/>
                <a:gd name="T51" fmla="*/ 53 h 95"/>
                <a:gd name="T52" fmla="*/ 35 w 191"/>
                <a:gd name="T53" fmla="*/ 77 h 95"/>
                <a:gd name="T54" fmla="*/ 45 w 191"/>
                <a:gd name="T55" fmla="*/ 86 h 95"/>
                <a:gd name="T56" fmla="*/ 48 w 191"/>
                <a:gd name="T57" fmla="*/ 82 h 95"/>
                <a:gd name="T58" fmla="*/ 62 w 191"/>
                <a:gd name="T59" fmla="*/ 74 h 95"/>
                <a:gd name="T60" fmla="*/ 120 w 191"/>
                <a:gd name="T61" fmla="*/ 74 h 95"/>
                <a:gd name="T62" fmla="*/ 159 w 191"/>
                <a:gd name="T63" fmla="*/ 42 h 95"/>
                <a:gd name="T64" fmla="*/ 159 w 191"/>
                <a:gd name="T65" fmla="*/ 42 h 95"/>
                <a:gd name="T66" fmla="*/ 184 w 191"/>
                <a:gd name="T67" fmla="*/ 11 h 95"/>
                <a:gd name="T68" fmla="*/ 184 w 191"/>
                <a:gd name="T69" fmla="*/ 10 h 95"/>
                <a:gd name="T70" fmla="*/ 184 w 191"/>
                <a:gd name="T71" fmla="*/ 9 h 95"/>
                <a:gd name="T72" fmla="*/ 160 w 191"/>
                <a:gd name="T73" fmla="*/ 19 h 95"/>
                <a:gd name="T74" fmla="*/ 159 w 191"/>
                <a:gd name="T75" fmla="*/ 19 h 95"/>
                <a:gd name="T76" fmla="*/ 136 w 191"/>
                <a:gd name="T77" fmla="*/ 34 h 95"/>
                <a:gd name="T78" fmla="*/ 136 w 191"/>
                <a:gd name="T79" fmla="*/ 37 h 95"/>
                <a:gd name="T80" fmla="*/ 121 w 191"/>
                <a:gd name="T81" fmla="*/ 52 h 95"/>
                <a:gd name="T82" fmla="*/ 81 w 191"/>
                <a:gd name="T83" fmla="*/ 52 h 95"/>
                <a:gd name="T84" fmla="*/ 78 w 191"/>
                <a:gd name="T85" fmla="*/ 49 h 95"/>
                <a:gd name="T86" fmla="*/ 81 w 191"/>
                <a:gd name="T87" fmla="*/ 46 h 95"/>
                <a:gd name="T88" fmla="*/ 121 w 191"/>
                <a:gd name="T89" fmla="*/ 46 h 95"/>
                <a:gd name="T90" fmla="*/ 130 w 191"/>
                <a:gd name="T91" fmla="*/ 37 h 95"/>
                <a:gd name="T92" fmla="*/ 130 w 191"/>
                <a:gd name="T93" fmla="*/ 35 h 95"/>
                <a:gd name="T94" fmla="*/ 129 w 191"/>
                <a:gd name="T95" fmla="*/ 35 h 95"/>
                <a:gd name="T96" fmla="*/ 129 w 191"/>
                <a:gd name="T97" fmla="*/ 33 h 95"/>
                <a:gd name="T98" fmla="*/ 121 w 191"/>
                <a:gd name="T99" fmla="*/ 28 h 95"/>
                <a:gd name="T100" fmla="*/ 97 w 191"/>
                <a:gd name="T101" fmla="*/ 28 h 95"/>
                <a:gd name="T102" fmla="*/ 86 w 191"/>
                <a:gd name="T103" fmla="*/ 24 h 95"/>
                <a:gd name="T104" fmla="*/ 77 w 191"/>
                <a:gd name="T105" fmla="*/ 20 h 95"/>
                <a:gd name="T106" fmla="*/ 53 w 191"/>
                <a:gd name="T107" fmla="*/ 20 h 95"/>
                <a:gd name="T108" fmla="*/ 31 w 191"/>
                <a:gd name="T109" fmla="*/ 31 h 95"/>
                <a:gd name="T110" fmla="*/ 22 w 191"/>
                <a:gd name="T111" fmla="*/ 40 h 95"/>
                <a:gd name="T112" fmla="*/ 10 w 191"/>
                <a:gd name="T113" fmla="*/ 5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1" h="95">
                  <a:moveTo>
                    <a:pt x="45" y="95"/>
                  </a:moveTo>
                  <a:cubicBezTo>
                    <a:pt x="43" y="93"/>
                    <a:pt x="43" y="93"/>
                    <a:pt x="43" y="93"/>
                  </a:cubicBezTo>
                  <a:cubicBezTo>
                    <a:pt x="41" y="91"/>
                    <a:pt x="36" y="87"/>
                    <a:pt x="31" y="81"/>
                  </a:cubicBezTo>
                  <a:cubicBezTo>
                    <a:pt x="22" y="73"/>
                    <a:pt x="10" y="62"/>
                    <a:pt x="3" y="55"/>
                  </a:cubicBezTo>
                  <a:cubicBezTo>
                    <a:pt x="0" y="53"/>
                    <a:pt x="0" y="53"/>
                    <a:pt x="0" y="53"/>
                  </a:cubicBezTo>
                  <a:cubicBezTo>
                    <a:pt x="3" y="50"/>
                    <a:pt x="3" y="50"/>
                    <a:pt x="3" y="50"/>
                  </a:cubicBezTo>
                  <a:cubicBezTo>
                    <a:pt x="4" y="49"/>
                    <a:pt x="12" y="42"/>
                    <a:pt x="18" y="36"/>
                  </a:cubicBezTo>
                  <a:cubicBezTo>
                    <a:pt x="21" y="32"/>
                    <a:pt x="24" y="29"/>
                    <a:pt x="27" y="27"/>
                  </a:cubicBezTo>
                  <a:cubicBezTo>
                    <a:pt x="32" y="22"/>
                    <a:pt x="42" y="14"/>
                    <a:pt x="53" y="14"/>
                  </a:cubicBezTo>
                  <a:cubicBezTo>
                    <a:pt x="77" y="14"/>
                    <a:pt x="77" y="14"/>
                    <a:pt x="77" y="14"/>
                  </a:cubicBezTo>
                  <a:cubicBezTo>
                    <a:pt x="81" y="14"/>
                    <a:pt x="85" y="16"/>
                    <a:pt x="89" y="18"/>
                  </a:cubicBezTo>
                  <a:cubicBezTo>
                    <a:pt x="92" y="20"/>
                    <a:pt x="95" y="22"/>
                    <a:pt x="97" y="22"/>
                  </a:cubicBezTo>
                  <a:cubicBezTo>
                    <a:pt x="121" y="22"/>
                    <a:pt x="121" y="22"/>
                    <a:pt x="121" y="22"/>
                  </a:cubicBezTo>
                  <a:cubicBezTo>
                    <a:pt x="126" y="22"/>
                    <a:pt x="131" y="24"/>
                    <a:pt x="133" y="28"/>
                  </a:cubicBezTo>
                  <a:cubicBezTo>
                    <a:pt x="155" y="15"/>
                    <a:pt x="155" y="15"/>
                    <a:pt x="155" y="15"/>
                  </a:cubicBezTo>
                  <a:cubicBezTo>
                    <a:pt x="164" y="1"/>
                    <a:pt x="177" y="0"/>
                    <a:pt x="186" y="3"/>
                  </a:cubicBezTo>
                  <a:cubicBezTo>
                    <a:pt x="188" y="4"/>
                    <a:pt x="190" y="6"/>
                    <a:pt x="190" y="8"/>
                  </a:cubicBezTo>
                  <a:cubicBezTo>
                    <a:pt x="191" y="10"/>
                    <a:pt x="191" y="13"/>
                    <a:pt x="190" y="15"/>
                  </a:cubicBezTo>
                  <a:cubicBezTo>
                    <a:pt x="182" y="27"/>
                    <a:pt x="164" y="46"/>
                    <a:pt x="163" y="47"/>
                  </a:cubicBezTo>
                  <a:cubicBezTo>
                    <a:pt x="160" y="50"/>
                    <a:pt x="128" y="77"/>
                    <a:pt x="123" y="80"/>
                  </a:cubicBezTo>
                  <a:cubicBezTo>
                    <a:pt x="122" y="80"/>
                    <a:pt x="122" y="80"/>
                    <a:pt x="122" y="80"/>
                  </a:cubicBezTo>
                  <a:cubicBezTo>
                    <a:pt x="62" y="80"/>
                    <a:pt x="62" y="80"/>
                    <a:pt x="62" y="80"/>
                  </a:cubicBezTo>
                  <a:cubicBezTo>
                    <a:pt x="59" y="80"/>
                    <a:pt x="57" y="82"/>
                    <a:pt x="53" y="87"/>
                  </a:cubicBezTo>
                  <a:cubicBezTo>
                    <a:pt x="51" y="89"/>
                    <a:pt x="49" y="91"/>
                    <a:pt x="47" y="93"/>
                  </a:cubicBezTo>
                  <a:lnTo>
                    <a:pt x="45" y="95"/>
                  </a:lnTo>
                  <a:close/>
                  <a:moveTo>
                    <a:pt x="10" y="53"/>
                  </a:moveTo>
                  <a:cubicBezTo>
                    <a:pt x="17" y="59"/>
                    <a:pt x="27" y="69"/>
                    <a:pt x="35" y="77"/>
                  </a:cubicBezTo>
                  <a:cubicBezTo>
                    <a:pt x="39" y="80"/>
                    <a:pt x="42" y="84"/>
                    <a:pt x="45" y="86"/>
                  </a:cubicBezTo>
                  <a:cubicBezTo>
                    <a:pt x="46" y="85"/>
                    <a:pt x="47" y="84"/>
                    <a:pt x="48" y="82"/>
                  </a:cubicBezTo>
                  <a:cubicBezTo>
                    <a:pt x="52" y="78"/>
                    <a:pt x="56" y="74"/>
                    <a:pt x="62" y="74"/>
                  </a:cubicBezTo>
                  <a:cubicBezTo>
                    <a:pt x="120" y="74"/>
                    <a:pt x="120" y="74"/>
                    <a:pt x="120" y="74"/>
                  </a:cubicBezTo>
                  <a:cubicBezTo>
                    <a:pt x="125" y="70"/>
                    <a:pt x="146" y="53"/>
                    <a:pt x="159" y="42"/>
                  </a:cubicBezTo>
                  <a:cubicBezTo>
                    <a:pt x="159" y="42"/>
                    <a:pt x="159" y="42"/>
                    <a:pt x="159" y="42"/>
                  </a:cubicBezTo>
                  <a:cubicBezTo>
                    <a:pt x="159" y="42"/>
                    <a:pt x="177" y="23"/>
                    <a:pt x="184" y="11"/>
                  </a:cubicBezTo>
                  <a:cubicBezTo>
                    <a:pt x="184" y="11"/>
                    <a:pt x="184" y="10"/>
                    <a:pt x="184" y="10"/>
                  </a:cubicBezTo>
                  <a:cubicBezTo>
                    <a:pt x="184" y="10"/>
                    <a:pt x="184" y="9"/>
                    <a:pt x="184" y="9"/>
                  </a:cubicBezTo>
                  <a:cubicBezTo>
                    <a:pt x="182" y="9"/>
                    <a:pt x="169" y="4"/>
                    <a:pt x="160" y="19"/>
                  </a:cubicBezTo>
                  <a:cubicBezTo>
                    <a:pt x="159" y="19"/>
                    <a:pt x="159" y="19"/>
                    <a:pt x="159" y="19"/>
                  </a:cubicBezTo>
                  <a:cubicBezTo>
                    <a:pt x="136" y="34"/>
                    <a:pt x="136" y="34"/>
                    <a:pt x="136" y="34"/>
                  </a:cubicBezTo>
                  <a:cubicBezTo>
                    <a:pt x="136" y="35"/>
                    <a:pt x="136" y="36"/>
                    <a:pt x="136" y="37"/>
                  </a:cubicBezTo>
                  <a:cubicBezTo>
                    <a:pt x="136" y="45"/>
                    <a:pt x="129" y="52"/>
                    <a:pt x="121" y="52"/>
                  </a:cubicBezTo>
                  <a:cubicBezTo>
                    <a:pt x="81" y="52"/>
                    <a:pt x="81" y="52"/>
                    <a:pt x="81" y="52"/>
                  </a:cubicBezTo>
                  <a:cubicBezTo>
                    <a:pt x="79" y="52"/>
                    <a:pt x="78" y="51"/>
                    <a:pt x="78" y="49"/>
                  </a:cubicBezTo>
                  <a:cubicBezTo>
                    <a:pt x="78" y="47"/>
                    <a:pt x="79" y="46"/>
                    <a:pt x="81" y="46"/>
                  </a:cubicBezTo>
                  <a:cubicBezTo>
                    <a:pt x="121" y="46"/>
                    <a:pt x="121" y="46"/>
                    <a:pt x="121" y="46"/>
                  </a:cubicBezTo>
                  <a:cubicBezTo>
                    <a:pt x="126" y="46"/>
                    <a:pt x="130" y="42"/>
                    <a:pt x="130" y="37"/>
                  </a:cubicBezTo>
                  <a:cubicBezTo>
                    <a:pt x="130" y="36"/>
                    <a:pt x="130" y="36"/>
                    <a:pt x="130" y="35"/>
                  </a:cubicBezTo>
                  <a:cubicBezTo>
                    <a:pt x="130" y="35"/>
                    <a:pt x="129" y="35"/>
                    <a:pt x="129" y="35"/>
                  </a:cubicBezTo>
                  <a:cubicBezTo>
                    <a:pt x="129" y="34"/>
                    <a:pt x="129" y="33"/>
                    <a:pt x="129" y="33"/>
                  </a:cubicBezTo>
                  <a:cubicBezTo>
                    <a:pt x="127" y="30"/>
                    <a:pt x="124" y="28"/>
                    <a:pt x="121" y="28"/>
                  </a:cubicBezTo>
                  <a:cubicBezTo>
                    <a:pt x="97" y="28"/>
                    <a:pt x="97" y="28"/>
                    <a:pt x="97" y="28"/>
                  </a:cubicBezTo>
                  <a:cubicBezTo>
                    <a:pt x="94" y="28"/>
                    <a:pt x="90" y="26"/>
                    <a:pt x="86" y="24"/>
                  </a:cubicBezTo>
                  <a:cubicBezTo>
                    <a:pt x="83" y="22"/>
                    <a:pt x="79" y="20"/>
                    <a:pt x="77" y="20"/>
                  </a:cubicBezTo>
                  <a:cubicBezTo>
                    <a:pt x="53" y="20"/>
                    <a:pt x="53" y="20"/>
                    <a:pt x="53" y="20"/>
                  </a:cubicBezTo>
                  <a:cubicBezTo>
                    <a:pt x="44" y="20"/>
                    <a:pt x="36" y="27"/>
                    <a:pt x="31" y="31"/>
                  </a:cubicBezTo>
                  <a:cubicBezTo>
                    <a:pt x="29" y="34"/>
                    <a:pt x="26" y="37"/>
                    <a:pt x="22" y="40"/>
                  </a:cubicBezTo>
                  <a:cubicBezTo>
                    <a:pt x="17" y="46"/>
                    <a:pt x="12" y="50"/>
                    <a:pt x="10" y="5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0" name="Freeform 64">
              <a:extLst>
                <a:ext uri="{FF2B5EF4-FFF2-40B4-BE49-F238E27FC236}">
                  <a16:creationId xmlns:a16="http://schemas.microsoft.com/office/drawing/2014/main" id="{D93690E3-0190-4EA9-ABEB-1B64090084C0}"/>
                </a:ext>
              </a:extLst>
            </p:cNvPr>
            <p:cNvSpPr>
              <a:spLocks noEditPoints="1"/>
            </p:cNvSpPr>
            <p:nvPr/>
          </p:nvSpPr>
          <p:spPr bwMode="auto">
            <a:xfrm>
              <a:off x="6473826" y="4810126"/>
              <a:ext cx="357188" cy="349250"/>
            </a:xfrm>
            <a:custGeom>
              <a:avLst/>
              <a:gdLst>
                <a:gd name="T0" fmla="*/ 58 w 84"/>
                <a:gd name="T1" fmla="*/ 82 h 82"/>
                <a:gd name="T2" fmla="*/ 51 w 84"/>
                <a:gd name="T3" fmla="*/ 80 h 82"/>
                <a:gd name="T4" fmla="*/ 3 w 84"/>
                <a:gd name="T5" fmla="*/ 32 h 82"/>
                <a:gd name="T6" fmla="*/ 3 w 84"/>
                <a:gd name="T7" fmla="*/ 20 h 82"/>
                <a:gd name="T8" fmla="*/ 20 w 84"/>
                <a:gd name="T9" fmla="*/ 3 h 82"/>
                <a:gd name="T10" fmla="*/ 32 w 84"/>
                <a:gd name="T11" fmla="*/ 3 h 82"/>
                <a:gd name="T12" fmla="*/ 80 w 84"/>
                <a:gd name="T13" fmla="*/ 51 h 82"/>
                <a:gd name="T14" fmla="*/ 80 w 84"/>
                <a:gd name="T15" fmla="*/ 65 h 82"/>
                <a:gd name="T16" fmla="*/ 65 w 84"/>
                <a:gd name="T17" fmla="*/ 80 h 82"/>
                <a:gd name="T18" fmla="*/ 58 w 84"/>
                <a:gd name="T19" fmla="*/ 82 h 82"/>
                <a:gd name="T20" fmla="*/ 26 w 84"/>
                <a:gd name="T21" fmla="*/ 7 h 82"/>
                <a:gd name="T22" fmla="*/ 24 w 84"/>
                <a:gd name="T23" fmla="*/ 8 h 82"/>
                <a:gd name="T24" fmla="*/ 8 w 84"/>
                <a:gd name="T25" fmla="*/ 25 h 82"/>
                <a:gd name="T26" fmla="*/ 7 w 84"/>
                <a:gd name="T27" fmla="*/ 26 h 82"/>
                <a:gd name="T28" fmla="*/ 8 w 84"/>
                <a:gd name="T29" fmla="*/ 27 h 82"/>
                <a:gd name="T30" fmla="*/ 56 w 84"/>
                <a:gd name="T31" fmla="*/ 75 h 82"/>
                <a:gd name="T32" fmla="*/ 60 w 84"/>
                <a:gd name="T33" fmla="*/ 75 h 82"/>
                <a:gd name="T34" fmla="*/ 60 w 84"/>
                <a:gd name="T35" fmla="*/ 75 h 82"/>
                <a:gd name="T36" fmla="*/ 75 w 84"/>
                <a:gd name="T37" fmla="*/ 60 h 82"/>
                <a:gd name="T38" fmla="*/ 75 w 84"/>
                <a:gd name="T39" fmla="*/ 56 h 82"/>
                <a:gd name="T40" fmla="*/ 28 w 84"/>
                <a:gd name="T41" fmla="*/ 8 h 82"/>
                <a:gd name="T42" fmla="*/ 26 w 84"/>
                <a:gd name="T43"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82">
                  <a:moveTo>
                    <a:pt x="58" y="82"/>
                  </a:moveTo>
                  <a:cubicBezTo>
                    <a:pt x="55" y="82"/>
                    <a:pt x="53" y="81"/>
                    <a:pt x="51" y="80"/>
                  </a:cubicBezTo>
                  <a:cubicBezTo>
                    <a:pt x="3" y="32"/>
                    <a:pt x="3" y="32"/>
                    <a:pt x="3" y="32"/>
                  </a:cubicBezTo>
                  <a:cubicBezTo>
                    <a:pt x="0" y="29"/>
                    <a:pt x="0" y="23"/>
                    <a:pt x="3" y="20"/>
                  </a:cubicBezTo>
                  <a:cubicBezTo>
                    <a:pt x="20" y="3"/>
                    <a:pt x="20" y="3"/>
                    <a:pt x="20" y="3"/>
                  </a:cubicBezTo>
                  <a:cubicBezTo>
                    <a:pt x="23" y="0"/>
                    <a:pt x="29" y="0"/>
                    <a:pt x="32" y="3"/>
                  </a:cubicBezTo>
                  <a:cubicBezTo>
                    <a:pt x="80" y="51"/>
                    <a:pt x="80" y="51"/>
                    <a:pt x="80" y="51"/>
                  </a:cubicBezTo>
                  <a:cubicBezTo>
                    <a:pt x="84" y="55"/>
                    <a:pt x="84" y="61"/>
                    <a:pt x="80" y="65"/>
                  </a:cubicBezTo>
                  <a:cubicBezTo>
                    <a:pt x="65" y="80"/>
                    <a:pt x="65" y="80"/>
                    <a:pt x="65" y="80"/>
                  </a:cubicBezTo>
                  <a:cubicBezTo>
                    <a:pt x="63" y="81"/>
                    <a:pt x="61" y="82"/>
                    <a:pt x="58" y="82"/>
                  </a:cubicBezTo>
                  <a:close/>
                  <a:moveTo>
                    <a:pt x="26" y="7"/>
                  </a:moveTo>
                  <a:cubicBezTo>
                    <a:pt x="25" y="7"/>
                    <a:pt x="25" y="8"/>
                    <a:pt x="24" y="8"/>
                  </a:cubicBezTo>
                  <a:cubicBezTo>
                    <a:pt x="8" y="25"/>
                    <a:pt x="8" y="25"/>
                    <a:pt x="8" y="25"/>
                  </a:cubicBezTo>
                  <a:cubicBezTo>
                    <a:pt x="8" y="25"/>
                    <a:pt x="7" y="25"/>
                    <a:pt x="7" y="26"/>
                  </a:cubicBezTo>
                  <a:cubicBezTo>
                    <a:pt x="7" y="26"/>
                    <a:pt x="8" y="27"/>
                    <a:pt x="8" y="27"/>
                  </a:cubicBezTo>
                  <a:cubicBezTo>
                    <a:pt x="56" y="75"/>
                    <a:pt x="56" y="75"/>
                    <a:pt x="56" y="75"/>
                  </a:cubicBezTo>
                  <a:cubicBezTo>
                    <a:pt x="57" y="76"/>
                    <a:pt x="59" y="76"/>
                    <a:pt x="60" y="75"/>
                  </a:cubicBezTo>
                  <a:cubicBezTo>
                    <a:pt x="60" y="75"/>
                    <a:pt x="60" y="75"/>
                    <a:pt x="60" y="75"/>
                  </a:cubicBezTo>
                  <a:cubicBezTo>
                    <a:pt x="75" y="60"/>
                    <a:pt x="75" y="60"/>
                    <a:pt x="75" y="60"/>
                  </a:cubicBezTo>
                  <a:cubicBezTo>
                    <a:pt x="76" y="59"/>
                    <a:pt x="76" y="57"/>
                    <a:pt x="75" y="56"/>
                  </a:cubicBezTo>
                  <a:cubicBezTo>
                    <a:pt x="28" y="8"/>
                    <a:pt x="28" y="8"/>
                    <a:pt x="28" y="8"/>
                  </a:cubicBezTo>
                  <a:cubicBezTo>
                    <a:pt x="27" y="8"/>
                    <a:pt x="27" y="7"/>
                    <a:pt x="26"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31" name="Freeform 65">
              <a:extLst>
                <a:ext uri="{FF2B5EF4-FFF2-40B4-BE49-F238E27FC236}">
                  <a16:creationId xmlns:a16="http://schemas.microsoft.com/office/drawing/2014/main" id="{78B6B0EF-0651-436D-9EEA-6DC0DD0B2386}"/>
                </a:ext>
              </a:extLst>
            </p:cNvPr>
            <p:cNvSpPr>
              <a:spLocks/>
            </p:cNvSpPr>
            <p:nvPr/>
          </p:nvSpPr>
          <p:spPr bwMode="auto">
            <a:xfrm>
              <a:off x="6610351" y="4843464"/>
              <a:ext cx="50800" cy="50800"/>
            </a:xfrm>
            <a:custGeom>
              <a:avLst/>
              <a:gdLst>
                <a:gd name="T0" fmla="*/ 22 w 32"/>
                <a:gd name="T1" fmla="*/ 32 h 32"/>
                <a:gd name="T2" fmla="*/ 0 w 32"/>
                <a:gd name="T3" fmla="*/ 11 h 32"/>
                <a:gd name="T4" fmla="*/ 11 w 32"/>
                <a:gd name="T5" fmla="*/ 0 h 32"/>
                <a:gd name="T6" fmla="*/ 32 w 32"/>
                <a:gd name="T7" fmla="*/ 22 h 32"/>
                <a:gd name="T8" fmla="*/ 22 w 32"/>
                <a:gd name="T9" fmla="*/ 32 h 32"/>
              </a:gdLst>
              <a:ahLst/>
              <a:cxnLst>
                <a:cxn ang="0">
                  <a:pos x="T0" y="T1"/>
                </a:cxn>
                <a:cxn ang="0">
                  <a:pos x="T2" y="T3"/>
                </a:cxn>
                <a:cxn ang="0">
                  <a:pos x="T4" y="T5"/>
                </a:cxn>
                <a:cxn ang="0">
                  <a:pos x="T6" y="T7"/>
                </a:cxn>
                <a:cxn ang="0">
                  <a:pos x="T8" y="T9"/>
                </a:cxn>
              </a:cxnLst>
              <a:rect l="0" t="0" r="r" b="b"/>
              <a:pathLst>
                <a:path w="32" h="32">
                  <a:moveTo>
                    <a:pt x="22" y="32"/>
                  </a:moveTo>
                  <a:lnTo>
                    <a:pt x="0" y="11"/>
                  </a:lnTo>
                  <a:lnTo>
                    <a:pt x="11" y="0"/>
                  </a:lnTo>
                  <a:lnTo>
                    <a:pt x="32" y="22"/>
                  </a:lnTo>
                  <a:lnTo>
                    <a:pt x="22" y="32"/>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2" name="Freeform 66">
              <a:extLst>
                <a:ext uri="{FF2B5EF4-FFF2-40B4-BE49-F238E27FC236}">
                  <a16:creationId xmlns:a16="http://schemas.microsoft.com/office/drawing/2014/main" id="{AC083AEC-84E0-424A-92E7-08176B025D10}"/>
                </a:ext>
              </a:extLst>
            </p:cNvPr>
            <p:cNvSpPr>
              <a:spLocks noEditPoints="1"/>
            </p:cNvSpPr>
            <p:nvPr/>
          </p:nvSpPr>
          <p:spPr bwMode="auto">
            <a:xfrm>
              <a:off x="7134226" y="4379914"/>
              <a:ext cx="228600" cy="144463"/>
            </a:xfrm>
            <a:custGeom>
              <a:avLst/>
              <a:gdLst>
                <a:gd name="T0" fmla="*/ 23 w 54"/>
                <a:gd name="T1" fmla="*/ 34 h 34"/>
                <a:gd name="T2" fmla="*/ 0 w 54"/>
                <a:gd name="T3" fmla="*/ 34 h 34"/>
                <a:gd name="T4" fmla="*/ 0 w 54"/>
                <a:gd name="T5" fmla="*/ 31 h 34"/>
                <a:gd name="T6" fmla="*/ 31 w 54"/>
                <a:gd name="T7" fmla="*/ 0 h 34"/>
                <a:gd name="T8" fmla="*/ 54 w 54"/>
                <a:gd name="T9" fmla="*/ 0 h 34"/>
                <a:gd name="T10" fmla="*/ 54 w 54"/>
                <a:gd name="T11" fmla="*/ 3 h 34"/>
                <a:gd name="T12" fmla="*/ 23 w 54"/>
                <a:gd name="T13" fmla="*/ 34 h 34"/>
                <a:gd name="T14" fmla="*/ 6 w 54"/>
                <a:gd name="T15" fmla="*/ 28 h 34"/>
                <a:gd name="T16" fmla="*/ 23 w 54"/>
                <a:gd name="T17" fmla="*/ 28 h 34"/>
                <a:gd name="T18" fmla="*/ 48 w 54"/>
                <a:gd name="T19" fmla="*/ 6 h 34"/>
                <a:gd name="T20" fmla="*/ 31 w 54"/>
                <a:gd name="T21" fmla="*/ 6 h 34"/>
                <a:gd name="T22" fmla="*/ 6 w 54"/>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34">
                  <a:moveTo>
                    <a:pt x="23" y="34"/>
                  </a:moveTo>
                  <a:cubicBezTo>
                    <a:pt x="0" y="34"/>
                    <a:pt x="0" y="34"/>
                    <a:pt x="0" y="34"/>
                  </a:cubicBezTo>
                  <a:cubicBezTo>
                    <a:pt x="0" y="31"/>
                    <a:pt x="0" y="31"/>
                    <a:pt x="0" y="31"/>
                  </a:cubicBezTo>
                  <a:cubicBezTo>
                    <a:pt x="0" y="14"/>
                    <a:pt x="14" y="0"/>
                    <a:pt x="31" y="0"/>
                  </a:cubicBezTo>
                  <a:cubicBezTo>
                    <a:pt x="54" y="0"/>
                    <a:pt x="54" y="0"/>
                    <a:pt x="54" y="0"/>
                  </a:cubicBezTo>
                  <a:cubicBezTo>
                    <a:pt x="54" y="3"/>
                    <a:pt x="54" y="3"/>
                    <a:pt x="54" y="3"/>
                  </a:cubicBezTo>
                  <a:cubicBezTo>
                    <a:pt x="54" y="20"/>
                    <a:pt x="40" y="34"/>
                    <a:pt x="23" y="34"/>
                  </a:cubicBezTo>
                  <a:close/>
                  <a:moveTo>
                    <a:pt x="6" y="28"/>
                  </a:moveTo>
                  <a:cubicBezTo>
                    <a:pt x="23" y="28"/>
                    <a:pt x="23" y="28"/>
                    <a:pt x="23" y="28"/>
                  </a:cubicBezTo>
                  <a:cubicBezTo>
                    <a:pt x="36" y="28"/>
                    <a:pt x="46" y="18"/>
                    <a:pt x="48" y="6"/>
                  </a:cubicBezTo>
                  <a:cubicBezTo>
                    <a:pt x="31" y="6"/>
                    <a:pt x="31" y="6"/>
                    <a:pt x="31" y="6"/>
                  </a:cubicBezTo>
                  <a:cubicBezTo>
                    <a:pt x="18" y="6"/>
                    <a:pt x="8" y="16"/>
                    <a:pt x="6" y="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33" name="Freeform 67">
              <a:extLst>
                <a:ext uri="{FF2B5EF4-FFF2-40B4-BE49-F238E27FC236}">
                  <a16:creationId xmlns:a16="http://schemas.microsoft.com/office/drawing/2014/main" id="{395D665B-8EA6-46CD-AB30-D8CD067C15DC}"/>
                </a:ext>
              </a:extLst>
            </p:cNvPr>
            <p:cNvSpPr>
              <a:spLocks noEditPoints="1"/>
            </p:cNvSpPr>
            <p:nvPr/>
          </p:nvSpPr>
          <p:spPr bwMode="auto">
            <a:xfrm>
              <a:off x="6878639" y="4430714"/>
              <a:ext cx="161925" cy="111125"/>
            </a:xfrm>
            <a:custGeom>
              <a:avLst/>
              <a:gdLst>
                <a:gd name="T0" fmla="*/ 38 w 38"/>
                <a:gd name="T1" fmla="*/ 26 h 26"/>
                <a:gd name="T2" fmla="*/ 23 w 38"/>
                <a:gd name="T3" fmla="*/ 26 h 26"/>
                <a:gd name="T4" fmla="*/ 0 w 38"/>
                <a:gd name="T5" fmla="*/ 3 h 26"/>
                <a:gd name="T6" fmla="*/ 0 w 38"/>
                <a:gd name="T7" fmla="*/ 0 h 26"/>
                <a:gd name="T8" fmla="*/ 15 w 38"/>
                <a:gd name="T9" fmla="*/ 0 h 26"/>
                <a:gd name="T10" fmla="*/ 38 w 38"/>
                <a:gd name="T11" fmla="*/ 23 h 26"/>
                <a:gd name="T12" fmla="*/ 38 w 38"/>
                <a:gd name="T13" fmla="*/ 26 h 26"/>
                <a:gd name="T14" fmla="*/ 7 w 38"/>
                <a:gd name="T15" fmla="*/ 6 h 26"/>
                <a:gd name="T16" fmla="*/ 23 w 38"/>
                <a:gd name="T17" fmla="*/ 20 h 26"/>
                <a:gd name="T18" fmla="*/ 32 w 38"/>
                <a:gd name="T19" fmla="*/ 20 h 26"/>
                <a:gd name="T20" fmla="*/ 15 w 38"/>
                <a:gd name="T21" fmla="*/ 6 h 26"/>
                <a:gd name="T22" fmla="*/ 7 w 38"/>
                <a:gd name="T2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6">
                  <a:moveTo>
                    <a:pt x="38" y="26"/>
                  </a:moveTo>
                  <a:cubicBezTo>
                    <a:pt x="23" y="26"/>
                    <a:pt x="23" y="26"/>
                    <a:pt x="23" y="26"/>
                  </a:cubicBezTo>
                  <a:cubicBezTo>
                    <a:pt x="10" y="26"/>
                    <a:pt x="0" y="16"/>
                    <a:pt x="0" y="3"/>
                  </a:cubicBezTo>
                  <a:cubicBezTo>
                    <a:pt x="0" y="0"/>
                    <a:pt x="0" y="0"/>
                    <a:pt x="0" y="0"/>
                  </a:cubicBezTo>
                  <a:cubicBezTo>
                    <a:pt x="15" y="0"/>
                    <a:pt x="15" y="0"/>
                    <a:pt x="15" y="0"/>
                  </a:cubicBezTo>
                  <a:cubicBezTo>
                    <a:pt x="28" y="0"/>
                    <a:pt x="38" y="10"/>
                    <a:pt x="38" y="23"/>
                  </a:cubicBezTo>
                  <a:lnTo>
                    <a:pt x="38" y="26"/>
                  </a:lnTo>
                  <a:close/>
                  <a:moveTo>
                    <a:pt x="7" y="6"/>
                  </a:moveTo>
                  <a:cubicBezTo>
                    <a:pt x="8" y="14"/>
                    <a:pt x="15" y="20"/>
                    <a:pt x="23" y="20"/>
                  </a:cubicBezTo>
                  <a:cubicBezTo>
                    <a:pt x="32" y="20"/>
                    <a:pt x="32" y="20"/>
                    <a:pt x="32" y="20"/>
                  </a:cubicBezTo>
                  <a:cubicBezTo>
                    <a:pt x="30" y="12"/>
                    <a:pt x="23" y="6"/>
                    <a:pt x="15" y="6"/>
                  </a:cubicBezTo>
                  <a:lnTo>
                    <a:pt x="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4" name="Freeform 37">
              <a:extLst>
                <a:ext uri="{FF2B5EF4-FFF2-40B4-BE49-F238E27FC236}">
                  <a16:creationId xmlns:a16="http://schemas.microsoft.com/office/drawing/2014/main" id="{1F456815-E34F-478C-BBEC-5FF42AA80576}"/>
                </a:ext>
              </a:extLst>
            </p:cNvPr>
            <p:cNvSpPr>
              <a:spLocks/>
            </p:cNvSpPr>
            <p:nvPr/>
          </p:nvSpPr>
          <p:spPr bwMode="auto">
            <a:xfrm>
              <a:off x="6927075" y="4165749"/>
              <a:ext cx="109550" cy="135897"/>
            </a:xfrm>
            <a:custGeom>
              <a:avLst/>
              <a:gdLst>
                <a:gd name="T0" fmla="*/ 27 w 40"/>
                <a:gd name="T1" fmla="*/ 50 h 50"/>
                <a:gd name="T2" fmla="*/ 24 w 40"/>
                <a:gd name="T3" fmla="*/ 50 h 50"/>
                <a:gd name="T4" fmla="*/ 8 w 40"/>
                <a:gd name="T5" fmla="*/ 34 h 50"/>
                <a:gd name="T6" fmla="*/ 3 w 40"/>
                <a:gd name="T7" fmla="*/ 34 h 50"/>
                <a:gd name="T8" fmla="*/ 0 w 40"/>
                <a:gd name="T9" fmla="*/ 31 h 50"/>
                <a:gd name="T10" fmla="*/ 3 w 40"/>
                <a:gd name="T11" fmla="*/ 27 h 50"/>
                <a:gd name="T12" fmla="*/ 8 w 40"/>
                <a:gd name="T13" fmla="*/ 27 h 50"/>
                <a:gd name="T14" fmla="*/ 8 w 40"/>
                <a:gd name="T15" fmla="*/ 21 h 50"/>
                <a:gd name="T16" fmla="*/ 3 w 40"/>
                <a:gd name="T17" fmla="*/ 21 h 50"/>
                <a:gd name="T18" fmla="*/ 0 w 40"/>
                <a:gd name="T19" fmla="*/ 18 h 50"/>
                <a:gd name="T20" fmla="*/ 3 w 40"/>
                <a:gd name="T21" fmla="*/ 15 h 50"/>
                <a:gd name="T22" fmla="*/ 8 w 40"/>
                <a:gd name="T23" fmla="*/ 15 h 50"/>
                <a:gd name="T24" fmla="*/ 24 w 40"/>
                <a:gd name="T25" fmla="*/ 0 h 50"/>
                <a:gd name="T26" fmla="*/ 27 w 40"/>
                <a:gd name="T27" fmla="*/ 0 h 50"/>
                <a:gd name="T28" fmla="*/ 38 w 40"/>
                <a:gd name="T29" fmla="*/ 4 h 50"/>
                <a:gd name="T30" fmla="*/ 39 w 40"/>
                <a:gd name="T31" fmla="*/ 8 h 50"/>
                <a:gd name="T32" fmla="*/ 34 w 40"/>
                <a:gd name="T33" fmla="*/ 9 h 50"/>
                <a:gd name="T34" fmla="*/ 27 w 40"/>
                <a:gd name="T35" fmla="*/ 6 h 50"/>
                <a:gd name="T36" fmla="*/ 24 w 40"/>
                <a:gd name="T37" fmla="*/ 6 h 50"/>
                <a:gd name="T38" fmla="*/ 14 w 40"/>
                <a:gd name="T39" fmla="*/ 15 h 50"/>
                <a:gd name="T40" fmla="*/ 22 w 40"/>
                <a:gd name="T41" fmla="*/ 15 h 50"/>
                <a:gd name="T42" fmla="*/ 25 w 40"/>
                <a:gd name="T43" fmla="*/ 18 h 50"/>
                <a:gd name="T44" fmla="*/ 22 w 40"/>
                <a:gd name="T45" fmla="*/ 21 h 50"/>
                <a:gd name="T46" fmla="*/ 14 w 40"/>
                <a:gd name="T47" fmla="*/ 21 h 50"/>
                <a:gd name="T48" fmla="*/ 14 w 40"/>
                <a:gd name="T49" fmla="*/ 27 h 50"/>
                <a:gd name="T50" fmla="*/ 22 w 40"/>
                <a:gd name="T51" fmla="*/ 27 h 50"/>
                <a:gd name="T52" fmla="*/ 25 w 40"/>
                <a:gd name="T53" fmla="*/ 31 h 50"/>
                <a:gd name="T54" fmla="*/ 22 w 40"/>
                <a:gd name="T55" fmla="*/ 34 h 50"/>
                <a:gd name="T56" fmla="*/ 14 w 40"/>
                <a:gd name="T57" fmla="*/ 34 h 50"/>
                <a:gd name="T58" fmla="*/ 24 w 40"/>
                <a:gd name="T59" fmla="*/ 44 h 50"/>
                <a:gd name="T60" fmla="*/ 27 w 40"/>
                <a:gd name="T61" fmla="*/ 44 h 50"/>
                <a:gd name="T62" fmla="*/ 34 w 40"/>
                <a:gd name="T63" fmla="*/ 41 h 50"/>
                <a:gd name="T64" fmla="*/ 39 w 40"/>
                <a:gd name="T65" fmla="*/ 42 h 50"/>
                <a:gd name="T66" fmla="*/ 38 w 40"/>
                <a:gd name="T67" fmla="*/ 46 h 50"/>
                <a:gd name="T68" fmla="*/ 27 w 40"/>
                <a:gd name="T6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50">
                  <a:moveTo>
                    <a:pt x="27" y="50"/>
                  </a:moveTo>
                  <a:cubicBezTo>
                    <a:pt x="24" y="50"/>
                    <a:pt x="24" y="50"/>
                    <a:pt x="24" y="50"/>
                  </a:cubicBezTo>
                  <a:cubicBezTo>
                    <a:pt x="15" y="50"/>
                    <a:pt x="8" y="43"/>
                    <a:pt x="8" y="34"/>
                  </a:cubicBezTo>
                  <a:cubicBezTo>
                    <a:pt x="3" y="34"/>
                    <a:pt x="3" y="34"/>
                    <a:pt x="3" y="34"/>
                  </a:cubicBezTo>
                  <a:cubicBezTo>
                    <a:pt x="2" y="34"/>
                    <a:pt x="0" y="32"/>
                    <a:pt x="0" y="31"/>
                  </a:cubicBezTo>
                  <a:cubicBezTo>
                    <a:pt x="0" y="29"/>
                    <a:pt x="2" y="27"/>
                    <a:pt x="3" y="27"/>
                  </a:cubicBezTo>
                  <a:cubicBezTo>
                    <a:pt x="8" y="27"/>
                    <a:pt x="8" y="27"/>
                    <a:pt x="8" y="27"/>
                  </a:cubicBezTo>
                  <a:cubicBezTo>
                    <a:pt x="8" y="21"/>
                    <a:pt x="8" y="21"/>
                    <a:pt x="8" y="21"/>
                  </a:cubicBezTo>
                  <a:cubicBezTo>
                    <a:pt x="3" y="21"/>
                    <a:pt x="3" y="21"/>
                    <a:pt x="3" y="21"/>
                  </a:cubicBezTo>
                  <a:cubicBezTo>
                    <a:pt x="2" y="21"/>
                    <a:pt x="0" y="20"/>
                    <a:pt x="0" y="18"/>
                  </a:cubicBezTo>
                  <a:cubicBezTo>
                    <a:pt x="0" y="16"/>
                    <a:pt x="2" y="15"/>
                    <a:pt x="3" y="15"/>
                  </a:cubicBezTo>
                  <a:cubicBezTo>
                    <a:pt x="8" y="15"/>
                    <a:pt x="8" y="15"/>
                    <a:pt x="8" y="15"/>
                  </a:cubicBezTo>
                  <a:cubicBezTo>
                    <a:pt x="9" y="6"/>
                    <a:pt x="15" y="0"/>
                    <a:pt x="24" y="0"/>
                  </a:cubicBezTo>
                  <a:cubicBezTo>
                    <a:pt x="27" y="0"/>
                    <a:pt x="27" y="0"/>
                    <a:pt x="27" y="0"/>
                  </a:cubicBezTo>
                  <a:cubicBezTo>
                    <a:pt x="31" y="0"/>
                    <a:pt x="35" y="1"/>
                    <a:pt x="38" y="4"/>
                  </a:cubicBezTo>
                  <a:cubicBezTo>
                    <a:pt x="39" y="5"/>
                    <a:pt x="40" y="7"/>
                    <a:pt x="39" y="8"/>
                  </a:cubicBezTo>
                  <a:cubicBezTo>
                    <a:pt x="38" y="10"/>
                    <a:pt x="36" y="10"/>
                    <a:pt x="34" y="9"/>
                  </a:cubicBezTo>
                  <a:cubicBezTo>
                    <a:pt x="32" y="7"/>
                    <a:pt x="29" y="6"/>
                    <a:pt x="27" y="6"/>
                  </a:cubicBezTo>
                  <a:cubicBezTo>
                    <a:pt x="24" y="6"/>
                    <a:pt x="24" y="6"/>
                    <a:pt x="24" y="6"/>
                  </a:cubicBezTo>
                  <a:cubicBezTo>
                    <a:pt x="19" y="6"/>
                    <a:pt x="15" y="10"/>
                    <a:pt x="14" y="15"/>
                  </a:cubicBezTo>
                  <a:cubicBezTo>
                    <a:pt x="22" y="15"/>
                    <a:pt x="22" y="15"/>
                    <a:pt x="22" y="15"/>
                  </a:cubicBezTo>
                  <a:cubicBezTo>
                    <a:pt x="24" y="15"/>
                    <a:pt x="25" y="16"/>
                    <a:pt x="25" y="18"/>
                  </a:cubicBezTo>
                  <a:cubicBezTo>
                    <a:pt x="25" y="20"/>
                    <a:pt x="24" y="21"/>
                    <a:pt x="22" y="21"/>
                  </a:cubicBezTo>
                  <a:cubicBezTo>
                    <a:pt x="14" y="21"/>
                    <a:pt x="14" y="21"/>
                    <a:pt x="14" y="21"/>
                  </a:cubicBezTo>
                  <a:cubicBezTo>
                    <a:pt x="14" y="27"/>
                    <a:pt x="14" y="27"/>
                    <a:pt x="14" y="27"/>
                  </a:cubicBezTo>
                  <a:cubicBezTo>
                    <a:pt x="22" y="27"/>
                    <a:pt x="22" y="27"/>
                    <a:pt x="22" y="27"/>
                  </a:cubicBezTo>
                  <a:cubicBezTo>
                    <a:pt x="24" y="27"/>
                    <a:pt x="25" y="29"/>
                    <a:pt x="25" y="31"/>
                  </a:cubicBezTo>
                  <a:cubicBezTo>
                    <a:pt x="25" y="32"/>
                    <a:pt x="24" y="34"/>
                    <a:pt x="22" y="34"/>
                  </a:cubicBezTo>
                  <a:cubicBezTo>
                    <a:pt x="14" y="34"/>
                    <a:pt x="14" y="34"/>
                    <a:pt x="14" y="34"/>
                  </a:cubicBezTo>
                  <a:cubicBezTo>
                    <a:pt x="14" y="39"/>
                    <a:pt x="18" y="44"/>
                    <a:pt x="24" y="44"/>
                  </a:cubicBezTo>
                  <a:cubicBezTo>
                    <a:pt x="27" y="44"/>
                    <a:pt x="27" y="44"/>
                    <a:pt x="27" y="44"/>
                  </a:cubicBezTo>
                  <a:cubicBezTo>
                    <a:pt x="29" y="44"/>
                    <a:pt x="32" y="43"/>
                    <a:pt x="34" y="41"/>
                  </a:cubicBezTo>
                  <a:cubicBezTo>
                    <a:pt x="36" y="40"/>
                    <a:pt x="38" y="40"/>
                    <a:pt x="39" y="42"/>
                  </a:cubicBezTo>
                  <a:cubicBezTo>
                    <a:pt x="40" y="43"/>
                    <a:pt x="39" y="45"/>
                    <a:pt x="38" y="46"/>
                  </a:cubicBezTo>
                  <a:cubicBezTo>
                    <a:pt x="35" y="49"/>
                    <a:pt x="31" y="50"/>
                    <a:pt x="27" y="5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Tree>
    <p:extLst>
      <p:ext uri="{BB962C8B-B14F-4D97-AF65-F5344CB8AC3E}">
        <p14:creationId xmlns:p14="http://schemas.microsoft.com/office/powerpoint/2010/main" val="290874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78153"/>
            <a:ext cx="9843181" cy="4970360"/>
          </a:xfrm>
        </p:spPr>
        <p:txBody>
          <a:bodyPr>
            <a:noAutofit/>
          </a:bodyPr>
          <a:lstStyle/>
          <a:p>
            <a:pPr marL="0" indent="0">
              <a:buNone/>
            </a:pPr>
            <a:r>
              <a:rPr lang="fr-FR" sz="1800" dirty="0">
                <a:solidFill>
                  <a:srgbClr val="C00000"/>
                </a:solidFill>
              </a:rPr>
              <a:t> Capitaliser les revenus de la SCI</a:t>
            </a:r>
            <a:endParaRPr lang="fr-FR" sz="1600" dirty="0"/>
          </a:p>
          <a:p>
            <a:pPr marL="468000" lvl="1" indent="0">
              <a:buNone/>
            </a:pPr>
            <a:endParaRPr lang="fr-FR" sz="1600" dirty="0"/>
          </a:p>
          <a:p>
            <a:pPr lvl="0"/>
            <a:r>
              <a:rPr lang="fr-FR" dirty="0"/>
              <a:t>Dans le cadre d’une détention en direct, les revenus fonciers (loyers de biens immobiliers nus) sont imposés à l’IRPP (Impôt sur les revenus des personnes physiques). Ils sont susceptibles de supporter la TMI (Tranche Marginale d’Imposition) qui peut atteindre 45 %, et les prélèvements sociaux de 17,2 %</a:t>
            </a:r>
          </a:p>
          <a:p>
            <a:pPr marL="0" lvl="0" indent="0">
              <a:buNone/>
            </a:pPr>
            <a:endParaRPr lang="fr-FR" sz="1600" dirty="0"/>
          </a:p>
          <a:p>
            <a:pPr lvl="0"/>
            <a:r>
              <a:rPr lang="fr-FR" dirty="0"/>
              <a:t>Dans le cadre d’une SCI à l’IR (Impôt sur les revenus) le résultat est imposé entre les mains des associés (IRPP également si les associés sont des personnes physiques)</a:t>
            </a:r>
          </a:p>
          <a:p>
            <a:pPr marL="0" indent="0">
              <a:buNone/>
            </a:pPr>
            <a:r>
              <a:rPr lang="fr-FR" dirty="0"/>
              <a:t>Mais la SCI </a:t>
            </a:r>
            <a:r>
              <a:rPr lang="fr-FR" b="1" dirty="0"/>
              <a:t>peut opter pour l’IS </a:t>
            </a:r>
            <a:r>
              <a:rPr lang="fr-FR" dirty="0"/>
              <a:t>(Impôt sur les sociétés), au taux réduit de 15 % jusque 38 120 € de bénéfices, puis taux normal de 25 %, </a:t>
            </a:r>
          </a:p>
          <a:p>
            <a:pPr marL="0" indent="0">
              <a:buNone/>
            </a:pPr>
            <a:r>
              <a:rPr lang="fr-FR" dirty="0"/>
              <a:t>L’IS peut s’avérer plus intéressant dans l’optique de capitaliser au sein de la SCI, ou dans l’optique de distribuer sous forme de dividendes en présence d’associés avec de fortes TMI</a:t>
            </a:r>
          </a:p>
          <a:p>
            <a:pPr lvl="0"/>
            <a:endParaRPr lang="fr-FR" dirty="0"/>
          </a:p>
          <a:p>
            <a:r>
              <a:rPr lang="fr-FR" sz="1600" dirty="0"/>
              <a:t> </a:t>
            </a:r>
            <a:r>
              <a:rPr lang="fr-FR" dirty="0"/>
              <a:t>Le notaire et/ou comptable pourra accompagner dans le choix de la fiscalité</a:t>
            </a:r>
          </a:p>
          <a:p>
            <a:pPr marL="468000" lvl="1" indent="0">
              <a:buNone/>
            </a:pPr>
            <a:endParaRPr lang="fr-FR" sz="1800" dirty="0"/>
          </a:p>
          <a:p>
            <a:pPr marL="468000" lvl="1" indent="0">
              <a:buNone/>
            </a:pPr>
            <a:endParaRPr lang="fr-FR" sz="1600" dirty="0"/>
          </a:p>
          <a:p>
            <a:pPr marL="468000" lvl="1" indent="0">
              <a:buNone/>
            </a:pPr>
            <a:endParaRPr lang="fr-FR" sz="1600" dirty="0"/>
          </a:p>
          <a:p>
            <a:pPr marL="468000" lvl="1" indent="0">
              <a:buNone/>
            </a:pPr>
            <a:endParaRPr lang="fr-FR" sz="1200" dirty="0">
              <a:solidFill>
                <a:srgbClr val="C00000"/>
              </a:solidFill>
            </a:endParaRPr>
          </a:p>
          <a:p>
            <a:pPr marL="468000" lvl="1" indent="0">
              <a:buNone/>
            </a:pPr>
            <a:r>
              <a:rPr lang="fr-FR" dirty="0">
                <a:solidFill>
                  <a:srgbClr val="C00000"/>
                </a:solidFill>
              </a:rPr>
              <a:t>				</a:t>
            </a:r>
            <a:endParaRPr lang="fr-FR" sz="1600" dirty="0"/>
          </a:p>
          <a:p>
            <a:pPr marL="468000" lvl="1" indent="0">
              <a:buNone/>
            </a:pPr>
            <a:endParaRPr lang="fr-FR" sz="1200" dirty="0">
              <a:solidFill>
                <a:schemeClr val="tx1"/>
              </a:solidFill>
            </a:endParaRPr>
          </a:p>
          <a:p>
            <a:pPr marL="468000" lvl="1" indent="0">
              <a:buNone/>
            </a:pPr>
            <a:endParaRPr lang="fr-FR" dirty="0"/>
          </a:p>
          <a:p>
            <a:pPr lvl="1"/>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468000" lvl="1" indent="0">
              <a:buNone/>
            </a:pPr>
            <a:r>
              <a:rPr lang="fr-FR" dirty="0"/>
              <a:t>	</a:t>
            </a: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707107"/>
            <a:ext cx="10980738" cy="606491"/>
          </a:xfrm>
        </p:spPr>
        <p:txBody>
          <a:bodyPr>
            <a:normAutofit/>
          </a:bodyPr>
          <a:lstStyle/>
          <a:p>
            <a:r>
              <a:rPr lang="fr-FR" sz="1800" dirty="0">
                <a:solidFill>
                  <a:schemeClr val="bg1">
                    <a:lumMod val="50000"/>
                  </a:schemeClr>
                </a:solidFill>
                <a:latin typeface="+mn-lt"/>
              </a:rPr>
              <a:t>Une Société Civile Immobilière : </a:t>
            </a:r>
            <a:r>
              <a:rPr lang="fr-FR" sz="1800" dirty="0">
                <a:solidFill>
                  <a:srgbClr val="C00000"/>
                </a:solidFill>
                <a:latin typeface="+mn-lt"/>
              </a:rPr>
              <a:t>Pourquoi ?</a:t>
            </a: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grpSp>
        <p:nvGrpSpPr>
          <p:cNvPr id="21" name="Group 18">
            <a:extLst>
              <a:ext uri="{FF2B5EF4-FFF2-40B4-BE49-F238E27FC236}">
                <a16:creationId xmlns:a16="http://schemas.microsoft.com/office/drawing/2014/main" id="{AB71C5AA-37F3-4ECE-B12A-C4F991098EAF}"/>
              </a:ext>
            </a:extLst>
          </p:cNvPr>
          <p:cNvGrpSpPr>
            <a:grpSpLocks noChangeAspect="1"/>
          </p:cNvGrpSpPr>
          <p:nvPr/>
        </p:nvGrpSpPr>
        <p:grpSpPr bwMode="auto">
          <a:xfrm>
            <a:off x="179438" y="1578153"/>
            <a:ext cx="515887" cy="441766"/>
            <a:chOff x="5574" y="3000"/>
            <a:chExt cx="348" cy="298"/>
          </a:xfrm>
          <a:solidFill>
            <a:srgbClr val="003C82"/>
          </a:solidFill>
        </p:grpSpPr>
        <p:sp>
          <p:nvSpPr>
            <p:cNvPr id="22" name="Oval 19">
              <a:extLst>
                <a:ext uri="{FF2B5EF4-FFF2-40B4-BE49-F238E27FC236}">
                  <a16:creationId xmlns:a16="http://schemas.microsoft.com/office/drawing/2014/main" id="{1A541195-96F1-43BF-BE81-C4622B1D2B9D}"/>
                </a:ext>
              </a:extLst>
            </p:cNvPr>
            <p:cNvSpPr>
              <a:spLocks noChangeArrowheads="1"/>
            </p:cNvSpPr>
            <p:nvPr/>
          </p:nvSpPr>
          <p:spPr bwMode="auto">
            <a:xfrm>
              <a:off x="5679" y="3085"/>
              <a:ext cx="15" cy="15"/>
            </a:xfrm>
            <a:prstGeom prst="ellipse">
              <a:avLst/>
            </a:pr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23" name="Freeform 20">
              <a:extLst>
                <a:ext uri="{FF2B5EF4-FFF2-40B4-BE49-F238E27FC236}">
                  <a16:creationId xmlns:a16="http://schemas.microsoft.com/office/drawing/2014/main" id="{C62A08B0-6284-4AA9-BB8E-2649CCF11A37}"/>
                </a:ext>
              </a:extLst>
            </p:cNvPr>
            <p:cNvSpPr>
              <a:spLocks noEditPoints="1"/>
            </p:cNvSpPr>
            <p:nvPr/>
          </p:nvSpPr>
          <p:spPr bwMode="auto">
            <a:xfrm>
              <a:off x="5574" y="3000"/>
              <a:ext cx="348" cy="298"/>
            </a:xfrm>
            <a:custGeom>
              <a:avLst/>
              <a:gdLst>
                <a:gd name="T0" fmla="*/ 126 w 209"/>
                <a:gd name="T1" fmla="*/ 179 h 179"/>
                <a:gd name="T2" fmla="*/ 113 w 209"/>
                <a:gd name="T3" fmla="*/ 159 h 179"/>
                <a:gd name="T4" fmla="*/ 103 w 209"/>
                <a:gd name="T5" fmla="*/ 165 h 179"/>
                <a:gd name="T6" fmla="*/ 78 w 209"/>
                <a:gd name="T7" fmla="*/ 179 h 179"/>
                <a:gd name="T8" fmla="*/ 64 w 209"/>
                <a:gd name="T9" fmla="*/ 150 h 179"/>
                <a:gd name="T10" fmla="*/ 29 w 209"/>
                <a:gd name="T11" fmla="*/ 121 h 179"/>
                <a:gd name="T12" fmla="*/ 7 w 209"/>
                <a:gd name="T13" fmla="*/ 55 h 179"/>
                <a:gd name="T14" fmla="*/ 18 w 209"/>
                <a:gd name="T15" fmla="*/ 51 h 179"/>
                <a:gd name="T16" fmla="*/ 58 w 209"/>
                <a:gd name="T17" fmla="*/ 28 h 179"/>
                <a:gd name="T18" fmla="*/ 61 w 209"/>
                <a:gd name="T19" fmla="*/ 2 h 179"/>
                <a:gd name="T20" fmla="*/ 95 w 209"/>
                <a:gd name="T21" fmla="*/ 16 h 179"/>
                <a:gd name="T22" fmla="*/ 114 w 209"/>
                <a:gd name="T23" fmla="*/ 16 h 179"/>
                <a:gd name="T24" fmla="*/ 197 w 209"/>
                <a:gd name="T25" fmla="*/ 48 h 179"/>
                <a:gd name="T26" fmla="*/ 208 w 209"/>
                <a:gd name="T27" fmla="*/ 53 h 179"/>
                <a:gd name="T28" fmla="*/ 190 w 209"/>
                <a:gd name="T29" fmla="*/ 69 h 179"/>
                <a:gd name="T30" fmla="*/ 153 w 209"/>
                <a:gd name="T31" fmla="*/ 150 h 179"/>
                <a:gd name="T32" fmla="*/ 139 w 209"/>
                <a:gd name="T33" fmla="*/ 179 h 179"/>
                <a:gd name="T34" fmla="*/ 119 w 209"/>
                <a:gd name="T35" fmla="*/ 153 h 179"/>
                <a:gd name="T36" fmla="*/ 126 w 209"/>
                <a:gd name="T37" fmla="*/ 172 h 179"/>
                <a:gd name="T38" fmla="*/ 147 w 209"/>
                <a:gd name="T39" fmla="*/ 165 h 179"/>
                <a:gd name="T40" fmla="*/ 148 w 209"/>
                <a:gd name="T41" fmla="*/ 145 h 179"/>
                <a:gd name="T42" fmla="*/ 183 w 209"/>
                <a:gd name="T43" fmla="*/ 69 h 179"/>
                <a:gd name="T44" fmla="*/ 201 w 209"/>
                <a:gd name="T45" fmla="*/ 57 h 179"/>
                <a:gd name="T46" fmla="*/ 199 w 209"/>
                <a:gd name="T47" fmla="*/ 54 h 179"/>
                <a:gd name="T48" fmla="*/ 179 w 209"/>
                <a:gd name="T49" fmla="*/ 60 h 179"/>
                <a:gd name="T50" fmla="*/ 103 w 209"/>
                <a:gd name="T51" fmla="*/ 22 h 179"/>
                <a:gd name="T52" fmla="*/ 92 w 209"/>
                <a:gd name="T53" fmla="*/ 23 h 179"/>
                <a:gd name="T54" fmla="*/ 66 w 209"/>
                <a:gd name="T55" fmla="*/ 6 h 179"/>
                <a:gd name="T56" fmla="*/ 65 w 209"/>
                <a:gd name="T57" fmla="*/ 7 h 179"/>
                <a:gd name="T58" fmla="*/ 65 w 209"/>
                <a:gd name="T59" fmla="*/ 32 h 179"/>
                <a:gd name="T60" fmla="*/ 38 w 209"/>
                <a:gd name="T61" fmla="*/ 59 h 179"/>
                <a:gd name="T62" fmla="*/ 37 w 209"/>
                <a:gd name="T63" fmla="*/ 60 h 179"/>
                <a:gd name="T64" fmla="*/ 12 w 209"/>
                <a:gd name="T65" fmla="*/ 58 h 179"/>
                <a:gd name="T66" fmla="*/ 29 w 209"/>
                <a:gd name="T67" fmla="*/ 115 h 179"/>
                <a:gd name="T68" fmla="*/ 37 w 209"/>
                <a:gd name="T69" fmla="*/ 116 h 179"/>
                <a:gd name="T70" fmla="*/ 70 w 209"/>
                <a:gd name="T71" fmla="*/ 146 h 179"/>
                <a:gd name="T72" fmla="*/ 78 w 209"/>
                <a:gd name="T73" fmla="*/ 172 h 179"/>
                <a:gd name="T74" fmla="*/ 97 w 209"/>
                <a:gd name="T75"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9" h="179">
                  <a:moveTo>
                    <a:pt x="139" y="179"/>
                  </a:moveTo>
                  <a:cubicBezTo>
                    <a:pt x="126" y="179"/>
                    <a:pt x="126" y="179"/>
                    <a:pt x="126" y="179"/>
                  </a:cubicBezTo>
                  <a:cubicBezTo>
                    <a:pt x="119" y="179"/>
                    <a:pt x="113" y="173"/>
                    <a:pt x="113" y="165"/>
                  </a:cubicBezTo>
                  <a:cubicBezTo>
                    <a:pt x="113" y="159"/>
                    <a:pt x="113" y="159"/>
                    <a:pt x="113" y="159"/>
                  </a:cubicBezTo>
                  <a:cubicBezTo>
                    <a:pt x="103" y="159"/>
                    <a:pt x="103" y="159"/>
                    <a:pt x="103" y="159"/>
                  </a:cubicBezTo>
                  <a:cubicBezTo>
                    <a:pt x="103" y="165"/>
                    <a:pt x="103" y="165"/>
                    <a:pt x="103" y="165"/>
                  </a:cubicBezTo>
                  <a:cubicBezTo>
                    <a:pt x="103" y="173"/>
                    <a:pt x="97" y="179"/>
                    <a:pt x="90" y="179"/>
                  </a:cubicBezTo>
                  <a:cubicBezTo>
                    <a:pt x="78" y="179"/>
                    <a:pt x="78" y="179"/>
                    <a:pt x="78" y="179"/>
                  </a:cubicBezTo>
                  <a:cubicBezTo>
                    <a:pt x="70" y="179"/>
                    <a:pt x="64" y="173"/>
                    <a:pt x="64" y="165"/>
                  </a:cubicBezTo>
                  <a:cubicBezTo>
                    <a:pt x="64" y="150"/>
                    <a:pt x="64" y="150"/>
                    <a:pt x="64" y="150"/>
                  </a:cubicBezTo>
                  <a:cubicBezTo>
                    <a:pt x="51" y="143"/>
                    <a:pt x="40" y="133"/>
                    <a:pt x="33" y="121"/>
                  </a:cubicBezTo>
                  <a:cubicBezTo>
                    <a:pt x="29" y="121"/>
                    <a:pt x="29" y="121"/>
                    <a:pt x="29" y="121"/>
                  </a:cubicBezTo>
                  <a:cubicBezTo>
                    <a:pt x="22" y="121"/>
                    <a:pt x="16" y="116"/>
                    <a:pt x="14" y="109"/>
                  </a:cubicBezTo>
                  <a:cubicBezTo>
                    <a:pt x="9" y="96"/>
                    <a:pt x="0" y="64"/>
                    <a:pt x="7" y="55"/>
                  </a:cubicBezTo>
                  <a:cubicBezTo>
                    <a:pt x="7" y="54"/>
                    <a:pt x="7" y="54"/>
                    <a:pt x="7" y="54"/>
                  </a:cubicBezTo>
                  <a:cubicBezTo>
                    <a:pt x="10" y="51"/>
                    <a:pt x="14" y="50"/>
                    <a:pt x="18" y="51"/>
                  </a:cubicBezTo>
                  <a:cubicBezTo>
                    <a:pt x="27" y="54"/>
                    <a:pt x="31" y="55"/>
                    <a:pt x="33" y="54"/>
                  </a:cubicBezTo>
                  <a:cubicBezTo>
                    <a:pt x="39" y="44"/>
                    <a:pt x="47" y="35"/>
                    <a:pt x="58" y="28"/>
                  </a:cubicBezTo>
                  <a:cubicBezTo>
                    <a:pt x="58" y="8"/>
                    <a:pt x="58" y="8"/>
                    <a:pt x="58" y="8"/>
                  </a:cubicBezTo>
                  <a:cubicBezTo>
                    <a:pt x="58" y="6"/>
                    <a:pt x="58" y="4"/>
                    <a:pt x="61" y="2"/>
                  </a:cubicBezTo>
                  <a:cubicBezTo>
                    <a:pt x="62" y="1"/>
                    <a:pt x="64" y="0"/>
                    <a:pt x="66" y="0"/>
                  </a:cubicBezTo>
                  <a:cubicBezTo>
                    <a:pt x="80" y="0"/>
                    <a:pt x="91" y="11"/>
                    <a:pt x="95" y="16"/>
                  </a:cubicBezTo>
                  <a:cubicBezTo>
                    <a:pt x="98" y="16"/>
                    <a:pt x="100" y="16"/>
                    <a:pt x="103" y="16"/>
                  </a:cubicBezTo>
                  <a:cubicBezTo>
                    <a:pt x="114" y="16"/>
                    <a:pt x="114" y="16"/>
                    <a:pt x="114" y="16"/>
                  </a:cubicBezTo>
                  <a:cubicBezTo>
                    <a:pt x="143" y="16"/>
                    <a:pt x="170" y="31"/>
                    <a:pt x="184" y="54"/>
                  </a:cubicBezTo>
                  <a:cubicBezTo>
                    <a:pt x="197" y="48"/>
                    <a:pt x="197" y="48"/>
                    <a:pt x="197" y="48"/>
                  </a:cubicBezTo>
                  <a:cubicBezTo>
                    <a:pt x="202" y="47"/>
                    <a:pt x="206" y="48"/>
                    <a:pt x="208" y="52"/>
                  </a:cubicBezTo>
                  <a:cubicBezTo>
                    <a:pt x="208" y="53"/>
                    <a:pt x="208" y="53"/>
                    <a:pt x="208" y="53"/>
                  </a:cubicBezTo>
                  <a:cubicBezTo>
                    <a:pt x="209" y="56"/>
                    <a:pt x="208" y="61"/>
                    <a:pt x="203" y="63"/>
                  </a:cubicBezTo>
                  <a:cubicBezTo>
                    <a:pt x="190" y="69"/>
                    <a:pt x="190" y="69"/>
                    <a:pt x="190" y="69"/>
                  </a:cubicBezTo>
                  <a:cubicBezTo>
                    <a:pt x="192" y="76"/>
                    <a:pt x="193" y="82"/>
                    <a:pt x="193" y="87"/>
                  </a:cubicBezTo>
                  <a:cubicBezTo>
                    <a:pt x="193" y="113"/>
                    <a:pt x="177" y="137"/>
                    <a:pt x="153" y="150"/>
                  </a:cubicBezTo>
                  <a:cubicBezTo>
                    <a:pt x="153" y="165"/>
                    <a:pt x="153" y="165"/>
                    <a:pt x="153" y="165"/>
                  </a:cubicBezTo>
                  <a:cubicBezTo>
                    <a:pt x="153" y="173"/>
                    <a:pt x="147" y="179"/>
                    <a:pt x="139" y="179"/>
                  </a:cubicBezTo>
                  <a:close/>
                  <a:moveTo>
                    <a:pt x="97" y="153"/>
                  </a:moveTo>
                  <a:cubicBezTo>
                    <a:pt x="119" y="153"/>
                    <a:pt x="119" y="153"/>
                    <a:pt x="119" y="153"/>
                  </a:cubicBezTo>
                  <a:cubicBezTo>
                    <a:pt x="119" y="165"/>
                    <a:pt x="119" y="165"/>
                    <a:pt x="119" y="165"/>
                  </a:cubicBezTo>
                  <a:cubicBezTo>
                    <a:pt x="119" y="169"/>
                    <a:pt x="123" y="172"/>
                    <a:pt x="126" y="172"/>
                  </a:cubicBezTo>
                  <a:cubicBezTo>
                    <a:pt x="139" y="172"/>
                    <a:pt x="139" y="172"/>
                    <a:pt x="139" y="172"/>
                  </a:cubicBezTo>
                  <a:cubicBezTo>
                    <a:pt x="143" y="172"/>
                    <a:pt x="147" y="169"/>
                    <a:pt x="147" y="165"/>
                  </a:cubicBezTo>
                  <a:cubicBezTo>
                    <a:pt x="147" y="146"/>
                    <a:pt x="147" y="146"/>
                    <a:pt x="147" y="146"/>
                  </a:cubicBezTo>
                  <a:cubicBezTo>
                    <a:pt x="148" y="145"/>
                    <a:pt x="148" y="145"/>
                    <a:pt x="148" y="145"/>
                  </a:cubicBezTo>
                  <a:cubicBezTo>
                    <a:pt x="172" y="133"/>
                    <a:pt x="186" y="111"/>
                    <a:pt x="186" y="87"/>
                  </a:cubicBezTo>
                  <a:cubicBezTo>
                    <a:pt x="186" y="81"/>
                    <a:pt x="185" y="76"/>
                    <a:pt x="183" y="69"/>
                  </a:cubicBezTo>
                  <a:cubicBezTo>
                    <a:pt x="182" y="66"/>
                    <a:pt x="182" y="66"/>
                    <a:pt x="182" y="66"/>
                  </a:cubicBezTo>
                  <a:cubicBezTo>
                    <a:pt x="201" y="57"/>
                    <a:pt x="201" y="57"/>
                    <a:pt x="201" y="57"/>
                  </a:cubicBezTo>
                  <a:cubicBezTo>
                    <a:pt x="202" y="56"/>
                    <a:pt x="202" y="55"/>
                    <a:pt x="202" y="55"/>
                  </a:cubicBezTo>
                  <a:cubicBezTo>
                    <a:pt x="202" y="54"/>
                    <a:pt x="201" y="53"/>
                    <a:pt x="199" y="54"/>
                  </a:cubicBezTo>
                  <a:cubicBezTo>
                    <a:pt x="181" y="63"/>
                    <a:pt x="181" y="63"/>
                    <a:pt x="181" y="63"/>
                  </a:cubicBezTo>
                  <a:cubicBezTo>
                    <a:pt x="179" y="60"/>
                    <a:pt x="179" y="60"/>
                    <a:pt x="179" y="60"/>
                  </a:cubicBezTo>
                  <a:cubicBezTo>
                    <a:pt x="168" y="37"/>
                    <a:pt x="142" y="22"/>
                    <a:pt x="114" y="22"/>
                  </a:cubicBezTo>
                  <a:cubicBezTo>
                    <a:pt x="103" y="22"/>
                    <a:pt x="103" y="22"/>
                    <a:pt x="103" y="22"/>
                  </a:cubicBezTo>
                  <a:cubicBezTo>
                    <a:pt x="100" y="22"/>
                    <a:pt x="97" y="22"/>
                    <a:pt x="94" y="23"/>
                  </a:cubicBezTo>
                  <a:cubicBezTo>
                    <a:pt x="92" y="23"/>
                    <a:pt x="92" y="23"/>
                    <a:pt x="92" y="23"/>
                  </a:cubicBezTo>
                  <a:cubicBezTo>
                    <a:pt x="90" y="21"/>
                    <a:pt x="90" y="21"/>
                    <a:pt x="90" y="21"/>
                  </a:cubicBezTo>
                  <a:cubicBezTo>
                    <a:pt x="88" y="17"/>
                    <a:pt x="78" y="6"/>
                    <a:pt x="66" y="6"/>
                  </a:cubicBezTo>
                  <a:cubicBezTo>
                    <a:pt x="66" y="6"/>
                    <a:pt x="65" y="6"/>
                    <a:pt x="65" y="6"/>
                  </a:cubicBezTo>
                  <a:cubicBezTo>
                    <a:pt x="65" y="7"/>
                    <a:pt x="65" y="7"/>
                    <a:pt x="65" y="7"/>
                  </a:cubicBezTo>
                  <a:cubicBezTo>
                    <a:pt x="65" y="7"/>
                    <a:pt x="65" y="7"/>
                    <a:pt x="65" y="8"/>
                  </a:cubicBezTo>
                  <a:cubicBezTo>
                    <a:pt x="65" y="32"/>
                    <a:pt x="65" y="32"/>
                    <a:pt x="65" y="32"/>
                  </a:cubicBezTo>
                  <a:cubicBezTo>
                    <a:pt x="63" y="33"/>
                    <a:pt x="63" y="33"/>
                    <a:pt x="63" y="33"/>
                  </a:cubicBezTo>
                  <a:cubicBezTo>
                    <a:pt x="52" y="39"/>
                    <a:pt x="43" y="48"/>
                    <a:pt x="38" y="59"/>
                  </a:cubicBezTo>
                  <a:cubicBezTo>
                    <a:pt x="38" y="60"/>
                    <a:pt x="38" y="60"/>
                    <a:pt x="38" y="60"/>
                  </a:cubicBezTo>
                  <a:cubicBezTo>
                    <a:pt x="37" y="60"/>
                    <a:pt x="37" y="60"/>
                    <a:pt x="37" y="60"/>
                  </a:cubicBezTo>
                  <a:cubicBezTo>
                    <a:pt x="35" y="61"/>
                    <a:pt x="29" y="62"/>
                    <a:pt x="16" y="57"/>
                  </a:cubicBezTo>
                  <a:cubicBezTo>
                    <a:pt x="16" y="57"/>
                    <a:pt x="14" y="57"/>
                    <a:pt x="12" y="58"/>
                  </a:cubicBezTo>
                  <a:cubicBezTo>
                    <a:pt x="9" y="64"/>
                    <a:pt x="12" y="84"/>
                    <a:pt x="20" y="108"/>
                  </a:cubicBezTo>
                  <a:cubicBezTo>
                    <a:pt x="21" y="111"/>
                    <a:pt x="24" y="115"/>
                    <a:pt x="29" y="115"/>
                  </a:cubicBezTo>
                  <a:cubicBezTo>
                    <a:pt x="36" y="115"/>
                    <a:pt x="36" y="115"/>
                    <a:pt x="36" y="115"/>
                  </a:cubicBezTo>
                  <a:cubicBezTo>
                    <a:pt x="37" y="116"/>
                    <a:pt x="37" y="116"/>
                    <a:pt x="37" y="116"/>
                  </a:cubicBezTo>
                  <a:cubicBezTo>
                    <a:pt x="44" y="128"/>
                    <a:pt x="55" y="138"/>
                    <a:pt x="68" y="145"/>
                  </a:cubicBezTo>
                  <a:cubicBezTo>
                    <a:pt x="70" y="146"/>
                    <a:pt x="70" y="146"/>
                    <a:pt x="70" y="146"/>
                  </a:cubicBezTo>
                  <a:cubicBezTo>
                    <a:pt x="70" y="165"/>
                    <a:pt x="70" y="165"/>
                    <a:pt x="70" y="165"/>
                  </a:cubicBezTo>
                  <a:cubicBezTo>
                    <a:pt x="70" y="169"/>
                    <a:pt x="74" y="172"/>
                    <a:pt x="78" y="172"/>
                  </a:cubicBezTo>
                  <a:cubicBezTo>
                    <a:pt x="90" y="172"/>
                    <a:pt x="90" y="172"/>
                    <a:pt x="90" y="172"/>
                  </a:cubicBezTo>
                  <a:cubicBezTo>
                    <a:pt x="94" y="172"/>
                    <a:pt x="97" y="169"/>
                    <a:pt x="97" y="165"/>
                  </a:cubicBezTo>
                  <a:lnTo>
                    <a:pt x="97" y="153"/>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4" name="Freeform 21">
              <a:extLst>
                <a:ext uri="{FF2B5EF4-FFF2-40B4-BE49-F238E27FC236}">
                  <a16:creationId xmlns:a16="http://schemas.microsoft.com/office/drawing/2014/main" id="{184FCBE2-7C13-4A27-BAB0-83A00D5B0F89}"/>
                </a:ext>
              </a:extLst>
            </p:cNvPr>
            <p:cNvSpPr>
              <a:spLocks/>
            </p:cNvSpPr>
            <p:nvPr/>
          </p:nvSpPr>
          <p:spPr bwMode="auto">
            <a:xfrm>
              <a:off x="5740" y="3065"/>
              <a:ext cx="54" cy="10"/>
            </a:xfrm>
            <a:custGeom>
              <a:avLst/>
              <a:gdLst>
                <a:gd name="T0" fmla="*/ 29 w 32"/>
                <a:gd name="T1" fmla="*/ 6 h 6"/>
                <a:gd name="T2" fmla="*/ 3 w 32"/>
                <a:gd name="T3" fmla="*/ 6 h 6"/>
                <a:gd name="T4" fmla="*/ 0 w 32"/>
                <a:gd name="T5" fmla="*/ 3 h 6"/>
                <a:gd name="T6" fmla="*/ 3 w 32"/>
                <a:gd name="T7" fmla="*/ 0 h 6"/>
                <a:gd name="T8" fmla="*/ 29 w 32"/>
                <a:gd name="T9" fmla="*/ 0 h 6"/>
                <a:gd name="T10" fmla="*/ 32 w 32"/>
                <a:gd name="T11" fmla="*/ 3 h 6"/>
                <a:gd name="T12" fmla="*/ 29 w 3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2" h="6">
                  <a:moveTo>
                    <a:pt x="29" y="6"/>
                  </a:moveTo>
                  <a:cubicBezTo>
                    <a:pt x="3" y="6"/>
                    <a:pt x="3" y="6"/>
                    <a:pt x="3" y="6"/>
                  </a:cubicBezTo>
                  <a:cubicBezTo>
                    <a:pt x="1" y="6"/>
                    <a:pt x="0" y="5"/>
                    <a:pt x="0" y="3"/>
                  </a:cubicBezTo>
                  <a:cubicBezTo>
                    <a:pt x="0" y="1"/>
                    <a:pt x="1" y="0"/>
                    <a:pt x="3" y="0"/>
                  </a:cubicBezTo>
                  <a:cubicBezTo>
                    <a:pt x="29" y="0"/>
                    <a:pt x="29" y="0"/>
                    <a:pt x="29" y="0"/>
                  </a:cubicBezTo>
                  <a:cubicBezTo>
                    <a:pt x="31" y="0"/>
                    <a:pt x="32" y="1"/>
                    <a:pt x="32" y="3"/>
                  </a:cubicBezTo>
                  <a:cubicBezTo>
                    <a:pt x="32" y="5"/>
                    <a:pt x="31" y="6"/>
                    <a:pt x="2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Tree>
    <p:extLst>
      <p:ext uri="{BB962C8B-B14F-4D97-AF65-F5344CB8AC3E}">
        <p14:creationId xmlns:p14="http://schemas.microsoft.com/office/powerpoint/2010/main" val="287698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78785"/>
            <a:ext cx="10127946" cy="864659"/>
          </a:xfrm>
        </p:spPr>
        <p:txBody>
          <a:bodyPr>
            <a:noAutofit/>
          </a:bodyPr>
          <a:lstStyle/>
          <a:p>
            <a:r>
              <a:rPr lang="fr-FR" sz="1600" dirty="0">
                <a:solidFill>
                  <a:schemeClr val="tx1"/>
                </a:solidFill>
              </a:rPr>
              <a:t>Les</a:t>
            </a:r>
            <a:r>
              <a:rPr lang="fr-FR" sz="1600" dirty="0">
                <a:solidFill>
                  <a:srgbClr val="C00000"/>
                </a:solidFill>
              </a:rPr>
              <a:t> Statuts </a:t>
            </a:r>
            <a:r>
              <a:rPr lang="fr-FR" sz="1600" dirty="0"/>
              <a:t>à enregistrer au RCS (Registre du Commerce et des Sociétés) auprès du greffe du tribunal de commerce, via notaire, comptable, ou site dédié</a:t>
            </a:r>
          </a:p>
          <a:p>
            <a:pPr marL="0" indent="0">
              <a:buNone/>
            </a:pPr>
            <a:endParaRPr lang="fr-FR" sz="1600" dirty="0"/>
          </a:p>
          <a:p>
            <a:r>
              <a:rPr lang="fr-FR" sz="1600" dirty="0"/>
              <a:t>Les statuts établissent </a:t>
            </a:r>
            <a:r>
              <a:rPr lang="fr-FR" sz="1600" dirty="0">
                <a:solidFill>
                  <a:srgbClr val="C00000"/>
                </a:solidFill>
              </a:rPr>
              <a:t>les règles du jeu</a:t>
            </a:r>
            <a:r>
              <a:rPr lang="fr-FR" sz="1600" dirty="0"/>
              <a:t>, les </a:t>
            </a:r>
            <a:r>
              <a:rPr lang="fr-FR" sz="1600" dirty="0">
                <a:solidFill>
                  <a:srgbClr val="C00000"/>
                </a:solidFill>
              </a:rPr>
              <a:t>fondamentaux</a:t>
            </a:r>
            <a:r>
              <a:rPr lang="fr-FR" sz="1600" dirty="0"/>
              <a:t>, </a:t>
            </a:r>
            <a:r>
              <a:rPr lang="fr-FR" sz="1600" dirty="0">
                <a:solidFill>
                  <a:srgbClr val="C00000"/>
                </a:solidFill>
              </a:rPr>
              <a:t>les pouvoirs du(des) gérant(s)</a:t>
            </a:r>
            <a:endParaRPr lang="fr-FR" sz="1600" dirty="0">
              <a:solidFill>
                <a:schemeClr val="tx1"/>
              </a:solidFill>
            </a:endParaRPr>
          </a:p>
          <a:p>
            <a:pPr marL="0" indent="0">
              <a:buNone/>
            </a:pPr>
            <a:endParaRPr lang="fr-FR" sz="1600" dirty="0"/>
          </a:p>
          <a:p>
            <a:r>
              <a:rPr lang="fr-FR" sz="1600" dirty="0"/>
              <a:t>Tenue d’une </a:t>
            </a:r>
            <a:r>
              <a:rPr lang="fr-FR" sz="1600" dirty="0">
                <a:solidFill>
                  <a:srgbClr val="C00000"/>
                </a:solidFill>
              </a:rPr>
              <a:t>comptabilité*</a:t>
            </a:r>
          </a:p>
          <a:p>
            <a:pPr lvl="1"/>
            <a:r>
              <a:rPr lang="fr-FR" sz="1600" dirty="0"/>
              <a:t>Opposable au fisc, d’où l’intérêt de passer par un expert comptable</a:t>
            </a:r>
          </a:p>
          <a:p>
            <a:pPr marL="468000" lvl="1" indent="0">
              <a:buNone/>
            </a:pPr>
            <a:endParaRPr lang="fr-FR" sz="1600" dirty="0"/>
          </a:p>
          <a:p>
            <a:r>
              <a:rPr lang="fr-FR" sz="1600" dirty="0"/>
              <a:t> </a:t>
            </a:r>
            <a:r>
              <a:rPr lang="fr-FR" sz="1600" dirty="0">
                <a:solidFill>
                  <a:srgbClr val="C00000"/>
                </a:solidFill>
              </a:rPr>
              <a:t>Capital</a:t>
            </a:r>
            <a:r>
              <a:rPr lang="fr-FR" sz="1600" dirty="0"/>
              <a:t> minimum : 1 € </a:t>
            </a:r>
          </a:p>
          <a:p>
            <a:endParaRPr lang="fr-FR" sz="1600" dirty="0"/>
          </a:p>
          <a:p>
            <a:endParaRPr lang="fr-FR" sz="1600" dirty="0"/>
          </a:p>
          <a:p>
            <a:pPr marL="0" indent="0">
              <a:buNone/>
            </a:pPr>
            <a:endParaRPr lang="fr-FR" sz="1600" dirty="0"/>
          </a:p>
          <a:p>
            <a:pPr marL="0" indent="0">
              <a:buNone/>
            </a:pPr>
            <a:endParaRPr lang="fr-FR" sz="1600" dirty="0"/>
          </a:p>
          <a:p>
            <a:pPr marL="0" indent="0">
              <a:buNone/>
            </a:pPr>
            <a:r>
              <a:rPr lang="fr-FR" sz="1600" dirty="0"/>
              <a:t>* </a:t>
            </a:r>
            <a:r>
              <a:rPr lang="fr-FR" sz="1200" dirty="0"/>
              <a:t>Dans une SCI à L’IR pas obligatoire mais conseillé </a:t>
            </a:r>
          </a:p>
          <a:p>
            <a:pPr marL="0" indent="0">
              <a:buNone/>
            </a:pPr>
            <a:r>
              <a:rPr lang="fr-FR" sz="1600" dirty="0"/>
              <a:t>								</a:t>
            </a:r>
            <a:endParaRPr lang="fr-FR" sz="16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dirty="0">
                <a:latin typeface="+mn-lt"/>
              </a:rPr>
              <a:t>Une SCI </a:t>
            </a:r>
            <a:r>
              <a:rPr lang="fr-FR" sz="1800" dirty="0">
                <a:solidFill>
                  <a:srgbClr val="C00000"/>
                </a:solidFill>
                <a:latin typeface="+mn-lt"/>
              </a:rPr>
              <a:t>: Comment ça marche ? </a:t>
            </a:r>
          </a:p>
          <a:p>
            <a:endParaRPr lang="fr-FR" sz="1800" dirty="0">
              <a:solidFill>
                <a:schemeClr val="bg1">
                  <a:lumMod val="50000"/>
                </a:schemeClr>
              </a:solidFill>
              <a:latin typeface="+mn-lt"/>
            </a:endParaRPr>
          </a:p>
        </p:txBody>
      </p:sp>
      <p:sp>
        <p:nvSpPr>
          <p:cNvPr id="7" name="Espace réservé du texte 11">
            <a:extLst>
              <a:ext uri="{FF2B5EF4-FFF2-40B4-BE49-F238E27FC236}">
                <a16:creationId xmlns:a16="http://schemas.microsoft.com/office/drawing/2014/main" id="{C39FE634-F64D-4189-9E7D-4FDB0FF0581F}"/>
              </a:ext>
            </a:extLst>
          </p:cNvPr>
          <p:cNvSpPr>
            <a:spLocks noGrp="1"/>
          </p:cNvSpPr>
          <p:nvPr>
            <p:ph type="body" sz="quarter" idx="14"/>
          </p:nvPr>
        </p:nvSpPr>
        <p:spPr>
          <a:xfrm>
            <a:off x="695325" y="112713"/>
            <a:ext cx="7299325" cy="231775"/>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sp>
        <p:nvSpPr>
          <p:cNvPr id="2" name="ZoneTexte 1">
            <a:extLst>
              <a:ext uri="{FF2B5EF4-FFF2-40B4-BE49-F238E27FC236}">
                <a16:creationId xmlns:a16="http://schemas.microsoft.com/office/drawing/2014/main" id="{71F896DC-EC37-4998-A5D5-6658A846893C}"/>
              </a:ext>
            </a:extLst>
          </p:cNvPr>
          <p:cNvSpPr txBox="1"/>
          <p:nvPr/>
        </p:nvSpPr>
        <p:spPr>
          <a:xfrm>
            <a:off x="6475947" y="1825925"/>
            <a:ext cx="3373394" cy="369332"/>
          </a:xfrm>
          <a:prstGeom prst="rect">
            <a:avLst/>
          </a:prstGeom>
          <a:noFill/>
        </p:spPr>
        <p:txBody>
          <a:bodyPr wrap="square" rtlCol="0">
            <a:spAutoFit/>
          </a:bodyPr>
          <a:lstStyle/>
          <a:p>
            <a:r>
              <a:rPr lang="fr-FR" dirty="0">
                <a:hlinkClick r:id="rId3"/>
              </a:rPr>
              <a:t>Modèle statut</a:t>
            </a:r>
            <a:endParaRPr lang="fr-FR" dirty="0"/>
          </a:p>
        </p:txBody>
      </p:sp>
      <p:cxnSp>
        <p:nvCxnSpPr>
          <p:cNvPr id="22" name="Connecteur droit avec flèche 21">
            <a:extLst>
              <a:ext uri="{FF2B5EF4-FFF2-40B4-BE49-F238E27FC236}">
                <a16:creationId xmlns:a16="http://schemas.microsoft.com/office/drawing/2014/main" id="{D1D8A3FB-DA4B-43E5-B3EA-07E10CB6716E}"/>
              </a:ext>
            </a:extLst>
          </p:cNvPr>
          <p:cNvCxnSpPr>
            <a:cxnSpLocks/>
          </p:cNvCxnSpPr>
          <p:nvPr/>
        </p:nvCxnSpPr>
        <p:spPr>
          <a:xfrm>
            <a:off x="5399903" y="2010591"/>
            <a:ext cx="9761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07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480785"/>
            <a:ext cx="10127946" cy="4994156"/>
          </a:xfrm>
        </p:spPr>
        <p:txBody>
          <a:bodyPr>
            <a:noAutofit/>
          </a:bodyPr>
          <a:lstStyle/>
          <a:p>
            <a:r>
              <a:rPr lang="fr-FR" sz="1800" dirty="0"/>
              <a:t>Au moins </a:t>
            </a:r>
            <a:r>
              <a:rPr lang="fr-FR" sz="1800" dirty="0">
                <a:solidFill>
                  <a:srgbClr val="C00000"/>
                </a:solidFill>
              </a:rPr>
              <a:t>2 associés</a:t>
            </a:r>
          </a:p>
          <a:p>
            <a:pPr lvl="1"/>
            <a:r>
              <a:rPr lang="fr-FR" sz="1600" dirty="0">
                <a:solidFill>
                  <a:srgbClr val="C00000"/>
                </a:solidFill>
              </a:rPr>
              <a:t> </a:t>
            </a:r>
            <a:r>
              <a:rPr lang="fr-FR" sz="1600" dirty="0"/>
              <a:t>Personnes physiques (y compris mineurs*) ou morales</a:t>
            </a:r>
          </a:p>
          <a:p>
            <a:pPr lvl="1"/>
            <a:endParaRPr lang="fr-FR" sz="1600" dirty="0"/>
          </a:p>
          <a:p>
            <a:r>
              <a:rPr lang="fr-FR" sz="1600" dirty="0">
                <a:solidFill>
                  <a:srgbClr val="C00000"/>
                </a:solidFill>
              </a:rPr>
              <a:t> </a:t>
            </a:r>
            <a:r>
              <a:rPr lang="fr-FR" sz="1800" dirty="0">
                <a:solidFill>
                  <a:srgbClr val="C00000"/>
                </a:solidFill>
              </a:rPr>
              <a:t>Responsables de la dette </a:t>
            </a:r>
            <a:r>
              <a:rPr lang="fr-FR" sz="1600" dirty="0"/>
              <a:t>sur leurs biens personnels  : à proportion de leur part sur le Capital et non solidairement</a:t>
            </a:r>
          </a:p>
          <a:p>
            <a:pPr marL="468000" lvl="1" indent="0">
              <a:buNone/>
            </a:pPr>
            <a:r>
              <a:rPr lang="fr-FR" sz="1600" dirty="0"/>
              <a:t>	leur patrimoine personnel est exposé en cas de difficultés (exemple : défaut de remboursement d’emprunt) </a:t>
            </a:r>
          </a:p>
          <a:p>
            <a:pPr marL="468000" lvl="1" indent="0">
              <a:buNone/>
            </a:pPr>
            <a:endParaRPr lang="fr-FR" sz="1600" dirty="0"/>
          </a:p>
          <a:p>
            <a:r>
              <a:rPr lang="fr-FR" sz="1800" dirty="0"/>
              <a:t> 1 ou plusieurs </a:t>
            </a:r>
            <a:r>
              <a:rPr lang="fr-FR" sz="1800" dirty="0">
                <a:solidFill>
                  <a:srgbClr val="C00000"/>
                </a:solidFill>
              </a:rPr>
              <a:t>gérants</a:t>
            </a:r>
            <a:r>
              <a:rPr lang="fr-FR" sz="1800" dirty="0"/>
              <a:t> </a:t>
            </a:r>
          </a:p>
          <a:p>
            <a:pPr lvl="1"/>
            <a:r>
              <a:rPr lang="fr-FR" sz="1600" dirty="0"/>
              <a:t>Associés ou non à la SCI</a:t>
            </a:r>
          </a:p>
          <a:p>
            <a:pPr lvl="1"/>
            <a:r>
              <a:rPr lang="fr-FR" sz="1600" dirty="0"/>
              <a:t>les décisions sont prises avec ou sans l’aval des associés et selon les statuts</a:t>
            </a:r>
          </a:p>
          <a:p>
            <a:pPr marL="0" indent="0">
              <a:buNone/>
            </a:pPr>
            <a:endParaRPr lang="fr-FR" sz="1600" dirty="0"/>
          </a:p>
          <a:p>
            <a:pPr marL="0" indent="0">
              <a:buNone/>
            </a:pPr>
            <a:r>
              <a:rPr lang="fr-FR" sz="1600" dirty="0"/>
              <a:t>							</a:t>
            </a:r>
            <a:r>
              <a:rPr lang="fr-FR" dirty="0"/>
              <a:t>	</a:t>
            </a:r>
          </a:p>
          <a:p>
            <a:pPr marL="0" indent="0">
              <a:buNone/>
            </a:pPr>
            <a:endParaRPr lang="fr-FR" sz="1400" dirty="0">
              <a:solidFill>
                <a:schemeClr val="tx1">
                  <a:lumMod val="85000"/>
                  <a:lumOff val="15000"/>
                </a:schemeClr>
              </a:solidFill>
            </a:endParaRPr>
          </a:p>
          <a:p>
            <a:pPr marL="0" indent="0">
              <a:buNone/>
            </a:pPr>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 </a:t>
            </a:r>
            <a:r>
              <a:rPr lang="fr-FR" sz="900" dirty="0">
                <a:solidFill>
                  <a:schemeClr val="tx1">
                    <a:lumMod val="85000"/>
                    <a:lumOff val="15000"/>
                  </a:schemeClr>
                </a:solidFill>
              </a:rPr>
              <a:t>Attention à la part du mineur pour octroi crédit </a:t>
            </a: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dirty="0">
                <a:latin typeface="+mn-lt"/>
              </a:rPr>
              <a:t>Une SCI </a:t>
            </a:r>
            <a:r>
              <a:rPr lang="fr-FR" sz="1800" dirty="0">
                <a:solidFill>
                  <a:srgbClr val="C00000"/>
                </a:solidFill>
                <a:latin typeface="+mn-lt"/>
              </a:rPr>
              <a:t>: Comment ça marche ? </a:t>
            </a:r>
          </a:p>
          <a:p>
            <a:endParaRPr lang="fr-FR" sz="1800" dirty="0">
              <a:solidFill>
                <a:schemeClr val="bg1">
                  <a:lumMod val="50000"/>
                </a:schemeClr>
              </a:solidFill>
              <a:latin typeface="+mn-lt"/>
            </a:endParaRPr>
          </a:p>
        </p:txBody>
      </p:sp>
      <p:sp>
        <p:nvSpPr>
          <p:cNvPr id="2" name="Flèche : droite 1">
            <a:extLst>
              <a:ext uri="{FF2B5EF4-FFF2-40B4-BE49-F238E27FC236}">
                <a16:creationId xmlns:a16="http://schemas.microsoft.com/office/drawing/2014/main" id="{DFB85674-DFCD-4B69-A1F9-743F6B00FE07}"/>
              </a:ext>
            </a:extLst>
          </p:cNvPr>
          <p:cNvSpPr/>
          <p:nvPr/>
        </p:nvSpPr>
        <p:spPr>
          <a:xfrm>
            <a:off x="1181630" y="3149255"/>
            <a:ext cx="374197" cy="1493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11">
            <a:extLst>
              <a:ext uri="{FF2B5EF4-FFF2-40B4-BE49-F238E27FC236}">
                <a16:creationId xmlns:a16="http://schemas.microsoft.com/office/drawing/2014/main" id="{C39FE634-F64D-4189-9E7D-4FDB0FF0581F}"/>
              </a:ext>
            </a:extLst>
          </p:cNvPr>
          <p:cNvSpPr>
            <a:spLocks noGrp="1"/>
          </p:cNvSpPr>
          <p:nvPr>
            <p:ph type="body" sz="quarter" idx="14"/>
          </p:nvPr>
        </p:nvSpPr>
        <p:spPr>
          <a:xfrm>
            <a:off x="695325" y="112713"/>
            <a:ext cx="7299325" cy="231775"/>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spTree>
    <p:extLst>
      <p:ext uri="{BB962C8B-B14F-4D97-AF65-F5344CB8AC3E}">
        <p14:creationId xmlns:p14="http://schemas.microsoft.com/office/powerpoint/2010/main" val="36541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14302" y="1785081"/>
            <a:ext cx="10127946" cy="4994156"/>
          </a:xfrm>
        </p:spPr>
        <p:txBody>
          <a:bodyPr>
            <a:noAutofit/>
          </a:bodyPr>
          <a:lstStyle/>
          <a:p>
            <a:r>
              <a:rPr lang="fr-FR" sz="1800" dirty="0"/>
              <a:t>Le </a:t>
            </a:r>
            <a:r>
              <a:rPr lang="fr-FR" sz="1800" dirty="0">
                <a:solidFill>
                  <a:srgbClr val="C00000"/>
                </a:solidFill>
              </a:rPr>
              <a:t>capital social </a:t>
            </a:r>
            <a:r>
              <a:rPr lang="fr-FR" sz="1800" dirty="0"/>
              <a:t>: selon le montant traduit l’importance du projet</a:t>
            </a:r>
          </a:p>
          <a:p>
            <a:pPr marL="0" indent="0">
              <a:buNone/>
            </a:pPr>
            <a:endParaRPr lang="fr-FR" sz="1800" dirty="0"/>
          </a:p>
          <a:p>
            <a:pPr lvl="1"/>
            <a:r>
              <a:rPr lang="fr-FR" sz="1600" dirty="0"/>
              <a:t>Il reflète la valeur de la structure aux yeux du prêteur</a:t>
            </a:r>
          </a:p>
          <a:p>
            <a:pPr lvl="1"/>
            <a:r>
              <a:rPr lang="fr-FR" sz="1600" dirty="0"/>
              <a:t>Peut être numéraire ou immobilier</a:t>
            </a:r>
          </a:p>
          <a:p>
            <a:pPr lvl="1"/>
            <a:r>
              <a:rPr lang="fr-FR" sz="1600" dirty="0"/>
              <a:t>Divisé en parts transmissibles</a:t>
            </a:r>
          </a:p>
          <a:p>
            <a:pPr marL="468000" lvl="1" indent="0">
              <a:buNone/>
            </a:pPr>
            <a:endParaRPr lang="fr-FR" sz="1800" dirty="0"/>
          </a:p>
          <a:p>
            <a:pPr marL="468000" lvl="1" indent="0">
              <a:buNone/>
            </a:pPr>
            <a:endParaRPr lang="fr-FR" sz="1700" dirty="0"/>
          </a:p>
          <a:p>
            <a:r>
              <a:rPr lang="fr-FR" sz="1800" dirty="0"/>
              <a:t> Le </a:t>
            </a:r>
            <a:r>
              <a:rPr lang="fr-FR" sz="1800" dirty="0">
                <a:solidFill>
                  <a:srgbClr val="C00000"/>
                </a:solidFill>
              </a:rPr>
              <a:t>compte courant d’associé </a:t>
            </a:r>
          </a:p>
          <a:p>
            <a:pPr marL="0" indent="0">
              <a:buNone/>
            </a:pPr>
            <a:endParaRPr lang="fr-FR" sz="1800" dirty="0">
              <a:solidFill>
                <a:srgbClr val="C00000"/>
              </a:solidFill>
            </a:endParaRPr>
          </a:p>
          <a:p>
            <a:pPr lvl="1"/>
            <a:r>
              <a:rPr lang="fr-FR" sz="1600" dirty="0">
                <a:solidFill>
                  <a:srgbClr val="C00000"/>
                </a:solidFill>
              </a:rPr>
              <a:t> </a:t>
            </a:r>
            <a:r>
              <a:rPr lang="fr-FR" sz="1600" dirty="0"/>
              <a:t>Lors du financement du bien, si le montant prêté par la Banque et le Capital social restent insuffisants pour l’acquisition, les associés peuvent prêter une somme d’argent à la SCI, cette somme est versée sur un compte courant d’associé, que la société devra rembourser</a:t>
            </a:r>
          </a:p>
          <a:p>
            <a:pPr marL="468000" lvl="1" indent="0">
              <a:buNone/>
            </a:pPr>
            <a:endParaRPr lang="fr-FR" sz="1800" dirty="0"/>
          </a:p>
          <a:p>
            <a:endParaRPr lang="fr-FR" sz="1800" dirty="0"/>
          </a:p>
          <a:p>
            <a:pPr marL="468000" lvl="1" indent="0">
              <a:buNone/>
            </a:pPr>
            <a:endParaRPr lang="fr-FR" sz="1600" dirty="0"/>
          </a:p>
          <a:p>
            <a:endParaRPr lang="fr-FR" sz="1600" dirty="0"/>
          </a:p>
          <a:p>
            <a:pPr marL="0" indent="0">
              <a:buNone/>
            </a:pPr>
            <a:r>
              <a:rPr lang="fr-FR" sz="1600" dirty="0"/>
              <a:t>							</a:t>
            </a:r>
            <a:r>
              <a:rPr lang="fr-FR" dirty="0"/>
              <a:t>	</a:t>
            </a:r>
          </a:p>
          <a:p>
            <a:pPr marL="0" indent="0">
              <a:buNone/>
            </a:pPr>
            <a:endParaRPr lang="fr-FR" sz="1400" dirty="0">
              <a:solidFill>
                <a:schemeClr val="tx1">
                  <a:lumMod val="85000"/>
                  <a:lumOff val="15000"/>
                </a:schemeClr>
              </a:solidFill>
            </a:endParaRPr>
          </a:p>
          <a:p>
            <a:pPr marL="0" indent="0">
              <a:buNone/>
            </a:pPr>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 </a:t>
            </a:r>
            <a:r>
              <a:rPr lang="fr-FR" sz="900" dirty="0">
                <a:solidFill>
                  <a:schemeClr val="tx1">
                    <a:lumMod val="85000"/>
                    <a:lumOff val="15000"/>
                  </a:schemeClr>
                </a:solidFill>
              </a:rPr>
              <a:t>Attention à la part du mineur pour octroi crédit </a:t>
            </a: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dirty="0">
                <a:latin typeface="+mn-lt"/>
              </a:rPr>
              <a:t>Une SCI </a:t>
            </a:r>
            <a:r>
              <a:rPr lang="fr-FR" sz="1800" dirty="0">
                <a:solidFill>
                  <a:srgbClr val="C00000"/>
                </a:solidFill>
                <a:latin typeface="+mn-lt"/>
              </a:rPr>
              <a:t>: Comment ça marche ? </a:t>
            </a:r>
          </a:p>
          <a:p>
            <a:endParaRPr lang="fr-FR" sz="1800" dirty="0">
              <a:solidFill>
                <a:schemeClr val="bg1">
                  <a:lumMod val="50000"/>
                </a:schemeClr>
              </a:solidFill>
              <a:latin typeface="+mn-lt"/>
            </a:endParaRPr>
          </a:p>
        </p:txBody>
      </p:sp>
      <p:sp>
        <p:nvSpPr>
          <p:cNvPr id="7" name="Espace réservé du texte 11">
            <a:extLst>
              <a:ext uri="{FF2B5EF4-FFF2-40B4-BE49-F238E27FC236}">
                <a16:creationId xmlns:a16="http://schemas.microsoft.com/office/drawing/2014/main" id="{C39FE634-F64D-4189-9E7D-4FDB0FF0581F}"/>
              </a:ext>
            </a:extLst>
          </p:cNvPr>
          <p:cNvSpPr>
            <a:spLocks noGrp="1"/>
          </p:cNvSpPr>
          <p:nvPr>
            <p:ph type="body" sz="quarter" idx="14"/>
          </p:nvPr>
        </p:nvSpPr>
        <p:spPr>
          <a:xfrm>
            <a:off x="695325" y="112713"/>
            <a:ext cx="7299325" cy="231775"/>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spTree>
    <p:extLst>
      <p:ext uri="{BB962C8B-B14F-4D97-AF65-F5344CB8AC3E}">
        <p14:creationId xmlns:p14="http://schemas.microsoft.com/office/powerpoint/2010/main" val="2322837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78785"/>
            <a:ext cx="10127946" cy="4569767"/>
          </a:xfrm>
        </p:spPr>
        <p:txBody>
          <a:bodyPr>
            <a:noAutofit/>
          </a:bodyPr>
          <a:lstStyle/>
          <a:p>
            <a:r>
              <a:rPr lang="fr-FR" sz="1800" dirty="0"/>
              <a:t>Un exemple de statuts </a:t>
            </a:r>
            <a:r>
              <a:rPr lang="fr-FR" sz="1800" dirty="0">
                <a:hlinkClick r:id="rId2"/>
              </a:rPr>
              <a:t>Modèle statut</a:t>
            </a:r>
            <a:endParaRPr lang="fr-FR" sz="1800" dirty="0"/>
          </a:p>
          <a:p>
            <a:endParaRPr lang="fr-FR" sz="1800" u="sng" dirty="0">
              <a:solidFill>
                <a:srgbClr val="0D64B3"/>
              </a:solidFill>
            </a:endParaRPr>
          </a:p>
          <a:p>
            <a:r>
              <a:rPr lang="fr-FR" sz="1800" dirty="0"/>
              <a:t>Pourquoi les statuts sont « </a:t>
            </a:r>
            <a:r>
              <a:rPr lang="fr-FR" sz="1800" b="1" dirty="0"/>
              <a:t>LA</a:t>
            </a:r>
            <a:r>
              <a:rPr lang="fr-FR" sz="1800" dirty="0"/>
              <a:t> » pièce incontournable à étudier </a:t>
            </a:r>
          </a:p>
          <a:p>
            <a:pPr marL="0" indent="0">
              <a:buNone/>
            </a:pPr>
            <a:endParaRPr lang="fr-FR" sz="1800" u="sng" dirty="0">
              <a:solidFill>
                <a:srgbClr val="0D64B3"/>
              </a:solidFill>
            </a:endParaRPr>
          </a:p>
          <a:p>
            <a:pPr lvl="1"/>
            <a:r>
              <a:rPr lang="fr-FR" sz="1600" dirty="0"/>
              <a:t>Les statuts définissent « qui peut faire quoi » (précisé dans l’Article «Objet») </a:t>
            </a:r>
          </a:p>
          <a:p>
            <a:pPr lvl="1"/>
            <a:r>
              <a:rPr lang="fr-FR" sz="1600" dirty="0"/>
              <a:t>La SCI peut-elle emprunter ? </a:t>
            </a:r>
          </a:p>
          <a:p>
            <a:pPr lvl="1"/>
            <a:r>
              <a:rPr lang="fr-FR" sz="1600" dirty="0"/>
              <a:t>Les apports ( = Capital Social) : qui apporte quoi ? </a:t>
            </a:r>
          </a:p>
          <a:p>
            <a:pPr lvl="1"/>
            <a:r>
              <a:rPr lang="fr-FR" sz="1600" dirty="0"/>
              <a:t>Qui porte l’appréciation du risque (noms des associés) et qui est l’interlocuteur principal ?</a:t>
            </a:r>
          </a:p>
          <a:p>
            <a:pPr lvl="1"/>
            <a:r>
              <a:rPr lang="fr-FR" sz="1600" dirty="0"/>
              <a:t>Présence systématique d’une clause d’agrément : refus possible de l’inclusion d’un nouvel associé</a:t>
            </a:r>
          </a:p>
          <a:p>
            <a:pPr lvl="1"/>
            <a:r>
              <a:rPr lang="fr-FR" sz="1600" dirty="0"/>
              <a:t>Nantissement possible des Parts Sociales (en plus des autres garanties)  </a:t>
            </a:r>
          </a:p>
          <a:p>
            <a:pPr marL="468000" lvl="1" indent="0">
              <a:buNone/>
            </a:pPr>
            <a:r>
              <a:rPr lang="fr-FR" sz="1800" dirty="0"/>
              <a:t>	</a:t>
            </a:r>
          </a:p>
          <a:p>
            <a:endParaRPr lang="fr-FR" sz="1800" dirty="0"/>
          </a:p>
          <a:p>
            <a:pPr marL="468000" lvl="1" indent="0">
              <a:buNone/>
            </a:pPr>
            <a:r>
              <a:rPr lang="fr-FR" sz="1500" dirty="0"/>
              <a:t>							</a:t>
            </a:r>
            <a:r>
              <a:rPr lang="fr-FR" dirty="0"/>
              <a:t>	</a:t>
            </a:r>
          </a:p>
          <a:p>
            <a:pPr marL="0" indent="0">
              <a:buNone/>
            </a:pPr>
            <a:endParaRPr lang="fr-FR" sz="1400" dirty="0">
              <a:solidFill>
                <a:schemeClr val="tx1">
                  <a:lumMod val="85000"/>
                  <a:lumOff val="15000"/>
                </a:schemeClr>
              </a:solidFill>
            </a:endParaRPr>
          </a:p>
          <a:p>
            <a:pPr marL="0" indent="0">
              <a:buNone/>
            </a:pPr>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dirty="0">
                <a:latin typeface="+mn-lt"/>
              </a:rPr>
              <a:t>Une SCI </a:t>
            </a:r>
            <a:r>
              <a:rPr lang="fr-FR" sz="1800" dirty="0">
                <a:solidFill>
                  <a:srgbClr val="C00000"/>
                </a:solidFill>
                <a:latin typeface="+mn-lt"/>
              </a:rPr>
              <a:t>: Focus sur les statuts </a:t>
            </a:r>
          </a:p>
          <a:p>
            <a:endParaRPr lang="fr-FR" sz="1800" dirty="0">
              <a:solidFill>
                <a:schemeClr val="bg1">
                  <a:lumMod val="50000"/>
                </a:schemeClr>
              </a:solidFill>
              <a:latin typeface="+mn-lt"/>
            </a:endParaRPr>
          </a:p>
        </p:txBody>
      </p:sp>
      <p:sp>
        <p:nvSpPr>
          <p:cNvPr id="7" name="Espace réservé du texte 11">
            <a:extLst>
              <a:ext uri="{FF2B5EF4-FFF2-40B4-BE49-F238E27FC236}">
                <a16:creationId xmlns:a16="http://schemas.microsoft.com/office/drawing/2014/main" id="{C39FE634-F64D-4189-9E7D-4FDB0FF0581F}"/>
              </a:ext>
            </a:extLst>
          </p:cNvPr>
          <p:cNvSpPr>
            <a:spLocks noGrp="1"/>
          </p:cNvSpPr>
          <p:nvPr>
            <p:ph type="body" sz="quarter" idx="14"/>
          </p:nvPr>
        </p:nvSpPr>
        <p:spPr>
          <a:xfrm>
            <a:off x="695325" y="112713"/>
            <a:ext cx="7299325" cy="231775"/>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spTree>
    <p:extLst>
      <p:ext uri="{BB962C8B-B14F-4D97-AF65-F5344CB8AC3E}">
        <p14:creationId xmlns:p14="http://schemas.microsoft.com/office/powerpoint/2010/main" val="2967815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1347107" y="1399592"/>
            <a:ext cx="9880336" cy="5243804"/>
          </a:xfrm>
        </p:spPr>
        <p:txBody>
          <a:bodyPr>
            <a:noAutofit/>
          </a:bodyPr>
          <a:lstStyle/>
          <a:p>
            <a:r>
              <a:rPr lang="fr-FR" sz="1600" dirty="0"/>
              <a:t> En complément du DRC </a:t>
            </a:r>
            <a:r>
              <a:rPr lang="fr-FR" sz="1600" b="1" dirty="0"/>
              <a:t>complet </a:t>
            </a:r>
            <a:r>
              <a:rPr lang="fr-FR" sz="1600" dirty="0"/>
              <a:t>et des pièces nécessaires pour un dossier de crédit classique les pièces complémentaires à apporter dans PIECO sont : </a:t>
            </a:r>
          </a:p>
          <a:p>
            <a:pPr marL="0" indent="0">
              <a:buNone/>
            </a:pPr>
            <a:endParaRPr lang="fr-FR" sz="1600" dirty="0"/>
          </a:p>
          <a:p>
            <a:pPr lvl="1"/>
            <a:r>
              <a:rPr lang="fr-FR" dirty="0"/>
              <a:t>Les statuts </a:t>
            </a:r>
            <a:r>
              <a:rPr lang="fr-FR" u="sng" dirty="0">
                <a:solidFill>
                  <a:srgbClr val="C00000"/>
                </a:solidFill>
              </a:rPr>
              <a:t>signés</a:t>
            </a:r>
            <a:r>
              <a:rPr lang="fr-FR" dirty="0">
                <a:solidFill>
                  <a:srgbClr val="C00000"/>
                </a:solidFill>
              </a:rPr>
              <a:t> et </a:t>
            </a:r>
            <a:r>
              <a:rPr lang="fr-FR" u="sng" dirty="0">
                <a:solidFill>
                  <a:srgbClr val="C00000"/>
                </a:solidFill>
              </a:rPr>
              <a:t>certifiés conformes</a:t>
            </a:r>
            <a:endParaRPr lang="fr-FR" u="sng" dirty="0">
              <a:solidFill>
                <a:srgbClr val="0070C0"/>
              </a:solidFill>
            </a:endParaRPr>
          </a:p>
          <a:p>
            <a:pPr lvl="1"/>
            <a:r>
              <a:rPr lang="fr-FR" dirty="0"/>
              <a:t>Un </a:t>
            </a:r>
            <a:r>
              <a:rPr lang="fr-FR" dirty="0" err="1"/>
              <a:t>Kbis</a:t>
            </a:r>
            <a:r>
              <a:rPr lang="fr-FR" dirty="0"/>
              <a:t> &lt; 3 mois</a:t>
            </a:r>
          </a:p>
          <a:p>
            <a:pPr lvl="1"/>
            <a:r>
              <a:rPr lang="fr-FR" dirty="0"/>
              <a:t>Le PV de l’Assemblée Extraordinaire qui autorise la SCI à emprunter pour financer le bien identifié </a:t>
            </a:r>
            <a:r>
              <a:rPr lang="fr-FR" dirty="0">
                <a:hlinkClick r:id="rId3"/>
              </a:rPr>
              <a:t>modèle PV  </a:t>
            </a:r>
            <a:endParaRPr lang="fr-FR" dirty="0">
              <a:solidFill>
                <a:srgbClr val="FF0000"/>
              </a:solidFill>
            </a:endParaRPr>
          </a:p>
          <a:p>
            <a:pPr lvl="1"/>
            <a:r>
              <a:rPr lang="fr-FR" dirty="0"/>
              <a:t>Pour la caution à enregistrer dans le DNC : le CRP 203 crédit fiche patrimoniale garantie  </a:t>
            </a:r>
          </a:p>
          <a:p>
            <a:pPr lvl="1"/>
            <a:r>
              <a:rPr lang="fr-FR" dirty="0"/>
              <a:t>Un prévisionnel de la SCI ou le bilan/compte de résultat si déjà existant</a:t>
            </a:r>
          </a:p>
          <a:p>
            <a:pPr marL="468000" lvl="1" indent="0">
              <a:buNone/>
            </a:pPr>
            <a:endParaRPr lang="fr-FR" dirty="0"/>
          </a:p>
          <a:p>
            <a:r>
              <a:rPr lang="fr-FR" sz="1600" dirty="0"/>
              <a:t>Les particularités de saisie sur </a:t>
            </a:r>
            <a:r>
              <a:rPr lang="fr-FR" sz="1600" dirty="0" err="1"/>
              <a:t>Mycrédit</a:t>
            </a:r>
            <a:r>
              <a:rPr lang="fr-FR" sz="1600" dirty="0"/>
              <a:t> </a:t>
            </a:r>
          </a:p>
          <a:p>
            <a:endParaRPr lang="fr-FR" sz="1600" dirty="0"/>
          </a:p>
          <a:p>
            <a:pPr lvl="1"/>
            <a:r>
              <a:rPr lang="fr-FR" dirty="0"/>
              <a:t>Le projet est saisi en locatif même si le bien sera la RP des associés </a:t>
            </a:r>
          </a:p>
          <a:p>
            <a:pPr lvl="1"/>
            <a:r>
              <a:rPr lang="fr-FR" dirty="0"/>
              <a:t>Les associés sont obligatoirement saisis en caution personnelle </a:t>
            </a:r>
          </a:p>
          <a:p>
            <a:pPr lvl="1"/>
            <a:r>
              <a:rPr lang="fr-FR" dirty="0"/>
              <a:t>Le dossier est télétransmis à CEGC (ex SACCEF) par mail en remplissant le fichier dédié (</a:t>
            </a:r>
            <a:r>
              <a:rPr lang="fr-FR" b="1" dirty="0">
                <a:solidFill>
                  <a:schemeClr val="accent4"/>
                </a:solidFill>
                <a:sym typeface="Arial"/>
                <a:hlinkClick r:id="rId4"/>
              </a:rPr>
              <a:t>serviceclient.saccef@c-garanties.co</a:t>
            </a:r>
            <a:r>
              <a:rPr lang="fr-FR" b="1" dirty="0">
                <a:solidFill>
                  <a:schemeClr val="tx1"/>
                </a:solidFill>
                <a:sym typeface="Arial"/>
              </a:rPr>
              <a:t>)</a:t>
            </a:r>
            <a:endParaRPr lang="fr-FR" dirty="0"/>
          </a:p>
          <a:p>
            <a:pPr marL="468000" lvl="1" indent="0">
              <a:buNone/>
            </a:pPr>
            <a:endParaRPr lang="fr-FR" dirty="0">
              <a:solidFill>
                <a:schemeClr val="tx1">
                  <a:lumMod val="85000"/>
                  <a:lumOff val="15000"/>
                </a:schemeClr>
              </a:solidFill>
            </a:endParaRPr>
          </a:p>
          <a:p>
            <a:pPr marL="468000" lvl="1" indent="0">
              <a:buNone/>
            </a:pPr>
            <a:endParaRPr lang="fr-FR" dirty="0">
              <a:solidFill>
                <a:schemeClr val="tx1">
                  <a:lumMod val="85000"/>
                  <a:lumOff val="15000"/>
                </a:schemeClr>
              </a:solidFill>
            </a:endParaRPr>
          </a:p>
          <a:p>
            <a:pPr marL="468000" lvl="1" indent="0">
              <a:buNone/>
            </a:pPr>
            <a:endParaRPr lang="fr-FR" dirty="0">
              <a:solidFill>
                <a:schemeClr val="tx1">
                  <a:lumMod val="85000"/>
                  <a:lumOff val="15000"/>
                </a:schemeClr>
              </a:solidFill>
            </a:endParaRPr>
          </a:p>
          <a:p>
            <a:pPr marL="0" indent="0">
              <a:buNone/>
            </a:pPr>
            <a:endParaRPr lang="fr-FR" sz="1400" dirty="0">
              <a:solidFill>
                <a:schemeClr val="tx1"/>
              </a:solidFill>
            </a:endParaRPr>
          </a:p>
          <a:p>
            <a:pPr marL="0" indent="0">
              <a:buNone/>
            </a:pPr>
            <a:endParaRPr lang="fr-FR" sz="1400" b="1" dirty="0">
              <a:solidFill>
                <a:schemeClr val="accent4"/>
              </a:solidFill>
              <a:sym typeface="Arial"/>
            </a:endParaRPr>
          </a:p>
          <a:p>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lstStyle/>
          <a:p>
            <a:r>
              <a:rPr lang="fr-FR" sz="1800" dirty="0">
                <a:solidFill>
                  <a:schemeClr val="bg1">
                    <a:lumMod val="50000"/>
                  </a:schemeClr>
                </a:solidFill>
                <a:latin typeface="+mn-lt"/>
              </a:rPr>
              <a:t>Une SCI :  Comment je monte le dossier, les contacts et les liens utiles</a:t>
            </a:r>
          </a:p>
          <a:p>
            <a:endParaRPr lang="fr-FR" sz="1500" dirty="0">
              <a:solidFill>
                <a:schemeClr val="bg1">
                  <a:lumMod val="50000"/>
                </a:schemeClr>
              </a:solidFill>
              <a:latin typeface="+mn-lt"/>
            </a:endParaRP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a:p>
            <a:pPr algn="l"/>
            <a:endParaRPr lang="fr-FR" sz="1200" dirty="0">
              <a:solidFill>
                <a:schemeClr val="bg1">
                  <a:lumMod val="50000"/>
                </a:schemeClr>
              </a:solidFill>
              <a:latin typeface="Montserrat Black" panose="00000A00000000000000" pitchFamily="2" charset="0"/>
            </a:endParaRPr>
          </a:p>
        </p:txBody>
      </p:sp>
      <p:sp>
        <p:nvSpPr>
          <p:cNvPr id="3" name="ZoneTexte 2">
            <a:extLst>
              <a:ext uri="{FF2B5EF4-FFF2-40B4-BE49-F238E27FC236}">
                <a16:creationId xmlns:a16="http://schemas.microsoft.com/office/drawing/2014/main" id="{FA12DB55-2284-459E-A93F-5A205AD6EF15}"/>
              </a:ext>
            </a:extLst>
          </p:cNvPr>
          <p:cNvSpPr txBox="1"/>
          <p:nvPr/>
        </p:nvSpPr>
        <p:spPr>
          <a:xfrm>
            <a:off x="4156167" y="3845818"/>
            <a:ext cx="1939833" cy="276999"/>
          </a:xfrm>
          <a:prstGeom prst="rect">
            <a:avLst/>
          </a:prstGeom>
          <a:noFill/>
        </p:spPr>
        <p:txBody>
          <a:bodyPr wrap="square" rtlCol="0">
            <a:spAutoFit/>
          </a:bodyPr>
          <a:lstStyle/>
          <a:p>
            <a:endParaRPr lang="fr-FR" sz="1200" dirty="0"/>
          </a:p>
        </p:txBody>
      </p:sp>
      <p:pic>
        <p:nvPicPr>
          <p:cNvPr id="5" name="Image 4">
            <a:extLst>
              <a:ext uri="{FF2B5EF4-FFF2-40B4-BE49-F238E27FC236}">
                <a16:creationId xmlns:a16="http://schemas.microsoft.com/office/drawing/2014/main" id="{A8504DD6-D27E-4E4D-B6AE-99594A297357}"/>
              </a:ext>
            </a:extLst>
          </p:cNvPr>
          <p:cNvPicPr>
            <a:picLocks noChangeAspect="1"/>
          </p:cNvPicPr>
          <p:nvPr/>
        </p:nvPicPr>
        <p:blipFill>
          <a:blip r:embed="rId5"/>
          <a:stretch>
            <a:fillRect/>
          </a:stretch>
        </p:blipFill>
        <p:spPr>
          <a:xfrm>
            <a:off x="256110" y="2452461"/>
            <a:ext cx="1439897" cy="976539"/>
          </a:xfrm>
          <a:prstGeom prst="rect">
            <a:avLst/>
          </a:prstGeom>
        </p:spPr>
      </p:pic>
      <p:pic>
        <p:nvPicPr>
          <p:cNvPr id="6" name="Image 5">
            <a:extLst>
              <a:ext uri="{FF2B5EF4-FFF2-40B4-BE49-F238E27FC236}">
                <a16:creationId xmlns:a16="http://schemas.microsoft.com/office/drawing/2014/main" id="{C17C86E5-AB36-4CFF-BA5B-3312BC406BE9}"/>
              </a:ext>
            </a:extLst>
          </p:cNvPr>
          <p:cNvPicPr>
            <a:picLocks noChangeAspect="1"/>
          </p:cNvPicPr>
          <p:nvPr/>
        </p:nvPicPr>
        <p:blipFill>
          <a:blip r:embed="rId6"/>
          <a:stretch>
            <a:fillRect/>
          </a:stretch>
        </p:blipFill>
        <p:spPr>
          <a:xfrm>
            <a:off x="256109" y="4678467"/>
            <a:ext cx="1439897" cy="976539"/>
          </a:xfrm>
          <a:prstGeom prst="rect">
            <a:avLst/>
          </a:prstGeom>
        </p:spPr>
      </p:pic>
    </p:spTree>
    <p:extLst>
      <p:ext uri="{BB962C8B-B14F-4D97-AF65-F5344CB8AC3E}">
        <p14:creationId xmlns:p14="http://schemas.microsoft.com/office/powerpoint/2010/main" val="1856850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1254509" y="1614196"/>
            <a:ext cx="10421553" cy="5243804"/>
          </a:xfrm>
        </p:spPr>
        <p:txBody>
          <a:bodyPr>
            <a:noAutofit/>
          </a:bodyPr>
          <a:lstStyle/>
          <a:p>
            <a:r>
              <a:rPr lang="fr-FR" sz="1600" dirty="0"/>
              <a:t>Le calcul du taux d’effort (TE) sur un dossier de SCI patrimoniale repose sur les </a:t>
            </a:r>
            <a:r>
              <a:rPr lang="fr-FR" sz="1600" b="1" dirty="0"/>
              <a:t>ressources / charges de la SCI et des associés</a:t>
            </a:r>
            <a:r>
              <a:rPr lang="fr-FR" sz="1600" dirty="0"/>
              <a:t> </a:t>
            </a:r>
          </a:p>
          <a:p>
            <a:r>
              <a:rPr lang="fr-FR" sz="1600" dirty="0">
                <a:solidFill>
                  <a:srgbClr val="C00000"/>
                </a:solidFill>
              </a:rPr>
              <a:t> </a:t>
            </a:r>
            <a:r>
              <a:rPr lang="fr-FR" sz="1600" dirty="0"/>
              <a:t>Le calcul se fait </a:t>
            </a:r>
            <a:r>
              <a:rPr lang="fr-FR" sz="1600" b="1" dirty="0"/>
              <a:t>sans tenir compte de la quote-part dans la SCI</a:t>
            </a:r>
          </a:p>
          <a:p>
            <a:endParaRPr lang="fr-FR" sz="1600" b="1" dirty="0"/>
          </a:p>
          <a:p>
            <a:pPr marL="0" indent="0">
              <a:buNone/>
            </a:pPr>
            <a:r>
              <a:rPr lang="fr-FR" sz="1600" b="1" dirty="0"/>
              <a:t>	 </a:t>
            </a:r>
            <a:r>
              <a:rPr lang="fr-FR" sz="1600" dirty="0">
                <a:solidFill>
                  <a:schemeClr val="tx1"/>
                </a:solidFill>
              </a:rPr>
              <a:t>Cette méthode permet </a:t>
            </a:r>
            <a:r>
              <a:rPr lang="fr-FR" sz="1600" dirty="0"/>
              <a:t>de prendre en compte </a:t>
            </a:r>
            <a:r>
              <a:rPr lang="fr-FR" sz="1600" b="1" dirty="0">
                <a:solidFill>
                  <a:srgbClr val="C00000"/>
                </a:solidFill>
              </a:rPr>
              <a:t>la situation réelle </a:t>
            </a:r>
            <a:r>
              <a:rPr lang="fr-FR" sz="1600" dirty="0"/>
              <a:t>en calculant un TE </a:t>
            </a:r>
            <a:r>
              <a:rPr lang="fr-FR" sz="1600" dirty="0">
                <a:solidFill>
                  <a:schemeClr val="tx1"/>
                </a:solidFill>
              </a:rPr>
              <a:t>sur l’ensemble des revenus et charges au-delà de la SCI </a:t>
            </a:r>
          </a:p>
          <a:p>
            <a:pPr marL="0" indent="0">
              <a:buNone/>
            </a:pPr>
            <a:endParaRPr lang="fr-FR" sz="1600" dirty="0">
              <a:solidFill>
                <a:schemeClr val="tx1"/>
              </a:solidFill>
            </a:endParaRPr>
          </a:p>
          <a:p>
            <a:pPr marL="0" indent="0">
              <a:buNone/>
            </a:pPr>
            <a:endParaRPr lang="fr-FR" sz="1600" dirty="0">
              <a:solidFill>
                <a:schemeClr val="tx1"/>
              </a:solidFill>
            </a:endParaRPr>
          </a:p>
          <a:p>
            <a:pPr marL="0" indent="0">
              <a:buNone/>
            </a:pPr>
            <a:r>
              <a:rPr lang="fr-FR" sz="1600" dirty="0">
                <a:solidFill>
                  <a:schemeClr val="tx1"/>
                </a:solidFill>
              </a:rPr>
              <a:t>			</a:t>
            </a:r>
            <a:r>
              <a:rPr lang="fr-FR" sz="1600" dirty="0">
                <a:solidFill>
                  <a:srgbClr val="C00000"/>
                </a:solidFill>
              </a:rPr>
              <a:t>Charges crédit locatif de la SCI + Charges crédit des associés</a:t>
            </a:r>
          </a:p>
          <a:p>
            <a:pPr marL="0" indent="0">
              <a:buNone/>
            </a:pPr>
            <a:r>
              <a:rPr lang="fr-FR" sz="1600" dirty="0">
                <a:solidFill>
                  <a:schemeClr val="tx1"/>
                </a:solidFill>
              </a:rPr>
              <a:t>		</a:t>
            </a:r>
            <a:r>
              <a:rPr lang="fr-FR" sz="1600" dirty="0">
                <a:solidFill>
                  <a:schemeClr val="accent6">
                    <a:lumMod val="50000"/>
                  </a:schemeClr>
                </a:solidFill>
              </a:rPr>
              <a:t>Revenus Fonciers pondérés (à venir ou existants) de la SCI + revenus des associés </a:t>
            </a:r>
          </a:p>
          <a:p>
            <a:pPr marL="0" indent="0">
              <a:buNone/>
            </a:pPr>
            <a:endParaRPr lang="fr-FR" sz="1600" dirty="0">
              <a:solidFill>
                <a:schemeClr val="tx1"/>
              </a:solidFill>
            </a:endParaRPr>
          </a:p>
          <a:p>
            <a:pPr marL="0" indent="0">
              <a:buNone/>
            </a:pPr>
            <a:endParaRPr lang="fr-FR" sz="1600" b="1" dirty="0"/>
          </a:p>
          <a:p>
            <a:pPr marL="0" indent="0">
              <a:buNone/>
            </a:pPr>
            <a:endParaRPr lang="fr-FR" sz="1600" b="1" dirty="0"/>
          </a:p>
          <a:p>
            <a:pPr marL="0" indent="0">
              <a:buNone/>
            </a:pPr>
            <a:endParaRPr lang="fr-FR" sz="1600" dirty="0">
              <a:solidFill>
                <a:srgbClr val="C00000"/>
              </a:solidFill>
            </a:endParaRPr>
          </a:p>
          <a:p>
            <a:endParaRPr lang="fr-FR" sz="1600" dirty="0"/>
          </a:p>
          <a:p>
            <a:pPr marL="468000" lvl="1" indent="0">
              <a:buNone/>
            </a:pPr>
            <a:endParaRPr lang="fr-FR" dirty="0"/>
          </a:p>
          <a:p>
            <a:pPr marL="0" indent="0">
              <a:buNone/>
            </a:pPr>
            <a:endParaRPr lang="fr-FR" sz="1600" dirty="0"/>
          </a:p>
          <a:p>
            <a:pPr marL="468000" lvl="1" indent="0">
              <a:buNone/>
            </a:pPr>
            <a:endParaRPr lang="fr-FR" dirty="0">
              <a:solidFill>
                <a:schemeClr val="tx1">
                  <a:lumMod val="85000"/>
                  <a:lumOff val="15000"/>
                </a:schemeClr>
              </a:solidFill>
            </a:endParaRPr>
          </a:p>
          <a:p>
            <a:pPr marL="468000" lvl="1" indent="0">
              <a:buNone/>
            </a:pPr>
            <a:endParaRPr lang="fr-FR" dirty="0">
              <a:solidFill>
                <a:schemeClr val="tx1">
                  <a:lumMod val="85000"/>
                  <a:lumOff val="15000"/>
                </a:schemeClr>
              </a:solidFill>
            </a:endParaRPr>
          </a:p>
          <a:p>
            <a:pPr marL="468000" lvl="1" indent="0">
              <a:buNone/>
            </a:pPr>
            <a:endParaRPr lang="fr-FR" dirty="0">
              <a:solidFill>
                <a:schemeClr val="tx1">
                  <a:lumMod val="85000"/>
                  <a:lumOff val="15000"/>
                </a:schemeClr>
              </a:solidFill>
            </a:endParaRPr>
          </a:p>
          <a:p>
            <a:pPr marL="0" indent="0">
              <a:buNone/>
            </a:pPr>
            <a:endParaRPr lang="fr-FR" sz="1400" dirty="0">
              <a:solidFill>
                <a:schemeClr val="tx1"/>
              </a:solidFill>
            </a:endParaRPr>
          </a:p>
          <a:p>
            <a:pPr marL="0" indent="0">
              <a:buNone/>
            </a:pPr>
            <a:endParaRPr lang="fr-FR" sz="1400" b="1" dirty="0">
              <a:solidFill>
                <a:schemeClr val="accent4"/>
              </a:solidFill>
              <a:sym typeface="Arial"/>
            </a:endParaRPr>
          </a:p>
          <a:p>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lstStyle/>
          <a:p>
            <a:r>
              <a:rPr lang="fr-FR" sz="1800" dirty="0">
                <a:solidFill>
                  <a:schemeClr val="bg1">
                    <a:lumMod val="50000"/>
                  </a:schemeClr>
                </a:solidFill>
                <a:latin typeface="+mn-lt"/>
              </a:rPr>
              <a:t>Une SCI :  FOCUS sur les principes du taux d’effort</a:t>
            </a:r>
          </a:p>
          <a:p>
            <a:endParaRPr lang="fr-FR" sz="1500" dirty="0">
              <a:solidFill>
                <a:schemeClr val="bg1">
                  <a:lumMod val="50000"/>
                </a:schemeClr>
              </a:solidFill>
              <a:latin typeface="+mn-lt"/>
            </a:endParaRP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a:p>
            <a:pPr algn="l"/>
            <a:endParaRPr lang="fr-FR" sz="1200" dirty="0">
              <a:solidFill>
                <a:schemeClr val="bg1">
                  <a:lumMod val="50000"/>
                </a:schemeClr>
              </a:solidFill>
              <a:latin typeface="Montserrat Black" panose="00000A00000000000000" pitchFamily="2" charset="0"/>
            </a:endParaRPr>
          </a:p>
        </p:txBody>
      </p:sp>
      <p:sp>
        <p:nvSpPr>
          <p:cNvPr id="3" name="ZoneTexte 2">
            <a:extLst>
              <a:ext uri="{FF2B5EF4-FFF2-40B4-BE49-F238E27FC236}">
                <a16:creationId xmlns:a16="http://schemas.microsoft.com/office/drawing/2014/main" id="{FA12DB55-2284-459E-A93F-5A205AD6EF15}"/>
              </a:ext>
            </a:extLst>
          </p:cNvPr>
          <p:cNvSpPr txBox="1"/>
          <p:nvPr/>
        </p:nvSpPr>
        <p:spPr>
          <a:xfrm>
            <a:off x="4156167" y="3845818"/>
            <a:ext cx="1939833" cy="276999"/>
          </a:xfrm>
          <a:prstGeom prst="rect">
            <a:avLst/>
          </a:prstGeom>
          <a:noFill/>
        </p:spPr>
        <p:txBody>
          <a:bodyPr wrap="square" rtlCol="0">
            <a:spAutoFit/>
          </a:bodyPr>
          <a:lstStyle/>
          <a:p>
            <a:endParaRPr lang="fr-FR" sz="1200" dirty="0"/>
          </a:p>
        </p:txBody>
      </p:sp>
      <p:sp>
        <p:nvSpPr>
          <p:cNvPr id="2" name="Flèche : droite 1">
            <a:extLst>
              <a:ext uri="{FF2B5EF4-FFF2-40B4-BE49-F238E27FC236}">
                <a16:creationId xmlns:a16="http://schemas.microsoft.com/office/drawing/2014/main" id="{5CA89A04-6900-45F4-9D5D-3D78366091B9}"/>
              </a:ext>
            </a:extLst>
          </p:cNvPr>
          <p:cNvSpPr/>
          <p:nvPr/>
        </p:nvSpPr>
        <p:spPr>
          <a:xfrm>
            <a:off x="1620456" y="2844243"/>
            <a:ext cx="578735" cy="254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6">
            <a:extLst>
              <a:ext uri="{FF2B5EF4-FFF2-40B4-BE49-F238E27FC236}">
                <a16:creationId xmlns:a16="http://schemas.microsoft.com/office/drawing/2014/main" id="{0054862C-AD58-4A50-8A5B-4DE1517E9175}"/>
              </a:ext>
            </a:extLst>
          </p:cNvPr>
          <p:cNvCxnSpPr>
            <a:cxnSpLocks/>
          </p:cNvCxnSpPr>
          <p:nvPr/>
        </p:nvCxnSpPr>
        <p:spPr>
          <a:xfrm>
            <a:off x="3159889" y="4340506"/>
            <a:ext cx="750039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4D99C7B5-F71B-4772-A2FD-13CC877338FC}"/>
              </a:ext>
            </a:extLst>
          </p:cNvPr>
          <p:cNvSpPr txBox="1"/>
          <p:nvPr/>
        </p:nvSpPr>
        <p:spPr>
          <a:xfrm>
            <a:off x="237280" y="4188355"/>
            <a:ext cx="2656388" cy="338554"/>
          </a:xfrm>
          <a:prstGeom prst="rect">
            <a:avLst/>
          </a:prstGeom>
          <a:solidFill>
            <a:schemeClr val="accent4">
              <a:lumMod val="20000"/>
              <a:lumOff val="80000"/>
            </a:schemeClr>
          </a:solidFill>
        </p:spPr>
        <p:txBody>
          <a:bodyPr wrap="square" rtlCol="0">
            <a:spAutoFit/>
          </a:bodyPr>
          <a:lstStyle/>
          <a:p>
            <a:r>
              <a:rPr lang="fr-FR" sz="1600" dirty="0">
                <a:solidFill>
                  <a:schemeClr val="tx1">
                    <a:lumMod val="75000"/>
                    <a:lumOff val="25000"/>
                  </a:schemeClr>
                </a:solidFill>
              </a:rPr>
              <a:t>Taux d’endettement en % =</a:t>
            </a:r>
          </a:p>
        </p:txBody>
      </p:sp>
      <p:pic>
        <p:nvPicPr>
          <p:cNvPr id="19" name="Image 18">
            <a:extLst>
              <a:ext uri="{FF2B5EF4-FFF2-40B4-BE49-F238E27FC236}">
                <a16:creationId xmlns:a16="http://schemas.microsoft.com/office/drawing/2014/main" id="{A52213E7-99A7-4EF5-BCCE-273BBF8B8BC3}"/>
              </a:ext>
            </a:extLst>
          </p:cNvPr>
          <p:cNvPicPr>
            <a:picLocks noChangeAspect="1"/>
          </p:cNvPicPr>
          <p:nvPr/>
        </p:nvPicPr>
        <p:blipFill>
          <a:blip r:embed="rId3"/>
          <a:stretch>
            <a:fillRect/>
          </a:stretch>
        </p:blipFill>
        <p:spPr>
          <a:xfrm>
            <a:off x="2893667" y="3374542"/>
            <a:ext cx="983852" cy="965964"/>
          </a:xfrm>
          <a:prstGeom prst="rect">
            <a:avLst/>
          </a:prstGeom>
        </p:spPr>
      </p:pic>
      <p:pic>
        <p:nvPicPr>
          <p:cNvPr id="20" name="Image 19">
            <a:extLst>
              <a:ext uri="{FF2B5EF4-FFF2-40B4-BE49-F238E27FC236}">
                <a16:creationId xmlns:a16="http://schemas.microsoft.com/office/drawing/2014/main" id="{BC77B538-79FA-4F04-9CEA-8CD77DD8FA6B}"/>
              </a:ext>
            </a:extLst>
          </p:cNvPr>
          <p:cNvPicPr>
            <a:picLocks noChangeAspect="1"/>
          </p:cNvPicPr>
          <p:nvPr/>
        </p:nvPicPr>
        <p:blipFill rotWithShape="1">
          <a:blip r:embed="rId4"/>
          <a:srcRect t="5448"/>
          <a:stretch/>
        </p:blipFill>
        <p:spPr>
          <a:xfrm>
            <a:off x="9881385" y="3609273"/>
            <a:ext cx="1557797" cy="664528"/>
          </a:xfrm>
          <a:prstGeom prst="rect">
            <a:avLst/>
          </a:prstGeom>
        </p:spPr>
      </p:pic>
    </p:spTree>
    <p:extLst>
      <p:ext uri="{BB962C8B-B14F-4D97-AF65-F5344CB8AC3E}">
        <p14:creationId xmlns:p14="http://schemas.microsoft.com/office/powerpoint/2010/main" val="1541287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1347107" y="1399592"/>
            <a:ext cx="9476164" cy="5243804"/>
          </a:xfrm>
        </p:spPr>
        <p:txBody>
          <a:bodyPr>
            <a:noAutofit/>
          </a:bodyPr>
          <a:lstStyle/>
          <a:p>
            <a:pPr marL="0" indent="0">
              <a:buNone/>
            </a:pPr>
            <a:endParaRPr lang="fr-FR" dirty="0"/>
          </a:p>
          <a:p>
            <a:pPr marL="468000" lvl="1" indent="0">
              <a:buNone/>
            </a:pPr>
            <a:endParaRPr lang="fr-FR" dirty="0">
              <a:solidFill>
                <a:schemeClr val="tx1">
                  <a:lumMod val="85000"/>
                  <a:lumOff val="15000"/>
                </a:schemeClr>
              </a:solidFill>
            </a:endParaRPr>
          </a:p>
          <a:p>
            <a:r>
              <a:rPr lang="fr-FR" sz="1600" dirty="0">
                <a:solidFill>
                  <a:srgbClr val="FFC000"/>
                </a:solidFill>
                <a:hlinkClick r:id="rId2"/>
              </a:rPr>
              <a:t>Pourquoi créer une SCI : les 4 avantages </a:t>
            </a:r>
            <a:endParaRPr lang="fr-FR" sz="1600" dirty="0">
              <a:solidFill>
                <a:srgbClr val="FF0000"/>
              </a:solidFill>
            </a:endParaRPr>
          </a:p>
          <a:p>
            <a:pPr marL="0" indent="0">
              <a:buNone/>
            </a:pPr>
            <a:endParaRPr lang="fr-FR" sz="1600" dirty="0">
              <a:solidFill>
                <a:srgbClr val="FF0000"/>
              </a:solidFill>
            </a:endParaRPr>
          </a:p>
          <a:p>
            <a:r>
              <a:rPr lang="fr-FR" sz="1600" dirty="0">
                <a:solidFill>
                  <a:schemeClr val="tx1"/>
                </a:solidFill>
                <a:hlinkClick r:id="rId3"/>
              </a:rPr>
              <a:t>CEGC – INOVA Les SCI – Particuliers</a:t>
            </a:r>
            <a:r>
              <a:rPr lang="fr-FR" sz="1600" dirty="0">
                <a:solidFill>
                  <a:schemeClr val="tx1"/>
                </a:solidFill>
              </a:rPr>
              <a:t> </a:t>
            </a:r>
          </a:p>
          <a:p>
            <a:endParaRPr lang="fr-FR" sz="1600" dirty="0">
              <a:solidFill>
                <a:schemeClr val="tx1"/>
              </a:solidFill>
            </a:endParaRPr>
          </a:p>
          <a:p>
            <a:r>
              <a:rPr lang="fr-FR" sz="1600" dirty="0">
                <a:solidFill>
                  <a:schemeClr val="tx1">
                    <a:lumMod val="85000"/>
                    <a:lumOff val="15000"/>
                  </a:schemeClr>
                </a:solidFill>
                <a:hlinkClick r:id="rId4"/>
              </a:rPr>
              <a:t>Le formulaire demande de caution SCI </a:t>
            </a:r>
            <a:r>
              <a:rPr lang="fr-FR" sz="1600" dirty="0">
                <a:solidFill>
                  <a:schemeClr val="tx1">
                    <a:lumMod val="85000"/>
                    <a:lumOff val="15000"/>
                  </a:schemeClr>
                </a:solidFill>
              </a:rPr>
              <a:t> à transmettre vers </a:t>
            </a:r>
            <a:r>
              <a:rPr lang="fr-FR" sz="1600" b="1" dirty="0">
                <a:solidFill>
                  <a:schemeClr val="accent4"/>
                </a:solidFill>
                <a:sym typeface="Arial"/>
                <a:hlinkClick r:id="rId5"/>
              </a:rPr>
              <a:t>serviceclient.saccef@c-garanties.co</a:t>
            </a:r>
            <a:endParaRPr lang="fr-FR" sz="1600" b="1" dirty="0">
              <a:solidFill>
                <a:schemeClr val="accent4"/>
              </a:solidFill>
              <a:sym typeface="Arial"/>
            </a:endParaRPr>
          </a:p>
          <a:p>
            <a:endParaRPr lang="fr-FR" sz="1600" b="1" dirty="0">
              <a:solidFill>
                <a:schemeClr val="accent4"/>
              </a:solidFill>
              <a:sym typeface="Arial"/>
            </a:endParaRPr>
          </a:p>
          <a:p>
            <a:r>
              <a:rPr lang="fr-FR" sz="1600" dirty="0">
                <a:solidFill>
                  <a:schemeClr val="accent4"/>
                </a:solidFill>
                <a:sym typeface="Arial"/>
              </a:rPr>
              <a:t> </a:t>
            </a:r>
            <a:r>
              <a:rPr lang="fr-FR" sz="1600" dirty="0">
                <a:solidFill>
                  <a:schemeClr val="accent4"/>
                </a:solidFill>
                <a:sym typeface="Arial"/>
                <a:hlinkClick r:id="rId6"/>
              </a:rPr>
              <a:t>Calcul taux d'endettement SCI</a:t>
            </a:r>
            <a:endParaRPr lang="fr-FR" sz="1600" dirty="0">
              <a:solidFill>
                <a:srgbClr val="218DC9"/>
              </a:solidFill>
              <a:sym typeface="Arial"/>
            </a:endParaRPr>
          </a:p>
          <a:p>
            <a:pPr lvl="1"/>
            <a:endParaRPr lang="fr-FR" sz="1600" dirty="0">
              <a:solidFill>
                <a:schemeClr val="tx1">
                  <a:lumMod val="85000"/>
                  <a:lumOff val="15000"/>
                </a:schemeClr>
              </a:solidFill>
            </a:endParaRPr>
          </a:p>
          <a:p>
            <a:pPr marL="468000" lvl="1" indent="0">
              <a:buNone/>
            </a:pPr>
            <a:endParaRPr lang="fr-FR" sz="1600" dirty="0">
              <a:solidFill>
                <a:schemeClr val="tx1">
                  <a:lumMod val="85000"/>
                  <a:lumOff val="15000"/>
                </a:schemeClr>
              </a:solidFill>
            </a:endParaRPr>
          </a:p>
          <a:p>
            <a:pPr marL="0" indent="0">
              <a:buNone/>
            </a:pPr>
            <a:endParaRPr lang="fr-FR" sz="1400" dirty="0">
              <a:solidFill>
                <a:schemeClr val="tx1"/>
              </a:solidFill>
            </a:endParaRPr>
          </a:p>
          <a:p>
            <a:pPr marL="0" indent="0">
              <a:buNone/>
            </a:pPr>
            <a:endParaRPr lang="fr-FR" sz="1400" b="1" dirty="0">
              <a:solidFill>
                <a:schemeClr val="accent4"/>
              </a:solidFill>
              <a:sym typeface="Arial"/>
            </a:endParaRPr>
          </a:p>
          <a:p>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dirty="0">
                <a:solidFill>
                  <a:schemeClr val="bg1">
                    <a:lumMod val="50000"/>
                  </a:schemeClr>
                </a:solidFill>
                <a:latin typeface="+mn-lt"/>
              </a:rPr>
              <a:t>Une SCI :  Comment je monte le dossier, les contacts et les liens utiles</a:t>
            </a:r>
          </a:p>
          <a:p>
            <a:endParaRPr lang="fr-FR" sz="1800" dirty="0">
              <a:solidFill>
                <a:schemeClr val="bg1">
                  <a:lumMod val="50000"/>
                </a:schemeClr>
              </a:solidFill>
              <a:latin typeface="+mn-lt"/>
            </a:endParaRP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a:p>
            <a:pPr algn="l"/>
            <a:endParaRPr lang="fr-FR" sz="1200" dirty="0">
              <a:solidFill>
                <a:schemeClr val="bg1">
                  <a:lumMod val="50000"/>
                </a:schemeClr>
              </a:solidFill>
              <a:latin typeface="Montserrat Black" panose="00000A00000000000000" pitchFamily="2" charset="0"/>
            </a:endParaRPr>
          </a:p>
        </p:txBody>
      </p:sp>
      <p:sp>
        <p:nvSpPr>
          <p:cNvPr id="3" name="ZoneTexte 2">
            <a:extLst>
              <a:ext uri="{FF2B5EF4-FFF2-40B4-BE49-F238E27FC236}">
                <a16:creationId xmlns:a16="http://schemas.microsoft.com/office/drawing/2014/main" id="{FA12DB55-2284-459E-A93F-5A205AD6EF15}"/>
              </a:ext>
            </a:extLst>
          </p:cNvPr>
          <p:cNvSpPr txBox="1"/>
          <p:nvPr/>
        </p:nvSpPr>
        <p:spPr>
          <a:xfrm>
            <a:off x="4051414" y="3834266"/>
            <a:ext cx="1939833" cy="276999"/>
          </a:xfrm>
          <a:prstGeom prst="rect">
            <a:avLst/>
          </a:prstGeom>
          <a:noFill/>
        </p:spPr>
        <p:txBody>
          <a:bodyPr wrap="square" rtlCol="0">
            <a:spAutoFit/>
          </a:bodyPr>
          <a:lstStyle/>
          <a:p>
            <a:endParaRPr lang="fr-FR" sz="1200" dirty="0"/>
          </a:p>
        </p:txBody>
      </p:sp>
    </p:spTree>
    <p:extLst>
      <p:ext uri="{BB962C8B-B14F-4D97-AF65-F5344CB8AC3E}">
        <p14:creationId xmlns:p14="http://schemas.microsoft.com/office/powerpoint/2010/main" val="907320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1347107" y="1399592"/>
            <a:ext cx="9476164" cy="5243804"/>
          </a:xfrm>
        </p:spPr>
        <p:txBody>
          <a:bodyPr>
            <a:noAutofit/>
          </a:bodyPr>
          <a:lstStyle/>
          <a:p>
            <a:pPr marL="0" indent="0">
              <a:buNone/>
            </a:pPr>
            <a:endParaRPr lang="fr-FR" dirty="0"/>
          </a:p>
          <a:p>
            <a:r>
              <a:rPr lang="fr-FR" sz="1600" dirty="0"/>
              <a:t>Dès le </a:t>
            </a:r>
            <a:r>
              <a:rPr lang="fr-FR" sz="1600" dirty="0">
                <a:solidFill>
                  <a:srgbClr val="C00000"/>
                </a:solidFill>
              </a:rPr>
              <a:t>9 Janvier 2023</a:t>
            </a:r>
            <a:r>
              <a:rPr lang="fr-FR" sz="1600" dirty="0"/>
              <a:t>, </a:t>
            </a:r>
            <a:r>
              <a:rPr lang="fr-FR" sz="1600" dirty="0" err="1"/>
              <a:t>Mycrédimmo</a:t>
            </a:r>
            <a:r>
              <a:rPr lang="fr-FR" sz="1600" dirty="0"/>
              <a:t> intègre un questionnaire visant à définir l’</a:t>
            </a:r>
            <a:r>
              <a:rPr lang="fr-FR" sz="1600" dirty="0">
                <a:solidFill>
                  <a:srgbClr val="C00000"/>
                </a:solidFill>
              </a:rPr>
              <a:t>éligibilité </a:t>
            </a:r>
            <a:r>
              <a:rPr lang="fr-FR" sz="1600" dirty="0"/>
              <a:t>d’un prêt « </a:t>
            </a:r>
            <a:r>
              <a:rPr lang="fr-FR" sz="1600" dirty="0">
                <a:solidFill>
                  <a:srgbClr val="C00000"/>
                </a:solidFill>
              </a:rPr>
              <a:t>SCI part’ » à la Loi </a:t>
            </a:r>
            <a:r>
              <a:rPr lang="fr-FR" sz="1600" dirty="0" err="1">
                <a:solidFill>
                  <a:srgbClr val="C00000"/>
                </a:solidFill>
              </a:rPr>
              <a:t>immo</a:t>
            </a:r>
            <a:endParaRPr lang="fr-FR" sz="1600" dirty="0">
              <a:solidFill>
                <a:srgbClr val="C00000"/>
              </a:solidFill>
            </a:endParaRPr>
          </a:p>
          <a:p>
            <a:r>
              <a:rPr lang="fr-FR" sz="1600" dirty="0">
                <a:solidFill>
                  <a:srgbClr val="C00000"/>
                </a:solidFill>
              </a:rPr>
              <a:t> </a:t>
            </a:r>
            <a:r>
              <a:rPr lang="fr-FR" sz="1600" dirty="0"/>
              <a:t> Pourquoi ? Pour </a:t>
            </a:r>
            <a:r>
              <a:rPr lang="fr-FR" sz="1600" dirty="0">
                <a:solidFill>
                  <a:srgbClr val="C00000"/>
                </a:solidFill>
              </a:rPr>
              <a:t>protéger les emprunteurs du dépassement du taux d’usure </a:t>
            </a:r>
            <a:r>
              <a:rPr lang="fr-FR" sz="1600" dirty="0"/>
              <a:t>en évaluant le caractère professionnel ou non d’une SCI </a:t>
            </a:r>
          </a:p>
          <a:p>
            <a:endParaRPr lang="fr-FR" sz="1600" dirty="0"/>
          </a:p>
          <a:p>
            <a:endParaRPr lang="fr-FR" sz="1600" dirty="0"/>
          </a:p>
          <a:p>
            <a:endParaRPr lang="fr-FR" sz="1600" dirty="0">
              <a:solidFill>
                <a:srgbClr val="FF0000"/>
              </a:solidFill>
            </a:endParaRPr>
          </a:p>
          <a:p>
            <a:pPr marL="0" indent="0">
              <a:buNone/>
            </a:pPr>
            <a:endParaRPr lang="fr-FR" sz="1600" dirty="0">
              <a:solidFill>
                <a:srgbClr val="FF0000"/>
              </a:solidFill>
            </a:endParaRPr>
          </a:p>
          <a:p>
            <a:pPr lvl="1"/>
            <a:endParaRPr lang="fr-FR" sz="1600" dirty="0">
              <a:solidFill>
                <a:schemeClr val="tx1">
                  <a:lumMod val="85000"/>
                  <a:lumOff val="15000"/>
                </a:schemeClr>
              </a:solidFill>
            </a:endParaRPr>
          </a:p>
          <a:p>
            <a:pPr marL="468000" lvl="1" indent="0">
              <a:buNone/>
            </a:pPr>
            <a:endParaRPr lang="fr-FR" sz="1600" dirty="0">
              <a:solidFill>
                <a:schemeClr val="tx1">
                  <a:lumMod val="85000"/>
                  <a:lumOff val="15000"/>
                </a:schemeClr>
              </a:solidFill>
            </a:endParaRPr>
          </a:p>
          <a:p>
            <a:pPr marL="0" indent="0">
              <a:buNone/>
            </a:pPr>
            <a:r>
              <a:rPr lang="fr-FR" sz="1400" dirty="0">
                <a:solidFill>
                  <a:schemeClr val="tx1"/>
                </a:solidFill>
              </a:rPr>
              <a:t>				</a:t>
            </a:r>
            <a:r>
              <a:rPr lang="fr-FR" sz="1400" dirty="0">
                <a:hlinkClick r:id="rId2"/>
              </a:rPr>
              <a:t> Questionnaire et Process</a:t>
            </a:r>
            <a:endParaRPr lang="fr-FR" sz="1400" dirty="0">
              <a:solidFill>
                <a:schemeClr val="tx1"/>
              </a:solidFill>
            </a:endParaRPr>
          </a:p>
          <a:p>
            <a:pPr marL="0" indent="0">
              <a:buNone/>
            </a:pPr>
            <a:endParaRPr lang="fr-FR" sz="1400" b="1" dirty="0">
              <a:solidFill>
                <a:schemeClr val="accent4"/>
              </a:solidFill>
              <a:sym typeface="Arial"/>
            </a:endParaRPr>
          </a:p>
          <a:p>
            <a:pPr marL="0" indent="0">
              <a:buNone/>
            </a:pPr>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874294"/>
            <a:ext cx="10980738" cy="606491"/>
          </a:xfrm>
        </p:spPr>
        <p:txBody>
          <a:bodyPr>
            <a:normAutofit/>
          </a:bodyPr>
          <a:lstStyle/>
          <a:p>
            <a:r>
              <a:rPr lang="fr-FR" sz="1800">
                <a:solidFill>
                  <a:schemeClr val="bg1">
                    <a:lumMod val="50000"/>
                  </a:schemeClr>
                </a:solidFill>
                <a:latin typeface="+mn-lt"/>
              </a:rPr>
              <a:t>SCI </a:t>
            </a:r>
            <a:r>
              <a:rPr lang="fr-FR" sz="1800" dirty="0">
                <a:solidFill>
                  <a:schemeClr val="bg1">
                    <a:lumMod val="50000"/>
                  </a:schemeClr>
                </a:solidFill>
                <a:latin typeface="+mn-lt"/>
              </a:rPr>
              <a:t>et Loi </a:t>
            </a:r>
            <a:r>
              <a:rPr lang="fr-FR" sz="1800" dirty="0" err="1">
                <a:solidFill>
                  <a:schemeClr val="bg1">
                    <a:lumMod val="50000"/>
                  </a:schemeClr>
                </a:solidFill>
                <a:latin typeface="+mn-lt"/>
              </a:rPr>
              <a:t>immo</a:t>
            </a:r>
            <a:r>
              <a:rPr lang="fr-FR" sz="1800" dirty="0">
                <a:solidFill>
                  <a:schemeClr val="bg1">
                    <a:lumMod val="50000"/>
                  </a:schemeClr>
                </a:solidFill>
                <a:latin typeface="+mn-lt"/>
              </a:rPr>
              <a:t>:  ce qui change en janvier 2023</a:t>
            </a:r>
          </a:p>
          <a:p>
            <a:endParaRPr lang="fr-FR" sz="1800" dirty="0">
              <a:solidFill>
                <a:schemeClr val="bg1">
                  <a:lumMod val="50000"/>
                </a:schemeClr>
              </a:solidFill>
              <a:latin typeface="+mn-lt"/>
            </a:endParaRP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a:p>
            <a:pPr algn="l"/>
            <a:endParaRPr lang="fr-FR" sz="1200" dirty="0">
              <a:solidFill>
                <a:schemeClr val="bg1">
                  <a:lumMod val="50000"/>
                </a:schemeClr>
              </a:solidFill>
              <a:latin typeface="Montserrat Black" panose="00000A00000000000000" pitchFamily="2" charset="0"/>
            </a:endParaRPr>
          </a:p>
        </p:txBody>
      </p:sp>
      <p:sp>
        <p:nvSpPr>
          <p:cNvPr id="3" name="ZoneTexte 2">
            <a:extLst>
              <a:ext uri="{FF2B5EF4-FFF2-40B4-BE49-F238E27FC236}">
                <a16:creationId xmlns:a16="http://schemas.microsoft.com/office/drawing/2014/main" id="{FA12DB55-2284-459E-A93F-5A205AD6EF15}"/>
              </a:ext>
            </a:extLst>
          </p:cNvPr>
          <p:cNvSpPr txBox="1"/>
          <p:nvPr/>
        </p:nvSpPr>
        <p:spPr>
          <a:xfrm>
            <a:off x="4051414" y="3834266"/>
            <a:ext cx="1939833" cy="276999"/>
          </a:xfrm>
          <a:prstGeom prst="rect">
            <a:avLst/>
          </a:prstGeom>
          <a:noFill/>
        </p:spPr>
        <p:txBody>
          <a:bodyPr wrap="square" rtlCol="0">
            <a:spAutoFit/>
          </a:bodyPr>
          <a:lstStyle/>
          <a:p>
            <a:endParaRPr lang="fr-FR" sz="1200" dirty="0"/>
          </a:p>
        </p:txBody>
      </p:sp>
      <p:pic>
        <p:nvPicPr>
          <p:cNvPr id="2" name="Image 1">
            <a:extLst>
              <a:ext uri="{FF2B5EF4-FFF2-40B4-BE49-F238E27FC236}">
                <a16:creationId xmlns:a16="http://schemas.microsoft.com/office/drawing/2014/main" id="{CA7D44F3-6635-4501-B7BE-72EFA722D639}"/>
              </a:ext>
            </a:extLst>
          </p:cNvPr>
          <p:cNvPicPr>
            <a:picLocks noChangeAspect="1"/>
          </p:cNvPicPr>
          <p:nvPr/>
        </p:nvPicPr>
        <p:blipFill>
          <a:blip r:embed="rId3"/>
          <a:stretch>
            <a:fillRect/>
          </a:stretch>
        </p:blipFill>
        <p:spPr>
          <a:xfrm>
            <a:off x="1199824" y="2925966"/>
            <a:ext cx="9278645" cy="1095528"/>
          </a:xfrm>
          <a:prstGeom prst="rect">
            <a:avLst/>
          </a:prstGeom>
        </p:spPr>
      </p:pic>
      <p:pic>
        <p:nvPicPr>
          <p:cNvPr id="7" name="Image 2">
            <a:extLst>
              <a:ext uri="{FF2B5EF4-FFF2-40B4-BE49-F238E27FC236}">
                <a16:creationId xmlns:a16="http://schemas.microsoft.com/office/drawing/2014/main" id="{C72015CC-13DB-43AF-A462-D9390455977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5524" y="4258832"/>
            <a:ext cx="96678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D4C66D47-537B-4F81-95F7-F2EDA17C6844}"/>
              </a:ext>
            </a:extLst>
          </p:cNvPr>
          <p:cNvPicPr>
            <a:picLocks noChangeAspect="1"/>
          </p:cNvPicPr>
          <p:nvPr/>
        </p:nvPicPr>
        <p:blipFill>
          <a:blip r:embed="rId5"/>
          <a:stretch>
            <a:fillRect/>
          </a:stretch>
        </p:blipFill>
        <p:spPr>
          <a:xfrm>
            <a:off x="2741926" y="4258832"/>
            <a:ext cx="6887536" cy="533474"/>
          </a:xfrm>
          <a:prstGeom prst="rect">
            <a:avLst/>
          </a:prstGeom>
        </p:spPr>
      </p:pic>
      <p:pic>
        <p:nvPicPr>
          <p:cNvPr id="9" name="Picture 12" descr="Curseur de main avec bouton de clic. cliquez ici. Vecteur Premium">
            <a:extLst>
              <a:ext uri="{FF2B5EF4-FFF2-40B4-BE49-F238E27FC236}">
                <a16:creationId xmlns:a16="http://schemas.microsoft.com/office/drawing/2014/main" id="{CBCBDEBE-8A3B-4506-9E5C-251886A0632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rot="20172878">
            <a:off x="7007334" y="4887750"/>
            <a:ext cx="583387" cy="534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134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78785"/>
            <a:ext cx="10127946" cy="4675058"/>
          </a:xfrm>
        </p:spPr>
        <p:txBody>
          <a:bodyPr>
            <a:noAutofit/>
          </a:bodyPr>
          <a:lstStyle/>
          <a:p>
            <a:endParaRPr lang="fr-FR" sz="1400" dirty="0">
              <a:solidFill>
                <a:srgbClr val="FFC000"/>
              </a:solidFill>
            </a:endParaRPr>
          </a:p>
          <a:p>
            <a:pPr marL="0" indent="0">
              <a:buNone/>
            </a:pPr>
            <a:endParaRPr lang="fr-FR" sz="1400" dirty="0">
              <a:solidFill>
                <a:srgbClr val="FFC000"/>
              </a:solidFill>
            </a:endParaRPr>
          </a:p>
          <a:p>
            <a:endParaRPr lang="fr-FR" sz="1600" dirty="0">
              <a:solidFill>
                <a:srgbClr val="FF0000"/>
              </a:solidFill>
            </a:endParaRPr>
          </a:p>
          <a:p>
            <a:pPr marL="0" indent="0">
              <a:buNone/>
            </a:pPr>
            <a:endParaRPr lang="fr-FR" sz="1600" dirty="0">
              <a:solidFill>
                <a:srgbClr val="FF0000"/>
              </a:solidFill>
            </a:endParaRPr>
          </a:p>
          <a:p>
            <a:pPr marL="0" indent="0">
              <a:buNone/>
            </a:pPr>
            <a:endParaRPr lang="fr-FR" sz="1600" dirty="0">
              <a:solidFill>
                <a:schemeClr val="tx1"/>
              </a:solidFill>
            </a:endParaRPr>
          </a:p>
          <a:p>
            <a:pPr marL="0" indent="0">
              <a:buNone/>
            </a:pPr>
            <a:endParaRPr lang="fr-FR" sz="1400" b="1" dirty="0">
              <a:solidFill>
                <a:schemeClr val="accent4"/>
              </a:solidFill>
              <a:sym typeface="Arial"/>
            </a:endParaRPr>
          </a:p>
          <a:p>
            <a:endParaRPr lang="fr-FR" sz="1400" b="1" dirty="0">
              <a:solidFill>
                <a:schemeClr val="accent4"/>
              </a:solidFill>
              <a:sym typeface="Arial"/>
            </a:endParaRPr>
          </a:p>
          <a:p>
            <a:endParaRPr lang="fr-FR" sz="1400" b="1" dirty="0">
              <a:solidFill>
                <a:schemeClr val="accent4"/>
              </a:solidFill>
              <a:sym typeface="Arial"/>
            </a:endParaRPr>
          </a:p>
          <a:p>
            <a:pPr marL="0" indent="0">
              <a:buNone/>
            </a:pPr>
            <a:endParaRPr lang="fr-FR" sz="1400" b="1" dirty="0">
              <a:solidFill>
                <a:schemeClr val="accent4"/>
              </a:solidFill>
              <a:sym typeface="Arial"/>
            </a:endParaRPr>
          </a:p>
          <a:p>
            <a:endParaRPr lang="fr-FR" sz="1400" dirty="0">
              <a:solidFill>
                <a:schemeClr val="tx1">
                  <a:lumMod val="85000"/>
                  <a:lumOff val="15000"/>
                </a:schemeClr>
              </a:solidFill>
            </a:endParaRPr>
          </a:p>
          <a:p>
            <a:pPr marL="0" indent="0">
              <a:buNone/>
            </a:pPr>
            <a:r>
              <a:rPr lang="fr-FR" sz="1400" dirty="0">
                <a:solidFill>
                  <a:schemeClr val="tx1">
                    <a:lumMod val="85000"/>
                    <a:lumOff val="15000"/>
                  </a:schemeClr>
                </a:solidFill>
              </a:rPr>
              <a:t>		        	</a:t>
            </a:r>
          </a:p>
          <a:p>
            <a:pPr marL="0" indent="0">
              <a:buNone/>
            </a:pPr>
            <a:endParaRPr lang="fr-FR" sz="1300" b="1" dirty="0"/>
          </a:p>
          <a:p>
            <a:pPr marL="0" indent="0">
              <a:buNone/>
            </a:pPr>
            <a:endParaRPr lang="fr-FR" dirty="0"/>
          </a:p>
          <a:p>
            <a:pPr marL="468000" lvl="1" indent="0">
              <a:buNone/>
            </a:pPr>
            <a:r>
              <a:rPr lang="fr-FR" b="1" dirty="0"/>
              <a:t> </a:t>
            </a:r>
          </a:p>
          <a:p>
            <a:pPr marL="3657600" lvl="8" indent="0">
              <a:buNone/>
            </a:pPr>
            <a:r>
              <a:rPr lang="fr-FR" b="1" dirty="0"/>
              <a:t>	</a:t>
            </a:r>
            <a:endParaRPr lang="fr-FR" sz="1600" dirty="0">
              <a:solidFill>
                <a:srgbClr val="C00000"/>
              </a:solidFill>
            </a:endParaRPr>
          </a:p>
        </p:txBody>
      </p:sp>
      <p:sp>
        <p:nvSpPr>
          <p:cNvPr id="11" name="Espace réservé du texte 10"/>
          <p:cNvSpPr>
            <a:spLocks noGrp="1"/>
          </p:cNvSpPr>
          <p:nvPr>
            <p:ph type="body" sz="quarter" idx="12"/>
          </p:nvPr>
        </p:nvSpPr>
        <p:spPr>
          <a:xfrm>
            <a:off x="695325" y="738087"/>
            <a:ext cx="10980738" cy="606491"/>
          </a:xfrm>
        </p:spPr>
        <p:txBody>
          <a:bodyPr/>
          <a:lstStyle/>
          <a:p>
            <a:r>
              <a:rPr lang="fr-FR" sz="1500" dirty="0">
                <a:solidFill>
                  <a:srgbClr val="C00000"/>
                </a:solidFill>
                <a:latin typeface="+mn-lt"/>
              </a:rPr>
              <a:t>Aurore </a:t>
            </a:r>
            <a:r>
              <a:rPr lang="fr-FR" sz="1500" dirty="0" err="1">
                <a:solidFill>
                  <a:srgbClr val="C00000"/>
                </a:solidFill>
                <a:latin typeface="+mn-lt"/>
              </a:rPr>
              <a:t>Guernier</a:t>
            </a:r>
            <a:r>
              <a:rPr lang="fr-FR" sz="1500" dirty="0">
                <a:solidFill>
                  <a:schemeClr val="bg1">
                    <a:lumMod val="50000"/>
                  </a:schemeClr>
                </a:solidFill>
                <a:latin typeface="+mn-lt"/>
              </a:rPr>
              <a:t>, Gestionnaire de Clientèle à METZ Pompidou, nous </a:t>
            </a:r>
            <a:r>
              <a:rPr lang="fr-FR" sz="1500" dirty="0">
                <a:solidFill>
                  <a:srgbClr val="C00000"/>
                </a:solidFill>
                <a:latin typeface="+mn-lt"/>
              </a:rPr>
              <a:t>raconte la SCI </a:t>
            </a:r>
          </a:p>
        </p:txBody>
      </p:sp>
      <p:sp>
        <p:nvSpPr>
          <p:cNvPr id="12" name="Espace réservé du texte 11"/>
          <p:cNvSpPr>
            <a:spLocks noGrp="1"/>
          </p:cNvSpPr>
          <p:nvPr>
            <p:ph type="body" sz="quarter" idx="14"/>
          </p:nvPr>
        </p:nvSpPr>
        <p:spPr>
          <a:xfrm>
            <a:off x="695325" y="112718"/>
            <a:ext cx="7300006" cy="231246"/>
          </a:xfrm>
        </p:spPr>
        <p:txBody>
          <a:bodyPr/>
          <a:lstStyle/>
          <a:p>
            <a:pPr algn="l"/>
            <a:r>
              <a:rPr lang="fr-FR" sz="1400" dirty="0">
                <a:solidFill>
                  <a:schemeClr val="bg1">
                    <a:lumMod val="50000"/>
                  </a:schemeClr>
                </a:solidFill>
                <a:latin typeface="Montserrat Black" panose="00000A00000000000000" pitchFamily="2" charset="0"/>
              </a:rPr>
              <a:t>Simple comme une SCI </a:t>
            </a:r>
          </a:p>
        </p:txBody>
      </p:sp>
      <p:pic>
        <p:nvPicPr>
          <p:cNvPr id="2" name="Image 1">
            <a:hlinkClick r:id="rId2"/>
            <a:extLst>
              <a:ext uri="{FF2B5EF4-FFF2-40B4-BE49-F238E27FC236}">
                <a16:creationId xmlns:a16="http://schemas.microsoft.com/office/drawing/2014/main" id="{D494E1E1-B746-4B47-AB6B-8A0135B9CD03}"/>
              </a:ext>
            </a:extLst>
          </p:cNvPr>
          <p:cNvPicPr>
            <a:picLocks noChangeAspect="1"/>
          </p:cNvPicPr>
          <p:nvPr/>
        </p:nvPicPr>
        <p:blipFill>
          <a:blip r:embed="rId3"/>
          <a:stretch>
            <a:fillRect/>
          </a:stretch>
        </p:blipFill>
        <p:spPr>
          <a:xfrm>
            <a:off x="2642000" y="1758850"/>
            <a:ext cx="6234596" cy="4224856"/>
          </a:xfrm>
          <a:prstGeom prst="rect">
            <a:avLst/>
          </a:prstGeom>
        </p:spPr>
      </p:pic>
      <p:pic>
        <p:nvPicPr>
          <p:cNvPr id="6" name="Picture 12" descr="Curseur de main avec bouton de clic. cliquez ici. Vecteur Premium">
            <a:extLst>
              <a:ext uri="{FF2B5EF4-FFF2-40B4-BE49-F238E27FC236}">
                <a16:creationId xmlns:a16="http://schemas.microsoft.com/office/drawing/2014/main" id="{71CAB55A-260E-41D8-9770-0828F4EB7CB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rot="2847602" flipH="1">
            <a:off x="1914621" y="2069280"/>
            <a:ext cx="1017617" cy="832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611821"/>
      </p:ext>
    </p:extLst>
  </p:cSld>
  <p:clrMapOvr>
    <a:masterClrMapping/>
  </p:clrMapOvr>
</p:sld>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Office Theme</Template>
  <TotalTime>11399</TotalTime>
  <Words>1938</Words>
  <Application>Microsoft Office PowerPoint</Application>
  <PresentationFormat>Grand écran</PresentationFormat>
  <Paragraphs>350</Paragraphs>
  <Slides>14</Slides>
  <Notes>10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Arial Black</vt:lpstr>
      <vt:lpstr>Calibri</vt:lpstr>
      <vt:lpstr>Montserrat</vt:lpstr>
      <vt:lpstr>Montserrat Black</vt:lpstr>
      <vt:lpstr>ubuntu</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ARMANT Valerie [CEGEE]</cp:lastModifiedBy>
  <cp:revision>677</cp:revision>
  <dcterms:created xsi:type="dcterms:W3CDTF">2020-06-24T09:20:11Z</dcterms:created>
  <dcterms:modified xsi:type="dcterms:W3CDTF">2023-01-24T16:25:18Z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2023-01-24T16:12:20Z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