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58" r:id="rId5"/>
    <p:sldId id="267" r:id="rId6"/>
    <p:sldId id="290" r:id="rId7"/>
    <p:sldId id="296" r:id="rId8"/>
    <p:sldId id="297" r:id="rId9"/>
    <p:sldId id="311" r:id="rId10"/>
    <p:sldId id="312" r:id="rId11"/>
    <p:sldId id="313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4" autoAdjust="0"/>
    <p:restoredTop sz="94187" autoAdjust="0"/>
  </p:normalViewPr>
  <p:slideViewPr>
    <p:cSldViewPr showGuides="1">
      <p:cViewPr>
        <p:scale>
          <a:sx n="90" d="100"/>
          <a:sy n="90" d="100"/>
        </p:scale>
        <p:origin x="858" y="-90"/>
      </p:cViewPr>
      <p:guideLst>
        <p:guide orient="horz" pos="2115"/>
        <p:guide pos="5602"/>
        <p:guide orient="horz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07/05/2021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07/05/2021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6379200"/>
            <a:ext cx="1332000" cy="201077"/>
          </a:xfrm>
          <a:prstGeom prst="rect">
            <a:avLst/>
          </a:prstGeom>
        </p:spPr>
      </p:pic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/>
              <a:t>Titre de la présentation-01/01/2018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cid:image030.png@01D6B395.025E45C0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5" Type="http://schemas.openxmlformats.org/officeDocument/2006/relationships/image" Target="cid:image031.png@01D6B395.025E45C0" TargetMode="Externa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ous-titre 13"/>
          <p:cNvSpPr>
            <a:spLocks noGrp="1"/>
          </p:cNvSpPr>
          <p:nvPr>
            <p:ph type="subTitle" idx="1"/>
          </p:nvPr>
        </p:nvSpPr>
        <p:spPr>
          <a:xfrm>
            <a:off x="2149200" y="4185144"/>
            <a:ext cx="4626000" cy="540000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processus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149200" y="3654032"/>
            <a:ext cx="4626000" cy="677108"/>
          </a:xfrm>
        </p:spPr>
        <p:txBody>
          <a:bodyPr/>
          <a:lstStyle/>
          <a:p>
            <a:r>
              <a:rPr lang="fr-FR" dirty="0" smtClean="0"/>
              <a:t>Crédits POP</a:t>
            </a:r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2267744" y="5733256"/>
            <a:ext cx="4626000" cy="262800"/>
          </a:xfrm>
        </p:spPr>
        <p:txBody>
          <a:bodyPr/>
          <a:lstStyle/>
          <a:p>
            <a:r>
              <a:rPr lang="fr-FR" dirty="0" smtClean="0"/>
              <a:t>Mars 2021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96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465860" y="980728"/>
            <a:ext cx="3492000" cy="756000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483768" y="2410955"/>
            <a:ext cx="6062296" cy="1592976"/>
          </a:xfrm>
        </p:spPr>
        <p:txBody>
          <a:bodyPr>
            <a:noAutofit/>
          </a:bodyPr>
          <a:lstStyle/>
          <a:p>
            <a:endParaRPr lang="fr-FR" sz="1600" dirty="0" smtClean="0"/>
          </a:p>
          <a:p>
            <a:r>
              <a:rPr lang="fr-FR" sz="1600" dirty="0" smtClean="0"/>
              <a:t>Vue d’ensemble					P. 3</a:t>
            </a:r>
            <a:endParaRPr lang="fr-FR" sz="1600" dirty="0"/>
          </a:p>
          <a:p>
            <a:endParaRPr lang="fr-FR" sz="1600" b="0" dirty="0" smtClean="0"/>
          </a:p>
          <a:p>
            <a:r>
              <a:rPr lang="fr-FR" sz="1600" dirty="0" smtClean="0"/>
              <a:t>Définition </a:t>
            </a:r>
            <a:r>
              <a:rPr lang="fr-FR" sz="1600" dirty="0"/>
              <a:t>des typologies de prêts à instruire	</a:t>
            </a:r>
            <a:r>
              <a:rPr lang="fr-FR" sz="1600" dirty="0" smtClean="0"/>
              <a:t>	P. 4</a:t>
            </a:r>
            <a:endParaRPr lang="fr-FR" sz="1600" dirty="0"/>
          </a:p>
          <a:p>
            <a:pPr lvl="7"/>
            <a:endParaRPr lang="fr-FR" sz="1600" dirty="0"/>
          </a:p>
          <a:p>
            <a:r>
              <a:rPr lang="fr-FR" sz="1600" dirty="0" smtClean="0"/>
              <a:t>Guide opératoire </a:t>
            </a:r>
            <a:r>
              <a:rPr lang="fr-FR" sz="1600" dirty="0" err="1" smtClean="0"/>
              <a:t>MyCrédit</a:t>
            </a:r>
            <a:r>
              <a:rPr lang="fr-FR" sz="1600" dirty="0" smtClean="0"/>
              <a:t> Conso</a:t>
            </a:r>
            <a:r>
              <a:rPr lang="fr-FR" sz="1600" dirty="0"/>
              <a:t>	</a:t>
            </a:r>
            <a:r>
              <a:rPr lang="fr-FR" sz="1600" dirty="0" smtClean="0"/>
              <a:t>	</a:t>
            </a:r>
            <a:r>
              <a:rPr lang="fr-FR" sz="1600" dirty="0"/>
              <a:t>	P</a:t>
            </a:r>
            <a:r>
              <a:rPr lang="fr-FR" sz="1600" dirty="0" smtClean="0"/>
              <a:t>. 6</a:t>
            </a:r>
            <a:endParaRPr lang="fr-FR" sz="1600" dirty="0"/>
          </a:p>
          <a:p>
            <a:pPr lvl="7"/>
            <a:endParaRPr lang="fr-FR" sz="16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6" name="Espace réservé du pied de page 21"/>
          <p:cNvSpPr>
            <a:spLocks noGrp="1"/>
          </p:cNvSpPr>
          <p:nvPr>
            <p:ph type="ftr" sz="quarter" idx="4294967295"/>
          </p:nvPr>
        </p:nvSpPr>
        <p:spPr>
          <a:xfrm>
            <a:off x="3275856" y="6415150"/>
            <a:ext cx="1872008" cy="365125"/>
          </a:xfrm>
          <a:prstGeom prst="rect">
            <a:avLst/>
          </a:prstGeom>
        </p:spPr>
        <p:txBody>
          <a:bodyPr/>
          <a:lstStyle/>
          <a:p>
            <a:r>
              <a:rPr lang="fr-FR" sz="900" dirty="0" smtClean="0">
                <a:latin typeface="Verdana" panose="020B0604030504040204" pitchFamily="34" charset="0"/>
                <a:ea typeface="Verdana" panose="020B0604030504040204" pitchFamily="34" charset="0"/>
              </a:rPr>
              <a:t>Processus POP – Mars 2021</a:t>
            </a:r>
            <a:endParaRPr lang="fr-FR" sz="9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34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Vue d’ensemble</a:t>
            </a:r>
            <a:endParaRPr lang="fr-FR" b="0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21"/>
          </p:nvPr>
        </p:nvSpPr>
        <p:spPr>
          <a:xfrm>
            <a:off x="3275856" y="6363969"/>
            <a:ext cx="1872008" cy="365125"/>
          </a:xfrm>
        </p:spPr>
        <p:txBody>
          <a:bodyPr/>
          <a:lstStyle/>
          <a:p>
            <a:r>
              <a:rPr lang="fr-FR" dirty="0" smtClean="0"/>
              <a:t>Processus POP – Mars 2021</a:t>
            </a: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349200" y="1484186"/>
            <a:ext cx="8445600" cy="863923"/>
          </a:xfrm>
        </p:spPr>
        <p:txBody>
          <a:bodyPr>
            <a:normAutofit/>
          </a:bodyPr>
          <a:lstStyle/>
          <a:p>
            <a:r>
              <a:rPr lang="fr-FR" sz="1600" dirty="0" smtClean="0"/>
              <a:t>1</a:t>
            </a:r>
            <a:r>
              <a:rPr lang="fr-FR" sz="1600" baseline="30000" dirty="0" smtClean="0"/>
              <a:t>ère</a:t>
            </a:r>
            <a:r>
              <a:rPr lang="fr-FR" sz="1600" dirty="0"/>
              <a:t> Etape : </a:t>
            </a:r>
            <a:r>
              <a:rPr lang="fr-FR" sz="1600" dirty="0" smtClean="0"/>
              <a:t>définir le type </a:t>
            </a:r>
            <a:r>
              <a:rPr lang="fr-FR" sz="1600" dirty="0"/>
              <a:t>de </a:t>
            </a:r>
            <a:r>
              <a:rPr lang="fr-FR" sz="1600" dirty="0" smtClean="0"/>
              <a:t>prêt à instruire</a:t>
            </a:r>
            <a:endParaRPr lang="fr-FR" sz="160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3"/>
          </p:nvPr>
        </p:nvSpPr>
        <p:spPr>
          <a:xfrm>
            <a:off x="472716" y="1921787"/>
            <a:ext cx="7927471" cy="1146403"/>
          </a:xfrm>
        </p:spPr>
        <p:txBody>
          <a:bodyPr>
            <a:normAutofit/>
          </a:bodyPr>
          <a:lstStyle/>
          <a:p>
            <a:r>
              <a:rPr lang="fr-FR" sz="1600" dirty="0" smtClean="0"/>
              <a:t>Utilisation de l’outil de « </a:t>
            </a:r>
            <a:r>
              <a:rPr lang="fr-FR" sz="1600" b="1" dirty="0" smtClean="0"/>
              <a:t>Définition des types de Prêts</a:t>
            </a:r>
            <a:r>
              <a:rPr lang="fr-FR" sz="1600" dirty="0" smtClean="0"/>
              <a:t> » pour :</a:t>
            </a:r>
          </a:p>
          <a:p>
            <a:pPr marL="645750" lvl="5" indent="-285750">
              <a:buFont typeface="Wingdings" panose="05000000000000000000" pitchFamily="2" charset="2"/>
              <a:buChar char="ü"/>
            </a:pPr>
            <a:r>
              <a:rPr lang="fr-FR" sz="1600" i="0" dirty="0" smtClean="0"/>
              <a:t>Vérifier l’éligibilité au POP du crédit à instruire</a:t>
            </a:r>
          </a:p>
          <a:p>
            <a:pPr marL="645750" lvl="5" indent="-285750">
              <a:buFont typeface="Wingdings" panose="05000000000000000000" pitchFamily="2" charset="2"/>
              <a:buChar char="ü"/>
            </a:pPr>
            <a:r>
              <a:rPr lang="fr-FR" sz="1600" i="0" dirty="0" smtClean="0"/>
              <a:t>Vérifier l’instructeur du dossier de crédit</a:t>
            </a:r>
          </a:p>
          <a:p>
            <a:pPr marL="645750" lvl="5" indent="-285750">
              <a:buFont typeface="Wingdings" panose="05000000000000000000" pitchFamily="2" charset="2"/>
              <a:buChar char="ü"/>
            </a:pPr>
            <a:r>
              <a:rPr lang="fr-FR" sz="1600" i="0" dirty="0" smtClean="0"/>
              <a:t>Vérifier le schéma délégataire à appliquer </a:t>
            </a:r>
            <a:endParaRPr lang="fr-FR" sz="1600" i="0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349200" y="3501180"/>
            <a:ext cx="8445600" cy="863923"/>
          </a:xfrm>
        </p:spPr>
        <p:txBody>
          <a:bodyPr>
            <a:normAutofit/>
          </a:bodyPr>
          <a:lstStyle/>
          <a:p>
            <a:r>
              <a:rPr lang="fr-FR" sz="1600" dirty="0" smtClean="0"/>
              <a:t>2</a:t>
            </a:r>
            <a:r>
              <a:rPr lang="fr-FR" sz="1600" baseline="30000" dirty="0" smtClean="0"/>
              <a:t>ème</a:t>
            </a:r>
            <a:r>
              <a:rPr lang="fr-FR" sz="1600" dirty="0" smtClean="0"/>
              <a:t> Etape </a:t>
            </a:r>
            <a:r>
              <a:rPr lang="fr-FR" sz="1600" dirty="0"/>
              <a:t>: </a:t>
            </a:r>
            <a:r>
              <a:rPr lang="fr-FR" sz="1600" dirty="0" smtClean="0"/>
              <a:t>Instruction du pop sur </a:t>
            </a:r>
            <a:r>
              <a:rPr lang="fr-FR" sz="1600" dirty="0" err="1" smtClean="0"/>
              <a:t>MyCrédit</a:t>
            </a:r>
            <a:r>
              <a:rPr lang="fr-FR" sz="1600" dirty="0" smtClean="0"/>
              <a:t> Conso.</a:t>
            </a:r>
            <a:endParaRPr lang="fr-FR" sz="1600" dirty="0"/>
          </a:p>
        </p:txBody>
      </p:sp>
      <p:sp>
        <p:nvSpPr>
          <p:cNvPr id="20" name="Espace réservé du texte 4"/>
          <p:cNvSpPr>
            <a:spLocks noGrp="1"/>
          </p:cNvSpPr>
          <p:nvPr>
            <p:ph type="body" sz="quarter" idx="23"/>
          </p:nvPr>
        </p:nvSpPr>
        <p:spPr>
          <a:xfrm>
            <a:off x="472716" y="3938781"/>
            <a:ext cx="7927471" cy="1146403"/>
          </a:xfrm>
        </p:spPr>
        <p:txBody>
          <a:bodyPr>
            <a:normAutofit/>
          </a:bodyPr>
          <a:lstStyle/>
          <a:p>
            <a:r>
              <a:rPr lang="fr-FR" sz="1600" dirty="0" smtClean="0"/>
              <a:t>Utilisation de l’outil «</a:t>
            </a:r>
            <a:r>
              <a:rPr lang="fr-FR" sz="1600" b="1" dirty="0" smtClean="0"/>
              <a:t> </a:t>
            </a:r>
            <a:r>
              <a:rPr lang="fr-FR" sz="1600" b="1" dirty="0" err="1" smtClean="0"/>
              <a:t>MyCrédit</a:t>
            </a:r>
            <a:r>
              <a:rPr lang="fr-FR" sz="1600" b="1" dirty="0" smtClean="0"/>
              <a:t> Conso.</a:t>
            </a:r>
            <a:r>
              <a:rPr lang="fr-FR" sz="1600" dirty="0" smtClean="0"/>
              <a:t> » pour :</a:t>
            </a:r>
          </a:p>
          <a:p>
            <a:pPr marL="645750" lvl="5" indent="-285750">
              <a:buFont typeface="Wingdings" panose="05000000000000000000" pitchFamily="2" charset="2"/>
              <a:buChar char="ü"/>
            </a:pPr>
            <a:r>
              <a:rPr lang="fr-FR" sz="1600" i="0" dirty="0" smtClean="0"/>
              <a:t>Instruire le POP</a:t>
            </a:r>
          </a:p>
          <a:p>
            <a:pPr marL="645750" lvl="5" indent="-285750">
              <a:buFont typeface="Wingdings" panose="05000000000000000000" pitchFamily="2" charset="2"/>
              <a:buChar char="ü"/>
            </a:pPr>
            <a:r>
              <a:rPr lang="fr-FR" sz="1600" i="0" dirty="0" smtClean="0"/>
              <a:t>Vérification automatique du niveau de délégation dans l’outil via ADELYS</a:t>
            </a:r>
          </a:p>
          <a:p>
            <a:pPr marL="645750" lvl="5" indent="-285750">
              <a:buFont typeface="Wingdings" panose="05000000000000000000" pitchFamily="2" charset="2"/>
              <a:buChar char="ü"/>
            </a:pPr>
            <a:r>
              <a:rPr lang="fr-FR" sz="1600" i="0" dirty="0" smtClean="0"/>
              <a:t>Transmission du dossier à la DCE</a:t>
            </a:r>
            <a:endParaRPr lang="fr-FR" sz="1600" i="0" dirty="0"/>
          </a:p>
        </p:txBody>
      </p:sp>
    </p:spTree>
    <p:extLst>
      <p:ext uri="{BB962C8B-B14F-4D97-AF65-F5344CB8AC3E}">
        <p14:creationId xmlns:p14="http://schemas.microsoft.com/office/powerpoint/2010/main" val="252692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Définition des typologies de prêts à instruire</a:t>
            </a:r>
            <a:endParaRPr lang="fr-FR" b="0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21"/>
          </p:nvPr>
        </p:nvSpPr>
        <p:spPr>
          <a:xfrm>
            <a:off x="3275856" y="6363969"/>
            <a:ext cx="1872008" cy="365125"/>
          </a:xfrm>
        </p:spPr>
        <p:txBody>
          <a:bodyPr/>
          <a:lstStyle/>
          <a:p>
            <a:r>
              <a:rPr lang="fr-FR" dirty="0" smtClean="0"/>
              <a:t>Processus POP – Mars 2021</a:t>
            </a: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3"/>
          </p:nvPr>
        </p:nvSpPr>
        <p:spPr>
          <a:xfrm>
            <a:off x="18863" y="1467530"/>
            <a:ext cx="9125137" cy="487071"/>
          </a:xfrm>
        </p:spPr>
        <p:txBody>
          <a:bodyPr>
            <a:noAutofit/>
          </a:bodyPr>
          <a:lstStyle/>
          <a:p>
            <a:r>
              <a:rPr lang="fr-FR" sz="1600" dirty="0" smtClean="0"/>
              <a:t>Utilisation de l’outil de « </a:t>
            </a:r>
            <a:r>
              <a:rPr lang="fr-FR" sz="1600" b="1" dirty="0" smtClean="0"/>
              <a:t>Définition des types de Prêts</a:t>
            </a:r>
            <a:r>
              <a:rPr lang="fr-FR" sz="1600" dirty="0" smtClean="0"/>
              <a:t> </a:t>
            </a:r>
            <a:r>
              <a:rPr lang="fr-FR" sz="1600" dirty="0"/>
              <a:t>» </a:t>
            </a:r>
            <a:r>
              <a:rPr lang="fr-FR" sz="1600" dirty="0" smtClean="0"/>
              <a:t>disponible sur </a:t>
            </a:r>
            <a:r>
              <a:rPr lang="fr-FR" sz="1600" dirty="0"/>
              <a:t>l’intranet et dans la rubrique des commerciaux </a:t>
            </a:r>
            <a:r>
              <a:rPr lang="fr-FR" sz="1600" dirty="0" smtClean="0"/>
              <a:t> :</a:t>
            </a:r>
            <a:endParaRPr lang="fr-FR" sz="1600" i="0" dirty="0"/>
          </a:p>
        </p:txBody>
      </p:sp>
      <p:pic>
        <p:nvPicPr>
          <p:cNvPr id="1026" name="Picture 2" descr="cid:image030.png@01D6B395.025E45C0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09839"/>
            <a:ext cx="4114800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" descr="cid:image031.png@01D6B395.025E45C0"/>
          <p:cNvPicPr>
            <a:picLocks noChangeAspect="1" noChangeArrowheads="1"/>
          </p:cNvPicPr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68"/>
          <a:stretch/>
        </p:blipFill>
        <p:spPr bwMode="auto">
          <a:xfrm>
            <a:off x="4860032" y="2467462"/>
            <a:ext cx="3538215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47664" y="376629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   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547664" y="596657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Flèche droite 10"/>
          <p:cNvSpPr/>
          <p:nvPr/>
        </p:nvSpPr>
        <p:spPr>
          <a:xfrm>
            <a:off x="3095836" y="4405736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 droite 17"/>
          <p:cNvSpPr/>
          <p:nvPr/>
        </p:nvSpPr>
        <p:spPr>
          <a:xfrm>
            <a:off x="5796136" y="4473290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182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Définition des typologies de prêts à instruire</a:t>
            </a:r>
            <a:endParaRPr lang="fr-FR" b="0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21"/>
          </p:nvPr>
        </p:nvSpPr>
        <p:spPr>
          <a:xfrm>
            <a:off x="3275856" y="6363969"/>
            <a:ext cx="1872008" cy="365125"/>
          </a:xfrm>
        </p:spPr>
        <p:txBody>
          <a:bodyPr/>
          <a:lstStyle/>
          <a:p>
            <a:r>
              <a:rPr lang="fr-FR" dirty="0" smtClean="0"/>
              <a:t>Processus POP – Mars 2021</a:t>
            </a: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47664" y="376629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   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547664" y="596657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165" y="1268760"/>
            <a:ext cx="8661311" cy="485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17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Guide opératoire </a:t>
            </a:r>
            <a:r>
              <a:rPr lang="fr-FR" dirty="0" err="1"/>
              <a:t>MyCrédit</a:t>
            </a:r>
            <a:r>
              <a:rPr lang="fr-FR" dirty="0"/>
              <a:t> Conso</a:t>
            </a:r>
            <a:endParaRPr lang="fr-FR" b="0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21"/>
          </p:nvPr>
        </p:nvSpPr>
        <p:spPr>
          <a:xfrm>
            <a:off x="3275856" y="6363969"/>
            <a:ext cx="1872008" cy="365125"/>
          </a:xfrm>
        </p:spPr>
        <p:txBody>
          <a:bodyPr/>
          <a:lstStyle/>
          <a:p>
            <a:r>
              <a:rPr lang="fr-FR" dirty="0" smtClean="0"/>
              <a:t>Processus POP – Mars 2021</a:t>
            </a: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47664" y="376629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   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547664" y="596657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Flèche droite 10"/>
          <p:cNvSpPr/>
          <p:nvPr/>
        </p:nvSpPr>
        <p:spPr>
          <a:xfrm>
            <a:off x="2663788" y="4032879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608851"/>
            <a:ext cx="8964488" cy="4061005"/>
          </a:xfrm>
          <a:prstGeom prst="rect">
            <a:avLst/>
          </a:prstGeom>
        </p:spPr>
      </p:pic>
      <p:sp>
        <p:nvSpPr>
          <p:cNvPr id="18" name="Flèche droite 17"/>
          <p:cNvSpPr/>
          <p:nvPr/>
        </p:nvSpPr>
        <p:spPr>
          <a:xfrm>
            <a:off x="223545" y="2564904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218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Guide opératoire </a:t>
            </a:r>
            <a:r>
              <a:rPr lang="fr-FR" dirty="0" err="1"/>
              <a:t>MyCrédit</a:t>
            </a:r>
            <a:r>
              <a:rPr lang="fr-FR" dirty="0"/>
              <a:t> Conso</a:t>
            </a:r>
            <a:endParaRPr lang="fr-FR" b="0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21"/>
          </p:nvPr>
        </p:nvSpPr>
        <p:spPr>
          <a:xfrm>
            <a:off x="3275856" y="6363969"/>
            <a:ext cx="1872008" cy="365125"/>
          </a:xfrm>
        </p:spPr>
        <p:txBody>
          <a:bodyPr/>
          <a:lstStyle/>
          <a:p>
            <a:r>
              <a:rPr lang="fr-FR" dirty="0" smtClean="0"/>
              <a:t>Processus POP – Mars 2021</a:t>
            </a: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47664" y="376629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   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547664" y="596657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Flèche droite 10"/>
          <p:cNvSpPr/>
          <p:nvPr/>
        </p:nvSpPr>
        <p:spPr>
          <a:xfrm>
            <a:off x="2663788" y="4032879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585" y="1495396"/>
            <a:ext cx="8690594" cy="4562475"/>
          </a:xfrm>
          <a:prstGeom prst="rect">
            <a:avLst/>
          </a:prstGeom>
        </p:spPr>
      </p:pic>
      <p:sp>
        <p:nvSpPr>
          <p:cNvPr id="18" name="Flèche droite 17"/>
          <p:cNvSpPr/>
          <p:nvPr/>
        </p:nvSpPr>
        <p:spPr>
          <a:xfrm>
            <a:off x="6012160" y="5171580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653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Guide opératoire </a:t>
            </a:r>
            <a:r>
              <a:rPr lang="fr-FR" dirty="0" err="1"/>
              <a:t>MyCrédit</a:t>
            </a:r>
            <a:r>
              <a:rPr lang="fr-FR" dirty="0"/>
              <a:t> Conso</a:t>
            </a:r>
            <a:endParaRPr lang="fr-FR" b="0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21"/>
          </p:nvPr>
        </p:nvSpPr>
        <p:spPr>
          <a:xfrm>
            <a:off x="3275856" y="6363969"/>
            <a:ext cx="1872008" cy="365125"/>
          </a:xfrm>
        </p:spPr>
        <p:txBody>
          <a:bodyPr/>
          <a:lstStyle/>
          <a:p>
            <a:r>
              <a:rPr lang="fr-FR" dirty="0" smtClean="0"/>
              <a:t>Processus POP – Mars 2021</a:t>
            </a: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47664" y="376629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   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547664" y="596657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495396"/>
            <a:ext cx="7260044" cy="4597900"/>
          </a:xfrm>
          <a:prstGeom prst="rect">
            <a:avLst/>
          </a:prstGeom>
        </p:spPr>
      </p:pic>
      <p:sp>
        <p:nvSpPr>
          <p:cNvPr id="11" name="Flèche droite 10"/>
          <p:cNvSpPr/>
          <p:nvPr/>
        </p:nvSpPr>
        <p:spPr>
          <a:xfrm>
            <a:off x="652736" y="2745936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49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Guide opératoire </a:t>
            </a:r>
            <a:r>
              <a:rPr lang="fr-FR" dirty="0" err="1"/>
              <a:t>MyCrédit</a:t>
            </a:r>
            <a:r>
              <a:rPr lang="fr-FR" dirty="0"/>
              <a:t> Conso</a:t>
            </a:r>
            <a:endParaRPr lang="fr-FR" b="0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21"/>
          </p:nvPr>
        </p:nvSpPr>
        <p:spPr>
          <a:xfrm>
            <a:off x="3275856" y="6363969"/>
            <a:ext cx="1872008" cy="365125"/>
          </a:xfrm>
        </p:spPr>
        <p:txBody>
          <a:bodyPr/>
          <a:lstStyle/>
          <a:p>
            <a:r>
              <a:rPr lang="fr-FR" dirty="0" smtClean="0"/>
              <a:t>Processus POP – Mars 2021</a:t>
            </a: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47664" y="376629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   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547664" y="596657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3" name="Image 12"/>
          <p:cNvPicPr/>
          <p:nvPr/>
        </p:nvPicPr>
        <p:blipFill>
          <a:blip r:embed="rId2"/>
          <a:stretch>
            <a:fillRect/>
          </a:stretch>
        </p:blipFill>
        <p:spPr>
          <a:xfrm>
            <a:off x="395496" y="1386310"/>
            <a:ext cx="5760720" cy="3467735"/>
          </a:xfrm>
          <a:prstGeom prst="rect">
            <a:avLst/>
          </a:prstGeom>
        </p:spPr>
      </p:pic>
      <p:pic>
        <p:nvPicPr>
          <p:cNvPr id="14" name="Image 13"/>
          <p:cNvPicPr/>
          <p:nvPr/>
        </p:nvPicPr>
        <p:blipFill>
          <a:blip r:embed="rId3"/>
          <a:stretch>
            <a:fillRect/>
          </a:stretch>
        </p:blipFill>
        <p:spPr>
          <a:xfrm>
            <a:off x="2843808" y="2412169"/>
            <a:ext cx="5760720" cy="3550285"/>
          </a:xfrm>
          <a:prstGeom prst="rect">
            <a:avLst/>
          </a:prstGeom>
        </p:spPr>
      </p:pic>
      <p:sp>
        <p:nvSpPr>
          <p:cNvPr id="18" name="Flèche droite 17"/>
          <p:cNvSpPr/>
          <p:nvPr/>
        </p:nvSpPr>
        <p:spPr>
          <a:xfrm>
            <a:off x="169180" y="2507281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droite 10"/>
          <p:cNvSpPr/>
          <p:nvPr/>
        </p:nvSpPr>
        <p:spPr>
          <a:xfrm>
            <a:off x="2663788" y="4032879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61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Guide opératoire </a:t>
            </a:r>
            <a:r>
              <a:rPr lang="fr-FR" dirty="0" err="1"/>
              <a:t>MyCrédit</a:t>
            </a:r>
            <a:r>
              <a:rPr lang="fr-FR" dirty="0"/>
              <a:t> Conso</a:t>
            </a:r>
            <a:endParaRPr lang="fr-FR" b="0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21"/>
          </p:nvPr>
        </p:nvSpPr>
        <p:spPr>
          <a:xfrm>
            <a:off x="3275856" y="6363969"/>
            <a:ext cx="1872008" cy="365125"/>
          </a:xfrm>
        </p:spPr>
        <p:txBody>
          <a:bodyPr/>
          <a:lstStyle/>
          <a:p>
            <a:r>
              <a:rPr lang="fr-FR" dirty="0" smtClean="0"/>
              <a:t>Processus POP – Mars 2021</a:t>
            </a: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47664" y="376629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   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547664" y="596657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5" name="Image 14"/>
          <p:cNvPicPr/>
          <p:nvPr/>
        </p:nvPicPr>
        <p:blipFill>
          <a:blip r:embed="rId2"/>
          <a:stretch>
            <a:fillRect/>
          </a:stretch>
        </p:blipFill>
        <p:spPr>
          <a:xfrm>
            <a:off x="214561" y="1333295"/>
            <a:ext cx="5760720" cy="3533140"/>
          </a:xfrm>
          <a:prstGeom prst="rect">
            <a:avLst/>
          </a:prstGeom>
        </p:spPr>
      </p:pic>
      <p:pic>
        <p:nvPicPr>
          <p:cNvPr id="16" name="Image 15"/>
          <p:cNvPicPr/>
          <p:nvPr/>
        </p:nvPicPr>
        <p:blipFill>
          <a:blip r:embed="rId3"/>
          <a:stretch>
            <a:fillRect/>
          </a:stretch>
        </p:blipFill>
        <p:spPr>
          <a:xfrm>
            <a:off x="3239304" y="2380727"/>
            <a:ext cx="5760720" cy="3585845"/>
          </a:xfrm>
          <a:prstGeom prst="rect">
            <a:avLst/>
          </a:prstGeom>
        </p:spPr>
      </p:pic>
      <p:sp>
        <p:nvSpPr>
          <p:cNvPr id="18" name="Flèche droite 17"/>
          <p:cNvSpPr/>
          <p:nvPr/>
        </p:nvSpPr>
        <p:spPr>
          <a:xfrm>
            <a:off x="35496" y="2867321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droite 10"/>
          <p:cNvSpPr/>
          <p:nvPr/>
        </p:nvSpPr>
        <p:spPr>
          <a:xfrm>
            <a:off x="3059284" y="4001593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droite 16"/>
          <p:cNvSpPr/>
          <p:nvPr/>
        </p:nvSpPr>
        <p:spPr>
          <a:xfrm>
            <a:off x="7236296" y="5692925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957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/>
          <p:nvPr/>
        </p:nvPicPr>
        <p:blipFill>
          <a:blip r:embed="rId2"/>
          <a:stretch>
            <a:fillRect/>
          </a:stretch>
        </p:blipFill>
        <p:spPr>
          <a:xfrm>
            <a:off x="3110015" y="2492896"/>
            <a:ext cx="5760720" cy="3550285"/>
          </a:xfrm>
          <a:prstGeom prst="rect">
            <a:avLst/>
          </a:prstGeom>
        </p:spPr>
      </p:pic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Guide opératoire </a:t>
            </a:r>
            <a:r>
              <a:rPr lang="fr-FR" dirty="0" err="1"/>
              <a:t>MyCrédit</a:t>
            </a:r>
            <a:r>
              <a:rPr lang="fr-FR" dirty="0"/>
              <a:t> Conso</a:t>
            </a:r>
            <a:endParaRPr lang="fr-FR" b="0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21"/>
          </p:nvPr>
        </p:nvSpPr>
        <p:spPr>
          <a:xfrm>
            <a:off x="3275856" y="6363969"/>
            <a:ext cx="1872008" cy="365125"/>
          </a:xfrm>
        </p:spPr>
        <p:txBody>
          <a:bodyPr/>
          <a:lstStyle/>
          <a:p>
            <a:r>
              <a:rPr lang="fr-FR" dirty="0" smtClean="0"/>
              <a:t>Processus POP – Mars 2021</a:t>
            </a: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47664" y="376629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   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547664" y="596657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7" name="Flèche droite 16"/>
          <p:cNvSpPr/>
          <p:nvPr/>
        </p:nvSpPr>
        <p:spPr>
          <a:xfrm>
            <a:off x="7164288" y="5769534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229655" y="1211856"/>
            <a:ext cx="5760720" cy="3584575"/>
          </a:xfrm>
          <a:prstGeom prst="rect">
            <a:avLst/>
          </a:prstGeom>
        </p:spPr>
      </p:pic>
      <p:sp>
        <p:nvSpPr>
          <p:cNvPr id="18" name="Flèche droite 17"/>
          <p:cNvSpPr/>
          <p:nvPr/>
        </p:nvSpPr>
        <p:spPr>
          <a:xfrm>
            <a:off x="1187624" y="3492650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82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Guide opératoire </a:t>
            </a:r>
            <a:r>
              <a:rPr lang="fr-FR" dirty="0" err="1"/>
              <a:t>MyCrédit</a:t>
            </a:r>
            <a:r>
              <a:rPr lang="fr-FR" dirty="0"/>
              <a:t> Conso</a:t>
            </a:r>
            <a:endParaRPr lang="fr-FR" b="0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21"/>
          </p:nvPr>
        </p:nvSpPr>
        <p:spPr>
          <a:xfrm>
            <a:off x="3275856" y="6363969"/>
            <a:ext cx="1872008" cy="365125"/>
          </a:xfrm>
        </p:spPr>
        <p:txBody>
          <a:bodyPr/>
          <a:lstStyle/>
          <a:p>
            <a:r>
              <a:rPr lang="fr-FR" dirty="0" smtClean="0"/>
              <a:t>Processus POP – Mars 2021</a:t>
            </a: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47664" y="376629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   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547664" y="596657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1" name="Image 10"/>
          <p:cNvPicPr/>
          <p:nvPr/>
        </p:nvPicPr>
        <p:blipFill>
          <a:blip r:embed="rId2"/>
          <a:stretch>
            <a:fillRect/>
          </a:stretch>
        </p:blipFill>
        <p:spPr>
          <a:xfrm>
            <a:off x="250623" y="1269147"/>
            <a:ext cx="5760720" cy="3685540"/>
          </a:xfrm>
          <a:prstGeom prst="rect">
            <a:avLst/>
          </a:prstGeom>
        </p:spPr>
      </p:pic>
      <p:pic>
        <p:nvPicPr>
          <p:cNvPr id="14" name="Image 13"/>
          <p:cNvPicPr/>
          <p:nvPr/>
        </p:nvPicPr>
        <p:blipFill>
          <a:blip r:embed="rId3"/>
          <a:stretch>
            <a:fillRect/>
          </a:stretch>
        </p:blipFill>
        <p:spPr>
          <a:xfrm>
            <a:off x="2843808" y="2109885"/>
            <a:ext cx="5760720" cy="3709035"/>
          </a:xfrm>
          <a:prstGeom prst="rect">
            <a:avLst/>
          </a:prstGeom>
        </p:spPr>
      </p:pic>
      <p:sp>
        <p:nvSpPr>
          <p:cNvPr id="18" name="Flèche droite 17"/>
          <p:cNvSpPr/>
          <p:nvPr/>
        </p:nvSpPr>
        <p:spPr>
          <a:xfrm>
            <a:off x="87074" y="2034870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droite 16"/>
          <p:cNvSpPr/>
          <p:nvPr/>
        </p:nvSpPr>
        <p:spPr>
          <a:xfrm>
            <a:off x="6804248" y="5482276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à coins arrondis 1"/>
          <p:cNvSpPr/>
          <p:nvPr/>
        </p:nvSpPr>
        <p:spPr>
          <a:xfrm>
            <a:off x="179512" y="3102665"/>
            <a:ext cx="2468702" cy="27162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 des produits POP disponibles :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Pour les personnes physiques :</a:t>
            </a:r>
          </a:p>
          <a:p>
            <a:pPr lvl="1"/>
            <a:r>
              <a:rPr lang="fr-FR" sz="1400" dirty="0" smtClean="0">
                <a:solidFill>
                  <a:schemeClr val="tx1"/>
                </a:solidFill>
              </a:rPr>
              <a:t>POP taux fixe échéance constante </a:t>
            </a:r>
            <a:r>
              <a:rPr lang="fr-FR" sz="1100" dirty="0" smtClean="0">
                <a:solidFill>
                  <a:schemeClr val="tx1"/>
                </a:solidFill>
              </a:rPr>
              <a:t>(09P03003)</a:t>
            </a:r>
          </a:p>
          <a:p>
            <a:pPr lvl="1"/>
            <a:r>
              <a:rPr lang="fr-FR" sz="1400" dirty="0" smtClean="0">
                <a:solidFill>
                  <a:schemeClr val="tx1"/>
                </a:solidFill>
              </a:rPr>
              <a:t>POP in fine taux fixe </a:t>
            </a:r>
            <a:r>
              <a:rPr lang="fr-FR" sz="1100" dirty="0" smtClean="0">
                <a:solidFill>
                  <a:schemeClr val="tx1"/>
                </a:solidFill>
              </a:rPr>
              <a:t>(09P03006)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Pour les SCI Patrimoniales :</a:t>
            </a:r>
          </a:p>
          <a:p>
            <a:pPr lvl="1"/>
            <a:r>
              <a:rPr lang="fr-FR" sz="1400" dirty="0" smtClean="0">
                <a:solidFill>
                  <a:schemeClr val="tx1"/>
                </a:solidFill>
              </a:rPr>
              <a:t>POP taux fixe échéance constante </a:t>
            </a:r>
            <a:r>
              <a:rPr lang="fr-FR" sz="1100" dirty="0" smtClean="0">
                <a:solidFill>
                  <a:schemeClr val="tx1"/>
                </a:solidFill>
              </a:rPr>
              <a:t>(09N03013)</a:t>
            </a:r>
          </a:p>
          <a:p>
            <a:pPr lvl="1"/>
            <a:r>
              <a:rPr lang="fr-FR" sz="1400" dirty="0" smtClean="0">
                <a:solidFill>
                  <a:schemeClr val="tx1"/>
                </a:solidFill>
              </a:rPr>
              <a:t>POP in fine taux fixe </a:t>
            </a:r>
            <a:r>
              <a:rPr lang="fr-FR" sz="1100" dirty="0" smtClean="0">
                <a:solidFill>
                  <a:schemeClr val="tx1"/>
                </a:solidFill>
              </a:rPr>
              <a:t>(09N05001)</a:t>
            </a:r>
            <a:endParaRPr lang="fr-FR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37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Guide opératoire </a:t>
            </a:r>
            <a:r>
              <a:rPr lang="fr-FR" dirty="0" err="1"/>
              <a:t>MyCrédit</a:t>
            </a:r>
            <a:r>
              <a:rPr lang="fr-FR" dirty="0"/>
              <a:t> Conso</a:t>
            </a:r>
            <a:endParaRPr lang="fr-FR" b="0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21"/>
          </p:nvPr>
        </p:nvSpPr>
        <p:spPr>
          <a:xfrm>
            <a:off x="3275856" y="6363969"/>
            <a:ext cx="1872008" cy="365125"/>
          </a:xfrm>
        </p:spPr>
        <p:txBody>
          <a:bodyPr/>
          <a:lstStyle/>
          <a:p>
            <a:r>
              <a:rPr lang="fr-FR" dirty="0" smtClean="0"/>
              <a:t>Processus POP – Mars 2021</a:t>
            </a: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47664" y="376629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   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547664" y="596657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1" name="Image 10"/>
          <p:cNvPicPr/>
          <p:nvPr/>
        </p:nvPicPr>
        <p:blipFill>
          <a:blip r:embed="rId2"/>
          <a:stretch>
            <a:fillRect/>
          </a:stretch>
        </p:blipFill>
        <p:spPr>
          <a:xfrm>
            <a:off x="179905" y="1268760"/>
            <a:ext cx="5760720" cy="3514725"/>
          </a:xfrm>
          <a:prstGeom prst="rect">
            <a:avLst/>
          </a:prstGeom>
        </p:spPr>
      </p:pic>
      <p:pic>
        <p:nvPicPr>
          <p:cNvPr id="14" name="Image 13"/>
          <p:cNvPicPr/>
          <p:nvPr/>
        </p:nvPicPr>
        <p:blipFill>
          <a:blip r:embed="rId3"/>
          <a:stretch>
            <a:fillRect/>
          </a:stretch>
        </p:blipFill>
        <p:spPr>
          <a:xfrm>
            <a:off x="3071573" y="2631496"/>
            <a:ext cx="5760720" cy="3533775"/>
          </a:xfrm>
          <a:prstGeom prst="rect">
            <a:avLst/>
          </a:prstGeom>
        </p:spPr>
      </p:pic>
      <p:sp>
        <p:nvSpPr>
          <p:cNvPr id="18" name="Flèche droite 17"/>
          <p:cNvSpPr/>
          <p:nvPr/>
        </p:nvSpPr>
        <p:spPr>
          <a:xfrm>
            <a:off x="3563888" y="1903129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droite 16"/>
          <p:cNvSpPr/>
          <p:nvPr/>
        </p:nvSpPr>
        <p:spPr>
          <a:xfrm>
            <a:off x="7020272" y="5829748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813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Guide opératoire </a:t>
            </a:r>
            <a:r>
              <a:rPr lang="fr-FR" dirty="0" err="1"/>
              <a:t>MyCrédit</a:t>
            </a:r>
            <a:r>
              <a:rPr lang="fr-FR" dirty="0"/>
              <a:t> Conso</a:t>
            </a:r>
            <a:endParaRPr lang="fr-FR" b="0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21"/>
          </p:nvPr>
        </p:nvSpPr>
        <p:spPr>
          <a:xfrm>
            <a:off x="3275856" y="6363969"/>
            <a:ext cx="1872008" cy="365125"/>
          </a:xfrm>
        </p:spPr>
        <p:txBody>
          <a:bodyPr/>
          <a:lstStyle/>
          <a:p>
            <a:r>
              <a:rPr lang="fr-FR" dirty="0" smtClean="0"/>
              <a:t>Processus POP – Mars 2021</a:t>
            </a: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47664" y="376629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   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547664" y="596657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2" name="Image 11"/>
          <p:cNvPicPr/>
          <p:nvPr/>
        </p:nvPicPr>
        <p:blipFill>
          <a:blip r:embed="rId2"/>
          <a:stretch>
            <a:fillRect/>
          </a:stretch>
        </p:blipFill>
        <p:spPr>
          <a:xfrm>
            <a:off x="224099" y="1230425"/>
            <a:ext cx="5760720" cy="3636010"/>
          </a:xfrm>
          <a:prstGeom prst="rect">
            <a:avLst/>
          </a:prstGeom>
        </p:spPr>
      </p:pic>
      <p:pic>
        <p:nvPicPr>
          <p:cNvPr id="13" name="Image 12"/>
          <p:cNvPicPr/>
          <p:nvPr/>
        </p:nvPicPr>
        <p:blipFill>
          <a:blip r:embed="rId3"/>
          <a:stretch>
            <a:fillRect/>
          </a:stretch>
        </p:blipFill>
        <p:spPr>
          <a:xfrm>
            <a:off x="2843808" y="4515801"/>
            <a:ext cx="5760720" cy="1496060"/>
          </a:xfrm>
          <a:prstGeom prst="rect">
            <a:avLst/>
          </a:prstGeom>
        </p:spPr>
      </p:pic>
      <p:sp>
        <p:nvSpPr>
          <p:cNvPr id="18" name="Flèche droite 17"/>
          <p:cNvSpPr/>
          <p:nvPr/>
        </p:nvSpPr>
        <p:spPr>
          <a:xfrm>
            <a:off x="1403648" y="3114793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droite 16"/>
          <p:cNvSpPr/>
          <p:nvPr/>
        </p:nvSpPr>
        <p:spPr>
          <a:xfrm>
            <a:off x="2663788" y="5340817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641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Guide opératoire </a:t>
            </a:r>
            <a:r>
              <a:rPr lang="fr-FR" dirty="0" err="1"/>
              <a:t>MyCrédit</a:t>
            </a:r>
            <a:r>
              <a:rPr lang="fr-FR" dirty="0"/>
              <a:t> Conso</a:t>
            </a:r>
            <a:endParaRPr lang="fr-FR" b="0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21"/>
          </p:nvPr>
        </p:nvSpPr>
        <p:spPr>
          <a:xfrm>
            <a:off x="3275856" y="6363969"/>
            <a:ext cx="1872008" cy="365125"/>
          </a:xfrm>
        </p:spPr>
        <p:txBody>
          <a:bodyPr/>
          <a:lstStyle/>
          <a:p>
            <a:r>
              <a:rPr lang="fr-FR" dirty="0" smtClean="0"/>
              <a:t>Processus POP – Mars 2021</a:t>
            </a: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47664" y="376629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   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547664" y="596657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" name="Image 9"/>
          <p:cNvPicPr/>
          <p:nvPr/>
        </p:nvPicPr>
        <p:blipFill>
          <a:blip r:embed="rId2"/>
          <a:stretch>
            <a:fillRect/>
          </a:stretch>
        </p:blipFill>
        <p:spPr>
          <a:xfrm>
            <a:off x="241391" y="1224146"/>
            <a:ext cx="5760720" cy="2811145"/>
          </a:xfrm>
          <a:prstGeom prst="rect">
            <a:avLst/>
          </a:prstGeom>
        </p:spPr>
      </p:pic>
      <p:sp>
        <p:nvSpPr>
          <p:cNvPr id="18" name="Flèche droite 17"/>
          <p:cNvSpPr/>
          <p:nvPr/>
        </p:nvSpPr>
        <p:spPr>
          <a:xfrm>
            <a:off x="4561085" y="2782769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2843808" y="3321741"/>
            <a:ext cx="5760720" cy="2843530"/>
          </a:xfrm>
          <a:prstGeom prst="rect">
            <a:avLst/>
          </a:prstGeom>
        </p:spPr>
      </p:pic>
      <p:sp>
        <p:nvSpPr>
          <p:cNvPr id="17" name="Flèche droite 16"/>
          <p:cNvSpPr/>
          <p:nvPr/>
        </p:nvSpPr>
        <p:spPr>
          <a:xfrm>
            <a:off x="6804248" y="5853215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82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Guide opératoire </a:t>
            </a:r>
            <a:r>
              <a:rPr lang="fr-FR" dirty="0" err="1"/>
              <a:t>MyCrédit</a:t>
            </a:r>
            <a:r>
              <a:rPr lang="fr-FR" dirty="0"/>
              <a:t> Conso</a:t>
            </a:r>
            <a:endParaRPr lang="fr-FR" b="0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21"/>
          </p:nvPr>
        </p:nvSpPr>
        <p:spPr>
          <a:xfrm>
            <a:off x="3275856" y="6363969"/>
            <a:ext cx="1872008" cy="365125"/>
          </a:xfrm>
        </p:spPr>
        <p:txBody>
          <a:bodyPr/>
          <a:lstStyle/>
          <a:p>
            <a:r>
              <a:rPr lang="fr-FR" dirty="0" smtClean="0"/>
              <a:t>Processus POP – Mars 2021</a:t>
            </a: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47664" y="376629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   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547664" y="596657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" name="Image 9"/>
          <p:cNvPicPr/>
          <p:nvPr/>
        </p:nvPicPr>
        <p:blipFill>
          <a:blip r:embed="rId2"/>
          <a:stretch>
            <a:fillRect/>
          </a:stretch>
        </p:blipFill>
        <p:spPr>
          <a:xfrm>
            <a:off x="224099" y="1248840"/>
            <a:ext cx="5760720" cy="3617595"/>
          </a:xfrm>
          <a:prstGeom prst="rect">
            <a:avLst/>
          </a:prstGeom>
        </p:spPr>
      </p:pic>
      <p:sp>
        <p:nvSpPr>
          <p:cNvPr id="18" name="Flèche droite 17"/>
          <p:cNvSpPr/>
          <p:nvPr/>
        </p:nvSpPr>
        <p:spPr>
          <a:xfrm>
            <a:off x="1907704" y="2543365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/>
          <p:nvPr/>
        </p:nvPicPr>
        <p:blipFill rotWithShape="1">
          <a:blip r:embed="rId3"/>
          <a:srcRect t="11947"/>
          <a:stretch/>
        </p:blipFill>
        <p:spPr>
          <a:xfrm>
            <a:off x="2915816" y="2972582"/>
            <a:ext cx="5760720" cy="3192689"/>
          </a:xfrm>
          <a:prstGeom prst="rect">
            <a:avLst/>
          </a:prstGeom>
        </p:spPr>
      </p:pic>
      <p:sp>
        <p:nvSpPr>
          <p:cNvPr id="17" name="Flèche droite 16"/>
          <p:cNvSpPr/>
          <p:nvPr/>
        </p:nvSpPr>
        <p:spPr>
          <a:xfrm>
            <a:off x="6948264" y="5899119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796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Guide opératoire </a:t>
            </a:r>
            <a:r>
              <a:rPr lang="fr-FR" dirty="0" err="1"/>
              <a:t>MyCrédit</a:t>
            </a:r>
            <a:r>
              <a:rPr lang="fr-FR" dirty="0"/>
              <a:t> Conso</a:t>
            </a:r>
            <a:endParaRPr lang="fr-FR" b="0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21"/>
          </p:nvPr>
        </p:nvSpPr>
        <p:spPr>
          <a:xfrm>
            <a:off x="3275856" y="6363969"/>
            <a:ext cx="1872008" cy="365125"/>
          </a:xfrm>
        </p:spPr>
        <p:txBody>
          <a:bodyPr/>
          <a:lstStyle/>
          <a:p>
            <a:r>
              <a:rPr lang="fr-FR" dirty="0" smtClean="0"/>
              <a:t>Processus POP – Mars 2021</a:t>
            </a: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47664" y="376629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   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547664" y="596657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" name="Image 9"/>
          <p:cNvPicPr/>
          <p:nvPr/>
        </p:nvPicPr>
        <p:blipFill>
          <a:blip r:embed="rId2"/>
          <a:stretch>
            <a:fillRect/>
          </a:stretch>
        </p:blipFill>
        <p:spPr>
          <a:xfrm>
            <a:off x="179512" y="1159732"/>
            <a:ext cx="5760720" cy="3378200"/>
          </a:xfrm>
          <a:prstGeom prst="rect">
            <a:avLst/>
          </a:prstGeom>
        </p:spPr>
      </p:pic>
      <p:sp>
        <p:nvSpPr>
          <p:cNvPr id="18" name="Flèche droite 17"/>
          <p:cNvSpPr/>
          <p:nvPr/>
        </p:nvSpPr>
        <p:spPr>
          <a:xfrm>
            <a:off x="2195736" y="1210169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3066096" y="2636912"/>
            <a:ext cx="5760720" cy="3413125"/>
          </a:xfrm>
          <a:prstGeom prst="rect">
            <a:avLst/>
          </a:prstGeom>
        </p:spPr>
      </p:pic>
      <p:sp>
        <p:nvSpPr>
          <p:cNvPr id="17" name="Flèche droite 16"/>
          <p:cNvSpPr/>
          <p:nvPr/>
        </p:nvSpPr>
        <p:spPr>
          <a:xfrm>
            <a:off x="7020272" y="5739960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462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Guide opératoire </a:t>
            </a:r>
            <a:r>
              <a:rPr lang="fr-FR" dirty="0" err="1"/>
              <a:t>MyCrédit</a:t>
            </a:r>
            <a:r>
              <a:rPr lang="fr-FR" dirty="0"/>
              <a:t> Conso</a:t>
            </a:r>
            <a:endParaRPr lang="fr-FR" b="0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21"/>
          </p:nvPr>
        </p:nvSpPr>
        <p:spPr>
          <a:xfrm>
            <a:off x="3275856" y="6363969"/>
            <a:ext cx="1872008" cy="365125"/>
          </a:xfrm>
        </p:spPr>
        <p:txBody>
          <a:bodyPr/>
          <a:lstStyle/>
          <a:p>
            <a:r>
              <a:rPr lang="fr-FR" dirty="0" smtClean="0"/>
              <a:t>Processus POP – Mars 2021</a:t>
            </a: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47664" y="376629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   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547664" y="596657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" name="Image 9"/>
          <p:cNvPicPr/>
          <p:nvPr/>
        </p:nvPicPr>
        <p:blipFill>
          <a:blip r:embed="rId2"/>
          <a:stretch>
            <a:fillRect/>
          </a:stretch>
        </p:blipFill>
        <p:spPr>
          <a:xfrm>
            <a:off x="224099" y="1260270"/>
            <a:ext cx="5760720" cy="3606165"/>
          </a:xfrm>
          <a:prstGeom prst="rect">
            <a:avLst/>
          </a:prstGeom>
        </p:spPr>
      </p:pic>
      <p:sp>
        <p:nvSpPr>
          <p:cNvPr id="18" name="Flèche droite 17"/>
          <p:cNvSpPr/>
          <p:nvPr/>
        </p:nvSpPr>
        <p:spPr>
          <a:xfrm>
            <a:off x="4283968" y="4575008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065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/>
          <p:nvPr/>
        </p:nvPicPr>
        <p:blipFill>
          <a:blip r:embed="rId2"/>
          <a:stretch>
            <a:fillRect/>
          </a:stretch>
        </p:blipFill>
        <p:spPr>
          <a:xfrm>
            <a:off x="2915816" y="2586786"/>
            <a:ext cx="5760720" cy="3556635"/>
          </a:xfrm>
          <a:prstGeom prst="rect">
            <a:avLst/>
          </a:prstGeom>
        </p:spPr>
      </p:pic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Guide opératoire </a:t>
            </a:r>
            <a:r>
              <a:rPr lang="fr-FR" dirty="0" err="1"/>
              <a:t>MyCrédit</a:t>
            </a:r>
            <a:r>
              <a:rPr lang="fr-FR" dirty="0"/>
              <a:t> Conso</a:t>
            </a:r>
            <a:endParaRPr lang="fr-FR" b="0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21"/>
          </p:nvPr>
        </p:nvSpPr>
        <p:spPr>
          <a:xfrm>
            <a:off x="3275856" y="6363969"/>
            <a:ext cx="1872008" cy="365125"/>
          </a:xfrm>
        </p:spPr>
        <p:txBody>
          <a:bodyPr/>
          <a:lstStyle/>
          <a:p>
            <a:r>
              <a:rPr lang="fr-FR" dirty="0" smtClean="0"/>
              <a:t>Processus POP – Mars 2021</a:t>
            </a: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47664" y="376629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   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547664" y="596657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" name="Image 9"/>
          <p:cNvPicPr/>
          <p:nvPr/>
        </p:nvPicPr>
        <p:blipFill rotWithShape="1">
          <a:blip r:embed="rId3"/>
          <a:srcRect b="9420"/>
          <a:stretch/>
        </p:blipFill>
        <p:spPr>
          <a:xfrm>
            <a:off x="185864" y="1140634"/>
            <a:ext cx="5760720" cy="3224470"/>
          </a:xfrm>
          <a:prstGeom prst="rect">
            <a:avLst/>
          </a:prstGeom>
        </p:spPr>
      </p:pic>
      <p:sp>
        <p:nvSpPr>
          <p:cNvPr id="17" name="Flèche droite 16"/>
          <p:cNvSpPr/>
          <p:nvPr/>
        </p:nvSpPr>
        <p:spPr>
          <a:xfrm>
            <a:off x="4716016" y="4892190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674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Guide opératoire </a:t>
            </a:r>
            <a:r>
              <a:rPr lang="fr-FR" dirty="0" err="1"/>
              <a:t>MyCrédit</a:t>
            </a:r>
            <a:r>
              <a:rPr lang="fr-FR" dirty="0"/>
              <a:t> Conso</a:t>
            </a:r>
            <a:endParaRPr lang="fr-FR" b="0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21"/>
          </p:nvPr>
        </p:nvSpPr>
        <p:spPr>
          <a:xfrm>
            <a:off x="3275856" y="6363969"/>
            <a:ext cx="1872008" cy="365125"/>
          </a:xfrm>
        </p:spPr>
        <p:txBody>
          <a:bodyPr/>
          <a:lstStyle/>
          <a:p>
            <a:r>
              <a:rPr lang="fr-FR" dirty="0" smtClean="0"/>
              <a:t>Processus POP – Mars 2021</a:t>
            </a: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47664" y="376629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   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547664" y="596657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2" name="Image 11"/>
          <p:cNvPicPr/>
          <p:nvPr/>
        </p:nvPicPr>
        <p:blipFill>
          <a:blip r:embed="rId2"/>
          <a:stretch>
            <a:fillRect/>
          </a:stretch>
        </p:blipFill>
        <p:spPr>
          <a:xfrm>
            <a:off x="1691640" y="1638384"/>
            <a:ext cx="5760720" cy="3319780"/>
          </a:xfrm>
          <a:prstGeom prst="rect">
            <a:avLst/>
          </a:prstGeom>
        </p:spPr>
      </p:pic>
      <p:sp>
        <p:nvSpPr>
          <p:cNvPr id="17" name="Flèche droite 16"/>
          <p:cNvSpPr/>
          <p:nvPr/>
        </p:nvSpPr>
        <p:spPr>
          <a:xfrm rot="10800000">
            <a:off x="7467894" y="3258638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droite 13"/>
          <p:cNvSpPr/>
          <p:nvPr/>
        </p:nvSpPr>
        <p:spPr>
          <a:xfrm rot="10800000">
            <a:off x="7487333" y="4684517"/>
            <a:ext cx="360040" cy="27364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166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Guide opératoire </a:t>
            </a:r>
            <a:r>
              <a:rPr lang="fr-FR" dirty="0" err="1"/>
              <a:t>MyCrédit</a:t>
            </a:r>
            <a:r>
              <a:rPr lang="fr-FR" dirty="0"/>
              <a:t> Conso</a:t>
            </a:r>
            <a:endParaRPr lang="fr-FR" b="0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21"/>
          </p:nvPr>
        </p:nvSpPr>
        <p:spPr>
          <a:xfrm>
            <a:off x="3275856" y="6363969"/>
            <a:ext cx="1872008" cy="365125"/>
          </a:xfrm>
        </p:spPr>
        <p:txBody>
          <a:bodyPr/>
          <a:lstStyle/>
          <a:p>
            <a:r>
              <a:rPr lang="fr-FR" dirty="0" smtClean="0"/>
              <a:t>Processus POP – Mars 2021</a:t>
            </a: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47664" y="376629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   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547664" y="596657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3" name="Image 12"/>
          <p:cNvPicPr/>
          <p:nvPr/>
        </p:nvPicPr>
        <p:blipFill>
          <a:blip r:embed="rId2"/>
          <a:stretch>
            <a:fillRect/>
          </a:stretch>
        </p:blipFill>
        <p:spPr>
          <a:xfrm>
            <a:off x="1691640" y="1762858"/>
            <a:ext cx="5760720" cy="353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3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F4256A-1649-443E-A6B9-148A4F0DC50C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3241</TotalTime>
  <Words>485</Words>
  <Application>Microsoft Office PowerPoint</Application>
  <PresentationFormat>Affichage à l'écran (4:3)</PresentationFormat>
  <Paragraphs>105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9" baseType="lpstr">
      <vt:lpstr>Arial</vt:lpstr>
      <vt:lpstr>Arial Narrow</vt:lpstr>
      <vt:lpstr>Calibri</vt:lpstr>
      <vt:lpstr>Verdana</vt:lpstr>
      <vt:lpstr>Wingdings</vt:lpstr>
      <vt:lpstr>Wingdings 2</vt:lpstr>
      <vt:lpstr>Wingdings 3</vt:lpstr>
      <vt:lpstr>Thème Office</vt:lpstr>
      <vt:lpstr>Crédits POP</vt:lpstr>
      <vt:lpstr>sommaire</vt:lpstr>
      <vt:lpstr>Vue d’ensemble</vt:lpstr>
      <vt:lpstr>Définition des typologies de prêts à instruire</vt:lpstr>
      <vt:lpstr>Définition des typologies de prêts à instruire</vt:lpstr>
      <vt:lpstr>Guide opératoire MyCrédit Conso</vt:lpstr>
      <vt:lpstr>Guide opératoire MyCrédit Conso</vt:lpstr>
      <vt:lpstr>Guide opératoire MyCrédit Conso</vt:lpstr>
      <vt:lpstr>Guide opératoire MyCrédit Conso</vt:lpstr>
      <vt:lpstr>Guide opératoire MyCrédit Conso</vt:lpstr>
      <vt:lpstr>Guide opératoire MyCrédit Conso</vt:lpstr>
      <vt:lpstr>Guide opératoire MyCrédit Conso</vt:lpstr>
      <vt:lpstr>Guide opératoire MyCrédit Conso</vt:lpstr>
      <vt:lpstr>Guide opératoire MyCrédit Conso</vt:lpstr>
      <vt:lpstr>Guide opératoire MyCrédit Conso</vt:lpstr>
      <vt:lpstr>Guide opératoire MyCrédit Conso</vt:lpstr>
      <vt:lpstr>Guide opératoire MyCrédit Conso</vt:lpstr>
      <vt:lpstr>Guide opératoire MyCrédit Conso</vt:lpstr>
      <vt:lpstr>Guide opératoire MyCrédit Conso</vt:lpstr>
      <vt:lpstr>Guide opératoire MyCrédit Conso</vt:lpstr>
      <vt:lpstr>Guide opératoire MyCrédit Conso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POIGNANT Anne [CEGEE]</cp:lastModifiedBy>
  <cp:revision>264</cp:revision>
  <dcterms:created xsi:type="dcterms:W3CDTF">2017-05-30T18:41:27Z</dcterms:created>
  <dcterms:modified xsi:type="dcterms:W3CDTF">2021-05-07T07:57:19Z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alexis.dursus@cegee.caisse-epargne.fr</vt:lpwstr>
  </property>
  <property fmtid="{D5CDD505-2E9C-101B-9397-08002B2CF9AE}" pid="6" name="MSIP_Label_48a19f0c-bea1-442e-a475-ed109d9ec508_SetDate">
    <vt:lpwstr>2021-03-10T16:06:52.9917986Z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