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12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198E2-3238-4A90-8300-44F88665388A}" type="datetimeFigureOut">
              <a:rPr lang="fr-FR" smtClean="0"/>
              <a:t>09/06/2020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9A700-BBA2-47DA-8205-B23CDB287CA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46087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198E2-3238-4A90-8300-44F88665388A}" type="datetimeFigureOut">
              <a:rPr lang="fr-FR" smtClean="0"/>
              <a:t>09/06/2020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9A700-BBA2-47DA-8205-B23CDB287CA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1946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198E2-3238-4A90-8300-44F88665388A}" type="datetimeFigureOut">
              <a:rPr lang="fr-FR" smtClean="0"/>
              <a:t>09/06/2020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9A700-BBA2-47DA-8205-B23CDB287CA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82377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198E2-3238-4A90-8300-44F88665388A}" type="datetimeFigureOut">
              <a:rPr lang="fr-FR" smtClean="0"/>
              <a:t>09/06/2020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9A700-BBA2-47DA-8205-B23CDB287CA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47252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198E2-3238-4A90-8300-44F88665388A}" type="datetimeFigureOut">
              <a:rPr lang="fr-FR" smtClean="0"/>
              <a:t>09/06/2020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9A700-BBA2-47DA-8205-B23CDB287CA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5379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198E2-3238-4A90-8300-44F88665388A}" type="datetimeFigureOut">
              <a:rPr lang="fr-FR" smtClean="0"/>
              <a:t>09/06/2020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9A700-BBA2-47DA-8205-B23CDB287CA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5982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198E2-3238-4A90-8300-44F88665388A}" type="datetimeFigureOut">
              <a:rPr lang="fr-FR" smtClean="0"/>
              <a:t>09/06/2020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9A700-BBA2-47DA-8205-B23CDB287CA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79003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198E2-3238-4A90-8300-44F88665388A}" type="datetimeFigureOut">
              <a:rPr lang="fr-FR" smtClean="0"/>
              <a:t>09/06/2020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9A700-BBA2-47DA-8205-B23CDB287CA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41784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198E2-3238-4A90-8300-44F88665388A}" type="datetimeFigureOut">
              <a:rPr lang="fr-FR" smtClean="0"/>
              <a:t>09/06/2020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9A700-BBA2-47DA-8205-B23CDB287CA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78697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198E2-3238-4A90-8300-44F88665388A}" type="datetimeFigureOut">
              <a:rPr lang="fr-FR" smtClean="0"/>
              <a:t>09/06/2020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9A700-BBA2-47DA-8205-B23CDB287CA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03427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198E2-3238-4A90-8300-44F88665388A}" type="datetimeFigureOut">
              <a:rPr lang="fr-FR" smtClean="0"/>
              <a:t>09/06/2020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9A700-BBA2-47DA-8205-B23CDB287CA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72304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8198E2-3238-4A90-8300-44F88665388A}" type="datetimeFigureOut">
              <a:rPr lang="fr-FR" smtClean="0"/>
              <a:t>09/06/2020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D9A700-BBA2-47DA-8205-B23CDB287CA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6553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284"/>
          <a:stretch/>
        </p:blipFill>
        <p:spPr>
          <a:xfrm>
            <a:off x="10322120" y="726635"/>
            <a:ext cx="1299257" cy="107469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415014" y="1650536"/>
            <a:ext cx="1224000" cy="929338"/>
          </a:xfrm>
          <a:prstGeom prst="rect">
            <a:avLst/>
          </a:prstGeom>
          <a:solidFill>
            <a:srgbClr val="C31632">
              <a:lumMod val="20000"/>
              <a:lumOff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+mn-cs"/>
              </a:rPr>
              <a:t>Fidélité IARD</a:t>
            </a:r>
          </a:p>
        </p:txBody>
      </p:sp>
      <p:sp>
        <p:nvSpPr>
          <p:cNvPr id="6" name="Rectangle 5"/>
          <p:cNvSpPr/>
          <p:nvPr/>
        </p:nvSpPr>
        <p:spPr>
          <a:xfrm>
            <a:off x="2751633" y="1652264"/>
            <a:ext cx="6327945" cy="357913"/>
          </a:xfrm>
          <a:prstGeom prst="rect">
            <a:avLst/>
          </a:prstGeom>
          <a:solidFill>
            <a:srgbClr val="EA4E55">
              <a:lumMod val="60000"/>
              <a:lumOff val="4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ea typeface="+mn-ea"/>
                <a:cs typeface="+mn-cs"/>
              </a:rPr>
              <a:t>Remise multi-vente (5% à partir du 2ème contrat AUTO souscrit donnant droit à la remise à vie)</a:t>
            </a:r>
          </a:p>
        </p:txBody>
      </p:sp>
      <p:sp>
        <p:nvSpPr>
          <p:cNvPr id="7" name="Rectangle 6"/>
          <p:cNvSpPr/>
          <p:nvPr/>
        </p:nvSpPr>
        <p:spPr>
          <a:xfrm>
            <a:off x="1415014" y="2655641"/>
            <a:ext cx="1224000" cy="432048"/>
          </a:xfrm>
          <a:prstGeom prst="rect">
            <a:avLst/>
          </a:prstGeom>
          <a:solidFill>
            <a:srgbClr val="C31632">
              <a:lumMod val="20000"/>
              <a:lumOff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+mn-cs"/>
              </a:rPr>
              <a:t>Remise tarifaire</a:t>
            </a:r>
          </a:p>
        </p:txBody>
      </p:sp>
      <p:sp>
        <p:nvSpPr>
          <p:cNvPr id="8" name="Rectangle 7"/>
          <p:cNvSpPr/>
          <p:nvPr/>
        </p:nvSpPr>
        <p:spPr>
          <a:xfrm>
            <a:off x="2751633" y="2655641"/>
            <a:ext cx="6327945" cy="432048"/>
          </a:xfrm>
          <a:prstGeom prst="rect">
            <a:avLst/>
          </a:prstGeom>
          <a:solidFill>
            <a:srgbClr val="EA4E55">
              <a:lumMod val="60000"/>
              <a:lumOff val="4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ea typeface="+mn-ea"/>
                <a:cs typeface="+mn-cs"/>
              </a:rPr>
              <a:t>Remise à la main du réseau : jusqu’à 80 € de remise en fonction du montant total de la prime sur les contrats AUTO &amp; MRH (délégation DA)</a:t>
            </a:r>
          </a:p>
        </p:txBody>
      </p:sp>
      <p:sp>
        <p:nvSpPr>
          <p:cNvPr id="9" name="Rectangle 8"/>
          <p:cNvSpPr/>
          <p:nvPr/>
        </p:nvSpPr>
        <p:spPr>
          <a:xfrm>
            <a:off x="1415014" y="3163455"/>
            <a:ext cx="1224000" cy="2581631"/>
          </a:xfrm>
          <a:prstGeom prst="rect">
            <a:avLst/>
          </a:prstGeom>
          <a:solidFill>
            <a:srgbClr val="C31632">
              <a:lumMod val="20000"/>
              <a:lumOff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+mn-cs"/>
              </a:rPr>
              <a:t>Les remises spécifiques AUTO</a:t>
            </a:r>
          </a:p>
        </p:txBody>
      </p:sp>
      <p:sp>
        <p:nvSpPr>
          <p:cNvPr id="10" name="Rectangle 9"/>
          <p:cNvSpPr/>
          <p:nvPr/>
        </p:nvSpPr>
        <p:spPr>
          <a:xfrm>
            <a:off x="2781258" y="3195426"/>
            <a:ext cx="2256991" cy="288032"/>
          </a:xfrm>
          <a:prstGeom prst="rect">
            <a:avLst/>
          </a:prstGeom>
          <a:solidFill>
            <a:srgbClr val="EA4E55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ea typeface="+mn-ea"/>
                <a:cs typeface="+mn-cs"/>
              </a:rPr>
              <a:t>Remise changement de véhicule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781254" y="4703178"/>
            <a:ext cx="2256991" cy="288032"/>
          </a:xfrm>
          <a:prstGeom prst="rect">
            <a:avLst/>
          </a:prstGeom>
          <a:solidFill>
            <a:srgbClr val="EA4E55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ea typeface="+mn-ea"/>
                <a:cs typeface="+mn-cs"/>
              </a:rPr>
              <a:t>Bonus parent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781257" y="3572364"/>
            <a:ext cx="2256991" cy="288032"/>
          </a:xfrm>
          <a:prstGeom prst="rect">
            <a:avLst/>
          </a:prstGeom>
          <a:solidFill>
            <a:srgbClr val="EA4E55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ea typeface="+mn-ea"/>
                <a:cs typeface="+mn-cs"/>
              </a:rPr>
              <a:t>Avantage conduite accompagnée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781253" y="5080116"/>
            <a:ext cx="2256991" cy="288032"/>
          </a:xfrm>
          <a:prstGeom prst="rect">
            <a:avLst/>
          </a:prstGeom>
          <a:solidFill>
            <a:srgbClr val="EA4E55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ea typeface="+mn-ea"/>
                <a:cs typeface="+mn-cs"/>
              </a:rPr>
              <a:t>Bonus Bon Conducteur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781256" y="3949302"/>
            <a:ext cx="2256991" cy="288032"/>
          </a:xfrm>
          <a:prstGeom prst="rect">
            <a:avLst/>
          </a:prstGeom>
          <a:solidFill>
            <a:srgbClr val="EA4E55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ea typeface="+mn-ea"/>
                <a:cs typeface="+mn-cs"/>
              </a:rPr>
              <a:t>Avantage Bonus 50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781252" y="5457055"/>
            <a:ext cx="2256991" cy="288032"/>
          </a:xfrm>
          <a:prstGeom prst="rect">
            <a:avLst/>
          </a:prstGeom>
          <a:solidFill>
            <a:srgbClr val="EA4E55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ea typeface="+mn-ea"/>
                <a:cs typeface="+mn-cs"/>
              </a:rPr>
              <a:t>Avantage Kilomètre Responsable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781255" y="4326240"/>
            <a:ext cx="2256991" cy="288032"/>
          </a:xfrm>
          <a:prstGeom prst="rect">
            <a:avLst/>
          </a:prstGeom>
          <a:solidFill>
            <a:srgbClr val="EA4E55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ea typeface="+mn-ea"/>
                <a:cs typeface="+mn-cs"/>
              </a:rPr>
              <a:t>Avantage Véhicule Electrique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415014" y="5840672"/>
            <a:ext cx="1224000" cy="380029"/>
          </a:xfrm>
          <a:prstGeom prst="rect">
            <a:avLst/>
          </a:prstGeom>
          <a:solidFill>
            <a:srgbClr val="C31632">
              <a:lumMod val="20000"/>
              <a:lumOff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+mn-cs"/>
              </a:rPr>
              <a:t>Remise collaborateurs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781251" y="5840672"/>
            <a:ext cx="8052895" cy="373447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ea typeface="+mn-ea"/>
                <a:cs typeface="+mn-cs"/>
              </a:rPr>
              <a:t>Remise de 25% accordée sur les contrats AUTO, 2 ROUES, MRH et GAV (non cumulable avec remises</a:t>
            </a:r>
            <a:r>
              <a:rPr kumimoji="0" lang="fr-FR" sz="1200" b="0" i="0" u="none" strike="noStrike" kern="0" cap="none" spc="0" normalizeH="0" noProof="0" dirty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ea typeface="+mn-ea"/>
                <a:cs typeface="+mn-cs"/>
              </a:rPr>
              <a:t> fidélité)</a:t>
            </a:r>
            <a:r>
              <a:rPr kumimoji="0" lang="fr-FR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ea typeface="+mn-ea"/>
                <a:cs typeface="+mn-cs"/>
              </a:rPr>
              <a:t>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093679" y="3198615"/>
            <a:ext cx="3011083" cy="288032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lvl="0" algn="ctr"/>
            <a:r>
              <a:rPr lang="fr-FR" sz="1050" b="1" i="1" kern="0" dirty="0">
                <a:solidFill>
                  <a:srgbClr val="C00000"/>
                </a:solidFill>
              </a:rPr>
              <a:t>1 mois offert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093675" y="4706367"/>
            <a:ext cx="3011083" cy="288032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lvl="0" algn="ctr"/>
            <a:r>
              <a:rPr lang="fr-FR" sz="1050" b="1" i="1" kern="0" dirty="0">
                <a:solidFill>
                  <a:srgbClr val="C00000"/>
                </a:solidFill>
              </a:rPr>
              <a:t>Application d’un bonus 80 à la place d’un CRM réel 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093678" y="3575553"/>
            <a:ext cx="3011083" cy="288032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lvl="0" algn="ctr"/>
            <a:r>
              <a:rPr lang="fr-FR" sz="1050" b="1" i="1" kern="0" dirty="0">
                <a:solidFill>
                  <a:srgbClr val="C00000"/>
                </a:solidFill>
              </a:rPr>
              <a:t>-20% la 1ère année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093674" y="5083305"/>
            <a:ext cx="3011083" cy="288032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lvl="0" algn="ctr"/>
            <a:r>
              <a:rPr lang="fr-FR" sz="1050" b="1" i="1" kern="0" dirty="0">
                <a:solidFill>
                  <a:srgbClr val="C00000"/>
                </a:solidFill>
              </a:rPr>
              <a:t>Bonus 50 garanti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093677" y="3952491"/>
            <a:ext cx="3011083" cy="288032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lvl="0" algn="ctr"/>
            <a:r>
              <a:rPr lang="fr-FR" sz="1050" b="1" i="1" kern="0" dirty="0">
                <a:solidFill>
                  <a:srgbClr val="C00000"/>
                </a:solidFill>
              </a:rPr>
              <a:t>jusqu'à -3%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093672" y="5457055"/>
            <a:ext cx="3011083" cy="288032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lvl="0" algn="ctr"/>
            <a:r>
              <a:rPr lang="fr-FR" sz="1050" b="1" i="1" kern="0" dirty="0">
                <a:solidFill>
                  <a:srgbClr val="C00000"/>
                </a:solidFill>
              </a:rPr>
              <a:t>-10%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093676" y="4329429"/>
            <a:ext cx="3011083" cy="288032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lvl="0" algn="ctr"/>
            <a:r>
              <a:rPr lang="fr-FR" sz="1050" b="1" i="1" kern="0">
                <a:solidFill>
                  <a:srgbClr val="C00000"/>
                </a:solidFill>
              </a:rPr>
              <a:t>-30% de réduction par rapport à un véhicule à essence </a:t>
            </a:r>
            <a:endParaRPr lang="fr-FR" sz="1050" b="1" i="1" kern="0" dirty="0">
              <a:solidFill>
                <a:srgbClr val="C00000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8160190" y="3201873"/>
            <a:ext cx="2673963" cy="288032"/>
          </a:xfrm>
          <a:prstGeom prst="rect">
            <a:avLst/>
          </a:prstGeom>
          <a:noFill/>
          <a:ln w="3175" cap="flat" cmpd="sng" algn="ctr">
            <a:solidFill>
              <a:schemeClr val="tx1">
                <a:lumMod val="50000"/>
                <a:lumOff val="50000"/>
              </a:schemeClr>
            </a:solidFill>
            <a:prstDash val="sysDot"/>
          </a:ln>
          <a:effectLst/>
        </p:spPr>
        <p:txBody>
          <a:bodyPr rtlCol="0" anchor="ctr"/>
          <a:lstStyle/>
          <a:p>
            <a:pPr lvl="0"/>
            <a:r>
              <a:rPr lang="fr-FR" sz="800" kern="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En réalisant </a:t>
            </a:r>
            <a:r>
              <a:rPr lang="fr-FR" sz="800" kern="0" dirty="0">
                <a:solidFill>
                  <a:prstClr val="black">
                    <a:lumMod val="65000"/>
                    <a:lumOff val="35000"/>
                  </a:prstClr>
                </a:solidFill>
              </a:rPr>
              <a:t>un avenant « changement de véhicule » </a:t>
            </a:r>
          </a:p>
        </p:txBody>
      </p:sp>
      <p:sp>
        <p:nvSpPr>
          <p:cNvPr id="27" name="Rectangle 26"/>
          <p:cNvSpPr/>
          <p:nvPr/>
        </p:nvSpPr>
        <p:spPr>
          <a:xfrm>
            <a:off x="8160186" y="4709625"/>
            <a:ext cx="2673963" cy="288032"/>
          </a:xfrm>
          <a:prstGeom prst="rect">
            <a:avLst/>
          </a:prstGeom>
          <a:noFill/>
          <a:ln w="3175" cap="flat" cmpd="sng" algn="ctr">
            <a:solidFill>
              <a:schemeClr val="tx1">
                <a:lumMod val="50000"/>
                <a:lumOff val="50000"/>
              </a:schemeClr>
            </a:solidFill>
            <a:prstDash val="sysDot"/>
          </a:ln>
          <a:effectLst/>
        </p:spPr>
        <p:txBody>
          <a:bodyPr rtlCol="0" anchor="ctr"/>
          <a:lstStyle/>
          <a:p>
            <a:pPr lvl="0"/>
            <a:r>
              <a:rPr lang="fr-FR" sz="800" kern="0" dirty="0">
                <a:solidFill>
                  <a:prstClr val="black">
                    <a:lumMod val="65000"/>
                    <a:lumOff val="35000"/>
                  </a:prstClr>
                </a:solidFill>
              </a:rPr>
              <a:t>Avoir un de ses parents en bonus </a:t>
            </a:r>
            <a:r>
              <a:rPr lang="fr-FR" sz="800" kern="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50 en C.E.</a:t>
            </a:r>
            <a:endParaRPr lang="fr-FR" sz="800" kern="0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8160189" y="3578811"/>
            <a:ext cx="2673963" cy="288032"/>
          </a:xfrm>
          <a:prstGeom prst="rect">
            <a:avLst/>
          </a:prstGeom>
          <a:noFill/>
          <a:ln w="3175" cap="flat" cmpd="sng" algn="ctr">
            <a:solidFill>
              <a:schemeClr val="tx1">
                <a:lumMod val="50000"/>
                <a:lumOff val="50000"/>
              </a:schemeClr>
            </a:solidFill>
            <a:prstDash val="sysDot"/>
          </a:ln>
          <a:effectLst/>
        </p:spPr>
        <p:txBody>
          <a:bodyPr rtlCol="0" anchor="ctr"/>
          <a:lstStyle/>
          <a:p>
            <a:pPr lvl="0"/>
            <a:r>
              <a:rPr lang="fr-FR" sz="800" kern="0" dirty="0">
                <a:solidFill>
                  <a:prstClr val="black">
                    <a:lumMod val="65000"/>
                    <a:lumOff val="35000"/>
                  </a:prstClr>
                </a:solidFill>
              </a:rPr>
              <a:t>Avoir obtenu son permis en conduite accompagnée</a:t>
            </a:r>
          </a:p>
        </p:txBody>
      </p:sp>
      <p:sp>
        <p:nvSpPr>
          <p:cNvPr id="29" name="Rectangle 28"/>
          <p:cNvSpPr/>
          <p:nvPr/>
        </p:nvSpPr>
        <p:spPr>
          <a:xfrm>
            <a:off x="8160185" y="5086563"/>
            <a:ext cx="2673963" cy="288032"/>
          </a:xfrm>
          <a:prstGeom prst="rect">
            <a:avLst/>
          </a:prstGeom>
          <a:noFill/>
          <a:ln w="3175" cap="flat" cmpd="sng" algn="ctr">
            <a:solidFill>
              <a:schemeClr val="tx1">
                <a:lumMod val="50000"/>
                <a:lumOff val="50000"/>
              </a:schemeClr>
            </a:solidFill>
            <a:prstDash val="sysDot"/>
          </a:ln>
          <a:effectLst/>
        </p:spPr>
        <p:txBody>
          <a:bodyPr rtlCol="0" anchor="ctr"/>
          <a:lstStyle/>
          <a:p>
            <a:pPr lvl="0"/>
            <a:r>
              <a:rPr lang="fr-FR" sz="800" kern="0" dirty="0">
                <a:solidFill>
                  <a:prstClr val="black">
                    <a:lumMod val="65000"/>
                    <a:lumOff val="35000"/>
                  </a:prstClr>
                </a:solidFill>
              </a:rPr>
              <a:t>Avoir un bonus 50 depuis au moins 3 ans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160188" y="3955749"/>
            <a:ext cx="2673963" cy="288032"/>
          </a:xfrm>
          <a:prstGeom prst="rect">
            <a:avLst/>
          </a:prstGeom>
          <a:noFill/>
          <a:ln w="3175" cap="flat" cmpd="sng" algn="ctr">
            <a:solidFill>
              <a:schemeClr val="tx1">
                <a:lumMod val="50000"/>
                <a:lumOff val="50000"/>
              </a:schemeClr>
            </a:solidFill>
            <a:prstDash val="sysDot"/>
          </a:ln>
          <a:effectLst/>
        </p:spPr>
        <p:txBody>
          <a:bodyPr rtlCol="0" anchor="ctr"/>
          <a:lstStyle/>
          <a:p>
            <a:pPr lvl="0"/>
            <a:r>
              <a:rPr lang="fr-FR" sz="800" kern="0" dirty="0">
                <a:solidFill>
                  <a:prstClr val="black">
                    <a:lumMod val="65000"/>
                    <a:lumOff val="35000"/>
                  </a:prstClr>
                </a:solidFill>
              </a:rPr>
              <a:t>Détenir un bonus 50 depuis au moins 3 ans à la souscription</a:t>
            </a:r>
          </a:p>
        </p:txBody>
      </p:sp>
      <p:sp>
        <p:nvSpPr>
          <p:cNvPr id="31" name="Rectangle 30"/>
          <p:cNvSpPr/>
          <p:nvPr/>
        </p:nvSpPr>
        <p:spPr>
          <a:xfrm>
            <a:off x="8160184" y="5463502"/>
            <a:ext cx="2673963" cy="288032"/>
          </a:xfrm>
          <a:prstGeom prst="rect">
            <a:avLst/>
          </a:prstGeom>
          <a:noFill/>
          <a:ln w="3175" cap="flat" cmpd="sng" algn="ctr">
            <a:solidFill>
              <a:schemeClr val="tx1">
                <a:lumMod val="50000"/>
                <a:lumOff val="50000"/>
              </a:schemeClr>
            </a:solidFill>
            <a:prstDash val="sysDot"/>
          </a:ln>
          <a:effectLst/>
        </p:spPr>
        <p:txBody>
          <a:bodyPr rtlCol="0" anchor="ctr"/>
          <a:lstStyle/>
          <a:p>
            <a:pPr lvl="0"/>
            <a:r>
              <a:rPr lang="fr-FR" sz="800" kern="0" dirty="0">
                <a:solidFill>
                  <a:prstClr val="black">
                    <a:lumMod val="65000"/>
                    <a:lumOff val="35000"/>
                  </a:prstClr>
                </a:solidFill>
              </a:rPr>
              <a:t>Parcourir moins de 8 000 km par an</a:t>
            </a:r>
          </a:p>
        </p:txBody>
      </p:sp>
      <p:sp>
        <p:nvSpPr>
          <p:cNvPr id="32" name="Rectangle 31"/>
          <p:cNvSpPr/>
          <p:nvPr/>
        </p:nvSpPr>
        <p:spPr>
          <a:xfrm>
            <a:off x="8160187" y="4332687"/>
            <a:ext cx="2673963" cy="288032"/>
          </a:xfrm>
          <a:prstGeom prst="rect">
            <a:avLst/>
          </a:prstGeom>
          <a:noFill/>
          <a:ln w="3175" cap="flat" cmpd="sng" algn="ctr">
            <a:solidFill>
              <a:schemeClr val="tx1">
                <a:lumMod val="50000"/>
                <a:lumOff val="50000"/>
              </a:schemeClr>
            </a:solidFill>
            <a:prstDash val="sysDot"/>
          </a:ln>
          <a:effectLst/>
        </p:spPr>
        <p:txBody>
          <a:bodyPr rtlCol="0" anchor="ctr"/>
          <a:lstStyle/>
          <a:p>
            <a:pPr lvl="0"/>
            <a:r>
              <a:rPr lang="fr-FR" sz="800" kern="0" dirty="0">
                <a:solidFill>
                  <a:prstClr val="black">
                    <a:lumMod val="65000"/>
                    <a:lumOff val="35000"/>
                  </a:prstClr>
                </a:solidFill>
              </a:rPr>
              <a:t>Posséder un véhicule électrique</a:t>
            </a:r>
          </a:p>
        </p:txBody>
      </p:sp>
      <p:sp>
        <p:nvSpPr>
          <p:cNvPr id="33" name="Rectangle 32"/>
          <p:cNvSpPr/>
          <p:nvPr/>
        </p:nvSpPr>
        <p:spPr>
          <a:xfrm>
            <a:off x="2751633" y="2089207"/>
            <a:ext cx="6327945" cy="490667"/>
          </a:xfrm>
          <a:prstGeom prst="rect">
            <a:avLst/>
          </a:prstGeom>
          <a:solidFill>
            <a:srgbClr val="C000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r>
              <a:rPr lang="fr-FR" sz="1200" kern="0" dirty="0" smtClean="0">
                <a:solidFill>
                  <a:schemeClr val="bg1"/>
                </a:solidFill>
              </a:rPr>
              <a:t>         </a:t>
            </a:r>
            <a:r>
              <a:rPr lang="fr-FR" sz="1200" b="1" kern="0" dirty="0" smtClean="0">
                <a:solidFill>
                  <a:schemeClr val="bg1"/>
                </a:solidFill>
              </a:rPr>
              <a:t>Remise Auto / 2 Roues [nouveau] </a:t>
            </a:r>
            <a:r>
              <a:rPr lang="fr-FR" sz="1200" kern="0" dirty="0" smtClean="0">
                <a:solidFill>
                  <a:schemeClr val="bg1"/>
                </a:solidFill>
              </a:rPr>
              <a:t>: </a:t>
            </a:r>
            <a:r>
              <a:rPr lang="fr-FR" sz="1400" b="1" dirty="0">
                <a:solidFill>
                  <a:schemeClr val="bg1"/>
                </a:solidFill>
                <a:latin typeface="Calibri" panose="020F0502020204030204" pitchFamily="34" charset="0"/>
              </a:rPr>
              <a:t>Remise </a:t>
            </a:r>
            <a:r>
              <a:rPr lang="fr-FR" sz="14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de 15% </a:t>
            </a:r>
            <a:r>
              <a:rPr lang="fr-FR" sz="1200" dirty="0" smtClean="0">
                <a:solidFill>
                  <a:schemeClr val="bg1"/>
                </a:solidFill>
                <a:latin typeface="Calibri" panose="020F0502020204030204" pitchFamily="34" charset="0"/>
              </a:rPr>
              <a:t>appliquée </a:t>
            </a:r>
            <a:r>
              <a:rPr lang="fr-FR" sz="1200" dirty="0">
                <a:solidFill>
                  <a:schemeClr val="bg1"/>
                </a:solidFill>
                <a:latin typeface="Calibri" panose="020F0502020204030204" pitchFamily="34" charset="0"/>
              </a:rPr>
              <a:t>sur le contrat 2 Roues (sans restriction </a:t>
            </a:r>
            <a:r>
              <a:rPr lang="fr-FR" sz="1200" dirty="0" smtClean="0">
                <a:solidFill>
                  <a:schemeClr val="bg1"/>
                </a:solidFill>
                <a:latin typeface="Calibri" panose="020F0502020204030204" pitchFamily="34" charset="0"/>
              </a:rPr>
              <a:t>de </a:t>
            </a:r>
            <a:r>
              <a:rPr lang="fr-FR" sz="1200" dirty="0">
                <a:solidFill>
                  <a:schemeClr val="bg1"/>
                </a:solidFill>
                <a:latin typeface="Calibri" panose="020F0502020204030204" pitchFamily="34" charset="0"/>
              </a:rPr>
              <a:t>cylindrée sur le 2 Roues) pour les détenteurs d’un contrat Auto</a:t>
            </a:r>
            <a:r>
              <a:rPr lang="fr-FR" sz="1200" dirty="0" smtClean="0">
                <a:solidFill>
                  <a:schemeClr val="bg1"/>
                </a:solidFill>
                <a:latin typeface="Calibri" panose="020F0502020204030204" pitchFamily="34" charset="0"/>
              </a:rPr>
              <a:t>.</a:t>
            </a:r>
            <a:endParaRPr lang="fr-FR" sz="1200" kern="0" dirty="0">
              <a:solidFill>
                <a:schemeClr val="bg1"/>
              </a:solidFill>
            </a:endParaRPr>
          </a:p>
        </p:txBody>
      </p:sp>
      <p:pic>
        <p:nvPicPr>
          <p:cNvPr id="34" name="Image 3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1632" y="2084792"/>
            <a:ext cx="391229" cy="391229"/>
          </a:xfrm>
          <a:prstGeom prst="rect">
            <a:avLst/>
          </a:prstGeom>
        </p:spPr>
      </p:pic>
      <p:pic>
        <p:nvPicPr>
          <p:cNvPr id="35" name="Image 34"/>
          <p:cNvPicPr>
            <a:picLocks noChangeAspect="1"/>
          </p:cNvPicPr>
          <p:nvPr/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7165" y="1865571"/>
            <a:ext cx="1108651" cy="1108651"/>
          </a:xfrm>
          <a:prstGeom prst="rect">
            <a:avLst/>
          </a:prstGeom>
        </p:spPr>
      </p:pic>
      <p:sp>
        <p:nvSpPr>
          <p:cNvPr id="36" name="Titre 5"/>
          <p:cNvSpPr txBox="1">
            <a:spLocks/>
          </p:cNvSpPr>
          <p:nvPr/>
        </p:nvSpPr>
        <p:spPr>
          <a:xfrm>
            <a:off x="367767" y="209837"/>
            <a:ext cx="8729208" cy="90161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20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L’essentiel des Offres</a:t>
            </a:r>
            <a:br>
              <a:rPr lang="fr-FR" sz="20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IARD AUTO &amp; MOTO : Une offre promotionnelle et des remises disponibles toute l’année pour nos clients</a:t>
            </a:r>
            <a:endParaRPr lang="fr-FR" sz="14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742397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241</Words>
  <Application>Microsoft Office PowerPoint</Application>
  <PresentationFormat>Grand écran</PresentationFormat>
  <Paragraphs>30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Thème Office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WEISS Michel [CEGEE]</dc:creator>
  <cp:lastModifiedBy>WEISS Michel [CEGEE]</cp:lastModifiedBy>
  <cp:revision>2</cp:revision>
  <dcterms:created xsi:type="dcterms:W3CDTF">2020-06-09T14:31:27Z</dcterms:created>
  <dcterms:modified xsi:type="dcterms:W3CDTF">2020-06-09T14:34:27Z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michel.weiss@cegee.caisse-epargne.fr</vt:lpwstr>
  </property>
  <property fmtid="{D5CDD505-2E9C-101B-9397-08002B2CF9AE}" pid="5" name="MSIP_Label_48a19f0c-bea1-442e-a475-ed109d9ec508_SetDate">
    <vt:lpwstr>2020-06-09T14:33:22.9658294Z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</Properties>
</file>