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8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C1B24"/>
    <a:srgbClr val="E7302A"/>
    <a:srgbClr val="C31632"/>
    <a:srgbClr val="F5F5F5"/>
    <a:srgbClr val="D11921"/>
    <a:srgbClr val="FF0000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1484313"/>
            <a:ext cx="10267357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31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 userDrawn="1">
          <p15:clr>
            <a:srgbClr val="FBAE40"/>
          </p15:clr>
        </p15:guide>
        <p15:guide id="7" pos="70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0267357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5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>
          <p15:clr>
            <a:srgbClr val="FBAE40"/>
          </p15:clr>
        </p15:guide>
        <p15:guide id="7" pos="70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5938" y="1484313"/>
            <a:ext cx="11145766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5938" y="365126"/>
            <a:ext cx="11160125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6" name="Espace réservé du texte 13"/>
          <p:cNvSpPr txBox="1">
            <a:spLocks/>
          </p:cNvSpPr>
          <p:nvPr userDrawn="1"/>
        </p:nvSpPr>
        <p:spPr>
          <a:xfrm>
            <a:off x="5144252" y="6490943"/>
            <a:ext cx="5844045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06 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  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35" y="6476928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commerciaux.celca.caisse-epargne.fr/download/1185/assurance-auto/26910/__cegee-taux_transfo_v_cibles_par_ce-003.xlsm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ommerciaux.celca.caisse-epargne.fr/particuliers/iard-et-prevoyance-3/les-fiches-plus-iard/" TargetMode="External"/><Relationship Id="rId5" Type="http://schemas.openxmlformats.org/officeDocument/2006/relationships/hyperlink" Target="http://commerciaux.celca.caisse-epargne.fr/download/1185/assurance-auto/26912/ce_auto_depliant_a5_10.pdf" TargetMode="External"/><Relationship Id="rId4" Type="http://schemas.openxmlformats.org/officeDocument/2006/relationships/hyperlink" Target="http://commerciaux.celca.caisse-epargne.fr/download/1185/assurance-auto/26911/cegee_email_assurance-auto_20220608.pdf" TargetMode="External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/>
              <a:t>Nous mettons à votre disposition une cible très appétente « IARD GRAND PRIX AUTO » sur le Q2 2022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5937" y="1484314"/>
            <a:ext cx="8022581" cy="2663936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Départ du GRAND PRIX AUTO de la CEGEE le 14 juin 2021 !</a:t>
            </a:r>
          </a:p>
          <a:p>
            <a:pPr lvl="1"/>
            <a:r>
              <a:rPr lang="fr-FR" b="1" dirty="0"/>
              <a:t>Cette opération a pour objectif de vous apporter un soutien en ventes IARD AUTO sur le Q2 2022, son challenge et votre part variable.</a:t>
            </a:r>
          </a:p>
          <a:p>
            <a:r>
              <a:rPr lang="fr-FR" dirty="0"/>
              <a:t>Nous mettons à votre disposition dès le 14 juin </a:t>
            </a:r>
            <a:r>
              <a:rPr lang="fr-FR" u="sng" dirty="0"/>
              <a:t>une cible de clients très appétente </a:t>
            </a:r>
            <a:r>
              <a:rPr lang="fr-FR" dirty="0"/>
              <a:t>en IARD AUTO :</a:t>
            </a:r>
          </a:p>
          <a:p>
            <a:pPr lvl="1"/>
            <a:r>
              <a:rPr lang="fr-FR" b="1" dirty="0"/>
              <a:t>Ces clients, non détenteurs d’IARD AUTO, détiennent un véhicule qui présente un taux de transformation compris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entre 30 et 50% </a:t>
            </a:r>
            <a:r>
              <a:rPr lang="fr-FR" b="1" dirty="0"/>
              <a:t>!</a:t>
            </a:r>
          </a:p>
          <a:p>
            <a:pPr lvl="1"/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Opération IARD GRAND PRIX AUTO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AUTO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IARD</a:t>
            </a:r>
          </a:p>
        </p:txBody>
      </p:sp>
      <p:sp>
        <p:nvSpPr>
          <p:cNvPr id="2" name="Rectangle 1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251DD3-76DF-4F12-99B5-0CE2EA627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070" y="1339736"/>
            <a:ext cx="2494015" cy="2029221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EC263ACF-76E4-45D6-921D-953AF7256E8C}"/>
              </a:ext>
            </a:extLst>
          </p:cNvPr>
          <p:cNvSpPr txBox="1">
            <a:spLocks/>
          </p:cNvSpPr>
          <p:nvPr/>
        </p:nvSpPr>
        <p:spPr>
          <a:xfrm>
            <a:off x="515937" y="3439360"/>
            <a:ext cx="10185014" cy="576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BPCEA nous a listé les véhicules des clients de la CEGEE où nous avons déjà matché !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Un taux de transfo de 50% équivaut à la concrétisation d’un devis sur 2 ! </a:t>
            </a:r>
            <a:r>
              <a:rPr lang="fr-FR" dirty="0"/>
              <a:t>Retrouvez la liste des ces véhicules : </a:t>
            </a:r>
            <a:r>
              <a:rPr lang="fr-FR" dirty="0">
                <a:hlinkClick r:id="rId3"/>
              </a:rPr>
              <a:t>clic ici</a:t>
            </a:r>
            <a:endParaRPr lang="fr-FR" dirty="0"/>
          </a:p>
          <a:p>
            <a:pPr lvl="1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BC1CAF0-AE29-4E8E-AF9F-5E485D6194A2}"/>
              </a:ext>
            </a:extLst>
          </p:cNvPr>
          <p:cNvSpPr txBox="1">
            <a:spLocks/>
          </p:cNvSpPr>
          <p:nvPr/>
        </p:nvSpPr>
        <p:spPr>
          <a:xfrm>
            <a:off x="515938" y="4148250"/>
            <a:ext cx="6848690" cy="22031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Dans votre GERC à partir du 14 juin !</a:t>
            </a:r>
          </a:p>
          <a:p>
            <a:pPr lvl="1"/>
            <a:r>
              <a:rPr lang="fr-FR" b="1" dirty="0"/>
              <a:t>Libellé de la cible : </a:t>
            </a:r>
            <a:r>
              <a:rPr lang="fr-FR" b="1" u="sng" dirty="0"/>
              <a:t>« IARD GRAND PRIX AUTO » </a:t>
            </a:r>
          </a:p>
          <a:p>
            <a:pPr lvl="1"/>
            <a:r>
              <a:rPr lang="fr-FR" dirty="0"/>
              <a:t>23 618 clients vont recevoir un e-mailing (</a:t>
            </a:r>
            <a:r>
              <a:rPr lang="fr-FR" dirty="0">
                <a:hlinkClick r:id="rId4"/>
              </a:rPr>
              <a:t>clic ici </a:t>
            </a:r>
            <a:r>
              <a:rPr lang="fr-FR" dirty="0"/>
              <a:t>– envoi le 14 juin) ou un sms </a:t>
            </a:r>
            <a:r>
              <a:rPr lang="fr-FR" i="1" dirty="0">
                <a:solidFill>
                  <a:srgbClr val="0070C0"/>
                </a:solidFill>
              </a:rPr>
              <a:t>:  « Votre voiture mérite la plus grande attention. Découvrez l'Assurance Auto proposée par la Caisse d'Epargne » </a:t>
            </a:r>
          </a:p>
          <a:p>
            <a:pPr lvl="1"/>
            <a:r>
              <a:rPr lang="fr-FR" dirty="0"/>
              <a:t>Ces e-mailings ou sms dirigeront vers le simulateur AUTO. Des bannières dédiées seront présentes sur notre site et notre appli.</a:t>
            </a:r>
          </a:p>
          <a:p>
            <a:pPr lvl="1"/>
            <a:r>
              <a:rPr lang="fr-FR" b="1" u="sng" dirty="0"/>
              <a:t>L’objectif est de traiter 100% de cette cible avant la fin du Q2</a:t>
            </a:r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5064B19-D260-4061-BF65-43A985FB5FC7}"/>
              </a:ext>
            </a:extLst>
          </p:cNvPr>
          <p:cNvSpPr txBox="1">
            <a:spLocks/>
          </p:cNvSpPr>
          <p:nvPr/>
        </p:nvSpPr>
        <p:spPr>
          <a:xfrm>
            <a:off x="7364628" y="4340270"/>
            <a:ext cx="3611571" cy="220312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Appuyez-vous sur le dépliant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« les actualités de l’AUTO » </a:t>
            </a:r>
            <a:r>
              <a:rPr lang="fr-FR" dirty="0"/>
              <a:t>:</a:t>
            </a:r>
          </a:p>
          <a:p>
            <a:pPr lvl="2"/>
            <a:r>
              <a:rPr lang="fr-FR" dirty="0"/>
              <a:t>Rappel des garanties, utilité des services, bon à savoir, label d’Excellence, Satisfaction Client etc.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>
                <a:hlinkClick r:id="rId5"/>
              </a:rPr>
              <a:t>Cliquez ici</a:t>
            </a:r>
            <a:endParaRPr lang="fr-FR" dirty="0"/>
          </a:p>
          <a:p>
            <a:pPr lvl="2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Et toujours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  <a:hlinkClick r:id="rId6"/>
              </a:rPr>
              <a:t>la fiche des PLUS AUTO !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A1EF2B-70DE-4C37-B3E2-DD92C66F7063}"/>
              </a:ext>
            </a:extLst>
          </p:cNvPr>
          <p:cNvSpPr/>
          <p:nvPr/>
        </p:nvSpPr>
        <p:spPr>
          <a:xfrm>
            <a:off x="7772400" y="4148250"/>
            <a:ext cx="3113903" cy="22031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C045C44-3C0F-4F92-ABEB-BB928DEDED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46436">
            <a:off x="7289847" y="4846572"/>
            <a:ext cx="930655" cy="15497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371663C-ACBC-4F6B-9F82-360C88354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518438" y="6030413"/>
            <a:ext cx="612271" cy="51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6520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6397</TotalTime>
  <Words>285</Words>
  <Application>Microsoft Office PowerPoint</Application>
  <PresentationFormat>Grand écran</PresentationFormat>
  <Paragraphs>17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Montserrat</vt:lpstr>
      <vt:lpstr>Montserrat Black</vt:lpstr>
      <vt:lpstr>Wingdings</vt:lpstr>
      <vt:lpstr>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312</cp:revision>
  <dcterms:created xsi:type="dcterms:W3CDTF">2020-06-24T09:20:11Z</dcterms:created>
  <dcterms:modified xsi:type="dcterms:W3CDTF">2022-06-09T11:55:21Z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