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5"/>
  </p:sldMasterIdLst>
  <p:notesMasterIdLst>
    <p:notesMasterId r:id="rId8"/>
  </p:notesMasterIdLst>
  <p:sldIdLst>
    <p:sldId id="293" r:id="rId6"/>
    <p:sldId id="302"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042E"/>
    <a:srgbClr val="C80F2A"/>
    <a:srgbClr val="E30613"/>
    <a:srgbClr val="D11921"/>
    <a:srgbClr val="E6E6E6"/>
    <a:srgbClr val="F5F5F5"/>
    <a:srgbClr val="E3322C"/>
    <a:srgbClr val="F7F7F7"/>
    <a:srgbClr val="FFE7E7"/>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682" autoAdjust="0"/>
    <p:restoredTop sz="93584" autoAdjust="0"/>
  </p:normalViewPr>
  <p:slideViewPr>
    <p:cSldViewPr snapToGrid="0">
      <p:cViewPr varScale="1">
        <p:scale>
          <a:sx n="106" d="100"/>
          <a:sy n="106" d="100"/>
        </p:scale>
        <p:origin x="124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6B035-6F59-438C-ADC7-3C65984F5654}" type="datetimeFigureOut">
              <a:rPr lang="fr-FR" smtClean="0"/>
              <a:t>24/02/2023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5A184F-9455-4BD6-A395-F20EC6DBBC92}" type="slidenum">
              <a:rPr lang="fr-FR" smtClean="0"/>
              <a:t>‹N°›</a:t>
            </a:fld>
            <a:endParaRPr lang="fr-FR"/>
          </a:p>
        </p:txBody>
      </p:sp>
    </p:spTree>
    <p:extLst>
      <p:ext uri="{BB962C8B-B14F-4D97-AF65-F5344CB8AC3E}">
        <p14:creationId xmlns:p14="http://schemas.microsoft.com/office/powerpoint/2010/main" val="242021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 TargetMode="External"/><Relationship Id="rId3" Type="http://schemas.openxmlformats.org/officeDocument/2006/relationships/hyperlink" Target="http://service-portail-intranet-cegee.sigce.caisse-epargne.fr/Intranet/intranetcegee_prod/Orca/index.php?rap=3039" TargetMode="External"/><Relationship Id="rId7" Type="http://schemas.openxmlformats.org/officeDocument/2006/relationships/hyperlink" Target="http://service-portail-intranet-cegee.sigce.caisse-epargne.fr/Intranet/intranetcegee_prod/Orca/index.php?rap=3017"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ervice-portail-intranet-cegee.sigce.caisse-epargne.fr/Intranet/intranetcegee_prod/Orca/index.php?rap=3018" TargetMode="External"/><Relationship Id="rId11" Type="http://schemas.openxmlformats.org/officeDocument/2006/relationships/image" Target="../media/image7.png"/><Relationship Id="rId5" Type="http://schemas.openxmlformats.org/officeDocument/2006/relationships/hyperlink" Target="http://commerciaux.celca.caisse-epargne.fr/download/1185/assurance-auto/11613/process-traitement-contrat-auto-vf-rdc.pdf" TargetMode="External"/><Relationship Id="rId10" Type="http://schemas.openxmlformats.org/officeDocument/2006/relationships/hyperlink" Target="_" TargetMode="External"/><Relationship Id="rId4" Type="http://schemas.openxmlformats.org/officeDocument/2006/relationships/hyperlink" Target="https://php-gephp.cegee.mycloud.intrabpce.fr/orca/index.php?rap=3002" TargetMode="External"/><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3FC61A-67CA-47AE-B932-2434B56DADAF}"/>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DC305C96-3937-46A8-A268-A178FD263CD4}"/>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pic>
        <p:nvPicPr>
          <p:cNvPr id="7" name="Image 12">
            <a:extLst>
              <a:ext uri="{FF2B5EF4-FFF2-40B4-BE49-F238E27FC236}">
                <a16:creationId xmlns:a16="http://schemas.microsoft.com/office/drawing/2014/main" id="{83DB30F2-944D-4A2E-8183-E8CB7BCBED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70950" y="434480"/>
            <a:ext cx="5787550" cy="57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9DDB70A5-FABA-4F11-8849-6E28491396D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457781" y="6146006"/>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hasCustomPrompt="1"/>
          </p:nvPr>
        </p:nvSpPr>
        <p:spPr>
          <a:xfrm>
            <a:off x="1343110" y="5098177"/>
            <a:ext cx="5685487" cy="285831"/>
          </a:xfrm>
        </p:spPr>
        <p:txBody>
          <a:bodyPr anchor="ctr">
            <a:noAutofit/>
          </a:bodyPr>
          <a:lstStyle>
            <a:lvl1pPr marL="0" indent="0" algn="l">
              <a:buNone/>
              <a:defRPr sz="24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n°</a:t>
            </a:r>
          </a:p>
        </p:txBody>
      </p:sp>
      <p:sp>
        <p:nvSpPr>
          <p:cNvPr id="10" name="Espace réservé du texte 9"/>
          <p:cNvSpPr>
            <a:spLocks noGrp="1"/>
          </p:cNvSpPr>
          <p:nvPr>
            <p:ph type="body" sz="quarter" idx="10" hasCustomPrompt="1"/>
          </p:nvPr>
        </p:nvSpPr>
        <p:spPr>
          <a:xfrm>
            <a:off x="1332934" y="5481778"/>
            <a:ext cx="5695663" cy="492125"/>
          </a:xfrm>
        </p:spPr>
        <p:txBody>
          <a:bodyPr/>
          <a:lstStyle>
            <a:lvl1pPr>
              <a:defRPr baseline="0">
                <a:latin typeface="Montserrat" panose="00000500000000000000" pitchFamily="2" charset="0"/>
              </a:defRPr>
            </a:lvl1pPr>
          </a:lstStyle>
          <a:p>
            <a:pPr lvl="0"/>
            <a:r>
              <a:rPr lang="fr-FR" dirty="0"/>
              <a:t>Du mardi xx au samedi xx</a:t>
            </a:r>
          </a:p>
        </p:txBody>
      </p:sp>
      <p:sp>
        <p:nvSpPr>
          <p:cNvPr id="20" name="Rectangle 19">
            <a:extLst>
              <a:ext uri="{FF2B5EF4-FFF2-40B4-BE49-F238E27FC236}">
                <a16:creationId xmlns:a16="http://schemas.microsoft.com/office/drawing/2014/main" id="{93D97064-0635-4BC5-B83F-FCE765926F6A}"/>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B052D050-ADCB-4E71-AAD7-9C8C080EAF22}"/>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Ellipse 21">
            <a:extLst>
              <a:ext uri="{FF2B5EF4-FFF2-40B4-BE49-F238E27FC236}">
                <a16:creationId xmlns:a16="http://schemas.microsoft.com/office/drawing/2014/main" id="{AC69D249-4D97-41B8-935B-4820E8EB14F0}"/>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88CFCFDD-F62E-4F92-BAA2-E8A1DCB21867}"/>
              </a:ext>
            </a:extLst>
          </p:cNvPr>
          <p:cNvGrpSpPr/>
          <p:nvPr userDrawn="1"/>
        </p:nvGrpSpPr>
        <p:grpSpPr>
          <a:xfrm>
            <a:off x="9626600" y="4661677"/>
            <a:ext cx="3534904" cy="3269163"/>
            <a:chOff x="10157374" y="5152550"/>
            <a:chExt cx="3004130" cy="2778291"/>
          </a:xfrm>
        </p:grpSpPr>
        <p:sp>
          <p:nvSpPr>
            <p:cNvPr id="24" name="Ellipse 23">
              <a:extLst>
                <a:ext uri="{FF2B5EF4-FFF2-40B4-BE49-F238E27FC236}">
                  <a16:creationId xmlns:a16="http://schemas.microsoft.com/office/drawing/2014/main" id="{B59934F3-BFE2-4AB9-8927-646A8B972E22}"/>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5" name="Connecteur droit 24">
              <a:extLst>
                <a:ext uri="{FF2B5EF4-FFF2-40B4-BE49-F238E27FC236}">
                  <a16:creationId xmlns:a16="http://schemas.microsoft.com/office/drawing/2014/main" id="{3F6328EB-96A3-47C0-B0A2-3F5CAAF385C4}"/>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1606C7B-F60A-4EF0-B9FA-E6E0D1EC14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C439854-4DB3-42B9-B34C-91853E02EAEB}"/>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983216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8538BDD2-5C30-42FD-A52D-42D60EEE1B5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18" name="ZoneTexte 17">
            <a:extLst>
              <a:ext uri="{FF2B5EF4-FFF2-40B4-BE49-F238E27FC236}">
                <a16:creationId xmlns:a16="http://schemas.microsoft.com/office/drawing/2014/main" id="{7B541AEA-2F83-4EC3-B729-82B8F4D11103}"/>
              </a:ext>
            </a:extLst>
          </p:cNvPr>
          <p:cNvSpPr txBox="1"/>
          <p:nvPr userDrawn="1"/>
        </p:nvSpPr>
        <p:spPr>
          <a:xfrm>
            <a:off x="1020752" y="2779714"/>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9" name="Rectangle 18">
            <a:extLst>
              <a:ext uri="{FF2B5EF4-FFF2-40B4-BE49-F238E27FC236}">
                <a16:creationId xmlns:a16="http://schemas.microsoft.com/office/drawing/2014/main" id="{E33EC2F7-33F5-4B3A-BCD2-B3F1F84976CF}"/>
              </a:ext>
            </a:extLst>
          </p:cNvPr>
          <p:cNvSpPr/>
          <p:nvPr userDrawn="1"/>
        </p:nvSpPr>
        <p:spPr>
          <a:xfrm>
            <a:off x="1157487" y="516464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2">
            <a:extLst>
              <a:ext uri="{FF2B5EF4-FFF2-40B4-BE49-F238E27FC236}">
                <a16:creationId xmlns:a16="http://schemas.microsoft.com/office/drawing/2014/main" id="{3E0D38D7-9D8E-439F-86B2-4928B41AE6AD}"/>
              </a:ext>
            </a:extLst>
          </p:cNvPr>
          <p:cNvPicPr>
            <a:picLocks noChangeAspect="1"/>
          </p:cNvPicPr>
          <p:nvPr userDrawn="1"/>
        </p:nvPicPr>
        <p:blipFill>
          <a:blip r:embed="rId4" cstate="print">
            <a:biLevel thresh="25000"/>
            <a:extLst>
              <a:ext uri="{28A0092B-C50C-407E-A947-70E740481C1C}">
                <a14:useLocalDpi xmlns:a14="http://schemas.microsoft.com/office/drawing/2010/main" val="0"/>
              </a:ext>
            </a:extLst>
          </a:blip>
          <a:srcRect r="23857" b="33075"/>
          <a:stretch>
            <a:fillRect/>
          </a:stretch>
        </p:blipFill>
        <p:spPr bwMode="auto">
          <a:xfrm>
            <a:off x="660544" y="1343164"/>
            <a:ext cx="1696893" cy="149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316BD1F6-F7C1-46E0-B46F-1EAAD8448E72}"/>
              </a:ext>
            </a:extLst>
          </p:cNvPr>
          <p:cNvSpPr/>
          <p:nvPr userDrawn="1"/>
        </p:nvSpPr>
        <p:spPr>
          <a:xfrm>
            <a:off x="1689552" y="2605979"/>
            <a:ext cx="1144587" cy="234926"/>
          </a:xfrm>
          <a:prstGeom prst="rect">
            <a:avLst/>
          </a:prstGeom>
          <a:solidFill>
            <a:srgbClr val="C80F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41163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IV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80155-FF00-41A0-A6D3-4EAC107EBCFB}"/>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2698FE93-36F4-4F56-A285-43E72D18C51E}"/>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BD0023BB-E822-4B44-BB04-A02C29D84000}"/>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5D617A57-7ADF-44D4-A56D-78FC4A40EFE6}"/>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699DE2D7-B447-4099-BF26-B8E68A8CA2A8}"/>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7B2055C5-442D-407C-8392-077123593F8B}"/>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253A4E6C-870A-4999-8D5C-CAC26288ED63}"/>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33F1243A-FB0B-4831-BA28-9C9B5D984BBA}"/>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5386CA3-4D1C-4030-986C-8C1D90145B36}"/>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713FC8AD-06AC-4748-AA14-8F36714D32AD}"/>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D7FA4490-2FF1-45F6-9BFF-3652642C6423}"/>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930834DA-570A-4000-B803-17834F86A283}"/>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ECHEANCES 2022</a:t>
            </a:r>
          </a:p>
          <a:p>
            <a:pPr eaLnBrk="1" hangingPunct="1">
              <a:defRPr/>
            </a:pPr>
            <a:r>
              <a:rPr lang="fr-FR" altLang="fr-FR" sz="1000" dirty="0">
                <a:solidFill>
                  <a:srgbClr val="404040"/>
                </a:solidFill>
              </a:rPr>
              <a:t>Retrouvez en cliquant </a:t>
            </a:r>
            <a:r>
              <a:rPr lang="fr-FR" altLang="fr-FR" sz="1000" dirty="0">
                <a:solidFill>
                  <a:srgbClr val="404040"/>
                </a:solidFill>
                <a:hlinkClick r:id="rId4"/>
              </a:rPr>
              <a:t>ici</a:t>
            </a:r>
            <a:r>
              <a:rPr lang="fr-FR" altLang="fr-FR" sz="1000" dirty="0">
                <a:solidFill>
                  <a:srgbClr val="404040"/>
                </a:solidFill>
              </a:rPr>
              <a:t> les listing détaillés (ORCA – rubrique Échéances »)</a:t>
            </a:r>
          </a:p>
          <a:p>
            <a:pPr eaLnBrk="1" hangingPunct="1">
              <a:defRPr/>
            </a:pP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4" name="ZoneTexte 13">
            <a:extLst>
              <a:ext uri="{FF2B5EF4-FFF2-40B4-BE49-F238E27FC236}">
                <a16:creationId xmlns:a16="http://schemas.microsoft.com/office/drawing/2014/main" id="{4331499D-0C57-4CBF-928E-06F127B6D031}"/>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C3C126BA-7CDB-4BF3-86B9-8BEE4372CC84}"/>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2436CE85-1208-4CA1-9B94-7BFE273DCAF7}"/>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AUTO – 2 ROUES – CONTRATS PROVISOIRES</a:t>
            </a:r>
          </a:p>
          <a:p>
            <a:pPr algn="just" eaLnBrk="1" hangingPunct="1">
              <a:defRPr/>
            </a:pPr>
            <a:r>
              <a:rPr lang="fr-FR" altLang="fr-FR" sz="100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a:solidFill>
                  <a:srgbClr val="404040"/>
                </a:solidFill>
              </a:rPr>
              <a:t>Retrouvez en cliquant </a:t>
            </a:r>
            <a:r>
              <a:rPr lang="fr-FR" altLang="fr-FR" sz="1000">
                <a:solidFill>
                  <a:srgbClr val="404040"/>
                </a:solidFill>
                <a:hlinkClick r:id="rId5"/>
              </a:rPr>
              <a:t>ici</a:t>
            </a:r>
            <a:r>
              <a:rPr lang="fr-FR" altLang="fr-FR" sz="100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B759F794-7778-4DE3-8C0A-B02E9895C563}"/>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50629AF7-F7F4-44FC-BA3D-35027DD1FF59}"/>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MOBILITE BANCAIRE</a:t>
            </a:r>
          </a:p>
          <a:p>
            <a:pPr algn="just" eaLnBrk="1" hangingPunct="1">
              <a:defRPr/>
            </a:pPr>
            <a:r>
              <a:rPr lang="fr-FR" altLang="fr-FR" sz="1000">
                <a:solidFill>
                  <a:srgbClr val="404040"/>
                </a:solidFill>
              </a:rPr>
              <a:t>Retrouvez en cliquant </a:t>
            </a:r>
            <a:r>
              <a:rPr lang="fr-FR" altLang="fr-FR" sz="1000">
                <a:solidFill>
                  <a:srgbClr val="404040"/>
                </a:solidFill>
                <a:hlinkClick r:id="rId6"/>
              </a:rPr>
              <a:t>ici</a:t>
            </a:r>
            <a:r>
              <a:rPr lang="fr-FR" altLang="fr-FR" sz="1000">
                <a:solidFill>
                  <a:srgbClr val="404040"/>
                </a:solidFill>
              </a:rPr>
              <a:t> le listing détaillé ORCA. </a:t>
            </a:r>
            <a:endParaRPr lang="fr-FR" altLang="fr-FR">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A6403786-B03A-4DDA-9CD5-9B2FD1E5A95C}"/>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5CFDBC92-4220-4874-AB06-19C99C10D4D7}"/>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7"/>
              </a:rPr>
              <a:t>ici </a:t>
            </a:r>
            <a:r>
              <a:rPr lang="fr-FR" altLang="fr-FR" sz="1000">
                <a:solidFill>
                  <a:srgbClr val="404040"/>
                </a:solidFill>
              </a:rPr>
              <a:t>le listing ORCA détaillé </a:t>
            </a:r>
          </a:p>
        </p:txBody>
      </p:sp>
      <p:sp>
        <p:nvSpPr>
          <p:cNvPr id="21" name="Rectangle 20">
            <a:extLst>
              <a:ext uri="{FF2B5EF4-FFF2-40B4-BE49-F238E27FC236}">
                <a16:creationId xmlns:a16="http://schemas.microsoft.com/office/drawing/2014/main" id="{8A5CEB6B-8EF6-4B7A-B222-6402B7675965}"/>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5A35DE6E-CDE7-43BB-B7DD-B777C3621489}"/>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VAD</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8"/>
              </a:rPr>
              <a:t>ici</a:t>
            </a:r>
            <a:r>
              <a:rPr lang="fr-FR" altLang="fr-FR" sz="1000">
                <a:solidFill>
                  <a:srgbClr val="404040"/>
                </a:solidFill>
              </a:rPr>
              <a:t> le listing ORCA détaillé </a:t>
            </a:r>
          </a:p>
        </p:txBody>
      </p:sp>
      <p:sp>
        <p:nvSpPr>
          <p:cNvPr id="23" name="ZoneTexte 22">
            <a:extLst>
              <a:ext uri="{FF2B5EF4-FFF2-40B4-BE49-F238E27FC236}">
                <a16:creationId xmlns:a16="http://schemas.microsoft.com/office/drawing/2014/main" id="{A4DEA911-E5A7-4B1B-B39D-B88B053AEDBA}"/>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E1B10B9A-ED2C-43D8-B98B-48B7D3E9B8BC}"/>
              </a:ext>
            </a:extLst>
          </p:cNvPr>
          <p:cNvPicPr>
            <a:picLocks noChangeAspect="1"/>
          </p:cNvPicPr>
          <p:nvPr userDrawn="1"/>
        </p:nvPicPr>
        <p:blipFill>
          <a:blip r:embed="rId9">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CB5DEB78-F580-46B3-9B8E-F22AF34D36A9}"/>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10" action="ppaction://hlinkfile"/>
            <a:extLst>
              <a:ext uri="{FF2B5EF4-FFF2-40B4-BE49-F238E27FC236}">
                <a16:creationId xmlns:a16="http://schemas.microsoft.com/office/drawing/2014/main" id="{CA91BEC8-A2D0-4B81-89E5-0BE1F4D2186E}"/>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Ellipse 28">
            <a:extLst>
              <a:ext uri="{FF2B5EF4-FFF2-40B4-BE49-F238E27FC236}">
                <a16:creationId xmlns:a16="http://schemas.microsoft.com/office/drawing/2014/main" id="{E1193E57-B0E4-420A-9453-12A2C84615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0" name="Connecteur droit 29">
            <a:extLst>
              <a:ext uri="{FF2B5EF4-FFF2-40B4-BE49-F238E27FC236}">
                <a16:creationId xmlns:a16="http://schemas.microsoft.com/office/drawing/2014/main" id="{FD107FD2-FAE8-4901-9D06-F891551EA244}"/>
              </a:ext>
            </a:extLst>
          </p:cNvPr>
          <p:cNvCxnSpPr>
            <a:cxnSpLocks/>
          </p:cNvCxnSpPr>
          <p:nvPr userDrawn="1"/>
        </p:nvCxnSpPr>
        <p:spPr>
          <a:xfrm flipH="1">
            <a:off x="11186030" y="5336651"/>
            <a:ext cx="1031907" cy="1587932"/>
          </a:xfrm>
          <a:prstGeom prst="line">
            <a:avLst/>
          </a:prstGeom>
          <a:ln w="38100">
            <a:solidFill>
              <a:srgbClr val="FFD817"/>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D0B17478-48E2-4137-BAAD-2E667BC0A74D}"/>
              </a:ext>
            </a:extLst>
          </p:cNvPr>
          <p:cNvCxnSpPr>
            <a:cxnSpLocks/>
          </p:cNvCxnSpPr>
          <p:nvPr userDrawn="1"/>
        </p:nvCxnSpPr>
        <p:spPr>
          <a:xfrm flipH="1">
            <a:off x="11239129" y="5415379"/>
            <a:ext cx="1094765" cy="1644876"/>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9111B88F-F9F0-46B6-9605-921104D93E47}"/>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5722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D27B89-8091-411A-A123-A742E10A28B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5B6405C0-B785-4E72-8EE9-6116AD3CA340}"/>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29E4E2AA-CF8D-4D92-9215-98C0777A21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9C776B7C-FE80-479C-A470-182125E22C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EBBDB429-2CDC-4CBC-B673-06E64C0E5ADA}"/>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A3B69C0-8588-409A-B479-8A322FD2136E}"/>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0A5AACA4-1B52-4160-BEE2-9B632BD62916}"/>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E3A3A49C-F0FC-46C0-934D-A4D745637E29}"/>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D9FB8091-235F-476F-86A0-D71A2A8FBB77}"/>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83F05F91-F68E-41D9-870F-653E97CD97C9}"/>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E41E3167-3EA5-4CCC-A40D-9A760E41133E}"/>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42F9744D-CD73-4D2E-936E-4173186973C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6DDC0FC5-90DE-4B38-A87B-7D59E50E1CC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2AB8A74F-0D6B-43BB-927F-18B832C522F8}"/>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64276EDA-9EC7-4A69-9830-4D96495249D3}"/>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324528C3-D001-433D-ABCE-41983AAEEC3F}"/>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BB6707F5-4936-4BD7-8B8D-72A5638A6CC4}"/>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B554D274-2813-4878-B908-4D49B1ACB1C3}"/>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8A392B00-98EB-4292-8791-4C37CF388767}"/>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B9A50C07-B9F9-43AE-9612-808AFBA1A0A6}"/>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F50E44F0-3D5F-4158-8CEA-44E4001C40BF}"/>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D244B52F-26D6-42D7-BD2D-B84D45AA5F4C}"/>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9DB6D3A5-4C23-49D0-9528-68DEF13E695F}"/>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858C1F45-901E-45C0-B99A-F506AEB7FC5E}"/>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20EE47E3-2345-4CF5-B4C9-0157AE0568D5}"/>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47AC1AD7-C1A3-4D10-844A-5B75846C7390}"/>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585E5944-A5DF-4757-AD15-C3C7FBE6613E}"/>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95D7EF88-93C3-446E-B0E1-81B35631B3AA}"/>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A9DF1312-D3E0-49FA-B3CC-8FDCB07EA3AC}"/>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 action="ppaction://noaction"/>
            <a:extLst>
              <a:ext uri="{FF2B5EF4-FFF2-40B4-BE49-F238E27FC236}">
                <a16:creationId xmlns:a16="http://schemas.microsoft.com/office/drawing/2014/main" id="{2B8C4DDC-98E1-49D1-914A-B4AFCF787FB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59404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CCAE19-1968-4B60-8C9D-FD044465E1E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BC8A624E-333D-465F-B332-B1EF2F2B896B}"/>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73E10F6C-98B1-4D88-A110-3231B055FD4B}"/>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F074FE9-A7A7-43AB-92D2-9EE2A875A7D0}"/>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7618EF99-3925-492E-8691-3956D9B66C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093F0B4A-5E7D-4269-89CF-CF4DC403A6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1979F85-A2CD-4635-A118-030B2EEEFC09}"/>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1FA6EE49-E217-4908-8BA7-A227864A34D9}"/>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F95C3AD4-8ADA-405B-AB4C-08680A3FD847}"/>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 action="ppaction://noaction"/>
            <a:extLst>
              <a:ext uri="{FF2B5EF4-FFF2-40B4-BE49-F238E27FC236}">
                <a16:creationId xmlns:a16="http://schemas.microsoft.com/office/drawing/2014/main" id="{3A5DA61E-CBD2-40E6-AB19-27C53B9563F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A1F74A3A-8D3A-4279-BDFC-E52566CF618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BB5A7F2D-29EA-4139-8A21-5D746781BD42}"/>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60969C60-0C48-4110-B635-C381145CD02B}"/>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61A72164-F6A9-405F-BEA5-E71BB615956A}"/>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536E8707-661B-46DD-B799-EE4912D90658}"/>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6809851B-B9AE-4AD1-A1FF-D611387BEE1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3A1CA03D-00D0-46C4-BAE3-2728897656DA}"/>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01E98B1C-2C39-4622-8B34-D19548DE876A}"/>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1A84B2B8-2DD4-46E6-A462-555D65C28754}"/>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171B55B6-8004-4F34-8C17-A60BC6E9A662}"/>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4C4E8B6A-4DAB-4ED9-9C68-A00CD5036C75}"/>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B3F7CB33-BCF3-4441-85F5-04A696C253F2}"/>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9357F2C4-0022-446C-9DFA-3AC1E8CA30EA}"/>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0C6BC875-B2EE-4F8E-91B0-F18FD5209D94}"/>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D77A9664-34E9-4DF8-94EE-232C30707F11}"/>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FE518AD4-B1C8-4203-88B9-D47B8C19E47C}"/>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C32C8B33-CFEE-4BC2-BF81-846BA6012D54}"/>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F4000CA-0D04-48A6-8151-8366FAD26DD0}"/>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E102C356-B9BC-4E36-96F5-B723FD8973A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01731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EEC95-5F5E-43F0-ADF8-DCB641CE1EB4}"/>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D564263D-D285-4C98-8495-CB6CF9BB91F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A9C5D38-3A95-44FB-A51F-B8C0C36215C6}"/>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 action="ppaction://noaction"/>
            <a:extLst>
              <a:ext uri="{FF2B5EF4-FFF2-40B4-BE49-F238E27FC236}">
                <a16:creationId xmlns:a16="http://schemas.microsoft.com/office/drawing/2014/main" id="{2CB0903A-393D-4C62-9384-18F8475DAB3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56847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ACD0C870-0B4F-4B33-B65F-6998CEB9FE48}"/>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C51BFDE2-5A0D-406E-8299-5BDC233DFCE2}"/>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A5D0877A-233A-496D-8C4E-33FF61BBEAAF}"/>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7E7B0C8C-3985-4FC8-9DFD-6F6B4CA93470}"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F8CCD6D7-B143-4126-AE93-657B236DB6E7}"/>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9</a:t>
            </a:r>
          </a:p>
        </p:txBody>
      </p:sp>
      <p:pic>
        <p:nvPicPr>
          <p:cNvPr id="1030" name="Image 7">
            <a:extLst>
              <a:ext uri="{FF2B5EF4-FFF2-40B4-BE49-F238E27FC236}">
                <a16:creationId xmlns:a16="http://schemas.microsoft.com/office/drawing/2014/main" id="{4C6D14F7-DE74-4657-BD94-237EC1F37EF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14017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commerciaux.celca.caisse-epargne.fr/download/1185/assurance-auto/29460/2023-02-carnet-dentretien-auto_les-oav.ppsx" TargetMode="External"/><Relationship Id="rId13" Type="http://schemas.openxmlformats.org/officeDocument/2006/relationships/image" Target="../media/image22.png"/><Relationship Id="rId3" Type="http://schemas.openxmlformats.org/officeDocument/2006/relationships/image" Target="../media/image16.png"/><Relationship Id="rId7" Type="http://schemas.microsoft.com/office/2007/relationships/hdphoto" Target="../media/hdphoto2.wdp"/><Relationship Id="rId12" Type="http://schemas.openxmlformats.org/officeDocument/2006/relationships/image" Target="../media/image21.jpeg"/><Relationship Id="rId2" Type="http://schemas.openxmlformats.org/officeDocument/2006/relationships/hyperlink" Target="http://commerciaux.celca.caisse-epargne.fr/download/1185/assurance-auto/29458/tf_auto_-_bagage_commercial_vf_44b6d.pdf" TargetMode="External"/><Relationship Id="rId1" Type="http://schemas.openxmlformats.org/officeDocument/2006/relationships/slideLayout" Target="../slideLayouts/slideLayout5.xml"/><Relationship Id="rId6" Type="http://schemas.openxmlformats.org/officeDocument/2006/relationships/image" Target="../media/image18.png"/><Relationship Id="rId11" Type="http://schemas.openxmlformats.org/officeDocument/2006/relationships/hyperlink" Target="https://www.portail-idea.bpce.fr/" TargetMode="External"/><Relationship Id="rId5" Type="http://schemas.openxmlformats.org/officeDocument/2006/relationships/image" Target="../media/image17.png"/><Relationship Id="rId15" Type="http://schemas.openxmlformats.org/officeDocument/2006/relationships/image" Target="../media/image24.png"/><Relationship Id="rId10" Type="http://schemas.openxmlformats.org/officeDocument/2006/relationships/image" Target="../media/image20.png"/><Relationship Id="rId4" Type="http://schemas.openxmlformats.org/officeDocument/2006/relationships/hyperlink" Target="http://commerciaux.celca.caisse-epargne.fr/download/1302/les-cibles-ponctuelles/29333/2023-02-09-vf-book-des-campagnes-gerc-q1.pdf" TargetMode="External"/><Relationship Id="rId9" Type="http://schemas.openxmlformats.org/officeDocument/2006/relationships/image" Target="../media/image19.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Nous lançons une offre promotionnelle AUTO du 4 mars au 1er avril 2023.</a:t>
            </a: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IARD : offre promotionnelle auto</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dirty="0"/>
              <a:t>AUTO</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IARD</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0CA2B5-0761-4747-B66A-72C0A1D0BE82}"/>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C8E09DC1-4613-4EAF-9940-8BB96DAD0735}"/>
              </a:ext>
            </a:extLst>
          </p:cNvPr>
          <p:cNvSpPr txBox="1"/>
          <p:nvPr/>
        </p:nvSpPr>
        <p:spPr>
          <a:xfrm>
            <a:off x="2108854" y="6572497"/>
            <a:ext cx="8402668" cy="215444"/>
          </a:xfrm>
          <a:prstGeom prst="rect">
            <a:avLst/>
          </a:prstGeom>
          <a:noFill/>
        </p:spPr>
        <p:txBody>
          <a:bodyPr wrap="square">
            <a:spAutoFit/>
          </a:bodyPr>
          <a:lstStyle/>
          <a:p>
            <a:pPr marL="85725" lvl="1" defTabSz="685800">
              <a:spcBef>
                <a:spcPts val="600"/>
              </a:spcBef>
            </a:pPr>
            <a:r>
              <a:rPr lang="fr-FR" sz="800" i="1" dirty="0">
                <a:solidFill>
                  <a:schemeClr val="tx1"/>
                </a:solidFill>
              </a:rPr>
              <a:t>* </a:t>
            </a:r>
            <a:r>
              <a:rPr lang="fr-FR" sz="800" b="1" i="1" dirty="0">
                <a:solidFill>
                  <a:schemeClr val="tx1"/>
                </a:solidFill>
              </a:rPr>
              <a:t>Source</a:t>
            </a:r>
            <a:r>
              <a:rPr lang="fr-FR" sz="800" i="1" dirty="0">
                <a:solidFill>
                  <a:schemeClr val="tx1"/>
                </a:solidFill>
              </a:rPr>
              <a:t> : France Assureur,</a:t>
            </a:r>
            <a:r>
              <a:rPr lang="fr-FR" sz="800" i="1" dirty="0"/>
              <a:t> l’Argus de l’Assurance, étude CSA </a:t>
            </a:r>
            <a:r>
              <a:rPr lang="fr-FR" sz="800" i="1" dirty="0" err="1"/>
              <a:t>Reasearch</a:t>
            </a:r>
            <a:endParaRPr lang="fr-FR" sz="800" i="1" dirty="0">
              <a:solidFill>
                <a:schemeClr val="tx1"/>
              </a:solidFill>
            </a:endParaRPr>
          </a:p>
        </p:txBody>
      </p:sp>
      <p:sp>
        <p:nvSpPr>
          <p:cNvPr id="20" name="Espace réservé du contenu 2">
            <a:extLst>
              <a:ext uri="{FF2B5EF4-FFF2-40B4-BE49-F238E27FC236}">
                <a16:creationId xmlns:a16="http://schemas.microsoft.com/office/drawing/2014/main" id="{E1D8CBF9-F896-4463-A868-6CF3BBFDAA3A}"/>
              </a:ext>
            </a:extLst>
          </p:cNvPr>
          <p:cNvSpPr txBox="1">
            <a:spLocks/>
          </p:cNvSpPr>
          <p:nvPr/>
        </p:nvSpPr>
        <p:spPr bwMode="auto">
          <a:xfrm>
            <a:off x="515936" y="1504811"/>
            <a:ext cx="10266362" cy="4854443"/>
          </a:xfrm>
          <a:prstGeom prst="rect">
            <a:avLst/>
          </a:prstGeom>
          <a:solidFill>
            <a:schemeClr val="bg1"/>
          </a:solidFill>
          <a:ln>
            <a:noFill/>
          </a:ln>
        </p:spPr>
        <p:txBody>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t>Afin de poursuivre la dynamique commerciale en assurance AUTO, </a:t>
            </a:r>
            <a:r>
              <a:rPr lang="fr-FR" b="1" dirty="0"/>
              <a:t>nous lançons une offre promotionnelle AUTO du </a:t>
            </a:r>
            <a:r>
              <a:rPr lang="fr-FR" b="1" dirty="0">
                <a:solidFill>
                  <a:srgbClr val="C00000"/>
                </a:solidFill>
              </a:rPr>
              <a:t>4 mars au 1</a:t>
            </a:r>
            <a:r>
              <a:rPr lang="fr-FR" b="1" baseline="30000" dirty="0">
                <a:solidFill>
                  <a:srgbClr val="C00000"/>
                </a:solidFill>
              </a:rPr>
              <a:t>er</a:t>
            </a:r>
            <a:r>
              <a:rPr lang="fr-FR" b="1" dirty="0">
                <a:solidFill>
                  <a:srgbClr val="C00000"/>
                </a:solidFill>
              </a:rPr>
              <a:t> avril !</a:t>
            </a:r>
          </a:p>
          <a:p>
            <a:pPr>
              <a:defRPr/>
            </a:pPr>
            <a:endParaRPr lang="fr-FR" b="1" dirty="0"/>
          </a:p>
          <a:p>
            <a:pPr lvl="1" eaLnBrk="1" fontAlgn="auto" hangingPunct="1">
              <a:defRPr/>
            </a:pPr>
            <a:r>
              <a:rPr lang="fr-FR" sz="1500" b="1" dirty="0">
                <a:solidFill>
                  <a:schemeClr val="accent4">
                    <a:lumMod val="75000"/>
                  </a:schemeClr>
                </a:solidFill>
              </a:rPr>
              <a:t>50€ DE COTISATION OFFERTS </a:t>
            </a:r>
            <a:r>
              <a:rPr lang="fr-FR" sz="1500" dirty="0"/>
              <a:t>pour toute souscription d’un nouveau contrat Assurance Auto (quelle que soit la formule), sans contingent.</a:t>
            </a:r>
          </a:p>
          <a:p>
            <a:pPr lvl="2" eaLnBrk="1" fontAlgn="auto" hangingPunct="1">
              <a:defRPr/>
            </a:pPr>
            <a:r>
              <a:rPr lang="fr-FR" sz="1100" dirty="0"/>
              <a:t>Le montant de remise est déduit de la cotisation (hors assistance), de façon lissée sur les 12 premiers mois pour la souscription d’un contrat Assurance Auto en agence, par téléphone ou sur Internet ;</a:t>
            </a:r>
          </a:p>
          <a:p>
            <a:pPr lvl="2" eaLnBrk="1" fontAlgn="auto" hangingPunct="1">
              <a:defRPr/>
            </a:pPr>
            <a:r>
              <a:rPr lang="fr-FR" sz="1100" dirty="0"/>
              <a:t>Le booster est cumulable avec les remises : </a:t>
            </a:r>
            <a:r>
              <a:rPr lang="fr-FR" sz="1100" b="1" dirty="0">
                <a:solidFill>
                  <a:srgbClr val="00B050"/>
                </a:solidFill>
              </a:rPr>
              <a:t>Véhicule Propre, </a:t>
            </a:r>
            <a:r>
              <a:rPr lang="fr-FR" sz="1100" b="1" dirty="0"/>
              <a:t>Kilomètre Responsable, Bonus Parent, Bon conducteur ;</a:t>
            </a:r>
            <a:endParaRPr lang="fr-FR" sz="1100" b="1" dirty="0">
              <a:solidFill>
                <a:schemeClr val="accent4">
                  <a:lumMod val="75000"/>
                </a:schemeClr>
              </a:solidFill>
            </a:endParaRPr>
          </a:p>
          <a:p>
            <a:pPr lvl="2" eaLnBrk="1" fontAlgn="auto" hangingPunct="1">
              <a:defRPr/>
            </a:pPr>
            <a:r>
              <a:rPr lang="fr-FR" sz="1100" dirty="0"/>
              <a:t>Si le client est équipé des assurances MRH et/ou GAV,  il bénéficiera du booster 50€ la première année et de la remise </a:t>
            </a:r>
            <a:r>
              <a:rPr lang="fr-FR" sz="1100" dirty="0" err="1"/>
              <a:t>Multivente</a:t>
            </a:r>
            <a:r>
              <a:rPr lang="fr-FR" sz="1100" dirty="0"/>
              <a:t> 5% les années suivantes. La remise s’appliquera automatiquement lors du renouvellement du contrat Auto.</a:t>
            </a:r>
          </a:p>
          <a:p>
            <a:pPr lvl="1">
              <a:defRPr/>
            </a:pPr>
            <a:endParaRPr lang="fr-FR" sz="500" dirty="0"/>
          </a:p>
          <a:p>
            <a:pPr lvl="1">
              <a:defRPr/>
            </a:pPr>
            <a:r>
              <a:rPr lang="fr-FR" dirty="0"/>
              <a:t>Toutes les simulations tarifaires effectuées sur la période pourront être reprises </a:t>
            </a:r>
            <a:r>
              <a:rPr lang="fr-FR" dirty="0">
                <a:solidFill>
                  <a:schemeClr val="accent4">
                    <a:lumMod val="75000"/>
                  </a:schemeClr>
                </a:solidFill>
              </a:rPr>
              <a:t>avec la promotion jusqu’au samedi 29 avril 2023 inclus. </a:t>
            </a:r>
          </a:p>
          <a:p>
            <a:pPr lvl="1">
              <a:defRPr/>
            </a:pPr>
            <a:endParaRPr lang="fr-FR" dirty="0">
              <a:solidFill>
                <a:schemeClr val="accent4">
                  <a:lumMod val="75000"/>
                </a:schemeClr>
              </a:solidFill>
            </a:endParaRPr>
          </a:p>
          <a:p>
            <a:pPr lvl="1">
              <a:defRPr/>
            </a:pPr>
            <a:endParaRPr lang="fr-FR" dirty="0"/>
          </a:p>
          <a:p>
            <a:pPr>
              <a:defRPr/>
            </a:pPr>
            <a:endParaRPr lang="fr-FR" dirty="0"/>
          </a:p>
        </p:txBody>
      </p:sp>
      <p:pic>
        <p:nvPicPr>
          <p:cNvPr id="19" name="Picture 4" descr="6,948 Decapotable Vectores, Ilustraciones y Gráficos - 123RF">
            <a:extLst>
              <a:ext uri="{FF2B5EF4-FFF2-40B4-BE49-F238E27FC236}">
                <a16:creationId xmlns:a16="http://schemas.microsoft.com/office/drawing/2014/main" id="{5D422F0B-4FF6-4979-9F6C-E9A83C4703B2}"/>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68165"/>
          <a:stretch/>
        </p:blipFill>
        <p:spPr bwMode="auto">
          <a:xfrm>
            <a:off x="7801571" y="4634371"/>
            <a:ext cx="3120989" cy="1437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874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001BD23-0333-466C-933A-44EA82E403E8}"/>
              </a:ext>
            </a:extLst>
          </p:cNvPr>
          <p:cNvSpPr/>
          <p:nvPr/>
        </p:nvSpPr>
        <p:spPr>
          <a:xfrm>
            <a:off x="628073" y="3585309"/>
            <a:ext cx="9919854" cy="13095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A6E2A689-813D-452D-A2FC-1742379936B5}"/>
              </a:ext>
            </a:extLst>
          </p:cNvPr>
          <p:cNvSpPr/>
          <p:nvPr/>
        </p:nvSpPr>
        <p:spPr>
          <a:xfrm>
            <a:off x="646026" y="5012578"/>
            <a:ext cx="9919854" cy="130957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2">
            <a:extLst>
              <a:ext uri="{FF2B5EF4-FFF2-40B4-BE49-F238E27FC236}">
                <a16:creationId xmlns:a16="http://schemas.microsoft.com/office/drawing/2014/main" id="{3C8383E2-9E7B-435A-BF13-60E013F19834}"/>
              </a:ext>
            </a:extLst>
          </p:cNvPr>
          <p:cNvSpPr txBox="1">
            <a:spLocks/>
          </p:cNvSpPr>
          <p:nvPr/>
        </p:nvSpPr>
        <p:spPr bwMode="auto">
          <a:xfrm>
            <a:off x="439105" y="3415403"/>
            <a:ext cx="7060822" cy="11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marL="466725" lvl="1" indent="0">
              <a:buClr>
                <a:srgbClr val="D11921"/>
              </a:buClr>
              <a:buNone/>
            </a:pPr>
            <a:endParaRPr lang="fr-FR" altLang="fr-FR" sz="1400" dirty="0"/>
          </a:p>
          <a:p>
            <a:pPr lvl="1">
              <a:buClr>
                <a:srgbClr val="D11921"/>
              </a:buClr>
            </a:pPr>
            <a:r>
              <a:rPr lang="fr-FR" altLang="fr-FR" sz="1400" b="1" dirty="0">
                <a:solidFill>
                  <a:schemeClr val="tx1">
                    <a:lumMod val="75000"/>
                    <a:lumOff val="25000"/>
                  </a:schemeClr>
                </a:solidFill>
              </a:rPr>
              <a:t>La plateforme </a:t>
            </a:r>
            <a:r>
              <a:rPr lang="fr-FR" altLang="fr-FR" sz="1400" b="1" dirty="0">
                <a:solidFill>
                  <a:schemeClr val="accent4">
                    <a:lumMod val="75000"/>
                  </a:schemeClr>
                </a:solidFill>
              </a:rPr>
              <a:t>IDEA</a:t>
            </a:r>
            <a:r>
              <a:rPr lang="fr-FR" altLang="fr-FR" sz="1400" b="1" dirty="0">
                <a:solidFill>
                  <a:schemeClr val="tx1">
                    <a:lumMod val="75000"/>
                    <a:lumOff val="25000"/>
                  </a:schemeClr>
                </a:solidFill>
              </a:rPr>
              <a:t> : </a:t>
            </a:r>
          </a:p>
          <a:p>
            <a:pPr lvl="2">
              <a:buClr>
                <a:srgbClr val="D11921"/>
              </a:buClr>
            </a:pPr>
            <a:r>
              <a:rPr lang="fr-FR" altLang="fr-FR" sz="1400" dirty="0"/>
              <a:t>Des contenus sur l’ASSURANCE AUTO à destination des conseillers et des managers avec des vidéos, des jeux et des défis !</a:t>
            </a:r>
            <a:endParaRPr lang="fr-FR" altLang="fr-FR" sz="1400" baseline="30000" dirty="0"/>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sp>
        <p:nvSpPr>
          <p:cNvPr id="17" name="Rectangle 16">
            <a:extLst>
              <a:ext uri="{FF2B5EF4-FFF2-40B4-BE49-F238E27FC236}">
                <a16:creationId xmlns:a16="http://schemas.microsoft.com/office/drawing/2014/main" id="{B0647FD2-E508-494D-9709-E037D2723428}"/>
              </a:ext>
            </a:extLst>
          </p:cNvPr>
          <p:cNvSpPr/>
          <p:nvPr/>
        </p:nvSpPr>
        <p:spPr>
          <a:xfrm>
            <a:off x="628073" y="2149191"/>
            <a:ext cx="9919854" cy="13095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space réservé du contenu 2">
            <a:extLst>
              <a:ext uri="{FF2B5EF4-FFF2-40B4-BE49-F238E27FC236}">
                <a16:creationId xmlns:a16="http://schemas.microsoft.com/office/drawing/2014/main" id="{D990F5CB-B088-4E1F-8D26-92B9987FA11E}"/>
              </a:ext>
            </a:extLst>
          </p:cNvPr>
          <p:cNvSpPr txBox="1">
            <a:spLocks/>
          </p:cNvSpPr>
          <p:nvPr/>
        </p:nvSpPr>
        <p:spPr bwMode="auto">
          <a:xfrm>
            <a:off x="439105" y="1992669"/>
            <a:ext cx="7310661" cy="1556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lvl="1">
              <a:buClr>
                <a:srgbClr val="D11921"/>
              </a:buClr>
            </a:pPr>
            <a:endParaRPr lang="fr-FR" altLang="fr-FR" sz="1400" dirty="0"/>
          </a:p>
          <a:p>
            <a:pPr lvl="1">
              <a:buClr>
                <a:srgbClr val="D11921"/>
              </a:buClr>
            </a:pPr>
            <a:r>
              <a:rPr lang="fr-FR" altLang="fr-FR" sz="1400" dirty="0"/>
              <a:t>Une cible </a:t>
            </a:r>
            <a:r>
              <a:rPr lang="fr-FR" altLang="fr-FR" sz="1400" b="1" dirty="0">
                <a:solidFill>
                  <a:schemeClr val="accent4">
                    <a:lumMod val="75000"/>
                  </a:schemeClr>
                </a:solidFill>
              </a:rPr>
              <a:t>GERC </a:t>
            </a:r>
            <a:r>
              <a:rPr lang="fr-FR" altLang="fr-FR" sz="1400" dirty="0"/>
              <a:t>adaptée et appétente </a:t>
            </a:r>
            <a:r>
              <a:rPr lang="fr-FR" altLang="fr-FR" sz="1400" b="1" dirty="0">
                <a:solidFill>
                  <a:schemeClr val="accent4">
                    <a:lumMod val="75000"/>
                  </a:schemeClr>
                </a:solidFill>
              </a:rPr>
              <a:t>« IARD Conquête AUTO</a:t>
            </a:r>
            <a:r>
              <a:rPr lang="fr-FR" altLang="fr-FR" sz="1400" dirty="0">
                <a:solidFill>
                  <a:schemeClr val="accent4">
                    <a:lumMod val="75000"/>
                  </a:schemeClr>
                </a:solidFill>
              </a:rPr>
              <a:t>» </a:t>
            </a:r>
            <a:r>
              <a:rPr lang="fr-FR" altLang="fr-FR" sz="1400" dirty="0"/>
              <a:t>(5 189 clients) : Rendez-vous page 21 de votre Book GERC.</a:t>
            </a:r>
          </a:p>
          <a:p>
            <a:pPr lvl="2">
              <a:buClr>
                <a:srgbClr val="D11921"/>
              </a:buClr>
            </a:pPr>
            <a:r>
              <a:rPr lang="fr-FR" altLang="fr-FR" sz="1400" dirty="0"/>
              <a:t>Retrouvez toutes les informations et les objectifs au sujet de nos clients Prémium avec la </a:t>
            </a:r>
            <a:r>
              <a:rPr lang="fr-FR" altLang="fr-FR" sz="1400" b="1" dirty="0"/>
              <a:t>fiche Focus AUTO Prémium </a:t>
            </a:r>
            <a:r>
              <a:rPr lang="fr-FR" altLang="fr-FR" sz="1400" dirty="0"/>
              <a:t>: </a:t>
            </a:r>
            <a:r>
              <a:rPr lang="fr-FR" altLang="fr-FR" sz="1400" dirty="0">
                <a:hlinkClick r:id="rId2"/>
              </a:rPr>
              <a:t>cliquez ici</a:t>
            </a:r>
            <a:endParaRPr lang="fr-FR" altLang="fr-FR" sz="1400" dirty="0"/>
          </a:p>
          <a:p>
            <a:pPr lvl="2">
              <a:buClr>
                <a:srgbClr val="D11921"/>
              </a:buClr>
            </a:pPr>
            <a:endParaRPr lang="fr-FR" altLang="fr-FR" sz="1400" dirty="0"/>
          </a:p>
          <a:p>
            <a:pPr marL="466725" lvl="1" indent="0">
              <a:buClr>
                <a:srgbClr val="D11921"/>
              </a:buClr>
              <a:buNone/>
            </a:pPr>
            <a:endParaRPr lang="fr-FR" altLang="fr-FR" sz="1400" dirty="0"/>
          </a:p>
          <a:p>
            <a:pPr marL="466725" lvl="1" indent="0">
              <a:buClr>
                <a:srgbClr val="D11921"/>
              </a:buClr>
              <a:buNone/>
            </a:pPr>
            <a:endParaRPr lang="fr-FR" altLang="fr-FR" sz="1400" dirty="0"/>
          </a:p>
          <a:p>
            <a:pPr marL="466725" lvl="1" indent="0">
              <a:buClr>
                <a:srgbClr val="D11921"/>
              </a:buClr>
              <a:buNone/>
            </a:pPr>
            <a:endParaRPr lang="fr-FR" altLang="fr-FR" sz="1400" dirty="0"/>
          </a:p>
          <a:p>
            <a:pPr marL="466725" lvl="1" indent="0">
              <a:buClr>
                <a:srgbClr val="D11921"/>
              </a:buClr>
              <a:buNone/>
            </a:pPr>
            <a:endParaRPr lang="fr-FR" altLang="fr-FR" sz="1400" dirty="0"/>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sp>
        <p:nvSpPr>
          <p:cNvPr id="10" name="Rectangle 9">
            <a:extLst>
              <a:ext uri="{FF2B5EF4-FFF2-40B4-BE49-F238E27FC236}">
                <a16:creationId xmlns:a16="http://schemas.microsoft.com/office/drawing/2014/main" id="{ECB7F17A-3149-4F05-8562-434E8C2F5F8F}"/>
              </a:ext>
            </a:extLst>
          </p:cNvPr>
          <p:cNvSpPr/>
          <p:nvPr/>
        </p:nvSpPr>
        <p:spPr>
          <a:xfrm>
            <a:off x="628073" y="1090597"/>
            <a:ext cx="9919854" cy="9257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a:extLst>
              <a:ext uri="{FF2B5EF4-FFF2-40B4-BE49-F238E27FC236}">
                <a16:creationId xmlns:a16="http://schemas.microsoft.com/office/drawing/2014/main" id="{C269F682-DAF6-4121-8ADB-B12D51D7E63F}"/>
              </a:ext>
            </a:extLst>
          </p:cNvPr>
          <p:cNvSpPr txBox="1">
            <a:spLocks/>
          </p:cNvSpPr>
          <p:nvPr/>
        </p:nvSpPr>
        <p:spPr bwMode="auto">
          <a:xfrm>
            <a:off x="439105" y="522344"/>
            <a:ext cx="10266362" cy="134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buClr>
                <a:srgbClr val="D11921"/>
              </a:buClr>
              <a:buFont typeface="Arial" panose="020B0604020202020204" pitchFamily="34" charset="0"/>
              <a:buChar char="■"/>
            </a:pPr>
            <a:r>
              <a:rPr lang="fr-FR" altLang="fr-FR" sz="1500" b="1" dirty="0"/>
              <a:t>Cette action s’inscrit dans un objectif de conquête et de nombreux outils seront à votre disposition lors de cet évènement AUTO </a:t>
            </a:r>
            <a:r>
              <a:rPr lang="fr-FR" altLang="fr-FR" sz="1500" dirty="0"/>
              <a:t>:</a:t>
            </a:r>
          </a:p>
          <a:p>
            <a:pPr marL="34925" indent="0">
              <a:buClr>
                <a:srgbClr val="D11921"/>
              </a:buClr>
            </a:pPr>
            <a:endParaRPr lang="fr-FR" altLang="fr-FR" sz="1500" dirty="0"/>
          </a:p>
          <a:p>
            <a:pPr lvl="1">
              <a:buClr>
                <a:srgbClr val="D11921"/>
              </a:buClr>
            </a:pPr>
            <a:r>
              <a:rPr lang="fr-FR" altLang="fr-FR" sz="1400" dirty="0"/>
              <a:t>Une grande ca</a:t>
            </a:r>
            <a:r>
              <a:rPr lang="fr-FR" altLang="fr-FR" sz="1400" dirty="0">
                <a:solidFill>
                  <a:schemeClr val="tx1">
                    <a:lumMod val="75000"/>
                    <a:lumOff val="25000"/>
                  </a:schemeClr>
                </a:solidFill>
              </a:rPr>
              <a:t>mpa</a:t>
            </a:r>
            <a:r>
              <a:rPr lang="fr-FR" altLang="fr-FR" sz="1400" dirty="0"/>
              <a:t>gne de </a:t>
            </a:r>
            <a:r>
              <a:rPr lang="fr-FR" altLang="fr-FR" sz="1400" b="1" dirty="0">
                <a:solidFill>
                  <a:schemeClr val="accent4">
                    <a:lumMod val="75000"/>
                  </a:schemeClr>
                </a:solidFill>
              </a:rPr>
              <a:t>communication</a:t>
            </a:r>
            <a:r>
              <a:rPr lang="fr-FR" altLang="fr-FR" sz="1400" dirty="0"/>
              <a:t> (bannières, page internet, …).</a:t>
            </a:r>
          </a:p>
          <a:p>
            <a:pPr lvl="1">
              <a:buClr>
                <a:srgbClr val="D11921"/>
              </a:buClr>
            </a:pPr>
            <a:endParaRPr lang="fr-FR" altLang="fr-FR" sz="1400" dirty="0"/>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sp>
        <p:nvSpPr>
          <p:cNvPr id="3" name="Espace réservé du texte 2">
            <a:extLst>
              <a:ext uri="{FF2B5EF4-FFF2-40B4-BE49-F238E27FC236}">
                <a16:creationId xmlns:a16="http://schemas.microsoft.com/office/drawing/2014/main" id="{6B4B65E8-F4B3-4203-AB25-72E06ADD4B5D}"/>
              </a:ext>
            </a:extLst>
          </p:cNvPr>
          <p:cNvSpPr>
            <a:spLocks noGrp="1"/>
          </p:cNvSpPr>
          <p:nvPr>
            <p:ph type="body" sz="quarter" idx="26"/>
          </p:nvPr>
        </p:nvSpPr>
        <p:spPr/>
        <p:txBody>
          <a:bodyPr/>
          <a:lstStyle/>
          <a:p>
            <a:r>
              <a:rPr lang="fr-FR" dirty="0"/>
              <a:t>IARD : offre promotionnelle auto</a:t>
            </a:r>
          </a:p>
        </p:txBody>
      </p:sp>
      <p:sp>
        <p:nvSpPr>
          <p:cNvPr id="4" name="Espace réservé du texte 3">
            <a:extLst>
              <a:ext uri="{FF2B5EF4-FFF2-40B4-BE49-F238E27FC236}">
                <a16:creationId xmlns:a16="http://schemas.microsoft.com/office/drawing/2014/main" id="{6E642001-86A8-4768-9B2B-CAB7950BFE7B}"/>
              </a:ext>
            </a:extLst>
          </p:cNvPr>
          <p:cNvSpPr>
            <a:spLocks noGrp="1"/>
          </p:cNvSpPr>
          <p:nvPr>
            <p:ph type="body" sz="quarter" idx="28"/>
          </p:nvPr>
        </p:nvSpPr>
        <p:spPr/>
        <p:txBody>
          <a:bodyPr/>
          <a:lstStyle/>
          <a:p>
            <a:r>
              <a:rPr lang="fr-FR" dirty="0"/>
              <a:t>AUO</a:t>
            </a:r>
          </a:p>
        </p:txBody>
      </p:sp>
      <p:sp>
        <p:nvSpPr>
          <p:cNvPr id="5" name="Espace réservé du texte 4">
            <a:extLst>
              <a:ext uri="{FF2B5EF4-FFF2-40B4-BE49-F238E27FC236}">
                <a16:creationId xmlns:a16="http://schemas.microsoft.com/office/drawing/2014/main" id="{93A311B4-B9C1-4A11-A936-72BCFC0B8993}"/>
              </a:ext>
            </a:extLst>
          </p:cNvPr>
          <p:cNvSpPr>
            <a:spLocks noGrp="1"/>
          </p:cNvSpPr>
          <p:nvPr>
            <p:ph type="body" sz="quarter" idx="29"/>
          </p:nvPr>
        </p:nvSpPr>
        <p:spPr/>
        <p:txBody>
          <a:bodyPr/>
          <a:lstStyle/>
          <a:p>
            <a:r>
              <a:rPr lang="fr-FR" dirty="0"/>
              <a:t>IARD</a:t>
            </a:r>
          </a:p>
        </p:txBody>
      </p:sp>
      <p:sp>
        <p:nvSpPr>
          <p:cNvPr id="6" name="Rectangle 5">
            <a:extLst>
              <a:ext uri="{FF2B5EF4-FFF2-40B4-BE49-F238E27FC236}">
                <a16:creationId xmlns:a16="http://schemas.microsoft.com/office/drawing/2014/main" id="{0A0EAF72-76B5-473A-98F4-7E7A6A2E2B37}"/>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95C5191-E42C-4212-9953-F1C0F25985B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11DD4A8-1AEE-44C1-AE3B-E0145EAF0DCE}"/>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36">
            <a:extLst>
              <a:ext uri="{FF2B5EF4-FFF2-40B4-BE49-F238E27FC236}">
                <a16:creationId xmlns:a16="http://schemas.microsoft.com/office/drawing/2014/main" id="{95E3554A-B37C-4639-AFC2-738EBCE82804}"/>
              </a:ext>
            </a:extLst>
          </p:cNvPr>
          <p:cNvPicPr>
            <a:picLocks noChangeAspect="1"/>
          </p:cNvPicPr>
          <p:nvPr/>
        </p:nvPicPr>
        <p:blipFill>
          <a:blip r:embed="rId3"/>
          <a:stretch>
            <a:fillRect/>
          </a:stretch>
        </p:blipFill>
        <p:spPr>
          <a:xfrm>
            <a:off x="8337161" y="1174615"/>
            <a:ext cx="1094222" cy="787299"/>
          </a:xfrm>
          <a:prstGeom prst="rect">
            <a:avLst/>
          </a:prstGeom>
        </p:spPr>
      </p:pic>
      <p:pic>
        <p:nvPicPr>
          <p:cNvPr id="2" name="Image 1">
            <a:hlinkClick r:id="rId4"/>
            <a:extLst>
              <a:ext uri="{FF2B5EF4-FFF2-40B4-BE49-F238E27FC236}">
                <a16:creationId xmlns:a16="http://schemas.microsoft.com/office/drawing/2014/main" id="{9692AF9B-B115-4A03-9849-6E460C9A3943}"/>
              </a:ext>
            </a:extLst>
          </p:cNvPr>
          <p:cNvPicPr>
            <a:picLocks noChangeAspect="1"/>
          </p:cNvPicPr>
          <p:nvPr/>
        </p:nvPicPr>
        <p:blipFill>
          <a:blip r:embed="rId5"/>
          <a:stretch>
            <a:fillRect/>
          </a:stretch>
        </p:blipFill>
        <p:spPr>
          <a:xfrm>
            <a:off x="8201927" y="2233209"/>
            <a:ext cx="1761128" cy="1166807"/>
          </a:xfrm>
          <a:prstGeom prst="rect">
            <a:avLst/>
          </a:prstGeom>
        </p:spPr>
      </p:pic>
      <p:pic>
        <p:nvPicPr>
          <p:cNvPr id="23" name="Picture 12" descr="Curseur de main avec bouton de clic. cliquez ici. Vecteur Premium">
            <a:extLst>
              <a:ext uri="{FF2B5EF4-FFF2-40B4-BE49-F238E27FC236}">
                <a16:creationId xmlns:a16="http://schemas.microsoft.com/office/drawing/2014/main" id="{A3C7F6F5-7C79-48E4-82B1-E4606CE962EA}"/>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617451" y="2702212"/>
            <a:ext cx="638040" cy="53457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descr="Curseur de main avec bouton de clic. cliquez ici. Vecteur Premium">
            <a:extLst>
              <a:ext uri="{FF2B5EF4-FFF2-40B4-BE49-F238E27FC236}">
                <a16:creationId xmlns:a16="http://schemas.microsoft.com/office/drawing/2014/main" id="{9B2237B2-7296-4177-8249-1B71867B780B}"/>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6209217" y="3076597"/>
            <a:ext cx="456142" cy="38217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hlinkClick r:id="rId8"/>
            <a:extLst>
              <a:ext uri="{FF2B5EF4-FFF2-40B4-BE49-F238E27FC236}">
                <a16:creationId xmlns:a16="http://schemas.microsoft.com/office/drawing/2014/main" id="{2B99DC43-0C92-4E5B-8450-5A5669827895}"/>
              </a:ext>
            </a:extLst>
          </p:cNvPr>
          <p:cNvPicPr>
            <a:picLocks noChangeAspect="1"/>
          </p:cNvPicPr>
          <p:nvPr/>
        </p:nvPicPr>
        <p:blipFill>
          <a:blip r:embed="rId9"/>
          <a:stretch>
            <a:fillRect/>
          </a:stretch>
        </p:blipFill>
        <p:spPr>
          <a:xfrm>
            <a:off x="8184257" y="5081832"/>
            <a:ext cx="2071234" cy="1143755"/>
          </a:xfrm>
          <a:prstGeom prst="rect">
            <a:avLst/>
          </a:prstGeom>
        </p:spPr>
      </p:pic>
      <p:pic>
        <p:nvPicPr>
          <p:cNvPr id="19" name="Picture 2">
            <a:extLst>
              <a:ext uri="{FF2B5EF4-FFF2-40B4-BE49-F238E27FC236}">
                <a16:creationId xmlns:a16="http://schemas.microsoft.com/office/drawing/2014/main" id="{C139FD83-9A10-45FA-A8D0-74F6BED51DB4}"/>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160125">
            <a:off x="7532700" y="5318963"/>
            <a:ext cx="1062651" cy="708434"/>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hlinkClick r:id="rId11"/>
            <a:extLst>
              <a:ext uri="{FF2B5EF4-FFF2-40B4-BE49-F238E27FC236}">
                <a16:creationId xmlns:a16="http://schemas.microsoft.com/office/drawing/2014/main" id="{A9F4B167-70CB-4E9C-B256-F9C63DD9A6C0}"/>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24084"/>
          <a:stretch/>
        </p:blipFill>
        <p:spPr>
          <a:xfrm>
            <a:off x="8184257" y="3673969"/>
            <a:ext cx="1932855" cy="1046934"/>
          </a:xfrm>
          <a:prstGeom prst="rect">
            <a:avLst/>
          </a:prstGeom>
          <a:ln>
            <a:noFill/>
          </a:ln>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99205D02-18DC-4952-9078-AE40EBC0B71E}"/>
              </a:ext>
            </a:extLst>
          </p:cNvPr>
          <p:cNvPicPr>
            <a:picLocks noChangeAspect="1"/>
          </p:cNvPicPr>
          <p:nvPr/>
        </p:nvPicPr>
        <p:blipFill>
          <a:blip r:embed="rId13"/>
          <a:stretch>
            <a:fillRect/>
          </a:stretch>
        </p:blipFill>
        <p:spPr>
          <a:xfrm>
            <a:off x="9800092" y="4003153"/>
            <a:ext cx="634039" cy="536494"/>
          </a:xfrm>
          <a:prstGeom prst="rect">
            <a:avLst/>
          </a:prstGeom>
        </p:spPr>
      </p:pic>
      <p:pic>
        <p:nvPicPr>
          <p:cNvPr id="25" name="Image 24">
            <a:extLst>
              <a:ext uri="{FF2B5EF4-FFF2-40B4-BE49-F238E27FC236}">
                <a16:creationId xmlns:a16="http://schemas.microsoft.com/office/drawing/2014/main" id="{FB821063-EFAB-4570-BFA1-F086AEC3142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5938" y="4147758"/>
            <a:ext cx="928262" cy="757742"/>
          </a:xfrm>
          <a:prstGeom prst="rect">
            <a:avLst/>
          </a:prstGeom>
        </p:spPr>
      </p:pic>
      <p:sp>
        <p:nvSpPr>
          <p:cNvPr id="26" name="Espace réservé du contenu 2">
            <a:extLst>
              <a:ext uri="{FF2B5EF4-FFF2-40B4-BE49-F238E27FC236}">
                <a16:creationId xmlns:a16="http://schemas.microsoft.com/office/drawing/2014/main" id="{D31F59EC-701C-4D4C-ADD5-B57DF817C20D}"/>
              </a:ext>
            </a:extLst>
          </p:cNvPr>
          <p:cNvSpPr txBox="1">
            <a:spLocks/>
          </p:cNvSpPr>
          <p:nvPr/>
        </p:nvSpPr>
        <p:spPr bwMode="auto">
          <a:xfrm>
            <a:off x="515938" y="4831764"/>
            <a:ext cx="6808498" cy="11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marL="466725" lvl="1" indent="0">
              <a:buClr>
                <a:srgbClr val="D11921"/>
              </a:buClr>
              <a:buNone/>
            </a:pPr>
            <a:endParaRPr lang="fr-FR" altLang="fr-FR" sz="1400" dirty="0"/>
          </a:p>
          <a:p>
            <a:pPr lvl="1">
              <a:buClr>
                <a:srgbClr val="D11921"/>
              </a:buClr>
            </a:pPr>
            <a:r>
              <a:rPr lang="fr-FR" altLang="fr-FR" sz="1400" b="1" dirty="0">
                <a:solidFill>
                  <a:schemeClr val="tx1">
                    <a:lumMod val="75000"/>
                    <a:lumOff val="25000"/>
                  </a:schemeClr>
                </a:solidFill>
              </a:rPr>
              <a:t>Nouveau !! </a:t>
            </a:r>
            <a:r>
              <a:rPr lang="fr-FR" altLang="fr-FR" sz="1400" b="1" dirty="0">
                <a:solidFill>
                  <a:schemeClr val="accent4">
                    <a:lumMod val="75000"/>
                  </a:schemeClr>
                </a:solidFill>
                <a:effectLst>
                  <a:outerShdw blurRad="38100" dist="38100" dir="2700000" algn="tl">
                    <a:srgbClr val="000000">
                      <a:alpha val="43137"/>
                    </a:srgbClr>
                  </a:outerShdw>
                </a:effectLst>
              </a:rPr>
              <a:t>Le carnet d’entretien AUTO :</a:t>
            </a:r>
          </a:p>
          <a:p>
            <a:pPr lvl="2">
              <a:buClr>
                <a:srgbClr val="D11921"/>
              </a:buClr>
            </a:pPr>
            <a:r>
              <a:rPr lang="fr-FR" altLang="fr-FR" sz="1400" b="1" dirty="0">
                <a:solidFill>
                  <a:schemeClr val="tx1">
                    <a:lumMod val="75000"/>
                    <a:lumOff val="25000"/>
                  </a:schemeClr>
                </a:solidFill>
              </a:rPr>
              <a:t>Le guide qui centralise tous les derniers outils d’aide à la vente pour vos </a:t>
            </a:r>
            <a:r>
              <a:rPr lang="fr-FR" altLang="fr-FR" sz="1400" b="1" dirty="0">
                <a:solidFill>
                  <a:schemeClr val="accent4">
                    <a:lumMod val="75000"/>
                  </a:schemeClr>
                </a:solidFill>
              </a:rPr>
              <a:t>entretiens</a:t>
            </a:r>
            <a:r>
              <a:rPr lang="fr-FR" altLang="fr-FR" sz="1400" b="1" dirty="0">
                <a:solidFill>
                  <a:schemeClr val="tx1">
                    <a:lumMod val="75000"/>
                    <a:lumOff val="25000"/>
                  </a:schemeClr>
                </a:solidFill>
              </a:rPr>
              <a:t> Assurance </a:t>
            </a:r>
            <a:r>
              <a:rPr lang="fr-FR" altLang="fr-FR" sz="1400" b="1" dirty="0">
                <a:solidFill>
                  <a:schemeClr val="accent4">
                    <a:lumMod val="75000"/>
                  </a:schemeClr>
                </a:solidFill>
              </a:rPr>
              <a:t>AUTO</a:t>
            </a:r>
            <a:r>
              <a:rPr lang="fr-FR" altLang="fr-FR" sz="1400" b="1" dirty="0">
                <a:solidFill>
                  <a:schemeClr val="tx1">
                    <a:lumMod val="75000"/>
                    <a:lumOff val="25000"/>
                  </a:schemeClr>
                </a:solidFill>
              </a:rPr>
              <a:t>. </a:t>
            </a:r>
            <a:endParaRPr lang="fr-FR" altLang="fr-FR" sz="1400" b="1" baseline="30000" dirty="0">
              <a:solidFill>
                <a:schemeClr val="tx1">
                  <a:lumMod val="75000"/>
                  <a:lumOff val="25000"/>
                </a:schemeClr>
              </a:solidFill>
            </a:endParaRPr>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pic>
        <p:nvPicPr>
          <p:cNvPr id="28" name="Image 27">
            <a:extLst>
              <a:ext uri="{FF2B5EF4-FFF2-40B4-BE49-F238E27FC236}">
                <a16:creationId xmlns:a16="http://schemas.microsoft.com/office/drawing/2014/main" id="{AF75DCCD-1799-4886-8C38-5D1FBA9B3EAF}"/>
              </a:ext>
            </a:extLst>
          </p:cNvPr>
          <p:cNvPicPr>
            <a:picLocks noChangeAspect="1"/>
          </p:cNvPicPr>
          <p:nvPr/>
        </p:nvPicPr>
        <p:blipFill>
          <a:blip r:embed="rId13"/>
          <a:stretch>
            <a:fillRect/>
          </a:stretch>
        </p:blipFill>
        <p:spPr>
          <a:xfrm>
            <a:off x="9984299" y="5707272"/>
            <a:ext cx="634039" cy="536494"/>
          </a:xfrm>
          <a:prstGeom prst="rect">
            <a:avLst/>
          </a:prstGeom>
        </p:spPr>
      </p:pic>
      <p:pic>
        <p:nvPicPr>
          <p:cNvPr id="29" name="Picture 4" descr="Lève la main. la main d'un homme d'affaires avec un grand bravo. Vecteur Premium">
            <a:extLst>
              <a:ext uri="{FF2B5EF4-FFF2-40B4-BE49-F238E27FC236}">
                <a16:creationId xmlns:a16="http://schemas.microsoft.com/office/drawing/2014/main" id="{6643E5C3-0A6D-4BB3-A7B9-CFB7CD74498F}"/>
              </a:ext>
            </a:extLst>
          </p:cNvPr>
          <p:cNvPicPr>
            <a:picLocks noChangeAspect="1" noChangeArrowheads="1"/>
          </p:cNvPicPr>
          <p:nvPr/>
        </p:nvPicPr>
        <p:blipFill>
          <a:blip r:embed="rId15">
            <a:clrChange>
              <a:clrFrom>
                <a:srgbClr val="17B4C5"/>
              </a:clrFrom>
              <a:clrTo>
                <a:srgbClr val="17B4C5">
                  <a:alpha val="0"/>
                </a:srgbClr>
              </a:clrTo>
            </a:clrChange>
            <a:extLst>
              <a:ext uri="{28A0092B-C50C-407E-A947-70E740481C1C}">
                <a14:useLocalDpi xmlns:a14="http://schemas.microsoft.com/office/drawing/2010/main" val="0"/>
              </a:ext>
            </a:extLst>
          </a:blip>
          <a:srcRect t="29321" r="54729"/>
          <a:stretch>
            <a:fillRect/>
          </a:stretch>
        </p:blipFill>
        <p:spPr bwMode="auto">
          <a:xfrm>
            <a:off x="-15350" y="4713035"/>
            <a:ext cx="1258919" cy="1548187"/>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305065"/>
      </p:ext>
    </p:extLst>
  </p:cSld>
  <p:clrMapOvr>
    <a:masterClrMapping/>
  </p:clrMapOvr>
</p:sld>
</file>

<file path=ppt/theme/theme1.xml><?xml version="1.0" encoding="utf-8"?>
<a:theme xmlns:a="http://schemas.openxmlformats.org/drawingml/2006/main" name="1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12" ma:contentTypeDescription="Create a new document." ma:contentTypeScope="" ma:versionID="dea956d17f09287da68f486008fc778a">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6dfca283d34fe34a2e82797695561453"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6916A5DF-FE3D-4CCC-A81F-0985C77727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F606FC10-516C-4B03-B1EE-316EEB2DC6B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8980</TotalTime>
  <Words>341</Words>
  <Application>Microsoft Office PowerPoint</Application>
  <PresentationFormat>Grand écran</PresentationFormat>
  <Paragraphs>39</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Arial Black</vt:lpstr>
      <vt:lpstr>Calibri</vt:lpstr>
      <vt:lpstr>Montserrat</vt:lpstr>
      <vt:lpstr>Montserrat Black</vt:lpstr>
      <vt:lpstr>Wingdings</vt:lpstr>
      <vt:lpstr>1_Thème Office</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WEISS Michel [CEGEE]</cp:lastModifiedBy>
  <cp:revision>525</cp:revision>
  <dcterms:created xsi:type="dcterms:W3CDTF">2020-06-24T09:20:11Z</dcterms:created>
  <dcterms:modified xsi:type="dcterms:W3CDTF">2023-02-24T08:54:07Z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0x010100BD58A7042310B4429BCFA79AAE8A511A</vt:lpwstr>
  </property>
  <property fmtid="{D5CDD505-2E9C-101B-9397-08002B2CF9AE}" pid="3" name="MSIP_Label_48a19f0c-bea1-442e-a475-ed109d9ec508_Enabled">
    <vt:lpwstr>true</vt:lpwstr>
  </property>
  <property fmtid="{D5CDD505-2E9C-101B-9397-08002B2CF9AE}" pid="4" name="MSIP_Label_48a19f0c-bea1-442e-a475-ed109d9ec508_SetDate">
    <vt:lpwstr>2023-01-05T10:37:13Z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