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70" r:id="rId5"/>
    <p:sldId id="272" r:id="rId6"/>
    <p:sldId id="295" r:id="rId7"/>
    <p:sldId id="296" r:id="rId8"/>
    <p:sldId id="297" r:id="rId9"/>
    <p:sldId id="298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8083" autoAdjust="0"/>
  </p:normalViewPr>
  <p:slideViewPr>
    <p:cSldViewPr showGuides="1">
      <p:cViewPr varScale="1">
        <p:scale>
          <a:sx n="69" d="100"/>
          <a:sy n="69" d="100"/>
        </p:scale>
        <p:origin x="1416" y="6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3822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23/04/2020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23/04/2020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F66AA8-4C2D-4A2E-9C03-A87A0DAFEA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043B20C-9EC3-456B-8DFC-4A38DA7612A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043B20C-9EC3-456B-8DFC-4A38DA7612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819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043B20C-9EC3-456B-8DFC-4A38DA7612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903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043B20C-9EC3-456B-8DFC-4A38DA7612A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2507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043B20C-9EC3-456B-8DFC-4A38DA7612A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256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3923928" y="6237312"/>
            <a:ext cx="302404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</a:rPr>
              <a:t>FEVRIER 2020</a:t>
            </a:r>
          </a:p>
          <a:p>
            <a:pPr algn="ctr">
              <a:spcAft>
                <a:spcPts val="300"/>
              </a:spcAft>
            </a:pPr>
            <a:r>
              <a:rPr lang="fr-FR" sz="1000" dirty="0" smtClean="0"/>
              <a:t>DIRECTION DES CREDITS</a:t>
            </a:r>
            <a:r>
              <a:rPr lang="fr-FR" sz="1000" dirty="0" smtClean="0">
                <a:solidFill>
                  <a:schemeClr val="tx1"/>
                </a:solidFill>
              </a:rPr>
              <a:t> &amp; ENGAGEMENTS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cs typeface="Arial"/>
              </a:rPr>
              <a:t>CEGEE</a:t>
            </a:r>
            <a:endParaRPr lang="fr-FR" sz="1000" dirty="0" smtClean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258E16F-670F-524A-A663-6851EBF49E39}"/>
              </a:ext>
            </a:extLst>
          </p:cNvPr>
          <p:cNvSpPr txBox="1">
            <a:spLocks/>
          </p:cNvSpPr>
          <p:nvPr/>
        </p:nvSpPr>
        <p:spPr>
          <a:xfrm>
            <a:off x="282911" y="2276872"/>
            <a:ext cx="4217082" cy="2376264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C00000"/>
                </a:solidFill>
              </a:rPr>
              <a:t>solution numérique crédit :</a:t>
            </a:r>
            <a:br>
              <a:rPr lang="fr-FR" dirty="0" smtClean="0">
                <a:solidFill>
                  <a:srgbClr val="C00000"/>
                </a:solidFill>
              </a:rPr>
            </a:br>
            <a:r>
              <a:rPr lang="fr-FR" u="sng" dirty="0" smtClean="0">
                <a:solidFill>
                  <a:srgbClr val="C00000"/>
                </a:solidFill>
              </a:rPr>
              <a:t/>
            </a:r>
            <a:br>
              <a:rPr lang="fr-FR" u="sng" dirty="0" smtClean="0">
                <a:solidFill>
                  <a:srgbClr val="C00000"/>
                </a:solidFill>
              </a:rPr>
            </a:b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Signature électronique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sag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DEMANDE DE Crédit</a:t>
            </a:r>
            <a:b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fiche standardisée d’information (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fsi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avis de conseil en assurance (aca)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FEVRIER 2020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Titre 2"/>
          <p:cNvSpPr>
            <a:spLocks noGrp="1"/>
          </p:cNvSpPr>
          <p:nvPr>
            <p:ph type="title"/>
          </p:nvPr>
        </p:nvSpPr>
        <p:spPr>
          <a:xfrm>
            <a:off x="1057248" y="260648"/>
            <a:ext cx="4810896" cy="886208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 les nouvelles Options DE SIGNATURE de la DEMANDE DE CREDIT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6910">
            <a:off x="6628636" y="433303"/>
            <a:ext cx="932615" cy="45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Espace réservé du texte 9">
            <a:extLst>
              <a:ext uri="{FF2B5EF4-FFF2-40B4-BE49-F238E27FC236}">
                <a16:creationId xmlns:a16="http://schemas.microsoft.com/office/drawing/2014/main" id="{32120583-BB37-F24A-91A0-FFF38D586616}"/>
              </a:ext>
            </a:extLst>
          </p:cNvPr>
          <p:cNvSpPr txBox="1">
            <a:spLocks/>
          </p:cNvSpPr>
          <p:nvPr/>
        </p:nvSpPr>
        <p:spPr>
          <a:xfrm>
            <a:off x="107504" y="1357794"/>
            <a:ext cx="8856984" cy="2503254"/>
          </a:xfrm>
          <a:prstGeom prst="rect">
            <a:avLst/>
          </a:prstGeom>
        </p:spPr>
        <p:txBody>
          <a:bodyPr lIns="91412" tIns="45718" rIns="91412" bIns="45718"/>
          <a:lstStyle>
            <a:lvl1pPr marL="363538" indent="-36353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32010"/>
              </a:buClr>
              <a:buFont typeface="Arial" panose="020B0604020202020204" pitchFamily="34" charset="0"/>
              <a:buChar char="►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6088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64645"/>
              </a:buClr>
              <a:buFont typeface="Wingdings" charset="2"/>
              <a:buChar char="§"/>
              <a:tabLst/>
              <a:defRPr sz="1800" kern="1200">
                <a:solidFill>
                  <a:srgbClr val="4646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54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32010"/>
              </a:buClr>
              <a:buFont typeface="Helvetica" charset="0"/>
              <a:buChar char="‣"/>
              <a:tabLst/>
              <a:defRPr sz="1800" kern="1200">
                <a:solidFill>
                  <a:srgbClr val="4646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4931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Helvetica" charset="0"/>
              <a:buChar char="⁃"/>
              <a:tabLst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 moment de l'édition de la demande de crédit, </a:t>
            </a:r>
            <a:r>
              <a:rPr lang="fr-FR" sz="1600" b="1" u="sng" dirty="0">
                <a:solidFill>
                  <a:srgbClr val="C00000"/>
                </a:solidFill>
              </a:rPr>
              <a:t>3 modes d'édition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sont proposés : </a:t>
            </a:r>
          </a:p>
          <a:p>
            <a:pPr lvl="1"/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Signature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électronique à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distance (SED)</a:t>
            </a:r>
          </a:p>
          <a:p>
            <a:pPr lvl="1"/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Signature électronique en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agence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(SAG)</a:t>
            </a:r>
          </a:p>
          <a:p>
            <a:pPr lvl="1"/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Papier	</a:t>
            </a:r>
          </a:p>
          <a:p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L'édition de la demande de crédit en mode électronique  est positionnée dans le pavé « Gestion Administrative», bouton « Plus d'actions »: « Editer la demande »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56992"/>
            <a:ext cx="6948421" cy="268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Ellipse 20"/>
          <p:cNvSpPr/>
          <p:nvPr/>
        </p:nvSpPr>
        <p:spPr>
          <a:xfrm>
            <a:off x="4355976" y="5085184"/>
            <a:ext cx="1147313" cy="276045"/>
          </a:xfrm>
          <a:prstGeom prst="ellipse">
            <a:avLst/>
          </a:prstGeom>
          <a:noFill/>
          <a:ln w="28575">
            <a:solidFill>
              <a:srgbClr val="E3201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414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Titre 2"/>
          <p:cNvSpPr>
            <a:spLocks noGrp="1"/>
          </p:cNvSpPr>
          <p:nvPr>
            <p:ph type="title"/>
          </p:nvPr>
        </p:nvSpPr>
        <p:spPr>
          <a:xfrm>
            <a:off x="1057248" y="260648"/>
            <a:ext cx="4810896" cy="886208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 les nouvelles Options DE SIGNATURE de la DEMANDE DE CREDIT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9" name="Espace réservé du texte 9">
            <a:extLst>
              <a:ext uri="{FF2B5EF4-FFF2-40B4-BE49-F238E27FC236}">
                <a16:creationId xmlns:a16="http://schemas.microsoft.com/office/drawing/2014/main" id="{32120583-BB37-F24A-91A0-FFF38D586616}"/>
              </a:ext>
            </a:extLst>
          </p:cNvPr>
          <p:cNvSpPr txBox="1">
            <a:spLocks/>
          </p:cNvSpPr>
          <p:nvPr/>
        </p:nvSpPr>
        <p:spPr>
          <a:xfrm>
            <a:off x="359532" y="1268760"/>
            <a:ext cx="8424936" cy="2161541"/>
          </a:xfrm>
          <a:prstGeom prst="rect">
            <a:avLst/>
          </a:prstGeom>
        </p:spPr>
        <p:txBody>
          <a:bodyPr lIns="91412" tIns="45718" rIns="91412" bIns="45718"/>
          <a:lstStyle>
            <a:lvl1pPr marL="363538" indent="-36353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32010"/>
              </a:buClr>
              <a:buFont typeface="Arial" panose="020B0604020202020204" pitchFamily="34" charset="0"/>
              <a:buChar char="►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6088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64645"/>
              </a:buClr>
              <a:buFont typeface="Wingdings" charset="2"/>
              <a:buChar char="§"/>
              <a:tabLst/>
              <a:defRPr sz="1800" kern="1200">
                <a:solidFill>
                  <a:srgbClr val="4646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54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32010"/>
              </a:buClr>
              <a:buFont typeface="Helvetica" charset="0"/>
              <a:buChar char="‣"/>
              <a:tabLst/>
              <a:defRPr sz="1800" kern="1200">
                <a:solidFill>
                  <a:srgbClr val="4646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4931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Helvetica" charset="0"/>
              <a:buChar char="⁃"/>
              <a:tabLst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3 modes de signatures sont proposés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sz="16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 le dossier n’est pas éligible à la SED, le bouton correspondant est grisé :</a:t>
            </a:r>
          </a:p>
          <a:p>
            <a:pPr marL="0" indent="0">
              <a:buNone/>
            </a:pPr>
            <a:endParaRPr lang="fr-FR" u="sng" dirty="0" smtClean="0"/>
          </a:p>
          <a:p>
            <a:pPr marL="0" indent="0">
              <a:buNone/>
            </a:pPr>
            <a:r>
              <a:rPr lang="fr-FR" dirty="0" smtClean="0"/>
              <a:t>	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93544"/>
            <a:ext cx="3456384" cy="216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54" y="4065660"/>
            <a:ext cx="3088886" cy="190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llipse 13"/>
          <p:cNvSpPr/>
          <p:nvPr/>
        </p:nvSpPr>
        <p:spPr>
          <a:xfrm>
            <a:off x="5594016" y="4725144"/>
            <a:ext cx="1415384" cy="326251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 smtClean="0"/>
              <a:t>FEVRIER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412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FEVRIER 2020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Titre 2"/>
          <p:cNvSpPr>
            <a:spLocks noGrp="1"/>
          </p:cNvSpPr>
          <p:nvPr>
            <p:ph type="title"/>
          </p:nvPr>
        </p:nvSpPr>
        <p:spPr>
          <a:xfrm>
            <a:off x="1187624" y="431789"/>
            <a:ext cx="5328852" cy="476931"/>
          </a:xfrm>
        </p:spPr>
        <p:txBody>
          <a:bodyPr/>
          <a:lstStyle/>
          <a:p>
            <a:r>
              <a:rPr lang="fr-FR" smtClean="0">
                <a:solidFill>
                  <a:srgbClr val="C00000"/>
                </a:solidFill>
              </a:rPr>
              <a:t>La gestion de la liasse électronique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5" name="Espace réservé du texte 9">
            <a:extLst>
              <a:ext uri="{FF2B5EF4-FFF2-40B4-BE49-F238E27FC236}">
                <a16:creationId xmlns:a16="http://schemas.microsoft.com/office/drawing/2014/main" id="{32120583-BB37-F24A-91A0-FFF38D586616}"/>
              </a:ext>
            </a:extLst>
          </p:cNvPr>
          <p:cNvSpPr txBox="1">
            <a:spLocks/>
          </p:cNvSpPr>
          <p:nvPr/>
        </p:nvSpPr>
        <p:spPr>
          <a:xfrm>
            <a:off x="395536" y="980728"/>
            <a:ext cx="8280920" cy="576064"/>
          </a:xfrm>
          <a:prstGeom prst="rect">
            <a:avLst/>
          </a:prstGeom>
        </p:spPr>
        <p:txBody>
          <a:bodyPr lIns="91412" tIns="45718" rIns="91412" bIns="45718"/>
          <a:lstStyle>
            <a:lvl1pPr marL="363538" indent="-36353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32010"/>
              </a:buClr>
              <a:buFont typeface="Arial" panose="020B0604020202020204" pitchFamily="34" charset="0"/>
              <a:buChar char="►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6088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64645"/>
              </a:buClr>
              <a:buFont typeface="Wingdings" charset="2"/>
              <a:buChar char="§"/>
              <a:tabLst/>
              <a:defRPr sz="1800" kern="1200">
                <a:solidFill>
                  <a:srgbClr val="4646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54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32010"/>
              </a:buClr>
              <a:buFont typeface="Helvetica" charset="0"/>
              <a:buChar char="‣"/>
              <a:tabLst/>
              <a:defRPr sz="1800" kern="1200">
                <a:solidFill>
                  <a:srgbClr val="4646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4931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Helvetica" charset="0"/>
              <a:buChar char="⁃"/>
              <a:tabLst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demande de crédit et les conditions générales de signature électronique sont cochées par défaut pour constituer la liasse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électronique :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	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algn="just"/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Fiche Standardisée d’Information (FSI)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ou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l’Avis de Conseil en Assurance (ACA) sont à intégrer à la liasse électronique en fonction du contexte du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dossier :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 algn="just"/>
            <a:r>
              <a:rPr lang="fr-FR" sz="1400" b="1" u="sng" dirty="0">
                <a:solidFill>
                  <a:srgbClr val="C00000"/>
                </a:solidFill>
              </a:rPr>
              <a:t>Lors de l’envoi initial de la demande de crédit, </a:t>
            </a:r>
            <a:r>
              <a:rPr lang="fr-FR" sz="1400" b="1" u="sng" dirty="0" smtClean="0">
                <a:solidFill>
                  <a:srgbClr val="C00000"/>
                </a:solidFill>
              </a:rPr>
              <a:t>la FSI </a:t>
            </a:r>
            <a:r>
              <a:rPr lang="fr-FR" sz="1400" b="1" u="sng" dirty="0">
                <a:solidFill>
                  <a:srgbClr val="C00000"/>
                </a:solidFill>
              </a:rPr>
              <a:t>ou </a:t>
            </a:r>
            <a:r>
              <a:rPr lang="fr-FR" sz="1400" b="1" u="sng" dirty="0" smtClean="0">
                <a:solidFill>
                  <a:srgbClr val="C00000"/>
                </a:solidFill>
              </a:rPr>
              <a:t>l’ACA </a:t>
            </a:r>
            <a:r>
              <a:rPr lang="fr-FR" sz="1400" b="1" u="sng" dirty="0">
                <a:solidFill>
                  <a:srgbClr val="C00000"/>
                </a:solidFill>
              </a:rPr>
              <a:t>doit faire partie de la liasse </a:t>
            </a:r>
            <a:r>
              <a:rPr lang="fr-FR" sz="1400" b="1" u="sng" dirty="0" smtClean="0">
                <a:solidFill>
                  <a:srgbClr val="C00000"/>
                </a:solidFill>
              </a:rPr>
              <a:t>électronique</a:t>
            </a:r>
            <a:endParaRPr lang="fr-FR" dirty="0"/>
          </a:p>
          <a:p>
            <a:pPr lvl="1" algn="just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 une nouvelle demande de crédit est envoyée, il n’est pas nécessaire de renvoyer FSI ou ACA puisque le conseil a déjà été donné.</a:t>
            </a:r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556792"/>
            <a:ext cx="7007913" cy="273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8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FEVRIER 2020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Titre 2"/>
          <p:cNvSpPr txBox="1">
            <a:spLocks/>
          </p:cNvSpPr>
          <p:nvPr/>
        </p:nvSpPr>
        <p:spPr>
          <a:xfrm>
            <a:off x="1075775" y="499319"/>
            <a:ext cx="5296425" cy="7694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C00000"/>
                </a:solidFill>
              </a:rPr>
              <a:t>La gestion de La liasse électronique</a:t>
            </a:r>
            <a:br>
              <a:rPr lang="fr-FR" dirty="0" smtClean="0">
                <a:solidFill>
                  <a:srgbClr val="C00000"/>
                </a:solidFill>
              </a:rPr>
            </a:b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7504" y="1340768"/>
            <a:ext cx="768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C00000"/>
                </a:solidFill>
              </a:rPr>
              <a:t>Il n’est plus nécessaire de réaliser une demande d’adhésion au contrat Groupe CNP puis de l’annuler pour matérialiser le refus de </a:t>
            </a:r>
            <a:r>
              <a:rPr lang="fr-FR" b="1" u="sng" dirty="0" smtClean="0">
                <a:solidFill>
                  <a:srgbClr val="C00000"/>
                </a:solidFill>
              </a:rPr>
              <a:t>conseil </a:t>
            </a:r>
            <a:r>
              <a:rPr lang="fr-FR" dirty="0" smtClean="0"/>
              <a:t>: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FSI/ACA électroniques sont alimentés de façon automatique en fonction des informations saisies dans le dossier.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0484" y="2555612"/>
            <a:ext cx="7994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 pas oublier de cliquer sur le bouton </a:t>
            </a:r>
            <a:r>
              <a:rPr lang="fr-FR" b="1" dirty="0" smtClean="0">
                <a:solidFill>
                  <a:srgbClr val="C00000"/>
                </a:solidFill>
              </a:rPr>
              <a:t>« Envoi pour signature électronique »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0484" y="3068960"/>
            <a:ext cx="79949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Communication à l’attention du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client :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Notifications Mail et SMS envoyées au client </a:t>
            </a: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Aucune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relance de signature n’est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prévue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7166" y="4149080"/>
            <a:ext cx="7994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u="sng" dirty="0">
                <a:solidFill>
                  <a:srgbClr val="C00000"/>
                </a:solidFill>
              </a:rPr>
              <a:t>La demande de crédit est valable 30 </a:t>
            </a:r>
            <a:r>
              <a:rPr lang="fr-FR" b="1" u="sng" dirty="0" smtClean="0">
                <a:solidFill>
                  <a:srgbClr val="C00000"/>
                </a:solidFill>
              </a:rPr>
              <a:t>jours</a:t>
            </a:r>
            <a:r>
              <a:rPr lang="fr-FR" dirty="0"/>
              <a:t/>
            </a:r>
            <a:br>
              <a:rPr lang="fr-FR" dirty="0"/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Passé ce délai, le lien de signature électronique est automatiquement désactivé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7166" y="4922103"/>
            <a:ext cx="7994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différents documents constituant la liasse sont </a:t>
            </a:r>
            <a:r>
              <a:rPr lang="fr-FR" b="1" u="sng" dirty="0">
                <a:solidFill>
                  <a:srgbClr val="C00000"/>
                </a:solidFill>
              </a:rPr>
              <a:t>automatiquement archivés </a:t>
            </a:r>
            <a:r>
              <a:rPr lang="fr-FR" b="1" u="sng" dirty="0" smtClean="0">
                <a:solidFill>
                  <a:srgbClr val="C00000"/>
                </a:solidFill>
              </a:rPr>
              <a:t>dans </a:t>
            </a:r>
            <a:r>
              <a:rPr lang="fr-FR" b="1" u="sng" dirty="0">
                <a:solidFill>
                  <a:srgbClr val="C00000"/>
                </a:solidFill>
              </a:rPr>
              <a:t>le Dossier Numérique Crédit (DNC)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l’onglet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correspondant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51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10" name="Titre 2"/>
          <p:cNvSpPr>
            <a:spLocks noGrp="1"/>
          </p:cNvSpPr>
          <p:nvPr>
            <p:ph type="title"/>
          </p:nvPr>
        </p:nvSpPr>
        <p:spPr>
          <a:xfrm>
            <a:off x="1115617" y="371202"/>
            <a:ext cx="5922384" cy="886208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FINALISATION </a:t>
            </a:r>
            <a:r>
              <a:rPr lang="fr-FR" dirty="0">
                <a:solidFill>
                  <a:srgbClr val="C00000"/>
                </a:solidFill>
              </a:rPr>
              <a:t>de la signature électronique</a:t>
            </a: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32120583-BB37-F24A-91A0-FFF38D586616}"/>
              </a:ext>
            </a:extLst>
          </p:cNvPr>
          <p:cNvSpPr txBox="1">
            <a:spLocks/>
          </p:cNvSpPr>
          <p:nvPr/>
        </p:nvSpPr>
        <p:spPr>
          <a:xfrm>
            <a:off x="251520" y="1034789"/>
            <a:ext cx="8820880" cy="2782037"/>
          </a:xfrm>
          <a:prstGeom prst="rect">
            <a:avLst/>
          </a:prstGeom>
        </p:spPr>
        <p:txBody>
          <a:bodyPr lIns="91412" tIns="45718" rIns="91412" bIns="45718"/>
          <a:lstStyle>
            <a:lvl1pPr marL="363538" indent="-36353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32010"/>
              </a:buClr>
              <a:buFont typeface="Arial" panose="020B0604020202020204" pitchFamily="34" charset="0"/>
              <a:buChar char="►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6088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64645"/>
              </a:buClr>
              <a:buFont typeface="Wingdings" charset="2"/>
              <a:buChar char="§"/>
              <a:tabLst/>
              <a:defRPr sz="1800" kern="1200">
                <a:solidFill>
                  <a:srgbClr val="4646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54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32010"/>
              </a:buClr>
              <a:buFont typeface="Helvetica" charset="0"/>
              <a:buChar char="‣"/>
              <a:tabLst/>
              <a:defRPr sz="1800" kern="1200">
                <a:solidFill>
                  <a:srgbClr val="4646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4931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Helvetica" charset="0"/>
              <a:buChar char="⁃"/>
              <a:tabLst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suivi de la liasse SED envoyée</a:t>
            </a: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s’effectue dans </a:t>
            </a:r>
            <a:r>
              <a:rPr lang="fr-FR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MyCrédimmo</a:t>
            </a:r>
            <a:r>
              <a: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:</a:t>
            </a: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 algn="just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L’accès se fait par le même chemin suivi pour l’édition (pavé « Gestion administrative, bouton « Plus d’action » puis « Editer la demande »). </a:t>
            </a: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Cet écran s’affiche:</a:t>
            </a: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73050" lvl="1" indent="0">
              <a:buNone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fr-FR" b="1" u="sng" dirty="0" smtClean="0">
              <a:solidFill>
                <a:srgbClr val="C00000"/>
              </a:solidFill>
            </a:endParaRPr>
          </a:p>
          <a:p>
            <a:pPr lvl="1"/>
            <a:endParaRPr lang="fr-FR" b="1" u="sng" dirty="0">
              <a:solidFill>
                <a:srgbClr val="C00000"/>
              </a:solidFill>
            </a:endParaRPr>
          </a:p>
          <a:p>
            <a:pPr lvl="1"/>
            <a:endParaRPr lang="fr-FR" b="1" u="sng" dirty="0" smtClean="0">
              <a:solidFill>
                <a:srgbClr val="C00000"/>
              </a:solidFill>
            </a:endParaRPr>
          </a:p>
          <a:p>
            <a:pPr lvl="1"/>
            <a:endParaRPr lang="fr-FR" b="1" u="sng" dirty="0">
              <a:solidFill>
                <a:srgbClr val="C00000"/>
              </a:solidFill>
            </a:endParaRPr>
          </a:p>
          <a:p>
            <a:pPr lvl="1"/>
            <a:endParaRPr lang="fr-FR" b="1" u="sng" dirty="0">
              <a:solidFill>
                <a:srgbClr val="C00000"/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Cliquer sur « Poursuivre signature en cours » pour accéder aux écrans de suivi</a:t>
            </a:r>
          </a:p>
          <a:p>
            <a:pPr marL="273050" lvl="1" indent="0">
              <a:buNone/>
            </a:pPr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	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995" y="2852936"/>
            <a:ext cx="5954405" cy="244953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14" y="2939394"/>
            <a:ext cx="2729330" cy="1372288"/>
          </a:xfrm>
          <a:prstGeom prst="rect">
            <a:avLst/>
          </a:prstGeom>
        </p:spPr>
      </p:pic>
      <p:sp>
        <p:nvSpPr>
          <p:cNvPr id="14" name="Flèche à angle droit 13"/>
          <p:cNvSpPr/>
          <p:nvPr/>
        </p:nvSpPr>
        <p:spPr>
          <a:xfrm rot="5400000">
            <a:off x="1453149" y="3682427"/>
            <a:ext cx="932558" cy="1895656"/>
          </a:xfrm>
          <a:prstGeom prst="bent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3635896" y="6453336"/>
            <a:ext cx="1872208" cy="21602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pied de page 1"/>
          <p:cNvSpPr txBox="1">
            <a:spLocks/>
          </p:cNvSpPr>
          <p:nvPr/>
        </p:nvSpPr>
        <p:spPr>
          <a:xfrm>
            <a:off x="2106000" y="6399619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800" kern="12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FEVRIER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318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0341085-8EEC-47D3-9566-2A45068B4531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3717</TotalTime>
  <Words>275</Words>
  <Application>Microsoft Office PowerPoint</Application>
  <PresentationFormat>Affichage à l'écran (4:3)</PresentationFormat>
  <Paragraphs>87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Verdana</vt:lpstr>
      <vt:lpstr>Wingdings</vt:lpstr>
      <vt:lpstr>Wingdings 2</vt:lpstr>
      <vt:lpstr>Thème Office</vt:lpstr>
      <vt:lpstr>Présentation PowerPoint</vt:lpstr>
      <vt:lpstr> les nouvelles Options DE SIGNATURE de la DEMANDE DE CREDIT</vt:lpstr>
      <vt:lpstr> les nouvelles Options DE SIGNATURE de la DEMANDE DE CREDIT</vt:lpstr>
      <vt:lpstr>La gestion de la liasse électronique</vt:lpstr>
      <vt:lpstr>Présentation PowerPoint</vt:lpstr>
      <vt:lpstr>FINALISATION de la signature électronique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ESTANG Ludivine [CEGEE]</cp:lastModifiedBy>
  <cp:revision>284</cp:revision>
  <cp:lastPrinted>2019-03-28T15:25:42Z</cp:lastPrinted>
  <dcterms:created xsi:type="dcterms:W3CDTF">2017-05-30T18:41:27Z</dcterms:created>
  <dcterms:modified xsi:type="dcterms:W3CDTF">2020-04-23T11:56:39Z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Aurore.MEDINA@celca.caisse-epargne.fr</vt:lpwstr>
  </property>
  <property fmtid="{D5CDD505-2E9C-101B-9397-08002B2CF9AE}" pid="6" name="MSIP_Label_48a19f0c-bea1-442e-a475-ed109d9ec508_SetDate">
    <vt:lpwstr>2020-02-18T16:12:56.8299174Z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