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70" r:id="rId5"/>
    <p:sldId id="278" r:id="rId6"/>
    <p:sldId id="272" r:id="rId7"/>
    <p:sldId id="290" r:id="rId8"/>
    <p:sldId id="303" r:id="rId9"/>
    <p:sldId id="291" r:id="rId10"/>
    <p:sldId id="304" r:id="rId11"/>
    <p:sldId id="305" r:id="rId12"/>
    <p:sldId id="306" r:id="rId13"/>
    <p:sldId id="294" r:id="rId14"/>
    <p:sldId id="302" r:id="rId15"/>
    <p:sldId id="296" r:id="rId16"/>
    <p:sldId id="297" r:id="rId17"/>
    <p:sldId id="307" r:id="rId18"/>
    <p:sldId id="300" r:id="rId19"/>
    <p:sldId id="301" r:id="rId20"/>
    <p:sldId id="309" r:id="rId21"/>
    <p:sldId id="313" r:id="rId22"/>
    <p:sldId id="311" r:id="rId23"/>
    <p:sldId id="315" r:id="rId24"/>
    <p:sldId id="316" r:id="rId2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31632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8083" autoAdjust="0"/>
  </p:normalViewPr>
  <p:slideViewPr>
    <p:cSldViewPr showGuides="1">
      <p:cViewPr varScale="1">
        <p:scale>
          <a:sx n="107" d="100"/>
          <a:sy n="107" d="100"/>
        </p:scale>
        <p:origin x="1734" y="108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18/12/2020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18/12/2020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741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.jpeg"/><Relationship Id="rId7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2.jpeg"/><Relationship Id="rId4" Type="http://schemas.openxmlformats.org/officeDocument/2006/relationships/image" Target="../media/image8.jpeg"/><Relationship Id="rId9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1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3" name="Image 2" descr="1 - copie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88640"/>
            <a:ext cx="4464000" cy="1318908"/>
          </a:xfrm>
          <a:prstGeom prst="rect">
            <a:avLst/>
          </a:prstGeom>
        </p:spPr>
      </p:pic>
      <p:pic>
        <p:nvPicPr>
          <p:cNvPr id="5" name="Image 4" descr="2 - copie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556792"/>
            <a:ext cx="4464496" cy="1321471"/>
          </a:xfrm>
          <a:prstGeom prst="rect">
            <a:avLst/>
          </a:prstGeom>
        </p:spPr>
      </p:pic>
      <p:pic>
        <p:nvPicPr>
          <p:cNvPr id="11" name="Image 10" descr="3 - copie.jp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924944"/>
            <a:ext cx="4464496" cy="1321917"/>
          </a:xfrm>
          <a:prstGeom prst="rect">
            <a:avLst/>
          </a:prstGeom>
        </p:spPr>
      </p:pic>
      <p:pic>
        <p:nvPicPr>
          <p:cNvPr id="12" name="Image 11" descr="4 - copie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293096"/>
            <a:ext cx="4464496" cy="1319056"/>
          </a:xfrm>
          <a:prstGeom prst="rect">
            <a:avLst/>
          </a:prstGeom>
        </p:spPr>
      </p:pic>
      <p:pic>
        <p:nvPicPr>
          <p:cNvPr id="1026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733256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Image 13" descr="LOGO_VousetreUtile - copie.jpg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-1107504"/>
            <a:ext cx="8712968" cy="7597708"/>
          </a:xfrm>
          <a:prstGeom prst="rect">
            <a:avLst/>
          </a:prstGeom>
        </p:spPr>
      </p:pic>
      <p:pic>
        <p:nvPicPr>
          <p:cNvPr id="3" name="Image 2" descr="#.png"/>
          <p:cNvPicPr>
            <a:picLocks noChangeAspect="1"/>
          </p:cNvPicPr>
          <p:nvPr userDrawn="1"/>
        </p:nvPicPr>
        <p:blipFill>
          <a:blip r:embed="rId3" cstate="print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-603448"/>
            <a:ext cx="5194941" cy="8136904"/>
          </a:xfrm>
          <a:prstGeom prst="rect">
            <a:avLst/>
          </a:prstGeom>
        </p:spPr>
      </p:pic>
      <p:pic>
        <p:nvPicPr>
          <p:cNvPr id="2" name="Image 1" descr="LOGO_VousetreUtile - copie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  <p:pic>
        <p:nvPicPr>
          <p:cNvPr id="9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7" name="Image 6" descr="logoterritoiredavenir2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765" y="5857081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564904"/>
            <a:ext cx="8328248" cy="5656268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1619672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19672" y="6376243"/>
            <a:ext cx="4932000" cy="365125"/>
          </a:xfrm>
        </p:spPr>
        <p:txBody>
          <a:bodyPr/>
          <a:lstStyle/>
          <a:p>
            <a:r>
              <a:rPr lang="fr-FR" dirty="0" smtClean="0"/>
              <a:t>INTITULÉ DU DOCUMENT • 04 AVRIL 2017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1619672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 descr="#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2736" y="722454"/>
            <a:ext cx="3946251" cy="6135546"/>
          </a:xfrm>
          <a:prstGeom prst="rect">
            <a:avLst/>
          </a:prstGeom>
        </p:spPr>
      </p:pic>
      <p:cxnSp>
        <p:nvCxnSpPr>
          <p:cNvPr id="15" name="Connecteur droit 14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916832"/>
            <a:ext cx="6096000" cy="4140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Image 7" descr="# copi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256" y="1412776"/>
            <a:ext cx="1307592" cy="2033016"/>
          </a:xfrm>
          <a:prstGeom prst="rect">
            <a:avLst/>
          </a:prstGeom>
        </p:spPr>
      </p:pic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5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80000" y="1700213"/>
            <a:ext cx="0" cy="158298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71450" indent="-17145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043608" y="2348880"/>
            <a:ext cx="6926936" cy="35283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43608" y="1196752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1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Titre 8"/>
          <p:cNvSpPr>
            <a:spLocks noGrp="1"/>
          </p:cNvSpPr>
          <p:nvPr>
            <p:ph type="title" hasCustomPrompt="1"/>
          </p:nvPr>
        </p:nvSpPr>
        <p:spPr>
          <a:xfrm>
            <a:off x="1043608" y="260648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3" name="Connecteur droit 12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5" name="Connecteur droit 4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525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 smtClean="0"/>
              <a:t>INTITULÉ DU DOCUMENT • 04 mai 2019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26200" y="1439838"/>
            <a:ext cx="7738280" cy="4675211"/>
          </a:xfrm>
        </p:spPr>
        <p:txBody>
          <a:bodyPr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/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/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/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/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/>
            </a:lvl5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"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Modifiez les styles du texte du masque</a:t>
            </a:r>
          </a:p>
          <a:p>
            <a:pPr marL="717550" marR="0" lvl="1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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Deuxième niveau</a:t>
            </a:r>
          </a:p>
          <a:p>
            <a:pPr marL="1168400" marR="0" lvl="2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itchFamily="2" charset="2"/>
              <a:buChar char="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Troisième niveau</a:t>
            </a:r>
          </a:p>
          <a:p>
            <a:pPr marL="1612900" marR="0" lvl="3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Quatrième niveau</a:t>
            </a:r>
          </a:p>
          <a:p>
            <a:pPr marL="2063750" marR="0" lvl="4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6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Cinquième niveau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Espace réservé du texte 16"/>
          <p:cNvSpPr>
            <a:spLocks noGrp="1"/>
          </p:cNvSpPr>
          <p:nvPr>
            <p:ph type="body" sz="quarter" idx="11"/>
          </p:nvPr>
        </p:nvSpPr>
        <p:spPr>
          <a:xfrm>
            <a:off x="752475" y="405173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</a:ln>
        </p:spPr>
        <p:txBody>
          <a:bodyPr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rgbClr val="C00000"/>
                </a:solidFill>
              </a:defRPr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10" name="Titre 3"/>
          <p:cNvSpPr>
            <a:spLocks noGrp="1"/>
          </p:cNvSpPr>
          <p:nvPr>
            <p:ph type="title"/>
          </p:nvPr>
        </p:nvSpPr>
        <p:spPr>
          <a:xfrm rot="16200000">
            <a:off x="-3211477" y="3211477"/>
            <a:ext cx="6858000" cy="435046"/>
          </a:xfrm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4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800" b="1" smtClean="0">
                <a:solidFill>
                  <a:prstClr val="white"/>
                </a:solidFill>
                <a:latin typeface="Helvetica Neue Medium"/>
                <a:cs typeface="Helvetica Neue Medium"/>
              </a:rPr>
              <a:pPr/>
              <a:t>‹N°›</a:t>
            </a:fld>
            <a:endParaRPr lang="fr-FR" sz="800" b="1" dirty="0">
              <a:solidFill>
                <a:prstClr val="white"/>
              </a:solidFill>
              <a:latin typeface="Helvetica Neue Medium"/>
              <a:cs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4047024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40968"/>
            <a:ext cx="4953000" cy="4319016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72400" y="188640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Image 3" descr="#1.pn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408" y="-243408"/>
            <a:ext cx="1307592" cy="2033016"/>
          </a:xfrm>
          <a:prstGeom prst="rect">
            <a:avLst/>
          </a:prstGeom>
        </p:spPr>
      </p:pic>
      <p:cxnSp>
        <p:nvCxnSpPr>
          <p:cNvPr id="22" name="Connecteur droit 21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2" name="Image 11" descr="logoterritoiredavenir2.png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6111552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2" r:id="rId2"/>
    <p:sldLayoutId id="2147483655" r:id="rId3"/>
    <p:sldLayoutId id="2147483671" r:id="rId4"/>
    <p:sldLayoutId id="2147483672" r:id="rId5"/>
    <p:sldLayoutId id="2147483676" r:id="rId6"/>
    <p:sldLayoutId id="2147483673" r:id="rId7"/>
    <p:sldLayoutId id="2147483659" r:id="rId8"/>
    <p:sldLayoutId id="2147483684" r:id="rId9"/>
    <p:sldLayoutId id="2147483674" r:id="rId10"/>
    <p:sldLayoutId id="2147483686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Tx/>
        <a:buBlip>
          <a:blip r:embed="rId18"/>
        </a:buBlip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microsoft.com/office/2007/relationships/hdphoto" Target="../media/hdphoto1.wdp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e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0.jpg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bpcesc-incident-ade-externe@bpce-sc.fr" TargetMode="External"/><Relationship Id="rId2" Type="http://schemas.openxmlformats.org/officeDocument/2006/relationships/hyperlink" Target="mailto:bpcesc-montp@bpce-sc.fr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1.png"/><Relationship Id="rId4" Type="http://schemas.openxmlformats.org/officeDocument/2006/relationships/hyperlink" Target="mailto:bpcesc-SURENDETTEMENT-EDG@bpce-sc.fr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ZoneTexte 68"/>
          <p:cNvSpPr txBox="1"/>
          <p:nvPr/>
        </p:nvSpPr>
        <p:spPr>
          <a:xfrm>
            <a:off x="3026216" y="6330200"/>
            <a:ext cx="259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fr-FR" sz="1000" dirty="0" smtClean="0">
                <a:latin typeface="Calibri" panose="020F0502020204030204" pitchFamily="34" charset="0"/>
                <a:cs typeface="Calibri" panose="020F0502020204030204" pitchFamily="34" charset="0"/>
              </a:rPr>
              <a:t>DIRECTION CREDITS</a:t>
            </a:r>
            <a:r>
              <a:rPr lang="fr-FR" sz="1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&amp; ENGAGEMENTS</a:t>
            </a:r>
          </a:p>
        </p:txBody>
      </p:sp>
      <p:cxnSp>
        <p:nvCxnSpPr>
          <p:cNvPr id="71" name="Connecteur droit 70"/>
          <p:cNvCxnSpPr/>
          <p:nvPr/>
        </p:nvCxnSpPr>
        <p:spPr>
          <a:xfrm flipH="1" flipV="1">
            <a:off x="251520" y="2420888"/>
            <a:ext cx="296" cy="18002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Espace réservé pour une image 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sp>
        <p:nvSpPr>
          <p:cNvPr id="95" name="Titre 12"/>
          <p:cNvSpPr txBox="1">
            <a:spLocks/>
          </p:cNvSpPr>
          <p:nvPr/>
        </p:nvSpPr>
        <p:spPr>
          <a:xfrm>
            <a:off x="361776" y="1928299"/>
            <a:ext cx="3960440" cy="363176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Gestion des prestations </a:t>
            </a:r>
          </a:p>
          <a:p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BPCE SC</a:t>
            </a:r>
          </a:p>
          <a:p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 MYPRESTATION</a:t>
            </a:r>
          </a:p>
          <a:p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</a:p>
          <a:p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MISE A JOUR DU 15/12/2020</a:t>
            </a: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Espace réservé pour une image 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7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23928" y="620688"/>
            <a:ext cx="4464496" cy="476880"/>
          </a:xfrm>
        </p:spPr>
        <p:txBody>
          <a:bodyPr/>
          <a:lstStyle/>
          <a:p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SOMMAIRE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2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2"/>
          </p:nvPr>
        </p:nvSpPr>
        <p:spPr>
          <a:xfrm>
            <a:off x="4067944" y="1412776"/>
            <a:ext cx="4176464" cy="4320480"/>
          </a:xfrm>
        </p:spPr>
        <p:txBody>
          <a:bodyPr>
            <a:normAutofit/>
          </a:bodyPr>
          <a:lstStyle/>
          <a:p>
            <a:r>
              <a:rPr lang="da-DK" dirty="0" smtClean="0">
                <a:latin typeface="Calibri" panose="020F0502020204030204" pitchFamily="34" charset="0"/>
                <a:cs typeface="Calibri" panose="020F0502020204030204" pitchFamily="34" charset="0"/>
              </a:rPr>
              <a:t>Introduction</a:t>
            </a:r>
          </a:p>
          <a:p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Accès à la gestion des prestations</a:t>
            </a:r>
          </a:p>
          <a:p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Distinction des prestations Part et PRO-BDR</a:t>
            </a:r>
          </a:p>
          <a:p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Saisie d’une prestation</a:t>
            </a:r>
          </a:p>
          <a:p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Validation d’une prestation</a:t>
            </a:r>
          </a:p>
          <a:p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Gestion de la délégation dans MYPRESTATION</a:t>
            </a:r>
          </a:p>
          <a:p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Prise de décision par le délégataire</a:t>
            </a:r>
          </a:p>
          <a:p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Prise en charge de la prestation</a:t>
            </a:r>
          </a:p>
          <a:p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Suivi de la demande</a:t>
            </a:r>
          </a:p>
          <a:p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 Traitement du refus provisoire</a:t>
            </a:r>
          </a:p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Contacts BPCE SC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225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3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Espace réservé du texte 2"/>
          <p:cNvSpPr txBox="1">
            <a:spLocks/>
          </p:cNvSpPr>
          <p:nvPr/>
        </p:nvSpPr>
        <p:spPr>
          <a:xfrm>
            <a:off x="1115615" y="332656"/>
            <a:ext cx="7613701" cy="1030666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3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prestations traitées par BPCE SC :</a:t>
            </a:r>
          </a:p>
          <a:p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REMPLACEMENT DE VISIO PAR MYPRESTATION</a:t>
            </a: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59807" y="1572419"/>
            <a:ext cx="41764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MYPRESTATION intègre : </a:t>
            </a:r>
          </a:p>
          <a:p>
            <a:endParaRPr lang="fr-FR" sz="12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La saisie de la prestation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La fiche de liaison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La numérisation des pièces justificatives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La validation par un délégataire </a:t>
            </a:r>
            <a:endParaRPr lang="fr-FR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205794" y="1797188"/>
            <a:ext cx="2492055" cy="10628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8339" y="2175498"/>
            <a:ext cx="970623" cy="755380"/>
          </a:xfrm>
          <a:prstGeom prst="rect">
            <a:avLst/>
          </a:prstGeom>
        </p:spPr>
      </p:pic>
      <p:sp>
        <p:nvSpPr>
          <p:cNvPr id="22" name="ZoneTexte 21"/>
          <p:cNvSpPr txBox="1"/>
          <p:nvPr/>
        </p:nvSpPr>
        <p:spPr>
          <a:xfrm>
            <a:off x="6624203" y="2071636"/>
            <a:ext cx="8047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dirty="0">
                <a:solidFill>
                  <a:srgbClr val="C00000"/>
                </a:solidFill>
              </a:rPr>
              <a:t>x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7380312" y="2090284"/>
            <a:ext cx="14032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/>
              <a:t>Fin des mails pour l’envoi des documents à BPCE Solution Crédits (Montpellier)</a:t>
            </a:r>
            <a:endParaRPr lang="fr-FR" sz="1200" b="1" dirty="0"/>
          </a:p>
        </p:txBody>
      </p:sp>
      <p:pic>
        <p:nvPicPr>
          <p:cNvPr id="24" name="Image 23" descr="Résultat de recherche d'images pour &quot;fleche rouge png&quot;"/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7500" l="0" r="100000">
                        <a14:foregroundMark x1="22308" y1="78750" x2="22308" y2="78750"/>
                        <a14:foregroundMark x1="22692" y1="56667" x2="22692" y2="56667"/>
                      </a14:backgroundRemoval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94961" flipH="1">
            <a:off x="5200230" y="1803228"/>
            <a:ext cx="590283" cy="114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ZoneTexte 24"/>
          <p:cNvSpPr txBox="1"/>
          <p:nvPr/>
        </p:nvSpPr>
        <p:spPr>
          <a:xfrm>
            <a:off x="524485" y="3432416"/>
            <a:ext cx="8193870" cy="2608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liste des pièces justificatives reste identique.</a:t>
            </a:r>
          </a:p>
          <a:p>
            <a:pPr algn="ctr"/>
            <a:endParaRPr lang="fr-FR" sz="12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2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200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Pour </a:t>
            </a:r>
            <a:r>
              <a:rPr lang="fr-FR" sz="12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</a:t>
            </a:r>
            <a:r>
              <a:rPr lang="fr-FR" sz="1200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clients </a:t>
            </a:r>
            <a:r>
              <a:rPr lang="fr-FR" sz="1200" b="1" u="sng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PARTICULIERS,</a:t>
            </a:r>
            <a:r>
              <a:rPr lang="fr-FR" sz="1200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le traitement de l’avenant se fait par SED : rapidité, simplicité et conformité !</a:t>
            </a:r>
          </a:p>
          <a:p>
            <a:endParaRPr lang="fr-FR" sz="800" b="1" dirty="0" smtClean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fr-FR" sz="1050" b="1" u="sng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 </a:t>
            </a:r>
            <a:r>
              <a:rPr lang="fr-FR" sz="1050" b="1" u="sng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requis SED </a:t>
            </a:r>
            <a:r>
              <a:rPr lang="fr-FR" sz="1050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2 </a:t>
            </a:r>
            <a:r>
              <a:rPr lang="fr-FR" sz="105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emprunteurs </a:t>
            </a:r>
            <a:r>
              <a:rPr lang="fr-FR" sz="1050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maximum </a:t>
            </a:r>
            <a:r>
              <a:rPr lang="fr-FR" sz="105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qui doivent disposer de :</a:t>
            </a:r>
          </a:p>
          <a:p>
            <a:pPr marL="171450" indent="-171450">
              <a:buFont typeface="Courier New" panose="02070309020205020404" pitchFamily="49" charset="0"/>
              <a:buChar char="o"/>
              <a:defRPr/>
            </a:pPr>
            <a:r>
              <a:rPr lang="fr-FR" sz="1050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Leur </a:t>
            </a:r>
            <a:r>
              <a:rPr lang="fr-FR" sz="105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propre n° de téléphone portable</a:t>
            </a:r>
          </a:p>
          <a:p>
            <a:pPr marL="171450" indent="-171450">
              <a:buFont typeface="Courier New" panose="02070309020205020404" pitchFamily="49" charset="0"/>
              <a:buChar char="o"/>
              <a:defRPr/>
            </a:pPr>
            <a:r>
              <a:rPr lang="fr-FR" sz="1050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Leur </a:t>
            </a:r>
            <a:r>
              <a:rPr lang="fr-FR" sz="105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propre adresse mail</a:t>
            </a:r>
          </a:p>
          <a:p>
            <a:pPr marL="171450" indent="-171450">
              <a:buFont typeface="Courier New" panose="02070309020205020404" pitchFamily="49" charset="0"/>
              <a:buChar char="o"/>
              <a:defRPr/>
            </a:pPr>
            <a:r>
              <a:rPr lang="fr-FR" sz="1050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Leur </a:t>
            </a:r>
            <a:r>
              <a:rPr lang="fr-FR" sz="105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identifiant de connexion DEI avec MSI </a:t>
            </a:r>
            <a:r>
              <a:rPr lang="fr-FR" sz="1050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active</a:t>
            </a:r>
          </a:p>
          <a:p>
            <a:pPr marL="171450" indent="-171450">
              <a:buFont typeface="Courier New" panose="02070309020205020404" pitchFamily="49" charset="0"/>
              <a:buChar char="o"/>
              <a:defRPr/>
            </a:pPr>
            <a:r>
              <a:rPr lang="fr-FR" sz="1050" dirty="0" err="1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Sécur</a:t>
            </a:r>
            <a:r>
              <a:rPr lang="fr-FR" sz="1050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050" dirty="0" err="1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Pass</a:t>
            </a:r>
            <a:r>
              <a:rPr lang="fr-FR" sz="1050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ou SOL SMS actifs</a:t>
            </a:r>
          </a:p>
          <a:p>
            <a:pPr>
              <a:defRPr/>
            </a:pPr>
            <a:endParaRPr lang="fr-FR" sz="8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fr-FR" sz="1050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 </a:t>
            </a:r>
            <a:r>
              <a:rPr lang="fr-FR" sz="105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rassemble les pièces nécessaires au traitement de la demande </a:t>
            </a:r>
            <a:r>
              <a:rPr lang="fr-FR" sz="1050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je coche la case « Oui le client accepte de recevoir son avenant en signature électronique ». Je saisie </a:t>
            </a:r>
            <a:r>
              <a:rPr lang="fr-FR" sz="105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prestation sur le nouvel outil.</a:t>
            </a:r>
          </a:p>
          <a:p>
            <a:endParaRPr lang="fr-FR" sz="1200" dirty="0" smtClean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200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Pour les clients </a:t>
            </a:r>
            <a:r>
              <a:rPr lang="fr-FR" sz="1200" b="1" u="sng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PRO-BDR</a:t>
            </a:r>
            <a:r>
              <a:rPr lang="fr-FR" sz="1200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la signature reste </a:t>
            </a:r>
            <a:r>
              <a:rPr lang="fr-FR" sz="1200" b="1" u="sng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PAPIER</a:t>
            </a:r>
            <a:r>
              <a:rPr lang="fr-FR" sz="1200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12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3728" y="3310659"/>
            <a:ext cx="410474" cy="402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14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4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Espace réservé du texte 2"/>
          <p:cNvSpPr>
            <a:spLocks noGrp="1"/>
          </p:cNvSpPr>
          <p:nvPr>
            <p:ph type="body" sz="quarter" idx="4294967295"/>
          </p:nvPr>
        </p:nvSpPr>
        <p:spPr>
          <a:xfrm>
            <a:off x="1115616" y="371202"/>
            <a:ext cx="5040560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</p:spPr>
        <p:txBody>
          <a:bodyPr>
            <a:normAutofit/>
          </a:bodyPr>
          <a:lstStyle/>
          <a:p>
            <a:r>
              <a:rPr lang="fr-FR" sz="2000" dirty="0"/>
              <a:t>Accès à la gestion des prestations</a:t>
            </a:r>
          </a:p>
        </p:txBody>
      </p:sp>
      <p:grpSp>
        <p:nvGrpSpPr>
          <p:cNvPr id="12" name="Groupe 11"/>
          <p:cNvGrpSpPr/>
          <p:nvPr/>
        </p:nvGrpSpPr>
        <p:grpSpPr>
          <a:xfrm>
            <a:off x="320608" y="1514006"/>
            <a:ext cx="4176712" cy="3886725"/>
            <a:chOff x="536606" y="1574275"/>
            <a:chExt cx="4176712" cy="3886725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606" y="2133600"/>
              <a:ext cx="3998912" cy="33115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4" name="ZoneTexte 6"/>
            <p:cNvSpPr txBox="1">
              <a:spLocks noChangeArrowheads="1"/>
            </p:cNvSpPr>
            <p:nvPr/>
          </p:nvSpPr>
          <p:spPr bwMode="auto">
            <a:xfrm>
              <a:off x="536606" y="1574275"/>
              <a:ext cx="417671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fr-FR" altLang="fr-FR" sz="1200" dirty="0"/>
                <a:t>Double </a:t>
              </a:r>
              <a:r>
                <a:rPr lang="fr-FR" altLang="fr-FR" sz="1200" dirty="0" smtClean="0"/>
                <a:t>cliquer </a:t>
              </a:r>
              <a:r>
                <a:rPr lang="fr-FR" altLang="fr-FR" sz="1200" dirty="0"/>
                <a:t>sur la </a:t>
              </a:r>
              <a:r>
                <a:rPr lang="fr-FR" altLang="fr-FR" sz="1200" dirty="0" smtClean="0"/>
                <a:t>ligne de prêt depuis </a:t>
              </a:r>
              <a:r>
                <a:rPr lang="fr-FR" altLang="fr-FR" sz="1200" dirty="0"/>
                <a:t>le profil </a:t>
              </a:r>
              <a:r>
                <a:rPr lang="fr-FR" altLang="fr-FR" sz="1200" dirty="0" smtClean="0"/>
                <a:t>client puis </a:t>
              </a:r>
              <a:r>
                <a:rPr lang="fr-FR" altLang="fr-FR" sz="1200" dirty="0"/>
                <a:t>sélectionner </a:t>
              </a:r>
              <a:r>
                <a:rPr lang="fr-FR" altLang="fr-FR" sz="1200" b="1" dirty="0"/>
                <a:t>Gestion des prestations</a:t>
              </a:r>
            </a:p>
          </p:txBody>
        </p:sp>
        <p:sp>
          <p:nvSpPr>
            <p:cNvPr id="15" name="Rectangle à coins arrondis 14"/>
            <p:cNvSpPr/>
            <p:nvPr/>
          </p:nvSpPr>
          <p:spPr>
            <a:xfrm>
              <a:off x="536606" y="5300663"/>
              <a:ext cx="1081087" cy="160337"/>
            </a:xfrm>
            <a:prstGeom prst="roundRect">
              <a:avLst/>
            </a:prstGeom>
            <a:noFill/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</p:grpSp>
      <p:grpSp>
        <p:nvGrpSpPr>
          <p:cNvPr id="16" name="Groupe 15"/>
          <p:cNvGrpSpPr/>
          <p:nvPr/>
        </p:nvGrpSpPr>
        <p:grpSpPr>
          <a:xfrm>
            <a:off x="5275499" y="1500407"/>
            <a:ext cx="4211637" cy="2083536"/>
            <a:chOff x="5066035" y="1361337"/>
            <a:chExt cx="4211637" cy="2083536"/>
          </a:xfrm>
        </p:grpSpPr>
        <p:pic>
          <p:nvPicPr>
            <p:cNvPr id="17" name="Imag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1252" y="2133598"/>
              <a:ext cx="3740150" cy="131127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ZoneTexte 1"/>
            <p:cNvSpPr txBox="1">
              <a:spLocks noChangeArrowheads="1"/>
            </p:cNvSpPr>
            <p:nvPr/>
          </p:nvSpPr>
          <p:spPr bwMode="auto">
            <a:xfrm>
              <a:off x="5066035" y="1361337"/>
              <a:ext cx="421163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fr-FR" altLang="fr-FR" sz="1200" dirty="0"/>
                <a:t>Depuis le </a:t>
              </a:r>
              <a:r>
                <a:rPr lang="fr-FR" altLang="fr-FR" sz="1200" dirty="0" smtClean="0"/>
                <a:t>PCM, saisir </a:t>
              </a:r>
              <a:r>
                <a:rPr lang="fr-FR" altLang="fr-FR" sz="1200" b="1" dirty="0" smtClean="0"/>
                <a:t>Prestation</a:t>
              </a:r>
              <a:r>
                <a:rPr lang="fr-FR" altLang="fr-FR" sz="1200" dirty="0" smtClean="0"/>
                <a:t> dans la zone Recherche, puis sélectionner </a:t>
              </a:r>
              <a:r>
                <a:rPr lang="fr-FR" altLang="fr-FR" sz="1200" b="1" dirty="0" smtClean="0"/>
                <a:t>Accéder </a:t>
              </a:r>
              <a:r>
                <a:rPr lang="fr-FR" altLang="fr-FR" sz="1200" b="1" dirty="0"/>
                <a:t>aux prestations de crédits d’un </a:t>
              </a:r>
              <a:r>
                <a:rPr lang="fr-FR" altLang="fr-FR" sz="1200" b="1" dirty="0" smtClean="0"/>
                <a:t>emprunteur</a:t>
              </a:r>
              <a:endParaRPr lang="fr-FR" altLang="fr-FR" sz="1200" b="1" dirty="0"/>
            </a:p>
          </p:txBody>
        </p:sp>
      </p:grpSp>
      <p:grpSp>
        <p:nvGrpSpPr>
          <p:cNvPr id="19" name="Groupe 18"/>
          <p:cNvGrpSpPr/>
          <p:nvPr/>
        </p:nvGrpSpPr>
        <p:grpSpPr>
          <a:xfrm>
            <a:off x="4767985" y="4083780"/>
            <a:ext cx="4292598" cy="1928553"/>
            <a:chOff x="2861899" y="3619851"/>
            <a:chExt cx="5417675" cy="2702917"/>
          </a:xfrm>
        </p:grpSpPr>
        <p:pic>
          <p:nvPicPr>
            <p:cNvPr id="20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1899" y="3619851"/>
              <a:ext cx="5417675" cy="270291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21" name="Rectangle à coins arrondis 20"/>
            <p:cNvSpPr/>
            <p:nvPr/>
          </p:nvSpPr>
          <p:spPr>
            <a:xfrm>
              <a:off x="6460291" y="4724852"/>
              <a:ext cx="1769621" cy="303446"/>
            </a:xfrm>
            <a:prstGeom prst="roundRect">
              <a:avLst/>
            </a:prstGeom>
            <a:noFill/>
            <a:ln w="25400" cap="flat" cmpd="sng" algn="ctr">
              <a:solidFill>
                <a:srgbClr val="C31632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</p:grpSp>
      <p:sp>
        <p:nvSpPr>
          <p:cNvPr id="22" name="ZoneTexte 3"/>
          <p:cNvSpPr txBox="1">
            <a:spLocks noChangeArrowheads="1"/>
          </p:cNvSpPr>
          <p:nvPr/>
        </p:nvSpPr>
        <p:spPr bwMode="auto">
          <a:xfrm>
            <a:off x="3259374" y="1128564"/>
            <a:ext cx="20161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fr-FR" altLang="fr-FR" b="1" dirty="0">
                <a:solidFill>
                  <a:srgbClr val="C00000"/>
                </a:solidFill>
              </a:rPr>
              <a:t>2 accès possibles </a:t>
            </a:r>
            <a:r>
              <a:rPr lang="fr-FR" altLang="fr-FR" sz="1600" dirty="0">
                <a:solidFill>
                  <a:srgbClr val="C00000"/>
                </a:solidFill>
              </a:rPr>
              <a:t>:</a:t>
            </a:r>
          </a:p>
        </p:txBody>
      </p:sp>
      <p:cxnSp>
        <p:nvCxnSpPr>
          <p:cNvPr id="23" name="Connecteur droit avec flèche 22"/>
          <p:cNvCxnSpPr/>
          <p:nvPr/>
        </p:nvCxnSpPr>
        <p:spPr>
          <a:xfrm>
            <a:off x="6815596" y="2936245"/>
            <a:ext cx="1131444" cy="1935962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/>
          <p:nvPr/>
        </p:nvCxnSpPr>
        <p:spPr>
          <a:xfrm flipV="1">
            <a:off x="1401695" y="4980464"/>
            <a:ext cx="6178064" cy="287688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llipse 2"/>
          <p:cNvSpPr/>
          <p:nvPr/>
        </p:nvSpPr>
        <p:spPr>
          <a:xfrm>
            <a:off x="32981" y="1610802"/>
            <a:ext cx="288032" cy="2485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4" name="Ellipse 23"/>
          <p:cNvSpPr/>
          <p:nvPr/>
        </p:nvSpPr>
        <p:spPr>
          <a:xfrm>
            <a:off x="4988277" y="1665538"/>
            <a:ext cx="288032" cy="2485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268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20516" y="436602"/>
            <a:ext cx="7056784" cy="400110"/>
          </a:xfrm>
        </p:spPr>
        <p:txBody>
          <a:bodyPr/>
          <a:lstStyle/>
          <a:p>
            <a:r>
              <a:rPr lang="fr-FR" sz="2000" dirty="0"/>
              <a:t>Distinction des prestations </a:t>
            </a:r>
            <a:r>
              <a:rPr lang="fr-FR" sz="2000" dirty="0" smtClean="0"/>
              <a:t>Part et pro-</a:t>
            </a:r>
            <a:r>
              <a:rPr lang="fr-FR" sz="2000" dirty="0" err="1" smtClean="0"/>
              <a:t>bdr</a:t>
            </a:r>
            <a:endParaRPr lang="fr-FR" sz="2000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484784"/>
            <a:ext cx="4767595" cy="294533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292080" y="1018460"/>
            <a:ext cx="3672408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1600" dirty="0" smtClean="0">
              <a:solidFill>
                <a:srgbClr val="7030A0"/>
              </a:solidFill>
            </a:endParaRPr>
          </a:p>
          <a:p>
            <a:endParaRPr lang="fr-FR" sz="1600" dirty="0">
              <a:solidFill>
                <a:srgbClr val="7030A0"/>
              </a:solidFill>
            </a:endParaRPr>
          </a:p>
          <a:p>
            <a:endParaRPr lang="fr-FR" sz="1600" dirty="0" smtClean="0">
              <a:solidFill>
                <a:srgbClr val="7030A0"/>
              </a:solidFill>
            </a:endParaRPr>
          </a:p>
          <a:p>
            <a:pPr algn="ctr"/>
            <a:r>
              <a:rPr lang="fr-FR" sz="1400" dirty="0" smtClean="0"/>
              <a:t>Dès le premier écran de saisie </a:t>
            </a:r>
          </a:p>
          <a:p>
            <a:pPr algn="ctr"/>
            <a:r>
              <a:rPr lang="fr-FR" sz="1400" dirty="0" smtClean="0"/>
              <a:t>de la demande de prestation,</a:t>
            </a:r>
          </a:p>
          <a:p>
            <a:pPr algn="ctr"/>
            <a:r>
              <a:rPr lang="fr-FR" sz="1400" dirty="0"/>
              <a:t>l</a:t>
            </a:r>
            <a:r>
              <a:rPr lang="fr-FR" sz="1400" dirty="0" smtClean="0"/>
              <a:t>a nature de financement </a:t>
            </a:r>
          </a:p>
          <a:p>
            <a:pPr algn="ctr"/>
            <a:r>
              <a:rPr lang="fr-FR" sz="1400" dirty="0" smtClean="0"/>
              <a:t>et le marché du crédit sélectionné</a:t>
            </a:r>
          </a:p>
          <a:p>
            <a:pPr algn="ctr"/>
            <a:r>
              <a:rPr lang="fr-FR" sz="1400" dirty="0"/>
              <a:t>r</a:t>
            </a:r>
            <a:r>
              <a:rPr lang="fr-FR" sz="1400" dirty="0" smtClean="0"/>
              <a:t>emontent automatiquement</a:t>
            </a:r>
          </a:p>
          <a:p>
            <a:pPr algn="ctr"/>
            <a:r>
              <a:rPr lang="fr-FR" sz="1400" dirty="0" smtClean="0"/>
              <a:t>permettant ainsi de savoir si le marché</a:t>
            </a:r>
          </a:p>
          <a:p>
            <a:pPr algn="ctr"/>
            <a:r>
              <a:rPr lang="fr-FR" sz="1400" dirty="0"/>
              <a:t>c</a:t>
            </a:r>
            <a:r>
              <a:rPr lang="fr-FR" sz="1400" dirty="0" smtClean="0"/>
              <a:t>oncerné est celui des PART ou des PRO-BDR</a:t>
            </a:r>
            <a:endParaRPr lang="fr-FR" sz="1400" dirty="0"/>
          </a:p>
          <a:p>
            <a:r>
              <a:rPr lang="fr-FR" sz="1400" dirty="0"/>
              <a:t> </a:t>
            </a:r>
          </a:p>
          <a:p>
            <a:r>
              <a:rPr lang="fr-FR" sz="1400" b="1" i="1" dirty="0" smtClean="0">
                <a:solidFill>
                  <a:srgbClr val="7030A0"/>
                </a:solidFill>
              </a:rPr>
              <a:t>														</a:t>
            </a:r>
            <a:endParaRPr lang="fr-FR" sz="1600" dirty="0" smtClean="0">
              <a:solidFill>
                <a:srgbClr val="7030A0"/>
              </a:solidFill>
            </a:endParaRPr>
          </a:p>
        </p:txBody>
      </p:sp>
      <p:sp>
        <p:nvSpPr>
          <p:cNvPr id="9" name="Rectangle avec flèche vers la gauche 8"/>
          <p:cNvSpPr/>
          <p:nvPr/>
        </p:nvSpPr>
        <p:spPr>
          <a:xfrm>
            <a:off x="3275856" y="1556792"/>
            <a:ext cx="5688632" cy="2448272"/>
          </a:xfrm>
          <a:prstGeom prst="left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9985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6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Espace réservé du texte 2"/>
          <p:cNvSpPr>
            <a:spLocks noGrp="1"/>
          </p:cNvSpPr>
          <p:nvPr>
            <p:ph type="body" sz="quarter" idx="4294967295"/>
          </p:nvPr>
        </p:nvSpPr>
        <p:spPr>
          <a:xfrm>
            <a:off x="1088273" y="420369"/>
            <a:ext cx="3240360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</p:spPr>
        <p:txBody>
          <a:bodyPr>
            <a:normAutofit/>
          </a:bodyPr>
          <a:lstStyle/>
          <a:p>
            <a:r>
              <a:rPr lang="fr-FR" sz="2000" dirty="0" smtClean="0"/>
              <a:t>Saisie D’une prestation </a:t>
            </a:r>
            <a:endParaRPr lang="fr-FR" sz="2000" dirty="0"/>
          </a:p>
        </p:txBody>
      </p:sp>
      <p:grpSp>
        <p:nvGrpSpPr>
          <p:cNvPr id="8" name="Groupe 7"/>
          <p:cNvGrpSpPr/>
          <p:nvPr/>
        </p:nvGrpSpPr>
        <p:grpSpPr>
          <a:xfrm>
            <a:off x="720990" y="974014"/>
            <a:ext cx="4634274" cy="3104707"/>
            <a:chOff x="752475" y="845111"/>
            <a:chExt cx="4634274" cy="3104707"/>
          </a:xfrm>
        </p:grpSpPr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488" y="1155659"/>
              <a:ext cx="4572261" cy="279415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0" name="ZoneTexte 9"/>
            <p:cNvSpPr txBox="1"/>
            <p:nvPr/>
          </p:nvSpPr>
          <p:spPr>
            <a:xfrm>
              <a:off x="752475" y="845111"/>
              <a:ext cx="17080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1. Compléter les zones</a:t>
              </a:r>
              <a:endParaRPr lang="fr-FR" sz="12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3972" y="2240975"/>
            <a:ext cx="4418428" cy="27105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689849" y="4194971"/>
            <a:ext cx="3592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fr-FR" sz="1200" b="1" dirty="0">
                <a:latin typeface="Calibri" panose="020F0502020204030204" pitchFamily="34" charset="0"/>
                <a:cs typeface="Calibri" panose="020F0502020204030204" pitchFamily="34" charset="0"/>
              </a:rPr>
              <a:t>Lorsque toutes les zones obligatoires sont complétées (y compris les justificatifs), la touche « Créer » </a:t>
            </a:r>
            <a:r>
              <a:rPr lang="fr-FR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s’active</a:t>
            </a:r>
            <a:endParaRPr lang="fr-FR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664367" y="4841302"/>
            <a:ext cx="19049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Si la prestation requiert des pièces justificatives, 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se référer au </a:t>
            </a:r>
            <a:r>
              <a:rPr lang="fr-FR" sz="1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process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actuel </a:t>
            </a:r>
          </a:p>
          <a:p>
            <a:pPr>
              <a:defRPr/>
            </a:pPr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Numériser </a:t>
            </a: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les 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documents</a:t>
            </a:r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4" name="Connecteur droit avec flèche 13"/>
          <p:cNvCxnSpPr/>
          <p:nvPr/>
        </p:nvCxnSpPr>
        <p:spPr>
          <a:xfrm flipV="1">
            <a:off x="2339752" y="4620435"/>
            <a:ext cx="2417301" cy="53675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flipV="1">
            <a:off x="2429082" y="4928171"/>
            <a:ext cx="3799102" cy="80508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e 19"/>
          <p:cNvGrpSpPr/>
          <p:nvPr/>
        </p:nvGrpSpPr>
        <p:grpSpPr>
          <a:xfrm>
            <a:off x="5884574" y="1009334"/>
            <a:ext cx="3389260" cy="738664"/>
            <a:chOff x="3998157" y="5250695"/>
            <a:chExt cx="3178834" cy="738664"/>
          </a:xfrm>
        </p:grpSpPr>
        <p:sp>
          <p:nvSpPr>
            <p:cNvPr id="21" name="Rectangle 20"/>
            <p:cNvSpPr/>
            <p:nvPr/>
          </p:nvSpPr>
          <p:spPr>
            <a:xfrm>
              <a:off x="4295417" y="5250695"/>
              <a:ext cx="2881574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fr-FR" sz="1400" b="1" dirty="0" smtClean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Pour l’instant, l’outil </a:t>
              </a:r>
              <a:r>
                <a:rPr lang="fr-FR" sz="1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ne gère </a:t>
              </a:r>
              <a:r>
                <a:rPr lang="fr-FR" sz="1400" b="1" dirty="0" smtClean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pas automatiquement la liste des pièces justificatives</a:t>
              </a:r>
            </a:p>
          </p:txBody>
        </p:sp>
        <p:pic>
          <p:nvPicPr>
            <p:cNvPr id="22" name="Image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8157" y="5425231"/>
              <a:ext cx="297260" cy="2972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9924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7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Espace réservé du texte 2"/>
          <p:cNvSpPr>
            <a:spLocks noGrp="1"/>
          </p:cNvSpPr>
          <p:nvPr>
            <p:ph type="body" sz="quarter" idx="4294967295"/>
          </p:nvPr>
        </p:nvSpPr>
        <p:spPr>
          <a:xfrm>
            <a:off x="1088273" y="420369"/>
            <a:ext cx="4202470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</p:spPr>
        <p:txBody>
          <a:bodyPr>
            <a:normAutofit/>
          </a:bodyPr>
          <a:lstStyle/>
          <a:p>
            <a:r>
              <a:rPr lang="fr-FR" sz="2000" dirty="0" smtClean="0"/>
              <a:t>VALIDATION D’une prestation </a:t>
            </a:r>
            <a:endParaRPr lang="fr-FR" sz="2000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0771" y="2882130"/>
            <a:ext cx="4418428" cy="27105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16" name="Connecteur droit avec flèche 15"/>
          <p:cNvCxnSpPr/>
          <p:nvPr/>
        </p:nvCxnSpPr>
        <p:spPr>
          <a:xfrm>
            <a:off x="2608560" y="2726635"/>
            <a:ext cx="3403600" cy="271858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6319001" y="2080304"/>
            <a:ext cx="26454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Cliquer sur bouton « Créer » + Valider  pour envoyer une prestation simple </a:t>
            </a:r>
            <a:r>
              <a:rPr lang="fr-FR" sz="1200" b="1" u="sng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dans sa délégation 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à BPCE-SC</a:t>
            </a:r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8" name="Connecteur droit avec flèche 17"/>
          <p:cNvCxnSpPr>
            <a:stCxn id="17" idx="2"/>
          </p:cNvCxnSpPr>
          <p:nvPr/>
        </p:nvCxnSpPr>
        <p:spPr>
          <a:xfrm flipH="1">
            <a:off x="6876257" y="2726635"/>
            <a:ext cx="765488" cy="271858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e 29"/>
          <p:cNvGrpSpPr/>
          <p:nvPr/>
        </p:nvGrpSpPr>
        <p:grpSpPr>
          <a:xfrm>
            <a:off x="111029" y="3259301"/>
            <a:ext cx="2396426" cy="1653256"/>
            <a:chOff x="5531449" y="7264044"/>
            <a:chExt cx="2396426" cy="1344309"/>
          </a:xfrm>
        </p:grpSpPr>
        <p:sp>
          <p:nvSpPr>
            <p:cNvPr id="31" name="Rectangle 30"/>
            <p:cNvSpPr/>
            <p:nvPr/>
          </p:nvSpPr>
          <p:spPr>
            <a:xfrm>
              <a:off x="5531449" y="7777356"/>
              <a:ext cx="239642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fr-FR" sz="1200" b="1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L’outil </a:t>
              </a:r>
              <a:r>
                <a:rPr lang="fr-FR" sz="12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ne gère </a:t>
              </a:r>
              <a:r>
                <a:rPr lang="fr-FR" sz="1200" b="1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pas automatiquement </a:t>
              </a:r>
              <a:r>
                <a:rPr lang="fr-FR" sz="12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le niveau du délégataire, se référer au schéma en </a:t>
              </a:r>
              <a:r>
                <a:rPr lang="fr-FR" sz="1200" b="1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vigueur</a:t>
              </a:r>
            </a:p>
          </p:txBody>
        </p:sp>
        <p:pic>
          <p:nvPicPr>
            <p:cNvPr id="32" name="Image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2782" y="7264044"/>
              <a:ext cx="435665" cy="435665"/>
            </a:xfrm>
            <a:prstGeom prst="rect">
              <a:avLst/>
            </a:prstGeom>
          </p:spPr>
        </p:pic>
      </p:grpSp>
      <p:sp>
        <p:nvSpPr>
          <p:cNvPr id="23" name="ZoneTexte 3"/>
          <p:cNvSpPr txBox="1">
            <a:spLocks noChangeArrowheads="1"/>
          </p:cNvSpPr>
          <p:nvPr/>
        </p:nvSpPr>
        <p:spPr bwMode="auto">
          <a:xfrm>
            <a:off x="3419872" y="1340768"/>
            <a:ext cx="22072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fr-FR" altLang="fr-FR" b="1" dirty="0">
                <a:solidFill>
                  <a:srgbClr val="C00000"/>
                </a:solidFill>
              </a:rPr>
              <a:t>2 </a:t>
            </a:r>
            <a:r>
              <a:rPr lang="fr-FR" altLang="fr-FR" b="1" dirty="0" smtClean="0">
                <a:solidFill>
                  <a:srgbClr val="C00000"/>
                </a:solidFill>
              </a:rPr>
              <a:t>options </a:t>
            </a:r>
            <a:r>
              <a:rPr lang="fr-FR" altLang="fr-FR" b="1" dirty="0">
                <a:solidFill>
                  <a:srgbClr val="C00000"/>
                </a:solidFill>
              </a:rPr>
              <a:t>possibles </a:t>
            </a:r>
            <a:r>
              <a:rPr lang="fr-FR" altLang="fr-FR" sz="1600" dirty="0">
                <a:solidFill>
                  <a:srgbClr val="C00000"/>
                </a:solidFill>
              </a:rPr>
              <a:t>:</a:t>
            </a:r>
          </a:p>
        </p:txBody>
      </p:sp>
      <p:sp>
        <p:nvSpPr>
          <p:cNvPr id="24" name="Ellipse 23"/>
          <p:cNvSpPr/>
          <p:nvPr/>
        </p:nvSpPr>
        <p:spPr>
          <a:xfrm>
            <a:off x="477215" y="1867233"/>
            <a:ext cx="288032" cy="2485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5" name="ZoneTexte 6"/>
          <p:cNvSpPr txBox="1">
            <a:spLocks noChangeArrowheads="1"/>
          </p:cNvSpPr>
          <p:nvPr/>
        </p:nvSpPr>
        <p:spPr bwMode="auto">
          <a:xfrm>
            <a:off x="6233368" y="1848642"/>
            <a:ext cx="26379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altLang="fr-FR" sz="1200" b="1" dirty="0" smtClean="0"/>
              <a:t>Prestation sans validation délégataire</a:t>
            </a:r>
            <a:endParaRPr lang="fr-FR" altLang="fr-FR" sz="1200" b="1" dirty="0"/>
          </a:p>
        </p:txBody>
      </p:sp>
      <p:sp>
        <p:nvSpPr>
          <p:cNvPr id="26" name="ZoneTexte 6"/>
          <p:cNvSpPr txBox="1">
            <a:spLocks noChangeArrowheads="1"/>
          </p:cNvSpPr>
          <p:nvPr/>
        </p:nvSpPr>
        <p:spPr bwMode="auto">
          <a:xfrm>
            <a:off x="781921" y="1827571"/>
            <a:ext cx="306999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altLang="fr-FR" sz="1200" b="1" dirty="0" smtClean="0"/>
              <a:t>Prestation avec validation par un délégataire</a:t>
            </a:r>
            <a:endParaRPr lang="fr-FR" altLang="fr-FR" sz="1200" b="1" dirty="0"/>
          </a:p>
        </p:txBody>
      </p:sp>
      <p:sp>
        <p:nvSpPr>
          <p:cNvPr id="28" name="ZoneTexte 27"/>
          <p:cNvSpPr txBox="1"/>
          <p:nvPr/>
        </p:nvSpPr>
        <p:spPr>
          <a:xfrm>
            <a:off x="850880" y="2062450"/>
            <a:ext cx="29290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Cliquer sur bouton « Transmettre pour validation». Le bouton sera actif dès que les éléments obligatoires seront renseignés.</a:t>
            </a:r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llipse 33"/>
          <p:cNvSpPr/>
          <p:nvPr/>
        </p:nvSpPr>
        <p:spPr>
          <a:xfrm>
            <a:off x="5868144" y="1858836"/>
            <a:ext cx="288032" cy="2485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16107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8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Espace réservé du texte 2"/>
          <p:cNvSpPr>
            <a:spLocks noGrp="1"/>
          </p:cNvSpPr>
          <p:nvPr>
            <p:ph type="body" sz="quarter" idx="4294967295"/>
          </p:nvPr>
        </p:nvSpPr>
        <p:spPr>
          <a:xfrm>
            <a:off x="1088272" y="420369"/>
            <a:ext cx="643605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</p:spPr>
        <p:txBody>
          <a:bodyPr>
            <a:normAutofit/>
          </a:bodyPr>
          <a:lstStyle/>
          <a:p>
            <a:r>
              <a:rPr lang="fr-FR" sz="2000" dirty="0" smtClean="0"/>
              <a:t>GESTION DE LA DELEGATION DANS MYPRESTATION (1/2)</a:t>
            </a:r>
            <a:endParaRPr lang="fr-FR" sz="2000" dirty="0"/>
          </a:p>
        </p:txBody>
      </p:sp>
      <p:sp>
        <p:nvSpPr>
          <p:cNvPr id="26" name="ZoneTexte 6"/>
          <p:cNvSpPr txBox="1">
            <a:spLocks noChangeArrowheads="1"/>
          </p:cNvSpPr>
          <p:nvPr/>
        </p:nvSpPr>
        <p:spPr bwMode="auto">
          <a:xfrm>
            <a:off x="539552" y="1191881"/>
            <a:ext cx="7992888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altLang="fr-FR" sz="1400" dirty="0"/>
              <a:t>La gestion du délégataire évolue dans </a:t>
            </a:r>
            <a:r>
              <a:rPr lang="fr-FR" altLang="fr-FR" sz="1400" dirty="0" err="1"/>
              <a:t>Myprestation</a:t>
            </a:r>
            <a:r>
              <a:rPr lang="fr-FR" altLang="fr-FR" sz="1400" dirty="0"/>
              <a:t>. </a:t>
            </a:r>
            <a:r>
              <a:rPr lang="fr-FR" altLang="fr-F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L’appel au délégataire se fait </a:t>
            </a:r>
            <a:r>
              <a:rPr lang="fr-FR" alt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directement </a:t>
            </a:r>
            <a:r>
              <a:rPr lang="fr-FR" altLang="fr-F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dans </a:t>
            </a:r>
            <a:r>
              <a:rPr lang="fr-FR" alt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MYPRESTATION au moment de la validation.</a:t>
            </a:r>
          </a:p>
          <a:p>
            <a:endParaRPr lang="fr-FR" altLang="fr-FR" sz="1200" dirty="0"/>
          </a:p>
          <a:p>
            <a:endParaRPr lang="fr-FR" altLang="fr-FR" sz="1200" dirty="0"/>
          </a:p>
        </p:txBody>
      </p:sp>
      <p:sp>
        <p:nvSpPr>
          <p:cNvPr id="19" name="Rectangle 18"/>
          <p:cNvSpPr/>
          <p:nvPr/>
        </p:nvSpPr>
        <p:spPr>
          <a:xfrm>
            <a:off x="539552" y="1737829"/>
            <a:ext cx="82018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Le débranchement pour sélectionner le délégataire est calqué sur celui existant </a:t>
            </a:r>
            <a:r>
              <a:rPr lang="fr-FR" sz="1400" dirty="0" smtClean="0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dans le </a:t>
            </a:r>
            <a:r>
              <a:rPr lang="fr-FR" sz="1400" dirty="0" err="1" smtClean="0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process</a:t>
            </a:r>
            <a:r>
              <a:rPr lang="fr-FR" sz="1400" dirty="0" smtClean="0">
                <a:ln w="0"/>
                <a:latin typeface="Calibri" panose="020F0502020204030204" pitchFamily="34" charset="0"/>
                <a:cs typeface="Calibri" panose="020F0502020204030204" pitchFamily="34" charset="0"/>
              </a:rPr>
              <a:t> instruction.</a:t>
            </a:r>
            <a:endParaRPr lang="fr-FR" sz="1400" dirty="0">
              <a:ln w="0"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 smtClean="0">
              <a:solidFill>
                <a:srgbClr val="7030A0"/>
              </a:solidFill>
            </a:endParaRPr>
          </a:p>
          <a:p>
            <a:r>
              <a:rPr lang="fr-FR" sz="1400" b="1" i="1" dirty="0" smtClean="0">
                <a:solidFill>
                  <a:srgbClr val="7030A0"/>
                </a:solidFill>
              </a:rPr>
              <a:t>														</a:t>
            </a:r>
            <a:endParaRPr lang="fr-FR" sz="1600" dirty="0" smtClean="0">
              <a:solidFill>
                <a:srgbClr val="7030A0"/>
              </a:solidFill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698" y="2420888"/>
            <a:ext cx="3406135" cy="1103875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3848" y="3721151"/>
            <a:ext cx="3619432" cy="1101916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064" y="4941168"/>
            <a:ext cx="3628861" cy="1090663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539552" y="4077072"/>
            <a:ext cx="21602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Sélection de l’agent ou de la structure concernée</a:t>
            </a:r>
            <a:r>
              <a:rPr lang="fr-FR" sz="1400" b="1" i="1" dirty="0" smtClean="0">
                <a:solidFill>
                  <a:srgbClr val="7030A0"/>
                </a:solidFill>
              </a:rPr>
              <a:t>				</a:t>
            </a:r>
            <a:endParaRPr lang="fr-FR" sz="1600" dirty="0" smtClean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255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9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Espace réservé du texte 2"/>
          <p:cNvSpPr>
            <a:spLocks noGrp="1"/>
          </p:cNvSpPr>
          <p:nvPr>
            <p:ph type="body" sz="quarter" idx="4294967295"/>
          </p:nvPr>
        </p:nvSpPr>
        <p:spPr>
          <a:xfrm>
            <a:off x="1088272" y="420369"/>
            <a:ext cx="7588184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</p:spPr>
        <p:txBody>
          <a:bodyPr>
            <a:normAutofit/>
          </a:bodyPr>
          <a:lstStyle/>
          <a:p>
            <a:r>
              <a:rPr lang="fr-FR" sz="2000" dirty="0" smtClean="0"/>
              <a:t>GESTION DE LA DELEGATION DANS MYPRESTATION (2/2)</a:t>
            </a:r>
            <a:endParaRPr lang="fr-FR" sz="2000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065327"/>
            <a:ext cx="3994468" cy="1264915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800" y="2420888"/>
            <a:ext cx="3870639" cy="1266638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96" y="3778172"/>
            <a:ext cx="6487913" cy="2194209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39689" y="4342790"/>
            <a:ext cx="145199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Le statut est « En attente de délégation »</a:t>
            </a:r>
          </a:p>
        </p:txBody>
      </p:sp>
      <p:cxnSp>
        <p:nvCxnSpPr>
          <p:cNvPr id="14" name="Connecteur droit avec flèche 13"/>
          <p:cNvCxnSpPr/>
          <p:nvPr/>
        </p:nvCxnSpPr>
        <p:spPr>
          <a:xfrm>
            <a:off x="1259632" y="5081454"/>
            <a:ext cx="2088232" cy="57979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lèche courbée vers la gauche 16"/>
          <p:cNvSpPr/>
          <p:nvPr/>
        </p:nvSpPr>
        <p:spPr>
          <a:xfrm rot="1132650">
            <a:off x="8368855" y="3137746"/>
            <a:ext cx="529642" cy="1605631"/>
          </a:xfrm>
          <a:prstGeom prst="curvedLeftArrow">
            <a:avLst>
              <a:gd name="adj1" fmla="val 25000"/>
              <a:gd name="adj2" fmla="val 50000"/>
              <a:gd name="adj3" fmla="val 5719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022447" y="2577154"/>
            <a:ext cx="16540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La validation génère le retour à la page « Historique des prestations »</a:t>
            </a:r>
          </a:p>
        </p:txBody>
      </p:sp>
    </p:spTree>
    <p:extLst>
      <p:ext uri="{BB962C8B-B14F-4D97-AF65-F5344CB8AC3E}">
        <p14:creationId xmlns:p14="http://schemas.microsoft.com/office/powerpoint/2010/main" val="2232912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10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Espace réservé du texte 2"/>
          <p:cNvSpPr>
            <a:spLocks noGrp="1"/>
          </p:cNvSpPr>
          <p:nvPr>
            <p:ph type="body" sz="quarter" idx="4294967295"/>
          </p:nvPr>
        </p:nvSpPr>
        <p:spPr>
          <a:xfrm>
            <a:off x="1115616" y="476672"/>
            <a:ext cx="590465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</p:spPr>
        <p:txBody>
          <a:bodyPr>
            <a:normAutofit/>
          </a:bodyPr>
          <a:lstStyle/>
          <a:p>
            <a:r>
              <a:rPr lang="fr-FR" sz="2000" dirty="0" smtClean="0"/>
              <a:t>PRISE DE DECISION PAR LE DELEGATAIRE</a:t>
            </a:r>
            <a:endParaRPr lang="fr-FR" sz="2000" dirty="0"/>
          </a:p>
        </p:txBody>
      </p:sp>
      <p:sp>
        <p:nvSpPr>
          <p:cNvPr id="18" name="Rectangle 17"/>
          <p:cNvSpPr/>
          <p:nvPr/>
        </p:nvSpPr>
        <p:spPr>
          <a:xfrm>
            <a:off x="539552" y="3789040"/>
            <a:ext cx="8201891" cy="81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L’accès aux tâches « Validation délégataire » transmis par MYPRESTATION se fait via MYFLOW, dans la corbeille personnelle du délégataire.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fr-FR" sz="1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3075" y="1700659"/>
            <a:ext cx="5616624" cy="2041256"/>
          </a:xfrm>
          <a:prstGeom prst="rect">
            <a:avLst/>
          </a:prstGeom>
        </p:spPr>
      </p:pic>
      <p:sp>
        <p:nvSpPr>
          <p:cNvPr id="20" name="Ellipse 19"/>
          <p:cNvSpPr/>
          <p:nvPr/>
        </p:nvSpPr>
        <p:spPr>
          <a:xfrm>
            <a:off x="6890376" y="3340701"/>
            <a:ext cx="1843281" cy="2911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420509" y="914870"/>
            <a:ext cx="820189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L’accès aux tâches « Validation délégataire » transmis par MYPRESTATION se fait via MYFLOW.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Les notifications MYFLOW sont visibles dans la page « Ma Journée » du PCM</a:t>
            </a: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4296396"/>
            <a:ext cx="1973143" cy="799746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5736" y="4814943"/>
            <a:ext cx="4464496" cy="788555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3681" y="5207566"/>
            <a:ext cx="3906434" cy="866205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971" y="1892123"/>
            <a:ext cx="297260" cy="297260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420509" y="2213455"/>
            <a:ext cx="165618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L’outil ne transmet pas de notification par mail au délégataire pour l’informer d’une décision à prendre</a:t>
            </a:r>
          </a:p>
        </p:txBody>
      </p:sp>
    </p:spTree>
    <p:extLst>
      <p:ext uri="{BB962C8B-B14F-4D97-AF65-F5344CB8AC3E}">
        <p14:creationId xmlns:p14="http://schemas.microsoft.com/office/powerpoint/2010/main" val="4010002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11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Espace réservé du texte 2"/>
          <p:cNvSpPr>
            <a:spLocks noGrp="1"/>
          </p:cNvSpPr>
          <p:nvPr>
            <p:ph type="body" sz="quarter" idx="4294967295"/>
          </p:nvPr>
        </p:nvSpPr>
        <p:spPr>
          <a:xfrm>
            <a:off x="1115616" y="347966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</p:spPr>
        <p:txBody>
          <a:bodyPr/>
          <a:lstStyle/>
          <a:p>
            <a:r>
              <a:rPr lang="fr-FR" dirty="0" smtClean="0"/>
              <a:t>PRISE EN CHARGE DE LA PRESTATION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611560" y="1196752"/>
            <a:ext cx="7776864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alt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Le </a:t>
            </a:r>
            <a:r>
              <a:rPr lang="fr-FR" alt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délégataire </a:t>
            </a:r>
            <a:r>
              <a:rPr lang="fr-FR" alt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prend la décision sur la demande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alt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BPCE-SC prend en charge le demande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alt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BPCE-SC traite la demande ou la refuse si besoin d’informations complémentaires/ justificatifs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alt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BPCE-SC transmet l’avenant / le document au client et l’initiateur de la demande reçoit un mail d’information</a:t>
            </a:r>
            <a:endParaRPr lang="fr-FR" alt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endParaRPr lang="fr-FR" sz="700" dirty="0" smtClean="0"/>
          </a:p>
        </p:txBody>
      </p:sp>
    </p:spTree>
    <p:extLst>
      <p:ext uri="{BB962C8B-B14F-4D97-AF65-F5344CB8AC3E}">
        <p14:creationId xmlns:p14="http://schemas.microsoft.com/office/powerpoint/2010/main" val="368378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12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Espace réservé du texte 2"/>
          <p:cNvSpPr txBox="1">
            <a:spLocks/>
          </p:cNvSpPr>
          <p:nvPr/>
        </p:nvSpPr>
        <p:spPr>
          <a:xfrm>
            <a:off x="1046154" y="349655"/>
            <a:ext cx="3381830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Suivi de la demande (1/2)</a:t>
            </a:r>
            <a:endParaRPr lang="fr-FR" dirty="0"/>
          </a:p>
        </p:txBody>
      </p:sp>
      <p:sp>
        <p:nvSpPr>
          <p:cNvPr id="8" name="ZoneTexte 6"/>
          <p:cNvSpPr txBox="1">
            <a:spLocks noChangeArrowheads="1"/>
          </p:cNvSpPr>
          <p:nvPr/>
        </p:nvSpPr>
        <p:spPr bwMode="auto">
          <a:xfrm>
            <a:off x="467544" y="1196752"/>
            <a:ext cx="855438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altLang="fr-FR" sz="1400" dirty="0" smtClean="0"/>
              <a:t>Retour dans la gestion des prestations du crédit de </a:t>
            </a:r>
            <a:r>
              <a:rPr lang="fr-FR" altLang="fr-FR" sz="1400" dirty="0"/>
              <a:t>mon client </a:t>
            </a:r>
            <a:r>
              <a:rPr lang="fr-FR" altLang="fr-FR" sz="1400" dirty="0" smtClean="0">
                <a:sym typeface="Wingdings" panose="05000000000000000000" pitchFamily="2" charset="2"/>
              </a:rPr>
              <a:t> </a:t>
            </a:r>
            <a:r>
              <a:rPr lang="fr-FR" altLang="fr-FR" sz="1400" dirty="0" smtClean="0"/>
              <a:t>double cliquer </a:t>
            </a:r>
            <a:r>
              <a:rPr lang="fr-FR" altLang="fr-FR" sz="1400" dirty="0"/>
              <a:t>sur la ligne </a:t>
            </a:r>
            <a:r>
              <a:rPr lang="fr-FR" altLang="fr-FR" sz="1400" dirty="0" smtClean="0"/>
              <a:t>du </a:t>
            </a:r>
            <a:r>
              <a:rPr lang="fr-FR" altLang="fr-FR" sz="1400" dirty="0"/>
              <a:t>prêt depuis </a:t>
            </a:r>
            <a:r>
              <a:rPr lang="fr-FR" altLang="fr-FR" sz="1400" dirty="0" smtClean="0"/>
              <a:t>la synthèse client </a:t>
            </a:r>
            <a:r>
              <a:rPr lang="fr-FR" altLang="fr-FR" sz="1400" dirty="0"/>
              <a:t>puis </a:t>
            </a:r>
            <a:r>
              <a:rPr lang="fr-FR" altLang="fr-FR" sz="1400" b="1" dirty="0" smtClean="0"/>
              <a:t>Gestion </a:t>
            </a:r>
            <a:r>
              <a:rPr lang="fr-FR" altLang="fr-FR" sz="1400" b="1" dirty="0"/>
              <a:t>des </a:t>
            </a:r>
            <a:r>
              <a:rPr lang="fr-FR" altLang="fr-FR" sz="1400" b="1" dirty="0" smtClean="0"/>
              <a:t>prestations</a:t>
            </a:r>
          </a:p>
          <a:p>
            <a:r>
              <a:rPr lang="fr-FR" altLang="fr-FR" sz="1400" dirty="0" smtClean="0"/>
              <a:t>Sélectionner la prestation concernée</a:t>
            </a:r>
          </a:p>
          <a:p>
            <a:r>
              <a:rPr lang="fr-FR" altLang="fr-FR" sz="1400" dirty="0" smtClean="0"/>
              <a:t>Cliquer </a:t>
            </a:r>
            <a:r>
              <a:rPr lang="fr-FR" altLang="fr-FR" sz="1400" dirty="0"/>
              <a:t>sur </a:t>
            </a:r>
            <a:r>
              <a:rPr lang="fr-FR" altLang="fr-FR" sz="1400" b="1" dirty="0"/>
              <a:t>Voir le détail dans </a:t>
            </a:r>
            <a:r>
              <a:rPr lang="fr-FR" altLang="fr-FR" sz="1400" b="1" dirty="0" err="1"/>
              <a:t>MyFlow</a:t>
            </a:r>
            <a:r>
              <a:rPr lang="fr-FR" altLang="fr-FR" sz="1400" b="1" dirty="0"/>
              <a:t> 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581" y="2578403"/>
            <a:ext cx="7716838" cy="276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67472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13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Espace réservé du texte 2"/>
          <p:cNvSpPr>
            <a:spLocks noGrp="1"/>
          </p:cNvSpPr>
          <p:nvPr>
            <p:ph type="body" sz="quarter" idx="4294967295"/>
          </p:nvPr>
        </p:nvSpPr>
        <p:spPr>
          <a:xfrm>
            <a:off x="1115616" y="371202"/>
            <a:ext cx="662473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</p:spPr>
        <p:txBody>
          <a:bodyPr/>
          <a:lstStyle/>
          <a:p>
            <a:r>
              <a:rPr lang="fr-FR" dirty="0" smtClean="0"/>
              <a:t>Suivi de la demande (2/2) – Les différents statuts</a:t>
            </a:r>
            <a:endParaRPr lang="fr-FR" dirty="0"/>
          </a:p>
        </p:txBody>
      </p:sp>
      <p:grpSp>
        <p:nvGrpSpPr>
          <p:cNvPr id="8" name="Groupe 7"/>
          <p:cNvGrpSpPr/>
          <p:nvPr/>
        </p:nvGrpSpPr>
        <p:grpSpPr>
          <a:xfrm>
            <a:off x="328934" y="1196752"/>
            <a:ext cx="8491538" cy="2998787"/>
            <a:chOff x="548294" y="1293813"/>
            <a:chExt cx="8491538" cy="2998787"/>
          </a:xfrm>
        </p:grpSpPr>
        <p:grpSp>
          <p:nvGrpSpPr>
            <p:cNvPr id="9" name="Groupe 4"/>
            <p:cNvGrpSpPr>
              <a:grpSpLocks/>
            </p:cNvGrpSpPr>
            <p:nvPr/>
          </p:nvGrpSpPr>
          <p:grpSpPr bwMode="auto">
            <a:xfrm>
              <a:off x="548294" y="1293813"/>
              <a:ext cx="8491538" cy="2998787"/>
              <a:chOff x="1169397" y="2132856"/>
              <a:chExt cx="7645991" cy="2998648"/>
            </a:xfrm>
          </p:grpSpPr>
          <p:pic>
            <p:nvPicPr>
              <p:cNvPr id="11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9397" y="2132856"/>
                <a:ext cx="7645991" cy="26849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Image 3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37" t="74901"/>
              <a:stretch>
                <a:fillRect/>
              </a:stretch>
            </p:blipFill>
            <p:spPr bwMode="auto">
              <a:xfrm>
                <a:off x="1191734" y="4556290"/>
                <a:ext cx="7609455" cy="575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0" name="Rectangle à coins arrondis 9"/>
            <p:cNvSpPr/>
            <p:nvPr/>
          </p:nvSpPr>
          <p:spPr>
            <a:xfrm>
              <a:off x="2348519" y="2967038"/>
              <a:ext cx="719138" cy="1296987"/>
            </a:xfrm>
            <a:prstGeom prst="roundRect">
              <a:avLst/>
            </a:prstGeom>
            <a:noFill/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</p:grpSp>
      <p:sp>
        <p:nvSpPr>
          <p:cNvPr id="13" name="ZoneTexte 12"/>
          <p:cNvSpPr txBox="1"/>
          <p:nvPr/>
        </p:nvSpPr>
        <p:spPr>
          <a:xfrm>
            <a:off x="467965" y="4455194"/>
            <a:ext cx="7920037" cy="1384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200" b="1" dirty="0">
                <a:latin typeface="Calibri" panose="020F0502020204030204" pitchFamily="34" charset="0"/>
                <a:cs typeface="Calibri" panose="020F0502020204030204" pitchFamily="34" charset="0"/>
              </a:rPr>
              <a:t>En attente de délégation </a:t>
            </a: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: la prestation été envoyée à un délégataire 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CEGEE </a:t>
            </a: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pour 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décision</a:t>
            </a:r>
          </a:p>
          <a:p>
            <a:pPr>
              <a:defRPr/>
            </a:pPr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fr-FR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Mise en attente 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: la prestation a été refusée provisoirement par le délégataire CEGEE</a:t>
            </a:r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fr-FR" sz="1200" b="1" dirty="0">
                <a:latin typeface="Calibri" panose="020F0502020204030204" pitchFamily="34" charset="0"/>
                <a:cs typeface="Calibri" panose="020F0502020204030204" pitchFamily="34" charset="0"/>
              </a:rPr>
              <a:t>Pièces en cours de validation </a:t>
            </a: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: dossier avec pièces justificatives en attente de validation par 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BPCE-SC </a:t>
            </a:r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fr-FR" sz="1200" b="1" dirty="0">
                <a:latin typeface="Calibri" panose="020F0502020204030204" pitchFamily="34" charset="0"/>
                <a:cs typeface="Calibri" panose="020F0502020204030204" pitchFamily="34" charset="0"/>
              </a:rPr>
              <a:t>En instance d’affectation </a:t>
            </a: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: dossier simple (sans pièces justificatives) en attente d’affectation chez 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BPCE-SC</a:t>
            </a:r>
            <a:endParaRPr lang="fr-FR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1165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14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Espace réservé du texte 2"/>
          <p:cNvSpPr>
            <a:spLocks noGrp="1"/>
          </p:cNvSpPr>
          <p:nvPr>
            <p:ph type="body" sz="quarter" idx="4294967295"/>
          </p:nvPr>
        </p:nvSpPr>
        <p:spPr>
          <a:xfrm>
            <a:off x="1115616" y="371202"/>
            <a:ext cx="662473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</p:spPr>
        <p:txBody>
          <a:bodyPr/>
          <a:lstStyle/>
          <a:p>
            <a:r>
              <a:rPr lang="fr-FR" dirty="0" smtClean="0"/>
              <a:t>Suivi de la demande (2/2) – Les différents statuts</a:t>
            </a:r>
            <a:endParaRPr lang="fr-FR" dirty="0"/>
          </a:p>
        </p:txBody>
      </p:sp>
      <p:grpSp>
        <p:nvGrpSpPr>
          <p:cNvPr id="8" name="Groupe 7"/>
          <p:cNvGrpSpPr/>
          <p:nvPr/>
        </p:nvGrpSpPr>
        <p:grpSpPr>
          <a:xfrm>
            <a:off x="328934" y="1196752"/>
            <a:ext cx="8491538" cy="2998787"/>
            <a:chOff x="548294" y="1293813"/>
            <a:chExt cx="8491538" cy="2998787"/>
          </a:xfrm>
        </p:grpSpPr>
        <p:grpSp>
          <p:nvGrpSpPr>
            <p:cNvPr id="9" name="Groupe 4"/>
            <p:cNvGrpSpPr>
              <a:grpSpLocks/>
            </p:cNvGrpSpPr>
            <p:nvPr/>
          </p:nvGrpSpPr>
          <p:grpSpPr bwMode="auto">
            <a:xfrm>
              <a:off x="548294" y="1293813"/>
              <a:ext cx="8491538" cy="2998787"/>
              <a:chOff x="1169397" y="2132856"/>
              <a:chExt cx="7645991" cy="2998648"/>
            </a:xfrm>
          </p:grpSpPr>
          <p:pic>
            <p:nvPicPr>
              <p:cNvPr id="11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9397" y="2132856"/>
                <a:ext cx="7645991" cy="26849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Image 3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37" t="74901"/>
              <a:stretch>
                <a:fillRect/>
              </a:stretch>
            </p:blipFill>
            <p:spPr bwMode="auto">
              <a:xfrm>
                <a:off x="1191734" y="4556290"/>
                <a:ext cx="7609455" cy="575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0" name="Rectangle à coins arrondis 9"/>
            <p:cNvSpPr/>
            <p:nvPr/>
          </p:nvSpPr>
          <p:spPr>
            <a:xfrm>
              <a:off x="2348519" y="2967038"/>
              <a:ext cx="719138" cy="1296987"/>
            </a:xfrm>
            <a:prstGeom prst="roundRect">
              <a:avLst/>
            </a:prstGeom>
            <a:noFill/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</p:grpSp>
      <p:sp>
        <p:nvSpPr>
          <p:cNvPr id="13" name="ZoneTexte 12"/>
          <p:cNvSpPr txBox="1"/>
          <p:nvPr/>
        </p:nvSpPr>
        <p:spPr>
          <a:xfrm>
            <a:off x="467965" y="4455194"/>
            <a:ext cx="7920037" cy="1384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200" b="1" dirty="0">
                <a:latin typeface="Calibri" panose="020F0502020204030204" pitchFamily="34" charset="0"/>
                <a:cs typeface="Calibri" panose="020F0502020204030204" pitchFamily="34" charset="0"/>
              </a:rPr>
              <a:t>En attente de délégation </a:t>
            </a: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: la prestation été envoyée à un délégataire 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CEGEE </a:t>
            </a: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pour 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décision</a:t>
            </a:r>
          </a:p>
          <a:p>
            <a:pPr>
              <a:defRPr/>
            </a:pPr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fr-FR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Mise en attente 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: la prestation a été refusée provisoirement par le délégataire CEGEE</a:t>
            </a:r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fr-FR" sz="1200" b="1" dirty="0">
                <a:latin typeface="Calibri" panose="020F0502020204030204" pitchFamily="34" charset="0"/>
                <a:cs typeface="Calibri" panose="020F0502020204030204" pitchFamily="34" charset="0"/>
              </a:rPr>
              <a:t>Pièces en cours de validation </a:t>
            </a: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: dossier avec pièces justificatives en attente de validation par 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BPCE-SC </a:t>
            </a:r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fr-FR" sz="1200" b="1" dirty="0">
                <a:latin typeface="Calibri" panose="020F0502020204030204" pitchFamily="34" charset="0"/>
                <a:cs typeface="Calibri" panose="020F0502020204030204" pitchFamily="34" charset="0"/>
              </a:rPr>
              <a:t>En instance d’affectation </a:t>
            </a: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: dossier simple (sans pièces justificatives) en attente d’affectation chez 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BPCE-SC</a:t>
            </a:r>
            <a:endParaRPr lang="fr-FR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1192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752475" y="145197"/>
            <a:ext cx="8200206" cy="644958"/>
          </a:xfrm>
        </p:spPr>
        <p:txBody>
          <a:bodyPr/>
          <a:lstStyle/>
          <a:p>
            <a:r>
              <a:rPr lang="fr-FR" dirty="0" smtClean="0"/>
              <a:t>Traitement du refus provisoire par </a:t>
            </a:r>
            <a:r>
              <a:rPr lang="fr-FR" dirty="0" err="1" smtClean="0"/>
              <a:t>l’iNITIATEUR</a:t>
            </a:r>
            <a:r>
              <a:rPr lang="fr-FR" dirty="0" smtClean="0"/>
              <a:t> (1/2)</a:t>
            </a:r>
            <a:endParaRPr lang="fr-FR" dirty="0"/>
          </a:p>
        </p:txBody>
      </p:sp>
      <p:grpSp>
        <p:nvGrpSpPr>
          <p:cNvPr id="47" name="Groupe 46"/>
          <p:cNvGrpSpPr/>
          <p:nvPr/>
        </p:nvGrpSpPr>
        <p:grpSpPr>
          <a:xfrm>
            <a:off x="549222" y="2901869"/>
            <a:ext cx="4333029" cy="2547821"/>
            <a:chOff x="653508" y="3021706"/>
            <a:chExt cx="4333029" cy="2547821"/>
          </a:xfrm>
        </p:grpSpPr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508" y="3021706"/>
              <a:ext cx="4333029" cy="254782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26" name="ZoneTexte 25"/>
            <p:cNvSpPr txBox="1"/>
            <p:nvPr/>
          </p:nvSpPr>
          <p:spPr>
            <a:xfrm>
              <a:off x="1547592" y="3039168"/>
              <a:ext cx="3063071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altLang="fr-FR" sz="1200" dirty="0"/>
                <a:t>J’arrive dans le </a:t>
              </a:r>
              <a:r>
                <a:rPr lang="fr-FR" altLang="fr-FR" sz="1200" dirty="0" err="1" smtClean="0"/>
                <a:t>MyFlow</a:t>
              </a:r>
              <a:r>
                <a:rPr lang="fr-FR" altLang="fr-FR" sz="1200" dirty="0" smtClean="0"/>
                <a:t>. Je </a:t>
              </a:r>
              <a:r>
                <a:rPr lang="fr-FR" altLang="fr-FR" sz="1200" dirty="0"/>
                <a:t>clique sur </a:t>
              </a:r>
              <a:r>
                <a:rPr lang="fr-FR" altLang="fr-FR" sz="1200" b="1" dirty="0"/>
                <a:t>Gérer</a:t>
              </a:r>
            </a:p>
          </p:txBody>
        </p:sp>
        <p:cxnSp>
          <p:nvCxnSpPr>
            <p:cNvPr id="27" name="Connecteur droit avec flèche 26"/>
            <p:cNvCxnSpPr/>
            <p:nvPr/>
          </p:nvCxnSpPr>
          <p:spPr>
            <a:xfrm flipH="1">
              <a:off x="1729048" y="3290229"/>
              <a:ext cx="2319250" cy="1980040"/>
            </a:xfrm>
            <a:prstGeom prst="straightConnector1">
              <a:avLst/>
            </a:prstGeom>
            <a:ln w="127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ZoneTexte 27"/>
            <p:cNvSpPr txBox="1"/>
            <p:nvPr/>
          </p:nvSpPr>
          <p:spPr>
            <a:xfrm>
              <a:off x="653508" y="3021706"/>
              <a:ext cx="107554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fr-FR" b="1" dirty="0" smtClean="0">
                  <a:solidFill>
                    <a:srgbClr val="C00000"/>
                  </a:solidFill>
                </a:rPr>
                <a:t>ETAPE 2</a:t>
              </a:r>
              <a:endParaRPr lang="fr-FR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32" name="Groupe 31"/>
          <p:cNvGrpSpPr/>
          <p:nvPr/>
        </p:nvGrpSpPr>
        <p:grpSpPr>
          <a:xfrm>
            <a:off x="508114" y="836553"/>
            <a:ext cx="8520928" cy="1953955"/>
            <a:chOff x="508114" y="836553"/>
            <a:chExt cx="8520928" cy="1953955"/>
          </a:xfrm>
        </p:grpSpPr>
        <p:pic>
          <p:nvPicPr>
            <p:cNvPr id="13" name="Imag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7909" y="1260199"/>
              <a:ext cx="2605866" cy="1105020"/>
            </a:xfrm>
            <a:prstGeom prst="rect">
              <a:avLst/>
            </a:prstGeom>
          </p:spPr>
        </p:pic>
        <p:sp>
          <p:nvSpPr>
            <p:cNvPr id="20" name="ZoneTexte 19"/>
            <p:cNvSpPr txBox="1"/>
            <p:nvPr/>
          </p:nvSpPr>
          <p:spPr>
            <a:xfrm>
              <a:off x="1453725" y="882719"/>
              <a:ext cx="709474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altLang="fr-FR" sz="1200" dirty="0" smtClean="0"/>
                <a:t>Je prends connaissance de la tâche </a:t>
              </a:r>
              <a:r>
                <a:rPr lang="fr-FR" altLang="fr-FR" sz="1200" dirty="0" err="1" smtClean="0"/>
                <a:t>MyFlow</a:t>
              </a:r>
              <a:r>
                <a:rPr lang="fr-FR" altLang="fr-FR" sz="1200" dirty="0" smtClean="0"/>
                <a:t> dans « Ma journée » et la traite</a:t>
              </a:r>
              <a:endParaRPr lang="fr-FR" altLang="fr-FR" sz="1200" dirty="0"/>
            </a:p>
          </p:txBody>
        </p:sp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6637" y="1289876"/>
              <a:ext cx="5702405" cy="1500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2" name="Connecteur droit avec flèche 21"/>
            <p:cNvCxnSpPr/>
            <p:nvPr/>
          </p:nvCxnSpPr>
          <p:spPr>
            <a:xfrm flipH="1">
              <a:off x="2922905" y="1137476"/>
              <a:ext cx="792884" cy="402786"/>
            </a:xfrm>
            <a:prstGeom prst="straightConnector1">
              <a:avLst/>
            </a:prstGeom>
            <a:ln w="127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/>
            <p:cNvCxnSpPr/>
            <p:nvPr/>
          </p:nvCxnSpPr>
          <p:spPr>
            <a:xfrm>
              <a:off x="5877098" y="1137476"/>
              <a:ext cx="198267" cy="757826"/>
            </a:xfrm>
            <a:prstGeom prst="straightConnector1">
              <a:avLst/>
            </a:prstGeom>
            <a:ln w="127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ZoneTexte 29"/>
            <p:cNvSpPr txBox="1"/>
            <p:nvPr/>
          </p:nvSpPr>
          <p:spPr>
            <a:xfrm>
              <a:off x="508114" y="836553"/>
              <a:ext cx="97841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fr-FR" b="1" dirty="0" smtClean="0">
                  <a:solidFill>
                    <a:srgbClr val="C00000"/>
                  </a:solidFill>
                </a:rPr>
                <a:t>ETAPE 1</a:t>
              </a:r>
              <a:endParaRPr lang="fr-FR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50" name="Groupe 49"/>
          <p:cNvGrpSpPr/>
          <p:nvPr/>
        </p:nvGrpSpPr>
        <p:grpSpPr>
          <a:xfrm>
            <a:off x="4411245" y="4220801"/>
            <a:ext cx="4617797" cy="2547821"/>
            <a:chOff x="4709707" y="3013393"/>
            <a:chExt cx="4617797" cy="2547821"/>
          </a:xfrm>
        </p:grpSpPr>
        <p:pic>
          <p:nvPicPr>
            <p:cNvPr id="43" name="Picture 2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4210" y="3013393"/>
              <a:ext cx="4413294" cy="254782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44" name="ZoneTexte 43"/>
            <p:cNvSpPr txBox="1"/>
            <p:nvPr/>
          </p:nvSpPr>
          <p:spPr>
            <a:xfrm>
              <a:off x="4709707" y="3013393"/>
              <a:ext cx="111987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fr-FR" b="1" dirty="0" smtClean="0">
                  <a:solidFill>
                    <a:srgbClr val="C00000"/>
                  </a:solidFill>
                </a:rPr>
                <a:t>ETAPE 3</a:t>
              </a:r>
              <a:endParaRPr lang="fr-FR" b="1" dirty="0">
                <a:solidFill>
                  <a:srgbClr val="C00000"/>
                </a:solidFill>
              </a:endParaRPr>
            </a:p>
          </p:txBody>
        </p:sp>
        <p:sp>
          <p:nvSpPr>
            <p:cNvPr id="45" name="ZoneTexte 44"/>
            <p:cNvSpPr txBox="1"/>
            <p:nvPr/>
          </p:nvSpPr>
          <p:spPr>
            <a:xfrm>
              <a:off x="5886731" y="3023548"/>
              <a:ext cx="226374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altLang="fr-FR" sz="1200" dirty="0"/>
                <a:t>Je clique sur </a:t>
              </a:r>
              <a:r>
                <a:rPr lang="fr-FR" altLang="fr-FR" sz="1200" b="1" dirty="0" smtClean="0"/>
                <a:t>Pièces du Dossier</a:t>
              </a:r>
              <a:endParaRPr lang="fr-FR" altLang="fr-FR" sz="1200" b="1" dirty="0"/>
            </a:p>
          </p:txBody>
        </p:sp>
        <p:cxnSp>
          <p:nvCxnSpPr>
            <p:cNvPr id="46" name="Connecteur droit avec flèche 45"/>
            <p:cNvCxnSpPr/>
            <p:nvPr/>
          </p:nvCxnSpPr>
          <p:spPr>
            <a:xfrm>
              <a:off x="7697586" y="3235609"/>
              <a:ext cx="1061308" cy="2154335"/>
            </a:xfrm>
            <a:prstGeom prst="straightConnector1">
              <a:avLst/>
            </a:prstGeom>
            <a:ln w="127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5635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Traitement du refus provisoire par </a:t>
            </a:r>
            <a:r>
              <a:rPr lang="fr-FR" dirty="0" err="1" smtClean="0"/>
              <a:t>l’inITIATEUR</a:t>
            </a:r>
            <a:r>
              <a:rPr lang="fr-FR" dirty="0" smtClean="0"/>
              <a:t> (2/2)</a:t>
            </a:r>
            <a:endParaRPr lang="fr-FR" dirty="0"/>
          </a:p>
        </p:txBody>
      </p:sp>
      <p:grpSp>
        <p:nvGrpSpPr>
          <p:cNvPr id="28" name="Groupe 27"/>
          <p:cNvGrpSpPr/>
          <p:nvPr/>
        </p:nvGrpSpPr>
        <p:grpSpPr>
          <a:xfrm>
            <a:off x="594532" y="1148346"/>
            <a:ext cx="5137008" cy="3214940"/>
            <a:chOff x="594532" y="1148346"/>
            <a:chExt cx="5137008" cy="3214940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532" y="1148346"/>
              <a:ext cx="5137008" cy="32149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8" name="ZoneTexte 17"/>
            <p:cNvSpPr txBox="1"/>
            <p:nvPr/>
          </p:nvSpPr>
          <p:spPr>
            <a:xfrm>
              <a:off x="594532" y="1148346"/>
              <a:ext cx="109714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fr-FR" b="1" dirty="0" smtClean="0">
                  <a:solidFill>
                    <a:srgbClr val="C00000"/>
                  </a:solidFill>
                </a:rPr>
                <a:t>ETAPE 4</a:t>
              </a:r>
              <a:endParaRPr lang="fr-FR" b="1" dirty="0">
                <a:solidFill>
                  <a:srgbClr val="C00000"/>
                </a:solidFill>
              </a:endParaRPr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1547809" y="1148346"/>
              <a:ext cx="3892947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altLang="fr-FR" sz="1200" dirty="0" smtClean="0"/>
                <a:t>J’ajoute la pièce manquante et je clique sur </a:t>
              </a:r>
              <a:r>
                <a:rPr lang="fr-FR" altLang="fr-FR" sz="1200" b="1" dirty="0" smtClean="0"/>
                <a:t>Quitter le dossier de partage </a:t>
              </a:r>
              <a:r>
                <a:rPr lang="fr-FR" altLang="fr-FR" sz="1200" dirty="0" smtClean="0"/>
                <a:t>(chaîne sur le </a:t>
              </a:r>
              <a:r>
                <a:rPr lang="fr-FR" altLang="fr-FR" sz="1200" dirty="0" err="1" smtClean="0"/>
                <a:t>MyFlow</a:t>
              </a:r>
              <a:r>
                <a:rPr lang="fr-FR" altLang="fr-FR" sz="1200" dirty="0" smtClean="0"/>
                <a:t> automatiquement)</a:t>
              </a:r>
              <a:endParaRPr lang="fr-FR" altLang="fr-FR" sz="1200" dirty="0"/>
            </a:p>
          </p:txBody>
        </p:sp>
        <p:cxnSp>
          <p:nvCxnSpPr>
            <p:cNvPr id="23" name="Connecteur droit avec flèche 22"/>
            <p:cNvCxnSpPr/>
            <p:nvPr/>
          </p:nvCxnSpPr>
          <p:spPr>
            <a:xfrm>
              <a:off x="3625957" y="1584637"/>
              <a:ext cx="1320116" cy="2604978"/>
            </a:xfrm>
            <a:prstGeom prst="straightConnector1">
              <a:avLst/>
            </a:prstGeom>
            <a:ln w="127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/>
            <p:cNvCxnSpPr/>
            <p:nvPr/>
          </p:nvCxnSpPr>
          <p:spPr>
            <a:xfrm>
              <a:off x="4962039" y="1410966"/>
              <a:ext cx="143519" cy="1407049"/>
            </a:xfrm>
            <a:prstGeom prst="straightConnector1">
              <a:avLst/>
            </a:prstGeom>
            <a:ln w="127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e 33"/>
          <p:cNvGrpSpPr/>
          <p:nvPr/>
        </p:nvGrpSpPr>
        <p:grpSpPr>
          <a:xfrm>
            <a:off x="2776602" y="4472245"/>
            <a:ext cx="6279992" cy="2344189"/>
            <a:chOff x="2776602" y="4472245"/>
            <a:chExt cx="6279992" cy="2344189"/>
          </a:xfrm>
        </p:grpSpPr>
        <p:pic>
          <p:nvPicPr>
            <p:cNvPr id="20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251"/>
            <a:stretch/>
          </p:blipFill>
          <p:spPr bwMode="auto">
            <a:xfrm>
              <a:off x="2776602" y="4472245"/>
              <a:ext cx="6279992" cy="234418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21" name="ZoneTexte 20"/>
            <p:cNvSpPr txBox="1"/>
            <p:nvPr/>
          </p:nvSpPr>
          <p:spPr>
            <a:xfrm>
              <a:off x="2776602" y="4472245"/>
              <a:ext cx="107531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fr-FR" b="1" dirty="0" smtClean="0">
                  <a:solidFill>
                    <a:srgbClr val="C00000"/>
                  </a:solidFill>
                </a:rPr>
                <a:t>ETAPE 5</a:t>
              </a:r>
              <a:endParaRPr lang="fr-FR" b="1" dirty="0">
                <a:solidFill>
                  <a:srgbClr val="C00000"/>
                </a:solidFill>
              </a:endParaRPr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3713913" y="4488871"/>
              <a:ext cx="523876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altLang="fr-FR" sz="1200" dirty="0" smtClean="0"/>
                <a:t>Je clique sur </a:t>
              </a:r>
              <a:r>
                <a:rPr lang="fr-FR" altLang="fr-FR" sz="1200" b="1" dirty="0" smtClean="0"/>
                <a:t>Traiter</a:t>
              </a:r>
              <a:r>
                <a:rPr lang="fr-FR" altLang="fr-FR" sz="1200" dirty="0" smtClean="0"/>
                <a:t> dans le </a:t>
              </a:r>
              <a:r>
                <a:rPr lang="fr-FR" altLang="fr-FR" sz="1200" dirty="0" err="1" smtClean="0"/>
                <a:t>MyFlow</a:t>
              </a:r>
              <a:r>
                <a:rPr lang="fr-FR" altLang="fr-FR" sz="1200" dirty="0" smtClean="0"/>
                <a:t>. La demande retourne au délégataire ou à BPCE-SC</a:t>
              </a:r>
              <a:endParaRPr lang="fr-FR" altLang="fr-FR" sz="1200" b="1" dirty="0"/>
            </a:p>
          </p:txBody>
        </p:sp>
        <p:cxnSp>
          <p:nvCxnSpPr>
            <p:cNvPr id="31" name="Connecteur droit avec flèche 30"/>
            <p:cNvCxnSpPr/>
            <p:nvPr/>
          </p:nvCxnSpPr>
          <p:spPr>
            <a:xfrm>
              <a:off x="4946073" y="4719703"/>
              <a:ext cx="3682538" cy="1722661"/>
            </a:xfrm>
            <a:prstGeom prst="straightConnector1">
              <a:avLst/>
            </a:prstGeom>
            <a:ln w="127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58908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Accéder aux prestations de crédit d’un emprunteur</a:t>
            </a: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/>
          <a:srcRect l="-198" t="12733" r="87552" b="65526"/>
          <a:stretch/>
        </p:blipFill>
        <p:spPr>
          <a:xfrm>
            <a:off x="179512" y="1412776"/>
            <a:ext cx="2124000" cy="1026949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07504" y="1124744"/>
            <a:ext cx="3600400" cy="276999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200" b="1" dirty="0" smtClean="0"/>
              <a:t>Dans la zone de recherche, saisir « prestations »</a:t>
            </a:r>
          </a:p>
        </p:txBody>
      </p:sp>
      <p:sp>
        <p:nvSpPr>
          <p:cNvPr id="5" name="Rectangle à coins arrondis 4"/>
          <p:cNvSpPr/>
          <p:nvPr/>
        </p:nvSpPr>
        <p:spPr>
          <a:xfrm>
            <a:off x="35496" y="1844824"/>
            <a:ext cx="2088232" cy="1440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9518" y="1576257"/>
            <a:ext cx="4176464" cy="2686751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7984" y="4293096"/>
            <a:ext cx="4710668" cy="1613038"/>
          </a:xfrm>
          <a:prstGeom prst="rect">
            <a:avLst/>
          </a:prstGeom>
        </p:spPr>
      </p:pic>
      <p:sp>
        <p:nvSpPr>
          <p:cNvPr id="24" name="ZoneTexte 23"/>
          <p:cNvSpPr txBox="1"/>
          <p:nvPr/>
        </p:nvSpPr>
        <p:spPr>
          <a:xfrm>
            <a:off x="5652120" y="1453699"/>
            <a:ext cx="2043608" cy="646331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200" b="1" dirty="0" smtClean="0"/>
              <a:t>Dans l’</a:t>
            </a:r>
            <a:r>
              <a:rPr lang="fr-FR" sz="1200" b="1" dirty="0"/>
              <a:t>é</a:t>
            </a:r>
            <a:r>
              <a:rPr lang="fr-FR" sz="1200" b="1" dirty="0" smtClean="0"/>
              <a:t>cran de recherche, saisir les informations concernant le client 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7380312" y="4221088"/>
            <a:ext cx="2043608" cy="461665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200" b="1" dirty="0" smtClean="0"/>
              <a:t>On accède aux crédits existants et « éteints »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3572300"/>
            <a:ext cx="1085726" cy="1297575"/>
          </a:xfrm>
          <a:prstGeom prst="rect">
            <a:avLst/>
          </a:prstGeom>
        </p:spPr>
      </p:pic>
      <p:sp>
        <p:nvSpPr>
          <p:cNvPr id="27" name="ZoneTexte 26"/>
          <p:cNvSpPr txBox="1"/>
          <p:nvPr/>
        </p:nvSpPr>
        <p:spPr>
          <a:xfrm>
            <a:off x="179512" y="4776449"/>
            <a:ext cx="3384376" cy="646331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200" b="1" dirty="0" smtClean="0"/>
              <a:t>J’utilise ce chemin pour saisir une prestation sur 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FR" sz="1200" b="1" dirty="0" smtClean="0"/>
              <a:t> prêt échu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FR" sz="1200" b="1" dirty="0" smtClean="0"/>
              <a:t> prêt en instruction (</a:t>
            </a:r>
            <a:r>
              <a:rPr lang="fr-FR" sz="1200" b="1" dirty="0" err="1" smtClean="0"/>
              <a:t>Fxxxxxx</a:t>
            </a:r>
            <a:r>
              <a:rPr lang="fr-FR" sz="1200" b="1" dirty="0" smtClean="0"/>
              <a:t>)</a:t>
            </a:r>
          </a:p>
        </p:txBody>
      </p:sp>
      <p:sp>
        <p:nvSpPr>
          <p:cNvPr id="10" name="Flèche courbée vers la droite 9"/>
          <p:cNvSpPr/>
          <p:nvPr/>
        </p:nvSpPr>
        <p:spPr>
          <a:xfrm rot="20021200">
            <a:off x="1820362" y="2540194"/>
            <a:ext cx="432048" cy="93163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9" name="Flèche courbée vers la droite 28"/>
          <p:cNvSpPr/>
          <p:nvPr/>
        </p:nvSpPr>
        <p:spPr>
          <a:xfrm rot="20021200">
            <a:off x="3892008" y="4340588"/>
            <a:ext cx="432048" cy="93163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69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6D7D7-E68B-4848-A580-3E20DDE126DB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Verdana" panose="020B0604030504040204" pitchFamily="34" charset="0"/>
            </a:endParaRPr>
          </a:p>
        </p:txBody>
      </p:sp>
      <p:sp>
        <p:nvSpPr>
          <p:cNvPr id="7" name="Espace réservé du texte 2"/>
          <p:cNvSpPr>
            <a:spLocks noGrp="1"/>
          </p:cNvSpPr>
          <p:nvPr>
            <p:ph type="body" sz="quarter" idx="4294967295"/>
          </p:nvPr>
        </p:nvSpPr>
        <p:spPr>
          <a:xfrm>
            <a:off x="1115616" y="371202"/>
            <a:ext cx="662473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</p:spPr>
        <p:txBody>
          <a:bodyPr/>
          <a:lstStyle/>
          <a:p>
            <a:r>
              <a:rPr lang="fr-FR" dirty="0" smtClean="0"/>
              <a:t>Contacts BPCE SC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395536" y="1016160"/>
            <a:ext cx="8496943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Les demandes de prestation doivent faire l’objet d’une saisie à partir de MYPRESTATION.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Dans le cadre de ces prestations, si des documents doivent être transmis à BPCE SC pour le traitement des dossiers, ils devront être rattachés dans MYPRESTATION.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Les échanges quotidiens, questions-réponses sont à envoyer sur la BAL : 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2"/>
              </a:rPr>
              <a:t>bpcesc-montp@bpce-sc.fr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Pour toutes questions relatives aux procédures et au suivi de dossier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vous pouvez </a:t>
            </a: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contacter l’Assistance BPCE SC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en composant le 03 26 86 85 85, puis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Pour le marché des particuliers : Choix 2 : « Assistance bancaire PART » – Choix 6 : VISIO</a:t>
            </a:r>
            <a:b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Pour le marché des professionnels et BDR : Choix 3 : « Assistance bancaire PRO » – Choix 7 : VISIO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Horaire d’ouverture de l’Assistance BPCE SC : </a:t>
            </a:r>
            <a:r>
              <a:rPr kumimoji="0" lang="fr-FR" sz="1800" b="0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/>
            </a:r>
            <a:br>
              <a:rPr kumimoji="0" lang="fr-FR" sz="1800" b="0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</a:b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Du mardi au vendredi : 9h00 – 18h00 sans interruption</a:t>
            </a:r>
            <a:b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Et le samedi : 9h00 – 12h45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Suivi des incidents sur ADE Externes.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Les demandes de prise en charge et de suivi des incidents sur des contrats d’ADE externe sont à transmettre à la BAL : 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3"/>
              </a:rPr>
              <a:t>bpcesc-incident-ade-externe@bpce-sc.fr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defRPr/>
            </a:pPr>
            <a:r>
              <a:rPr lang="fr-FR" sz="1200" b="1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Report de Justice</a:t>
            </a:r>
            <a:endParaRPr lang="fr-FR" sz="12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defRPr/>
            </a:pPr>
            <a:r>
              <a:rPr lang="fr-FR" sz="1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demandes de </a:t>
            </a:r>
            <a:r>
              <a:rPr lang="fr-FR" sz="12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report de justice sont </a:t>
            </a:r>
            <a:r>
              <a:rPr lang="fr-FR" sz="1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à transmettre à la BAL : </a:t>
            </a:r>
            <a:r>
              <a:rPr lang="fr-FR" sz="12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bpcesc-SURENDETTEMENT-EDG@bpce-sc.fr</a:t>
            </a:r>
            <a:r>
              <a:rPr lang="fr-FR" sz="12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fr-FR" sz="1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55" y="5385929"/>
            <a:ext cx="406855" cy="421131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850429" y="5334885"/>
            <a:ext cx="80420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es demandes d’incidents sur ADE Externes</a:t>
            </a:r>
            <a:r>
              <a:rPr kumimoji="0" lang="fr-FR" sz="14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et de Report de justice 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doivent être transmises à la BAL dédiée 		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Wingdings" panose="05000000000000000000" pitchFamily="2" charset="2"/>
              </a:rPr>
              <a:t> NE PAS UTILISER</a:t>
            </a:r>
            <a:r>
              <a:rPr kumimoji="0" lang="fr-FR" sz="14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MYPRESTATION</a:t>
            </a:r>
            <a:endParaRPr kumimoji="0" lang="fr-FR" sz="12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400360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6D7D7-E68B-4848-A580-3E20DDE126DB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Verdana" panose="020B0604030504040204" pitchFamily="34" charset="0"/>
            </a:endParaRPr>
          </a:p>
        </p:txBody>
      </p:sp>
      <p:sp>
        <p:nvSpPr>
          <p:cNvPr id="7" name="Espace réservé du texte 2"/>
          <p:cNvSpPr>
            <a:spLocks noGrp="1"/>
          </p:cNvSpPr>
          <p:nvPr>
            <p:ph type="body" sz="quarter" idx="4294967295"/>
          </p:nvPr>
        </p:nvSpPr>
        <p:spPr>
          <a:xfrm>
            <a:off x="1115616" y="371202"/>
            <a:ext cx="662473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</p:spPr>
        <p:txBody>
          <a:bodyPr/>
          <a:lstStyle/>
          <a:p>
            <a:r>
              <a:rPr lang="fr-FR" dirty="0" smtClean="0"/>
              <a:t>LISTE DES PRESTATIONS </a:t>
            </a:r>
            <a:r>
              <a:rPr lang="fr-FR" dirty="0" smtClean="0"/>
              <a:t>PARTICULIER (1/2)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2483850"/>
              </p:ext>
            </p:extLst>
          </p:nvPr>
        </p:nvGraphicFramePr>
        <p:xfrm>
          <a:off x="971600" y="1196752"/>
          <a:ext cx="7704855" cy="4680523"/>
        </p:xfrm>
        <a:graphic>
          <a:graphicData uri="http://schemas.openxmlformats.org/drawingml/2006/table">
            <a:tbl>
              <a:tblPr/>
              <a:tblGrid>
                <a:gridCol w="3090013">
                  <a:extLst>
                    <a:ext uri="{9D8B030D-6E8A-4147-A177-3AD203B41FA5}">
                      <a16:colId xmlns:a16="http://schemas.microsoft.com/office/drawing/2014/main" val="1715638919"/>
                    </a:ext>
                  </a:extLst>
                </a:gridCol>
                <a:gridCol w="1790017">
                  <a:extLst>
                    <a:ext uri="{9D8B030D-6E8A-4147-A177-3AD203B41FA5}">
                      <a16:colId xmlns:a16="http://schemas.microsoft.com/office/drawing/2014/main" val="1478366023"/>
                    </a:ext>
                  </a:extLst>
                </a:gridCol>
                <a:gridCol w="2824825">
                  <a:extLst>
                    <a:ext uri="{9D8B030D-6E8A-4147-A177-3AD203B41FA5}">
                      <a16:colId xmlns:a16="http://schemas.microsoft.com/office/drawing/2014/main" val="1026022049"/>
                    </a:ext>
                  </a:extLst>
                </a:gridCol>
              </a:tblGrid>
              <a:tr h="47694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ANCIEN LIBELLE VISIO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FAMILLE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Libellé Myprestation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0739698"/>
                  </a:ext>
                </a:extLst>
              </a:tr>
              <a:tr h="161676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Nouvelle prestation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Attestations crédit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Attestation de désolidarisation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461644"/>
                  </a:ext>
                </a:extLst>
              </a:tr>
              <a:tr h="161676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Attestation fin de prêt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Attestations crédit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Attestation fin de prêt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9347866"/>
                  </a:ext>
                </a:extLst>
              </a:tr>
              <a:tr h="161676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Certificat APL + Certificat Allocation Logement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Attestations crédit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Certificat APL et 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748687"/>
                  </a:ext>
                </a:extLst>
              </a:tr>
              <a:tr h="161676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Nouvelle prestation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d'assurance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 financier et assurance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0397300"/>
                  </a:ext>
                </a:extLst>
              </a:tr>
              <a:tr h="161676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Nouvelle prestation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d'assurance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 financier et PARADE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6471410"/>
                  </a:ext>
                </a:extLst>
              </a:tr>
              <a:tr h="161676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 de substitution - décision dérogatoire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d'assurance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 substitution -  accord dérog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2874204"/>
                  </a:ext>
                </a:extLst>
              </a:tr>
              <a:tr h="161676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Nouvelle prestation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d'assurance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 substitution vers Ass Groupe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937138"/>
                  </a:ext>
                </a:extLst>
              </a:tr>
              <a:tr h="161676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 de substitution - CNP à ADE Services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d'assurance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 substitution vers Partenaire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0612067"/>
                  </a:ext>
                </a:extLst>
              </a:tr>
              <a:tr h="161676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Etude comparative Déliaison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d'assurance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Etude d'équivalence Déliaison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801856"/>
                  </a:ext>
                </a:extLst>
              </a:tr>
              <a:tr h="161676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Etude comparative Substitution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d'assurance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Etude d'équivalence Substitution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7769708"/>
                  </a:ext>
                </a:extLst>
              </a:tr>
              <a:tr h="161676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 d'Assurance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d'assurance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Modification d'assurances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5495695"/>
                  </a:ext>
                </a:extLst>
              </a:tr>
              <a:tr h="161676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Nouvelle prestation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d'assurance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Nouvelle Adhésion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3130581"/>
                  </a:ext>
                </a:extLst>
              </a:tr>
              <a:tr h="161676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Proposition Commerciale ADE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d'assurance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Propo Commerciale - Ass Groupe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1798926"/>
                  </a:ext>
                </a:extLst>
              </a:tr>
              <a:tr h="161676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Nouvelle prestation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d'assurance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Resil. Garantie optionnelle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0596688"/>
                  </a:ext>
                </a:extLst>
              </a:tr>
              <a:tr h="161676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Nouvelle prestation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d'assurance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Résiliation du contrat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1438449"/>
                  </a:ext>
                </a:extLst>
              </a:tr>
              <a:tr h="161676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Caution Pers. morale ou physique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de garantie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Caution Pers. morale ou physique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0539330"/>
                  </a:ext>
                </a:extLst>
              </a:tr>
              <a:tr h="161676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Nantissement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de garantie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Nantissement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872045"/>
                  </a:ext>
                </a:extLst>
              </a:tr>
              <a:tr h="161676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Nouvelle prestation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de garantie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Prise de garantie Hypothécaires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058779"/>
                  </a:ext>
                </a:extLst>
              </a:tr>
              <a:tr h="161676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Accord de principe pour désolidarisation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de Personne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Accord de principe déso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9706354"/>
                  </a:ext>
                </a:extLst>
              </a:tr>
              <a:tr h="161676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Nouvelle prestation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de Personne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Changement emprunteur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9304800"/>
                  </a:ext>
                </a:extLst>
              </a:tr>
              <a:tr h="161676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Désolidarisation simple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de Personne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Désolidarisation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3719064"/>
                  </a:ext>
                </a:extLst>
              </a:tr>
              <a:tr h="161676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Nouvelle prestation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de Personne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Refus de désolidarisation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9000662"/>
                  </a:ext>
                </a:extLst>
              </a:tr>
              <a:tr h="161676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Accord de principe pour transfert de prêt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d'objet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Accord de principe pour transfert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0420196"/>
                  </a:ext>
                </a:extLst>
              </a:tr>
              <a:tr h="161676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Nouvelle prestation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d'objet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 d'objet complexe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6456715"/>
                  </a:ext>
                </a:extLst>
              </a:tr>
              <a:tr h="161676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Accord pour changement statut d'occupation du bien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d'objet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Changement destination du bien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5534947"/>
                  </a:ext>
                </a:extLst>
              </a:tr>
              <a:tr h="161676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Nouvelle prestation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d'objet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Refus transfert de prêt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61378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03781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6D7D7-E68B-4848-A580-3E20DDE126DB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Verdana" panose="020B0604030504040204" pitchFamily="34" charset="0"/>
            </a:endParaRPr>
          </a:p>
        </p:txBody>
      </p:sp>
      <p:sp>
        <p:nvSpPr>
          <p:cNvPr id="7" name="Espace réservé du texte 2"/>
          <p:cNvSpPr>
            <a:spLocks noGrp="1"/>
          </p:cNvSpPr>
          <p:nvPr>
            <p:ph type="body" sz="quarter" idx="4294967295"/>
          </p:nvPr>
        </p:nvSpPr>
        <p:spPr>
          <a:xfrm>
            <a:off x="1115616" y="371202"/>
            <a:ext cx="662473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</p:spPr>
        <p:txBody>
          <a:bodyPr>
            <a:normAutofit/>
          </a:bodyPr>
          <a:lstStyle/>
          <a:p>
            <a:r>
              <a:rPr lang="fr-FR" dirty="0" smtClean="0"/>
              <a:t>LISTE DES PRESTATIONS </a:t>
            </a:r>
            <a:r>
              <a:rPr lang="fr-FR" dirty="0" smtClean="0"/>
              <a:t>PARTICULIER (2/2)</a:t>
            </a:r>
            <a:endParaRPr lang="fr-FR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194084"/>
              </p:ext>
            </p:extLst>
          </p:nvPr>
        </p:nvGraphicFramePr>
        <p:xfrm>
          <a:off x="971600" y="1051275"/>
          <a:ext cx="7632848" cy="4825994"/>
        </p:xfrm>
        <a:graphic>
          <a:graphicData uri="http://schemas.openxmlformats.org/drawingml/2006/table">
            <a:tbl>
              <a:tblPr/>
              <a:tblGrid>
                <a:gridCol w="3061135">
                  <a:extLst>
                    <a:ext uri="{9D8B030D-6E8A-4147-A177-3AD203B41FA5}">
                      <a16:colId xmlns:a16="http://schemas.microsoft.com/office/drawing/2014/main" val="2715491250"/>
                    </a:ext>
                  </a:extLst>
                </a:gridCol>
                <a:gridCol w="1773288">
                  <a:extLst>
                    <a:ext uri="{9D8B030D-6E8A-4147-A177-3AD203B41FA5}">
                      <a16:colId xmlns:a16="http://schemas.microsoft.com/office/drawing/2014/main" val="3893204345"/>
                    </a:ext>
                  </a:extLst>
                </a:gridCol>
                <a:gridCol w="2798425">
                  <a:extLst>
                    <a:ext uri="{9D8B030D-6E8A-4147-A177-3AD203B41FA5}">
                      <a16:colId xmlns:a16="http://schemas.microsoft.com/office/drawing/2014/main" val="2644849928"/>
                    </a:ext>
                  </a:extLst>
                </a:gridCol>
              </a:tblGrid>
              <a:tr h="475349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ANCIEN LIBELLE VISIO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FAMILLE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Libellé Myprestation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227260"/>
                  </a:ext>
                </a:extLst>
              </a:tr>
              <a:tr h="161135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Transfert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d'objet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Transfert avec chg de garantie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8760930"/>
                  </a:ext>
                </a:extLst>
              </a:tr>
              <a:tr h="161135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Transfert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d'objet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Transfert sans chg de garantie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3833097"/>
                  </a:ext>
                </a:extLst>
              </a:tr>
              <a:tr h="161135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Aménagement Temporaire d'Échéances (ATE)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financiers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Aménagement temporaire d'échéances (ATE)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1375939"/>
                  </a:ext>
                </a:extLst>
              </a:tr>
              <a:tr h="161135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Changement de produit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financiers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Changement de produit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0009453"/>
                  </a:ext>
                </a:extLst>
              </a:tr>
              <a:tr h="161135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Rallongement de durée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financiers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Rallongement de durée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369826"/>
                  </a:ext>
                </a:extLst>
              </a:tr>
              <a:tr h="161135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Réduction de durée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financiers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Réduction de durée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096732"/>
                  </a:ext>
                </a:extLst>
              </a:tr>
              <a:tr h="161135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Report dérogatoire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financiers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Report fin de prêt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0025915"/>
                  </a:ext>
                </a:extLst>
              </a:tr>
              <a:tr h="161135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Simul CLI RA PARTIEL Réduc Durée tout compris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Décomptes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Décompte client RA partiel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1354586"/>
                  </a:ext>
                </a:extLst>
              </a:tr>
              <a:tr h="161135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Décompte Client RA Total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Décomptes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Décompte Client RA 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6130466"/>
                  </a:ext>
                </a:extLst>
              </a:tr>
              <a:tr h="161135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changement de date d'échéance (quantième)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Modification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Traitement changement quantième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6671128"/>
                  </a:ext>
                </a:extLst>
              </a:tr>
              <a:tr h="161135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Option Option Primo (modulation d'échéances)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Modification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Traitement modulation d'échéance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8958184"/>
                  </a:ext>
                </a:extLst>
              </a:tr>
              <a:tr h="161135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Réalisation Remboursement anticipé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Remboursement anticipé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Réalisation RA Client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5574576"/>
                  </a:ext>
                </a:extLst>
              </a:tr>
              <a:tr h="161135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 de taux simple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Renégociation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 de renego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6049158"/>
                  </a:ext>
                </a:extLst>
              </a:tr>
              <a:tr h="161135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Passage à taux fixe (cristallisation)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Renégociation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Demande passage taux fixe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4249626"/>
                  </a:ext>
                </a:extLst>
              </a:tr>
              <a:tr h="161135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Nouvelle prestation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Sinistres Assurances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Dde prise en charge Décès/PTIA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712420"/>
                  </a:ext>
                </a:extLst>
              </a:tr>
              <a:tr h="161135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Nouvelle prestation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Sinistres Assurances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Dde prise en charge ITT/PE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9898091"/>
                  </a:ext>
                </a:extLst>
              </a:tr>
              <a:tr h="161135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Mainlevée opposition MRH sur prêt non échu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Sinistres Assurances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Mainlevée opposition MRH sur prêt non échu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2965794"/>
                  </a:ext>
                </a:extLst>
              </a:tr>
              <a:tr h="161135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Nouvelle prestation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Sinistres Assurances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Notification opposition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8282482"/>
                  </a:ext>
                </a:extLst>
              </a:tr>
              <a:tr h="161135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Demande accord délégataire-MAINLEVEE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Traitement suretés réelles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Demande accord délégataire-MAINLEVEE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2285436"/>
                  </a:ext>
                </a:extLst>
              </a:tr>
              <a:tr h="161135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Nouvelle prestation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Traitement suretés réelles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Mainlevée gage Conso - prêt non échu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958296"/>
                  </a:ext>
                </a:extLst>
              </a:tr>
              <a:tr h="161135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Nouvelle prestation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Traitement suretés réelles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Mainlevée gage Conso -prêt échu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025000"/>
                  </a:ext>
                </a:extLst>
              </a:tr>
              <a:tr h="161135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Nantissement / Gage sur Prêt Echu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Traitement suretés réelles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Mainlevée Nantissement sur Prêt Echu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454783"/>
                  </a:ext>
                </a:extLst>
              </a:tr>
              <a:tr h="161135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Nantissement / Gage sur Prêt non Echu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Traitement suretés réelles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Mainlevée Nantissement sur Prêt non Echu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668240"/>
                  </a:ext>
                </a:extLst>
              </a:tr>
              <a:tr h="161135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Mainlevée partielle hypothèque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Traitement suretés réelles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Mainlevée partielle hypothèque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640403"/>
                  </a:ext>
                </a:extLst>
              </a:tr>
              <a:tr h="161135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Nouvelle prestation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Traitement suretés réelles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Mainlevée Totale + Attestation de fin de prêt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6160751"/>
                  </a:ext>
                </a:extLst>
              </a:tr>
              <a:tr h="161135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Hypothécaires sur Prêt Echu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Traitement suretés réelles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Mainlevée totale hypothèque échu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482219"/>
                  </a:ext>
                </a:extLst>
              </a:tr>
              <a:tr h="161135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Hypothécaires sur Prêt non Echu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Traitement suretés réelles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Mainlevée totale hypothèque non échu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14759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09019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6D7D7-E68B-4848-A580-3E20DDE126DB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Verdana" panose="020B0604030504040204" pitchFamily="34" charset="0"/>
            </a:endParaRPr>
          </a:p>
        </p:txBody>
      </p:sp>
      <p:sp>
        <p:nvSpPr>
          <p:cNvPr id="7" name="Espace réservé du texte 2"/>
          <p:cNvSpPr>
            <a:spLocks noGrp="1"/>
          </p:cNvSpPr>
          <p:nvPr>
            <p:ph type="body" sz="quarter" idx="4294967295"/>
          </p:nvPr>
        </p:nvSpPr>
        <p:spPr>
          <a:xfrm>
            <a:off x="1115616" y="371202"/>
            <a:ext cx="662473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</p:spPr>
        <p:txBody>
          <a:bodyPr>
            <a:normAutofit/>
          </a:bodyPr>
          <a:lstStyle/>
          <a:p>
            <a:r>
              <a:rPr lang="fr-FR" dirty="0" smtClean="0"/>
              <a:t>LISTE DES PRESTATIONS PRO-BDR </a:t>
            </a:r>
            <a:endParaRPr lang="fr-FR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4128841"/>
              </p:ext>
            </p:extLst>
          </p:nvPr>
        </p:nvGraphicFramePr>
        <p:xfrm>
          <a:off x="1043609" y="1124744"/>
          <a:ext cx="7200800" cy="4781541"/>
        </p:xfrm>
        <a:graphic>
          <a:graphicData uri="http://schemas.openxmlformats.org/drawingml/2006/table">
            <a:tbl>
              <a:tblPr/>
              <a:tblGrid>
                <a:gridCol w="2887863">
                  <a:extLst>
                    <a:ext uri="{9D8B030D-6E8A-4147-A177-3AD203B41FA5}">
                      <a16:colId xmlns:a16="http://schemas.microsoft.com/office/drawing/2014/main" val="1581765878"/>
                    </a:ext>
                  </a:extLst>
                </a:gridCol>
                <a:gridCol w="1672913">
                  <a:extLst>
                    <a:ext uri="{9D8B030D-6E8A-4147-A177-3AD203B41FA5}">
                      <a16:colId xmlns:a16="http://schemas.microsoft.com/office/drawing/2014/main" val="3054499022"/>
                    </a:ext>
                  </a:extLst>
                </a:gridCol>
                <a:gridCol w="2640024">
                  <a:extLst>
                    <a:ext uri="{9D8B030D-6E8A-4147-A177-3AD203B41FA5}">
                      <a16:colId xmlns:a16="http://schemas.microsoft.com/office/drawing/2014/main" val="919705688"/>
                    </a:ext>
                  </a:extLst>
                </a:gridCol>
              </a:tblGrid>
              <a:tr h="32094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ANCIEN LIBELLE VISIO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FAMILLE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Libellé Myprestation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4357753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Attestation fin de prêt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Attestations crédit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Attestation fin de prêt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7775267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Attestation fiscale - Relevé d'intérêts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Attestations crédit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Attestation fiscale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2582655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Nouvelle prestation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d'assurance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 financier et assurance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2099299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Nouvelle prestation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d'assurance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 substitution vers Ass Groupe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844073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 de substitution - CNP à ADE Services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d'assurance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 substitution vers Partenaire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4050806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 d'Assurance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d'assurance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Modification d'assurances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355930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Nouvelle prestation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d'assurance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Nouvelle Adhésion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8491108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Nouvelle prestation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d'assurance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Resil. Garantie optionnelle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5794115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Nouvelle prestation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d'assurance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Résiliation du contrat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682086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Caution Pers. morale ou physique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de garantie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Caution Pers. morale ou physique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6587486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Nantissement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de garantie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Nantissement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7814904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Nouvelle prestation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de garantie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Refus degrevement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6549034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Nouvelle prestation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de garantie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Prise de garantie Hypothécaires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7153963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Nouvelle prestation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de Personne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Changement emprunteur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313373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Accord de principe pour transfert de prêt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d'objet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Accord de principe pour transfert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4025124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Nouvelle prestation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d'objet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 d'objet complexe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8968014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Transfert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d'objet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Transfert avec chg de garantie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9694017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Transfert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d'objet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Transfert sans chg de garantie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869579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Aménagement Temporaire d'Échéances (ATE)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financiers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Aménagement temporaire d'échéances (ATE)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3517450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Changement de produit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financiers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Changement de produit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8899501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Rallongement de durée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financiers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Rallongement de durée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6973194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Réduction de durée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financiers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Réduction de durée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726121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Report fin de prêt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Avenants financiers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Report fin de prêt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360965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Simul CLI RA PARTIEL Réduc Durée tout compris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Décomptes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Décompte client RA partiel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918415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Décompte Client RA Total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Décomptes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Décompte Client RA 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790876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changement de date d'échéance (quantième)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Modification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Traitement changement quantième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595942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Réalisation Remboursement anticipé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Remboursement anticipé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Réalisation RA Client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8205845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 de taux simple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Renégociation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Avenant de renego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5497824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Passage à taux fixe (cristallisation)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Renégociation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Demande passage taux fixe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376183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Nouvelle prestation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Sinistres Assurances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Dde prise en charge Décès/PTIA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8412108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Nouvelle prestation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Sinistres Assurances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Dde prise en charge ITT/PE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889664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Nouvelle prestation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Traitement suretés réelles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Mainlevée gage Conso - prêt non échu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7524903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Nouvelle prestation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Traitement suretés réelles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Mainlevée gage Conso -prêt échu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638588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Nantissement de FDC sur prêt échu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Traitement suretés réelles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Mainlevée Nantissement de FDC sur prêt échu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575666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Nantissement de FDC sur prêt non échu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Traitement suretés réelles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Mainlevée Nantissement de FDC sur prêt non échu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432239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Nantissement / Gage sur Prêt Echu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Traitement suretés réelles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Mainlevée Nantissement sur Prêt Echu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7941293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Nantissement / Gage sur Prêt non Echu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Traitement suretés réelles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Mainlevée Nantissement sur Prêt non Echu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1996071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Mainlevée partielle hypothèque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Traitement suretés réelles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Mainlevée partielle hypothèque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0197630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Nouvelle prestation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Traitement suretés réelles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Mainlevée Totale + Attestation de fin de prêt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2701502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Hypothécaires sur Prêt Echu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Traitement suretés réelles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Mainlevée totale hypothèque échu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1821924"/>
                  </a:ext>
                </a:extLst>
              </a:tr>
              <a:tr h="108795"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Hypothécaires sur Prêt non Echu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Traitement suretés réelles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Mainlevée totale hypothèque non échu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0080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721937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0341085-8EEC-47D3-9566-2A45068B4531}">
  <ds:schemaRefs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8066E39-804A-4997-A54A-35BB5E8F03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106F41D-9071-4BEB-9462-E6FAF6C636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4396</TotalTime>
  <Words>1943</Words>
  <Application>Microsoft Office PowerPoint</Application>
  <PresentationFormat>Affichage à l'écran (4:3)</PresentationFormat>
  <Paragraphs>470</Paragraphs>
  <Slides>21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30" baseType="lpstr">
      <vt:lpstr>Arial</vt:lpstr>
      <vt:lpstr>Arial Narrow</vt:lpstr>
      <vt:lpstr>Calibri</vt:lpstr>
      <vt:lpstr>Courier New</vt:lpstr>
      <vt:lpstr>Helvetica Neue Medium</vt:lpstr>
      <vt:lpstr>Verdana</vt:lpstr>
      <vt:lpstr>Wingdings</vt:lpstr>
      <vt:lpstr>Wingdings 2</vt:lpstr>
      <vt:lpstr>Thème Office</vt:lpstr>
      <vt:lpstr>Présentation PowerPoint</vt:lpstr>
      <vt:lpstr>SOMMAIRE</vt:lpstr>
      <vt:lpstr>Présentation PowerPoint</vt:lpstr>
      <vt:lpstr>Présentation PowerPoint</vt:lpstr>
      <vt:lpstr>Distinction des prestations Part et pro-bdr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MEDINA Aurore [CEGEE]</cp:lastModifiedBy>
  <cp:revision>330</cp:revision>
  <cp:lastPrinted>2019-03-28T15:25:42Z</cp:lastPrinted>
  <dcterms:created xsi:type="dcterms:W3CDTF">2017-05-30T18:41:27Z</dcterms:created>
  <dcterms:modified xsi:type="dcterms:W3CDTF">2020-12-18T08:57:12Z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iteId">
    <vt:lpwstr>d5bb6d35-8a82-4329-b49a-5030bd6497ab</vt:lpwstr>
  </property>
  <property fmtid="{D5CDD505-2E9C-101B-9397-08002B2CF9AE}" pid="5" name="MSIP_Label_48a19f0c-bea1-442e-a475-ed109d9ec508_Owner">
    <vt:lpwstr>thierry.waguette@cegee.caisse-epargne.fr</vt:lpwstr>
  </property>
  <property fmtid="{D5CDD505-2E9C-101B-9397-08002B2CF9AE}" pid="6" name="MSIP_Label_48a19f0c-bea1-442e-a475-ed109d9ec508_SetDate">
    <vt:lpwstr>2020-06-15T15:03:59.5062018Z</vt:lpwstr>
  </property>
  <property fmtid="{D5CDD505-2E9C-101B-9397-08002B2CF9AE}" pid="7" name="MSIP_Label_48a19f0c-bea1-442e-a475-ed109d9ec508_Name">
    <vt:lpwstr>C2 - Interne BPCE</vt:lpwstr>
  </property>
  <property fmtid="{D5CDD505-2E9C-101B-9397-08002B2CF9AE}" pid="8" name="MSIP_Label_48a19f0c-bea1-442e-a475-ed109d9ec508_Application">
    <vt:lpwstr>Microsoft Azure Information Protection</vt:lpwstr>
  </property>
  <property fmtid="{D5CDD505-2E9C-101B-9397-08002B2CF9AE}" pid="9" name="MSIP_Label_48a19f0c-bea1-442e-a475-ed109d9ec508_Extended_MSFT_Method">
    <vt:lpwstr>Automatic</vt:lpwstr>
  </property>
  <property fmtid="{D5CDD505-2E9C-101B-9397-08002B2CF9AE}" pid="10" name="Sensitivity">
    <vt:lpwstr>C2 - Interne BPCE</vt:lpwstr>
  </property>
</Properties>
</file>