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</p:sldMasterIdLst>
  <p:notesMasterIdLst>
    <p:notesMasterId r:id="rId7"/>
  </p:notesMasterIdLst>
  <p:handoutMasterIdLst>
    <p:handoutMasterId r:id="rId8"/>
  </p:handoutMasterIdLst>
  <p:sldIdLst>
    <p:sldId id="306" r:id="rId2"/>
    <p:sldId id="325" r:id="rId3"/>
    <p:sldId id="323" r:id="rId4"/>
    <p:sldId id="271" r:id="rId5"/>
    <p:sldId id="272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96265" autoAdjust="0"/>
  </p:normalViewPr>
  <p:slideViewPr>
    <p:cSldViewPr snapToGrid="0" showGuides="1">
      <p:cViewPr varScale="1">
        <p:scale>
          <a:sx n="101" d="100"/>
          <a:sy n="101" d="100"/>
        </p:scale>
        <p:origin x="1110" y="114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01/03/2023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73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herbe, extérieur, ciel, champ&#10;&#10;Description générée automatiquement">
            <a:extLst>
              <a:ext uri="{FF2B5EF4-FFF2-40B4-BE49-F238E27FC236}">
                <a16:creationId xmlns:a16="http://schemas.microsoft.com/office/drawing/2014/main" id="{312D017E-1043-4E94-8E22-FE94FC94E5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243" y="0"/>
            <a:ext cx="6546513" cy="685800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3EFAEF16-F1E9-4653-B9BF-82D1FE8148B5}" type="datetime4">
              <a:rPr lang="fr-FR" smtClean="0"/>
              <a:t>1er mars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AE34B2B1-A1B7-4917-BB59-024B837AA6AE}" type="datetime4">
              <a:rPr lang="fr-FR" smtClean="0"/>
              <a:t>1er mars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DC67-C4EA-49B8-8C6D-A383967E7D36}" type="datetime4">
              <a:rPr lang="fr-FR" smtClean="0"/>
              <a:t>1er mars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29F4-2DEE-4BA9-A497-9436E24851D6}" type="datetime4">
              <a:rPr lang="fr-FR" smtClean="0"/>
              <a:t>1er mars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C7ADB8-1765-4DED-A013-C0394CC47125}" type="datetime4">
              <a:rPr lang="fr-FR" smtClean="0"/>
              <a:t>1er mars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399D-8F35-45EF-A86C-DE64539161CD}" type="datetime4">
              <a:rPr lang="fr-FR" smtClean="0"/>
              <a:t>1er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3BA75-817B-40C1-BE47-5127EB413043}" type="datetime4">
              <a:rPr lang="fr-FR" smtClean="0"/>
              <a:t>1er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12045-65E6-41C5-8E34-571F41E24425}" type="datetime4">
              <a:rPr lang="fr-FR" smtClean="0"/>
              <a:t>1er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25A2-AAA6-43FC-80C7-7F2915DDE4FD}" type="datetime4">
              <a:rPr lang="fr-FR" smtClean="0"/>
              <a:t>1er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DB41-28A2-48E9-963B-ED23E61F16A3}" type="datetime4">
              <a:rPr lang="fr-FR" smtClean="0"/>
              <a:t>1er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DDD1-DFFA-4680-8BF1-542C6219F45F}" type="datetime4">
              <a:rPr lang="fr-FR" smtClean="0"/>
              <a:t>1er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BE9A-9238-4638-BB18-FDE0A5E81114}" type="datetime4">
              <a:rPr lang="fr-FR" smtClean="0"/>
              <a:t>1er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CEACB-927D-4DB8-8500-A130ECE54A0A}" type="datetime4">
              <a:rPr lang="fr-FR" smtClean="0"/>
              <a:t>1er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608F-179B-413F-9086-F1025735C62D}" type="datetime4">
              <a:rPr lang="fr-FR" smtClean="0"/>
              <a:t>1er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38F21F81-7C8A-44D9-9FA0-78D63C579728}" type="datetime4">
              <a:rPr lang="fr-FR" smtClean="0"/>
              <a:t>1er mars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mailto:bpcesc-incident-ade-externe@bpce-sc.fr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4213" y="421167"/>
            <a:ext cx="7717787" cy="2255358"/>
          </a:xfrm>
        </p:spPr>
        <p:txBody>
          <a:bodyPr/>
          <a:lstStyle/>
          <a:p>
            <a:r>
              <a:rPr lang="fr-FR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Les résiliations d’assurances 			      </a:t>
            </a:r>
            <a:br>
              <a:rPr lang="fr-FR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fr-FR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			externes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363AAB4-27E1-4EF6-92B5-57FDAC84F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3471B-3518-4C4A-9DBA-C7841C52717C}" type="datetime4">
              <a:rPr lang="fr-FR" smtClean="0"/>
              <a:t>1er mars 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764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9AA76D0-DE97-44BC-B20F-488DFCC19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FC6233-8AEA-4506-A692-6E5CD137C7DA}" type="datetime4">
              <a:rPr kumimoji="0" lang="fr-FR" sz="95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1er mars 2023</a:t>
            </a:fld>
            <a:endParaRPr kumimoji="0" lang="fr-FR" sz="95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653F0C-470E-430D-B4A7-8962EB1A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F8D2096-1DB4-42C8-BADE-FCE8CC3EA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1800" dirty="0">
                <a:solidFill>
                  <a:schemeClr val="bg2"/>
                </a:solidFill>
                <a:latin typeface="Montserrat ExtraBold"/>
                <a:cs typeface="Arial"/>
              </a:rPr>
              <a:t>Contexte réglementaire</a:t>
            </a:r>
            <a:endParaRPr lang="fr-FR" sz="1800" dirty="0">
              <a:solidFill>
                <a:schemeClr val="bg2"/>
              </a:solidFill>
            </a:endParaRP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55FCED58-77B9-4F91-AF6F-312C5A59A28B}"/>
              </a:ext>
            </a:extLst>
          </p:cNvPr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537557" y="1126013"/>
            <a:ext cx="10894827" cy="50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1313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1100">
                <a:solidFill>
                  <a:schemeClr val="bg1"/>
                </a:solidFill>
                <a:latin typeface="Verdana" pitchFamily="32" charset="0"/>
                <a:ea typeface="Microsoft YaHei" charset="-122"/>
              </a:defRPr>
            </a:lvl1pPr>
            <a:lvl2pPr marL="741363" indent="-284163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1100">
                <a:solidFill>
                  <a:schemeClr val="bg1"/>
                </a:solidFill>
                <a:latin typeface="Verdana" pitchFamily="32" charset="0"/>
                <a:ea typeface="Microsoft YaHei" charset="-122"/>
              </a:defRPr>
            </a:lvl2pPr>
            <a:lvl3pPr marL="742950" indent="-341313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1100">
                <a:solidFill>
                  <a:schemeClr val="bg1"/>
                </a:solidFill>
                <a:latin typeface="Verdana" pitchFamily="32" charset="0"/>
                <a:ea typeface="Microsoft YaHei" charset="-122"/>
              </a:defRPr>
            </a:lvl3pPr>
            <a:lvl4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1100">
                <a:solidFill>
                  <a:schemeClr val="bg1"/>
                </a:solidFill>
                <a:latin typeface="Verdana" pitchFamily="32" charset="0"/>
                <a:ea typeface="Microsoft YaHei" charset="-122"/>
              </a:defRPr>
            </a:lvl4pPr>
            <a:lvl5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1100">
                <a:solidFill>
                  <a:schemeClr val="bg1"/>
                </a:solidFill>
                <a:latin typeface="Verdana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1100">
                <a:solidFill>
                  <a:schemeClr val="bg1"/>
                </a:solidFill>
                <a:latin typeface="Verdana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1100">
                <a:solidFill>
                  <a:schemeClr val="bg1"/>
                </a:solidFill>
                <a:latin typeface="Verdana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1100">
                <a:solidFill>
                  <a:schemeClr val="bg1"/>
                </a:solidFill>
                <a:latin typeface="Verdana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1100">
                <a:solidFill>
                  <a:schemeClr val="bg1"/>
                </a:solidFill>
                <a:latin typeface="Verdana" pitchFamily="32" charset="0"/>
                <a:ea typeface="Microsoft YaHei" charset="-122"/>
              </a:defRPr>
            </a:lvl9pPr>
          </a:lstStyle>
          <a:p>
            <a:pPr defTabSz="449263">
              <a:spcBef>
                <a:spcPts val="550"/>
              </a:spcBef>
              <a:buSzPct val="80000"/>
              <a:defRPr/>
            </a:pPr>
            <a:r>
              <a:rPr lang="fr-FR" sz="1200" b="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loi LEMOINE entrée en vigueur en 2022, permet aux emprunteurs de résilier leur assurance de prêt à tout moment de la vie du crédit. </a:t>
            </a:r>
          </a:p>
          <a:p>
            <a:pPr defTabSz="449263">
              <a:spcBef>
                <a:spcPts val="550"/>
              </a:spcBef>
              <a:buSzPct val="80000"/>
              <a:defRPr/>
            </a:pPr>
            <a:r>
              <a:rPr lang="fr-FR" sz="1200" b="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 contexte réglementaire a pour conséquence une augmentation du volume des demandes de substitutions d’assurance vers des assurances externes</a:t>
            </a:r>
          </a:p>
          <a:p>
            <a:pPr defTabSz="449263">
              <a:spcBef>
                <a:spcPts val="550"/>
              </a:spcBef>
              <a:buSzPct val="80000"/>
              <a:defRPr/>
            </a:pPr>
            <a:r>
              <a:rPr lang="fr-FR" sz="1200" b="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le cadre de la politique risque, le schéma délégataire de la CEGEE prévoit qu’un prêt immobilier soit couvert à 100 % cumulés sur 2 ou plusieurs têtes</a:t>
            </a:r>
          </a:p>
          <a:p>
            <a:pPr defTabSz="449263">
              <a:spcBef>
                <a:spcPts val="550"/>
              </a:spcBef>
              <a:buSzPct val="80000"/>
              <a:defRPr/>
            </a:pPr>
            <a:endParaRPr lang="fr-FR" sz="1200" b="0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49263">
              <a:spcBef>
                <a:spcPts val="550"/>
              </a:spcBef>
              <a:buSzPct val="80000"/>
              <a:defRPr/>
            </a:pPr>
            <a:r>
              <a:rPr lang="fr-FR" sz="12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conséquent, à réception d’une demande de résiliation d’une assurance externe, il est important de vérifier que le client a bien fait les démarches nécessaires </a:t>
            </a:r>
          </a:p>
          <a:p>
            <a:pPr defTabSz="449263">
              <a:spcBef>
                <a:spcPts val="550"/>
              </a:spcBef>
              <a:buSzPct val="80000"/>
              <a:defRPr/>
            </a:pPr>
            <a:r>
              <a:rPr lang="fr-FR" sz="12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la souscription d’une nouvelle assurance. </a:t>
            </a:r>
          </a:p>
          <a:p>
            <a:pPr defTabSz="449263">
              <a:spcBef>
                <a:spcPts val="550"/>
              </a:spcBef>
              <a:buSzPct val="80000"/>
              <a:defRPr/>
            </a:pPr>
            <a:r>
              <a:rPr lang="fr-FR" sz="1200" b="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Bien souvent la résiliation est demandée conjointement à une substitution d’assurance mais il arrive que la résiliation soit envoyée de façon isolée.</a:t>
            </a:r>
          </a:p>
          <a:p>
            <a:pPr defTabSz="449263">
              <a:spcBef>
                <a:spcPts val="550"/>
              </a:spcBef>
              <a:buSzPct val="80000"/>
              <a:defRPr/>
            </a:pPr>
            <a:endParaRPr lang="fr-FR" sz="1200" b="0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49263">
              <a:spcBef>
                <a:spcPts val="550"/>
              </a:spcBef>
              <a:buSzPct val="80000"/>
              <a:defRPr/>
            </a:pPr>
            <a:r>
              <a:rPr lang="fr-FR" sz="1800" dirty="0">
                <a:solidFill>
                  <a:schemeClr val="bg2"/>
                </a:solidFill>
                <a:latin typeface="Montserrat ExtraBold" panose="00000900000000000000" pitchFamily="2" charset="0"/>
                <a:cs typeface="Calibri" panose="020F0502020204030204" pitchFamily="34" charset="0"/>
              </a:rPr>
              <a:t>LES RISQUES </a:t>
            </a:r>
          </a:p>
          <a:p>
            <a:r>
              <a:rPr lang="fr-FR" altLang="fr-FR" sz="12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charset="0"/>
              </a:rPr>
              <a:t>Un prêt sans assurance présente </a:t>
            </a:r>
            <a:r>
              <a:rPr lang="fr-FR" altLang="fr-FR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charset="0"/>
              </a:rPr>
              <a:t>un risque majeur </a:t>
            </a:r>
            <a:r>
              <a:rPr lang="fr-FR" altLang="fr-FR" sz="12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charset="0"/>
              </a:rPr>
              <a:t>pour l’établissement prêteur et pour l’emprunteur</a:t>
            </a:r>
          </a:p>
          <a:p>
            <a:pPr marL="457200" lvl="1" indent="0" algn="just" defTabSz="449263">
              <a:spcBef>
                <a:spcPts val="300"/>
              </a:spcBef>
              <a:buClr>
                <a:schemeClr val="accent6"/>
              </a:buClr>
              <a:buSzPct val="10000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endParaRPr lang="fr-FR" altLang="fr-FR" sz="12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 charset="0"/>
            </a:endParaRPr>
          </a:p>
          <a:p>
            <a:pPr marL="2516187" lvl="5" indent="-285750" algn="just">
              <a:spcBef>
                <a:spcPts val="300"/>
              </a:spcBef>
              <a:buClr>
                <a:schemeClr val="accent6"/>
              </a:buCl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altLang="fr-FR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charset="0"/>
              </a:rPr>
              <a:t>Un impact sur la garantie CEGC avec une perte possible des droits de prise en charge </a:t>
            </a:r>
          </a:p>
          <a:p>
            <a:pPr marL="2516187" lvl="5" indent="-285750" algn="just">
              <a:spcBef>
                <a:spcPts val="300"/>
              </a:spcBef>
              <a:buClr>
                <a:schemeClr val="accent6"/>
              </a:buCl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altLang="fr-FR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charset="0"/>
              </a:rPr>
              <a:t>Un risque de défaut de conseil lorsqu’un client ou un héritier veut actionner une garantie</a:t>
            </a:r>
          </a:p>
          <a:p>
            <a:pPr marL="2516187" lvl="5" indent="-285750" algn="just">
              <a:spcBef>
                <a:spcPts val="300"/>
              </a:spcBef>
              <a:buClr>
                <a:schemeClr val="accent6"/>
              </a:buCl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altLang="fr-FR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charset="0"/>
              </a:rPr>
              <a:t>Un risque de non prise en charge d’un sinistre</a:t>
            </a:r>
          </a:p>
          <a:p>
            <a:pPr marL="2516187" lvl="5" indent="-285750" algn="just">
              <a:spcBef>
                <a:spcPts val="300"/>
              </a:spcBef>
              <a:buClr>
                <a:schemeClr val="accent6"/>
              </a:buClr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altLang="fr-FR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charset="0"/>
              </a:rPr>
              <a:t>Un risque de déchéance du terme du contrat</a:t>
            </a:r>
            <a:endParaRPr lang="fr-FR" altLang="fr-FR" sz="1400" i="1" dirty="0">
              <a:solidFill>
                <a:srgbClr val="000000"/>
              </a:solidFill>
              <a:latin typeface="+mj-lt"/>
              <a:cs typeface="Arial" charset="0"/>
              <a:sym typeface="Arial" charset="0"/>
            </a:endParaRPr>
          </a:p>
          <a:p>
            <a:pPr marL="457200" lvl="1" indent="0" algn="just" defTabSz="449263">
              <a:spcBef>
                <a:spcPts val="300"/>
              </a:spcBef>
              <a:buClr>
                <a:schemeClr val="accent6"/>
              </a:buClr>
              <a:buSzPct val="10000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endParaRPr lang="fr-FR" altLang="fr-FR" sz="1400" i="1" dirty="0">
              <a:solidFill>
                <a:srgbClr val="000000"/>
              </a:solidFill>
              <a:latin typeface="+mj-lt"/>
              <a:cs typeface="Arial" charset="0"/>
              <a:sym typeface="Arial" charset="0"/>
            </a:endParaRPr>
          </a:p>
          <a:p>
            <a:pPr marL="457200" lvl="1" indent="0" algn="just" defTabSz="449263">
              <a:spcBef>
                <a:spcPts val="300"/>
              </a:spcBef>
              <a:buClr>
                <a:schemeClr val="accent6"/>
              </a:buClr>
              <a:buSzPct val="10000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endParaRPr lang="fr-FR" altLang="fr-FR" sz="1400" i="1" dirty="0">
              <a:solidFill>
                <a:srgbClr val="000000"/>
              </a:solidFill>
              <a:latin typeface="+mj-lt"/>
              <a:cs typeface="Arial" charset="0"/>
              <a:sym typeface="Arial" charset="0"/>
            </a:endParaRPr>
          </a:p>
          <a:p>
            <a:pPr lvl="1" defTabSz="449263">
              <a:spcBef>
                <a:spcPts val="250"/>
              </a:spcBef>
              <a:buClr>
                <a:srgbClr val="F47920"/>
              </a:buClr>
              <a:buSzPct val="100000"/>
              <a:buFont typeface="Wingdings" charset="2"/>
              <a:buNone/>
              <a:defRPr/>
            </a:pPr>
            <a:r>
              <a:rPr lang="fr-FR" altLang="fr-FR" sz="1400" dirty="0">
                <a:solidFill>
                  <a:srgbClr val="000000"/>
                </a:solidFill>
                <a:latin typeface="+mn-lt"/>
                <a:cs typeface="Arial" charset="0"/>
                <a:sym typeface="Arial" charset="0"/>
              </a:rPr>
              <a:t>	        </a:t>
            </a:r>
          </a:p>
          <a:p>
            <a:pPr defTabSz="449263">
              <a:spcBef>
                <a:spcPts val="250"/>
              </a:spcBef>
              <a:buClr>
                <a:srgbClr val="581D74"/>
              </a:buClr>
              <a:buSzPct val="80000"/>
              <a:buFont typeface="Wingdings" charset="2"/>
              <a:buNone/>
              <a:defRPr/>
            </a:pPr>
            <a:endParaRPr lang="fr-FR" altLang="fr-FR" sz="1400" b="1" dirty="0">
              <a:solidFill>
                <a:srgbClr val="000000"/>
              </a:solidFill>
              <a:latin typeface="+mn-lt"/>
              <a:cs typeface="Arial" charset="0"/>
              <a:sym typeface="Arial" charset="0"/>
            </a:endParaRPr>
          </a:p>
          <a:p>
            <a:pPr marL="742950" lvl="1" indent="-285750" algn="just" defTabSz="449263">
              <a:spcBef>
                <a:spcPts val="300"/>
              </a:spcBef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endParaRPr lang="fr-FR" altLang="fr-FR" sz="1400" i="1" dirty="0">
              <a:solidFill>
                <a:srgbClr val="000000"/>
              </a:solidFill>
              <a:latin typeface="+mj-lt"/>
              <a:cs typeface="Arial" charset="0"/>
              <a:sym typeface="Arial" charset="0"/>
            </a:endParaRPr>
          </a:p>
          <a:p>
            <a:pPr marL="742950" lvl="1" indent="-285750" algn="just" defTabSz="449263">
              <a:spcBef>
                <a:spcPts val="300"/>
              </a:spcBef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endParaRPr lang="fr-FR" altLang="fr-FR" sz="1400" i="1" dirty="0">
              <a:solidFill>
                <a:srgbClr val="000000"/>
              </a:solidFill>
              <a:latin typeface="+mj-lt"/>
              <a:cs typeface="Arial" charset="0"/>
              <a:sym typeface="Arial" charset="0"/>
            </a:endParaRPr>
          </a:p>
          <a:p>
            <a:pPr marL="742950" lvl="1" indent="-285750" algn="just" defTabSz="449263">
              <a:spcBef>
                <a:spcPts val="300"/>
              </a:spcBef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endParaRPr lang="fr-FR" altLang="fr-FR" sz="1400" i="1" dirty="0">
              <a:solidFill>
                <a:srgbClr val="000000"/>
              </a:solidFill>
              <a:latin typeface="+mj-lt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86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F1BD54D-7CF0-42B0-A37D-D3FDDDC3ED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797243"/>
            <a:ext cx="10800000" cy="4572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A51A63-56C8-4A99-A285-EA89113A7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C5DB88-361B-44B4-9F65-ED9C61F45052}" type="datetime4">
              <a:rPr kumimoji="0" lang="fr-FR" sz="95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1er mars 2023</a:t>
            </a:fld>
            <a:endParaRPr kumimoji="0" lang="fr-FR" sz="95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6B8325-DD40-4905-B1FE-52B2AC495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3" name="Tableau 13">
            <a:extLst>
              <a:ext uri="{FF2B5EF4-FFF2-40B4-BE49-F238E27FC236}">
                <a16:creationId xmlns:a16="http://schemas.microsoft.com/office/drawing/2014/main" id="{6855BE21-851C-4661-B39C-13C4BE3A505A}"/>
              </a:ext>
            </a:extLst>
          </p:cNvPr>
          <p:cNvGraphicFramePr>
            <a:graphicFrameLocks noGrp="1"/>
          </p:cNvGraphicFramePr>
          <p:nvPr/>
        </p:nvGraphicFramePr>
        <p:xfrm>
          <a:off x="566396" y="436932"/>
          <a:ext cx="11320804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6285">
                  <a:extLst>
                    <a:ext uri="{9D8B030D-6E8A-4147-A177-3AD203B41FA5}">
                      <a16:colId xmlns:a16="http://schemas.microsoft.com/office/drawing/2014/main" val="1932800462"/>
                    </a:ext>
                  </a:extLst>
                </a:gridCol>
                <a:gridCol w="3789704">
                  <a:extLst>
                    <a:ext uri="{9D8B030D-6E8A-4147-A177-3AD203B41FA5}">
                      <a16:colId xmlns:a16="http://schemas.microsoft.com/office/drawing/2014/main" val="2623548565"/>
                    </a:ext>
                  </a:extLst>
                </a:gridCol>
                <a:gridCol w="3664815">
                  <a:extLst>
                    <a:ext uri="{9D8B030D-6E8A-4147-A177-3AD203B41FA5}">
                      <a16:colId xmlns:a16="http://schemas.microsoft.com/office/drawing/2014/main" val="2530914216"/>
                    </a:ext>
                  </a:extLst>
                </a:gridCol>
              </a:tblGrid>
              <a:tr h="3496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ysClr val="windowText" lastClr="000000"/>
                          </a:solidFill>
                        </a:rPr>
                        <a:t>Résiliation conjointe à une substitution </a:t>
                      </a:r>
                    </a:p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ysClr val="windowText" lastClr="000000"/>
                          </a:solidFill>
                        </a:rPr>
                        <a:t>Résiliation pour impayés 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ysClr val="windowText" lastClr="000000"/>
                          </a:solidFill>
                        </a:rPr>
                        <a:t>Résiliation « sèche »</a:t>
                      </a:r>
                      <a:endParaRPr lang="fr-FR" sz="12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52808"/>
                  </a:ext>
                </a:extLst>
              </a:tr>
              <a:tr h="4822300">
                <a:tc>
                  <a:txBody>
                    <a:bodyPr/>
                    <a:lstStyle/>
                    <a:p>
                      <a:r>
                        <a:rPr lang="fr-FR" sz="1200" b="0" dirty="0"/>
                        <a:t>Je scanne la résiliation avec la demande de substitution et je saisis une prestation : </a:t>
                      </a:r>
                    </a:p>
                    <a:p>
                      <a:endParaRPr lang="fr-FR" sz="1400" dirty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fr-FR" sz="1200" b="1" u="sng" dirty="0">
                          <a:solidFill>
                            <a:srgbClr val="FF0000"/>
                          </a:solidFill>
                        </a:rPr>
                        <a:t>Saisie dans </a:t>
                      </a:r>
                      <a:r>
                        <a:rPr lang="fr-FR" sz="1200" b="1" u="sng" dirty="0" err="1">
                          <a:solidFill>
                            <a:srgbClr val="FF0000"/>
                          </a:solidFill>
                        </a:rPr>
                        <a:t>Myprestation</a:t>
                      </a:r>
                      <a:r>
                        <a:rPr lang="fr-FR" sz="1200" b="1" u="sng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endParaRPr lang="fr-FR" sz="12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fr-FR" sz="1200" dirty="0">
                          <a:solidFill>
                            <a:srgbClr val="FF0000"/>
                          </a:solidFill>
                        </a:rPr>
                        <a:t>Rubrique Avenant d’assurance </a:t>
                      </a:r>
                    </a:p>
                    <a:p>
                      <a:r>
                        <a:rPr lang="fr-FR" sz="1200" dirty="0">
                          <a:solidFill>
                            <a:srgbClr val="FF0000"/>
                          </a:solidFill>
                        </a:rPr>
                        <a:t>Etude d’équivalence /substitution</a:t>
                      </a:r>
                    </a:p>
                    <a:p>
                      <a:endParaRPr lang="fr-FR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fr-FR" sz="140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fr-FR" sz="1200" b="0" i="1" dirty="0">
                          <a:solidFill>
                            <a:schemeClr val="tx1"/>
                          </a:solidFill>
                        </a:rPr>
                        <a:t>La nouvelle attestation d’assurance sera ajoutée au plan de classement par BPCE SC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/>
                        <a:t>Je saisis une prestation :</a:t>
                      </a:r>
                    </a:p>
                    <a:p>
                      <a:endParaRPr lang="fr-FR" sz="14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Saisie dans </a:t>
                      </a:r>
                      <a:r>
                        <a:rPr lang="fr-FR" sz="1200" b="1" u="sng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Myprestation</a:t>
                      </a:r>
                      <a:endParaRPr lang="fr-FR" sz="1200" b="1" u="sng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u="sng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Rubrique Avenant d’assurance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Incident (impayés, résiliation)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BPCE SC va contacter l’assureur pour vérifier si l’incident est toujours en cours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la réponse est oui, le client est contacté par téléphone par BPCE SC pour le suivi de la régularisation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Sans action de la part du client, BPCE SC lui adresse un courrier :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mise en garde pour les ADE facultatives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mise en demeure pour les ADE obligatoires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courrier est ajouté dans le plan de classement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BPCE SC informe la SACCEF de la résiliation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L’agence est informée lorsque toutes les démarches entreprises par BPCE SC n’ont pas abouti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L’agence informe le délégataire risque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/>
                        <a:t>Je saisis une prestation : </a:t>
                      </a:r>
                    </a:p>
                    <a:p>
                      <a:endParaRPr lang="fr-FR" sz="1400" dirty="0"/>
                    </a:p>
                    <a:p>
                      <a:endParaRPr lang="fr-FR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Saisie dans </a:t>
                      </a:r>
                      <a:r>
                        <a:rPr lang="fr-FR" sz="1200" b="1" u="sng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Myprestation</a:t>
                      </a:r>
                      <a:endParaRPr lang="fr-FR" sz="1200" b="1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hlinkClick r:id="rId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hlinkClick r:id="rId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Rubrique Avenant d’assurance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Incident (impayés, résiliation)</a:t>
                      </a:r>
                    </a:p>
                    <a:p>
                      <a:endParaRPr lang="fr-FR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BPCE SC va contacter le client pour obtenir les justificatifs de la nouvelle assurance.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Ces justificatifs sont ajoutés au plan de classement par BPCE SC,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Sans action de la part du client, BPCE SC lui adresse un courrier :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mise en garde pour les ADE facultatives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mise en demeure pour les ADE obligatoires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courrier est ajouté dans le plan de classement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BPCE SC informe la SACCEF de la résiliation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L’agence est informée lorsque toutes les démarches entreprises par BPCE SC n’ont pas abouti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L’agence informe le délégataire risque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775836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E192AB6-D20E-44EC-9082-27B6E1ED1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17" y="137023"/>
            <a:ext cx="9120789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508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284</TotalTime>
  <Words>499</Words>
  <Application>Microsoft Office PowerPoint</Application>
  <PresentationFormat>Grand écran</PresentationFormat>
  <Paragraphs>86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Calibri</vt:lpstr>
      <vt:lpstr>Courier New</vt:lpstr>
      <vt:lpstr>Montserrat ExtraBold</vt:lpstr>
      <vt:lpstr>Times New Roman</vt:lpstr>
      <vt:lpstr>Wingdings</vt:lpstr>
      <vt:lpstr>Wingdings 2</vt:lpstr>
      <vt:lpstr>Caisse d'Epargne</vt:lpstr>
      <vt:lpstr>Les résiliations d’assurances              externes</vt:lpstr>
      <vt:lpstr>Contexte réglementaire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SEFALI-SCHEER Valerie [CEGEE]</cp:lastModifiedBy>
  <cp:revision>30</cp:revision>
  <dcterms:created xsi:type="dcterms:W3CDTF">2021-07-28T12:57:33Z</dcterms:created>
  <dcterms:modified xsi:type="dcterms:W3CDTF">2023-03-01T12:22:27Z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2023-03-01T12:08:37Z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