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3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  <p:sldMasterId id="2147483741" r:id="rId6"/>
    <p:sldMasterId id="2147483766" r:id="rId7"/>
    <p:sldMasterId id="2147483791" r:id="rId8"/>
  </p:sldMasterIdLst>
  <p:notesMasterIdLst>
    <p:notesMasterId r:id="rId12"/>
  </p:notesMasterIdLst>
  <p:handoutMasterIdLst>
    <p:handoutMasterId r:id="rId13"/>
  </p:handoutMasterIdLst>
  <p:sldIdLst>
    <p:sldId id="2134806329" r:id="rId9"/>
    <p:sldId id="262" r:id="rId10"/>
    <p:sldId id="213480633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19A77B-1630-3B9A-B984-D381C5ADD474}" name="SAULNIER Cecile [ECUVIE]" initials="SC[" userId="S::cecile.saulnier@ecuvie.caisse-epargne.fr::9e0507c2-a4cc-4a46-81c9-c48db2794098" providerId="AD"/>
  <p188:author id="{F005BA7B-D6F8-A8FF-FD47-90E8AEDFFA55}" name="SAULNIER Cecile [ECUVIE]" initials="S[" userId="S::cecile.saulnier_ecuvie.caisse-epargne.fr#ext#@groupebpce.onmicrosoft.com::c18d1068-20d9-420f-98c5-360221edcf8f" providerId="AD"/>
  <p188:author id="{BA59D97F-E7A4-AFC5-6FA2-87244EA3BCF3}" name="D'ARTHUYS ISABELLE" initials="DI" userId="S::isabelle.darthuys@bpce.fr::7d3590a8-ae37-4a89-8fec-63969d023259" providerId="AD"/>
  <p188:author id="{5B4180EB-E817-B3B8-77EE-F4FC98B1967F}" name="MICOULET JOCELYN (EXT)" initials="MJ(" userId="S::Jocelyn.MICOULET_ext@bpce.fr::af268db3-d1c9-4635-8944-c646f4d8408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EST EMILIE" initials="FE" lastIdx="8" clrIdx="0">
    <p:extLst>
      <p:ext uri="{19B8F6BF-5375-455C-9EA6-DF929625EA0E}">
        <p15:presenceInfo xmlns:p15="http://schemas.microsoft.com/office/powerpoint/2012/main" userId="S::EMILIE.FOREST@bpce.fr::da6cc1a9-d934-4b50-89d2-31d782ff206a" providerId="AD"/>
      </p:ext>
    </p:extLst>
  </p:cmAuthor>
  <p:cmAuthor id="2" name="MARTIN TONY" initials="MT" lastIdx="6" clrIdx="1">
    <p:extLst>
      <p:ext uri="{19B8F6BF-5375-455C-9EA6-DF929625EA0E}">
        <p15:presenceInfo xmlns:p15="http://schemas.microsoft.com/office/powerpoint/2012/main" userId="S::Tony.MARTIN@bpce.fr::8ac15915-d877-4f8e-b276-0374efdfbdf2" providerId="AD"/>
      </p:ext>
    </p:extLst>
  </p:cmAuthor>
  <p:cmAuthor id="3" name="AMBLARD LAROLPHIE FABIENNE" initials="AF" lastIdx="1" clrIdx="2">
    <p:extLst>
      <p:ext uri="{19B8F6BF-5375-455C-9EA6-DF929625EA0E}">
        <p15:presenceInfo xmlns:p15="http://schemas.microsoft.com/office/powerpoint/2012/main" userId="S::fabienne.amblard-larolphie@bpce.fr::4d8016ca-9b31-4d17-b102-5c309c84c5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81E"/>
    <a:srgbClr val="045957"/>
    <a:srgbClr val="A0470B"/>
    <a:srgbClr val="E2FEFD"/>
    <a:srgbClr val="B1845E"/>
    <a:srgbClr val="FEF2CD"/>
    <a:srgbClr val="B1A74B"/>
    <a:srgbClr val="A39988"/>
    <a:srgbClr val="555024"/>
    <a:srgbClr val="4E49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5737" autoAdjust="0"/>
  </p:normalViewPr>
  <p:slideViewPr>
    <p:cSldViewPr snapToGrid="0">
      <p:cViewPr varScale="1">
        <p:scale>
          <a:sx n="100" d="100"/>
          <a:sy n="100" d="100"/>
        </p:scale>
        <p:origin x="72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14 novembre 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14 novembre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13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14 novembre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2808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9789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6034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92355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44094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12999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7F05D4-463F-4BD9-836D-BDA2AB86B6EA}"/>
              </a:ext>
            </a:extLst>
          </p:cNvPr>
          <p:cNvSpPr/>
          <p:nvPr/>
        </p:nvSpPr>
        <p:spPr>
          <a:xfrm>
            <a:off x="0" y="-8467"/>
            <a:ext cx="12192000" cy="6866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797CA1-455D-41A1-9206-C51C9C26F0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4608896"/>
            <a:ext cx="10544654" cy="48636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7AE8B2B-B031-4590-8D35-8C2D0CE1F1C9}"/>
              </a:ext>
            </a:extLst>
          </p:cNvPr>
          <p:cNvSpPr txBox="1"/>
          <p:nvPr/>
        </p:nvSpPr>
        <p:spPr>
          <a:xfrm>
            <a:off x="539427" y="6353497"/>
            <a:ext cx="9097952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lvl="1" algn="r"/>
            <a:r>
              <a:rPr lang="fr-FR" sz="700">
                <a:latin typeface="Wide Latin" panose="020A0A07050505020404" pitchFamily="18" charset="0"/>
                <a:ea typeface="Microsoft JhengHei UI" panose="020B0604030504040204" pitchFamily="34" charset="-120"/>
                <a:cs typeface="Poppins" panose="00000500000000000000" pitchFamily="2" charset="0"/>
                <a:sym typeface="Wingdings" panose="05000000000000000000" pitchFamily="2" charset="2"/>
              </a:rPr>
              <a:t></a:t>
            </a:r>
            <a:endParaRPr lang="fr-FR" sz="1600">
              <a:cs typeface="Poppins" panose="00000500000000000000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270FE8-B79C-4790-B26A-8BE3E030AD62}"/>
              </a:ext>
            </a:extLst>
          </p:cNvPr>
          <p:cNvGrpSpPr/>
          <p:nvPr/>
        </p:nvGrpSpPr>
        <p:grpSpPr>
          <a:xfrm>
            <a:off x="4418681" y="-8466"/>
            <a:ext cx="3358493" cy="139603"/>
            <a:chOff x="4016504" y="-3045"/>
            <a:chExt cx="3358493" cy="25589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60D51A-4579-4767-A2FE-647CBE4F4BBB}"/>
                </a:ext>
              </a:extLst>
            </p:cNvPr>
            <p:cNvSpPr/>
            <p:nvPr/>
          </p:nvSpPr>
          <p:spPr>
            <a:xfrm rot="16200000">
              <a:off x="4428559" y="-415098"/>
              <a:ext cx="255890" cy="10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C3A2A0-7001-4459-A402-6D5186AF7E8D}"/>
                </a:ext>
              </a:extLst>
            </p:cNvPr>
            <p:cNvSpPr/>
            <p:nvPr/>
          </p:nvSpPr>
          <p:spPr>
            <a:xfrm rot="16200000">
              <a:off x="5567804" y="-415099"/>
              <a:ext cx="255892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408663-2C7D-4858-899A-61FFB5F48ECB}"/>
                </a:ext>
              </a:extLst>
            </p:cNvPr>
            <p:cNvSpPr/>
            <p:nvPr/>
          </p:nvSpPr>
          <p:spPr>
            <a:xfrm rot="16200000">
              <a:off x="6707052" y="-415100"/>
              <a:ext cx="255890" cy="10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E6D9889E-EC88-414D-A24D-A004ECBD5E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2321" y="3070109"/>
            <a:ext cx="9769107" cy="561740"/>
          </a:xfrm>
        </p:spPr>
        <p:txBody>
          <a:bodyPr>
            <a:normAutofit/>
          </a:bodyPr>
          <a:lstStyle>
            <a:lvl1pPr marL="0" indent="0" algn="r">
              <a:buNone/>
              <a:defRPr sz="3600" b="1"/>
            </a:lvl1pPr>
            <a:lvl5pPr>
              <a:defRPr/>
            </a:lvl5pPr>
          </a:lstStyle>
          <a:p>
            <a:pPr lvl="0"/>
            <a:r>
              <a:rPr lang="fr-FR"/>
              <a:t>Sur-Titre Calibri 36 pt Bold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A17BAB0D-3D60-4193-AAA3-6900CA44B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321" y="3664118"/>
            <a:ext cx="9769107" cy="939082"/>
          </a:xfrm>
        </p:spPr>
        <p:txBody>
          <a:bodyPr>
            <a:noAutofit/>
          </a:bodyPr>
          <a:lstStyle>
            <a:lvl1pPr marL="0" indent="0" algn="r">
              <a:buNone/>
              <a:defRPr sz="6600" b="1"/>
            </a:lvl1pPr>
            <a:lvl5pPr>
              <a:defRPr/>
            </a:lvl5pPr>
          </a:lstStyle>
          <a:p>
            <a:pPr lvl="0"/>
            <a:r>
              <a:rPr lang="fr-FR"/>
              <a:t>Titre Calibri 66 pt Bold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D836CE-C6BD-4311-8F82-FE9DE44C2387}"/>
              </a:ext>
            </a:extLst>
          </p:cNvPr>
          <p:cNvSpPr txBox="1"/>
          <p:nvPr/>
        </p:nvSpPr>
        <p:spPr>
          <a:xfrm>
            <a:off x="5637703" y="277609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47CE03AC-BBC9-4AC5-AC2A-F6D368EC71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19008" y="6322956"/>
            <a:ext cx="1592263" cy="263919"/>
          </a:xfrm>
        </p:spPr>
        <p:txBody>
          <a:bodyPr anchor="ctr">
            <a:noAutofit/>
          </a:bodyPr>
          <a:lstStyle>
            <a:lvl1pPr marL="0" indent="0" algn="r">
              <a:buNone/>
              <a:defRPr sz="1600"/>
            </a:lvl1pPr>
          </a:lstStyle>
          <a:p>
            <a:pPr lvl="0"/>
            <a:r>
              <a:rPr lang="fr-FR"/>
              <a:t>01/01/21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AAC8F884-40EA-4EA2-9A5D-C0B1C23B4B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12859" y="6320175"/>
            <a:ext cx="2545777" cy="266700"/>
          </a:xfrm>
        </p:spPr>
        <p:txBody>
          <a:bodyPr anchor="ctr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Aquitaine Poitou-Charentes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C421292-F508-4401-B24F-B50A42BB6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21" y="561639"/>
            <a:ext cx="3442450" cy="74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59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9F3265-5870-43B6-9445-C3E33399E222}"/>
              </a:ext>
            </a:extLst>
          </p:cNvPr>
          <p:cNvSpPr/>
          <p:nvPr/>
        </p:nvSpPr>
        <p:spPr>
          <a:xfrm>
            <a:off x="0" y="-2771"/>
            <a:ext cx="12192000" cy="6860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797CA1-455D-41A1-9206-C51C9C26F0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4608896"/>
            <a:ext cx="10544654" cy="48636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270FE8-B79C-4790-B26A-8BE3E030AD62}"/>
              </a:ext>
            </a:extLst>
          </p:cNvPr>
          <p:cNvGrpSpPr/>
          <p:nvPr/>
        </p:nvGrpSpPr>
        <p:grpSpPr>
          <a:xfrm>
            <a:off x="4418681" y="-8466"/>
            <a:ext cx="3358493" cy="139603"/>
            <a:chOff x="4016504" y="-3045"/>
            <a:chExt cx="3358493" cy="25589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60D51A-4579-4767-A2FE-647CBE4F4BBB}"/>
                </a:ext>
              </a:extLst>
            </p:cNvPr>
            <p:cNvSpPr/>
            <p:nvPr/>
          </p:nvSpPr>
          <p:spPr>
            <a:xfrm rot="16200000">
              <a:off x="4428559" y="-415098"/>
              <a:ext cx="255890" cy="10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C3A2A0-7001-4459-A402-6D5186AF7E8D}"/>
                </a:ext>
              </a:extLst>
            </p:cNvPr>
            <p:cNvSpPr/>
            <p:nvPr/>
          </p:nvSpPr>
          <p:spPr>
            <a:xfrm rot="16200000">
              <a:off x="5567804" y="-415099"/>
              <a:ext cx="255892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408663-2C7D-4858-899A-61FFB5F48ECB}"/>
                </a:ext>
              </a:extLst>
            </p:cNvPr>
            <p:cNvSpPr/>
            <p:nvPr/>
          </p:nvSpPr>
          <p:spPr>
            <a:xfrm rot="16200000">
              <a:off x="6707052" y="-415100"/>
              <a:ext cx="255890" cy="10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E6D9889E-EC88-414D-A24D-A004ECBD5E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2321" y="2186109"/>
            <a:ext cx="9769107" cy="561740"/>
          </a:xfrm>
        </p:spPr>
        <p:txBody>
          <a:bodyPr>
            <a:normAutofit/>
          </a:bodyPr>
          <a:lstStyle>
            <a:lvl1pPr marL="0" indent="0" algn="r">
              <a:buNone/>
              <a:defRPr sz="3600" b="1"/>
            </a:lvl1pPr>
            <a:lvl5pPr>
              <a:defRPr/>
            </a:lvl5pPr>
          </a:lstStyle>
          <a:p>
            <a:pPr lvl="0"/>
            <a:r>
              <a:rPr lang="fr-FR"/>
              <a:t>Sur-Titre Calibri 36 pt Bold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A17BAB0D-3D60-4193-AAA3-6900CA44B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320" y="2771402"/>
            <a:ext cx="9769107" cy="1830915"/>
          </a:xfrm>
        </p:spPr>
        <p:txBody>
          <a:bodyPr>
            <a:noAutofit/>
          </a:bodyPr>
          <a:lstStyle>
            <a:lvl1pPr marL="0" indent="0" algn="r">
              <a:buNone/>
              <a:defRPr sz="6600" b="1"/>
            </a:lvl1pPr>
            <a:lvl5pPr>
              <a:defRPr/>
            </a:lvl5pPr>
          </a:lstStyle>
          <a:p>
            <a:pPr lvl="0"/>
            <a:r>
              <a:rPr lang="fr-FR"/>
              <a:t>Titre Calibri 66 pt Bold    sur 2 lignes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D2BAB0-3671-4B6F-8663-CB851701B045}"/>
              </a:ext>
            </a:extLst>
          </p:cNvPr>
          <p:cNvSpPr txBox="1"/>
          <p:nvPr/>
        </p:nvSpPr>
        <p:spPr>
          <a:xfrm>
            <a:off x="539427" y="6353497"/>
            <a:ext cx="9097952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lvl="1" algn="r"/>
            <a:r>
              <a:rPr lang="fr-FR" sz="700">
                <a:latin typeface="Wide Latin" panose="020A0A07050505020404" pitchFamily="18" charset="0"/>
                <a:ea typeface="Microsoft JhengHei UI" panose="020B0604030504040204" pitchFamily="34" charset="-120"/>
                <a:cs typeface="Poppins" panose="00000500000000000000" pitchFamily="2" charset="0"/>
                <a:sym typeface="Wingdings" panose="05000000000000000000" pitchFamily="2" charset="2"/>
              </a:rPr>
              <a:t></a:t>
            </a:r>
            <a:endParaRPr lang="fr-FR" sz="1600">
              <a:cs typeface="Poppins" panose="00000500000000000000" pitchFamily="2" charset="0"/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AF6FDB3E-D84C-4B61-83DE-24B6E50A0C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19008" y="6322956"/>
            <a:ext cx="1592263" cy="263919"/>
          </a:xfrm>
        </p:spPr>
        <p:txBody>
          <a:bodyPr anchor="ctr">
            <a:noAutofit/>
          </a:bodyPr>
          <a:lstStyle>
            <a:lvl1pPr marL="0" indent="0" algn="r">
              <a:buNone/>
              <a:defRPr sz="1600"/>
            </a:lvl1pPr>
          </a:lstStyle>
          <a:p>
            <a:pPr lvl="0"/>
            <a:r>
              <a:rPr lang="fr-FR"/>
              <a:t>01/01/21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A8858FB8-B64E-4B07-83BB-75153C7DD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12859" y="6320175"/>
            <a:ext cx="2545777" cy="266700"/>
          </a:xfrm>
        </p:spPr>
        <p:txBody>
          <a:bodyPr anchor="ctr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Aquitaine Poitou-Charentes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6B5BEA5-AC23-42F1-B500-BC98B9F6A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21" y="561639"/>
            <a:ext cx="3442450" cy="74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94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 3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9F3265-5870-43B6-9445-C3E33399E222}"/>
              </a:ext>
            </a:extLst>
          </p:cNvPr>
          <p:cNvSpPr/>
          <p:nvPr/>
        </p:nvSpPr>
        <p:spPr>
          <a:xfrm>
            <a:off x="0" y="23537"/>
            <a:ext cx="12192000" cy="6842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797CA1-455D-41A1-9206-C51C9C26F0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4608896"/>
            <a:ext cx="10544654" cy="48636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270FE8-B79C-4790-B26A-8BE3E030AD62}"/>
              </a:ext>
            </a:extLst>
          </p:cNvPr>
          <p:cNvGrpSpPr/>
          <p:nvPr/>
        </p:nvGrpSpPr>
        <p:grpSpPr>
          <a:xfrm>
            <a:off x="4418681" y="-8466"/>
            <a:ext cx="3358493" cy="139603"/>
            <a:chOff x="4016504" y="-3045"/>
            <a:chExt cx="3358493" cy="25589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60D51A-4579-4767-A2FE-647CBE4F4BBB}"/>
                </a:ext>
              </a:extLst>
            </p:cNvPr>
            <p:cNvSpPr/>
            <p:nvPr/>
          </p:nvSpPr>
          <p:spPr>
            <a:xfrm rot="16200000">
              <a:off x="4428559" y="-415098"/>
              <a:ext cx="255890" cy="10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C3A2A0-7001-4459-A402-6D5186AF7E8D}"/>
                </a:ext>
              </a:extLst>
            </p:cNvPr>
            <p:cNvSpPr/>
            <p:nvPr/>
          </p:nvSpPr>
          <p:spPr>
            <a:xfrm rot="16200000">
              <a:off x="5567804" y="-415099"/>
              <a:ext cx="255892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408663-2C7D-4858-899A-61FFB5F48ECB}"/>
                </a:ext>
              </a:extLst>
            </p:cNvPr>
            <p:cNvSpPr/>
            <p:nvPr/>
          </p:nvSpPr>
          <p:spPr>
            <a:xfrm rot="16200000">
              <a:off x="6707052" y="-415100"/>
              <a:ext cx="255890" cy="10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E6D9889E-EC88-414D-A24D-A004ECBD5E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2321" y="1272569"/>
            <a:ext cx="9769107" cy="561740"/>
          </a:xfrm>
        </p:spPr>
        <p:txBody>
          <a:bodyPr>
            <a:normAutofit/>
          </a:bodyPr>
          <a:lstStyle>
            <a:lvl1pPr marL="0" indent="0" algn="r">
              <a:buNone/>
              <a:defRPr sz="3600" b="1"/>
            </a:lvl1pPr>
            <a:lvl5pPr>
              <a:defRPr/>
            </a:lvl5pPr>
          </a:lstStyle>
          <a:p>
            <a:pPr lvl="0"/>
            <a:r>
              <a:rPr lang="fr-FR"/>
              <a:t>Sur-Titre Calibri 36 pt Bold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7F8ACBCE-1F92-4805-9117-BC77650E9D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2320" y="1856586"/>
            <a:ext cx="9769107" cy="2752310"/>
          </a:xfrm>
        </p:spPr>
        <p:txBody>
          <a:bodyPr>
            <a:noAutofit/>
          </a:bodyPr>
          <a:lstStyle>
            <a:lvl1pPr marL="0" indent="0" algn="r">
              <a:buNone/>
              <a:defRPr sz="6600" b="1"/>
            </a:lvl1pPr>
            <a:lvl5pPr>
              <a:defRPr/>
            </a:lvl5pPr>
          </a:lstStyle>
          <a:p>
            <a:pPr lvl="0"/>
            <a:r>
              <a:rPr lang="fr-FR"/>
              <a:t>Titre Calibri Titre Calibri   60 pt Bold 60 pt Bold       sur 3 lignes sur 3 lignes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03E6498-09EC-41BB-88AE-4544193FDCBE}"/>
              </a:ext>
            </a:extLst>
          </p:cNvPr>
          <p:cNvSpPr txBox="1"/>
          <p:nvPr/>
        </p:nvSpPr>
        <p:spPr>
          <a:xfrm>
            <a:off x="539427" y="6353497"/>
            <a:ext cx="9097952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lvl="1" algn="r"/>
            <a:r>
              <a:rPr lang="fr-FR" sz="700">
                <a:latin typeface="Wide Latin" panose="020A0A07050505020404" pitchFamily="18" charset="0"/>
                <a:ea typeface="Microsoft JhengHei UI" panose="020B0604030504040204" pitchFamily="34" charset="-120"/>
                <a:cs typeface="Poppins" panose="00000500000000000000" pitchFamily="2" charset="0"/>
                <a:sym typeface="Wingdings" panose="05000000000000000000" pitchFamily="2" charset="2"/>
              </a:rPr>
              <a:t></a:t>
            </a:r>
            <a:endParaRPr lang="fr-FR" sz="1600">
              <a:cs typeface="Poppins" panose="00000500000000000000" pitchFamily="2" charset="0"/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D9F0FE0C-91A0-4BBA-952F-07707A3C0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19008" y="6322956"/>
            <a:ext cx="1592263" cy="263919"/>
          </a:xfrm>
        </p:spPr>
        <p:txBody>
          <a:bodyPr anchor="ctr">
            <a:noAutofit/>
          </a:bodyPr>
          <a:lstStyle>
            <a:lvl1pPr marL="0" indent="0" algn="r">
              <a:buNone/>
              <a:defRPr sz="1600"/>
            </a:lvl1pPr>
          </a:lstStyle>
          <a:p>
            <a:pPr lvl="0"/>
            <a:r>
              <a:rPr lang="fr-FR"/>
              <a:t>01/01/21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A18066F6-759F-4CBF-B5D9-6B5A3058B7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12859" y="6320175"/>
            <a:ext cx="2545777" cy="266700"/>
          </a:xfrm>
        </p:spPr>
        <p:txBody>
          <a:bodyPr anchor="ctr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Aquitaine Poitou-Charentes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A2DF8B1-2522-4C0A-81E4-6CEBD6A6F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21" y="469801"/>
            <a:ext cx="3442450" cy="74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10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1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291A9C11-4EE1-4ECD-B50C-BD0E44FD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33F4F20-12A5-4E1D-BA19-2FAF0DD8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A87890B-4EAE-46E4-8F6E-7A72916977EA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09753DF-799F-4FD6-81D7-6F7A5EA8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957DD-60DA-44CA-A4F0-EE95B6C45EF8}"/>
              </a:ext>
            </a:extLst>
          </p:cNvPr>
          <p:cNvSpPr/>
          <p:nvPr/>
        </p:nvSpPr>
        <p:spPr>
          <a:xfrm>
            <a:off x="994286" y="2312945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1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36EE3-3BC3-46BF-8083-7F6FF3F4B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305" y="578118"/>
            <a:ext cx="1057581" cy="111896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FA2B7CE-501E-40CB-BCA5-7EFE8FEBF10C}"/>
              </a:ext>
            </a:extLst>
          </p:cNvPr>
          <p:cNvCxnSpPr>
            <a:cxnSpLocks/>
          </p:cNvCxnSpPr>
          <p:nvPr/>
        </p:nvCxnSpPr>
        <p:spPr>
          <a:xfrm>
            <a:off x="540000" y="1674771"/>
            <a:ext cx="9696017" cy="0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9A5238-FD13-46A4-953F-CC9791E45B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000" y="1025525"/>
            <a:ext cx="9215188" cy="62706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Sommaire Calibri 40 pt Bold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D7F1DA08-8E22-4FD4-8336-7FAFE3C793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7948" y="2048728"/>
            <a:ext cx="9825938" cy="40655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2800"/>
            </a:lvl1pPr>
          </a:lstStyle>
          <a:p>
            <a:pPr lvl="0"/>
            <a:r>
              <a:rPr lang="fr-FR"/>
              <a:t>Titre partie 1 Calibri 28 pt</a:t>
            </a:r>
          </a:p>
        </p:txBody>
      </p:sp>
    </p:spTree>
    <p:extLst>
      <p:ext uri="{BB962C8B-B14F-4D97-AF65-F5344CB8AC3E}">
        <p14:creationId xmlns:p14="http://schemas.microsoft.com/office/powerpoint/2010/main" val="595428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291A9C11-4EE1-4ECD-B50C-BD0E44FD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33F4F20-12A5-4E1D-BA19-2FAF0DD8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B1259B7-A6E6-405E-B6D7-BD5C1F6DBEDE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09753DF-799F-4FD6-81D7-6F7A5EA8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957DD-60DA-44CA-A4F0-EE95B6C45EF8}"/>
              </a:ext>
            </a:extLst>
          </p:cNvPr>
          <p:cNvSpPr/>
          <p:nvPr/>
        </p:nvSpPr>
        <p:spPr>
          <a:xfrm>
            <a:off x="994286" y="2312945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01AC62-D23F-46E2-BBAA-34C85CD5CB32}"/>
              </a:ext>
            </a:extLst>
          </p:cNvPr>
          <p:cNvSpPr/>
          <p:nvPr/>
        </p:nvSpPr>
        <p:spPr>
          <a:xfrm>
            <a:off x="994286" y="3079706"/>
            <a:ext cx="301783" cy="3017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2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36EE3-3BC3-46BF-8083-7F6FF3F4B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305" y="578118"/>
            <a:ext cx="1057581" cy="111896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FA2B7CE-501E-40CB-BCA5-7EFE8FEBF10C}"/>
              </a:ext>
            </a:extLst>
          </p:cNvPr>
          <p:cNvCxnSpPr>
            <a:cxnSpLocks/>
          </p:cNvCxnSpPr>
          <p:nvPr/>
        </p:nvCxnSpPr>
        <p:spPr>
          <a:xfrm>
            <a:off x="540000" y="1674771"/>
            <a:ext cx="9696017" cy="0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9A5238-FD13-46A4-953F-CC9791E45B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000" y="1025525"/>
            <a:ext cx="9215188" cy="62706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Sommaire Calibri 40 pt Bold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B8E8D758-80E8-413C-A2FD-945033D612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7948" y="2048728"/>
            <a:ext cx="9825938" cy="40655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2800"/>
            </a:lvl1pPr>
          </a:lstStyle>
          <a:p>
            <a:pPr lvl="0"/>
            <a:r>
              <a:rPr lang="fr-FR"/>
              <a:t>Titre partie 1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2 Calibri 28 pt</a:t>
            </a:r>
          </a:p>
        </p:txBody>
      </p:sp>
    </p:spTree>
    <p:extLst>
      <p:ext uri="{BB962C8B-B14F-4D97-AF65-F5344CB8AC3E}">
        <p14:creationId xmlns:p14="http://schemas.microsoft.com/office/powerpoint/2010/main" val="4137306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291A9C11-4EE1-4ECD-B50C-BD0E44FD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33F4F20-12A5-4E1D-BA19-2FAF0DD8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3870CAB-B19D-40BF-BCC6-727C2C8FD808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09753DF-799F-4FD6-81D7-6F7A5EA8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957DD-60DA-44CA-A4F0-EE95B6C45EF8}"/>
              </a:ext>
            </a:extLst>
          </p:cNvPr>
          <p:cNvSpPr/>
          <p:nvPr/>
        </p:nvSpPr>
        <p:spPr>
          <a:xfrm>
            <a:off x="994286" y="2312945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01AC62-D23F-46E2-BBAA-34C85CD5CB32}"/>
              </a:ext>
            </a:extLst>
          </p:cNvPr>
          <p:cNvSpPr/>
          <p:nvPr/>
        </p:nvSpPr>
        <p:spPr>
          <a:xfrm>
            <a:off x="994286" y="3079706"/>
            <a:ext cx="301783" cy="3017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409D5-CBF5-4F55-8149-D3E6EEC8173D}"/>
              </a:ext>
            </a:extLst>
          </p:cNvPr>
          <p:cNvSpPr/>
          <p:nvPr/>
        </p:nvSpPr>
        <p:spPr>
          <a:xfrm>
            <a:off x="994286" y="3846466"/>
            <a:ext cx="301783" cy="3017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3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36EE3-3BC3-46BF-8083-7F6FF3F4B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305" y="578118"/>
            <a:ext cx="1057581" cy="111896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FA2B7CE-501E-40CB-BCA5-7EFE8FEBF10C}"/>
              </a:ext>
            </a:extLst>
          </p:cNvPr>
          <p:cNvCxnSpPr>
            <a:cxnSpLocks/>
          </p:cNvCxnSpPr>
          <p:nvPr/>
        </p:nvCxnSpPr>
        <p:spPr>
          <a:xfrm>
            <a:off x="540000" y="1674771"/>
            <a:ext cx="9696017" cy="0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9A5238-FD13-46A4-953F-CC9791E45B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000" y="1025525"/>
            <a:ext cx="9215188" cy="62706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Sommaire Calibri 40 pt Bold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98535236-A3A1-4AC4-AC0B-3ACE6883E1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7948" y="2048728"/>
            <a:ext cx="9825938" cy="40655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2800"/>
            </a:lvl1pPr>
          </a:lstStyle>
          <a:p>
            <a:pPr lvl="0"/>
            <a:r>
              <a:rPr lang="fr-FR"/>
              <a:t>Titre partie 1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2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3 Calibri 28 pt</a:t>
            </a:r>
          </a:p>
        </p:txBody>
      </p:sp>
    </p:spTree>
    <p:extLst>
      <p:ext uri="{BB962C8B-B14F-4D97-AF65-F5344CB8AC3E}">
        <p14:creationId xmlns:p14="http://schemas.microsoft.com/office/powerpoint/2010/main" val="756097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291A9C11-4EE1-4ECD-B50C-BD0E44FD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33F4F20-12A5-4E1D-BA19-2FAF0DD8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81B8281-9A7A-479C-A0BA-E20497093F0D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09753DF-799F-4FD6-81D7-6F7A5EA8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957DD-60DA-44CA-A4F0-EE95B6C45EF8}"/>
              </a:ext>
            </a:extLst>
          </p:cNvPr>
          <p:cNvSpPr/>
          <p:nvPr/>
        </p:nvSpPr>
        <p:spPr>
          <a:xfrm>
            <a:off x="994286" y="2312945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01AC62-D23F-46E2-BBAA-34C85CD5CB32}"/>
              </a:ext>
            </a:extLst>
          </p:cNvPr>
          <p:cNvSpPr/>
          <p:nvPr/>
        </p:nvSpPr>
        <p:spPr>
          <a:xfrm>
            <a:off x="994286" y="3079706"/>
            <a:ext cx="301783" cy="3017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409D5-CBF5-4F55-8149-D3E6EEC8173D}"/>
              </a:ext>
            </a:extLst>
          </p:cNvPr>
          <p:cNvSpPr/>
          <p:nvPr/>
        </p:nvSpPr>
        <p:spPr>
          <a:xfrm>
            <a:off x="994286" y="3846466"/>
            <a:ext cx="301783" cy="3017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86FA73-2450-48EA-A25A-A5D888F0951B}"/>
              </a:ext>
            </a:extLst>
          </p:cNvPr>
          <p:cNvSpPr/>
          <p:nvPr/>
        </p:nvSpPr>
        <p:spPr>
          <a:xfrm>
            <a:off x="994286" y="4613226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4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36EE3-3BC3-46BF-8083-7F6FF3F4B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305" y="578118"/>
            <a:ext cx="1057581" cy="111896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FA2B7CE-501E-40CB-BCA5-7EFE8FEBF10C}"/>
              </a:ext>
            </a:extLst>
          </p:cNvPr>
          <p:cNvCxnSpPr>
            <a:cxnSpLocks/>
          </p:cNvCxnSpPr>
          <p:nvPr/>
        </p:nvCxnSpPr>
        <p:spPr>
          <a:xfrm>
            <a:off x="540000" y="1674771"/>
            <a:ext cx="9696017" cy="0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9A5238-FD13-46A4-953F-CC9791E45B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000" y="1025525"/>
            <a:ext cx="9215188" cy="62706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Sommaire Calibri 40 pt Bold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E426D4D-F6C4-4AD5-835D-90C28D2372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7948" y="2048728"/>
            <a:ext cx="9825938" cy="40655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2800"/>
            </a:lvl1pPr>
          </a:lstStyle>
          <a:p>
            <a:pPr lvl="0"/>
            <a:r>
              <a:rPr lang="fr-FR"/>
              <a:t>Titre partie 1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2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3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4 Calibri 28 pt</a:t>
            </a:r>
          </a:p>
        </p:txBody>
      </p:sp>
    </p:spTree>
    <p:extLst>
      <p:ext uri="{BB962C8B-B14F-4D97-AF65-F5344CB8AC3E}">
        <p14:creationId xmlns:p14="http://schemas.microsoft.com/office/powerpoint/2010/main" val="35767421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pied de page 4">
            <a:extLst>
              <a:ext uri="{FF2B5EF4-FFF2-40B4-BE49-F238E27FC236}">
                <a16:creationId xmlns:a16="http://schemas.microsoft.com/office/drawing/2014/main" id="{291A9C11-4EE1-4ECD-B50C-BD0E44FD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33F4F20-12A5-4E1D-BA19-2FAF0DD8B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BA79040-20AD-4298-A384-318009D98089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09753DF-799F-4FD6-81D7-6F7A5EA8A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957DD-60DA-44CA-A4F0-EE95B6C45EF8}"/>
              </a:ext>
            </a:extLst>
          </p:cNvPr>
          <p:cNvSpPr/>
          <p:nvPr/>
        </p:nvSpPr>
        <p:spPr>
          <a:xfrm>
            <a:off x="994286" y="2312945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01AC62-D23F-46E2-BBAA-34C85CD5CB32}"/>
              </a:ext>
            </a:extLst>
          </p:cNvPr>
          <p:cNvSpPr/>
          <p:nvPr/>
        </p:nvSpPr>
        <p:spPr>
          <a:xfrm>
            <a:off x="994286" y="3079706"/>
            <a:ext cx="301783" cy="3017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409D5-CBF5-4F55-8149-D3E6EEC8173D}"/>
              </a:ext>
            </a:extLst>
          </p:cNvPr>
          <p:cNvSpPr/>
          <p:nvPr/>
        </p:nvSpPr>
        <p:spPr>
          <a:xfrm>
            <a:off x="994286" y="3846466"/>
            <a:ext cx="301783" cy="3017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86FA73-2450-48EA-A25A-A5D888F0951B}"/>
              </a:ext>
            </a:extLst>
          </p:cNvPr>
          <p:cNvSpPr/>
          <p:nvPr/>
        </p:nvSpPr>
        <p:spPr>
          <a:xfrm>
            <a:off x="994286" y="4613226"/>
            <a:ext cx="301783" cy="301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4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0C36EE3-3BC3-46BF-8083-7F6FF3F4B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305" y="578118"/>
            <a:ext cx="1057581" cy="1118963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FA2B7CE-501E-40CB-BCA5-7EFE8FEBF10C}"/>
              </a:ext>
            </a:extLst>
          </p:cNvPr>
          <p:cNvCxnSpPr>
            <a:cxnSpLocks/>
          </p:cNvCxnSpPr>
          <p:nvPr/>
        </p:nvCxnSpPr>
        <p:spPr>
          <a:xfrm>
            <a:off x="540000" y="1674771"/>
            <a:ext cx="9696017" cy="0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9A5238-FD13-46A4-953F-CC9791E45B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000" y="1025525"/>
            <a:ext cx="9215188" cy="62706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Sommaire Calibri 40 pt Bold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3709BA-8D7D-4610-A4DD-8A8A1E0AA654}"/>
              </a:ext>
            </a:extLst>
          </p:cNvPr>
          <p:cNvSpPr/>
          <p:nvPr/>
        </p:nvSpPr>
        <p:spPr>
          <a:xfrm>
            <a:off x="994286" y="5376229"/>
            <a:ext cx="301783" cy="3017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5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FA9ACAA2-EA0C-4ED6-B49D-B13404412E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7948" y="2048728"/>
            <a:ext cx="9825938" cy="4065587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2800"/>
            </a:lvl1pPr>
          </a:lstStyle>
          <a:p>
            <a:pPr lvl="0"/>
            <a:r>
              <a:rPr lang="fr-FR"/>
              <a:t>Titre partie 1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2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3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4 Calibri 28 pt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/>
              <a:t>Titre partie 5 Calibri 28 pt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557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Parti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CA7B6D41-31B3-486F-A25D-EE23BF8EF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D4030D24-6A2F-4BD4-AB32-C78802015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6CFD75B-8A10-407C-AE98-054629AA96EB}" type="datetime1">
              <a:rPr lang="en-US" smtClean="0"/>
              <a:t>11/14/2023</a:t>
            </a:fld>
            <a:endParaRPr lang="en-US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4B478DF1-4FA1-4D5D-996A-4923C60E2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8293BE5A-187E-4B81-BB07-3C2AECD961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5563" y="2293938"/>
            <a:ext cx="9088437" cy="1754326"/>
          </a:xfrm>
        </p:spPr>
        <p:txBody>
          <a:bodyPr>
            <a:spAutoFit/>
          </a:bodyPr>
          <a:lstStyle>
            <a:lvl1pPr marL="0" indent="0"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Titre grande partie Calibri 60 pt Bold 2 lignes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7B0942DC-3367-4CBF-94AD-E8A6E0B4AB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5665" y="4048264"/>
            <a:ext cx="9088335" cy="2149946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r-FR">
                <a:latin typeface="+mj-lt"/>
                <a:ea typeface="Microsoft YaHei Light" panose="020B0502040204020203" pitchFamily="34" charset="-122"/>
              </a:rPr>
              <a:t>Paragraphe d’explication de la partie (non obligatoire) Calibri 20 pt                          Lorem ipsum 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dolor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sit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amet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consectetur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adipiscing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elit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sed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do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eiusmod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tempor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incididunt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ut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labore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et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dolore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magna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aliqua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. Ut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enim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ad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minim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veniam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</a:t>
            </a:r>
            <a:endParaRPr lang="fr-FR"/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0AA992BE-2D61-4F2C-9917-16E52923E2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9988" y="1272115"/>
            <a:ext cx="1579562" cy="15795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18A94232-8A3D-4E9B-BA12-F2A2A28C1F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5563" y="1506538"/>
            <a:ext cx="569912" cy="569912"/>
          </a:xfr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3ED6721-5824-42A9-BB8C-F2D7C00E9616}"/>
              </a:ext>
            </a:extLst>
          </p:cNvPr>
          <p:cNvCxnSpPr>
            <a:cxnSpLocks/>
          </p:cNvCxnSpPr>
          <p:nvPr/>
        </p:nvCxnSpPr>
        <p:spPr>
          <a:xfrm>
            <a:off x="1326229" y="2090162"/>
            <a:ext cx="9000000" cy="0"/>
          </a:xfrm>
          <a:prstGeom prst="line">
            <a:avLst/>
          </a:prstGeom>
          <a:ln w="38100">
            <a:solidFill>
              <a:srgbClr val="263B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306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Parti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CA7B6D41-31B3-486F-A25D-EE23BF8EF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D4030D24-6A2F-4BD4-AB32-C78802015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7DA31F0-3C87-44F9-82CE-649F4C3EFCCB}" type="datetime1">
              <a:rPr lang="en-US" smtClean="0"/>
              <a:t>11/14/2023</a:t>
            </a:fld>
            <a:endParaRPr lang="en-US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4B478DF1-4FA1-4D5D-996A-4923C60E2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8293BE5A-187E-4B81-BB07-3C2AECD961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5563" y="2293939"/>
            <a:ext cx="9088437" cy="923330"/>
          </a:xfrm>
        </p:spPr>
        <p:txBody>
          <a:bodyPr>
            <a:spAutoFit/>
          </a:bodyPr>
          <a:lstStyle>
            <a:lvl1pPr marL="0" indent="0">
              <a:buNone/>
              <a:defRPr sz="6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Titre grande partie 1 ligne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7B0942DC-3367-4CBF-94AD-E8A6E0B4AB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5665" y="3217269"/>
            <a:ext cx="9087771" cy="2149946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r-FR">
                <a:latin typeface="+mj-lt"/>
                <a:ea typeface="Microsoft YaHei Light" panose="020B0502040204020203" pitchFamily="34" charset="-122"/>
              </a:rPr>
              <a:t>Paragraphe d’explication de la partie (non obligatoire) Calibri 20 pt                          Lorem ipsum 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dolor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sit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amet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consectetur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adipiscing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elit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sed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do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eiusmod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tempor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incididunt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ut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labore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et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dolore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magna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aliqua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. Ut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enim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ad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minim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 </a:t>
            </a:r>
            <a:r>
              <a:rPr lang="fr-FR" err="1">
                <a:latin typeface="+mj-lt"/>
                <a:ea typeface="Microsoft YaHei Light" panose="020B0502040204020203" pitchFamily="34" charset="-122"/>
              </a:rPr>
              <a:t>veniam</a:t>
            </a:r>
            <a:r>
              <a:rPr lang="fr-FR">
                <a:latin typeface="+mj-lt"/>
                <a:ea typeface="Microsoft YaHei Light" panose="020B0502040204020203" pitchFamily="34" charset="-122"/>
              </a:rPr>
              <a:t>,</a:t>
            </a:r>
            <a:endParaRPr lang="fr-FR"/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0AA992BE-2D61-4F2C-9917-16E52923E2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9988" y="1272115"/>
            <a:ext cx="1579562" cy="15795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F312B80D-3460-4EB7-9BA2-A0DE1DE0A7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5563" y="1506538"/>
            <a:ext cx="569912" cy="569912"/>
          </a:xfr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3ED6721-5824-42A9-BB8C-F2D7C00E9616}"/>
              </a:ext>
            </a:extLst>
          </p:cNvPr>
          <p:cNvCxnSpPr>
            <a:cxnSpLocks/>
          </p:cNvCxnSpPr>
          <p:nvPr/>
        </p:nvCxnSpPr>
        <p:spPr>
          <a:xfrm>
            <a:off x="1326229" y="2090162"/>
            <a:ext cx="9000000" cy="0"/>
          </a:xfrm>
          <a:prstGeom prst="line">
            <a:avLst/>
          </a:prstGeom>
          <a:ln w="38100">
            <a:solidFill>
              <a:srgbClr val="263B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0781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Partie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CA7B6D41-31B3-486F-A25D-EE23BF8EF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D4030D24-6A2F-4BD4-AB32-C78802015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2C7C112-E9CD-49F2-844A-DC0771108FE4}" type="datetime1">
              <a:rPr lang="en-US" smtClean="0"/>
              <a:t>11/14/2023</a:t>
            </a:fld>
            <a:endParaRPr lang="en-US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4B478DF1-4FA1-4D5D-996A-4923C60E2C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8293BE5A-187E-4B81-BB07-3C2AECD961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5563" y="2293938"/>
            <a:ext cx="9088437" cy="1692275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Titre grande partie sans paragraphe</a:t>
            </a:r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0AA992BE-2D61-4F2C-9917-16E52923E2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9988" y="1272115"/>
            <a:ext cx="1579562" cy="15795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71A4F75C-833C-4FDF-BAFE-EECAC926FB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5563" y="1506538"/>
            <a:ext cx="569912" cy="569912"/>
          </a:xfr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3ED6721-5824-42A9-BB8C-F2D7C00E9616}"/>
              </a:ext>
            </a:extLst>
          </p:cNvPr>
          <p:cNvCxnSpPr>
            <a:cxnSpLocks/>
          </p:cNvCxnSpPr>
          <p:nvPr/>
        </p:nvCxnSpPr>
        <p:spPr>
          <a:xfrm>
            <a:off x="1326229" y="2090162"/>
            <a:ext cx="9000000" cy="0"/>
          </a:xfrm>
          <a:prstGeom prst="line">
            <a:avLst/>
          </a:prstGeom>
          <a:ln w="38100">
            <a:solidFill>
              <a:srgbClr val="263B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1977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13DE0C-9E07-4069-903F-0C80148BDC5E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3AE301BA-027A-46DE-B492-0781869C0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Page de contenu simple - Titre Calibri 44 pt Bold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8A2EAD8-2727-4B40-8735-B274AFF310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131" y="1427558"/>
            <a:ext cx="11290050" cy="4608909"/>
          </a:xfrm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defRPr sz="1700"/>
            </a:lvl1pPr>
            <a:lvl2pPr>
              <a:lnSpc>
                <a:spcPct val="150000"/>
              </a:lnSpc>
              <a:spcBef>
                <a:spcPts val="1000"/>
              </a:spcBef>
              <a:defRPr sz="1700"/>
            </a:lvl2pPr>
            <a:lvl3pPr>
              <a:lnSpc>
                <a:spcPct val="150000"/>
              </a:lnSpc>
              <a:spcBef>
                <a:spcPts val="1000"/>
              </a:spcBef>
              <a:defRPr sz="1700"/>
            </a:lvl3pPr>
          </a:lstStyle>
          <a:p>
            <a:pPr lvl="0"/>
            <a:r>
              <a:rPr lang="fr-FR"/>
              <a:t>Une page de contenu très sobre pour faire passer le message sans artifices. Il est cependant possible d’intégrer certains </a:t>
            </a:r>
            <a:r>
              <a:rPr lang="fr-FR" err="1"/>
              <a:t>pictos</a:t>
            </a:r>
            <a:r>
              <a:rPr lang="fr-FR"/>
              <a:t> de l’identité visuelle pour illustrer le </a:t>
            </a:r>
            <a:r>
              <a:rPr lang="fr-FR" err="1"/>
              <a:t>propo</a:t>
            </a:r>
            <a:r>
              <a:rPr lang="fr-FR"/>
              <a:t>.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412286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contenu multi-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672F52B-B09D-418A-8289-BECBE119CB42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3AE301BA-027A-46DE-B492-0781869C0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Page de contenu multi-blocs</a:t>
            </a:r>
          </a:p>
        </p:txBody>
      </p:sp>
      <p:sp>
        <p:nvSpPr>
          <p:cNvPr id="24" name="Espace réservé du texte 22">
            <a:extLst>
              <a:ext uri="{FF2B5EF4-FFF2-40B4-BE49-F238E27FC236}">
                <a16:creationId xmlns:a16="http://schemas.microsoft.com/office/drawing/2014/main" id="{45734E6A-C966-45D6-AFCA-FD3809D57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289" y="2087960"/>
            <a:ext cx="4244108" cy="161250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700"/>
            </a:lvl1pPr>
          </a:lstStyle>
          <a:p>
            <a:pPr lvl="0"/>
            <a:r>
              <a:rPr lang="fr-FR"/>
              <a:t>Paragraphe avec pictogramme pour dynamiser la mise en page et mettre en avant plusieurs parties de contenu.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1FCACA10-C732-4F80-96AC-37D638FCD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4800" y="1732377"/>
            <a:ext cx="3882597" cy="35316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80C8874B-F5D4-475F-B395-79CA9EEE6B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3289" y="1732377"/>
            <a:ext cx="361511" cy="35316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29" name="Espace réservé du texte 22">
            <a:extLst>
              <a:ext uri="{FF2B5EF4-FFF2-40B4-BE49-F238E27FC236}">
                <a16:creationId xmlns:a16="http://schemas.microsoft.com/office/drawing/2014/main" id="{BD5674FA-DD47-4553-851C-1149636501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7439" y="2087960"/>
            <a:ext cx="4244108" cy="161250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700"/>
            </a:lvl1pPr>
          </a:lstStyle>
          <a:p>
            <a:pPr lvl="0"/>
            <a:r>
              <a:rPr lang="fr-FR"/>
              <a:t>Paragraphe avec pictogramme pour dynamiser la mise en page et mettre en avant plusieurs parties de contenu.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86A284F6-8201-44FB-9397-5505720B74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8950" y="1732377"/>
            <a:ext cx="3882597" cy="35316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1" name="Espace réservé du texte 18">
            <a:extLst>
              <a:ext uri="{FF2B5EF4-FFF2-40B4-BE49-F238E27FC236}">
                <a16:creationId xmlns:a16="http://schemas.microsoft.com/office/drawing/2014/main" id="{3FC31FE6-F02B-4CC4-A3C8-965E2EA4FF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7439" y="1732377"/>
            <a:ext cx="361511" cy="35316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35" name="Espace réservé du texte 22">
            <a:extLst>
              <a:ext uri="{FF2B5EF4-FFF2-40B4-BE49-F238E27FC236}">
                <a16:creationId xmlns:a16="http://schemas.microsoft.com/office/drawing/2014/main" id="{E51E36C0-27A5-4715-9439-94F7D98CA9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3289" y="4203305"/>
            <a:ext cx="4244108" cy="161250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700"/>
            </a:lvl1pPr>
          </a:lstStyle>
          <a:p>
            <a:pPr lvl="0"/>
            <a:r>
              <a:rPr lang="fr-FR"/>
              <a:t>Paragraphe avec pictogramme pour dynamiser la mise en page et mettre en avant plusieurs parties de contenu.</a:t>
            </a:r>
          </a:p>
        </p:txBody>
      </p:sp>
      <p:sp>
        <p:nvSpPr>
          <p:cNvPr id="36" name="Espace réservé du texte 17">
            <a:extLst>
              <a:ext uri="{FF2B5EF4-FFF2-40B4-BE49-F238E27FC236}">
                <a16:creationId xmlns:a16="http://schemas.microsoft.com/office/drawing/2014/main" id="{53B47B7A-AE67-4605-BD1F-CF469C835E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4800" y="3847722"/>
            <a:ext cx="3882597" cy="35316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37" name="Espace réservé du texte 18">
            <a:extLst>
              <a:ext uri="{FF2B5EF4-FFF2-40B4-BE49-F238E27FC236}">
                <a16:creationId xmlns:a16="http://schemas.microsoft.com/office/drawing/2014/main" id="{76EFEEEF-1B8D-4E44-AD7F-83C39C9033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3289" y="3847722"/>
            <a:ext cx="361511" cy="35316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41" name="Espace réservé du texte 22">
            <a:extLst>
              <a:ext uri="{FF2B5EF4-FFF2-40B4-BE49-F238E27FC236}">
                <a16:creationId xmlns:a16="http://schemas.microsoft.com/office/drawing/2014/main" id="{041314FA-513D-4A5E-8EE1-DE848902E3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77439" y="4203305"/>
            <a:ext cx="4244108" cy="161250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1700"/>
            </a:lvl1pPr>
          </a:lstStyle>
          <a:p>
            <a:pPr lvl="0"/>
            <a:r>
              <a:rPr lang="fr-FR"/>
              <a:t>Paragraphe avec pictogramme pour dynamiser la mise en page et mettre en avant plusieurs parties de contenu.</a:t>
            </a:r>
          </a:p>
        </p:txBody>
      </p:sp>
      <p:sp>
        <p:nvSpPr>
          <p:cNvPr id="42" name="Espace réservé du texte 17">
            <a:extLst>
              <a:ext uri="{FF2B5EF4-FFF2-40B4-BE49-F238E27FC236}">
                <a16:creationId xmlns:a16="http://schemas.microsoft.com/office/drawing/2014/main" id="{9724E0CC-D29C-4ECE-971B-C328AB022D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38950" y="3847722"/>
            <a:ext cx="3882597" cy="35316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43" name="Espace réservé du texte 18">
            <a:extLst>
              <a:ext uri="{FF2B5EF4-FFF2-40B4-BE49-F238E27FC236}">
                <a16:creationId xmlns:a16="http://schemas.microsoft.com/office/drawing/2014/main" id="{7270A600-71E9-47B4-9543-1B238EFFB8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77439" y="3847722"/>
            <a:ext cx="361511" cy="35316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61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contenu + chiffr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89C8AAB-0247-4884-BCE5-08842E1DAF3F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3AE301BA-027A-46DE-B492-0781869C0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Page de contenu texte + chiffre clé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2B9E7AF-2C3A-4A25-BDEC-28F7E180433E}"/>
              </a:ext>
            </a:extLst>
          </p:cNvPr>
          <p:cNvCxnSpPr>
            <a:cxnSpLocks/>
          </p:cNvCxnSpPr>
          <p:nvPr/>
        </p:nvCxnSpPr>
        <p:spPr>
          <a:xfrm>
            <a:off x="6310037" y="1433189"/>
            <a:ext cx="3971477" cy="0"/>
          </a:xfrm>
          <a:prstGeom prst="line">
            <a:avLst/>
          </a:prstGeom>
          <a:ln w="38100">
            <a:solidFill>
              <a:srgbClr val="263B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22">
            <a:extLst>
              <a:ext uri="{FF2B5EF4-FFF2-40B4-BE49-F238E27FC236}">
                <a16:creationId xmlns:a16="http://schemas.microsoft.com/office/drawing/2014/main" id="{72BEC469-65CC-4EEB-AE44-4B53909B73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131" y="1379545"/>
            <a:ext cx="4861779" cy="460891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/>
            </a:lvl1pPr>
          </a:lstStyle>
          <a:p>
            <a:pPr>
              <a:lnSpc>
                <a:spcPct val="150000"/>
              </a:lnSpc>
            </a:pPr>
            <a:r>
              <a:rPr lang="en-US" sz="1600" err="1">
                <a:latin typeface="+mn-lt"/>
                <a:ea typeface="Muli" charset="0"/>
                <a:cs typeface="Muli" charset="0"/>
              </a:rPr>
              <a:t>Afaucibus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orci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luctus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et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ultrices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posuere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cubilia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Curae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;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Aliquam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erat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volutpat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. Ut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venenatis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finibus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metus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.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Nullam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dignissim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metus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justo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,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luctus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fringilla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est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tristique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ut.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Sed sit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amet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placerat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elit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. Sed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ornare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posuere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lacinia. sit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aspernatur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odit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fugit, sed.</a:t>
            </a:r>
          </a:p>
          <a:p>
            <a:pPr>
              <a:lnSpc>
                <a:spcPct val="150000"/>
              </a:lnSpc>
            </a:pPr>
            <a:r>
              <a:rPr lang="en-US" sz="1600">
                <a:latin typeface="+mn-lt"/>
                <a:ea typeface="Muli" charset="0"/>
                <a:cs typeface="Muli" charset="0"/>
              </a:rPr>
              <a:t>Sed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quia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non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numquam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eius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modi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tempora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incidunt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labore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et dolore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magnam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aliquam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>
                <a:latin typeface="+mn-lt"/>
                <a:ea typeface="Muli" charset="0"/>
                <a:cs typeface="Muli" charset="0"/>
              </a:rPr>
              <a:t>Sed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ornare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posuere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lacinia. sit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aspernatur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odit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fugit, sed.</a:t>
            </a:r>
          </a:p>
          <a:p>
            <a:pPr>
              <a:lnSpc>
                <a:spcPct val="150000"/>
              </a:lnSpc>
            </a:pPr>
            <a:r>
              <a:rPr lang="en-US" sz="1600">
                <a:latin typeface="+mn-lt"/>
                <a:ea typeface="Muli" charset="0"/>
                <a:cs typeface="Muli" charset="0"/>
              </a:rPr>
              <a:t>Sed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quia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non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numquam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eius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modi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tempora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incidunt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ut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labore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et dolore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magnam</a:t>
            </a:r>
            <a:r>
              <a:rPr lang="en-US" sz="1600">
                <a:latin typeface="+mn-lt"/>
                <a:ea typeface="Muli" charset="0"/>
                <a:cs typeface="Muli" charset="0"/>
              </a:rPr>
              <a:t> </a:t>
            </a:r>
            <a:r>
              <a:rPr lang="en-US" sz="1600" err="1">
                <a:latin typeface="+mn-lt"/>
                <a:ea typeface="Muli" charset="0"/>
                <a:cs typeface="Muli" charset="0"/>
              </a:rPr>
              <a:t>aliquam</a:t>
            </a:r>
            <a:endParaRPr lang="en-US" sz="1600">
              <a:latin typeface="+mn-lt"/>
              <a:ea typeface="Muli" charset="0"/>
              <a:cs typeface="Muli" charset="0"/>
            </a:endParaRPr>
          </a:p>
          <a:p>
            <a:pPr lvl="0"/>
            <a:endParaRPr lang="fr-FR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B0C0C3A8-38AD-443E-8EE2-026BE8F64F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9988" y="726656"/>
            <a:ext cx="1579562" cy="15795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B896376E-3CD8-4939-A9B5-9CAF663EBA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4147028"/>
            <a:ext cx="3850620" cy="1192597"/>
          </a:xfrm>
        </p:spPr>
        <p:txBody>
          <a:bodyPr>
            <a:noAutofit/>
          </a:bodyPr>
          <a:lstStyle>
            <a:lvl1pPr marL="0" indent="0">
              <a:buNone/>
              <a:defRPr sz="9600" b="1"/>
            </a:lvl1pPr>
          </a:lstStyle>
          <a:p>
            <a:pPr lvl="0"/>
            <a:r>
              <a:rPr lang="fr-FR"/>
              <a:t>90 %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E66FDA2D-1D8B-4A91-9413-4DE4C35A9A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5700" y="5371485"/>
            <a:ext cx="3850619" cy="39528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2" name="Espace réservé du texte 30">
            <a:extLst>
              <a:ext uri="{FF2B5EF4-FFF2-40B4-BE49-F238E27FC236}">
                <a16:creationId xmlns:a16="http://schemas.microsoft.com/office/drawing/2014/main" id="{03E8A3F6-DCD6-4A1C-9E73-B83C39E9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5700" y="1543470"/>
            <a:ext cx="3850619" cy="2578462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Le filet du dessus est fixe, c’est le </a:t>
            </a:r>
            <a:r>
              <a:rPr lang="fr-FR" err="1"/>
              <a:t>picto</a:t>
            </a:r>
            <a:r>
              <a:rPr lang="fr-FR"/>
              <a:t> qui est interchangeable, il suffit simplement de le coller au filet pour donner cette impression de continuité (dans l’esprit du phylactère de l’identité visuelle).</a:t>
            </a:r>
          </a:p>
        </p:txBody>
      </p:sp>
    </p:spTree>
    <p:extLst>
      <p:ext uri="{BB962C8B-B14F-4D97-AF65-F5344CB8AC3E}">
        <p14:creationId xmlns:p14="http://schemas.microsoft.com/office/powerpoint/2010/main" val="31413603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3E12313-163A-43B1-8718-24BEEA1E8D86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B0C0C3A8-38AD-443E-8EE2-026BE8F64F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4419" y="69659"/>
            <a:ext cx="1579562" cy="15795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E488552D-D34E-458D-A536-3DC86D6FED47}"/>
              </a:ext>
            </a:extLst>
          </p:cNvPr>
          <p:cNvCxnSpPr>
            <a:cxnSpLocks/>
          </p:cNvCxnSpPr>
          <p:nvPr/>
        </p:nvCxnSpPr>
        <p:spPr>
          <a:xfrm flipV="1">
            <a:off x="3346329" y="775426"/>
            <a:ext cx="6931146" cy="16399"/>
          </a:xfrm>
          <a:prstGeom prst="line">
            <a:avLst/>
          </a:prstGeom>
          <a:ln w="38100">
            <a:solidFill>
              <a:srgbClr val="3446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3">
            <a:extLst>
              <a:ext uri="{FF2B5EF4-FFF2-40B4-BE49-F238E27FC236}">
                <a16:creationId xmlns:a16="http://schemas.microsoft.com/office/drawing/2014/main" id="{0CF382A7-3C90-4C1D-A4AD-91331AD15A1C}"/>
              </a:ext>
            </a:extLst>
          </p:cNvPr>
          <p:cNvSpPr txBox="1"/>
          <p:nvPr/>
        </p:nvSpPr>
        <p:spPr>
          <a:xfrm>
            <a:off x="454819" y="289765"/>
            <a:ext cx="2891510" cy="67710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>
                <a:solidFill>
                  <a:schemeClr val="accent2"/>
                </a:solidFill>
                <a:ea typeface="Poppins" charset="0"/>
                <a:cs typeface="Poppins" charset="0"/>
              </a:rPr>
              <a:t>Chiffres </a:t>
            </a:r>
            <a:r>
              <a:rPr lang="en-US" sz="4400" b="1" err="1">
                <a:solidFill>
                  <a:schemeClr val="accent2"/>
                </a:solidFill>
                <a:ea typeface="Poppins" charset="0"/>
                <a:cs typeface="Poppins" charset="0"/>
              </a:rPr>
              <a:t>clés</a:t>
            </a:r>
            <a:endParaRPr lang="fr-FR" sz="4400" b="1">
              <a:solidFill>
                <a:schemeClr val="accent2"/>
              </a:solidFill>
              <a:ea typeface="Poppins" charset="0"/>
              <a:cs typeface="Poppins" charset="0"/>
            </a:endParaRPr>
          </a:p>
        </p:txBody>
      </p:sp>
      <p:sp>
        <p:nvSpPr>
          <p:cNvPr id="51" name="Espace réservé du texte 3">
            <a:extLst>
              <a:ext uri="{FF2B5EF4-FFF2-40B4-BE49-F238E27FC236}">
                <a16:creationId xmlns:a16="http://schemas.microsoft.com/office/drawing/2014/main" id="{0475315E-C538-4B03-A89C-988273327B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819" y="859441"/>
            <a:ext cx="7413625" cy="4000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Possibilité d’intégrer un sous-titre dans l’une des 3 couleurs complémentaires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3234BC01-53B1-4D79-815B-81ECB01B0E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868" y="218475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100 k</a:t>
            </a:r>
          </a:p>
        </p:txBody>
      </p:sp>
      <p:sp>
        <p:nvSpPr>
          <p:cNvPr id="55" name="Espace réservé du texte 10">
            <a:extLst>
              <a:ext uri="{FF2B5EF4-FFF2-40B4-BE49-F238E27FC236}">
                <a16:creationId xmlns:a16="http://schemas.microsoft.com/office/drawing/2014/main" id="{19F8C678-01AF-4205-ADB4-2BF43553A1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477" y="308056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60" name="Espace réservé du texte 5">
            <a:extLst>
              <a:ext uri="{FF2B5EF4-FFF2-40B4-BE49-F238E27FC236}">
                <a16:creationId xmlns:a16="http://schemas.microsoft.com/office/drawing/2014/main" id="{773F1FA2-1980-4748-BAFF-918F02B22C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91580" y="218475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50 M</a:t>
            </a:r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B3EBCA9D-3C2D-458B-BDF1-8A706A8CE3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92189" y="308056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64" name="Espace réservé du texte 5">
            <a:extLst>
              <a:ext uri="{FF2B5EF4-FFF2-40B4-BE49-F238E27FC236}">
                <a16:creationId xmlns:a16="http://schemas.microsoft.com/office/drawing/2014/main" id="{805F92F7-71D1-4009-A903-2CAF356748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15292" y="218475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90 %</a:t>
            </a:r>
          </a:p>
        </p:txBody>
      </p:sp>
      <p:sp>
        <p:nvSpPr>
          <p:cNvPr id="65" name="Espace réservé du texte 10">
            <a:extLst>
              <a:ext uri="{FF2B5EF4-FFF2-40B4-BE49-F238E27FC236}">
                <a16:creationId xmlns:a16="http://schemas.microsoft.com/office/drawing/2014/main" id="{2CA6FB7D-12F2-4033-B70B-EA1F859846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5901" y="308056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68" name="Espace réservé du texte 5">
            <a:extLst>
              <a:ext uri="{FF2B5EF4-FFF2-40B4-BE49-F238E27FC236}">
                <a16:creationId xmlns:a16="http://schemas.microsoft.com/office/drawing/2014/main" id="{B5539159-F8CF-47D2-8E45-758595DE21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7868" y="410960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69" name="Espace réservé du texte 10">
            <a:extLst>
              <a:ext uri="{FF2B5EF4-FFF2-40B4-BE49-F238E27FC236}">
                <a16:creationId xmlns:a16="http://schemas.microsoft.com/office/drawing/2014/main" id="{F524228E-8DF3-4C7D-AC97-3234F2B7C1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8477" y="500541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70" name="Espace réservé du texte 5">
            <a:extLst>
              <a:ext uri="{FF2B5EF4-FFF2-40B4-BE49-F238E27FC236}">
                <a16:creationId xmlns:a16="http://schemas.microsoft.com/office/drawing/2014/main" id="{8AAD0C47-C4F8-46F8-9156-B637E5E4E7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1580" y="410960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71" name="Espace réservé du texte 10">
            <a:extLst>
              <a:ext uri="{FF2B5EF4-FFF2-40B4-BE49-F238E27FC236}">
                <a16:creationId xmlns:a16="http://schemas.microsoft.com/office/drawing/2014/main" id="{5EECB9A6-BA9D-4F26-AA57-3E9FD07D1F3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92189" y="500541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72" name="Espace réservé du texte 5">
            <a:extLst>
              <a:ext uri="{FF2B5EF4-FFF2-40B4-BE49-F238E27FC236}">
                <a16:creationId xmlns:a16="http://schemas.microsoft.com/office/drawing/2014/main" id="{F8AC6D3A-C790-4A1F-B29B-D9EF42C7A8A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15292" y="4109606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XX</a:t>
            </a:r>
          </a:p>
        </p:txBody>
      </p:sp>
      <p:sp>
        <p:nvSpPr>
          <p:cNvPr id="73" name="Espace réservé du texte 10">
            <a:extLst>
              <a:ext uri="{FF2B5EF4-FFF2-40B4-BE49-F238E27FC236}">
                <a16:creationId xmlns:a16="http://schemas.microsoft.com/office/drawing/2014/main" id="{A33F7C2B-CEF3-452C-A89B-884AD42A63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15901" y="5005419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</p:spTree>
    <p:extLst>
      <p:ext uri="{BB962C8B-B14F-4D97-AF65-F5344CB8AC3E}">
        <p14:creationId xmlns:p14="http://schemas.microsoft.com/office/powerpoint/2010/main" val="6375669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D9EBF7A-16E9-4643-80D3-6D3ACB111BC4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3234BC01-53B1-4D79-815B-81ECB01B0E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1080" y="2349195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100 k</a:t>
            </a:r>
          </a:p>
        </p:txBody>
      </p:sp>
      <p:sp>
        <p:nvSpPr>
          <p:cNvPr id="55" name="Espace réservé du texte 10">
            <a:extLst>
              <a:ext uri="{FF2B5EF4-FFF2-40B4-BE49-F238E27FC236}">
                <a16:creationId xmlns:a16="http://schemas.microsoft.com/office/drawing/2014/main" id="{19F8C678-01AF-4205-ADB4-2BF43553A1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1689" y="3245008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36" name="Espace réservé du texte 3">
            <a:extLst>
              <a:ext uri="{FF2B5EF4-FFF2-40B4-BE49-F238E27FC236}">
                <a16:creationId xmlns:a16="http://schemas.microsoft.com/office/drawing/2014/main" id="{ECD34677-24E2-4C4E-8244-2338F6ACCA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819" y="952127"/>
            <a:ext cx="11290050" cy="4000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Possibilité d’intégrer un sous-titre dans l’une des 3 couleurs complémentaires</a:t>
            </a:r>
          </a:p>
        </p:txBody>
      </p:sp>
      <p:sp>
        <p:nvSpPr>
          <p:cNvPr id="38" name="Espace réservé du texte 17">
            <a:extLst>
              <a:ext uri="{FF2B5EF4-FFF2-40B4-BE49-F238E27FC236}">
                <a16:creationId xmlns:a16="http://schemas.microsoft.com/office/drawing/2014/main" id="{E98C8807-B9D1-4D7D-863D-0720B73FC4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Chiffres clés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294D980-1985-460C-8DED-D1E3D4A7D8D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793323" y="2349195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100 k</a:t>
            </a:r>
          </a:p>
        </p:txBody>
      </p:sp>
      <p:sp>
        <p:nvSpPr>
          <p:cNvPr id="43" name="Espace réservé du texte 10">
            <a:extLst>
              <a:ext uri="{FF2B5EF4-FFF2-40B4-BE49-F238E27FC236}">
                <a16:creationId xmlns:a16="http://schemas.microsoft.com/office/drawing/2014/main" id="{9AB3608A-9D23-4588-B75D-3F78D4D1648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93932" y="3245008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46" name="Espace réservé du texte 18">
            <a:extLst>
              <a:ext uri="{FF2B5EF4-FFF2-40B4-BE49-F238E27FC236}">
                <a16:creationId xmlns:a16="http://schemas.microsoft.com/office/drawing/2014/main" id="{DAD8EA03-3385-4910-BCB0-6C5D10D31E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552" y="2349194"/>
            <a:ext cx="883950" cy="89307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48" name="Espace réservé du texte 18">
            <a:extLst>
              <a:ext uri="{FF2B5EF4-FFF2-40B4-BE49-F238E27FC236}">
                <a16:creationId xmlns:a16="http://schemas.microsoft.com/office/drawing/2014/main" id="{DE90CE4B-E815-4C66-9E4F-C1DA1EE5E2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09678" y="2349194"/>
            <a:ext cx="883950" cy="89307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ADE953DB-F532-4F7A-93DB-F3A3AB1C2FF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31080" y="4239288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100 k</a:t>
            </a:r>
          </a:p>
        </p:txBody>
      </p:sp>
      <p:sp>
        <p:nvSpPr>
          <p:cNvPr id="50" name="Espace réservé du texte 10">
            <a:extLst>
              <a:ext uri="{FF2B5EF4-FFF2-40B4-BE49-F238E27FC236}">
                <a16:creationId xmlns:a16="http://schemas.microsoft.com/office/drawing/2014/main" id="{81D427B1-84CE-4131-A453-75DDB358EA8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31689" y="5135101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52" name="Espace réservé du texte 18">
            <a:extLst>
              <a:ext uri="{FF2B5EF4-FFF2-40B4-BE49-F238E27FC236}">
                <a16:creationId xmlns:a16="http://schemas.microsoft.com/office/drawing/2014/main" id="{2B413C1B-AC8C-4C97-9830-DEDFFF4CBB6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0552" y="4239287"/>
            <a:ext cx="883950" cy="89307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4157C5A3-0D44-40D6-9B8A-8481E84F055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93628" y="4239288"/>
            <a:ext cx="2751337" cy="893076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fr-FR"/>
              <a:t>100 k</a:t>
            </a:r>
          </a:p>
        </p:txBody>
      </p:sp>
      <p:sp>
        <p:nvSpPr>
          <p:cNvPr id="57" name="Espace réservé du texte 10">
            <a:extLst>
              <a:ext uri="{FF2B5EF4-FFF2-40B4-BE49-F238E27FC236}">
                <a16:creationId xmlns:a16="http://schemas.microsoft.com/office/drawing/2014/main" id="{5F7DCB27-CD67-4115-8034-675CA21007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94237" y="5135101"/>
            <a:ext cx="2750728" cy="699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 du chiffre clé</a:t>
            </a:r>
          </a:p>
        </p:txBody>
      </p:sp>
      <p:sp>
        <p:nvSpPr>
          <p:cNvPr id="58" name="Espace réservé du texte 18">
            <a:extLst>
              <a:ext uri="{FF2B5EF4-FFF2-40B4-BE49-F238E27FC236}">
                <a16:creationId xmlns:a16="http://schemas.microsoft.com/office/drawing/2014/main" id="{C93CAC2D-3EBF-45AB-AF16-31FF1F6D314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09678" y="4239287"/>
            <a:ext cx="883950" cy="893077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Insérer un </a:t>
            </a:r>
            <a:r>
              <a:rPr lang="fr-FR" err="1"/>
              <a:t>picto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6439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ro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0FACCEE-1C0D-46ED-81FE-8808DA9C88C1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38" name="Espace réservé du texte 17">
            <a:extLst>
              <a:ext uri="{FF2B5EF4-FFF2-40B4-BE49-F238E27FC236}">
                <a16:creationId xmlns:a16="http://schemas.microsoft.com/office/drawing/2014/main" id="{E98C8807-B9D1-4D7D-863D-0720B73FC4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Chronologie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4B00621-13A2-4046-A2DB-86C036CA88B5}"/>
              </a:ext>
            </a:extLst>
          </p:cNvPr>
          <p:cNvCxnSpPr/>
          <p:nvPr/>
        </p:nvCxnSpPr>
        <p:spPr>
          <a:xfrm flipV="1">
            <a:off x="616413" y="3420532"/>
            <a:ext cx="0" cy="2908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B542AC0-A1F6-4E84-AB7B-02F5115D8984}"/>
              </a:ext>
            </a:extLst>
          </p:cNvPr>
          <p:cNvCxnSpPr>
            <a:cxnSpLocks/>
          </p:cNvCxnSpPr>
          <p:nvPr/>
        </p:nvCxnSpPr>
        <p:spPr>
          <a:xfrm flipH="1">
            <a:off x="413213" y="3714182"/>
            <a:ext cx="11323968" cy="0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space réservé du texte 2">
            <a:extLst>
              <a:ext uri="{FF2B5EF4-FFF2-40B4-BE49-F238E27FC236}">
                <a16:creationId xmlns:a16="http://schemas.microsoft.com/office/drawing/2014/main" id="{A5A34281-2620-4727-8737-DB27DA208C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675" y="1943745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51" name="Espace réservé du texte 2">
            <a:extLst>
              <a:ext uri="{FF2B5EF4-FFF2-40B4-BE49-F238E27FC236}">
                <a16:creationId xmlns:a16="http://schemas.microsoft.com/office/drawing/2014/main" id="{BE2326A9-30A1-4B11-84AA-E32E695681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675" y="2278320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4756D813-0EFA-45B3-8E79-F9408FC8E7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131" y="2618420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  <p:sp>
        <p:nvSpPr>
          <p:cNvPr id="65" name="Espace réservé du texte 2">
            <a:extLst>
              <a:ext uri="{FF2B5EF4-FFF2-40B4-BE49-F238E27FC236}">
                <a16:creationId xmlns:a16="http://schemas.microsoft.com/office/drawing/2014/main" id="{281DA833-B255-4DB0-AAD1-DD98DFBA1F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3848" y="1943745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66" name="Espace réservé du texte 2">
            <a:extLst>
              <a:ext uri="{FF2B5EF4-FFF2-40B4-BE49-F238E27FC236}">
                <a16:creationId xmlns:a16="http://schemas.microsoft.com/office/drawing/2014/main" id="{42660110-9CA3-48FF-80E4-EE4C6E9625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23848" y="2278320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67" name="Espace réservé du texte 4">
            <a:extLst>
              <a:ext uri="{FF2B5EF4-FFF2-40B4-BE49-F238E27FC236}">
                <a16:creationId xmlns:a16="http://schemas.microsoft.com/office/drawing/2014/main" id="{AF89F26D-34C2-4C6E-9837-9E0788C097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23304" y="2618420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  <p:sp>
        <p:nvSpPr>
          <p:cNvPr id="71" name="Espace réservé du texte 2">
            <a:extLst>
              <a:ext uri="{FF2B5EF4-FFF2-40B4-BE49-F238E27FC236}">
                <a16:creationId xmlns:a16="http://schemas.microsoft.com/office/drawing/2014/main" id="{02E2FBF0-C3CF-42DB-96CC-2934C0DEA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021" y="1943745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72" name="Espace réservé du texte 2">
            <a:extLst>
              <a:ext uri="{FF2B5EF4-FFF2-40B4-BE49-F238E27FC236}">
                <a16:creationId xmlns:a16="http://schemas.microsoft.com/office/drawing/2014/main" id="{9579AD66-E801-47A3-AC41-8DA6940929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00021" y="2278320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73" name="Espace réservé du texte 4">
            <a:extLst>
              <a:ext uri="{FF2B5EF4-FFF2-40B4-BE49-F238E27FC236}">
                <a16:creationId xmlns:a16="http://schemas.microsoft.com/office/drawing/2014/main" id="{DCD451FC-295A-4CB2-9A9B-87D54A6DA1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99477" y="2618420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  <p:sp>
        <p:nvSpPr>
          <p:cNvPr id="77" name="Espace réservé du texte 2">
            <a:extLst>
              <a:ext uri="{FF2B5EF4-FFF2-40B4-BE49-F238E27FC236}">
                <a16:creationId xmlns:a16="http://schemas.microsoft.com/office/drawing/2014/main" id="{4F69061E-D1FA-4D15-92F5-C375760A6C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5106" y="4421478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78" name="Espace réservé du texte 2">
            <a:extLst>
              <a:ext uri="{FF2B5EF4-FFF2-40B4-BE49-F238E27FC236}">
                <a16:creationId xmlns:a16="http://schemas.microsoft.com/office/drawing/2014/main" id="{1CD7E7D4-92F4-4947-BC09-A95FAAB6ED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95106" y="4755457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79" name="Espace réservé du texte 4">
            <a:extLst>
              <a:ext uri="{FF2B5EF4-FFF2-40B4-BE49-F238E27FC236}">
                <a16:creationId xmlns:a16="http://schemas.microsoft.com/office/drawing/2014/main" id="{17597B47-1508-4A3D-8F4F-695FD4AC0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94562" y="5095557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  <p:sp>
        <p:nvSpPr>
          <p:cNvPr id="83" name="Espace réservé du texte 2">
            <a:extLst>
              <a:ext uri="{FF2B5EF4-FFF2-40B4-BE49-F238E27FC236}">
                <a16:creationId xmlns:a16="http://schemas.microsoft.com/office/drawing/2014/main" id="{AFA02D0A-DF6F-4D01-BBFF-10B18D5AA85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23671" y="4421478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84" name="Espace réservé du texte 2">
            <a:extLst>
              <a:ext uri="{FF2B5EF4-FFF2-40B4-BE49-F238E27FC236}">
                <a16:creationId xmlns:a16="http://schemas.microsoft.com/office/drawing/2014/main" id="{8A605544-4CA2-4212-91E0-BE422C775AA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23671" y="4755457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85" name="Espace réservé du texte 4">
            <a:extLst>
              <a:ext uri="{FF2B5EF4-FFF2-40B4-BE49-F238E27FC236}">
                <a16:creationId xmlns:a16="http://schemas.microsoft.com/office/drawing/2014/main" id="{2B88F7EE-E968-485D-B30D-09B9ACD38DA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23127" y="5095557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  <p:sp>
        <p:nvSpPr>
          <p:cNvPr id="89" name="Espace réservé du texte 2">
            <a:extLst>
              <a:ext uri="{FF2B5EF4-FFF2-40B4-BE49-F238E27FC236}">
                <a16:creationId xmlns:a16="http://schemas.microsoft.com/office/drawing/2014/main" id="{6CDD13D9-1201-4DA5-BA7D-A2D120F023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52236" y="4421478"/>
            <a:ext cx="2100263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00/00/00</a:t>
            </a:r>
          </a:p>
        </p:txBody>
      </p:sp>
      <p:sp>
        <p:nvSpPr>
          <p:cNvPr id="90" name="Espace réservé du texte 2">
            <a:extLst>
              <a:ext uri="{FF2B5EF4-FFF2-40B4-BE49-F238E27FC236}">
                <a16:creationId xmlns:a16="http://schemas.microsoft.com/office/drawing/2014/main" id="{8605C944-5B97-4EC5-AD40-9E46849CB7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52236" y="4755457"/>
            <a:ext cx="2645569" cy="290512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fr-FR"/>
              <a:t>Titre Calibri 18 pt Bold</a:t>
            </a:r>
          </a:p>
        </p:txBody>
      </p:sp>
      <p:sp>
        <p:nvSpPr>
          <p:cNvPr id="91" name="Espace réservé du texte 4">
            <a:extLst>
              <a:ext uri="{FF2B5EF4-FFF2-40B4-BE49-F238E27FC236}">
                <a16:creationId xmlns:a16="http://schemas.microsoft.com/office/drawing/2014/main" id="{9A557E9F-7FC4-4BD3-8E88-F1B7C8B985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51692" y="5095557"/>
            <a:ext cx="2716212" cy="7171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Légende Calibri 12 pt</a:t>
            </a:r>
          </a:p>
          <a:p>
            <a:pPr lvl="0"/>
            <a:r>
              <a:rPr lang="fr-FR"/>
              <a:t>En lien avec le tiret de la ligne gris temporelle situé en-dessous</a:t>
            </a:r>
          </a:p>
        </p:txBody>
      </p:sp>
    </p:spTree>
    <p:extLst>
      <p:ext uri="{BB962C8B-B14F-4D97-AF65-F5344CB8AC3E}">
        <p14:creationId xmlns:p14="http://schemas.microsoft.com/office/powerpoint/2010/main" val="1517769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5E5647D-03C9-4CF4-A2E4-5BCA57CCD1DE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35" name="Espace réservé du graphique 4">
            <a:extLst>
              <a:ext uri="{FF2B5EF4-FFF2-40B4-BE49-F238E27FC236}">
                <a16:creationId xmlns:a16="http://schemas.microsoft.com/office/drawing/2014/main" id="{64AE0470-CDF3-4817-985C-1C8B96F0F6C6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47131" y="1261914"/>
            <a:ext cx="7882482" cy="501002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Insérer un graphique</a:t>
            </a:r>
          </a:p>
        </p:txBody>
      </p:sp>
      <p:sp>
        <p:nvSpPr>
          <p:cNvPr id="40" name="Espace réservé du texte 9">
            <a:extLst>
              <a:ext uri="{FF2B5EF4-FFF2-40B4-BE49-F238E27FC236}">
                <a16:creationId xmlns:a16="http://schemas.microsoft.com/office/drawing/2014/main" id="{8875C898-323A-491B-87E1-3927828A61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65355" y="1995281"/>
            <a:ext cx="3171825" cy="971586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Titre du graphique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0B424686-5D38-45B7-A895-AD9E22CAA4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355" y="3033735"/>
            <a:ext cx="3179514" cy="323820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fr-FR"/>
              <a:t>Les couleurs du graphique peuvent être un assortiment des 3 couleurs complémentaires (ou dégradé si nécessaire).</a:t>
            </a:r>
          </a:p>
        </p:txBody>
      </p:sp>
      <p:sp>
        <p:nvSpPr>
          <p:cNvPr id="42" name="Espace réservé du texte 17">
            <a:extLst>
              <a:ext uri="{FF2B5EF4-FFF2-40B4-BE49-F238E27FC236}">
                <a16:creationId xmlns:a16="http://schemas.microsoft.com/office/drawing/2014/main" id="{19E11BFB-79FF-442D-A35E-52E6A3429B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Graphique</a:t>
            </a:r>
          </a:p>
        </p:txBody>
      </p:sp>
    </p:spTree>
    <p:extLst>
      <p:ext uri="{BB962C8B-B14F-4D97-AF65-F5344CB8AC3E}">
        <p14:creationId xmlns:p14="http://schemas.microsoft.com/office/powerpoint/2010/main" val="37100412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C8A4188B-E928-40A7-A72C-BF3B448FC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31993816-523E-49E3-B0A4-45F577846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B325F48-B1C0-4178-8550-50DBAE40719F}" type="datetime1">
              <a:rPr lang="en-US" smtClean="0"/>
              <a:t>11/14/2023</a:t>
            </a:fld>
            <a:endParaRPr lang="en-US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FC8C875-1391-49D9-9CDE-5CD3E682D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sp>
        <p:nvSpPr>
          <p:cNvPr id="42" name="Espace réservé du texte 17">
            <a:extLst>
              <a:ext uri="{FF2B5EF4-FFF2-40B4-BE49-F238E27FC236}">
                <a16:creationId xmlns:a16="http://schemas.microsoft.com/office/drawing/2014/main" id="{19E11BFB-79FF-442D-A35E-52E6A3429B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131" y="322001"/>
            <a:ext cx="11290050" cy="600075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Tableau</a:t>
            </a:r>
          </a:p>
        </p:txBody>
      </p:sp>
      <p:sp>
        <p:nvSpPr>
          <p:cNvPr id="11" name="Espace réservé du tableau 2">
            <a:extLst>
              <a:ext uri="{FF2B5EF4-FFF2-40B4-BE49-F238E27FC236}">
                <a16:creationId xmlns:a16="http://schemas.microsoft.com/office/drawing/2014/main" id="{3DCC89E5-F14B-4494-945C-650BC7E622B7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454819" y="1261120"/>
            <a:ext cx="11290049" cy="501002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Insérer un tableau</a:t>
            </a:r>
          </a:p>
        </p:txBody>
      </p:sp>
    </p:spTree>
    <p:extLst>
      <p:ext uri="{BB962C8B-B14F-4D97-AF65-F5344CB8AC3E}">
        <p14:creationId xmlns:p14="http://schemas.microsoft.com/office/powerpoint/2010/main" val="2444107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D52C9CF-82E1-47E9-A095-D5F655BDE897}"/>
              </a:ext>
            </a:extLst>
          </p:cNvPr>
          <p:cNvSpPr/>
          <p:nvPr/>
        </p:nvSpPr>
        <p:spPr>
          <a:xfrm>
            <a:off x="0" y="-8466"/>
            <a:ext cx="12192000" cy="6866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13961D3-D563-4075-A344-55DDEAF736AB}"/>
              </a:ext>
            </a:extLst>
          </p:cNvPr>
          <p:cNvGrpSpPr/>
          <p:nvPr/>
        </p:nvGrpSpPr>
        <p:grpSpPr>
          <a:xfrm>
            <a:off x="4418681" y="-8466"/>
            <a:ext cx="3358493" cy="139603"/>
            <a:chOff x="4016504" y="-3045"/>
            <a:chExt cx="3358493" cy="25589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73A72-2976-423D-BA54-26DFBB2A957A}"/>
                </a:ext>
              </a:extLst>
            </p:cNvPr>
            <p:cNvSpPr/>
            <p:nvPr/>
          </p:nvSpPr>
          <p:spPr>
            <a:xfrm rot="16200000">
              <a:off x="4428559" y="-415098"/>
              <a:ext cx="255890" cy="10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FDE0B8-944F-45CF-B0AB-170BF70F69E7}"/>
                </a:ext>
              </a:extLst>
            </p:cNvPr>
            <p:cNvSpPr/>
            <p:nvPr/>
          </p:nvSpPr>
          <p:spPr>
            <a:xfrm rot="16200000">
              <a:off x="5567804" y="-415099"/>
              <a:ext cx="255892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0EE1E7-47BB-489C-9C83-93F173C56419}"/>
                </a:ext>
              </a:extLst>
            </p:cNvPr>
            <p:cNvSpPr/>
            <p:nvPr/>
          </p:nvSpPr>
          <p:spPr>
            <a:xfrm rot="16200000">
              <a:off x="6707052" y="-415100"/>
              <a:ext cx="255890" cy="10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259852C1-2818-4408-808C-B05C9C720A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2157" y="5123432"/>
            <a:ext cx="8427686" cy="3416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Département émetteur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2594499F-1147-45CE-8018-E7C5728465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2157" y="5477238"/>
            <a:ext cx="8427686" cy="3416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800" b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/>
              <a:t>Contact : Prénom NOM 00 00 00 00 00 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0CECB3CA-EBFD-43F9-A487-462B191CB6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157" y="5828139"/>
            <a:ext cx="8427686" cy="341632"/>
          </a:xfrm>
        </p:spPr>
        <p:txBody>
          <a:bodyPr wrap="square">
            <a:sp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nom.prenom@ecuvie.caisse-epargne.fr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470CD42-09F9-4E22-8857-55B1F3975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262" y="2903142"/>
            <a:ext cx="8517475" cy="13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174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5F106-7E38-425D-AA3D-05C92F7E6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5A83DE-F798-413C-818B-8189C536A4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BC8B85-0A48-4FF2-9A19-CBA8A6013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FAD217-F23D-4526-8EB9-7590041743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9322C26F-8277-4F32-A248-1BB6B26CCE2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B6E8C77-C7A9-45AD-ADAD-C4E147F4B888}" type="datetime1">
              <a:rPr lang="en-US" smtClean="0"/>
              <a:t>11/14/2023</a:t>
            </a:fld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B70398-C8E2-4D29-B96E-66B1F373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94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B3D05B-65CB-434C-810B-11C84F4EF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13E126-1394-4E05-92BE-576E8B8AE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67DFF8-80DB-4937-B1E5-2E7D32C3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A071D4-00B9-4CD9-B510-AF712E30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86A484-DB23-4BD8-9E4F-160C8F17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68382-40E1-463D-9DE4-8FBA8E20CC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30215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1_Pag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23200" y="299452"/>
            <a:ext cx="11102400" cy="5832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>
                <a:solidFill>
                  <a:srgbClr val="E3000B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C31F5ED-8E73-0845-AFD9-9773A4D9B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39819" y="6132644"/>
            <a:ext cx="2278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JJ/MM/AA</a:t>
            </a:r>
          </a:p>
        </p:txBody>
      </p:sp>
      <p:sp>
        <p:nvSpPr>
          <p:cNvPr id="6" name="Espace réservé du pied de page 2">
            <a:extLst>
              <a:ext uri="{FF2B5EF4-FFF2-40B4-BE49-F238E27FC236}">
                <a16:creationId xmlns:a16="http://schemas.microsoft.com/office/drawing/2014/main" id="{AB40E84A-049C-7D4F-AD35-153CA7FA1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41600" y="6128981"/>
            <a:ext cx="6041813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5628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623394" y="396050"/>
            <a:ext cx="10849204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1998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189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377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/>
          </a:p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09600" y="140974"/>
            <a:ext cx="3231635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1998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3841237" y="140975"/>
            <a:ext cx="4860337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623393" y="1688420"/>
            <a:ext cx="10849204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39987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579" indent="-285744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7DF5C009-15AE-440F-A8EF-1745F3A3C5FA}"/>
              </a:ext>
            </a:extLst>
          </p:cNvPr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A3DBF-1BBE-4E24-B51F-0A49E6A11B78}" type="datetime1">
              <a:rPr lang="fr-FR"/>
              <a:pPr>
                <a:defRPr/>
              </a:pPr>
              <a:t>14/11/2023</a:t>
            </a:fld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7CE0A8B-70DB-428E-9DA9-9250BE51D5D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774F8-30AA-41D5-BB03-79CAF12A11D9}" type="slidenum">
              <a:rPr lang="fr-FR" altLang="fr-FR"/>
              <a:pPr>
                <a:defRPr/>
              </a:pPr>
              <a:t>‹N°›</a:t>
            </a:fld>
            <a:r>
              <a:rPr lang="fr-FR" altLang="fr-FR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3458765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14 novembre 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92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14 novembre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5616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14 novembre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910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18211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525617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001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6233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34567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67438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658433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167476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061560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334472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40097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936189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10408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57623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570105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620360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4273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606721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837718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94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17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Innovation </a:t>
            </a:r>
            <a:r>
              <a:rPr lang="fr-FR" dirty="0" err="1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TEMPLATE BDD</a:t>
            </a:r>
            <a:br>
              <a:rPr lang="fr-FR" dirty="0"/>
            </a:br>
            <a:r>
              <a:rPr lang="fr-FR" dirty="0"/>
              <a:t>TEST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4189456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14113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8577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3964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722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86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20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99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603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58480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document à usage interne - à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33" r:id="rId23"/>
    <p:sldLayoutId id="2147483734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462469-1950-4077-B759-47087F33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23CB9B-FA3B-4EE5-AC17-3EE097618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3FE4EE-8867-49E9-A8B8-9D159146F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2412" y="6467077"/>
            <a:ext cx="3304985" cy="26359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EDABC7-0CC5-4DC0-9BE2-FC2898BB9FC1}"/>
              </a:ext>
            </a:extLst>
          </p:cNvPr>
          <p:cNvSpPr txBox="1"/>
          <p:nvPr/>
        </p:nvSpPr>
        <p:spPr>
          <a:xfrm>
            <a:off x="4782509" y="6467077"/>
            <a:ext cx="2626982" cy="24622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fr-FR" sz="1000">
                <a:solidFill>
                  <a:schemeClr val="bg1">
                    <a:lumMod val="65000"/>
                  </a:schemeClr>
                </a:solidFill>
                <a:cs typeface="Poppins" panose="00000500000000000000" pitchFamily="2" charset="0"/>
              </a:rPr>
              <a:t>À usage strictement interne – Ne pas diffuser </a:t>
            </a:r>
            <a:endParaRPr lang="fr-FR" sz="10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77F4D605-E588-47A9-9B32-7FBDD2621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697" y="6467077"/>
            <a:ext cx="762540" cy="263595"/>
          </a:xfrm>
          <a:prstGeom prst="rect">
            <a:avLst/>
          </a:prstGeom>
        </p:spPr>
        <p:txBody>
          <a:bodyPr lIns="3600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BDE6AB3-14AE-47ED-9416-9F64B36787E4}" type="datetime1">
              <a:rPr lang="en-US" smtClean="0"/>
              <a:t>11/14/2023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BAAE37-A1AB-4F10-BAE4-40BC125EF511}"/>
              </a:ext>
            </a:extLst>
          </p:cNvPr>
          <p:cNvSpPr/>
          <p:nvPr/>
        </p:nvSpPr>
        <p:spPr>
          <a:xfrm>
            <a:off x="1428630" y="6576966"/>
            <a:ext cx="45719" cy="45719"/>
          </a:xfrm>
          <a:prstGeom prst="rect">
            <a:avLst/>
          </a:prstGeom>
          <a:solidFill>
            <a:srgbClr val="E31E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C757EB69-2882-41A4-8D98-033F2807A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32" y="6374485"/>
            <a:ext cx="500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A2664-5196-4151-AC24-B3A59F2A8492}" type="slidenum">
              <a:rPr lang="en-US" smtClean="0"/>
              <a:t>‹N°›</a:t>
            </a:fld>
            <a:endParaRPr lang="en-US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92CBA0F-C7BF-460B-8E8A-405E14D6BE03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197212" y="6657200"/>
            <a:ext cx="277438" cy="1391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D61D3A-A9F2-45ED-BCA0-BCDE12983DF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407056" y="6328085"/>
            <a:ext cx="1521419" cy="32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alibri" panose="020F0502020204030204" pitchFamily="34" charset="0"/>
        <a:buChar char="‒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14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56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7" name="Picture 2" descr="image02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0" y="6449128"/>
            <a:ext cx="628214" cy="4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08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www.service-public.fr/particuliers/vosdroits/F1614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05630" y="1611984"/>
            <a:ext cx="10980738" cy="4440024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Comment accéder aux simulations ?</a:t>
            </a:r>
          </a:p>
          <a:p>
            <a:pPr marL="0" indent="0">
              <a:buNone/>
            </a:pPr>
            <a:endParaRPr lang="fr-FR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	</a:t>
            </a:r>
            <a:r>
              <a:rPr lang="fr-FR" sz="1400" b="1" dirty="0">
                <a:solidFill>
                  <a:srgbClr val="C00000"/>
                </a:solidFill>
              </a:rPr>
              <a:t>Depuis la synthèse du client  </a:t>
            </a:r>
          </a:p>
          <a:p>
            <a:endParaRPr lang="fr-FR" sz="1400" b="1" dirty="0">
              <a:solidFill>
                <a:srgbClr val="C00000"/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468000" lvl="1" indent="0">
              <a:buNone/>
            </a:pPr>
            <a:endParaRPr lang="fr-FR" b="1" dirty="0"/>
          </a:p>
          <a:p>
            <a:pPr marL="468000" lvl="1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b="1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PEL : Simulations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5" name="Espace réservé du texte 11">
            <a:extLst>
              <a:ext uri="{FF2B5EF4-FFF2-40B4-BE49-F238E27FC236}">
                <a16:creationId xmlns:a16="http://schemas.microsoft.com/office/drawing/2014/main" id="{20527DB6-08FF-4190-B960-B13997939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89717" y="95717"/>
            <a:ext cx="7299325" cy="231775"/>
          </a:xfrm>
        </p:spPr>
        <p:txBody>
          <a:bodyPr/>
          <a:lstStyle/>
          <a:p>
            <a:pPr algn="l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PEL TOUT LE MONDE EN PARLE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36E0B6-2C2C-699F-D1B1-8F23C2D2B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997" y="2758179"/>
            <a:ext cx="3139360" cy="3293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93FE67-1163-59C4-054B-0A483B4B9774}"/>
              </a:ext>
            </a:extLst>
          </p:cNvPr>
          <p:cNvSpPr/>
          <p:nvPr/>
        </p:nvSpPr>
        <p:spPr>
          <a:xfrm>
            <a:off x="4023726" y="2150791"/>
            <a:ext cx="1220888" cy="13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AB17FC0-6616-B75D-BBC3-D8DAC02B2B09}"/>
              </a:ext>
            </a:extLst>
          </p:cNvPr>
          <p:cNvCxnSpPr>
            <a:cxnSpLocks/>
          </p:cNvCxnSpPr>
          <p:nvPr/>
        </p:nvCxnSpPr>
        <p:spPr>
          <a:xfrm>
            <a:off x="1018095" y="3677124"/>
            <a:ext cx="1319753" cy="339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32B9EAE-DF7F-431B-A369-3D47C22199A0}"/>
              </a:ext>
            </a:extLst>
          </p:cNvPr>
          <p:cNvSpPr txBox="1"/>
          <p:nvPr/>
        </p:nvSpPr>
        <p:spPr>
          <a:xfrm>
            <a:off x="279021" y="3400125"/>
            <a:ext cx="2177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 </a:t>
            </a:r>
            <a:r>
              <a:rPr lang="fr-FR" sz="1200" b="1" dirty="0"/>
              <a:t>Clic sur la tuile produit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D7225DF-6EC6-9126-C506-8B5BAE07ED60}"/>
              </a:ext>
            </a:extLst>
          </p:cNvPr>
          <p:cNvCxnSpPr>
            <a:cxnSpLocks/>
          </p:cNvCxnSpPr>
          <p:nvPr/>
        </p:nvCxnSpPr>
        <p:spPr>
          <a:xfrm flipH="1">
            <a:off x="3514263" y="3027180"/>
            <a:ext cx="880883" cy="829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A85DBC1-D7BC-E8E7-3ABE-71E40200EDFA}"/>
              </a:ext>
            </a:extLst>
          </p:cNvPr>
          <p:cNvSpPr txBox="1"/>
          <p:nvPr/>
        </p:nvSpPr>
        <p:spPr>
          <a:xfrm>
            <a:off x="3454716" y="2648511"/>
            <a:ext cx="1816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 ou saisie directe 0808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A07254E-C6E7-C9E8-A8ED-DDD38801C326}"/>
              </a:ext>
            </a:extLst>
          </p:cNvPr>
          <p:cNvCxnSpPr>
            <a:cxnSpLocks/>
          </p:cNvCxnSpPr>
          <p:nvPr/>
        </p:nvCxnSpPr>
        <p:spPr>
          <a:xfrm flipH="1">
            <a:off x="4774286" y="5486986"/>
            <a:ext cx="995750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9973E98-B32E-D174-777F-A2B441A8F545}"/>
              </a:ext>
            </a:extLst>
          </p:cNvPr>
          <p:cNvSpPr txBox="1"/>
          <p:nvPr/>
        </p:nvSpPr>
        <p:spPr>
          <a:xfrm>
            <a:off x="5909683" y="5348486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 </a:t>
            </a:r>
            <a:r>
              <a:rPr lang="fr-FR" sz="1200" b="1" dirty="0"/>
              <a:t>clic</a:t>
            </a:r>
            <a:r>
              <a:rPr lang="fr-FR" sz="1200" dirty="0"/>
              <a:t>  </a:t>
            </a: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D15DAD8E-A848-EF54-4C03-B1172674E3E6}"/>
              </a:ext>
            </a:extLst>
          </p:cNvPr>
          <p:cNvSpPr/>
          <p:nvPr/>
        </p:nvSpPr>
        <p:spPr>
          <a:xfrm>
            <a:off x="1018095" y="2356533"/>
            <a:ext cx="490194" cy="197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123E98-4317-D5BB-D689-FD737CF48D55}"/>
              </a:ext>
            </a:extLst>
          </p:cNvPr>
          <p:cNvSpPr/>
          <p:nvPr/>
        </p:nvSpPr>
        <p:spPr>
          <a:xfrm>
            <a:off x="3174855" y="5625486"/>
            <a:ext cx="1559700" cy="27699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6984292B-9933-8203-D8D0-126378977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39" y="2270631"/>
            <a:ext cx="3686044" cy="2817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DA2E4761-428D-515B-DEE5-8E17A4E27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8142" y="3121430"/>
            <a:ext cx="2856408" cy="2567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2" name="Flèche : courbe vers le haut 71">
            <a:extLst>
              <a:ext uri="{FF2B5EF4-FFF2-40B4-BE49-F238E27FC236}">
                <a16:creationId xmlns:a16="http://schemas.microsoft.com/office/drawing/2014/main" id="{BF25875F-C037-AA01-2B0D-E9B8C25FD9C5}"/>
              </a:ext>
            </a:extLst>
          </p:cNvPr>
          <p:cNvSpPr/>
          <p:nvPr/>
        </p:nvSpPr>
        <p:spPr>
          <a:xfrm rot="20129566" flipV="1">
            <a:off x="4690739" y="2106075"/>
            <a:ext cx="886119" cy="27711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Flèche : courbe vers le haut 75">
            <a:extLst>
              <a:ext uri="{FF2B5EF4-FFF2-40B4-BE49-F238E27FC236}">
                <a16:creationId xmlns:a16="http://schemas.microsoft.com/office/drawing/2014/main" id="{4B1FD82B-1F84-D180-6F1F-B44802F66F1C}"/>
              </a:ext>
            </a:extLst>
          </p:cNvPr>
          <p:cNvSpPr/>
          <p:nvPr/>
        </p:nvSpPr>
        <p:spPr>
          <a:xfrm rot="1092214">
            <a:off x="8514224" y="5547874"/>
            <a:ext cx="886119" cy="35274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77" name="Picture 4" descr="Lève la main. la main d'un homme d'affaires avec un grand bravo. Vecteur Premium">
            <a:extLst>
              <a:ext uri="{FF2B5EF4-FFF2-40B4-BE49-F238E27FC236}">
                <a16:creationId xmlns:a16="http://schemas.microsoft.com/office/drawing/2014/main" id="{34FA50A5-7439-BC71-D7F5-14093B963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17B4C5"/>
              </a:clrFrom>
              <a:clrTo>
                <a:srgbClr val="17B4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1" r="54729"/>
          <a:stretch>
            <a:fillRect/>
          </a:stretch>
        </p:blipFill>
        <p:spPr bwMode="auto">
          <a:xfrm flipH="1">
            <a:off x="11248766" y="5418291"/>
            <a:ext cx="951969" cy="100214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BB670A16-9F9F-0369-DCAC-64597DED77EF}"/>
              </a:ext>
            </a:extLst>
          </p:cNvPr>
          <p:cNvSpPr txBox="1"/>
          <p:nvPr/>
        </p:nvSpPr>
        <p:spPr>
          <a:xfrm>
            <a:off x="5702343" y="177094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Optimiser la prime ou le prêt 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9627A233-0E23-5FCA-7636-CDCDA3F22939}"/>
              </a:ext>
            </a:extLst>
          </p:cNvPr>
          <p:cNvSpPr txBox="1">
            <a:spLocks/>
          </p:cNvSpPr>
          <p:nvPr/>
        </p:nvSpPr>
        <p:spPr>
          <a:xfrm>
            <a:off x="157267" y="3429000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5E3522AA-2207-8919-2C9E-F76EAD4B3B1B}"/>
              </a:ext>
            </a:extLst>
          </p:cNvPr>
          <p:cNvSpPr txBox="1">
            <a:spLocks/>
          </p:cNvSpPr>
          <p:nvPr/>
        </p:nvSpPr>
        <p:spPr>
          <a:xfrm>
            <a:off x="3373382" y="2703496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</a:t>
            </a:r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214FFE4C-37DE-08FB-0CDC-BCBB7D4E045D}"/>
              </a:ext>
            </a:extLst>
          </p:cNvPr>
          <p:cNvSpPr txBox="1">
            <a:spLocks/>
          </p:cNvSpPr>
          <p:nvPr/>
        </p:nvSpPr>
        <p:spPr>
          <a:xfrm>
            <a:off x="5819198" y="5409182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9024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3B6A3B3-77F6-2977-93CE-47060674A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53489">
            <a:off x="6891150" y="2921012"/>
            <a:ext cx="432822" cy="491843"/>
          </a:xfrm>
          <a:prstGeom prst="rect">
            <a:avLst/>
          </a:prstGeom>
        </p:spPr>
      </p:pic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632618" y="1506767"/>
            <a:ext cx="10980738" cy="5072547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Un </a:t>
            </a:r>
            <a:r>
              <a:rPr lang="fr-FR" dirty="0">
                <a:solidFill>
                  <a:srgbClr val="C00000"/>
                </a:solidFill>
              </a:rPr>
              <a:t>Site Officiel du gouvernement </a:t>
            </a:r>
            <a:r>
              <a:rPr lang="fr-FR" dirty="0"/>
              <a:t> qui répond à toutes vos interrogations selon la date</a:t>
            </a:r>
          </a:p>
          <a:p>
            <a:pPr marL="0" indent="0" algn="just">
              <a:buNone/>
            </a:pPr>
            <a:r>
              <a:rPr lang="fr-FR" dirty="0"/>
              <a:t>    d'ouverture du PEL      </a:t>
            </a:r>
          </a:p>
          <a:p>
            <a:pPr marL="0" indent="0" algn="just">
              <a:buNone/>
            </a:pPr>
            <a:r>
              <a:rPr lang="fr-FR" b="1" dirty="0"/>
              <a:t>	                     	</a:t>
            </a:r>
          </a:p>
          <a:p>
            <a:pPr marL="0" indent="0" algn="just">
              <a:buNone/>
            </a:pPr>
            <a:endParaRPr lang="fr-FR" b="1" dirty="0"/>
          </a:p>
          <a:p>
            <a:r>
              <a:rPr lang="fr-FR" sz="1500" dirty="0">
                <a:effectLst/>
                <a:ea typeface="Calibri" panose="020F0502020204030204" pitchFamily="34" charset="0"/>
              </a:rPr>
              <a:t>Si un des membres de votre famille détient également un PEL depuis au moins trois ans, vous pouvez lui </a:t>
            </a:r>
            <a:r>
              <a:rPr lang="fr-FR" sz="1500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céder vos droits au prêt </a:t>
            </a:r>
            <a:endParaRPr lang="fr-FR" sz="1500" dirty="0">
              <a:effectLst/>
              <a:ea typeface="Calibri" panose="020F0502020204030204" pitchFamily="34" charset="0"/>
            </a:endParaRPr>
          </a:p>
          <a:p>
            <a:pPr lvl="1"/>
            <a:r>
              <a:rPr lang="fr-FR" sz="1300" dirty="0">
                <a:effectLst/>
                <a:ea typeface="Calibri" panose="020F0502020204030204" pitchFamily="34" charset="0"/>
              </a:rPr>
              <a:t>Ainsi, il devient bénéficiaire de vos droits et pourra les </a:t>
            </a:r>
            <a:r>
              <a:rPr lang="fr-FR" sz="1300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cumuler aux siens </a:t>
            </a:r>
            <a:r>
              <a:rPr lang="fr-FR" sz="1300" dirty="0">
                <a:effectLst/>
                <a:ea typeface="Calibri" panose="020F0502020204030204" pitchFamily="34" charset="0"/>
              </a:rPr>
              <a:t>pour obtenir un prêt épargne logement d’un montant plus élevé</a:t>
            </a:r>
          </a:p>
          <a:p>
            <a:r>
              <a:rPr lang="fr-FR" sz="1400" dirty="0">
                <a:effectLst/>
                <a:ea typeface="Calibri" panose="020F0502020204030204" pitchFamily="34" charset="0"/>
              </a:rPr>
              <a:t>Le PEL, on en parle !  Article extrait du journal  « </a:t>
            </a:r>
            <a:r>
              <a:rPr lang="fr-FR" sz="1400" b="1" dirty="0">
                <a:effectLst/>
                <a:ea typeface="Calibri" panose="020F0502020204030204" pitchFamily="34" charset="0"/>
              </a:rPr>
              <a:t>Le Revenu</a:t>
            </a:r>
            <a:r>
              <a:rPr lang="fr-FR" sz="1400" dirty="0">
                <a:effectLst/>
                <a:ea typeface="Calibri" panose="020F0502020204030204" pitchFamily="34" charset="0"/>
              </a:rPr>
              <a:t> » </a:t>
            </a:r>
          </a:p>
          <a:p>
            <a:pPr marL="0" indent="0">
              <a:buNone/>
            </a:pPr>
            <a:r>
              <a:rPr lang="fr-FR" sz="1200" dirty="0">
                <a:effectLst/>
                <a:ea typeface="Calibri" panose="020F0502020204030204" pitchFamily="34" charset="0"/>
              </a:rPr>
              <a:t>« Il est préférable de déposer une somme importante dès le départ pour produire un maximum d’intérêts et donc de droits à prêt. Avec un dépôt initial de 225 euros et des versements mensuels de ce montant sur quatre ans, on pourra obtenir un prêt de 11.000 euros sur dix ans. </a:t>
            </a:r>
            <a:r>
              <a:rPr lang="fr-FR" sz="1200" b="1" dirty="0">
                <a:effectLst/>
                <a:ea typeface="Calibri" panose="020F0502020204030204" pitchFamily="34" charset="0"/>
              </a:rPr>
              <a:t>En revanche, en déposant 20.000 euros, puis en versant chaque mois 225 euros, le prêt peut atteindre 50.000 euros »</a:t>
            </a:r>
            <a:endParaRPr lang="fr-FR" sz="12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Le PEL : trucs et astuces pour que ça matche !  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9C11F23E-0304-4E9A-B81D-AF11BC667D67}"/>
              </a:ext>
            </a:extLst>
          </p:cNvPr>
          <p:cNvSpPr txBox="1">
            <a:spLocks/>
          </p:cNvSpPr>
          <p:nvPr/>
        </p:nvSpPr>
        <p:spPr>
          <a:xfrm>
            <a:off x="9499850" y="119719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/>
              <a:t>LE PEL TOUT LE MONDE EN PARLE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B23ACCE-21E4-40B5-93E3-C6FD16B665FA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EF4CE2-A011-453A-8CE4-875FF79265AA}"/>
              </a:ext>
            </a:extLst>
          </p:cNvPr>
          <p:cNvSpPr/>
          <p:nvPr/>
        </p:nvSpPr>
        <p:spPr>
          <a:xfrm>
            <a:off x="0" y="6445250"/>
            <a:ext cx="749300" cy="41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52D140-097F-6253-748A-4FB8CAC869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3" r="7519"/>
          <a:stretch/>
        </p:blipFill>
        <p:spPr>
          <a:xfrm>
            <a:off x="9360589" y="777314"/>
            <a:ext cx="2601921" cy="2717083"/>
          </a:xfrm>
          <a:prstGeom prst="rect">
            <a:avLst/>
          </a:prstGeom>
        </p:spPr>
      </p:pic>
      <p:pic>
        <p:nvPicPr>
          <p:cNvPr id="13" name="Image 12">
            <a:hlinkClick r:id="rId4"/>
            <a:extLst>
              <a:ext uri="{FF2B5EF4-FFF2-40B4-BE49-F238E27FC236}">
                <a16:creationId xmlns:a16="http://schemas.microsoft.com/office/drawing/2014/main" id="{66C6396B-A6D5-24C5-0B64-BAB5B14C8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541" y="2275020"/>
            <a:ext cx="2497445" cy="655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2" descr="Girl idea icon">
            <a:extLst>
              <a:ext uri="{FF2B5EF4-FFF2-40B4-BE49-F238E27FC236}">
                <a16:creationId xmlns:a16="http://schemas.microsoft.com/office/drawing/2014/main" id="{BB586920-B606-33DD-0CA4-9EB680CBD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55" y="2243850"/>
            <a:ext cx="1077233" cy="107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B7B7128C-580E-53F0-0A01-46315B194CA8}"/>
              </a:ext>
            </a:extLst>
          </p:cNvPr>
          <p:cNvSpPr/>
          <p:nvPr/>
        </p:nvSpPr>
        <p:spPr>
          <a:xfrm flipH="1">
            <a:off x="2972708" y="1998482"/>
            <a:ext cx="1193937" cy="346979"/>
          </a:xfrm>
          <a:prstGeom prst="wedgeEllipseCallout">
            <a:avLst>
              <a:gd name="adj1" fmla="val -47685"/>
              <a:gd name="adj2" fmla="val 5172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6" descr="fleche-rouge - Tous Perfect">
            <a:extLst>
              <a:ext uri="{FF2B5EF4-FFF2-40B4-BE49-F238E27FC236}">
                <a16:creationId xmlns:a16="http://schemas.microsoft.com/office/drawing/2014/main" id="{33CD6C36-0481-EEF0-8B3D-DB68187FE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806219" y="2223489"/>
            <a:ext cx="533708" cy="27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fleche-rouge - Tous Perfect">
            <a:extLst>
              <a:ext uri="{FF2B5EF4-FFF2-40B4-BE49-F238E27FC236}">
                <a16:creationId xmlns:a16="http://schemas.microsoft.com/office/drawing/2014/main" id="{A18C07C8-F9A9-3FE1-15A2-6CAE1677D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8491676" y="2213484"/>
            <a:ext cx="533708" cy="27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8F7124-5F79-2DD3-3D94-7B8AAAD11371}"/>
              </a:ext>
            </a:extLst>
          </p:cNvPr>
          <p:cNvSpPr txBox="1"/>
          <p:nvPr/>
        </p:nvSpPr>
        <p:spPr>
          <a:xfrm>
            <a:off x="5637229" y="297415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C019DD-A2FF-887F-17D9-BEE95DAD8558}"/>
              </a:ext>
            </a:extLst>
          </p:cNvPr>
          <p:cNvSpPr txBox="1"/>
          <p:nvPr/>
        </p:nvSpPr>
        <p:spPr>
          <a:xfrm>
            <a:off x="5702509" y="291137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0EC960-7EE2-E3F8-EF21-A985973D9A7C}"/>
              </a:ext>
            </a:extLst>
          </p:cNvPr>
          <p:cNvSpPr txBox="1"/>
          <p:nvPr/>
        </p:nvSpPr>
        <p:spPr>
          <a:xfrm>
            <a:off x="2950820" y="2049570"/>
            <a:ext cx="1282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Je vais sur le site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3F4F9F-85A3-3433-69A4-FE8DEAA3EED2}"/>
              </a:ext>
            </a:extLst>
          </p:cNvPr>
          <p:cNvSpPr txBox="1"/>
          <p:nvPr/>
        </p:nvSpPr>
        <p:spPr>
          <a:xfrm>
            <a:off x="6096000" y="2696066"/>
            <a:ext cx="53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123901" y="1545559"/>
            <a:ext cx="10552162" cy="85661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fr-FR" sz="5600" dirty="0"/>
              <a:t> Des exemples de simulations : pour un </a:t>
            </a:r>
            <a:r>
              <a:rPr lang="fr-FR" sz="5600" dirty="0">
                <a:solidFill>
                  <a:srgbClr val="C00000"/>
                </a:solidFill>
              </a:rPr>
              <a:t>PEL rémunéré à 2%</a:t>
            </a:r>
            <a:r>
              <a:rPr lang="fr-FR" sz="5600" dirty="0"/>
              <a:t> le </a:t>
            </a:r>
            <a:r>
              <a:rPr lang="fr-FR" sz="5600" dirty="0">
                <a:solidFill>
                  <a:srgbClr val="C00000"/>
                </a:solidFill>
              </a:rPr>
              <a:t>prêt obtenu sera au taux de 3,20%</a:t>
            </a:r>
          </a:p>
          <a:p>
            <a:pPr lvl="1" algn="just"/>
            <a:r>
              <a:rPr lang="fr-FR" sz="4600" dirty="0"/>
              <a:t>Ouvert le </a:t>
            </a:r>
            <a:r>
              <a:rPr lang="fr-FR" sz="4600" dirty="0">
                <a:solidFill>
                  <a:srgbClr val="C00000"/>
                </a:solidFill>
              </a:rPr>
              <a:t>4/4/2023</a:t>
            </a:r>
            <a:r>
              <a:rPr lang="fr-FR" sz="4600" dirty="0"/>
              <a:t> avec un </a:t>
            </a:r>
            <a:r>
              <a:rPr lang="fr-FR" sz="4600" dirty="0">
                <a:solidFill>
                  <a:srgbClr val="C00000"/>
                </a:solidFill>
              </a:rPr>
              <a:t>versement initial de 225€ et 45€ de versements mensuels programmés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dirty="0"/>
              <a:t> </a:t>
            </a:r>
            <a:endParaRPr lang="fr-FR" sz="5600" dirty="0"/>
          </a:p>
          <a:p>
            <a:pPr marL="468000" lvl="1" indent="0">
              <a:buNone/>
            </a:pPr>
            <a:endParaRPr lang="fr-FR" sz="1500" u="sng" dirty="0">
              <a:solidFill>
                <a:srgbClr val="0563C1"/>
              </a:solidFill>
              <a:effectLst/>
              <a:ea typeface="Calibri" panose="020F0502020204030204" pitchFamily="34" charset="0"/>
            </a:endParaRPr>
          </a:p>
          <a:p>
            <a:pPr marL="468000" lvl="1" indent="0">
              <a:buNone/>
            </a:pPr>
            <a:endParaRPr lang="fr-FR" sz="1500" dirty="0">
              <a:ea typeface="Calibri" panose="020F0502020204030204" pitchFamily="34" charset="0"/>
            </a:endParaRPr>
          </a:p>
          <a:p>
            <a:pPr lvl="1"/>
            <a:endParaRPr lang="fr-FR" sz="1500" dirty="0"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fr-FR" sz="1500" dirty="0"/>
          </a:p>
          <a:p>
            <a:pPr marL="0" indent="0" algn="just">
              <a:buNone/>
            </a:pPr>
            <a:endParaRPr lang="fr-FR" sz="1500" dirty="0"/>
          </a:p>
          <a:p>
            <a:pPr marL="0" indent="0" algn="just">
              <a:buNone/>
            </a:pPr>
            <a:r>
              <a:rPr lang="fr-FR" b="1" dirty="0"/>
              <a:t>	                     	</a:t>
            </a:r>
            <a:endParaRPr lang="fr-FR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Le PEL : un exemple concret d’impact des versements exceptionnels sur les droits à prêts 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9C11F23E-0304-4E9A-B81D-AF11BC667D67}"/>
              </a:ext>
            </a:extLst>
          </p:cNvPr>
          <p:cNvSpPr txBox="1">
            <a:spLocks/>
          </p:cNvSpPr>
          <p:nvPr/>
        </p:nvSpPr>
        <p:spPr>
          <a:xfrm>
            <a:off x="9657506" y="134429"/>
            <a:ext cx="7300006" cy="2312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/>
              <a:t>LE PEL TOUT LE MONDE EN PARLE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B23ACCE-21E4-40B5-93E3-C6FD16B665FA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EF4CE2-A011-453A-8CE4-875FF79265AA}"/>
              </a:ext>
            </a:extLst>
          </p:cNvPr>
          <p:cNvSpPr/>
          <p:nvPr/>
        </p:nvSpPr>
        <p:spPr>
          <a:xfrm>
            <a:off x="0" y="6445250"/>
            <a:ext cx="749300" cy="412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5">
            <a:extLst>
              <a:ext uri="{FF2B5EF4-FFF2-40B4-BE49-F238E27FC236}">
                <a16:creationId xmlns:a16="http://schemas.microsoft.com/office/drawing/2014/main" id="{4E0C2BDD-F68B-04D0-E32D-170FAA4B3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304964"/>
              </p:ext>
            </p:extLst>
          </p:nvPr>
        </p:nvGraphicFramePr>
        <p:xfrm>
          <a:off x="2944008" y="2241301"/>
          <a:ext cx="5314167" cy="2805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912">
                  <a:extLst>
                    <a:ext uri="{9D8B030D-6E8A-4147-A177-3AD203B41FA5}">
                      <a16:colId xmlns:a16="http://schemas.microsoft.com/office/drawing/2014/main" val="293925981"/>
                    </a:ext>
                  </a:extLst>
                </a:gridCol>
                <a:gridCol w="1353585">
                  <a:extLst>
                    <a:ext uri="{9D8B030D-6E8A-4147-A177-3AD203B41FA5}">
                      <a16:colId xmlns:a16="http://schemas.microsoft.com/office/drawing/2014/main" val="528634731"/>
                    </a:ext>
                  </a:extLst>
                </a:gridCol>
                <a:gridCol w="1302956">
                  <a:extLst>
                    <a:ext uri="{9D8B030D-6E8A-4147-A177-3AD203B41FA5}">
                      <a16:colId xmlns:a16="http://schemas.microsoft.com/office/drawing/2014/main" val="3781525351"/>
                    </a:ext>
                  </a:extLst>
                </a:gridCol>
                <a:gridCol w="1246714">
                  <a:extLst>
                    <a:ext uri="{9D8B030D-6E8A-4147-A177-3AD203B41FA5}">
                      <a16:colId xmlns:a16="http://schemas.microsoft.com/office/drawing/2014/main" val="2692287983"/>
                    </a:ext>
                  </a:extLst>
                </a:gridCol>
              </a:tblGrid>
              <a:tr h="690175"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bg1"/>
                          </a:solidFill>
                        </a:rPr>
                        <a:t>Simulation au 4/4/2026</a:t>
                      </a:r>
                    </a:p>
                    <a:p>
                      <a:pPr algn="ctr"/>
                      <a:r>
                        <a:rPr lang="fr-FR" sz="1200" b="0" dirty="0">
                          <a:solidFill>
                            <a:schemeClr val="bg1"/>
                          </a:solidFill>
                        </a:rPr>
                        <a:t>Soit aux 3 ans du </a:t>
                      </a:r>
                      <a:r>
                        <a:rPr lang="fr-FR" sz="1200" b="0" dirty="0" err="1">
                          <a:solidFill>
                            <a:schemeClr val="bg1"/>
                          </a:solidFill>
                        </a:rPr>
                        <a:t>Pel</a:t>
                      </a:r>
                      <a:endParaRPr lang="fr-FR" sz="1200" b="0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fr-F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79873"/>
                  </a:ext>
                </a:extLst>
              </a:tr>
              <a:tr h="402461">
                <a:tc rowSpan="2"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Versement exceptionnel *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17834"/>
                  </a:ext>
                </a:extLst>
              </a:tr>
              <a:tr h="327280"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01961"/>
                  </a:ext>
                </a:extLst>
              </a:tr>
              <a:tr h="45819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Prêt sur 5 ans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4 837,32 €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26 734,94 €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51 065,62 €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6135305"/>
                  </a:ext>
                </a:extLst>
              </a:tr>
              <a:tr h="458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Prêt sur 10 ans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2 399,73 €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13 262,82 €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25 332,92 €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8572225"/>
                  </a:ext>
                </a:extLst>
              </a:tr>
              <a:tr h="458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Prêt sur 15 ans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1 579,08 €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8 727,27 €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16 669,71 €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4082636"/>
                  </a:ext>
                </a:extLst>
              </a:tr>
            </a:tbl>
          </a:graphicData>
        </a:graphic>
      </p:graphicFrame>
      <p:pic>
        <p:nvPicPr>
          <p:cNvPr id="11" name="Picture 4" descr="Lève la main. la main d'un homme d'affaires avec un grand bravo. Vecteur Premium">
            <a:extLst>
              <a:ext uri="{FF2B5EF4-FFF2-40B4-BE49-F238E27FC236}">
                <a16:creationId xmlns:a16="http://schemas.microsoft.com/office/drawing/2014/main" id="{08E5A222-BB0F-4117-098A-7DB5C204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17B4C5"/>
              </a:clrFrom>
              <a:clrTo>
                <a:srgbClr val="17B4C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1" r="54729"/>
          <a:stretch>
            <a:fillRect/>
          </a:stretch>
        </p:blipFill>
        <p:spPr bwMode="auto">
          <a:xfrm flipH="1">
            <a:off x="10692228" y="4916261"/>
            <a:ext cx="1499772" cy="157882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6F0E5E-AC94-98BA-539E-9B23ABAC2C27}"/>
              </a:ext>
            </a:extLst>
          </p:cNvPr>
          <p:cNvSpPr txBox="1"/>
          <p:nvPr/>
        </p:nvSpPr>
        <p:spPr>
          <a:xfrm>
            <a:off x="1286659" y="5085924"/>
            <a:ext cx="1023793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Pour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compléter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 le Prêt principal, pour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financer des travaux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, des versements complémentaires sur le PEL permettent d’augmenter l’enveloppe de droit à prêt et donc de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baisser le taux de prêt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moyen du projet immobilier des clients !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Un prêt PEL c’est 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0 € de frais de dossier et aucune Indemnités de Remboursement Anticipé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(IRA)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placement en toute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sécurité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 a tous à y gagner    </a:t>
            </a:r>
          </a:p>
          <a:p>
            <a:pPr lvl="4">
              <a:spcBef>
                <a:spcPts val="6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* Réalisé le 23/10/2023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C95DF0-542A-0B96-D1FB-9514E59C5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65" y="3008789"/>
            <a:ext cx="566876" cy="56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00427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MASQUE Ecu vie">
  <a:themeElements>
    <a:clrScheme name="Personnalisé 1">
      <a:dk1>
        <a:srgbClr val="666666"/>
      </a:dk1>
      <a:lt1>
        <a:sysClr val="window" lastClr="FFFFFF"/>
      </a:lt1>
      <a:dk2>
        <a:srgbClr val="666666"/>
      </a:dk2>
      <a:lt2>
        <a:srgbClr val="E7E6E6"/>
      </a:lt2>
      <a:accent1>
        <a:srgbClr val="F49D63"/>
      </a:accent1>
      <a:accent2>
        <a:srgbClr val="09B2AF"/>
      </a:accent2>
      <a:accent3>
        <a:srgbClr val="EA4E55"/>
      </a:accent3>
      <a:accent4>
        <a:srgbClr val="666666"/>
      </a:accent4>
      <a:accent5>
        <a:srgbClr val="F49D63"/>
      </a:accent5>
      <a:accent6>
        <a:srgbClr val="EA4E55"/>
      </a:accent6>
      <a:hlink>
        <a:srgbClr val="0070C0"/>
      </a:hlink>
      <a:folHlink>
        <a:srgbClr val="7030A0"/>
      </a:folHlink>
    </a:clrScheme>
    <a:fontScheme name="Personnalisé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 Ecu vie" id="{1FB529DE-9CC5-4DC3-A0DD-CF8C16720185}" vid="{22796D15-6536-4F17-80F5-09610C5C3AA6}"/>
    </a:ext>
  </a:extLst>
</a:theme>
</file>

<file path=ppt/theme/theme3.xml><?xml version="1.0" encoding="utf-8"?>
<a:theme xmlns:a="http://schemas.openxmlformats.org/drawingml/2006/main" name="1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4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2E423AD78C9348AF3F47E0A599D404" ma:contentTypeVersion="6" ma:contentTypeDescription="Create a new document." ma:contentTypeScope="" ma:versionID="e5b8c4e24fdb9d388a326aae4641e168">
  <xsd:schema xmlns:xsd="http://www.w3.org/2001/XMLSchema" xmlns:xs="http://www.w3.org/2001/XMLSchema" xmlns:p="http://schemas.microsoft.com/office/2006/metadata/properties" xmlns:ns2="706400e0-5524-4a10-bc59-ebd116c1c4b7" xmlns:ns3="b1e31c5f-0c42-433f-a038-312fa464f5e3" targetNamespace="http://schemas.microsoft.com/office/2006/metadata/properties" ma:root="true" ma:fieldsID="e051ebc9cc1e678916c6b490bbc70a88" ns2:_="" ns3:_="">
    <xsd:import namespace="706400e0-5524-4a10-bc59-ebd116c1c4b7"/>
    <xsd:import namespace="b1e31c5f-0c42-433f-a038-312fa464f5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400e0-5524-4a10-bc59-ebd116c1c4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31c5f-0c42-433f-a038-312fa464f5e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E2311A-9A93-4321-B2B2-F4BA8DFE2EA8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E0AAD277-238D-42D4-8182-9CBEDF4B5F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C06995-40FA-4D49-847C-3F9E5A8E41F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706400e0-5524-4a10-bc59-ebd116c1c4b7"/>
    <ds:schemaRef ds:uri="b1e31c5f-0c42-433f-a038-312fa464f5e3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72A4BE33-675F-49D3-8E9F-D79F232B2A43}">
  <ds:schemaRefs>
    <ds:schemaRef ds:uri="706400e0-5524-4a10-bc59-ebd116c1c4b7"/>
    <ds:schemaRef ds:uri="b1e31c5f-0c42-433f-a038-312fa464f5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6355</TotalTime>
  <Words>433</Words>
  <Application>Microsoft Office PowerPoint</Application>
  <PresentationFormat>Grand écran</PresentationFormat>
  <Paragraphs>82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</vt:i4>
      </vt:variant>
    </vt:vector>
  </HeadingPairs>
  <TitlesOfParts>
    <vt:vector size="15" baseType="lpstr">
      <vt:lpstr>Arial</vt:lpstr>
      <vt:lpstr>Arial Black</vt:lpstr>
      <vt:lpstr>Calibri</vt:lpstr>
      <vt:lpstr>Lucida Grande</vt:lpstr>
      <vt:lpstr>Montserrat Black</vt:lpstr>
      <vt:lpstr>Wide Latin</vt:lpstr>
      <vt:lpstr>Wingdings</vt:lpstr>
      <vt:lpstr>Wingdings 2</vt:lpstr>
      <vt:lpstr>Caisse d'Epargne</vt:lpstr>
      <vt:lpstr>MASQUE Ecu vie</vt:lpstr>
      <vt:lpstr>1_Caisse d'Epargne</vt:lpstr>
      <vt:lpstr>Thème Office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ARMANT Valerie [CEGEE]</cp:lastModifiedBy>
  <cp:revision>213</cp:revision>
  <dcterms:created xsi:type="dcterms:W3CDTF">2021-07-28T12:57:33Z</dcterms:created>
  <dcterms:modified xsi:type="dcterms:W3CDTF">2023-11-14T13:32:07Z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0x010100832E423AD78C9348AF3F47E0A599D404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2023-01-12T13:14:16Z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