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17" r:id="rId2"/>
  </p:sldMasterIdLst>
  <p:notesMasterIdLst>
    <p:notesMasterId r:id="rId5"/>
  </p:notesMasterIdLst>
  <p:handoutMasterIdLst>
    <p:handoutMasterId r:id="rId6"/>
  </p:handoutMasterIdLst>
  <p:sldIdLst>
    <p:sldId id="260" r:id="rId3"/>
    <p:sldId id="261" r:id="rId4"/>
  </p:sldIdLst>
  <p:sldSz cx="6858000" cy="9144000" type="screen4x3"/>
  <p:notesSz cx="6858000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900">
          <p15:clr>
            <a:srgbClr val="A4A3A4"/>
          </p15:clr>
        </p15:guide>
        <p15:guide id="2" pos="2239">
          <p15:clr>
            <a:srgbClr val="A4A3A4"/>
          </p15:clr>
        </p15:guide>
        <p15:guide id="3" pos="3524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004E"/>
    <a:srgbClr val="CDCECC"/>
    <a:srgbClr val="68036D"/>
    <a:srgbClr val="000000"/>
    <a:srgbClr val="EA9922"/>
    <a:srgbClr val="581D41"/>
    <a:srgbClr val="9EA09E"/>
    <a:srgbClr val="4F504F"/>
    <a:srgbClr val="DE6225"/>
    <a:srgbClr val="DE6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3" autoAdjust="0"/>
    <p:restoredTop sz="98039" autoAdjust="0"/>
  </p:normalViewPr>
  <p:slideViewPr>
    <p:cSldViewPr snapToGrid="0" snapToObjects="1" showGuides="1">
      <p:cViewPr>
        <p:scale>
          <a:sx n="110" d="100"/>
          <a:sy n="110" d="100"/>
        </p:scale>
        <p:origin x="-2844" y="-72"/>
      </p:cViewPr>
      <p:guideLst>
        <p:guide orient="horz" pos="2900"/>
        <p:guide pos="2239"/>
        <p:guide pos="352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8" d="100"/>
          <a:sy n="68" d="100"/>
        </p:scale>
        <p:origin x="-3252" y="-96"/>
      </p:cViewPr>
      <p:guideLst>
        <p:guide orient="horz" pos="3127"/>
        <p:guide pos="21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04A43-571B-9D46-9580-A11883A7CE68}" type="datetimeFigureOut">
              <a:rPr lang="fr-FR" smtClean="0"/>
              <a:t>22/01/2018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9428584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008D8-7991-FA4E-B861-B0EF86D802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824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90AEF-4B4C-43A6-8E8D-23ABEF769E47}" type="datetimeFigureOut">
              <a:rPr lang="fr-FR" smtClean="0"/>
              <a:t>22/01/2018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033588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715155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73702-D598-4751-9096-22E12BABAD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8668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6" y="175750"/>
            <a:ext cx="1805926" cy="513687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6913" y="2116770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5847918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894" y="6956514"/>
            <a:ext cx="2908462" cy="1352049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25016" y="7162800"/>
            <a:ext cx="3313509" cy="6604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/>
              <a:t>Attendus</a:t>
            </a:r>
          </a:p>
          <a:p>
            <a:pPr lvl="0"/>
            <a:endParaRPr lang="fr-FR" dirty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25016" y="7823200"/>
            <a:ext cx="3313509" cy="897467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/>
              <a:t>Contact (nom + titre)</a:t>
            </a:r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601429" y="2152608"/>
            <a:ext cx="6025313" cy="1960033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601429" y="4306680"/>
            <a:ext cx="6031970" cy="1239275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3619096" y="1652757"/>
            <a:ext cx="3006329" cy="461433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4891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601429" y="2152608"/>
            <a:ext cx="6025313" cy="1960033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01429" y="4306680"/>
            <a:ext cx="6031970" cy="1239275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742" y="6443534"/>
            <a:ext cx="1986518" cy="1956847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6913" y="2116770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5847918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6" y="175750"/>
            <a:ext cx="1805926" cy="513687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3619096" y="1652757"/>
            <a:ext cx="3006329" cy="461433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553670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81" y="3773085"/>
            <a:ext cx="3519239" cy="149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4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2561847"/>
            <a:ext cx="6858001" cy="1816100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20304" y="4377948"/>
            <a:ext cx="5829300" cy="2000249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782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027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2900" y="2133602"/>
            <a:ext cx="6172200" cy="404030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342900" y="6718283"/>
            <a:ext cx="6172200" cy="1239275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3852662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037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342900" y="2046817"/>
            <a:ext cx="3030141" cy="853016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3483769" y="2046817"/>
            <a:ext cx="3031331" cy="853016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68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/>
          <a:lstStyle/>
          <a:p>
            <a:fld id="{CB8530E8-78E4-3145-9182-1DAABA991BC3}" type="datetimeFigureOut">
              <a:rPr lang="fr-FR" smtClean="0"/>
              <a:t>22/01/2018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/>
          <a:lstStyle/>
          <a:p>
            <a:fld id="{1D10F0A8-F6A5-5240-ABC2-2C9E57741F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écran 2014-02-18 à 15.51.4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6" y="175750"/>
            <a:ext cx="1805926" cy="513687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6913" y="2116770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5847918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Capture d’écran 2014-02-18 à 15.54.4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894" y="6956514"/>
            <a:ext cx="2908462" cy="1352049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sz="quarter" idx="11" hasCustomPrompt="1"/>
          </p:nvPr>
        </p:nvSpPr>
        <p:spPr>
          <a:xfrm>
            <a:off x="125016" y="7162800"/>
            <a:ext cx="3313509" cy="660400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/>
              <a:t>Attendus</a:t>
            </a:r>
          </a:p>
          <a:p>
            <a:pPr lvl="0"/>
            <a:endParaRPr lang="fr-FR" dirty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2" hasCustomPrompt="1"/>
          </p:nvPr>
        </p:nvSpPr>
        <p:spPr>
          <a:xfrm>
            <a:off x="125016" y="7823200"/>
            <a:ext cx="3313509" cy="897467"/>
          </a:xfrm>
          <a:ln>
            <a:noFill/>
          </a:ln>
        </p:spPr>
        <p:txBody>
          <a:bodyPr>
            <a:normAutofit/>
          </a:bodyPr>
          <a:lstStyle>
            <a:lvl1pPr>
              <a:defRPr sz="1400" b="1"/>
            </a:lvl1pPr>
          </a:lstStyle>
          <a:p>
            <a:pPr lvl="0"/>
            <a:r>
              <a:rPr lang="fr-FR" dirty="0"/>
              <a:t>Contact (nom + titre)</a:t>
            </a:r>
          </a:p>
        </p:txBody>
      </p:sp>
      <p:sp>
        <p:nvSpPr>
          <p:cNvPr id="15" name="Titre 1"/>
          <p:cNvSpPr>
            <a:spLocks noGrp="1"/>
          </p:cNvSpPr>
          <p:nvPr>
            <p:ph type="ctrTitle" hasCustomPrompt="1"/>
          </p:nvPr>
        </p:nvSpPr>
        <p:spPr>
          <a:xfrm>
            <a:off x="601429" y="2152608"/>
            <a:ext cx="6025313" cy="1960033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601429" y="4306680"/>
            <a:ext cx="6031970" cy="1239275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17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3619096" y="1652757"/>
            <a:ext cx="3006329" cy="461433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26574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601429" y="2152608"/>
            <a:ext cx="6025313" cy="1960033"/>
          </a:xfrm>
          <a:ln w="22225">
            <a:noFill/>
          </a:ln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01429" y="4306680"/>
            <a:ext cx="6031970" cy="1239275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pic>
        <p:nvPicPr>
          <p:cNvPr id="9" name="Image 8" descr="Capture d’écran 2014-02-18 à 16.03.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742" y="6443534"/>
            <a:ext cx="1986518" cy="1956847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6913" y="2116770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 userDrawn="1"/>
        </p:nvCxnSpPr>
        <p:spPr>
          <a:xfrm>
            <a:off x="0" y="5847918"/>
            <a:ext cx="6858000" cy="17639"/>
          </a:xfrm>
          <a:prstGeom prst="line">
            <a:avLst/>
          </a:prstGeom>
          <a:ln w="12700" cmpd="sng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apture d’écran 2014-02-18 à 15.51.4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6" y="175750"/>
            <a:ext cx="1805926" cy="513687"/>
          </a:xfrm>
          <a:prstGeom prst="rect">
            <a:avLst/>
          </a:prstGeom>
        </p:spPr>
      </p:pic>
      <p:sp>
        <p:nvSpPr>
          <p:cNvPr id="11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3619096" y="1652757"/>
            <a:ext cx="3006329" cy="461433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fr-FR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85805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81" y="3773085"/>
            <a:ext cx="3519239" cy="149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564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2561847"/>
            <a:ext cx="6858001" cy="1816100"/>
          </a:xfrm>
        </p:spPr>
        <p:txBody>
          <a:bodyPr anchor="ctr">
            <a:normAutofit/>
          </a:bodyPr>
          <a:lstStyle>
            <a:lvl1pPr algn="ctr">
              <a:defRPr sz="3000" b="1" cap="all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20304" y="4377948"/>
            <a:ext cx="5829300" cy="2000249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675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7850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2900" y="2133602"/>
            <a:ext cx="6172200" cy="404030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3" hasCustomPrompt="1"/>
          </p:nvPr>
        </p:nvSpPr>
        <p:spPr>
          <a:xfrm>
            <a:off x="342900" y="6718283"/>
            <a:ext cx="6172200" cy="1239275"/>
          </a:xfrm>
          <a:noFill/>
          <a:ln w="38100" cmpd="sng">
            <a:solidFill>
              <a:srgbClr val="CD0920"/>
            </a:solidFill>
            <a:rou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anchor="ctr"/>
          <a:lstStyle>
            <a:lvl1pPr marL="0" indent="0" algn="ctr">
              <a:buNone/>
              <a:defRPr baseline="0">
                <a:solidFill>
                  <a:srgbClr val="4F50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la conclusion</a:t>
            </a:r>
          </a:p>
        </p:txBody>
      </p:sp>
    </p:spTree>
    <p:extLst>
      <p:ext uri="{BB962C8B-B14F-4D97-AF65-F5344CB8AC3E}">
        <p14:creationId xmlns:p14="http://schemas.microsoft.com/office/powerpoint/2010/main" val="667816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217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342900" y="2046817"/>
            <a:ext cx="3030141" cy="853016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3483769" y="2046817"/>
            <a:ext cx="3031331" cy="853016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96DE-1E05-BF43-8036-15330E4D13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108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5.emf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366184"/>
            <a:ext cx="6858000" cy="1524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MSIPCMe1c74e4a81589e3ff8cd8ff8" descr="{&quot;HashCode&quot;:680487419,&quot;Placement&quot;:&quot;Footer&quot;,&quot;Top&quot;:699.343,&quot;Left&quot;:0.0}">
            <a:extLst>
              <a:ext uri="{FF2B5EF4-FFF2-40B4-BE49-F238E27FC236}">
                <a16:creationId xmlns="" xmlns:a16="http://schemas.microsoft.com/office/drawing/2014/main" id="{E89C231D-0067-4A1D-9ED8-82A9608160E8}"/>
              </a:ext>
            </a:extLst>
          </p:cNvPr>
          <p:cNvSpPr txBox="1"/>
          <p:nvPr userDrawn="1"/>
        </p:nvSpPr>
        <p:spPr>
          <a:xfrm>
            <a:off x="0" y="8881656"/>
            <a:ext cx="1301950" cy="262344"/>
          </a:xfrm>
          <a:prstGeom prst="rect">
            <a:avLst/>
          </a:prstGeom>
          <a:noFill/>
        </p:spPr>
        <p:txBody>
          <a:bodyPr vert="horz" wrap="none" t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3937150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2" r:id="rId3"/>
    <p:sldLayoutId id="2147483651" r:id="rId4"/>
    <p:sldLayoutId id="2147483650" r:id="rId5"/>
    <p:sldLayoutId id="2147483661" r:id="rId6"/>
    <p:sldLayoutId id="2147483652" r:id="rId7"/>
    <p:sldLayoutId id="2147483653" r:id="rId8"/>
    <p:sldLayoutId id="2147483726" r:id="rId9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366184"/>
            <a:ext cx="6858000" cy="1524000"/>
          </a:xfrm>
          <a:prstGeom prst="rect">
            <a:avLst/>
          </a:prstGeom>
          <a:ln w="6350">
            <a:gradFill flip="none" rotWithShape="1">
              <a:gsLst>
                <a:gs pos="50000">
                  <a:srgbClr val="4F504F"/>
                </a:gs>
                <a:gs pos="100000">
                  <a:srgbClr val="D7D8D6"/>
                </a:gs>
                <a:gs pos="0">
                  <a:srgbClr val="D7D8D6"/>
                </a:gs>
              </a:gsLst>
              <a:lin ang="0" scaled="1"/>
              <a:tileRect/>
            </a:gra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2628900" y="8493753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D6F496DE-1E05-BF43-8036-15330E4D132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Image 11" descr="Capture d’écran 2014-02-18 à 15.54.41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272" y="8434549"/>
            <a:ext cx="1492501" cy="693815"/>
          </a:xfrm>
          <a:prstGeom prst="rect">
            <a:avLst/>
          </a:prstGeom>
        </p:spPr>
      </p:pic>
      <p:cxnSp>
        <p:nvCxnSpPr>
          <p:cNvPr id="8" name="Connecteur droit 7"/>
          <p:cNvCxnSpPr/>
          <p:nvPr userDrawn="1"/>
        </p:nvCxnSpPr>
        <p:spPr>
          <a:xfrm>
            <a:off x="0" y="8383431"/>
            <a:ext cx="6858000" cy="0"/>
          </a:xfrm>
          <a:prstGeom prst="line">
            <a:avLst/>
          </a:prstGeom>
          <a:ln w="9525" cmpd="sng">
            <a:solidFill>
              <a:srgbClr val="4F504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GRIFFE_PRO 2.pdf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5253" y="8610330"/>
            <a:ext cx="1793551" cy="352631"/>
          </a:xfrm>
          <a:prstGeom prst="rect">
            <a:avLst/>
          </a:prstGeom>
        </p:spPr>
      </p:pic>
      <p:sp>
        <p:nvSpPr>
          <p:cNvPr id="4" name="MSIPCMe8d34600879c5a5e6ce71d7d" descr="{&quot;HashCode&quot;:680487419,&quot;Placement&quot;:&quot;Footer&quot;,&quot;Top&quot;:699.343,&quot;Left&quot;:0.0}">
            <a:extLst>
              <a:ext uri="{FF2B5EF4-FFF2-40B4-BE49-F238E27FC236}">
                <a16:creationId xmlns="" xmlns:a16="http://schemas.microsoft.com/office/drawing/2014/main" id="{638A65DE-EF68-4002-BD88-1685C224C469}"/>
              </a:ext>
            </a:extLst>
          </p:cNvPr>
          <p:cNvSpPr txBox="1"/>
          <p:nvPr userDrawn="1"/>
        </p:nvSpPr>
        <p:spPr>
          <a:xfrm>
            <a:off x="0" y="8881656"/>
            <a:ext cx="1301950" cy="262344"/>
          </a:xfrm>
          <a:prstGeom prst="rect">
            <a:avLst/>
          </a:prstGeom>
          <a:noFill/>
        </p:spPr>
        <p:txBody>
          <a:bodyPr vert="horz" wrap="none" t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</a:rPr>
              <a:t>C2 - Internal Natixis</a:t>
            </a:r>
          </a:p>
        </p:txBody>
      </p:sp>
    </p:spTree>
    <p:extLst>
      <p:ext uri="{BB962C8B-B14F-4D97-AF65-F5344CB8AC3E}">
        <p14:creationId xmlns:p14="http://schemas.microsoft.com/office/powerpoint/2010/main" val="2392590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 cap="all">
          <a:solidFill>
            <a:srgbClr val="CD0920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D0920"/>
        </a:buClr>
        <a:buSzPct val="75000"/>
        <a:buFont typeface="Lucida Grande"/>
        <a:buChar char="▶"/>
        <a:defRPr sz="2000" kern="1200">
          <a:solidFill>
            <a:srgbClr val="4F504F"/>
          </a:solidFill>
          <a:latin typeface="Helvetica"/>
          <a:ea typeface="+mn-ea"/>
          <a:cs typeface="Helvetica"/>
        </a:defRPr>
      </a:lvl1pPr>
      <a:lvl2pPr marL="806450" indent="-349250" algn="l" defTabSz="457200" rtl="0" eaLnBrk="1" latinLnBrk="0" hangingPunct="1">
        <a:spcBef>
          <a:spcPct val="20000"/>
        </a:spcBef>
        <a:buClr>
          <a:srgbClr val="CD0920"/>
        </a:buClr>
        <a:buSzPct val="125000"/>
        <a:buFont typeface="Arial"/>
        <a:buChar char="•"/>
        <a:defRPr sz="1800" kern="1200" baseline="0">
          <a:solidFill>
            <a:srgbClr val="4F504F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D0920"/>
        </a:buClr>
        <a:buSzPct val="80000"/>
        <a:buFont typeface="Wingdings" charset="2"/>
        <a:buChar char=""/>
        <a:defRPr sz="1600" kern="1200">
          <a:solidFill>
            <a:srgbClr val="4F504F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CD0920"/>
        </a:buClr>
        <a:buFont typeface="Wingdings" charset="2"/>
        <a:buChar char="§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D0920"/>
        </a:buClr>
        <a:buFont typeface="Lucida Grande"/>
        <a:buChar char="-"/>
        <a:defRPr sz="1400" kern="1200">
          <a:solidFill>
            <a:srgbClr val="4F504F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Box 13"/>
          <p:cNvSpPr txBox="1">
            <a:spLocks noChangeArrowheads="1"/>
          </p:cNvSpPr>
          <p:nvPr/>
        </p:nvSpPr>
        <p:spPr bwMode="auto">
          <a:xfrm>
            <a:off x="134457" y="147744"/>
            <a:ext cx="6625862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>
                <a:solidFill>
                  <a:schemeClr val="bg2"/>
                </a:solidFill>
                <a:ea typeface="ＭＳ Ｐゴシック" pitchFamily="1" charset="-128"/>
              </a:rPr>
              <a:t>NOTAIRE – Création loi Macron</a:t>
            </a:r>
          </a:p>
        </p:txBody>
      </p:sp>
      <p:sp>
        <p:nvSpPr>
          <p:cNvPr id="63" name="Rectangle 10"/>
          <p:cNvSpPr>
            <a:spLocks noChangeArrowheads="1"/>
          </p:cNvSpPr>
          <p:nvPr/>
        </p:nvSpPr>
        <p:spPr bwMode="auto">
          <a:xfrm>
            <a:off x="134451" y="1421799"/>
            <a:ext cx="1153230" cy="875863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endParaRPr lang="fr-FR" sz="800" dirty="0">
              <a:solidFill>
                <a:srgbClr val="604A7B"/>
              </a:solidFill>
            </a:endParaRPr>
          </a:p>
        </p:txBody>
      </p:sp>
      <p:sp>
        <p:nvSpPr>
          <p:cNvPr id="68" name="Rectangle 10"/>
          <p:cNvSpPr>
            <a:spLocks noChangeArrowheads="1"/>
          </p:cNvSpPr>
          <p:nvPr/>
        </p:nvSpPr>
        <p:spPr bwMode="auto">
          <a:xfrm>
            <a:off x="129394" y="717630"/>
            <a:ext cx="6630924" cy="64473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xtLst/>
        </p:spPr>
        <p:txBody>
          <a:bodyPr anchor="ctr"/>
          <a:lstStyle/>
          <a:p>
            <a:r>
              <a:rPr lang="fr-FR" sz="1000" b="1" dirty="0">
                <a:solidFill>
                  <a:srgbClr val="676964"/>
                </a:solidFill>
              </a:rPr>
              <a:t>Protocole national : Caisse d’Epargne / CEGC-SACCEF / favorisant l’accès des notaires en création au crédit bancaire et facilitant leur accompagnement financier </a:t>
            </a:r>
            <a:endParaRPr lang="fr-FR" sz="10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000" b="1" dirty="0">
                <a:solidFill>
                  <a:schemeClr val="bg1">
                    <a:lumMod val="50000"/>
                  </a:schemeClr>
                </a:solidFill>
              </a:rPr>
              <a:t>Code Naf : 6910Z</a:t>
            </a:r>
            <a:endParaRPr lang="fr-FR" sz="1000" b="1" dirty="0">
              <a:solidFill>
                <a:srgbClr val="676964"/>
              </a:solidFill>
            </a:endParaRPr>
          </a:p>
        </p:txBody>
      </p:sp>
      <p:sp>
        <p:nvSpPr>
          <p:cNvPr id="81" name="Rectangle à coins arrondis 80"/>
          <p:cNvSpPr/>
          <p:nvPr/>
        </p:nvSpPr>
        <p:spPr>
          <a:xfrm>
            <a:off x="194445" y="1508107"/>
            <a:ext cx="1022191" cy="653473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 smtClean="0">
                <a:solidFill>
                  <a:srgbClr val="FFFFFF"/>
                </a:solidFill>
              </a:rPr>
              <a:t>CONTEXTE</a:t>
            </a:r>
            <a:endParaRPr lang="fr-FR" sz="700" dirty="0">
              <a:solidFill>
                <a:srgbClr val="FFFFFF"/>
              </a:solidFill>
            </a:endParaRPr>
          </a:p>
        </p:txBody>
      </p:sp>
      <p:sp>
        <p:nvSpPr>
          <p:cNvPr id="115" name="Text Box 13"/>
          <p:cNvSpPr txBox="1">
            <a:spLocks noChangeArrowheads="1"/>
          </p:cNvSpPr>
          <p:nvPr/>
        </p:nvSpPr>
        <p:spPr bwMode="auto">
          <a:xfrm>
            <a:off x="122937" y="3226829"/>
            <a:ext cx="6655193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>
                <a:solidFill>
                  <a:schemeClr val="bg1"/>
                </a:solidFill>
                <a:ea typeface="ＭＳ Ｐゴシック" pitchFamily="1" charset="-128"/>
              </a:rPr>
              <a:t>RAPPEL CAUTION ET TARIFICATION</a:t>
            </a:r>
            <a:endParaRPr lang="fr-FR" sz="1400" b="1" kern="0" dirty="0">
              <a:solidFill>
                <a:schemeClr val="bg1"/>
              </a:solidFill>
              <a:ea typeface="ＭＳ Ｐゴシック" pitchFamily="1" charset="-128"/>
              <a:cs typeface="+mn-cs"/>
            </a:endParaRPr>
          </a:p>
        </p:txBody>
      </p:sp>
      <p:sp>
        <p:nvSpPr>
          <p:cNvPr id="135" name="Rectangle 10"/>
          <p:cNvSpPr>
            <a:spLocks noChangeArrowheads="1"/>
          </p:cNvSpPr>
          <p:nvPr/>
        </p:nvSpPr>
        <p:spPr bwMode="auto">
          <a:xfrm>
            <a:off x="134452" y="3560556"/>
            <a:ext cx="1587656" cy="1085508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endParaRPr lang="fr-FR" sz="800" dirty="0">
              <a:solidFill>
                <a:srgbClr val="604A7B"/>
              </a:solidFill>
            </a:endParaRPr>
          </a:p>
        </p:txBody>
      </p:sp>
      <p:sp>
        <p:nvSpPr>
          <p:cNvPr id="119" name="Rectangle à coins arrondis 118"/>
          <p:cNvSpPr/>
          <p:nvPr/>
        </p:nvSpPr>
        <p:spPr>
          <a:xfrm>
            <a:off x="156289" y="3711760"/>
            <a:ext cx="1493914" cy="851282"/>
          </a:xfrm>
          <a:prstGeom prst="roundRect">
            <a:avLst/>
          </a:prstGeom>
          <a:solidFill>
            <a:schemeClr val="bg2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>
                <a:solidFill>
                  <a:srgbClr val="FFFFFF"/>
                </a:solidFill>
              </a:rPr>
              <a:t>LA CAUTION SIMPLE «CLASSIQUE» SUR CRÉDITS D’INVESTISSEMENT</a:t>
            </a:r>
          </a:p>
        </p:txBody>
      </p:sp>
      <p:sp>
        <p:nvSpPr>
          <p:cNvPr id="164" name="Text Box 13"/>
          <p:cNvSpPr txBox="1">
            <a:spLocks noChangeArrowheads="1"/>
          </p:cNvSpPr>
          <p:nvPr/>
        </p:nvSpPr>
        <p:spPr bwMode="auto">
          <a:xfrm>
            <a:off x="145971" y="7349942"/>
            <a:ext cx="6614348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1400" b="1" kern="0" dirty="0">
              <a:solidFill>
                <a:schemeClr val="bg1"/>
              </a:solidFill>
              <a:ea typeface="ＭＳ Ｐゴシック" pitchFamily="1" charset="-128"/>
              <a:cs typeface="+mn-cs"/>
            </a:endParaRPr>
          </a:p>
        </p:txBody>
      </p:sp>
      <p:sp>
        <p:nvSpPr>
          <p:cNvPr id="36" name="Rectangle 10"/>
          <p:cNvSpPr>
            <a:spLocks noChangeArrowheads="1"/>
          </p:cNvSpPr>
          <p:nvPr/>
        </p:nvSpPr>
        <p:spPr bwMode="auto">
          <a:xfrm>
            <a:off x="140906" y="2388659"/>
            <a:ext cx="1153230" cy="789554"/>
          </a:xfrm>
          <a:prstGeom prst="rect">
            <a:avLst/>
          </a:prstGeom>
          <a:solidFill>
            <a:srgbClr val="ECECEC"/>
          </a:solidFill>
          <a:ln>
            <a:noFill/>
          </a:ln>
          <a:extLst/>
        </p:spPr>
        <p:txBody>
          <a:bodyPr vert="vert270" anchor="t"/>
          <a:lstStyle/>
          <a:p>
            <a:pPr algn="ctr"/>
            <a:endParaRPr lang="fr-FR" sz="800" dirty="0">
              <a:solidFill>
                <a:srgbClr val="604A7B"/>
              </a:solidFill>
            </a:endParaRPr>
          </a:p>
        </p:txBody>
      </p:sp>
      <p:sp>
        <p:nvSpPr>
          <p:cNvPr id="37" name="Rectangle à coins arrondis 36"/>
          <p:cNvSpPr/>
          <p:nvPr/>
        </p:nvSpPr>
        <p:spPr>
          <a:xfrm>
            <a:off x="211224" y="2453053"/>
            <a:ext cx="1022191" cy="58907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dirty="0">
                <a:solidFill>
                  <a:srgbClr val="FFFFFF"/>
                </a:solidFill>
              </a:rPr>
              <a:t>MODE OPÉRATOIRE CLIENT OU PROSPECT SACCEF CEGC</a:t>
            </a:r>
          </a:p>
        </p:txBody>
      </p:sp>
      <p:sp>
        <p:nvSpPr>
          <p:cNvPr id="38" name="Rectangle 10"/>
          <p:cNvSpPr>
            <a:spLocks noChangeArrowheads="1"/>
          </p:cNvSpPr>
          <p:nvPr/>
        </p:nvSpPr>
        <p:spPr bwMode="auto">
          <a:xfrm>
            <a:off x="1324425" y="2388658"/>
            <a:ext cx="5435893" cy="789555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xtLst/>
        </p:spPr>
        <p:txBody>
          <a:bodyPr anchor="ctr"/>
          <a:lstStyle/>
          <a:p>
            <a:pPr>
              <a:lnSpc>
                <a:spcPct val="110000"/>
              </a:lnSpc>
            </a:pPr>
            <a:r>
              <a:rPr lang="fr-FR" sz="800" b="1" dirty="0">
                <a:solidFill>
                  <a:srgbClr val="676964"/>
                </a:solidFill>
              </a:rPr>
              <a:t>Le conseiller dédié (zone/territoire/autre) </a:t>
            </a:r>
            <a:r>
              <a:rPr lang="fr-FR" sz="800" b="1" dirty="0" smtClean="0">
                <a:solidFill>
                  <a:srgbClr val="676964"/>
                </a:solidFill>
              </a:rPr>
              <a:t>reçoit la demande du </a:t>
            </a:r>
            <a:r>
              <a:rPr lang="fr-FR" sz="800" b="1" dirty="0">
                <a:solidFill>
                  <a:srgbClr val="676964"/>
                </a:solidFill>
              </a:rPr>
              <a:t>client/prospect, monte et envoie le dossier selon la procédure habituelle CEGC-SACCEF et interne à sa </a:t>
            </a:r>
            <a:r>
              <a:rPr lang="fr-FR" sz="800" b="1" dirty="0" smtClean="0">
                <a:solidFill>
                  <a:srgbClr val="676964"/>
                </a:solidFill>
              </a:rPr>
              <a:t>caisse.</a:t>
            </a:r>
            <a:endParaRPr lang="fr-FR" sz="800" b="1" dirty="0">
              <a:solidFill>
                <a:srgbClr val="676964"/>
              </a:solidFill>
            </a:endParaRPr>
          </a:p>
        </p:txBody>
      </p:sp>
      <p:sp>
        <p:nvSpPr>
          <p:cNvPr id="39" name="Rectangle 10"/>
          <p:cNvSpPr>
            <a:spLocks noChangeArrowheads="1"/>
          </p:cNvSpPr>
          <p:nvPr/>
        </p:nvSpPr>
        <p:spPr bwMode="auto">
          <a:xfrm>
            <a:off x="1324425" y="1421798"/>
            <a:ext cx="5435893" cy="966859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  <a:extLst/>
        </p:spPr>
        <p:txBody>
          <a:bodyPr anchor="ctr"/>
          <a:lstStyle/>
          <a:p>
            <a:r>
              <a:rPr lang="fr-FR" sz="800" dirty="0" smtClean="0">
                <a:solidFill>
                  <a:srgbClr val="676964"/>
                </a:solidFill>
              </a:rPr>
              <a:t>Depuis </a:t>
            </a:r>
            <a:r>
              <a:rPr lang="fr-FR" sz="800" dirty="0">
                <a:solidFill>
                  <a:srgbClr val="676964"/>
                </a:solidFill>
              </a:rPr>
              <a:t>le mercredi 16 novembre 2016, le dispositif pour la création d’office </a:t>
            </a:r>
            <a:r>
              <a:rPr lang="fr-FR" sz="800" dirty="0" smtClean="0">
                <a:solidFill>
                  <a:srgbClr val="676964"/>
                </a:solidFill>
              </a:rPr>
              <a:t>notariale (loi </a:t>
            </a:r>
            <a:r>
              <a:rPr lang="fr-FR" sz="800" dirty="0">
                <a:solidFill>
                  <a:srgbClr val="676964"/>
                </a:solidFill>
              </a:rPr>
              <a:t>Macron) est entré en vigueur</a:t>
            </a:r>
          </a:p>
          <a:p>
            <a:r>
              <a:rPr lang="fr-FR" sz="800" smtClean="0">
                <a:solidFill>
                  <a:srgbClr val="676964"/>
                </a:solidFill>
              </a:rPr>
              <a:t>Le nombre </a:t>
            </a:r>
            <a:r>
              <a:rPr lang="fr-FR" sz="800" dirty="0">
                <a:solidFill>
                  <a:srgbClr val="676964"/>
                </a:solidFill>
              </a:rPr>
              <a:t>des offices susceptibles d'être </a:t>
            </a:r>
            <a:r>
              <a:rPr lang="fr-FR" sz="800">
                <a:solidFill>
                  <a:srgbClr val="676964"/>
                </a:solidFill>
              </a:rPr>
              <a:t>créés a</a:t>
            </a:r>
            <a:r>
              <a:rPr lang="fr-FR" sz="800" smtClean="0">
                <a:solidFill>
                  <a:srgbClr val="676964"/>
                </a:solidFill>
              </a:rPr>
              <a:t> </a:t>
            </a:r>
            <a:r>
              <a:rPr lang="fr-FR" sz="800" dirty="0">
                <a:solidFill>
                  <a:srgbClr val="676964"/>
                </a:solidFill>
              </a:rPr>
              <a:t>été fixé à 1 002 pour les deux années à venir (Potentiel : 1.650 notaires</a:t>
            </a:r>
            <a:r>
              <a:rPr lang="fr-FR" sz="800" dirty="0" smtClean="0">
                <a:solidFill>
                  <a:srgbClr val="676964"/>
                </a:solidFill>
              </a:rPr>
              <a:t>) reparties selon une </a:t>
            </a:r>
            <a:r>
              <a:rPr lang="fr-FR" sz="800" dirty="0">
                <a:solidFill>
                  <a:srgbClr val="676964"/>
                </a:solidFill>
              </a:rPr>
              <a:t>carte établie par l'Autorité de la concurrence, qui divise le territoire en 247 </a:t>
            </a:r>
            <a:r>
              <a:rPr lang="fr-FR" sz="800" dirty="0" smtClean="0">
                <a:solidFill>
                  <a:srgbClr val="676964"/>
                </a:solidFill>
              </a:rPr>
              <a:t>zones. </a:t>
            </a:r>
            <a:r>
              <a:rPr lang="fr-FR" sz="800" dirty="0">
                <a:solidFill>
                  <a:srgbClr val="676964"/>
                </a:solidFill>
              </a:rPr>
              <a:t>L</a:t>
            </a:r>
            <a:r>
              <a:rPr lang="fr-FR" sz="800" dirty="0" smtClean="0">
                <a:solidFill>
                  <a:srgbClr val="676964"/>
                </a:solidFill>
              </a:rPr>
              <a:t>es </a:t>
            </a:r>
            <a:r>
              <a:rPr lang="fr-FR" sz="800" dirty="0">
                <a:solidFill>
                  <a:srgbClr val="676964"/>
                </a:solidFill>
              </a:rPr>
              <a:t>candidats ont été appelés à postuler (30.000 inscriptions soit 7.500 candidatures</a:t>
            </a:r>
            <a:r>
              <a:rPr lang="fr-FR" sz="800" dirty="0" smtClean="0">
                <a:solidFill>
                  <a:srgbClr val="676964"/>
                </a:solidFill>
              </a:rPr>
              <a:t>), avec la possibilité </a:t>
            </a:r>
            <a:r>
              <a:rPr lang="fr-FR" sz="800" dirty="0">
                <a:solidFill>
                  <a:srgbClr val="676964"/>
                </a:solidFill>
              </a:rPr>
              <a:t>ouverte aux études notariales existantes de postuler pour la création de « succursales </a:t>
            </a:r>
            <a:r>
              <a:rPr lang="fr-FR" sz="800" dirty="0" smtClean="0">
                <a:solidFill>
                  <a:srgbClr val="676964"/>
                </a:solidFill>
              </a:rPr>
              <a:t>».</a:t>
            </a:r>
            <a:endParaRPr lang="fr-FR" sz="800" dirty="0">
              <a:solidFill>
                <a:srgbClr val="676964"/>
              </a:solidFill>
            </a:endParaRPr>
          </a:p>
          <a:p>
            <a:r>
              <a:rPr lang="fr-FR" sz="800" dirty="0" smtClean="0">
                <a:solidFill>
                  <a:srgbClr val="676964"/>
                </a:solidFill>
              </a:rPr>
              <a:t>Les nominations des notaires pouvant créer leur office dans une zone définie se fait par tirage au sort depuis le 7 juillet 2017 </a:t>
            </a: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46" name="Rectangle 10"/>
          <p:cNvSpPr>
            <a:spLocks noChangeArrowheads="1"/>
          </p:cNvSpPr>
          <p:nvPr/>
        </p:nvSpPr>
        <p:spPr bwMode="auto">
          <a:xfrm>
            <a:off x="1780156" y="3556007"/>
            <a:ext cx="4980162" cy="3516431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  <a:extLst/>
        </p:spPr>
        <p:txBody>
          <a:bodyPr anchor="ctr"/>
          <a:lstStyle/>
          <a:p>
            <a:endParaRPr lang="fr-FR" sz="800" dirty="0">
              <a:solidFill>
                <a:srgbClr val="676964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Intervention en garantie simple : Quotité d’intervention 10% à </a:t>
            </a:r>
            <a:r>
              <a:rPr lang="fr-FR" sz="800" dirty="0" smtClean="0">
                <a:solidFill>
                  <a:srgbClr val="676964"/>
                </a:solidFill>
              </a:rPr>
              <a:t>60 %</a:t>
            </a:r>
            <a:endParaRPr lang="fr-FR" sz="800" dirty="0">
              <a:solidFill>
                <a:srgbClr val="676964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Objet du financement : droit au bail, travaux d’aménagement, </a:t>
            </a:r>
            <a:r>
              <a:rPr lang="fr-FR" sz="800" dirty="0" smtClean="0">
                <a:solidFill>
                  <a:srgbClr val="676964"/>
                </a:solidFill>
              </a:rPr>
              <a:t>matériel et </a:t>
            </a:r>
            <a:r>
              <a:rPr lang="fr-FR" sz="800" dirty="0">
                <a:solidFill>
                  <a:srgbClr val="676964"/>
                </a:solidFill>
              </a:rPr>
              <a:t>b</a:t>
            </a:r>
            <a:r>
              <a:rPr lang="fr-FR" sz="800" dirty="0" smtClean="0">
                <a:solidFill>
                  <a:srgbClr val="676964"/>
                </a:solidFill>
              </a:rPr>
              <a:t>esoin </a:t>
            </a:r>
            <a:r>
              <a:rPr lang="fr-FR" sz="800" dirty="0">
                <a:solidFill>
                  <a:srgbClr val="676964"/>
                </a:solidFill>
              </a:rPr>
              <a:t>en fonds de roulement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En complément des garanties usuelles : caution des associés induites (Création obligatoirement sous forme </a:t>
            </a:r>
            <a:r>
              <a:rPr lang="fr-FR" sz="800" dirty="0" smtClean="0">
                <a:solidFill>
                  <a:srgbClr val="676964"/>
                </a:solidFill>
              </a:rPr>
              <a:t>d’</a:t>
            </a:r>
            <a:r>
              <a:rPr lang="fr-FR" sz="800" dirty="0" err="1" smtClean="0">
                <a:solidFill>
                  <a:srgbClr val="676964"/>
                </a:solidFill>
              </a:rPr>
              <a:t>EI</a:t>
            </a:r>
            <a:r>
              <a:rPr lang="fr-FR" sz="800" dirty="0" smtClean="0">
                <a:solidFill>
                  <a:srgbClr val="676964"/>
                </a:solidFill>
              </a:rPr>
              <a:t>)</a:t>
            </a:r>
            <a:endParaRPr lang="fr-FR" sz="800" dirty="0">
              <a:solidFill>
                <a:srgbClr val="676964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Préconisation – retenir les cautions des associés si transfert de l’activité en SELARL (possible après 12 mois d’activité) - caution personnelle et solidaire des associés à hauteur de notre niveau d’intervention  minimum - % limité des cautions au cas par cas,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Demande de financement </a:t>
            </a:r>
            <a:r>
              <a:rPr lang="fr-FR" sz="800" dirty="0" err="1" smtClean="0">
                <a:solidFill>
                  <a:srgbClr val="676964"/>
                </a:solidFill>
              </a:rPr>
              <a:t>80K</a:t>
            </a:r>
            <a:r>
              <a:rPr lang="fr-FR" sz="800" dirty="0" smtClean="0">
                <a:solidFill>
                  <a:srgbClr val="676964"/>
                </a:solidFill>
              </a:rPr>
              <a:t>€ </a:t>
            </a:r>
            <a:r>
              <a:rPr lang="fr-FR" sz="800" dirty="0">
                <a:solidFill>
                  <a:srgbClr val="676964"/>
                </a:solidFill>
              </a:rPr>
              <a:t>à </a:t>
            </a:r>
            <a:r>
              <a:rPr lang="fr-FR" sz="800" dirty="0" err="1" smtClean="0">
                <a:solidFill>
                  <a:srgbClr val="676964"/>
                </a:solidFill>
              </a:rPr>
              <a:t>150K</a:t>
            </a:r>
            <a:r>
              <a:rPr lang="fr-FR" sz="800" dirty="0" smtClean="0">
                <a:solidFill>
                  <a:srgbClr val="676964"/>
                </a:solidFill>
              </a:rPr>
              <a:t>€ </a:t>
            </a:r>
            <a:r>
              <a:rPr lang="fr-FR" sz="800" dirty="0">
                <a:solidFill>
                  <a:srgbClr val="676964"/>
                </a:solidFill>
              </a:rPr>
              <a:t>maximum en BFR 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Financement sur une durée 15 ans maximum (préconisation 12 ans)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Garantie proposée : Caution simple – tarification Profession libérale 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Conditions : 30% à 40% (max) de quotité garantie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 smtClean="0">
                <a:solidFill>
                  <a:srgbClr val="676964"/>
                </a:solidFill>
              </a:rPr>
              <a:t>Différé possible : </a:t>
            </a:r>
            <a:r>
              <a:rPr lang="fr-FR" sz="800" dirty="0">
                <a:solidFill>
                  <a:srgbClr val="676964"/>
                </a:solidFill>
              </a:rPr>
              <a:t>6 à 12 mois maximum</a:t>
            </a:r>
          </a:p>
          <a:p>
            <a:pPr marL="171450" indent="-171450">
              <a:buFont typeface="Arial"/>
              <a:buChar char="•"/>
            </a:pPr>
            <a:endParaRPr lang="fr-FR" sz="800" dirty="0">
              <a:solidFill>
                <a:srgbClr val="676964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768" y="8491620"/>
            <a:ext cx="1094847" cy="651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483053"/>
              </p:ext>
            </p:extLst>
          </p:nvPr>
        </p:nvGraphicFramePr>
        <p:xfrm>
          <a:off x="396830" y="7716252"/>
          <a:ext cx="6096052" cy="582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240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2401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2401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47521">
                <a:tc>
                  <a:txBody>
                    <a:bodyPr/>
                    <a:lstStyle/>
                    <a:p>
                      <a:pPr algn="ctr"/>
                      <a:r>
                        <a:rPr lang="fr-FR" sz="800" dirty="0"/>
                        <a:t>Caution</a:t>
                      </a:r>
                    </a:p>
                  </a:txBody>
                  <a:tcPr>
                    <a:solidFill>
                      <a:srgbClr val="A6004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/>
                        <a:t>%</a:t>
                      </a:r>
                      <a:r>
                        <a:rPr lang="fr-FR" sz="800" baseline="0" dirty="0"/>
                        <a:t> de garantie</a:t>
                      </a:r>
                      <a:endParaRPr lang="fr-FR" sz="800" dirty="0"/>
                    </a:p>
                  </a:txBody>
                  <a:tcPr>
                    <a:solidFill>
                      <a:srgbClr val="A6004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/>
                        <a:t>Tarification</a:t>
                      </a:r>
                    </a:p>
                  </a:txBody>
                  <a:tcPr>
                    <a:solidFill>
                      <a:srgbClr val="A6004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/>
                        <a:t>Commentaire</a:t>
                      </a:r>
                    </a:p>
                  </a:txBody>
                  <a:tcPr>
                    <a:solidFill>
                      <a:srgbClr val="A6004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5162">
                <a:tc>
                  <a:txBody>
                    <a:bodyPr/>
                    <a:lstStyle/>
                    <a:p>
                      <a:pPr algn="ctr"/>
                      <a:r>
                        <a:rPr lang="fr-FR" sz="800" dirty="0"/>
                        <a:t>Simple « Classique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/>
                        <a:t>50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/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/>
                        <a:t>Tarification professions libérales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560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 Box 13"/>
          <p:cNvSpPr txBox="1">
            <a:spLocks noChangeArrowheads="1"/>
          </p:cNvSpPr>
          <p:nvPr/>
        </p:nvSpPr>
        <p:spPr bwMode="auto">
          <a:xfrm>
            <a:off x="87623" y="7468312"/>
            <a:ext cx="6643678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>
                <a:solidFill>
                  <a:schemeClr val="bg1"/>
                </a:solidFill>
                <a:ea typeface="ＭＳ Ｐゴシック" pitchFamily="1" charset="-128"/>
              </a:rPr>
              <a:t>CONTACTS</a:t>
            </a:r>
            <a:endParaRPr lang="fr-FR" sz="1400" b="1" kern="0" dirty="0">
              <a:solidFill>
                <a:schemeClr val="bg1"/>
              </a:solidFill>
              <a:ea typeface="ＭＳ Ｐゴシック" pitchFamily="1" charset="-128"/>
              <a:cs typeface="+mn-cs"/>
            </a:endParaRPr>
          </a:p>
        </p:txBody>
      </p:sp>
      <p:sp>
        <p:nvSpPr>
          <p:cNvPr id="31" name="Text Box 13"/>
          <p:cNvSpPr txBox="1">
            <a:spLocks noChangeArrowheads="1"/>
          </p:cNvSpPr>
          <p:nvPr/>
        </p:nvSpPr>
        <p:spPr bwMode="auto">
          <a:xfrm>
            <a:off x="121947" y="5445096"/>
            <a:ext cx="6643673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>
                <a:solidFill>
                  <a:schemeClr val="bg1"/>
                </a:solidFill>
                <a:ea typeface="ＭＳ Ｐゴシック" pitchFamily="1" charset="-128"/>
              </a:rPr>
              <a:t>PRECONISATIONS</a:t>
            </a:r>
            <a:endParaRPr lang="fr-FR" sz="1400" b="1" kern="0" dirty="0">
              <a:solidFill>
                <a:schemeClr val="bg1"/>
              </a:solidFill>
              <a:ea typeface="ＭＳ Ｐゴシック" pitchFamily="1" charset="-128"/>
              <a:cs typeface="+mn-cs"/>
            </a:endParaRPr>
          </a:p>
        </p:txBody>
      </p:sp>
      <p:sp>
        <p:nvSpPr>
          <p:cNvPr id="32" name="Text Box 13"/>
          <p:cNvSpPr txBox="1">
            <a:spLocks noChangeArrowheads="1"/>
          </p:cNvSpPr>
          <p:nvPr/>
        </p:nvSpPr>
        <p:spPr bwMode="auto">
          <a:xfrm>
            <a:off x="108595" y="3550525"/>
            <a:ext cx="6648737" cy="261610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b="1" kern="0" dirty="0">
                <a:solidFill>
                  <a:srgbClr val="FFFFFF"/>
                </a:solidFill>
                <a:ea typeface="ＭＳ Ｐゴシック" pitchFamily="1" charset="-128"/>
              </a:rPr>
              <a:t>APPROCHE RISQUE</a:t>
            </a:r>
          </a:p>
        </p:txBody>
      </p:sp>
      <p:sp>
        <p:nvSpPr>
          <p:cNvPr id="35" name="Text Box 13"/>
          <p:cNvSpPr txBox="1">
            <a:spLocks noChangeArrowheads="1"/>
          </p:cNvSpPr>
          <p:nvPr/>
        </p:nvSpPr>
        <p:spPr bwMode="auto">
          <a:xfrm>
            <a:off x="87623" y="737529"/>
            <a:ext cx="6702580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>
                <a:solidFill>
                  <a:schemeClr val="bg1"/>
                </a:solidFill>
                <a:ea typeface="ＭＳ Ｐゴシック" pitchFamily="1" charset="-128"/>
              </a:rPr>
              <a:t>PROCÉDURE D’ENVOI</a:t>
            </a:r>
          </a:p>
        </p:txBody>
      </p:sp>
      <p:sp>
        <p:nvSpPr>
          <p:cNvPr id="45" name="Text Box 13"/>
          <p:cNvSpPr txBox="1">
            <a:spLocks noChangeArrowheads="1"/>
          </p:cNvSpPr>
          <p:nvPr/>
        </p:nvSpPr>
        <p:spPr bwMode="auto">
          <a:xfrm>
            <a:off x="113659" y="147744"/>
            <a:ext cx="6646660" cy="307777"/>
          </a:xfrm>
          <a:prstGeom prst="rect">
            <a:avLst/>
          </a:prstGeom>
          <a:solidFill>
            <a:srgbClr val="68036D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>
                <a:solidFill>
                  <a:schemeClr val="bg2"/>
                </a:solidFill>
                <a:ea typeface="ＭＳ Ｐゴシック" pitchFamily="1" charset="-128"/>
              </a:rPr>
              <a:t>NOTAIRE – Création Loi Macron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08595" y="7890815"/>
            <a:ext cx="6635383" cy="338554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676964"/>
                </a:solidFill>
              </a:rPr>
              <a:t>dossiers.pro@c-garanties.com</a:t>
            </a:r>
            <a:endParaRPr lang="fr-FR" sz="1600" b="1" dirty="0">
              <a:solidFill>
                <a:srgbClr val="676964"/>
              </a:solidFill>
            </a:endParaRPr>
          </a:p>
        </p:txBody>
      </p:sp>
      <p:sp>
        <p:nvSpPr>
          <p:cNvPr id="26" name="Rectangle 10">
            <a:extLst>
              <a:ext uri="{FF2B5EF4-FFF2-40B4-BE49-F238E27FC236}">
                <a16:creationId xmlns="" xmlns:a16="http://schemas.microsoft.com/office/drawing/2014/main" id="{88651F2C-EA96-4846-8F4A-3D3C1917C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156" y="3930743"/>
            <a:ext cx="6586175" cy="1339613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  <a:extLst/>
        </p:spPr>
        <p:txBody>
          <a:bodyPr anchor="ctr"/>
          <a:lstStyle/>
          <a:p>
            <a:endParaRPr lang="fr-FR" sz="800" dirty="0">
              <a:solidFill>
                <a:srgbClr val="676964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Intervention en BFR sur création exclusivement réservé sur le périmètre Notaire – Loi Macron 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Identifier les objets du financement (biens corporelles, BFR, frais)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Identification des diplômes, validation de la capacité d’exercer et autorisation d’installation (chambre des notaires)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Attention particulière sur le comportement bancaire à titre privée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Approche de la sortie financière par le point-mort (à rapprocher en cohérence avec le niveau d’activité et d’actes réalisés par région et secteurs géographiques)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Intervention CEGC Saccef – caution simple – 30% en 1</a:t>
            </a:r>
            <a:r>
              <a:rPr lang="fr-FR" sz="800" baseline="30000" dirty="0">
                <a:solidFill>
                  <a:srgbClr val="676964"/>
                </a:solidFill>
              </a:rPr>
              <a:t>ère</a:t>
            </a:r>
            <a:r>
              <a:rPr lang="fr-FR" sz="800" dirty="0">
                <a:solidFill>
                  <a:srgbClr val="676964"/>
                </a:solidFill>
              </a:rPr>
              <a:t> installation (dérogation possible à 40% si en lien avec une étude existante et éléments financiers probants)</a:t>
            </a:r>
          </a:p>
          <a:p>
            <a:pPr marL="171450" indent="-171450">
              <a:buFont typeface="Arial"/>
              <a:buChar char="•"/>
            </a:pPr>
            <a:endParaRPr lang="fr-FR" sz="800" dirty="0">
              <a:solidFill>
                <a:srgbClr val="676964"/>
              </a:solidFill>
            </a:endParaRPr>
          </a:p>
        </p:txBody>
      </p:sp>
      <p:sp>
        <p:nvSpPr>
          <p:cNvPr id="27" name="Rectangle 10">
            <a:extLst>
              <a:ext uri="{FF2B5EF4-FFF2-40B4-BE49-F238E27FC236}">
                <a16:creationId xmlns="" xmlns:a16="http://schemas.microsoft.com/office/drawing/2014/main" id="{DF23C3AC-B376-4A43-B9DE-68689A9F3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155" y="5863699"/>
            <a:ext cx="6586175" cy="1339613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  <a:extLst/>
        </p:spPr>
        <p:txBody>
          <a:bodyPr anchor="ctr"/>
          <a:lstStyle/>
          <a:p>
            <a:pPr marL="171450" indent="-171450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Appel préalable CEGC Saccef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Tirage au sort et opportunité d’installation encadrés par la Chambre des Notaires et le législateur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Process d’envoi 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Etude du secteur géographique (nombre de notaire, nombre d’actes réalisés, niveau de recette) – si possible</a:t>
            </a:r>
          </a:p>
          <a:p>
            <a:pPr marL="171450" indent="-171450">
              <a:buFont typeface="Arial"/>
              <a:buChar char="•"/>
            </a:pPr>
            <a:r>
              <a:rPr lang="fr-FR" sz="800" dirty="0">
                <a:solidFill>
                  <a:srgbClr val="676964"/>
                </a:solidFill>
              </a:rPr>
              <a:t>Pas d’intervention en double interventions murs professionnels + création d’office notariale (bail locatif)</a:t>
            </a:r>
          </a:p>
          <a:p>
            <a:pPr marL="171450" indent="-171450">
              <a:buFont typeface="Arial"/>
              <a:buChar char="•"/>
            </a:pPr>
            <a:endParaRPr lang="fr-FR" sz="800" dirty="0">
              <a:solidFill>
                <a:srgbClr val="676964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91375EEA-C52D-4A0A-8A74-8DCBB7F73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326" y="972969"/>
            <a:ext cx="3675831" cy="270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304293"/>
      </p:ext>
    </p:extLst>
  </p:cSld>
  <p:clrMapOvr>
    <a:masterClrMapping/>
  </p:clrMapOvr>
</p:sld>
</file>

<file path=ppt/theme/theme1.xml><?xml version="1.0" encoding="utf-8"?>
<a:theme xmlns:a="http://schemas.openxmlformats.org/drawingml/2006/main" name="1-Caisse d'Epargne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Pro">
  <a:themeElements>
    <a:clrScheme name="Caisse d'Epargne">
      <a:dk1>
        <a:srgbClr val="4F504F"/>
      </a:dk1>
      <a:lt1>
        <a:srgbClr val="CDCECC"/>
      </a:lt1>
      <a:dk2>
        <a:srgbClr val="000000"/>
      </a:dk2>
      <a:lt2>
        <a:srgbClr val="FFFFFF"/>
      </a:lt2>
      <a:accent1>
        <a:srgbClr val="CD0920"/>
      </a:accent1>
      <a:accent2>
        <a:srgbClr val="4F504F"/>
      </a:accent2>
      <a:accent3>
        <a:srgbClr val="9EA09E"/>
      </a:accent3>
      <a:accent4>
        <a:srgbClr val="9E0827"/>
      </a:accent4>
      <a:accent5>
        <a:srgbClr val="A79C86"/>
      </a:accent5>
      <a:accent6>
        <a:srgbClr val="DE6225"/>
      </a:accent6>
      <a:hlink>
        <a:srgbClr val="CD0920"/>
      </a:hlink>
      <a:folHlink>
        <a:srgbClr val="581D41"/>
      </a:folHlink>
    </a:clrScheme>
    <a:fontScheme name="Caisse d'Epargne">
      <a:majorFont>
        <a:latin typeface="Franklin Gothic Book"/>
        <a:ea typeface=""/>
        <a:cs typeface=""/>
      </a:majorFont>
      <a:minorFont>
        <a:latin typeface="Helvetic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2721</TotalTime>
  <Words>535</Words>
  <Application>Microsoft Office PowerPoint</Application>
  <PresentationFormat>Affichage à l'écran (4:3)</PresentationFormat>
  <Paragraphs>47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</vt:i4>
      </vt:variant>
    </vt:vector>
  </HeadingPairs>
  <TitlesOfParts>
    <vt:vector size="4" baseType="lpstr">
      <vt:lpstr>1-Caisse d'Epargne</vt:lpstr>
      <vt:lpstr>2_Pro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Groupe \Tbwa</dc:creator>
  <cp:lastModifiedBy>A5700629</cp:lastModifiedBy>
  <cp:revision>175</cp:revision>
  <cp:lastPrinted>2018-01-19T14:09:02Z</cp:lastPrinted>
  <dcterms:created xsi:type="dcterms:W3CDTF">2014-02-18T14:40:41Z</dcterms:created>
  <dcterms:modified xsi:type="dcterms:W3CDTF">2018-01-22T07:56:15Z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7e4f81-4b1c-4a3a-b237-8636707719dc_Enabled">
    <vt:lpwstr>True</vt:lpwstr>
  </property>
  <property fmtid="{D5CDD505-2E9C-101B-9397-08002B2CF9AE}" pid="3" name="MSIP_Label_797e4f81-4b1c-4a3a-b237-8636707719dc_SiteId">
    <vt:lpwstr>d5bb6d35-8a82-4329-b49a-5030bd6497ab</vt:lpwstr>
  </property>
  <property fmtid="{D5CDD505-2E9C-101B-9397-08002B2CF9AE}" pid="4" name="MSIP_Label_797e4f81-4b1c-4a3a-b237-8636707719dc_Ref">
    <vt:lpwstr>https://api.informationprotection.azure.com/api/d5bb6d35-8a82-4329-b49a-5030bd6497ab</vt:lpwstr>
  </property>
  <property fmtid="{D5CDD505-2E9C-101B-9397-08002B2CF9AE}" pid="5" name="MSIP_Label_797e4f81-4b1c-4a3a-b237-8636707719dc_SetBy">
    <vt:lpwstr>elasnier@cib.net</vt:lpwstr>
  </property>
  <property fmtid="{D5CDD505-2E9C-101B-9397-08002B2CF9AE}" pid="6" name="MSIP_Label_797e4f81-4b1c-4a3a-b237-8636707719dc_SetDate">
    <vt:lpwstr>2017-11-30T18:11:59.7731331+01:00</vt:lpwstr>
  </property>
  <property fmtid="{D5CDD505-2E9C-101B-9397-08002B2CF9AE}" pid="7" name="MSIP_Label_797e4f81-4b1c-4a3a-b237-8636707719dc_Name">
    <vt:lpwstr>C2 - Internal Natixis</vt:lpwstr>
  </property>
  <property fmtid="{D5CDD505-2E9C-101B-9397-08002B2CF9AE}" pid="8" name="MSIP_Label_797e4f81-4b1c-4a3a-b237-8636707719dc_Application">
    <vt:lpwstr>Microsoft Azure Information Protection</vt:lpwstr>
  </property>
  <property fmtid="{D5CDD505-2E9C-101B-9397-08002B2CF9AE}" pid="9" name="MSIP_Label_797e4f81-4b1c-4a3a-b237-8636707719dc_Extended_MSFT_Method">
    <vt:lpwstr>Automatic</vt:lpwstr>
  </property>
  <property fmtid="{D5CDD505-2E9C-101B-9397-08002B2CF9AE}" pid="10" name="Sensitivity">
    <vt:lpwstr>C2 - Internal Natixis</vt:lpwstr>
  </property>
</Properties>
</file>