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65" r:id="rId7"/>
    <p:sldId id="257" r:id="rId8"/>
    <p:sldId id="261" r:id="rId9"/>
    <p:sldId id="263" r:id="rId10"/>
    <p:sldId id="264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BDCDD"/>
    <a:srgbClr val="C31632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43" autoAdjust="0"/>
    <p:restoredTop sz="96265" autoAdjust="0"/>
  </p:normalViewPr>
  <p:slideViewPr>
    <p:cSldViewPr snapToGrid="0">
      <p:cViewPr varScale="1">
        <p:scale>
          <a:sx n="110" d="100"/>
          <a:sy n="110" d="100"/>
        </p:scale>
        <p:origin x="3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FFORT Didier [CEGEE]" userId="1ee2bfa2-614f-445e-af1b-d096af47a93d" providerId="ADAL" clId="{FD928019-0A76-420F-8202-92ADCF7946AD}"/>
    <pc:docChg chg="modSld">
      <pc:chgData name="REFFORT Didier [CEGEE]" userId="1ee2bfa2-614f-445e-af1b-d096af47a93d" providerId="ADAL" clId="{FD928019-0A76-420F-8202-92ADCF7946AD}" dt="2024-06-13T15:37:01.150" v="9" actId="20577"/>
      <pc:docMkLst>
        <pc:docMk/>
      </pc:docMkLst>
      <pc:sldChg chg="modSp mod">
        <pc:chgData name="REFFORT Didier [CEGEE]" userId="1ee2bfa2-614f-445e-af1b-d096af47a93d" providerId="ADAL" clId="{FD928019-0A76-420F-8202-92ADCF7946AD}" dt="2024-06-13T15:37:01.150" v="9" actId="20577"/>
        <pc:sldMkLst>
          <pc:docMk/>
          <pc:sldMk cId="1007399261" sldId="256"/>
        </pc:sldMkLst>
        <pc:spChg chg="mod">
          <ac:chgData name="REFFORT Didier [CEGEE]" userId="1ee2bfa2-614f-445e-af1b-d096af47a93d" providerId="ADAL" clId="{FD928019-0A76-420F-8202-92ADCF7946AD}" dt="2024-06-13T15:37:01.150" v="9" actId="20577"/>
          <ac:spMkLst>
            <pc:docMk/>
            <pc:sldMk cId="1007399261" sldId="25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520" y="315479"/>
            <a:ext cx="1114512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simulateurbpi.fr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emf"/><Relationship Id="rId4" Type="http://schemas.openxmlformats.org/officeDocument/2006/relationships/package" Target="../embeddings/Microsoft_PowerPoint_Presentation.ppt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wmf"/><Relationship Id="rId7" Type="http://schemas.openxmlformats.org/officeDocument/2006/relationships/image" Target="../media/image1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13 06 2024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488070" y="1882370"/>
            <a:ext cx="7893698" cy="1817320"/>
          </a:xfrm>
        </p:spPr>
        <p:txBody>
          <a:bodyPr>
            <a:normAutofit/>
          </a:bodyPr>
          <a:lstStyle/>
          <a:p>
            <a:pPr algn="ctr"/>
            <a:r>
              <a:rPr lang="fr-FR" sz="2800" dirty="0"/>
              <a:t>DIGITALISATION DU PROCESS BPI</a:t>
            </a:r>
            <a:br>
              <a:rPr lang="fr-FR" sz="2800" dirty="0"/>
            </a:br>
            <a:r>
              <a:rPr lang="fr-FR" sz="2800" dirty="0"/>
              <a:t>POUR LES DOSSIERS HORS CONVENTION DE DÉLÉGATION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8" name="Image 7" descr="New Text Overlay Free Stock Photo - Public Domain Pictures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76" b="89538" l="48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618" y="1882370"/>
            <a:ext cx="915205" cy="61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</a:t>
            </a:r>
            <a:r>
              <a:rPr lang="fr-FR" dirty="0">
                <a:solidFill>
                  <a:srgbClr val="C00000"/>
                </a:solidFill>
              </a:rPr>
              <a:t>dépôt</a:t>
            </a:r>
            <a:r>
              <a:rPr lang="fr-FR" dirty="0"/>
              <a:t>, </a:t>
            </a:r>
            <a:r>
              <a:rPr lang="fr-FR" dirty="0">
                <a:solidFill>
                  <a:srgbClr val="C00000"/>
                </a:solidFill>
              </a:rPr>
              <a:t>l’envoi des pièces complémentaires </a:t>
            </a:r>
            <a:r>
              <a:rPr lang="fr-FR" dirty="0"/>
              <a:t>et le </a:t>
            </a:r>
            <a:r>
              <a:rPr lang="fr-FR" dirty="0">
                <a:solidFill>
                  <a:srgbClr val="C00000"/>
                </a:solidFill>
              </a:rPr>
              <a:t>suivi du dossier </a:t>
            </a:r>
            <a:r>
              <a:rPr lang="fr-FR" dirty="0"/>
              <a:t>deviennent complétement digitalisés via la plateforme </a:t>
            </a:r>
            <a:r>
              <a:rPr lang="fr-FR" dirty="0" err="1">
                <a:solidFill>
                  <a:srgbClr val="C00000"/>
                </a:solidFill>
              </a:rPr>
              <a:t>B</a:t>
            </a:r>
            <a:r>
              <a:rPr lang="fr-FR" dirty="0" err="1"/>
              <a:t>pifrance</a:t>
            </a:r>
            <a:r>
              <a:rPr lang="fr-FR" dirty="0"/>
              <a:t> </a:t>
            </a:r>
            <a:r>
              <a:rPr lang="fr-FR" dirty="0">
                <a:solidFill>
                  <a:srgbClr val="C00000"/>
                </a:solidFill>
              </a:rPr>
              <a:t>E</a:t>
            </a:r>
            <a:r>
              <a:rPr lang="fr-FR" dirty="0"/>
              <a:t>n </a:t>
            </a:r>
            <a:r>
              <a:rPr lang="fr-FR" dirty="0">
                <a:solidFill>
                  <a:srgbClr val="C00000"/>
                </a:solidFill>
              </a:rPr>
              <a:t>L</a:t>
            </a:r>
            <a:r>
              <a:rPr lang="fr-FR" dirty="0"/>
              <a:t>igne (BEL).</a:t>
            </a:r>
          </a:p>
          <a:p>
            <a:pPr marL="0" indent="0">
              <a:buNone/>
            </a:pPr>
            <a:r>
              <a:rPr lang="fr-FR" dirty="0"/>
              <a:t> </a:t>
            </a:r>
          </a:p>
          <a:p>
            <a:pPr lvl="1"/>
            <a:r>
              <a:rPr lang="fr-FR" dirty="0"/>
              <a:t>3 livrets à votre disposition </a:t>
            </a:r>
          </a:p>
          <a:p>
            <a:pPr lvl="2"/>
            <a:r>
              <a:rPr lang="fr-FR" dirty="0"/>
              <a:t>- Le Livret 1 : la connexion et les habilitations (qui vous permettront de vous inscrire de façon autonome en quelques minutes, sans code particulier)</a:t>
            </a:r>
          </a:p>
          <a:p>
            <a:pPr lvl="2"/>
            <a:r>
              <a:rPr lang="fr-FR" dirty="0"/>
              <a:t>- Le Livret 2 : le dépôt de la demande</a:t>
            </a:r>
          </a:p>
          <a:p>
            <a:pPr lvl="2"/>
            <a:r>
              <a:rPr lang="fr-FR" dirty="0"/>
              <a:t>- Le Livret 3 : l’état d’avancement</a:t>
            </a:r>
          </a:p>
          <a:p>
            <a:pPr marL="927000" lvl="2" indent="0">
              <a:buNone/>
            </a:pPr>
            <a:endParaRPr lang="fr-FR" dirty="0"/>
          </a:p>
          <a:p>
            <a:r>
              <a:rPr lang="fr-FR" b="1" dirty="0"/>
              <a:t>L’ensemble des dossiers hors délégation devra passer par ce biais.</a:t>
            </a:r>
          </a:p>
          <a:p>
            <a:pPr marL="0" indent="0">
              <a:buNone/>
            </a:pPr>
            <a:endParaRPr lang="fr-FR" b="1" dirty="0"/>
          </a:p>
          <a:p>
            <a:r>
              <a:rPr lang="fr-FR" dirty="0"/>
              <a:t>Pour les demandes jusqu’à 200 K€ la convention de délégation est en ligne               </a:t>
            </a:r>
            <a:r>
              <a:rPr lang="fr-FR" dirty="0">
                <a:hlinkClick r:id="rId2"/>
              </a:rPr>
              <a:t>https://www.simulateurbpi.fr/</a:t>
            </a:r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NOUVEAU PROCESS 100% DIGITAL </a:t>
            </a:r>
          </a:p>
          <a:p>
            <a:r>
              <a:rPr lang="fr-FR" dirty="0"/>
              <a:t>POUR LES DEMANDES HORS CONVENTION (&gt; 200K€)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DIGITALISATION DU PROCESS BPI</a:t>
            </a:r>
          </a:p>
        </p:txBody>
      </p:sp>
      <p:cxnSp>
        <p:nvCxnSpPr>
          <p:cNvPr id="8" name="Connecteur droit avec flèche 7"/>
          <p:cNvCxnSpPr>
            <a:cxnSpLocks/>
          </p:cNvCxnSpPr>
          <p:nvPr/>
        </p:nvCxnSpPr>
        <p:spPr>
          <a:xfrm>
            <a:off x="7888897" y="5072332"/>
            <a:ext cx="58454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929BF15E-54A5-BD37-D635-5062FE28F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1168" y="5228838"/>
            <a:ext cx="2671778" cy="1492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1" name="Objet 10">
            <a:hlinkClick r:id="" action="ppaction://ole?verb=0"/>
            <a:extLst>
              <a:ext uri="{FF2B5EF4-FFF2-40B4-BE49-F238E27FC236}">
                <a16:creationId xmlns:a16="http://schemas.microsoft.com/office/drawing/2014/main" id="{8D687A98-6BB0-4BC7-35BF-4F8CC7E750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9885918"/>
              </p:ext>
            </p:extLst>
          </p:nvPr>
        </p:nvGraphicFramePr>
        <p:xfrm>
          <a:off x="6845094" y="5474282"/>
          <a:ext cx="1336074" cy="112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showAsIcon="1" r:id="rId4" imgW="914400" imgH="771525" progId="PowerPoint.Show.12">
                  <p:embed/>
                </p:oleObj>
              </mc:Choice>
              <mc:Fallback>
                <p:oleObj name="Presentation" showAsIcon="1" r:id="rId4" imgW="914400" imgH="771525" progId="PowerPoint.Show.12">
                  <p:embed/>
                  <p:pic>
                    <p:nvPicPr>
                      <p:cNvPr id="11" name="Objet 10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8D687A98-6BB0-4BC7-35BF-4F8CC7E750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45094" y="5474282"/>
                        <a:ext cx="1336074" cy="1127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6349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690284" y="2451912"/>
            <a:ext cx="7620201" cy="2637673"/>
          </a:xfrm>
        </p:spPr>
        <p:txBody>
          <a:bodyPr/>
          <a:lstStyle/>
          <a:p>
            <a:r>
              <a:rPr lang="fr-FR" dirty="0"/>
              <a:t>Comment se connecter à l’application BPI ?</a:t>
            </a:r>
          </a:p>
          <a:p>
            <a:endParaRPr lang="fr-FR" dirty="0"/>
          </a:p>
          <a:p>
            <a:r>
              <a:rPr lang="fr-FR" dirty="0"/>
              <a:t>Comment déposer une demande de garantie BPI en ligne ?</a:t>
            </a:r>
          </a:p>
          <a:p>
            <a:endParaRPr lang="fr-FR" dirty="0"/>
          </a:p>
          <a:p>
            <a:r>
              <a:rPr lang="fr-FR" dirty="0"/>
              <a:t>Comment suivre l’état d’avancement d’un dossier BPI ?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118" y="1492739"/>
            <a:ext cx="1714678" cy="554369"/>
          </a:xfrm>
          <a:prstGeom prst="rect">
            <a:avLst/>
          </a:prstGeom>
        </p:spPr>
      </p:pic>
      <p:pic>
        <p:nvPicPr>
          <p:cNvPr id="5" name="Espace réservé du contenu 5"/>
          <p:cNvPicPr>
            <a:picLocks noChangeAspect="1"/>
          </p:cNvPicPr>
          <p:nvPr/>
        </p:nvPicPr>
        <p:blipFill>
          <a:blip r:embed="rId3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898" y="5320312"/>
            <a:ext cx="1170009" cy="11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02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4926467"/>
              </p:ext>
            </p:extLst>
          </p:nvPr>
        </p:nvGraphicFramePr>
        <p:xfrm>
          <a:off x="8701583" y="3476446"/>
          <a:ext cx="672859" cy="135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2" imgW="380880" imgH="771480" progId="AcroExch.Document.DC">
                  <p:embed/>
                </p:oleObj>
              </mc:Choice>
              <mc:Fallback>
                <p:oleObj name="Acrobat Document" showAsIcon="1" r:id="rId2" imgW="380880" imgH="771480" progId="AcroExch.Document.DC">
                  <p:embed/>
                  <p:pic>
                    <p:nvPicPr>
                      <p:cNvPr id="9" name="Objet 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701583" y="3476446"/>
                        <a:ext cx="672859" cy="1359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>
          <a:xfrm>
            <a:off x="695546" y="368300"/>
            <a:ext cx="10980738" cy="856619"/>
          </a:xfrm>
        </p:spPr>
        <p:txBody>
          <a:bodyPr/>
          <a:lstStyle/>
          <a:p>
            <a:r>
              <a:rPr lang="fr-FR" dirty="0"/>
              <a:t>Comment se connecter à l’application BPI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DIGITALISATION DU PROCESS BPI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4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898" y="5320312"/>
            <a:ext cx="1170009" cy="117000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293" y="1820174"/>
            <a:ext cx="6443664" cy="4322359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0380" y="3145995"/>
            <a:ext cx="1022094" cy="330451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7931" l="970" r="99394">
                        <a14:foregroundMark x1="49939" y1="43793" x2="49939" y2="43793"/>
                        <a14:foregroundMark x1="78424" y1="43793" x2="78424" y2="43793"/>
                        <a14:foregroundMark x1="9818" y1="56897" x2="9818" y2="56897"/>
                        <a14:foregroundMark x1="20970" y1="51034" x2="20970" y2="51034"/>
                        <a14:foregroundMark x1="17333" y1="38966" x2="17333" y2="38966"/>
                        <a14:foregroundMark x1="23515" y1="68276" x2="23515" y2="68276"/>
                        <a14:foregroundMark x1="27636" y1="82414" x2="27636" y2="82414"/>
                        <a14:foregroundMark x1="54061" y1="56207" x2="54061" y2="56207"/>
                        <a14:foregroundMark x1="68000" y1="53103" x2="68000" y2="531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38955" y="3976437"/>
            <a:ext cx="2226979" cy="782817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9301768" y="3899483"/>
            <a:ext cx="1936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Pour accéder au guide</a:t>
            </a:r>
          </a:p>
        </p:txBody>
      </p:sp>
    </p:spTree>
    <p:extLst>
      <p:ext uri="{BB962C8B-B14F-4D97-AF65-F5344CB8AC3E}">
        <p14:creationId xmlns:p14="http://schemas.microsoft.com/office/powerpoint/2010/main" val="3148946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045"/>
          <a:stretch/>
        </p:blipFill>
        <p:spPr>
          <a:xfrm>
            <a:off x="695325" y="1851025"/>
            <a:ext cx="6678050" cy="438626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déposer une demande de garantie BPI en ligne?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DIGITALISATION DU PROCESS BPI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pic>
        <p:nvPicPr>
          <p:cNvPr id="7" name="Espace réservé du contenu 5"/>
          <p:cNvPicPr>
            <a:picLocks noChangeAspect="1"/>
          </p:cNvPicPr>
          <p:nvPr/>
        </p:nvPicPr>
        <p:blipFill>
          <a:blip r:embed="rId3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898" y="5320312"/>
            <a:ext cx="1170009" cy="1170009"/>
          </a:xfrm>
          <a:prstGeom prst="rect">
            <a:avLst/>
          </a:prstGeom>
        </p:spPr>
      </p:pic>
      <p:grpSp>
        <p:nvGrpSpPr>
          <p:cNvPr id="12" name="Groupe 11"/>
          <p:cNvGrpSpPr/>
          <p:nvPr/>
        </p:nvGrpSpPr>
        <p:grpSpPr>
          <a:xfrm>
            <a:off x="8426846" y="3092552"/>
            <a:ext cx="2811762" cy="1746867"/>
            <a:chOff x="8426846" y="3092552"/>
            <a:chExt cx="2811762" cy="1746867"/>
          </a:xfrm>
        </p:grpSpPr>
        <p:graphicFrame>
          <p:nvGraphicFramePr>
            <p:cNvPr id="8" name="Obje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33198429"/>
                </p:ext>
              </p:extLst>
            </p:nvPr>
          </p:nvGraphicFramePr>
          <p:xfrm>
            <a:off x="8679444" y="3496918"/>
            <a:ext cx="662964" cy="13425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showAsIcon="1" r:id="rId4" imgW="380880" imgH="771480" progId="AcroExch.Document.DC">
                    <p:embed/>
                  </p:oleObj>
                </mc:Choice>
                <mc:Fallback>
                  <p:oleObj name="Acrobat Document" showAsIcon="1" r:id="rId4" imgW="380880" imgH="771480" progId="AcroExch.Document.DC">
                    <p:embed/>
                    <p:pic>
                      <p:nvPicPr>
                        <p:cNvPr id="8" name="Objet 7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8679444" y="3496918"/>
                          <a:ext cx="662964" cy="134250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26846" y="3092552"/>
              <a:ext cx="1024217" cy="329213"/>
            </a:xfrm>
            <a:prstGeom prst="rect">
              <a:avLst/>
            </a:prstGeom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7931" l="970" r="99394">
                          <a14:foregroundMark x1="49939" y1="43793" x2="49939" y2="43793"/>
                          <a14:foregroundMark x1="78424" y1="43793" x2="78424" y2="43793"/>
                          <a14:foregroundMark x1="9818" y1="56897" x2="9818" y2="56897"/>
                          <a14:foregroundMark x1="20970" y1="51034" x2="20970" y2="51034"/>
                          <a14:foregroundMark x1="17333" y1="38966" x2="17333" y2="38966"/>
                          <a14:foregroundMark x1="23515" y1="68276" x2="23515" y2="68276"/>
                          <a14:foregroundMark x1="27636" y1="82414" x2="27636" y2="82414"/>
                          <a14:foregroundMark x1="54061" y1="56207" x2="54061" y2="56207"/>
                          <a14:foregroundMark x1="68000" y1="53103" x2="68000" y2="5310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938955" y="3976437"/>
              <a:ext cx="2226979" cy="782817"/>
            </a:xfrm>
            <a:prstGeom prst="rect">
              <a:avLst/>
            </a:prstGeom>
          </p:spPr>
        </p:pic>
        <p:sp>
          <p:nvSpPr>
            <p:cNvPr id="11" name="ZoneTexte 10"/>
            <p:cNvSpPr txBox="1"/>
            <p:nvPr/>
          </p:nvSpPr>
          <p:spPr>
            <a:xfrm>
              <a:off x="9301768" y="3899483"/>
              <a:ext cx="19368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Pour accéder au guide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3258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7546" y="1783305"/>
            <a:ext cx="6569581" cy="4386263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suivre l’état d’avancement d’une garantie BPI?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DIGITALISATION DU PROCESS BPI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pic>
        <p:nvPicPr>
          <p:cNvPr id="7" name="Espace réservé du contenu 5"/>
          <p:cNvPicPr>
            <a:picLocks noChangeAspect="1"/>
          </p:cNvPicPr>
          <p:nvPr/>
        </p:nvPicPr>
        <p:blipFill>
          <a:blip r:embed="rId3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898" y="5320312"/>
            <a:ext cx="1170009" cy="1170009"/>
          </a:xfrm>
          <a:prstGeom prst="rect">
            <a:avLst/>
          </a:prstGeom>
        </p:spPr>
      </p:pic>
      <p:grpSp>
        <p:nvGrpSpPr>
          <p:cNvPr id="14" name="Groupe 13"/>
          <p:cNvGrpSpPr/>
          <p:nvPr/>
        </p:nvGrpSpPr>
        <p:grpSpPr>
          <a:xfrm>
            <a:off x="8524793" y="3086166"/>
            <a:ext cx="2713815" cy="1701708"/>
            <a:chOff x="8524793" y="3086166"/>
            <a:chExt cx="2713815" cy="1701708"/>
          </a:xfrm>
        </p:grpSpPr>
        <p:graphicFrame>
          <p:nvGraphicFramePr>
            <p:cNvPr id="8" name="Obje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06641925"/>
                </p:ext>
              </p:extLst>
            </p:nvPr>
          </p:nvGraphicFramePr>
          <p:xfrm>
            <a:off x="8704053" y="3455003"/>
            <a:ext cx="658208" cy="13328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showAsIcon="1" r:id="rId4" imgW="380880" imgH="771480" progId="AcroExch.Document.DC">
                    <p:embed/>
                  </p:oleObj>
                </mc:Choice>
                <mc:Fallback>
                  <p:oleObj name="Acrobat Document" showAsIcon="1" r:id="rId4" imgW="380880" imgH="771480" progId="AcroExch.Document.DC">
                    <p:embed/>
                    <p:pic>
                      <p:nvPicPr>
                        <p:cNvPr id="8" name="Objet 7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8704053" y="3455003"/>
                          <a:ext cx="658208" cy="133287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24793" y="3086166"/>
              <a:ext cx="1024217" cy="329213"/>
            </a:xfrm>
            <a:prstGeom prst="rect">
              <a:avLst/>
            </a:prstGeom>
          </p:spPr>
        </p:pic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7931" l="970" r="99394">
                          <a14:foregroundMark x1="49939" y1="43793" x2="49939" y2="43793"/>
                          <a14:foregroundMark x1="78424" y1="43793" x2="78424" y2="43793"/>
                          <a14:foregroundMark x1="9818" y1="56897" x2="9818" y2="56897"/>
                          <a14:foregroundMark x1="20970" y1="51034" x2="20970" y2="51034"/>
                          <a14:foregroundMark x1="17333" y1="38966" x2="17333" y2="38966"/>
                          <a14:foregroundMark x1="23515" y1="68276" x2="23515" y2="68276"/>
                          <a14:foregroundMark x1="27636" y1="82414" x2="27636" y2="82414"/>
                          <a14:foregroundMark x1="54061" y1="56207" x2="54061" y2="56207"/>
                          <a14:foregroundMark x1="68000" y1="53103" x2="68000" y2="5310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938955" y="3976437"/>
              <a:ext cx="2226979" cy="782817"/>
            </a:xfrm>
            <a:prstGeom prst="rect">
              <a:avLst/>
            </a:prstGeom>
          </p:spPr>
        </p:pic>
        <p:sp>
          <p:nvSpPr>
            <p:cNvPr id="13" name="ZoneTexte 12"/>
            <p:cNvSpPr txBox="1"/>
            <p:nvPr/>
          </p:nvSpPr>
          <p:spPr>
            <a:xfrm>
              <a:off x="9301768" y="3899483"/>
              <a:ext cx="19368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Pour accéder au guide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46842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3618</TotalTime>
  <Words>217</Words>
  <Application>Microsoft Office PowerPoint</Application>
  <PresentationFormat>Grand écran</PresentationFormat>
  <Paragraphs>32</Paragraphs>
  <Slides>6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Montserrat Black</vt:lpstr>
      <vt:lpstr>Wingdings</vt:lpstr>
      <vt:lpstr>Thème Office</vt:lpstr>
      <vt:lpstr>Présentation Microsoft PowerPoint</vt:lpstr>
      <vt:lpstr>Acrobat Document</vt:lpstr>
      <vt:lpstr>DIGITALISATION DU PROCESS BPI POUR LES DOSSIERS HORS CONVENTION DE DÉLÉGATION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REFFORT Didier [CEGEE]</cp:lastModifiedBy>
  <cp:revision>230</cp:revision>
  <dcterms:created xsi:type="dcterms:W3CDTF">2020-06-24T09:20:11Z</dcterms:created>
  <dcterms:modified xsi:type="dcterms:W3CDTF">2024-06-13T15:37:05Z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