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90" r:id="rId2"/>
    <p:sldId id="487" r:id="rId3"/>
    <p:sldId id="488" r:id="rId4"/>
    <p:sldId id="489" r:id="rId5"/>
    <p:sldId id="493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5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9E2224-F770-4140-93A9-E9A88F16B6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F2E5654-5253-4784-80A3-8C84F9F75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77EB06-3075-4727-9B4F-9B08182A4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2808-C07E-448F-870D-A71BCA3A78E5}" type="datetimeFigureOut">
              <a:rPr lang="fr-FR" smtClean="0"/>
              <a:t>02/05/2022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19E4F6-8E30-4E81-8B73-DB25C5883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B07A39-B7E5-4332-B0E2-C5D93C7D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8F6-7C1A-4FBE-A882-3336050493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9159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031CD-7C37-47E3-AD3B-AC8C96F04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3761A6-D88B-450C-B759-4EFADEC95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F35FD3-BAAD-4458-940F-60E2D51BE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2808-C07E-448F-870D-A71BCA3A78E5}" type="datetimeFigureOut">
              <a:rPr lang="fr-FR" smtClean="0"/>
              <a:t>02/05/2022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6BF87E-304D-4AAE-80A0-6670C3329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E9CBDD-B312-423E-B58C-76A35641F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8F6-7C1A-4FBE-A882-3336050493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3014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521092-E77A-4F4A-9E71-835EB1CCA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2AA8973-B314-4181-90F8-5FFF57747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2D00A8-EDE8-4BC7-89F9-D7AC76135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2808-C07E-448F-870D-A71BCA3A78E5}" type="datetimeFigureOut">
              <a:rPr lang="fr-FR" smtClean="0"/>
              <a:t>02/05/2022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9A0CC7-1E36-4A38-BC50-F0AB1104B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737CC3-4103-4B85-BBAB-CD178F2C2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8F6-7C1A-4FBE-A882-3336050493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2788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A2B190-AF78-49E0-BB35-19366C1F9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D01E85-43C6-47B0-82BA-DDCC79B3BA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B44DBFB-A86F-4DD5-8027-F3351AD747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4071F3-D0A3-4EFE-A193-4094BDBB5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2808-C07E-448F-870D-A71BCA3A78E5}" type="datetimeFigureOut">
              <a:rPr lang="fr-FR" smtClean="0"/>
              <a:t>02/05/2022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1B31217-C7C8-42B4-A636-4272F80EC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BBB0D8-BDFE-4B97-89BD-527659D2F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8F6-7C1A-4FBE-A882-3336050493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8661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9386A0-FB83-41AB-89D3-F129C5BBB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8459D9-E0F6-4BCB-AB07-4D3570242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2FB2E6-3327-487A-994C-2EFCACA9D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8075EBD-ACB3-481F-AA42-FC779F1106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9D6C43-7D5A-4622-8958-445D534174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49B603B-F536-4346-8FE5-D6445C4E3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2808-C07E-448F-870D-A71BCA3A78E5}" type="datetimeFigureOut">
              <a:rPr lang="fr-FR" smtClean="0"/>
              <a:t>02/05/2022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01945DC-1301-432A-9002-C74F08701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ACB1986-D5E1-488A-92AE-308F5200F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8F6-7C1A-4FBE-A882-3336050493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582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812FBB-E79A-442E-BF9F-0EC3C5D2A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D2442A9-0249-4C84-98F4-3D0CDDC19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2808-C07E-448F-870D-A71BCA3A78E5}" type="datetimeFigureOut">
              <a:rPr lang="fr-FR" smtClean="0"/>
              <a:t>02/05/2022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F95F191-2A03-4D2A-BDE0-F1CDC4FCE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AE80FAC-D994-49CB-B429-5EE9DC806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8F6-7C1A-4FBE-A882-3336050493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913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C529899-5C7A-4465-8409-151118DE2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2808-C07E-448F-870D-A71BCA3A78E5}" type="datetimeFigureOut">
              <a:rPr lang="fr-FR" smtClean="0"/>
              <a:t>02/05/2022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098EE63-0B44-49EB-87F7-AD26905D1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0B8C909-27ED-44AC-BE02-7E2BF36C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8F6-7C1A-4FBE-A882-3336050493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9364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BCFE9A-E8C1-49C9-B836-93DC637DD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E3DBB9-5FED-473A-A538-74F4FAB96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2F42957-84FC-4A80-82BB-5334444A46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3B4A1C2-27F2-4610-95F3-C502875D2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2808-C07E-448F-870D-A71BCA3A78E5}" type="datetimeFigureOut">
              <a:rPr lang="fr-FR" smtClean="0"/>
              <a:t>02/05/2022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E93385-5140-4211-BF96-54F70E79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19FE36E-B46B-466F-8D86-D5C6D63E6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8F6-7C1A-4FBE-A882-3336050493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131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BDB1E8-CC90-4AC4-8268-4BDA5E628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C3277AF-D857-470F-BDE1-3784A137BD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1185510-8F89-4820-98AB-EAE4672EB1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1C63411-B856-46BF-B8DE-FD488FCE9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2808-C07E-448F-870D-A71BCA3A78E5}" type="datetimeFigureOut">
              <a:rPr lang="fr-FR" smtClean="0"/>
              <a:t>02/05/2022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0BAA9F9-89B0-4C69-8873-158B0366F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32A722-E3A6-42AA-BB52-13BDFDD6A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8F6-7C1A-4FBE-A882-3336050493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268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C81419-26AB-455C-8FD8-D93CD7A89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9DC01DD-A0EA-492D-9B3C-0DA7C980C6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10987E-8839-4B9F-A6CD-43B0987F7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2808-C07E-448F-870D-A71BCA3A78E5}" type="datetimeFigureOut">
              <a:rPr lang="fr-FR" smtClean="0"/>
              <a:t>02/05/2022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B2715B-53B1-42DF-9BE0-B0E1F97C5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099170-2E8C-4046-AC42-61E7D76AB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8F6-7C1A-4FBE-A882-3336050493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883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EB9D69F-91A6-4E33-9BCB-0838E23199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48EF09-6F21-40F5-A3AD-C2B0683B0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A5FC70-2906-4D99-B84E-7AFABFB8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2808-C07E-448F-870D-A71BCA3A78E5}" type="datetimeFigureOut">
              <a:rPr lang="fr-FR" smtClean="0"/>
              <a:t>02/05/2022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7FB289-64CC-4DAB-A5FB-B95CAF849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976E37-BB24-447F-9508-32E13AD21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8F6-7C1A-4FBE-A882-3336050493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930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08" y="339915"/>
            <a:ext cx="1145507" cy="11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16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B6308BE-8FEC-44C2-9E06-11E6AC21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C70406-D405-418A-BFB2-72B3233C3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7A39A3-C2E4-4F59-AD15-9087A516A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12808-C07E-448F-870D-A71BCA3A78E5}" type="datetimeFigureOut">
              <a:rPr lang="fr-FR" smtClean="0"/>
              <a:t>02/05/2022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7A6785-4409-4DD8-B784-8EE65D1A5C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26F6AB-0C55-4329-93F0-A5BD8228E6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348F6-7C1A-4FBE-A882-3336050493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957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mulateurbpi.fr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hyperlink" Target="https://www.simulateurbpi.fr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hyperlink" Target="https://www.simulateurbpi.fr/" TargetMode="External"/><Relationship Id="rId4" Type="http://schemas.openxmlformats.org/officeDocument/2006/relationships/image" Target="../media/image12.pn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5AE070-CCC4-477B-9431-F8FE383AC0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5211" y="-154161"/>
            <a:ext cx="10980738" cy="856619"/>
          </a:xfrm>
        </p:spPr>
        <p:txBody>
          <a:bodyPr/>
          <a:lstStyle/>
          <a:p>
            <a:pPr marL="0" indent="0">
              <a:buNone/>
            </a:pPr>
            <a:r>
              <a:rPr lang="fr-FR" b="0" dirty="0"/>
              <a:t>GRILLE D’ELIGIBILITE CONVENTION BPI</a:t>
            </a:r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280D9271-3DFD-4651-876A-785A16D8CE3B}"/>
              </a:ext>
            </a:extLst>
          </p:cNvPr>
          <p:cNvSpPr txBox="1">
            <a:spLocks/>
          </p:cNvSpPr>
          <p:nvPr/>
        </p:nvSpPr>
        <p:spPr>
          <a:xfrm>
            <a:off x="146400" y="2239620"/>
            <a:ext cx="9036496" cy="13038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bin Condensed"/>
              <a:buNone/>
              <a:defRPr sz="4400" b="0" i="0" u="none" strike="noStrike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bin Condensed"/>
              <a:buNone/>
              <a:tabLst/>
              <a:defRPr/>
            </a:pPr>
            <a:r>
              <a:rPr kumimoji="0" lang="fr-FR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 ExtraBold" panose="00000900000000000000" pitchFamily="50" charset="0"/>
                <a:sym typeface="Cabin Condensed"/>
              </a:rPr>
              <a:t>Simulateur BPI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1FA3C05-A0BA-42B8-BBAD-3CE0E1A850A8}"/>
              </a:ext>
            </a:extLst>
          </p:cNvPr>
          <p:cNvSpPr txBox="1">
            <a:spLocks/>
          </p:cNvSpPr>
          <p:nvPr/>
        </p:nvSpPr>
        <p:spPr>
          <a:xfrm>
            <a:off x="4464351" y="3754679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24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50" charset="0"/>
                <a:cs typeface="Arial"/>
                <a:sym typeface="Arial"/>
              </a:rPr>
              <a:t>Guide pratique</a:t>
            </a:r>
          </a:p>
        </p:txBody>
      </p:sp>
      <p:pic>
        <p:nvPicPr>
          <p:cNvPr id="6" name="Picture 2" descr="Vous voulez créer ou reprendre une entreprise ? Retrouvez toutes les  informations pour réussir votre création d'entreprise.">
            <a:extLst>
              <a:ext uri="{FF2B5EF4-FFF2-40B4-BE49-F238E27FC236}">
                <a16:creationId xmlns:a16="http://schemas.microsoft.com/office/drawing/2014/main" id="{6D2D075E-1D2B-4E4E-8E5A-37513C823A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0" r="51756"/>
          <a:stretch/>
        </p:blipFill>
        <p:spPr bwMode="auto">
          <a:xfrm>
            <a:off x="7702469" y="3219193"/>
            <a:ext cx="1480427" cy="144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F0A021-8211-4DC8-9452-620201CE5634}"/>
              </a:ext>
            </a:extLst>
          </p:cNvPr>
          <p:cNvSpPr/>
          <p:nvPr/>
        </p:nvSpPr>
        <p:spPr>
          <a:xfrm>
            <a:off x="485211" y="559406"/>
            <a:ext cx="6096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6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fr-FR" sz="1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CONTRAT DE GARANTIE PME « Plan de Relance » 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8821C3-3322-41BE-B8FB-E5426D9436B7}"/>
              </a:ext>
            </a:extLst>
          </p:cNvPr>
          <p:cNvSpPr/>
          <p:nvPr/>
        </p:nvSpPr>
        <p:spPr>
          <a:xfrm>
            <a:off x="2985565" y="4733318"/>
            <a:ext cx="471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400" b="1" dirty="0">
                <a:solidFill>
                  <a:schemeClr val="accent4"/>
                </a:solidFill>
                <a:cs typeface="Arial" panose="020B0604020202020204" pitchFamily="34" charset="0"/>
                <a:hlinkClick r:id="rId3"/>
              </a:rPr>
              <a:t>https://www.simulateurbpi.fr/</a:t>
            </a:r>
            <a:endParaRPr lang="fr-FR" sz="2400" b="1" dirty="0">
              <a:solidFill>
                <a:schemeClr val="accent4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104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669446" y="-93492"/>
            <a:ext cx="10980738" cy="628329"/>
          </a:xfrm>
        </p:spPr>
        <p:txBody>
          <a:bodyPr/>
          <a:lstStyle/>
          <a:p>
            <a:r>
              <a:rPr lang="fr-FR" sz="2000" dirty="0"/>
              <a:t>Nouvelle grille d’éligibilité digitale convention BPI 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26302" y="788661"/>
            <a:ext cx="7738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Un simulateur en remplacement du fichier Excel       actuel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37D4C789-F0DB-42F7-9AA0-FB74FB911D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08820" y="778251"/>
          <a:ext cx="617670" cy="54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showAsIcon="1" r:id="rId3" imgW="793800" imgH="698400" progId="Excel.Sheet.12">
                  <p:embed/>
                </p:oleObj>
              </mc:Choice>
              <mc:Fallback>
                <p:oleObj name="Worksheet" showAsIcon="1" r:id="rId3" imgW="793800" imgH="698400" progId="Excel.Sheet.12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37D4C789-F0DB-42F7-9AA0-FB74FB911D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08820" y="778251"/>
                        <a:ext cx="617670" cy="543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D553C44A-5859-4550-A2BF-0E545D2389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200"/>
          <a:stretch/>
        </p:blipFill>
        <p:spPr>
          <a:xfrm>
            <a:off x="4959504" y="1411817"/>
            <a:ext cx="3729594" cy="4876006"/>
          </a:xfrm>
          <a:prstGeom prst="rect">
            <a:avLst/>
          </a:prstGeom>
          <a:ln w="6350">
            <a:solidFill>
              <a:srgbClr val="B34A8C"/>
            </a:solidFill>
          </a:ln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C144E115-D36E-463E-884A-E598588E1715}"/>
              </a:ext>
            </a:extLst>
          </p:cNvPr>
          <p:cNvSpPr txBox="1">
            <a:spLocks/>
          </p:cNvSpPr>
          <p:nvPr/>
        </p:nvSpPr>
        <p:spPr>
          <a:xfrm>
            <a:off x="2142381" y="1372083"/>
            <a:ext cx="7704098" cy="504056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Simulateur BPI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F8E075DC-DEA5-4D57-94CC-6030347361AF}"/>
              </a:ext>
            </a:extLst>
          </p:cNvPr>
          <p:cNvSpPr txBox="1">
            <a:spLocks/>
          </p:cNvSpPr>
          <p:nvPr/>
        </p:nvSpPr>
        <p:spPr>
          <a:xfrm>
            <a:off x="2164057" y="1737212"/>
            <a:ext cx="5386241" cy="6101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SemiBold" panose="00000700000000000000" pitchFamily="50" charset="0"/>
                <a:cs typeface="Arial"/>
                <a:sym typeface="Arial"/>
              </a:rPr>
              <a:t>Le questionnaire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3730CC48-1AE8-491C-93EF-7CCA9F7964F9}"/>
              </a:ext>
            </a:extLst>
          </p:cNvPr>
          <p:cNvCxnSpPr>
            <a:cxnSpLocks/>
          </p:cNvCxnSpPr>
          <p:nvPr/>
        </p:nvCxnSpPr>
        <p:spPr>
          <a:xfrm flipH="1">
            <a:off x="8457014" y="3994112"/>
            <a:ext cx="301687" cy="1210830"/>
          </a:xfrm>
          <a:prstGeom prst="straightConnector1">
            <a:avLst/>
          </a:prstGeom>
          <a:noFill/>
          <a:ln w="9525" cap="flat" cmpd="sng" algn="ctr">
            <a:solidFill>
              <a:srgbClr val="581D74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7C68D513-265B-4385-8200-39B1F13C7139}"/>
              </a:ext>
            </a:extLst>
          </p:cNvPr>
          <p:cNvCxnSpPr>
            <a:cxnSpLocks/>
          </p:cNvCxnSpPr>
          <p:nvPr/>
        </p:nvCxnSpPr>
        <p:spPr>
          <a:xfrm flipH="1" flipV="1">
            <a:off x="5772774" y="3792472"/>
            <a:ext cx="2985927" cy="201640"/>
          </a:xfrm>
          <a:prstGeom prst="straightConnector1">
            <a:avLst/>
          </a:prstGeom>
          <a:noFill/>
          <a:ln w="9525" cap="flat" cmpd="sng" algn="ctr">
            <a:solidFill>
              <a:srgbClr val="581D74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B67CE3E7-B86A-4824-9679-56B7DAF97776}"/>
              </a:ext>
            </a:extLst>
          </p:cNvPr>
          <p:cNvSpPr txBox="1"/>
          <p:nvPr/>
        </p:nvSpPr>
        <p:spPr>
          <a:xfrm>
            <a:off x="1701916" y="2425319"/>
            <a:ext cx="311650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600" kern="0" dirty="0">
                <a:solidFill>
                  <a:srgbClr val="000000"/>
                </a:solidFill>
                <a:cs typeface="Arial"/>
                <a:sym typeface="Arial"/>
              </a:rPr>
              <a:t>Informations sur l’entreprise et sur le financement demandé</a:t>
            </a:r>
            <a:endParaRPr lang="fr-FR" b="1" kern="0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Arial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1600" b="1" kern="0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Arial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1600" b="1" kern="0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Arial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600" kern="0" dirty="0">
                <a:solidFill>
                  <a:srgbClr val="000000"/>
                </a:solidFill>
                <a:cs typeface="Arial"/>
                <a:sym typeface="Arial"/>
              </a:rPr>
              <a:t>27 questions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16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16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600" kern="0" dirty="0">
                <a:solidFill>
                  <a:srgbClr val="000000"/>
                </a:solidFill>
                <a:cs typeface="Arial"/>
                <a:sym typeface="Arial"/>
              </a:rPr>
              <a:t>Code couleur en cours de saisie du respect ou non du critère d’éligibilité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81D784EA-EBB6-4B82-8637-D6AC0EF3A703}"/>
              </a:ext>
            </a:extLst>
          </p:cNvPr>
          <p:cNvSpPr txBox="1">
            <a:spLocks/>
          </p:cNvSpPr>
          <p:nvPr/>
        </p:nvSpPr>
        <p:spPr>
          <a:xfrm>
            <a:off x="8830180" y="3742084"/>
            <a:ext cx="1518758" cy="504056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cs typeface="Arial"/>
                <a:sym typeface="Arial"/>
              </a:rPr>
              <a:t>Aide disponible tout au long de la saisie du questionnaire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D5BAE6B4-7FF9-416D-9A32-1A98FEF630FB}"/>
              </a:ext>
            </a:extLst>
          </p:cNvPr>
          <p:cNvCxnSpPr>
            <a:cxnSpLocks/>
          </p:cNvCxnSpPr>
          <p:nvPr/>
        </p:nvCxnSpPr>
        <p:spPr>
          <a:xfrm>
            <a:off x="4157962" y="5065321"/>
            <a:ext cx="1000339" cy="0"/>
          </a:xfrm>
          <a:prstGeom prst="straightConnector1">
            <a:avLst/>
          </a:prstGeom>
          <a:noFill/>
          <a:ln w="9525" cap="flat" cmpd="sng" algn="ctr">
            <a:solidFill>
              <a:srgbClr val="581D74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159B729C-497E-4F2F-B02B-C402F3020FDD}"/>
              </a:ext>
            </a:extLst>
          </p:cNvPr>
          <p:cNvCxnSpPr>
            <a:cxnSpLocks/>
          </p:cNvCxnSpPr>
          <p:nvPr/>
        </p:nvCxnSpPr>
        <p:spPr>
          <a:xfrm>
            <a:off x="4157962" y="5065321"/>
            <a:ext cx="1936443" cy="375176"/>
          </a:xfrm>
          <a:prstGeom prst="straightConnector1">
            <a:avLst/>
          </a:prstGeom>
          <a:noFill/>
          <a:ln w="9525" cap="flat" cmpd="sng" algn="ctr">
            <a:solidFill>
              <a:srgbClr val="581D74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8ECABDAB-4915-49A1-A240-AAEE5C5A1016}"/>
              </a:ext>
            </a:extLst>
          </p:cNvPr>
          <p:cNvSpPr/>
          <p:nvPr/>
        </p:nvSpPr>
        <p:spPr>
          <a:xfrm>
            <a:off x="291936" y="5908981"/>
            <a:ext cx="471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400" b="1" dirty="0">
                <a:solidFill>
                  <a:schemeClr val="accent4"/>
                </a:solidFill>
                <a:cs typeface="Arial" panose="020B0604020202020204" pitchFamily="34" charset="0"/>
                <a:hlinkClick r:id="rId6"/>
              </a:rPr>
              <a:t>https://www.simulateurbpi.fr/</a:t>
            </a:r>
            <a:endParaRPr lang="fr-FR" sz="2400" b="1" dirty="0">
              <a:solidFill>
                <a:schemeClr val="accent4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357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669446" y="-93492"/>
            <a:ext cx="10980738" cy="628329"/>
          </a:xfrm>
        </p:spPr>
        <p:txBody>
          <a:bodyPr/>
          <a:lstStyle/>
          <a:p>
            <a:r>
              <a:rPr lang="fr-FR" sz="2000" dirty="0"/>
              <a:t>Nouvelle grille d’éligibilité digitale convention BPI 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26302" y="788661"/>
            <a:ext cx="7738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Un simulateur en remplacement du fichier Excel actuel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15B76BF-E0F3-4E2D-875F-45326E4B7F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79"/>
          <a:stretch/>
        </p:blipFill>
        <p:spPr>
          <a:xfrm>
            <a:off x="2238785" y="2503513"/>
            <a:ext cx="8695240" cy="3725885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0DBE089-7943-4836-B532-5DA07DF98DF8}"/>
              </a:ext>
            </a:extLst>
          </p:cNvPr>
          <p:cNvSpPr txBox="1">
            <a:spLocks/>
          </p:cNvSpPr>
          <p:nvPr/>
        </p:nvSpPr>
        <p:spPr>
          <a:xfrm>
            <a:off x="7244690" y="2491724"/>
            <a:ext cx="2161017" cy="48628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cs typeface="Arial"/>
                <a:sym typeface="Arial"/>
              </a:rPr>
              <a:t>En cliquant sur l’aide de la question 4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5A768D83-0F46-474A-97C4-B3E8F9EDBF43}"/>
              </a:ext>
            </a:extLst>
          </p:cNvPr>
          <p:cNvCxnSpPr>
            <a:cxnSpLocks/>
          </p:cNvCxnSpPr>
          <p:nvPr/>
        </p:nvCxnSpPr>
        <p:spPr>
          <a:xfrm flipH="1">
            <a:off x="6679220" y="2608340"/>
            <a:ext cx="490098" cy="628017"/>
          </a:xfrm>
          <a:prstGeom prst="straightConnector1">
            <a:avLst/>
          </a:prstGeom>
          <a:noFill/>
          <a:ln w="9525" cap="flat" cmpd="sng" algn="ctr">
            <a:solidFill>
              <a:srgbClr val="581D74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18" name="Parenthèses 17">
            <a:extLst>
              <a:ext uri="{FF2B5EF4-FFF2-40B4-BE49-F238E27FC236}">
                <a16:creationId xmlns:a16="http://schemas.microsoft.com/office/drawing/2014/main" id="{0FFA18D6-51AA-4391-9DB8-2ECB51F4C7F5}"/>
              </a:ext>
            </a:extLst>
          </p:cNvPr>
          <p:cNvSpPr/>
          <p:nvPr/>
        </p:nvSpPr>
        <p:spPr>
          <a:xfrm>
            <a:off x="2742315" y="3274038"/>
            <a:ext cx="3936905" cy="661881"/>
          </a:xfrm>
          <a:prstGeom prst="bracketPair">
            <a:avLst/>
          </a:prstGeom>
          <a:noFill/>
          <a:ln w="19050" cap="flat" cmpd="sng" algn="ctr">
            <a:solidFill>
              <a:srgbClr val="B34A8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3A09957-59C1-4B01-8881-766C307A0201}"/>
              </a:ext>
            </a:extLst>
          </p:cNvPr>
          <p:cNvSpPr txBox="1"/>
          <p:nvPr/>
        </p:nvSpPr>
        <p:spPr>
          <a:xfrm>
            <a:off x="1257975" y="2134891"/>
            <a:ext cx="9355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600" kern="0" dirty="0">
                <a:solidFill>
                  <a:srgbClr val="000000"/>
                </a:solidFill>
                <a:cs typeface="Arial"/>
                <a:sym typeface="Arial"/>
              </a:rPr>
              <a:t>Vous avez à votre disposition la petite calculette pour savoir si l’entreprise est en difficulté financière</a:t>
            </a:r>
          </a:p>
        </p:txBody>
      </p:sp>
      <p:pic>
        <p:nvPicPr>
          <p:cNvPr id="29" name="Graphique 28">
            <a:extLst>
              <a:ext uri="{FF2B5EF4-FFF2-40B4-BE49-F238E27FC236}">
                <a16:creationId xmlns:a16="http://schemas.microsoft.com/office/drawing/2014/main" id="{115ED056-A040-472E-99BF-7E24A1832D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42482" y="220672"/>
            <a:ext cx="1397528" cy="1397528"/>
          </a:xfrm>
          <a:prstGeom prst="rect">
            <a:avLst/>
          </a:prstGeom>
        </p:spPr>
      </p:pic>
      <p:sp>
        <p:nvSpPr>
          <p:cNvPr id="30" name="Titre 1">
            <a:extLst>
              <a:ext uri="{FF2B5EF4-FFF2-40B4-BE49-F238E27FC236}">
                <a16:creationId xmlns:a16="http://schemas.microsoft.com/office/drawing/2014/main" id="{74AE8A14-3853-42E6-B2E4-EADA69789CEB}"/>
              </a:ext>
            </a:extLst>
          </p:cNvPr>
          <p:cNvSpPr txBox="1">
            <a:spLocks/>
          </p:cNvSpPr>
          <p:nvPr/>
        </p:nvSpPr>
        <p:spPr>
          <a:xfrm>
            <a:off x="2083740" y="1261367"/>
            <a:ext cx="7704098" cy="504056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Simulateur BPI</a:t>
            </a:r>
          </a:p>
        </p:txBody>
      </p:sp>
      <p:sp>
        <p:nvSpPr>
          <p:cNvPr id="31" name="Espace réservé du texte 5">
            <a:extLst>
              <a:ext uri="{FF2B5EF4-FFF2-40B4-BE49-F238E27FC236}">
                <a16:creationId xmlns:a16="http://schemas.microsoft.com/office/drawing/2014/main" id="{1180BB4F-F8A5-4650-AF10-CD3D31136A41}"/>
              </a:ext>
            </a:extLst>
          </p:cNvPr>
          <p:cNvSpPr txBox="1">
            <a:spLocks/>
          </p:cNvSpPr>
          <p:nvPr/>
        </p:nvSpPr>
        <p:spPr>
          <a:xfrm>
            <a:off x="2131930" y="1632291"/>
            <a:ext cx="5348068" cy="6101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SemiBold" panose="00000700000000000000" pitchFamily="50" charset="0"/>
                <a:cs typeface="Arial"/>
                <a:sym typeface="Arial"/>
              </a:rPr>
              <a:t>Le questionnaire</a:t>
            </a:r>
          </a:p>
        </p:txBody>
      </p:sp>
    </p:spTree>
    <p:extLst>
      <p:ext uri="{BB962C8B-B14F-4D97-AF65-F5344CB8AC3E}">
        <p14:creationId xmlns:p14="http://schemas.microsoft.com/office/powerpoint/2010/main" val="4207014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7DBBE433-B213-4C5B-A7A9-3E10067D4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392" y="1919885"/>
            <a:ext cx="3982243" cy="4401762"/>
          </a:xfrm>
          <a:prstGeom prst="rect">
            <a:avLst/>
          </a:prstGeom>
          <a:ln w="6350">
            <a:solidFill>
              <a:schemeClr val="bg2"/>
            </a:solidFill>
          </a:ln>
        </p:spPr>
      </p:pic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669446" y="-93492"/>
            <a:ext cx="10980738" cy="628329"/>
          </a:xfrm>
        </p:spPr>
        <p:txBody>
          <a:bodyPr/>
          <a:lstStyle/>
          <a:p>
            <a:r>
              <a:rPr lang="fr-FR" sz="2000" dirty="0"/>
              <a:t>Nouvelle grille d’éligibilité digitale convention BPI 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26302" y="788661"/>
            <a:ext cx="7738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Un simulateur en remplacement du fichier Excel actuel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D0BB1AAC-D53F-402E-91E3-29EF78169F01}"/>
              </a:ext>
            </a:extLst>
          </p:cNvPr>
          <p:cNvSpPr txBox="1">
            <a:spLocks/>
          </p:cNvSpPr>
          <p:nvPr/>
        </p:nvSpPr>
        <p:spPr>
          <a:xfrm>
            <a:off x="1978543" y="1308612"/>
            <a:ext cx="7704098" cy="504056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Simulateur BPI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DBFB0FBE-7A9C-4242-A4F2-B574F57D6CE2}"/>
              </a:ext>
            </a:extLst>
          </p:cNvPr>
          <p:cNvSpPr txBox="1">
            <a:spLocks/>
          </p:cNvSpPr>
          <p:nvPr/>
        </p:nvSpPr>
        <p:spPr>
          <a:xfrm>
            <a:off x="2082134" y="1736892"/>
            <a:ext cx="5386241" cy="6101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cs typeface="Arial"/>
                <a:sym typeface="Arial"/>
              </a:rPr>
              <a:t>Le questionnaire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BB9BAD3-131C-48C9-91AF-212300E41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792" y="952663"/>
            <a:ext cx="3677101" cy="4442414"/>
          </a:xfrm>
          <a:prstGeom prst="rect">
            <a:avLst/>
          </a:prstGeom>
          <a:ln w="6350">
            <a:solidFill>
              <a:srgbClr val="B34A8C"/>
            </a:solidFill>
          </a:ln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6F8FC34-7131-441C-8930-E3BAF38C1586}"/>
              </a:ext>
            </a:extLst>
          </p:cNvPr>
          <p:cNvCxnSpPr>
            <a:cxnSpLocks/>
          </p:cNvCxnSpPr>
          <p:nvPr/>
        </p:nvCxnSpPr>
        <p:spPr>
          <a:xfrm flipV="1">
            <a:off x="3952417" y="1128864"/>
            <a:ext cx="4298057" cy="2300136"/>
          </a:xfrm>
          <a:prstGeom prst="straightConnector1">
            <a:avLst/>
          </a:prstGeom>
          <a:noFill/>
          <a:ln w="9525" cap="flat" cmpd="sng" algn="ctr">
            <a:solidFill>
              <a:srgbClr val="581D74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47B50F-411F-47A4-A989-DEAA736D04A1}"/>
              </a:ext>
            </a:extLst>
          </p:cNvPr>
          <p:cNvSpPr txBox="1">
            <a:spLocks/>
          </p:cNvSpPr>
          <p:nvPr/>
        </p:nvSpPr>
        <p:spPr>
          <a:xfrm>
            <a:off x="5716463" y="1498196"/>
            <a:ext cx="886704" cy="975250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cs typeface="Arial"/>
                <a:sym typeface="Arial"/>
              </a:rPr>
              <a:t>Statut de l’éligibilité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31DC41FE-FD81-4D62-9F66-A9517A3E1A2D}"/>
              </a:ext>
            </a:extLst>
          </p:cNvPr>
          <p:cNvCxnSpPr>
            <a:cxnSpLocks/>
          </p:cNvCxnSpPr>
          <p:nvPr/>
        </p:nvCxnSpPr>
        <p:spPr>
          <a:xfrm flipH="1">
            <a:off x="8495053" y="2740432"/>
            <a:ext cx="525290" cy="216886"/>
          </a:xfrm>
          <a:prstGeom prst="straightConnector1">
            <a:avLst/>
          </a:prstGeom>
          <a:noFill/>
          <a:ln w="9525" cap="flat" cmpd="sng" algn="ctr">
            <a:solidFill>
              <a:srgbClr val="581D74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2EA105B0-F862-41EB-8895-CE611469EBF0}"/>
              </a:ext>
            </a:extLst>
          </p:cNvPr>
          <p:cNvSpPr txBox="1">
            <a:spLocks/>
          </p:cNvSpPr>
          <p:nvPr/>
        </p:nvSpPr>
        <p:spPr>
          <a:xfrm>
            <a:off x="9142656" y="2520591"/>
            <a:ext cx="1448044" cy="3939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cs typeface="Arial"/>
                <a:sym typeface="Arial"/>
              </a:rPr>
              <a:t>Insertion d’une signature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5C4A190D-AFD4-40FD-834F-D9F895CB4540}"/>
              </a:ext>
            </a:extLst>
          </p:cNvPr>
          <p:cNvCxnSpPr>
            <a:cxnSpLocks/>
          </p:cNvCxnSpPr>
          <p:nvPr/>
        </p:nvCxnSpPr>
        <p:spPr>
          <a:xfrm flipH="1" flipV="1">
            <a:off x="9187102" y="5474513"/>
            <a:ext cx="127741" cy="484912"/>
          </a:xfrm>
          <a:prstGeom prst="straightConnector1">
            <a:avLst/>
          </a:prstGeom>
          <a:noFill/>
          <a:ln w="9525" cap="flat" cmpd="sng" algn="ctr">
            <a:solidFill>
              <a:srgbClr val="581D74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6A127866-B385-4530-9A12-C6E89A2ADA69}"/>
              </a:ext>
            </a:extLst>
          </p:cNvPr>
          <p:cNvSpPr txBox="1"/>
          <p:nvPr/>
        </p:nvSpPr>
        <p:spPr>
          <a:xfrm>
            <a:off x="1251664" y="3274659"/>
            <a:ext cx="307123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kern="0" dirty="0">
                <a:solidFill>
                  <a:srgbClr val="000000"/>
                </a:solidFill>
                <a:cs typeface="Arial"/>
                <a:sym typeface="Arial"/>
              </a:rPr>
              <a:t>Au fur et à mesure de la saisie, vous visualisez  l’éligibilité du dossier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6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kern="0" dirty="0">
                <a:solidFill>
                  <a:srgbClr val="000000"/>
                </a:solidFill>
                <a:cs typeface="Arial"/>
                <a:sym typeface="Arial"/>
              </a:rPr>
              <a:t>En fin de questionnaire, vous renseignez votre nom, et votre établissement, </a:t>
            </a:r>
            <a:r>
              <a:rPr lang="fr-FR" sz="1600" i="1" kern="0" dirty="0">
                <a:solidFill>
                  <a:srgbClr val="000000"/>
                </a:solidFill>
                <a:cs typeface="Arial"/>
                <a:sym typeface="Arial"/>
              </a:rPr>
              <a:t>éventuellement votre signature et vos commentaires</a:t>
            </a:r>
            <a:r>
              <a:rPr lang="fr-FR" sz="1600" kern="0" dirty="0">
                <a:solidFill>
                  <a:srgbClr val="000000"/>
                </a:solidFill>
                <a:cs typeface="Arial"/>
                <a:sym typeface="Arial"/>
              </a:rPr>
              <a:t>, avant de l’exporter en PDF.</a:t>
            </a:r>
          </a:p>
          <a:p>
            <a:endParaRPr lang="fr-FR" sz="16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BBDC3FE0-D61D-463E-B04F-C5BF89FF5CDD}"/>
              </a:ext>
            </a:extLst>
          </p:cNvPr>
          <p:cNvSpPr txBox="1">
            <a:spLocks/>
          </p:cNvSpPr>
          <p:nvPr/>
        </p:nvSpPr>
        <p:spPr>
          <a:xfrm>
            <a:off x="9033899" y="6026474"/>
            <a:ext cx="1741539" cy="192043"/>
          </a:xfrm>
          <a:prstGeom prst="rect">
            <a:avLst/>
          </a:prstGeom>
        </p:spPr>
        <p:txBody>
          <a:bodyPr vert="horz" lIns="0" tIns="0" rIns="0" bIns="0" rtlCol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600"/>
              </a:spcAft>
            </a:pPr>
            <a:r>
              <a:rPr lang="fr-FR" dirty="0"/>
              <a:t>Lancement de l’édition</a:t>
            </a:r>
          </a:p>
        </p:txBody>
      </p:sp>
    </p:spTree>
    <p:extLst>
      <p:ext uri="{BB962C8B-B14F-4D97-AF65-F5344CB8AC3E}">
        <p14:creationId xmlns:p14="http://schemas.microsoft.com/office/powerpoint/2010/main" val="3827014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669446" y="-93492"/>
            <a:ext cx="10980738" cy="628329"/>
          </a:xfrm>
        </p:spPr>
        <p:txBody>
          <a:bodyPr/>
          <a:lstStyle/>
          <a:p>
            <a:r>
              <a:rPr lang="fr-FR" sz="2000" dirty="0"/>
              <a:t>Nouvelle grille d’éligibilité digitale convention BPI 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26302" y="788661"/>
            <a:ext cx="7738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Un simulateur en remplacement du fichier Excel actuel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C144E115-D36E-463E-884A-E598588E1715}"/>
              </a:ext>
            </a:extLst>
          </p:cNvPr>
          <p:cNvSpPr txBox="1">
            <a:spLocks/>
          </p:cNvSpPr>
          <p:nvPr/>
        </p:nvSpPr>
        <p:spPr>
          <a:xfrm>
            <a:off x="726302" y="1574413"/>
            <a:ext cx="6588284" cy="504056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Nouveau simulateur BPI a enregistrer dans vos favoris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A2B4450A-B027-46FB-A735-FD9A504B58E9}"/>
              </a:ext>
            </a:extLst>
          </p:cNvPr>
          <p:cNvSpPr txBox="1">
            <a:spLocks/>
          </p:cNvSpPr>
          <p:nvPr/>
        </p:nvSpPr>
        <p:spPr>
          <a:xfrm>
            <a:off x="7825067" y="1886150"/>
            <a:ext cx="4198645" cy="504056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kern="0" dirty="0">
                <a:solidFill>
                  <a:srgbClr val="000000"/>
                </a:solidFill>
              </a:rPr>
              <a:t>E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xit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 le fichier Excel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E112397-DD68-433E-95AC-D2841AB2F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60487">
            <a:off x="4404668" y="3043800"/>
            <a:ext cx="2058960" cy="27145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F335761-230C-436C-8E8F-076FB3C7D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11239">
            <a:off x="2684620" y="2942057"/>
            <a:ext cx="2000944" cy="27145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87343C6-6520-4FC5-84FA-B38B72F5A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16961">
            <a:off x="873889" y="2960809"/>
            <a:ext cx="2015733" cy="27145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6088E8-2EF1-4FD3-BD92-0BB6BE00D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7765" y="2256551"/>
            <a:ext cx="2473251" cy="38328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6A03DB-0FCC-463D-8A1E-117057317C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36" b="89617" l="9955" r="92308">
                        <a14:foregroundMark x1="92308" y1="22404" x2="92308" y2="224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5585" y="4095212"/>
            <a:ext cx="1281402" cy="106107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CF12DC-65B9-4695-9EDA-97399B1F16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84" b="91860" l="10000" r="90000">
                        <a14:foregroundMark x1="15294" y1="91860" x2="15294" y2="918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1936" y="3417774"/>
            <a:ext cx="1237951" cy="1252515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7FD847F-4C6F-4DDC-B18C-1D8F3D78428E}"/>
              </a:ext>
            </a:extLst>
          </p:cNvPr>
          <p:cNvSpPr/>
          <p:nvPr/>
        </p:nvSpPr>
        <p:spPr>
          <a:xfrm>
            <a:off x="925975" y="1907346"/>
            <a:ext cx="4508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400" b="1" dirty="0">
                <a:solidFill>
                  <a:schemeClr val="accent4"/>
                </a:solidFill>
                <a:cs typeface="Arial" panose="020B0604020202020204" pitchFamily="34" charset="0"/>
                <a:hlinkClick r:id="rId10"/>
              </a:rPr>
              <a:t>https://www.simulateurbpi.fr/</a:t>
            </a:r>
            <a:endParaRPr lang="fr-FR" sz="2400" b="1" dirty="0">
              <a:solidFill>
                <a:schemeClr val="accent4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7931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229</Words>
  <Application>Microsoft Office PowerPoint</Application>
  <PresentationFormat>Grand écran</PresentationFormat>
  <Paragraphs>40</Paragraphs>
  <Slides>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7" baseType="lpstr">
      <vt:lpstr>Arial</vt:lpstr>
      <vt:lpstr>Cabin Condensed</vt:lpstr>
      <vt:lpstr>Calibri</vt:lpstr>
      <vt:lpstr>Calibri Light</vt:lpstr>
      <vt:lpstr>Cambria Math</vt:lpstr>
      <vt:lpstr>Montserrat Black</vt:lpstr>
      <vt:lpstr>Montserrat ExtraBold</vt:lpstr>
      <vt:lpstr>Montserrat SemiBold</vt:lpstr>
      <vt:lpstr>Times New Roman</vt:lpstr>
      <vt:lpstr>Wingdings</vt:lpstr>
      <vt:lpstr>Thème Office</vt:lpstr>
      <vt:lpstr>Feuille de calcul Microsoft Excel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REFFORT Didier [CEGEE]</dc:creator>
  <cp:lastModifiedBy>REFFORT Didier [CEGEE]</cp:lastModifiedBy>
  <cp:revision>3</cp:revision>
  <dcterms:created xsi:type="dcterms:W3CDTF">2022-05-02T09:53:45Z</dcterms:created>
  <dcterms:modified xsi:type="dcterms:W3CDTF">2022-05-02T11:57:01Z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didier.reffort@cegee.caisse-epargne.fr</vt:lpwstr>
  </property>
  <property fmtid="{D5CDD505-2E9C-101B-9397-08002B2CF9AE}" pid="5" name="MSIP_Label_48a19f0c-bea1-442e-a475-ed109d9ec508_SetDate">
    <vt:lpwstr>2022-05-02T10:03:53.8017623Z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