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717" r:id="rId5"/>
  </p:sldMasterIdLst>
  <p:notesMasterIdLst>
    <p:notesMasterId r:id="rId8"/>
  </p:notesMasterIdLst>
  <p:handoutMasterIdLst>
    <p:handoutMasterId r:id="rId9"/>
  </p:handoutMasterIdLst>
  <p:sldIdLst>
    <p:sldId id="256" r:id="rId6"/>
    <p:sldId id="257" r:id="rId7"/>
  </p:sldIdLst>
  <p:sldSz cx="6858000" cy="9144000" type="screen4x3"/>
  <p:notesSz cx="6669088" cy="9928225"/>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000000"/>
    <a:srgbClr val="EA9922"/>
    <a:srgbClr val="A6004E"/>
    <a:srgbClr val="581D41"/>
    <a:srgbClr val="CDCECC"/>
    <a:srgbClr val="9EA09E"/>
    <a:srgbClr val="4F504F"/>
    <a:srgbClr val="DE6225"/>
    <a:srgbClr val="DE62FF"/>
    <a:srgbClr val="A79C86"/>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Style moyen 3 - Accentuation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093" autoAdjust="0"/>
    <p:restoredTop sz="98039" autoAdjust="0"/>
  </p:normalViewPr>
  <p:slideViewPr>
    <p:cSldViewPr snapToGrid="0" snapToObjects="1" showGuides="1">
      <p:cViewPr>
        <p:scale>
          <a:sx n="90" d="100"/>
          <a:sy n="90" d="100"/>
        </p:scale>
        <p:origin x="-3294" y="-150"/>
      </p:cViewPr>
      <p:guideLst>
        <p:guide orient="horz" pos="2900"/>
        <p:guide pos="2239"/>
        <p:guide pos="3524"/>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snapToObjects="1" showGuides="1">
      <p:cViewPr varScale="1">
        <p:scale>
          <a:sx n="68" d="100"/>
          <a:sy n="68" d="100"/>
        </p:scale>
        <p:origin x="-3252" y="-96"/>
      </p:cViewPr>
      <p:guideLst>
        <p:guide orient="horz" pos="3127"/>
        <p:guide pos="210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viewProps" Target="viewProps.xml"/><Relationship Id="rId5" Type="http://schemas.openxmlformats.org/officeDocument/2006/relationships/slideMaster" Target="slideMasters/slideMaster2.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889938" cy="496411"/>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777607" y="0"/>
            <a:ext cx="2889938" cy="496411"/>
          </a:xfrm>
          <a:prstGeom prst="rect">
            <a:avLst/>
          </a:prstGeom>
        </p:spPr>
        <p:txBody>
          <a:bodyPr vert="horz" lIns="91440" tIns="45720" rIns="91440" bIns="45720" rtlCol="0"/>
          <a:lstStyle>
            <a:lvl1pPr algn="r">
              <a:defRPr sz="1200"/>
            </a:lvl1pPr>
          </a:lstStyle>
          <a:p>
            <a:fld id="{EAE04A43-571B-9D46-9580-A11883A7CE68}" type="datetimeFigureOut">
              <a:rPr lang="fr-FR" smtClean="0"/>
              <a:t>06/07/2016</a:t>
            </a:fld>
            <a:endParaRPr lang="fr-FR"/>
          </a:p>
        </p:txBody>
      </p:sp>
      <p:sp>
        <p:nvSpPr>
          <p:cNvPr id="4" name="Espace réservé du pied de page 3"/>
          <p:cNvSpPr>
            <a:spLocks noGrp="1"/>
          </p:cNvSpPr>
          <p:nvPr>
            <p:ph type="ftr" sz="quarter" idx="2"/>
          </p:nvPr>
        </p:nvSpPr>
        <p:spPr>
          <a:xfrm>
            <a:off x="0" y="9430091"/>
            <a:ext cx="2889938" cy="496411"/>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777607" y="9430091"/>
            <a:ext cx="2889938" cy="496411"/>
          </a:xfrm>
          <a:prstGeom prst="rect">
            <a:avLst/>
          </a:prstGeom>
        </p:spPr>
        <p:txBody>
          <a:bodyPr vert="horz" lIns="91440" tIns="45720" rIns="91440" bIns="45720" rtlCol="0" anchor="b"/>
          <a:lstStyle>
            <a:lvl1pPr algn="r">
              <a:defRPr sz="1200"/>
            </a:lvl1pPr>
          </a:lstStyle>
          <a:p>
            <a:fld id="{657008D8-7991-FA4E-B861-B0EF86D802F5}" type="slidenum">
              <a:rPr lang="fr-FR" smtClean="0"/>
              <a:t>‹N°›</a:t>
            </a:fld>
            <a:endParaRPr lang="fr-FR"/>
          </a:p>
        </p:txBody>
      </p:sp>
    </p:spTree>
    <p:extLst>
      <p:ext uri="{BB962C8B-B14F-4D97-AF65-F5344CB8AC3E}">
        <p14:creationId xmlns:p14="http://schemas.microsoft.com/office/powerpoint/2010/main" val="10408244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889938" cy="496411"/>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777607" y="0"/>
            <a:ext cx="2889938" cy="496411"/>
          </a:xfrm>
          <a:prstGeom prst="rect">
            <a:avLst/>
          </a:prstGeom>
        </p:spPr>
        <p:txBody>
          <a:bodyPr vert="horz" lIns="91440" tIns="45720" rIns="91440" bIns="45720" rtlCol="0"/>
          <a:lstStyle>
            <a:lvl1pPr algn="r">
              <a:defRPr sz="1200"/>
            </a:lvl1pPr>
          </a:lstStyle>
          <a:p>
            <a:fld id="{93E90AEF-4B4C-43A6-8E8D-23ABEF769E47}" type="datetimeFigureOut">
              <a:rPr lang="fr-FR" smtClean="0"/>
              <a:t>06/07/2016</a:t>
            </a:fld>
            <a:endParaRPr lang="fr-FR"/>
          </a:p>
        </p:txBody>
      </p:sp>
      <p:sp>
        <p:nvSpPr>
          <p:cNvPr id="4" name="Espace réservé de l'image des diapositives 3"/>
          <p:cNvSpPr>
            <a:spLocks noGrp="1" noRot="1" noChangeAspect="1"/>
          </p:cNvSpPr>
          <p:nvPr>
            <p:ph type="sldImg" idx="2"/>
          </p:nvPr>
        </p:nvSpPr>
        <p:spPr>
          <a:xfrm>
            <a:off x="1938338" y="744538"/>
            <a:ext cx="2792412"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66909" y="4715907"/>
            <a:ext cx="5335270" cy="4467701"/>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30091"/>
            <a:ext cx="2889938" cy="496411"/>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777607" y="9430091"/>
            <a:ext cx="2889938" cy="496411"/>
          </a:xfrm>
          <a:prstGeom prst="rect">
            <a:avLst/>
          </a:prstGeom>
        </p:spPr>
        <p:txBody>
          <a:bodyPr vert="horz" lIns="91440" tIns="45720" rIns="91440" bIns="45720" rtlCol="0" anchor="b"/>
          <a:lstStyle>
            <a:lvl1pPr algn="r">
              <a:defRPr sz="1200"/>
            </a:lvl1pPr>
          </a:lstStyle>
          <a:p>
            <a:fld id="{E4A73702-D598-4751-9096-22E12BABAD61}" type="slidenum">
              <a:rPr lang="fr-FR" smtClean="0"/>
              <a:t>‹N°›</a:t>
            </a:fld>
            <a:endParaRPr lang="fr-FR"/>
          </a:p>
        </p:txBody>
      </p:sp>
    </p:spTree>
    <p:extLst>
      <p:ext uri="{BB962C8B-B14F-4D97-AF65-F5344CB8AC3E}">
        <p14:creationId xmlns:p14="http://schemas.microsoft.com/office/powerpoint/2010/main" val="6586689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1">
    <p:spTree>
      <p:nvGrpSpPr>
        <p:cNvPr id="1" name=""/>
        <p:cNvGrpSpPr/>
        <p:nvPr/>
      </p:nvGrpSpPr>
      <p:grpSpPr>
        <a:xfrm>
          <a:off x="0" y="0"/>
          <a:ext cx="0" cy="0"/>
          <a:chOff x="0" y="0"/>
          <a:chExt cx="0" cy="0"/>
        </a:xfrm>
      </p:grpSpPr>
      <p:pic>
        <p:nvPicPr>
          <p:cNvPr id="7" name="Image 6" descr="Capture d’écran 2014-02-18 à 15.51.44.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5016" y="175750"/>
            <a:ext cx="1805926" cy="513687"/>
          </a:xfrm>
          <a:prstGeom prst="rect">
            <a:avLst/>
          </a:prstGeom>
        </p:spPr>
      </p:pic>
      <p:cxnSp>
        <p:nvCxnSpPr>
          <p:cNvPr id="12" name="Connecteur droit 11"/>
          <p:cNvCxnSpPr/>
          <p:nvPr userDrawn="1"/>
        </p:nvCxnSpPr>
        <p:spPr>
          <a:xfrm>
            <a:off x="6913" y="2116770"/>
            <a:ext cx="6858000" cy="17639"/>
          </a:xfrm>
          <a:prstGeom prst="line">
            <a:avLst/>
          </a:prstGeom>
          <a:ln w="12700" cmpd="sng">
            <a:gradFill flip="none" rotWithShape="1">
              <a:gsLst>
                <a:gs pos="50000">
                  <a:srgbClr val="4F504F"/>
                </a:gs>
                <a:gs pos="100000">
                  <a:srgbClr val="D7D8D6"/>
                </a:gs>
                <a:gs pos="0">
                  <a:srgbClr val="D7D8D6"/>
                </a:gs>
              </a:gsLst>
              <a:lin ang="0" scaled="1"/>
              <a:tileRect/>
            </a:gradFill>
          </a:ln>
          <a:effectLst/>
        </p:spPr>
        <p:style>
          <a:lnRef idx="2">
            <a:schemeClr val="accent1"/>
          </a:lnRef>
          <a:fillRef idx="0">
            <a:schemeClr val="accent1"/>
          </a:fillRef>
          <a:effectRef idx="1">
            <a:schemeClr val="accent1"/>
          </a:effectRef>
          <a:fontRef idx="minor">
            <a:schemeClr val="tx1"/>
          </a:fontRef>
        </p:style>
      </p:cxnSp>
      <p:cxnSp>
        <p:nvCxnSpPr>
          <p:cNvPr id="13" name="Connecteur droit 12"/>
          <p:cNvCxnSpPr/>
          <p:nvPr userDrawn="1"/>
        </p:nvCxnSpPr>
        <p:spPr>
          <a:xfrm>
            <a:off x="0" y="5847918"/>
            <a:ext cx="6858000" cy="17639"/>
          </a:xfrm>
          <a:prstGeom prst="line">
            <a:avLst/>
          </a:prstGeom>
          <a:ln w="12700" cmpd="sng">
            <a:gradFill flip="none" rotWithShape="1">
              <a:gsLst>
                <a:gs pos="50000">
                  <a:srgbClr val="4F504F"/>
                </a:gs>
                <a:gs pos="100000">
                  <a:srgbClr val="D7D8D6"/>
                </a:gs>
                <a:gs pos="0">
                  <a:srgbClr val="D7D8D6"/>
                </a:gs>
              </a:gsLst>
              <a:lin ang="0" scaled="1"/>
              <a:tileRect/>
            </a:gradFill>
          </a:ln>
          <a:effectLst/>
        </p:spPr>
        <p:style>
          <a:lnRef idx="2">
            <a:schemeClr val="accent1"/>
          </a:lnRef>
          <a:fillRef idx="0">
            <a:schemeClr val="accent1"/>
          </a:fillRef>
          <a:effectRef idx="1">
            <a:schemeClr val="accent1"/>
          </a:effectRef>
          <a:fontRef idx="minor">
            <a:schemeClr val="tx1"/>
          </a:fontRef>
        </p:style>
      </p:cxnSp>
      <p:pic>
        <p:nvPicPr>
          <p:cNvPr id="4" name="Image 3" descr="Capture d’écran 2014-02-18 à 15.54.41.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20894" y="6956514"/>
            <a:ext cx="2908462" cy="1352049"/>
          </a:xfrm>
          <a:prstGeom prst="rect">
            <a:avLst/>
          </a:prstGeom>
        </p:spPr>
      </p:pic>
      <p:sp>
        <p:nvSpPr>
          <p:cNvPr id="6" name="Espace réservé du contenu 5"/>
          <p:cNvSpPr>
            <a:spLocks noGrp="1"/>
          </p:cNvSpPr>
          <p:nvPr>
            <p:ph sz="quarter" idx="11" hasCustomPrompt="1"/>
          </p:nvPr>
        </p:nvSpPr>
        <p:spPr>
          <a:xfrm>
            <a:off x="125016" y="7162800"/>
            <a:ext cx="3313509" cy="660400"/>
          </a:xfrm>
          <a:ln>
            <a:noFill/>
          </a:ln>
        </p:spPr>
        <p:txBody>
          <a:bodyPr>
            <a:normAutofit/>
          </a:bodyPr>
          <a:lstStyle>
            <a:lvl1pPr>
              <a:defRPr sz="1400" b="1"/>
            </a:lvl1pPr>
          </a:lstStyle>
          <a:p>
            <a:pPr lvl="0"/>
            <a:r>
              <a:rPr lang="fr-FR" dirty="0" smtClean="0"/>
              <a:t>Attendus</a:t>
            </a:r>
          </a:p>
          <a:p>
            <a:pPr lvl="0"/>
            <a:endParaRPr lang="fr-FR" dirty="0" smtClean="0"/>
          </a:p>
        </p:txBody>
      </p:sp>
      <p:sp>
        <p:nvSpPr>
          <p:cNvPr id="10" name="Espace réservé du contenu 9"/>
          <p:cNvSpPr>
            <a:spLocks noGrp="1"/>
          </p:cNvSpPr>
          <p:nvPr>
            <p:ph sz="quarter" idx="12" hasCustomPrompt="1"/>
          </p:nvPr>
        </p:nvSpPr>
        <p:spPr>
          <a:xfrm>
            <a:off x="125016" y="7823200"/>
            <a:ext cx="3313509" cy="897467"/>
          </a:xfrm>
          <a:ln>
            <a:noFill/>
          </a:ln>
        </p:spPr>
        <p:txBody>
          <a:bodyPr>
            <a:normAutofit/>
          </a:bodyPr>
          <a:lstStyle>
            <a:lvl1pPr>
              <a:defRPr sz="1400" b="1"/>
            </a:lvl1pPr>
          </a:lstStyle>
          <a:p>
            <a:pPr lvl="0"/>
            <a:r>
              <a:rPr lang="fr-FR" dirty="0" smtClean="0"/>
              <a:t>Contact (nom + titre)</a:t>
            </a:r>
            <a:endParaRPr lang="fr-FR" dirty="0"/>
          </a:p>
        </p:txBody>
      </p:sp>
      <p:sp>
        <p:nvSpPr>
          <p:cNvPr id="15" name="Titre 1"/>
          <p:cNvSpPr>
            <a:spLocks noGrp="1"/>
          </p:cNvSpPr>
          <p:nvPr>
            <p:ph type="ctrTitle" hasCustomPrompt="1"/>
          </p:nvPr>
        </p:nvSpPr>
        <p:spPr>
          <a:xfrm>
            <a:off x="601429" y="2152608"/>
            <a:ext cx="6025313" cy="1960033"/>
          </a:xfrm>
          <a:ln w="22225">
            <a:noFill/>
          </a:ln>
        </p:spPr>
        <p:txBody>
          <a:bodyPr>
            <a:normAutofit/>
          </a:bodyPr>
          <a:lstStyle>
            <a:lvl1pPr algn="l">
              <a:defRPr sz="3200"/>
            </a:lvl1pPr>
          </a:lstStyle>
          <a:p>
            <a:r>
              <a:rPr lang="fr-FR" dirty="0" smtClean="0"/>
              <a:t>CLIQUEZ ET MODIFIEZ LE TITRE</a:t>
            </a:r>
            <a:endParaRPr lang="fr-FR" dirty="0"/>
          </a:p>
        </p:txBody>
      </p:sp>
      <p:sp>
        <p:nvSpPr>
          <p:cNvPr id="16" name="Sous-titre 2"/>
          <p:cNvSpPr>
            <a:spLocks noGrp="1"/>
          </p:cNvSpPr>
          <p:nvPr>
            <p:ph type="subTitle" idx="1"/>
          </p:nvPr>
        </p:nvSpPr>
        <p:spPr>
          <a:xfrm>
            <a:off x="601429" y="4306680"/>
            <a:ext cx="6031970" cy="1239275"/>
          </a:xfrm>
        </p:spPr>
        <p:txBody>
          <a:bodyPr>
            <a:normAutofit/>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Cliquez pour modifier le style des sous-titres du masque</a:t>
            </a:r>
            <a:endParaRPr lang="fr-FR" dirty="0"/>
          </a:p>
        </p:txBody>
      </p:sp>
      <p:sp>
        <p:nvSpPr>
          <p:cNvPr id="17" name="Espace réservé du texte 3"/>
          <p:cNvSpPr>
            <a:spLocks noGrp="1"/>
          </p:cNvSpPr>
          <p:nvPr>
            <p:ph type="body" sz="quarter" idx="10" hasCustomPrompt="1"/>
          </p:nvPr>
        </p:nvSpPr>
        <p:spPr>
          <a:xfrm>
            <a:off x="3619096" y="1652757"/>
            <a:ext cx="3006329" cy="461433"/>
          </a:xfrm>
        </p:spPr>
        <p:txBody>
          <a:bodyPr>
            <a:normAutofit/>
          </a:bodyPr>
          <a:lstStyle>
            <a:lvl1pPr marL="0" indent="0" algn="r">
              <a:buNone/>
              <a:defRPr sz="1200"/>
            </a:lvl1pPr>
          </a:lstStyle>
          <a:p>
            <a:r>
              <a:rPr lang="fr-FR" dirty="0" smtClean="0"/>
              <a:t>DATE</a:t>
            </a:r>
            <a:endParaRPr lang="fr-FR" dirty="0"/>
          </a:p>
        </p:txBody>
      </p:sp>
    </p:spTree>
    <p:extLst>
      <p:ext uri="{BB962C8B-B14F-4D97-AF65-F5344CB8AC3E}">
        <p14:creationId xmlns:p14="http://schemas.microsoft.com/office/powerpoint/2010/main" val="314891592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2">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601429" y="2152608"/>
            <a:ext cx="6025313" cy="1960033"/>
          </a:xfrm>
          <a:ln w="22225">
            <a:noFill/>
          </a:ln>
        </p:spPr>
        <p:txBody>
          <a:bodyPr>
            <a:normAutofit/>
          </a:bodyPr>
          <a:lstStyle>
            <a:lvl1pPr algn="l">
              <a:defRPr sz="3200"/>
            </a:lvl1pPr>
          </a:lstStyle>
          <a:p>
            <a:r>
              <a:rPr lang="fr-FR" dirty="0" smtClean="0"/>
              <a:t>CLIQUEZ ET MODIFIEZ LE TITRE</a:t>
            </a:r>
            <a:endParaRPr lang="fr-FR" dirty="0"/>
          </a:p>
        </p:txBody>
      </p:sp>
      <p:sp>
        <p:nvSpPr>
          <p:cNvPr id="3" name="Sous-titre 2"/>
          <p:cNvSpPr>
            <a:spLocks noGrp="1"/>
          </p:cNvSpPr>
          <p:nvPr>
            <p:ph type="subTitle" idx="1"/>
          </p:nvPr>
        </p:nvSpPr>
        <p:spPr>
          <a:xfrm>
            <a:off x="601429" y="4306680"/>
            <a:ext cx="6031970" cy="1239275"/>
          </a:xfrm>
        </p:spPr>
        <p:txBody>
          <a:bodyPr>
            <a:normAutofit/>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Cliquez pour modifier le style des sous-titres du masque</a:t>
            </a:r>
            <a:endParaRPr lang="fr-FR" dirty="0"/>
          </a:p>
        </p:txBody>
      </p:sp>
      <p:pic>
        <p:nvPicPr>
          <p:cNvPr id="9" name="Image 8" descr="Capture d’écran 2014-02-18 à 16.03.05.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35742" y="6443534"/>
            <a:ext cx="1986518" cy="1956847"/>
          </a:xfrm>
          <a:prstGeom prst="rect">
            <a:avLst/>
          </a:prstGeom>
        </p:spPr>
      </p:pic>
      <p:cxnSp>
        <p:nvCxnSpPr>
          <p:cNvPr id="12" name="Connecteur droit 11"/>
          <p:cNvCxnSpPr/>
          <p:nvPr userDrawn="1"/>
        </p:nvCxnSpPr>
        <p:spPr>
          <a:xfrm>
            <a:off x="6913" y="2116770"/>
            <a:ext cx="6858000" cy="17639"/>
          </a:xfrm>
          <a:prstGeom prst="line">
            <a:avLst/>
          </a:prstGeom>
          <a:ln w="12700" cmpd="sng">
            <a:gradFill flip="none" rotWithShape="1">
              <a:gsLst>
                <a:gs pos="50000">
                  <a:srgbClr val="4F504F"/>
                </a:gs>
                <a:gs pos="100000">
                  <a:srgbClr val="D7D8D6"/>
                </a:gs>
                <a:gs pos="0">
                  <a:srgbClr val="D7D8D6"/>
                </a:gs>
              </a:gsLst>
              <a:lin ang="0" scaled="1"/>
              <a:tileRect/>
            </a:gradFill>
          </a:ln>
          <a:effectLst/>
        </p:spPr>
        <p:style>
          <a:lnRef idx="2">
            <a:schemeClr val="accent1"/>
          </a:lnRef>
          <a:fillRef idx="0">
            <a:schemeClr val="accent1"/>
          </a:fillRef>
          <a:effectRef idx="1">
            <a:schemeClr val="accent1"/>
          </a:effectRef>
          <a:fontRef idx="minor">
            <a:schemeClr val="tx1"/>
          </a:fontRef>
        </p:style>
      </p:cxnSp>
      <p:cxnSp>
        <p:nvCxnSpPr>
          <p:cNvPr id="13" name="Connecteur droit 12"/>
          <p:cNvCxnSpPr/>
          <p:nvPr userDrawn="1"/>
        </p:nvCxnSpPr>
        <p:spPr>
          <a:xfrm>
            <a:off x="0" y="5847918"/>
            <a:ext cx="6858000" cy="17639"/>
          </a:xfrm>
          <a:prstGeom prst="line">
            <a:avLst/>
          </a:prstGeom>
          <a:ln w="12700" cmpd="sng">
            <a:gradFill flip="none" rotWithShape="1">
              <a:gsLst>
                <a:gs pos="50000">
                  <a:srgbClr val="4F504F"/>
                </a:gs>
                <a:gs pos="100000">
                  <a:srgbClr val="D7D8D6"/>
                </a:gs>
                <a:gs pos="0">
                  <a:srgbClr val="D7D8D6"/>
                </a:gs>
              </a:gsLst>
              <a:lin ang="0" scaled="1"/>
              <a:tileRect/>
            </a:gradFill>
          </a:ln>
          <a:effectLst/>
        </p:spPr>
        <p:style>
          <a:lnRef idx="2">
            <a:schemeClr val="accent1"/>
          </a:lnRef>
          <a:fillRef idx="0">
            <a:schemeClr val="accent1"/>
          </a:fillRef>
          <a:effectRef idx="1">
            <a:schemeClr val="accent1"/>
          </a:effectRef>
          <a:fontRef idx="minor">
            <a:schemeClr val="tx1"/>
          </a:fontRef>
        </p:style>
      </p:cxnSp>
      <p:pic>
        <p:nvPicPr>
          <p:cNvPr id="10" name="Image 9" descr="Capture d’écran 2014-02-18 à 15.51.44.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5016" y="175750"/>
            <a:ext cx="1805926" cy="513687"/>
          </a:xfrm>
          <a:prstGeom prst="rect">
            <a:avLst/>
          </a:prstGeom>
        </p:spPr>
      </p:pic>
      <p:sp>
        <p:nvSpPr>
          <p:cNvPr id="11" name="Espace réservé du texte 3"/>
          <p:cNvSpPr>
            <a:spLocks noGrp="1"/>
          </p:cNvSpPr>
          <p:nvPr>
            <p:ph type="body" sz="quarter" idx="10" hasCustomPrompt="1"/>
          </p:nvPr>
        </p:nvSpPr>
        <p:spPr>
          <a:xfrm>
            <a:off x="3619096" y="1652757"/>
            <a:ext cx="3006329" cy="461433"/>
          </a:xfrm>
        </p:spPr>
        <p:txBody>
          <a:bodyPr>
            <a:normAutofit/>
          </a:bodyPr>
          <a:lstStyle>
            <a:lvl1pPr marL="0" indent="0" algn="r">
              <a:buNone/>
              <a:defRPr sz="1200"/>
            </a:lvl1pPr>
          </a:lstStyle>
          <a:p>
            <a:r>
              <a:rPr lang="fr-FR" dirty="0" smtClean="0"/>
              <a:t>DATE</a:t>
            </a:r>
            <a:endParaRPr lang="fr-FR" dirty="0"/>
          </a:p>
        </p:txBody>
      </p:sp>
    </p:spTree>
    <p:extLst>
      <p:ext uri="{BB962C8B-B14F-4D97-AF65-F5344CB8AC3E}">
        <p14:creationId xmlns:p14="http://schemas.microsoft.com/office/powerpoint/2010/main" val="355367060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Disposition de fin">
    <p:spTree>
      <p:nvGrpSpPr>
        <p:cNvPr id="1" name=""/>
        <p:cNvGrpSpPr/>
        <p:nvPr/>
      </p:nvGrpSpPr>
      <p:grpSpPr>
        <a:xfrm>
          <a:off x="0" y="0"/>
          <a:ext cx="0" cy="0"/>
          <a:chOff x="0" y="0"/>
          <a:chExt cx="0" cy="0"/>
        </a:xfrm>
      </p:grpSpPr>
      <p:pic>
        <p:nvPicPr>
          <p:cNvPr id="4" name="Image 3"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69381" y="3773085"/>
            <a:ext cx="3519239" cy="1496233"/>
          </a:xfrm>
          <a:prstGeom prst="rect">
            <a:avLst/>
          </a:prstGeom>
        </p:spPr>
      </p:pic>
    </p:spTree>
    <p:extLst>
      <p:ext uri="{BB962C8B-B14F-4D97-AF65-F5344CB8AC3E}">
        <p14:creationId xmlns:p14="http://schemas.microsoft.com/office/powerpoint/2010/main" val="30254403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1" y="2561847"/>
            <a:ext cx="6858001" cy="1816100"/>
          </a:xfrm>
        </p:spPr>
        <p:txBody>
          <a:bodyPr anchor="ctr">
            <a:normAutofit/>
          </a:bodyPr>
          <a:lstStyle>
            <a:lvl1pPr algn="ctr">
              <a:defRPr sz="3000" b="1" cap="all"/>
            </a:lvl1pPr>
          </a:lstStyle>
          <a:p>
            <a:r>
              <a:rPr lang="fr-FR" dirty="0" smtClean="0"/>
              <a:t>Cliquez et modifiez le titre</a:t>
            </a:r>
            <a:endParaRPr lang="fr-FR" dirty="0"/>
          </a:p>
        </p:txBody>
      </p:sp>
      <p:sp>
        <p:nvSpPr>
          <p:cNvPr id="3" name="Espace réservé du texte 2"/>
          <p:cNvSpPr>
            <a:spLocks noGrp="1"/>
          </p:cNvSpPr>
          <p:nvPr>
            <p:ph type="body" idx="1"/>
          </p:nvPr>
        </p:nvSpPr>
        <p:spPr>
          <a:xfrm>
            <a:off x="520304" y="4377948"/>
            <a:ext cx="5829300" cy="2000249"/>
          </a:xfrm>
          <a:ln>
            <a:noFill/>
          </a:ln>
        </p:spPr>
        <p:txBody>
          <a:bodyPr anchor="ct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dirty="0" smtClean="0"/>
              <a:t>Cliquez pour modifier les styles du texte du masque</a:t>
            </a:r>
          </a:p>
        </p:txBody>
      </p:sp>
      <p:sp>
        <p:nvSpPr>
          <p:cNvPr id="6" name="Espace réservé du numéro de diapositive 5"/>
          <p:cNvSpPr>
            <a:spLocks noGrp="1"/>
          </p:cNvSpPr>
          <p:nvPr>
            <p:ph type="sldNum" sz="quarter" idx="12"/>
          </p:nvPr>
        </p:nvSpPr>
        <p:spPr>
          <a:xfrm>
            <a:off x="2628900" y="8493753"/>
            <a:ext cx="1600200" cy="486833"/>
          </a:xfrm>
          <a:prstGeom prst="rect">
            <a:avLst/>
          </a:prstGeom>
        </p:spPr>
        <p:txBody>
          <a:bodyPr/>
          <a:lstStyle/>
          <a:p>
            <a:fld id="{D6F496DE-1E05-BF43-8036-15330E4D1321}" type="slidenum">
              <a:rPr lang="fr-FR" smtClean="0"/>
              <a:t>‹N°›</a:t>
            </a:fld>
            <a:endParaRPr lang="fr-FR"/>
          </a:p>
        </p:txBody>
      </p:sp>
    </p:spTree>
    <p:extLst>
      <p:ext uri="{BB962C8B-B14F-4D97-AF65-F5344CB8AC3E}">
        <p14:creationId xmlns:p14="http://schemas.microsoft.com/office/powerpoint/2010/main" val="265878281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800"/>
            </a:lvl1pPr>
          </a:lstStyle>
          <a:p>
            <a:r>
              <a:rPr lang="fr-FR" dirty="0" smtClean="0"/>
              <a:t>CLIQUEZ ET MODIFIEZ LE TITRE</a:t>
            </a:r>
            <a:endParaRPr lang="fr-FR" dirty="0"/>
          </a:p>
        </p:txBody>
      </p:sp>
      <p:sp>
        <p:nvSpPr>
          <p:cNvPr id="3" name="Espace réservé du contenu 2"/>
          <p:cNvSpPr>
            <a:spLocks noGrp="1"/>
          </p:cNvSpPr>
          <p:nvPr>
            <p:ph idx="1"/>
          </p:nvPr>
        </p:nvSpPr>
        <p:spPr/>
        <p:txBody>
          <a:bodyPr>
            <a:normAutofit/>
          </a:bodyPr>
          <a:lstStyle>
            <a:lvl1pPr>
              <a:defRPr sz="2000"/>
            </a:lvl1pPr>
            <a:lvl2pPr>
              <a:defRPr sz="1800"/>
            </a:lvl2pPr>
            <a:lvl3pPr>
              <a:defRPr sz="1600"/>
            </a:lvl3pPr>
            <a:lvl4pPr>
              <a:defRPr sz="1400"/>
            </a:lvl4pPr>
            <a:lvl5pPr>
              <a:defRPr sz="1400"/>
            </a:lvl5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6" name="Espace réservé du numéro de diapositive 5"/>
          <p:cNvSpPr>
            <a:spLocks noGrp="1"/>
          </p:cNvSpPr>
          <p:nvPr>
            <p:ph type="sldNum" sz="quarter" idx="12"/>
          </p:nvPr>
        </p:nvSpPr>
        <p:spPr>
          <a:xfrm>
            <a:off x="2628900" y="8493753"/>
            <a:ext cx="1600200" cy="486833"/>
          </a:xfrm>
          <a:prstGeom prst="rect">
            <a:avLst/>
          </a:prstGeom>
        </p:spPr>
        <p:txBody>
          <a:bodyPr/>
          <a:lstStyle/>
          <a:p>
            <a:fld id="{D6F496DE-1E05-BF43-8036-15330E4D1321}" type="slidenum">
              <a:rPr lang="fr-FR" smtClean="0"/>
              <a:t>‹N°›</a:t>
            </a:fld>
            <a:endParaRPr lang="fr-FR"/>
          </a:p>
        </p:txBody>
      </p:sp>
    </p:spTree>
    <p:extLst>
      <p:ext uri="{BB962C8B-B14F-4D97-AF65-F5344CB8AC3E}">
        <p14:creationId xmlns:p14="http://schemas.microsoft.com/office/powerpoint/2010/main" val="153402707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re, contenu et conclusion">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800"/>
            </a:lvl1pPr>
          </a:lstStyle>
          <a:p>
            <a:r>
              <a:rPr lang="fr-FR" dirty="0" smtClean="0"/>
              <a:t>CLIQUEZ ET MODIFIEZ LE TITRE</a:t>
            </a:r>
            <a:endParaRPr lang="fr-FR" dirty="0"/>
          </a:p>
        </p:txBody>
      </p:sp>
      <p:sp>
        <p:nvSpPr>
          <p:cNvPr id="3" name="Espace réservé du contenu 2"/>
          <p:cNvSpPr>
            <a:spLocks noGrp="1"/>
          </p:cNvSpPr>
          <p:nvPr>
            <p:ph idx="1"/>
          </p:nvPr>
        </p:nvSpPr>
        <p:spPr>
          <a:xfrm>
            <a:off x="342900" y="2133602"/>
            <a:ext cx="6172200" cy="4040309"/>
          </a:xfrm>
        </p:spPr>
        <p:txBody>
          <a:bodyPr>
            <a:normAutofit/>
          </a:bodyPr>
          <a:lstStyle>
            <a:lvl1pPr>
              <a:defRPr sz="2000"/>
            </a:lvl1pPr>
            <a:lvl2pPr>
              <a:defRPr sz="1800"/>
            </a:lvl2pPr>
            <a:lvl3pPr>
              <a:defRPr sz="1600"/>
            </a:lvl3pPr>
            <a:lvl4pPr>
              <a:defRPr sz="1400"/>
            </a:lvl4pPr>
            <a:lvl5pPr>
              <a:defRPr sz="1400"/>
            </a:lvl5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6" name="Espace réservé du numéro de diapositive 5"/>
          <p:cNvSpPr>
            <a:spLocks noGrp="1"/>
          </p:cNvSpPr>
          <p:nvPr>
            <p:ph type="sldNum" sz="quarter" idx="12"/>
          </p:nvPr>
        </p:nvSpPr>
        <p:spPr>
          <a:xfrm>
            <a:off x="2628900" y="8493753"/>
            <a:ext cx="1600200" cy="486833"/>
          </a:xfrm>
          <a:prstGeom prst="rect">
            <a:avLst/>
          </a:prstGeom>
        </p:spPr>
        <p:txBody>
          <a:bodyPr/>
          <a:lstStyle/>
          <a:p>
            <a:fld id="{D6F496DE-1E05-BF43-8036-15330E4D1321}" type="slidenum">
              <a:rPr lang="fr-FR" smtClean="0"/>
              <a:t>‹N°›</a:t>
            </a:fld>
            <a:endParaRPr lang="fr-FR"/>
          </a:p>
        </p:txBody>
      </p:sp>
      <p:sp>
        <p:nvSpPr>
          <p:cNvPr id="7" name="Sous-titre 2"/>
          <p:cNvSpPr>
            <a:spLocks noGrp="1"/>
          </p:cNvSpPr>
          <p:nvPr>
            <p:ph type="subTitle" idx="13" hasCustomPrompt="1"/>
          </p:nvPr>
        </p:nvSpPr>
        <p:spPr>
          <a:xfrm>
            <a:off x="342900" y="6718283"/>
            <a:ext cx="6172200" cy="1239275"/>
          </a:xfrm>
          <a:noFill/>
          <a:ln w="38100" cmpd="sng">
            <a:solidFill>
              <a:srgbClr val="CD0920"/>
            </a:solidFill>
            <a:round/>
          </a:ln>
          <a:effectLst/>
        </p:spPr>
        <p:style>
          <a:lnRef idx="2">
            <a:schemeClr val="accent2"/>
          </a:lnRef>
          <a:fillRef idx="1">
            <a:schemeClr val="lt1"/>
          </a:fillRef>
          <a:effectRef idx="0">
            <a:schemeClr val="accent2"/>
          </a:effectRef>
          <a:fontRef idx="none"/>
        </p:style>
        <p:txBody>
          <a:bodyPr anchor="ctr"/>
          <a:lstStyle>
            <a:lvl1pPr marL="0" indent="0" algn="ctr">
              <a:buNone/>
              <a:defRPr baseline="0">
                <a:solidFill>
                  <a:srgbClr val="4F504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Cliquez pour modifier la conclusion</a:t>
            </a:r>
          </a:p>
        </p:txBody>
      </p:sp>
    </p:spTree>
    <p:extLst>
      <p:ext uri="{BB962C8B-B14F-4D97-AF65-F5344CB8AC3E}">
        <p14:creationId xmlns:p14="http://schemas.microsoft.com/office/powerpoint/2010/main" val="385266298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800"/>
            </a:lvl1pPr>
          </a:lstStyle>
          <a:p>
            <a:r>
              <a:rPr lang="fr-FR" dirty="0" smtClean="0"/>
              <a:t>CLIQUEZ ET MODIFIEZ LE TITRE</a:t>
            </a:r>
            <a:endParaRPr lang="fr-FR" dirty="0"/>
          </a:p>
        </p:txBody>
      </p:sp>
      <p:sp>
        <p:nvSpPr>
          <p:cNvPr id="3" name="Espace réservé du contenu 2"/>
          <p:cNvSpPr>
            <a:spLocks noGrp="1"/>
          </p:cNvSpPr>
          <p:nvPr>
            <p:ph sz="half" idx="1"/>
          </p:nvPr>
        </p:nvSpPr>
        <p:spPr>
          <a:xfrm>
            <a:off x="342900" y="2133601"/>
            <a:ext cx="3028950" cy="6034617"/>
          </a:xfrm>
        </p:spPr>
        <p:txBody>
          <a:bodyPr>
            <a:normAutofit/>
          </a:bodyPr>
          <a:lstStyle>
            <a:lvl1pP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3486150" y="2133601"/>
            <a:ext cx="3028950" cy="6034617"/>
          </a:xfrm>
        </p:spPr>
        <p:txBody>
          <a:bodyPr>
            <a:normAutofit/>
          </a:bodyPr>
          <a:lstStyle>
            <a:lvl1pP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7" name="Espace réservé du numéro de diapositive 6"/>
          <p:cNvSpPr>
            <a:spLocks noGrp="1"/>
          </p:cNvSpPr>
          <p:nvPr>
            <p:ph type="sldNum" sz="quarter" idx="12"/>
          </p:nvPr>
        </p:nvSpPr>
        <p:spPr>
          <a:xfrm>
            <a:off x="2628900" y="8493753"/>
            <a:ext cx="1600200" cy="486833"/>
          </a:xfrm>
          <a:prstGeom prst="rect">
            <a:avLst/>
          </a:prstGeom>
        </p:spPr>
        <p:txBody>
          <a:bodyPr/>
          <a:lstStyle/>
          <a:p>
            <a:fld id="{D6F496DE-1E05-BF43-8036-15330E4D1321}" type="slidenum">
              <a:rPr lang="fr-FR" smtClean="0"/>
              <a:t>‹N°›</a:t>
            </a:fld>
            <a:endParaRPr lang="fr-FR"/>
          </a:p>
        </p:txBody>
      </p:sp>
    </p:spTree>
    <p:extLst>
      <p:ext uri="{BB962C8B-B14F-4D97-AF65-F5344CB8AC3E}">
        <p14:creationId xmlns:p14="http://schemas.microsoft.com/office/powerpoint/2010/main" val="132903797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800"/>
            </a:lvl1pPr>
          </a:lstStyle>
          <a:p>
            <a:r>
              <a:rPr lang="fr-FR" dirty="0" smtClean="0"/>
              <a:t>CLIQUEZ ET MODIFIEZ LE TITRE</a:t>
            </a:r>
            <a:endParaRPr lang="fr-FR" dirty="0"/>
          </a:p>
        </p:txBody>
      </p:sp>
      <p:sp>
        <p:nvSpPr>
          <p:cNvPr id="3" name="Espace réservé du texte 2"/>
          <p:cNvSpPr>
            <a:spLocks noGrp="1"/>
          </p:cNvSpPr>
          <p:nvPr>
            <p:ph type="body" idx="1" hasCustomPrompt="1"/>
          </p:nvPr>
        </p:nvSpPr>
        <p:spPr>
          <a:xfrm>
            <a:off x="342900" y="2046817"/>
            <a:ext cx="3030141" cy="853016"/>
          </a:xfrm>
        </p:spPr>
        <p:txBody>
          <a:bodyPr anchor="b">
            <a:noAutofit/>
          </a:bodyPr>
          <a:lstStyle>
            <a:lvl1pPr marL="0" indent="0">
              <a:buNone/>
              <a:defRPr sz="1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CLIQUEZ POUR MODIFIER LES STYLES DU TEXTE DU MASQUE</a:t>
            </a:r>
          </a:p>
        </p:txBody>
      </p:sp>
      <p:sp>
        <p:nvSpPr>
          <p:cNvPr id="4" name="Espace réservé du contenu 3"/>
          <p:cNvSpPr>
            <a:spLocks noGrp="1"/>
          </p:cNvSpPr>
          <p:nvPr>
            <p:ph sz="half" idx="2"/>
          </p:nvPr>
        </p:nvSpPr>
        <p:spPr>
          <a:xfrm>
            <a:off x="342900" y="2899833"/>
            <a:ext cx="3030141" cy="5268384"/>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hasCustomPrompt="1"/>
          </p:nvPr>
        </p:nvSpPr>
        <p:spPr>
          <a:xfrm>
            <a:off x="3483769" y="2046817"/>
            <a:ext cx="3031331" cy="853016"/>
          </a:xfrm>
        </p:spPr>
        <p:txBody>
          <a:bodyPr anchor="b">
            <a:noAutofit/>
          </a:bodyPr>
          <a:lstStyle>
            <a:lvl1pPr marL="0" indent="0">
              <a:buNone/>
              <a:defRPr sz="1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CLIQUEZ POUR MODIFIER LES STYLES DU TEXTE DU MASQUE</a:t>
            </a:r>
          </a:p>
        </p:txBody>
      </p:sp>
      <p:sp>
        <p:nvSpPr>
          <p:cNvPr id="6" name="Espace réservé du contenu 5"/>
          <p:cNvSpPr>
            <a:spLocks noGrp="1"/>
          </p:cNvSpPr>
          <p:nvPr>
            <p:ph sz="quarter" idx="4"/>
          </p:nvPr>
        </p:nvSpPr>
        <p:spPr>
          <a:xfrm>
            <a:off x="3483769" y="2899833"/>
            <a:ext cx="3031331" cy="5268384"/>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Espace réservé du numéro de diapositive 8"/>
          <p:cNvSpPr>
            <a:spLocks noGrp="1"/>
          </p:cNvSpPr>
          <p:nvPr>
            <p:ph type="sldNum" sz="quarter" idx="12"/>
          </p:nvPr>
        </p:nvSpPr>
        <p:spPr>
          <a:xfrm>
            <a:off x="2628900" y="8493753"/>
            <a:ext cx="1600200" cy="486833"/>
          </a:xfrm>
          <a:prstGeom prst="rect">
            <a:avLst/>
          </a:prstGeom>
        </p:spPr>
        <p:txBody>
          <a:bodyPr/>
          <a:lstStyle/>
          <a:p>
            <a:fld id="{D6F496DE-1E05-BF43-8036-15330E4D1321}" type="slidenum">
              <a:rPr lang="fr-FR" smtClean="0"/>
              <a:t>‹N°›</a:t>
            </a:fld>
            <a:endParaRPr lang="fr-FR"/>
          </a:p>
        </p:txBody>
      </p:sp>
    </p:spTree>
    <p:extLst>
      <p:ext uri="{BB962C8B-B14F-4D97-AF65-F5344CB8AC3E}">
        <p14:creationId xmlns:p14="http://schemas.microsoft.com/office/powerpoint/2010/main" val="155168464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514350" y="2840569"/>
            <a:ext cx="5829300" cy="1960033"/>
          </a:xfrm>
        </p:spPr>
        <p:txBody>
          <a:bodyPr/>
          <a:lstStyle/>
          <a:p>
            <a:r>
              <a:rPr lang="fr-FR" smtClean="0"/>
              <a:t>Cliquez et modifiez le titre</a:t>
            </a:r>
            <a:endParaRPr lang="fr-FR"/>
          </a:p>
        </p:txBody>
      </p:sp>
      <p:sp>
        <p:nvSpPr>
          <p:cNvPr id="3" name="Sous-titr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a:xfrm>
            <a:off x="342900" y="8475136"/>
            <a:ext cx="1600200" cy="486833"/>
          </a:xfrm>
          <a:prstGeom prst="rect">
            <a:avLst/>
          </a:prstGeom>
        </p:spPr>
        <p:txBody>
          <a:bodyPr/>
          <a:lstStyle/>
          <a:p>
            <a:fld id="{CB8530E8-78E4-3145-9182-1DAABA991BC3}" type="datetimeFigureOut">
              <a:rPr lang="fr-FR" smtClean="0"/>
              <a:t>06/07/2016</a:t>
            </a:fld>
            <a:endParaRPr lang="fr-FR"/>
          </a:p>
        </p:txBody>
      </p:sp>
      <p:sp>
        <p:nvSpPr>
          <p:cNvPr id="5" name="Espace réservé du pied de page 4"/>
          <p:cNvSpPr>
            <a:spLocks noGrp="1"/>
          </p:cNvSpPr>
          <p:nvPr>
            <p:ph type="ftr" sz="quarter" idx="11"/>
          </p:nvPr>
        </p:nvSpPr>
        <p:spPr>
          <a:xfrm>
            <a:off x="2343150" y="8475136"/>
            <a:ext cx="2171700" cy="486833"/>
          </a:xfrm>
          <a:prstGeom prst="rect">
            <a:avLst/>
          </a:prstGeom>
        </p:spPr>
        <p:txBody>
          <a:bodyPr/>
          <a:lstStyle/>
          <a:p>
            <a:endParaRPr lang="fr-FR"/>
          </a:p>
        </p:txBody>
      </p:sp>
      <p:sp>
        <p:nvSpPr>
          <p:cNvPr id="6" name="Espace réservé du numéro de diapositive 5"/>
          <p:cNvSpPr>
            <a:spLocks noGrp="1"/>
          </p:cNvSpPr>
          <p:nvPr>
            <p:ph type="sldNum" sz="quarter" idx="12"/>
          </p:nvPr>
        </p:nvSpPr>
        <p:spPr>
          <a:xfrm>
            <a:off x="2628900" y="8493753"/>
            <a:ext cx="1600200" cy="486833"/>
          </a:xfrm>
          <a:prstGeom prst="rect">
            <a:avLst/>
          </a:prstGeom>
        </p:spPr>
        <p:txBody>
          <a:bodyPr/>
          <a:lstStyle/>
          <a:p>
            <a:fld id="{1D10F0A8-F6A5-5240-ABC2-2C9E57741FC9}" type="slidenum">
              <a:rPr lang="fr-FR" smtClean="0"/>
              <a:t>‹N°›</a:t>
            </a:fld>
            <a:endParaRPr lang="fr-FR"/>
          </a:p>
        </p:txBody>
      </p:sp>
    </p:spTree>
    <p:extLst>
      <p:ext uri="{BB962C8B-B14F-4D97-AF65-F5344CB8AC3E}">
        <p14:creationId xmlns:p14="http://schemas.microsoft.com/office/powerpoint/2010/main" val="20336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1">
    <p:spTree>
      <p:nvGrpSpPr>
        <p:cNvPr id="1" name=""/>
        <p:cNvGrpSpPr/>
        <p:nvPr/>
      </p:nvGrpSpPr>
      <p:grpSpPr>
        <a:xfrm>
          <a:off x="0" y="0"/>
          <a:ext cx="0" cy="0"/>
          <a:chOff x="0" y="0"/>
          <a:chExt cx="0" cy="0"/>
        </a:xfrm>
      </p:grpSpPr>
      <p:pic>
        <p:nvPicPr>
          <p:cNvPr id="7" name="Image 6" descr="Capture d’écran 2014-02-18 à 15.51.44.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5016" y="175750"/>
            <a:ext cx="1805926" cy="513687"/>
          </a:xfrm>
          <a:prstGeom prst="rect">
            <a:avLst/>
          </a:prstGeom>
        </p:spPr>
      </p:pic>
      <p:cxnSp>
        <p:nvCxnSpPr>
          <p:cNvPr id="12" name="Connecteur droit 11"/>
          <p:cNvCxnSpPr/>
          <p:nvPr userDrawn="1"/>
        </p:nvCxnSpPr>
        <p:spPr>
          <a:xfrm>
            <a:off x="6913" y="2116770"/>
            <a:ext cx="6858000" cy="17639"/>
          </a:xfrm>
          <a:prstGeom prst="line">
            <a:avLst/>
          </a:prstGeom>
          <a:ln w="12700" cmpd="sng">
            <a:gradFill flip="none" rotWithShape="1">
              <a:gsLst>
                <a:gs pos="50000">
                  <a:srgbClr val="4F504F"/>
                </a:gs>
                <a:gs pos="100000">
                  <a:srgbClr val="D7D8D6"/>
                </a:gs>
                <a:gs pos="0">
                  <a:srgbClr val="D7D8D6"/>
                </a:gs>
              </a:gsLst>
              <a:lin ang="0" scaled="1"/>
              <a:tileRect/>
            </a:gradFill>
          </a:ln>
          <a:effectLst/>
        </p:spPr>
        <p:style>
          <a:lnRef idx="2">
            <a:schemeClr val="accent1"/>
          </a:lnRef>
          <a:fillRef idx="0">
            <a:schemeClr val="accent1"/>
          </a:fillRef>
          <a:effectRef idx="1">
            <a:schemeClr val="accent1"/>
          </a:effectRef>
          <a:fontRef idx="minor">
            <a:schemeClr val="tx1"/>
          </a:fontRef>
        </p:style>
      </p:cxnSp>
      <p:cxnSp>
        <p:nvCxnSpPr>
          <p:cNvPr id="13" name="Connecteur droit 12"/>
          <p:cNvCxnSpPr/>
          <p:nvPr userDrawn="1"/>
        </p:nvCxnSpPr>
        <p:spPr>
          <a:xfrm>
            <a:off x="0" y="5847918"/>
            <a:ext cx="6858000" cy="17639"/>
          </a:xfrm>
          <a:prstGeom prst="line">
            <a:avLst/>
          </a:prstGeom>
          <a:ln w="12700" cmpd="sng">
            <a:gradFill flip="none" rotWithShape="1">
              <a:gsLst>
                <a:gs pos="50000">
                  <a:srgbClr val="4F504F"/>
                </a:gs>
                <a:gs pos="100000">
                  <a:srgbClr val="D7D8D6"/>
                </a:gs>
                <a:gs pos="0">
                  <a:srgbClr val="D7D8D6"/>
                </a:gs>
              </a:gsLst>
              <a:lin ang="0" scaled="1"/>
              <a:tileRect/>
            </a:gradFill>
          </a:ln>
          <a:effectLst/>
        </p:spPr>
        <p:style>
          <a:lnRef idx="2">
            <a:schemeClr val="accent1"/>
          </a:lnRef>
          <a:fillRef idx="0">
            <a:schemeClr val="accent1"/>
          </a:fillRef>
          <a:effectRef idx="1">
            <a:schemeClr val="accent1"/>
          </a:effectRef>
          <a:fontRef idx="minor">
            <a:schemeClr val="tx1"/>
          </a:fontRef>
        </p:style>
      </p:cxnSp>
      <p:pic>
        <p:nvPicPr>
          <p:cNvPr id="4" name="Image 3" descr="Capture d’écran 2014-02-18 à 15.54.41.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20894" y="6956514"/>
            <a:ext cx="2908462" cy="1352049"/>
          </a:xfrm>
          <a:prstGeom prst="rect">
            <a:avLst/>
          </a:prstGeom>
        </p:spPr>
      </p:pic>
      <p:sp>
        <p:nvSpPr>
          <p:cNvPr id="6" name="Espace réservé du contenu 5"/>
          <p:cNvSpPr>
            <a:spLocks noGrp="1"/>
          </p:cNvSpPr>
          <p:nvPr>
            <p:ph sz="quarter" idx="11" hasCustomPrompt="1"/>
          </p:nvPr>
        </p:nvSpPr>
        <p:spPr>
          <a:xfrm>
            <a:off x="125016" y="7162800"/>
            <a:ext cx="3313509" cy="660400"/>
          </a:xfrm>
          <a:ln>
            <a:noFill/>
          </a:ln>
        </p:spPr>
        <p:txBody>
          <a:bodyPr>
            <a:normAutofit/>
          </a:bodyPr>
          <a:lstStyle>
            <a:lvl1pPr>
              <a:defRPr sz="1400" b="1"/>
            </a:lvl1pPr>
          </a:lstStyle>
          <a:p>
            <a:pPr lvl="0"/>
            <a:r>
              <a:rPr lang="fr-FR" dirty="0" smtClean="0"/>
              <a:t>Attendus</a:t>
            </a:r>
          </a:p>
          <a:p>
            <a:pPr lvl="0"/>
            <a:endParaRPr lang="fr-FR" dirty="0" smtClean="0"/>
          </a:p>
        </p:txBody>
      </p:sp>
      <p:sp>
        <p:nvSpPr>
          <p:cNvPr id="10" name="Espace réservé du contenu 9"/>
          <p:cNvSpPr>
            <a:spLocks noGrp="1"/>
          </p:cNvSpPr>
          <p:nvPr>
            <p:ph sz="quarter" idx="12" hasCustomPrompt="1"/>
          </p:nvPr>
        </p:nvSpPr>
        <p:spPr>
          <a:xfrm>
            <a:off x="125016" y="7823200"/>
            <a:ext cx="3313509" cy="897467"/>
          </a:xfrm>
          <a:ln>
            <a:noFill/>
          </a:ln>
        </p:spPr>
        <p:txBody>
          <a:bodyPr>
            <a:normAutofit/>
          </a:bodyPr>
          <a:lstStyle>
            <a:lvl1pPr>
              <a:defRPr sz="1400" b="1"/>
            </a:lvl1pPr>
          </a:lstStyle>
          <a:p>
            <a:pPr lvl="0"/>
            <a:r>
              <a:rPr lang="fr-FR" dirty="0" smtClean="0"/>
              <a:t>Contact (nom + titre)</a:t>
            </a:r>
            <a:endParaRPr lang="fr-FR" dirty="0"/>
          </a:p>
        </p:txBody>
      </p:sp>
      <p:sp>
        <p:nvSpPr>
          <p:cNvPr id="15" name="Titre 1"/>
          <p:cNvSpPr>
            <a:spLocks noGrp="1"/>
          </p:cNvSpPr>
          <p:nvPr>
            <p:ph type="ctrTitle" hasCustomPrompt="1"/>
          </p:nvPr>
        </p:nvSpPr>
        <p:spPr>
          <a:xfrm>
            <a:off x="601429" y="2152608"/>
            <a:ext cx="6025313" cy="1960033"/>
          </a:xfrm>
          <a:ln w="22225">
            <a:noFill/>
          </a:ln>
        </p:spPr>
        <p:txBody>
          <a:bodyPr>
            <a:normAutofit/>
          </a:bodyPr>
          <a:lstStyle>
            <a:lvl1pPr algn="l">
              <a:defRPr sz="3200"/>
            </a:lvl1pPr>
          </a:lstStyle>
          <a:p>
            <a:r>
              <a:rPr lang="fr-FR" dirty="0" smtClean="0"/>
              <a:t>CLIQUEZ ET MODIFIEZ LE TITRE</a:t>
            </a:r>
            <a:endParaRPr lang="fr-FR" dirty="0"/>
          </a:p>
        </p:txBody>
      </p:sp>
      <p:sp>
        <p:nvSpPr>
          <p:cNvPr id="16" name="Sous-titre 2"/>
          <p:cNvSpPr>
            <a:spLocks noGrp="1"/>
          </p:cNvSpPr>
          <p:nvPr>
            <p:ph type="subTitle" idx="1"/>
          </p:nvPr>
        </p:nvSpPr>
        <p:spPr>
          <a:xfrm>
            <a:off x="601429" y="4306680"/>
            <a:ext cx="6031970" cy="1239275"/>
          </a:xfrm>
        </p:spPr>
        <p:txBody>
          <a:bodyPr>
            <a:normAutofit/>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Cliquez pour modifier le style des sous-titres du masque</a:t>
            </a:r>
            <a:endParaRPr lang="fr-FR" dirty="0"/>
          </a:p>
        </p:txBody>
      </p:sp>
      <p:sp>
        <p:nvSpPr>
          <p:cNvPr id="17" name="Espace réservé du texte 3"/>
          <p:cNvSpPr>
            <a:spLocks noGrp="1"/>
          </p:cNvSpPr>
          <p:nvPr>
            <p:ph type="body" sz="quarter" idx="10" hasCustomPrompt="1"/>
          </p:nvPr>
        </p:nvSpPr>
        <p:spPr>
          <a:xfrm>
            <a:off x="3619096" y="1652757"/>
            <a:ext cx="3006329" cy="461433"/>
          </a:xfrm>
        </p:spPr>
        <p:txBody>
          <a:bodyPr>
            <a:normAutofit/>
          </a:bodyPr>
          <a:lstStyle>
            <a:lvl1pPr marL="0" indent="0" algn="r">
              <a:buNone/>
              <a:defRPr sz="1200"/>
            </a:lvl1pPr>
          </a:lstStyle>
          <a:p>
            <a:r>
              <a:rPr lang="fr-FR" dirty="0" smtClean="0"/>
              <a:t>DATE</a:t>
            </a:r>
            <a:endParaRPr lang="fr-FR" dirty="0"/>
          </a:p>
        </p:txBody>
      </p:sp>
    </p:spTree>
    <p:extLst>
      <p:ext uri="{BB962C8B-B14F-4D97-AF65-F5344CB8AC3E}">
        <p14:creationId xmlns:p14="http://schemas.microsoft.com/office/powerpoint/2010/main" val="32657428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2">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601429" y="2152608"/>
            <a:ext cx="6025313" cy="1960033"/>
          </a:xfrm>
          <a:ln w="22225">
            <a:noFill/>
          </a:ln>
        </p:spPr>
        <p:txBody>
          <a:bodyPr>
            <a:normAutofit/>
          </a:bodyPr>
          <a:lstStyle>
            <a:lvl1pPr algn="l">
              <a:defRPr sz="3200"/>
            </a:lvl1pPr>
          </a:lstStyle>
          <a:p>
            <a:r>
              <a:rPr lang="fr-FR" dirty="0" smtClean="0"/>
              <a:t>CLIQUEZ ET MODIFIEZ LE TITRE</a:t>
            </a:r>
            <a:endParaRPr lang="fr-FR" dirty="0"/>
          </a:p>
        </p:txBody>
      </p:sp>
      <p:sp>
        <p:nvSpPr>
          <p:cNvPr id="3" name="Sous-titre 2"/>
          <p:cNvSpPr>
            <a:spLocks noGrp="1"/>
          </p:cNvSpPr>
          <p:nvPr>
            <p:ph type="subTitle" idx="1"/>
          </p:nvPr>
        </p:nvSpPr>
        <p:spPr>
          <a:xfrm>
            <a:off x="601429" y="4306680"/>
            <a:ext cx="6031970" cy="1239275"/>
          </a:xfrm>
        </p:spPr>
        <p:txBody>
          <a:bodyPr>
            <a:normAutofit/>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Cliquez pour modifier le style des sous-titres du masque</a:t>
            </a:r>
            <a:endParaRPr lang="fr-FR" dirty="0"/>
          </a:p>
        </p:txBody>
      </p:sp>
      <p:pic>
        <p:nvPicPr>
          <p:cNvPr id="9" name="Image 8" descr="Capture d’écran 2014-02-18 à 16.03.05.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35742" y="6443534"/>
            <a:ext cx="1986518" cy="1956847"/>
          </a:xfrm>
          <a:prstGeom prst="rect">
            <a:avLst/>
          </a:prstGeom>
        </p:spPr>
      </p:pic>
      <p:cxnSp>
        <p:nvCxnSpPr>
          <p:cNvPr id="12" name="Connecteur droit 11"/>
          <p:cNvCxnSpPr/>
          <p:nvPr userDrawn="1"/>
        </p:nvCxnSpPr>
        <p:spPr>
          <a:xfrm>
            <a:off x="6913" y="2116770"/>
            <a:ext cx="6858000" cy="17639"/>
          </a:xfrm>
          <a:prstGeom prst="line">
            <a:avLst/>
          </a:prstGeom>
          <a:ln w="12700" cmpd="sng">
            <a:gradFill flip="none" rotWithShape="1">
              <a:gsLst>
                <a:gs pos="50000">
                  <a:srgbClr val="4F504F"/>
                </a:gs>
                <a:gs pos="100000">
                  <a:srgbClr val="D7D8D6"/>
                </a:gs>
                <a:gs pos="0">
                  <a:srgbClr val="D7D8D6"/>
                </a:gs>
              </a:gsLst>
              <a:lin ang="0" scaled="1"/>
              <a:tileRect/>
            </a:gradFill>
          </a:ln>
          <a:effectLst/>
        </p:spPr>
        <p:style>
          <a:lnRef idx="2">
            <a:schemeClr val="accent1"/>
          </a:lnRef>
          <a:fillRef idx="0">
            <a:schemeClr val="accent1"/>
          </a:fillRef>
          <a:effectRef idx="1">
            <a:schemeClr val="accent1"/>
          </a:effectRef>
          <a:fontRef idx="minor">
            <a:schemeClr val="tx1"/>
          </a:fontRef>
        </p:style>
      </p:cxnSp>
      <p:cxnSp>
        <p:nvCxnSpPr>
          <p:cNvPr id="13" name="Connecteur droit 12"/>
          <p:cNvCxnSpPr/>
          <p:nvPr userDrawn="1"/>
        </p:nvCxnSpPr>
        <p:spPr>
          <a:xfrm>
            <a:off x="0" y="5847918"/>
            <a:ext cx="6858000" cy="17639"/>
          </a:xfrm>
          <a:prstGeom prst="line">
            <a:avLst/>
          </a:prstGeom>
          <a:ln w="12700" cmpd="sng">
            <a:gradFill flip="none" rotWithShape="1">
              <a:gsLst>
                <a:gs pos="50000">
                  <a:srgbClr val="4F504F"/>
                </a:gs>
                <a:gs pos="100000">
                  <a:srgbClr val="D7D8D6"/>
                </a:gs>
                <a:gs pos="0">
                  <a:srgbClr val="D7D8D6"/>
                </a:gs>
              </a:gsLst>
              <a:lin ang="0" scaled="1"/>
              <a:tileRect/>
            </a:gradFill>
          </a:ln>
          <a:effectLst/>
        </p:spPr>
        <p:style>
          <a:lnRef idx="2">
            <a:schemeClr val="accent1"/>
          </a:lnRef>
          <a:fillRef idx="0">
            <a:schemeClr val="accent1"/>
          </a:fillRef>
          <a:effectRef idx="1">
            <a:schemeClr val="accent1"/>
          </a:effectRef>
          <a:fontRef idx="minor">
            <a:schemeClr val="tx1"/>
          </a:fontRef>
        </p:style>
      </p:cxnSp>
      <p:pic>
        <p:nvPicPr>
          <p:cNvPr id="10" name="Image 9" descr="Capture d’écran 2014-02-18 à 15.51.44.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5016" y="175750"/>
            <a:ext cx="1805926" cy="513687"/>
          </a:xfrm>
          <a:prstGeom prst="rect">
            <a:avLst/>
          </a:prstGeom>
        </p:spPr>
      </p:pic>
      <p:sp>
        <p:nvSpPr>
          <p:cNvPr id="11" name="Espace réservé du texte 3"/>
          <p:cNvSpPr>
            <a:spLocks noGrp="1"/>
          </p:cNvSpPr>
          <p:nvPr>
            <p:ph type="body" sz="quarter" idx="10" hasCustomPrompt="1"/>
          </p:nvPr>
        </p:nvSpPr>
        <p:spPr>
          <a:xfrm>
            <a:off x="3619096" y="1652757"/>
            <a:ext cx="3006329" cy="461433"/>
          </a:xfrm>
        </p:spPr>
        <p:txBody>
          <a:bodyPr>
            <a:normAutofit/>
          </a:bodyPr>
          <a:lstStyle>
            <a:lvl1pPr marL="0" indent="0" algn="r">
              <a:buNone/>
              <a:defRPr sz="1200"/>
            </a:lvl1pPr>
          </a:lstStyle>
          <a:p>
            <a:r>
              <a:rPr lang="fr-FR" dirty="0" smtClean="0"/>
              <a:t>DATE</a:t>
            </a:r>
            <a:endParaRPr lang="fr-FR" dirty="0"/>
          </a:p>
        </p:txBody>
      </p:sp>
    </p:spTree>
    <p:extLst>
      <p:ext uri="{BB962C8B-B14F-4D97-AF65-F5344CB8AC3E}">
        <p14:creationId xmlns:p14="http://schemas.microsoft.com/office/powerpoint/2010/main" val="385805276"/>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Disposition de fin">
    <p:spTree>
      <p:nvGrpSpPr>
        <p:cNvPr id="1" name=""/>
        <p:cNvGrpSpPr/>
        <p:nvPr/>
      </p:nvGrpSpPr>
      <p:grpSpPr>
        <a:xfrm>
          <a:off x="0" y="0"/>
          <a:ext cx="0" cy="0"/>
          <a:chOff x="0" y="0"/>
          <a:chExt cx="0" cy="0"/>
        </a:xfrm>
      </p:grpSpPr>
      <p:pic>
        <p:nvPicPr>
          <p:cNvPr id="4" name="Image 3"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69381" y="3773085"/>
            <a:ext cx="3519239" cy="1496233"/>
          </a:xfrm>
          <a:prstGeom prst="rect">
            <a:avLst/>
          </a:prstGeom>
        </p:spPr>
      </p:pic>
    </p:spTree>
    <p:extLst>
      <p:ext uri="{BB962C8B-B14F-4D97-AF65-F5344CB8AC3E}">
        <p14:creationId xmlns:p14="http://schemas.microsoft.com/office/powerpoint/2010/main" val="3818564683"/>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1" y="2561847"/>
            <a:ext cx="6858001" cy="1816100"/>
          </a:xfrm>
        </p:spPr>
        <p:txBody>
          <a:bodyPr anchor="ctr">
            <a:normAutofit/>
          </a:bodyPr>
          <a:lstStyle>
            <a:lvl1pPr algn="ctr">
              <a:defRPr sz="3000" b="1" cap="all"/>
            </a:lvl1pPr>
          </a:lstStyle>
          <a:p>
            <a:r>
              <a:rPr lang="fr-FR" dirty="0" smtClean="0"/>
              <a:t>Cliquez et modifiez le titre</a:t>
            </a:r>
            <a:endParaRPr lang="fr-FR" dirty="0"/>
          </a:p>
        </p:txBody>
      </p:sp>
      <p:sp>
        <p:nvSpPr>
          <p:cNvPr id="3" name="Espace réservé du texte 2"/>
          <p:cNvSpPr>
            <a:spLocks noGrp="1"/>
          </p:cNvSpPr>
          <p:nvPr>
            <p:ph type="body" idx="1"/>
          </p:nvPr>
        </p:nvSpPr>
        <p:spPr>
          <a:xfrm>
            <a:off x="520304" y="4377948"/>
            <a:ext cx="5829300" cy="2000249"/>
          </a:xfrm>
          <a:ln>
            <a:noFill/>
          </a:ln>
        </p:spPr>
        <p:txBody>
          <a:bodyPr anchor="ct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dirty="0" smtClean="0"/>
              <a:t>Cliquez pour modifier les styles du texte du masque</a:t>
            </a:r>
          </a:p>
        </p:txBody>
      </p:sp>
      <p:sp>
        <p:nvSpPr>
          <p:cNvPr id="6" name="Espace réservé du numéro de diapositive 5"/>
          <p:cNvSpPr>
            <a:spLocks noGrp="1"/>
          </p:cNvSpPr>
          <p:nvPr>
            <p:ph type="sldNum" sz="quarter" idx="12"/>
          </p:nvPr>
        </p:nvSpPr>
        <p:spPr/>
        <p:txBody>
          <a:bodyPr/>
          <a:lstStyle/>
          <a:p>
            <a:fld id="{D6F496DE-1E05-BF43-8036-15330E4D1321}" type="slidenum">
              <a:rPr lang="fr-FR" smtClean="0"/>
              <a:t>‹N°›</a:t>
            </a:fld>
            <a:endParaRPr lang="fr-FR"/>
          </a:p>
        </p:txBody>
      </p:sp>
    </p:spTree>
    <p:extLst>
      <p:ext uri="{BB962C8B-B14F-4D97-AF65-F5344CB8AC3E}">
        <p14:creationId xmlns:p14="http://schemas.microsoft.com/office/powerpoint/2010/main" val="429675157"/>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800"/>
            </a:lvl1pPr>
          </a:lstStyle>
          <a:p>
            <a:r>
              <a:rPr lang="fr-FR" dirty="0" smtClean="0"/>
              <a:t>CLIQUEZ ET MODIFIEZ LE TITRE</a:t>
            </a:r>
            <a:endParaRPr lang="fr-FR" dirty="0"/>
          </a:p>
        </p:txBody>
      </p:sp>
      <p:sp>
        <p:nvSpPr>
          <p:cNvPr id="3" name="Espace réservé du contenu 2"/>
          <p:cNvSpPr>
            <a:spLocks noGrp="1"/>
          </p:cNvSpPr>
          <p:nvPr>
            <p:ph idx="1"/>
          </p:nvPr>
        </p:nvSpPr>
        <p:spPr/>
        <p:txBody>
          <a:bodyPr>
            <a:normAutofit/>
          </a:bodyPr>
          <a:lstStyle>
            <a:lvl1pPr>
              <a:defRPr sz="2000"/>
            </a:lvl1pPr>
            <a:lvl2pPr>
              <a:defRPr sz="1800"/>
            </a:lvl2pPr>
            <a:lvl3pPr>
              <a:defRPr sz="1600"/>
            </a:lvl3pPr>
            <a:lvl4pPr>
              <a:defRPr sz="1400"/>
            </a:lvl4pPr>
            <a:lvl5pPr>
              <a:defRPr sz="1400"/>
            </a:lvl5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6" name="Espace réservé du numéro de diapositive 5"/>
          <p:cNvSpPr>
            <a:spLocks noGrp="1"/>
          </p:cNvSpPr>
          <p:nvPr>
            <p:ph type="sldNum" sz="quarter" idx="12"/>
          </p:nvPr>
        </p:nvSpPr>
        <p:spPr/>
        <p:txBody>
          <a:bodyPr/>
          <a:lstStyle/>
          <a:p>
            <a:fld id="{D6F496DE-1E05-BF43-8036-15330E4D1321}" type="slidenum">
              <a:rPr lang="fr-FR" smtClean="0"/>
              <a:t>‹N°›</a:t>
            </a:fld>
            <a:endParaRPr lang="fr-FR"/>
          </a:p>
        </p:txBody>
      </p:sp>
    </p:spTree>
    <p:extLst>
      <p:ext uri="{BB962C8B-B14F-4D97-AF65-F5344CB8AC3E}">
        <p14:creationId xmlns:p14="http://schemas.microsoft.com/office/powerpoint/2010/main" val="2297850676"/>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re, contenu et conclusion">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800"/>
            </a:lvl1pPr>
          </a:lstStyle>
          <a:p>
            <a:r>
              <a:rPr lang="fr-FR" dirty="0" smtClean="0"/>
              <a:t>CLIQUEZ ET MODIFIEZ LE TITRE</a:t>
            </a:r>
            <a:endParaRPr lang="fr-FR" dirty="0"/>
          </a:p>
        </p:txBody>
      </p:sp>
      <p:sp>
        <p:nvSpPr>
          <p:cNvPr id="3" name="Espace réservé du contenu 2"/>
          <p:cNvSpPr>
            <a:spLocks noGrp="1"/>
          </p:cNvSpPr>
          <p:nvPr>
            <p:ph idx="1"/>
          </p:nvPr>
        </p:nvSpPr>
        <p:spPr>
          <a:xfrm>
            <a:off x="342900" y="2133602"/>
            <a:ext cx="6172200" cy="4040309"/>
          </a:xfrm>
        </p:spPr>
        <p:txBody>
          <a:bodyPr>
            <a:normAutofit/>
          </a:bodyPr>
          <a:lstStyle>
            <a:lvl1pPr>
              <a:defRPr sz="2000"/>
            </a:lvl1pPr>
            <a:lvl2pPr>
              <a:defRPr sz="1800"/>
            </a:lvl2pPr>
            <a:lvl3pPr>
              <a:defRPr sz="1600"/>
            </a:lvl3pPr>
            <a:lvl4pPr>
              <a:defRPr sz="1400"/>
            </a:lvl4pPr>
            <a:lvl5pPr>
              <a:defRPr sz="1400"/>
            </a:lvl5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6" name="Espace réservé du numéro de diapositive 5"/>
          <p:cNvSpPr>
            <a:spLocks noGrp="1"/>
          </p:cNvSpPr>
          <p:nvPr>
            <p:ph type="sldNum" sz="quarter" idx="12"/>
          </p:nvPr>
        </p:nvSpPr>
        <p:spPr/>
        <p:txBody>
          <a:bodyPr/>
          <a:lstStyle/>
          <a:p>
            <a:fld id="{D6F496DE-1E05-BF43-8036-15330E4D1321}" type="slidenum">
              <a:rPr lang="fr-FR" smtClean="0"/>
              <a:t>‹N°›</a:t>
            </a:fld>
            <a:endParaRPr lang="fr-FR"/>
          </a:p>
        </p:txBody>
      </p:sp>
      <p:sp>
        <p:nvSpPr>
          <p:cNvPr id="7" name="Sous-titre 2"/>
          <p:cNvSpPr>
            <a:spLocks noGrp="1"/>
          </p:cNvSpPr>
          <p:nvPr>
            <p:ph type="subTitle" idx="13" hasCustomPrompt="1"/>
          </p:nvPr>
        </p:nvSpPr>
        <p:spPr>
          <a:xfrm>
            <a:off x="342900" y="6718283"/>
            <a:ext cx="6172200" cy="1239275"/>
          </a:xfrm>
          <a:noFill/>
          <a:ln w="38100" cmpd="sng">
            <a:solidFill>
              <a:srgbClr val="CD0920"/>
            </a:solidFill>
            <a:round/>
          </a:ln>
          <a:effectLst/>
        </p:spPr>
        <p:style>
          <a:lnRef idx="2">
            <a:schemeClr val="accent2"/>
          </a:lnRef>
          <a:fillRef idx="1">
            <a:schemeClr val="lt1"/>
          </a:fillRef>
          <a:effectRef idx="0">
            <a:schemeClr val="accent2"/>
          </a:effectRef>
          <a:fontRef idx="none"/>
        </p:style>
        <p:txBody>
          <a:bodyPr anchor="ctr"/>
          <a:lstStyle>
            <a:lvl1pPr marL="0" indent="0" algn="ctr">
              <a:buNone/>
              <a:defRPr baseline="0">
                <a:solidFill>
                  <a:srgbClr val="4F504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Cliquez pour modifier la conclusion</a:t>
            </a:r>
          </a:p>
        </p:txBody>
      </p:sp>
    </p:spTree>
    <p:extLst>
      <p:ext uri="{BB962C8B-B14F-4D97-AF65-F5344CB8AC3E}">
        <p14:creationId xmlns:p14="http://schemas.microsoft.com/office/powerpoint/2010/main" val="66781610"/>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800"/>
            </a:lvl1pPr>
          </a:lstStyle>
          <a:p>
            <a:r>
              <a:rPr lang="fr-FR" dirty="0" smtClean="0"/>
              <a:t>CLIQUEZ ET MODIFIEZ LE TITRE</a:t>
            </a:r>
            <a:endParaRPr lang="fr-FR" dirty="0"/>
          </a:p>
        </p:txBody>
      </p:sp>
      <p:sp>
        <p:nvSpPr>
          <p:cNvPr id="3" name="Espace réservé du contenu 2"/>
          <p:cNvSpPr>
            <a:spLocks noGrp="1"/>
          </p:cNvSpPr>
          <p:nvPr>
            <p:ph sz="half" idx="1"/>
          </p:nvPr>
        </p:nvSpPr>
        <p:spPr>
          <a:xfrm>
            <a:off x="342900" y="2133601"/>
            <a:ext cx="3028950" cy="6034617"/>
          </a:xfrm>
        </p:spPr>
        <p:txBody>
          <a:bodyPr>
            <a:normAutofit/>
          </a:bodyPr>
          <a:lstStyle>
            <a:lvl1pP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3486150" y="2133601"/>
            <a:ext cx="3028950" cy="6034617"/>
          </a:xfrm>
        </p:spPr>
        <p:txBody>
          <a:bodyPr>
            <a:normAutofit/>
          </a:bodyPr>
          <a:lstStyle>
            <a:lvl1pP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7" name="Espace réservé du numéro de diapositive 6"/>
          <p:cNvSpPr>
            <a:spLocks noGrp="1"/>
          </p:cNvSpPr>
          <p:nvPr>
            <p:ph type="sldNum" sz="quarter" idx="12"/>
          </p:nvPr>
        </p:nvSpPr>
        <p:spPr/>
        <p:txBody>
          <a:bodyPr/>
          <a:lstStyle/>
          <a:p>
            <a:fld id="{D6F496DE-1E05-BF43-8036-15330E4D1321}" type="slidenum">
              <a:rPr lang="fr-FR" smtClean="0"/>
              <a:t>‹N°›</a:t>
            </a:fld>
            <a:endParaRPr lang="fr-FR"/>
          </a:p>
        </p:txBody>
      </p:sp>
    </p:spTree>
    <p:extLst>
      <p:ext uri="{BB962C8B-B14F-4D97-AF65-F5344CB8AC3E}">
        <p14:creationId xmlns:p14="http://schemas.microsoft.com/office/powerpoint/2010/main" val="2318217692"/>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800"/>
            </a:lvl1pPr>
          </a:lstStyle>
          <a:p>
            <a:r>
              <a:rPr lang="fr-FR" dirty="0" smtClean="0"/>
              <a:t>CLIQUEZ ET MODIFIEZ LE TITRE</a:t>
            </a:r>
            <a:endParaRPr lang="fr-FR" dirty="0"/>
          </a:p>
        </p:txBody>
      </p:sp>
      <p:sp>
        <p:nvSpPr>
          <p:cNvPr id="3" name="Espace réservé du texte 2"/>
          <p:cNvSpPr>
            <a:spLocks noGrp="1"/>
          </p:cNvSpPr>
          <p:nvPr>
            <p:ph type="body" idx="1" hasCustomPrompt="1"/>
          </p:nvPr>
        </p:nvSpPr>
        <p:spPr>
          <a:xfrm>
            <a:off x="342900" y="2046817"/>
            <a:ext cx="3030141" cy="853016"/>
          </a:xfrm>
        </p:spPr>
        <p:txBody>
          <a:bodyPr anchor="b">
            <a:noAutofit/>
          </a:bodyPr>
          <a:lstStyle>
            <a:lvl1pPr marL="0" indent="0">
              <a:buNone/>
              <a:defRPr sz="1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CLIQUEZ POUR MODIFIER LES STYLES DU TEXTE DU MASQUE</a:t>
            </a:r>
          </a:p>
        </p:txBody>
      </p:sp>
      <p:sp>
        <p:nvSpPr>
          <p:cNvPr id="4" name="Espace réservé du contenu 3"/>
          <p:cNvSpPr>
            <a:spLocks noGrp="1"/>
          </p:cNvSpPr>
          <p:nvPr>
            <p:ph sz="half" idx="2"/>
          </p:nvPr>
        </p:nvSpPr>
        <p:spPr>
          <a:xfrm>
            <a:off x="342900" y="2899833"/>
            <a:ext cx="3030141" cy="5268384"/>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hasCustomPrompt="1"/>
          </p:nvPr>
        </p:nvSpPr>
        <p:spPr>
          <a:xfrm>
            <a:off x="3483769" y="2046817"/>
            <a:ext cx="3031331" cy="853016"/>
          </a:xfrm>
        </p:spPr>
        <p:txBody>
          <a:bodyPr anchor="b">
            <a:noAutofit/>
          </a:bodyPr>
          <a:lstStyle>
            <a:lvl1pPr marL="0" indent="0">
              <a:buNone/>
              <a:defRPr sz="1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CLIQUEZ POUR MODIFIER LES STYLES DU TEXTE DU MASQUE</a:t>
            </a:r>
          </a:p>
        </p:txBody>
      </p:sp>
      <p:sp>
        <p:nvSpPr>
          <p:cNvPr id="6" name="Espace réservé du contenu 5"/>
          <p:cNvSpPr>
            <a:spLocks noGrp="1"/>
          </p:cNvSpPr>
          <p:nvPr>
            <p:ph sz="quarter" idx="4"/>
          </p:nvPr>
        </p:nvSpPr>
        <p:spPr>
          <a:xfrm>
            <a:off x="3483769" y="2899833"/>
            <a:ext cx="3031331" cy="5268384"/>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Espace réservé du numéro de diapositive 8"/>
          <p:cNvSpPr>
            <a:spLocks noGrp="1"/>
          </p:cNvSpPr>
          <p:nvPr>
            <p:ph type="sldNum" sz="quarter" idx="12"/>
          </p:nvPr>
        </p:nvSpPr>
        <p:spPr/>
        <p:txBody>
          <a:bodyPr/>
          <a:lstStyle/>
          <a:p>
            <a:fld id="{D6F496DE-1E05-BF43-8036-15330E4D1321}" type="slidenum">
              <a:rPr lang="fr-FR" smtClean="0"/>
              <a:t>‹N°›</a:t>
            </a:fld>
            <a:endParaRPr lang="fr-FR"/>
          </a:p>
        </p:txBody>
      </p:sp>
    </p:spTree>
    <p:extLst>
      <p:ext uri="{BB962C8B-B14F-4D97-AF65-F5344CB8AC3E}">
        <p14:creationId xmlns:p14="http://schemas.microsoft.com/office/powerpoint/2010/main" val="109108414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5.emf"/><Relationship Id="rId5" Type="http://schemas.openxmlformats.org/officeDocument/2006/relationships/slideLayout" Target="../slideLayouts/slideLayout14.xml"/><Relationship Id="rId10" Type="http://schemas.openxmlformats.org/officeDocument/2006/relationships/image" Target="../media/image2.jpg"/><Relationship Id="rId4" Type="http://schemas.openxmlformats.org/officeDocument/2006/relationships/slideLayout" Target="../slideLayouts/slideLayout13.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0" y="366184"/>
            <a:ext cx="6858000" cy="1524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p>
            <a:r>
              <a:rPr lang="fr-FR" dirty="0" smtClean="0"/>
              <a:t>CLIQUEZ ET MODIFIEZ LE TITRE</a:t>
            </a:r>
            <a:endParaRPr lang="fr-FR" dirty="0"/>
          </a:p>
        </p:txBody>
      </p:sp>
      <p:sp>
        <p:nvSpPr>
          <p:cNvPr id="3" name="Espace réservé du texte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37150995"/>
      </p:ext>
    </p:extLst>
  </p:cSld>
  <p:clrMap bg1="lt1" tx1="dk1" bg2="lt2" tx2="dk2" accent1="accent1" accent2="accent2" accent3="accent3" accent4="accent4" accent5="accent5" accent6="accent6" hlink="hlink" folHlink="folHlink"/>
  <p:sldLayoutIdLst>
    <p:sldLayoutId id="2147483660" r:id="rId1"/>
    <p:sldLayoutId id="2147483649" r:id="rId2"/>
    <p:sldLayoutId id="2147483662" r:id="rId3"/>
    <p:sldLayoutId id="2147483651" r:id="rId4"/>
    <p:sldLayoutId id="2147483650" r:id="rId5"/>
    <p:sldLayoutId id="2147483661" r:id="rId6"/>
    <p:sldLayoutId id="2147483652" r:id="rId7"/>
    <p:sldLayoutId id="2147483653" r:id="rId8"/>
    <p:sldLayoutId id="2147483726" r:id="rId9"/>
  </p:sldLayoutIdLst>
  <p:timing>
    <p:tnLst>
      <p:par>
        <p:cTn id="1" dur="indefinite" restart="never" nodeType="tmRoot"/>
      </p:par>
    </p:tnLst>
  </p:timing>
  <p:hf hdr="0"/>
  <p:txStyles>
    <p:titleStyle>
      <a:lvl1pPr algn="ctr" defTabSz="457200" rtl="0" eaLnBrk="1" latinLnBrk="0" hangingPunct="1">
        <a:spcBef>
          <a:spcPct val="0"/>
        </a:spcBef>
        <a:buNone/>
        <a:defRPr sz="2800" kern="1200" cap="all">
          <a:solidFill>
            <a:srgbClr val="CD0920"/>
          </a:solidFill>
          <a:latin typeface="Franklin Gothic Medium"/>
          <a:ea typeface="+mj-ea"/>
          <a:cs typeface="Franklin Gothic Medium"/>
        </a:defRPr>
      </a:lvl1pPr>
    </p:titleStyle>
    <p:bodyStyle>
      <a:lvl1pPr marL="342900" indent="-342900" algn="l" defTabSz="457200" rtl="0" eaLnBrk="1" latinLnBrk="0" hangingPunct="1">
        <a:spcBef>
          <a:spcPct val="20000"/>
        </a:spcBef>
        <a:buClr>
          <a:srgbClr val="CD0920"/>
        </a:buClr>
        <a:buSzPct val="75000"/>
        <a:buFont typeface="Lucida Grande"/>
        <a:buChar char="▶"/>
        <a:defRPr sz="2000" kern="1200">
          <a:solidFill>
            <a:srgbClr val="4F504F"/>
          </a:solidFill>
          <a:latin typeface="Helvetica"/>
          <a:ea typeface="+mn-ea"/>
          <a:cs typeface="Helvetica"/>
        </a:defRPr>
      </a:lvl1pPr>
      <a:lvl2pPr marL="806450" indent="-349250" algn="l" defTabSz="457200" rtl="0" eaLnBrk="1" latinLnBrk="0" hangingPunct="1">
        <a:spcBef>
          <a:spcPct val="20000"/>
        </a:spcBef>
        <a:buClr>
          <a:srgbClr val="CD0920"/>
        </a:buClr>
        <a:buSzPct val="125000"/>
        <a:buFont typeface="Arial"/>
        <a:buChar char="•"/>
        <a:defRPr sz="1800" kern="1200" baseline="0">
          <a:solidFill>
            <a:srgbClr val="4F504F"/>
          </a:solidFill>
          <a:latin typeface="Helvetica"/>
          <a:ea typeface="+mn-ea"/>
          <a:cs typeface="Helvetica"/>
        </a:defRPr>
      </a:lvl2pPr>
      <a:lvl3pPr marL="1143000" indent="-228600" algn="l" defTabSz="457200" rtl="0" eaLnBrk="1" latinLnBrk="0" hangingPunct="1">
        <a:spcBef>
          <a:spcPct val="20000"/>
        </a:spcBef>
        <a:buClr>
          <a:srgbClr val="CD0920"/>
        </a:buClr>
        <a:buSzPct val="80000"/>
        <a:buFont typeface="Wingdings" charset="2"/>
        <a:buChar char=""/>
        <a:defRPr sz="1600" kern="1200">
          <a:solidFill>
            <a:srgbClr val="4F504F"/>
          </a:solidFill>
          <a:latin typeface="Helvetica"/>
          <a:ea typeface="+mn-ea"/>
          <a:cs typeface="Helvetica"/>
        </a:defRPr>
      </a:lvl3pPr>
      <a:lvl4pPr marL="1600200" indent="-228600" algn="l" defTabSz="457200" rtl="0" eaLnBrk="1" latinLnBrk="0" hangingPunct="1">
        <a:spcBef>
          <a:spcPct val="20000"/>
        </a:spcBef>
        <a:buClr>
          <a:srgbClr val="CD0920"/>
        </a:buClr>
        <a:buFont typeface="Wingdings" charset="2"/>
        <a:buChar char="§"/>
        <a:defRPr sz="1400" kern="1200">
          <a:solidFill>
            <a:srgbClr val="4F504F"/>
          </a:solidFill>
          <a:latin typeface="Helvetica"/>
          <a:ea typeface="+mn-ea"/>
          <a:cs typeface="Helvetica"/>
        </a:defRPr>
      </a:lvl4pPr>
      <a:lvl5pPr marL="2057400" indent="-228600" algn="l" defTabSz="457200" rtl="0" eaLnBrk="1" latinLnBrk="0" hangingPunct="1">
        <a:spcBef>
          <a:spcPct val="20000"/>
        </a:spcBef>
        <a:buClr>
          <a:srgbClr val="CD0920"/>
        </a:buClr>
        <a:buFont typeface="Lucida Grande"/>
        <a:buChar char="-"/>
        <a:defRPr sz="1400" kern="1200">
          <a:solidFill>
            <a:srgbClr val="4F504F"/>
          </a:solidFill>
          <a:latin typeface="Helvetica"/>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0"/>
          </a:schemeClr>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0" y="366184"/>
            <a:ext cx="6858000" cy="1524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p>
            <a:r>
              <a:rPr lang="fr-FR" dirty="0" smtClean="0"/>
              <a:t>CLIQUEZ ET MODIFIEZ LE TITRE</a:t>
            </a:r>
            <a:endParaRPr lang="fr-FR" dirty="0"/>
          </a:p>
        </p:txBody>
      </p:sp>
      <p:sp>
        <p:nvSpPr>
          <p:cNvPr id="3" name="Espace réservé du texte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6" name="Espace réservé du numéro de diapositive 5"/>
          <p:cNvSpPr>
            <a:spLocks noGrp="1"/>
          </p:cNvSpPr>
          <p:nvPr>
            <p:ph type="sldNum" sz="quarter" idx="4"/>
          </p:nvPr>
        </p:nvSpPr>
        <p:spPr>
          <a:xfrm>
            <a:off x="2628900" y="8493753"/>
            <a:ext cx="1600200" cy="486833"/>
          </a:xfrm>
          <a:prstGeom prst="rect">
            <a:avLst/>
          </a:prstGeom>
        </p:spPr>
        <p:txBody>
          <a:bodyPr vert="horz" lIns="91440" tIns="45720" rIns="91440" bIns="45720" rtlCol="0" anchor="ctr"/>
          <a:lstStyle>
            <a:lvl1pPr algn="ctr">
              <a:defRPr sz="1000">
                <a:solidFill>
                  <a:schemeClr val="tx1">
                    <a:tint val="75000"/>
                  </a:schemeClr>
                </a:solidFill>
                <a:latin typeface="Helvetica" panose="020B0604020202020204" pitchFamily="34" charset="0"/>
                <a:cs typeface="Helvetica" panose="020B0604020202020204" pitchFamily="34" charset="0"/>
              </a:defRPr>
            </a:lvl1pPr>
          </a:lstStyle>
          <a:p>
            <a:fld id="{D6F496DE-1E05-BF43-8036-15330E4D1321}" type="slidenum">
              <a:rPr lang="fr-FR" smtClean="0"/>
              <a:pPr/>
              <a:t>‹N°›</a:t>
            </a:fld>
            <a:endParaRPr lang="fr-FR" dirty="0"/>
          </a:p>
        </p:txBody>
      </p:sp>
      <p:pic>
        <p:nvPicPr>
          <p:cNvPr id="12" name="Image 11" descr="Capture d’écran 2014-02-18 à 15.54.41.jpg"/>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5341272" y="8434549"/>
            <a:ext cx="1492501" cy="693815"/>
          </a:xfrm>
          <a:prstGeom prst="rect">
            <a:avLst/>
          </a:prstGeom>
        </p:spPr>
      </p:pic>
      <p:cxnSp>
        <p:nvCxnSpPr>
          <p:cNvPr id="8" name="Connecteur droit 7"/>
          <p:cNvCxnSpPr/>
          <p:nvPr userDrawn="1"/>
        </p:nvCxnSpPr>
        <p:spPr>
          <a:xfrm>
            <a:off x="0" y="8383431"/>
            <a:ext cx="6858000" cy="0"/>
          </a:xfrm>
          <a:prstGeom prst="line">
            <a:avLst/>
          </a:prstGeom>
          <a:ln w="9525" cmpd="sng">
            <a:solidFill>
              <a:srgbClr val="4F504F"/>
            </a:solidFill>
          </a:ln>
          <a:effectLst/>
        </p:spPr>
        <p:style>
          <a:lnRef idx="2">
            <a:schemeClr val="accent1"/>
          </a:lnRef>
          <a:fillRef idx="0">
            <a:schemeClr val="accent1"/>
          </a:fillRef>
          <a:effectRef idx="1">
            <a:schemeClr val="accent1"/>
          </a:effectRef>
          <a:fontRef idx="minor">
            <a:schemeClr val="tx1"/>
          </a:fontRef>
        </p:style>
      </p:cxnSp>
      <p:pic>
        <p:nvPicPr>
          <p:cNvPr id="10" name="Image 9" descr="GRIFFE_PRO 2.pdf"/>
          <p:cNvPicPr>
            <a:picLocks noChangeAspect="1"/>
          </p:cNvPicPr>
          <p:nvPr userDrawn="1"/>
        </p:nvPicPr>
        <p:blipFill rotWithShape="1">
          <a:blip r:embed="rId11">
            <a:extLst>
              <a:ext uri="{28A0092B-C50C-407E-A947-70E740481C1C}">
                <a14:useLocalDpi xmlns:a14="http://schemas.microsoft.com/office/drawing/2010/main" val="0"/>
              </a:ext>
            </a:extLst>
          </a:blip>
          <a:srcRect l="8364" t="31060" r="9107" b="31740"/>
          <a:stretch/>
        </p:blipFill>
        <p:spPr>
          <a:xfrm>
            <a:off x="65253" y="8610330"/>
            <a:ext cx="1793551" cy="352631"/>
          </a:xfrm>
          <a:prstGeom prst="rect">
            <a:avLst/>
          </a:prstGeom>
        </p:spPr>
      </p:pic>
    </p:spTree>
    <p:extLst>
      <p:ext uri="{BB962C8B-B14F-4D97-AF65-F5344CB8AC3E}">
        <p14:creationId xmlns:p14="http://schemas.microsoft.com/office/powerpoint/2010/main" val="2392590011"/>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Lst>
  <p:timing>
    <p:tnLst>
      <p:par>
        <p:cTn id="1" dur="indefinite" restart="never" nodeType="tmRoot"/>
      </p:par>
    </p:tnLst>
  </p:timing>
  <p:hf hdr="0"/>
  <p:txStyles>
    <p:titleStyle>
      <a:lvl1pPr algn="ctr" defTabSz="457200" rtl="0" eaLnBrk="1" latinLnBrk="0" hangingPunct="1">
        <a:spcBef>
          <a:spcPct val="0"/>
        </a:spcBef>
        <a:buNone/>
        <a:defRPr sz="2800" kern="1200" cap="all">
          <a:solidFill>
            <a:srgbClr val="CD0920"/>
          </a:solidFill>
          <a:latin typeface="Franklin Gothic Medium"/>
          <a:ea typeface="+mj-ea"/>
          <a:cs typeface="Franklin Gothic Medium"/>
        </a:defRPr>
      </a:lvl1pPr>
    </p:titleStyle>
    <p:bodyStyle>
      <a:lvl1pPr marL="342900" indent="-342900" algn="l" defTabSz="457200" rtl="0" eaLnBrk="1" latinLnBrk="0" hangingPunct="1">
        <a:spcBef>
          <a:spcPct val="20000"/>
        </a:spcBef>
        <a:buClr>
          <a:srgbClr val="CD0920"/>
        </a:buClr>
        <a:buSzPct val="75000"/>
        <a:buFont typeface="Lucida Grande"/>
        <a:buChar char="▶"/>
        <a:defRPr sz="2000" kern="1200">
          <a:solidFill>
            <a:srgbClr val="4F504F"/>
          </a:solidFill>
          <a:latin typeface="Helvetica"/>
          <a:ea typeface="+mn-ea"/>
          <a:cs typeface="Helvetica"/>
        </a:defRPr>
      </a:lvl1pPr>
      <a:lvl2pPr marL="806450" indent="-349250" algn="l" defTabSz="457200" rtl="0" eaLnBrk="1" latinLnBrk="0" hangingPunct="1">
        <a:spcBef>
          <a:spcPct val="20000"/>
        </a:spcBef>
        <a:buClr>
          <a:srgbClr val="CD0920"/>
        </a:buClr>
        <a:buSzPct val="125000"/>
        <a:buFont typeface="Arial"/>
        <a:buChar char="•"/>
        <a:defRPr sz="1800" kern="1200" baseline="0">
          <a:solidFill>
            <a:srgbClr val="4F504F"/>
          </a:solidFill>
          <a:latin typeface="Helvetica"/>
          <a:ea typeface="+mn-ea"/>
          <a:cs typeface="Helvetica"/>
        </a:defRPr>
      </a:lvl2pPr>
      <a:lvl3pPr marL="1143000" indent="-228600" algn="l" defTabSz="457200" rtl="0" eaLnBrk="1" latinLnBrk="0" hangingPunct="1">
        <a:spcBef>
          <a:spcPct val="20000"/>
        </a:spcBef>
        <a:buClr>
          <a:srgbClr val="CD0920"/>
        </a:buClr>
        <a:buSzPct val="80000"/>
        <a:buFont typeface="Wingdings" charset="2"/>
        <a:buChar char=""/>
        <a:defRPr sz="1600" kern="1200">
          <a:solidFill>
            <a:srgbClr val="4F504F"/>
          </a:solidFill>
          <a:latin typeface="Helvetica"/>
          <a:ea typeface="+mn-ea"/>
          <a:cs typeface="Helvetica"/>
        </a:defRPr>
      </a:lvl3pPr>
      <a:lvl4pPr marL="1600200" indent="-228600" algn="l" defTabSz="457200" rtl="0" eaLnBrk="1" latinLnBrk="0" hangingPunct="1">
        <a:spcBef>
          <a:spcPct val="20000"/>
        </a:spcBef>
        <a:buClr>
          <a:srgbClr val="CD0920"/>
        </a:buClr>
        <a:buFont typeface="Wingdings" charset="2"/>
        <a:buChar char="§"/>
        <a:defRPr sz="1400" kern="1200">
          <a:solidFill>
            <a:srgbClr val="4F504F"/>
          </a:solidFill>
          <a:latin typeface="Helvetica"/>
          <a:ea typeface="+mn-ea"/>
          <a:cs typeface="Helvetica"/>
        </a:defRPr>
      </a:lvl4pPr>
      <a:lvl5pPr marL="2057400" indent="-228600" algn="l" defTabSz="457200" rtl="0" eaLnBrk="1" latinLnBrk="0" hangingPunct="1">
        <a:spcBef>
          <a:spcPct val="20000"/>
        </a:spcBef>
        <a:buClr>
          <a:srgbClr val="CD0920"/>
        </a:buClr>
        <a:buFont typeface="Lucida Grande"/>
        <a:buChar char="-"/>
        <a:defRPr sz="1400" kern="1200">
          <a:solidFill>
            <a:srgbClr val="4F504F"/>
          </a:solidFill>
          <a:latin typeface="Helvetica"/>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17" Type="http://schemas.openxmlformats.org/officeDocument/2006/relationships/image" Target="../media/image21.png"/><Relationship Id="rId2" Type="http://schemas.openxmlformats.org/officeDocument/2006/relationships/image" Target="../media/image6.png"/><Relationship Id="rId16" Type="http://schemas.openxmlformats.org/officeDocument/2006/relationships/image" Target="../media/image20.png"/><Relationship Id="rId1" Type="http://schemas.openxmlformats.org/officeDocument/2006/relationships/slideLayout" Target="../slideLayouts/slideLayout9.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s>
</file>

<file path=ppt/slides/_rels/slide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2.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
          <p:cNvSpPr>
            <a:spLocks noChangeArrowheads="1"/>
          </p:cNvSpPr>
          <p:nvPr/>
        </p:nvSpPr>
        <p:spPr bwMode="auto">
          <a:xfrm>
            <a:off x="4416503" y="2010043"/>
            <a:ext cx="2348657" cy="450988"/>
          </a:xfrm>
          <a:prstGeom prst="rect">
            <a:avLst/>
          </a:prstGeom>
          <a:solidFill>
            <a:srgbClr val="F2F2F2"/>
          </a:solidFill>
          <a:ln>
            <a:noFill/>
          </a:ln>
          <a:extLst/>
        </p:spPr>
        <p:txBody>
          <a:bodyPr anchor="ctr"/>
          <a:lstStyle/>
          <a:p>
            <a:pPr algn="just" defTabSz="914400">
              <a:lnSpc>
                <a:spcPct val="90000"/>
              </a:lnSpc>
            </a:pPr>
            <a:r>
              <a:rPr lang="fr-FR" sz="700" b="1" dirty="0" smtClean="0"/>
              <a:t>BGE. Réseau national d’appui aux entrepreneurs. </a:t>
            </a:r>
            <a:r>
              <a:rPr lang="fr-FR" sz="700" dirty="0" smtClean="0"/>
              <a:t>Conseil, formation et financement des entrepreneurs, aide à la création et au développement d’entreprise</a:t>
            </a:r>
          </a:p>
          <a:p>
            <a:pPr algn="just" defTabSz="914400">
              <a:lnSpc>
                <a:spcPct val="90000"/>
              </a:lnSpc>
            </a:pPr>
            <a:r>
              <a:rPr lang="fr-FR" sz="700" dirty="0" smtClean="0">
                <a:solidFill>
                  <a:srgbClr val="800000"/>
                </a:solidFill>
              </a:rPr>
              <a:t>www.bge.asso.fr</a:t>
            </a:r>
          </a:p>
        </p:txBody>
      </p:sp>
      <p:sp>
        <p:nvSpPr>
          <p:cNvPr id="5" name="Rectangle 10"/>
          <p:cNvSpPr>
            <a:spLocks noChangeArrowheads="1"/>
          </p:cNvSpPr>
          <p:nvPr/>
        </p:nvSpPr>
        <p:spPr bwMode="auto">
          <a:xfrm>
            <a:off x="4416672" y="2503275"/>
            <a:ext cx="2345603" cy="482172"/>
          </a:xfrm>
          <a:prstGeom prst="rect">
            <a:avLst/>
          </a:prstGeom>
          <a:solidFill>
            <a:srgbClr val="F2F2F2"/>
          </a:solidFill>
          <a:ln>
            <a:noFill/>
          </a:ln>
          <a:extLst/>
        </p:spPr>
        <p:txBody>
          <a:bodyPr anchor="ctr"/>
          <a:lstStyle/>
          <a:p>
            <a:pPr algn="just" defTabSz="914400">
              <a:lnSpc>
                <a:spcPct val="90000"/>
              </a:lnSpc>
            </a:pPr>
            <a:r>
              <a:rPr lang="fr-FR" sz="700" b="1" dirty="0" smtClean="0"/>
              <a:t>FRANCE ACTIVE. Financeur solidaire pour l’emploi</a:t>
            </a:r>
          </a:p>
          <a:p>
            <a:pPr algn="just" defTabSz="914400">
              <a:lnSpc>
                <a:spcPct val="90000"/>
              </a:lnSpc>
            </a:pPr>
            <a:r>
              <a:rPr lang="fr-FR" sz="700" dirty="0"/>
              <a:t>R</a:t>
            </a:r>
            <a:r>
              <a:rPr lang="fr-FR" sz="700" dirty="0" smtClean="0"/>
              <a:t>éseau </a:t>
            </a:r>
            <a:r>
              <a:rPr lang="fr-FR" sz="700" dirty="0"/>
              <a:t>de proximité qui aide </a:t>
            </a:r>
            <a:r>
              <a:rPr lang="fr-FR" sz="700" dirty="0" smtClean="0"/>
              <a:t>les </a:t>
            </a:r>
            <a:r>
              <a:rPr lang="fr-FR" sz="700" dirty="0"/>
              <a:t>personnes en difficulté à créer leur </a:t>
            </a:r>
            <a:r>
              <a:rPr lang="fr-FR" sz="700" dirty="0" smtClean="0"/>
              <a:t>entreprise. Il </a:t>
            </a:r>
            <a:r>
              <a:rPr lang="fr-FR" sz="700" dirty="0"/>
              <a:t>finance parallèlement les entreprises </a:t>
            </a:r>
            <a:r>
              <a:rPr lang="fr-FR" sz="700" dirty="0" smtClean="0"/>
              <a:t>solidaires. </a:t>
            </a:r>
            <a:r>
              <a:rPr lang="fr-FR" sz="700" dirty="0" smtClean="0">
                <a:solidFill>
                  <a:srgbClr val="800000"/>
                </a:solidFill>
              </a:rPr>
              <a:t>www.franceactive.org</a:t>
            </a:r>
            <a:endParaRPr lang="fr-FR" sz="700" dirty="0">
              <a:solidFill>
                <a:srgbClr val="800000"/>
              </a:solidFill>
            </a:endParaRPr>
          </a:p>
        </p:txBody>
      </p:sp>
      <p:sp>
        <p:nvSpPr>
          <p:cNvPr id="6" name="Rectangle 10"/>
          <p:cNvSpPr>
            <a:spLocks noChangeArrowheads="1"/>
          </p:cNvSpPr>
          <p:nvPr/>
        </p:nvSpPr>
        <p:spPr bwMode="auto">
          <a:xfrm>
            <a:off x="4408701" y="3517333"/>
            <a:ext cx="2364757" cy="475827"/>
          </a:xfrm>
          <a:prstGeom prst="rect">
            <a:avLst/>
          </a:prstGeom>
          <a:solidFill>
            <a:srgbClr val="F2F2F2"/>
          </a:solidFill>
          <a:ln>
            <a:noFill/>
          </a:ln>
          <a:extLst/>
        </p:spPr>
        <p:txBody>
          <a:bodyPr anchor="ctr"/>
          <a:lstStyle/>
          <a:p>
            <a:pPr algn="just" defTabSz="914400">
              <a:lnSpc>
                <a:spcPct val="90000"/>
              </a:lnSpc>
            </a:pPr>
            <a:r>
              <a:rPr lang="fr-FR" sz="700" b="1" dirty="0" smtClean="0"/>
              <a:t>RÉSEAU ENTREPRENDRE. </a:t>
            </a:r>
            <a:r>
              <a:rPr lang="fr-FR" sz="700" dirty="0"/>
              <a:t>R</a:t>
            </a:r>
            <a:r>
              <a:rPr lang="fr-FR" sz="700" dirty="0" smtClean="0"/>
              <a:t>éseau de chefs d’entreprise qui accompagne les nouveaux entrepreneurs à fort potentiel grâce à des prêts d’honneur</a:t>
            </a:r>
            <a:r>
              <a:rPr lang="fr-FR" sz="700" dirty="0" smtClean="0">
                <a:solidFill>
                  <a:srgbClr val="800000"/>
                </a:solidFill>
              </a:rPr>
              <a:t>. www.reseau</a:t>
            </a:r>
            <a:r>
              <a:rPr lang="fr-FR" sz="700" dirty="0">
                <a:solidFill>
                  <a:srgbClr val="800000"/>
                </a:solidFill>
              </a:rPr>
              <a:t>-</a:t>
            </a:r>
            <a:r>
              <a:rPr lang="fr-FR" sz="700" dirty="0" smtClean="0">
                <a:solidFill>
                  <a:srgbClr val="800000"/>
                </a:solidFill>
              </a:rPr>
              <a:t>entreprendre.org</a:t>
            </a:r>
          </a:p>
        </p:txBody>
      </p:sp>
      <p:sp>
        <p:nvSpPr>
          <p:cNvPr id="7" name="Rectangle 10"/>
          <p:cNvSpPr>
            <a:spLocks noChangeArrowheads="1"/>
          </p:cNvSpPr>
          <p:nvPr/>
        </p:nvSpPr>
        <p:spPr bwMode="auto">
          <a:xfrm>
            <a:off x="4407235" y="3028959"/>
            <a:ext cx="2366222" cy="461940"/>
          </a:xfrm>
          <a:prstGeom prst="rect">
            <a:avLst/>
          </a:prstGeom>
          <a:solidFill>
            <a:srgbClr val="F2F2F2"/>
          </a:solidFill>
          <a:ln>
            <a:noFill/>
          </a:ln>
          <a:extLst/>
        </p:spPr>
        <p:txBody>
          <a:bodyPr anchor="b"/>
          <a:lstStyle/>
          <a:p>
            <a:pPr algn="just" defTabSz="914400">
              <a:lnSpc>
                <a:spcPct val="90000"/>
              </a:lnSpc>
            </a:pPr>
            <a:r>
              <a:rPr lang="fr-FR" sz="700" b="1" dirty="0" smtClean="0"/>
              <a:t>INITIATIVE FRANCE. </a:t>
            </a:r>
            <a:r>
              <a:rPr lang="fr-FR" sz="700" dirty="0" smtClean="0"/>
              <a:t>Premier </a:t>
            </a:r>
            <a:r>
              <a:rPr lang="fr-FR" sz="700" dirty="0"/>
              <a:t>réseau français de financement et d’accompagnement des créateurs, repreneurs et développeurs </a:t>
            </a:r>
            <a:r>
              <a:rPr lang="fr-FR" sz="700" dirty="0" smtClean="0"/>
              <a:t>d’entreprises. Prêts d’honneur sans intérêt. www.initiative-france.fr</a:t>
            </a:r>
          </a:p>
        </p:txBody>
      </p:sp>
      <p:sp>
        <p:nvSpPr>
          <p:cNvPr id="8" name="Rectangle 10"/>
          <p:cNvSpPr>
            <a:spLocks noChangeArrowheads="1"/>
          </p:cNvSpPr>
          <p:nvPr/>
        </p:nvSpPr>
        <p:spPr bwMode="auto">
          <a:xfrm>
            <a:off x="4407235" y="4030556"/>
            <a:ext cx="2366222" cy="589461"/>
          </a:xfrm>
          <a:prstGeom prst="rect">
            <a:avLst/>
          </a:prstGeom>
          <a:solidFill>
            <a:srgbClr val="F2F2F2"/>
          </a:solidFill>
          <a:ln>
            <a:noFill/>
          </a:ln>
          <a:extLst/>
        </p:spPr>
        <p:txBody>
          <a:bodyPr anchor="t"/>
          <a:lstStyle/>
          <a:p>
            <a:pPr algn="just" defTabSz="914400">
              <a:lnSpc>
                <a:spcPct val="90000"/>
              </a:lnSpc>
            </a:pPr>
            <a:r>
              <a:rPr lang="fr-FR" sz="700" b="1" dirty="0" smtClean="0"/>
              <a:t>PARCOURS CONFIANCE. </a:t>
            </a:r>
            <a:r>
              <a:rPr lang="fr-FR" sz="700" dirty="0" smtClean="0"/>
              <a:t>S’adresse aux personnes souhaitant créer ou reprendre une entreprise et rencontrant des difficultés pour accéder à un financement bancaire. Micro-crédit, services, suivi bancaire. </a:t>
            </a:r>
            <a:r>
              <a:rPr lang="fr-FR" sz="700" dirty="0" smtClean="0">
                <a:solidFill>
                  <a:srgbClr val="800000"/>
                </a:solidFill>
              </a:rPr>
              <a:t>www.parcoursconfiance.fr</a:t>
            </a:r>
            <a:endParaRPr lang="fr-FR" sz="700" b="1" dirty="0">
              <a:solidFill>
                <a:srgbClr val="800000"/>
              </a:solidFill>
            </a:endParaRPr>
          </a:p>
        </p:txBody>
      </p:sp>
      <p:sp>
        <p:nvSpPr>
          <p:cNvPr id="9" name="Text Box 13"/>
          <p:cNvSpPr txBox="1">
            <a:spLocks noChangeArrowheads="1"/>
          </p:cNvSpPr>
          <p:nvPr/>
        </p:nvSpPr>
        <p:spPr bwMode="auto">
          <a:xfrm>
            <a:off x="134460" y="177717"/>
            <a:ext cx="6655193" cy="307777"/>
          </a:xfrm>
          <a:prstGeom prst="rect">
            <a:avLst/>
          </a:prstGeom>
          <a:solidFill>
            <a:srgbClr val="CD0920"/>
          </a:solidFill>
          <a:ln w="9525" algn="ctr">
            <a:noFill/>
            <a:miter lim="800000"/>
            <a:headEnd/>
            <a:tailEnd/>
          </a:ln>
        </p:spPr>
        <p:txBody>
          <a:bodyPr wrap="square" anchor="ctr">
            <a:spAutoFit/>
          </a:bodyPr>
          <a:lstStyle/>
          <a:p>
            <a:pPr algn="ctr" defTabSz="914400" eaLnBrk="0" fontAlgn="auto" hangingPunct="0">
              <a:spcBef>
                <a:spcPts val="0"/>
              </a:spcBef>
              <a:spcAft>
                <a:spcPts val="0"/>
              </a:spcAft>
              <a:defRPr/>
            </a:pPr>
            <a:r>
              <a:rPr lang="fr-FR" sz="1400" b="1" kern="0" dirty="0" smtClean="0">
                <a:solidFill>
                  <a:schemeClr val="bg2"/>
                </a:solidFill>
                <a:ea typeface="ＭＳ Ｐゴシック" pitchFamily="1" charset="-128"/>
              </a:rPr>
              <a:t>ENTREPRENDRE AU FÉMININ</a:t>
            </a:r>
            <a:endParaRPr lang="fr-FR" sz="1400" b="1" kern="0" dirty="0">
              <a:solidFill>
                <a:schemeClr val="bg2"/>
              </a:solidFill>
              <a:ea typeface="ＭＳ Ｐゴシック" pitchFamily="1" charset="-128"/>
            </a:endParaRPr>
          </a:p>
        </p:txBody>
      </p:sp>
      <p:sp>
        <p:nvSpPr>
          <p:cNvPr id="10" name="Text Box 13"/>
          <p:cNvSpPr txBox="1">
            <a:spLocks noChangeArrowheads="1"/>
          </p:cNvSpPr>
          <p:nvPr/>
        </p:nvSpPr>
        <p:spPr bwMode="auto">
          <a:xfrm>
            <a:off x="128839" y="651381"/>
            <a:ext cx="6660812" cy="276999"/>
          </a:xfrm>
          <a:prstGeom prst="rect">
            <a:avLst/>
          </a:prstGeom>
          <a:solidFill>
            <a:srgbClr val="CD0920"/>
          </a:solidFill>
          <a:ln w="9525" algn="ctr">
            <a:noFill/>
            <a:miter lim="800000"/>
            <a:headEnd/>
            <a:tailEnd/>
          </a:ln>
        </p:spPr>
        <p:txBody>
          <a:bodyPr wrap="square">
            <a:spAutoFit/>
          </a:bodyPr>
          <a:lstStyle/>
          <a:p>
            <a:pPr algn="ctr" defTabSz="914400" eaLnBrk="0" fontAlgn="auto" hangingPunct="0">
              <a:spcBef>
                <a:spcPts val="0"/>
              </a:spcBef>
              <a:spcAft>
                <a:spcPts val="0"/>
              </a:spcAft>
              <a:defRPr/>
            </a:pPr>
            <a:r>
              <a:rPr lang="fr-FR" sz="1200" b="1" kern="0" dirty="0" smtClean="0">
                <a:solidFill>
                  <a:schemeClr val="bg1"/>
                </a:solidFill>
                <a:ea typeface="ＭＳ Ｐゴシック" pitchFamily="1" charset="-128"/>
                <a:cs typeface="+mn-cs"/>
              </a:rPr>
              <a:t>LES ACTEURS DE L’ACCOMPAGNEMENT EN AMONT DU PROJET</a:t>
            </a:r>
            <a:endParaRPr lang="fr-FR" sz="1200" b="1" kern="0" dirty="0">
              <a:solidFill>
                <a:schemeClr val="bg1"/>
              </a:solidFill>
              <a:ea typeface="ＭＳ Ｐゴシック" pitchFamily="1" charset="-128"/>
              <a:cs typeface="+mn-cs"/>
            </a:endParaRPr>
          </a:p>
        </p:txBody>
      </p:sp>
      <p:sp>
        <p:nvSpPr>
          <p:cNvPr id="11" name="Rectangle 10"/>
          <p:cNvSpPr>
            <a:spLocks noChangeArrowheads="1"/>
          </p:cNvSpPr>
          <p:nvPr/>
        </p:nvSpPr>
        <p:spPr bwMode="auto">
          <a:xfrm>
            <a:off x="138554" y="1787244"/>
            <a:ext cx="3659460" cy="178865"/>
          </a:xfrm>
          <a:prstGeom prst="rect">
            <a:avLst/>
          </a:prstGeom>
          <a:solidFill>
            <a:srgbClr val="CD0920"/>
          </a:solidFill>
          <a:ln>
            <a:noFill/>
          </a:ln>
          <a:extLst/>
        </p:spPr>
        <p:txBody>
          <a:bodyPr anchor="ctr"/>
          <a:lstStyle/>
          <a:p>
            <a:pPr algn="ctr" defTabSz="914400">
              <a:lnSpc>
                <a:spcPct val="90000"/>
              </a:lnSpc>
            </a:pPr>
            <a:r>
              <a:rPr lang="fr-FR" sz="800" b="1" dirty="0" smtClean="0">
                <a:solidFill>
                  <a:schemeClr val="bg2"/>
                </a:solidFill>
              </a:rPr>
              <a:t>Les réseaux dédiés aux femmes entrepreneures</a:t>
            </a:r>
            <a:endParaRPr lang="fr-FR" sz="800" b="1" dirty="0">
              <a:solidFill>
                <a:schemeClr val="bg2"/>
              </a:solidFill>
            </a:endParaRPr>
          </a:p>
        </p:txBody>
      </p:sp>
      <p:sp>
        <p:nvSpPr>
          <p:cNvPr id="12" name="Rectangle 10"/>
          <p:cNvSpPr>
            <a:spLocks noChangeArrowheads="1"/>
          </p:cNvSpPr>
          <p:nvPr/>
        </p:nvSpPr>
        <p:spPr bwMode="auto">
          <a:xfrm>
            <a:off x="748998" y="2016361"/>
            <a:ext cx="3049018" cy="574383"/>
          </a:xfrm>
          <a:prstGeom prst="rect">
            <a:avLst/>
          </a:prstGeom>
          <a:solidFill>
            <a:srgbClr val="F2F2F2"/>
          </a:solidFill>
          <a:ln>
            <a:noFill/>
          </a:ln>
          <a:extLst/>
        </p:spPr>
        <p:txBody>
          <a:bodyPr anchor="ctr"/>
          <a:lstStyle/>
          <a:p>
            <a:pPr algn="just" defTabSz="914400">
              <a:lnSpc>
                <a:spcPct val="90000"/>
              </a:lnSpc>
            </a:pPr>
            <a:r>
              <a:rPr lang="fr-FR" sz="700" b="1" dirty="0" smtClean="0"/>
              <a:t>ACTION’ELLES.</a:t>
            </a:r>
            <a:r>
              <a:rPr lang="fr-FR" sz="700" dirty="0" smtClean="0"/>
              <a:t> L’esprit d’entreprise au féminin. Se rencontrer, s’entraider, réfléchir ensemble et partager. </a:t>
            </a:r>
            <a:r>
              <a:rPr lang="fr-FR" sz="700" dirty="0"/>
              <a:t>R</a:t>
            </a:r>
            <a:r>
              <a:rPr lang="fr-FR" sz="700" dirty="0" smtClean="0"/>
              <a:t>ompre l’isolement des chefs d’entreprises et porteuses de projet. 600 adhérentes. Propose ateliers et formations pour mise à niveau de connaissance, relance de développement et pour création d’opportunités commerciales.  </a:t>
            </a:r>
            <a:r>
              <a:rPr lang="fr-FR" sz="700" dirty="0" smtClean="0">
                <a:solidFill>
                  <a:srgbClr val="800000"/>
                </a:solidFill>
              </a:rPr>
              <a:t>www.actionnelles.fr</a:t>
            </a:r>
          </a:p>
        </p:txBody>
      </p:sp>
      <p:pic>
        <p:nvPicPr>
          <p:cNvPr id="13" name="Image 12"/>
          <p:cNvPicPr>
            <a:picLocks noChangeAspect="1"/>
          </p:cNvPicPr>
          <p:nvPr/>
        </p:nvPicPr>
        <p:blipFill>
          <a:blip r:embed="rId2"/>
          <a:stretch>
            <a:fillRect/>
          </a:stretch>
        </p:blipFill>
        <p:spPr>
          <a:xfrm>
            <a:off x="130669" y="2134722"/>
            <a:ext cx="543845" cy="326307"/>
          </a:xfrm>
          <a:prstGeom prst="rect">
            <a:avLst/>
          </a:prstGeom>
          <a:noFill/>
        </p:spPr>
      </p:pic>
      <p:pic>
        <p:nvPicPr>
          <p:cNvPr id="14" name="Image 13"/>
          <p:cNvPicPr>
            <a:picLocks noChangeAspect="1"/>
          </p:cNvPicPr>
          <p:nvPr/>
        </p:nvPicPr>
        <p:blipFill>
          <a:blip r:embed="rId3"/>
          <a:stretch>
            <a:fillRect/>
          </a:stretch>
        </p:blipFill>
        <p:spPr>
          <a:xfrm>
            <a:off x="3933358" y="2128409"/>
            <a:ext cx="420126" cy="269551"/>
          </a:xfrm>
          <a:prstGeom prst="rect">
            <a:avLst/>
          </a:prstGeom>
        </p:spPr>
      </p:pic>
      <p:pic>
        <p:nvPicPr>
          <p:cNvPr id="15" name="Image 14"/>
          <p:cNvPicPr>
            <a:picLocks noChangeAspect="1"/>
          </p:cNvPicPr>
          <p:nvPr/>
        </p:nvPicPr>
        <p:blipFill>
          <a:blip r:embed="rId4"/>
          <a:stretch>
            <a:fillRect/>
          </a:stretch>
        </p:blipFill>
        <p:spPr>
          <a:xfrm>
            <a:off x="3876210" y="2638574"/>
            <a:ext cx="477277" cy="180945"/>
          </a:xfrm>
          <a:prstGeom prst="rect">
            <a:avLst/>
          </a:prstGeom>
        </p:spPr>
      </p:pic>
      <p:pic>
        <p:nvPicPr>
          <p:cNvPr id="16" name="Image 15"/>
          <p:cNvPicPr>
            <a:picLocks noChangeAspect="1"/>
          </p:cNvPicPr>
          <p:nvPr/>
        </p:nvPicPr>
        <p:blipFill>
          <a:blip r:embed="rId5"/>
          <a:stretch>
            <a:fillRect/>
          </a:stretch>
        </p:blipFill>
        <p:spPr>
          <a:xfrm>
            <a:off x="3897373" y="3135269"/>
            <a:ext cx="456115" cy="147731"/>
          </a:xfrm>
          <a:prstGeom prst="rect">
            <a:avLst/>
          </a:prstGeom>
        </p:spPr>
      </p:pic>
      <p:pic>
        <p:nvPicPr>
          <p:cNvPr id="17" name="Image 16"/>
          <p:cNvPicPr>
            <a:picLocks noChangeAspect="1"/>
          </p:cNvPicPr>
          <p:nvPr/>
        </p:nvPicPr>
        <p:blipFill>
          <a:blip r:embed="rId6"/>
          <a:stretch>
            <a:fillRect/>
          </a:stretch>
        </p:blipFill>
        <p:spPr>
          <a:xfrm>
            <a:off x="3888986" y="4167455"/>
            <a:ext cx="481248" cy="263008"/>
          </a:xfrm>
          <a:prstGeom prst="rect">
            <a:avLst/>
          </a:prstGeom>
        </p:spPr>
      </p:pic>
      <p:sp>
        <p:nvSpPr>
          <p:cNvPr id="18" name="Rectangle 10"/>
          <p:cNvSpPr>
            <a:spLocks noChangeArrowheads="1"/>
          </p:cNvSpPr>
          <p:nvPr/>
        </p:nvSpPr>
        <p:spPr bwMode="auto">
          <a:xfrm>
            <a:off x="4056512" y="7799503"/>
            <a:ext cx="2705760" cy="664307"/>
          </a:xfrm>
          <a:prstGeom prst="rect">
            <a:avLst/>
          </a:prstGeom>
          <a:solidFill>
            <a:srgbClr val="ECECEC"/>
          </a:solidFill>
          <a:ln>
            <a:noFill/>
          </a:ln>
          <a:extLst/>
        </p:spPr>
        <p:txBody>
          <a:bodyPr anchor="t"/>
          <a:lstStyle/>
          <a:p>
            <a:pPr>
              <a:lnSpc>
                <a:spcPct val="90000"/>
              </a:lnSpc>
            </a:pPr>
            <a:r>
              <a:rPr lang="fr-FR" sz="800" b="1" dirty="0" smtClean="0">
                <a:solidFill>
                  <a:srgbClr val="4F504F"/>
                </a:solidFill>
              </a:rPr>
              <a:t>Bénéficiaires directs : les femmes</a:t>
            </a:r>
            <a:endParaRPr lang="fr-FR" sz="800" dirty="0">
              <a:solidFill>
                <a:srgbClr val="4F504F"/>
              </a:solidFill>
            </a:endParaRPr>
          </a:p>
          <a:p>
            <a:pPr>
              <a:lnSpc>
                <a:spcPct val="90000"/>
              </a:lnSpc>
            </a:pPr>
            <a:r>
              <a:rPr lang="fr-FR" sz="800" dirty="0" smtClean="0">
                <a:solidFill>
                  <a:srgbClr val="4F504F"/>
                </a:solidFill>
              </a:rPr>
              <a:t>- juridiquement </a:t>
            </a:r>
            <a:r>
              <a:rPr lang="fr-FR" sz="800" dirty="0">
                <a:solidFill>
                  <a:srgbClr val="4F504F"/>
                </a:solidFill>
              </a:rPr>
              <a:t>responsables de l'entreprise,</a:t>
            </a:r>
          </a:p>
          <a:p>
            <a:pPr lvl="0">
              <a:lnSpc>
                <a:spcPct val="90000"/>
              </a:lnSpc>
            </a:pPr>
            <a:r>
              <a:rPr lang="fr-FR" sz="800" dirty="0" smtClean="0">
                <a:solidFill>
                  <a:srgbClr val="4F504F"/>
                </a:solidFill>
              </a:rPr>
              <a:t>- tous statuts </a:t>
            </a:r>
            <a:r>
              <a:rPr lang="fr-FR" sz="800" dirty="0">
                <a:solidFill>
                  <a:srgbClr val="4F504F"/>
                </a:solidFill>
              </a:rPr>
              <a:t>(salariée, demandeur d'emploi...),</a:t>
            </a:r>
          </a:p>
          <a:p>
            <a:pPr lvl="0">
              <a:lnSpc>
                <a:spcPct val="90000"/>
              </a:lnSpc>
            </a:pPr>
            <a:r>
              <a:rPr lang="fr-FR" sz="800" dirty="0" smtClean="0">
                <a:solidFill>
                  <a:srgbClr val="4F504F"/>
                </a:solidFill>
              </a:rPr>
              <a:t>- quelle </a:t>
            </a:r>
            <a:r>
              <a:rPr lang="fr-FR" sz="800" dirty="0">
                <a:solidFill>
                  <a:srgbClr val="4F504F"/>
                </a:solidFill>
              </a:rPr>
              <a:t>que soit la forme juridique de l'entreprise</a:t>
            </a:r>
            <a:r>
              <a:rPr lang="fr-FR" sz="800" dirty="0" smtClean="0">
                <a:solidFill>
                  <a:srgbClr val="4F504F"/>
                </a:solidFill>
              </a:rPr>
              <a:t>, et le secteur d’activité</a:t>
            </a:r>
            <a:endParaRPr lang="fr-FR" sz="800" dirty="0">
              <a:solidFill>
                <a:srgbClr val="4F504F"/>
              </a:solidFill>
            </a:endParaRPr>
          </a:p>
          <a:p>
            <a:pPr defTabSz="914400">
              <a:lnSpc>
                <a:spcPct val="90000"/>
              </a:lnSpc>
            </a:pPr>
            <a:r>
              <a:rPr lang="fr-FR" sz="700" b="1" dirty="0" smtClean="0">
                <a:solidFill>
                  <a:srgbClr val="4F504F"/>
                </a:solidFill>
              </a:rPr>
              <a:t> </a:t>
            </a:r>
          </a:p>
          <a:p>
            <a:pPr defTabSz="914400">
              <a:lnSpc>
                <a:spcPct val="90000"/>
              </a:lnSpc>
            </a:pPr>
            <a:endParaRPr lang="fr-FR" sz="700" b="1" dirty="0">
              <a:solidFill>
                <a:srgbClr val="4F504F"/>
              </a:solidFill>
            </a:endParaRPr>
          </a:p>
        </p:txBody>
      </p:sp>
      <p:sp>
        <p:nvSpPr>
          <p:cNvPr id="19" name="Text Box 13"/>
          <p:cNvSpPr txBox="1">
            <a:spLocks noChangeArrowheads="1"/>
          </p:cNvSpPr>
          <p:nvPr/>
        </p:nvSpPr>
        <p:spPr bwMode="auto">
          <a:xfrm>
            <a:off x="194304" y="5521668"/>
            <a:ext cx="6595349" cy="307777"/>
          </a:xfrm>
          <a:prstGeom prst="rect">
            <a:avLst/>
          </a:prstGeom>
          <a:solidFill>
            <a:srgbClr val="CD0920"/>
          </a:solidFill>
          <a:ln w="9525" algn="ctr">
            <a:noFill/>
            <a:miter lim="800000"/>
            <a:headEnd/>
            <a:tailEnd/>
          </a:ln>
        </p:spPr>
        <p:txBody>
          <a:bodyPr wrap="square">
            <a:spAutoFit/>
          </a:bodyPr>
          <a:lstStyle/>
          <a:p>
            <a:pPr algn="ctr" defTabSz="914400" eaLnBrk="0" fontAlgn="auto" hangingPunct="0">
              <a:spcBef>
                <a:spcPts val="0"/>
              </a:spcBef>
              <a:spcAft>
                <a:spcPts val="0"/>
              </a:spcAft>
              <a:defRPr/>
            </a:pPr>
            <a:r>
              <a:rPr lang="fr-FR" sz="1400" b="1" kern="0" dirty="0" smtClean="0">
                <a:solidFill>
                  <a:schemeClr val="bg1"/>
                </a:solidFill>
                <a:ea typeface="ＭＳ Ｐゴシック" pitchFamily="1" charset="-128"/>
                <a:cs typeface="+mn-cs"/>
              </a:rPr>
              <a:t>FINANCER LES CRÉATRICES AVEC LE FGIF</a:t>
            </a:r>
            <a:endParaRPr lang="fr-FR" sz="1400" b="1" kern="0" dirty="0">
              <a:solidFill>
                <a:schemeClr val="bg1"/>
              </a:solidFill>
              <a:ea typeface="ＭＳ Ｐゴシック" pitchFamily="1" charset="-128"/>
              <a:cs typeface="+mn-cs"/>
            </a:endParaRPr>
          </a:p>
        </p:txBody>
      </p:sp>
      <p:sp>
        <p:nvSpPr>
          <p:cNvPr id="20" name="Rectangle 10"/>
          <p:cNvSpPr>
            <a:spLocks noChangeArrowheads="1"/>
          </p:cNvSpPr>
          <p:nvPr/>
        </p:nvSpPr>
        <p:spPr bwMode="auto">
          <a:xfrm>
            <a:off x="198333" y="6991963"/>
            <a:ext cx="3799030" cy="2070479"/>
          </a:xfrm>
          <a:prstGeom prst="rect">
            <a:avLst/>
          </a:prstGeom>
          <a:solidFill>
            <a:srgbClr val="ECECEC"/>
          </a:solidFill>
          <a:ln>
            <a:noFill/>
          </a:ln>
          <a:extLst/>
        </p:spPr>
        <p:txBody>
          <a:bodyPr anchor="t"/>
          <a:lstStyle/>
          <a:p>
            <a:pPr algn="just">
              <a:lnSpc>
                <a:spcPct val="90000"/>
              </a:lnSpc>
            </a:pPr>
            <a:r>
              <a:rPr lang="fr-FR" sz="800" b="1" dirty="0" smtClean="0">
                <a:solidFill>
                  <a:srgbClr val="4F504F"/>
                </a:solidFill>
              </a:rPr>
              <a:t>Modalités :</a:t>
            </a:r>
          </a:p>
          <a:p>
            <a:pPr algn="just">
              <a:lnSpc>
                <a:spcPct val="90000"/>
              </a:lnSpc>
            </a:pPr>
            <a:r>
              <a:rPr lang="fr-FR" sz="800" b="1" dirty="0" smtClean="0">
                <a:solidFill>
                  <a:srgbClr val="4F504F"/>
                </a:solidFill>
              </a:rPr>
              <a:t>Les investissements garantis </a:t>
            </a:r>
            <a:r>
              <a:rPr lang="fr-FR" sz="800" dirty="0" smtClean="0">
                <a:solidFill>
                  <a:srgbClr val="4F504F"/>
                </a:solidFill>
              </a:rPr>
              <a:t>:</a:t>
            </a:r>
            <a:r>
              <a:rPr lang="fr-FR" sz="800" dirty="0">
                <a:solidFill>
                  <a:srgbClr val="4F504F"/>
                </a:solidFill>
              </a:rPr>
              <a:t> </a:t>
            </a:r>
            <a:r>
              <a:rPr lang="fr-FR" sz="800" dirty="0" smtClean="0">
                <a:solidFill>
                  <a:srgbClr val="4F504F"/>
                </a:solidFill>
              </a:rPr>
              <a:t>investissements </a:t>
            </a:r>
            <a:r>
              <a:rPr lang="fr-FR" sz="800" dirty="0">
                <a:solidFill>
                  <a:srgbClr val="4F504F"/>
                </a:solidFill>
              </a:rPr>
              <a:t>(hors crédit-bail</a:t>
            </a:r>
            <a:r>
              <a:rPr lang="fr-FR" sz="800" dirty="0" smtClean="0">
                <a:solidFill>
                  <a:srgbClr val="4F504F"/>
                </a:solidFill>
              </a:rPr>
              <a:t>)</a:t>
            </a:r>
            <a:r>
              <a:rPr lang="fr-FR" sz="800" dirty="0">
                <a:solidFill>
                  <a:srgbClr val="4F504F"/>
                </a:solidFill>
              </a:rPr>
              <a:t> </a:t>
            </a:r>
            <a:r>
              <a:rPr lang="fr-FR" sz="800" dirty="0" smtClean="0">
                <a:solidFill>
                  <a:srgbClr val="4F504F"/>
                </a:solidFill>
              </a:rPr>
              <a:t>et le BFR.</a:t>
            </a:r>
            <a:endParaRPr lang="fr-FR" sz="800" dirty="0">
              <a:solidFill>
                <a:srgbClr val="4F504F"/>
              </a:solidFill>
            </a:endParaRPr>
          </a:p>
          <a:p>
            <a:pPr algn="just">
              <a:lnSpc>
                <a:spcPct val="90000"/>
              </a:lnSpc>
            </a:pPr>
            <a:r>
              <a:rPr lang="fr-FR" sz="800" b="1" dirty="0" smtClean="0">
                <a:solidFill>
                  <a:srgbClr val="4F504F"/>
                </a:solidFill>
              </a:rPr>
              <a:t>Concours bancaires éligibles </a:t>
            </a:r>
            <a:r>
              <a:rPr lang="fr-FR" sz="800" dirty="0" smtClean="0">
                <a:solidFill>
                  <a:srgbClr val="4F504F"/>
                </a:solidFill>
              </a:rPr>
              <a:t>: tous </a:t>
            </a:r>
            <a:r>
              <a:rPr lang="fr-FR" sz="800" dirty="0">
                <a:solidFill>
                  <a:srgbClr val="4F504F"/>
                </a:solidFill>
              </a:rPr>
              <a:t>prêts à court et moyen terme (de 2 à 7 </a:t>
            </a:r>
            <a:r>
              <a:rPr lang="fr-FR" sz="800" dirty="0" smtClean="0">
                <a:solidFill>
                  <a:srgbClr val="4F504F"/>
                </a:solidFill>
              </a:rPr>
              <a:t>ans) ne </a:t>
            </a:r>
            <a:r>
              <a:rPr lang="fr-FR" sz="800" dirty="0">
                <a:solidFill>
                  <a:srgbClr val="4F504F"/>
                </a:solidFill>
              </a:rPr>
              <a:t>constituant pas la totalité du </a:t>
            </a:r>
            <a:r>
              <a:rPr lang="fr-FR" sz="800" dirty="0" smtClean="0">
                <a:solidFill>
                  <a:srgbClr val="4F504F"/>
                </a:solidFill>
              </a:rPr>
              <a:t>financement.</a:t>
            </a:r>
            <a:r>
              <a:rPr lang="fr-FR" sz="800" dirty="0">
                <a:solidFill>
                  <a:srgbClr val="4F504F"/>
                </a:solidFill>
              </a:rPr>
              <a:t> </a:t>
            </a:r>
            <a:endParaRPr lang="fr-FR" sz="800" dirty="0" smtClean="0">
              <a:solidFill>
                <a:srgbClr val="4F504F"/>
              </a:solidFill>
            </a:endParaRPr>
          </a:p>
          <a:p>
            <a:pPr algn="just">
              <a:lnSpc>
                <a:spcPct val="90000"/>
              </a:lnSpc>
            </a:pPr>
            <a:r>
              <a:rPr lang="fr-FR" sz="800" b="1" dirty="0" smtClean="0">
                <a:solidFill>
                  <a:srgbClr val="4F504F"/>
                </a:solidFill>
              </a:rPr>
              <a:t>Taux de garantie </a:t>
            </a:r>
            <a:r>
              <a:rPr lang="fr-FR" sz="800" dirty="0" smtClean="0">
                <a:solidFill>
                  <a:srgbClr val="4F504F"/>
                </a:solidFill>
              </a:rPr>
              <a:t>: 70 </a:t>
            </a:r>
            <a:r>
              <a:rPr lang="fr-FR" sz="800" dirty="0">
                <a:solidFill>
                  <a:srgbClr val="4F504F"/>
                </a:solidFill>
              </a:rPr>
              <a:t>% du prêt.</a:t>
            </a:r>
          </a:p>
          <a:p>
            <a:pPr algn="just">
              <a:lnSpc>
                <a:spcPct val="90000"/>
              </a:lnSpc>
            </a:pPr>
            <a:r>
              <a:rPr lang="fr-FR" sz="800" b="1" dirty="0" smtClean="0">
                <a:solidFill>
                  <a:srgbClr val="4F504F"/>
                </a:solidFill>
              </a:rPr>
              <a:t>Garanties exigées par la banque </a:t>
            </a:r>
            <a:r>
              <a:rPr lang="fr-FR" sz="800" dirty="0" smtClean="0">
                <a:solidFill>
                  <a:srgbClr val="4F504F"/>
                </a:solidFill>
              </a:rPr>
              <a:t>: l'établissement </a:t>
            </a:r>
            <a:r>
              <a:rPr lang="fr-FR" sz="800" dirty="0">
                <a:solidFill>
                  <a:srgbClr val="4F504F"/>
                </a:solidFill>
              </a:rPr>
              <a:t>prêteur s'interdit de solliciter des cautions ou des garanties personnelles sur les prêts consentis mais il peut prendre des sûretés réelles </a:t>
            </a:r>
            <a:r>
              <a:rPr lang="fr-FR" sz="800" dirty="0" smtClean="0">
                <a:solidFill>
                  <a:srgbClr val="4F504F"/>
                </a:solidFill>
              </a:rPr>
              <a:t>limitées </a:t>
            </a:r>
            <a:r>
              <a:rPr lang="fr-FR" sz="800" dirty="0">
                <a:solidFill>
                  <a:srgbClr val="4F504F"/>
                </a:solidFill>
              </a:rPr>
              <a:t>aux biens financés par les prêts.</a:t>
            </a:r>
          </a:p>
          <a:p>
            <a:pPr algn="just">
              <a:lnSpc>
                <a:spcPct val="90000"/>
              </a:lnSpc>
            </a:pPr>
            <a:r>
              <a:rPr lang="fr-FR" sz="800" b="1" dirty="0" smtClean="0">
                <a:solidFill>
                  <a:srgbClr val="4F504F"/>
                </a:solidFill>
              </a:rPr>
              <a:t>Plafond du prêt garanti : </a:t>
            </a:r>
            <a:r>
              <a:rPr lang="fr-FR" sz="800" dirty="0" smtClean="0">
                <a:solidFill>
                  <a:srgbClr val="4F504F"/>
                </a:solidFill>
              </a:rPr>
              <a:t>montant garanti </a:t>
            </a:r>
            <a:r>
              <a:rPr lang="fr-FR" sz="800" dirty="0">
                <a:solidFill>
                  <a:srgbClr val="4F504F"/>
                </a:solidFill>
              </a:rPr>
              <a:t>est de 27 000 € </a:t>
            </a:r>
            <a:r>
              <a:rPr lang="fr-FR" sz="800" dirty="0" smtClean="0">
                <a:solidFill>
                  <a:srgbClr val="4F504F"/>
                </a:solidFill>
              </a:rPr>
              <a:t>max par </a:t>
            </a:r>
            <a:r>
              <a:rPr lang="fr-FR" sz="800" dirty="0">
                <a:solidFill>
                  <a:srgbClr val="4F504F"/>
                </a:solidFill>
              </a:rPr>
              <a:t>entreprise.</a:t>
            </a:r>
          </a:p>
          <a:p>
            <a:pPr algn="just">
              <a:lnSpc>
                <a:spcPct val="90000"/>
              </a:lnSpc>
            </a:pPr>
            <a:r>
              <a:rPr lang="fr-FR" sz="800" b="1" dirty="0" smtClean="0">
                <a:solidFill>
                  <a:srgbClr val="4F504F"/>
                </a:solidFill>
              </a:rPr>
              <a:t>Frais et commission </a:t>
            </a:r>
            <a:r>
              <a:rPr lang="fr-FR" sz="800" dirty="0" smtClean="0">
                <a:solidFill>
                  <a:srgbClr val="4F504F"/>
                </a:solidFill>
              </a:rPr>
              <a:t>: 1,5 </a:t>
            </a:r>
            <a:r>
              <a:rPr lang="fr-FR" sz="800" dirty="0">
                <a:solidFill>
                  <a:srgbClr val="4F504F"/>
                </a:solidFill>
              </a:rPr>
              <a:t>% du montant initial du </a:t>
            </a:r>
            <a:r>
              <a:rPr lang="fr-FR" sz="800" dirty="0" smtClean="0">
                <a:solidFill>
                  <a:srgbClr val="4F504F"/>
                </a:solidFill>
              </a:rPr>
              <a:t>prêt, 1 </a:t>
            </a:r>
            <a:r>
              <a:rPr lang="fr-FR" sz="800" dirty="0">
                <a:solidFill>
                  <a:srgbClr val="4F504F"/>
                </a:solidFill>
              </a:rPr>
              <a:t>% de mutualisation du fonds sur le montant du prêt non </a:t>
            </a:r>
            <a:r>
              <a:rPr lang="fr-FR" sz="800" dirty="0" smtClean="0">
                <a:solidFill>
                  <a:srgbClr val="4F504F"/>
                </a:solidFill>
              </a:rPr>
              <a:t>remboursable, prélevés </a:t>
            </a:r>
            <a:r>
              <a:rPr lang="fr-FR" sz="800" dirty="0">
                <a:solidFill>
                  <a:srgbClr val="4F504F"/>
                </a:solidFill>
              </a:rPr>
              <a:t>en une fois et versés à </a:t>
            </a:r>
            <a:r>
              <a:rPr lang="fr-FR" sz="800" dirty="0" smtClean="0">
                <a:solidFill>
                  <a:srgbClr val="4F504F"/>
                </a:solidFill>
              </a:rPr>
              <a:t>l’Institut </a:t>
            </a:r>
            <a:r>
              <a:rPr lang="fr-FR" sz="800" dirty="0">
                <a:solidFill>
                  <a:srgbClr val="4F504F"/>
                </a:solidFill>
              </a:rPr>
              <a:t>de développement de l'économie </a:t>
            </a:r>
            <a:r>
              <a:rPr lang="fr-FR" sz="800" dirty="0" smtClean="0">
                <a:solidFill>
                  <a:srgbClr val="4F504F"/>
                </a:solidFill>
              </a:rPr>
              <a:t>sociale) </a:t>
            </a:r>
            <a:r>
              <a:rPr lang="fr-FR" sz="800" dirty="0">
                <a:solidFill>
                  <a:srgbClr val="4F504F"/>
                </a:solidFill>
              </a:rPr>
              <a:t>par l'établissement prêteur.</a:t>
            </a:r>
          </a:p>
          <a:p>
            <a:pPr algn="just">
              <a:lnSpc>
                <a:spcPct val="90000"/>
              </a:lnSpc>
            </a:pPr>
            <a:r>
              <a:rPr lang="fr-FR" sz="800" b="1" dirty="0" smtClean="0">
                <a:solidFill>
                  <a:srgbClr val="4F504F"/>
                </a:solidFill>
              </a:rPr>
              <a:t>Mise en œuvre de la garantie </a:t>
            </a:r>
            <a:r>
              <a:rPr lang="fr-FR" sz="800" dirty="0" smtClean="0">
                <a:solidFill>
                  <a:srgbClr val="4F504F"/>
                </a:solidFill>
              </a:rPr>
              <a:t>: le </a:t>
            </a:r>
            <a:r>
              <a:rPr lang="fr-FR" sz="800" dirty="0">
                <a:solidFill>
                  <a:srgbClr val="4F504F"/>
                </a:solidFill>
              </a:rPr>
              <a:t>délai de mise en place des crédits par la banque est de 6 mois maximum à partir de la date de notification de l'accord de garantie par </a:t>
            </a:r>
            <a:r>
              <a:rPr lang="fr-FR" sz="800" dirty="0" smtClean="0">
                <a:solidFill>
                  <a:srgbClr val="4F504F"/>
                </a:solidFill>
              </a:rPr>
              <a:t>l'IDES. </a:t>
            </a:r>
            <a:r>
              <a:rPr lang="fr-FR" sz="800" dirty="0">
                <a:solidFill>
                  <a:srgbClr val="4F504F"/>
                </a:solidFill>
              </a:rPr>
              <a:t>L</a:t>
            </a:r>
            <a:r>
              <a:rPr lang="fr-FR" sz="800" dirty="0" smtClean="0">
                <a:solidFill>
                  <a:srgbClr val="4F504F"/>
                </a:solidFill>
              </a:rPr>
              <a:t>a </a:t>
            </a:r>
            <a:r>
              <a:rPr lang="fr-FR" sz="800" dirty="0">
                <a:solidFill>
                  <a:srgbClr val="4F504F"/>
                </a:solidFill>
              </a:rPr>
              <a:t>garantie devient effective au bout d'une période de 6 mois à compter de la mise à disposition des fonds si aucune défaillance n'a été constatée</a:t>
            </a:r>
            <a:r>
              <a:rPr lang="fr-FR" sz="800" dirty="0" smtClean="0">
                <a:solidFill>
                  <a:srgbClr val="4F504F"/>
                </a:solidFill>
              </a:rPr>
              <a:t>.</a:t>
            </a:r>
            <a:endParaRPr lang="fr-FR" sz="800" dirty="0">
              <a:solidFill>
                <a:srgbClr val="4F504F"/>
              </a:solidFill>
            </a:endParaRPr>
          </a:p>
          <a:p>
            <a:pPr marL="171450" indent="-171450" algn="just">
              <a:lnSpc>
                <a:spcPct val="90000"/>
              </a:lnSpc>
              <a:buFont typeface="Arial"/>
              <a:buChar char="•"/>
            </a:pPr>
            <a:endParaRPr lang="fr-FR" sz="800" dirty="0">
              <a:solidFill>
                <a:srgbClr val="4F504F"/>
              </a:solidFill>
            </a:endParaRPr>
          </a:p>
          <a:p>
            <a:pPr algn="just" defTabSz="914400">
              <a:lnSpc>
                <a:spcPct val="90000"/>
              </a:lnSpc>
            </a:pPr>
            <a:r>
              <a:rPr lang="fr-FR" sz="700" b="1" dirty="0" smtClean="0">
                <a:solidFill>
                  <a:srgbClr val="4F504F"/>
                </a:solidFill>
              </a:rPr>
              <a:t> </a:t>
            </a:r>
          </a:p>
          <a:p>
            <a:pPr algn="just" defTabSz="914400">
              <a:lnSpc>
                <a:spcPct val="90000"/>
              </a:lnSpc>
            </a:pPr>
            <a:endParaRPr lang="fr-FR" sz="700" b="1" dirty="0">
              <a:solidFill>
                <a:srgbClr val="4F504F"/>
              </a:solidFill>
            </a:endParaRPr>
          </a:p>
        </p:txBody>
      </p:sp>
      <p:sp>
        <p:nvSpPr>
          <p:cNvPr id="21" name="Rectangle 10"/>
          <p:cNvSpPr>
            <a:spLocks noChangeArrowheads="1"/>
          </p:cNvSpPr>
          <p:nvPr/>
        </p:nvSpPr>
        <p:spPr bwMode="auto">
          <a:xfrm>
            <a:off x="3866755" y="1794148"/>
            <a:ext cx="2895518" cy="171957"/>
          </a:xfrm>
          <a:prstGeom prst="rect">
            <a:avLst/>
          </a:prstGeom>
          <a:solidFill>
            <a:srgbClr val="CD0920"/>
          </a:solidFill>
          <a:ln>
            <a:noFill/>
          </a:ln>
          <a:extLst/>
        </p:spPr>
        <p:txBody>
          <a:bodyPr anchor="ctr"/>
          <a:lstStyle/>
          <a:p>
            <a:pPr algn="ctr" defTabSz="914400"/>
            <a:r>
              <a:rPr lang="fr-FR" sz="800" b="1" dirty="0" smtClean="0">
                <a:solidFill>
                  <a:srgbClr val="FFFFFF"/>
                </a:solidFill>
              </a:rPr>
              <a:t>Les réseaux dédiés à tous les créateurs</a:t>
            </a:r>
            <a:endParaRPr lang="fr-FR" sz="800" b="1" dirty="0">
              <a:solidFill>
                <a:srgbClr val="FFFFFF"/>
              </a:solidFill>
            </a:endParaRPr>
          </a:p>
        </p:txBody>
      </p:sp>
      <p:sp>
        <p:nvSpPr>
          <p:cNvPr id="22" name="Rectangle 10"/>
          <p:cNvSpPr>
            <a:spLocks noChangeArrowheads="1"/>
          </p:cNvSpPr>
          <p:nvPr/>
        </p:nvSpPr>
        <p:spPr bwMode="auto">
          <a:xfrm>
            <a:off x="748998" y="2620113"/>
            <a:ext cx="3049018" cy="489887"/>
          </a:xfrm>
          <a:prstGeom prst="rect">
            <a:avLst/>
          </a:prstGeom>
          <a:solidFill>
            <a:srgbClr val="F2F2F2"/>
          </a:solidFill>
          <a:ln>
            <a:noFill/>
          </a:ln>
          <a:extLst/>
        </p:spPr>
        <p:txBody>
          <a:bodyPr anchor="ctr"/>
          <a:lstStyle/>
          <a:p>
            <a:pPr algn="just" defTabSz="914400">
              <a:lnSpc>
                <a:spcPct val="90000"/>
              </a:lnSpc>
            </a:pPr>
            <a:r>
              <a:rPr lang="fr-FR" sz="700" b="1" dirty="0" smtClean="0"/>
              <a:t>LES PIONNIÈRES. </a:t>
            </a:r>
            <a:r>
              <a:rPr lang="fr-FR" sz="700" dirty="0"/>
              <a:t>R</a:t>
            </a:r>
            <a:r>
              <a:rPr lang="fr-FR" sz="700" dirty="0" smtClean="0"/>
              <a:t>éseau d’incubateur et pépinières en France et à l’international au services des entrepreneures innovantes. Mission : booster l’entreprenariat féminin, la création d’emploi locaux durables et l’innovation au sens large</a:t>
            </a:r>
            <a:r>
              <a:rPr lang="fr-FR" sz="700" dirty="0"/>
              <a:t> </a:t>
            </a:r>
            <a:r>
              <a:rPr lang="fr-FR" sz="700" dirty="0" smtClean="0"/>
              <a:t> </a:t>
            </a:r>
            <a:r>
              <a:rPr lang="fr-FR" sz="700" dirty="0" smtClean="0">
                <a:solidFill>
                  <a:srgbClr val="800000"/>
                </a:solidFill>
              </a:rPr>
              <a:t>www.lespionnieres.org</a:t>
            </a:r>
            <a:endParaRPr lang="fr-FR" sz="700" dirty="0">
              <a:solidFill>
                <a:srgbClr val="800000"/>
              </a:solidFill>
            </a:endParaRPr>
          </a:p>
        </p:txBody>
      </p:sp>
      <p:pic>
        <p:nvPicPr>
          <p:cNvPr id="23" name="Image 22"/>
          <p:cNvPicPr>
            <a:picLocks noChangeAspect="1"/>
          </p:cNvPicPr>
          <p:nvPr/>
        </p:nvPicPr>
        <p:blipFill>
          <a:blip r:embed="rId7"/>
          <a:stretch>
            <a:fillRect/>
          </a:stretch>
        </p:blipFill>
        <p:spPr>
          <a:xfrm>
            <a:off x="149577" y="2590740"/>
            <a:ext cx="492108" cy="484976"/>
          </a:xfrm>
          <a:prstGeom prst="rect">
            <a:avLst/>
          </a:prstGeom>
          <a:noFill/>
        </p:spPr>
      </p:pic>
      <p:sp>
        <p:nvSpPr>
          <p:cNvPr id="24" name="Rectangle 10"/>
          <p:cNvSpPr>
            <a:spLocks noChangeArrowheads="1"/>
          </p:cNvSpPr>
          <p:nvPr/>
        </p:nvSpPr>
        <p:spPr bwMode="auto">
          <a:xfrm>
            <a:off x="748997" y="3575337"/>
            <a:ext cx="3057159" cy="660447"/>
          </a:xfrm>
          <a:prstGeom prst="rect">
            <a:avLst/>
          </a:prstGeom>
          <a:solidFill>
            <a:srgbClr val="F2F2F2"/>
          </a:solidFill>
          <a:ln>
            <a:noFill/>
          </a:ln>
          <a:extLst/>
        </p:spPr>
        <p:txBody>
          <a:bodyPr anchor="ctr"/>
          <a:lstStyle/>
          <a:p>
            <a:pPr algn="just" defTabSz="914400">
              <a:lnSpc>
                <a:spcPct val="90000"/>
              </a:lnSpc>
            </a:pPr>
            <a:r>
              <a:rPr lang="fr-FR" sz="700" b="1" dirty="0" smtClean="0"/>
              <a:t>FEMMES BUSINESS ANGEL.</a:t>
            </a:r>
            <a:r>
              <a:rPr lang="fr-FR" sz="700" dirty="0" smtClean="0"/>
              <a:t> </a:t>
            </a:r>
            <a:r>
              <a:rPr lang="fr-FR" sz="700" dirty="0"/>
              <a:t>Unique réseau de «business angels» au </a:t>
            </a:r>
            <a:r>
              <a:rPr lang="fr-FR" sz="700" dirty="0" smtClean="0"/>
              <a:t>féminin, il réunit </a:t>
            </a:r>
            <a:r>
              <a:rPr lang="fr-FR" sz="700" dirty="0"/>
              <a:t>une centaine de femmes qui investissent personnellement dans des start-up à potentiel et les accompagnent afin de les aider à émerger et à se développer. </a:t>
            </a:r>
            <a:r>
              <a:rPr lang="fr-FR" sz="700" dirty="0" smtClean="0"/>
              <a:t>Cible :  entreprises </a:t>
            </a:r>
            <a:r>
              <a:rPr lang="fr-FR" sz="700" dirty="0"/>
              <a:t>innovantes à fort potentiel de tous secteurs, </a:t>
            </a:r>
            <a:r>
              <a:rPr lang="fr-FR" sz="700" dirty="0" smtClean="0"/>
              <a:t>cherchant </a:t>
            </a:r>
            <a:r>
              <a:rPr lang="fr-FR" sz="700" dirty="0"/>
              <a:t>à lever entre 100 </a:t>
            </a:r>
            <a:r>
              <a:rPr lang="fr-FR" sz="700" dirty="0" smtClean="0"/>
              <a:t>K euros </a:t>
            </a:r>
            <a:r>
              <a:rPr lang="fr-FR" sz="700" dirty="0"/>
              <a:t>et 1 million </a:t>
            </a:r>
            <a:r>
              <a:rPr lang="fr-FR" sz="700" dirty="0" smtClean="0"/>
              <a:t>d’euros. </a:t>
            </a:r>
            <a:r>
              <a:rPr lang="fr-FR" sz="700" dirty="0" smtClean="0">
                <a:solidFill>
                  <a:srgbClr val="800000"/>
                </a:solidFill>
              </a:rPr>
              <a:t>www.femmesbusinessangels.org</a:t>
            </a:r>
            <a:endParaRPr lang="fr-FR" sz="700" dirty="0">
              <a:solidFill>
                <a:srgbClr val="800000"/>
              </a:solidFill>
            </a:endParaRPr>
          </a:p>
        </p:txBody>
      </p:sp>
      <p:pic>
        <p:nvPicPr>
          <p:cNvPr id="25" name="Image 24"/>
          <p:cNvPicPr>
            <a:picLocks noChangeAspect="1"/>
          </p:cNvPicPr>
          <p:nvPr/>
        </p:nvPicPr>
        <p:blipFill>
          <a:blip r:embed="rId8"/>
          <a:stretch>
            <a:fillRect/>
          </a:stretch>
        </p:blipFill>
        <p:spPr>
          <a:xfrm>
            <a:off x="19594" y="3786917"/>
            <a:ext cx="685766" cy="212563"/>
          </a:xfrm>
          <a:prstGeom prst="rect">
            <a:avLst/>
          </a:prstGeom>
          <a:noFill/>
        </p:spPr>
      </p:pic>
      <p:sp>
        <p:nvSpPr>
          <p:cNvPr id="26" name="Rectangle 10"/>
          <p:cNvSpPr>
            <a:spLocks noChangeArrowheads="1"/>
          </p:cNvSpPr>
          <p:nvPr/>
        </p:nvSpPr>
        <p:spPr bwMode="auto">
          <a:xfrm>
            <a:off x="748998" y="3144172"/>
            <a:ext cx="3049018" cy="398549"/>
          </a:xfrm>
          <a:prstGeom prst="rect">
            <a:avLst/>
          </a:prstGeom>
          <a:solidFill>
            <a:srgbClr val="F2F2F2"/>
          </a:solidFill>
          <a:ln>
            <a:noFill/>
          </a:ln>
          <a:extLst/>
        </p:spPr>
        <p:txBody>
          <a:bodyPr anchor="ctr"/>
          <a:lstStyle/>
          <a:p>
            <a:pPr algn="just" defTabSz="914400">
              <a:lnSpc>
                <a:spcPct val="90000"/>
              </a:lnSpc>
            </a:pPr>
            <a:r>
              <a:rPr lang="fr-FR" sz="700" b="1" dirty="0" smtClean="0"/>
              <a:t>FORCEFEMMES. </a:t>
            </a:r>
            <a:r>
              <a:rPr lang="fr-FR" sz="700" dirty="0"/>
              <a:t>Force Femmes </a:t>
            </a:r>
            <a:r>
              <a:rPr lang="fr-FR" sz="700" dirty="0" smtClean="0"/>
              <a:t>accompagne et </a:t>
            </a:r>
            <a:r>
              <a:rPr lang="fr-FR" sz="700" dirty="0"/>
              <a:t>soutient les </a:t>
            </a:r>
            <a:r>
              <a:rPr lang="fr-FR" sz="700" dirty="0" smtClean="0"/>
              <a:t>femmes de </a:t>
            </a:r>
            <a:r>
              <a:rPr lang="fr-FR" sz="700" dirty="0"/>
              <a:t>plus de 45 ans </a:t>
            </a:r>
            <a:r>
              <a:rPr lang="fr-FR" sz="700" dirty="0" smtClean="0"/>
              <a:t>dans </a:t>
            </a:r>
            <a:r>
              <a:rPr lang="fr-FR" sz="700" dirty="0"/>
              <a:t>leurs démarches </a:t>
            </a:r>
            <a:r>
              <a:rPr lang="fr-FR" sz="700" dirty="0" smtClean="0"/>
              <a:t>de </a:t>
            </a:r>
            <a:r>
              <a:rPr lang="fr-FR" sz="700" dirty="0"/>
              <a:t>retour à </a:t>
            </a:r>
            <a:r>
              <a:rPr lang="fr-FR" sz="700" dirty="0" smtClean="0"/>
              <a:t>l'emploi et </a:t>
            </a:r>
            <a:r>
              <a:rPr lang="fr-FR" sz="700" dirty="0"/>
              <a:t>de création </a:t>
            </a:r>
            <a:r>
              <a:rPr lang="fr-FR" sz="700" dirty="0" smtClean="0"/>
              <a:t>d'entreprise. </a:t>
            </a:r>
            <a:r>
              <a:rPr lang="fr-FR" sz="700" dirty="0" smtClean="0">
                <a:solidFill>
                  <a:srgbClr val="800000"/>
                </a:solidFill>
              </a:rPr>
              <a:t>www.forcefemmes.com</a:t>
            </a:r>
            <a:endParaRPr lang="fr-FR" sz="700" dirty="0">
              <a:solidFill>
                <a:srgbClr val="800000"/>
              </a:solidFill>
            </a:endParaRPr>
          </a:p>
        </p:txBody>
      </p:sp>
      <p:pic>
        <p:nvPicPr>
          <p:cNvPr id="27" name="Image 26"/>
          <p:cNvPicPr>
            <a:picLocks noChangeAspect="1"/>
          </p:cNvPicPr>
          <p:nvPr/>
        </p:nvPicPr>
        <p:blipFill>
          <a:blip r:embed="rId9"/>
          <a:stretch>
            <a:fillRect/>
          </a:stretch>
        </p:blipFill>
        <p:spPr>
          <a:xfrm>
            <a:off x="137427" y="3345501"/>
            <a:ext cx="587400" cy="60683"/>
          </a:xfrm>
          <a:prstGeom prst="rect">
            <a:avLst/>
          </a:prstGeom>
          <a:noFill/>
        </p:spPr>
      </p:pic>
      <p:pic>
        <p:nvPicPr>
          <p:cNvPr id="28" name="Image 27"/>
          <p:cNvPicPr>
            <a:picLocks noChangeAspect="1"/>
          </p:cNvPicPr>
          <p:nvPr/>
        </p:nvPicPr>
        <p:blipFill>
          <a:blip r:embed="rId10"/>
          <a:stretch>
            <a:fillRect/>
          </a:stretch>
        </p:blipFill>
        <p:spPr>
          <a:xfrm>
            <a:off x="3901482" y="3638517"/>
            <a:ext cx="456114" cy="209455"/>
          </a:xfrm>
          <a:prstGeom prst="rect">
            <a:avLst/>
          </a:prstGeom>
        </p:spPr>
      </p:pic>
      <p:pic>
        <p:nvPicPr>
          <p:cNvPr id="29" name="Image 28"/>
          <p:cNvPicPr>
            <a:picLocks noChangeAspect="1"/>
          </p:cNvPicPr>
          <p:nvPr/>
        </p:nvPicPr>
        <p:blipFill>
          <a:blip r:embed="rId11"/>
          <a:stretch>
            <a:fillRect/>
          </a:stretch>
        </p:blipFill>
        <p:spPr>
          <a:xfrm>
            <a:off x="104649" y="4427719"/>
            <a:ext cx="631558" cy="339508"/>
          </a:xfrm>
          <a:prstGeom prst="rect">
            <a:avLst/>
          </a:prstGeom>
          <a:noFill/>
        </p:spPr>
      </p:pic>
      <p:sp>
        <p:nvSpPr>
          <p:cNvPr id="30" name="Rectangle 10"/>
          <p:cNvSpPr>
            <a:spLocks noChangeArrowheads="1"/>
          </p:cNvSpPr>
          <p:nvPr/>
        </p:nvSpPr>
        <p:spPr bwMode="auto">
          <a:xfrm>
            <a:off x="3866756" y="1247033"/>
            <a:ext cx="2238885" cy="458971"/>
          </a:xfrm>
          <a:prstGeom prst="rect">
            <a:avLst/>
          </a:prstGeom>
          <a:solidFill>
            <a:srgbClr val="F2F2F2"/>
          </a:solidFill>
          <a:ln>
            <a:noFill/>
          </a:ln>
          <a:extLst/>
        </p:spPr>
        <p:txBody>
          <a:bodyPr anchor="ctr"/>
          <a:lstStyle/>
          <a:p>
            <a:pPr algn="just" defTabSz="914400"/>
            <a:r>
              <a:rPr lang="fr-FR" sz="700" b="1" dirty="0" smtClean="0">
                <a:solidFill>
                  <a:srgbClr val="4F504F"/>
                </a:solidFill>
              </a:rPr>
              <a:t>AGENCE POUR LA CRÉATION D’ENTREPRISE</a:t>
            </a:r>
          </a:p>
          <a:p>
            <a:pPr algn="just" defTabSz="914400"/>
            <a:r>
              <a:rPr lang="fr-FR" sz="700" dirty="0" smtClean="0">
                <a:solidFill>
                  <a:srgbClr val="4F504F"/>
                </a:solidFill>
              </a:rPr>
              <a:t>Propose </a:t>
            </a:r>
            <a:r>
              <a:rPr lang="fr-FR" sz="700" dirty="0">
                <a:solidFill>
                  <a:srgbClr val="4F504F"/>
                </a:solidFill>
              </a:rPr>
              <a:t>des informations régulièrement mises à jour pour créer ou reprendre </a:t>
            </a:r>
            <a:r>
              <a:rPr lang="fr-FR" sz="700" dirty="0" smtClean="0">
                <a:solidFill>
                  <a:srgbClr val="4F504F"/>
                </a:solidFill>
              </a:rPr>
              <a:t>une entreprise.</a:t>
            </a:r>
          </a:p>
          <a:p>
            <a:pPr algn="just" defTabSz="914400"/>
            <a:r>
              <a:rPr lang="fr-FR" sz="700" dirty="0" smtClean="0">
                <a:solidFill>
                  <a:srgbClr val="4F504F"/>
                </a:solidFill>
              </a:rPr>
              <a:t>www.apce.com</a:t>
            </a:r>
            <a:endParaRPr lang="fr-FR" sz="700" dirty="0">
              <a:solidFill>
                <a:srgbClr val="4F504F"/>
              </a:solidFill>
            </a:endParaRPr>
          </a:p>
        </p:txBody>
      </p:sp>
      <p:sp>
        <p:nvSpPr>
          <p:cNvPr id="31" name="Rectangle 10"/>
          <p:cNvSpPr>
            <a:spLocks noChangeArrowheads="1"/>
          </p:cNvSpPr>
          <p:nvPr/>
        </p:nvSpPr>
        <p:spPr bwMode="auto">
          <a:xfrm>
            <a:off x="748998" y="4285055"/>
            <a:ext cx="3049018" cy="700391"/>
          </a:xfrm>
          <a:prstGeom prst="rect">
            <a:avLst/>
          </a:prstGeom>
          <a:solidFill>
            <a:srgbClr val="F2F2F2"/>
          </a:solidFill>
          <a:ln>
            <a:noFill/>
          </a:ln>
          <a:extLst/>
        </p:spPr>
        <p:txBody>
          <a:bodyPr anchor="ctr"/>
          <a:lstStyle/>
          <a:p>
            <a:pPr algn="just" defTabSz="914400">
              <a:lnSpc>
                <a:spcPct val="90000"/>
              </a:lnSpc>
            </a:pPr>
            <a:r>
              <a:rPr lang="fr-FR" sz="700" b="1" dirty="0" smtClean="0"/>
              <a:t>CENTRE NATIONAL D’INFORMATION SUR LES DROITS DE LA FEMME ET DES FAMILLES.</a:t>
            </a:r>
            <a:r>
              <a:rPr lang="fr-FR" sz="700" dirty="0" smtClean="0"/>
              <a:t> </a:t>
            </a:r>
          </a:p>
          <a:p>
            <a:pPr algn="just" defTabSz="914400">
              <a:lnSpc>
                <a:spcPct val="90000"/>
              </a:lnSpc>
            </a:pPr>
            <a:r>
              <a:rPr lang="fr-FR" sz="700" dirty="0" smtClean="0"/>
              <a:t>En </a:t>
            </a:r>
            <a:r>
              <a:rPr lang="fr-FR" sz="700" dirty="0"/>
              <a:t>fonction des spécificités de chaque territoire, les </a:t>
            </a:r>
            <a:r>
              <a:rPr lang="fr-FR" sz="700" dirty="0" smtClean="0"/>
              <a:t>CNIDFF </a:t>
            </a:r>
            <a:r>
              <a:rPr lang="fr-FR" sz="700" dirty="0"/>
              <a:t>proposent aux </a:t>
            </a:r>
            <a:r>
              <a:rPr lang="fr-FR" sz="700" dirty="0" smtClean="0"/>
              <a:t>femmes une </a:t>
            </a:r>
            <a:r>
              <a:rPr lang="fr-FR" sz="700" dirty="0"/>
              <a:t>information et un accompagnement personnalisé dans le cadre de créations d’entreprises ou d’activités. </a:t>
            </a:r>
            <a:r>
              <a:rPr lang="fr-FR" sz="700" dirty="0" smtClean="0"/>
              <a:t>Soutien </a:t>
            </a:r>
            <a:r>
              <a:rPr lang="fr-FR" sz="700" dirty="0"/>
              <a:t>particulier aux femmes bénéficiaires des minima sociaux et à celles en situation de </a:t>
            </a:r>
            <a:r>
              <a:rPr lang="fr-FR" sz="700" dirty="0" smtClean="0"/>
              <a:t>monoparentalité. </a:t>
            </a:r>
            <a:r>
              <a:rPr lang="fr-FR" sz="700" dirty="0" smtClean="0">
                <a:solidFill>
                  <a:srgbClr val="800000"/>
                </a:solidFill>
              </a:rPr>
              <a:t>www.infofemmes.com</a:t>
            </a:r>
            <a:endParaRPr lang="fr-FR" sz="700" dirty="0">
              <a:solidFill>
                <a:srgbClr val="800000"/>
              </a:solidFill>
            </a:endParaRPr>
          </a:p>
        </p:txBody>
      </p:sp>
      <p:sp>
        <p:nvSpPr>
          <p:cNvPr id="32" name="Rectangle 10"/>
          <p:cNvSpPr>
            <a:spLocks noChangeArrowheads="1"/>
          </p:cNvSpPr>
          <p:nvPr/>
        </p:nvSpPr>
        <p:spPr bwMode="auto">
          <a:xfrm>
            <a:off x="128842" y="1014922"/>
            <a:ext cx="3669175" cy="178865"/>
          </a:xfrm>
          <a:prstGeom prst="rect">
            <a:avLst/>
          </a:prstGeom>
          <a:solidFill>
            <a:srgbClr val="CD0920"/>
          </a:solidFill>
          <a:ln>
            <a:noFill/>
          </a:ln>
          <a:extLst/>
        </p:spPr>
        <p:txBody>
          <a:bodyPr anchor="ctr"/>
          <a:lstStyle/>
          <a:p>
            <a:pPr algn="ctr" defTabSz="914400"/>
            <a:r>
              <a:rPr lang="fr-FR" sz="800" b="1" dirty="0" smtClean="0">
                <a:solidFill>
                  <a:srgbClr val="FFFFFF"/>
                </a:solidFill>
              </a:rPr>
              <a:t>Site d’information pour les femmes entrepreneures</a:t>
            </a:r>
            <a:endParaRPr lang="fr-FR" sz="800" b="1" dirty="0">
              <a:solidFill>
                <a:srgbClr val="FFFFFF"/>
              </a:solidFill>
            </a:endParaRPr>
          </a:p>
        </p:txBody>
      </p:sp>
      <p:sp>
        <p:nvSpPr>
          <p:cNvPr id="33" name="Rectangle 10"/>
          <p:cNvSpPr>
            <a:spLocks noChangeArrowheads="1"/>
          </p:cNvSpPr>
          <p:nvPr/>
        </p:nvSpPr>
        <p:spPr bwMode="auto">
          <a:xfrm>
            <a:off x="138554" y="1241573"/>
            <a:ext cx="2462151" cy="458971"/>
          </a:xfrm>
          <a:prstGeom prst="rect">
            <a:avLst/>
          </a:prstGeom>
          <a:solidFill>
            <a:srgbClr val="F2F2F2"/>
          </a:solidFill>
          <a:ln>
            <a:noFill/>
          </a:ln>
          <a:extLst/>
        </p:spPr>
        <p:txBody>
          <a:bodyPr anchor="ctr"/>
          <a:lstStyle/>
          <a:p>
            <a:pPr algn="just" defTabSz="914400"/>
            <a:r>
              <a:rPr lang="fr-FR" sz="700" b="1" dirty="0" smtClean="0"/>
              <a:t>ELLES ENTREPRENNENT</a:t>
            </a:r>
          </a:p>
          <a:p>
            <a:pPr algn="just" defTabSz="914400"/>
            <a:r>
              <a:rPr lang="fr-FR" sz="700" dirty="0" smtClean="0"/>
              <a:t>Site dédié au créatrices : actualités, outils pratique, présentation des réseaux d’accompagnement, contacts, concours… </a:t>
            </a:r>
            <a:r>
              <a:rPr lang="fr-FR" sz="700" dirty="0"/>
              <a:t>www.ellesentreprennent.fr</a:t>
            </a:r>
          </a:p>
        </p:txBody>
      </p:sp>
      <p:pic>
        <p:nvPicPr>
          <p:cNvPr id="34" name="Image 33"/>
          <p:cNvPicPr>
            <a:picLocks noChangeAspect="1"/>
          </p:cNvPicPr>
          <p:nvPr/>
        </p:nvPicPr>
        <p:blipFill>
          <a:blip r:embed="rId12"/>
          <a:stretch>
            <a:fillRect/>
          </a:stretch>
        </p:blipFill>
        <p:spPr>
          <a:xfrm>
            <a:off x="2663005" y="1310317"/>
            <a:ext cx="1069880" cy="327515"/>
          </a:xfrm>
          <a:prstGeom prst="rect">
            <a:avLst/>
          </a:prstGeom>
        </p:spPr>
      </p:pic>
      <p:sp>
        <p:nvSpPr>
          <p:cNvPr id="35" name="Rectangle 10"/>
          <p:cNvSpPr>
            <a:spLocks noChangeArrowheads="1"/>
          </p:cNvSpPr>
          <p:nvPr/>
        </p:nvSpPr>
        <p:spPr bwMode="auto">
          <a:xfrm>
            <a:off x="3863853" y="1014922"/>
            <a:ext cx="2916514" cy="178865"/>
          </a:xfrm>
          <a:prstGeom prst="rect">
            <a:avLst/>
          </a:prstGeom>
          <a:solidFill>
            <a:srgbClr val="CD0920"/>
          </a:solidFill>
          <a:ln>
            <a:noFill/>
          </a:ln>
          <a:extLst/>
        </p:spPr>
        <p:txBody>
          <a:bodyPr anchor="ctr"/>
          <a:lstStyle/>
          <a:p>
            <a:pPr algn="ctr" defTabSz="914400"/>
            <a:r>
              <a:rPr lang="fr-FR" sz="800" b="1" dirty="0" smtClean="0">
                <a:solidFill>
                  <a:srgbClr val="FFFFFF"/>
                </a:solidFill>
              </a:rPr>
              <a:t>Site d’information généraliste </a:t>
            </a:r>
            <a:endParaRPr lang="fr-FR" sz="800" b="1" dirty="0">
              <a:solidFill>
                <a:srgbClr val="FFFFFF"/>
              </a:solidFill>
            </a:endParaRPr>
          </a:p>
        </p:txBody>
      </p:sp>
      <p:pic>
        <p:nvPicPr>
          <p:cNvPr id="36" name="Image 35"/>
          <p:cNvPicPr>
            <a:picLocks noChangeAspect="1"/>
          </p:cNvPicPr>
          <p:nvPr/>
        </p:nvPicPr>
        <p:blipFill>
          <a:blip r:embed="rId13"/>
          <a:stretch>
            <a:fillRect/>
          </a:stretch>
        </p:blipFill>
        <p:spPr>
          <a:xfrm>
            <a:off x="6213242" y="1241574"/>
            <a:ext cx="549030" cy="421969"/>
          </a:xfrm>
          <a:prstGeom prst="rect">
            <a:avLst/>
          </a:prstGeom>
        </p:spPr>
      </p:pic>
      <p:sp>
        <p:nvSpPr>
          <p:cNvPr id="37" name="Rectangle 10"/>
          <p:cNvSpPr>
            <a:spLocks noChangeArrowheads="1"/>
          </p:cNvSpPr>
          <p:nvPr/>
        </p:nvSpPr>
        <p:spPr bwMode="auto">
          <a:xfrm>
            <a:off x="4056512" y="5913829"/>
            <a:ext cx="2705760" cy="836713"/>
          </a:xfrm>
          <a:prstGeom prst="rect">
            <a:avLst/>
          </a:prstGeom>
          <a:solidFill>
            <a:schemeClr val="accent3">
              <a:lumMod val="20000"/>
              <a:lumOff val="80000"/>
            </a:schemeClr>
          </a:solidFill>
          <a:ln>
            <a:noFill/>
          </a:ln>
          <a:extLst/>
        </p:spPr>
        <p:txBody>
          <a:bodyPr anchor="t"/>
          <a:lstStyle/>
          <a:p>
            <a:pPr algn="just">
              <a:lnSpc>
                <a:spcPct val="90000"/>
              </a:lnSpc>
            </a:pPr>
            <a:r>
              <a:rPr lang="fr-FR" sz="800" b="1" dirty="0" smtClean="0">
                <a:solidFill>
                  <a:srgbClr val="4F504F"/>
                </a:solidFill>
              </a:rPr>
              <a:t>L’objectif du Fonds de Garantie à l’Initiative des femmes</a:t>
            </a:r>
            <a:r>
              <a:rPr lang="fr-FR" sz="800" dirty="0" smtClean="0">
                <a:solidFill>
                  <a:srgbClr val="4F504F"/>
                </a:solidFill>
              </a:rPr>
              <a:t>. Le FGIF a </a:t>
            </a:r>
            <a:r>
              <a:rPr lang="fr-FR" sz="800" dirty="0">
                <a:solidFill>
                  <a:srgbClr val="4F504F"/>
                </a:solidFill>
              </a:rPr>
              <a:t>été créé en 1989 pour améliorer l'accès à la création </a:t>
            </a:r>
            <a:r>
              <a:rPr lang="fr-FR" sz="800" dirty="0" smtClean="0">
                <a:solidFill>
                  <a:srgbClr val="4F504F"/>
                </a:solidFill>
              </a:rPr>
              <a:t>d'entreprise </a:t>
            </a:r>
            <a:r>
              <a:rPr lang="fr-FR" sz="800" dirty="0">
                <a:solidFill>
                  <a:srgbClr val="4F504F"/>
                </a:solidFill>
              </a:rPr>
              <a:t>ou d'activité des </a:t>
            </a:r>
            <a:r>
              <a:rPr lang="fr-FR" sz="800" dirty="0" smtClean="0">
                <a:solidFill>
                  <a:srgbClr val="4F504F"/>
                </a:solidFill>
              </a:rPr>
              <a:t>femmes. Il a </a:t>
            </a:r>
            <a:r>
              <a:rPr lang="fr-FR" sz="800" dirty="0">
                <a:solidFill>
                  <a:srgbClr val="4F504F"/>
                </a:solidFill>
              </a:rPr>
              <a:t>pour objet de </a:t>
            </a:r>
            <a:r>
              <a:rPr lang="fr-FR" sz="800" b="1" dirty="0">
                <a:solidFill>
                  <a:srgbClr val="4F504F"/>
                </a:solidFill>
              </a:rPr>
              <a:t>partager le risque financier </a:t>
            </a:r>
            <a:r>
              <a:rPr lang="fr-FR" sz="800" dirty="0">
                <a:solidFill>
                  <a:srgbClr val="4F504F"/>
                </a:solidFill>
              </a:rPr>
              <a:t>avec l'établissement de crédit qui octroie un prêt à toute femme en création, reprise ou développement de son </a:t>
            </a:r>
            <a:r>
              <a:rPr lang="fr-FR" sz="800" dirty="0" smtClean="0">
                <a:solidFill>
                  <a:srgbClr val="4F504F"/>
                </a:solidFill>
              </a:rPr>
              <a:t>entreprise</a:t>
            </a:r>
            <a:r>
              <a:rPr lang="fr-FR" sz="800" b="1" dirty="0" smtClean="0">
                <a:solidFill>
                  <a:srgbClr val="4F504F"/>
                </a:solidFill>
              </a:rPr>
              <a:t>.</a:t>
            </a:r>
          </a:p>
        </p:txBody>
      </p:sp>
      <p:sp>
        <p:nvSpPr>
          <p:cNvPr id="38" name="Rectangle 10"/>
          <p:cNvSpPr>
            <a:spLocks noChangeArrowheads="1"/>
          </p:cNvSpPr>
          <p:nvPr/>
        </p:nvSpPr>
        <p:spPr bwMode="auto">
          <a:xfrm>
            <a:off x="4056512" y="6824897"/>
            <a:ext cx="2705760" cy="929023"/>
          </a:xfrm>
          <a:prstGeom prst="rect">
            <a:avLst/>
          </a:prstGeom>
          <a:solidFill>
            <a:srgbClr val="ECECEC"/>
          </a:solidFill>
          <a:ln>
            <a:noFill/>
          </a:ln>
          <a:extLst/>
        </p:spPr>
        <p:txBody>
          <a:bodyPr anchor="t"/>
          <a:lstStyle/>
          <a:p>
            <a:pPr algn="just"/>
            <a:r>
              <a:rPr lang="fr-FR" sz="800" b="1" dirty="0" smtClean="0">
                <a:solidFill>
                  <a:srgbClr val="4F504F"/>
                </a:solidFill>
              </a:rPr>
              <a:t>Bénéficiaires indirects : les banques</a:t>
            </a:r>
            <a:endParaRPr lang="fr-FR" sz="800" dirty="0">
              <a:solidFill>
                <a:srgbClr val="4F504F"/>
              </a:solidFill>
            </a:endParaRPr>
          </a:p>
          <a:p>
            <a:pPr algn="just"/>
            <a:r>
              <a:rPr lang="fr-FR" sz="800" dirty="0">
                <a:solidFill>
                  <a:srgbClr val="4F504F"/>
                </a:solidFill>
              </a:rPr>
              <a:t>Peuvent solliciter la </a:t>
            </a:r>
            <a:r>
              <a:rPr lang="fr-FR" sz="800" dirty="0" smtClean="0">
                <a:solidFill>
                  <a:srgbClr val="4F504F"/>
                </a:solidFill>
              </a:rPr>
              <a:t>garantie du FGIF, </a:t>
            </a:r>
            <a:r>
              <a:rPr lang="fr-FR" sz="800" dirty="0">
                <a:solidFill>
                  <a:srgbClr val="4F504F"/>
                </a:solidFill>
              </a:rPr>
              <a:t>les établissements de crédit qui prêtent à des femmes assurant la responsabilité de leur entreprise en titre et en fait et cela, quels que soient le statut juridique choisi et le secteur d'activité de </a:t>
            </a:r>
            <a:r>
              <a:rPr lang="fr-FR" sz="800" dirty="0" smtClean="0">
                <a:solidFill>
                  <a:srgbClr val="4F504F"/>
                </a:solidFill>
              </a:rPr>
              <a:t>l'entreprise. L'entreprise </a:t>
            </a:r>
            <a:r>
              <a:rPr lang="fr-FR" sz="800" dirty="0">
                <a:solidFill>
                  <a:srgbClr val="4F504F"/>
                </a:solidFill>
              </a:rPr>
              <a:t>doit être créée ou reprise depuis moins de 5 ans.</a:t>
            </a:r>
          </a:p>
          <a:p>
            <a:pPr algn="just" defTabSz="914400"/>
            <a:r>
              <a:rPr lang="fr-FR" sz="700" b="1" dirty="0" smtClean="0">
                <a:solidFill>
                  <a:srgbClr val="4F504F"/>
                </a:solidFill>
              </a:rPr>
              <a:t> </a:t>
            </a:r>
          </a:p>
          <a:p>
            <a:pPr algn="just" defTabSz="914400"/>
            <a:endParaRPr lang="fr-FR" sz="700" b="1" dirty="0">
              <a:solidFill>
                <a:srgbClr val="4F504F"/>
              </a:solidFill>
            </a:endParaRPr>
          </a:p>
        </p:txBody>
      </p:sp>
      <p:sp>
        <p:nvSpPr>
          <p:cNvPr id="39" name="Rectangle 10"/>
          <p:cNvSpPr>
            <a:spLocks noChangeArrowheads="1"/>
          </p:cNvSpPr>
          <p:nvPr/>
        </p:nvSpPr>
        <p:spPr bwMode="auto">
          <a:xfrm>
            <a:off x="198333" y="5913828"/>
            <a:ext cx="3799030" cy="1074699"/>
          </a:xfrm>
          <a:prstGeom prst="rect">
            <a:avLst/>
          </a:prstGeom>
          <a:solidFill>
            <a:srgbClr val="ECECEC"/>
          </a:solidFill>
          <a:ln>
            <a:noFill/>
          </a:ln>
          <a:extLst/>
        </p:spPr>
        <p:txBody>
          <a:bodyPr anchor="t"/>
          <a:lstStyle/>
          <a:p>
            <a:pPr algn="just">
              <a:lnSpc>
                <a:spcPct val="90000"/>
              </a:lnSpc>
            </a:pPr>
            <a:r>
              <a:rPr lang="fr-FR" sz="800" b="1" dirty="0" smtClean="0"/>
              <a:t>Mise en oeuvre</a:t>
            </a:r>
          </a:p>
          <a:p>
            <a:pPr algn="just">
              <a:lnSpc>
                <a:spcPct val="90000"/>
              </a:lnSpc>
            </a:pPr>
            <a:r>
              <a:rPr lang="fr-FR" sz="800" b="1" dirty="0" smtClean="0"/>
              <a:t>Le </a:t>
            </a:r>
            <a:r>
              <a:rPr lang="fr-FR" sz="800" b="1" dirty="0"/>
              <a:t>dossier de demande de garantie </a:t>
            </a:r>
            <a:r>
              <a:rPr lang="fr-FR" sz="800" dirty="0"/>
              <a:t>est à retirer </a:t>
            </a:r>
            <a:r>
              <a:rPr lang="fr-FR" sz="800" dirty="0" smtClean="0"/>
              <a:t>auprès des </a:t>
            </a:r>
            <a:r>
              <a:rPr lang="fr-FR" sz="800" dirty="0"/>
              <a:t>déléguées régionales </a:t>
            </a:r>
            <a:r>
              <a:rPr lang="fr-FR" sz="800" dirty="0" smtClean="0"/>
              <a:t>ou </a:t>
            </a:r>
            <a:r>
              <a:rPr lang="fr-FR" sz="800" dirty="0"/>
              <a:t>des chargées de mission départementales aux droits des </a:t>
            </a:r>
            <a:r>
              <a:rPr lang="fr-FR" sz="800" dirty="0" smtClean="0"/>
              <a:t>femmes </a:t>
            </a:r>
            <a:r>
              <a:rPr lang="fr-FR" sz="800" dirty="0"/>
              <a:t> </a:t>
            </a:r>
            <a:r>
              <a:rPr lang="fr-FR" sz="800" b="1" dirty="0"/>
              <a:t>L'instruction suit les étapes suivantes </a:t>
            </a:r>
            <a:r>
              <a:rPr lang="fr-FR" sz="800" dirty="0" smtClean="0"/>
              <a:t>: présentation </a:t>
            </a:r>
            <a:r>
              <a:rPr lang="fr-FR" sz="800" dirty="0"/>
              <a:t>du projet à la déléguée </a:t>
            </a:r>
            <a:r>
              <a:rPr lang="fr-FR" sz="800" dirty="0" smtClean="0"/>
              <a:t>régionale, retour </a:t>
            </a:r>
            <a:r>
              <a:rPr lang="fr-FR" sz="800" dirty="0"/>
              <a:t>à la créatrice du dossier une fois qu'il a été visé par la </a:t>
            </a:r>
            <a:r>
              <a:rPr lang="fr-FR" sz="800" dirty="0" smtClean="0"/>
              <a:t>déléguée, la </a:t>
            </a:r>
            <a:r>
              <a:rPr lang="fr-FR" sz="800" dirty="0"/>
              <a:t>créatrice remet le dossier à l'établissement de crédit de son </a:t>
            </a:r>
            <a:r>
              <a:rPr lang="fr-FR" sz="800" dirty="0" smtClean="0"/>
              <a:t>choix, l'établissement </a:t>
            </a:r>
            <a:r>
              <a:rPr lang="fr-FR" sz="800" dirty="0"/>
              <a:t>financier envoie sa demande de garantie à </a:t>
            </a:r>
            <a:r>
              <a:rPr lang="fr-FR" sz="800" dirty="0" smtClean="0"/>
              <a:t>l'IDES, l’IDES </a:t>
            </a:r>
            <a:r>
              <a:rPr lang="fr-FR" sz="800" dirty="0"/>
              <a:t>notifie sa décision à l'établissement prêteur, à la déléguée régionale concernée et à la </a:t>
            </a:r>
            <a:r>
              <a:rPr lang="fr-FR" sz="800" dirty="0" smtClean="0"/>
              <a:t>créatrice.   </a:t>
            </a:r>
            <a:r>
              <a:rPr lang="fr-FR" sz="800" b="1" dirty="0" smtClean="0"/>
              <a:t>Plus d’info : </a:t>
            </a:r>
            <a:r>
              <a:rPr lang="fr-FR" sz="800" dirty="0"/>
              <a:t> </a:t>
            </a:r>
            <a:r>
              <a:rPr lang="fr-FR" sz="800" dirty="0" smtClean="0"/>
              <a:t>FRANCE ACTIVE  et INITIATIVE France</a:t>
            </a:r>
            <a:endParaRPr lang="fr-FR" sz="800" b="1" dirty="0" smtClean="0"/>
          </a:p>
          <a:p>
            <a:pPr algn="just" defTabSz="914400">
              <a:lnSpc>
                <a:spcPct val="90000"/>
              </a:lnSpc>
            </a:pPr>
            <a:endParaRPr lang="fr-FR" sz="800" b="1" dirty="0"/>
          </a:p>
        </p:txBody>
      </p:sp>
      <p:sp>
        <p:nvSpPr>
          <p:cNvPr id="40" name="Rectangle 10"/>
          <p:cNvSpPr>
            <a:spLocks noChangeArrowheads="1"/>
          </p:cNvSpPr>
          <p:nvPr/>
        </p:nvSpPr>
        <p:spPr bwMode="auto">
          <a:xfrm>
            <a:off x="4403090" y="4669537"/>
            <a:ext cx="2364757" cy="362755"/>
          </a:xfrm>
          <a:prstGeom prst="rect">
            <a:avLst/>
          </a:prstGeom>
          <a:solidFill>
            <a:srgbClr val="F2F2F2"/>
          </a:solidFill>
          <a:ln>
            <a:noFill/>
          </a:ln>
          <a:extLst/>
        </p:spPr>
        <p:txBody>
          <a:bodyPr anchor="ctr"/>
          <a:lstStyle/>
          <a:p>
            <a:pPr algn="just" defTabSz="914400">
              <a:lnSpc>
                <a:spcPct val="90000"/>
              </a:lnSpc>
            </a:pPr>
            <a:r>
              <a:rPr lang="fr-FR" sz="700" b="1" dirty="0" smtClean="0"/>
              <a:t>CCI. </a:t>
            </a:r>
            <a:r>
              <a:rPr lang="fr-FR" sz="700" dirty="0" smtClean="0"/>
              <a:t>Les chambres de commerce et d’industrie sont des interlocuteurs privilégiés pour les créateurs (conseil, formation…) </a:t>
            </a:r>
            <a:r>
              <a:rPr lang="fr-FR" sz="700" dirty="0" smtClean="0">
                <a:solidFill>
                  <a:srgbClr val="800000"/>
                </a:solidFill>
              </a:rPr>
              <a:t>www.cci.fr</a:t>
            </a:r>
            <a:endParaRPr lang="fr-FR" sz="700" b="1" dirty="0">
              <a:solidFill>
                <a:srgbClr val="800000"/>
              </a:solidFill>
            </a:endParaRPr>
          </a:p>
        </p:txBody>
      </p:sp>
      <p:sp>
        <p:nvSpPr>
          <p:cNvPr id="41" name="Rectangle 10"/>
          <p:cNvSpPr>
            <a:spLocks noChangeArrowheads="1"/>
          </p:cNvSpPr>
          <p:nvPr/>
        </p:nvSpPr>
        <p:spPr bwMode="auto">
          <a:xfrm>
            <a:off x="4397518" y="5078714"/>
            <a:ext cx="2364757" cy="392833"/>
          </a:xfrm>
          <a:prstGeom prst="rect">
            <a:avLst/>
          </a:prstGeom>
          <a:solidFill>
            <a:srgbClr val="F2F2F2"/>
          </a:solidFill>
          <a:ln>
            <a:noFill/>
          </a:ln>
          <a:extLst/>
        </p:spPr>
        <p:txBody>
          <a:bodyPr anchor="ctr"/>
          <a:lstStyle/>
          <a:p>
            <a:pPr algn="just" defTabSz="914400">
              <a:lnSpc>
                <a:spcPct val="90000"/>
              </a:lnSpc>
            </a:pPr>
            <a:r>
              <a:rPr lang="fr-FR" sz="700" b="1" dirty="0" smtClean="0"/>
              <a:t>CGPME </a:t>
            </a:r>
            <a:r>
              <a:rPr lang="fr-FR" sz="700" dirty="0" smtClean="0"/>
              <a:t>Confédération Générale des Petites et Moyennes </a:t>
            </a:r>
            <a:r>
              <a:rPr lang="fr-FR" sz="700" dirty="0"/>
              <a:t>E</a:t>
            </a:r>
            <a:r>
              <a:rPr lang="fr-FR" sz="700" dirty="0" smtClean="0"/>
              <a:t>ntreprises.. Organisation des trophées de l’entreprenariat au féminin </a:t>
            </a:r>
            <a:r>
              <a:rPr lang="fr-FR" sz="700" dirty="0" smtClean="0">
                <a:solidFill>
                  <a:srgbClr val="800000"/>
                </a:solidFill>
              </a:rPr>
              <a:t>www.cgpme.fr</a:t>
            </a:r>
          </a:p>
        </p:txBody>
      </p:sp>
      <p:sp>
        <p:nvSpPr>
          <p:cNvPr id="42" name="Rectangle 10"/>
          <p:cNvSpPr>
            <a:spLocks noChangeArrowheads="1"/>
          </p:cNvSpPr>
          <p:nvPr/>
        </p:nvSpPr>
        <p:spPr bwMode="auto">
          <a:xfrm>
            <a:off x="748999" y="5056712"/>
            <a:ext cx="3044113" cy="398549"/>
          </a:xfrm>
          <a:prstGeom prst="rect">
            <a:avLst/>
          </a:prstGeom>
          <a:solidFill>
            <a:srgbClr val="F2F2F2"/>
          </a:solidFill>
          <a:ln>
            <a:noFill/>
          </a:ln>
          <a:extLst/>
        </p:spPr>
        <p:txBody>
          <a:bodyPr anchor="ctr"/>
          <a:lstStyle/>
          <a:p>
            <a:pPr algn="just" defTabSz="914400">
              <a:lnSpc>
                <a:spcPct val="90000"/>
              </a:lnSpc>
            </a:pPr>
            <a:r>
              <a:rPr lang="fr-FR" sz="700" b="1" dirty="0" smtClean="0"/>
              <a:t>FCE . </a:t>
            </a:r>
            <a:r>
              <a:rPr lang="fr-FR" sz="700" dirty="0" smtClean="0"/>
              <a:t>Association de Femmes Chefs d’Entreprises. Portées </a:t>
            </a:r>
            <a:r>
              <a:rPr lang="fr-FR" sz="700" dirty="0"/>
              <a:t>par la même ambition de soutien de l'entrepreneuriat au féminin, </a:t>
            </a:r>
            <a:r>
              <a:rPr lang="fr-FR" sz="700" dirty="0" smtClean="0"/>
              <a:t>FCE et </a:t>
            </a:r>
            <a:r>
              <a:rPr lang="fr-FR" sz="700" dirty="0"/>
              <a:t>la Caisse d'Epargne </a:t>
            </a:r>
            <a:r>
              <a:rPr lang="fr-FR" sz="700" dirty="0" smtClean="0"/>
              <a:t>ont signé </a:t>
            </a:r>
            <a:r>
              <a:rPr lang="fr-FR" sz="700" dirty="0"/>
              <a:t>un partenariat. </a:t>
            </a:r>
            <a:r>
              <a:rPr lang="fr-FR" sz="700" dirty="0" smtClean="0">
                <a:solidFill>
                  <a:srgbClr val="800000"/>
                </a:solidFill>
              </a:rPr>
              <a:t>www.fcefrance.com</a:t>
            </a:r>
            <a:endParaRPr lang="fr-FR" sz="700" dirty="0">
              <a:solidFill>
                <a:srgbClr val="800000"/>
              </a:solidFill>
            </a:endParaRPr>
          </a:p>
        </p:txBody>
      </p:sp>
      <p:pic>
        <p:nvPicPr>
          <p:cNvPr id="43" name="Image 42"/>
          <p:cNvPicPr>
            <a:picLocks noChangeAspect="1"/>
          </p:cNvPicPr>
          <p:nvPr/>
        </p:nvPicPr>
        <p:blipFill>
          <a:blip r:embed="rId14"/>
          <a:stretch>
            <a:fillRect/>
          </a:stretch>
        </p:blipFill>
        <p:spPr>
          <a:xfrm>
            <a:off x="3859685" y="4754145"/>
            <a:ext cx="537831" cy="127167"/>
          </a:xfrm>
          <a:prstGeom prst="rect">
            <a:avLst/>
          </a:prstGeom>
        </p:spPr>
      </p:pic>
      <p:pic>
        <p:nvPicPr>
          <p:cNvPr id="44" name="Image 43"/>
          <p:cNvPicPr>
            <a:picLocks noChangeAspect="1"/>
          </p:cNvPicPr>
          <p:nvPr/>
        </p:nvPicPr>
        <p:blipFill>
          <a:blip r:embed="rId15"/>
          <a:stretch>
            <a:fillRect/>
          </a:stretch>
        </p:blipFill>
        <p:spPr>
          <a:xfrm>
            <a:off x="3944478" y="5054533"/>
            <a:ext cx="299257" cy="373699"/>
          </a:xfrm>
          <a:prstGeom prst="rect">
            <a:avLst/>
          </a:prstGeom>
        </p:spPr>
      </p:pic>
      <p:pic>
        <p:nvPicPr>
          <p:cNvPr id="45" name="Image 44"/>
          <p:cNvPicPr>
            <a:picLocks noChangeAspect="1"/>
          </p:cNvPicPr>
          <p:nvPr/>
        </p:nvPicPr>
        <p:blipFill>
          <a:blip r:embed="rId16"/>
          <a:stretch>
            <a:fillRect/>
          </a:stretch>
        </p:blipFill>
        <p:spPr>
          <a:xfrm>
            <a:off x="149580" y="5044058"/>
            <a:ext cx="390475" cy="374428"/>
          </a:xfrm>
          <a:prstGeom prst="rect">
            <a:avLst/>
          </a:prstGeom>
          <a:noFill/>
        </p:spPr>
      </p:pic>
      <p:pic>
        <p:nvPicPr>
          <p:cNvPr id="78" name="Image 77"/>
          <p:cNvPicPr>
            <a:picLocks noChangeAspect="1"/>
          </p:cNvPicPr>
          <p:nvPr/>
        </p:nvPicPr>
        <p:blipFill>
          <a:blip r:embed="rId17"/>
          <a:stretch>
            <a:fillRect/>
          </a:stretch>
        </p:blipFill>
        <p:spPr>
          <a:xfrm>
            <a:off x="4171966" y="8478329"/>
            <a:ext cx="2588354" cy="647911"/>
          </a:xfrm>
          <a:prstGeom prst="rect">
            <a:avLst/>
          </a:prstGeom>
        </p:spPr>
      </p:pic>
    </p:spTree>
    <p:extLst>
      <p:ext uri="{BB962C8B-B14F-4D97-AF65-F5344CB8AC3E}">
        <p14:creationId xmlns:p14="http://schemas.microsoft.com/office/powerpoint/2010/main" val="3667666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2"/>
          <p:cNvPicPr>
            <a:picLocks noChangeAspect="1"/>
          </p:cNvPicPr>
          <p:nvPr/>
        </p:nvPicPr>
        <p:blipFill>
          <a:blip r:embed="rId2"/>
          <a:stretch>
            <a:fillRect/>
          </a:stretch>
        </p:blipFill>
        <p:spPr>
          <a:xfrm>
            <a:off x="238310" y="822540"/>
            <a:ext cx="1031660" cy="1031660"/>
          </a:xfrm>
          <a:prstGeom prst="rect">
            <a:avLst/>
          </a:prstGeom>
        </p:spPr>
      </p:pic>
      <p:pic>
        <p:nvPicPr>
          <p:cNvPr id="20" name="Image 19"/>
          <p:cNvPicPr>
            <a:picLocks noChangeAspect="1"/>
          </p:cNvPicPr>
          <p:nvPr/>
        </p:nvPicPr>
        <p:blipFill>
          <a:blip r:embed="rId3"/>
          <a:stretch>
            <a:fillRect/>
          </a:stretch>
        </p:blipFill>
        <p:spPr>
          <a:xfrm>
            <a:off x="4449419" y="8547778"/>
            <a:ext cx="2310899" cy="578459"/>
          </a:xfrm>
          <a:prstGeom prst="rect">
            <a:avLst/>
          </a:prstGeom>
        </p:spPr>
      </p:pic>
      <p:sp>
        <p:nvSpPr>
          <p:cNvPr id="4" name="Text Box 13"/>
          <p:cNvSpPr txBox="1">
            <a:spLocks noChangeArrowheads="1"/>
          </p:cNvSpPr>
          <p:nvPr/>
        </p:nvSpPr>
        <p:spPr bwMode="auto">
          <a:xfrm>
            <a:off x="134458" y="2546268"/>
            <a:ext cx="6643681" cy="307777"/>
          </a:xfrm>
          <a:prstGeom prst="rect">
            <a:avLst/>
          </a:prstGeom>
          <a:solidFill>
            <a:srgbClr val="CD0920"/>
          </a:solidFill>
          <a:ln w="9525" algn="ctr">
            <a:noFill/>
            <a:miter lim="800000"/>
            <a:headEnd/>
            <a:tailEnd/>
          </a:ln>
        </p:spPr>
        <p:txBody>
          <a:bodyPr wrap="square">
            <a:spAutoFit/>
          </a:bodyPr>
          <a:lstStyle/>
          <a:p>
            <a:pPr algn="ctr" defTabSz="914400" eaLnBrk="0" fontAlgn="auto" hangingPunct="0">
              <a:spcBef>
                <a:spcPts val="0"/>
              </a:spcBef>
              <a:spcAft>
                <a:spcPts val="0"/>
              </a:spcAft>
              <a:defRPr/>
            </a:pPr>
            <a:r>
              <a:rPr lang="fr-FR" sz="1400" b="1" kern="0" dirty="0" smtClean="0">
                <a:solidFill>
                  <a:schemeClr val="bg1"/>
                </a:solidFill>
                <a:ea typeface="ＭＳ Ｐゴシック" pitchFamily="1" charset="-128"/>
              </a:rPr>
              <a:t>LES AUTRES SOLUTIONS DE FINANCEMENT</a:t>
            </a:r>
            <a:endParaRPr lang="fr-FR" sz="1400" b="1" kern="0" dirty="0">
              <a:solidFill>
                <a:schemeClr val="bg1"/>
              </a:solidFill>
              <a:ea typeface="ＭＳ Ｐゴシック" pitchFamily="1" charset="-128"/>
              <a:cs typeface="+mn-cs"/>
            </a:endParaRPr>
          </a:p>
        </p:txBody>
      </p:sp>
      <p:sp>
        <p:nvSpPr>
          <p:cNvPr id="5" name="Rectangle 10"/>
          <p:cNvSpPr>
            <a:spLocks noChangeArrowheads="1"/>
          </p:cNvSpPr>
          <p:nvPr/>
        </p:nvSpPr>
        <p:spPr bwMode="auto">
          <a:xfrm>
            <a:off x="1449840" y="840814"/>
            <a:ext cx="5328299" cy="347012"/>
          </a:xfrm>
          <a:prstGeom prst="rect">
            <a:avLst/>
          </a:prstGeom>
          <a:solidFill>
            <a:srgbClr val="ECECEC"/>
          </a:solidFill>
          <a:ln>
            <a:noFill/>
          </a:ln>
          <a:extLst/>
        </p:spPr>
        <p:txBody>
          <a:bodyPr anchor="t"/>
          <a:lstStyle/>
          <a:p>
            <a:r>
              <a:rPr lang="fr-FR" sz="800" b="1" dirty="0" smtClean="0">
                <a:solidFill>
                  <a:srgbClr val="4F504F"/>
                </a:solidFill>
              </a:rPr>
              <a:t>Bénéficiaires  : </a:t>
            </a:r>
          </a:p>
          <a:p>
            <a:r>
              <a:rPr lang="fr-FR" sz="800" dirty="0" smtClean="0">
                <a:solidFill>
                  <a:srgbClr val="4F504F"/>
                </a:solidFill>
              </a:rPr>
              <a:t>Entrepreneures et entrepreneurs menant des projets de création ou de reprise. </a:t>
            </a:r>
            <a:endParaRPr lang="fr-FR" sz="700" b="1" dirty="0" smtClean="0">
              <a:solidFill>
                <a:srgbClr val="4F504F"/>
              </a:solidFill>
            </a:endParaRPr>
          </a:p>
          <a:p>
            <a:pPr defTabSz="914400"/>
            <a:endParaRPr lang="fr-FR" sz="700" b="1" dirty="0">
              <a:solidFill>
                <a:srgbClr val="4F504F"/>
              </a:solidFill>
            </a:endParaRPr>
          </a:p>
        </p:txBody>
      </p:sp>
      <p:sp>
        <p:nvSpPr>
          <p:cNvPr id="6" name="Rectangle 10"/>
          <p:cNvSpPr>
            <a:spLocks noChangeArrowheads="1"/>
          </p:cNvSpPr>
          <p:nvPr/>
        </p:nvSpPr>
        <p:spPr bwMode="auto">
          <a:xfrm>
            <a:off x="134456" y="3162944"/>
            <a:ext cx="6643683" cy="590414"/>
          </a:xfrm>
          <a:prstGeom prst="rect">
            <a:avLst/>
          </a:prstGeom>
          <a:solidFill>
            <a:srgbClr val="ECECEC"/>
          </a:solidFill>
          <a:ln>
            <a:noFill/>
          </a:ln>
          <a:extLst/>
        </p:spPr>
        <p:txBody>
          <a:bodyPr anchor="t"/>
          <a:lstStyle/>
          <a:p>
            <a:pPr defTabSz="914400"/>
            <a:r>
              <a:rPr lang="fr-FR" sz="700" b="1" dirty="0">
                <a:solidFill>
                  <a:srgbClr val="4F504F"/>
                </a:solidFill>
              </a:rPr>
              <a:t>Le prêt d'honneur est un </a:t>
            </a:r>
            <a:r>
              <a:rPr lang="fr-FR" sz="700" b="1" dirty="0" smtClean="0">
                <a:solidFill>
                  <a:srgbClr val="4F504F"/>
                </a:solidFill>
              </a:rPr>
              <a:t>accompagnement financier </a:t>
            </a:r>
            <a:r>
              <a:rPr lang="fr-FR" sz="700" b="1" dirty="0">
                <a:solidFill>
                  <a:srgbClr val="4F504F"/>
                </a:solidFill>
              </a:rPr>
              <a:t>pour les porteurs de projet </a:t>
            </a:r>
            <a:r>
              <a:rPr lang="fr-FR" sz="700" dirty="0">
                <a:solidFill>
                  <a:srgbClr val="4F504F"/>
                </a:solidFill>
              </a:rPr>
              <a:t>qui ne </a:t>
            </a:r>
            <a:r>
              <a:rPr lang="fr-FR" sz="700" dirty="0" smtClean="0">
                <a:solidFill>
                  <a:srgbClr val="4F504F"/>
                </a:solidFill>
              </a:rPr>
              <a:t>possèdent </a:t>
            </a:r>
            <a:r>
              <a:rPr lang="fr-FR" sz="700" dirty="0">
                <a:solidFill>
                  <a:srgbClr val="4F504F"/>
                </a:solidFill>
              </a:rPr>
              <a:t>pas suffisamment d'apports financiers personnels pour financer la création (ou la reprise) de leur entreprise</a:t>
            </a:r>
            <a:r>
              <a:rPr lang="fr-FR" sz="700" dirty="0" smtClean="0">
                <a:solidFill>
                  <a:srgbClr val="4F504F"/>
                </a:solidFill>
              </a:rPr>
              <a:t>. Il est octroyé à la personne physique (la créatrice) et non à l’entreprise.  Il permet de rassurer l’établissement bancaire quant à la crédibilité du projet et de faire jouer un effet de levier permettant d’obtenir un financement bancaire </a:t>
            </a:r>
            <a:r>
              <a:rPr lang="fr-FR" sz="700" b="1" dirty="0" smtClean="0">
                <a:solidFill>
                  <a:srgbClr val="4F504F"/>
                </a:solidFill>
              </a:rPr>
              <a:t>complémentaire. Le prêt est considéré comme un apport en fonds propres pour l’entreprise effectué par la créatrice. Son montant permet donc de financer les immobilisations incorporelles ou corporelles ainsi que le besoin de fonds de roulement</a:t>
            </a:r>
          </a:p>
          <a:p>
            <a:pPr defTabSz="914400"/>
            <a:endParaRPr lang="fr-FR" sz="700" b="1" dirty="0">
              <a:solidFill>
                <a:srgbClr val="4F504F"/>
              </a:solidFill>
            </a:endParaRPr>
          </a:p>
        </p:txBody>
      </p:sp>
      <p:sp>
        <p:nvSpPr>
          <p:cNvPr id="7" name="Rectangle 10"/>
          <p:cNvSpPr>
            <a:spLocks noChangeArrowheads="1"/>
          </p:cNvSpPr>
          <p:nvPr/>
        </p:nvSpPr>
        <p:spPr bwMode="auto">
          <a:xfrm>
            <a:off x="134456" y="2890473"/>
            <a:ext cx="6643683" cy="272470"/>
          </a:xfrm>
          <a:prstGeom prst="rect">
            <a:avLst/>
          </a:prstGeom>
          <a:solidFill>
            <a:srgbClr val="CD0920"/>
          </a:solidFill>
          <a:ln>
            <a:noFill/>
          </a:ln>
          <a:extLst/>
        </p:spPr>
        <p:txBody>
          <a:bodyPr anchor="ctr" anchorCtr="0"/>
          <a:lstStyle/>
          <a:p>
            <a:pPr defTabSz="914400"/>
            <a:r>
              <a:rPr lang="fr-FR" sz="800" b="1" dirty="0" smtClean="0">
                <a:solidFill>
                  <a:schemeClr val="bg2"/>
                </a:solidFill>
              </a:rPr>
              <a:t>LES PRÊTS D’HONNEUR</a:t>
            </a:r>
          </a:p>
        </p:txBody>
      </p:sp>
      <p:sp>
        <p:nvSpPr>
          <p:cNvPr id="8" name="Text Box 13"/>
          <p:cNvSpPr txBox="1">
            <a:spLocks noChangeArrowheads="1"/>
          </p:cNvSpPr>
          <p:nvPr/>
        </p:nvSpPr>
        <p:spPr bwMode="auto">
          <a:xfrm>
            <a:off x="134456" y="500228"/>
            <a:ext cx="6655193" cy="307777"/>
          </a:xfrm>
          <a:prstGeom prst="rect">
            <a:avLst/>
          </a:prstGeom>
          <a:solidFill>
            <a:srgbClr val="CD0920"/>
          </a:solidFill>
          <a:ln w="9525" algn="ctr">
            <a:noFill/>
            <a:miter lim="800000"/>
            <a:headEnd/>
            <a:tailEnd/>
          </a:ln>
        </p:spPr>
        <p:txBody>
          <a:bodyPr wrap="square">
            <a:spAutoFit/>
          </a:bodyPr>
          <a:lstStyle/>
          <a:p>
            <a:pPr algn="ctr" defTabSz="914400" eaLnBrk="0" fontAlgn="auto" hangingPunct="0">
              <a:spcBef>
                <a:spcPts val="0"/>
              </a:spcBef>
              <a:spcAft>
                <a:spcPts val="0"/>
              </a:spcAft>
              <a:defRPr/>
            </a:pPr>
            <a:r>
              <a:rPr lang="fr-FR" sz="1400" b="1" kern="0" dirty="0" smtClean="0">
                <a:solidFill>
                  <a:schemeClr val="bg1"/>
                </a:solidFill>
                <a:ea typeface="ＭＳ Ｐゴシック" pitchFamily="1" charset="-128"/>
                <a:cs typeface="+mn-cs"/>
              </a:rPr>
              <a:t>FINANCER LES CRÉATRICES : NOTRE OFFRE</a:t>
            </a:r>
            <a:endParaRPr lang="fr-FR" sz="1400" b="1" kern="0" dirty="0">
              <a:solidFill>
                <a:schemeClr val="bg1"/>
              </a:solidFill>
              <a:ea typeface="ＭＳ Ｐゴシック" pitchFamily="1" charset="-128"/>
              <a:cs typeface="+mn-cs"/>
            </a:endParaRPr>
          </a:p>
        </p:txBody>
      </p:sp>
      <p:sp>
        <p:nvSpPr>
          <p:cNvPr id="9" name="Rectangle 10"/>
          <p:cNvSpPr>
            <a:spLocks noChangeArrowheads="1"/>
          </p:cNvSpPr>
          <p:nvPr/>
        </p:nvSpPr>
        <p:spPr bwMode="auto">
          <a:xfrm>
            <a:off x="1449840" y="1215742"/>
            <a:ext cx="5328299" cy="603330"/>
          </a:xfrm>
          <a:prstGeom prst="rect">
            <a:avLst/>
          </a:prstGeom>
          <a:solidFill>
            <a:srgbClr val="ECECEC"/>
          </a:solidFill>
          <a:ln>
            <a:noFill/>
          </a:ln>
          <a:extLst/>
        </p:spPr>
        <p:txBody>
          <a:bodyPr anchor="ctr"/>
          <a:lstStyle/>
          <a:p>
            <a:r>
              <a:rPr lang="fr-FR" sz="800" b="1" dirty="0" smtClean="0">
                <a:solidFill>
                  <a:srgbClr val="4F504F"/>
                </a:solidFill>
              </a:rPr>
              <a:t>Solutions Caisse Epargne :</a:t>
            </a:r>
            <a:r>
              <a:rPr lang="fr-FR" sz="800" dirty="0">
                <a:solidFill>
                  <a:srgbClr val="4F504F"/>
                </a:solidFill>
              </a:rPr>
              <a:t> </a:t>
            </a:r>
            <a:r>
              <a:rPr lang="fr-FR" sz="800" dirty="0" smtClean="0">
                <a:solidFill>
                  <a:srgbClr val="4F504F"/>
                </a:solidFill>
              </a:rPr>
              <a:t>le prêt ÉCUREUIL INSTALLATION PRO</a:t>
            </a:r>
          </a:p>
          <a:p>
            <a:pPr marL="171450" lvl="0" indent="-171450">
              <a:buFont typeface="Arial"/>
              <a:buChar char="•"/>
            </a:pPr>
            <a:r>
              <a:rPr lang="fr-FR" sz="800" dirty="0" smtClean="0">
                <a:solidFill>
                  <a:srgbClr val="4F504F"/>
                </a:solidFill>
              </a:rPr>
              <a:t>montant de l’emprunt défini selon les besoins et l’apport personnel : entre 4 000 et 50 000 euros</a:t>
            </a:r>
          </a:p>
          <a:p>
            <a:pPr marL="171450" lvl="0" indent="-171450">
              <a:buFont typeface="Arial"/>
              <a:buChar char="•"/>
            </a:pPr>
            <a:r>
              <a:rPr lang="fr-FR" sz="800" dirty="0">
                <a:solidFill>
                  <a:srgbClr val="4F504F"/>
                </a:solidFill>
              </a:rPr>
              <a:t>d</a:t>
            </a:r>
            <a:r>
              <a:rPr lang="fr-FR" sz="800" dirty="0" smtClean="0">
                <a:solidFill>
                  <a:srgbClr val="4F504F"/>
                </a:solidFill>
              </a:rPr>
              <a:t>urée de 7 ans maximum (10 ans pour la reprise)</a:t>
            </a:r>
          </a:p>
          <a:p>
            <a:pPr marL="171450" lvl="0" indent="-171450">
              <a:buFont typeface="Arial"/>
              <a:buChar char="•"/>
            </a:pPr>
            <a:r>
              <a:rPr lang="fr-FR" sz="800" dirty="0" smtClean="0">
                <a:solidFill>
                  <a:srgbClr val="4F504F"/>
                </a:solidFill>
              </a:rPr>
              <a:t>3 options de remboursement : différé, lissage, progressivité</a:t>
            </a:r>
          </a:p>
          <a:p>
            <a:pPr defTabSz="914400"/>
            <a:endParaRPr lang="fr-FR" sz="700" b="1" dirty="0">
              <a:solidFill>
                <a:srgbClr val="4F504F"/>
              </a:solidFill>
            </a:endParaRPr>
          </a:p>
        </p:txBody>
      </p:sp>
      <p:sp>
        <p:nvSpPr>
          <p:cNvPr id="10" name="Rectangle 10"/>
          <p:cNvSpPr>
            <a:spLocks noChangeArrowheads="1"/>
          </p:cNvSpPr>
          <p:nvPr/>
        </p:nvSpPr>
        <p:spPr bwMode="auto">
          <a:xfrm>
            <a:off x="134456" y="1837346"/>
            <a:ext cx="3475781" cy="708922"/>
          </a:xfrm>
          <a:prstGeom prst="rect">
            <a:avLst/>
          </a:prstGeom>
          <a:solidFill>
            <a:srgbClr val="ECECEC"/>
          </a:solidFill>
          <a:ln>
            <a:noFill/>
          </a:ln>
          <a:extLst/>
        </p:spPr>
        <p:txBody>
          <a:bodyPr anchor="t"/>
          <a:lstStyle/>
          <a:p>
            <a:r>
              <a:rPr lang="fr-FR" sz="800" b="1" dirty="0" smtClean="0">
                <a:solidFill>
                  <a:srgbClr val="4F504F"/>
                </a:solidFill>
              </a:rPr>
              <a:t>Garanties</a:t>
            </a:r>
            <a:endParaRPr lang="fr-FR" sz="800" dirty="0">
              <a:solidFill>
                <a:srgbClr val="4F504F"/>
              </a:solidFill>
            </a:endParaRPr>
          </a:p>
          <a:p>
            <a:pPr marL="171450" indent="-171450">
              <a:buFont typeface="Arial"/>
              <a:buChar char="•"/>
            </a:pPr>
            <a:r>
              <a:rPr lang="fr-FR" sz="800" dirty="0" smtClean="0">
                <a:solidFill>
                  <a:srgbClr val="4F504F"/>
                </a:solidFill>
              </a:rPr>
              <a:t>Organismes de caution mutuelle : Saccef Natixis Garanties</a:t>
            </a:r>
          </a:p>
          <a:p>
            <a:pPr marL="171450" indent="-171450">
              <a:buFont typeface="Arial"/>
              <a:buChar char="•"/>
            </a:pPr>
            <a:r>
              <a:rPr lang="fr-FR" sz="800" dirty="0" smtClean="0">
                <a:solidFill>
                  <a:srgbClr val="4F504F"/>
                </a:solidFill>
              </a:rPr>
              <a:t>Intervention possible du Fonds de Garantie à l’Initiative des Femmes (FGIF)</a:t>
            </a:r>
          </a:p>
          <a:p>
            <a:pPr marL="171450" indent="-171450">
              <a:buFont typeface="Arial"/>
              <a:buChar char="•"/>
            </a:pPr>
            <a:r>
              <a:rPr lang="fr-FR" sz="800" dirty="0" smtClean="0">
                <a:solidFill>
                  <a:srgbClr val="4F504F"/>
                </a:solidFill>
              </a:rPr>
              <a:t>Autre organisme de cautionnement envisageable</a:t>
            </a:r>
          </a:p>
        </p:txBody>
      </p:sp>
      <p:sp>
        <p:nvSpPr>
          <p:cNvPr id="11" name="Rectangle 10"/>
          <p:cNvSpPr>
            <a:spLocks noChangeArrowheads="1"/>
          </p:cNvSpPr>
          <p:nvPr/>
        </p:nvSpPr>
        <p:spPr bwMode="auto">
          <a:xfrm>
            <a:off x="134458" y="3792571"/>
            <a:ext cx="6643681" cy="1289608"/>
          </a:xfrm>
          <a:prstGeom prst="rect">
            <a:avLst/>
          </a:prstGeom>
          <a:solidFill>
            <a:srgbClr val="ECECEC"/>
          </a:solidFill>
          <a:ln>
            <a:noFill/>
          </a:ln>
          <a:extLst/>
        </p:spPr>
        <p:txBody>
          <a:bodyPr anchor="t"/>
          <a:lstStyle/>
          <a:p>
            <a:pPr algn="just"/>
            <a:r>
              <a:rPr lang="fr-FR" sz="700" b="1" dirty="0" smtClean="0">
                <a:solidFill>
                  <a:srgbClr val="4F504F"/>
                </a:solidFill>
              </a:rPr>
              <a:t>Plusieurs organismes accordent des prêts d’honneurs. Les montants et les conditions d’attribution varient. Par exemple :</a:t>
            </a:r>
          </a:p>
          <a:p>
            <a:pPr algn="just"/>
            <a:r>
              <a:rPr lang="fr-FR" sz="700" b="1" dirty="0" smtClean="0">
                <a:solidFill>
                  <a:srgbClr val="4F504F"/>
                </a:solidFill>
              </a:rPr>
              <a:t>INITIATIVE FRANCE :  </a:t>
            </a:r>
            <a:r>
              <a:rPr lang="fr-FR" sz="700" dirty="0" smtClean="0">
                <a:solidFill>
                  <a:srgbClr val="4F504F"/>
                </a:solidFill>
              </a:rPr>
              <a:t>dans le cadre de la création ou reprise d’entreprise les plateformes INITIATIVE peuvent accorder un prêt d’honneur sans intérêt ni garantie. Le porteur de projet s’engage à la rembourser sur l’honneur sur une période de 2 à 5 ans. Il est accordé par un comité d’agrément. La moyenne nationale 2013 est de 8 500 euros.</a:t>
            </a:r>
            <a:r>
              <a:rPr lang="fr-FR" sz="800" dirty="0" smtClean="0">
                <a:solidFill>
                  <a:srgbClr val="4F504F"/>
                </a:solidFill>
              </a:rPr>
              <a:t> </a:t>
            </a:r>
            <a:endParaRPr lang="fr-FR" sz="800" dirty="0">
              <a:solidFill>
                <a:srgbClr val="4F504F"/>
              </a:solidFill>
            </a:endParaRPr>
          </a:p>
          <a:p>
            <a:pPr algn="just" defTabSz="914400"/>
            <a:r>
              <a:rPr lang="fr-FR" sz="700" b="1" dirty="0" smtClean="0">
                <a:solidFill>
                  <a:srgbClr val="4F504F"/>
                </a:solidFill>
              </a:rPr>
              <a:t>RESEAU ENTREPRENDRE : </a:t>
            </a:r>
            <a:r>
              <a:rPr lang="fr-FR" sz="700" dirty="0" smtClean="0">
                <a:solidFill>
                  <a:srgbClr val="4F504F"/>
                </a:solidFill>
              </a:rPr>
              <a:t>le comité d’engagement du réseau accorde des prêts d’honneur de 15 000 à 50 000 euros (90 000 pour les projets innovants). Ils sont accordés à la personne et remboursable sur 5 ans, sans intérêt ni garantie. Ce </a:t>
            </a:r>
            <a:r>
              <a:rPr lang="fr-FR" sz="700" dirty="0">
                <a:solidFill>
                  <a:srgbClr val="4F504F"/>
                </a:solidFill>
              </a:rPr>
              <a:t>prêt </a:t>
            </a:r>
            <a:r>
              <a:rPr lang="fr-FR" sz="700" dirty="0" smtClean="0">
                <a:solidFill>
                  <a:srgbClr val="4F504F"/>
                </a:solidFill>
              </a:rPr>
              <a:t>augmente les fonds </a:t>
            </a:r>
            <a:r>
              <a:rPr lang="fr-FR" sz="700" dirty="0">
                <a:solidFill>
                  <a:srgbClr val="4F504F"/>
                </a:solidFill>
              </a:rPr>
              <a:t>propres et </a:t>
            </a:r>
            <a:r>
              <a:rPr lang="fr-FR" sz="700" dirty="0" smtClean="0">
                <a:solidFill>
                  <a:srgbClr val="4F504F"/>
                </a:solidFill>
              </a:rPr>
              <a:t>facilite </a:t>
            </a:r>
            <a:r>
              <a:rPr lang="fr-FR" sz="700" dirty="0">
                <a:solidFill>
                  <a:srgbClr val="4F504F"/>
                </a:solidFill>
              </a:rPr>
              <a:t>l'obtention d'autres financements bancaires. En moyenne, 1 euro de prêt d'honneur permet l'octroi de 13 euros de financements bancaires</a:t>
            </a:r>
            <a:r>
              <a:rPr lang="fr-FR" sz="800" dirty="0" smtClean="0">
                <a:solidFill>
                  <a:srgbClr val="4F504F"/>
                </a:solidFill>
              </a:rPr>
              <a:t>.</a:t>
            </a:r>
          </a:p>
          <a:p>
            <a:pPr algn="just"/>
            <a:r>
              <a:rPr lang="fr-FR" sz="700" b="1" dirty="0" smtClean="0">
                <a:solidFill>
                  <a:srgbClr val="4F504F"/>
                </a:solidFill>
              </a:rPr>
              <a:t>ADIE (l’aide aux micro-entreprises) : </a:t>
            </a:r>
            <a:r>
              <a:rPr lang="fr-FR" sz="700" dirty="0" smtClean="0">
                <a:solidFill>
                  <a:srgbClr val="4F504F"/>
                </a:solidFill>
              </a:rPr>
              <a:t>pour </a:t>
            </a:r>
            <a:r>
              <a:rPr lang="fr-FR" sz="700" dirty="0">
                <a:solidFill>
                  <a:srgbClr val="4F504F"/>
                </a:solidFill>
              </a:rPr>
              <a:t>répondre aux besoins de financement des créateurs d’entreprise les plus modestes, </a:t>
            </a:r>
            <a:r>
              <a:rPr lang="fr-FR" sz="700" dirty="0" smtClean="0">
                <a:solidFill>
                  <a:srgbClr val="4F504F"/>
                </a:solidFill>
              </a:rPr>
              <a:t>l’ADIE propose </a:t>
            </a:r>
            <a:r>
              <a:rPr lang="fr-FR" sz="700" dirty="0">
                <a:solidFill>
                  <a:srgbClr val="4F504F"/>
                </a:solidFill>
              </a:rPr>
              <a:t>l’accès à des prêts d’honneur à taux zéro en complément d’un </a:t>
            </a:r>
            <a:r>
              <a:rPr lang="fr-FR" sz="700" dirty="0" smtClean="0">
                <a:solidFill>
                  <a:srgbClr val="4F504F"/>
                </a:solidFill>
              </a:rPr>
              <a:t>microcrédit pour les personnes </a:t>
            </a:r>
            <a:r>
              <a:rPr lang="fr-FR" sz="700" dirty="0">
                <a:solidFill>
                  <a:srgbClr val="4F504F"/>
                </a:solidFill>
              </a:rPr>
              <a:t>en situation de précarité qui veulent créer leur entreprise. </a:t>
            </a:r>
            <a:r>
              <a:rPr lang="fr-FR" sz="700" dirty="0" smtClean="0">
                <a:solidFill>
                  <a:srgbClr val="4F504F"/>
                </a:solidFill>
              </a:rPr>
              <a:t>Accordés </a:t>
            </a:r>
            <a:r>
              <a:rPr lang="fr-FR" sz="700" dirty="0">
                <a:solidFill>
                  <a:srgbClr val="4F504F"/>
                </a:solidFill>
              </a:rPr>
              <a:t>en complément des microcrédits, ces prêts fonctionnent comme un apport en capital et permettent de sécuriser les premiers pas de l’entreprise, le remboursement pouvant être différé sans coût à une période ou l'activité génèrera plus de chiffre </a:t>
            </a:r>
            <a:r>
              <a:rPr lang="fr-FR" sz="700" dirty="0" smtClean="0">
                <a:solidFill>
                  <a:srgbClr val="4F504F"/>
                </a:solidFill>
              </a:rPr>
              <a:t>d’affaires.</a:t>
            </a:r>
          </a:p>
          <a:p>
            <a:pPr algn="just"/>
            <a:r>
              <a:rPr lang="fr-FR" sz="700" dirty="0" smtClean="0">
                <a:solidFill>
                  <a:srgbClr val="4F504F"/>
                </a:solidFill>
              </a:rPr>
              <a:t> </a:t>
            </a:r>
            <a:r>
              <a:rPr lang="fr-FR" sz="700" dirty="0">
                <a:solidFill>
                  <a:srgbClr val="4F504F"/>
                </a:solidFill>
              </a:rPr>
              <a:t/>
            </a:r>
            <a:br>
              <a:rPr lang="fr-FR" sz="700" dirty="0">
                <a:solidFill>
                  <a:srgbClr val="4F504F"/>
                </a:solidFill>
              </a:rPr>
            </a:br>
            <a:endParaRPr lang="fr-FR" sz="700" dirty="0">
              <a:solidFill>
                <a:srgbClr val="4F504F"/>
              </a:solidFill>
            </a:endParaRPr>
          </a:p>
          <a:p>
            <a:pPr algn="just" defTabSz="914400"/>
            <a:endParaRPr lang="fr-FR" sz="700" b="1" dirty="0">
              <a:solidFill>
                <a:srgbClr val="4F504F"/>
              </a:solidFill>
            </a:endParaRPr>
          </a:p>
        </p:txBody>
      </p:sp>
      <p:sp>
        <p:nvSpPr>
          <p:cNvPr id="12" name="Rectangle 10"/>
          <p:cNvSpPr>
            <a:spLocks noChangeArrowheads="1"/>
          </p:cNvSpPr>
          <p:nvPr/>
        </p:nvSpPr>
        <p:spPr bwMode="auto">
          <a:xfrm>
            <a:off x="134458" y="5391197"/>
            <a:ext cx="6643681" cy="1151331"/>
          </a:xfrm>
          <a:prstGeom prst="rect">
            <a:avLst/>
          </a:prstGeom>
          <a:solidFill>
            <a:srgbClr val="ECECEC"/>
          </a:solidFill>
          <a:ln>
            <a:noFill/>
          </a:ln>
          <a:extLst/>
        </p:spPr>
        <p:txBody>
          <a:bodyPr anchor="t"/>
          <a:lstStyle/>
          <a:p>
            <a:pPr algn="just" defTabSz="914400"/>
            <a:r>
              <a:rPr lang="fr-FR" sz="700" b="1" dirty="0" smtClean="0">
                <a:solidFill>
                  <a:srgbClr val="4F504F"/>
                </a:solidFill>
              </a:rPr>
              <a:t>NOUVEL ACCOMPAGNEMENT POUR LA CREATION D’ENTREPRISE - NACRE</a:t>
            </a:r>
          </a:p>
          <a:p>
            <a:pPr algn="just"/>
            <a:r>
              <a:rPr lang="fr-FR" sz="700" dirty="0">
                <a:solidFill>
                  <a:srgbClr val="4F504F"/>
                </a:solidFill>
              </a:rPr>
              <a:t>Le parcours d'accompagnement NACRE s'adresse aux porteurs de projet de création/reprise et aux nouveaux dirigeants </a:t>
            </a:r>
            <a:r>
              <a:rPr lang="fr-FR" sz="700" dirty="0" smtClean="0">
                <a:solidFill>
                  <a:srgbClr val="4F504F"/>
                </a:solidFill>
              </a:rPr>
              <a:t>d'entreprises </a:t>
            </a:r>
            <a:r>
              <a:rPr lang="fr-FR" sz="700" dirty="0">
                <a:solidFill>
                  <a:srgbClr val="4F504F"/>
                </a:solidFill>
              </a:rPr>
              <a:t>pour lesquels une création ou une reprise d'entreprise pérenne et son développement ne seraient pas envisageables sans un accompagnement mobilisant les fonds publics. Il s'agit principalement des publics visés par les politiques de l'emploi, c'est à dire les personnes sans emploi ou rencontrant des difficultés pour s'insérer durablement dans l'emploi pour lesquelles la création ou la reprise d'entreprise est un moyen d'accès, de maintien ou de retour à l'emploi. Sont notamment concernés les personnes demandeuses d'emploi, ou bénéficiaires de minima sociaux, les salariés repreneurs de leur entreprise, </a:t>
            </a:r>
            <a:r>
              <a:rPr lang="fr-FR" sz="700" dirty="0" smtClean="0">
                <a:solidFill>
                  <a:srgbClr val="4F504F"/>
                </a:solidFill>
              </a:rPr>
              <a:t>etc... </a:t>
            </a:r>
            <a:r>
              <a:rPr lang="fr-FR" sz="700" b="1" dirty="0" smtClean="0">
                <a:solidFill>
                  <a:srgbClr val="4F504F"/>
                </a:solidFill>
              </a:rPr>
              <a:t>Le parcours d’accompagnement gratuit est en 3 phases (montage du dossier, </a:t>
            </a:r>
            <a:r>
              <a:rPr lang="fr-FR" sz="700" b="1" dirty="0">
                <a:solidFill>
                  <a:srgbClr val="4F504F"/>
                </a:solidFill>
              </a:rPr>
              <a:t>structuration financière et l'intermédiation bancaire, appui au démarrage et au développement de </a:t>
            </a:r>
            <a:r>
              <a:rPr lang="fr-FR" sz="700" b="1" dirty="0" smtClean="0">
                <a:solidFill>
                  <a:srgbClr val="4F504F"/>
                </a:solidFill>
              </a:rPr>
              <a:t>l'activité) Le </a:t>
            </a:r>
            <a:r>
              <a:rPr lang="fr-FR" sz="700" b="1" dirty="0">
                <a:solidFill>
                  <a:srgbClr val="4F504F"/>
                </a:solidFill>
              </a:rPr>
              <a:t>montant du prêt NACRE à taux 0 peut aller de 1 000 € à 8 000 </a:t>
            </a:r>
            <a:r>
              <a:rPr lang="fr-FR" sz="700" b="1" dirty="0" smtClean="0">
                <a:solidFill>
                  <a:srgbClr val="4F504F"/>
                </a:solidFill>
              </a:rPr>
              <a:t>€, durée maximum 5 ans. </a:t>
            </a:r>
            <a:r>
              <a:rPr lang="fr-FR" sz="700" dirty="0" smtClean="0">
                <a:solidFill>
                  <a:srgbClr val="4F504F"/>
                </a:solidFill>
              </a:rPr>
              <a:t>le </a:t>
            </a:r>
            <a:r>
              <a:rPr lang="fr-FR" sz="700" dirty="0">
                <a:solidFill>
                  <a:srgbClr val="4F504F"/>
                </a:solidFill>
              </a:rPr>
              <a:t>prêt doit obligatoirement être couplé avec un prêt bancaire dont le montant et la durée doivent être supérieurs ou égaux au montant et à la durée du prêt à taux </a:t>
            </a:r>
            <a:r>
              <a:rPr lang="fr-FR" sz="700" dirty="0" smtClean="0">
                <a:solidFill>
                  <a:srgbClr val="4F504F"/>
                </a:solidFill>
              </a:rPr>
              <a:t>zéro. Le </a:t>
            </a:r>
            <a:r>
              <a:rPr lang="fr-FR" sz="700" dirty="0">
                <a:solidFill>
                  <a:srgbClr val="4F504F"/>
                </a:solidFill>
              </a:rPr>
              <a:t>plan de financement des projets individuels de création est plafonné à 75 000 euros. Les projets de reprise d'entreprise et les projets collectifs ne sont pas concernés par ce </a:t>
            </a:r>
            <a:r>
              <a:rPr lang="fr-FR" sz="700" dirty="0" smtClean="0">
                <a:solidFill>
                  <a:srgbClr val="4F504F"/>
                </a:solidFill>
              </a:rPr>
              <a:t>plafond.</a:t>
            </a:r>
            <a:endParaRPr lang="fr-FR" sz="700" b="1" dirty="0">
              <a:solidFill>
                <a:srgbClr val="4F504F"/>
              </a:solidFill>
            </a:endParaRPr>
          </a:p>
          <a:p>
            <a:pPr algn="just" defTabSz="914400"/>
            <a:endParaRPr lang="fr-FR" sz="700" b="1" dirty="0">
              <a:solidFill>
                <a:srgbClr val="4F504F"/>
              </a:solidFill>
            </a:endParaRPr>
          </a:p>
        </p:txBody>
      </p:sp>
      <p:sp>
        <p:nvSpPr>
          <p:cNvPr id="14" name="Rectangle 10"/>
          <p:cNvSpPr>
            <a:spLocks noChangeArrowheads="1"/>
          </p:cNvSpPr>
          <p:nvPr/>
        </p:nvSpPr>
        <p:spPr bwMode="auto">
          <a:xfrm>
            <a:off x="3662307" y="1837347"/>
            <a:ext cx="3115832" cy="668938"/>
          </a:xfrm>
          <a:prstGeom prst="rect">
            <a:avLst/>
          </a:prstGeom>
          <a:solidFill>
            <a:srgbClr val="ECECEC"/>
          </a:solidFill>
          <a:ln>
            <a:noFill/>
          </a:ln>
          <a:extLst/>
        </p:spPr>
        <p:txBody>
          <a:bodyPr anchor="t"/>
          <a:lstStyle/>
          <a:p>
            <a:r>
              <a:rPr lang="fr-FR" sz="800" b="1" dirty="0" smtClean="0">
                <a:solidFill>
                  <a:srgbClr val="4F504F"/>
                </a:solidFill>
              </a:rPr>
              <a:t>Avantages clients </a:t>
            </a:r>
            <a:endParaRPr lang="fr-FR" sz="800" dirty="0">
              <a:solidFill>
                <a:srgbClr val="4F504F"/>
              </a:solidFill>
            </a:endParaRPr>
          </a:p>
          <a:p>
            <a:pPr marL="171450" indent="-171450">
              <a:buFont typeface="Arial"/>
              <a:buChar char="•"/>
            </a:pPr>
            <a:r>
              <a:rPr lang="fr-FR" sz="800" dirty="0" smtClean="0">
                <a:solidFill>
                  <a:srgbClr val="4F504F"/>
                </a:solidFill>
              </a:rPr>
              <a:t>Réduction des frais de dossier de moitié</a:t>
            </a:r>
          </a:p>
          <a:p>
            <a:pPr marL="171450" indent="-171450">
              <a:buFont typeface="Arial"/>
              <a:buChar char="•"/>
            </a:pPr>
            <a:r>
              <a:rPr lang="fr-FR" sz="800" dirty="0" smtClean="0">
                <a:solidFill>
                  <a:srgbClr val="4F504F"/>
                </a:solidFill>
              </a:rPr>
              <a:t>Taux privilégié </a:t>
            </a:r>
          </a:p>
          <a:p>
            <a:pPr marL="171450" indent="-171450">
              <a:buFont typeface="Arial"/>
              <a:buChar char="•"/>
            </a:pPr>
            <a:r>
              <a:rPr lang="fr-FR" sz="800" dirty="0" smtClean="0">
                <a:solidFill>
                  <a:srgbClr val="4F504F"/>
                </a:solidFill>
              </a:rPr>
              <a:t>Différé de 3 mois possible à la mise en place du prêt</a:t>
            </a:r>
            <a:endParaRPr lang="fr-FR" sz="800" dirty="0">
              <a:solidFill>
                <a:srgbClr val="4F504F"/>
              </a:solidFill>
            </a:endParaRPr>
          </a:p>
          <a:p>
            <a:pPr marL="171450" indent="-171450">
              <a:buFont typeface="Arial"/>
              <a:buChar char="•"/>
            </a:pPr>
            <a:endParaRPr lang="fr-FR" sz="800" dirty="0">
              <a:solidFill>
                <a:srgbClr val="4F504F"/>
              </a:solidFill>
            </a:endParaRPr>
          </a:p>
          <a:p>
            <a:pPr defTabSz="914400"/>
            <a:r>
              <a:rPr lang="fr-FR" sz="700" b="1" dirty="0" smtClean="0">
                <a:solidFill>
                  <a:srgbClr val="4F504F"/>
                </a:solidFill>
              </a:rPr>
              <a:t> </a:t>
            </a:r>
          </a:p>
          <a:p>
            <a:pPr defTabSz="914400"/>
            <a:endParaRPr lang="fr-FR" sz="700" b="1" dirty="0">
              <a:solidFill>
                <a:srgbClr val="4F504F"/>
              </a:solidFill>
            </a:endParaRPr>
          </a:p>
        </p:txBody>
      </p:sp>
      <p:sp>
        <p:nvSpPr>
          <p:cNvPr id="15" name="Rectangle 10"/>
          <p:cNvSpPr>
            <a:spLocks noChangeArrowheads="1"/>
          </p:cNvSpPr>
          <p:nvPr/>
        </p:nvSpPr>
        <p:spPr bwMode="auto">
          <a:xfrm>
            <a:off x="134456" y="5100453"/>
            <a:ext cx="6645910" cy="272470"/>
          </a:xfrm>
          <a:prstGeom prst="rect">
            <a:avLst/>
          </a:prstGeom>
          <a:solidFill>
            <a:srgbClr val="CD0920"/>
          </a:solidFill>
          <a:ln>
            <a:noFill/>
          </a:ln>
          <a:extLst/>
        </p:spPr>
        <p:txBody>
          <a:bodyPr anchor="ctr" anchorCtr="0"/>
          <a:lstStyle/>
          <a:p>
            <a:pPr defTabSz="914400"/>
            <a:r>
              <a:rPr lang="fr-FR" sz="800" b="1" dirty="0" smtClean="0">
                <a:solidFill>
                  <a:srgbClr val="FFFFFF"/>
                </a:solidFill>
              </a:rPr>
              <a:t>LE DISPOSITIF NACRE</a:t>
            </a:r>
          </a:p>
        </p:txBody>
      </p:sp>
      <p:sp>
        <p:nvSpPr>
          <p:cNvPr id="16" name="Rectangle 10"/>
          <p:cNvSpPr>
            <a:spLocks noChangeArrowheads="1"/>
          </p:cNvSpPr>
          <p:nvPr/>
        </p:nvSpPr>
        <p:spPr bwMode="auto">
          <a:xfrm>
            <a:off x="134458" y="6583802"/>
            <a:ext cx="6643681" cy="272470"/>
          </a:xfrm>
          <a:prstGeom prst="rect">
            <a:avLst/>
          </a:prstGeom>
          <a:solidFill>
            <a:srgbClr val="CD0920"/>
          </a:solidFill>
          <a:ln>
            <a:noFill/>
          </a:ln>
          <a:extLst/>
        </p:spPr>
        <p:txBody>
          <a:bodyPr anchor="ctr" anchorCtr="0"/>
          <a:lstStyle/>
          <a:p>
            <a:pPr defTabSz="914400"/>
            <a:r>
              <a:rPr lang="fr-FR" sz="800" b="1" dirty="0" smtClean="0">
                <a:solidFill>
                  <a:srgbClr val="FFFFFF"/>
                </a:solidFill>
              </a:rPr>
              <a:t>LES CONTRE-GARANTIES</a:t>
            </a:r>
          </a:p>
        </p:txBody>
      </p:sp>
      <p:sp>
        <p:nvSpPr>
          <p:cNvPr id="17" name="Rectangle 10"/>
          <p:cNvSpPr>
            <a:spLocks noChangeArrowheads="1"/>
          </p:cNvSpPr>
          <p:nvPr/>
        </p:nvSpPr>
        <p:spPr bwMode="auto">
          <a:xfrm>
            <a:off x="134458" y="6911648"/>
            <a:ext cx="6643681" cy="859263"/>
          </a:xfrm>
          <a:prstGeom prst="rect">
            <a:avLst/>
          </a:prstGeom>
          <a:solidFill>
            <a:srgbClr val="ECECEC"/>
          </a:solidFill>
          <a:ln>
            <a:noFill/>
          </a:ln>
          <a:extLst/>
        </p:spPr>
        <p:txBody>
          <a:bodyPr anchor="t"/>
          <a:lstStyle/>
          <a:p>
            <a:pPr algn="just" defTabSz="914400"/>
            <a:r>
              <a:rPr lang="fr-FR" sz="700" b="1" dirty="0" smtClean="0">
                <a:solidFill>
                  <a:srgbClr val="4F504F"/>
                </a:solidFill>
              </a:rPr>
              <a:t>FONDS DE GARANTIE À L’INITIATIVE DES FEMMES – FGIF : cf. recto</a:t>
            </a:r>
          </a:p>
          <a:p>
            <a:pPr algn="just" defTabSz="914400">
              <a:lnSpc>
                <a:spcPct val="50000"/>
              </a:lnSpc>
            </a:pPr>
            <a:endParaRPr lang="fr-FR" sz="700" b="1" dirty="0">
              <a:solidFill>
                <a:srgbClr val="4F504F"/>
              </a:solidFill>
            </a:endParaRPr>
          </a:p>
          <a:p>
            <a:pPr algn="just"/>
            <a:r>
              <a:rPr lang="fr-FR" sz="700" b="1" dirty="0" smtClean="0">
                <a:solidFill>
                  <a:srgbClr val="4F504F"/>
                </a:solidFill>
              </a:rPr>
              <a:t>FRANCE ACTIVE GARANTIE – LOI GALLAND</a:t>
            </a:r>
            <a:r>
              <a:rPr lang="fr-FR" sz="700" b="1" dirty="0">
                <a:solidFill>
                  <a:srgbClr val="4F504F"/>
                </a:solidFill>
              </a:rPr>
              <a:t> </a:t>
            </a:r>
            <a:r>
              <a:rPr lang="fr-FR" sz="700" b="1" dirty="0" smtClean="0">
                <a:solidFill>
                  <a:srgbClr val="4F504F"/>
                </a:solidFill>
              </a:rPr>
              <a:t>: </a:t>
            </a:r>
            <a:r>
              <a:rPr lang="fr-FR" sz="700" dirty="0" smtClean="0">
                <a:solidFill>
                  <a:srgbClr val="4F504F"/>
                </a:solidFill>
              </a:rPr>
              <a:t>l’objectif est </a:t>
            </a:r>
            <a:r>
              <a:rPr lang="fr-FR" sz="700" dirty="0">
                <a:solidFill>
                  <a:srgbClr val="4F504F"/>
                </a:solidFill>
              </a:rPr>
              <a:t>de faciliter l’accès au crédit bancaire des créateurs d’entreprise demandeurs d’emploi, des structures d’insertion par l’activité économique et des entreprises solidaires</a:t>
            </a:r>
            <a:r>
              <a:rPr lang="fr-FR" sz="700" dirty="0" smtClean="0">
                <a:solidFill>
                  <a:srgbClr val="4F504F"/>
                </a:solidFill>
              </a:rPr>
              <a:t>. Accessible aux entreprises créées </a:t>
            </a:r>
            <a:r>
              <a:rPr lang="fr-FR" sz="700" dirty="0">
                <a:solidFill>
                  <a:srgbClr val="4F504F"/>
                </a:solidFill>
              </a:rPr>
              <a:t>par </a:t>
            </a:r>
            <a:r>
              <a:rPr lang="fr-FR" sz="700" dirty="0" smtClean="0">
                <a:solidFill>
                  <a:srgbClr val="4F504F"/>
                </a:solidFill>
              </a:rPr>
              <a:t>une </a:t>
            </a:r>
            <a:r>
              <a:rPr lang="fr-FR" sz="700" dirty="0">
                <a:solidFill>
                  <a:srgbClr val="4F504F"/>
                </a:solidFill>
              </a:rPr>
              <a:t>personne sans emploi ou en situation de précarité </a:t>
            </a:r>
            <a:r>
              <a:rPr lang="fr-FR" sz="700" dirty="0" smtClean="0">
                <a:solidFill>
                  <a:srgbClr val="4F504F"/>
                </a:solidFill>
              </a:rPr>
              <a:t>économique, ainsi qu’aux entreprises solidaires </a:t>
            </a:r>
            <a:r>
              <a:rPr lang="fr-FR" sz="700" dirty="0">
                <a:solidFill>
                  <a:srgbClr val="4F504F"/>
                </a:solidFill>
              </a:rPr>
              <a:t>(société commerciale ou association) en création ou développement, qui crée ou consolide des </a:t>
            </a:r>
            <a:r>
              <a:rPr lang="fr-FR" sz="700" dirty="0" smtClean="0">
                <a:solidFill>
                  <a:srgbClr val="4F504F"/>
                </a:solidFill>
              </a:rPr>
              <a:t>emplois. Prêts garantis : 6 mois minimum (2 ans dans certains cas) et 5 ans maximum. Pas </a:t>
            </a:r>
            <a:r>
              <a:rPr lang="fr-FR" sz="700" dirty="0">
                <a:solidFill>
                  <a:srgbClr val="4F504F"/>
                </a:solidFill>
              </a:rPr>
              <a:t>de montant minimal ni maximal</a:t>
            </a:r>
            <a:r>
              <a:rPr lang="fr-FR" sz="700" dirty="0" smtClean="0">
                <a:solidFill>
                  <a:srgbClr val="4F504F"/>
                </a:solidFill>
              </a:rPr>
              <a:t>. Pour la garantie : montant maximal de 65 % </a:t>
            </a:r>
            <a:r>
              <a:rPr lang="fr-FR" sz="700" dirty="0">
                <a:solidFill>
                  <a:srgbClr val="4F504F"/>
                </a:solidFill>
              </a:rPr>
              <a:t>pour les entreprises en création ou </a:t>
            </a:r>
            <a:r>
              <a:rPr lang="fr-FR" sz="700" dirty="0" smtClean="0">
                <a:solidFill>
                  <a:srgbClr val="4F504F"/>
                </a:solidFill>
              </a:rPr>
              <a:t>de </a:t>
            </a:r>
            <a:r>
              <a:rPr lang="fr-FR" sz="700" dirty="0">
                <a:solidFill>
                  <a:srgbClr val="4F504F"/>
                </a:solidFill>
              </a:rPr>
              <a:t>moins de 3 ans</a:t>
            </a:r>
            <a:r>
              <a:rPr lang="fr-FR" sz="700" dirty="0" smtClean="0">
                <a:solidFill>
                  <a:srgbClr val="4F504F"/>
                </a:solidFill>
              </a:rPr>
              <a:t>, 50 % dans les autres cas. Le </a:t>
            </a:r>
            <a:r>
              <a:rPr lang="fr-FR" sz="700" dirty="0">
                <a:solidFill>
                  <a:srgbClr val="4F504F"/>
                </a:solidFill>
              </a:rPr>
              <a:t>montant garanti est limité à </a:t>
            </a:r>
            <a:r>
              <a:rPr lang="fr-FR" sz="700" dirty="0" smtClean="0">
                <a:solidFill>
                  <a:srgbClr val="4F504F"/>
                </a:solidFill>
              </a:rPr>
              <a:t>30 </a:t>
            </a:r>
            <a:r>
              <a:rPr lang="fr-FR" sz="700" dirty="0">
                <a:solidFill>
                  <a:srgbClr val="4F504F"/>
                </a:solidFill>
              </a:rPr>
              <a:t>500 € (45 000 € dans certains cas).  </a:t>
            </a:r>
            <a:r>
              <a:rPr lang="fr-FR" sz="700" dirty="0" smtClean="0">
                <a:solidFill>
                  <a:srgbClr val="4F504F"/>
                </a:solidFill>
              </a:rPr>
              <a:t>Coût pour l’entreprise 2 % </a:t>
            </a:r>
            <a:r>
              <a:rPr lang="fr-FR" sz="700" dirty="0">
                <a:solidFill>
                  <a:srgbClr val="4F504F"/>
                </a:solidFill>
              </a:rPr>
              <a:t>du montant garanti, payable en une seule fois à la mise en place de la garantie.</a:t>
            </a:r>
          </a:p>
          <a:p>
            <a:pPr algn="just" defTabSz="914400"/>
            <a:endParaRPr lang="fr-FR" sz="700" dirty="0">
              <a:solidFill>
                <a:srgbClr val="4F504F"/>
              </a:solidFill>
            </a:endParaRPr>
          </a:p>
          <a:p>
            <a:pPr algn="just" defTabSz="914400"/>
            <a:endParaRPr lang="fr-FR" sz="700" b="1" dirty="0">
              <a:solidFill>
                <a:srgbClr val="4F504F"/>
              </a:solidFill>
            </a:endParaRPr>
          </a:p>
        </p:txBody>
      </p:sp>
      <p:sp>
        <p:nvSpPr>
          <p:cNvPr id="18" name="Rectangle 10"/>
          <p:cNvSpPr>
            <a:spLocks noChangeArrowheads="1"/>
          </p:cNvSpPr>
          <p:nvPr/>
        </p:nvSpPr>
        <p:spPr bwMode="auto">
          <a:xfrm>
            <a:off x="114534" y="7810972"/>
            <a:ext cx="6663605" cy="272470"/>
          </a:xfrm>
          <a:prstGeom prst="rect">
            <a:avLst/>
          </a:prstGeom>
          <a:solidFill>
            <a:srgbClr val="CD0920"/>
          </a:solidFill>
          <a:ln>
            <a:noFill/>
          </a:ln>
          <a:extLst/>
        </p:spPr>
        <p:txBody>
          <a:bodyPr anchor="ctr" anchorCtr="0"/>
          <a:lstStyle/>
          <a:p>
            <a:pPr defTabSz="914400"/>
            <a:r>
              <a:rPr lang="fr-FR" sz="800" b="1" dirty="0" smtClean="0">
                <a:solidFill>
                  <a:srgbClr val="FFFFFF"/>
                </a:solidFill>
              </a:rPr>
              <a:t>PARTICIPATION AU CAPITAL</a:t>
            </a:r>
          </a:p>
        </p:txBody>
      </p:sp>
      <p:sp>
        <p:nvSpPr>
          <p:cNvPr id="19" name="Rectangle 10"/>
          <p:cNvSpPr>
            <a:spLocks noChangeArrowheads="1"/>
          </p:cNvSpPr>
          <p:nvPr/>
        </p:nvSpPr>
        <p:spPr bwMode="auto">
          <a:xfrm>
            <a:off x="114534" y="8138818"/>
            <a:ext cx="6665832" cy="441863"/>
          </a:xfrm>
          <a:prstGeom prst="rect">
            <a:avLst/>
          </a:prstGeom>
          <a:solidFill>
            <a:srgbClr val="ECECEC"/>
          </a:solidFill>
          <a:ln>
            <a:noFill/>
          </a:ln>
          <a:extLst/>
        </p:spPr>
        <p:txBody>
          <a:bodyPr anchor="t"/>
          <a:lstStyle/>
          <a:p>
            <a:pPr algn="just" defTabSz="914400"/>
            <a:r>
              <a:rPr lang="fr-FR" sz="700" dirty="0" smtClean="0">
                <a:solidFill>
                  <a:srgbClr val="4F504F"/>
                </a:solidFill>
              </a:rPr>
              <a:t>Prises de participation temporaires dans le capital de jeunes entreprises par des investisseurs professionnels. Le montant et les modalités varient selon les projets et la phase de l’entreprise (amorçage, création, développement, transmission).</a:t>
            </a:r>
          </a:p>
          <a:p>
            <a:pPr algn="just" defTabSz="914400"/>
            <a:r>
              <a:rPr lang="fr-FR" sz="700" b="1" dirty="0" smtClean="0">
                <a:solidFill>
                  <a:srgbClr val="4F504F"/>
                </a:solidFill>
              </a:rPr>
              <a:t>Organismes compétents </a:t>
            </a:r>
            <a:r>
              <a:rPr lang="fr-FR" sz="700" dirty="0" smtClean="0">
                <a:solidFill>
                  <a:srgbClr val="4F504F"/>
                </a:solidFill>
              </a:rPr>
              <a:t>: BPI France, SIFA (France Active), Business </a:t>
            </a:r>
            <a:r>
              <a:rPr lang="fr-FR" sz="700" dirty="0" err="1" smtClean="0">
                <a:solidFill>
                  <a:srgbClr val="4F504F"/>
                </a:solidFill>
              </a:rPr>
              <a:t>Angels</a:t>
            </a:r>
            <a:r>
              <a:rPr lang="fr-FR" sz="700" dirty="0" smtClean="0">
                <a:solidFill>
                  <a:srgbClr val="4F504F"/>
                </a:solidFill>
              </a:rPr>
              <a:t>…</a:t>
            </a:r>
            <a:endParaRPr lang="fr-FR" sz="700" dirty="0">
              <a:solidFill>
                <a:srgbClr val="4F504F"/>
              </a:solidFill>
            </a:endParaRPr>
          </a:p>
          <a:p>
            <a:pPr algn="just" defTabSz="914400"/>
            <a:endParaRPr lang="fr-FR" sz="700" dirty="0">
              <a:solidFill>
                <a:srgbClr val="4F504F"/>
              </a:solidFill>
            </a:endParaRPr>
          </a:p>
          <a:p>
            <a:pPr algn="just" defTabSz="914400"/>
            <a:endParaRPr lang="fr-FR" sz="700" b="1" dirty="0">
              <a:solidFill>
                <a:srgbClr val="4F504F"/>
              </a:solidFill>
            </a:endParaRPr>
          </a:p>
        </p:txBody>
      </p:sp>
      <p:sp>
        <p:nvSpPr>
          <p:cNvPr id="21" name="Text Box 13"/>
          <p:cNvSpPr txBox="1">
            <a:spLocks noChangeArrowheads="1"/>
          </p:cNvSpPr>
          <p:nvPr/>
        </p:nvSpPr>
        <p:spPr bwMode="auto">
          <a:xfrm>
            <a:off x="134459" y="177716"/>
            <a:ext cx="6655193" cy="307777"/>
          </a:xfrm>
          <a:prstGeom prst="rect">
            <a:avLst/>
          </a:prstGeom>
          <a:solidFill>
            <a:srgbClr val="CD0920"/>
          </a:solidFill>
          <a:ln w="9525" algn="ctr">
            <a:noFill/>
            <a:miter lim="800000"/>
            <a:headEnd/>
            <a:tailEnd/>
          </a:ln>
        </p:spPr>
        <p:txBody>
          <a:bodyPr wrap="square" anchor="ctr">
            <a:spAutoFit/>
          </a:bodyPr>
          <a:lstStyle/>
          <a:p>
            <a:pPr algn="ctr" defTabSz="914400" eaLnBrk="0" fontAlgn="auto" hangingPunct="0">
              <a:spcBef>
                <a:spcPts val="0"/>
              </a:spcBef>
              <a:spcAft>
                <a:spcPts val="0"/>
              </a:spcAft>
              <a:defRPr/>
            </a:pPr>
            <a:r>
              <a:rPr lang="fr-FR" sz="1400" b="1" kern="0" dirty="0" smtClean="0">
                <a:solidFill>
                  <a:schemeClr val="bg2"/>
                </a:solidFill>
                <a:ea typeface="ＭＳ Ｐゴシック" pitchFamily="1" charset="-128"/>
              </a:rPr>
              <a:t>ENTREPRENDRE AU FÉMININ</a:t>
            </a:r>
            <a:endParaRPr lang="fr-FR" sz="1400" b="1" kern="0" dirty="0">
              <a:solidFill>
                <a:schemeClr val="bg2"/>
              </a:solidFill>
              <a:ea typeface="ＭＳ Ｐゴシック" pitchFamily="1" charset="-128"/>
            </a:endParaRPr>
          </a:p>
        </p:txBody>
      </p:sp>
    </p:spTree>
    <p:extLst>
      <p:ext uri="{BB962C8B-B14F-4D97-AF65-F5344CB8AC3E}">
        <p14:creationId xmlns:p14="http://schemas.microsoft.com/office/powerpoint/2010/main" val="3249115349"/>
      </p:ext>
    </p:extLst>
  </p:cSld>
  <p:clrMapOvr>
    <a:masterClrMapping/>
  </p:clrMapOvr>
</p:sld>
</file>

<file path=ppt/theme/theme1.xml><?xml version="1.0" encoding="utf-8"?>
<a:theme xmlns:a="http://schemas.openxmlformats.org/drawingml/2006/main" name="1-Caisse d'Epargne">
  <a:themeElements>
    <a:clrScheme name="Caisse d'Epargne">
      <a:dk1>
        <a:srgbClr val="4F504F"/>
      </a:dk1>
      <a:lt1>
        <a:srgbClr val="CDCECC"/>
      </a:lt1>
      <a:dk2>
        <a:srgbClr val="000000"/>
      </a:dk2>
      <a:lt2>
        <a:srgbClr val="FFFFFF"/>
      </a:lt2>
      <a:accent1>
        <a:srgbClr val="CD0920"/>
      </a:accent1>
      <a:accent2>
        <a:srgbClr val="4F504F"/>
      </a:accent2>
      <a:accent3>
        <a:srgbClr val="9EA09E"/>
      </a:accent3>
      <a:accent4>
        <a:srgbClr val="9E0827"/>
      </a:accent4>
      <a:accent5>
        <a:srgbClr val="A79C86"/>
      </a:accent5>
      <a:accent6>
        <a:srgbClr val="DE6225"/>
      </a:accent6>
      <a:hlink>
        <a:srgbClr val="CD0920"/>
      </a:hlink>
      <a:folHlink>
        <a:srgbClr val="581D41"/>
      </a:folHlink>
    </a:clrScheme>
    <a:fontScheme name="Caisse d'Epargne">
      <a:majorFont>
        <a:latin typeface="Franklin Gothic Book"/>
        <a:ea typeface=""/>
        <a:cs typeface=""/>
      </a:majorFont>
      <a:minorFont>
        <a:latin typeface="Helvetica"/>
        <a:ea typeface=""/>
        <a:cs typeface=""/>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Pro">
  <a:themeElements>
    <a:clrScheme name="Caisse d'Epargne">
      <a:dk1>
        <a:srgbClr val="4F504F"/>
      </a:dk1>
      <a:lt1>
        <a:srgbClr val="CDCECC"/>
      </a:lt1>
      <a:dk2>
        <a:srgbClr val="000000"/>
      </a:dk2>
      <a:lt2>
        <a:srgbClr val="FFFFFF"/>
      </a:lt2>
      <a:accent1>
        <a:srgbClr val="CD0920"/>
      </a:accent1>
      <a:accent2>
        <a:srgbClr val="4F504F"/>
      </a:accent2>
      <a:accent3>
        <a:srgbClr val="9EA09E"/>
      </a:accent3>
      <a:accent4>
        <a:srgbClr val="9E0827"/>
      </a:accent4>
      <a:accent5>
        <a:srgbClr val="A79C86"/>
      </a:accent5>
      <a:accent6>
        <a:srgbClr val="DE6225"/>
      </a:accent6>
      <a:hlink>
        <a:srgbClr val="CD0920"/>
      </a:hlink>
      <a:folHlink>
        <a:srgbClr val="581D41"/>
      </a:folHlink>
    </a:clrScheme>
    <a:fontScheme name="Caisse d'Epargne">
      <a:majorFont>
        <a:latin typeface="Franklin Gothic Book"/>
        <a:ea typeface=""/>
        <a:cs typeface=""/>
      </a:majorFont>
      <a:minorFont>
        <a:latin typeface="Helvetica"/>
        <a:ea typeface=""/>
        <a:cs typeface=""/>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27A1409A9DDCB4881B142184B812D3D" ma:contentTypeVersion="0" ma:contentTypeDescription="Crée un document." ma:contentTypeScope="" ma:versionID="caf034c29ba3d9ce99fd52d7db6c41a7">
  <xsd:schema xmlns:xsd="http://www.w3.org/2001/XMLSchema" xmlns:xs="http://www.w3.org/2001/XMLSchema" xmlns:p="http://schemas.microsoft.com/office/2006/metadata/properties" targetNamespace="http://schemas.microsoft.com/office/2006/metadata/properties" ma:root="true" ma:fieldsID="ab09c1ba23edfaa45a5e9d385267c9b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F180302-D716-4CFE-9787-5DAA266B74E7}">
  <ds:schemaRefs>
    <ds:schemaRef ds:uri="http://www.w3.org/XML/1998/namespace"/>
    <ds:schemaRef ds:uri="http://schemas.microsoft.com/office/2006/metadata/properties"/>
    <ds:schemaRef ds:uri="http://purl.org/dc/terms/"/>
    <ds:schemaRef ds:uri="http://schemas.openxmlformats.org/package/2006/metadata/core-properties"/>
    <ds:schemaRef ds:uri="http://purl.org/dc/dcmitype/"/>
    <ds:schemaRef ds:uri="http://purl.org/dc/elements/1.1/"/>
    <ds:schemaRef ds:uri="http://schemas.microsoft.com/office/2006/documentManagement/types"/>
    <ds:schemaRef ds:uri="http://schemas.microsoft.com/office/infopath/2007/PartnerControls"/>
  </ds:schemaRefs>
</ds:datastoreItem>
</file>

<file path=customXml/itemProps2.xml><?xml version="1.0" encoding="utf-8"?>
<ds:datastoreItem xmlns:ds="http://schemas.openxmlformats.org/officeDocument/2006/customXml" ds:itemID="{6D4DF65C-74B5-4556-8CFA-ADEB6A0B67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0494FDE2-F4AD-4060-A8B5-D619A036171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838</TotalTime>
  <Words>1422</Words>
  <Application>Microsoft Office PowerPoint</Application>
  <PresentationFormat>Affichage à l'écran (4:3)</PresentationFormat>
  <Paragraphs>85</Paragraphs>
  <Slides>2</Slides>
  <Notes>0</Notes>
  <HiddenSlides>0</HiddenSlides>
  <MMClips>0</MMClips>
  <ScaleCrop>false</ScaleCrop>
  <HeadingPairs>
    <vt:vector size="4" baseType="variant">
      <vt:variant>
        <vt:lpstr>Thème</vt:lpstr>
      </vt:variant>
      <vt:variant>
        <vt:i4>2</vt:i4>
      </vt:variant>
      <vt:variant>
        <vt:lpstr>Titres des diapositives</vt:lpstr>
      </vt:variant>
      <vt:variant>
        <vt:i4>2</vt:i4>
      </vt:variant>
    </vt:vector>
  </HeadingPairs>
  <TitlesOfParts>
    <vt:vector size="4" baseType="lpstr">
      <vt:lpstr>1-Caisse d'Epargne</vt:lpstr>
      <vt:lpstr>2_Pro</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Groupe \Tbwa</dc:creator>
  <cp:lastModifiedBy>A5704641</cp:lastModifiedBy>
  <cp:revision>70</cp:revision>
  <cp:lastPrinted>2015-06-11T13:54:27Z</cp:lastPrinted>
  <dcterms:created xsi:type="dcterms:W3CDTF">2014-02-18T14:40:41Z</dcterms:created>
  <dcterms:modified xsi:type="dcterms:W3CDTF">2016-07-06T07:37:16Z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0x010100327A1409A9DDCB4881B142184B812D3D</vt:lpwstr>
  </property>
</Properties>
</file>