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8"/>
  </p:notesMasterIdLst>
  <p:handoutMasterIdLst>
    <p:handoutMasterId r:id="rId29"/>
  </p:handoutMasterIdLst>
  <p:sldIdLst>
    <p:sldId id="433" r:id="rId13"/>
    <p:sldId id="443" r:id="rId14"/>
    <p:sldId id="428" r:id="rId15"/>
    <p:sldId id="444" r:id="rId16"/>
    <p:sldId id="430" r:id="rId17"/>
    <p:sldId id="436" r:id="rId18"/>
    <p:sldId id="435" r:id="rId19"/>
    <p:sldId id="445" r:id="rId20"/>
    <p:sldId id="437" r:id="rId21"/>
    <p:sldId id="446" r:id="rId22"/>
    <p:sldId id="438" r:id="rId23"/>
    <p:sldId id="439" r:id="rId24"/>
    <p:sldId id="434" r:id="rId25"/>
    <p:sldId id="441" r:id="rId26"/>
    <p:sldId id="442" r:id="rId2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userDrawn="1">
          <p15:clr>
            <a:srgbClr val="A4A3A4"/>
          </p15:clr>
        </p15:guide>
        <p15:guide id="2" orient="horz" pos="4005" userDrawn="1">
          <p15:clr>
            <a:srgbClr val="A4A3A4"/>
          </p15:clr>
        </p15:guide>
        <p15:guide id="3" orient="horz" pos="4319" userDrawn="1">
          <p15:clr>
            <a:srgbClr val="A4A3A4"/>
          </p15:clr>
        </p15:guide>
        <p15:guide id="4" orient="horz" pos="167" userDrawn="1">
          <p15:clr>
            <a:srgbClr val="A4A3A4"/>
          </p15:clr>
        </p15:guide>
        <p15:guide id="5" orient="horz" pos="853" userDrawn="1">
          <p15:clr>
            <a:srgbClr val="A4A3A4"/>
          </p15:clr>
        </p15:guide>
        <p15:guide id="6" pos="251" userDrawn="1">
          <p15:clr>
            <a:srgbClr val="A4A3A4"/>
          </p15:clr>
        </p15:guide>
        <p15:guide id="7" pos="7469" userDrawn="1">
          <p15:clr>
            <a:srgbClr val="A4A3A4"/>
          </p15:clr>
        </p15:guide>
        <p15:guide id="8" pos="643"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F6F7"/>
    <a:srgbClr val="FFFFCC"/>
    <a:srgbClr val="F6E8EA"/>
    <a:srgbClr val="D2D2D2"/>
    <a:srgbClr val="E4F4D9"/>
    <a:srgbClr val="DE6225"/>
    <a:srgbClr val="581D41"/>
    <a:srgbClr val="F7DAAF"/>
    <a:srgbClr val="A79C86"/>
    <a:srgbClr val="EB0F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29" autoAdjust="0"/>
  </p:normalViewPr>
  <p:slideViewPr>
    <p:cSldViewPr snapToGrid="0">
      <p:cViewPr varScale="1">
        <p:scale>
          <a:sx n="123" d="100"/>
          <a:sy n="123" d="100"/>
        </p:scale>
        <p:origin x="114" y="168"/>
      </p:cViewPr>
      <p:guideLst>
        <p:guide orient="horz" pos="693"/>
        <p:guide orient="horz" pos="4005"/>
        <p:guide orient="horz" pos="4319"/>
        <p:guide orient="horz" pos="167"/>
        <p:guide orient="horz" pos="853"/>
        <p:guide pos="251"/>
        <p:guide pos="7469"/>
        <p:guide pos="64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1654E2-87B2-43C7-8FEC-F3E26679E024}"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fr-FR"/>
        </a:p>
      </dgm:t>
    </dgm:pt>
    <dgm:pt modelId="{D9C9E8E5-2FEE-4464-8A76-8013C3B9D0B0}">
      <dgm:prSet phldrT="[Texte]" custT="1"/>
      <dgm:spPr/>
      <dgm:t>
        <a:bodyPr/>
        <a:lstStyle/>
        <a:p>
          <a:r>
            <a:rPr lang="fr-FR" sz="3100" dirty="0"/>
            <a:t> </a:t>
          </a:r>
        </a:p>
        <a:p>
          <a:r>
            <a:rPr lang="fr-FR" sz="2400" dirty="0"/>
            <a:t>Type de projet</a:t>
          </a:r>
        </a:p>
        <a:p>
          <a:endParaRPr lang="fr-FR" sz="3100" dirty="0"/>
        </a:p>
      </dgm:t>
    </dgm:pt>
    <dgm:pt modelId="{499BEE32-E1F5-40E2-BD48-B8EC43843FAA}" type="parTrans" cxnId="{68ED4063-37C6-46D8-9E59-B9DFC51BBB14}">
      <dgm:prSet/>
      <dgm:spPr/>
      <dgm:t>
        <a:bodyPr/>
        <a:lstStyle/>
        <a:p>
          <a:endParaRPr lang="fr-FR"/>
        </a:p>
      </dgm:t>
    </dgm:pt>
    <dgm:pt modelId="{6ED05488-FAE8-4675-8950-ECC9A7D0A47B}" type="sibTrans" cxnId="{68ED4063-37C6-46D8-9E59-B9DFC51BBB14}">
      <dgm:prSet/>
      <dgm:spPr/>
      <dgm:t>
        <a:bodyPr/>
        <a:lstStyle/>
        <a:p>
          <a:endParaRPr lang="fr-FR"/>
        </a:p>
      </dgm:t>
    </dgm:pt>
    <dgm:pt modelId="{0EDC711D-AA5B-457E-99C5-E132B3331817}">
      <dgm:prSet phldrT="[Texte]" custT="1"/>
      <dgm:spPr/>
      <dgm:t>
        <a:bodyPr/>
        <a:lstStyle/>
        <a:p>
          <a:r>
            <a:rPr lang="fr-FR" sz="1400" b="1" dirty="0">
              <a:latin typeface="Calibri" pitchFamily="34" charset="0"/>
            </a:rPr>
            <a:t> AGRICULTURE </a:t>
          </a:r>
          <a:r>
            <a:rPr lang="fr-FR" sz="1400" b="0" dirty="0">
              <a:latin typeface="Calibri" pitchFamily="34" charset="0"/>
            </a:rPr>
            <a:t>sauf pêche, pisciculture et aquaculture</a:t>
          </a:r>
          <a:endParaRPr lang="fr-FR" sz="1400" b="0" dirty="0"/>
        </a:p>
      </dgm:t>
    </dgm:pt>
    <dgm:pt modelId="{6B887DE6-325D-455A-86F6-21DA74E4B93E}" type="parTrans" cxnId="{77463164-5DAA-4AEA-9F5D-93B91969B489}">
      <dgm:prSet/>
      <dgm:spPr/>
      <dgm:t>
        <a:bodyPr/>
        <a:lstStyle/>
        <a:p>
          <a:endParaRPr lang="fr-FR"/>
        </a:p>
      </dgm:t>
    </dgm:pt>
    <dgm:pt modelId="{92E459E8-3B11-4C05-A3C6-802FD61A8314}" type="sibTrans" cxnId="{77463164-5DAA-4AEA-9F5D-93B91969B489}">
      <dgm:prSet/>
      <dgm:spPr/>
      <dgm:t>
        <a:bodyPr/>
        <a:lstStyle/>
        <a:p>
          <a:endParaRPr lang="fr-FR"/>
        </a:p>
      </dgm:t>
    </dgm:pt>
    <dgm:pt modelId="{E385810C-A3D9-432D-BD0B-FFEC2EE00E5A}">
      <dgm:prSet phldrT="[Texte]" custT="1"/>
      <dgm:spPr/>
      <dgm:t>
        <a:bodyPr/>
        <a:lstStyle/>
        <a:p>
          <a:r>
            <a:rPr lang="fr-FR" sz="2400" dirty="0"/>
            <a:t>Caractéristiques des crédits</a:t>
          </a:r>
        </a:p>
        <a:p>
          <a:r>
            <a:rPr lang="fr-FR" sz="1600" i="1" dirty="0"/>
            <a:t>Une garantie normée</a:t>
          </a:r>
        </a:p>
      </dgm:t>
    </dgm:pt>
    <dgm:pt modelId="{AEB533DE-6C82-4DDE-BD90-6BC3F1FCAD08}" type="parTrans" cxnId="{E8143C96-091F-43A8-93D9-95D2C7DC06D7}">
      <dgm:prSet/>
      <dgm:spPr/>
      <dgm:t>
        <a:bodyPr/>
        <a:lstStyle/>
        <a:p>
          <a:endParaRPr lang="fr-FR"/>
        </a:p>
      </dgm:t>
    </dgm:pt>
    <dgm:pt modelId="{1458F1E4-1B31-4125-B615-8E9DCADEEAEA}" type="sibTrans" cxnId="{E8143C96-091F-43A8-93D9-95D2C7DC06D7}">
      <dgm:prSet/>
      <dgm:spPr/>
      <dgm:t>
        <a:bodyPr/>
        <a:lstStyle/>
        <a:p>
          <a:endParaRPr lang="fr-FR"/>
        </a:p>
      </dgm:t>
    </dgm:pt>
    <dgm:pt modelId="{E831CE42-D24E-4E94-ABF2-F712CCA63C4F}">
      <dgm:prSet phldrT="[Texte]" custT="1"/>
      <dgm:spPr/>
      <dgm:t>
        <a:bodyPr/>
        <a:lstStyle/>
        <a:p>
          <a:r>
            <a:rPr lang="fr-FR" sz="2400" dirty="0"/>
            <a:t>Modalités</a:t>
          </a:r>
        </a:p>
      </dgm:t>
    </dgm:pt>
    <dgm:pt modelId="{1DED92D5-E4C1-41F2-B615-78B4D73FBE89}" type="parTrans" cxnId="{C48648A7-EF15-42C7-8106-6B194ADD10D6}">
      <dgm:prSet/>
      <dgm:spPr/>
      <dgm:t>
        <a:bodyPr/>
        <a:lstStyle/>
        <a:p>
          <a:endParaRPr lang="fr-FR"/>
        </a:p>
      </dgm:t>
    </dgm:pt>
    <dgm:pt modelId="{1B0D0C6D-D336-48AC-8CFB-FF8CCBE4A377}" type="sibTrans" cxnId="{C48648A7-EF15-42C7-8106-6B194ADD10D6}">
      <dgm:prSet/>
      <dgm:spPr/>
      <dgm:t>
        <a:bodyPr/>
        <a:lstStyle/>
        <a:p>
          <a:endParaRPr lang="fr-FR"/>
        </a:p>
      </dgm:t>
    </dgm:pt>
    <dgm:pt modelId="{7F72A7FA-9497-4ACA-A906-866283AAB7FD}">
      <dgm:prSet phldrT="[Texte]" custT="1"/>
      <dgm:spPr/>
      <dgm:t>
        <a:bodyPr/>
        <a:lstStyle/>
        <a:p>
          <a:r>
            <a:rPr lang="fr-FR" sz="1400" dirty="0">
              <a:latin typeface="+mn-lt"/>
            </a:rPr>
            <a:t>Une quotité fixe de </a:t>
          </a:r>
          <a:r>
            <a:rPr lang="fr-FR" sz="1800" b="1" dirty="0">
              <a:latin typeface="+mn-lt"/>
            </a:rPr>
            <a:t>60%</a:t>
          </a:r>
          <a:endParaRPr lang="fr-FR" sz="1800" b="1" u="sng" dirty="0">
            <a:latin typeface="+mn-lt"/>
          </a:endParaRPr>
        </a:p>
      </dgm:t>
    </dgm:pt>
    <dgm:pt modelId="{6F769274-ED37-49C2-B0F6-2612A3F53B0B}" type="parTrans" cxnId="{0CC1423E-34CC-4C8D-8271-81ED790C464E}">
      <dgm:prSet/>
      <dgm:spPr/>
      <dgm:t>
        <a:bodyPr/>
        <a:lstStyle/>
        <a:p>
          <a:endParaRPr lang="fr-FR"/>
        </a:p>
      </dgm:t>
    </dgm:pt>
    <dgm:pt modelId="{68AC4556-0EC2-4F33-89F9-BFC458CD3131}" type="sibTrans" cxnId="{0CC1423E-34CC-4C8D-8271-81ED790C464E}">
      <dgm:prSet/>
      <dgm:spPr/>
      <dgm:t>
        <a:bodyPr/>
        <a:lstStyle/>
        <a:p>
          <a:endParaRPr lang="fr-FR"/>
        </a:p>
      </dgm:t>
    </dgm:pt>
    <dgm:pt modelId="{32444BF4-BB4C-4158-BB88-22D04B02C013}">
      <dgm:prSet phldrT="[Texte]" custT="1"/>
      <dgm:spPr/>
      <dgm:t>
        <a:bodyPr/>
        <a:lstStyle/>
        <a:p>
          <a:endParaRPr lang="fr-FR" sz="1400" dirty="0"/>
        </a:p>
      </dgm:t>
    </dgm:pt>
    <dgm:pt modelId="{7459A96C-3AC7-4961-AB4E-80969CFA8509}" type="parTrans" cxnId="{FCD10359-987F-4953-A6D6-9536035B031A}">
      <dgm:prSet/>
      <dgm:spPr/>
      <dgm:t>
        <a:bodyPr/>
        <a:lstStyle/>
        <a:p>
          <a:endParaRPr lang="fr-FR"/>
        </a:p>
      </dgm:t>
    </dgm:pt>
    <dgm:pt modelId="{04E6A472-D349-459D-A0CA-9699565D2A9A}" type="sibTrans" cxnId="{FCD10359-987F-4953-A6D6-9536035B031A}">
      <dgm:prSet/>
      <dgm:spPr/>
      <dgm:t>
        <a:bodyPr/>
        <a:lstStyle/>
        <a:p>
          <a:endParaRPr lang="fr-FR"/>
        </a:p>
      </dgm:t>
    </dgm:pt>
    <dgm:pt modelId="{32178E86-715E-400A-B4E3-FCB9D5411A29}">
      <dgm:prSet phldrT="[Texte]" custT="1"/>
      <dgm:spPr/>
      <dgm:t>
        <a:bodyPr/>
        <a:lstStyle/>
        <a:p>
          <a:endParaRPr lang="fr-FR" sz="1400" dirty="0"/>
        </a:p>
      </dgm:t>
    </dgm:pt>
    <dgm:pt modelId="{0AF325BE-5DD6-47D2-AABF-3B4C6C8DCE96}" type="parTrans" cxnId="{F632AE94-F482-4650-8AB0-27157304D567}">
      <dgm:prSet/>
      <dgm:spPr/>
      <dgm:t>
        <a:bodyPr/>
        <a:lstStyle/>
        <a:p>
          <a:endParaRPr lang="fr-FR"/>
        </a:p>
      </dgm:t>
    </dgm:pt>
    <dgm:pt modelId="{FC844754-056E-43E2-8623-192D5100DB55}" type="sibTrans" cxnId="{F632AE94-F482-4650-8AB0-27157304D567}">
      <dgm:prSet/>
      <dgm:spPr/>
      <dgm:t>
        <a:bodyPr/>
        <a:lstStyle/>
        <a:p>
          <a:endParaRPr lang="fr-FR"/>
        </a:p>
      </dgm:t>
    </dgm:pt>
    <dgm:pt modelId="{145902B2-61B3-41BB-A743-26E2E9306E01}">
      <dgm:prSet phldrT="[Texte]" custT="1"/>
      <dgm:spPr/>
      <dgm:t>
        <a:bodyPr/>
        <a:lstStyle/>
        <a:p>
          <a:r>
            <a:rPr lang="fr-FR" sz="1400" dirty="0"/>
            <a:t> Tout investissement</a:t>
          </a:r>
          <a:r>
            <a:rPr lang="fr-FR" sz="1400" b="1" dirty="0"/>
            <a:t> </a:t>
          </a:r>
          <a:r>
            <a:rPr lang="fr-FR" sz="1400" dirty="0"/>
            <a:t>dans le cadre d’opérations de :	</a:t>
          </a:r>
          <a:endParaRPr lang="fr-FR" sz="1400" b="1" dirty="0"/>
        </a:p>
      </dgm:t>
    </dgm:pt>
    <dgm:pt modelId="{43E8388C-8216-4103-BF98-B3782188D2D1}" type="parTrans" cxnId="{B408B723-8E7F-4D7D-A066-4328300F15D4}">
      <dgm:prSet/>
      <dgm:spPr/>
      <dgm:t>
        <a:bodyPr/>
        <a:lstStyle/>
        <a:p>
          <a:endParaRPr lang="fr-FR"/>
        </a:p>
      </dgm:t>
    </dgm:pt>
    <dgm:pt modelId="{28A9FDD2-1A88-4DB2-AFEE-5C9BBA3EF693}" type="sibTrans" cxnId="{B408B723-8E7F-4D7D-A066-4328300F15D4}">
      <dgm:prSet/>
      <dgm:spPr/>
      <dgm:t>
        <a:bodyPr/>
        <a:lstStyle/>
        <a:p>
          <a:endParaRPr lang="fr-FR"/>
        </a:p>
      </dgm:t>
    </dgm:pt>
    <dgm:pt modelId="{28C6EE8C-B769-4078-A4B0-8F6965E24381}">
      <dgm:prSet phldrT="[Texte]" custT="1"/>
      <dgm:spPr/>
      <dgm:t>
        <a:bodyPr/>
        <a:lstStyle/>
        <a:p>
          <a:r>
            <a:rPr lang="fr-FR" sz="1400" dirty="0"/>
            <a:t>Durée de remboursement: maxi </a:t>
          </a:r>
          <a:r>
            <a:rPr lang="fr-FR" sz="1400" b="1" dirty="0"/>
            <a:t>180 mois DA inclus </a:t>
          </a:r>
          <a:r>
            <a:rPr lang="fr-FR" sz="1400" b="0" dirty="0"/>
            <a:t>(12 mois max)</a:t>
          </a:r>
        </a:p>
      </dgm:t>
    </dgm:pt>
    <dgm:pt modelId="{0F1F8051-5226-4BF6-A377-A3BEB5A378D0}" type="parTrans" cxnId="{EA7934DB-7632-4D45-80D8-CBC586863E2C}">
      <dgm:prSet/>
      <dgm:spPr/>
      <dgm:t>
        <a:bodyPr/>
        <a:lstStyle/>
        <a:p>
          <a:endParaRPr lang="fr-FR"/>
        </a:p>
      </dgm:t>
    </dgm:pt>
    <dgm:pt modelId="{060F2016-5B49-4445-9B9C-84563D2D89EC}" type="sibTrans" cxnId="{EA7934DB-7632-4D45-80D8-CBC586863E2C}">
      <dgm:prSet/>
      <dgm:spPr/>
      <dgm:t>
        <a:bodyPr/>
        <a:lstStyle/>
        <a:p>
          <a:endParaRPr lang="fr-FR"/>
        </a:p>
      </dgm:t>
    </dgm:pt>
    <dgm:pt modelId="{C1FEF249-39DE-4036-8001-52E6120B2D9B}">
      <dgm:prSet phldrT="[Texte]" custT="1"/>
      <dgm:spPr/>
      <dgm:t>
        <a:bodyPr/>
        <a:lstStyle/>
        <a:p>
          <a:r>
            <a:rPr lang="fr-FR" sz="1400" dirty="0"/>
            <a:t>Amort </a:t>
          </a:r>
          <a:r>
            <a:rPr lang="fr-FR" sz="1400" dirty="0">
              <a:latin typeface="+mn-lt"/>
            </a:rPr>
            <a:t>mensuel, trimestriel, </a:t>
          </a:r>
          <a:r>
            <a:rPr lang="fr-FR" sz="1400" dirty="0"/>
            <a:t>semestriel, annuel </a:t>
          </a:r>
          <a:r>
            <a:rPr lang="fr-FR" sz="1000" dirty="0"/>
            <a:t>(+1an sur durée) </a:t>
          </a:r>
        </a:p>
      </dgm:t>
    </dgm:pt>
    <dgm:pt modelId="{6885BE67-D27A-4CF4-9431-FD7844D480B2}" type="parTrans" cxnId="{2D520060-F4A6-4C4D-9682-2CC9A4923771}">
      <dgm:prSet/>
      <dgm:spPr/>
      <dgm:t>
        <a:bodyPr/>
        <a:lstStyle/>
        <a:p>
          <a:endParaRPr lang="fr-FR"/>
        </a:p>
      </dgm:t>
    </dgm:pt>
    <dgm:pt modelId="{60AC8135-5762-43F8-8841-04937E1BC31B}" type="sibTrans" cxnId="{2D520060-F4A6-4C4D-9682-2CC9A4923771}">
      <dgm:prSet/>
      <dgm:spPr/>
      <dgm:t>
        <a:bodyPr/>
        <a:lstStyle/>
        <a:p>
          <a:endParaRPr lang="fr-FR"/>
        </a:p>
      </dgm:t>
    </dgm:pt>
    <dgm:pt modelId="{A3C9E831-22B6-4286-843B-55A7DC2DEDCE}">
      <dgm:prSet phldrT="[Texte]" custT="1"/>
      <dgm:spPr/>
      <dgm:t>
        <a:bodyPr/>
        <a:lstStyle/>
        <a:p>
          <a:r>
            <a:rPr lang="fr-FR" sz="1400" dirty="0"/>
            <a:t>Crédits modulables acceptés – </a:t>
          </a:r>
          <a:r>
            <a:rPr lang="fr-FR" sz="1400" b="1" dirty="0"/>
            <a:t>Crédits à déblocages successifs exclus</a:t>
          </a:r>
        </a:p>
      </dgm:t>
    </dgm:pt>
    <dgm:pt modelId="{C89879A4-3AC9-4456-8C1B-A8A44CFE7C08}" type="parTrans" cxnId="{D2C9A954-2310-4967-ACCD-1627DFA29855}">
      <dgm:prSet/>
      <dgm:spPr/>
      <dgm:t>
        <a:bodyPr/>
        <a:lstStyle/>
        <a:p>
          <a:endParaRPr lang="fr-FR"/>
        </a:p>
      </dgm:t>
    </dgm:pt>
    <dgm:pt modelId="{FD2DEA96-7793-40B1-A14E-25A1351527F9}" type="sibTrans" cxnId="{D2C9A954-2310-4967-ACCD-1627DFA29855}">
      <dgm:prSet/>
      <dgm:spPr/>
      <dgm:t>
        <a:bodyPr/>
        <a:lstStyle/>
        <a:p>
          <a:endParaRPr lang="fr-FR"/>
        </a:p>
      </dgm:t>
    </dgm:pt>
    <dgm:pt modelId="{D6D14061-B460-42BA-8691-09515841A37C}">
      <dgm:prSet phldrT="[Texte]" custT="1"/>
      <dgm:spPr/>
      <dgm:t>
        <a:bodyPr/>
        <a:lstStyle/>
        <a:p>
          <a:r>
            <a:rPr lang="fr-FR" sz="1400" b="0" u="none" dirty="0">
              <a:latin typeface="+mn-lt"/>
            </a:rPr>
            <a:t>Suretés et taux à l’initiative de la banque</a:t>
          </a:r>
          <a:r>
            <a:rPr lang="fr-FR" sz="1400" dirty="0">
              <a:latin typeface="Calibri" pitchFamily="34" charset="0"/>
            </a:rPr>
            <a:t> </a:t>
          </a:r>
          <a:endParaRPr lang="fr-FR" sz="1400" b="0" u="none" dirty="0">
            <a:latin typeface="+mn-lt"/>
          </a:endParaRPr>
        </a:p>
      </dgm:t>
    </dgm:pt>
    <dgm:pt modelId="{FCCBC37F-706C-4576-9C96-2106BB703260}" type="parTrans" cxnId="{72528B01-BA32-4645-8AB7-83902698BB1F}">
      <dgm:prSet/>
      <dgm:spPr/>
      <dgm:t>
        <a:bodyPr/>
        <a:lstStyle/>
        <a:p>
          <a:endParaRPr lang="fr-FR"/>
        </a:p>
      </dgm:t>
    </dgm:pt>
    <dgm:pt modelId="{1DBD3D77-8EA6-4BE0-8F88-C0335D1C533A}" type="sibTrans" cxnId="{72528B01-BA32-4645-8AB7-83902698BB1F}">
      <dgm:prSet/>
      <dgm:spPr/>
      <dgm:t>
        <a:bodyPr/>
        <a:lstStyle/>
        <a:p>
          <a:endParaRPr lang="fr-FR"/>
        </a:p>
      </dgm:t>
    </dgm:pt>
    <dgm:pt modelId="{C19DB06B-9025-417E-9BAF-E78ADE09A75E}">
      <dgm:prSet custT="1"/>
      <dgm:spPr/>
      <dgm:t>
        <a:bodyPr/>
        <a:lstStyle/>
        <a:p>
          <a:r>
            <a:rPr lang="fr-FR" sz="1400" b="1" dirty="0"/>
            <a:t>Offre valable jusqu’au 31/12/2022, date mise en place du crédit</a:t>
          </a:r>
          <a:endParaRPr lang="fr-FR" sz="1400" b="1" dirty="0">
            <a:latin typeface="+mn-lt"/>
          </a:endParaRPr>
        </a:p>
      </dgm:t>
    </dgm:pt>
    <dgm:pt modelId="{FAF69BFC-CAA9-4A24-B397-638589CB09C3}" type="parTrans" cxnId="{05E4DB7F-D9BA-42D9-909D-13FB685F795D}">
      <dgm:prSet/>
      <dgm:spPr/>
      <dgm:t>
        <a:bodyPr/>
        <a:lstStyle/>
        <a:p>
          <a:endParaRPr lang="fr-FR"/>
        </a:p>
      </dgm:t>
    </dgm:pt>
    <dgm:pt modelId="{F6BEF7FB-9E19-4FED-A994-64F4B3811EDC}" type="sibTrans" cxnId="{05E4DB7F-D9BA-42D9-909D-13FB685F795D}">
      <dgm:prSet/>
      <dgm:spPr/>
      <dgm:t>
        <a:bodyPr/>
        <a:lstStyle/>
        <a:p>
          <a:endParaRPr lang="fr-FR"/>
        </a:p>
      </dgm:t>
    </dgm:pt>
    <dgm:pt modelId="{3CDF174E-7F96-4849-9614-9ED1C807C9B9}">
      <dgm:prSet phldrT="[Texte]" custT="1"/>
      <dgm:spPr/>
      <dgm:t>
        <a:bodyPr/>
        <a:lstStyle/>
        <a:p>
          <a:r>
            <a:rPr lang="fr-FR" sz="2300" dirty="0">
              <a:latin typeface="+mj-lt"/>
            </a:rPr>
            <a:t>Tarification HT</a:t>
          </a:r>
        </a:p>
      </dgm:t>
    </dgm:pt>
    <dgm:pt modelId="{E287832E-93B2-4E80-98C5-969D7DED4158}" type="sibTrans" cxnId="{A84F5C60-3503-422A-A15E-E2DBAAB656B7}">
      <dgm:prSet/>
      <dgm:spPr/>
      <dgm:t>
        <a:bodyPr/>
        <a:lstStyle/>
        <a:p>
          <a:endParaRPr lang="fr-FR"/>
        </a:p>
      </dgm:t>
    </dgm:pt>
    <dgm:pt modelId="{23D2C30B-1928-4546-BE87-11ECD2093ACF}" type="parTrans" cxnId="{A84F5C60-3503-422A-A15E-E2DBAAB656B7}">
      <dgm:prSet/>
      <dgm:spPr/>
      <dgm:t>
        <a:bodyPr/>
        <a:lstStyle/>
        <a:p>
          <a:endParaRPr lang="fr-FR"/>
        </a:p>
      </dgm:t>
    </dgm:pt>
    <dgm:pt modelId="{C53E0C57-E6FE-4DB3-A724-2C26CED6A55A}">
      <dgm:prSet phldrT="[Texte]" custT="1"/>
      <dgm:spPr/>
      <dgm:t>
        <a:bodyPr/>
        <a:lstStyle/>
        <a:p>
          <a:pPr algn="just"/>
          <a:endParaRPr lang="fr-FR" sz="1200" dirty="0">
            <a:latin typeface="+mn-lt"/>
          </a:endParaRPr>
        </a:p>
      </dgm:t>
    </dgm:pt>
    <dgm:pt modelId="{E26D59E6-44B7-44B8-8E1E-90C69716A221}" type="parTrans" cxnId="{D608E8D4-1BBC-447F-99A1-F581A238193A}">
      <dgm:prSet/>
      <dgm:spPr/>
      <dgm:t>
        <a:bodyPr/>
        <a:lstStyle/>
        <a:p>
          <a:endParaRPr lang="fr-FR"/>
        </a:p>
      </dgm:t>
    </dgm:pt>
    <dgm:pt modelId="{48A5B021-E20B-4434-A5AE-86024B83A0CE}" type="sibTrans" cxnId="{D608E8D4-1BBC-447F-99A1-F581A238193A}">
      <dgm:prSet/>
      <dgm:spPr/>
      <dgm:t>
        <a:bodyPr/>
        <a:lstStyle/>
        <a:p>
          <a:endParaRPr lang="fr-FR"/>
        </a:p>
      </dgm:t>
    </dgm:pt>
    <dgm:pt modelId="{733F243A-1044-4FD5-B934-0B3A180EE700}">
      <dgm:prSet phldrT="[Texte]" custT="1"/>
      <dgm:spPr/>
      <dgm:t>
        <a:bodyPr/>
        <a:lstStyle/>
        <a:p>
          <a:pPr algn="just"/>
          <a:endParaRPr lang="fr-FR" sz="1200" dirty="0">
            <a:latin typeface="+mn-lt"/>
          </a:endParaRPr>
        </a:p>
      </dgm:t>
    </dgm:pt>
    <dgm:pt modelId="{4610242F-6BC7-4A36-8442-D08C0A34033B}" type="parTrans" cxnId="{3D80AF8F-E9EA-40EF-B923-7DDB5999DAE3}">
      <dgm:prSet/>
      <dgm:spPr/>
      <dgm:t>
        <a:bodyPr/>
        <a:lstStyle/>
        <a:p>
          <a:endParaRPr lang="fr-FR"/>
        </a:p>
      </dgm:t>
    </dgm:pt>
    <dgm:pt modelId="{D6672BC4-BAD7-4E2B-A123-032B256DE389}" type="sibTrans" cxnId="{3D80AF8F-E9EA-40EF-B923-7DDB5999DAE3}">
      <dgm:prSet/>
      <dgm:spPr/>
      <dgm:t>
        <a:bodyPr/>
        <a:lstStyle/>
        <a:p>
          <a:endParaRPr lang="fr-FR"/>
        </a:p>
      </dgm:t>
    </dgm:pt>
    <dgm:pt modelId="{59179586-090B-4328-88FB-177AC8F1CAD0}">
      <dgm:prSet phldrT="[Texte]" custT="1"/>
      <dgm:spPr/>
      <dgm:t>
        <a:bodyPr/>
        <a:lstStyle/>
        <a:p>
          <a:pPr algn="just"/>
          <a:endParaRPr lang="fr-FR" sz="1200" dirty="0">
            <a:latin typeface="+mn-lt"/>
          </a:endParaRPr>
        </a:p>
      </dgm:t>
    </dgm:pt>
    <dgm:pt modelId="{76950FCA-E5FE-48AC-8A3B-C7BFD359F433}" type="parTrans" cxnId="{3D2DA406-5BD0-4048-9083-011A21FCBCBF}">
      <dgm:prSet/>
      <dgm:spPr/>
      <dgm:t>
        <a:bodyPr/>
        <a:lstStyle/>
        <a:p>
          <a:endParaRPr lang="fr-FR"/>
        </a:p>
      </dgm:t>
    </dgm:pt>
    <dgm:pt modelId="{D25759ED-314E-49CE-A21F-A18B8FED8AF5}" type="sibTrans" cxnId="{3D2DA406-5BD0-4048-9083-011A21FCBCBF}">
      <dgm:prSet/>
      <dgm:spPr/>
      <dgm:t>
        <a:bodyPr/>
        <a:lstStyle/>
        <a:p>
          <a:endParaRPr lang="fr-FR"/>
        </a:p>
      </dgm:t>
    </dgm:pt>
    <dgm:pt modelId="{3AE61737-8EA3-46BE-B8DC-988868656D70}">
      <dgm:prSet phldrT="[Texte]" custT="1"/>
      <dgm:spPr/>
      <dgm:t>
        <a:bodyPr/>
        <a:lstStyle/>
        <a:p>
          <a:pPr algn="just">
            <a:buFontTx/>
            <a:buNone/>
          </a:pPr>
          <a:r>
            <a:rPr lang="fr-FR" sz="1200" dirty="0">
              <a:latin typeface="+mn-lt"/>
            </a:rPr>
            <a:t>+ frais de dossier usuels</a:t>
          </a:r>
        </a:p>
      </dgm:t>
    </dgm:pt>
    <dgm:pt modelId="{1BA3307C-7682-49BA-9FB4-939B53954AE7}" type="parTrans" cxnId="{737DF32F-1420-47EC-A665-DDE1EB398057}">
      <dgm:prSet/>
      <dgm:spPr/>
      <dgm:t>
        <a:bodyPr/>
        <a:lstStyle/>
        <a:p>
          <a:endParaRPr lang="fr-FR"/>
        </a:p>
      </dgm:t>
    </dgm:pt>
    <dgm:pt modelId="{4E538DBB-0F22-495E-917A-DECDCB9C74CB}" type="sibTrans" cxnId="{737DF32F-1420-47EC-A665-DDE1EB398057}">
      <dgm:prSet/>
      <dgm:spPr/>
      <dgm:t>
        <a:bodyPr/>
        <a:lstStyle/>
        <a:p>
          <a:endParaRPr lang="fr-FR"/>
        </a:p>
      </dgm:t>
    </dgm:pt>
    <dgm:pt modelId="{F6161109-3A04-4295-B1F4-58E0468E5727}">
      <dgm:prSet phldrT="[Texte]" custT="1"/>
      <dgm:spPr/>
      <dgm:t>
        <a:bodyPr/>
        <a:lstStyle/>
        <a:p>
          <a:endParaRPr lang="fr-FR" sz="1400" dirty="0"/>
        </a:p>
      </dgm:t>
    </dgm:pt>
    <dgm:pt modelId="{0098439E-0563-4A30-BA42-46ACF2E0D87F}" type="parTrans" cxnId="{C197AEC7-C490-4D38-96FE-02FBA6E893B0}">
      <dgm:prSet/>
      <dgm:spPr/>
      <dgm:t>
        <a:bodyPr/>
        <a:lstStyle/>
        <a:p>
          <a:endParaRPr lang="fr-FR"/>
        </a:p>
      </dgm:t>
    </dgm:pt>
    <dgm:pt modelId="{47F20658-39E1-4412-AE3C-EE907EF95866}" type="sibTrans" cxnId="{C197AEC7-C490-4D38-96FE-02FBA6E893B0}">
      <dgm:prSet/>
      <dgm:spPr/>
      <dgm:t>
        <a:bodyPr/>
        <a:lstStyle/>
        <a:p>
          <a:endParaRPr lang="fr-FR"/>
        </a:p>
      </dgm:t>
    </dgm:pt>
    <dgm:pt modelId="{A820B6D3-C672-45EE-9B81-6A4555A58DA5}">
      <dgm:prSet phldrT="[Texte]" custT="1"/>
      <dgm:spPr/>
      <dgm:t>
        <a:bodyPr/>
        <a:lstStyle/>
        <a:p>
          <a:pPr algn="just"/>
          <a:endParaRPr lang="fr-FR" sz="1200" dirty="0">
            <a:latin typeface="+mn-lt"/>
          </a:endParaRPr>
        </a:p>
      </dgm:t>
    </dgm:pt>
    <dgm:pt modelId="{F2E158FB-E5BC-4703-82AC-91B4ED3351FE}" type="parTrans" cxnId="{7256D420-2EBF-40E1-A00D-CE4EB9FFBFF5}">
      <dgm:prSet/>
      <dgm:spPr/>
      <dgm:t>
        <a:bodyPr/>
        <a:lstStyle/>
        <a:p>
          <a:endParaRPr lang="fr-FR"/>
        </a:p>
      </dgm:t>
    </dgm:pt>
    <dgm:pt modelId="{03CDB111-1BD8-459C-A963-375A767BB8FE}" type="sibTrans" cxnId="{7256D420-2EBF-40E1-A00D-CE4EB9FFBFF5}">
      <dgm:prSet/>
      <dgm:spPr/>
      <dgm:t>
        <a:bodyPr/>
        <a:lstStyle/>
        <a:p>
          <a:endParaRPr lang="fr-FR"/>
        </a:p>
      </dgm:t>
    </dgm:pt>
    <dgm:pt modelId="{859E71E9-35C7-45E5-9331-D80830DB94D1}">
      <dgm:prSet phldrT="[Texte]" custT="1"/>
      <dgm:spPr/>
      <dgm:t>
        <a:bodyPr/>
        <a:lstStyle/>
        <a:p>
          <a:pPr algn="just"/>
          <a:endParaRPr lang="fr-FR" sz="1200" dirty="0">
            <a:latin typeface="+mn-lt"/>
          </a:endParaRPr>
        </a:p>
      </dgm:t>
    </dgm:pt>
    <dgm:pt modelId="{3A553752-FE4B-40D6-AEF8-074B777212EA}" type="parTrans" cxnId="{3B487165-A61A-4D28-ABA7-429252CBAF2D}">
      <dgm:prSet/>
      <dgm:spPr/>
      <dgm:t>
        <a:bodyPr/>
        <a:lstStyle/>
        <a:p>
          <a:endParaRPr lang="fr-FR"/>
        </a:p>
      </dgm:t>
    </dgm:pt>
    <dgm:pt modelId="{CD08BEE7-883C-4BFE-9918-66C00DE8577F}" type="sibTrans" cxnId="{3B487165-A61A-4D28-ABA7-429252CBAF2D}">
      <dgm:prSet/>
      <dgm:spPr/>
      <dgm:t>
        <a:bodyPr/>
        <a:lstStyle/>
        <a:p>
          <a:endParaRPr lang="fr-FR"/>
        </a:p>
      </dgm:t>
    </dgm:pt>
    <dgm:pt modelId="{9F5C489E-0333-4282-9ADC-DAA03E3E6C2B}">
      <dgm:prSet phldrT="[Texte]" custT="1"/>
      <dgm:spPr/>
      <dgm:t>
        <a:bodyPr/>
        <a:lstStyle/>
        <a:p>
          <a:pPr>
            <a:buFontTx/>
            <a:buNone/>
          </a:pPr>
          <a:r>
            <a:rPr lang="fr-FR" sz="1400" b="1" dirty="0"/>
            <a:t>		</a:t>
          </a:r>
        </a:p>
      </dgm:t>
    </dgm:pt>
    <dgm:pt modelId="{D303C218-E723-4060-8883-DC8B12888122}" type="parTrans" cxnId="{6BA1A5D9-0BD6-4A5D-8C90-6A357975B88E}">
      <dgm:prSet/>
      <dgm:spPr/>
      <dgm:t>
        <a:bodyPr/>
        <a:lstStyle/>
        <a:p>
          <a:endParaRPr lang="fr-FR"/>
        </a:p>
      </dgm:t>
    </dgm:pt>
    <dgm:pt modelId="{DB721BCB-FDC1-438F-BB8C-49ABCB693F28}" type="sibTrans" cxnId="{6BA1A5D9-0BD6-4A5D-8C90-6A357975B88E}">
      <dgm:prSet/>
      <dgm:spPr/>
      <dgm:t>
        <a:bodyPr/>
        <a:lstStyle/>
        <a:p>
          <a:endParaRPr lang="fr-FR"/>
        </a:p>
      </dgm:t>
    </dgm:pt>
    <dgm:pt modelId="{CA31DA63-0543-420A-8DC2-733CFBDDFE5C}">
      <dgm:prSet phldrT="[Texte]" custT="1"/>
      <dgm:spPr/>
      <dgm:t>
        <a:bodyPr/>
        <a:lstStyle/>
        <a:p>
          <a:pPr>
            <a:buFontTx/>
            <a:buNone/>
          </a:pPr>
          <a:r>
            <a:rPr lang="fr-FR" sz="1400" b="1" dirty="0"/>
            <a:t>		CREATION – REPRISE – DEVELOPPEMENT 			</a:t>
          </a:r>
        </a:p>
      </dgm:t>
    </dgm:pt>
    <dgm:pt modelId="{A0F43A96-62FB-4EE2-AC17-31952EBD1441}" type="sibTrans" cxnId="{37EE5D56-79E2-49A1-8F53-B823666C15A1}">
      <dgm:prSet/>
      <dgm:spPr/>
      <dgm:t>
        <a:bodyPr/>
        <a:lstStyle/>
        <a:p>
          <a:endParaRPr lang="fr-FR"/>
        </a:p>
      </dgm:t>
    </dgm:pt>
    <dgm:pt modelId="{920DABDA-F13E-4009-AFEF-16B553748D30}" type="parTrans" cxnId="{37EE5D56-79E2-49A1-8F53-B823666C15A1}">
      <dgm:prSet/>
      <dgm:spPr/>
      <dgm:t>
        <a:bodyPr/>
        <a:lstStyle/>
        <a:p>
          <a:endParaRPr lang="fr-FR"/>
        </a:p>
      </dgm:t>
    </dgm:pt>
    <dgm:pt modelId="{111BD472-4C13-4467-8B17-A100397D9C4F}">
      <dgm:prSet phldrT="[Texte]" custT="1"/>
      <dgm:spPr/>
      <dgm:t>
        <a:bodyPr/>
        <a:lstStyle/>
        <a:p>
          <a:r>
            <a:rPr lang="fr-FR" sz="1400" dirty="0"/>
            <a:t>De </a:t>
          </a:r>
          <a:r>
            <a:rPr lang="fr-FR" sz="1400" b="1" dirty="0"/>
            <a:t>150 000€ </a:t>
          </a:r>
          <a:r>
            <a:rPr lang="fr-FR" sz="1400" b="0" dirty="0"/>
            <a:t>à</a:t>
          </a:r>
          <a:r>
            <a:rPr lang="fr-FR" sz="1400" b="1" dirty="0"/>
            <a:t> 1 300 000€ </a:t>
          </a:r>
          <a:r>
            <a:rPr lang="fr-FR" sz="1400" dirty="0"/>
            <a:t>(frais SIAGI inclus)</a:t>
          </a:r>
        </a:p>
      </dgm:t>
    </dgm:pt>
    <dgm:pt modelId="{BCD31385-D42F-4E77-AC58-53D91B801606}" type="sibTrans" cxnId="{F1AB961E-DD8A-440B-B594-29AC34666AC4}">
      <dgm:prSet/>
      <dgm:spPr/>
      <dgm:t>
        <a:bodyPr/>
        <a:lstStyle/>
        <a:p>
          <a:endParaRPr lang="fr-FR"/>
        </a:p>
      </dgm:t>
    </dgm:pt>
    <dgm:pt modelId="{24EEB1E9-D491-41E4-B47D-A81A5D3FA9D9}" type="parTrans" cxnId="{F1AB961E-DD8A-440B-B594-29AC34666AC4}">
      <dgm:prSet/>
      <dgm:spPr/>
      <dgm:t>
        <a:bodyPr/>
        <a:lstStyle/>
        <a:p>
          <a:endParaRPr lang="fr-FR"/>
        </a:p>
      </dgm:t>
    </dgm:pt>
    <dgm:pt modelId="{5560CBB4-F3C3-4518-A223-C6EF7E3FCD9B}">
      <dgm:prSet phldrT="[Texte]" custT="1"/>
      <dgm:spPr/>
      <dgm:t>
        <a:bodyPr/>
        <a:lstStyle/>
        <a:p>
          <a:endParaRPr lang="fr-FR" sz="1400" dirty="0"/>
        </a:p>
      </dgm:t>
    </dgm:pt>
    <dgm:pt modelId="{FB64FC48-ACD2-47AD-A8FB-D8C1D5FAE6EE}" type="sibTrans" cxnId="{77D86575-B1A6-4FEC-A03D-5103581CA233}">
      <dgm:prSet/>
      <dgm:spPr/>
      <dgm:t>
        <a:bodyPr/>
        <a:lstStyle/>
        <a:p>
          <a:endParaRPr lang="fr-FR"/>
        </a:p>
      </dgm:t>
    </dgm:pt>
    <dgm:pt modelId="{3AEB76F4-3A42-464E-9F2D-CC769781DCBA}" type="parTrans" cxnId="{77D86575-B1A6-4FEC-A03D-5103581CA233}">
      <dgm:prSet/>
      <dgm:spPr/>
      <dgm:t>
        <a:bodyPr/>
        <a:lstStyle/>
        <a:p>
          <a:endParaRPr lang="fr-FR"/>
        </a:p>
      </dgm:t>
    </dgm:pt>
    <dgm:pt modelId="{153499C5-B7C0-4429-8E7F-07A012FB89A3}">
      <dgm:prSet phldrT="[Texte]" custT="1"/>
      <dgm:spPr/>
      <dgm:t>
        <a:bodyPr/>
        <a:lstStyle/>
        <a:p>
          <a:endParaRPr lang="fr-FR" sz="1400" b="0" dirty="0"/>
        </a:p>
      </dgm:t>
    </dgm:pt>
    <dgm:pt modelId="{2D600136-D56F-4C0E-A391-0313BA3F2E0A}" type="parTrans" cxnId="{2446989B-E618-4E67-9DDC-1F78B360B233}">
      <dgm:prSet/>
      <dgm:spPr/>
      <dgm:t>
        <a:bodyPr/>
        <a:lstStyle/>
        <a:p>
          <a:endParaRPr lang="fr-FR"/>
        </a:p>
      </dgm:t>
    </dgm:pt>
    <dgm:pt modelId="{6268CE55-BE22-41B2-902F-60325147AD38}" type="sibTrans" cxnId="{2446989B-E618-4E67-9DDC-1F78B360B233}">
      <dgm:prSet/>
      <dgm:spPr/>
      <dgm:t>
        <a:bodyPr/>
        <a:lstStyle/>
        <a:p>
          <a:endParaRPr lang="fr-FR"/>
        </a:p>
      </dgm:t>
    </dgm:pt>
    <dgm:pt modelId="{EF5E2AF7-37B0-4DB8-924A-1FE9EA830523}">
      <dgm:prSet custT="1"/>
      <dgm:spPr/>
      <dgm:t>
        <a:bodyPr/>
        <a:lstStyle/>
        <a:p>
          <a:pPr>
            <a:buClrTx/>
            <a:buSzTx/>
            <a:buFont typeface="Arial" panose="020B0604020202020204" pitchFamily="34" charset="0"/>
            <a:buChar char="•"/>
          </a:pPr>
          <a:r>
            <a:rPr lang="fr-FR" sz="1400" dirty="0">
              <a:latin typeface="Calibri" pitchFamily="34" charset="0"/>
            </a:rPr>
            <a:t>délai de carence de 6 mois</a:t>
          </a:r>
          <a:endParaRPr lang="fr-FR" sz="1400" b="1" dirty="0">
            <a:latin typeface="+mn-lt"/>
          </a:endParaRPr>
        </a:p>
      </dgm:t>
    </dgm:pt>
    <dgm:pt modelId="{FB3E2D54-95F2-4F9A-8252-C100C94D0725}" type="parTrans" cxnId="{AE4E6494-C772-45B2-A71C-A713C742FC40}">
      <dgm:prSet/>
      <dgm:spPr/>
      <dgm:t>
        <a:bodyPr/>
        <a:lstStyle/>
        <a:p>
          <a:endParaRPr lang="fr-FR"/>
        </a:p>
      </dgm:t>
    </dgm:pt>
    <dgm:pt modelId="{8C0CD117-DC2C-4F74-AE7C-00E155419FF6}" type="sibTrans" cxnId="{AE4E6494-C772-45B2-A71C-A713C742FC40}">
      <dgm:prSet/>
      <dgm:spPr/>
      <dgm:t>
        <a:bodyPr/>
        <a:lstStyle/>
        <a:p>
          <a:endParaRPr lang="fr-FR"/>
        </a:p>
      </dgm:t>
    </dgm:pt>
    <dgm:pt modelId="{35B5404F-966A-4052-95AA-5A5EFB2BFB43}" type="pres">
      <dgm:prSet presAssocID="{E91654E2-87B2-43C7-8FEC-F3E26679E024}" presName="Name0" presStyleCnt="0">
        <dgm:presLayoutVars>
          <dgm:dir/>
          <dgm:animLvl val="lvl"/>
          <dgm:resizeHandles val="exact"/>
        </dgm:presLayoutVars>
      </dgm:prSet>
      <dgm:spPr/>
    </dgm:pt>
    <dgm:pt modelId="{3466F8AD-ED04-4726-AC11-692FCA2A9322}" type="pres">
      <dgm:prSet presAssocID="{D9C9E8E5-2FEE-4464-8A76-8013C3B9D0B0}" presName="linNode" presStyleCnt="0"/>
      <dgm:spPr/>
    </dgm:pt>
    <dgm:pt modelId="{59026A4D-C770-4AFB-8B74-120133DA242E}" type="pres">
      <dgm:prSet presAssocID="{D9C9E8E5-2FEE-4464-8A76-8013C3B9D0B0}" presName="parentText" presStyleLbl="node1" presStyleIdx="0" presStyleCnt="4" custScaleX="85995" custScaleY="96581" custLinFactNeighborX="454" custLinFactNeighborY="-11936">
        <dgm:presLayoutVars>
          <dgm:chMax val="1"/>
          <dgm:bulletEnabled val="1"/>
        </dgm:presLayoutVars>
      </dgm:prSet>
      <dgm:spPr/>
    </dgm:pt>
    <dgm:pt modelId="{A7051917-03E5-4148-8EC3-639758CD2732}" type="pres">
      <dgm:prSet presAssocID="{D9C9E8E5-2FEE-4464-8A76-8013C3B9D0B0}" presName="descendantText" presStyleLbl="alignAccFollowNode1" presStyleIdx="0" presStyleCnt="4" custScaleY="115745" custLinFactNeighborX="1889" custLinFactNeighborY="-7655">
        <dgm:presLayoutVars>
          <dgm:bulletEnabled val="1"/>
        </dgm:presLayoutVars>
      </dgm:prSet>
      <dgm:spPr/>
    </dgm:pt>
    <dgm:pt modelId="{966AB8A0-F960-4CFE-A516-B7230DB9D26C}" type="pres">
      <dgm:prSet presAssocID="{6ED05488-FAE8-4675-8950-ECC9A7D0A47B}" presName="sp" presStyleCnt="0"/>
      <dgm:spPr/>
    </dgm:pt>
    <dgm:pt modelId="{DF1DAE65-81B0-4E38-BD30-F0B0C29A012D}" type="pres">
      <dgm:prSet presAssocID="{E385810C-A3D9-432D-BD0B-FFEC2EE00E5A}" presName="linNode" presStyleCnt="0"/>
      <dgm:spPr/>
    </dgm:pt>
    <dgm:pt modelId="{09B5AE7B-5C8A-448A-B4C9-F88B5377B501}" type="pres">
      <dgm:prSet presAssocID="{E385810C-A3D9-432D-BD0B-FFEC2EE00E5A}" presName="parentText" presStyleLbl="node1" presStyleIdx="1" presStyleCnt="4" custScaleX="86741" custScaleY="130996">
        <dgm:presLayoutVars>
          <dgm:chMax val="1"/>
          <dgm:bulletEnabled val="1"/>
        </dgm:presLayoutVars>
      </dgm:prSet>
      <dgm:spPr/>
    </dgm:pt>
    <dgm:pt modelId="{553A2381-4EA9-44AA-ADB7-7910F47261AE}" type="pres">
      <dgm:prSet presAssocID="{E385810C-A3D9-432D-BD0B-FFEC2EE00E5A}" presName="descendantText" presStyleLbl="alignAccFollowNode1" presStyleIdx="1" presStyleCnt="4" custScaleY="159415" custLinFactNeighborX="2672" custLinFactNeighborY="-958">
        <dgm:presLayoutVars>
          <dgm:bulletEnabled val="1"/>
        </dgm:presLayoutVars>
      </dgm:prSet>
      <dgm:spPr/>
    </dgm:pt>
    <dgm:pt modelId="{51B934FF-3838-4ACA-BD31-BB497AFF8B20}" type="pres">
      <dgm:prSet presAssocID="{1458F1E4-1B31-4125-B615-8E9DCADEEAEA}" presName="sp" presStyleCnt="0"/>
      <dgm:spPr/>
    </dgm:pt>
    <dgm:pt modelId="{FBD5D39D-DA60-4ED1-9092-F00DBBC48608}" type="pres">
      <dgm:prSet presAssocID="{E831CE42-D24E-4E94-ABF2-F712CCA63C4F}" presName="linNode" presStyleCnt="0"/>
      <dgm:spPr/>
    </dgm:pt>
    <dgm:pt modelId="{3D84C0AC-565A-4CE6-8F15-E8154AAE6BA5}" type="pres">
      <dgm:prSet presAssocID="{E831CE42-D24E-4E94-ABF2-F712CCA63C4F}" presName="parentText" presStyleLbl="node1" presStyleIdx="2" presStyleCnt="4" custScaleX="85995" custLinFactNeighborX="-891" custLinFactNeighborY="1225">
        <dgm:presLayoutVars>
          <dgm:chMax val="1"/>
          <dgm:bulletEnabled val="1"/>
        </dgm:presLayoutVars>
      </dgm:prSet>
      <dgm:spPr/>
    </dgm:pt>
    <dgm:pt modelId="{1CA1BD29-9F6C-4F51-AF04-FDCF60C8EE98}" type="pres">
      <dgm:prSet presAssocID="{E831CE42-D24E-4E94-ABF2-F712CCA63C4F}" presName="descendantText" presStyleLbl="alignAccFollowNode1" presStyleIdx="2" presStyleCnt="4" custScaleY="117501" custLinFactNeighborX="3976" custLinFactNeighborY="-2403">
        <dgm:presLayoutVars>
          <dgm:bulletEnabled val="1"/>
        </dgm:presLayoutVars>
      </dgm:prSet>
      <dgm:spPr/>
    </dgm:pt>
    <dgm:pt modelId="{EA4D8190-0CAE-490D-A412-D8E3EDC6D822}" type="pres">
      <dgm:prSet presAssocID="{1B0D0C6D-D336-48AC-8CFB-FF8CCBE4A377}" presName="sp" presStyleCnt="0"/>
      <dgm:spPr/>
    </dgm:pt>
    <dgm:pt modelId="{820AA5E8-17FF-42A6-9E12-8C193EA9404F}" type="pres">
      <dgm:prSet presAssocID="{3CDF174E-7F96-4849-9614-9ED1C807C9B9}" presName="linNode" presStyleCnt="0"/>
      <dgm:spPr/>
    </dgm:pt>
    <dgm:pt modelId="{284E7353-547E-4D15-82B5-44A0A6CB6E02}" type="pres">
      <dgm:prSet presAssocID="{3CDF174E-7F96-4849-9614-9ED1C807C9B9}" presName="parentText" presStyleLbl="node1" presStyleIdx="3" presStyleCnt="4" custScaleX="86741" custScaleY="121304">
        <dgm:presLayoutVars>
          <dgm:chMax val="1"/>
          <dgm:bulletEnabled val="1"/>
        </dgm:presLayoutVars>
      </dgm:prSet>
      <dgm:spPr/>
    </dgm:pt>
    <dgm:pt modelId="{174FB245-6809-49AD-8409-0161022F0A95}" type="pres">
      <dgm:prSet presAssocID="{3CDF174E-7F96-4849-9614-9ED1C807C9B9}" presName="descendantText" presStyleLbl="alignAccFollowNode1" presStyleIdx="3" presStyleCnt="4" custScaleY="163539" custLinFactNeighborX="3898" custLinFactNeighborY="14467">
        <dgm:presLayoutVars>
          <dgm:bulletEnabled val="1"/>
        </dgm:presLayoutVars>
      </dgm:prSet>
      <dgm:spPr/>
    </dgm:pt>
  </dgm:ptLst>
  <dgm:cxnLst>
    <dgm:cxn modelId="{85431B00-FB43-4B8C-94A6-7CBCE0D6AE52}" type="presOf" srcId="{32178E86-715E-400A-B4E3-FCB9D5411A29}" destId="{553A2381-4EA9-44AA-ADB7-7910F47261AE}" srcOrd="0" destOrd="6" presId="urn:microsoft.com/office/officeart/2005/8/layout/vList5"/>
    <dgm:cxn modelId="{72528B01-BA32-4645-8AB7-83902698BB1F}" srcId="{E831CE42-D24E-4E94-ABF2-F712CCA63C4F}" destId="{D6D14061-B460-42BA-8691-09515841A37C}" srcOrd="1" destOrd="0" parTransId="{FCCBC37F-706C-4576-9C96-2106BB703260}" sibTransId="{1DBD3D77-8EA6-4BE0-8F88-C0335D1C533A}"/>
    <dgm:cxn modelId="{3D2DA406-5BD0-4048-9083-011A21FCBCBF}" srcId="{3CDF174E-7F96-4849-9614-9ED1C807C9B9}" destId="{59179586-090B-4328-88FB-177AC8F1CAD0}" srcOrd="2" destOrd="0" parTransId="{76950FCA-E5FE-48AC-8A3B-C7BFD359F433}" sibTransId="{D25759ED-314E-49CE-A21F-A18B8FED8AF5}"/>
    <dgm:cxn modelId="{F1AB961E-DD8A-440B-B594-29AC34666AC4}" srcId="{E385810C-A3D9-432D-BD0B-FFEC2EE00E5A}" destId="{111BD472-4C13-4467-8B17-A100397D9C4F}" srcOrd="2" destOrd="0" parTransId="{24EEB1E9-D491-41E4-B47D-A81A5D3FA9D9}" sibTransId="{BCD31385-D42F-4E77-AC58-53D91B801606}"/>
    <dgm:cxn modelId="{A96C0320-017F-40D1-BDFE-388386ABA822}" type="presOf" srcId="{3AE61737-8EA3-46BE-B8DC-988868656D70}" destId="{174FB245-6809-49AD-8409-0161022F0A95}" srcOrd="0" destOrd="5" presId="urn:microsoft.com/office/officeart/2005/8/layout/vList5"/>
    <dgm:cxn modelId="{7256D420-2EBF-40E1-A00D-CE4EB9FFBFF5}" srcId="{3CDF174E-7F96-4849-9614-9ED1C807C9B9}" destId="{A820B6D3-C672-45EE-9B81-6A4555A58DA5}" srcOrd="3" destOrd="0" parTransId="{F2E158FB-E5BC-4703-82AC-91B4ED3351FE}" sibTransId="{03CDB111-1BD8-459C-A963-375A767BB8FE}"/>
    <dgm:cxn modelId="{B408B723-8E7F-4D7D-A066-4328300F15D4}" srcId="{D9C9E8E5-2FEE-4464-8A76-8013C3B9D0B0}" destId="{145902B2-61B3-41BB-A743-26E2E9306E01}" srcOrd="2" destOrd="0" parTransId="{43E8388C-8216-4103-BF98-B3782188D2D1}" sibTransId="{28A9FDD2-1A88-4DB2-AFEE-5C9BBA3EF693}"/>
    <dgm:cxn modelId="{176BA524-1ECC-4C22-9AF7-CE799AD37F66}" type="presOf" srcId="{D6D14061-B460-42BA-8691-09515841A37C}" destId="{1CA1BD29-9F6C-4F51-AF04-FDCF60C8EE98}" srcOrd="0" destOrd="1" presId="urn:microsoft.com/office/officeart/2005/8/layout/vList5"/>
    <dgm:cxn modelId="{737DF32F-1420-47EC-A665-DDE1EB398057}" srcId="{3CDF174E-7F96-4849-9614-9ED1C807C9B9}" destId="{3AE61737-8EA3-46BE-B8DC-988868656D70}" srcOrd="5" destOrd="0" parTransId="{1BA3307C-7682-49BA-9FB4-939B53954AE7}" sibTransId="{4E538DBB-0F22-495E-917A-DECDCB9C74CB}"/>
    <dgm:cxn modelId="{8B1BCB30-5DBD-4AC6-B883-2E572A9ED848}" type="presOf" srcId="{A820B6D3-C672-45EE-9B81-6A4555A58DA5}" destId="{174FB245-6809-49AD-8409-0161022F0A95}" srcOrd="0" destOrd="3" presId="urn:microsoft.com/office/officeart/2005/8/layout/vList5"/>
    <dgm:cxn modelId="{8ABE6934-41FE-4944-8A0B-F8E0D520D17D}" type="presOf" srcId="{A3C9E831-22B6-4286-843B-55A7DC2DEDCE}" destId="{553A2381-4EA9-44AA-ADB7-7910F47261AE}" srcOrd="0" destOrd="5" presId="urn:microsoft.com/office/officeart/2005/8/layout/vList5"/>
    <dgm:cxn modelId="{C921AA35-BBC7-4F3D-BCE6-CEC694493324}" type="presOf" srcId="{59179586-090B-4328-88FB-177AC8F1CAD0}" destId="{174FB245-6809-49AD-8409-0161022F0A95}" srcOrd="0" destOrd="2" presId="urn:microsoft.com/office/officeart/2005/8/layout/vList5"/>
    <dgm:cxn modelId="{0CC1423E-34CC-4C8D-8271-81ED790C464E}" srcId="{E831CE42-D24E-4E94-ABF2-F712CCA63C4F}" destId="{7F72A7FA-9497-4ACA-A906-866283AAB7FD}" srcOrd="0" destOrd="0" parTransId="{6F769274-ED37-49C2-B0F6-2612A3F53B0B}" sibTransId="{68AC4556-0EC2-4F33-89F9-BFC458CD3131}"/>
    <dgm:cxn modelId="{14B21B5D-4B40-407C-B254-30D49673A925}" type="presOf" srcId="{859E71E9-35C7-45E5-9331-D80830DB94D1}" destId="{174FB245-6809-49AD-8409-0161022F0A95}" srcOrd="0" destOrd="4" presId="urn:microsoft.com/office/officeart/2005/8/layout/vList5"/>
    <dgm:cxn modelId="{2D520060-F4A6-4C4D-9682-2CC9A4923771}" srcId="{E385810C-A3D9-432D-BD0B-FFEC2EE00E5A}" destId="{C1FEF249-39DE-4036-8001-52E6120B2D9B}" srcOrd="4" destOrd="0" parTransId="{6885BE67-D27A-4CF4-9431-FD7844D480B2}" sibTransId="{60AC8135-5762-43F8-8841-04937E1BC31B}"/>
    <dgm:cxn modelId="{A84F5C60-3503-422A-A15E-E2DBAAB656B7}" srcId="{E91654E2-87B2-43C7-8FEC-F3E26679E024}" destId="{3CDF174E-7F96-4849-9614-9ED1C807C9B9}" srcOrd="3" destOrd="0" parTransId="{23D2C30B-1928-4546-BE87-11ECD2093ACF}" sibTransId="{E287832E-93B2-4E80-98C5-969D7DED4158}"/>
    <dgm:cxn modelId="{68ED4063-37C6-46D8-9E59-B9DFC51BBB14}" srcId="{E91654E2-87B2-43C7-8FEC-F3E26679E024}" destId="{D9C9E8E5-2FEE-4464-8A76-8013C3B9D0B0}" srcOrd="0" destOrd="0" parTransId="{499BEE32-E1F5-40E2-BD48-B8EC43843FAA}" sibTransId="{6ED05488-FAE8-4675-8950-ECC9A7D0A47B}"/>
    <dgm:cxn modelId="{77463164-5DAA-4AEA-9F5D-93B91969B489}" srcId="{D9C9E8E5-2FEE-4464-8A76-8013C3B9D0B0}" destId="{0EDC711D-AA5B-457E-99C5-E132B3331817}" srcOrd="1" destOrd="0" parTransId="{6B887DE6-325D-455A-86F6-21DA74E4B93E}" sibTransId="{92E459E8-3B11-4C05-A3C6-802FD61A8314}"/>
    <dgm:cxn modelId="{3B487165-A61A-4D28-ABA7-429252CBAF2D}" srcId="{3CDF174E-7F96-4849-9614-9ED1C807C9B9}" destId="{859E71E9-35C7-45E5-9331-D80830DB94D1}" srcOrd="4" destOrd="0" parTransId="{3A553752-FE4B-40D6-AEF8-074B777212EA}" sibTransId="{CD08BEE7-883C-4BFE-9918-66C00DE8577F}"/>
    <dgm:cxn modelId="{49CFA567-6618-425A-8CB1-EF2F6171DCE1}" type="presOf" srcId="{F6161109-3A04-4295-B1F4-58E0468E5727}" destId="{553A2381-4EA9-44AA-ADB7-7910F47261AE}" srcOrd="0" destOrd="0" presId="urn:microsoft.com/office/officeart/2005/8/layout/vList5"/>
    <dgm:cxn modelId="{0234CF69-AF33-4A40-B98D-176C8B275858}" type="presOf" srcId="{D9C9E8E5-2FEE-4464-8A76-8013C3B9D0B0}" destId="{59026A4D-C770-4AFB-8B74-120133DA242E}" srcOrd="0" destOrd="0" presId="urn:microsoft.com/office/officeart/2005/8/layout/vList5"/>
    <dgm:cxn modelId="{D2C9A954-2310-4967-ACCD-1627DFA29855}" srcId="{E385810C-A3D9-432D-BD0B-FFEC2EE00E5A}" destId="{A3C9E831-22B6-4286-843B-55A7DC2DEDCE}" srcOrd="5" destOrd="0" parTransId="{C89879A4-3AC9-4456-8C1B-A8A44CFE7C08}" sibTransId="{FD2DEA96-7793-40B1-A14E-25A1351527F9}"/>
    <dgm:cxn modelId="{1F0EC054-52F0-480D-A166-25305859FB1C}" type="presOf" srcId="{C53E0C57-E6FE-4DB3-A724-2C26CED6A55A}" destId="{174FB245-6809-49AD-8409-0161022F0A95}" srcOrd="0" destOrd="0" presId="urn:microsoft.com/office/officeart/2005/8/layout/vList5"/>
    <dgm:cxn modelId="{77D86575-B1A6-4FEC-A03D-5103581CA233}" srcId="{E385810C-A3D9-432D-BD0B-FFEC2EE00E5A}" destId="{5560CBB4-F3C3-4518-A223-C6EF7E3FCD9B}" srcOrd="1" destOrd="0" parTransId="{3AEB76F4-3A42-464E-9F2D-CC769781DCBA}" sibTransId="{FB64FC48-ACD2-47AD-A8FB-D8C1D5FAE6EE}"/>
    <dgm:cxn modelId="{37EE5D56-79E2-49A1-8F53-B823666C15A1}" srcId="{9F5C489E-0333-4282-9ADC-DAA03E3E6C2B}" destId="{CA31DA63-0543-420A-8DC2-733CFBDDFE5C}" srcOrd="0" destOrd="0" parTransId="{920DABDA-F13E-4009-AFEF-16B553748D30}" sibTransId="{A0F43A96-62FB-4EE2-AC17-31952EBD1441}"/>
    <dgm:cxn modelId="{F8E94F57-0C06-487F-B4D8-9F123B5A5C01}" type="presOf" srcId="{3CDF174E-7F96-4849-9614-9ED1C807C9B9}" destId="{284E7353-547E-4D15-82B5-44A0A6CB6E02}" srcOrd="0" destOrd="0" presId="urn:microsoft.com/office/officeart/2005/8/layout/vList5"/>
    <dgm:cxn modelId="{FCD10359-987F-4953-A6D6-9536035B031A}" srcId="{E385810C-A3D9-432D-BD0B-FFEC2EE00E5A}" destId="{32444BF4-BB4C-4158-BB88-22D04B02C013}" srcOrd="7" destOrd="0" parTransId="{7459A96C-3AC7-4961-AB4E-80969CFA8509}" sibTransId="{04E6A472-D349-459D-A0CA-9699565D2A9A}"/>
    <dgm:cxn modelId="{983C715A-328C-4515-A9E3-42EFFEE3FFA9}" type="presOf" srcId="{7F72A7FA-9497-4ACA-A906-866283AAB7FD}" destId="{1CA1BD29-9F6C-4F51-AF04-FDCF60C8EE98}" srcOrd="0" destOrd="0" presId="urn:microsoft.com/office/officeart/2005/8/layout/vList5"/>
    <dgm:cxn modelId="{6639A95A-4090-4118-838B-7814D77CF4BE}" type="presOf" srcId="{CA31DA63-0543-420A-8DC2-733CFBDDFE5C}" destId="{A7051917-03E5-4148-8EC3-639758CD2732}" srcOrd="0" destOrd="4" presId="urn:microsoft.com/office/officeart/2005/8/layout/vList5"/>
    <dgm:cxn modelId="{E984AE7B-880C-4E97-9356-ADFFBC5E1266}" type="presOf" srcId="{28C6EE8C-B769-4078-A4B0-8F6965E24381}" destId="{553A2381-4EA9-44AA-ADB7-7910F47261AE}" srcOrd="0" destOrd="3" presId="urn:microsoft.com/office/officeart/2005/8/layout/vList5"/>
    <dgm:cxn modelId="{DDABC97C-A1C2-4362-BFA1-81FEBA127069}" type="presOf" srcId="{153499C5-B7C0-4429-8E7F-07A012FB89A3}" destId="{A7051917-03E5-4148-8EC3-639758CD2732}" srcOrd="0" destOrd="0" presId="urn:microsoft.com/office/officeart/2005/8/layout/vList5"/>
    <dgm:cxn modelId="{05E4DB7F-D9BA-42D9-909D-13FB685F795D}" srcId="{E831CE42-D24E-4E94-ABF2-F712CCA63C4F}" destId="{C19DB06B-9025-417E-9BAF-E78ADE09A75E}" srcOrd="2" destOrd="0" parTransId="{FAF69BFC-CAA9-4A24-B397-638589CB09C3}" sibTransId="{F6BEF7FB-9E19-4FED-A994-64F4B3811EDC}"/>
    <dgm:cxn modelId="{0413A887-2488-4361-9E07-3D82109F7BBE}" type="presOf" srcId="{111BD472-4C13-4467-8B17-A100397D9C4F}" destId="{553A2381-4EA9-44AA-ADB7-7910F47261AE}" srcOrd="0" destOrd="2" presId="urn:microsoft.com/office/officeart/2005/8/layout/vList5"/>
    <dgm:cxn modelId="{1FB8D48B-3E80-4CDB-937F-3B50A20904A6}" type="presOf" srcId="{733F243A-1044-4FD5-B934-0B3A180EE700}" destId="{174FB245-6809-49AD-8409-0161022F0A95}" srcOrd="0" destOrd="1" presId="urn:microsoft.com/office/officeart/2005/8/layout/vList5"/>
    <dgm:cxn modelId="{3D80AF8F-E9EA-40EF-B923-7DDB5999DAE3}" srcId="{3CDF174E-7F96-4849-9614-9ED1C807C9B9}" destId="{733F243A-1044-4FD5-B934-0B3A180EE700}" srcOrd="1" destOrd="0" parTransId="{4610242F-6BC7-4A36-8442-D08C0A34033B}" sibTransId="{D6672BC4-BAD7-4E2B-A123-032B256DE389}"/>
    <dgm:cxn modelId="{AE4E6494-C772-45B2-A71C-A713C742FC40}" srcId="{E831CE42-D24E-4E94-ABF2-F712CCA63C4F}" destId="{EF5E2AF7-37B0-4DB8-924A-1FE9EA830523}" srcOrd="3" destOrd="0" parTransId="{FB3E2D54-95F2-4F9A-8252-C100C94D0725}" sibTransId="{8C0CD117-DC2C-4F74-AE7C-00E155419FF6}"/>
    <dgm:cxn modelId="{F632AE94-F482-4650-8AB0-27157304D567}" srcId="{E385810C-A3D9-432D-BD0B-FFEC2EE00E5A}" destId="{32178E86-715E-400A-B4E3-FCB9D5411A29}" srcOrd="6" destOrd="0" parTransId="{0AF325BE-5DD6-47D2-AABF-3B4C6C8DCE96}" sibTransId="{FC844754-056E-43E2-8623-192D5100DB55}"/>
    <dgm:cxn modelId="{F4D21B95-3F79-4EFB-8A7E-9961DC7CCD62}" type="presOf" srcId="{C19DB06B-9025-417E-9BAF-E78ADE09A75E}" destId="{1CA1BD29-9F6C-4F51-AF04-FDCF60C8EE98}" srcOrd="0" destOrd="2" presId="urn:microsoft.com/office/officeart/2005/8/layout/vList5"/>
    <dgm:cxn modelId="{E8143C96-091F-43A8-93D9-95D2C7DC06D7}" srcId="{E91654E2-87B2-43C7-8FEC-F3E26679E024}" destId="{E385810C-A3D9-432D-BD0B-FFEC2EE00E5A}" srcOrd="1" destOrd="0" parTransId="{AEB533DE-6C82-4DDE-BD90-6BC3F1FCAD08}" sibTransId="{1458F1E4-1B31-4125-B615-8E9DCADEEAEA}"/>
    <dgm:cxn modelId="{2446989B-E618-4E67-9DDC-1F78B360B233}" srcId="{D9C9E8E5-2FEE-4464-8A76-8013C3B9D0B0}" destId="{153499C5-B7C0-4429-8E7F-07A012FB89A3}" srcOrd="0" destOrd="0" parTransId="{2D600136-D56F-4C0E-A391-0313BA3F2E0A}" sibTransId="{6268CE55-BE22-41B2-902F-60325147AD38}"/>
    <dgm:cxn modelId="{C48648A7-EF15-42C7-8106-6B194ADD10D6}" srcId="{E91654E2-87B2-43C7-8FEC-F3E26679E024}" destId="{E831CE42-D24E-4E94-ABF2-F712CCA63C4F}" srcOrd="2" destOrd="0" parTransId="{1DED92D5-E4C1-41F2-B615-78B4D73FBE89}" sibTransId="{1B0D0C6D-D336-48AC-8CFB-FF8CCBE4A377}"/>
    <dgm:cxn modelId="{528948A9-BDFC-410F-9531-A1AA0D261042}" type="presOf" srcId="{9F5C489E-0333-4282-9ADC-DAA03E3E6C2B}" destId="{A7051917-03E5-4148-8EC3-639758CD2732}" srcOrd="0" destOrd="3" presId="urn:microsoft.com/office/officeart/2005/8/layout/vList5"/>
    <dgm:cxn modelId="{324628BC-2969-450B-A7F0-C15466451C22}" type="presOf" srcId="{C1FEF249-39DE-4036-8001-52E6120B2D9B}" destId="{553A2381-4EA9-44AA-ADB7-7910F47261AE}" srcOrd="0" destOrd="4" presId="urn:microsoft.com/office/officeart/2005/8/layout/vList5"/>
    <dgm:cxn modelId="{557B93BF-4062-4204-B744-DEC07760FC7A}" type="presOf" srcId="{EF5E2AF7-37B0-4DB8-924A-1FE9EA830523}" destId="{1CA1BD29-9F6C-4F51-AF04-FDCF60C8EE98}" srcOrd="0" destOrd="3" presId="urn:microsoft.com/office/officeart/2005/8/layout/vList5"/>
    <dgm:cxn modelId="{E1CCAFBF-7434-4A1E-B10E-F1CA70AF5C01}" type="presOf" srcId="{145902B2-61B3-41BB-A743-26E2E9306E01}" destId="{A7051917-03E5-4148-8EC3-639758CD2732}" srcOrd="0" destOrd="2" presId="urn:microsoft.com/office/officeart/2005/8/layout/vList5"/>
    <dgm:cxn modelId="{C197AEC7-C490-4D38-96FE-02FBA6E893B0}" srcId="{E385810C-A3D9-432D-BD0B-FFEC2EE00E5A}" destId="{F6161109-3A04-4295-B1F4-58E0468E5727}" srcOrd="0" destOrd="0" parTransId="{0098439E-0563-4A30-BA42-46ACF2E0D87F}" sibTransId="{47F20658-39E1-4412-AE3C-EE907EF95866}"/>
    <dgm:cxn modelId="{B3B4E7D4-ADE1-4FD0-A568-67D5473E2551}" type="presOf" srcId="{E831CE42-D24E-4E94-ABF2-F712CCA63C4F}" destId="{3D84C0AC-565A-4CE6-8F15-E8154AAE6BA5}" srcOrd="0" destOrd="0" presId="urn:microsoft.com/office/officeart/2005/8/layout/vList5"/>
    <dgm:cxn modelId="{D608E8D4-1BBC-447F-99A1-F581A238193A}" srcId="{3CDF174E-7F96-4849-9614-9ED1C807C9B9}" destId="{C53E0C57-E6FE-4DB3-A724-2C26CED6A55A}" srcOrd="0" destOrd="0" parTransId="{E26D59E6-44B7-44B8-8E1E-90C69716A221}" sibTransId="{48A5B021-E20B-4434-A5AE-86024B83A0CE}"/>
    <dgm:cxn modelId="{6BA1A5D9-0BD6-4A5D-8C90-6A357975B88E}" srcId="{145902B2-61B3-41BB-A743-26E2E9306E01}" destId="{9F5C489E-0333-4282-9ADC-DAA03E3E6C2B}" srcOrd="0" destOrd="0" parTransId="{D303C218-E723-4060-8883-DC8B12888122}" sibTransId="{DB721BCB-FDC1-438F-BB8C-49ABCB693F28}"/>
    <dgm:cxn modelId="{EA7934DB-7632-4D45-80D8-CBC586863E2C}" srcId="{E385810C-A3D9-432D-BD0B-FFEC2EE00E5A}" destId="{28C6EE8C-B769-4078-A4B0-8F6965E24381}" srcOrd="3" destOrd="0" parTransId="{0F1F8051-5226-4BF6-A377-A3BEB5A378D0}" sibTransId="{060F2016-5B49-4445-9B9C-84563D2D89EC}"/>
    <dgm:cxn modelId="{818861DE-4192-4CCB-9C8B-81FF2507FB6A}" type="presOf" srcId="{0EDC711D-AA5B-457E-99C5-E132B3331817}" destId="{A7051917-03E5-4148-8EC3-639758CD2732}" srcOrd="0" destOrd="1" presId="urn:microsoft.com/office/officeart/2005/8/layout/vList5"/>
    <dgm:cxn modelId="{934137E8-F3E9-4FDB-B901-5709EA392EB4}" type="presOf" srcId="{32444BF4-BB4C-4158-BB88-22D04B02C013}" destId="{553A2381-4EA9-44AA-ADB7-7910F47261AE}" srcOrd="0" destOrd="7" presId="urn:microsoft.com/office/officeart/2005/8/layout/vList5"/>
    <dgm:cxn modelId="{499D07ED-BD1D-42D5-B93A-717079CB51E0}" type="presOf" srcId="{E91654E2-87B2-43C7-8FEC-F3E26679E024}" destId="{35B5404F-966A-4052-95AA-5A5EFB2BFB43}" srcOrd="0" destOrd="0" presId="urn:microsoft.com/office/officeart/2005/8/layout/vList5"/>
    <dgm:cxn modelId="{091639F5-91C7-4F27-96B4-28DEC4B4E1AF}" type="presOf" srcId="{E385810C-A3D9-432D-BD0B-FFEC2EE00E5A}" destId="{09B5AE7B-5C8A-448A-B4C9-F88B5377B501}" srcOrd="0" destOrd="0" presId="urn:microsoft.com/office/officeart/2005/8/layout/vList5"/>
    <dgm:cxn modelId="{154209FE-5396-4A2E-B428-7037841337E7}" type="presOf" srcId="{5560CBB4-F3C3-4518-A223-C6EF7E3FCD9B}" destId="{553A2381-4EA9-44AA-ADB7-7910F47261AE}" srcOrd="0" destOrd="1" presId="urn:microsoft.com/office/officeart/2005/8/layout/vList5"/>
    <dgm:cxn modelId="{6DFB7DB9-4485-4084-AA5F-F7895C102864}" type="presParOf" srcId="{35B5404F-966A-4052-95AA-5A5EFB2BFB43}" destId="{3466F8AD-ED04-4726-AC11-692FCA2A9322}" srcOrd="0" destOrd="0" presId="urn:microsoft.com/office/officeart/2005/8/layout/vList5"/>
    <dgm:cxn modelId="{D1CFC778-3817-4716-88AC-8A2C44CF8994}" type="presParOf" srcId="{3466F8AD-ED04-4726-AC11-692FCA2A9322}" destId="{59026A4D-C770-4AFB-8B74-120133DA242E}" srcOrd="0" destOrd="0" presId="urn:microsoft.com/office/officeart/2005/8/layout/vList5"/>
    <dgm:cxn modelId="{11B17E3A-EFEA-4F55-B853-51304505FACD}" type="presParOf" srcId="{3466F8AD-ED04-4726-AC11-692FCA2A9322}" destId="{A7051917-03E5-4148-8EC3-639758CD2732}" srcOrd="1" destOrd="0" presId="urn:microsoft.com/office/officeart/2005/8/layout/vList5"/>
    <dgm:cxn modelId="{70923C5E-E0A7-4A7B-8815-F7C677F416F0}" type="presParOf" srcId="{35B5404F-966A-4052-95AA-5A5EFB2BFB43}" destId="{966AB8A0-F960-4CFE-A516-B7230DB9D26C}" srcOrd="1" destOrd="0" presId="urn:microsoft.com/office/officeart/2005/8/layout/vList5"/>
    <dgm:cxn modelId="{0B65EAED-BE82-487E-B859-20879AB2F0BD}" type="presParOf" srcId="{35B5404F-966A-4052-95AA-5A5EFB2BFB43}" destId="{DF1DAE65-81B0-4E38-BD30-F0B0C29A012D}" srcOrd="2" destOrd="0" presId="urn:microsoft.com/office/officeart/2005/8/layout/vList5"/>
    <dgm:cxn modelId="{18B933CF-B262-45CB-8411-3663DEAE2063}" type="presParOf" srcId="{DF1DAE65-81B0-4E38-BD30-F0B0C29A012D}" destId="{09B5AE7B-5C8A-448A-B4C9-F88B5377B501}" srcOrd="0" destOrd="0" presId="urn:microsoft.com/office/officeart/2005/8/layout/vList5"/>
    <dgm:cxn modelId="{A3F97020-5EB7-45CD-9BFB-B8EEE7366575}" type="presParOf" srcId="{DF1DAE65-81B0-4E38-BD30-F0B0C29A012D}" destId="{553A2381-4EA9-44AA-ADB7-7910F47261AE}" srcOrd="1" destOrd="0" presId="urn:microsoft.com/office/officeart/2005/8/layout/vList5"/>
    <dgm:cxn modelId="{3DACA4FE-5B5B-4BA9-80E5-63384249181A}" type="presParOf" srcId="{35B5404F-966A-4052-95AA-5A5EFB2BFB43}" destId="{51B934FF-3838-4ACA-BD31-BB497AFF8B20}" srcOrd="3" destOrd="0" presId="urn:microsoft.com/office/officeart/2005/8/layout/vList5"/>
    <dgm:cxn modelId="{E9C93689-1FA8-4530-BB89-E380CDA13F6A}" type="presParOf" srcId="{35B5404F-966A-4052-95AA-5A5EFB2BFB43}" destId="{FBD5D39D-DA60-4ED1-9092-F00DBBC48608}" srcOrd="4" destOrd="0" presId="urn:microsoft.com/office/officeart/2005/8/layout/vList5"/>
    <dgm:cxn modelId="{BE5D8958-A9E5-4F82-BE83-925BF5C99B59}" type="presParOf" srcId="{FBD5D39D-DA60-4ED1-9092-F00DBBC48608}" destId="{3D84C0AC-565A-4CE6-8F15-E8154AAE6BA5}" srcOrd="0" destOrd="0" presId="urn:microsoft.com/office/officeart/2005/8/layout/vList5"/>
    <dgm:cxn modelId="{42C877D7-47FF-4779-B81F-A59ECD76FBD7}" type="presParOf" srcId="{FBD5D39D-DA60-4ED1-9092-F00DBBC48608}" destId="{1CA1BD29-9F6C-4F51-AF04-FDCF60C8EE98}" srcOrd="1" destOrd="0" presId="urn:microsoft.com/office/officeart/2005/8/layout/vList5"/>
    <dgm:cxn modelId="{3DD78A31-55FA-441E-B951-1DBC47C6EC82}" type="presParOf" srcId="{35B5404F-966A-4052-95AA-5A5EFB2BFB43}" destId="{EA4D8190-0CAE-490D-A412-D8E3EDC6D822}" srcOrd="5" destOrd="0" presId="urn:microsoft.com/office/officeart/2005/8/layout/vList5"/>
    <dgm:cxn modelId="{7FEE435C-D44C-467B-A715-169723604919}" type="presParOf" srcId="{35B5404F-966A-4052-95AA-5A5EFB2BFB43}" destId="{820AA5E8-17FF-42A6-9E12-8C193EA9404F}" srcOrd="6" destOrd="0" presId="urn:microsoft.com/office/officeart/2005/8/layout/vList5"/>
    <dgm:cxn modelId="{81824F99-B508-4F64-BDF0-223E857F7C5D}" type="presParOf" srcId="{820AA5E8-17FF-42A6-9E12-8C193EA9404F}" destId="{284E7353-547E-4D15-82B5-44A0A6CB6E02}" srcOrd="0" destOrd="0" presId="urn:microsoft.com/office/officeart/2005/8/layout/vList5"/>
    <dgm:cxn modelId="{938386D7-41BA-43C2-9D54-3D846B39EFBE}" type="presParOf" srcId="{820AA5E8-17FF-42A6-9E12-8C193EA9404F}" destId="{174FB245-6809-49AD-8409-0161022F0A95}" srcOrd="1" destOrd="0" presId="urn:microsoft.com/office/officeart/2005/8/layout/vList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051917-03E5-4148-8EC3-639758CD2732}">
      <dsp:nvSpPr>
        <dsp:cNvPr id="0" name=""/>
        <dsp:cNvSpPr/>
      </dsp:nvSpPr>
      <dsp:spPr>
        <a:xfrm rot="5400000">
          <a:off x="5029932" y="-2179953"/>
          <a:ext cx="993523" cy="5353431"/>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endParaRPr lang="fr-FR" sz="1400" b="0" kern="1200" dirty="0"/>
        </a:p>
        <a:p>
          <a:pPr marL="114300" lvl="1" indent="-114300" algn="l" defTabSz="622300">
            <a:lnSpc>
              <a:spcPct val="90000"/>
            </a:lnSpc>
            <a:spcBef>
              <a:spcPct val="0"/>
            </a:spcBef>
            <a:spcAft>
              <a:spcPct val="15000"/>
            </a:spcAft>
            <a:buChar char="•"/>
          </a:pPr>
          <a:r>
            <a:rPr lang="fr-FR" sz="1400" b="1" kern="1200" dirty="0">
              <a:latin typeface="Calibri" pitchFamily="34" charset="0"/>
            </a:rPr>
            <a:t> AGRICULTURE </a:t>
          </a:r>
          <a:r>
            <a:rPr lang="fr-FR" sz="1400" b="0" kern="1200" dirty="0">
              <a:latin typeface="Calibri" pitchFamily="34" charset="0"/>
            </a:rPr>
            <a:t>sauf pêche, pisciculture et aquaculture</a:t>
          </a:r>
          <a:endParaRPr lang="fr-FR" sz="1400" b="0" kern="1200" dirty="0"/>
        </a:p>
        <a:p>
          <a:pPr marL="114300" lvl="1" indent="-114300" algn="l" defTabSz="622300">
            <a:lnSpc>
              <a:spcPct val="90000"/>
            </a:lnSpc>
            <a:spcBef>
              <a:spcPct val="0"/>
            </a:spcBef>
            <a:spcAft>
              <a:spcPct val="15000"/>
            </a:spcAft>
            <a:buChar char="•"/>
          </a:pPr>
          <a:r>
            <a:rPr lang="fr-FR" sz="1400" kern="1200" dirty="0"/>
            <a:t> Tout investissement</a:t>
          </a:r>
          <a:r>
            <a:rPr lang="fr-FR" sz="1400" b="1" kern="1200" dirty="0"/>
            <a:t> </a:t>
          </a:r>
          <a:r>
            <a:rPr lang="fr-FR" sz="1400" kern="1200" dirty="0"/>
            <a:t>dans le cadre d’opérations de :	</a:t>
          </a:r>
          <a:endParaRPr lang="fr-FR" sz="1400" b="1" kern="1200" dirty="0"/>
        </a:p>
        <a:p>
          <a:pPr marL="228600" lvl="2" indent="-114300" algn="l" defTabSz="622300">
            <a:lnSpc>
              <a:spcPct val="90000"/>
            </a:lnSpc>
            <a:spcBef>
              <a:spcPct val="0"/>
            </a:spcBef>
            <a:spcAft>
              <a:spcPct val="15000"/>
            </a:spcAft>
            <a:buFontTx/>
            <a:buNone/>
          </a:pPr>
          <a:r>
            <a:rPr lang="fr-FR" sz="1400" b="1" kern="1200" dirty="0"/>
            <a:t>		</a:t>
          </a:r>
        </a:p>
        <a:p>
          <a:pPr marL="342900" lvl="3" indent="-114300" algn="l" defTabSz="622300">
            <a:lnSpc>
              <a:spcPct val="90000"/>
            </a:lnSpc>
            <a:spcBef>
              <a:spcPct val="0"/>
            </a:spcBef>
            <a:spcAft>
              <a:spcPct val="15000"/>
            </a:spcAft>
            <a:buFontTx/>
            <a:buNone/>
          </a:pPr>
          <a:r>
            <a:rPr lang="fr-FR" sz="1400" b="1" kern="1200" dirty="0"/>
            <a:t>		CREATION – REPRISE – DEVELOPPEMENT 			</a:t>
          </a:r>
        </a:p>
      </dsp:txBody>
      <dsp:txXfrm rot="-5400000">
        <a:off x="2849978" y="48501"/>
        <a:ext cx="5304931" cy="896523"/>
      </dsp:txXfrm>
    </dsp:sp>
    <dsp:sp modelId="{59026A4D-C770-4AFB-8B74-120133DA242E}">
      <dsp:nvSpPr>
        <dsp:cNvPr id="0" name=""/>
        <dsp:cNvSpPr/>
      </dsp:nvSpPr>
      <dsp:spPr>
        <a:xfrm>
          <a:off x="227828" y="0"/>
          <a:ext cx="2589571" cy="103628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fr-FR" sz="3100" kern="1200" dirty="0"/>
            <a:t> </a:t>
          </a:r>
        </a:p>
        <a:p>
          <a:pPr marL="0" lvl="0" indent="0" algn="ctr" defTabSz="1377950">
            <a:lnSpc>
              <a:spcPct val="90000"/>
            </a:lnSpc>
            <a:spcBef>
              <a:spcPct val="0"/>
            </a:spcBef>
            <a:spcAft>
              <a:spcPct val="35000"/>
            </a:spcAft>
            <a:buNone/>
          </a:pPr>
          <a:r>
            <a:rPr lang="fr-FR" sz="2400" kern="1200" dirty="0"/>
            <a:t>Type de projet</a:t>
          </a:r>
        </a:p>
        <a:p>
          <a:pPr marL="0" lvl="0" indent="0" algn="ctr" defTabSz="1377950">
            <a:lnSpc>
              <a:spcPct val="90000"/>
            </a:lnSpc>
            <a:spcBef>
              <a:spcPct val="0"/>
            </a:spcBef>
            <a:spcAft>
              <a:spcPct val="35000"/>
            </a:spcAft>
            <a:buNone/>
          </a:pPr>
          <a:endParaRPr lang="fr-FR" sz="3100" kern="1200" dirty="0"/>
        </a:p>
      </dsp:txBody>
      <dsp:txXfrm>
        <a:off x="278415" y="50587"/>
        <a:ext cx="2488397" cy="935107"/>
      </dsp:txXfrm>
    </dsp:sp>
    <dsp:sp modelId="{553A2381-4EA9-44AA-ADB7-7910F47261AE}">
      <dsp:nvSpPr>
        <dsp:cNvPr id="0" name=""/>
        <dsp:cNvSpPr/>
      </dsp:nvSpPr>
      <dsp:spPr>
        <a:xfrm rot="5400000">
          <a:off x="4883306" y="-888991"/>
          <a:ext cx="1368375" cy="5348203"/>
        </a:xfrm>
        <a:prstGeom prst="round2SameRect">
          <a:avLst/>
        </a:prstGeom>
        <a:solidFill>
          <a:schemeClr val="accent3">
            <a:tint val="40000"/>
            <a:alpha val="90000"/>
            <a:hueOff val="3572285"/>
            <a:satOff val="-4598"/>
            <a:lumOff val="-358"/>
            <a:alphaOff val="0"/>
          </a:schemeClr>
        </a:solidFill>
        <a:ln w="25400" cap="flat" cmpd="sng" algn="ctr">
          <a:solidFill>
            <a:schemeClr val="accent3">
              <a:tint val="40000"/>
              <a:alpha val="90000"/>
              <a:hueOff val="3572285"/>
              <a:satOff val="-4598"/>
              <a:lumOff val="-3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De </a:t>
          </a:r>
          <a:r>
            <a:rPr lang="fr-FR" sz="1400" b="1" kern="1200" dirty="0"/>
            <a:t>150 000€ </a:t>
          </a:r>
          <a:r>
            <a:rPr lang="fr-FR" sz="1400" b="0" kern="1200" dirty="0"/>
            <a:t>à</a:t>
          </a:r>
          <a:r>
            <a:rPr lang="fr-FR" sz="1400" b="1" kern="1200" dirty="0"/>
            <a:t> 1 300 000€ </a:t>
          </a:r>
          <a:r>
            <a:rPr lang="fr-FR" sz="1400" kern="1200" dirty="0"/>
            <a:t>(frais SIAGI inclus)</a:t>
          </a:r>
        </a:p>
        <a:p>
          <a:pPr marL="114300" lvl="1" indent="-114300" algn="l" defTabSz="622300">
            <a:lnSpc>
              <a:spcPct val="90000"/>
            </a:lnSpc>
            <a:spcBef>
              <a:spcPct val="0"/>
            </a:spcBef>
            <a:spcAft>
              <a:spcPct val="15000"/>
            </a:spcAft>
            <a:buChar char="•"/>
          </a:pPr>
          <a:r>
            <a:rPr lang="fr-FR" sz="1400" kern="1200" dirty="0"/>
            <a:t>Durée de remboursement: maxi </a:t>
          </a:r>
          <a:r>
            <a:rPr lang="fr-FR" sz="1400" b="1" kern="1200" dirty="0"/>
            <a:t>180 mois DA inclus </a:t>
          </a:r>
          <a:r>
            <a:rPr lang="fr-FR" sz="1400" b="0" kern="1200" dirty="0"/>
            <a:t>(12 mois max)</a:t>
          </a:r>
        </a:p>
        <a:p>
          <a:pPr marL="114300" lvl="1" indent="-114300" algn="l" defTabSz="622300">
            <a:lnSpc>
              <a:spcPct val="90000"/>
            </a:lnSpc>
            <a:spcBef>
              <a:spcPct val="0"/>
            </a:spcBef>
            <a:spcAft>
              <a:spcPct val="15000"/>
            </a:spcAft>
            <a:buChar char="•"/>
          </a:pPr>
          <a:r>
            <a:rPr lang="fr-FR" sz="1400" kern="1200" dirty="0"/>
            <a:t>Amort </a:t>
          </a:r>
          <a:r>
            <a:rPr lang="fr-FR" sz="1400" kern="1200" dirty="0">
              <a:latin typeface="+mn-lt"/>
            </a:rPr>
            <a:t>mensuel, trimestriel, </a:t>
          </a:r>
          <a:r>
            <a:rPr lang="fr-FR" sz="1400" kern="1200" dirty="0"/>
            <a:t>semestriel, annuel </a:t>
          </a:r>
          <a:r>
            <a:rPr lang="fr-FR" sz="1000" kern="1200" dirty="0"/>
            <a:t>(+1an sur durée) </a:t>
          </a:r>
        </a:p>
        <a:p>
          <a:pPr marL="114300" lvl="1" indent="-114300" algn="l" defTabSz="622300">
            <a:lnSpc>
              <a:spcPct val="90000"/>
            </a:lnSpc>
            <a:spcBef>
              <a:spcPct val="0"/>
            </a:spcBef>
            <a:spcAft>
              <a:spcPct val="15000"/>
            </a:spcAft>
            <a:buChar char="•"/>
          </a:pPr>
          <a:r>
            <a:rPr lang="fr-FR" sz="1400" kern="1200" dirty="0"/>
            <a:t>Crédits modulables acceptés – </a:t>
          </a:r>
          <a:r>
            <a:rPr lang="fr-FR" sz="1400" b="1" kern="1200" dirty="0"/>
            <a:t>Crédits à déblocages successifs exclus</a:t>
          </a:r>
        </a:p>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endParaRPr lang="fr-FR" sz="1400" kern="1200" dirty="0"/>
        </a:p>
      </dsp:txBody>
      <dsp:txXfrm rot="-5400000">
        <a:off x="2893393" y="1167721"/>
        <a:ext cx="5281404" cy="1234777"/>
      </dsp:txXfrm>
    </dsp:sp>
    <dsp:sp modelId="{09B5AE7B-5C8A-448A-B4C9-F88B5377B501}">
      <dsp:nvSpPr>
        <dsp:cNvPr id="0" name=""/>
        <dsp:cNvSpPr/>
      </dsp:nvSpPr>
      <dsp:spPr>
        <a:xfrm>
          <a:off x="203523" y="1090561"/>
          <a:ext cx="2609485" cy="1405542"/>
        </a:xfrm>
        <a:prstGeom prst="round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FR" sz="2400" kern="1200" dirty="0"/>
            <a:t>Caractéristiques des crédits</a:t>
          </a:r>
        </a:p>
        <a:p>
          <a:pPr marL="0" lvl="0" indent="0" algn="ctr" defTabSz="1066800">
            <a:lnSpc>
              <a:spcPct val="90000"/>
            </a:lnSpc>
            <a:spcBef>
              <a:spcPct val="0"/>
            </a:spcBef>
            <a:spcAft>
              <a:spcPct val="35000"/>
            </a:spcAft>
            <a:buNone/>
          </a:pPr>
          <a:r>
            <a:rPr lang="fr-FR" sz="1600" i="1" kern="1200" dirty="0"/>
            <a:t>Une garantie normée</a:t>
          </a:r>
        </a:p>
      </dsp:txBody>
      <dsp:txXfrm>
        <a:off x="272136" y="1159174"/>
        <a:ext cx="2472259" cy="1268316"/>
      </dsp:txXfrm>
    </dsp:sp>
    <dsp:sp modelId="{1CA1BD29-9F6C-4F51-AF04-FDCF60C8EE98}">
      <dsp:nvSpPr>
        <dsp:cNvPr id="0" name=""/>
        <dsp:cNvSpPr/>
      </dsp:nvSpPr>
      <dsp:spPr>
        <a:xfrm rot="5400000">
          <a:off x="5085242" y="388893"/>
          <a:ext cx="1008596" cy="5353431"/>
        </a:xfrm>
        <a:prstGeom prst="round2SameRect">
          <a:avLst/>
        </a:prstGeom>
        <a:solidFill>
          <a:schemeClr val="accent3">
            <a:tint val="40000"/>
            <a:alpha val="90000"/>
            <a:hueOff val="7144569"/>
            <a:satOff val="-9195"/>
            <a:lumOff val="-717"/>
            <a:alphaOff val="0"/>
          </a:schemeClr>
        </a:solidFill>
        <a:ln w="25400" cap="flat" cmpd="sng" algn="ctr">
          <a:solidFill>
            <a:schemeClr val="accent3">
              <a:tint val="40000"/>
              <a:alpha val="90000"/>
              <a:hueOff val="7144569"/>
              <a:satOff val="-9195"/>
              <a:lumOff val="-7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latin typeface="+mn-lt"/>
            </a:rPr>
            <a:t>Une quotité fixe de </a:t>
          </a:r>
          <a:r>
            <a:rPr lang="fr-FR" sz="1800" b="1" kern="1200" dirty="0">
              <a:latin typeface="+mn-lt"/>
            </a:rPr>
            <a:t>60%</a:t>
          </a:r>
          <a:endParaRPr lang="fr-FR" sz="1800" b="1" u="sng" kern="1200" dirty="0">
            <a:latin typeface="+mn-lt"/>
          </a:endParaRPr>
        </a:p>
        <a:p>
          <a:pPr marL="114300" lvl="1" indent="-114300" algn="l" defTabSz="622300">
            <a:lnSpc>
              <a:spcPct val="90000"/>
            </a:lnSpc>
            <a:spcBef>
              <a:spcPct val="0"/>
            </a:spcBef>
            <a:spcAft>
              <a:spcPct val="15000"/>
            </a:spcAft>
            <a:buChar char="•"/>
          </a:pPr>
          <a:r>
            <a:rPr lang="fr-FR" sz="1400" b="0" u="none" kern="1200" dirty="0">
              <a:latin typeface="+mn-lt"/>
            </a:rPr>
            <a:t>Suretés et taux à l’initiative de la banque</a:t>
          </a:r>
          <a:r>
            <a:rPr lang="fr-FR" sz="1400" kern="1200" dirty="0">
              <a:latin typeface="Calibri" pitchFamily="34" charset="0"/>
            </a:rPr>
            <a:t> </a:t>
          </a:r>
          <a:endParaRPr lang="fr-FR" sz="1400" b="0" u="none" kern="1200" dirty="0">
            <a:latin typeface="+mn-lt"/>
          </a:endParaRPr>
        </a:p>
        <a:p>
          <a:pPr marL="114300" lvl="1" indent="-114300" algn="l" defTabSz="622300">
            <a:lnSpc>
              <a:spcPct val="90000"/>
            </a:lnSpc>
            <a:spcBef>
              <a:spcPct val="0"/>
            </a:spcBef>
            <a:spcAft>
              <a:spcPct val="15000"/>
            </a:spcAft>
            <a:buChar char="•"/>
          </a:pPr>
          <a:r>
            <a:rPr lang="fr-FR" sz="1400" b="1" kern="1200" dirty="0"/>
            <a:t>Offre valable jusqu’au 31/12/2022, date mise en place du crédit</a:t>
          </a:r>
          <a:endParaRPr lang="fr-FR" sz="1400" b="1" kern="1200" dirty="0">
            <a:latin typeface="+mn-lt"/>
          </a:endParaRPr>
        </a:p>
        <a:p>
          <a:pPr marL="114300" lvl="1" indent="-114300" algn="l" defTabSz="622300">
            <a:lnSpc>
              <a:spcPct val="90000"/>
            </a:lnSpc>
            <a:spcBef>
              <a:spcPct val="0"/>
            </a:spcBef>
            <a:spcAft>
              <a:spcPct val="15000"/>
            </a:spcAft>
            <a:buClrTx/>
            <a:buSzTx/>
            <a:buFont typeface="Arial" panose="020B0604020202020204" pitchFamily="34" charset="0"/>
            <a:buChar char="•"/>
          </a:pPr>
          <a:r>
            <a:rPr lang="fr-FR" sz="1400" kern="1200" dirty="0">
              <a:latin typeface="Calibri" pitchFamily="34" charset="0"/>
            </a:rPr>
            <a:t>délai de carence de 6 mois</a:t>
          </a:r>
          <a:endParaRPr lang="fr-FR" sz="1400" b="1" kern="1200" dirty="0">
            <a:latin typeface="+mn-lt"/>
          </a:endParaRPr>
        </a:p>
      </dsp:txBody>
      <dsp:txXfrm rot="-5400000">
        <a:off x="2912825" y="2610546"/>
        <a:ext cx="5304195" cy="910124"/>
      </dsp:txXfrm>
    </dsp:sp>
    <dsp:sp modelId="{3D84C0AC-565A-4CE6-8F15-E8154AAE6BA5}">
      <dsp:nvSpPr>
        <dsp:cNvPr id="0" name=""/>
        <dsp:cNvSpPr/>
      </dsp:nvSpPr>
      <dsp:spPr>
        <a:xfrm>
          <a:off x="155824" y="2562896"/>
          <a:ext cx="2589571" cy="1072966"/>
        </a:xfrm>
        <a:prstGeom prst="round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FR" sz="2400" kern="1200" dirty="0"/>
            <a:t>Modalités</a:t>
          </a:r>
        </a:p>
      </dsp:txBody>
      <dsp:txXfrm>
        <a:off x="208202" y="2615274"/>
        <a:ext cx="2484815" cy="968210"/>
      </dsp:txXfrm>
    </dsp:sp>
    <dsp:sp modelId="{174FB245-6809-49AD-8409-0161022F0A95}">
      <dsp:nvSpPr>
        <dsp:cNvPr id="0" name=""/>
        <dsp:cNvSpPr/>
      </dsp:nvSpPr>
      <dsp:spPr>
        <a:xfrm rot="5400000">
          <a:off x="4902489" y="1704785"/>
          <a:ext cx="1403774" cy="5348203"/>
        </a:xfrm>
        <a:prstGeom prst="round2Same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endParaRPr lang="fr-FR" sz="1200" kern="1200" dirty="0">
            <a:latin typeface="+mn-lt"/>
          </a:endParaRPr>
        </a:p>
        <a:p>
          <a:pPr marL="114300" lvl="1" indent="-114300" algn="just" defTabSz="533400">
            <a:lnSpc>
              <a:spcPct val="90000"/>
            </a:lnSpc>
            <a:spcBef>
              <a:spcPct val="0"/>
            </a:spcBef>
            <a:spcAft>
              <a:spcPct val="15000"/>
            </a:spcAft>
            <a:buChar char="•"/>
          </a:pPr>
          <a:endParaRPr lang="fr-FR" sz="1200" kern="1200" dirty="0">
            <a:latin typeface="+mn-lt"/>
          </a:endParaRPr>
        </a:p>
        <a:p>
          <a:pPr marL="114300" lvl="1" indent="-114300" algn="just" defTabSz="533400">
            <a:lnSpc>
              <a:spcPct val="90000"/>
            </a:lnSpc>
            <a:spcBef>
              <a:spcPct val="0"/>
            </a:spcBef>
            <a:spcAft>
              <a:spcPct val="15000"/>
            </a:spcAft>
            <a:buChar char="•"/>
          </a:pPr>
          <a:endParaRPr lang="fr-FR" sz="1200" kern="1200" dirty="0">
            <a:latin typeface="+mn-lt"/>
          </a:endParaRPr>
        </a:p>
        <a:p>
          <a:pPr marL="114300" lvl="1" indent="-114300" algn="just" defTabSz="533400">
            <a:lnSpc>
              <a:spcPct val="90000"/>
            </a:lnSpc>
            <a:spcBef>
              <a:spcPct val="0"/>
            </a:spcBef>
            <a:spcAft>
              <a:spcPct val="15000"/>
            </a:spcAft>
            <a:buChar char="•"/>
          </a:pPr>
          <a:endParaRPr lang="fr-FR" sz="1200" kern="1200" dirty="0">
            <a:latin typeface="+mn-lt"/>
          </a:endParaRPr>
        </a:p>
        <a:p>
          <a:pPr marL="114300" lvl="1" indent="-114300" algn="just" defTabSz="533400">
            <a:lnSpc>
              <a:spcPct val="90000"/>
            </a:lnSpc>
            <a:spcBef>
              <a:spcPct val="0"/>
            </a:spcBef>
            <a:spcAft>
              <a:spcPct val="15000"/>
            </a:spcAft>
            <a:buChar char="•"/>
          </a:pPr>
          <a:endParaRPr lang="fr-FR" sz="1200" kern="1200" dirty="0">
            <a:latin typeface="+mn-lt"/>
          </a:endParaRPr>
        </a:p>
        <a:p>
          <a:pPr marL="114300" lvl="1" indent="-114300" algn="just" defTabSz="533400">
            <a:lnSpc>
              <a:spcPct val="90000"/>
            </a:lnSpc>
            <a:spcBef>
              <a:spcPct val="0"/>
            </a:spcBef>
            <a:spcAft>
              <a:spcPct val="15000"/>
            </a:spcAft>
            <a:buFontTx/>
            <a:buNone/>
          </a:pPr>
          <a:r>
            <a:rPr lang="fr-FR" sz="1200" kern="1200" dirty="0">
              <a:latin typeface="+mn-lt"/>
            </a:rPr>
            <a:t>+ frais de dossier usuels</a:t>
          </a:r>
        </a:p>
      </dsp:txBody>
      <dsp:txXfrm rot="-5400000">
        <a:off x="2930275" y="3745527"/>
        <a:ext cx="5279676" cy="1266720"/>
      </dsp:txXfrm>
    </dsp:sp>
    <dsp:sp modelId="{284E7353-547E-4D15-82B5-44A0A6CB6E02}">
      <dsp:nvSpPr>
        <dsp:cNvPr id="0" name=""/>
        <dsp:cNvSpPr/>
      </dsp:nvSpPr>
      <dsp:spPr>
        <a:xfrm>
          <a:off x="203523" y="3727479"/>
          <a:ext cx="2609485" cy="130155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fr-FR" sz="2300" kern="1200" dirty="0">
              <a:latin typeface="+mj-lt"/>
            </a:rPr>
            <a:t>Tarification HT</a:t>
          </a:r>
        </a:p>
      </dsp:txBody>
      <dsp:txXfrm>
        <a:off x="267059" y="3791015"/>
        <a:ext cx="2482413" cy="117447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22/08/2022</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22/08/2022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a:p>
        </p:txBody>
      </p:sp>
    </p:spTree>
    <p:extLst>
      <p:ext uri="{BB962C8B-B14F-4D97-AF65-F5344CB8AC3E}">
        <p14:creationId xmlns:p14="http://schemas.microsoft.com/office/powerpoint/2010/main" val="3304026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452898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1427985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99387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3971976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2026302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87764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8</a:t>
            </a:fld>
            <a:endParaRPr lang="fr-FR"/>
          </a:p>
        </p:txBody>
      </p:sp>
    </p:spTree>
    <p:extLst>
      <p:ext uri="{BB962C8B-B14F-4D97-AF65-F5344CB8AC3E}">
        <p14:creationId xmlns:p14="http://schemas.microsoft.com/office/powerpoint/2010/main" val="1698071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9</a:t>
            </a:fld>
            <a:endParaRPr lang="fr-FR"/>
          </a:p>
        </p:txBody>
      </p:sp>
    </p:spTree>
    <p:extLst>
      <p:ext uri="{BB962C8B-B14F-4D97-AF65-F5344CB8AC3E}">
        <p14:creationId xmlns:p14="http://schemas.microsoft.com/office/powerpoint/2010/main" val="16118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10</a:t>
            </a:fld>
            <a:endParaRPr lang="fr-FR"/>
          </a:p>
        </p:txBody>
      </p:sp>
    </p:spTree>
    <p:extLst>
      <p:ext uri="{BB962C8B-B14F-4D97-AF65-F5344CB8AC3E}">
        <p14:creationId xmlns:p14="http://schemas.microsoft.com/office/powerpoint/2010/main" val="3255635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11</a:t>
            </a:fld>
            <a:endParaRPr lang="fr-FR"/>
          </a:p>
        </p:txBody>
      </p:sp>
    </p:spTree>
    <p:extLst>
      <p:ext uri="{BB962C8B-B14F-4D97-AF65-F5344CB8AC3E}">
        <p14:creationId xmlns:p14="http://schemas.microsoft.com/office/powerpoint/2010/main" val="4131739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12</a:t>
            </a:fld>
            <a:endParaRPr lang="fr-FR"/>
          </a:p>
        </p:txBody>
      </p:sp>
    </p:spTree>
    <p:extLst>
      <p:ext uri="{BB962C8B-B14F-4D97-AF65-F5344CB8AC3E}">
        <p14:creationId xmlns:p14="http://schemas.microsoft.com/office/powerpoint/2010/main" val="872100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13</a:t>
            </a:fld>
            <a:endParaRPr lang="fr-FR"/>
          </a:p>
        </p:txBody>
      </p:sp>
    </p:spTree>
    <p:extLst>
      <p:ext uri="{BB962C8B-B14F-4D97-AF65-F5344CB8AC3E}">
        <p14:creationId xmlns:p14="http://schemas.microsoft.com/office/powerpoint/2010/main" val="3780858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2598680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34784782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pic>
        <p:nvPicPr>
          <p:cNvPr id="8" name="Picture 2">
            <a:extLst>
              <a:ext uri="{FF2B5EF4-FFF2-40B4-BE49-F238E27FC236}">
                <a16:creationId xmlns:a16="http://schemas.microsoft.com/office/drawing/2014/main" id="{80BDD532-4DC2-479A-BB72-06C22282048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9" name="Rectangle 8">
            <a:extLst>
              <a:ext uri="{FF2B5EF4-FFF2-40B4-BE49-F238E27FC236}">
                <a16:creationId xmlns:a16="http://schemas.microsoft.com/office/drawing/2014/main" id="{56182A01-509D-434A-86F4-7F965A071131}"/>
              </a:ext>
            </a:extLst>
          </p:cNvPr>
          <p:cNvSpPr/>
          <p:nvPr userDrawn="1"/>
        </p:nvSpPr>
        <p:spPr>
          <a:xfrm>
            <a:off x="4798498" y="6390486"/>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S9 2022</a:t>
            </a:r>
          </a:p>
        </p:txBody>
      </p:sp>
    </p:spTree>
    <p:extLst>
      <p:ext uri="{BB962C8B-B14F-4D97-AF65-F5344CB8AC3E}">
        <p14:creationId xmlns:p14="http://schemas.microsoft.com/office/powerpoint/2010/main" val="112494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91308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59417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798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109274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123911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1125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4810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792380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10672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31194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15568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581401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4339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76146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77050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1" y="6404445"/>
            <a:ext cx="1857873"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6911"/>
            <a:ext cx="1857873"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a:t>Modifiez le style du titre</a:t>
            </a: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620" y="6417083"/>
            <a:ext cx="1857873"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9556651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10014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06601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997916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70473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651262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14"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33098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762684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31837502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10733" y="1321481"/>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68521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757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038801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4306109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431692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640181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790594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18535953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41476" y="162197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81281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35741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3139357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411713" y="6407621"/>
            <a:ext cx="1031008"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CONTACTS :</a:t>
            </a:r>
          </a:p>
        </p:txBody>
      </p:sp>
      <p:sp>
        <p:nvSpPr>
          <p:cNvPr id="12" name="ZoneTexte 11"/>
          <p:cNvSpPr txBox="1"/>
          <p:nvPr userDrawn="1"/>
        </p:nvSpPr>
        <p:spPr>
          <a:xfrm>
            <a:off x="397933" y="5961381"/>
            <a:ext cx="1283801" cy="169277"/>
          </a:xfrm>
          <a:prstGeom prst="rect">
            <a:avLst/>
          </a:prstGeom>
          <a:noFill/>
        </p:spPr>
        <p:txBody>
          <a:bodyPr wrap="square" lIns="0" tIns="0" rIns="0" bIns="0" rtlCol="0">
            <a:spAutoFit/>
          </a:bodyPr>
          <a:lstStyle/>
          <a:p>
            <a:pPr algn="l"/>
            <a:r>
              <a:rPr lang="fr-FR" sz="1100" dirty="0">
                <a:latin typeface="Arial Narrow" panose="020B0606020202030204" pitchFamily="34" charset="0"/>
              </a:rPr>
              <a:t>ATTENDUS :</a:t>
            </a: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4877" y="5438585"/>
            <a:ext cx="243371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1"/>
            <a:ext cx="3111500"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7933" y="1354138"/>
            <a:ext cx="11389784" cy="4515034"/>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986165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97933"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661889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97934" y="1354138"/>
            <a:ext cx="5386917"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547665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397935" y="1343026"/>
            <a:ext cx="11389784" cy="549570"/>
          </a:xfrm>
          <a:prstGeom prst="rect">
            <a:avLst/>
          </a:prstGeo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43242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6.jpg"/><Relationship Id="rId4" Type="http://schemas.openxmlformats.org/officeDocument/2006/relationships/slideLayout" Target="../slideLayouts/slideLayout12.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image" Target="../media/image6.jpg"/><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image" Target="../media/image8.emf"/><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heme" Target="../theme/theme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image" Target="../media/image6.jpg"/><Relationship Id="rId4" Type="http://schemas.openxmlformats.org/officeDocument/2006/relationships/slideLayout" Target="../slideLayouts/slideLayout41.xml"/><Relationship Id="rId9" Type="http://schemas.openxmlformats.org/officeDocument/2006/relationships/image" Target="../media/image12.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882" r:id="rId7"/>
    <p:sldLayoutId id="2147483881" r:id="rId8"/>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865760" y="6343712"/>
            <a:ext cx="1616712"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859621" y="6405773"/>
            <a:ext cx="1857873"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377578" y="6358677"/>
            <a:ext cx="370417"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854480" y="6334332"/>
            <a:ext cx="1892393"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308509" y="357376"/>
            <a:ext cx="11460016"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31" name="Espace réservé du texte 22"/>
          <p:cNvSpPr txBox="1">
            <a:spLocks/>
          </p:cNvSpPr>
          <p:nvPr userDrawn="1"/>
        </p:nvSpPr>
        <p:spPr>
          <a:xfrm>
            <a:off x="1022651" y="357374"/>
            <a:ext cx="10745875"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32" name="ZoneTexte 31"/>
          <p:cNvSpPr txBox="1"/>
          <p:nvPr userDrawn="1"/>
        </p:nvSpPr>
        <p:spPr>
          <a:xfrm>
            <a:off x="839606" y="6394320"/>
            <a:ext cx="2436075" cy="230832"/>
          </a:xfrm>
          <a:prstGeom prst="rect">
            <a:avLst/>
          </a:prstGeom>
          <a:noFill/>
        </p:spPr>
        <p:txBody>
          <a:bodyPr wrap="square" rtlCol="0" anchor="ctr">
            <a:spAutoFit/>
          </a:bodyPr>
          <a:lstStyle/>
          <a:p>
            <a:pPr algn="l"/>
            <a:r>
              <a:rPr lang="fr-FR" sz="900" b="1" dirty="0">
                <a:solidFill>
                  <a:srgbClr val="9E0827"/>
                </a:solidFill>
                <a:latin typeface="Arial Narrow" panose="020B0606020202030204" pitchFamily="34" charset="0"/>
              </a:rPr>
              <a:t>ENTREPRISES</a:t>
            </a:r>
          </a:p>
        </p:txBody>
      </p:sp>
      <p:sp>
        <p:nvSpPr>
          <p:cNvPr id="33" name="Rectangle 32"/>
          <p:cNvSpPr/>
          <p:nvPr userDrawn="1"/>
        </p:nvSpPr>
        <p:spPr bwMode="auto">
          <a:xfrm>
            <a:off x="398126" y="6372222"/>
            <a:ext cx="366412" cy="264474"/>
          </a:xfrm>
          <a:prstGeom prst="rect">
            <a:avLst/>
          </a:prstGeom>
          <a:solidFill>
            <a:srgbClr val="9E082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28218"/>
            <a:ext cx="2436075" cy="369332"/>
          </a:xfrm>
          <a:prstGeom prst="rect">
            <a:avLst/>
          </a:prstGeom>
          <a:noFill/>
        </p:spPr>
        <p:txBody>
          <a:bodyPr wrap="square" rtlCol="0">
            <a:spAutoFit/>
          </a:bodyPr>
          <a:lstStyle/>
          <a:p>
            <a:pPr algn="l"/>
            <a:r>
              <a:rPr lang="fr-FR" sz="900" b="1" dirty="0">
                <a:solidFill>
                  <a:srgbClr val="DE6225"/>
                </a:solidFill>
                <a:latin typeface="Arial Narrow" panose="020B0606020202030204" pitchFamily="34" charset="0"/>
              </a:rPr>
              <a:t>ECONOMIE SOCIALE</a:t>
            </a:r>
            <a:br>
              <a:rPr lang="fr-FR" sz="900" b="1" dirty="0">
                <a:solidFill>
                  <a:srgbClr val="DE6225"/>
                </a:solidFill>
                <a:latin typeface="Arial Narrow" panose="020B0606020202030204" pitchFamily="34" charset="0"/>
              </a:rPr>
            </a:br>
            <a:r>
              <a:rPr lang="fr-FR" sz="900" b="1" dirty="0">
                <a:solidFill>
                  <a:srgbClr val="DE6225"/>
                </a:solidFill>
                <a:latin typeface="Arial Narrow" panose="020B0606020202030204" pitchFamily="34" charset="0"/>
              </a:rPr>
              <a:t>ET INSTITUIONNELS</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ZoneTexte 25"/>
          <p:cNvSpPr txBox="1"/>
          <p:nvPr userDrawn="1"/>
        </p:nvSpPr>
        <p:spPr>
          <a:xfrm>
            <a:off x="844010" y="6390640"/>
            <a:ext cx="2436075"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sz="900" dirty="0"/>
              <a:t>PERSONNES PROTEGEES</a:t>
            </a:r>
          </a:p>
        </p:txBody>
      </p:sp>
      <p:sp>
        <p:nvSpPr>
          <p:cNvPr id="28" name="Espace réservé du texte 22"/>
          <p:cNvSpPr txBox="1">
            <a:spLocks/>
          </p:cNvSpPr>
          <p:nvPr userDrawn="1"/>
        </p:nvSpPr>
        <p:spPr>
          <a:xfrm>
            <a:off x="1022651" y="357376"/>
            <a:ext cx="10745875"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TITRE DE LA partie</a:t>
            </a:r>
            <a:endParaRPr lang="fr-FR" sz="2800" dirty="0"/>
          </a:p>
        </p:txBody>
      </p:sp>
      <p:sp>
        <p:nvSpPr>
          <p:cNvPr id="29" name="Rectangle 28"/>
          <p:cNvSpPr/>
          <p:nvPr userDrawn="1"/>
        </p:nvSpPr>
        <p:spPr bwMode="auto">
          <a:xfrm>
            <a:off x="398126" y="6372222"/>
            <a:ext cx="366412" cy="264474"/>
          </a:xfrm>
          <a:prstGeom prst="rect">
            <a:avLst/>
          </a:prstGeom>
          <a:solidFill>
            <a:srgbClr val="DE62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308509" y="357376"/>
            <a:ext cx="11460016"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17" name="Rectangle 16"/>
          <p:cNvSpPr/>
          <p:nvPr userDrawn="1"/>
        </p:nvSpPr>
        <p:spPr bwMode="auto">
          <a:xfrm>
            <a:off x="398126" y="6372222"/>
            <a:ext cx="366412" cy="264474"/>
          </a:xfrm>
          <a:prstGeom prst="rect">
            <a:avLst/>
          </a:prstGeom>
          <a:solidFill>
            <a:srgbClr val="581D4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20" name="ZoneTexte 19"/>
          <p:cNvSpPr txBox="1"/>
          <p:nvPr userDrawn="1"/>
        </p:nvSpPr>
        <p:spPr>
          <a:xfrm>
            <a:off x="839606" y="6394320"/>
            <a:ext cx="2436075" cy="230832"/>
          </a:xfrm>
          <a:prstGeom prst="rect">
            <a:avLst/>
          </a:prstGeom>
          <a:noFill/>
        </p:spPr>
        <p:txBody>
          <a:bodyPr wrap="square" rtlCol="0">
            <a:spAutoFit/>
          </a:bodyPr>
          <a:lstStyle/>
          <a:p>
            <a:pPr algn="l"/>
            <a:r>
              <a:rPr lang="fr-FR" sz="900" b="1" dirty="0">
                <a:solidFill>
                  <a:srgbClr val="581D41"/>
                </a:solidFill>
                <a:latin typeface="Arial Narrow" panose="020B0606020202030204" pitchFamily="34" charset="0"/>
              </a:rPr>
              <a:t>IMMOBILIER PROFESSIONNEL</a:t>
            </a:r>
          </a:p>
        </p:txBody>
      </p:sp>
      <p:sp>
        <p:nvSpPr>
          <p:cNvPr id="21"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22"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308509" y="357376"/>
            <a:ext cx="11460016"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b="1"/>
            </a:p>
          </p:txBody>
        </p:sp>
      </p:grpSp>
      <p:sp>
        <p:nvSpPr>
          <p:cNvPr id="26" name="Rectangle 25"/>
          <p:cNvSpPr/>
          <p:nvPr userDrawn="1"/>
        </p:nvSpPr>
        <p:spPr bwMode="auto">
          <a:xfrm>
            <a:off x="398126" y="6372222"/>
            <a:ext cx="366412" cy="264474"/>
          </a:xfrm>
          <a:prstGeom prst="rect">
            <a:avLst/>
          </a:prstGeom>
          <a:solidFill>
            <a:srgbClr val="EA992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a:ln>
                <a:noFill/>
              </a:ln>
              <a:solidFill>
                <a:schemeClr val="bg1"/>
              </a:solidFill>
              <a:effectLst/>
              <a:latin typeface="Arial Narrow" panose="020B0606020202030204" pitchFamily="34" charset="0"/>
            </a:endParaRPr>
          </a:p>
        </p:txBody>
      </p:sp>
      <p:sp>
        <p:nvSpPr>
          <p:cNvPr id="27" name="ZoneTexte 26"/>
          <p:cNvSpPr txBox="1"/>
          <p:nvPr userDrawn="1"/>
        </p:nvSpPr>
        <p:spPr>
          <a:xfrm>
            <a:off x="839607" y="6394320"/>
            <a:ext cx="1554725" cy="230832"/>
          </a:xfrm>
          <a:prstGeom prst="rect">
            <a:avLst/>
          </a:prstGeom>
          <a:noFill/>
        </p:spPr>
        <p:txBody>
          <a:bodyPr wrap="square" rtlCol="0">
            <a:spAutoFit/>
          </a:bodyPr>
          <a:lstStyle/>
          <a:p>
            <a:pPr algn="l"/>
            <a:r>
              <a:rPr lang="fr-FR" sz="900" b="1" dirty="0">
                <a:solidFill>
                  <a:srgbClr val="EA9922"/>
                </a:solidFill>
                <a:latin typeface="Arial Narrow" panose="020B0606020202030204" pitchFamily="34" charset="0"/>
              </a:rPr>
              <a:t>SECTEUR PUBLIC</a:t>
            </a:r>
          </a:p>
        </p:txBody>
      </p:sp>
      <p:sp>
        <p:nvSpPr>
          <p:cNvPr id="29" name="Espace réservé du texte 22"/>
          <p:cNvSpPr txBox="1">
            <a:spLocks/>
          </p:cNvSpPr>
          <p:nvPr userDrawn="1"/>
        </p:nvSpPr>
        <p:spPr>
          <a:xfrm>
            <a:off x="1257640" y="415636"/>
            <a:ext cx="10380179"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3200"/>
              <a:t>TITRE DE LA partie</a:t>
            </a:r>
            <a:endParaRPr lang="fr-FR" sz="3200" dirty="0"/>
          </a:p>
        </p:txBody>
      </p:sp>
      <p:sp>
        <p:nvSpPr>
          <p:cNvPr id="30" name="Espace réservé du numéro de diapositive 1"/>
          <p:cNvSpPr txBox="1">
            <a:spLocks/>
          </p:cNvSpPr>
          <p:nvPr userDrawn="1"/>
        </p:nvSpPr>
        <p:spPr>
          <a:xfrm>
            <a:off x="142875" y="6365078"/>
            <a:ext cx="879776"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z="700" smtClean="0"/>
              <a:pPr/>
              <a:t>‹N°›</a:t>
            </a:fld>
            <a:endParaRPr lang="fr-FR" sz="700" dirty="0"/>
          </a:p>
        </p:txBody>
      </p:sp>
      <p:sp>
        <p:nvSpPr>
          <p:cNvPr id="1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9508869" y="6357939"/>
            <a:ext cx="2244971"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1.wdp"/><Relationship Id="rId4" Type="http://schemas.openxmlformats.org/officeDocument/2006/relationships/image" Target="../media/image14.jpe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1.wdp"/><Relationship Id="rId4" Type="http://schemas.openxmlformats.org/officeDocument/2006/relationships/image" Target="../media/image14.jpe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5.xml"/><Relationship Id="rId7" Type="http://schemas.microsoft.com/office/2007/relationships/hdphoto" Target="../media/hdphoto3.wdp"/><Relationship Id="rId12" Type="http://schemas.microsoft.com/office/2007/relationships/hdphoto" Target="../media/hdphoto4.wdp"/><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4.png"/><Relationship Id="rId11" Type="http://schemas.openxmlformats.org/officeDocument/2006/relationships/image" Target="../media/image26.png"/><Relationship Id="rId5" Type="http://schemas.openxmlformats.org/officeDocument/2006/relationships/image" Target="../media/image13.png"/><Relationship Id="rId10" Type="http://schemas.openxmlformats.org/officeDocument/2006/relationships/image" Target="../media/image22.emf"/><Relationship Id="rId4" Type="http://schemas.openxmlformats.org/officeDocument/2006/relationships/image" Target="../media/image23.png"/><Relationship Id="rId9"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6.xml"/><Relationship Id="rId7"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microsoft.com/office/2007/relationships/hdphoto" Target="../media/hdphoto3.wdp"/><Relationship Id="rId11" Type="http://schemas.microsoft.com/office/2007/relationships/hdphoto" Target="../media/hdphoto4.wdp"/><Relationship Id="rId5" Type="http://schemas.openxmlformats.org/officeDocument/2006/relationships/image" Target="../media/image24.png"/><Relationship Id="rId10" Type="http://schemas.openxmlformats.org/officeDocument/2006/relationships/image" Target="../media/image26.png"/><Relationship Id="rId4" Type="http://schemas.openxmlformats.org/officeDocument/2006/relationships/image" Target="../media/image13.png"/><Relationship Id="rId9" Type="http://schemas.openxmlformats.org/officeDocument/2006/relationships/image" Target="../media/image22.emf"/></Relationships>
</file>

<file path=ppt/slides/_rels/slide7.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diagramQuickStyle" Target="../diagrams/quickStyle1.xml"/><Relationship Id="rId3" Type="http://schemas.openxmlformats.org/officeDocument/2006/relationships/notesSlide" Target="../notesSlides/notesSlide7.xml"/><Relationship Id="rId7" Type="http://schemas.openxmlformats.org/officeDocument/2006/relationships/oleObject" Target="../embeddings/oleObject3.bin"/><Relationship Id="rId12" Type="http://schemas.openxmlformats.org/officeDocument/2006/relationships/diagramLayout" Target="../diagrams/layout1.xml"/><Relationship Id="rId17" Type="http://schemas.openxmlformats.org/officeDocument/2006/relationships/image" Target="../media/image29.emf"/><Relationship Id="rId2" Type="http://schemas.openxmlformats.org/officeDocument/2006/relationships/slideLayout" Target="../slideLayouts/slideLayout1.xml"/><Relationship Id="rId16" Type="http://schemas.openxmlformats.org/officeDocument/2006/relationships/package" Target="../embeddings/Microsoft_Excel_Worksheet.xlsx"/><Relationship Id="rId1" Type="http://schemas.openxmlformats.org/officeDocument/2006/relationships/vmlDrawing" Target="../drawings/vmlDrawing3.vml"/><Relationship Id="rId6" Type="http://schemas.microsoft.com/office/2007/relationships/hdphoto" Target="../media/hdphoto3.wdp"/><Relationship Id="rId11" Type="http://schemas.openxmlformats.org/officeDocument/2006/relationships/diagramData" Target="../diagrams/data1.xml"/><Relationship Id="rId5" Type="http://schemas.openxmlformats.org/officeDocument/2006/relationships/image" Target="../media/image24.png"/><Relationship Id="rId15" Type="http://schemas.microsoft.com/office/2007/relationships/diagramDrawing" Target="../diagrams/drawing1.xml"/><Relationship Id="rId10" Type="http://schemas.microsoft.com/office/2007/relationships/hdphoto" Target="../media/hdphoto4.wdp"/><Relationship Id="rId4" Type="http://schemas.openxmlformats.org/officeDocument/2006/relationships/image" Target="../media/image13.png"/><Relationship Id="rId9" Type="http://schemas.openxmlformats.org/officeDocument/2006/relationships/image" Target="../media/image26.png"/><Relationship Id="rId14"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hyperlink" Target="http://commerciaux.celca.caisse-epargne.fr/download/1465/credits/22750/hebdopro_s23-2021_lld-et-siagi-digital.pptx" TargetMode="External"/><Relationship Id="rId13" Type="http://schemas.openxmlformats.org/officeDocument/2006/relationships/image" Target="../media/image30.emf"/><Relationship Id="rId3" Type="http://schemas.openxmlformats.org/officeDocument/2006/relationships/notesSlide" Target="../notesSlides/notesSlide9.xml"/><Relationship Id="rId7" Type="http://schemas.microsoft.com/office/2007/relationships/hdphoto" Target="../media/hdphoto5.wdp"/><Relationship Id="rId12"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32.png"/><Relationship Id="rId11" Type="http://schemas.microsoft.com/office/2007/relationships/hdphoto" Target="../media/hdphoto4.wdp"/><Relationship Id="rId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13.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5.png"/><Relationship Id="rId5" Type="http://schemas.microsoft.com/office/2007/relationships/hdphoto" Target="../media/hdphoto6.wdp"/><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7.png"/><Relationship Id="rId5" Type="http://schemas.microsoft.com/office/2007/relationships/hdphoto" Target="../media/hdphoto6.wdp"/><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hyperlink" Target="http://commerciaux.celca.caisse-epargne.fr/download/1237/siagi/15253/fiche-produit-siagi-delegation-banque.pdf" TargetMode="External"/><Relationship Id="rId13" Type="http://schemas.openxmlformats.org/officeDocument/2006/relationships/image" Target="../media/image41.png"/><Relationship Id="rId18" Type="http://schemas.openxmlformats.org/officeDocument/2006/relationships/image" Target="../media/image44.png"/><Relationship Id="rId3" Type="http://schemas.openxmlformats.org/officeDocument/2006/relationships/image" Target="../media/image13.png"/><Relationship Id="rId21" Type="http://schemas.microsoft.com/office/2007/relationships/hdphoto" Target="../media/hdphoto9.wdp"/><Relationship Id="rId7" Type="http://schemas.openxmlformats.org/officeDocument/2006/relationships/image" Target="../media/image38.png"/><Relationship Id="rId12" Type="http://schemas.openxmlformats.org/officeDocument/2006/relationships/hyperlink" Target="http://commerciaux.celca.caisse-epargne.fr/download/1237/siagi/15254/fiche-identification-siagi-delegation-2019.xlsx" TargetMode="External"/><Relationship Id="rId17" Type="http://schemas.microsoft.com/office/2007/relationships/hdphoto" Target="../media/hdphoto7.wdp"/><Relationship Id="rId2" Type="http://schemas.openxmlformats.org/officeDocument/2006/relationships/notesSlide" Target="../notesSlides/notesSlide13.xml"/><Relationship Id="rId16" Type="http://schemas.openxmlformats.org/officeDocument/2006/relationships/image" Target="../media/image43.png"/><Relationship Id="rId20"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hyperlink" Target="http://commerciaux.celca.caisse-epargne.fr/download/1237/siagi/22731/presentation-portail-garantie-pro-siagi.pdf" TargetMode="External"/><Relationship Id="rId11" Type="http://schemas.openxmlformats.org/officeDocument/2006/relationships/image" Target="../media/image40.png"/><Relationship Id="rId5" Type="http://schemas.microsoft.com/office/2007/relationships/hdphoto" Target="../media/hdphoto6.wdp"/><Relationship Id="rId15" Type="http://schemas.openxmlformats.org/officeDocument/2006/relationships/image" Target="../media/image42.png"/><Relationship Id="rId10" Type="http://schemas.openxmlformats.org/officeDocument/2006/relationships/hyperlink" Target="http://commerciaux.celca.caisse-epargne.fr/download/1237/siagi/15252/fiche-daide-a-leligibilite-siagi-delegation-2019.xlsx" TargetMode="External"/><Relationship Id="rId19" Type="http://schemas.microsoft.com/office/2007/relationships/hdphoto" Target="../media/hdphoto8.wdp"/><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hyperlink" Target="http://commerciaux.celca.caisse-epargne.fr/download/1237/siagi/15255/mode-operatoire-fiche-eligibilite-2019.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4"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492990"/>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Nouvelles offres de garantie à hauteur de 60% de quotité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5"/>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6"/>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7"/>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8"/>
          <a:stretch>
            <a:fillRect/>
          </a:stretch>
        </p:blipFill>
        <p:spPr>
          <a:xfrm>
            <a:off x="2519404" y="4696819"/>
            <a:ext cx="396000" cy="396000"/>
          </a:xfrm>
          <a:prstGeom prst="rect">
            <a:avLst/>
          </a:prstGeom>
        </p:spPr>
      </p:pic>
      <p:pic>
        <p:nvPicPr>
          <p:cNvPr id="4" name="Image 3">
            <a:extLst>
              <a:ext uri="{FF2B5EF4-FFF2-40B4-BE49-F238E27FC236}">
                <a16:creationId xmlns:a16="http://schemas.microsoft.com/office/drawing/2014/main" id="{8A4702D6-2E5D-4ADD-92FF-4E1C7F6F9C6E}"/>
              </a:ext>
            </a:extLst>
          </p:cNvPr>
          <p:cNvPicPr>
            <a:picLocks noChangeAspect="1"/>
          </p:cNvPicPr>
          <p:nvPr/>
        </p:nvPicPr>
        <p:blipFill>
          <a:blip r:embed="rId9"/>
          <a:stretch>
            <a:fillRect/>
          </a:stretch>
        </p:blipFill>
        <p:spPr>
          <a:xfrm>
            <a:off x="6809235" y="2484387"/>
            <a:ext cx="1094901" cy="421783"/>
          </a:xfrm>
          <a:prstGeom prst="rect">
            <a:avLst/>
          </a:prstGeom>
        </p:spPr>
      </p:pic>
      <p:pic>
        <p:nvPicPr>
          <p:cNvPr id="13" name="Image 12">
            <a:extLst>
              <a:ext uri="{FF2B5EF4-FFF2-40B4-BE49-F238E27FC236}">
                <a16:creationId xmlns:a16="http://schemas.microsoft.com/office/drawing/2014/main" id="{04E703FA-395A-43B5-B9C0-87B92DDC8CB7}"/>
              </a:ext>
            </a:extLst>
          </p:cNvPr>
          <p:cNvPicPr>
            <a:picLocks noChangeAspect="1"/>
          </p:cNvPicPr>
          <p:nvPr/>
        </p:nvPicPr>
        <p:blipFill>
          <a:blip r:embed="rId9"/>
          <a:stretch>
            <a:fillRect/>
          </a:stretch>
        </p:blipFill>
        <p:spPr>
          <a:xfrm>
            <a:off x="8870510" y="3218108"/>
            <a:ext cx="1094901" cy="421783"/>
          </a:xfrm>
          <a:prstGeom prst="rect">
            <a:avLst/>
          </a:prstGeom>
        </p:spPr>
      </p:pic>
    </p:spTree>
    <p:extLst>
      <p:ext uri="{BB962C8B-B14F-4D97-AF65-F5344CB8AC3E}">
        <p14:creationId xmlns:p14="http://schemas.microsoft.com/office/powerpoint/2010/main" val="41377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99167" y="2484387"/>
            <a:ext cx="5993395"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4"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585323"/>
          </a:xfrm>
          <a:prstGeom prst="rect">
            <a:avLst/>
          </a:prstGeom>
        </p:spPr>
        <p:txBody>
          <a:bodyPr wrap="square">
            <a:spAutoFit/>
          </a:bodyPr>
          <a:lstStyle/>
          <a:p>
            <a:pPr>
              <a:spcAft>
                <a:spcPts val="600"/>
              </a:spcAft>
            </a:pPr>
            <a:r>
              <a:rPr lang="fr-FR" sz="2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Nouvelles offres de garantie à hauteur de 60% de quotité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5"/>
          <a:stretch>
            <a:fillRect/>
          </a:stretch>
        </p:blipFill>
        <p:spPr>
          <a:xfrm>
            <a:off x="2445418" y="2563308"/>
            <a:ext cx="508090" cy="561891"/>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6"/>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7"/>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8"/>
          <a:stretch>
            <a:fillRect/>
          </a:stretch>
        </p:blipFill>
        <p:spPr>
          <a:xfrm>
            <a:off x="2519404" y="4696819"/>
            <a:ext cx="396000" cy="396000"/>
          </a:xfrm>
          <a:prstGeom prst="rect">
            <a:avLst/>
          </a:prstGeom>
        </p:spPr>
      </p:pic>
      <p:pic>
        <p:nvPicPr>
          <p:cNvPr id="4" name="Image 3">
            <a:extLst>
              <a:ext uri="{FF2B5EF4-FFF2-40B4-BE49-F238E27FC236}">
                <a16:creationId xmlns:a16="http://schemas.microsoft.com/office/drawing/2014/main" id="{8A4702D6-2E5D-4ADD-92FF-4E1C7F6F9C6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534" b="91781" l="4222" r="96042">
                        <a14:foregroundMark x1="4749" y1="90411" x2="4749" y2="90411"/>
                        <a14:foregroundMark x1="18470" y1="43836" x2="18470" y2="43836"/>
                        <a14:foregroundMark x1="23219" y1="39041" x2="23219" y2="39041"/>
                        <a14:foregroundMark x1="26385" y1="30137" x2="26385" y2="30137"/>
                        <a14:foregroundMark x1="83113" y1="32877" x2="83113" y2="32877"/>
                        <a14:foregroundMark x1="94459" y1="51370" x2="94459" y2="51370"/>
                        <a14:foregroundMark x1="96306" y1="25342" x2="96306" y2="25342"/>
                        <a14:foregroundMark x1="15567" y1="91781" x2="15567" y2="91781"/>
                        <a14:backgroundMark x1="12137" y1="43151" x2="12137" y2="43151"/>
                        <a14:backgroundMark x1="79683" y1="74658" x2="79683" y2="74658"/>
                        <a14:backgroundMark x1="22691" y1="91781" x2="22691" y2="91781"/>
                        <a14:backgroundMark x1="91557" y1="41781" x2="91557" y2="41781"/>
                        <a14:backgroundMark x1="88127" y1="17123" x2="88127" y2="17123"/>
                        <a14:backgroundMark x1="78364" y1="41781" x2="78364" y2="41781"/>
                        <a14:backgroundMark x1="83377" y1="57534" x2="83377" y2="57534"/>
                      </a14:backgroundRemoval>
                    </a14:imgEffect>
                  </a14:imgLayer>
                </a14:imgProps>
              </a:ext>
            </a:extLst>
          </a:blip>
          <a:stretch>
            <a:fillRect/>
          </a:stretch>
        </p:blipFill>
        <p:spPr>
          <a:xfrm>
            <a:off x="8148133" y="2289425"/>
            <a:ext cx="1512462" cy="582638"/>
          </a:xfrm>
          <a:prstGeom prst="rect">
            <a:avLst/>
          </a:prstGeom>
        </p:spPr>
      </p:pic>
    </p:spTree>
    <p:extLst>
      <p:ext uri="{BB962C8B-B14F-4D97-AF65-F5344CB8AC3E}">
        <p14:creationId xmlns:p14="http://schemas.microsoft.com/office/powerpoint/2010/main" val="72850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4" cstate="print"/>
          <a:srcRect/>
          <a:stretch>
            <a:fillRect/>
          </a:stretch>
        </p:blipFill>
        <p:spPr bwMode="auto">
          <a:xfrm>
            <a:off x="12408720" y="1538497"/>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6131675" y="543168"/>
            <a:ext cx="8159931" cy="723275"/>
          </a:xfrm>
          <a:prstGeom prst="rect">
            <a:avLst/>
          </a:prstGeom>
        </p:spPr>
        <p:txBody>
          <a:bodyPr wrap="square">
            <a:spAutoFit/>
          </a:bodyPr>
          <a:lstStyle/>
          <a:p>
            <a:pPr>
              <a:spcAft>
                <a:spcPts val="600"/>
              </a:spcAft>
            </a:pPr>
            <a:r>
              <a:rPr lang="fr-FR" dirty="0">
                <a:latin typeface="Arial Black" panose="020B0A040201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6A09F142-AD70-46E8-9F56-DCF66D0E358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1042446" y="354677"/>
            <a:ext cx="752727" cy="728830"/>
          </a:xfrm>
          <a:prstGeom prst="rect">
            <a:avLst/>
          </a:prstGeom>
        </p:spPr>
      </p:pic>
      <p:sp>
        <p:nvSpPr>
          <p:cNvPr id="13" name="Titre 1">
            <a:extLst>
              <a:ext uri="{FF2B5EF4-FFF2-40B4-BE49-F238E27FC236}">
                <a16:creationId xmlns:a16="http://schemas.microsoft.com/office/drawing/2014/main" id="{438FE6BA-0EF5-472E-9B63-2068F4BBFC43}"/>
              </a:ext>
            </a:extLst>
          </p:cNvPr>
          <p:cNvSpPr txBox="1"/>
          <p:nvPr/>
        </p:nvSpPr>
        <p:spPr>
          <a:xfrm>
            <a:off x="379610" y="1042788"/>
            <a:ext cx="9605280" cy="522132"/>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dirty="0">
                <a:solidFill>
                  <a:srgbClr val="000000"/>
                </a:solidFill>
                <a:uFillTx/>
                <a:latin typeface="Calibri"/>
              </a:rPr>
              <a:t>Adaptation de la politique risque CHR </a:t>
            </a:r>
          </a:p>
        </p:txBody>
      </p:sp>
      <p:graphicFrame>
        <p:nvGraphicFramePr>
          <p:cNvPr id="15" name="Tableau 2">
            <a:extLst>
              <a:ext uri="{FF2B5EF4-FFF2-40B4-BE49-F238E27FC236}">
                <a16:creationId xmlns:a16="http://schemas.microsoft.com/office/drawing/2014/main" id="{9147EBAC-DA93-4619-96CD-6B2CD0B2E683}"/>
              </a:ext>
            </a:extLst>
          </p:cNvPr>
          <p:cNvGraphicFramePr>
            <a:graphicFrameLocks noGrp="1"/>
          </p:cNvGraphicFramePr>
          <p:nvPr>
            <p:extLst>
              <p:ext uri="{D42A27DB-BD31-4B8C-83A1-F6EECF244321}">
                <p14:modId xmlns:p14="http://schemas.microsoft.com/office/powerpoint/2010/main" val="1453085956"/>
              </p:ext>
            </p:extLst>
          </p:nvPr>
        </p:nvGraphicFramePr>
        <p:xfrm>
          <a:off x="446188" y="2083823"/>
          <a:ext cx="6076595" cy="1497904"/>
        </p:xfrm>
        <a:graphic>
          <a:graphicData uri="http://schemas.openxmlformats.org/drawingml/2006/table">
            <a:tbl>
              <a:tblPr firstRow="1" bandRow="1">
                <a:effectLst/>
                <a:tableStyleId>{00A15C55-8517-42AA-B614-E9B94910E393}</a:tableStyleId>
              </a:tblPr>
              <a:tblGrid>
                <a:gridCol w="3271778">
                  <a:extLst>
                    <a:ext uri="{9D8B030D-6E8A-4147-A177-3AD203B41FA5}">
                      <a16:colId xmlns:a16="http://schemas.microsoft.com/office/drawing/2014/main" val="287044972"/>
                    </a:ext>
                  </a:extLst>
                </a:gridCol>
                <a:gridCol w="2804817">
                  <a:extLst>
                    <a:ext uri="{9D8B030D-6E8A-4147-A177-3AD203B41FA5}">
                      <a16:colId xmlns:a16="http://schemas.microsoft.com/office/drawing/2014/main" val="387680833"/>
                    </a:ext>
                  </a:extLst>
                </a:gridCol>
              </a:tblGrid>
              <a:tr h="493028">
                <a:tc>
                  <a:txBody>
                    <a:bodyPr/>
                    <a:lstStyle/>
                    <a:p>
                      <a:pPr lvl="0" algn="ctr"/>
                      <a:r>
                        <a:rPr lang="fr-FR" sz="1400" dirty="0"/>
                        <a:t>En indépendant</a:t>
                      </a:r>
                      <a:endParaRPr lang="fr-FR" sz="1400" u="sng" dirty="0"/>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fr-FR" sz="1400" dirty="0"/>
                        <a:t>En franchise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953812"/>
                  </a:ext>
                </a:extLst>
              </a:tr>
              <a:tr h="1004876">
                <a:tc>
                  <a:txBody>
                    <a:bodyPr/>
                    <a:lstStyle/>
                    <a:p>
                      <a:pPr lvl="0" algn="ctr"/>
                      <a:r>
                        <a:rPr lang="fr-FR" sz="1400" dirty="0"/>
                        <a:t>Ensemble des financements MT** (&gt;2 ans)= </a:t>
                      </a:r>
                      <a:r>
                        <a:rPr lang="fr-FR" sz="1400" b="1" dirty="0">
                          <a:solidFill>
                            <a:srgbClr val="C00000"/>
                          </a:solidFill>
                        </a:rPr>
                        <a:t>90%</a:t>
                      </a:r>
                      <a:r>
                        <a:rPr lang="fr-FR" sz="1400" dirty="0"/>
                        <a:t> de l’actif immobilisé*</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fr-FR" sz="1400" dirty="0"/>
                        <a:t>Ensemble des financements MT (&gt;2 ans)= </a:t>
                      </a:r>
                      <a:r>
                        <a:rPr lang="fr-FR" sz="1400" b="1" dirty="0">
                          <a:solidFill>
                            <a:srgbClr val="C00000"/>
                          </a:solidFill>
                        </a:rPr>
                        <a:t>105</a:t>
                      </a:r>
                      <a:r>
                        <a:rPr lang="fr-FR" sz="1400" dirty="0">
                          <a:solidFill>
                            <a:srgbClr val="C00000"/>
                          </a:solidFill>
                        </a:rPr>
                        <a:t>%</a:t>
                      </a:r>
                      <a:r>
                        <a:rPr lang="fr-FR" sz="1400" dirty="0"/>
                        <a:t> de l’actif immobilisé*</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992996"/>
                  </a:ext>
                </a:extLst>
              </a:tr>
            </a:tbl>
          </a:graphicData>
        </a:graphic>
      </p:graphicFrame>
      <p:graphicFrame>
        <p:nvGraphicFramePr>
          <p:cNvPr id="17" name="Tableau 2">
            <a:extLst>
              <a:ext uri="{FF2B5EF4-FFF2-40B4-BE49-F238E27FC236}">
                <a16:creationId xmlns:a16="http://schemas.microsoft.com/office/drawing/2014/main" id="{E50DC068-0278-41D0-97DB-0607FE057AF7}"/>
              </a:ext>
            </a:extLst>
          </p:cNvPr>
          <p:cNvGraphicFramePr>
            <a:graphicFrameLocks noGrp="1"/>
          </p:cNvGraphicFramePr>
          <p:nvPr>
            <p:extLst>
              <p:ext uri="{D42A27DB-BD31-4B8C-83A1-F6EECF244321}">
                <p14:modId xmlns:p14="http://schemas.microsoft.com/office/powerpoint/2010/main" val="1601049473"/>
              </p:ext>
            </p:extLst>
          </p:nvPr>
        </p:nvGraphicFramePr>
        <p:xfrm>
          <a:off x="6746133" y="2076947"/>
          <a:ext cx="5137608" cy="1610369"/>
        </p:xfrm>
        <a:graphic>
          <a:graphicData uri="http://schemas.openxmlformats.org/drawingml/2006/table">
            <a:tbl>
              <a:tblPr firstRow="1" bandRow="1">
                <a:tableStyleId>{8A107856-5554-42FB-B03E-39F5DBC370BA}</a:tableStyleId>
              </a:tblPr>
              <a:tblGrid>
                <a:gridCol w="2813661">
                  <a:extLst>
                    <a:ext uri="{9D8B030D-6E8A-4147-A177-3AD203B41FA5}">
                      <a16:colId xmlns:a16="http://schemas.microsoft.com/office/drawing/2014/main" val="1790457069"/>
                    </a:ext>
                  </a:extLst>
                </a:gridCol>
                <a:gridCol w="2323947">
                  <a:extLst>
                    <a:ext uri="{9D8B030D-6E8A-4147-A177-3AD203B41FA5}">
                      <a16:colId xmlns:a16="http://schemas.microsoft.com/office/drawing/2014/main" val="3717502616"/>
                    </a:ext>
                  </a:extLst>
                </a:gridCol>
              </a:tblGrid>
              <a:tr h="160987">
                <a:tc>
                  <a:txBody>
                    <a:bodyPr/>
                    <a:lstStyle/>
                    <a:p>
                      <a:pPr lvl="0" algn="ctr"/>
                      <a:r>
                        <a:rPr lang="fr-FR" sz="1400" dirty="0"/>
                        <a:t>En indépendant</a:t>
                      </a:r>
                      <a:endParaRPr lang="fr-FR" sz="1400" b="0" dirty="0"/>
                    </a:p>
                  </a:txBody>
                  <a:tcPr/>
                </a:tc>
                <a:tc>
                  <a:txBody>
                    <a:bodyPr/>
                    <a:lstStyle/>
                    <a:p>
                      <a:pPr lvl="0" algn="ctr"/>
                      <a:r>
                        <a:rPr lang="fr-FR" sz="1400"/>
                        <a:t>En franchise</a:t>
                      </a:r>
                    </a:p>
                  </a:txBody>
                  <a:tcPr/>
                </a:tc>
                <a:extLst>
                  <a:ext uri="{0D108BD9-81ED-4DB2-BD59-A6C34878D82A}">
                    <a16:rowId xmlns:a16="http://schemas.microsoft.com/office/drawing/2014/main" val="864640733"/>
                  </a:ext>
                </a:extLst>
              </a:tr>
              <a:tr h="1305569">
                <a:tc>
                  <a:txBody>
                    <a:bodyPr/>
                    <a:lstStyle/>
                    <a:p>
                      <a:pPr lvl="0" algn="ctr"/>
                      <a:r>
                        <a:rPr lang="fr-FR" sz="1400" dirty="0"/>
                        <a:t>Ensemble des financements MT (&gt;2 ans)= </a:t>
                      </a:r>
                      <a:r>
                        <a:rPr lang="fr-FR" sz="1400" b="1" dirty="0">
                          <a:solidFill>
                            <a:srgbClr val="C00000"/>
                          </a:solidFill>
                        </a:rPr>
                        <a:t>90%</a:t>
                      </a:r>
                      <a:r>
                        <a:rPr lang="fr-FR" sz="1400" dirty="0"/>
                        <a:t> du prix du fonds de commerce </a:t>
                      </a:r>
                    </a:p>
                    <a:p>
                      <a:pPr lvl="0" algn="ctr"/>
                      <a:r>
                        <a:rPr lang="fr-FR" sz="1400" dirty="0"/>
                        <a:t>(*si travaux, l’assiette devient 95% de l’actif immobilisé)</a:t>
                      </a:r>
                      <a:endParaRPr lang="fr-FR" sz="1400" i="1" dirty="0"/>
                    </a:p>
                  </a:txBody>
                  <a:tcPr/>
                </a:tc>
                <a:tc>
                  <a:txBody>
                    <a:bodyPr/>
                    <a:lstStyle/>
                    <a:p>
                      <a:pPr lvl="0" algn="ctr"/>
                      <a:r>
                        <a:rPr lang="fr-FR" sz="1400" dirty="0"/>
                        <a:t>Ensemble des financements MT (&gt;2 ans)= </a:t>
                      </a:r>
                      <a:r>
                        <a:rPr lang="fr-FR" sz="1400" b="1" dirty="0">
                          <a:solidFill>
                            <a:srgbClr val="C00000"/>
                          </a:solidFill>
                        </a:rPr>
                        <a:t>100%</a:t>
                      </a:r>
                      <a:r>
                        <a:rPr lang="fr-FR" sz="1400" dirty="0"/>
                        <a:t> de l’actif immobilisé*</a:t>
                      </a:r>
                    </a:p>
                  </a:txBody>
                  <a:tcPr/>
                </a:tc>
                <a:extLst>
                  <a:ext uri="{0D108BD9-81ED-4DB2-BD59-A6C34878D82A}">
                    <a16:rowId xmlns:a16="http://schemas.microsoft.com/office/drawing/2014/main" val="1942891412"/>
                  </a:ext>
                </a:extLst>
              </a:tr>
            </a:tbl>
          </a:graphicData>
        </a:graphic>
      </p:graphicFrame>
      <p:sp>
        <p:nvSpPr>
          <p:cNvPr id="18" name="ZoneTexte 10">
            <a:extLst>
              <a:ext uri="{FF2B5EF4-FFF2-40B4-BE49-F238E27FC236}">
                <a16:creationId xmlns:a16="http://schemas.microsoft.com/office/drawing/2014/main" id="{628C93C8-B2D3-4958-990C-E5CECCBB98F9}"/>
              </a:ext>
            </a:extLst>
          </p:cNvPr>
          <p:cNvSpPr txBox="1"/>
          <p:nvPr/>
        </p:nvSpPr>
        <p:spPr>
          <a:xfrm>
            <a:off x="2881530" y="1831916"/>
            <a:ext cx="1631935"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C00000"/>
                </a:solidFill>
                <a:uFillTx/>
                <a:latin typeface="Calibri"/>
              </a:rPr>
              <a:t>CREATION ex nihilo</a:t>
            </a:r>
          </a:p>
        </p:txBody>
      </p:sp>
      <p:sp>
        <p:nvSpPr>
          <p:cNvPr id="19" name="ZoneTexte 11">
            <a:extLst>
              <a:ext uri="{FF2B5EF4-FFF2-40B4-BE49-F238E27FC236}">
                <a16:creationId xmlns:a16="http://schemas.microsoft.com/office/drawing/2014/main" id="{2F189A01-6261-44E2-BA1A-E6595EB30E32}"/>
              </a:ext>
            </a:extLst>
          </p:cNvPr>
          <p:cNvSpPr txBox="1"/>
          <p:nvPr/>
        </p:nvSpPr>
        <p:spPr>
          <a:xfrm>
            <a:off x="8789075" y="1831916"/>
            <a:ext cx="3346419"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C00000"/>
                </a:solidFill>
                <a:uFillTx/>
                <a:latin typeface="Calibri"/>
              </a:rPr>
              <a:t>REPRISE </a:t>
            </a:r>
            <a:r>
              <a:rPr lang="fr-FR" sz="1400" b="1" dirty="0">
                <a:solidFill>
                  <a:srgbClr val="C00000"/>
                </a:solidFill>
                <a:latin typeface="Calibri"/>
              </a:rPr>
              <a:t>(1</a:t>
            </a:r>
            <a:r>
              <a:rPr lang="fr-FR" sz="1400" b="1" baseline="30000" dirty="0">
                <a:solidFill>
                  <a:srgbClr val="C00000"/>
                </a:solidFill>
                <a:latin typeface="Calibri"/>
              </a:rPr>
              <a:t>ière</a:t>
            </a:r>
            <a:r>
              <a:rPr lang="fr-FR" sz="1400" b="1" dirty="0">
                <a:solidFill>
                  <a:srgbClr val="C00000"/>
                </a:solidFill>
                <a:latin typeface="Calibri"/>
              </a:rPr>
              <a:t> ou nième)</a:t>
            </a:r>
            <a:r>
              <a:rPr lang="fr-FR" sz="1400" b="1" i="0" u="none" strike="noStrike" kern="1200" cap="none" spc="0" baseline="0" dirty="0">
                <a:solidFill>
                  <a:srgbClr val="C00000"/>
                </a:solidFill>
                <a:uFillTx/>
                <a:latin typeface="Calibri"/>
              </a:rPr>
              <a:t> </a:t>
            </a:r>
          </a:p>
        </p:txBody>
      </p:sp>
      <p:sp>
        <p:nvSpPr>
          <p:cNvPr id="20" name="ZoneTexte 12">
            <a:extLst>
              <a:ext uri="{FF2B5EF4-FFF2-40B4-BE49-F238E27FC236}">
                <a16:creationId xmlns:a16="http://schemas.microsoft.com/office/drawing/2014/main" id="{6235F78D-BB24-44F7-854E-0FD431D07001}"/>
              </a:ext>
            </a:extLst>
          </p:cNvPr>
          <p:cNvSpPr txBox="1"/>
          <p:nvPr/>
        </p:nvSpPr>
        <p:spPr>
          <a:xfrm>
            <a:off x="379610" y="1454934"/>
            <a:ext cx="11805760" cy="46166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dirty="0">
                <a:solidFill>
                  <a:srgbClr val="000000"/>
                </a:solidFill>
                <a:uFillTx/>
                <a:latin typeface="Calibri Light"/>
              </a:rPr>
              <a:t>L’</a:t>
            </a:r>
            <a:r>
              <a:rPr lang="fr-FR" sz="1200" dirty="0">
                <a:solidFill>
                  <a:srgbClr val="000000"/>
                </a:solidFill>
                <a:latin typeface="Calibri Light"/>
              </a:rPr>
              <a:t>é</a:t>
            </a:r>
            <a:r>
              <a:rPr lang="fr-FR" sz="1200" b="0" i="0" u="none" strike="noStrike" kern="1200" cap="none" spc="0" baseline="0" dirty="0">
                <a:solidFill>
                  <a:srgbClr val="000000"/>
                </a:solidFill>
                <a:uFillTx/>
                <a:latin typeface="Calibri Light"/>
              </a:rPr>
              <a:t>volution de la crise sanitaire ainsi que les annonces gouvernementales récentes affectent durablement l’activité des CHR. Les bilans au 31/12/2021 ne seront pas le reflet d’un fonctionnement optimum du secteur. </a:t>
            </a:r>
            <a:r>
              <a:rPr lang="fr-FR" sz="1200" b="0" i="0" u="none" strike="noStrike" kern="1200" cap="none" spc="0" baseline="0" dirty="0">
                <a:solidFill>
                  <a:srgbClr val="000000"/>
                </a:solidFill>
                <a:uFillTx/>
                <a:latin typeface="Calibri Light" panose="020F0302020204030204" pitchFamily="34" charset="0"/>
              </a:rPr>
              <a:t>Aussi</a:t>
            </a:r>
            <a:r>
              <a:rPr lang="fr-FR" sz="1200" dirty="0">
                <a:solidFill>
                  <a:srgbClr val="000000"/>
                </a:solidFill>
                <a:effectLst/>
                <a:latin typeface="Calibri Light" panose="020F0302020204030204" pitchFamily="34" charset="0"/>
                <a:ea typeface="Calibri" panose="020F0502020204030204" pitchFamily="34" charset="0"/>
              </a:rPr>
              <a:t>, la SIAGI décide à compter du </a:t>
            </a:r>
            <a:r>
              <a:rPr lang="fr-FR" sz="1200" dirty="0">
                <a:solidFill>
                  <a:srgbClr val="000000"/>
                </a:solidFill>
                <a:latin typeface="Calibri Light" panose="020F0302020204030204" pitchFamily="34" charset="0"/>
                <a:ea typeface="Calibri" panose="020F0502020204030204" pitchFamily="34" charset="0"/>
              </a:rPr>
              <a:t>04</a:t>
            </a:r>
            <a:r>
              <a:rPr lang="fr-FR" sz="1200" dirty="0">
                <a:solidFill>
                  <a:srgbClr val="000000"/>
                </a:solidFill>
                <a:effectLst/>
                <a:latin typeface="Calibri Light" panose="020F0302020204030204" pitchFamily="34" charset="0"/>
                <a:ea typeface="Calibri" panose="020F0502020204030204" pitchFamily="34" charset="0"/>
              </a:rPr>
              <a:t>/01/2022, d’étudier les projets qui répondent aux conditions suivantes :</a:t>
            </a:r>
            <a:r>
              <a:rPr lang="fr-FR" sz="1200" b="0" i="0" u="none" strike="noStrike" kern="1200" cap="none" spc="0" baseline="0" dirty="0">
                <a:solidFill>
                  <a:srgbClr val="000000"/>
                </a:solidFill>
                <a:uFillTx/>
                <a:latin typeface="Calibri Light"/>
              </a:rPr>
              <a:t>  </a:t>
            </a:r>
          </a:p>
        </p:txBody>
      </p:sp>
      <p:sp>
        <p:nvSpPr>
          <p:cNvPr id="21" name="ZoneTexte 13">
            <a:extLst>
              <a:ext uri="{FF2B5EF4-FFF2-40B4-BE49-F238E27FC236}">
                <a16:creationId xmlns:a16="http://schemas.microsoft.com/office/drawing/2014/main" id="{20A804AF-C4EA-452C-8EDC-C0D9599BEB43}"/>
              </a:ext>
            </a:extLst>
          </p:cNvPr>
          <p:cNvSpPr txBox="1"/>
          <p:nvPr/>
        </p:nvSpPr>
        <p:spPr>
          <a:xfrm>
            <a:off x="343934" y="3639540"/>
            <a:ext cx="11575482" cy="646331"/>
          </a:xfrm>
          <a:prstGeom prst="rect">
            <a:avLst/>
          </a:prstGeom>
          <a:noFill/>
          <a:ln cap="flat">
            <a:noFill/>
          </a:ln>
        </p:spPr>
        <p:txBody>
          <a:bodyPr vert="horz" wrap="square" lIns="91440" tIns="45720" rIns="91440" bIns="45720" anchor="t" anchorCtr="0" compatLnSpc="1">
            <a:spAutoFit/>
          </a:bodyPr>
          <a:lstStyle/>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fr-FR" sz="1200" b="0" i="0" u="none" strike="noStrike" kern="1200" cap="none" spc="0" baseline="0" dirty="0">
                <a:solidFill>
                  <a:srgbClr val="000000"/>
                </a:solidFill>
                <a:uFillTx/>
                <a:latin typeface="Calibri Light" pitchFamily="34"/>
                <a:cs typeface="Calibri Light" pitchFamily="34"/>
              </a:rPr>
              <a:t>* Actif immobilisé = fonds de commerce, travaux, matériel, droit d’entrée franchise, dépôt garantie loyer …</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fr-FR" sz="1200" dirty="0">
                <a:solidFill>
                  <a:srgbClr val="000000"/>
                </a:solidFill>
                <a:latin typeface="Calibri Light" pitchFamily="34"/>
                <a:cs typeface="Calibri Light" pitchFamily="34"/>
              </a:rPr>
              <a:t>** Les prêts plateforme initiative locale et prêts d’honneur seront considérés comme de l’apport personnel. L’ensemble des financements MT comprend les prêts bancaires, brasseurs, familiaux, fournisseurs…</a:t>
            </a:r>
            <a:endParaRPr lang="fr-FR" sz="1200" b="0" i="0" u="none" strike="noStrike" kern="1200" cap="none" spc="0" baseline="0" dirty="0">
              <a:solidFill>
                <a:srgbClr val="000000"/>
              </a:solidFill>
              <a:uFillTx/>
              <a:latin typeface="Calibri Light" pitchFamily="34"/>
              <a:cs typeface="Calibri Light" pitchFamily="34"/>
            </a:endParaRPr>
          </a:p>
        </p:txBody>
      </p:sp>
      <p:graphicFrame>
        <p:nvGraphicFramePr>
          <p:cNvPr id="22" name="Tableau 3">
            <a:extLst>
              <a:ext uri="{FF2B5EF4-FFF2-40B4-BE49-F238E27FC236}">
                <a16:creationId xmlns:a16="http://schemas.microsoft.com/office/drawing/2014/main" id="{E768C7DD-9446-48DB-B6E9-14E8A5C5860D}"/>
              </a:ext>
            </a:extLst>
          </p:cNvPr>
          <p:cNvGraphicFramePr>
            <a:graphicFrameLocks noGrp="1"/>
          </p:cNvGraphicFramePr>
          <p:nvPr>
            <p:extLst>
              <p:ext uri="{D42A27DB-BD31-4B8C-83A1-F6EECF244321}">
                <p14:modId xmlns:p14="http://schemas.microsoft.com/office/powerpoint/2010/main" val="88562177"/>
              </p:ext>
            </p:extLst>
          </p:nvPr>
        </p:nvGraphicFramePr>
        <p:xfrm>
          <a:off x="379610" y="4233970"/>
          <a:ext cx="11504131" cy="2011680"/>
        </p:xfrm>
        <a:graphic>
          <a:graphicData uri="http://schemas.openxmlformats.org/drawingml/2006/table">
            <a:tbl>
              <a:tblPr firstRow="1" bandRow="1">
                <a:tableStyleId>{073A0DAA-6AF3-43AB-8588-CEC1D06C72B9}</a:tableStyleId>
              </a:tblPr>
              <a:tblGrid>
                <a:gridCol w="11504131">
                  <a:extLst>
                    <a:ext uri="{9D8B030D-6E8A-4147-A177-3AD203B41FA5}">
                      <a16:colId xmlns:a16="http://schemas.microsoft.com/office/drawing/2014/main" val="1894363904"/>
                    </a:ext>
                  </a:extLst>
                </a:gridCol>
              </a:tblGrid>
              <a:tr h="289560">
                <a:tc>
                  <a:txBody>
                    <a:bodyPr/>
                    <a:lstStyle/>
                    <a:p>
                      <a:pPr lvl="0" algn="ctr"/>
                      <a:r>
                        <a:rPr lang="fr-FR" sz="1600" dirty="0"/>
                        <a:t>CONDITIONS COMPLEMENTAIRES</a:t>
                      </a:r>
                    </a:p>
                  </a:txBody>
                  <a:tcPr/>
                </a:tc>
                <a:extLst>
                  <a:ext uri="{0D108BD9-81ED-4DB2-BD59-A6C34878D82A}">
                    <a16:rowId xmlns:a16="http://schemas.microsoft.com/office/drawing/2014/main" val="2083039853"/>
                  </a:ext>
                </a:extLst>
              </a:tr>
              <a:tr h="263236">
                <a:tc>
                  <a:txBody>
                    <a:bodyPr/>
                    <a:lstStyle/>
                    <a:p>
                      <a:pPr lvl="0" algn="ctr"/>
                      <a:r>
                        <a:rPr lang="fr-FR" sz="1400" kern="1200" dirty="0"/>
                        <a:t>Point mort, sans développement d’activité, supérieur à 3% (sur activité normative avant covid pour les reprises)</a:t>
                      </a:r>
                      <a:endParaRPr lang="fr-FR" sz="1400" kern="1200" dirty="0">
                        <a:solidFill>
                          <a:schemeClr val="tx1"/>
                        </a:solidFill>
                        <a:latin typeface="Calibri"/>
                      </a:endParaRPr>
                    </a:p>
                  </a:txBody>
                  <a:tcPr/>
                </a:tc>
                <a:extLst>
                  <a:ext uri="{0D108BD9-81ED-4DB2-BD59-A6C34878D82A}">
                    <a16:rowId xmlns:a16="http://schemas.microsoft.com/office/drawing/2014/main" val="4097417953"/>
                  </a:ext>
                </a:extLst>
              </a:tr>
              <a:tr h="263236">
                <a:tc>
                  <a:txBody>
                    <a:bodyPr/>
                    <a:lstStyle/>
                    <a:p>
                      <a:pPr marL="0" marR="0" lvl="0" indent="0" algn="ctr" defTabSz="914400" rtl="0" fontAlgn="auto" hangingPunct="1">
                        <a:lnSpc>
                          <a:spcPct val="100000"/>
                        </a:lnSpc>
                        <a:spcBef>
                          <a:spcPts val="0"/>
                        </a:spcBef>
                        <a:spcAft>
                          <a:spcPts val="0"/>
                        </a:spcAft>
                        <a:buNone/>
                        <a:tabLst/>
                      </a:pPr>
                      <a:r>
                        <a:rPr lang="fr-FR" sz="1400" b="1" kern="1200" dirty="0">
                          <a:solidFill>
                            <a:srgbClr val="C00000"/>
                          </a:solidFill>
                        </a:rPr>
                        <a:t>Préconisation</a:t>
                      </a:r>
                      <a:r>
                        <a:rPr lang="fr-FR" sz="1400" b="1" kern="1200" dirty="0"/>
                        <a:t> </a:t>
                      </a:r>
                      <a:r>
                        <a:rPr lang="fr-FR" sz="1400" kern="1200" dirty="0"/>
                        <a:t>de prévoir un </a:t>
                      </a:r>
                      <a:r>
                        <a:rPr lang="fr-FR" sz="1400" b="1" kern="1200" dirty="0">
                          <a:solidFill>
                            <a:srgbClr val="C00000"/>
                          </a:solidFill>
                        </a:rPr>
                        <a:t>BFR </a:t>
                      </a:r>
                      <a:r>
                        <a:rPr lang="fr-FR" sz="1400" kern="1200" dirty="0"/>
                        <a:t>couvrant </a:t>
                      </a:r>
                      <a:r>
                        <a:rPr lang="fr-FR" sz="1400" b="1" kern="1200" dirty="0">
                          <a:solidFill>
                            <a:srgbClr val="C00000"/>
                          </a:solidFill>
                        </a:rPr>
                        <a:t>1 à 2 mois de charges </a:t>
                      </a:r>
                      <a:r>
                        <a:rPr lang="fr-FR" sz="1400" kern="1200" dirty="0"/>
                        <a:t>(</a:t>
                      </a:r>
                      <a:r>
                        <a:rPr lang="fr-FR" sz="1400" b="1" kern="1200" dirty="0"/>
                        <a:t>pour les créations</a:t>
                      </a:r>
                      <a:r>
                        <a:rPr lang="fr-FR" sz="1400" kern="1200" dirty="0"/>
                        <a:t>)</a:t>
                      </a:r>
                      <a:endParaRPr lang="fr-FR" sz="1400" kern="1200" dirty="0">
                        <a:solidFill>
                          <a:srgbClr val="000000"/>
                        </a:solidFill>
                        <a:latin typeface="Calibri"/>
                      </a:endParaRPr>
                    </a:p>
                  </a:txBody>
                  <a:tcPr/>
                </a:tc>
                <a:extLst>
                  <a:ext uri="{0D108BD9-81ED-4DB2-BD59-A6C34878D82A}">
                    <a16:rowId xmlns:a16="http://schemas.microsoft.com/office/drawing/2014/main" val="2485490800"/>
                  </a:ext>
                </a:extLst>
              </a:tr>
              <a:tr h="263236">
                <a:tc>
                  <a:txBody>
                    <a:bodyPr/>
                    <a:lstStyle/>
                    <a:p>
                      <a:pPr marL="0" marR="0" lvl="0" indent="0" algn="ctr" defTabSz="914400" rtl="0" fontAlgn="auto" hangingPunct="1">
                        <a:lnSpc>
                          <a:spcPct val="100000"/>
                        </a:lnSpc>
                        <a:spcBef>
                          <a:spcPts val="0"/>
                        </a:spcBef>
                        <a:spcAft>
                          <a:spcPts val="0"/>
                        </a:spcAft>
                        <a:buNone/>
                        <a:tabLst/>
                      </a:pPr>
                      <a:r>
                        <a:rPr lang="fr-FR" sz="1400" b="1" kern="1200" dirty="0">
                          <a:solidFill>
                            <a:srgbClr val="C00000"/>
                          </a:solidFill>
                        </a:rPr>
                        <a:t>Préconisation </a:t>
                      </a:r>
                      <a:r>
                        <a:rPr lang="fr-FR" sz="1400" kern="1200" dirty="0"/>
                        <a:t>de prévoir un différé voir une </a:t>
                      </a:r>
                      <a:r>
                        <a:rPr lang="fr-FR" sz="1400" b="1" kern="1200" dirty="0">
                          <a:solidFill>
                            <a:srgbClr val="C00000"/>
                          </a:solidFill>
                        </a:rPr>
                        <a:t>franchise de remboursement </a:t>
                      </a:r>
                      <a:r>
                        <a:rPr lang="fr-FR" sz="1400" kern="1200" dirty="0"/>
                        <a:t>de </a:t>
                      </a:r>
                      <a:r>
                        <a:rPr lang="fr-FR" sz="1400" b="1" kern="1200" dirty="0">
                          <a:solidFill>
                            <a:srgbClr val="C00000"/>
                          </a:solidFill>
                        </a:rPr>
                        <a:t>2 à 3 mois, voir 6 mois  </a:t>
                      </a:r>
                      <a:r>
                        <a:rPr lang="fr-FR" sz="1400" kern="1200" dirty="0"/>
                        <a:t>(pour les créations et les reprises)</a:t>
                      </a:r>
                      <a:endParaRPr lang="fr-FR" sz="1400" kern="1200" baseline="0" dirty="0">
                        <a:solidFill>
                          <a:schemeClr val="tx1"/>
                        </a:solidFill>
                        <a:latin typeface="Calibri"/>
                      </a:endParaRPr>
                    </a:p>
                  </a:txBody>
                  <a:tcPr/>
                </a:tc>
                <a:extLst>
                  <a:ext uri="{0D108BD9-81ED-4DB2-BD59-A6C34878D82A}">
                    <a16:rowId xmlns:a16="http://schemas.microsoft.com/office/drawing/2014/main" val="4040451634"/>
                  </a:ext>
                </a:extLst>
              </a:tr>
              <a:tr h="658091">
                <a:tc>
                  <a:txBody>
                    <a:bodyPr/>
                    <a:lstStyle/>
                    <a:p>
                      <a:pPr lvl="0" algn="ctr"/>
                      <a:r>
                        <a:rPr lang="fr-FR" sz="1400" kern="1200" dirty="0"/>
                        <a:t>Apport personnel : pas sur le PGE ni sur un BFR négatif. Dans le cadre d’un projet de croissance (notamment en multi franchise) une nuance sera faite. Les sites d’exploitation déjà existants devront démontrer une rentabilité avérée et capitalisée ainsi que la perspective d’un maintien de cette situation sur des données d’exploitation récentes (après dernier bilan communiqué</a:t>
                      </a:r>
                      <a:r>
                        <a:rPr lang="fr-FR" sz="1600" kern="1200" dirty="0"/>
                        <a:t>) </a:t>
                      </a:r>
                      <a:r>
                        <a:rPr lang="fr-FR" sz="1400" kern="1200" dirty="0"/>
                        <a:t>tant en rentabilité qu’en équilibre de </a:t>
                      </a:r>
                      <a:r>
                        <a:rPr lang="fr-FR" sz="1400" kern="1200" dirty="0" err="1"/>
                        <a:t>bfr</a:t>
                      </a:r>
                      <a:r>
                        <a:rPr lang="fr-FR" sz="1400" kern="1200" dirty="0"/>
                        <a:t> structurel négatif.</a:t>
                      </a:r>
                      <a:endParaRPr lang="fr-FR" sz="1400" kern="1200" dirty="0">
                        <a:solidFill>
                          <a:srgbClr val="000000"/>
                        </a:solidFill>
                        <a:latin typeface="+mn-lt"/>
                      </a:endParaRPr>
                    </a:p>
                  </a:txBody>
                  <a:tcPr/>
                </a:tc>
                <a:extLst>
                  <a:ext uri="{0D108BD9-81ED-4DB2-BD59-A6C34878D82A}">
                    <a16:rowId xmlns:a16="http://schemas.microsoft.com/office/drawing/2014/main" val="1198208289"/>
                  </a:ext>
                </a:extLst>
              </a:tr>
            </a:tbl>
          </a:graphicData>
        </a:graphic>
      </p:graphicFrame>
    </p:spTree>
    <p:extLst>
      <p:ext uri="{BB962C8B-B14F-4D97-AF65-F5344CB8AC3E}">
        <p14:creationId xmlns:p14="http://schemas.microsoft.com/office/powerpoint/2010/main" val="654278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65313" y="3226828"/>
            <a:ext cx="8743583"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4"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677656"/>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Nouvelles offres de garantie à hauteur de 60% de quotité</a:t>
            </a:r>
            <a:r>
              <a:rPr lang="fr-FR" sz="2400" dirty="0">
                <a:latin typeface="Arial" panose="020B0604020202020204" pitchFamily="34" charset="0"/>
                <a:cs typeface="Arial" panose="020B0604020202020204" pitchFamily="34" charset="0"/>
              </a:rPr>
              <a:t> </a:t>
            </a:r>
          </a:p>
          <a:p>
            <a:pPr>
              <a:spcAft>
                <a:spcPts val="600"/>
              </a:spcAft>
            </a:pPr>
            <a:endParaRPr lang="fr-FR" sz="2400"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5"/>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6"/>
          <a:stretch>
            <a:fillRect/>
          </a:stretch>
        </p:blipFill>
        <p:spPr>
          <a:xfrm>
            <a:off x="2424169" y="3328513"/>
            <a:ext cx="479234" cy="510155"/>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7"/>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8"/>
          <a:stretch>
            <a:fillRect/>
          </a:stretch>
        </p:blipFill>
        <p:spPr>
          <a:xfrm>
            <a:off x="2519404" y="4696819"/>
            <a:ext cx="396000" cy="396000"/>
          </a:xfrm>
          <a:prstGeom prst="rect">
            <a:avLst/>
          </a:prstGeom>
        </p:spPr>
      </p:pic>
      <p:pic>
        <p:nvPicPr>
          <p:cNvPr id="4" name="Image 3">
            <a:extLst>
              <a:ext uri="{FF2B5EF4-FFF2-40B4-BE49-F238E27FC236}">
                <a16:creationId xmlns:a16="http://schemas.microsoft.com/office/drawing/2014/main" id="{8A4702D6-2E5D-4ADD-92FF-4E1C7F6F9C6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534" b="91781" l="4222" r="96042">
                        <a14:foregroundMark x1="4749" y1="90411" x2="4749" y2="90411"/>
                        <a14:foregroundMark x1="18470" y1="43836" x2="18470" y2="43836"/>
                        <a14:foregroundMark x1="23219" y1="39041" x2="23219" y2="39041"/>
                        <a14:foregroundMark x1="26385" y1="30137" x2="26385" y2="30137"/>
                        <a14:foregroundMark x1="83113" y1="32877" x2="83113" y2="32877"/>
                        <a14:foregroundMark x1="94459" y1="51370" x2="94459" y2="51370"/>
                        <a14:foregroundMark x1="96306" y1="25342" x2="96306" y2="25342"/>
                        <a14:foregroundMark x1="15567" y1="91781" x2="15567" y2="91781"/>
                        <a14:backgroundMark x1="12137" y1="43151" x2="12137" y2="43151"/>
                        <a14:backgroundMark x1="79683" y1="74658" x2="79683" y2="74658"/>
                        <a14:backgroundMark x1="22691" y1="91781" x2="22691" y2="91781"/>
                        <a14:backgroundMark x1="91557" y1="41781" x2="91557" y2="41781"/>
                        <a14:backgroundMark x1="88127" y1="17123" x2="88127" y2="17123"/>
                        <a14:backgroundMark x1="78364" y1="41781" x2="78364" y2="41781"/>
                        <a14:backgroundMark x1="83377" y1="57534" x2="83377" y2="57534"/>
                      </a14:backgroundRemoval>
                    </a14:imgEffect>
                  </a14:imgLayer>
                </a14:imgProps>
              </a:ext>
            </a:extLst>
          </a:blip>
          <a:stretch>
            <a:fillRect/>
          </a:stretch>
        </p:blipFill>
        <p:spPr>
          <a:xfrm>
            <a:off x="10339707" y="2801749"/>
            <a:ext cx="1538378" cy="582638"/>
          </a:xfrm>
          <a:prstGeom prst="rect">
            <a:avLst/>
          </a:prstGeom>
        </p:spPr>
      </p:pic>
    </p:spTree>
    <p:extLst>
      <p:ext uri="{BB962C8B-B14F-4D97-AF65-F5344CB8AC3E}">
        <p14:creationId xmlns:p14="http://schemas.microsoft.com/office/powerpoint/2010/main" val="1772459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C407312B-E191-4F16-A9B5-AAAC2ADB29CD}"/>
              </a:ext>
            </a:extLst>
          </p:cNvPr>
          <p:cNvPicPr>
            <a:picLocks noChangeAspect="1"/>
          </p:cNvPicPr>
          <p:nvPr/>
        </p:nvPicPr>
        <p:blipFill>
          <a:blip r:embed="rId4"/>
          <a:stretch>
            <a:fillRect/>
          </a:stretch>
        </p:blipFill>
        <p:spPr>
          <a:xfrm>
            <a:off x="3570513" y="1146692"/>
            <a:ext cx="8364437" cy="5230821"/>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3649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Nouvelles offres de garantie à hauteur de 60% de quotité </a:t>
            </a:r>
          </a:p>
        </p:txBody>
      </p:sp>
      <p:pic>
        <p:nvPicPr>
          <p:cNvPr id="5" name="Image 4">
            <a:extLst>
              <a:ext uri="{FF2B5EF4-FFF2-40B4-BE49-F238E27FC236}">
                <a16:creationId xmlns:a16="http://schemas.microsoft.com/office/drawing/2014/main" id="{B7FC62FB-1647-48E5-B6BA-69EEAC58CDF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11011689" y="348343"/>
            <a:ext cx="667526" cy="758038"/>
          </a:xfrm>
          <a:prstGeom prst="rect">
            <a:avLst/>
          </a:prstGeom>
        </p:spPr>
      </p:pic>
      <p:sp>
        <p:nvSpPr>
          <p:cNvPr id="14" name="Titre 1">
            <a:extLst>
              <a:ext uri="{FF2B5EF4-FFF2-40B4-BE49-F238E27FC236}">
                <a16:creationId xmlns:a16="http://schemas.microsoft.com/office/drawing/2014/main" id="{842A4114-4C29-45D8-8637-05D53CD309AE}"/>
              </a:ext>
            </a:extLst>
          </p:cNvPr>
          <p:cNvSpPr txBox="1">
            <a:spLocks/>
          </p:cNvSpPr>
          <p:nvPr/>
        </p:nvSpPr>
        <p:spPr>
          <a:xfrm>
            <a:off x="332415" y="2629989"/>
            <a:ext cx="2767836" cy="1132114"/>
          </a:xfrm>
          <a:custGeom>
            <a:avLst/>
            <a:gdLst>
              <a:gd name="connsiteX0" fmla="*/ 0 w 2767836"/>
              <a:gd name="connsiteY0" fmla="*/ 0 h 1132114"/>
              <a:gd name="connsiteX1" fmla="*/ 2767836 w 2767836"/>
              <a:gd name="connsiteY1" fmla="*/ 0 h 1132114"/>
              <a:gd name="connsiteX2" fmla="*/ 2767836 w 2767836"/>
              <a:gd name="connsiteY2" fmla="*/ 1132114 h 1132114"/>
              <a:gd name="connsiteX3" fmla="*/ 0 w 2767836"/>
              <a:gd name="connsiteY3" fmla="*/ 1132114 h 1132114"/>
              <a:gd name="connsiteX4" fmla="*/ 0 w 2767836"/>
              <a:gd name="connsiteY4" fmla="*/ 0 h 113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7836" h="1132114" fill="none" extrusionOk="0">
                <a:moveTo>
                  <a:pt x="0" y="0"/>
                </a:moveTo>
                <a:cubicBezTo>
                  <a:pt x="1244834" y="146634"/>
                  <a:pt x="2007731" y="-70126"/>
                  <a:pt x="2767836" y="0"/>
                </a:cubicBezTo>
                <a:cubicBezTo>
                  <a:pt x="2760034" y="402703"/>
                  <a:pt x="2740595" y="566563"/>
                  <a:pt x="2767836" y="1132114"/>
                </a:cubicBezTo>
                <a:cubicBezTo>
                  <a:pt x="1954430" y="1175899"/>
                  <a:pt x="467013" y="1256708"/>
                  <a:pt x="0" y="1132114"/>
                </a:cubicBezTo>
                <a:cubicBezTo>
                  <a:pt x="97821" y="962299"/>
                  <a:pt x="-67085" y="298092"/>
                  <a:pt x="0" y="0"/>
                </a:cubicBezTo>
                <a:close/>
              </a:path>
              <a:path w="2767836" h="1132114" stroke="0" extrusionOk="0">
                <a:moveTo>
                  <a:pt x="0" y="0"/>
                </a:moveTo>
                <a:cubicBezTo>
                  <a:pt x="660932" y="129474"/>
                  <a:pt x="2035304" y="101671"/>
                  <a:pt x="2767836" y="0"/>
                </a:cubicBezTo>
                <a:cubicBezTo>
                  <a:pt x="2704887" y="183018"/>
                  <a:pt x="2799726" y="825533"/>
                  <a:pt x="2767836" y="1132114"/>
                </a:cubicBezTo>
                <a:cubicBezTo>
                  <a:pt x="1896807" y="1200738"/>
                  <a:pt x="773942" y="1269661"/>
                  <a:pt x="0" y="1132114"/>
                </a:cubicBezTo>
                <a:cubicBezTo>
                  <a:pt x="98891" y="761470"/>
                  <a:pt x="57774" y="490689"/>
                  <a:pt x="0" y="0"/>
                </a:cubicBezTo>
                <a:close/>
              </a:path>
            </a:pathLst>
          </a:custGeom>
          <a:solidFill>
            <a:schemeClr val="bg1">
              <a:lumMod val="75000"/>
            </a:schemeClr>
          </a:solidFill>
          <a:ln>
            <a:solidFill>
              <a:schemeClr val="tx1"/>
            </a:solidFill>
            <a:extLst>
              <a:ext uri="{C807C97D-BFC1-408E-A445-0C87EB9F89A2}">
                <ask:lineSketchStyleProps xmlns:ask="http://schemas.microsoft.com/office/drawing/2018/sketchyshapes" sd="2160059704">
                  <a:prstGeom prst="rect">
                    <a:avLst/>
                  </a:prstGeom>
                  <ask:type>
                    <ask:lineSketchCurved/>
                  </ask:type>
                </ask:lineSketchStyleProps>
              </a:ext>
            </a:extLst>
          </a:ln>
        </p:spPr>
        <p:txBody>
          <a:bodyPr anchor="ctr">
            <a:normAutofit fontScale="55000" lnSpcReduction="20000"/>
          </a:bodyPr>
          <a:lstStyle/>
          <a:p>
            <a:pPr>
              <a:spcBef>
                <a:spcPct val="0"/>
              </a:spcBef>
              <a:defRPr/>
            </a:pPr>
            <a:endParaRPr lang="fr-FR" sz="2000" b="1" dirty="0">
              <a:solidFill>
                <a:prstClr val="black"/>
              </a:solidFill>
              <a:latin typeface="Arial" charset="0"/>
            </a:endParaRPr>
          </a:p>
          <a:p>
            <a:pPr>
              <a:spcBef>
                <a:spcPct val="0"/>
              </a:spcBef>
              <a:defRPr/>
            </a:pPr>
            <a:endParaRPr lang="fr-FR" sz="2000" b="1" dirty="0">
              <a:solidFill>
                <a:prstClr val="black"/>
              </a:solidFill>
              <a:latin typeface="Arial" charset="0"/>
            </a:endParaRPr>
          </a:p>
          <a:p>
            <a:pPr>
              <a:spcBef>
                <a:spcPct val="0"/>
              </a:spcBef>
              <a:defRPr/>
            </a:pPr>
            <a:r>
              <a:rPr lang="fr-FR" sz="3600" b="1" dirty="0">
                <a:solidFill>
                  <a:schemeClr val="bg1"/>
                </a:solidFill>
                <a:latin typeface="Arial" charset="0"/>
              </a:rPr>
              <a:t>La </a:t>
            </a:r>
            <a:r>
              <a:rPr lang="fr-FR" sz="3600" b="1" dirty="0">
                <a:solidFill>
                  <a:schemeClr val="bg1"/>
                </a:solidFill>
                <a:latin typeface="Calibri" pitchFamily="34" charset="0"/>
              </a:rPr>
              <a:t>Garantie EGF des artisans/commerçants</a:t>
            </a:r>
          </a:p>
          <a:p>
            <a:pPr>
              <a:spcBef>
                <a:spcPct val="0"/>
              </a:spcBef>
              <a:defRPr/>
            </a:pPr>
            <a:endParaRPr lang="fr-FR" sz="3200" b="1" dirty="0">
              <a:solidFill>
                <a:prstClr val="black"/>
              </a:solidFill>
              <a:latin typeface="Calibri"/>
            </a:endParaRPr>
          </a:p>
        </p:txBody>
      </p:sp>
      <p:pic>
        <p:nvPicPr>
          <p:cNvPr id="19" name="Image 18">
            <a:extLst>
              <a:ext uri="{FF2B5EF4-FFF2-40B4-BE49-F238E27FC236}">
                <a16:creationId xmlns:a16="http://schemas.microsoft.com/office/drawing/2014/main" id="{8E56AEB9-193E-4D84-8E71-DC0D63234330}"/>
              </a:ext>
            </a:extLst>
          </p:cNvPr>
          <p:cNvPicPr>
            <a:picLocks noChangeAspect="1"/>
          </p:cNvPicPr>
          <p:nvPr/>
        </p:nvPicPr>
        <p:blipFill>
          <a:blip r:embed="rId8"/>
          <a:stretch>
            <a:fillRect/>
          </a:stretch>
        </p:blipFill>
        <p:spPr>
          <a:xfrm>
            <a:off x="6537734" y="4732615"/>
            <a:ext cx="5212532" cy="1329043"/>
          </a:xfrm>
          <a:prstGeom prst="rect">
            <a:avLst/>
          </a:prstGeom>
        </p:spPr>
      </p:pic>
      <p:graphicFrame>
        <p:nvGraphicFramePr>
          <p:cNvPr id="25" name="Objet 24">
            <a:extLst>
              <a:ext uri="{FF2B5EF4-FFF2-40B4-BE49-F238E27FC236}">
                <a16:creationId xmlns:a16="http://schemas.microsoft.com/office/drawing/2014/main" id="{ABF178EC-B3E8-4C8F-B8D5-FEDF2F39FA93}"/>
              </a:ext>
            </a:extLst>
          </p:cNvPr>
          <p:cNvGraphicFramePr>
            <a:graphicFrameLocks noChangeAspect="1"/>
          </p:cNvGraphicFramePr>
          <p:nvPr>
            <p:extLst>
              <p:ext uri="{D42A27DB-BD31-4B8C-83A1-F6EECF244321}">
                <p14:modId xmlns:p14="http://schemas.microsoft.com/office/powerpoint/2010/main" val="4286200002"/>
              </p:ext>
            </p:extLst>
          </p:nvPr>
        </p:nvGraphicFramePr>
        <p:xfrm>
          <a:off x="558751" y="4916032"/>
          <a:ext cx="1027397" cy="866866"/>
        </p:xfrm>
        <a:graphic>
          <a:graphicData uri="http://schemas.openxmlformats.org/presentationml/2006/ole">
            <mc:AlternateContent xmlns:mc="http://schemas.openxmlformats.org/markup-compatibility/2006">
              <mc:Choice xmlns:v="urn:schemas-microsoft-com:vml" Requires="v">
                <p:oleObj spid="_x0000_s1056" name="Acrobat Document" showAsIcon="1" r:id="rId9" imgW="914400" imgH="771525" progId="AcroExch.Document.DC">
                  <p:embed/>
                </p:oleObj>
              </mc:Choice>
              <mc:Fallback>
                <p:oleObj name="Acrobat Document" showAsIcon="1" r:id="rId9" imgW="914400" imgH="771525" progId="AcroExch.Document.DC">
                  <p:embed/>
                  <p:pic>
                    <p:nvPicPr>
                      <p:cNvPr id="0" name=""/>
                      <p:cNvPicPr/>
                      <p:nvPr/>
                    </p:nvPicPr>
                    <p:blipFill>
                      <a:blip r:embed="rId10"/>
                      <a:stretch>
                        <a:fillRect/>
                      </a:stretch>
                    </p:blipFill>
                    <p:spPr>
                      <a:xfrm>
                        <a:off x="558751" y="4916032"/>
                        <a:ext cx="1027397" cy="866866"/>
                      </a:xfrm>
                      <a:prstGeom prst="rect">
                        <a:avLst/>
                      </a:prstGeom>
                    </p:spPr>
                  </p:pic>
                </p:oleObj>
              </mc:Fallback>
            </mc:AlternateContent>
          </a:graphicData>
        </a:graphic>
      </p:graphicFrame>
      <p:sp>
        <p:nvSpPr>
          <p:cNvPr id="26" name="ZoneTexte 25">
            <a:extLst>
              <a:ext uri="{FF2B5EF4-FFF2-40B4-BE49-F238E27FC236}">
                <a16:creationId xmlns:a16="http://schemas.microsoft.com/office/drawing/2014/main" id="{A2F9FBF0-995D-4E3B-82BE-0207E006D1B0}"/>
              </a:ext>
            </a:extLst>
          </p:cNvPr>
          <p:cNvSpPr txBox="1"/>
          <p:nvPr/>
        </p:nvSpPr>
        <p:spPr>
          <a:xfrm>
            <a:off x="558751" y="4594115"/>
            <a:ext cx="145760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Fiche produit</a:t>
            </a:r>
          </a:p>
        </p:txBody>
      </p:sp>
      <p:pic>
        <p:nvPicPr>
          <p:cNvPr id="10" name="Image 9">
            <a:extLst>
              <a:ext uri="{FF2B5EF4-FFF2-40B4-BE49-F238E27FC236}">
                <a16:creationId xmlns:a16="http://schemas.microsoft.com/office/drawing/2014/main" id="{37617325-A153-42CA-B73E-37DFE9B2E67E}"/>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84473" y="4980604"/>
            <a:ext cx="428024" cy="434342"/>
          </a:xfrm>
          <a:prstGeom prst="rect">
            <a:avLst/>
          </a:prstGeom>
        </p:spPr>
      </p:pic>
    </p:spTree>
    <p:extLst>
      <p:ext uri="{BB962C8B-B14F-4D97-AF65-F5344CB8AC3E}">
        <p14:creationId xmlns:p14="http://schemas.microsoft.com/office/powerpoint/2010/main" val="2987818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3649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Nouvelles offres de garantie à hauteur de 60% de quotité </a:t>
            </a:r>
          </a:p>
        </p:txBody>
      </p:sp>
      <p:pic>
        <p:nvPicPr>
          <p:cNvPr id="5" name="Image 4">
            <a:extLst>
              <a:ext uri="{FF2B5EF4-FFF2-40B4-BE49-F238E27FC236}">
                <a16:creationId xmlns:a16="http://schemas.microsoft.com/office/drawing/2014/main" id="{B7FC62FB-1647-48E5-B6BA-69EEAC58CDF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1011689" y="348343"/>
            <a:ext cx="667526" cy="758038"/>
          </a:xfrm>
          <a:prstGeom prst="rect">
            <a:avLst/>
          </a:prstGeom>
        </p:spPr>
      </p:pic>
      <p:sp>
        <p:nvSpPr>
          <p:cNvPr id="14" name="Titre 1">
            <a:extLst>
              <a:ext uri="{FF2B5EF4-FFF2-40B4-BE49-F238E27FC236}">
                <a16:creationId xmlns:a16="http://schemas.microsoft.com/office/drawing/2014/main" id="{842A4114-4C29-45D8-8637-05D53CD309AE}"/>
              </a:ext>
            </a:extLst>
          </p:cNvPr>
          <p:cNvSpPr txBox="1">
            <a:spLocks/>
          </p:cNvSpPr>
          <p:nvPr/>
        </p:nvSpPr>
        <p:spPr>
          <a:xfrm>
            <a:off x="8839558" y="2582707"/>
            <a:ext cx="3201551" cy="1132114"/>
          </a:xfrm>
          <a:custGeom>
            <a:avLst/>
            <a:gdLst>
              <a:gd name="connsiteX0" fmla="*/ 0 w 3201551"/>
              <a:gd name="connsiteY0" fmla="*/ 0 h 1132114"/>
              <a:gd name="connsiteX1" fmla="*/ 3201551 w 3201551"/>
              <a:gd name="connsiteY1" fmla="*/ 0 h 1132114"/>
              <a:gd name="connsiteX2" fmla="*/ 3201551 w 3201551"/>
              <a:gd name="connsiteY2" fmla="*/ 1132114 h 1132114"/>
              <a:gd name="connsiteX3" fmla="*/ 0 w 3201551"/>
              <a:gd name="connsiteY3" fmla="*/ 1132114 h 1132114"/>
              <a:gd name="connsiteX4" fmla="*/ 0 w 3201551"/>
              <a:gd name="connsiteY4" fmla="*/ 0 h 113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1551" h="1132114" fill="none" extrusionOk="0">
                <a:moveTo>
                  <a:pt x="0" y="0"/>
                </a:moveTo>
                <a:cubicBezTo>
                  <a:pt x="456825" y="146634"/>
                  <a:pt x="2113905" y="-70126"/>
                  <a:pt x="3201551" y="0"/>
                </a:cubicBezTo>
                <a:cubicBezTo>
                  <a:pt x="3193749" y="402703"/>
                  <a:pt x="3174310" y="566563"/>
                  <a:pt x="3201551" y="1132114"/>
                </a:cubicBezTo>
                <a:cubicBezTo>
                  <a:pt x="1759050" y="1175899"/>
                  <a:pt x="1340440" y="1256708"/>
                  <a:pt x="0" y="1132114"/>
                </a:cubicBezTo>
                <a:cubicBezTo>
                  <a:pt x="97821" y="962299"/>
                  <a:pt x="-67085" y="298092"/>
                  <a:pt x="0" y="0"/>
                </a:cubicBezTo>
                <a:close/>
              </a:path>
              <a:path w="3201551" h="1132114" stroke="0" extrusionOk="0">
                <a:moveTo>
                  <a:pt x="0" y="0"/>
                </a:moveTo>
                <a:cubicBezTo>
                  <a:pt x="1416586" y="129474"/>
                  <a:pt x="2358474" y="101671"/>
                  <a:pt x="3201551" y="0"/>
                </a:cubicBezTo>
                <a:cubicBezTo>
                  <a:pt x="3138602" y="183018"/>
                  <a:pt x="3233441" y="825533"/>
                  <a:pt x="3201551" y="1132114"/>
                </a:cubicBezTo>
                <a:cubicBezTo>
                  <a:pt x="1818176" y="1200738"/>
                  <a:pt x="813270" y="1269661"/>
                  <a:pt x="0" y="1132114"/>
                </a:cubicBezTo>
                <a:cubicBezTo>
                  <a:pt x="98891" y="761470"/>
                  <a:pt x="57774" y="490689"/>
                  <a:pt x="0" y="0"/>
                </a:cubicBezTo>
                <a:close/>
              </a:path>
            </a:pathLst>
          </a:custGeom>
          <a:solidFill>
            <a:schemeClr val="bg1">
              <a:lumMod val="75000"/>
            </a:schemeClr>
          </a:solidFill>
          <a:ln>
            <a:solidFill>
              <a:schemeClr val="tx1"/>
            </a:solidFill>
            <a:extLst>
              <a:ext uri="{C807C97D-BFC1-408E-A445-0C87EB9F89A2}">
                <ask:lineSketchStyleProps xmlns:ask="http://schemas.microsoft.com/office/drawing/2018/sketchyshapes" sd="2160059704">
                  <a:prstGeom prst="rect">
                    <a:avLst/>
                  </a:prstGeom>
                  <ask:type>
                    <ask:lineSketchCurved/>
                  </ask:type>
                </ask:lineSketchStyleProps>
              </a:ext>
            </a:extLst>
          </a:ln>
        </p:spPr>
        <p:txBody>
          <a:bodyPr anchor="ctr">
            <a:normAutofit fontScale="47500" lnSpcReduction="20000"/>
          </a:bodyPr>
          <a:lstStyle/>
          <a:p>
            <a:pPr>
              <a:spcBef>
                <a:spcPct val="0"/>
              </a:spcBef>
              <a:defRPr/>
            </a:pPr>
            <a:endParaRPr lang="fr-FR" sz="2000" b="1" dirty="0">
              <a:solidFill>
                <a:prstClr val="black"/>
              </a:solidFill>
              <a:latin typeface="Arial" charset="0"/>
            </a:endParaRPr>
          </a:p>
          <a:p>
            <a:pPr>
              <a:spcBef>
                <a:spcPct val="0"/>
              </a:spcBef>
              <a:defRPr/>
            </a:pPr>
            <a:endParaRPr lang="fr-FR" sz="2000" b="1" dirty="0">
              <a:solidFill>
                <a:prstClr val="black"/>
              </a:solidFill>
              <a:latin typeface="Arial" charset="0"/>
            </a:endParaRPr>
          </a:p>
          <a:p>
            <a:pPr>
              <a:spcBef>
                <a:spcPct val="0"/>
              </a:spcBef>
              <a:defRPr/>
            </a:pPr>
            <a:r>
              <a:rPr lang="fr-FR" sz="4200" b="1" dirty="0">
                <a:solidFill>
                  <a:schemeClr val="bg1"/>
                </a:solidFill>
                <a:latin typeface="Arial" charset="0"/>
              </a:rPr>
              <a:t>La </a:t>
            </a:r>
            <a:r>
              <a:rPr lang="fr-FR" sz="4200" b="1" dirty="0">
                <a:solidFill>
                  <a:schemeClr val="bg1"/>
                </a:solidFill>
                <a:latin typeface="Calibri" pitchFamily="34" charset="0"/>
              </a:rPr>
              <a:t>Garantie de </a:t>
            </a:r>
            <a:r>
              <a:rPr lang="fr-FR" sz="4200" b="1" dirty="0">
                <a:solidFill>
                  <a:srgbClr val="C00000"/>
                </a:solidFill>
                <a:latin typeface="Calibri" pitchFamily="34" charset="0"/>
              </a:rPr>
              <a:t>Trésorerie</a:t>
            </a:r>
            <a:r>
              <a:rPr lang="fr-FR" sz="4200" b="1" dirty="0">
                <a:solidFill>
                  <a:schemeClr val="bg1"/>
                </a:solidFill>
                <a:latin typeface="Calibri" pitchFamily="34" charset="0"/>
              </a:rPr>
              <a:t> EGF artisans/commerçants</a:t>
            </a:r>
          </a:p>
          <a:p>
            <a:pPr>
              <a:spcBef>
                <a:spcPct val="0"/>
              </a:spcBef>
              <a:defRPr/>
            </a:pPr>
            <a:endParaRPr lang="fr-FR" sz="3200" b="1" dirty="0">
              <a:solidFill>
                <a:prstClr val="black"/>
              </a:solidFill>
              <a:latin typeface="Calibri"/>
            </a:endParaRPr>
          </a:p>
        </p:txBody>
      </p:sp>
      <p:pic>
        <p:nvPicPr>
          <p:cNvPr id="2" name="Image 1">
            <a:extLst>
              <a:ext uri="{FF2B5EF4-FFF2-40B4-BE49-F238E27FC236}">
                <a16:creationId xmlns:a16="http://schemas.microsoft.com/office/drawing/2014/main" id="{1C11ADF8-11FA-4553-A357-52AA98466B9E}"/>
              </a:ext>
            </a:extLst>
          </p:cNvPr>
          <p:cNvPicPr>
            <a:picLocks noChangeAspect="1"/>
          </p:cNvPicPr>
          <p:nvPr/>
        </p:nvPicPr>
        <p:blipFill>
          <a:blip r:embed="rId7"/>
          <a:stretch>
            <a:fillRect/>
          </a:stretch>
        </p:blipFill>
        <p:spPr>
          <a:xfrm>
            <a:off x="497519" y="1332411"/>
            <a:ext cx="7862716" cy="4764821"/>
          </a:xfrm>
          <a:prstGeom prst="rect">
            <a:avLst/>
          </a:prstGeom>
        </p:spPr>
      </p:pic>
      <p:graphicFrame>
        <p:nvGraphicFramePr>
          <p:cNvPr id="9" name="Objet 8">
            <a:extLst>
              <a:ext uri="{FF2B5EF4-FFF2-40B4-BE49-F238E27FC236}">
                <a16:creationId xmlns:a16="http://schemas.microsoft.com/office/drawing/2014/main" id="{D196EACC-0DB3-441C-8E5E-8DDF50BEB108}"/>
              </a:ext>
            </a:extLst>
          </p:cNvPr>
          <p:cNvGraphicFramePr>
            <a:graphicFrameLocks noChangeAspect="1"/>
          </p:cNvGraphicFramePr>
          <p:nvPr>
            <p:extLst>
              <p:ext uri="{D42A27DB-BD31-4B8C-83A1-F6EECF244321}">
                <p14:modId xmlns:p14="http://schemas.microsoft.com/office/powerpoint/2010/main" val="2181444"/>
              </p:ext>
            </p:extLst>
          </p:nvPr>
        </p:nvGraphicFramePr>
        <p:xfrm>
          <a:off x="10831753" y="5385500"/>
          <a:ext cx="1027397" cy="866866"/>
        </p:xfrm>
        <a:graphic>
          <a:graphicData uri="http://schemas.openxmlformats.org/presentationml/2006/ole">
            <mc:AlternateContent xmlns:mc="http://schemas.openxmlformats.org/markup-compatibility/2006">
              <mc:Choice xmlns:v="urn:schemas-microsoft-com:vml" Requires="v">
                <p:oleObj spid="_x0000_s2080" name="Acrobat Document" showAsIcon="1" r:id="rId8" imgW="914400" imgH="771525" progId="AcroExch.Document.DC">
                  <p:embed/>
                </p:oleObj>
              </mc:Choice>
              <mc:Fallback>
                <p:oleObj name="Acrobat Document" showAsIcon="1" r:id="rId8" imgW="914400" imgH="771525" progId="AcroExch.Document.DC">
                  <p:embed/>
                  <p:pic>
                    <p:nvPicPr>
                      <p:cNvPr id="25" name="Objet 24">
                        <a:extLst>
                          <a:ext uri="{FF2B5EF4-FFF2-40B4-BE49-F238E27FC236}">
                            <a16:creationId xmlns:a16="http://schemas.microsoft.com/office/drawing/2014/main" id="{ABF178EC-B3E8-4C8F-B8D5-FEDF2F39FA93}"/>
                          </a:ext>
                        </a:extLst>
                      </p:cNvPr>
                      <p:cNvPicPr/>
                      <p:nvPr/>
                    </p:nvPicPr>
                    <p:blipFill>
                      <a:blip r:embed="rId9"/>
                      <a:stretch>
                        <a:fillRect/>
                      </a:stretch>
                    </p:blipFill>
                    <p:spPr>
                      <a:xfrm>
                        <a:off x="10831753" y="5385500"/>
                        <a:ext cx="1027397" cy="866866"/>
                      </a:xfrm>
                      <a:prstGeom prst="rect">
                        <a:avLst/>
                      </a:prstGeom>
                    </p:spPr>
                  </p:pic>
                </p:oleObj>
              </mc:Fallback>
            </mc:AlternateContent>
          </a:graphicData>
        </a:graphic>
      </p:graphicFrame>
      <p:sp>
        <p:nvSpPr>
          <p:cNvPr id="10" name="ZoneTexte 9">
            <a:extLst>
              <a:ext uri="{FF2B5EF4-FFF2-40B4-BE49-F238E27FC236}">
                <a16:creationId xmlns:a16="http://schemas.microsoft.com/office/drawing/2014/main" id="{6834772D-8B80-47F4-9FF6-7ED958674383}"/>
              </a:ext>
            </a:extLst>
          </p:cNvPr>
          <p:cNvSpPr txBox="1"/>
          <p:nvPr/>
        </p:nvSpPr>
        <p:spPr>
          <a:xfrm>
            <a:off x="10831753" y="5108501"/>
            <a:ext cx="145760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Fiche produit</a:t>
            </a:r>
          </a:p>
        </p:txBody>
      </p:sp>
      <p:pic>
        <p:nvPicPr>
          <p:cNvPr id="11" name="Image 10">
            <a:extLst>
              <a:ext uri="{FF2B5EF4-FFF2-40B4-BE49-F238E27FC236}">
                <a16:creationId xmlns:a16="http://schemas.microsoft.com/office/drawing/2014/main" id="{4E731BCD-3F91-4DC8-8AAE-07CC3442519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480469" y="5507070"/>
            <a:ext cx="428024" cy="434342"/>
          </a:xfrm>
          <a:prstGeom prst="rect">
            <a:avLst/>
          </a:prstGeom>
        </p:spPr>
      </p:pic>
    </p:spTree>
    <p:extLst>
      <p:ext uri="{BB962C8B-B14F-4D97-AF65-F5344CB8AC3E}">
        <p14:creationId xmlns:p14="http://schemas.microsoft.com/office/powerpoint/2010/main" val="367080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3649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Nouvelles offres de garantie à hauteur de 60% de quotité </a:t>
            </a:r>
          </a:p>
        </p:txBody>
      </p:sp>
      <p:pic>
        <p:nvPicPr>
          <p:cNvPr id="5" name="Image 4">
            <a:extLst>
              <a:ext uri="{FF2B5EF4-FFF2-40B4-BE49-F238E27FC236}">
                <a16:creationId xmlns:a16="http://schemas.microsoft.com/office/drawing/2014/main" id="{B7FC62FB-1647-48E5-B6BA-69EEAC58CDF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1011689" y="348343"/>
            <a:ext cx="667526" cy="758038"/>
          </a:xfrm>
          <a:prstGeom prst="rect">
            <a:avLst/>
          </a:prstGeom>
        </p:spPr>
      </p:pic>
      <p:sp>
        <p:nvSpPr>
          <p:cNvPr id="14" name="Titre 1">
            <a:extLst>
              <a:ext uri="{FF2B5EF4-FFF2-40B4-BE49-F238E27FC236}">
                <a16:creationId xmlns:a16="http://schemas.microsoft.com/office/drawing/2014/main" id="{842A4114-4C29-45D8-8637-05D53CD309AE}"/>
              </a:ext>
            </a:extLst>
          </p:cNvPr>
          <p:cNvSpPr txBox="1">
            <a:spLocks/>
          </p:cNvSpPr>
          <p:nvPr/>
        </p:nvSpPr>
        <p:spPr>
          <a:xfrm>
            <a:off x="332415" y="2629989"/>
            <a:ext cx="2546587" cy="1132114"/>
          </a:xfrm>
          <a:custGeom>
            <a:avLst/>
            <a:gdLst>
              <a:gd name="connsiteX0" fmla="*/ 0 w 2546587"/>
              <a:gd name="connsiteY0" fmla="*/ 0 h 1132114"/>
              <a:gd name="connsiteX1" fmla="*/ 2546587 w 2546587"/>
              <a:gd name="connsiteY1" fmla="*/ 0 h 1132114"/>
              <a:gd name="connsiteX2" fmla="*/ 2546587 w 2546587"/>
              <a:gd name="connsiteY2" fmla="*/ 1132114 h 1132114"/>
              <a:gd name="connsiteX3" fmla="*/ 0 w 2546587"/>
              <a:gd name="connsiteY3" fmla="*/ 1132114 h 1132114"/>
              <a:gd name="connsiteX4" fmla="*/ 0 w 2546587"/>
              <a:gd name="connsiteY4" fmla="*/ 0 h 1132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587" h="1132114" fill="none" extrusionOk="0">
                <a:moveTo>
                  <a:pt x="0" y="0"/>
                </a:moveTo>
                <a:cubicBezTo>
                  <a:pt x="419709" y="146634"/>
                  <a:pt x="1403585" y="-70126"/>
                  <a:pt x="2546587" y="0"/>
                </a:cubicBezTo>
                <a:cubicBezTo>
                  <a:pt x="2538785" y="402703"/>
                  <a:pt x="2519346" y="566563"/>
                  <a:pt x="2546587" y="1132114"/>
                </a:cubicBezTo>
                <a:cubicBezTo>
                  <a:pt x="1821656" y="1175899"/>
                  <a:pt x="1206769" y="1256708"/>
                  <a:pt x="0" y="1132114"/>
                </a:cubicBezTo>
                <a:cubicBezTo>
                  <a:pt x="97821" y="962299"/>
                  <a:pt x="-67085" y="298092"/>
                  <a:pt x="0" y="0"/>
                </a:cubicBezTo>
                <a:close/>
              </a:path>
              <a:path w="2546587" h="1132114" stroke="0" extrusionOk="0">
                <a:moveTo>
                  <a:pt x="0" y="0"/>
                </a:moveTo>
                <a:cubicBezTo>
                  <a:pt x="847400" y="129474"/>
                  <a:pt x="1814970" y="101671"/>
                  <a:pt x="2546587" y="0"/>
                </a:cubicBezTo>
                <a:cubicBezTo>
                  <a:pt x="2483638" y="183018"/>
                  <a:pt x="2578477" y="825533"/>
                  <a:pt x="2546587" y="1132114"/>
                </a:cubicBezTo>
                <a:cubicBezTo>
                  <a:pt x="1504036" y="1200738"/>
                  <a:pt x="1254162" y="1269661"/>
                  <a:pt x="0" y="1132114"/>
                </a:cubicBezTo>
                <a:cubicBezTo>
                  <a:pt x="98891" y="761470"/>
                  <a:pt x="57774" y="490689"/>
                  <a:pt x="0" y="0"/>
                </a:cubicBezTo>
                <a:close/>
              </a:path>
            </a:pathLst>
          </a:custGeom>
          <a:solidFill>
            <a:schemeClr val="bg1">
              <a:lumMod val="50000"/>
            </a:schemeClr>
          </a:solidFill>
          <a:ln>
            <a:solidFill>
              <a:schemeClr val="tx1"/>
            </a:solidFill>
            <a:extLst>
              <a:ext uri="{C807C97D-BFC1-408E-A445-0C87EB9F89A2}">
                <ask:lineSketchStyleProps xmlns:ask="http://schemas.microsoft.com/office/drawing/2018/sketchyshapes" sd="2160059704">
                  <a:prstGeom prst="rect">
                    <a:avLst/>
                  </a:prstGeom>
                  <ask:type>
                    <ask:lineSketchCurved/>
                  </ask:type>
                </ask:lineSketchStyleProps>
              </a:ext>
            </a:extLst>
          </a:ln>
        </p:spPr>
        <p:txBody>
          <a:bodyPr anchor="ctr">
            <a:normAutofit fontScale="85000" lnSpcReduction="20000"/>
          </a:bodyPr>
          <a:lstStyle/>
          <a:p>
            <a:pPr>
              <a:spcBef>
                <a:spcPct val="0"/>
              </a:spcBef>
              <a:defRPr/>
            </a:pPr>
            <a:endParaRPr lang="fr-FR" sz="2000" b="1" dirty="0">
              <a:solidFill>
                <a:prstClr val="black"/>
              </a:solidFill>
              <a:latin typeface="Arial" charset="0"/>
            </a:endParaRPr>
          </a:p>
          <a:p>
            <a:pPr>
              <a:spcBef>
                <a:spcPct val="0"/>
              </a:spcBef>
              <a:defRPr/>
            </a:pPr>
            <a:endParaRPr lang="fr-FR" sz="2000" b="1" dirty="0">
              <a:solidFill>
                <a:prstClr val="black"/>
              </a:solidFill>
              <a:latin typeface="Arial" charset="0"/>
            </a:endParaRPr>
          </a:p>
          <a:p>
            <a:pPr>
              <a:spcBef>
                <a:spcPct val="0"/>
              </a:spcBef>
              <a:defRPr/>
            </a:pPr>
            <a:r>
              <a:rPr lang="fr-FR" sz="2900" b="1" dirty="0">
                <a:solidFill>
                  <a:schemeClr val="bg1"/>
                </a:solidFill>
                <a:latin typeface="Arial" charset="0"/>
              </a:rPr>
              <a:t>La </a:t>
            </a:r>
            <a:r>
              <a:rPr lang="fr-FR" sz="2900" b="1" dirty="0">
                <a:solidFill>
                  <a:schemeClr val="bg1"/>
                </a:solidFill>
                <a:latin typeface="Calibri" pitchFamily="34" charset="0"/>
              </a:rPr>
              <a:t>Garantie EGF des </a:t>
            </a:r>
            <a:r>
              <a:rPr lang="fr-FR" sz="2900" b="1" dirty="0">
                <a:solidFill>
                  <a:srgbClr val="92D050"/>
                </a:solidFill>
                <a:latin typeface="Calibri" pitchFamily="34" charset="0"/>
              </a:rPr>
              <a:t>agriculteurs</a:t>
            </a:r>
          </a:p>
          <a:p>
            <a:pPr>
              <a:spcBef>
                <a:spcPct val="0"/>
              </a:spcBef>
              <a:defRPr/>
            </a:pPr>
            <a:endParaRPr lang="fr-FR" sz="3200" b="1" dirty="0">
              <a:solidFill>
                <a:prstClr val="black"/>
              </a:solidFill>
              <a:latin typeface="Calibri"/>
            </a:endParaRPr>
          </a:p>
        </p:txBody>
      </p:sp>
      <p:graphicFrame>
        <p:nvGraphicFramePr>
          <p:cNvPr id="2" name="Objet 1">
            <a:extLst>
              <a:ext uri="{FF2B5EF4-FFF2-40B4-BE49-F238E27FC236}">
                <a16:creationId xmlns:a16="http://schemas.microsoft.com/office/drawing/2014/main" id="{67E5D542-33DB-40D2-AE53-DB8D9E30152E}"/>
              </a:ext>
            </a:extLst>
          </p:cNvPr>
          <p:cNvGraphicFramePr>
            <a:graphicFrameLocks noChangeAspect="1"/>
          </p:cNvGraphicFramePr>
          <p:nvPr>
            <p:extLst>
              <p:ext uri="{D42A27DB-BD31-4B8C-83A1-F6EECF244321}">
                <p14:modId xmlns:p14="http://schemas.microsoft.com/office/powerpoint/2010/main" val="1727467664"/>
              </p:ext>
            </p:extLst>
          </p:nvPr>
        </p:nvGraphicFramePr>
        <p:xfrm>
          <a:off x="586966" y="4982092"/>
          <a:ext cx="1114716" cy="940542"/>
        </p:xfrm>
        <a:graphic>
          <a:graphicData uri="http://schemas.openxmlformats.org/presentationml/2006/ole">
            <mc:AlternateContent xmlns:mc="http://schemas.openxmlformats.org/markup-compatibility/2006">
              <mc:Choice xmlns:v="urn:schemas-microsoft-com:vml" Requires="v">
                <p:oleObj spid="_x0000_s3106" name="Acrobat Document" showAsIcon="1" r:id="rId7" imgW="914400" imgH="771525" progId="AcroExch.Document.DC">
                  <p:embed/>
                </p:oleObj>
              </mc:Choice>
              <mc:Fallback>
                <p:oleObj name="Acrobat Document" showAsIcon="1" r:id="rId7" imgW="914400" imgH="771525" progId="AcroExch.Document.DC">
                  <p:embed/>
                  <p:pic>
                    <p:nvPicPr>
                      <p:cNvPr id="0" name=""/>
                      <p:cNvPicPr/>
                      <p:nvPr/>
                    </p:nvPicPr>
                    <p:blipFill>
                      <a:blip r:embed="rId8"/>
                      <a:stretch>
                        <a:fillRect/>
                      </a:stretch>
                    </p:blipFill>
                    <p:spPr>
                      <a:xfrm>
                        <a:off x="586966" y="4982092"/>
                        <a:ext cx="1114716" cy="940542"/>
                      </a:xfrm>
                      <a:prstGeom prst="rect">
                        <a:avLst/>
                      </a:prstGeom>
                    </p:spPr>
                  </p:pic>
                </p:oleObj>
              </mc:Fallback>
            </mc:AlternateContent>
          </a:graphicData>
        </a:graphic>
      </p:graphicFrame>
      <p:sp>
        <p:nvSpPr>
          <p:cNvPr id="9" name="ZoneTexte 8">
            <a:extLst>
              <a:ext uri="{FF2B5EF4-FFF2-40B4-BE49-F238E27FC236}">
                <a16:creationId xmlns:a16="http://schemas.microsoft.com/office/drawing/2014/main" id="{06FF1422-2619-4566-BDBB-BB25E149EA9E}"/>
              </a:ext>
            </a:extLst>
          </p:cNvPr>
          <p:cNvSpPr txBox="1"/>
          <p:nvPr/>
        </p:nvSpPr>
        <p:spPr>
          <a:xfrm>
            <a:off x="586966" y="4705093"/>
            <a:ext cx="145760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Fiche produit</a:t>
            </a:r>
          </a:p>
        </p:txBody>
      </p:sp>
      <p:pic>
        <p:nvPicPr>
          <p:cNvPr id="10" name="Image 9">
            <a:extLst>
              <a:ext uri="{FF2B5EF4-FFF2-40B4-BE49-F238E27FC236}">
                <a16:creationId xmlns:a16="http://schemas.microsoft.com/office/drawing/2014/main" id="{9EA867DF-4981-406A-B9A6-8B84B20FF8E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312880" y="5102070"/>
            <a:ext cx="428024" cy="434342"/>
          </a:xfrm>
          <a:prstGeom prst="rect">
            <a:avLst/>
          </a:prstGeom>
        </p:spPr>
      </p:pic>
      <p:graphicFrame>
        <p:nvGraphicFramePr>
          <p:cNvPr id="12" name="Diagramme 11">
            <a:extLst>
              <a:ext uri="{FF2B5EF4-FFF2-40B4-BE49-F238E27FC236}">
                <a16:creationId xmlns:a16="http://schemas.microsoft.com/office/drawing/2014/main" id="{9EAA6B5F-EEBA-4471-A5B3-5AF8352BFE5A}"/>
              </a:ext>
            </a:extLst>
          </p:cNvPr>
          <p:cNvGraphicFramePr/>
          <p:nvPr>
            <p:extLst>
              <p:ext uri="{D42A27DB-BD31-4B8C-83A1-F6EECF244321}">
                <p14:modId xmlns:p14="http://schemas.microsoft.com/office/powerpoint/2010/main" val="3012623581"/>
              </p:ext>
            </p:extLst>
          </p:nvPr>
        </p:nvGraphicFramePr>
        <p:xfrm>
          <a:off x="3314479" y="1106382"/>
          <a:ext cx="8364736" cy="508077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13" name="Objet 12">
            <a:extLst>
              <a:ext uri="{FF2B5EF4-FFF2-40B4-BE49-F238E27FC236}">
                <a16:creationId xmlns:a16="http://schemas.microsoft.com/office/drawing/2014/main" id="{F37D8305-2CCB-427F-BD0F-7201D0249616}"/>
              </a:ext>
            </a:extLst>
          </p:cNvPr>
          <p:cNvGraphicFramePr>
            <a:graphicFrameLocks noChangeAspect="1"/>
          </p:cNvGraphicFramePr>
          <p:nvPr>
            <p:extLst>
              <p:ext uri="{D42A27DB-BD31-4B8C-83A1-F6EECF244321}">
                <p14:modId xmlns:p14="http://schemas.microsoft.com/office/powerpoint/2010/main" val="1917015611"/>
              </p:ext>
            </p:extLst>
          </p:nvPr>
        </p:nvGraphicFramePr>
        <p:xfrm>
          <a:off x="6315343" y="4851260"/>
          <a:ext cx="5075638" cy="900358"/>
        </p:xfrm>
        <a:graphic>
          <a:graphicData uri="http://schemas.openxmlformats.org/presentationml/2006/ole">
            <mc:AlternateContent xmlns:mc="http://schemas.openxmlformats.org/markup-compatibility/2006">
              <mc:Choice xmlns:v="urn:schemas-microsoft-com:vml" Requires="v">
                <p:oleObj spid="_x0000_s3107" name="Worksheet" r:id="rId16" imgW="5838923" imgH="828630" progId="Excel.Sheet.12">
                  <p:embed/>
                </p:oleObj>
              </mc:Choice>
              <mc:Fallback>
                <p:oleObj name="Worksheet" r:id="rId16" imgW="5838923" imgH="828630" progId="Excel.Sheet.12">
                  <p:embed/>
                  <p:pic>
                    <p:nvPicPr>
                      <p:cNvPr id="12" name="Objet 11">
                        <a:extLst>
                          <a:ext uri="{FF2B5EF4-FFF2-40B4-BE49-F238E27FC236}">
                            <a16:creationId xmlns:a16="http://schemas.microsoft.com/office/drawing/2014/main" id="{B35D26CC-0BFA-4426-9628-DF9FFFB4212D}"/>
                          </a:ext>
                        </a:extLst>
                      </p:cNvPr>
                      <p:cNvPicPr/>
                      <p:nvPr/>
                    </p:nvPicPr>
                    <p:blipFill>
                      <a:blip r:embed="rId17"/>
                      <a:stretch>
                        <a:fillRect/>
                      </a:stretch>
                    </p:blipFill>
                    <p:spPr>
                      <a:xfrm>
                        <a:off x="6315343" y="4851260"/>
                        <a:ext cx="5075638" cy="900358"/>
                      </a:xfrm>
                      <a:prstGeom prst="rect">
                        <a:avLst/>
                      </a:prstGeom>
                    </p:spPr>
                  </p:pic>
                </p:oleObj>
              </mc:Fallback>
            </mc:AlternateContent>
          </a:graphicData>
        </a:graphic>
      </p:graphicFrame>
    </p:spTree>
    <p:extLst>
      <p:ext uri="{BB962C8B-B14F-4D97-AF65-F5344CB8AC3E}">
        <p14:creationId xmlns:p14="http://schemas.microsoft.com/office/powerpoint/2010/main" val="406211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65314" y="3914929"/>
            <a:ext cx="8743583"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4"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646878"/>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000" dirty="0">
                <a:ln w="0"/>
                <a:latin typeface="Arial" panose="020B0604020202020204" pitchFamily="34" charset="0"/>
                <a:cs typeface="Arial" panose="020B0604020202020204" pitchFamily="34" charset="0"/>
              </a:rPr>
              <a:t>Nouvelles offres de garantie à hauteur de 60% de quotité</a:t>
            </a:r>
            <a:r>
              <a:rPr lang="fr-FR" sz="2000" dirty="0">
                <a:latin typeface="Arial" panose="020B0604020202020204" pitchFamily="34" charset="0"/>
                <a:cs typeface="Arial" panose="020B0604020202020204" pitchFamily="34" charset="0"/>
              </a:rPr>
              <a:t> </a:t>
            </a:r>
          </a:p>
          <a:p>
            <a:pPr>
              <a:spcAft>
                <a:spcPts val="600"/>
              </a:spcAft>
            </a:pPr>
            <a:endParaRPr lang="fr-FR" sz="2000" dirty="0">
              <a:latin typeface="Arial" panose="020B0604020202020204" pitchFamily="34" charset="0"/>
              <a:cs typeface="Arial" panose="020B0604020202020204" pitchFamily="34" charset="0"/>
            </a:endParaRPr>
          </a:p>
          <a:p>
            <a:pPr>
              <a:spcAft>
                <a:spcPts val="600"/>
              </a:spcAft>
            </a:pP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dirty="0">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5"/>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6"/>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7"/>
          <a:stretch>
            <a:fillRect/>
          </a:stretch>
        </p:blipFill>
        <p:spPr>
          <a:xfrm>
            <a:off x="2410877" y="4007981"/>
            <a:ext cx="538089" cy="522417"/>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8"/>
          <a:stretch>
            <a:fillRect/>
          </a:stretch>
        </p:blipFill>
        <p:spPr>
          <a:xfrm>
            <a:off x="2519404" y="4696819"/>
            <a:ext cx="396000" cy="396000"/>
          </a:xfrm>
          <a:prstGeom prst="rect">
            <a:avLst/>
          </a:prstGeom>
        </p:spPr>
      </p:pic>
    </p:spTree>
    <p:extLst>
      <p:ext uri="{BB962C8B-B14F-4D97-AF65-F5344CB8AC3E}">
        <p14:creationId xmlns:p14="http://schemas.microsoft.com/office/powerpoint/2010/main" val="2322177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5173891" y="542696"/>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Déploiement du Portail SIAGI (dossier 5-50)</a:t>
            </a:r>
          </a:p>
        </p:txBody>
      </p:sp>
      <p:pic>
        <p:nvPicPr>
          <p:cNvPr id="2" name="Image 1">
            <a:extLst>
              <a:ext uri="{FF2B5EF4-FFF2-40B4-BE49-F238E27FC236}">
                <a16:creationId xmlns:a16="http://schemas.microsoft.com/office/drawing/2014/main" id="{1BF1EA7E-C03C-4090-9EDE-61BC354A87B2}"/>
              </a:ext>
            </a:extLst>
          </p:cNvPr>
          <p:cNvPicPr>
            <a:picLocks noChangeAspect="1"/>
          </p:cNvPicPr>
          <p:nvPr/>
        </p:nvPicPr>
        <p:blipFill>
          <a:blip r:embed="rId5"/>
          <a:stretch>
            <a:fillRect/>
          </a:stretch>
        </p:blipFill>
        <p:spPr>
          <a:xfrm>
            <a:off x="714889" y="2622665"/>
            <a:ext cx="9712584" cy="3162816"/>
          </a:xfrm>
          <a:prstGeom prst="rect">
            <a:avLst/>
          </a:prstGeom>
        </p:spPr>
      </p:pic>
      <p:sp>
        <p:nvSpPr>
          <p:cNvPr id="9" name="ZoneTexte 8">
            <a:extLst>
              <a:ext uri="{FF2B5EF4-FFF2-40B4-BE49-F238E27FC236}">
                <a16:creationId xmlns:a16="http://schemas.microsoft.com/office/drawing/2014/main" id="{5D6D8A31-9EFD-472D-939D-EDF4980A7E3A}"/>
              </a:ext>
            </a:extLst>
          </p:cNvPr>
          <p:cNvSpPr txBox="1"/>
          <p:nvPr/>
        </p:nvSpPr>
        <p:spPr>
          <a:xfrm>
            <a:off x="714889" y="2230712"/>
            <a:ext cx="4390845" cy="369332"/>
          </a:xfrm>
          <a:prstGeom prst="rect">
            <a:avLst/>
          </a:prstGeom>
          <a:noFill/>
        </p:spPr>
        <p:txBody>
          <a:bodyPr wrap="square" rtlCol="0">
            <a:spAutoFit/>
          </a:bodyPr>
          <a:lstStyle/>
          <a:p>
            <a:r>
              <a:rPr lang="fr-FR" dirty="0">
                <a:ln w="0"/>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Les principales caractéristiques du 5-50</a:t>
            </a:r>
          </a:p>
        </p:txBody>
      </p:sp>
      <p:sp>
        <p:nvSpPr>
          <p:cNvPr id="10" name="Espace réservé du contenu 1">
            <a:extLst>
              <a:ext uri="{FF2B5EF4-FFF2-40B4-BE49-F238E27FC236}">
                <a16:creationId xmlns:a16="http://schemas.microsoft.com/office/drawing/2014/main" id="{835C277D-3F09-46E5-8A31-E231B8272D4F}"/>
              </a:ext>
            </a:extLst>
          </p:cNvPr>
          <p:cNvSpPr>
            <a:spLocks noGrp="1"/>
          </p:cNvSpPr>
          <p:nvPr>
            <p:ph idx="1"/>
          </p:nvPr>
        </p:nvSpPr>
        <p:spPr>
          <a:xfrm>
            <a:off x="404669" y="1282206"/>
            <a:ext cx="6166769" cy="457409"/>
          </a:xfrm>
        </p:spPr>
        <p:txBody>
          <a:bodyPr/>
          <a:lstStyle/>
          <a:p>
            <a:pPr marL="0" indent="0">
              <a:buNone/>
            </a:pPr>
            <a:r>
              <a:rPr lang="fr-FR" dirty="0">
                <a:latin typeface="Calibri" panose="020F0502020204030204" pitchFamily="34" charset="0"/>
                <a:cs typeface="Calibri" panose="020F0502020204030204" pitchFamily="34" charset="0"/>
              </a:rPr>
              <a:t>La garantie SIAGI 100% DIGITALE au profit des petits montants</a:t>
            </a:r>
          </a:p>
        </p:txBody>
      </p:sp>
      <p:sp>
        <p:nvSpPr>
          <p:cNvPr id="11" name="Espace réservé du contenu 1">
            <a:extLst>
              <a:ext uri="{FF2B5EF4-FFF2-40B4-BE49-F238E27FC236}">
                <a16:creationId xmlns:a16="http://schemas.microsoft.com/office/drawing/2014/main" id="{12463A05-DCA2-4A0A-8E52-58293E3F08D2}"/>
              </a:ext>
            </a:extLst>
          </p:cNvPr>
          <p:cNvSpPr txBox="1">
            <a:spLocks/>
          </p:cNvSpPr>
          <p:nvPr/>
        </p:nvSpPr>
        <p:spPr>
          <a:xfrm rot="21437692">
            <a:off x="7317385" y="1459049"/>
            <a:ext cx="4071759" cy="935637"/>
          </a:xfrm>
          <a:prstGeom prst="rect">
            <a:avLst/>
          </a:prstGeom>
          <a:solidFill>
            <a:schemeClr val="bg1">
              <a:lumMod val="95000"/>
            </a:schemeClr>
          </a:solidFill>
          <a:ln>
            <a:solidFill>
              <a:schemeClr val="tx1"/>
            </a:solidFill>
            <a:extLst>
              <a:ext uri="{C807C97D-BFC1-408E-A445-0C87EB9F89A2}">
                <ask:lineSketchStyleProps xmlns:ask="http://schemas.microsoft.com/office/drawing/2018/sketchyshapes" sd="663155575">
                  <a:custGeom>
                    <a:avLst/>
                    <a:gdLst>
                      <a:gd name="connsiteX0" fmla="*/ 0 w 4071759"/>
                      <a:gd name="connsiteY0" fmla="*/ 0 h 935637"/>
                      <a:gd name="connsiteX1" fmla="*/ 4071759 w 4071759"/>
                      <a:gd name="connsiteY1" fmla="*/ 0 h 935637"/>
                      <a:gd name="connsiteX2" fmla="*/ 4071759 w 4071759"/>
                      <a:gd name="connsiteY2" fmla="*/ 935637 h 935637"/>
                      <a:gd name="connsiteX3" fmla="*/ 0 w 4071759"/>
                      <a:gd name="connsiteY3" fmla="*/ 935637 h 935637"/>
                      <a:gd name="connsiteX4" fmla="*/ 0 w 4071759"/>
                      <a:gd name="connsiteY4" fmla="*/ 0 h 935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759" h="935637" fill="none" extrusionOk="0">
                        <a:moveTo>
                          <a:pt x="0" y="0"/>
                        </a:moveTo>
                        <a:cubicBezTo>
                          <a:pt x="722469" y="75293"/>
                          <a:pt x="2721212" y="91256"/>
                          <a:pt x="4071759" y="0"/>
                        </a:cubicBezTo>
                        <a:cubicBezTo>
                          <a:pt x="4026306" y="307455"/>
                          <a:pt x="4008574" y="835717"/>
                          <a:pt x="4071759" y="935637"/>
                        </a:cubicBezTo>
                        <a:cubicBezTo>
                          <a:pt x="3058553" y="884824"/>
                          <a:pt x="604854" y="1101728"/>
                          <a:pt x="0" y="935637"/>
                        </a:cubicBezTo>
                        <a:cubicBezTo>
                          <a:pt x="-57842" y="767525"/>
                          <a:pt x="79309" y="234774"/>
                          <a:pt x="0" y="0"/>
                        </a:cubicBezTo>
                        <a:close/>
                      </a:path>
                      <a:path w="4071759" h="935637" stroke="0" extrusionOk="0">
                        <a:moveTo>
                          <a:pt x="0" y="0"/>
                        </a:moveTo>
                        <a:cubicBezTo>
                          <a:pt x="1241756" y="-154759"/>
                          <a:pt x="2541049" y="28407"/>
                          <a:pt x="4071759" y="0"/>
                        </a:cubicBezTo>
                        <a:cubicBezTo>
                          <a:pt x="4060205" y="208171"/>
                          <a:pt x="4015443" y="769453"/>
                          <a:pt x="4071759" y="935637"/>
                        </a:cubicBezTo>
                        <a:cubicBezTo>
                          <a:pt x="3018128" y="1026980"/>
                          <a:pt x="1800726" y="1099417"/>
                          <a:pt x="0" y="935637"/>
                        </a:cubicBezTo>
                        <a:cubicBezTo>
                          <a:pt x="-33402" y="501314"/>
                          <a:pt x="-78660" y="413501"/>
                          <a:pt x="0" y="0"/>
                        </a:cubicBezTo>
                        <a:close/>
                      </a:path>
                    </a:pathLst>
                  </a:custGeom>
                  <ask:type>
                    <ask:lineSketchNone/>
                  </ask:type>
                </ask:lineSketchStyleProps>
              </a:ext>
            </a:extLst>
          </a:ln>
          <a:effectLst>
            <a:outerShdw blurRad="50800" dist="38100" dir="2700000" algn="tl" rotWithShape="0">
              <a:prstClr val="black">
                <a:alpha val="40000"/>
              </a:prstClr>
            </a:outerShdw>
          </a:effectLst>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dirty="0">
                <a:ln w="0"/>
                <a:solidFill>
                  <a:schemeClr val="tx2">
                    <a:lumMod val="75000"/>
                  </a:schemeClr>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Une décision SIAGI en 3 jours ouvrés, une procédure simplifiée, rapide et 100% digitale pour les prêts entre 5 et 50K€ </a:t>
            </a:r>
          </a:p>
        </p:txBody>
      </p:sp>
      <p:pic>
        <p:nvPicPr>
          <p:cNvPr id="12" name="Image 11">
            <a:extLst>
              <a:ext uri="{FF2B5EF4-FFF2-40B4-BE49-F238E27FC236}">
                <a16:creationId xmlns:a16="http://schemas.microsoft.com/office/drawing/2014/main" id="{21C1C9F6-2A25-4C32-9445-5CAE3E94D36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000" b="90000" l="9709" r="89320">
                        <a14:foregroundMark x1="48544" y1="8000" x2="48544" y2="8000"/>
                      </a14:backgroundRemoval>
                    </a14:imgEffect>
                  </a14:imgLayer>
                </a14:imgProps>
              </a:ext>
            </a:extLst>
          </a:blip>
          <a:stretch>
            <a:fillRect/>
          </a:stretch>
        </p:blipFill>
        <p:spPr>
          <a:xfrm>
            <a:off x="11030991" y="448431"/>
            <a:ext cx="628922" cy="610604"/>
          </a:xfrm>
          <a:prstGeom prst="rect">
            <a:avLst/>
          </a:prstGeom>
        </p:spPr>
      </p:pic>
      <p:sp>
        <p:nvSpPr>
          <p:cNvPr id="6" name="ZoneTexte 5">
            <a:extLst>
              <a:ext uri="{FF2B5EF4-FFF2-40B4-BE49-F238E27FC236}">
                <a16:creationId xmlns:a16="http://schemas.microsoft.com/office/drawing/2014/main" id="{1723901C-9945-498E-ABE2-60F6B4BFA602}"/>
              </a:ext>
            </a:extLst>
          </p:cNvPr>
          <p:cNvSpPr txBox="1"/>
          <p:nvPr/>
        </p:nvSpPr>
        <p:spPr>
          <a:xfrm>
            <a:off x="10213059" y="3849009"/>
            <a:ext cx="1590911" cy="646331"/>
          </a:xfrm>
          <a:prstGeom prst="rect">
            <a:avLst/>
          </a:prstGeom>
          <a:noFill/>
        </p:spPr>
        <p:txBody>
          <a:bodyPr wrap="square" rtlCol="0">
            <a:spAutoFit/>
          </a:bodyPr>
          <a:lstStyle/>
          <a:p>
            <a:pPr algn="ctr"/>
            <a:r>
              <a:rPr lang="fr-FR" b="1" dirty="0">
                <a:solidFill>
                  <a:schemeClr val="bg1"/>
                </a:solidFill>
              </a:rPr>
              <a:t>Process à retrouver dans</a:t>
            </a:r>
          </a:p>
        </p:txBody>
      </p:sp>
      <p:sp>
        <p:nvSpPr>
          <p:cNvPr id="18" name="ZoneTexte 17">
            <a:extLst>
              <a:ext uri="{FF2B5EF4-FFF2-40B4-BE49-F238E27FC236}">
                <a16:creationId xmlns:a16="http://schemas.microsoft.com/office/drawing/2014/main" id="{9625D328-0CC2-48B9-BEF0-66E77D1BAF99}"/>
              </a:ext>
            </a:extLst>
          </p:cNvPr>
          <p:cNvSpPr txBox="1"/>
          <p:nvPr/>
        </p:nvSpPr>
        <p:spPr>
          <a:xfrm>
            <a:off x="10218460" y="4658706"/>
            <a:ext cx="1590911" cy="523220"/>
          </a:xfrm>
          <a:prstGeom prst="rect">
            <a:avLst/>
          </a:prstGeom>
          <a:noFill/>
        </p:spPr>
        <p:txBody>
          <a:bodyPr wrap="square" rtlCol="0">
            <a:spAutoFit/>
          </a:bodyPr>
          <a:lstStyle/>
          <a:p>
            <a:pPr algn="ctr"/>
            <a:r>
              <a:rPr lang="fr-FR" sz="2800" b="1" dirty="0">
                <a:solidFill>
                  <a:schemeClr val="bg1"/>
                </a:solidFill>
                <a:latin typeface="Arial Black" panose="020B0A04020102020204" pitchFamily="34" charset="0"/>
              </a:rPr>
              <a:t>PRO </a:t>
            </a:r>
            <a:r>
              <a:rPr lang="fr-FR" sz="2400" b="1" dirty="0">
                <a:solidFill>
                  <a:schemeClr val="bg1"/>
                </a:solidFill>
              </a:rPr>
              <a:t>S23</a:t>
            </a:r>
            <a:endParaRPr lang="fr-FR" b="1" dirty="0">
              <a:solidFill>
                <a:schemeClr val="bg1"/>
              </a:solidFill>
            </a:endParaRPr>
          </a:p>
        </p:txBody>
      </p:sp>
      <p:pic>
        <p:nvPicPr>
          <p:cNvPr id="8" name="Image 7" descr="Une image contenant texte, bouteille, rouge&#10;&#10;Description générée automatiquement">
            <a:hlinkClick r:id="rId8"/>
            <a:extLst>
              <a:ext uri="{FF2B5EF4-FFF2-40B4-BE49-F238E27FC236}">
                <a16:creationId xmlns:a16="http://schemas.microsoft.com/office/drawing/2014/main" id="{3D0638A1-1B12-4F2F-8AF1-0282318214E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87030" y="5178679"/>
            <a:ext cx="1172883" cy="1029265"/>
          </a:xfrm>
          <a:prstGeom prst="rect">
            <a:avLst/>
          </a:prstGeom>
        </p:spPr>
      </p:pic>
      <p:pic>
        <p:nvPicPr>
          <p:cNvPr id="13" name="Image 12">
            <a:extLst>
              <a:ext uri="{FF2B5EF4-FFF2-40B4-BE49-F238E27FC236}">
                <a16:creationId xmlns:a16="http://schemas.microsoft.com/office/drawing/2014/main" id="{37260AB6-8EAE-40B1-BB19-09F6367F006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484009" y="5876344"/>
            <a:ext cx="501264" cy="508663"/>
          </a:xfrm>
          <a:prstGeom prst="rect">
            <a:avLst/>
          </a:prstGeom>
        </p:spPr>
      </p:pic>
      <p:graphicFrame>
        <p:nvGraphicFramePr>
          <p:cNvPr id="20" name="Objet 19">
            <a:extLst>
              <a:ext uri="{FF2B5EF4-FFF2-40B4-BE49-F238E27FC236}">
                <a16:creationId xmlns:a16="http://schemas.microsoft.com/office/drawing/2014/main" id="{AF75DC04-4F24-47DD-9444-9D5C453E2C38}"/>
              </a:ext>
            </a:extLst>
          </p:cNvPr>
          <p:cNvGraphicFramePr>
            <a:graphicFrameLocks noChangeAspect="1"/>
          </p:cNvGraphicFramePr>
          <p:nvPr>
            <p:extLst>
              <p:ext uri="{D42A27DB-BD31-4B8C-83A1-F6EECF244321}">
                <p14:modId xmlns:p14="http://schemas.microsoft.com/office/powerpoint/2010/main" val="1309182309"/>
              </p:ext>
            </p:extLst>
          </p:nvPr>
        </p:nvGraphicFramePr>
        <p:xfrm>
          <a:off x="10532693" y="4327915"/>
          <a:ext cx="1081556" cy="850764"/>
        </p:xfrm>
        <a:graphic>
          <a:graphicData uri="http://schemas.openxmlformats.org/presentationml/2006/ole">
            <mc:AlternateContent xmlns:mc="http://schemas.openxmlformats.org/markup-compatibility/2006">
              <mc:Choice xmlns:v="urn:schemas-microsoft-com:vml" Requires="v">
                <p:oleObj spid="_x0000_s4133" name="Acrobat Document" showAsIcon="1" r:id="rId12" imgW="914400" imgH="771525" progId="AcroExch.Document.DC">
                  <p:embed/>
                </p:oleObj>
              </mc:Choice>
              <mc:Fallback>
                <p:oleObj name="Acrobat Document" showAsIcon="1" r:id="rId12" imgW="914400" imgH="771525" progId="AcroExch.Document.DC">
                  <p:embed/>
                  <p:pic>
                    <p:nvPicPr>
                      <p:cNvPr id="0" name=""/>
                      <p:cNvPicPr/>
                      <p:nvPr/>
                    </p:nvPicPr>
                    <p:blipFill>
                      <a:blip r:embed="rId13"/>
                      <a:stretch>
                        <a:fillRect/>
                      </a:stretch>
                    </p:blipFill>
                    <p:spPr>
                      <a:xfrm>
                        <a:off x="10532693" y="4327915"/>
                        <a:ext cx="1081556" cy="850764"/>
                      </a:xfrm>
                      <a:prstGeom prst="rect">
                        <a:avLst/>
                      </a:prstGeom>
                    </p:spPr>
                  </p:pic>
                </p:oleObj>
              </mc:Fallback>
            </mc:AlternateContent>
          </a:graphicData>
        </a:graphic>
      </p:graphicFrame>
      <p:pic>
        <p:nvPicPr>
          <p:cNvPr id="14" name="Image 13">
            <a:extLst>
              <a:ext uri="{FF2B5EF4-FFF2-40B4-BE49-F238E27FC236}">
                <a16:creationId xmlns:a16="http://schemas.microsoft.com/office/drawing/2014/main" id="{5A78A118-63B6-44B8-A919-6D87209DC55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273" b="93818" l="9594" r="89668">
                        <a14:foregroundMark x1="24723" y1="15636" x2="24723" y2="15636"/>
                        <a14:foregroundMark x1="47232" y1="11636" x2="47232" y2="11636"/>
                        <a14:foregroundMark x1="33210" y1="7636" x2="33210" y2="7636"/>
                        <a14:foregroundMark x1="57565" y1="20727" x2="57565" y2="20727"/>
                        <a14:foregroundMark x1="57565" y1="32727" x2="57565" y2="32727"/>
                        <a14:foregroundMark x1="26937" y1="38545" x2="26937" y2="38545"/>
                        <a14:foregroundMark x1="24723" y1="25091" x2="24723" y2="25091"/>
                        <a14:foregroundMark x1="28782" y1="19273" x2="28782" y2="19273"/>
                        <a14:foregroundMark x1="76753" y1="52364" x2="76753" y2="52364"/>
                        <a14:foregroundMark x1="69004" y1="89455" x2="69004" y2="89455"/>
                        <a14:foregroundMark x1="62731" y1="93818" x2="62731" y2="93818"/>
                        <a14:foregroundMark x1="71218" y1="45455" x2="71218" y2="45455"/>
                        <a14:foregroundMark x1="62731" y1="43636" x2="62731" y2="43636"/>
                        <a14:foregroundMark x1="35055" y1="21455" x2="35055" y2="21455"/>
                      </a14:backgroundRemoval>
                    </a14:imgEffect>
                  </a14:imgLayer>
                </a14:imgProps>
              </a:ext>
            </a:extLst>
          </a:blip>
          <a:stretch>
            <a:fillRect/>
          </a:stretch>
        </p:blipFill>
        <p:spPr>
          <a:xfrm rot="20273654">
            <a:off x="11127508" y="4298203"/>
            <a:ext cx="428024" cy="434342"/>
          </a:xfrm>
          <a:prstGeom prst="rect">
            <a:avLst/>
          </a:prstGeom>
        </p:spPr>
      </p:pic>
      <p:sp>
        <p:nvSpPr>
          <p:cNvPr id="16" name="ZoneTexte 15">
            <a:extLst>
              <a:ext uri="{FF2B5EF4-FFF2-40B4-BE49-F238E27FC236}">
                <a16:creationId xmlns:a16="http://schemas.microsoft.com/office/drawing/2014/main" id="{5BA0076C-7FC1-4936-9572-1C09C6764726}"/>
              </a:ext>
            </a:extLst>
          </p:cNvPr>
          <p:cNvSpPr txBox="1"/>
          <p:nvPr/>
        </p:nvSpPr>
        <p:spPr>
          <a:xfrm>
            <a:off x="864578" y="5673121"/>
            <a:ext cx="9256869" cy="492443"/>
          </a:xfrm>
          <a:prstGeom prst="rect">
            <a:avLst/>
          </a:prstGeom>
          <a:noFill/>
        </p:spPr>
        <p:txBody>
          <a:bodyPr wrap="square" rtlCol="0">
            <a:spAutoFit/>
          </a:bodyPr>
          <a:lstStyle/>
          <a:p>
            <a:r>
              <a:rPr lang="fr-FR" sz="1400" dirty="0">
                <a:latin typeface="Arial" panose="020B0604020202020204" pitchFamily="34" charset="0"/>
                <a:cs typeface="Arial" panose="020B0604020202020204" pitchFamily="34" charset="0"/>
              </a:rPr>
              <a:t>Avez-vous déjà crée votre compte pour déposer ou tester l’éligibilité de vos dossiers ? </a:t>
            </a:r>
          </a:p>
          <a:p>
            <a:r>
              <a:rPr lang="fr-FR" sz="1200" dirty="0">
                <a:latin typeface="Arial" panose="020B0604020202020204" pitchFamily="34" charset="0"/>
                <a:cs typeface="Arial" panose="020B0604020202020204" pitchFamily="34" charset="0"/>
              </a:rPr>
              <a:t>     Un tuto pour vous accompagner slide 16 </a:t>
            </a:r>
          </a:p>
        </p:txBody>
      </p:sp>
      <p:cxnSp>
        <p:nvCxnSpPr>
          <p:cNvPr id="15" name="Connecteur droit avec flèche 14">
            <a:extLst>
              <a:ext uri="{FF2B5EF4-FFF2-40B4-BE49-F238E27FC236}">
                <a16:creationId xmlns:a16="http://schemas.microsoft.com/office/drawing/2014/main" id="{5BEBC5BC-C9F2-4291-9739-5C4C80C0459C}"/>
              </a:ext>
            </a:extLst>
          </p:cNvPr>
          <p:cNvCxnSpPr>
            <a:cxnSpLocks/>
          </p:cNvCxnSpPr>
          <p:nvPr/>
        </p:nvCxnSpPr>
        <p:spPr>
          <a:xfrm>
            <a:off x="995881" y="6029607"/>
            <a:ext cx="12674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49902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8793A1-38FD-4071-B3A7-8C64185FA9B1}"/>
              </a:ext>
            </a:extLst>
          </p:cNvPr>
          <p:cNvSpPr/>
          <p:nvPr/>
        </p:nvSpPr>
        <p:spPr>
          <a:xfrm>
            <a:off x="2350043" y="4659502"/>
            <a:ext cx="5798075" cy="708522"/>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2499756" y="519119"/>
            <a:ext cx="9058352" cy="369332"/>
          </a:xfrm>
          <a:prstGeom prst="rect">
            <a:avLst/>
          </a:prstGeom>
        </p:spPr>
        <p:txBody>
          <a:bodyPr wrap="square">
            <a:spAutoFit/>
          </a:bodyPr>
          <a:lstStyle/>
          <a:p>
            <a:pPr lvl="0"/>
            <a:r>
              <a:rPr lang="fr-FR" dirty="0">
                <a:ln w="0"/>
                <a:effectLst>
                  <a:outerShdw blurRad="38100" dist="19050" dir="2700000" algn="tl" rotWithShape="0">
                    <a:schemeClr val="dk1">
                      <a:alpha val="40000"/>
                    </a:schemeClr>
                  </a:outerShdw>
                </a:effectLst>
                <a:latin typeface="Montserrat Black" panose="00000A00000000000000" pitchFamily="2" charset="0"/>
              </a:rPr>
              <a:t>SOMMAIRE</a:t>
            </a:r>
          </a:p>
        </p:txBody>
      </p:sp>
      <p:sp>
        <p:nvSpPr>
          <p:cNvPr id="11" name="ZoneTexte 10">
            <a:extLst>
              <a:ext uri="{FF2B5EF4-FFF2-40B4-BE49-F238E27FC236}">
                <a16:creationId xmlns:a16="http://schemas.microsoft.com/office/drawing/2014/main" id="{87C566F6-2897-4288-BB93-0FA7D544B51A}"/>
              </a:ext>
            </a:extLst>
          </p:cNvPr>
          <p:cNvSpPr txBox="1"/>
          <p:nvPr/>
        </p:nvSpPr>
        <p:spPr>
          <a:xfrm>
            <a:off x="1615386" y="1758099"/>
            <a:ext cx="7014807" cy="400110"/>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Les informations importantes pour 2022</a:t>
            </a:r>
          </a:p>
        </p:txBody>
      </p:sp>
      <p:pic>
        <p:nvPicPr>
          <p:cNvPr id="8" name="Image 7" descr="logo_SIAGI_2013-vect_3.jpg">
            <a:extLst>
              <a:ext uri="{FF2B5EF4-FFF2-40B4-BE49-F238E27FC236}">
                <a16:creationId xmlns:a16="http://schemas.microsoft.com/office/drawing/2014/main" id="{FF34B77A-264C-4A15-8EBB-ACAF8F8DE96D}"/>
              </a:ext>
            </a:extLst>
          </p:cNvPr>
          <p:cNvPicPr>
            <a:picLocks noChangeAspect="1"/>
          </p:cNvPicPr>
          <p:nvPr/>
        </p:nvPicPr>
        <p:blipFill>
          <a:blip r:embed="rId4" cstate="print"/>
          <a:srcRect/>
          <a:stretch>
            <a:fillRect/>
          </a:stretch>
        </p:blipFill>
        <p:spPr bwMode="auto">
          <a:xfrm>
            <a:off x="10629473" y="410366"/>
            <a:ext cx="1075869" cy="586838"/>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6761B844-D636-459B-99CC-944EA66F8C9B}"/>
              </a:ext>
            </a:extLst>
          </p:cNvPr>
          <p:cNvSpPr/>
          <p:nvPr/>
        </p:nvSpPr>
        <p:spPr>
          <a:xfrm>
            <a:off x="2948966" y="2617933"/>
            <a:ext cx="8159931" cy="2677656"/>
          </a:xfrm>
          <a:prstGeom prst="rect">
            <a:avLst/>
          </a:prstGeom>
        </p:spPr>
        <p:txBody>
          <a:bodyPr wrap="square">
            <a:spAutoFit/>
          </a:bodyPr>
          <a:lstStyle/>
          <a:p>
            <a:pPr>
              <a:spcAft>
                <a:spcPts val="600"/>
              </a:spcAft>
            </a:pPr>
            <a:r>
              <a:rPr lang="fr-FR" dirty="0">
                <a:latin typeface="Arial" panose="020B0604020202020204" pitchFamily="34" charset="0"/>
                <a:cs typeface="Arial" panose="020B0604020202020204" pitchFamily="34" charset="0"/>
              </a:rPr>
              <a:t>Evolution de la politique CHR SIAGI </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000" dirty="0">
                <a:ln w="0"/>
                <a:latin typeface="Arial" panose="020B0604020202020204" pitchFamily="34" charset="0"/>
                <a:cs typeface="Arial" panose="020B0604020202020204" pitchFamily="34" charset="0"/>
              </a:rPr>
              <a:t>Nouvelles offres de garantie à hauteur de 60% de quotité</a:t>
            </a:r>
            <a:r>
              <a:rPr lang="fr-FR" sz="2000" dirty="0">
                <a:latin typeface="Arial" panose="020B0604020202020204" pitchFamily="34" charset="0"/>
                <a:cs typeface="Arial" panose="020B0604020202020204" pitchFamily="34" charset="0"/>
              </a:rPr>
              <a:t> </a:t>
            </a:r>
          </a:p>
          <a:p>
            <a:pPr>
              <a:spcAft>
                <a:spcPts val="600"/>
              </a:spcAft>
            </a:pPr>
            <a:endParaRPr lang="fr-FR" sz="2000" dirty="0">
              <a:latin typeface="Arial" panose="020B0604020202020204" pitchFamily="34" charset="0"/>
              <a:cs typeface="Arial" panose="020B0604020202020204" pitchFamily="34" charset="0"/>
            </a:endParaRPr>
          </a:p>
          <a:p>
            <a:pPr>
              <a:spcAft>
                <a:spcPts val="600"/>
              </a:spcAft>
            </a:pPr>
            <a:r>
              <a:rPr lang="fr-FR" sz="2000" dirty="0">
                <a:latin typeface="Arial" panose="020B0604020202020204" pitchFamily="34" charset="0"/>
                <a:cs typeface="Arial" panose="020B0604020202020204" pitchFamily="34" charset="0"/>
              </a:rPr>
              <a:t>Déploiement du Portail SIAGI pour les dossiers 5-50</a:t>
            </a:r>
          </a:p>
          <a:p>
            <a:pPr>
              <a:spcAft>
                <a:spcPts val="600"/>
              </a:spcAft>
            </a:pPr>
            <a:endParaRPr lang="fr-FR" dirty="0">
              <a:latin typeface="Arial" panose="020B0604020202020204" pitchFamily="34" charset="0"/>
              <a:cs typeface="Arial" panose="020B0604020202020204" pitchFamily="34" charset="0"/>
            </a:endParaRPr>
          </a:p>
          <a:p>
            <a:pPr>
              <a:spcAft>
                <a:spcPts val="600"/>
              </a:spcAft>
            </a:pPr>
            <a:r>
              <a:rPr lang="fr-F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Rappel synthétique de l’offre SIAGI</a:t>
            </a:r>
          </a:p>
        </p:txBody>
      </p:sp>
      <p:pic>
        <p:nvPicPr>
          <p:cNvPr id="7" name="Image 6">
            <a:extLst>
              <a:ext uri="{FF2B5EF4-FFF2-40B4-BE49-F238E27FC236}">
                <a16:creationId xmlns:a16="http://schemas.microsoft.com/office/drawing/2014/main" id="{7ECB59B2-ED7F-430D-BDFF-F06D6C4B4C43}"/>
              </a:ext>
            </a:extLst>
          </p:cNvPr>
          <p:cNvPicPr>
            <a:picLocks noChangeAspect="1"/>
          </p:cNvPicPr>
          <p:nvPr/>
        </p:nvPicPr>
        <p:blipFill>
          <a:blip r:embed="rId5"/>
          <a:stretch>
            <a:fillRect/>
          </a:stretch>
        </p:blipFill>
        <p:spPr>
          <a:xfrm>
            <a:off x="2531405" y="2563308"/>
            <a:ext cx="358083" cy="396000"/>
          </a:xfrm>
          <a:prstGeom prst="rect">
            <a:avLst/>
          </a:prstGeom>
        </p:spPr>
      </p:pic>
      <p:pic>
        <p:nvPicPr>
          <p:cNvPr id="9" name="Image 8">
            <a:extLst>
              <a:ext uri="{FF2B5EF4-FFF2-40B4-BE49-F238E27FC236}">
                <a16:creationId xmlns:a16="http://schemas.microsoft.com/office/drawing/2014/main" id="{CCAB8C63-1135-4E6A-9397-B2E49272584A}"/>
              </a:ext>
            </a:extLst>
          </p:cNvPr>
          <p:cNvPicPr>
            <a:picLocks noChangeAspect="1"/>
          </p:cNvPicPr>
          <p:nvPr/>
        </p:nvPicPr>
        <p:blipFill>
          <a:blip r:embed="rId6"/>
          <a:stretch>
            <a:fillRect/>
          </a:stretch>
        </p:blipFill>
        <p:spPr>
          <a:xfrm>
            <a:off x="2531405" y="3328514"/>
            <a:ext cx="371998" cy="396000"/>
          </a:xfrm>
          <a:prstGeom prst="rect">
            <a:avLst/>
          </a:prstGeom>
        </p:spPr>
      </p:pic>
      <p:pic>
        <p:nvPicPr>
          <p:cNvPr id="10" name="Image 9">
            <a:extLst>
              <a:ext uri="{FF2B5EF4-FFF2-40B4-BE49-F238E27FC236}">
                <a16:creationId xmlns:a16="http://schemas.microsoft.com/office/drawing/2014/main" id="{13FDC8FB-8F89-40F0-B135-BB2227D19624}"/>
              </a:ext>
            </a:extLst>
          </p:cNvPr>
          <p:cNvPicPr>
            <a:picLocks noChangeAspect="1"/>
          </p:cNvPicPr>
          <p:nvPr/>
        </p:nvPicPr>
        <p:blipFill>
          <a:blip r:embed="rId7"/>
          <a:stretch>
            <a:fillRect/>
          </a:stretch>
        </p:blipFill>
        <p:spPr>
          <a:xfrm>
            <a:off x="2495523" y="3994008"/>
            <a:ext cx="407880" cy="396000"/>
          </a:xfrm>
          <a:prstGeom prst="rect">
            <a:avLst/>
          </a:prstGeom>
        </p:spPr>
      </p:pic>
      <p:pic>
        <p:nvPicPr>
          <p:cNvPr id="12" name="Image 11">
            <a:extLst>
              <a:ext uri="{FF2B5EF4-FFF2-40B4-BE49-F238E27FC236}">
                <a16:creationId xmlns:a16="http://schemas.microsoft.com/office/drawing/2014/main" id="{8DFED3FC-539E-4FBE-B76B-1B124238E7B7}"/>
              </a:ext>
            </a:extLst>
          </p:cNvPr>
          <p:cNvPicPr>
            <a:picLocks noChangeAspect="1"/>
          </p:cNvPicPr>
          <p:nvPr/>
        </p:nvPicPr>
        <p:blipFill>
          <a:blip r:embed="rId8"/>
          <a:stretch>
            <a:fillRect/>
          </a:stretch>
        </p:blipFill>
        <p:spPr>
          <a:xfrm>
            <a:off x="2416572" y="4730872"/>
            <a:ext cx="565782" cy="565782"/>
          </a:xfrm>
          <a:prstGeom prst="rect">
            <a:avLst/>
          </a:prstGeom>
        </p:spPr>
      </p:pic>
    </p:spTree>
    <p:extLst>
      <p:ext uri="{BB962C8B-B14F-4D97-AF65-F5344CB8AC3E}">
        <p14:creationId xmlns:p14="http://schemas.microsoft.com/office/powerpoint/2010/main" val="1391498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6291491" y="549298"/>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Rappel synthétique de l’offre SIAGI</a:t>
            </a:r>
          </a:p>
        </p:txBody>
      </p:sp>
      <p:pic>
        <p:nvPicPr>
          <p:cNvPr id="14" name="Image 13">
            <a:extLst>
              <a:ext uri="{FF2B5EF4-FFF2-40B4-BE49-F238E27FC236}">
                <a16:creationId xmlns:a16="http://schemas.microsoft.com/office/drawing/2014/main" id="{73019946-3995-4A40-9677-FEE5BE61E05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079346" y="427922"/>
            <a:ext cx="726373" cy="726373"/>
          </a:xfrm>
          <a:prstGeom prst="rect">
            <a:avLst/>
          </a:prstGeom>
        </p:spPr>
      </p:pic>
      <p:sp>
        <p:nvSpPr>
          <p:cNvPr id="16" name="Titre 1">
            <a:extLst>
              <a:ext uri="{FF2B5EF4-FFF2-40B4-BE49-F238E27FC236}">
                <a16:creationId xmlns:a16="http://schemas.microsoft.com/office/drawing/2014/main" id="{B617A34A-FA79-46B0-9832-A0702061B533}"/>
              </a:ext>
            </a:extLst>
          </p:cNvPr>
          <p:cNvSpPr txBox="1">
            <a:spLocks/>
          </p:cNvSpPr>
          <p:nvPr/>
        </p:nvSpPr>
        <p:spPr>
          <a:xfrm>
            <a:off x="-47739" y="3365429"/>
            <a:ext cx="2583256" cy="1555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L’offre de garantie de la SIAGI </a:t>
            </a:r>
          </a:p>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r>
              <a:rPr lang="fr-FR" sz="20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hors agri)</a:t>
            </a:r>
            <a:endPar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2" name="Image 1">
            <a:extLst>
              <a:ext uri="{FF2B5EF4-FFF2-40B4-BE49-F238E27FC236}">
                <a16:creationId xmlns:a16="http://schemas.microsoft.com/office/drawing/2014/main" id="{AECD112F-0F84-4393-9073-B4504847A618}"/>
              </a:ext>
            </a:extLst>
          </p:cNvPr>
          <p:cNvPicPr>
            <a:picLocks noChangeAspect="1"/>
          </p:cNvPicPr>
          <p:nvPr/>
        </p:nvPicPr>
        <p:blipFill>
          <a:blip r:embed="rId6"/>
          <a:stretch>
            <a:fillRect/>
          </a:stretch>
        </p:blipFill>
        <p:spPr>
          <a:xfrm>
            <a:off x="2873714" y="1240358"/>
            <a:ext cx="8673220" cy="4888069"/>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D9358DA8-A9D1-4951-81B2-071C40D506E0}"/>
              </a:ext>
            </a:extLst>
          </p:cNvPr>
          <p:cNvSpPr/>
          <p:nvPr/>
        </p:nvSpPr>
        <p:spPr>
          <a:xfrm>
            <a:off x="2936929" y="1952786"/>
            <a:ext cx="185980" cy="26192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854F14B-412B-49B4-B4B4-B50B3D554A87}"/>
              </a:ext>
            </a:extLst>
          </p:cNvPr>
          <p:cNvSpPr/>
          <p:nvPr/>
        </p:nvSpPr>
        <p:spPr>
          <a:xfrm>
            <a:off x="2936929" y="4571999"/>
            <a:ext cx="185980" cy="6983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7C434C5-A73C-40DD-8424-34394BBAD098}"/>
              </a:ext>
            </a:extLst>
          </p:cNvPr>
          <p:cNvSpPr/>
          <p:nvPr/>
        </p:nvSpPr>
        <p:spPr>
          <a:xfrm>
            <a:off x="2936929" y="5284428"/>
            <a:ext cx="185980" cy="542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E8F94E10-C8EB-4736-AC27-057305DA992A}"/>
              </a:ext>
            </a:extLst>
          </p:cNvPr>
          <p:cNvPicPr>
            <a:picLocks noChangeAspect="1"/>
          </p:cNvPicPr>
          <p:nvPr/>
        </p:nvPicPr>
        <p:blipFill>
          <a:blip r:embed="rId7"/>
          <a:stretch>
            <a:fillRect/>
          </a:stretch>
        </p:blipFill>
        <p:spPr>
          <a:xfrm>
            <a:off x="434949" y="1291958"/>
            <a:ext cx="1762371" cy="1562318"/>
          </a:xfrm>
          <a:prstGeom prst="rect">
            <a:avLst/>
          </a:prstGeom>
        </p:spPr>
      </p:pic>
      <p:cxnSp>
        <p:nvCxnSpPr>
          <p:cNvPr id="11" name="Connecteur droit avec flèche 10">
            <a:extLst>
              <a:ext uri="{FF2B5EF4-FFF2-40B4-BE49-F238E27FC236}">
                <a16:creationId xmlns:a16="http://schemas.microsoft.com/office/drawing/2014/main" id="{11CD0A0F-DEA0-4408-BC0D-CB98D843D6B2}"/>
              </a:ext>
            </a:extLst>
          </p:cNvPr>
          <p:cNvCxnSpPr>
            <a:cxnSpLocks/>
          </p:cNvCxnSpPr>
          <p:nvPr/>
        </p:nvCxnSpPr>
        <p:spPr>
          <a:xfrm>
            <a:off x="2450660" y="3145908"/>
            <a:ext cx="314205" cy="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3" name="Connecteur droit avec flèche 12">
            <a:extLst>
              <a:ext uri="{FF2B5EF4-FFF2-40B4-BE49-F238E27FC236}">
                <a16:creationId xmlns:a16="http://schemas.microsoft.com/office/drawing/2014/main" id="{D5F72F1E-C778-4E89-8435-24381C937FDB}"/>
              </a:ext>
            </a:extLst>
          </p:cNvPr>
          <p:cNvCxnSpPr>
            <a:cxnSpLocks/>
          </p:cNvCxnSpPr>
          <p:nvPr/>
        </p:nvCxnSpPr>
        <p:spPr>
          <a:xfrm>
            <a:off x="2450660" y="4898562"/>
            <a:ext cx="314205" cy="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5" name="Connecteur droit avec flèche 14">
            <a:extLst>
              <a:ext uri="{FF2B5EF4-FFF2-40B4-BE49-F238E27FC236}">
                <a16:creationId xmlns:a16="http://schemas.microsoft.com/office/drawing/2014/main" id="{0D4FB49A-96D3-4F78-B9AE-9011EC6BD671}"/>
              </a:ext>
            </a:extLst>
          </p:cNvPr>
          <p:cNvCxnSpPr>
            <a:cxnSpLocks/>
          </p:cNvCxnSpPr>
          <p:nvPr/>
        </p:nvCxnSpPr>
        <p:spPr>
          <a:xfrm>
            <a:off x="2450660" y="5559465"/>
            <a:ext cx="314205" cy="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324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6291491" y="549298"/>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Rappel synthétique de l’offre SIAGI</a:t>
            </a:r>
          </a:p>
        </p:txBody>
      </p:sp>
      <p:pic>
        <p:nvPicPr>
          <p:cNvPr id="14" name="Image 13">
            <a:extLst>
              <a:ext uri="{FF2B5EF4-FFF2-40B4-BE49-F238E27FC236}">
                <a16:creationId xmlns:a16="http://schemas.microsoft.com/office/drawing/2014/main" id="{73019946-3995-4A40-9677-FEE5BE61E05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079346" y="427922"/>
            <a:ext cx="726373" cy="726373"/>
          </a:xfrm>
          <a:prstGeom prst="rect">
            <a:avLst/>
          </a:prstGeom>
        </p:spPr>
      </p:pic>
      <p:sp>
        <p:nvSpPr>
          <p:cNvPr id="16" name="Titre 1">
            <a:extLst>
              <a:ext uri="{FF2B5EF4-FFF2-40B4-BE49-F238E27FC236}">
                <a16:creationId xmlns:a16="http://schemas.microsoft.com/office/drawing/2014/main" id="{B617A34A-FA79-46B0-9832-A0702061B533}"/>
              </a:ext>
            </a:extLst>
          </p:cNvPr>
          <p:cNvSpPr txBox="1">
            <a:spLocks/>
          </p:cNvSpPr>
          <p:nvPr/>
        </p:nvSpPr>
        <p:spPr>
          <a:xfrm>
            <a:off x="0" y="3058535"/>
            <a:ext cx="2583256" cy="1555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L’offre de garantie </a:t>
            </a:r>
            <a:r>
              <a:rPr lang="fr-FR" sz="2400" b="0" cap="none" dirty="0">
                <a:ln w="0"/>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Agriculture</a:t>
            </a:r>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de la SIAGI </a:t>
            </a:r>
          </a:p>
        </p:txBody>
      </p:sp>
      <p:pic>
        <p:nvPicPr>
          <p:cNvPr id="4" name="Image 3">
            <a:extLst>
              <a:ext uri="{FF2B5EF4-FFF2-40B4-BE49-F238E27FC236}">
                <a16:creationId xmlns:a16="http://schemas.microsoft.com/office/drawing/2014/main" id="{40241BC8-3BFF-4F75-897C-F1144AA3CE85}"/>
              </a:ext>
            </a:extLst>
          </p:cNvPr>
          <p:cNvPicPr>
            <a:picLocks noChangeAspect="1"/>
          </p:cNvPicPr>
          <p:nvPr/>
        </p:nvPicPr>
        <p:blipFill>
          <a:blip r:embed="rId6"/>
          <a:stretch>
            <a:fillRect/>
          </a:stretch>
        </p:blipFill>
        <p:spPr>
          <a:xfrm>
            <a:off x="2534787" y="1337816"/>
            <a:ext cx="9270932" cy="4592468"/>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150A3807-AEC0-4DCD-AF92-9CD0E9B635EB}"/>
              </a:ext>
            </a:extLst>
          </p:cNvPr>
          <p:cNvSpPr/>
          <p:nvPr/>
        </p:nvSpPr>
        <p:spPr>
          <a:xfrm>
            <a:off x="2567758" y="2471978"/>
            <a:ext cx="113449" cy="34428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F01443E1-DDB0-4D43-8A47-9EA2492D1CD1}"/>
              </a:ext>
            </a:extLst>
          </p:cNvPr>
          <p:cNvPicPr>
            <a:picLocks noChangeAspect="1"/>
          </p:cNvPicPr>
          <p:nvPr/>
        </p:nvPicPr>
        <p:blipFill>
          <a:blip r:embed="rId7"/>
          <a:stretch>
            <a:fillRect/>
          </a:stretch>
        </p:blipFill>
        <p:spPr>
          <a:xfrm>
            <a:off x="410442" y="1377666"/>
            <a:ext cx="1762371" cy="1562318"/>
          </a:xfrm>
          <a:prstGeom prst="rect">
            <a:avLst/>
          </a:prstGeom>
        </p:spPr>
      </p:pic>
    </p:spTree>
    <p:extLst>
      <p:ext uri="{BB962C8B-B14F-4D97-AF65-F5344CB8AC3E}">
        <p14:creationId xmlns:p14="http://schemas.microsoft.com/office/powerpoint/2010/main" val="2920408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6291491" y="549298"/>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Rappel synthétique de l’offre SIAGI</a:t>
            </a:r>
          </a:p>
        </p:txBody>
      </p:sp>
      <p:pic>
        <p:nvPicPr>
          <p:cNvPr id="14" name="Image 13">
            <a:extLst>
              <a:ext uri="{FF2B5EF4-FFF2-40B4-BE49-F238E27FC236}">
                <a16:creationId xmlns:a16="http://schemas.microsoft.com/office/drawing/2014/main" id="{73019946-3995-4A40-9677-FEE5BE61E05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079346" y="427922"/>
            <a:ext cx="726373" cy="726373"/>
          </a:xfrm>
          <a:prstGeom prst="rect">
            <a:avLst/>
          </a:prstGeom>
        </p:spPr>
      </p:pic>
      <p:sp>
        <p:nvSpPr>
          <p:cNvPr id="9" name="Rectangle 8">
            <a:extLst>
              <a:ext uri="{FF2B5EF4-FFF2-40B4-BE49-F238E27FC236}">
                <a16:creationId xmlns:a16="http://schemas.microsoft.com/office/drawing/2014/main" id="{E42C1B9F-3269-4B35-B091-9CACED52D3A7}"/>
              </a:ext>
            </a:extLst>
          </p:cNvPr>
          <p:cNvSpPr/>
          <p:nvPr/>
        </p:nvSpPr>
        <p:spPr>
          <a:xfrm>
            <a:off x="9542657" y="2037030"/>
            <a:ext cx="1701747" cy="857583"/>
          </a:xfrm>
          <a:prstGeom prst="rect">
            <a:avLst/>
          </a:prstGeom>
          <a:solidFill>
            <a:srgbClr val="D4F6F7"/>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HORS CONVENTION</a:t>
            </a:r>
          </a:p>
        </p:txBody>
      </p:sp>
      <p:sp>
        <p:nvSpPr>
          <p:cNvPr id="18" name="Rectangle 17">
            <a:extLst>
              <a:ext uri="{FF2B5EF4-FFF2-40B4-BE49-F238E27FC236}">
                <a16:creationId xmlns:a16="http://schemas.microsoft.com/office/drawing/2014/main" id="{EAC37DED-E256-444E-9516-A010377C372A}"/>
              </a:ext>
            </a:extLst>
          </p:cNvPr>
          <p:cNvSpPr/>
          <p:nvPr/>
        </p:nvSpPr>
        <p:spPr>
          <a:xfrm>
            <a:off x="5190454" y="1993690"/>
            <a:ext cx="1701747" cy="857583"/>
          </a:xfrm>
          <a:prstGeom prst="rect">
            <a:avLst/>
          </a:prstGeom>
          <a:solidFill>
            <a:srgbClr val="FFFFCC"/>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CONVENTION</a:t>
            </a:r>
          </a:p>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15 à 200K€</a:t>
            </a:r>
          </a:p>
        </p:txBody>
      </p:sp>
      <p:sp>
        <p:nvSpPr>
          <p:cNvPr id="19" name="Rectangle 18">
            <a:extLst>
              <a:ext uri="{FF2B5EF4-FFF2-40B4-BE49-F238E27FC236}">
                <a16:creationId xmlns:a16="http://schemas.microsoft.com/office/drawing/2014/main" id="{73CD3AE8-0625-46FB-B86A-0414644E8CBB}"/>
              </a:ext>
            </a:extLst>
          </p:cNvPr>
          <p:cNvSpPr/>
          <p:nvPr/>
        </p:nvSpPr>
        <p:spPr>
          <a:xfrm>
            <a:off x="894241" y="2037030"/>
            <a:ext cx="1701747" cy="857583"/>
          </a:xfrm>
          <a:prstGeom prst="rect">
            <a:avLst/>
          </a:prstGeom>
          <a:solidFill>
            <a:srgbClr val="E4F4D9"/>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SIMPLIFIÉE</a:t>
            </a:r>
          </a:p>
          <a:p>
            <a:pPr algn="ctr"/>
            <a:r>
              <a:rPr lang="fr-FR" sz="14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 à 50 K€</a:t>
            </a:r>
          </a:p>
        </p:txBody>
      </p:sp>
      <p:cxnSp>
        <p:nvCxnSpPr>
          <p:cNvPr id="21" name="Connecteur droit avec flèche 20">
            <a:extLst>
              <a:ext uri="{FF2B5EF4-FFF2-40B4-BE49-F238E27FC236}">
                <a16:creationId xmlns:a16="http://schemas.microsoft.com/office/drawing/2014/main" id="{33A39BCE-94A4-42F2-989E-0E66CE668558}"/>
              </a:ext>
            </a:extLst>
          </p:cNvPr>
          <p:cNvCxnSpPr>
            <a:cxnSpLocks/>
          </p:cNvCxnSpPr>
          <p:nvPr/>
        </p:nvCxnSpPr>
        <p:spPr>
          <a:xfrm flipH="1">
            <a:off x="2435789" y="1595583"/>
            <a:ext cx="792592" cy="369346"/>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3" name="Connecteur droit avec flèche 22">
            <a:extLst>
              <a:ext uri="{FF2B5EF4-FFF2-40B4-BE49-F238E27FC236}">
                <a16:creationId xmlns:a16="http://schemas.microsoft.com/office/drawing/2014/main" id="{C1B01D8F-F347-447A-955F-48041A141B49}"/>
              </a:ext>
            </a:extLst>
          </p:cNvPr>
          <p:cNvCxnSpPr>
            <a:cxnSpLocks/>
          </p:cNvCxnSpPr>
          <p:nvPr/>
        </p:nvCxnSpPr>
        <p:spPr>
          <a:xfrm>
            <a:off x="8764597" y="1617754"/>
            <a:ext cx="778060" cy="368689"/>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5" name="Connecteur droit avec flèche 24">
            <a:extLst>
              <a:ext uri="{FF2B5EF4-FFF2-40B4-BE49-F238E27FC236}">
                <a16:creationId xmlns:a16="http://schemas.microsoft.com/office/drawing/2014/main" id="{82A26FE8-6750-4B11-9B11-4C5740D72400}"/>
              </a:ext>
            </a:extLst>
          </p:cNvPr>
          <p:cNvCxnSpPr>
            <a:cxnSpLocks/>
          </p:cNvCxnSpPr>
          <p:nvPr/>
        </p:nvCxnSpPr>
        <p:spPr>
          <a:xfrm>
            <a:off x="6041328" y="1581432"/>
            <a:ext cx="0" cy="392020"/>
          </a:xfrm>
          <a:prstGeom prst="straightConnector1">
            <a:avLst/>
          </a:prstGeom>
          <a:ln w="57150">
            <a:solidFill>
              <a:srgbClr val="C00000"/>
            </a:solidFill>
            <a:tailEnd type="triangle"/>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7" name="Titre 1">
            <a:extLst>
              <a:ext uri="{FF2B5EF4-FFF2-40B4-BE49-F238E27FC236}">
                <a16:creationId xmlns:a16="http://schemas.microsoft.com/office/drawing/2014/main" id="{30710F92-C1D8-4E7F-B0FC-303F9D701494}"/>
              </a:ext>
            </a:extLst>
          </p:cNvPr>
          <p:cNvSpPr txBox="1">
            <a:spLocks/>
          </p:cNvSpPr>
          <p:nvPr/>
        </p:nvSpPr>
        <p:spPr>
          <a:xfrm>
            <a:off x="3560239" y="1187292"/>
            <a:ext cx="4965713" cy="501385"/>
          </a:xfrm>
          <a:prstGeom prst="rect">
            <a:avLst/>
          </a:prstGeom>
          <a:solidFill>
            <a:srgbClr val="F6E8EA"/>
          </a:solidFill>
          <a:ln>
            <a:solidFill>
              <a:schemeClr val="tx1">
                <a:lumMod val="75000"/>
                <a:lumOff val="25000"/>
              </a:schemeClr>
            </a:solidFill>
          </a:ln>
          <a:effectLst>
            <a:outerShdw blurRad="50800" dist="38100" dir="8100000" algn="tr"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0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a:t>
            </a:r>
            <a:r>
              <a:rPr lang="fr-FR" sz="1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Typologies de délégation </a:t>
            </a:r>
            <a:r>
              <a:rPr lang="fr-FR" sz="20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a:t>
            </a:r>
            <a:r>
              <a:rPr lang="fr-FR" sz="1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process dédiés</a:t>
            </a:r>
          </a:p>
        </p:txBody>
      </p:sp>
      <p:pic>
        <p:nvPicPr>
          <p:cNvPr id="22" name="Image 21">
            <a:hlinkClick r:id="rId6"/>
            <a:extLst>
              <a:ext uri="{FF2B5EF4-FFF2-40B4-BE49-F238E27FC236}">
                <a16:creationId xmlns:a16="http://schemas.microsoft.com/office/drawing/2014/main" id="{20C37F12-3B7F-4AF7-9F57-F2EF331EE179}"/>
              </a:ext>
            </a:extLst>
          </p:cNvPr>
          <p:cNvPicPr>
            <a:picLocks noChangeAspect="1"/>
          </p:cNvPicPr>
          <p:nvPr/>
        </p:nvPicPr>
        <p:blipFill>
          <a:blip r:embed="rId7"/>
          <a:stretch>
            <a:fillRect/>
          </a:stretch>
        </p:blipFill>
        <p:spPr>
          <a:xfrm>
            <a:off x="810087" y="4027138"/>
            <a:ext cx="1783190" cy="1483970"/>
          </a:xfrm>
          <a:prstGeom prst="rect">
            <a:avLst/>
          </a:prstGeom>
          <a:ln>
            <a:noFill/>
          </a:ln>
          <a:effectLst>
            <a:outerShdw blurRad="292100" dist="139700" dir="2700000" algn="tl" rotWithShape="0">
              <a:srgbClr val="333333">
                <a:alpha val="65000"/>
              </a:srgbClr>
            </a:outerShdw>
          </a:effectLst>
        </p:spPr>
      </p:pic>
      <p:sp>
        <p:nvSpPr>
          <p:cNvPr id="24" name="ZoneTexte 23">
            <a:extLst>
              <a:ext uri="{FF2B5EF4-FFF2-40B4-BE49-F238E27FC236}">
                <a16:creationId xmlns:a16="http://schemas.microsoft.com/office/drawing/2014/main" id="{865A2D48-262F-47F7-9AC1-3A98D2C5A50D}"/>
              </a:ext>
            </a:extLst>
          </p:cNvPr>
          <p:cNvSpPr txBox="1"/>
          <p:nvPr/>
        </p:nvSpPr>
        <p:spPr>
          <a:xfrm>
            <a:off x="743704" y="3180185"/>
            <a:ext cx="1954229" cy="830997"/>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Le </a:t>
            </a:r>
            <a:r>
              <a:rPr lang="fr-FR" sz="1200" b="1" dirty="0">
                <a:latin typeface="Arial" panose="020B0604020202020204" pitchFamily="34" charset="0"/>
                <a:cs typeface="Arial" panose="020B0604020202020204" pitchFamily="34" charset="0"/>
              </a:rPr>
              <a:t>tuto</a:t>
            </a:r>
            <a:r>
              <a:rPr lang="fr-FR" sz="1200" dirty="0">
                <a:latin typeface="Arial" panose="020B0604020202020204" pitchFamily="34" charset="0"/>
                <a:cs typeface="Arial" panose="020B0604020202020204" pitchFamily="34" charset="0"/>
              </a:rPr>
              <a:t> pour vous connecter au Portail SIAGI pour déposer et suivre vos demandes</a:t>
            </a:r>
          </a:p>
        </p:txBody>
      </p:sp>
      <p:pic>
        <p:nvPicPr>
          <p:cNvPr id="26" name="Image 25">
            <a:hlinkClick r:id="rId8"/>
            <a:extLst>
              <a:ext uri="{FF2B5EF4-FFF2-40B4-BE49-F238E27FC236}">
                <a16:creationId xmlns:a16="http://schemas.microsoft.com/office/drawing/2014/main" id="{A3402911-B155-4E5C-87E2-C25BE18E82FE}"/>
              </a:ext>
            </a:extLst>
          </p:cNvPr>
          <p:cNvPicPr>
            <a:picLocks noChangeAspect="1"/>
          </p:cNvPicPr>
          <p:nvPr/>
        </p:nvPicPr>
        <p:blipFill>
          <a:blip r:embed="rId9"/>
          <a:stretch>
            <a:fillRect/>
          </a:stretch>
        </p:blipFill>
        <p:spPr>
          <a:xfrm>
            <a:off x="3234677" y="3240539"/>
            <a:ext cx="1728000" cy="2424063"/>
          </a:xfrm>
          <a:prstGeom prst="rect">
            <a:avLst/>
          </a:prstGeom>
          <a:ln>
            <a:noFill/>
          </a:ln>
          <a:effectLst>
            <a:outerShdw blurRad="292100" dist="139700" dir="2700000" algn="tl" rotWithShape="0">
              <a:srgbClr val="333333">
                <a:alpha val="65000"/>
              </a:srgbClr>
            </a:outerShdw>
          </a:effectLst>
        </p:spPr>
      </p:pic>
      <p:pic>
        <p:nvPicPr>
          <p:cNvPr id="27" name="Image 26">
            <a:hlinkClick r:id="rId10"/>
            <a:extLst>
              <a:ext uri="{FF2B5EF4-FFF2-40B4-BE49-F238E27FC236}">
                <a16:creationId xmlns:a16="http://schemas.microsoft.com/office/drawing/2014/main" id="{71DEBE2F-5BBE-463E-8D31-74F592E7D586}"/>
              </a:ext>
            </a:extLst>
          </p:cNvPr>
          <p:cNvPicPr>
            <a:picLocks noChangeAspect="1"/>
          </p:cNvPicPr>
          <p:nvPr/>
        </p:nvPicPr>
        <p:blipFill>
          <a:blip r:embed="rId11"/>
          <a:stretch>
            <a:fillRect/>
          </a:stretch>
        </p:blipFill>
        <p:spPr>
          <a:xfrm>
            <a:off x="5243112" y="3255737"/>
            <a:ext cx="1728000" cy="2460671"/>
          </a:xfrm>
          <a:prstGeom prst="rect">
            <a:avLst/>
          </a:prstGeom>
          <a:ln>
            <a:noFill/>
          </a:ln>
          <a:effectLst>
            <a:outerShdw blurRad="292100" dist="139700" dir="2700000" algn="tl" rotWithShape="0">
              <a:srgbClr val="333333">
                <a:alpha val="65000"/>
              </a:srgbClr>
            </a:outerShdw>
          </a:effectLst>
        </p:spPr>
      </p:pic>
      <p:pic>
        <p:nvPicPr>
          <p:cNvPr id="28" name="Image 27">
            <a:hlinkClick r:id="rId12"/>
            <a:extLst>
              <a:ext uri="{FF2B5EF4-FFF2-40B4-BE49-F238E27FC236}">
                <a16:creationId xmlns:a16="http://schemas.microsoft.com/office/drawing/2014/main" id="{A5FD46CC-082C-4612-B7A2-65B4F02EBFD1}"/>
              </a:ext>
            </a:extLst>
          </p:cNvPr>
          <p:cNvPicPr>
            <a:picLocks noChangeAspect="1"/>
          </p:cNvPicPr>
          <p:nvPr/>
        </p:nvPicPr>
        <p:blipFill>
          <a:blip r:embed="rId13"/>
          <a:stretch>
            <a:fillRect/>
          </a:stretch>
        </p:blipFill>
        <p:spPr>
          <a:xfrm>
            <a:off x="7260818" y="3240540"/>
            <a:ext cx="1728000" cy="2460671"/>
          </a:xfrm>
          <a:prstGeom prst="rect">
            <a:avLst/>
          </a:prstGeom>
          <a:ln>
            <a:noFill/>
          </a:ln>
          <a:effectLst>
            <a:outerShdw blurRad="292100" dist="139700" dir="2700000" algn="tl" rotWithShape="0">
              <a:srgbClr val="333333">
                <a:alpha val="65000"/>
              </a:srgbClr>
            </a:outerShdw>
          </a:effectLst>
        </p:spPr>
      </p:pic>
      <p:pic>
        <p:nvPicPr>
          <p:cNvPr id="29" name="Image 28">
            <a:hlinkClick r:id="rId14"/>
            <a:extLst>
              <a:ext uri="{FF2B5EF4-FFF2-40B4-BE49-F238E27FC236}">
                <a16:creationId xmlns:a16="http://schemas.microsoft.com/office/drawing/2014/main" id="{A47E93C9-340B-4FDF-B452-BA4BAE2902A0}"/>
              </a:ext>
            </a:extLst>
          </p:cNvPr>
          <p:cNvPicPr>
            <a:picLocks noChangeAspect="1"/>
          </p:cNvPicPr>
          <p:nvPr/>
        </p:nvPicPr>
        <p:blipFill>
          <a:blip r:embed="rId15"/>
          <a:stretch>
            <a:fillRect/>
          </a:stretch>
        </p:blipFill>
        <p:spPr>
          <a:xfrm>
            <a:off x="7224889" y="5924580"/>
            <a:ext cx="506770" cy="459494"/>
          </a:xfrm>
          <a:prstGeom prst="rect">
            <a:avLst/>
          </a:prstGeom>
        </p:spPr>
      </p:pic>
      <p:sp>
        <p:nvSpPr>
          <p:cNvPr id="13" name="ZoneTexte 12">
            <a:extLst>
              <a:ext uri="{FF2B5EF4-FFF2-40B4-BE49-F238E27FC236}">
                <a16:creationId xmlns:a16="http://schemas.microsoft.com/office/drawing/2014/main" id="{B6C3446E-F7A4-4927-A939-680FF8C41597}"/>
              </a:ext>
            </a:extLst>
          </p:cNvPr>
          <p:cNvSpPr txBox="1"/>
          <p:nvPr/>
        </p:nvSpPr>
        <p:spPr>
          <a:xfrm>
            <a:off x="9730679" y="3240539"/>
            <a:ext cx="1862658" cy="892552"/>
          </a:xfrm>
          <a:prstGeom prst="rect">
            <a:avLst/>
          </a:prstGeom>
          <a:noFill/>
        </p:spPr>
        <p:txBody>
          <a:bodyPr wrap="square" rtlCol="0">
            <a:spAutoFit/>
          </a:bodyPr>
          <a:lstStyle/>
          <a:p>
            <a:pPr algn="ctr"/>
            <a:r>
              <a:rPr lang="fr-FR" dirty="0">
                <a:ln w="0"/>
                <a:effectLst>
                  <a:outerShdw blurRad="38100" dist="19050" dir="2700000" algn="tl" rotWithShape="0">
                    <a:schemeClr val="dk1">
                      <a:alpha val="40000"/>
                    </a:schemeClr>
                  </a:outerShdw>
                </a:effectLst>
              </a:rPr>
              <a:t>Votre interlocuteur SIAGI en région  </a:t>
            </a:r>
            <a:r>
              <a:rPr lang="fr-FR" sz="1400" dirty="0">
                <a:ln w="0"/>
                <a:effectLst>
                  <a:outerShdw blurRad="38100" dist="19050" dir="2700000" algn="tl" rotWithShape="0">
                    <a:schemeClr val="dk1">
                      <a:alpha val="40000"/>
                    </a:schemeClr>
                  </a:outerShdw>
                </a:effectLst>
              </a:rPr>
              <a:t>(voir slide suivant)</a:t>
            </a:r>
            <a:endParaRPr lang="fr-FR" dirty="0">
              <a:ln w="0"/>
              <a:effectLst>
                <a:outerShdw blurRad="38100" dist="19050" dir="2700000" algn="tl" rotWithShape="0">
                  <a:schemeClr val="dk1">
                    <a:alpha val="40000"/>
                  </a:schemeClr>
                </a:outerShdw>
              </a:effectLst>
            </a:endParaRPr>
          </a:p>
        </p:txBody>
      </p:sp>
      <p:sp>
        <p:nvSpPr>
          <p:cNvPr id="30" name="ZoneTexte 29">
            <a:extLst>
              <a:ext uri="{FF2B5EF4-FFF2-40B4-BE49-F238E27FC236}">
                <a16:creationId xmlns:a16="http://schemas.microsoft.com/office/drawing/2014/main" id="{DA23F687-9E66-4A51-8FB8-6B01C1B774AD}"/>
              </a:ext>
            </a:extLst>
          </p:cNvPr>
          <p:cNvSpPr txBox="1"/>
          <p:nvPr/>
        </p:nvSpPr>
        <p:spPr>
          <a:xfrm>
            <a:off x="3530366" y="2901375"/>
            <a:ext cx="2470090"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Le process</a:t>
            </a:r>
          </a:p>
        </p:txBody>
      </p:sp>
      <p:sp>
        <p:nvSpPr>
          <p:cNvPr id="31" name="ZoneTexte 30">
            <a:extLst>
              <a:ext uri="{FF2B5EF4-FFF2-40B4-BE49-F238E27FC236}">
                <a16:creationId xmlns:a16="http://schemas.microsoft.com/office/drawing/2014/main" id="{6564B012-42D2-4D5D-A460-EDF68EE93A9B}"/>
              </a:ext>
            </a:extLst>
          </p:cNvPr>
          <p:cNvSpPr txBox="1"/>
          <p:nvPr/>
        </p:nvSpPr>
        <p:spPr>
          <a:xfrm>
            <a:off x="5091661" y="2933925"/>
            <a:ext cx="2525546"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La fiche d’aide à l’éligibilité</a:t>
            </a:r>
          </a:p>
        </p:txBody>
      </p:sp>
      <p:sp>
        <p:nvSpPr>
          <p:cNvPr id="32" name="ZoneTexte 31">
            <a:extLst>
              <a:ext uri="{FF2B5EF4-FFF2-40B4-BE49-F238E27FC236}">
                <a16:creationId xmlns:a16="http://schemas.microsoft.com/office/drawing/2014/main" id="{EC6D67A1-3B45-4B0A-9A18-E0C4DBC95902}"/>
              </a:ext>
            </a:extLst>
          </p:cNvPr>
          <p:cNvSpPr txBox="1"/>
          <p:nvPr/>
        </p:nvSpPr>
        <p:spPr>
          <a:xfrm>
            <a:off x="6987238" y="2926932"/>
            <a:ext cx="2525546"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La fiche d’identification du projet</a:t>
            </a:r>
          </a:p>
        </p:txBody>
      </p:sp>
      <p:sp>
        <p:nvSpPr>
          <p:cNvPr id="15" name="Rectangle 14">
            <a:extLst>
              <a:ext uri="{FF2B5EF4-FFF2-40B4-BE49-F238E27FC236}">
                <a16:creationId xmlns:a16="http://schemas.microsoft.com/office/drawing/2014/main" id="{75EE0120-1F84-490E-825D-3CEC349AEE6F}"/>
              </a:ext>
            </a:extLst>
          </p:cNvPr>
          <p:cNvSpPr/>
          <p:nvPr/>
        </p:nvSpPr>
        <p:spPr>
          <a:xfrm>
            <a:off x="3084519" y="2926932"/>
            <a:ext cx="6210677" cy="2980044"/>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2CE33DAF-C8BF-4895-AF74-BACEF703137A}"/>
              </a:ext>
            </a:extLst>
          </p:cNvPr>
          <p:cNvSpPr txBox="1"/>
          <p:nvPr/>
        </p:nvSpPr>
        <p:spPr>
          <a:xfrm>
            <a:off x="7662187" y="5960963"/>
            <a:ext cx="1304350"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MO saisie fiches</a:t>
            </a:r>
          </a:p>
        </p:txBody>
      </p:sp>
      <p:pic>
        <p:nvPicPr>
          <p:cNvPr id="34" name="Image 33">
            <a:extLst>
              <a:ext uri="{FF2B5EF4-FFF2-40B4-BE49-F238E27FC236}">
                <a16:creationId xmlns:a16="http://schemas.microsoft.com/office/drawing/2014/main" id="{A7821410-0795-44BD-A104-63EF906FFA73}"/>
              </a:ext>
            </a:extLst>
          </p:cNvPr>
          <p:cNvPicPr>
            <a:picLocks noChangeAspect="1"/>
          </p:cNvPicPr>
          <p:nvPr/>
        </p:nvPicPr>
        <p:blipFill>
          <a:blip r:embed="rId16">
            <a:duotone>
              <a:schemeClr val="bg2">
                <a:shade val="45000"/>
                <a:satMod val="135000"/>
              </a:schemeClr>
              <a:prstClr val="white"/>
            </a:duotone>
            <a:extLst>
              <a:ext uri="{BEBA8EAE-BF5A-486C-A8C5-ECC9F3942E4B}">
                <a14:imgProps xmlns:a14="http://schemas.microsoft.com/office/drawing/2010/main">
                  <a14:imgLayer r:embed="rId17">
                    <a14:imgEffect>
                      <a14:backgroundRemoval t="6522" b="90000" l="8824" r="89706">
                        <a14:foregroundMark x1="51471" y1="89130" x2="51471" y2="89130"/>
                        <a14:foregroundMark x1="51471" y1="6522" x2="51471" y2="6522"/>
                        <a14:foregroundMark x1="54412" y1="41739" x2="54412" y2="41739"/>
                        <a14:foregroundMark x1="60294" y1="73478" x2="60294" y2="73478"/>
                      </a14:backgroundRemoval>
                    </a14:imgEffect>
                  </a14:imgLayer>
                </a14:imgProps>
              </a:ext>
            </a:extLst>
          </a:blip>
          <a:stretch>
            <a:fillRect/>
          </a:stretch>
        </p:blipFill>
        <p:spPr>
          <a:xfrm rot="16200000">
            <a:off x="6939273" y="3820199"/>
            <a:ext cx="647790" cy="4020465"/>
          </a:xfrm>
          <a:prstGeom prst="rect">
            <a:avLst/>
          </a:prstGeom>
        </p:spPr>
      </p:pic>
      <p:pic>
        <p:nvPicPr>
          <p:cNvPr id="45" name="Image 44">
            <a:extLst>
              <a:ext uri="{FF2B5EF4-FFF2-40B4-BE49-F238E27FC236}">
                <a16:creationId xmlns:a16="http://schemas.microsoft.com/office/drawing/2014/main" id="{3116CC20-65DA-45D1-AF6C-6F209FE05D0A}"/>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4101" b="96530" l="9910" r="91441">
                        <a14:foregroundMark x1="46847" y1="92114" x2="46847" y2="92114"/>
                        <a14:foregroundMark x1="22523" y1="7886" x2="22523" y2="7886"/>
                        <a14:foregroundMark x1="43243" y1="4416" x2="43243" y2="4416"/>
                        <a14:foregroundMark x1="62613" y1="16719" x2="62613" y2="16719"/>
                        <a14:foregroundMark x1="18018" y1="21767" x2="18018" y2="21767"/>
                        <a14:foregroundMark x1="50450" y1="96845" x2="50450" y2="96845"/>
                        <a14:foregroundMark x1="62162" y1="29338" x2="62162" y2="29338"/>
                        <a14:foregroundMark x1="91441" y1="63091" x2="91441" y2="63091"/>
                      </a14:backgroundRemoval>
                    </a14:imgEffect>
                  </a14:imgLayer>
                </a14:imgProps>
              </a:ext>
            </a:extLst>
          </a:blip>
          <a:stretch>
            <a:fillRect/>
          </a:stretch>
        </p:blipFill>
        <p:spPr>
          <a:xfrm rot="4198391">
            <a:off x="6897179" y="5902149"/>
            <a:ext cx="370729" cy="529374"/>
          </a:xfrm>
          <a:prstGeom prst="rect">
            <a:avLst/>
          </a:prstGeom>
        </p:spPr>
      </p:pic>
      <p:pic>
        <p:nvPicPr>
          <p:cNvPr id="41" name="Image 40">
            <a:extLst>
              <a:ext uri="{FF2B5EF4-FFF2-40B4-BE49-F238E27FC236}">
                <a16:creationId xmlns:a16="http://schemas.microsoft.com/office/drawing/2014/main" id="{D68CA486-D281-49E8-B3F1-353DACFCC31F}"/>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20221899">
            <a:off x="8779769" y="4880941"/>
            <a:ext cx="626529" cy="673053"/>
          </a:xfrm>
          <a:prstGeom prst="rect">
            <a:avLst/>
          </a:prstGeom>
        </p:spPr>
      </p:pic>
      <p:pic>
        <p:nvPicPr>
          <p:cNvPr id="47" name="Image 46">
            <a:extLst>
              <a:ext uri="{FF2B5EF4-FFF2-40B4-BE49-F238E27FC236}">
                <a16:creationId xmlns:a16="http://schemas.microsoft.com/office/drawing/2014/main" id="{C170FF38-7546-4D2A-8467-94B646503EE5}"/>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917681">
            <a:off x="5850382" y="4532800"/>
            <a:ext cx="626529" cy="673053"/>
          </a:xfrm>
          <a:prstGeom prst="rect">
            <a:avLst/>
          </a:prstGeom>
        </p:spPr>
      </p:pic>
      <p:pic>
        <p:nvPicPr>
          <p:cNvPr id="48" name="Image 47">
            <a:extLst>
              <a:ext uri="{FF2B5EF4-FFF2-40B4-BE49-F238E27FC236}">
                <a16:creationId xmlns:a16="http://schemas.microsoft.com/office/drawing/2014/main" id="{074AF455-F545-424F-98E1-996CCF053BF3}"/>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3798263">
            <a:off x="3024929" y="4806174"/>
            <a:ext cx="626529" cy="673053"/>
          </a:xfrm>
          <a:prstGeom prst="rect">
            <a:avLst/>
          </a:prstGeom>
        </p:spPr>
      </p:pic>
      <p:pic>
        <p:nvPicPr>
          <p:cNvPr id="49" name="Image 48">
            <a:extLst>
              <a:ext uri="{FF2B5EF4-FFF2-40B4-BE49-F238E27FC236}">
                <a16:creationId xmlns:a16="http://schemas.microsoft.com/office/drawing/2014/main" id="{B03A7043-4F48-4E02-920F-B4D151F8C88A}"/>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9677" b="93548" l="9901" r="89604">
                        <a14:foregroundMark x1="18317" y1="16590" x2="18317" y2="16590"/>
                        <a14:foregroundMark x1="49505" y1="21198" x2="49505" y2="21198"/>
                        <a14:foregroundMark x1="40594" y1="11521" x2="40594" y2="11521"/>
                        <a14:foregroundMark x1="28218" y1="10138" x2="28218" y2="10138"/>
                        <a14:foregroundMark x1="15347" y1="27189" x2="15347" y2="27189"/>
                        <a14:foregroundMark x1="16832" y1="39631" x2="16832" y2="39631"/>
                        <a14:foregroundMark x1="59901" y1="93548" x2="59901" y2="93548"/>
                        <a14:foregroundMark x1="60396" y1="43318" x2="60396" y2="43318"/>
                        <a14:foregroundMark x1="68317" y1="45622" x2="68317" y2="45622"/>
                        <a14:foregroundMark x1="41089" y1="31336" x2="41089" y2="31336"/>
                        <a14:foregroundMark x1="49505" y1="33641" x2="49505" y2="33641"/>
                        <a14:foregroundMark x1="50990" y1="32719" x2="50990" y2="32719"/>
                      </a14:backgroundRemoval>
                    </a14:imgEffect>
                  </a14:imgLayer>
                </a14:imgProps>
              </a:ext>
            </a:extLst>
          </a:blip>
          <a:stretch>
            <a:fillRect/>
          </a:stretch>
        </p:blipFill>
        <p:spPr>
          <a:xfrm rot="793709">
            <a:off x="910672" y="5232315"/>
            <a:ext cx="626529" cy="673053"/>
          </a:xfrm>
          <a:prstGeom prst="rect">
            <a:avLst/>
          </a:prstGeom>
        </p:spPr>
      </p:pic>
    </p:spTree>
    <p:extLst>
      <p:ext uri="{BB962C8B-B14F-4D97-AF65-F5344CB8AC3E}">
        <p14:creationId xmlns:p14="http://schemas.microsoft.com/office/powerpoint/2010/main" val="2048762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8507749" y="514884"/>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Vos contacts en région</a:t>
            </a:r>
          </a:p>
        </p:txBody>
      </p:sp>
      <p:sp>
        <p:nvSpPr>
          <p:cNvPr id="16" name="Titre 1">
            <a:extLst>
              <a:ext uri="{FF2B5EF4-FFF2-40B4-BE49-F238E27FC236}">
                <a16:creationId xmlns:a16="http://schemas.microsoft.com/office/drawing/2014/main" id="{B617A34A-FA79-46B0-9832-A0702061B533}"/>
              </a:ext>
            </a:extLst>
          </p:cNvPr>
          <p:cNvSpPr txBox="1">
            <a:spLocks/>
          </p:cNvSpPr>
          <p:nvPr/>
        </p:nvSpPr>
        <p:spPr>
          <a:xfrm>
            <a:off x="3552437" y="1115557"/>
            <a:ext cx="3826137" cy="1555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1" kern="1200" cap="all" baseline="0">
                <a:solidFill>
                  <a:schemeClr val="bg1"/>
                </a:solidFill>
                <a:latin typeface="+mj-lt"/>
                <a:ea typeface="+mj-ea"/>
                <a:cs typeface="+mj-cs"/>
              </a:defRPr>
            </a:lvl1pPr>
          </a:lstStyle>
          <a:p>
            <a:r>
              <a:rPr lang="fr-FR" sz="2400" b="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Vos correspondants SIAGI en région</a:t>
            </a:r>
          </a:p>
        </p:txBody>
      </p:sp>
      <p:pic>
        <p:nvPicPr>
          <p:cNvPr id="7" name="Image 6">
            <a:extLst>
              <a:ext uri="{FF2B5EF4-FFF2-40B4-BE49-F238E27FC236}">
                <a16:creationId xmlns:a16="http://schemas.microsoft.com/office/drawing/2014/main" id="{19C0CDE0-D1F4-4DDB-B29B-4E3ABDB774AF}"/>
              </a:ext>
            </a:extLst>
          </p:cNvPr>
          <p:cNvPicPr>
            <a:picLocks noChangeAspect="1"/>
          </p:cNvPicPr>
          <p:nvPr/>
        </p:nvPicPr>
        <p:blipFill>
          <a:blip r:embed="rId4"/>
          <a:stretch>
            <a:fillRect/>
          </a:stretch>
        </p:blipFill>
        <p:spPr>
          <a:xfrm>
            <a:off x="8089624" y="2978320"/>
            <a:ext cx="2309214" cy="1595120"/>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2548A7DC-1DE7-45DB-BCF3-3A2122159707}"/>
              </a:ext>
            </a:extLst>
          </p:cNvPr>
          <p:cNvPicPr>
            <a:picLocks noChangeAspect="1"/>
          </p:cNvPicPr>
          <p:nvPr/>
        </p:nvPicPr>
        <p:blipFill>
          <a:blip r:embed="rId5"/>
          <a:stretch>
            <a:fillRect/>
          </a:stretch>
        </p:blipFill>
        <p:spPr>
          <a:xfrm>
            <a:off x="1097248" y="2978320"/>
            <a:ext cx="2309214" cy="1598686"/>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43404F64-8FCF-4593-82E7-8BA1E358C2B5}"/>
              </a:ext>
            </a:extLst>
          </p:cNvPr>
          <p:cNvPicPr>
            <a:picLocks noChangeAspect="1"/>
          </p:cNvPicPr>
          <p:nvPr/>
        </p:nvPicPr>
        <p:blipFill>
          <a:blip r:embed="rId6"/>
          <a:stretch>
            <a:fillRect/>
          </a:stretch>
        </p:blipFill>
        <p:spPr>
          <a:xfrm>
            <a:off x="4640063" y="2974755"/>
            <a:ext cx="2393461" cy="15986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2824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07F9A9EA-809F-436A-9F3B-03B3172D0706}"/>
              </a:ext>
            </a:extLst>
          </p:cNvPr>
          <p:cNvSpPr/>
          <p:nvPr/>
        </p:nvSpPr>
        <p:spPr>
          <a:xfrm>
            <a:off x="8190878" y="514884"/>
            <a:ext cx="9789226" cy="369332"/>
          </a:xfrm>
          <a:prstGeom prst="rect">
            <a:avLst/>
          </a:prstGeom>
        </p:spPr>
        <p:txBody>
          <a:bodyPr wrap="square">
            <a:spAutoFit/>
          </a:bodyPr>
          <a:lstStyle/>
          <a:p>
            <a:pPr lvl="0"/>
            <a:r>
              <a:rPr lang="fr-FR" dirty="0">
                <a:solidFill>
                  <a:srgbClr val="000000">
                    <a:lumMod val="75000"/>
                    <a:lumOff val="25000"/>
                  </a:srgbClr>
                </a:solidFill>
                <a:latin typeface="Montserrat Black" panose="00000A00000000000000" pitchFamily="2" charset="0"/>
              </a:rPr>
              <a:t>En savoir plus sur la SIAGI ?</a:t>
            </a:r>
          </a:p>
        </p:txBody>
      </p:sp>
      <p:pic>
        <p:nvPicPr>
          <p:cNvPr id="2" name="Image 1">
            <a:extLst>
              <a:ext uri="{FF2B5EF4-FFF2-40B4-BE49-F238E27FC236}">
                <a16:creationId xmlns:a16="http://schemas.microsoft.com/office/drawing/2014/main" id="{B498814C-EB3D-4D6E-BF1C-4B1D703659C6}"/>
              </a:ext>
            </a:extLst>
          </p:cNvPr>
          <p:cNvPicPr>
            <a:picLocks noChangeAspect="1"/>
          </p:cNvPicPr>
          <p:nvPr/>
        </p:nvPicPr>
        <p:blipFill>
          <a:blip r:embed="rId4"/>
          <a:stretch>
            <a:fillRect/>
          </a:stretch>
        </p:blipFill>
        <p:spPr>
          <a:xfrm>
            <a:off x="1165918" y="1437218"/>
            <a:ext cx="5608986" cy="4291342"/>
          </a:xfrm>
          <a:prstGeom prst="rect">
            <a:avLst/>
          </a:prstGeom>
        </p:spPr>
      </p:pic>
      <p:pic>
        <p:nvPicPr>
          <p:cNvPr id="5" name="Image 4">
            <a:extLst>
              <a:ext uri="{FF2B5EF4-FFF2-40B4-BE49-F238E27FC236}">
                <a16:creationId xmlns:a16="http://schemas.microsoft.com/office/drawing/2014/main" id="{8355DEA9-9329-4E39-8EAB-416D05BF9CEA}"/>
              </a:ext>
            </a:extLst>
          </p:cNvPr>
          <p:cNvPicPr>
            <a:picLocks noChangeAspect="1"/>
          </p:cNvPicPr>
          <p:nvPr/>
        </p:nvPicPr>
        <p:blipFill>
          <a:blip r:embed="rId5"/>
          <a:stretch>
            <a:fillRect/>
          </a:stretch>
        </p:blipFill>
        <p:spPr>
          <a:xfrm>
            <a:off x="6724175" y="3029600"/>
            <a:ext cx="4978930" cy="2734146"/>
          </a:xfrm>
          <a:prstGeom prst="rect">
            <a:avLst/>
          </a:prstGeom>
        </p:spPr>
      </p:pic>
      <p:cxnSp>
        <p:nvCxnSpPr>
          <p:cNvPr id="10" name="Connecteur droit avec flèche 9">
            <a:extLst>
              <a:ext uri="{FF2B5EF4-FFF2-40B4-BE49-F238E27FC236}">
                <a16:creationId xmlns:a16="http://schemas.microsoft.com/office/drawing/2014/main" id="{3C07EE0C-5801-4444-B0A5-9A30E9DBCEDE}"/>
              </a:ext>
            </a:extLst>
          </p:cNvPr>
          <p:cNvCxnSpPr>
            <a:cxnSpLocks/>
          </p:cNvCxnSpPr>
          <p:nvPr/>
        </p:nvCxnSpPr>
        <p:spPr>
          <a:xfrm flipV="1">
            <a:off x="1154223" y="4997513"/>
            <a:ext cx="235759" cy="294237"/>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
        <p:nvSpPr>
          <p:cNvPr id="13" name="Rectangle 12">
            <a:extLst>
              <a:ext uri="{FF2B5EF4-FFF2-40B4-BE49-F238E27FC236}">
                <a16:creationId xmlns:a16="http://schemas.microsoft.com/office/drawing/2014/main" id="{5A089836-E9F0-484D-885D-C15E20373F1E}"/>
              </a:ext>
            </a:extLst>
          </p:cNvPr>
          <p:cNvSpPr/>
          <p:nvPr/>
        </p:nvSpPr>
        <p:spPr>
          <a:xfrm>
            <a:off x="6724175" y="1914573"/>
            <a:ext cx="4826349" cy="1107996"/>
          </a:xfrm>
          <a:prstGeom prst="rect">
            <a:avLst/>
          </a:prstGeom>
        </p:spPr>
        <p:txBody>
          <a:bodyPr wrap="square">
            <a:spAutoFit/>
          </a:bodyPr>
          <a:lstStyle/>
          <a:p>
            <a:pPr algn="just"/>
            <a:r>
              <a:rPr lang="fr-FR" sz="1100" dirty="0">
                <a:solidFill>
                  <a:srgbClr val="000000"/>
                </a:solidFill>
                <a:latin typeface="Arial" panose="020B0604020202020204" pitchFamily="34" charset="0"/>
                <a:cs typeface="Arial" panose="020B0604020202020204" pitchFamily="34" charset="0"/>
              </a:rPr>
              <a:t>Elle a été créée en 1966 par les Chambres de métiers pour faciliter l’accès au crédit des entreprises artisanales. Depuis, ses interventions ont été élargies aux autres secteurs dits des « activités de proximité ».</a:t>
            </a:r>
          </a:p>
          <a:p>
            <a:pPr algn="just"/>
            <a:r>
              <a:rPr lang="fr-FR" sz="1100" dirty="0">
                <a:solidFill>
                  <a:srgbClr val="000000"/>
                </a:solidFill>
                <a:latin typeface="Arial" panose="020B0604020202020204" pitchFamily="34" charset="0"/>
                <a:cs typeface="Arial" panose="020B0604020202020204" pitchFamily="34" charset="0"/>
              </a:rPr>
              <a:t>Elle donne sa garantie aux banques pour les prêts que celles-ci accordent aux entreprises. Il y a donc partage de risques entre la CEGEE et la SIAGI.</a:t>
            </a:r>
          </a:p>
          <a:p>
            <a:pPr algn="just"/>
            <a:r>
              <a:rPr lang="fr-FR" sz="1100" b="1" dirty="0">
                <a:solidFill>
                  <a:srgbClr val="000000"/>
                </a:solidFill>
                <a:latin typeface="Arial" panose="020B0604020202020204" pitchFamily="34" charset="0"/>
                <a:cs typeface="Arial" panose="020B0604020202020204" pitchFamily="34" charset="0"/>
              </a:rPr>
              <a:t>La garantie SIAGI est une garantie à 1</a:t>
            </a:r>
            <a:r>
              <a:rPr lang="fr-FR" sz="1100" b="1" baseline="30000" dirty="0">
                <a:solidFill>
                  <a:srgbClr val="000000"/>
                </a:solidFill>
                <a:latin typeface="Arial" panose="020B0604020202020204" pitchFamily="34" charset="0"/>
                <a:cs typeface="Arial" panose="020B0604020202020204" pitchFamily="34" charset="0"/>
              </a:rPr>
              <a:t>ère</a:t>
            </a:r>
            <a:r>
              <a:rPr lang="fr-FR" sz="1100" b="1" dirty="0">
                <a:solidFill>
                  <a:srgbClr val="000000"/>
                </a:solidFill>
                <a:latin typeface="Arial" panose="020B0604020202020204" pitchFamily="34" charset="0"/>
                <a:cs typeface="Arial" panose="020B0604020202020204" pitchFamily="34" charset="0"/>
              </a:rPr>
              <a:t> demande </a:t>
            </a:r>
          </a:p>
        </p:txBody>
      </p:sp>
      <p:pic>
        <p:nvPicPr>
          <p:cNvPr id="14" name="Image 13">
            <a:extLst>
              <a:ext uri="{FF2B5EF4-FFF2-40B4-BE49-F238E27FC236}">
                <a16:creationId xmlns:a16="http://schemas.microsoft.com/office/drawing/2014/main" id="{353ADC62-AB5E-41E3-97AF-1916A033EB2D}"/>
              </a:ext>
            </a:extLst>
          </p:cNvPr>
          <p:cNvPicPr>
            <a:picLocks noChangeAspect="1"/>
          </p:cNvPicPr>
          <p:nvPr/>
        </p:nvPicPr>
        <p:blipFill>
          <a:blip r:embed="rId6"/>
          <a:stretch>
            <a:fillRect/>
          </a:stretch>
        </p:blipFill>
        <p:spPr>
          <a:xfrm>
            <a:off x="6893568" y="1179561"/>
            <a:ext cx="1847252" cy="735012"/>
          </a:xfrm>
          <a:prstGeom prst="rect">
            <a:avLst/>
          </a:prstGeom>
        </p:spPr>
      </p:pic>
    </p:spTree>
    <p:extLst>
      <p:ext uri="{BB962C8B-B14F-4D97-AF65-F5344CB8AC3E}">
        <p14:creationId xmlns:p14="http://schemas.microsoft.com/office/powerpoint/2010/main" val="3496501661"/>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2256E142290C448B749FFC681C15DC" ma:contentTypeVersion="11" ma:contentTypeDescription="Create a new document." ma:contentTypeScope="" ma:versionID="ab1e82e6e0ac0469dce7a2b4c5bd1689">
  <xsd:schema xmlns:xsd="http://www.w3.org/2001/XMLSchema" xmlns:xs="http://www.w3.org/2001/XMLSchema" xmlns:p="http://schemas.microsoft.com/office/2006/metadata/properties" xmlns:ns3="4ed548e1-9252-4383-89e4-daa065924a31" xmlns:ns4="907edc36-f8c7-4079-91bc-0258a5bfee00" targetNamespace="http://schemas.microsoft.com/office/2006/metadata/properties" ma:root="true" ma:fieldsID="5e08cd562f97eafd947afc7761c768e7" ns3:_="" ns4:_="">
    <xsd:import namespace="4ed548e1-9252-4383-89e4-daa065924a31"/>
    <xsd:import namespace="907edc36-f8c7-4079-91bc-0258a5bfe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d548e1-9252-4383-89e4-daa065924a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7edc36-f8c7-4079-91bc-0258a5bfee0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6B420FA-7024-442F-9D2B-DB23EA4E5F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d548e1-9252-4383-89e4-daa065924a31"/>
    <ds:schemaRef ds:uri="907edc36-f8c7-4079-91bc-0258a5bfe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3.xml><?xml version="1.0" encoding="utf-8"?>
<ds:datastoreItem xmlns:ds="http://schemas.openxmlformats.org/officeDocument/2006/customXml" ds:itemID="{1C925DB7-CCE4-48F1-BF80-9981159D6B98}">
  <ds:schemaRefs>
    <ds:schemaRef ds:uri="http://schemas.openxmlformats.org/package/2006/metadata/core-properties"/>
    <ds:schemaRef ds:uri="http://purl.org/dc/terms/"/>
    <ds:schemaRef ds:uri="http://schemas.microsoft.com/office/2006/documentManagement/types"/>
    <ds:schemaRef ds:uri="907edc36-f8c7-4079-91bc-0258a5bfee00"/>
    <ds:schemaRef ds:uri="http://purl.org/dc/elements/1.1/"/>
    <ds:schemaRef ds:uri="http://schemas.microsoft.com/office/2006/metadata/properties"/>
    <ds:schemaRef ds:uri="http://schemas.microsoft.com/office/infopath/2007/PartnerControls"/>
    <ds:schemaRef ds:uri="4ed548e1-9252-4383-89e4-daa065924a3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19539</TotalTime>
  <Words>984</Words>
  <Application>Microsoft Office PowerPoint</Application>
  <PresentationFormat>Grand écran</PresentationFormat>
  <Paragraphs>147</Paragraphs>
  <Slides>15</Slides>
  <Notes>15</Notes>
  <HiddenSlides>0</HiddenSlides>
  <MMClips>0</MMClips>
  <ScaleCrop>false</ScaleCrop>
  <HeadingPairs>
    <vt:vector size="8" baseType="variant">
      <vt:variant>
        <vt:lpstr>Polices utilisées</vt:lpstr>
      </vt:variant>
      <vt:variant>
        <vt:i4>7</vt:i4>
      </vt:variant>
      <vt:variant>
        <vt:lpstr>Thème</vt:lpstr>
      </vt:variant>
      <vt:variant>
        <vt:i4>9</vt:i4>
      </vt:variant>
      <vt:variant>
        <vt:lpstr>Serveurs OLE incorporés</vt:lpstr>
      </vt:variant>
      <vt:variant>
        <vt:i4>2</vt:i4>
      </vt:variant>
      <vt:variant>
        <vt:lpstr>Titres des diapositives</vt:lpstr>
      </vt:variant>
      <vt:variant>
        <vt:i4>15</vt:i4>
      </vt:variant>
    </vt:vector>
  </HeadingPairs>
  <TitlesOfParts>
    <vt:vector size="33" baseType="lpstr">
      <vt:lpstr>Arial</vt:lpstr>
      <vt:lpstr>Arial Black</vt:lpstr>
      <vt:lpstr>Arial Narrow</vt:lpstr>
      <vt:lpstr>Calibri</vt:lpstr>
      <vt:lpstr>Calibri Light</vt:lpstr>
      <vt:lpstr>Montserrat Black</vt:lpstr>
      <vt:lpstr>Wingdings</vt:lpstr>
      <vt:lpstr>1-MODELE PART</vt:lpstr>
      <vt:lpstr>2-MODELE GP</vt:lpstr>
      <vt:lpstr>3-MODELE PRO</vt:lpstr>
      <vt:lpstr>MODELE BDR</vt:lpstr>
      <vt:lpstr>BDR ENTREPRISES</vt:lpstr>
      <vt:lpstr>BDR ESI</vt:lpstr>
      <vt:lpstr>BDR PP</vt:lpstr>
      <vt:lpstr>BDR IMMO PRO</vt:lpstr>
      <vt:lpstr>BDR SECTEUR PUBLIC</vt:lpstr>
      <vt:lpstr>Acrobat Document</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REFFORT Didier [CEGEE]</cp:lastModifiedBy>
  <cp:revision>614</cp:revision>
  <cp:lastPrinted>2020-01-23T16:40:35Z</cp:lastPrinted>
  <dcterms:created xsi:type="dcterms:W3CDTF">2016-06-03T08:10:53Z</dcterms:created>
  <dcterms:modified xsi:type="dcterms:W3CDTF">2022-08-22T13:07:11Z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0x010100D12256E142290C448B749FFC681C15DC</vt:lpwstr>
  </property>
</Properties>
</file>