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7"/>
  </p:notesMasterIdLst>
  <p:handoutMasterIdLst>
    <p:handoutMasterId r:id="rId28"/>
  </p:handoutMasterIdLst>
  <p:sldIdLst>
    <p:sldId id="429" r:id="rId13"/>
    <p:sldId id="433" r:id="rId14"/>
    <p:sldId id="443" r:id="rId15"/>
    <p:sldId id="428" r:id="rId16"/>
    <p:sldId id="444" r:id="rId17"/>
    <p:sldId id="445" r:id="rId18"/>
    <p:sldId id="437" r:id="rId19"/>
    <p:sldId id="446" r:id="rId20"/>
    <p:sldId id="438" r:id="rId21"/>
    <p:sldId id="439" r:id="rId22"/>
    <p:sldId id="434" r:id="rId23"/>
    <p:sldId id="441" r:id="rId24"/>
    <p:sldId id="447" r:id="rId25"/>
    <p:sldId id="442" r:id="rId2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F6F7"/>
    <a:srgbClr val="FFFFCC"/>
    <a:srgbClr val="F6E8EA"/>
    <a:srgbClr val="D2D2D2"/>
    <a:srgbClr val="E4F4D9"/>
    <a:srgbClr val="DE6225"/>
    <a:srgbClr val="581D41"/>
    <a:srgbClr val="F7DAAF"/>
    <a:srgbClr val="A79C86"/>
    <a:srgbClr val="EB0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9DFC1-AEE9-4FA5-8714-16EA19693F62}" v="2" dt="2024-06-14T12:11:44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026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89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985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87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07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8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635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739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10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858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680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193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478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S9 2022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882" r:id="rId7"/>
    <p:sldLayoutId id="2147483881" r:id="rId8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mmerciaux.celca.caisse-epargne.fr/download/1465/credits/22750/hebdopro_s23-2021_lld-et-siagi-digital.pptx" TargetMode="External"/><Relationship Id="rId11" Type="http://schemas.openxmlformats.org/officeDocument/2006/relationships/image" Target="../media/image27.emf"/><Relationship Id="rId5" Type="http://schemas.microsoft.com/office/2007/relationships/hdphoto" Target="../media/hdphoto3.wdp"/><Relationship Id="rId10" Type="http://schemas.openxmlformats.org/officeDocument/2006/relationships/oleObject" Target="../embeddings/oleObject1.bin"/><Relationship Id="rId4" Type="http://schemas.openxmlformats.org/officeDocument/2006/relationships/image" Target="../media/image24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hyperlink" Target="http://commerciaux.celca.caisse-epargne.fr/download/1237/siagi/15255/mode-operatoire-fiche-eligibilite-2019.pdf" TargetMode="External"/><Relationship Id="rId18" Type="http://schemas.microsoft.com/office/2007/relationships/hdphoto" Target="../media/hdphoto7.wdp"/><Relationship Id="rId3" Type="http://schemas.openxmlformats.org/officeDocument/2006/relationships/image" Target="../media/image29.png"/><Relationship Id="rId21" Type="http://schemas.openxmlformats.org/officeDocument/2006/relationships/hyperlink" Target="http://commerciaux.celca.caisse-epargne.fr/download/1237/siagi/27327/conditions-generales-intervention-et-reglement-interieur-fonds-de-garantie.pdf" TargetMode="External"/><Relationship Id="rId7" Type="http://schemas.openxmlformats.org/officeDocument/2006/relationships/hyperlink" Target="http://commerciaux.celca.caisse-epargne.fr/download/1237/siagi/27877/fiche-produit-siagi-delegation-banque-2019-6.pdf" TargetMode="External"/><Relationship Id="rId12" Type="http://schemas.openxmlformats.org/officeDocument/2006/relationships/image" Target="../media/image35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hyperlink" Target="http://commerciaux.celca.caisse-epargne.fr/download/1237/siagi/15254/fiche-identification-siagi-delegation-2019.xlsx" TargetMode="External"/><Relationship Id="rId24" Type="http://schemas.openxmlformats.org/officeDocument/2006/relationships/image" Target="../media/image41.png"/><Relationship Id="rId5" Type="http://schemas.openxmlformats.org/officeDocument/2006/relationships/hyperlink" Target="http://commerciaux.celca.caisse-epargne.fr/download/1237/siagi/22731/presentation-portail-garantie-pro-siagi.pdf" TargetMode="External"/><Relationship Id="rId15" Type="http://schemas.openxmlformats.org/officeDocument/2006/relationships/image" Target="../media/image37.png"/><Relationship Id="rId23" Type="http://schemas.openxmlformats.org/officeDocument/2006/relationships/hyperlink" Target="http://commerciaux.celca.caisse-epargne.fr/download/1237/siagi/5342/pieces-utiles.docx" TargetMode="External"/><Relationship Id="rId10" Type="http://schemas.openxmlformats.org/officeDocument/2006/relationships/image" Target="../media/image34.png"/><Relationship Id="rId19" Type="http://schemas.openxmlformats.org/officeDocument/2006/relationships/image" Target="../media/image39.png"/><Relationship Id="rId4" Type="http://schemas.microsoft.com/office/2007/relationships/hdphoto" Target="../media/hdphoto5.wdp"/><Relationship Id="rId9" Type="http://schemas.openxmlformats.org/officeDocument/2006/relationships/hyperlink" Target="http://commerciaux.celca.caisse-epargne.fr/download/1237/siagi/15252/fiche-daide-a-leligibilite-siagi-delegation-2019.xlsx" TargetMode="External"/><Relationship Id="rId14" Type="http://schemas.openxmlformats.org/officeDocument/2006/relationships/image" Target="../media/image36.png"/><Relationship Id="rId22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E1E8FC4-ED82-427C-83BA-6D714780A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097" y="2754757"/>
            <a:ext cx="6970426" cy="27403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E01765-9388-435D-8724-5202BC02548F}"/>
              </a:ext>
            </a:extLst>
          </p:cNvPr>
          <p:cNvSpPr/>
          <p:nvPr/>
        </p:nvSpPr>
        <p:spPr>
          <a:xfrm>
            <a:off x="347595" y="2985558"/>
            <a:ext cx="41278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</a:t>
            </a:r>
          </a:p>
          <a:p>
            <a:pPr lvl="1"/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Rappel synthétique de l’offre SIAGI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F4FD4F-761C-4F06-9178-9749A432D2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8" r="7094"/>
          <a:stretch/>
        </p:blipFill>
        <p:spPr>
          <a:xfrm rot="21445859">
            <a:off x="4499741" y="1289831"/>
            <a:ext cx="2558222" cy="11408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4D9C33-78B2-438B-89A9-0BE5A898EB78}"/>
              </a:ext>
            </a:extLst>
          </p:cNvPr>
          <p:cNvSpPr/>
          <p:nvPr/>
        </p:nvSpPr>
        <p:spPr>
          <a:xfrm>
            <a:off x="1185245" y="1619257"/>
            <a:ext cx="34868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La garantie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anose="00000A00000000000000" pitchFamily="2" charset="0"/>
              </a:rPr>
              <a:t>SOMMAIRE</a:t>
            </a:r>
          </a:p>
        </p:txBody>
      </p:sp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9473" y="410366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2948966" y="2617933"/>
            <a:ext cx="815993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Déploiement du Portail SIAGI pour les dossiers 5-50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Rappel synthétique de l’offre SIAGI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B59B2-ED7F-430D-BDFF-F06D6C4B4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405" y="2563308"/>
            <a:ext cx="358083" cy="3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B8C63-1135-4E6A-9397-B2E49272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405" y="3328514"/>
            <a:ext cx="371998" cy="39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DC8FB-8F89-40F0-B135-BB2227D19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523" y="3994008"/>
            <a:ext cx="40788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8793A1-38FD-4071-B3A7-8C64185FA9B1}"/>
              </a:ext>
            </a:extLst>
          </p:cNvPr>
          <p:cNvSpPr/>
          <p:nvPr/>
        </p:nvSpPr>
        <p:spPr>
          <a:xfrm>
            <a:off x="2399167" y="2484387"/>
            <a:ext cx="5993395" cy="708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anose="00000A00000000000000" pitchFamily="2" charset="0"/>
              </a:rPr>
              <a:t>SOMMAIRE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C566F6-2897-4288-BB93-0FA7D544B51A}"/>
              </a:ext>
            </a:extLst>
          </p:cNvPr>
          <p:cNvSpPr txBox="1"/>
          <p:nvPr/>
        </p:nvSpPr>
        <p:spPr>
          <a:xfrm>
            <a:off x="1615386" y="1758099"/>
            <a:ext cx="7014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informations importantes pour 2022</a:t>
            </a:r>
          </a:p>
        </p:txBody>
      </p:sp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9473" y="410366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2948966" y="2617933"/>
            <a:ext cx="815993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Déploiement du Portail SIAGI pour les dossiers 5-50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Rappel synthétique de l’offre SIAGI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B59B2-ED7F-430D-BDFF-F06D6C4B4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418" y="2563308"/>
            <a:ext cx="508090" cy="5618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B8C63-1135-4E6A-9397-B2E49272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405" y="3328514"/>
            <a:ext cx="371998" cy="39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DC8FB-8F89-40F0-B135-BB2227D19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523" y="3994008"/>
            <a:ext cx="407880" cy="3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FED3FC-539E-4FBE-B76B-1B124238E7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9404" y="4696819"/>
            <a:ext cx="396000" cy="39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4702D6-2E5D-4ADD-92FF-4E1C7F6F9C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34" b="91781" l="4222" r="96042">
                        <a14:foregroundMark x1="4749" y1="90411" x2="4749" y2="90411"/>
                        <a14:foregroundMark x1="18470" y1="43836" x2="18470" y2="43836"/>
                        <a14:foregroundMark x1="23219" y1="39041" x2="23219" y2="39041"/>
                        <a14:foregroundMark x1="26385" y1="30137" x2="26385" y2="30137"/>
                        <a14:foregroundMark x1="83113" y1="32877" x2="83113" y2="32877"/>
                        <a14:foregroundMark x1="94459" y1="51370" x2="94459" y2="51370"/>
                        <a14:foregroundMark x1="96306" y1="25342" x2="96306" y2="25342"/>
                        <a14:foregroundMark x1="15567" y1="91781" x2="15567" y2="91781"/>
                        <a14:backgroundMark x1="12137" y1="43151" x2="12137" y2="43151"/>
                        <a14:backgroundMark x1="79683" y1="74658" x2="79683" y2="74658"/>
                        <a14:backgroundMark x1="22691" y1="91781" x2="22691" y2="91781"/>
                        <a14:backgroundMark x1="91557" y1="41781" x2="91557" y2="41781"/>
                        <a14:backgroundMark x1="88127" y1="17123" x2="88127" y2="17123"/>
                        <a14:backgroundMark x1="78364" y1="41781" x2="78364" y2="41781"/>
                        <a14:backgroundMark x1="83377" y1="57534" x2="83377" y2="575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8133" y="2289425"/>
            <a:ext cx="1512462" cy="58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0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08720" y="1538497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6131675" y="543168"/>
            <a:ext cx="815993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09F142-AD70-46E8-9F56-DCF66D0E35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42446" y="354677"/>
            <a:ext cx="752727" cy="7288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442A97-E6DC-FDD2-6FE1-BB546FA3B2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57" b="7648"/>
          <a:stretch/>
        </p:blipFill>
        <p:spPr>
          <a:xfrm>
            <a:off x="453392" y="1266443"/>
            <a:ext cx="11356566" cy="486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7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anose="00000A00000000000000" pitchFamily="2" charset="0"/>
              </a:rPr>
              <a:t>SOMMAIRE</a:t>
            </a:r>
          </a:p>
        </p:txBody>
      </p:sp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9473" y="410366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2948966" y="2617933"/>
            <a:ext cx="815993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Déploiement du Portail SIAGI pour les dossiers 5-50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Rappel synthétique de l’offre SIAGI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B59B2-ED7F-430D-BDFF-F06D6C4B4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405" y="2563308"/>
            <a:ext cx="358083" cy="3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B8C63-1135-4E6A-9397-B2E49272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9404" y="3275590"/>
            <a:ext cx="386659" cy="4116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DC8FB-8F89-40F0-B135-BB2227D19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523" y="3994008"/>
            <a:ext cx="40788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5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8793A1-38FD-4071-B3A7-8C64185FA9B1}"/>
              </a:ext>
            </a:extLst>
          </p:cNvPr>
          <p:cNvSpPr/>
          <p:nvPr/>
        </p:nvSpPr>
        <p:spPr>
          <a:xfrm>
            <a:off x="2365314" y="3914929"/>
            <a:ext cx="8743583" cy="708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anose="00000A00000000000000" pitchFamily="2" charset="0"/>
              </a:rPr>
              <a:t>SOMMAIRE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C566F6-2897-4288-BB93-0FA7D544B51A}"/>
              </a:ext>
            </a:extLst>
          </p:cNvPr>
          <p:cNvSpPr txBox="1"/>
          <p:nvPr/>
        </p:nvSpPr>
        <p:spPr>
          <a:xfrm>
            <a:off x="1615386" y="1758099"/>
            <a:ext cx="7014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informations importantes pour 2022</a:t>
            </a:r>
          </a:p>
        </p:txBody>
      </p:sp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9473" y="410366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2948966" y="2617933"/>
            <a:ext cx="815993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Déploiement du Portail SIAGI pour les dossiers 5-50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Rappel synthétique de l’offre SIAGI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B59B2-ED7F-430D-BDFF-F06D6C4B4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405" y="2563308"/>
            <a:ext cx="358083" cy="3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B8C63-1135-4E6A-9397-B2E49272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405" y="3328514"/>
            <a:ext cx="371998" cy="39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DC8FB-8F89-40F0-B135-BB2227D19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0877" y="4007981"/>
            <a:ext cx="538089" cy="5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7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5173891" y="542696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Déploiement du Portail SIAGI (dossier 5-50)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F1EA7E-C03C-4090-9EDE-61BC354A8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89" y="2622665"/>
            <a:ext cx="9712584" cy="31628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6D8A31-9EFD-472D-939D-EDF4980A7E3A}"/>
              </a:ext>
            </a:extLst>
          </p:cNvPr>
          <p:cNvSpPr txBox="1"/>
          <p:nvPr/>
        </p:nvSpPr>
        <p:spPr>
          <a:xfrm>
            <a:off x="714889" y="2230712"/>
            <a:ext cx="439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Les principales caractéristiques du 5-50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835C277D-3F09-46E5-8A31-E231B8272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669" y="1282206"/>
            <a:ext cx="6166769" cy="457409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garantie SIAGI 100% DIGITALE au profit des petits montants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12463A05-DCA2-4A0A-8E52-58293E3F08D2}"/>
              </a:ext>
            </a:extLst>
          </p:cNvPr>
          <p:cNvSpPr txBox="1">
            <a:spLocks/>
          </p:cNvSpPr>
          <p:nvPr/>
        </p:nvSpPr>
        <p:spPr>
          <a:xfrm rot="21437692">
            <a:off x="7317385" y="1459049"/>
            <a:ext cx="4071759" cy="935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63155575">
                  <a:custGeom>
                    <a:avLst/>
                    <a:gdLst>
                      <a:gd name="connsiteX0" fmla="*/ 0 w 4071759"/>
                      <a:gd name="connsiteY0" fmla="*/ 0 h 935637"/>
                      <a:gd name="connsiteX1" fmla="*/ 4071759 w 4071759"/>
                      <a:gd name="connsiteY1" fmla="*/ 0 h 935637"/>
                      <a:gd name="connsiteX2" fmla="*/ 4071759 w 4071759"/>
                      <a:gd name="connsiteY2" fmla="*/ 935637 h 935637"/>
                      <a:gd name="connsiteX3" fmla="*/ 0 w 4071759"/>
                      <a:gd name="connsiteY3" fmla="*/ 935637 h 935637"/>
                      <a:gd name="connsiteX4" fmla="*/ 0 w 4071759"/>
                      <a:gd name="connsiteY4" fmla="*/ 0 h 935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71759" h="935637" fill="none" extrusionOk="0">
                        <a:moveTo>
                          <a:pt x="0" y="0"/>
                        </a:moveTo>
                        <a:cubicBezTo>
                          <a:pt x="722469" y="75293"/>
                          <a:pt x="2721212" y="91256"/>
                          <a:pt x="4071759" y="0"/>
                        </a:cubicBezTo>
                        <a:cubicBezTo>
                          <a:pt x="4026306" y="307455"/>
                          <a:pt x="4008574" y="835717"/>
                          <a:pt x="4071759" y="935637"/>
                        </a:cubicBezTo>
                        <a:cubicBezTo>
                          <a:pt x="3058553" y="884824"/>
                          <a:pt x="604854" y="1101728"/>
                          <a:pt x="0" y="935637"/>
                        </a:cubicBezTo>
                        <a:cubicBezTo>
                          <a:pt x="-57842" y="767525"/>
                          <a:pt x="79309" y="234774"/>
                          <a:pt x="0" y="0"/>
                        </a:cubicBezTo>
                        <a:close/>
                      </a:path>
                      <a:path w="4071759" h="935637" stroke="0" extrusionOk="0">
                        <a:moveTo>
                          <a:pt x="0" y="0"/>
                        </a:moveTo>
                        <a:cubicBezTo>
                          <a:pt x="1241756" y="-154759"/>
                          <a:pt x="2541049" y="28407"/>
                          <a:pt x="4071759" y="0"/>
                        </a:cubicBezTo>
                        <a:cubicBezTo>
                          <a:pt x="4060205" y="208171"/>
                          <a:pt x="4015443" y="769453"/>
                          <a:pt x="4071759" y="935637"/>
                        </a:cubicBezTo>
                        <a:cubicBezTo>
                          <a:pt x="3018128" y="1026980"/>
                          <a:pt x="1800726" y="1099417"/>
                          <a:pt x="0" y="935637"/>
                        </a:cubicBezTo>
                        <a:cubicBezTo>
                          <a:pt x="-33402" y="501314"/>
                          <a:pt x="-78660" y="41350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Une décision SIAGI en 3 jours ouvrés, une procédure simplifiée, rapide et 100% digitale pour les prêts entre 5 et 50K€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C1C9F6-2A25-4C32-9445-5CAE3E94D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000" l="9709" r="89320">
                        <a14:foregroundMark x1="48544" y1="8000" x2="48544" y2="8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0991" y="448431"/>
            <a:ext cx="628922" cy="61060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23901C-9945-498E-ABE2-60F6B4BFA602}"/>
              </a:ext>
            </a:extLst>
          </p:cNvPr>
          <p:cNvSpPr txBox="1"/>
          <p:nvPr/>
        </p:nvSpPr>
        <p:spPr>
          <a:xfrm>
            <a:off x="10213059" y="3849009"/>
            <a:ext cx="159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Process à retrouver dans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25D328-0CC2-48B9-BEF0-66E77D1BAF99}"/>
              </a:ext>
            </a:extLst>
          </p:cNvPr>
          <p:cNvSpPr txBox="1"/>
          <p:nvPr/>
        </p:nvSpPr>
        <p:spPr>
          <a:xfrm>
            <a:off x="10218460" y="4658706"/>
            <a:ext cx="1590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PRO </a:t>
            </a:r>
            <a:r>
              <a:rPr lang="fr-FR" sz="2400" b="1" dirty="0">
                <a:solidFill>
                  <a:schemeClr val="bg1"/>
                </a:solidFill>
              </a:rPr>
              <a:t>S23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8" name="Image 7" descr="Une image contenant texte, bouteille, rouge&#10;&#10;Description générée automatiquement">
            <a:hlinkClick r:id="rId6"/>
            <a:extLst>
              <a:ext uri="{FF2B5EF4-FFF2-40B4-BE49-F238E27FC236}">
                <a16:creationId xmlns:a16="http://schemas.microsoft.com/office/drawing/2014/main" id="{3D0638A1-1B12-4F2F-8AF1-0282318214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030" y="5178679"/>
            <a:ext cx="1172883" cy="10292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260AB6-8EAE-40B1-BB19-09F6367F00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73" b="93818" l="9594" r="89668">
                        <a14:foregroundMark x1="24723" y1="15636" x2="24723" y2="15636"/>
                        <a14:foregroundMark x1="47232" y1="11636" x2="47232" y2="11636"/>
                        <a14:foregroundMark x1="33210" y1="7636" x2="33210" y2="7636"/>
                        <a14:foregroundMark x1="57565" y1="20727" x2="57565" y2="20727"/>
                        <a14:foregroundMark x1="57565" y1="32727" x2="57565" y2="32727"/>
                        <a14:foregroundMark x1="26937" y1="38545" x2="26937" y2="38545"/>
                        <a14:foregroundMark x1="24723" y1="25091" x2="24723" y2="25091"/>
                        <a14:foregroundMark x1="28782" y1="19273" x2="28782" y2="19273"/>
                        <a14:foregroundMark x1="76753" y1="52364" x2="76753" y2="52364"/>
                        <a14:foregroundMark x1="69004" y1="89455" x2="69004" y2="89455"/>
                        <a14:foregroundMark x1="62731" y1="93818" x2="62731" y2="93818"/>
                        <a14:foregroundMark x1="71218" y1="45455" x2="71218" y2="45455"/>
                        <a14:foregroundMark x1="62731" y1="43636" x2="62731" y2="43636"/>
                        <a14:foregroundMark x1="35055" y1="21455" x2="35055" y2="21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73654">
            <a:off x="11484009" y="5876344"/>
            <a:ext cx="501264" cy="508663"/>
          </a:xfrm>
          <a:prstGeom prst="rect">
            <a:avLst/>
          </a:prstGeom>
        </p:spPr>
      </p:pic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AF75DC04-4F24-47DD-9444-9D5C453E2C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182309"/>
              </p:ext>
            </p:extLst>
          </p:nvPr>
        </p:nvGraphicFramePr>
        <p:xfrm>
          <a:off x="10532693" y="4327915"/>
          <a:ext cx="1081556" cy="850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0" imgW="914400" imgH="771525" progId="AcroExch.Document.DC">
                  <p:embed/>
                </p:oleObj>
              </mc:Choice>
              <mc:Fallback>
                <p:oleObj name="Acrobat Document" showAsIcon="1" r:id="rId10" imgW="914400" imgH="77152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532693" y="4327915"/>
                        <a:ext cx="1081556" cy="850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A78A118-63B6-44B8-A919-6D87209DC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73" b="93818" l="9594" r="89668">
                        <a14:foregroundMark x1="24723" y1="15636" x2="24723" y2="15636"/>
                        <a14:foregroundMark x1="47232" y1="11636" x2="47232" y2="11636"/>
                        <a14:foregroundMark x1="33210" y1="7636" x2="33210" y2="7636"/>
                        <a14:foregroundMark x1="57565" y1="20727" x2="57565" y2="20727"/>
                        <a14:foregroundMark x1="57565" y1="32727" x2="57565" y2="32727"/>
                        <a14:foregroundMark x1="26937" y1="38545" x2="26937" y2="38545"/>
                        <a14:foregroundMark x1="24723" y1="25091" x2="24723" y2="25091"/>
                        <a14:foregroundMark x1="28782" y1="19273" x2="28782" y2="19273"/>
                        <a14:foregroundMark x1="76753" y1="52364" x2="76753" y2="52364"/>
                        <a14:foregroundMark x1="69004" y1="89455" x2="69004" y2="89455"/>
                        <a14:foregroundMark x1="62731" y1="93818" x2="62731" y2="93818"/>
                        <a14:foregroundMark x1="71218" y1="45455" x2="71218" y2="45455"/>
                        <a14:foregroundMark x1="62731" y1="43636" x2="62731" y2="43636"/>
                        <a14:foregroundMark x1="35055" y1="21455" x2="35055" y2="21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73654">
            <a:off x="11127508" y="4298203"/>
            <a:ext cx="428024" cy="43434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BA0076C-7FC1-4936-9572-1C09C6764726}"/>
              </a:ext>
            </a:extLst>
          </p:cNvPr>
          <p:cNvSpPr txBox="1"/>
          <p:nvPr/>
        </p:nvSpPr>
        <p:spPr>
          <a:xfrm>
            <a:off x="864578" y="5673121"/>
            <a:ext cx="92568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Avez-vous déjà crée votre compte pour déposer ou tester l’éligibilité de vos dossiers ? 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    Un tuto pour vous accompagner slide 16 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BEBC5BC-C9F2-4291-9739-5C4C80C0459C}"/>
              </a:ext>
            </a:extLst>
          </p:cNvPr>
          <p:cNvCxnSpPr>
            <a:cxnSpLocks/>
          </p:cNvCxnSpPr>
          <p:nvPr/>
        </p:nvCxnSpPr>
        <p:spPr>
          <a:xfrm>
            <a:off x="995881" y="6029607"/>
            <a:ext cx="12674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902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8793A1-38FD-4071-B3A7-8C64185FA9B1}"/>
              </a:ext>
            </a:extLst>
          </p:cNvPr>
          <p:cNvSpPr/>
          <p:nvPr/>
        </p:nvSpPr>
        <p:spPr>
          <a:xfrm>
            <a:off x="2832118" y="3896816"/>
            <a:ext cx="5798075" cy="708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2499756" y="519119"/>
            <a:ext cx="905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anose="00000A00000000000000" pitchFamily="2" charset="0"/>
              </a:rPr>
              <a:t>SOMMAIRE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C566F6-2897-4288-BB93-0FA7D544B51A}"/>
              </a:ext>
            </a:extLst>
          </p:cNvPr>
          <p:cNvSpPr txBox="1"/>
          <p:nvPr/>
        </p:nvSpPr>
        <p:spPr>
          <a:xfrm>
            <a:off x="1615386" y="1758099"/>
            <a:ext cx="7014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Les informations importantes pour 2022</a:t>
            </a:r>
          </a:p>
        </p:txBody>
      </p:sp>
      <p:pic>
        <p:nvPicPr>
          <p:cNvPr id="8" name="Image 7" descr="logo_SIAGI_2013-vect_3.jpg">
            <a:extLst>
              <a:ext uri="{FF2B5EF4-FFF2-40B4-BE49-F238E27FC236}">
                <a16:creationId xmlns:a16="http://schemas.microsoft.com/office/drawing/2014/main" id="{FF34B77A-264C-4A15-8EBB-ACAF8F8DE9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9473" y="410366"/>
            <a:ext cx="1075869" cy="58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61B844-D636-459B-99CC-944EA66F8C9B}"/>
              </a:ext>
            </a:extLst>
          </p:cNvPr>
          <p:cNvSpPr/>
          <p:nvPr/>
        </p:nvSpPr>
        <p:spPr>
          <a:xfrm>
            <a:off x="2948966" y="2617933"/>
            <a:ext cx="815993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Evolution de la politique CHR SIAGI 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Déploiement du Portail SIAGI pour les dossiers 5-50</a:t>
            </a:r>
          </a:p>
          <a:p>
            <a:pPr>
              <a:spcAft>
                <a:spcPts val="600"/>
              </a:spcAft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Rappel synthétique de l’offre SIAGI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CB59B2-ED7F-430D-BDFF-F06D6C4B4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405" y="2563308"/>
            <a:ext cx="358083" cy="3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B8C63-1135-4E6A-9397-B2E492725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405" y="3328514"/>
            <a:ext cx="371998" cy="39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DC8FB-8F89-40F0-B135-BB2227D19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5814" y="4078899"/>
            <a:ext cx="40788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9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0AF5AE-776B-9655-7C96-CFA95ED49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29" y="1222276"/>
            <a:ext cx="7722788" cy="50864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6291491" y="549298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Rappel synthétique de l’offre SIAGI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3019946-3995-4A40-9677-FEE5BE61E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9346" y="427922"/>
            <a:ext cx="726373" cy="726373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B617A34A-FA79-46B0-9832-A0702061B533}"/>
              </a:ext>
            </a:extLst>
          </p:cNvPr>
          <p:cNvSpPr txBox="1">
            <a:spLocks/>
          </p:cNvSpPr>
          <p:nvPr/>
        </p:nvSpPr>
        <p:spPr>
          <a:xfrm>
            <a:off x="-47739" y="3365429"/>
            <a:ext cx="2583256" cy="15557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L’offre de garantie de la SIAGI </a:t>
            </a:r>
          </a:p>
          <a:p>
            <a:r>
              <a:rPr lang="fr-FR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0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hors agri)</a:t>
            </a:r>
            <a:endParaRPr lang="fr-FR" sz="24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358DA8-A9D1-4951-81B2-071C40D506E0}"/>
              </a:ext>
            </a:extLst>
          </p:cNvPr>
          <p:cNvSpPr/>
          <p:nvPr/>
        </p:nvSpPr>
        <p:spPr>
          <a:xfrm>
            <a:off x="2963563" y="1846555"/>
            <a:ext cx="185980" cy="2858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54F14B-412B-49B4-B4B4-B50B3D554A87}"/>
              </a:ext>
            </a:extLst>
          </p:cNvPr>
          <p:cNvSpPr/>
          <p:nvPr/>
        </p:nvSpPr>
        <p:spPr>
          <a:xfrm>
            <a:off x="2963563" y="4705165"/>
            <a:ext cx="185980" cy="5973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C434C5-A73C-40DD-8424-34394BBAD098}"/>
              </a:ext>
            </a:extLst>
          </p:cNvPr>
          <p:cNvSpPr/>
          <p:nvPr/>
        </p:nvSpPr>
        <p:spPr>
          <a:xfrm>
            <a:off x="2963563" y="5284428"/>
            <a:ext cx="185980" cy="542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94E10-C8EB-4736-AC27-057305DA9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949" y="1291958"/>
            <a:ext cx="1762371" cy="156231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1CD0A0F-DEA0-4408-BC0D-CB98D843D6B2}"/>
              </a:ext>
            </a:extLst>
          </p:cNvPr>
          <p:cNvCxnSpPr>
            <a:cxnSpLocks/>
          </p:cNvCxnSpPr>
          <p:nvPr/>
        </p:nvCxnSpPr>
        <p:spPr>
          <a:xfrm>
            <a:off x="2450660" y="3145908"/>
            <a:ext cx="31420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5F72F1E-C778-4E89-8435-24381C937FDB}"/>
              </a:ext>
            </a:extLst>
          </p:cNvPr>
          <p:cNvCxnSpPr>
            <a:cxnSpLocks/>
          </p:cNvCxnSpPr>
          <p:nvPr/>
        </p:nvCxnSpPr>
        <p:spPr>
          <a:xfrm>
            <a:off x="2450660" y="4898562"/>
            <a:ext cx="31420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D4FB49A-96D3-4F78-B9AE-9011EC6BD671}"/>
              </a:ext>
            </a:extLst>
          </p:cNvPr>
          <p:cNvCxnSpPr>
            <a:cxnSpLocks/>
          </p:cNvCxnSpPr>
          <p:nvPr/>
        </p:nvCxnSpPr>
        <p:spPr>
          <a:xfrm>
            <a:off x="2450660" y="5559465"/>
            <a:ext cx="31420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24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B4B67BD-9C23-5BA8-90ED-67E25782E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774" y="1154295"/>
            <a:ext cx="9789226" cy="49019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6291491" y="549298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Rappel synthétique de l’offre SIAGI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3019946-3995-4A40-9677-FEE5BE61E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9346" y="427922"/>
            <a:ext cx="726373" cy="726373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B617A34A-FA79-46B0-9832-A0702061B533}"/>
              </a:ext>
            </a:extLst>
          </p:cNvPr>
          <p:cNvSpPr txBox="1">
            <a:spLocks/>
          </p:cNvSpPr>
          <p:nvPr/>
        </p:nvSpPr>
        <p:spPr>
          <a:xfrm>
            <a:off x="0" y="3058535"/>
            <a:ext cx="2583256" cy="15557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L’offre de garantie </a:t>
            </a:r>
            <a:r>
              <a:rPr lang="fr-FR" sz="2400" b="0" cap="none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  <a:r>
              <a:rPr lang="fr-FR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la SIAGI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0A3807-AEC0-4DCD-AF92-9CD0E9B635EB}"/>
              </a:ext>
            </a:extLst>
          </p:cNvPr>
          <p:cNvSpPr/>
          <p:nvPr/>
        </p:nvSpPr>
        <p:spPr>
          <a:xfrm>
            <a:off x="2583257" y="2939984"/>
            <a:ext cx="162978" cy="211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1443E1-DDB0-4D43-8A47-9EA2492D1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42" y="1377666"/>
            <a:ext cx="1762371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08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6291491" y="549298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Rappel synthétique de l’offre SIAGI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3019946-3995-4A40-9677-FEE5BE61E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79346" y="427922"/>
            <a:ext cx="726373" cy="7263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2C1B9F-3269-4B35-B091-9CACED52D3A7}"/>
              </a:ext>
            </a:extLst>
          </p:cNvPr>
          <p:cNvSpPr/>
          <p:nvPr/>
        </p:nvSpPr>
        <p:spPr>
          <a:xfrm>
            <a:off x="9542657" y="2037030"/>
            <a:ext cx="1701747" cy="857583"/>
          </a:xfrm>
          <a:prstGeom prst="rect">
            <a:avLst/>
          </a:prstGeom>
          <a:solidFill>
            <a:srgbClr val="D4F6F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HORS CONVENTION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C37DED-E256-444E-9516-A010377C372A}"/>
              </a:ext>
            </a:extLst>
          </p:cNvPr>
          <p:cNvSpPr/>
          <p:nvPr/>
        </p:nvSpPr>
        <p:spPr>
          <a:xfrm>
            <a:off x="5190454" y="1993690"/>
            <a:ext cx="1701747" cy="857583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CONVENTION</a:t>
            </a:r>
          </a:p>
          <a:p>
            <a:pPr algn="ctr"/>
            <a:r>
              <a:rPr lang="fr-F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 à 200K€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CD3AE8-0625-46FB-B86A-0414644E8CBB}"/>
              </a:ext>
            </a:extLst>
          </p:cNvPr>
          <p:cNvSpPr/>
          <p:nvPr/>
        </p:nvSpPr>
        <p:spPr>
          <a:xfrm>
            <a:off x="894241" y="2037030"/>
            <a:ext cx="1701747" cy="857583"/>
          </a:xfrm>
          <a:prstGeom prst="rect">
            <a:avLst/>
          </a:prstGeom>
          <a:solidFill>
            <a:srgbClr val="E4F4D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SIMPLIFIÉE</a:t>
            </a:r>
          </a:p>
          <a:p>
            <a:pPr algn="ctr"/>
            <a:r>
              <a:rPr lang="fr-F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à 50 K€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3A39BCE-94A4-42F2-989E-0E66CE668558}"/>
              </a:ext>
            </a:extLst>
          </p:cNvPr>
          <p:cNvCxnSpPr>
            <a:cxnSpLocks/>
          </p:cNvCxnSpPr>
          <p:nvPr/>
        </p:nvCxnSpPr>
        <p:spPr>
          <a:xfrm flipH="1">
            <a:off x="2435789" y="1595583"/>
            <a:ext cx="792592" cy="36934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1B01D8F-F347-447A-955F-48041A141B49}"/>
              </a:ext>
            </a:extLst>
          </p:cNvPr>
          <p:cNvCxnSpPr>
            <a:cxnSpLocks/>
          </p:cNvCxnSpPr>
          <p:nvPr/>
        </p:nvCxnSpPr>
        <p:spPr>
          <a:xfrm>
            <a:off x="8764597" y="1617754"/>
            <a:ext cx="778060" cy="36868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2A26FE8-6750-4B11-9B11-4C5740D72400}"/>
              </a:ext>
            </a:extLst>
          </p:cNvPr>
          <p:cNvCxnSpPr>
            <a:cxnSpLocks/>
          </p:cNvCxnSpPr>
          <p:nvPr/>
        </p:nvCxnSpPr>
        <p:spPr>
          <a:xfrm>
            <a:off x="6041328" y="1581432"/>
            <a:ext cx="0" cy="39202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30710F92-C1D8-4E7F-B0FC-303F9D701494}"/>
              </a:ext>
            </a:extLst>
          </p:cNvPr>
          <p:cNvSpPr txBox="1">
            <a:spLocks/>
          </p:cNvSpPr>
          <p:nvPr/>
        </p:nvSpPr>
        <p:spPr>
          <a:xfrm>
            <a:off x="3560239" y="1187292"/>
            <a:ext cx="4965713" cy="501385"/>
          </a:xfrm>
          <a:prstGeom prst="rect">
            <a:avLst/>
          </a:prstGeom>
          <a:solidFill>
            <a:srgbClr val="F6E8EA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Typologies de délégation </a:t>
            </a:r>
            <a:r>
              <a:rPr lang="fr-FR" sz="20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process dédiés</a:t>
            </a:r>
          </a:p>
        </p:txBody>
      </p:sp>
      <p:pic>
        <p:nvPicPr>
          <p:cNvPr id="22" name="Image 21">
            <a:hlinkClick r:id="rId5"/>
            <a:extLst>
              <a:ext uri="{FF2B5EF4-FFF2-40B4-BE49-F238E27FC236}">
                <a16:creationId xmlns:a16="http://schemas.microsoft.com/office/drawing/2014/main" id="{20C37F12-3B7F-4AF7-9F57-F2EF331EE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087" y="4027138"/>
            <a:ext cx="1783190" cy="148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65A2D48-262F-47F7-9AC1-3A98D2C5A50D}"/>
              </a:ext>
            </a:extLst>
          </p:cNvPr>
          <p:cNvSpPr txBox="1"/>
          <p:nvPr/>
        </p:nvSpPr>
        <p:spPr>
          <a:xfrm>
            <a:off x="743704" y="3180185"/>
            <a:ext cx="1954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tuto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pour vous connecter au Portail SIAGI pour déposer et suivre vos demandes</a:t>
            </a:r>
          </a:p>
        </p:txBody>
      </p:sp>
      <p:pic>
        <p:nvPicPr>
          <p:cNvPr id="26" name="Image 25">
            <a:hlinkClick r:id="rId7"/>
            <a:extLst>
              <a:ext uri="{FF2B5EF4-FFF2-40B4-BE49-F238E27FC236}">
                <a16:creationId xmlns:a16="http://schemas.microsoft.com/office/drawing/2014/main" id="{A3402911-B155-4E5C-87E2-C25BE18E82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217" y="3240539"/>
            <a:ext cx="1754097" cy="2460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 26">
            <a:hlinkClick r:id="rId9"/>
            <a:extLst>
              <a:ext uri="{FF2B5EF4-FFF2-40B4-BE49-F238E27FC236}">
                <a16:creationId xmlns:a16="http://schemas.microsoft.com/office/drawing/2014/main" id="{71DEBE2F-5BBE-463E-8D31-74F592E7D5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3112" y="3255737"/>
            <a:ext cx="1728000" cy="2460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 27">
            <a:hlinkClick r:id="rId11"/>
            <a:extLst>
              <a:ext uri="{FF2B5EF4-FFF2-40B4-BE49-F238E27FC236}">
                <a16:creationId xmlns:a16="http://schemas.microsoft.com/office/drawing/2014/main" id="{A5FD46CC-082C-4612-B7A2-65B4F02EBF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60818" y="3240540"/>
            <a:ext cx="1728000" cy="2460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Image 28">
            <a:hlinkClick r:id="rId13"/>
            <a:extLst>
              <a:ext uri="{FF2B5EF4-FFF2-40B4-BE49-F238E27FC236}">
                <a16:creationId xmlns:a16="http://schemas.microsoft.com/office/drawing/2014/main" id="{A47E93C9-340B-4FDF-B452-BA4BAE2902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46246" y="5938205"/>
            <a:ext cx="506770" cy="45949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6C3446E-F7A4-4927-A939-680FF8C41597}"/>
              </a:ext>
            </a:extLst>
          </p:cNvPr>
          <p:cNvSpPr txBox="1"/>
          <p:nvPr/>
        </p:nvSpPr>
        <p:spPr>
          <a:xfrm>
            <a:off x="9730679" y="3240539"/>
            <a:ext cx="18626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Votre interlocuteur SIAGI en région  </a:t>
            </a:r>
            <a:r>
              <a:rPr lang="fr-F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(voir slide suivant)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A23F687-9E66-4A51-8FB8-6B01C1B774AD}"/>
              </a:ext>
            </a:extLst>
          </p:cNvPr>
          <p:cNvSpPr txBox="1"/>
          <p:nvPr/>
        </p:nvSpPr>
        <p:spPr>
          <a:xfrm>
            <a:off x="3530366" y="2901375"/>
            <a:ext cx="2470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process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564B012-42D2-4D5D-A460-EDF68EE93A9B}"/>
              </a:ext>
            </a:extLst>
          </p:cNvPr>
          <p:cNvSpPr txBox="1"/>
          <p:nvPr/>
        </p:nvSpPr>
        <p:spPr>
          <a:xfrm>
            <a:off x="5091661" y="2933925"/>
            <a:ext cx="252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fiche d’aide à l’éligibilité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C6D67A1-3B45-4B0A-9A18-E0C4DBC95902}"/>
              </a:ext>
            </a:extLst>
          </p:cNvPr>
          <p:cNvSpPr txBox="1"/>
          <p:nvPr/>
        </p:nvSpPr>
        <p:spPr>
          <a:xfrm>
            <a:off x="6987238" y="2926932"/>
            <a:ext cx="252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fiche d’identification du projet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EE0120-1F84-490E-825D-3CEC349AEE6F}"/>
              </a:ext>
            </a:extLst>
          </p:cNvPr>
          <p:cNvSpPr/>
          <p:nvPr/>
        </p:nvSpPr>
        <p:spPr>
          <a:xfrm>
            <a:off x="3084519" y="2926932"/>
            <a:ext cx="6210677" cy="2980044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CE33DAF-C8BF-4895-AF74-BACEF703137A}"/>
              </a:ext>
            </a:extLst>
          </p:cNvPr>
          <p:cNvSpPr txBox="1"/>
          <p:nvPr/>
        </p:nvSpPr>
        <p:spPr>
          <a:xfrm>
            <a:off x="7983544" y="5974588"/>
            <a:ext cx="1304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MO saisie fiches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A7821410-0795-44BD-A104-63EF906FFA7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22" b="90000" l="8824" r="89706">
                        <a14:foregroundMark x1="51471" y1="89130" x2="51471" y2="89130"/>
                        <a14:foregroundMark x1="51471" y1="6522" x2="51471" y2="6522"/>
                        <a14:foregroundMark x1="54412" y1="41739" x2="54412" y2="41739"/>
                        <a14:foregroundMark x1="60294" y1="73478" x2="60294" y2="734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6781171" y="3844239"/>
            <a:ext cx="647790" cy="402046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116CC20-65DA-45D1-AF6C-6F209FE05D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101" b="96530" l="9910" r="91441">
                        <a14:foregroundMark x1="46847" y1="92114" x2="46847" y2="92114"/>
                        <a14:foregroundMark x1="22523" y1="7886" x2="22523" y2="7886"/>
                        <a14:foregroundMark x1="43243" y1="4416" x2="43243" y2="4416"/>
                        <a14:foregroundMark x1="62613" y1="16719" x2="62613" y2="16719"/>
                        <a14:foregroundMark x1="18018" y1="21767" x2="18018" y2="21767"/>
                        <a14:foregroundMark x1="50450" y1="96845" x2="50450" y2="96845"/>
                        <a14:foregroundMark x1="62162" y1="29338" x2="62162" y2="29338"/>
                        <a14:foregroundMark x1="91441" y1="63091" x2="91441" y2="630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98391">
            <a:off x="7218536" y="5915774"/>
            <a:ext cx="370729" cy="52937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68CA486-D281-49E8-B3F1-353DACFCC31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677" b="93548" l="9901" r="89604">
                        <a14:foregroundMark x1="18317" y1="16590" x2="18317" y2="16590"/>
                        <a14:foregroundMark x1="49505" y1="21198" x2="49505" y2="21198"/>
                        <a14:foregroundMark x1="40594" y1="11521" x2="40594" y2="11521"/>
                        <a14:foregroundMark x1="28218" y1="10138" x2="28218" y2="10138"/>
                        <a14:foregroundMark x1="15347" y1="27189" x2="15347" y2="27189"/>
                        <a14:foregroundMark x1="16832" y1="39631" x2="16832" y2="39631"/>
                        <a14:foregroundMark x1="59901" y1="93548" x2="59901" y2="93548"/>
                        <a14:foregroundMark x1="60396" y1="43318" x2="60396" y2="43318"/>
                        <a14:foregroundMark x1="68317" y1="45622" x2="68317" y2="45622"/>
                        <a14:foregroundMark x1="41089" y1="31336" x2="41089" y2="31336"/>
                        <a14:foregroundMark x1="49505" y1="33641" x2="49505" y2="33641"/>
                        <a14:foregroundMark x1="50990" y1="32719" x2="50990" y2="327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21899">
            <a:off x="8779769" y="4880941"/>
            <a:ext cx="626529" cy="67305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74AF455-F545-424F-98E1-996CCF053B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677" b="93548" l="9901" r="89604">
                        <a14:foregroundMark x1="18317" y1="16590" x2="18317" y2="16590"/>
                        <a14:foregroundMark x1="49505" y1="21198" x2="49505" y2="21198"/>
                        <a14:foregroundMark x1="40594" y1="11521" x2="40594" y2="11521"/>
                        <a14:foregroundMark x1="28218" y1="10138" x2="28218" y2="10138"/>
                        <a14:foregroundMark x1="15347" y1="27189" x2="15347" y2="27189"/>
                        <a14:foregroundMark x1="16832" y1="39631" x2="16832" y2="39631"/>
                        <a14:foregroundMark x1="59901" y1="93548" x2="59901" y2="93548"/>
                        <a14:foregroundMark x1="60396" y1="43318" x2="60396" y2="43318"/>
                        <a14:foregroundMark x1="68317" y1="45622" x2="68317" y2="45622"/>
                        <a14:foregroundMark x1="41089" y1="31336" x2="41089" y2="31336"/>
                        <a14:foregroundMark x1="49505" y1="33641" x2="49505" y2="33641"/>
                        <a14:foregroundMark x1="50990" y1="32719" x2="50990" y2="327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798263">
            <a:off x="3024929" y="4806174"/>
            <a:ext cx="626529" cy="67305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B03A7043-4F48-4E02-920F-B4D151F8C8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677" b="93548" l="9901" r="89604">
                        <a14:foregroundMark x1="18317" y1="16590" x2="18317" y2="16590"/>
                        <a14:foregroundMark x1="49505" y1="21198" x2="49505" y2="21198"/>
                        <a14:foregroundMark x1="40594" y1="11521" x2="40594" y2="11521"/>
                        <a14:foregroundMark x1="28218" y1="10138" x2="28218" y2="10138"/>
                        <a14:foregroundMark x1="15347" y1="27189" x2="15347" y2="27189"/>
                        <a14:foregroundMark x1="16832" y1="39631" x2="16832" y2="39631"/>
                        <a14:foregroundMark x1="59901" y1="93548" x2="59901" y2="93548"/>
                        <a14:foregroundMark x1="60396" y1="43318" x2="60396" y2="43318"/>
                        <a14:foregroundMark x1="68317" y1="45622" x2="68317" y2="45622"/>
                        <a14:foregroundMark x1="41089" y1="31336" x2="41089" y2="31336"/>
                        <a14:foregroundMark x1="49505" y1="33641" x2="49505" y2="33641"/>
                        <a14:foregroundMark x1="50990" y1="32719" x2="50990" y2="327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93709">
            <a:off x="910672" y="5232315"/>
            <a:ext cx="626529" cy="673053"/>
          </a:xfrm>
          <a:prstGeom prst="rect">
            <a:avLst/>
          </a:prstGeom>
        </p:spPr>
      </p:pic>
      <p:pic>
        <p:nvPicPr>
          <p:cNvPr id="2" name="Image 1">
            <a:hlinkClick r:id="rId21"/>
            <a:extLst>
              <a:ext uri="{FF2B5EF4-FFF2-40B4-BE49-F238E27FC236}">
                <a16:creationId xmlns:a16="http://schemas.microsoft.com/office/drawing/2014/main" id="{EA6CBBF4-C8C8-4C26-A267-243D521C027C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r="16980"/>
          <a:stretch/>
        </p:blipFill>
        <p:spPr>
          <a:xfrm>
            <a:off x="4198061" y="5942281"/>
            <a:ext cx="2697383" cy="484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1342F2-F492-48F3-A74E-15E4C4B02FE6}"/>
              </a:ext>
            </a:extLst>
          </p:cNvPr>
          <p:cNvSpPr txBox="1"/>
          <p:nvPr/>
        </p:nvSpPr>
        <p:spPr>
          <a:xfrm>
            <a:off x="4198061" y="6213672"/>
            <a:ext cx="1262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CG à signer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C170FF38-7546-4D2A-8467-94B646503EE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677" b="93548" l="9901" r="89604">
                        <a14:foregroundMark x1="18317" y1="16590" x2="18317" y2="16590"/>
                        <a14:foregroundMark x1="49505" y1="21198" x2="49505" y2="21198"/>
                        <a14:foregroundMark x1="40594" y1="11521" x2="40594" y2="11521"/>
                        <a14:foregroundMark x1="28218" y1="10138" x2="28218" y2="10138"/>
                        <a14:foregroundMark x1="15347" y1="27189" x2="15347" y2="27189"/>
                        <a14:foregroundMark x1="16832" y1="39631" x2="16832" y2="39631"/>
                        <a14:foregroundMark x1="59901" y1="93548" x2="59901" y2="93548"/>
                        <a14:foregroundMark x1="60396" y1="43318" x2="60396" y2="43318"/>
                        <a14:foregroundMark x1="68317" y1="45622" x2="68317" y2="45622"/>
                        <a14:foregroundMark x1="41089" y1="31336" x2="41089" y2="31336"/>
                        <a14:foregroundMark x1="49505" y1="33641" x2="49505" y2="33641"/>
                        <a14:foregroundMark x1="50990" y1="32719" x2="50990" y2="327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72943">
            <a:off x="3790940" y="5905008"/>
            <a:ext cx="626529" cy="673053"/>
          </a:xfrm>
          <a:prstGeom prst="rect">
            <a:avLst/>
          </a:prstGeom>
        </p:spPr>
      </p:pic>
      <p:pic>
        <p:nvPicPr>
          <p:cNvPr id="5" name="Image 4">
            <a:hlinkClick r:id="rId23"/>
            <a:extLst>
              <a:ext uri="{FF2B5EF4-FFF2-40B4-BE49-F238E27FC236}">
                <a16:creationId xmlns:a16="http://schemas.microsoft.com/office/drawing/2014/main" id="{00B14B60-51B4-4BA8-B170-FC785F43F16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54810" y="4156497"/>
            <a:ext cx="1715663" cy="190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8762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8507749" y="514884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Vos contacts en région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1A8755-698B-CC61-53AB-F81438078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486" y="1057072"/>
            <a:ext cx="8771305" cy="516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24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8507749" y="514884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Liste des pièces à fournir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FEEB38-0DD2-7903-FE42-5E45A8E9D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576" y="1069403"/>
            <a:ext cx="9351146" cy="518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94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F9A9EA-809F-436A-9F3B-03B3172D0706}"/>
              </a:ext>
            </a:extLst>
          </p:cNvPr>
          <p:cNvSpPr/>
          <p:nvPr/>
        </p:nvSpPr>
        <p:spPr>
          <a:xfrm>
            <a:off x="8190878" y="514884"/>
            <a:ext cx="9789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 Black" panose="00000A00000000000000" pitchFamily="2" charset="0"/>
              </a:rPr>
              <a:t>En savoir plus sur la SIAGI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98814C-EB3D-4D6E-BF1C-4B1D70365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918" y="1437218"/>
            <a:ext cx="5608986" cy="42913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55DEA9-9329-4E39-8EAB-416D05BF9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175" y="3029600"/>
            <a:ext cx="4978930" cy="2734146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C07EE0C-5801-4444-B0A5-9A30E9DBCEDE}"/>
              </a:ext>
            </a:extLst>
          </p:cNvPr>
          <p:cNvCxnSpPr>
            <a:cxnSpLocks/>
          </p:cNvCxnSpPr>
          <p:nvPr/>
        </p:nvCxnSpPr>
        <p:spPr>
          <a:xfrm flipV="1">
            <a:off x="1154223" y="4997513"/>
            <a:ext cx="235759" cy="29423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A089836-E9F0-484D-885D-C15E20373F1E}"/>
              </a:ext>
            </a:extLst>
          </p:cNvPr>
          <p:cNvSpPr/>
          <p:nvPr/>
        </p:nvSpPr>
        <p:spPr>
          <a:xfrm>
            <a:off x="6724175" y="1914573"/>
            <a:ext cx="4826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a été créée en 1966 par les Chambres de métiers pour faciliter l’accès au crédit des entreprises artisanales. Depuis, ses interventions ont été élargies aux autres secteurs dits des « activités de proximité ».</a:t>
            </a:r>
          </a:p>
          <a:p>
            <a:pPr algn="just"/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donne sa garantie aux banques pour les prêts que celles-ci accordent aux entreprises. Il y a donc partage de risques entre la CEGEE et la SIAGI.</a:t>
            </a:r>
          </a:p>
          <a:p>
            <a:pPr algn="just"/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garantie SIAGI est une garantie à 1</a:t>
            </a:r>
            <a:r>
              <a:rPr lang="fr-FR" sz="1100" b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demande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53ADC62-AB5E-41E3-97AF-1916A033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568" y="1179561"/>
            <a:ext cx="1847252" cy="73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01661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2256E142290C448B749FFC681C15DC" ma:contentTypeVersion="11" ma:contentTypeDescription="Create a new document." ma:contentTypeScope="" ma:versionID="ab1e82e6e0ac0469dce7a2b4c5bd1689">
  <xsd:schema xmlns:xsd="http://www.w3.org/2001/XMLSchema" xmlns:xs="http://www.w3.org/2001/XMLSchema" xmlns:p="http://schemas.microsoft.com/office/2006/metadata/properties" xmlns:ns3="4ed548e1-9252-4383-89e4-daa065924a31" xmlns:ns4="907edc36-f8c7-4079-91bc-0258a5bfee00" targetNamespace="http://schemas.microsoft.com/office/2006/metadata/properties" ma:root="true" ma:fieldsID="5e08cd562f97eafd947afc7761c768e7" ns3:_="" ns4:_="">
    <xsd:import namespace="4ed548e1-9252-4383-89e4-daa065924a31"/>
    <xsd:import namespace="907edc36-f8c7-4079-91bc-0258a5bfee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548e1-9252-4383-89e4-daa065924a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edc36-f8c7-4079-91bc-0258a5bfee0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907edc36-f8c7-4079-91bc-0258a5bfee00"/>
    <ds:schemaRef ds:uri="http://purl.org/dc/elements/1.1/"/>
    <ds:schemaRef ds:uri="http://schemas.microsoft.com/office/2006/metadata/properties"/>
    <ds:schemaRef ds:uri="http://schemas.microsoft.com/office/infopath/2007/PartnerControls"/>
    <ds:schemaRef ds:uri="4ed548e1-9252-4383-89e4-daa065924a3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B420FA-7024-442F-9D2B-DB23EA4E5F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d548e1-9252-4383-89e4-daa065924a31"/>
    <ds:schemaRef ds:uri="907edc36-f8c7-4079-91bc-0258a5bfee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19628</TotalTime>
  <Words>407</Words>
  <Application>Microsoft Office PowerPoint</Application>
  <PresentationFormat>Grand écran</PresentationFormat>
  <Paragraphs>85</Paragraphs>
  <Slides>14</Slides>
  <Notes>14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Montserrat Black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REFFORT Didier [CEGEE]</cp:lastModifiedBy>
  <cp:revision>619</cp:revision>
  <cp:lastPrinted>2020-01-23T16:40:35Z</cp:lastPrinted>
  <dcterms:created xsi:type="dcterms:W3CDTF">2016-06-03T08:10:53Z</dcterms:created>
  <dcterms:modified xsi:type="dcterms:W3CDTF">2024-06-14T12:33:44Z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0x010100D12256E142290C448B749FFC681C15DC</vt:lpwstr>
  </property>
</Properties>
</file>