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2"/>
  </p:notesMasterIdLst>
  <p:handoutMasterIdLst>
    <p:handoutMasterId r:id="rId23"/>
  </p:handoutMasterIdLst>
  <p:sldIdLst>
    <p:sldId id="1250" r:id="rId2"/>
    <p:sldId id="1277" r:id="rId3"/>
    <p:sldId id="1263" r:id="rId4"/>
    <p:sldId id="1289" r:id="rId5"/>
    <p:sldId id="1276" r:id="rId6"/>
    <p:sldId id="1264" r:id="rId7"/>
    <p:sldId id="1275" r:id="rId8"/>
    <p:sldId id="1266" r:id="rId9"/>
    <p:sldId id="1279" r:id="rId10"/>
    <p:sldId id="1268" r:id="rId11"/>
    <p:sldId id="1269" r:id="rId12"/>
    <p:sldId id="1274" r:id="rId13"/>
    <p:sldId id="1273" r:id="rId14"/>
    <p:sldId id="1282" r:id="rId15"/>
    <p:sldId id="1283" r:id="rId16"/>
    <p:sldId id="1285" r:id="rId17"/>
    <p:sldId id="1288" r:id="rId18"/>
    <p:sldId id="1287" r:id="rId19"/>
    <p:sldId id="1270" r:id="rId20"/>
    <p:sldId id="1271" r:id="rId21"/>
  </p:sldIdLst>
  <p:sldSz cx="9144000" cy="6858000" type="screen4x3"/>
  <p:notesSz cx="6797675" cy="9872663"/>
  <p:defaultTextStyle>
    <a:defPPr>
      <a:defRPr lang="fr-FR"/>
    </a:defPPr>
    <a:lvl1pPr algn="l" rtl="0" fontAlgn="base">
      <a:spcBef>
        <a:spcPct val="55000"/>
      </a:spcBef>
      <a:spcAft>
        <a:spcPct val="0"/>
      </a:spcAft>
      <a:defRPr sz="3200" kern="1200">
        <a:solidFill>
          <a:schemeClr val="tx1"/>
        </a:solidFill>
        <a:latin typeface="Arial Narrow" pitchFamily="34" charset="0"/>
        <a:ea typeface="+mn-ea"/>
        <a:cs typeface="+mn-cs"/>
      </a:defRPr>
    </a:lvl1pPr>
    <a:lvl2pPr marL="457200" algn="l" rtl="0" fontAlgn="base">
      <a:spcBef>
        <a:spcPct val="55000"/>
      </a:spcBef>
      <a:spcAft>
        <a:spcPct val="0"/>
      </a:spcAft>
      <a:defRPr sz="3200" kern="1200">
        <a:solidFill>
          <a:schemeClr val="tx1"/>
        </a:solidFill>
        <a:latin typeface="Arial Narrow" pitchFamily="34" charset="0"/>
        <a:ea typeface="+mn-ea"/>
        <a:cs typeface="+mn-cs"/>
      </a:defRPr>
    </a:lvl2pPr>
    <a:lvl3pPr marL="914400" algn="l" rtl="0" fontAlgn="base">
      <a:spcBef>
        <a:spcPct val="55000"/>
      </a:spcBef>
      <a:spcAft>
        <a:spcPct val="0"/>
      </a:spcAft>
      <a:defRPr sz="3200" kern="1200">
        <a:solidFill>
          <a:schemeClr val="tx1"/>
        </a:solidFill>
        <a:latin typeface="Arial Narrow" pitchFamily="34" charset="0"/>
        <a:ea typeface="+mn-ea"/>
        <a:cs typeface="+mn-cs"/>
      </a:defRPr>
    </a:lvl3pPr>
    <a:lvl4pPr marL="1371600" algn="l" rtl="0" fontAlgn="base">
      <a:spcBef>
        <a:spcPct val="55000"/>
      </a:spcBef>
      <a:spcAft>
        <a:spcPct val="0"/>
      </a:spcAft>
      <a:defRPr sz="3200" kern="1200">
        <a:solidFill>
          <a:schemeClr val="tx1"/>
        </a:solidFill>
        <a:latin typeface="Arial Narrow" pitchFamily="34" charset="0"/>
        <a:ea typeface="+mn-ea"/>
        <a:cs typeface="+mn-cs"/>
      </a:defRPr>
    </a:lvl4pPr>
    <a:lvl5pPr marL="1828800" algn="l" rtl="0" fontAlgn="base">
      <a:spcBef>
        <a:spcPct val="55000"/>
      </a:spcBef>
      <a:spcAft>
        <a:spcPct val="0"/>
      </a:spcAft>
      <a:defRPr sz="3200" kern="1200">
        <a:solidFill>
          <a:schemeClr val="tx1"/>
        </a:solidFill>
        <a:latin typeface="Arial Narrow" pitchFamily="34" charset="0"/>
        <a:ea typeface="+mn-ea"/>
        <a:cs typeface="+mn-cs"/>
      </a:defRPr>
    </a:lvl5pPr>
    <a:lvl6pPr marL="2286000" algn="l" defTabSz="914400" rtl="0" eaLnBrk="1" latinLnBrk="0" hangingPunct="1">
      <a:defRPr sz="3200" kern="1200">
        <a:solidFill>
          <a:schemeClr val="tx1"/>
        </a:solidFill>
        <a:latin typeface="Arial Narrow" pitchFamily="34" charset="0"/>
        <a:ea typeface="+mn-ea"/>
        <a:cs typeface="+mn-cs"/>
      </a:defRPr>
    </a:lvl6pPr>
    <a:lvl7pPr marL="2743200" algn="l" defTabSz="914400" rtl="0" eaLnBrk="1" latinLnBrk="0" hangingPunct="1">
      <a:defRPr sz="3200" kern="1200">
        <a:solidFill>
          <a:schemeClr val="tx1"/>
        </a:solidFill>
        <a:latin typeface="Arial Narrow" pitchFamily="34" charset="0"/>
        <a:ea typeface="+mn-ea"/>
        <a:cs typeface="+mn-cs"/>
      </a:defRPr>
    </a:lvl7pPr>
    <a:lvl8pPr marL="3200400" algn="l" defTabSz="914400" rtl="0" eaLnBrk="1" latinLnBrk="0" hangingPunct="1">
      <a:defRPr sz="3200" kern="1200">
        <a:solidFill>
          <a:schemeClr val="tx1"/>
        </a:solidFill>
        <a:latin typeface="Arial Narrow" pitchFamily="34" charset="0"/>
        <a:ea typeface="+mn-ea"/>
        <a:cs typeface="+mn-cs"/>
      </a:defRPr>
    </a:lvl8pPr>
    <a:lvl9pPr marL="3657600" algn="l" defTabSz="914400" rtl="0" eaLnBrk="1" latinLnBrk="0" hangingPunct="1">
      <a:defRPr sz="3200" kern="1200">
        <a:solidFill>
          <a:schemeClr val="tx1"/>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B274F"/>
    <a:srgbClr val="F0953A"/>
    <a:srgbClr val="000000"/>
    <a:srgbClr val="F1AF00"/>
    <a:srgbClr val="F5B87B"/>
    <a:srgbClr val="00ACA8"/>
    <a:srgbClr val="BFD381"/>
    <a:srgbClr val="99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96817" autoAdjust="0"/>
  </p:normalViewPr>
  <p:slideViewPr>
    <p:cSldViewPr snapToGrid="0">
      <p:cViewPr>
        <p:scale>
          <a:sx n="80" d="100"/>
          <a:sy n="80" d="100"/>
        </p:scale>
        <p:origin x="-1554" y="342"/>
      </p:cViewPr>
      <p:guideLst>
        <p:guide orient="horz" pos="781"/>
        <p:guide orient="horz" pos="107"/>
        <p:guide orient="horz" pos="1499"/>
        <p:guide orient="horz" pos="3711"/>
        <p:guide orient="horz" pos="2188"/>
        <p:guide orient="horz" pos="1005"/>
        <p:guide orient="horz" pos="937"/>
        <p:guide orient="horz" pos="1694"/>
        <p:guide pos="4305"/>
        <p:guide pos="263"/>
        <p:guide pos="4813"/>
        <p:guide pos="36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p:scale>
          <a:sx n="60" d="100"/>
          <a:sy n="60" d="100"/>
        </p:scale>
        <p:origin x="-1674" y="408"/>
      </p:cViewPr>
      <p:guideLst>
        <p:guide orient="horz" pos="3110"/>
        <p:guide pos="213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7553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idx="2"/>
          </p:nvPr>
        </p:nvSpPr>
        <p:spPr bwMode="auto">
          <a:xfrm>
            <a:off x="936625" y="742950"/>
            <a:ext cx="4932363" cy="3698875"/>
          </a:xfrm>
          <a:prstGeom prst="rect">
            <a:avLst/>
          </a:prstGeom>
          <a:noFill/>
          <a:ln w="12700">
            <a:solidFill>
              <a:srgbClr val="000000"/>
            </a:solidFill>
            <a:miter lim="800000"/>
            <a:headEnd/>
            <a:tailEnd/>
          </a:ln>
        </p:spPr>
      </p:sp>
      <p:sp>
        <p:nvSpPr>
          <p:cNvPr id="2051" name="Rectangle 3"/>
          <p:cNvSpPr>
            <a:spLocks noGrp="1" noChangeArrowheads="1"/>
          </p:cNvSpPr>
          <p:nvPr>
            <p:ph type="sldNum" sz="quarter" idx="5"/>
          </p:nvPr>
        </p:nvSpPr>
        <p:spPr bwMode="auto">
          <a:xfrm>
            <a:off x="3850747" y="9382827"/>
            <a:ext cx="2946932" cy="489841"/>
          </a:xfrm>
          <a:prstGeom prst="rect">
            <a:avLst/>
          </a:prstGeom>
          <a:noFill/>
          <a:ln w="9525">
            <a:noFill/>
            <a:miter lim="800000"/>
            <a:headEnd/>
            <a:tailEnd/>
          </a:ln>
          <a:effectLst/>
        </p:spPr>
        <p:txBody>
          <a:bodyPr vert="horz" wrap="square" lIns="92039" tIns="46020" rIns="92039" bIns="46020" numCol="1" anchor="b" anchorCtr="0" compatLnSpc="1">
            <a:prstTxWarp prst="textNoShape">
              <a:avLst/>
            </a:prstTxWarp>
          </a:bodyPr>
          <a:lstStyle>
            <a:lvl1pPr algn="r">
              <a:spcBef>
                <a:spcPct val="0"/>
              </a:spcBef>
              <a:defRPr sz="1200"/>
            </a:lvl1pPr>
          </a:lstStyle>
          <a:p>
            <a:pPr>
              <a:defRPr/>
            </a:pPr>
            <a:fld id="{D2918F71-216A-4E0C-B16C-F91E0609B0B0}" type="slidenum">
              <a:rPr lang="fr-FR"/>
              <a:pPr>
                <a:defRPr/>
              </a:pPr>
              <a:t>‹N°›</a:t>
            </a:fld>
            <a:endParaRPr lang="fr-FR" dirty="0"/>
          </a:p>
        </p:txBody>
      </p:sp>
      <p:sp>
        <p:nvSpPr>
          <p:cNvPr id="2055" name="Rectangle 7"/>
          <p:cNvSpPr>
            <a:spLocks noGrp="1" noChangeArrowheads="1"/>
          </p:cNvSpPr>
          <p:nvPr>
            <p:ph type="body" sz="quarter" idx="3"/>
          </p:nvPr>
        </p:nvSpPr>
        <p:spPr bwMode="auto">
          <a:xfrm>
            <a:off x="886310" y="4692993"/>
            <a:ext cx="5025061" cy="4451232"/>
          </a:xfrm>
          <a:prstGeom prst="rect">
            <a:avLst/>
          </a:prstGeom>
          <a:noFill/>
          <a:ln w="9525">
            <a:noFill/>
            <a:miter lim="800000"/>
            <a:headEnd/>
            <a:tailEnd/>
          </a:ln>
          <a:effectLst/>
        </p:spPr>
        <p:txBody>
          <a:bodyPr vert="horz" wrap="square" lIns="92020" tIns="46010" rIns="92020" bIns="46010" numCol="1" anchor="t" anchorCtr="0" compatLnSpc="1">
            <a:prstTxWarp prst="textNoShape">
              <a:avLst/>
            </a:prstTxWarp>
          </a:bodyPr>
          <a:lstStyle/>
          <a:p>
            <a:pPr lvl="0"/>
            <a:r>
              <a:rPr lang="fr-FR" noProof="0" smtClean="0"/>
              <a:t>Cliquez pour modifier les styles du texte du masque</a:t>
            </a:r>
          </a:p>
          <a:p>
            <a:pPr lvl="1"/>
            <a:r>
              <a:rPr lang="fr-FR" noProof="0" smtClean="0"/>
              <a:t>Deuxième</a:t>
            </a:r>
          </a:p>
          <a:p>
            <a:pPr lvl="2"/>
            <a:r>
              <a:rPr lang="fr-FR" noProof="0" smtClean="0"/>
              <a:t>Troisième niveau</a:t>
            </a:r>
          </a:p>
          <a:p>
            <a:pPr lvl="3"/>
            <a:r>
              <a:rPr lang="fr-FR" noProof="0" smtClean="0"/>
              <a:t>Quatrième niveau</a:t>
            </a:r>
          </a:p>
        </p:txBody>
      </p:sp>
      <p:sp>
        <p:nvSpPr>
          <p:cNvPr id="5" name="Espace réservé du pied de page 4"/>
          <p:cNvSpPr>
            <a:spLocks noGrp="1"/>
          </p:cNvSpPr>
          <p:nvPr>
            <p:ph type="ftr" sz="quarter" idx="4"/>
          </p:nvPr>
        </p:nvSpPr>
        <p:spPr>
          <a:xfrm>
            <a:off x="1" y="9376901"/>
            <a:ext cx="2944958" cy="494185"/>
          </a:xfrm>
          <a:prstGeom prst="rect">
            <a:avLst/>
          </a:prstGeom>
        </p:spPr>
        <p:txBody>
          <a:bodyPr vert="horz" lIns="91423" tIns="45711" rIns="91423" bIns="45711" rtlCol="0" anchor="b"/>
          <a:lstStyle>
            <a:lvl1pPr algn="l">
              <a:defRPr sz="1200"/>
            </a:lvl1pPr>
          </a:lstStyle>
          <a:p>
            <a:endParaRPr lang="fr-FR" dirty="0"/>
          </a:p>
        </p:txBody>
      </p:sp>
    </p:spTree>
    <p:extLst>
      <p:ext uri="{BB962C8B-B14F-4D97-AF65-F5344CB8AC3E}">
        <p14:creationId xmlns:p14="http://schemas.microsoft.com/office/powerpoint/2010/main" val="3077874425"/>
      </p:ext>
    </p:extLst>
  </p:cSld>
  <p:clrMap bg1="lt1" tx1="dk1" bg2="lt2" tx2="dk2" accent1="accent1" accent2="accent2" accent3="accent3" accent4="accent4" accent5="accent5" accent6="accent6" hlink="hlink" folHlink="folHlink"/>
  <p:notesStyle>
    <a:lvl1pPr marL="190500" indent="-190500" algn="l" rtl="0" eaLnBrk="0" fontAlgn="base" hangingPunct="0">
      <a:spcBef>
        <a:spcPct val="30000"/>
      </a:spcBef>
      <a:spcAft>
        <a:spcPct val="0"/>
      </a:spcAft>
      <a:buClr>
        <a:srgbClr val="BB0000"/>
      </a:buClr>
      <a:buFont typeface="Wingdings" pitchFamily="2" charset="2"/>
      <a:buChar char="§"/>
      <a:tabLst>
        <a:tab pos="666750" algn="l"/>
      </a:tabLst>
      <a:defRPr sz="1200" kern="1200">
        <a:solidFill>
          <a:schemeClr val="tx1"/>
        </a:solidFill>
        <a:latin typeface="Arial Narrow" pitchFamily="34" charset="0"/>
        <a:ea typeface="+mn-ea"/>
        <a:cs typeface="+mn-cs"/>
      </a:defRPr>
    </a:lvl1pPr>
    <a:lvl2pPr marL="666750" indent="-190500" algn="l" rtl="0" eaLnBrk="0" fontAlgn="base" hangingPunct="0">
      <a:spcBef>
        <a:spcPct val="30000"/>
      </a:spcBef>
      <a:spcAft>
        <a:spcPct val="0"/>
      </a:spcAft>
      <a:buClr>
        <a:schemeClr val="accent1"/>
      </a:buClr>
      <a:buFont typeface="Wingdings" pitchFamily="2" charset="2"/>
      <a:buChar char="§"/>
      <a:tabLst>
        <a:tab pos="666750" algn="l"/>
      </a:tabLst>
      <a:defRPr sz="1200" kern="1200">
        <a:solidFill>
          <a:schemeClr val="tx1"/>
        </a:solidFill>
        <a:latin typeface="Arial Narrow" pitchFamily="34" charset="0"/>
        <a:ea typeface="+mn-ea"/>
        <a:cs typeface="+mn-cs"/>
      </a:defRPr>
    </a:lvl2pPr>
    <a:lvl3pPr marL="1143000" indent="-190500" algn="l" rtl="0" eaLnBrk="0" fontAlgn="base" hangingPunct="0">
      <a:spcBef>
        <a:spcPct val="30000"/>
      </a:spcBef>
      <a:spcAft>
        <a:spcPct val="0"/>
      </a:spcAft>
      <a:buClr>
        <a:schemeClr val="accent2"/>
      </a:buClr>
      <a:buFont typeface="Wingdings" pitchFamily="2" charset="2"/>
      <a:buChar char="§"/>
      <a:tabLst>
        <a:tab pos="666750" algn="l"/>
      </a:tabLst>
      <a:defRPr sz="1200" kern="1200">
        <a:solidFill>
          <a:schemeClr val="tx1"/>
        </a:solidFill>
        <a:latin typeface="Arial Narrow" pitchFamily="34" charset="0"/>
        <a:ea typeface="+mn-ea"/>
        <a:cs typeface="+mn-cs"/>
      </a:defRPr>
    </a:lvl3pPr>
    <a:lvl4pPr marL="1524000" indent="-190500" algn="l" rtl="0" eaLnBrk="0" fontAlgn="base" hangingPunct="0">
      <a:spcBef>
        <a:spcPct val="30000"/>
      </a:spcBef>
      <a:spcAft>
        <a:spcPct val="0"/>
      </a:spcAft>
      <a:buClr>
        <a:schemeClr val="hlink"/>
      </a:buClr>
      <a:buFont typeface="Wingdings" pitchFamily="2" charset="2"/>
      <a:buChar char="§"/>
      <a:tabLst>
        <a:tab pos="666750" algn="l"/>
      </a:tabLst>
      <a:defRPr sz="1200" kern="1200">
        <a:solidFill>
          <a:schemeClr val="tx1"/>
        </a:solidFill>
        <a:latin typeface="Arial Narrow" pitchFamily="34" charset="0"/>
        <a:ea typeface="+mn-ea"/>
        <a:cs typeface="+mn-cs"/>
      </a:defRPr>
    </a:lvl4pPr>
    <a:lvl5pPr marL="2057400" indent="-228600" algn="l" rtl="0" eaLnBrk="0" fontAlgn="base" hangingPunct="0">
      <a:spcBef>
        <a:spcPct val="30000"/>
      </a:spcBef>
      <a:spcAft>
        <a:spcPct val="0"/>
      </a:spcAft>
      <a:buFont typeface="Wingdings" pitchFamily="2" charset="2"/>
      <a:buChar char="§"/>
      <a:tabLst>
        <a:tab pos="666750" algn="l"/>
      </a:tabLs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58"/>
          <p:cNvSpPr>
            <a:spLocks noChangeArrowheads="1"/>
          </p:cNvSpPr>
          <p:nvPr userDrawn="1"/>
        </p:nvSpPr>
        <p:spPr bwMode="auto">
          <a:xfrm>
            <a:off x="0" y="1928813"/>
            <a:ext cx="9144000" cy="1262062"/>
          </a:xfrm>
          <a:prstGeom prst="rect">
            <a:avLst/>
          </a:prstGeom>
          <a:solidFill>
            <a:schemeClr val="accent1"/>
          </a:solidFill>
          <a:ln w="9525">
            <a:noFill/>
            <a:miter lim="800000"/>
            <a:headEnd/>
            <a:tailEnd/>
          </a:ln>
          <a:effectLst/>
        </p:spPr>
        <p:txBody>
          <a:bodyPr wrap="none" anchor="ctr"/>
          <a:lstStyle/>
          <a:p>
            <a:pPr>
              <a:defRPr/>
            </a:pPr>
            <a:endParaRPr lang="fr-FR" dirty="0"/>
          </a:p>
        </p:txBody>
      </p:sp>
      <p:pic>
        <p:nvPicPr>
          <p:cNvPr id="5" name="Picture 101" descr="ay"/>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950200" y="2689225"/>
            <a:ext cx="688975" cy="688975"/>
          </a:xfrm>
          <a:prstGeom prst="rect">
            <a:avLst/>
          </a:prstGeom>
          <a:noFill/>
          <a:ln w="9525">
            <a:noFill/>
            <a:miter lim="800000"/>
            <a:headEnd/>
            <a:tailEnd/>
          </a:ln>
        </p:spPr>
      </p:pic>
      <p:pic>
        <p:nvPicPr>
          <p:cNvPr id="6" name="Picture 100" descr="DSC4253"/>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6834188" y="2689225"/>
            <a:ext cx="688975" cy="688975"/>
          </a:xfrm>
          <a:prstGeom prst="rect">
            <a:avLst/>
          </a:prstGeom>
          <a:noFill/>
          <a:ln w="9525">
            <a:noFill/>
            <a:miter lim="800000"/>
            <a:headEnd/>
            <a:tailEnd/>
          </a:ln>
        </p:spPr>
      </p:pic>
      <p:pic>
        <p:nvPicPr>
          <p:cNvPr id="7" name="Picture 102" descr="DSC_6129"/>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5770563" y="2689225"/>
            <a:ext cx="688975" cy="688975"/>
          </a:xfrm>
          <a:prstGeom prst="rect">
            <a:avLst/>
          </a:prstGeom>
          <a:noFill/>
          <a:ln w="9525">
            <a:noFill/>
            <a:miter lim="800000"/>
            <a:headEnd/>
            <a:tailEnd/>
          </a:ln>
        </p:spPr>
      </p:pic>
      <p:pic>
        <p:nvPicPr>
          <p:cNvPr id="8" name="Picture 104" descr="Nancy Place Dombasle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947025" y="1595438"/>
            <a:ext cx="692150" cy="692150"/>
          </a:xfrm>
          <a:prstGeom prst="rect">
            <a:avLst/>
          </a:prstGeom>
          <a:noFill/>
          <a:ln w="9525">
            <a:noFill/>
            <a:miter lim="800000"/>
            <a:headEnd/>
            <a:tailEnd/>
          </a:ln>
        </p:spPr>
      </p:pic>
      <p:pic>
        <p:nvPicPr>
          <p:cNvPr id="9" name="Picture 103" descr="DSC_7500"/>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6834188" y="1595438"/>
            <a:ext cx="688975" cy="688975"/>
          </a:xfrm>
          <a:prstGeom prst="rect">
            <a:avLst/>
          </a:prstGeom>
          <a:noFill/>
          <a:ln w="9525">
            <a:noFill/>
            <a:miter lim="800000"/>
            <a:headEnd/>
            <a:tailEnd/>
          </a:ln>
        </p:spPr>
      </p:pic>
      <p:pic>
        <p:nvPicPr>
          <p:cNvPr id="10" name="Picture 99" descr="DSC02456"/>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770563" y="1595438"/>
            <a:ext cx="688975" cy="688975"/>
          </a:xfrm>
          <a:prstGeom prst="rect">
            <a:avLst/>
          </a:prstGeom>
          <a:noFill/>
          <a:ln w="9525">
            <a:noFill/>
            <a:miter lim="800000"/>
            <a:headEnd/>
            <a:tailEnd/>
          </a:ln>
        </p:spPr>
      </p:pic>
      <p:sp>
        <p:nvSpPr>
          <p:cNvPr id="11" name="AutoShape 60"/>
          <p:cNvSpPr>
            <a:spLocks noChangeArrowheads="1"/>
          </p:cNvSpPr>
          <p:nvPr userDrawn="1"/>
        </p:nvSpPr>
        <p:spPr bwMode="auto">
          <a:xfrm rot="16200000">
            <a:off x="5772150" y="1597025"/>
            <a:ext cx="182563" cy="182563"/>
          </a:xfrm>
          <a:prstGeom prst="rtTriangle">
            <a:avLst/>
          </a:prstGeom>
          <a:solidFill>
            <a:schemeClr val="accent1"/>
          </a:solidFill>
          <a:ln w="1270">
            <a:noFill/>
            <a:miter lim="800000"/>
            <a:headEnd/>
            <a:tailEnd/>
          </a:ln>
          <a:effectLst/>
        </p:spPr>
        <p:txBody>
          <a:bodyPr wrap="none" anchor="ctr"/>
          <a:lstStyle/>
          <a:p>
            <a:pPr>
              <a:defRPr/>
            </a:pPr>
            <a:endParaRPr lang="fr-FR" dirty="0"/>
          </a:p>
        </p:txBody>
      </p:sp>
      <p:pic>
        <p:nvPicPr>
          <p:cNvPr id="12" name="Picture 80" descr="CELCAverticalOffice"/>
          <p:cNvPicPr>
            <a:picLocks noChangeAspect="1" noChangeArrowheads="1"/>
          </p:cNvPicPr>
          <p:nvPr userDrawn="1"/>
        </p:nvPicPr>
        <p:blipFill>
          <a:blip r:embed="rId8" cstate="print"/>
          <a:srcRect/>
          <a:stretch>
            <a:fillRect/>
          </a:stretch>
        </p:blipFill>
        <p:spPr bwMode="auto">
          <a:xfrm>
            <a:off x="3365500" y="5519738"/>
            <a:ext cx="2641600" cy="1182687"/>
          </a:xfrm>
          <a:prstGeom prst="rect">
            <a:avLst/>
          </a:prstGeom>
          <a:noFill/>
          <a:ln w="9525">
            <a:noFill/>
            <a:miter lim="800000"/>
            <a:headEnd/>
            <a:tailEnd/>
          </a:ln>
        </p:spPr>
      </p:pic>
      <p:sp>
        <p:nvSpPr>
          <p:cNvPr id="13" name="AutoShape 82"/>
          <p:cNvSpPr>
            <a:spLocks noChangeArrowheads="1"/>
          </p:cNvSpPr>
          <p:nvPr userDrawn="1"/>
        </p:nvSpPr>
        <p:spPr bwMode="auto">
          <a:xfrm rot="16200000" flipH="1" flipV="1">
            <a:off x="5741988" y="1585913"/>
            <a:ext cx="217487" cy="217487"/>
          </a:xfrm>
          <a:prstGeom prst="rtTriangle">
            <a:avLst/>
          </a:prstGeom>
          <a:solidFill>
            <a:schemeClr val="bg1"/>
          </a:solidFill>
          <a:ln w="1270">
            <a:noFill/>
            <a:miter lim="800000"/>
            <a:headEnd/>
            <a:tailEnd/>
          </a:ln>
          <a:effectLst/>
        </p:spPr>
        <p:txBody>
          <a:bodyPr wrap="none" anchor="ctr"/>
          <a:lstStyle/>
          <a:p>
            <a:pPr>
              <a:defRPr/>
            </a:pPr>
            <a:endParaRPr lang="fr-FR" dirty="0"/>
          </a:p>
        </p:txBody>
      </p:sp>
      <p:sp>
        <p:nvSpPr>
          <p:cNvPr id="14" name="AutoShape 89"/>
          <p:cNvSpPr>
            <a:spLocks noChangeArrowheads="1"/>
          </p:cNvSpPr>
          <p:nvPr userDrawn="1"/>
        </p:nvSpPr>
        <p:spPr bwMode="auto">
          <a:xfrm rot="16200000" flipH="1" flipV="1">
            <a:off x="5764212" y="2670176"/>
            <a:ext cx="195263" cy="195262"/>
          </a:xfrm>
          <a:prstGeom prst="rtTriangle">
            <a:avLst/>
          </a:prstGeom>
          <a:solidFill>
            <a:schemeClr val="accent1"/>
          </a:solidFill>
          <a:ln w="1270">
            <a:noFill/>
            <a:miter lim="800000"/>
            <a:headEnd/>
            <a:tailEnd/>
          </a:ln>
          <a:effectLst/>
        </p:spPr>
        <p:txBody>
          <a:bodyPr rot="10800000" vert="eaVert" wrap="none" anchor="ctr"/>
          <a:lstStyle/>
          <a:p>
            <a:pPr algn="ctr">
              <a:defRPr/>
            </a:pPr>
            <a:endParaRPr lang="fr-FR" dirty="0"/>
          </a:p>
        </p:txBody>
      </p:sp>
      <p:sp>
        <p:nvSpPr>
          <p:cNvPr id="15" name="AutoShape 37"/>
          <p:cNvSpPr>
            <a:spLocks noChangeArrowheads="1"/>
          </p:cNvSpPr>
          <p:nvPr userDrawn="1"/>
        </p:nvSpPr>
        <p:spPr bwMode="auto">
          <a:xfrm rot="16200000">
            <a:off x="5767387" y="2676526"/>
            <a:ext cx="182563" cy="182562"/>
          </a:xfrm>
          <a:prstGeom prst="rtTriangle">
            <a:avLst/>
          </a:prstGeom>
          <a:solidFill>
            <a:schemeClr val="folHlink"/>
          </a:solidFill>
          <a:ln w="1270">
            <a:noFill/>
            <a:miter lim="800000"/>
            <a:headEnd/>
            <a:tailEnd/>
          </a:ln>
          <a:effectLst/>
        </p:spPr>
        <p:txBody>
          <a:bodyPr wrap="none" anchor="ctr"/>
          <a:lstStyle/>
          <a:p>
            <a:pPr>
              <a:defRPr/>
            </a:pPr>
            <a:endParaRPr lang="fr-FR" dirty="0"/>
          </a:p>
        </p:txBody>
      </p:sp>
      <p:sp>
        <p:nvSpPr>
          <p:cNvPr id="16" name="AutoShape 90"/>
          <p:cNvSpPr>
            <a:spLocks noChangeArrowheads="1"/>
          </p:cNvSpPr>
          <p:nvPr userDrawn="1"/>
        </p:nvSpPr>
        <p:spPr bwMode="auto">
          <a:xfrm rot="16200000" flipH="1" flipV="1">
            <a:off x="7945438" y="2674938"/>
            <a:ext cx="190500" cy="190500"/>
          </a:xfrm>
          <a:prstGeom prst="rtTriangle">
            <a:avLst/>
          </a:prstGeom>
          <a:solidFill>
            <a:schemeClr val="accent1"/>
          </a:solidFill>
          <a:ln w="1270">
            <a:noFill/>
            <a:miter lim="800000"/>
            <a:headEnd/>
            <a:tailEnd/>
          </a:ln>
          <a:effectLst/>
        </p:spPr>
        <p:txBody>
          <a:bodyPr wrap="none" anchor="ctr"/>
          <a:lstStyle/>
          <a:p>
            <a:pPr>
              <a:defRPr/>
            </a:pPr>
            <a:endParaRPr lang="fr-FR" dirty="0"/>
          </a:p>
        </p:txBody>
      </p:sp>
      <p:sp>
        <p:nvSpPr>
          <p:cNvPr id="17" name="AutoShape 70"/>
          <p:cNvSpPr>
            <a:spLocks noChangeArrowheads="1"/>
          </p:cNvSpPr>
          <p:nvPr userDrawn="1"/>
        </p:nvSpPr>
        <p:spPr bwMode="auto">
          <a:xfrm rot="16200000">
            <a:off x="7945437" y="2679701"/>
            <a:ext cx="182563" cy="182562"/>
          </a:xfrm>
          <a:prstGeom prst="rtTriangle">
            <a:avLst/>
          </a:prstGeom>
          <a:solidFill>
            <a:schemeClr val="tx2"/>
          </a:solidFill>
          <a:ln w="1270">
            <a:noFill/>
            <a:miter lim="800000"/>
            <a:headEnd/>
            <a:tailEnd/>
          </a:ln>
          <a:effectLst/>
        </p:spPr>
        <p:txBody>
          <a:bodyPr wrap="none" anchor="ctr"/>
          <a:lstStyle/>
          <a:p>
            <a:pPr>
              <a:defRPr/>
            </a:pPr>
            <a:endParaRPr lang="fr-FR" dirty="0"/>
          </a:p>
        </p:txBody>
      </p:sp>
      <p:sp>
        <p:nvSpPr>
          <p:cNvPr id="18" name="AutoShape 32"/>
          <p:cNvSpPr>
            <a:spLocks noChangeArrowheads="1"/>
          </p:cNvSpPr>
          <p:nvPr userDrawn="1"/>
        </p:nvSpPr>
        <p:spPr bwMode="auto">
          <a:xfrm rot="16200000">
            <a:off x="6837363" y="2671763"/>
            <a:ext cx="182562" cy="182562"/>
          </a:xfrm>
          <a:prstGeom prst="rtTriangle">
            <a:avLst/>
          </a:prstGeom>
          <a:solidFill>
            <a:schemeClr val="accent2"/>
          </a:solidFill>
          <a:ln w="1270">
            <a:noFill/>
            <a:miter lim="800000"/>
            <a:headEnd/>
            <a:tailEnd/>
          </a:ln>
          <a:effectLst/>
        </p:spPr>
        <p:txBody>
          <a:bodyPr wrap="none" anchor="ctr"/>
          <a:lstStyle/>
          <a:p>
            <a:pPr>
              <a:defRPr/>
            </a:pPr>
            <a:endParaRPr lang="fr-FR" dirty="0"/>
          </a:p>
        </p:txBody>
      </p:sp>
      <p:sp>
        <p:nvSpPr>
          <p:cNvPr id="19" name="AutoShape 84"/>
          <p:cNvSpPr>
            <a:spLocks noChangeArrowheads="1"/>
          </p:cNvSpPr>
          <p:nvPr userDrawn="1"/>
        </p:nvSpPr>
        <p:spPr bwMode="auto">
          <a:xfrm rot="16200000" flipH="1" flipV="1">
            <a:off x="6838950" y="2673350"/>
            <a:ext cx="185738" cy="185738"/>
          </a:xfrm>
          <a:prstGeom prst="rtTriangle">
            <a:avLst/>
          </a:prstGeom>
          <a:solidFill>
            <a:schemeClr val="accent1"/>
          </a:solidFill>
          <a:ln w="1270">
            <a:noFill/>
            <a:miter lim="800000"/>
            <a:headEnd/>
            <a:tailEnd/>
          </a:ln>
          <a:effectLst/>
        </p:spPr>
        <p:txBody>
          <a:bodyPr rot="10800000" vert="eaVert" wrap="none" anchor="ctr"/>
          <a:lstStyle/>
          <a:p>
            <a:pPr algn="ctr">
              <a:defRPr/>
            </a:pPr>
            <a:endParaRPr lang="fr-FR" dirty="0"/>
          </a:p>
        </p:txBody>
      </p:sp>
      <p:sp>
        <p:nvSpPr>
          <p:cNvPr id="20" name="AutoShape 40"/>
          <p:cNvSpPr>
            <a:spLocks noChangeArrowheads="1"/>
          </p:cNvSpPr>
          <p:nvPr userDrawn="1"/>
        </p:nvSpPr>
        <p:spPr bwMode="auto">
          <a:xfrm rot="16200000">
            <a:off x="6837363" y="1592263"/>
            <a:ext cx="182562" cy="182562"/>
          </a:xfrm>
          <a:prstGeom prst="rtTriangle">
            <a:avLst/>
          </a:prstGeom>
          <a:solidFill>
            <a:schemeClr val="tx2"/>
          </a:solidFill>
          <a:ln w="1270">
            <a:noFill/>
            <a:miter lim="800000"/>
            <a:headEnd/>
            <a:tailEnd/>
          </a:ln>
          <a:effectLst/>
        </p:spPr>
        <p:txBody>
          <a:bodyPr wrap="none" anchor="ctr"/>
          <a:lstStyle/>
          <a:p>
            <a:pPr>
              <a:defRPr/>
            </a:pPr>
            <a:endParaRPr lang="fr-FR" dirty="0"/>
          </a:p>
        </p:txBody>
      </p:sp>
      <p:sp>
        <p:nvSpPr>
          <p:cNvPr id="21" name="AutoShape 94"/>
          <p:cNvSpPr>
            <a:spLocks noChangeArrowheads="1"/>
          </p:cNvSpPr>
          <p:nvPr userDrawn="1"/>
        </p:nvSpPr>
        <p:spPr bwMode="auto">
          <a:xfrm rot="16200000" flipH="1" flipV="1">
            <a:off x="6810375" y="1585913"/>
            <a:ext cx="217487" cy="217488"/>
          </a:xfrm>
          <a:prstGeom prst="rtTriangle">
            <a:avLst/>
          </a:prstGeom>
          <a:solidFill>
            <a:schemeClr val="bg1"/>
          </a:solidFill>
          <a:ln w="1270">
            <a:noFill/>
            <a:miter lim="800000"/>
            <a:headEnd/>
            <a:tailEnd/>
          </a:ln>
          <a:effectLst/>
        </p:spPr>
        <p:txBody>
          <a:bodyPr wrap="none" anchor="ctr"/>
          <a:lstStyle/>
          <a:p>
            <a:pPr>
              <a:defRPr/>
            </a:pPr>
            <a:endParaRPr lang="fr-FR" dirty="0"/>
          </a:p>
        </p:txBody>
      </p:sp>
      <p:sp>
        <p:nvSpPr>
          <p:cNvPr id="22" name="AutoShape 71"/>
          <p:cNvSpPr>
            <a:spLocks noChangeArrowheads="1"/>
          </p:cNvSpPr>
          <p:nvPr userDrawn="1"/>
        </p:nvSpPr>
        <p:spPr bwMode="auto">
          <a:xfrm rot="16200000">
            <a:off x="7945438" y="1595438"/>
            <a:ext cx="182562" cy="182562"/>
          </a:xfrm>
          <a:prstGeom prst="rtTriangle">
            <a:avLst/>
          </a:prstGeom>
          <a:solidFill>
            <a:schemeClr val="accent2"/>
          </a:solidFill>
          <a:ln w="1270">
            <a:noFill/>
            <a:miter lim="800000"/>
            <a:headEnd/>
            <a:tailEnd/>
          </a:ln>
          <a:effectLst/>
        </p:spPr>
        <p:txBody>
          <a:bodyPr wrap="none" anchor="ctr"/>
          <a:lstStyle/>
          <a:p>
            <a:pPr>
              <a:defRPr/>
            </a:pPr>
            <a:endParaRPr lang="fr-FR" dirty="0"/>
          </a:p>
        </p:txBody>
      </p:sp>
      <p:sp>
        <p:nvSpPr>
          <p:cNvPr id="23" name="AutoShape 87"/>
          <p:cNvSpPr>
            <a:spLocks noChangeArrowheads="1"/>
          </p:cNvSpPr>
          <p:nvPr userDrawn="1"/>
        </p:nvSpPr>
        <p:spPr bwMode="auto">
          <a:xfrm rot="16200000" flipH="1" flipV="1">
            <a:off x="7924800" y="1577975"/>
            <a:ext cx="217488" cy="217488"/>
          </a:xfrm>
          <a:prstGeom prst="rtTriangle">
            <a:avLst/>
          </a:prstGeom>
          <a:solidFill>
            <a:schemeClr val="bg1"/>
          </a:solidFill>
          <a:ln w="1270">
            <a:noFill/>
            <a:miter lim="800000"/>
            <a:headEnd/>
            <a:tailEnd/>
          </a:ln>
          <a:effectLst/>
        </p:spPr>
        <p:txBody>
          <a:bodyPr wrap="none" anchor="ctr"/>
          <a:lstStyle/>
          <a:p>
            <a:pPr>
              <a:defRPr/>
            </a:pPr>
            <a:endParaRPr lang="fr-FR" dirty="0"/>
          </a:p>
        </p:txBody>
      </p:sp>
      <p:sp>
        <p:nvSpPr>
          <p:cNvPr id="1301506" name="Rectangle 2"/>
          <p:cNvSpPr>
            <a:spLocks noGrp="1" noChangeArrowheads="1"/>
          </p:cNvSpPr>
          <p:nvPr>
            <p:ph type="subTitle" idx="1"/>
          </p:nvPr>
        </p:nvSpPr>
        <p:spPr>
          <a:xfrm>
            <a:off x="546100" y="3305175"/>
            <a:ext cx="5089525" cy="1905000"/>
          </a:xfrm>
        </p:spPr>
        <p:txBody>
          <a:bodyPr/>
          <a:lstStyle>
            <a:lvl1pPr marL="0" indent="1588">
              <a:buFont typeface="Wingdings" pitchFamily="2" charset="2"/>
              <a:buNone/>
              <a:defRPr sz="2400">
                <a:solidFill>
                  <a:schemeClr val="accent2"/>
                </a:solidFill>
              </a:defRPr>
            </a:lvl1pPr>
          </a:lstStyle>
          <a:p>
            <a:r>
              <a:rPr lang="fr-FR" dirty="0" smtClean="0"/>
              <a:t>Cliquez pour modifier le style des sous-titres du masque</a:t>
            </a:r>
            <a:endParaRPr lang="fr-FR" dirty="0"/>
          </a:p>
        </p:txBody>
      </p:sp>
      <p:sp>
        <p:nvSpPr>
          <p:cNvPr id="1301516" name="Rectangle 12"/>
          <p:cNvSpPr>
            <a:spLocks noGrp="1" noChangeArrowheads="1"/>
          </p:cNvSpPr>
          <p:nvPr>
            <p:ph type="ctrTitle"/>
          </p:nvPr>
        </p:nvSpPr>
        <p:spPr>
          <a:xfrm>
            <a:off x="546100" y="1938338"/>
            <a:ext cx="4821238" cy="1238250"/>
          </a:xfrm>
        </p:spPr>
        <p:txBody>
          <a:bodyPr/>
          <a:lstStyle>
            <a:lvl1pPr>
              <a:defRPr>
                <a:solidFill>
                  <a:schemeClr val="bg1"/>
                </a:solidFill>
              </a:defRPr>
            </a:lvl1pPr>
          </a:lstStyle>
          <a:p>
            <a:r>
              <a:rPr lang="fr-FR"/>
              <a:t>Cliquez pour modifier le style du titre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3713" y="1020763"/>
            <a:ext cx="4240212" cy="515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86325" y="1020763"/>
            <a:ext cx="4240213" cy="515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69125" y="0"/>
            <a:ext cx="2157413" cy="6176963"/>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3713" y="0"/>
            <a:ext cx="6323012" cy="61769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groupe.caisse-epargne.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pSp>
        <p:nvGrpSpPr>
          <p:cNvPr id="3074" name="Group 64"/>
          <p:cNvGrpSpPr>
            <a:grpSpLocks/>
          </p:cNvGrpSpPr>
          <p:nvPr userDrawn="1"/>
        </p:nvGrpSpPr>
        <p:grpSpPr bwMode="auto">
          <a:xfrm>
            <a:off x="8842375" y="6556375"/>
            <a:ext cx="301625" cy="301625"/>
            <a:chOff x="965" y="2093"/>
            <a:chExt cx="349" cy="349"/>
          </a:xfrm>
        </p:grpSpPr>
        <p:sp>
          <p:nvSpPr>
            <p:cNvPr id="1300545" name="Freeform 65"/>
            <p:cNvSpPr>
              <a:spLocks/>
            </p:cNvSpPr>
            <p:nvPr userDrawn="1"/>
          </p:nvSpPr>
          <p:spPr bwMode="auto">
            <a:xfrm>
              <a:off x="967" y="2100"/>
              <a:ext cx="347" cy="342"/>
            </a:xfrm>
            <a:custGeom>
              <a:avLst/>
              <a:gdLst/>
              <a:ahLst/>
              <a:cxnLst>
                <a:cxn ang="0">
                  <a:pos x="0" y="120"/>
                </a:cxn>
                <a:cxn ang="0">
                  <a:pos x="120" y="0"/>
                </a:cxn>
                <a:cxn ang="0">
                  <a:pos x="348" y="0"/>
                </a:cxn>
                <a:cxn ang="0">
                  <a:pos x="348" y="342"/>
                </a:cxn>
                <a:cxn ang="0">
                  <a:pos x="0" y="342"/>
                </a:cxn>
                <a:cxn ang="0">
                  <a:pos x="0" y="120"/>
                </a:cxn>
              </a:cxnLst>
              <a:rect l="0" t="0" r="r" b="b"/>
              <a:pathLst>
                <a:path w="348" h="342">
                  <a:moveTo>
                    <a:pt x="0" y="120"/>
                  </a:moveTo>
                  <a:lnTo>
                    <a:pt x="120" y="0"/>
                  </a:lnTo>
                  <a:lnTo>
                    <a:pt x="348" y="0"/>
                  </a:lnTo>
                  <a:lnTo>
                    <a:pt x="348" y="342"/>
                  </a:lnTo>
                  <a:lnTo>
                    <a:pt x="0" y="342"/>
                  </a:lnTo>
                  <a:lnTo>
                    <a:pt x="0" y="120"/>
                  </a:lnTo>
                  <a:close/>
                </a:path>
              </a:pathLst>
            </a:custGeom>
            <a:solidFill>
              <a:schemeClr val="accent1"/>
            </a:solidFill>
            <a:ln w="9525" cap="flat" cmpd="sng">
              <a:noFill/>
              <a:prstDash val="solid"/>
              <a:round/>
              <a:headEnd/>
              <a:tailEnd/>
            </a:ln>
            <a:effectLst/>
          </p:spPr>
          <p:txBody>
            <a:bodyPr wrap="none"/>
            <a:lstStyle/>
            <a:p>
              <a:pPr>
                <a:defRPr/>
              </a:pPr>
              <a:endParaRPr lang="fr-FR" dirty="0"/>
            </a:p>
          </p:txBody>
        </p:sp>
        <p:sp>
          <p:nvSpPr>
            <p:cNvPr id="1300546" name="AutoShape 66"/>
            <p:cNvSpPr>
              <a:spLocks noChangeArrowheads="1"/>
            </p:cNvSpPr>
            <p:nvPr userDrawn="1"/>
          </p:nvSpPr>
          <p:spPr bwMode="auto">
            <a:xfrm rot="-5400000">
              <a:off x="965" y="2093"/>
              <a:ext cx="121" cy="121"/>
            </a:xfrm>
            <a:prstGeom prst="rtTriangle">
              <a:avLst/>
            </a:prstGeom>
            <a:solidFill>
              <a:schemeClr val="tx2"/>
            </a:solidFill>
            <a:ln w="1270">
              <a:noFill/>
              <a:miter lim="800000"/>
              <a:headEnd/>
              <a:tailEnd/>
            </a:ln>
            <a:effectLst/>
          </p:spPr>
          <p:txBody>
            <a:bodyPr wrap="none" anchor="ctr"/>
            <a:lstStyle/>
            <a:p>
              <a:pPr>
                <a:defRPr/>
              </a:pPr>
              <a:endParaRPr lang="fr-FR" dirty="0"/>
            </a:p>
          </p:txBody>
        </p:sp>
      </p:grpSp>
      <p:sp>
        <p:nvSpPr>
          <p:cNvPr id="1300543" name="Rectangle 63"/>
          <p:cNvSpPr>
            <a:spLocks noChangeArrowheads="1"/>
          </p:cNvSpPr>
          <p:nvPr userDrawn="1"/>
        </p:nvSpPr>
        <p:spPr bwMode="auto">
          <a:xfrm>
            <a:off x="98425" y="6562725"/>
            <a:ext cx="8694738" cy="295275"/>
          </a:xfrm>
          <a:prstGeom prst="rect">
            <a:avLst/>
          </a:prstGeom>
          <a:solidFill>
            <a:schemeClr val="accent1"/>
          </a:solidFill>
          <a:ln w="9525">
            <a:noFill/>
            <a:miter lim="800000"/>
            <a:headEnd/>
            <a:tailEnd/>
          </a:ln>
          <a:effectLst/>
        </p:spPr>
        <p:txBody>
          <a:bodyPr wrap="none" anchor="ctr"/>
          <a:lstStyle/>
          <a:p>
            <a:pPr>
              <a:defRPr/>
            </a:pPr>
            <a:endParaRPr lang="fr-FR" dirty="0"/>
          </a:p>
        </p:txBody>
      </p:sp>
      <p:grpSp>
        <p:nvGrpSpPr>
          <p:cNvPr id="3076" name="Group 60"/>
          <p:cNvGrpSpPr>
            <a:grpSpLocks/>
          </p:cNvGrpSpPr>
          <p:nvPr userDrawn="1"/>
        </p:nvGrpSpPr>
        <p:grpSpPr bwMode="auto">
          <a:xfrm>
            <a:off x="-3175" y="6556375"/>
            <a:ext cx="301625" cy="301625"/>
            <a:chOff x="965" y="2093"/>
            <a:chExt cx="349" cy="349"/>
          </a:xfrm>
        </p:grpSpPr>
        <p:sp>
          <p:nvSpPr>
            <p:cNvPr id="1300541" name="Freeform 61"/>
            <p:cNvSpPr>
              <a:spLocks/>
            </p:cNvSpPr>
            <p:nvPr userDrawn="1"/>
          </p:nvSpPr>
          <p:spPr bwMode="auto">
            <a:xfrm>
              <a:off x="967" y="2100"/>
              <a:ext cx="347" cy="342"/>
            </a:xfrm>
            <a:custGeom>
              <a:avLst/>
              <a:gdLst/>
              <a:ahLst/>
              <a:cxnLst>
                <a:cxn ang="0">
                  <a:pos x="0" y="120"/>
                </a:cxn>
                <a:cxn ang="0">
                  <a:pos x="120" y="0"/>
                </a:cxn>
                <a:cxn ang="0">
                  <a:pos x="348" y="0"/>
                </a:cxn>
                <a:cxn ang="0">
                  <a:pos x="348" y="342"/>
                </a:cxn>
                <a:cxn ang="0">
                  <a:pos x="0" y="342"/>
                </a:cxn>
                <a:cxn ang="0">
                  <a:pos x="0" y="120"/>
                </a:cxn>
              </a:cxnLst>
              <a:rect l="0" t="0" r="r" b="b"/>
              <a:pathLst>
                <a:path w="348" h="342">
                  <a:moveTo>
                    <a:pt x="0" y="120"/>
                  </a:moveTo>
                  <a:lnTo>
                    <a:pt x="120" y="0"/>
                  </a:lnTo>
                  <a:lnTo>
                    <a:pt x="348" y="0"/>
                  </a:lnTo>
                  <a:lnTo>
                    <a:pt x="348" y="342"/>
                  </a:lnTo>
                  <a:lnTo>
                    <a:pt x="0" y="342"/>
                  </a:lnTo>
                  <a:lnTo>
                    <a:pt x="0" y="120"/>
                  </a:lnTo>
                  <a:close/>
                </a:path>
              </a:pathLst>
            </a:custGeom>
            <a:solidFill>
              <a:schemeClr val="accent1"/>
            </a:solidFill>
            <a:ln w="9525" cap="flat" cmpd="sng">
              <a:noFill/>
              <a:prstDash val="solid"/>
              <a:round/>
              <a:headEnd/>
              <a:tailEnd/>
            </a:ln>
            <a:effectLst/>
          </p:spPr>
          <p:txBody>
            <a:bodyPr wrap="none"/>
            <a:lstStyle/>
            <a:p>
              <a:pPr>
                <a:defRPr/>
              </a:pPr>
              <a:endParaRPr lang="fr-FR" dirty="0"/>
            </a:p>
          </p:txBody>
        </p:sp>
        <p:sp>
          <p:nvSpPr>
            <p:cNvPr id="1300542" name="AutoShape 62"/>
            <p:cNvSpPr>
              <a:spLocks noChangeArrowheads="1"/>
            </p:cNvSpPr>
            <p:nvPr userDrawn="1"/>
          </p:nvSpPr>
          <p:spPr bwMode="auto">
            <a:xfrm rot="-5400000">
              <a:off x="965" y="2093"/>
              <a:ext cx="121" cy="121"/>
            </a:xfrm>
            <a:prstGeom prst="rtTriangle">
              <a:avLst/>
            </a:prstGeom>
            <a:solidFill>
              <a:schemeClr val="accent2"/>
            </a:solidFill>
            <a:ln w="1270">
              <a:noFill/>
              <a:miter lim="800000"/>
              <a:headEnd/>
              <a:tailEnd/>
            </a:ln>
            <a:effectLst/>
          </p:spPr>
          <p:txBody>
            <a:bodyPr wrap="none" anchor="ctr"/>
            <a:lstStyle/>
            <a:p>
              <a:pPr>
                <a:defRPr/>
              </a:pPr>
              <a:endParaRPr lang="fr-FR" dirty="0"/>
            </a:p>
          </p:txBody>
        </p:sp>
      </p:grpSp>
      <p:sp>
        <p:nvSpPr>
          <p:cNvPr id="3077" name="Rectangle 11"/>
          <p:cNvSpPr>
            <a:spLocks noGrp="1" noChangeArrowheads="1"/>
          </p:cNvSpPr>
          <p:nvPr>
            <p:ph type="body" idx="1"/>
          </p:nvPr>
        </p:nvSpPr>
        <p:spPr bwMode="auto">
          <a:xfrm>
            <a:off x="493713" y="1020763"/>
            <a:ext cx="8632825" cy="515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err="1" smtClean="0"/>
              <a:t>Quatrieme</a:t>
            </a:r>
            <a:r>
              <a:rPr lang="fr-FR" dirty="0" smtClean="0"/>
              <a:t> niveau </a:t>
            </a:r>
          </a:p>
          <a:p>
            <a:pPr lvl="4"/>
            <a:r>
              <a:rPr lang="fr-FR" dirty="0" smtClean="0"/>
              <a:t>Cinquième niveau</a:t>
            </a:r>
          </a:p>
          <a:p>
            <a:pPr lvl="4"/>
            <a:endParaRPr lang="fr-FR" dirty="0" smtClean="0"/>
          </a:p>
        </p:txBody>
      </p:sp>
      <p:sp>
        <p:nvSpPr>
          <p:cNvPr id="1300494" name="Text Box 14"/>
          <p:cNvSpPr txBox="1">
            <a:spLocks noChangeArrowheads="1"/>
          </p:cNvSpPr>
          <p:nvPr userDrawn="1"/>
        </p:nvSpPr>
        <p:spPr bwMode="auto">
          <a:xfrm>
            <a:off x="166688" y="6608826"/>
            <a:ext cx="6388491" cy="215444"/>
          </a:xfrm>
          <a:prstGeom prst="rect">
            <a:avLst/>
          </a:prstGeom>
          <a:noFill/>
          <a:ln w="9525">
            <a:noFill/>
            <a:miter lim="800000"/>
            <a:headEnd/>
            <a:tailEnd/>
          </a:ln>
          <a:effectLst/>
        </p:spPr>
        <p:txBody>
          <a:bodyPr wrap="square" lIns="0" tIns="0" rIns="0" bIns="0">
            <a:spAutoFit/>
          </a:bodyPr>
          <a:lstStyle/>
          <a:p>
            <a:pPr>
              <a:spcBef>
                <a:spcPct val="50000"/>
              </a:spcBef>
              <a:defRPr/>
            </a:pPr>
            <a:r>
              <a:rPr lang="fr-FR" sz="1400" b="1" baseline="0" dirty="0" smtClean="0">
                <a:solidFill>
                  <a:schemeClr val="accent2"/>
                </a:solidFill>
              </a:rPr>
              <a:t>DRCCP</a:t>
            </a:r>
            <a:r>
              <a:rPr lang="fr-FR" sz="1400" b="1" dirty="0" smtClean="0">
                <a:solidFill>
                  <a:schemeClr val="accent2"/>
                </a:solidFill>
              </a:rPr>
              <a:t> – Service Lutte</a:t>
            </a:r>
            <a:r>
              <a:rPr lang="fr-FR" sz="1400" b="1" baseline="0" dirty="0" smtClean="0">
                <a:solidFill>
                  <a:schemeClr val="accent2"/>
                </a:solidFill>
              </a:rPr>
              <a:t> Anti Fraudes – Mise à jour du 14/05/2019</a:t>
            </a:r>
            <a:endParaRPr lang="fr-FR" sz="1000" b="1" dirty="0">
              <a:solidFill>
                <a:schemeClr val="bg1"/>
              </a:solidFill>
            </a:endParaRPr>
          </a:p>
        </p:txBody>
      </p:sp>
      <p:sp>
        <p:nvSpPr>
          <p:cNvPr id="1300495" name="Text Box 15"/>
          <p:cNvSpPr txBox="1">
            <a:spLocks noChangeArrowheads="1"/>
          </p:cNvSpPr>
          <p:nvPr userDrawn="1"/>
        </p:nvSpPr>
        <p:spPr bwMode="auto">
          <a:xfrm>
            <a:off x="8831263" y="6653213"/>
            <a:ext cx="341312" cy="152400"/>
          </a:xfrm>
          <a:prstGeom prst="rect">
            <a:avLst/>
          </a:prstGeom>
          <a:noFill/>
          <a:ln w="9525">
            <a:noFill/>
            <a:miter lim="800000"/>
            <a:headEnd/>
            <a:tailEnd/>
          </a:ln>
          <a:effectLst/>
        </p:spPr>
        <p:txBody>
          <a:bodyPr lIns="0" tIns="0" rIns="0" bIns="0">
            <a:spAutoFit/>
          </a:bodyPr>
          <a:lstStyle/>
          <a:p>
            <a:pPr algn="ctr">
              <a:spcBef>
                <a:spcPct val="0"/>
              </a:spcBef>
              <a:defRPr/>
            </a:pPr>
            <a:fld id="{AEBC4E8E-3122-4918-A153-C02F69A43A38}" type="slidenum">
              <a:rPr lang="fr-FR" sz="1000" b="1">
                <a:solidFill>
                  <a:schemeClr val="bg1"/>
                </a:solidFill>
              </a:rPr>
              <a:pPr algn="ctr">
                <a:spcBef>
                  <a:spcPct val="0"/>
                </a:spcBef>
                <a:defRPr/>
              </a:pPr>
              <a:t>‹N°›</a:t>
            </a:fld>
            <a:r>
              <a:rPr lang="fr-FR" sz="1000" dirty="0">
                <a:solidFill>
                  <a:schemeClr val="bg1"/>
                </a:solidFill>
              </a:rPr>
              <a:t> </a:t>
            </a:r>
            <a:endParaRPr lang="fr-FR" dirty="0">
              <a:solidFill>
                <a:schemeClr val="bg1"/>
              </a:solidFill>
            </a:endParaRPr>
          </a:p>
        </p:txBody>
      </p:sp>
      <p:sp>
        <p:nvSpPr>
          <p:cNvPr id="1300500" name="Line 20"/>
          <p:cNvSpPr>
            <a:spLocks noChangeShapeType="1"/>
          </p:cNvSpPr>
          <p:nvPr userDrawn="1"/>
        </p:nvSpPr>
        <p:spPr bwMode="auto">
          <a:xfrm>
            <a:off x="0" y="868363"/>
            <a:ext cx="9144000" cy="0"/>
          </a:xfrm>
          <a:prstGeom prst="line">
            <a:avLst/>
          </a:prstGeom>
          <a:noFill/>
          <a:ln w="9525">
            <a:solidFill>
              <a:schemeClr val="accent1"/>
            </a:solidFill>
            <a:round/>
            <a:headEnd/>
            <a:tailEnd/>
          </a:ln>
          <a:effectLst/>
        </p:spPr>
        <p:txBody>
          <a:bodyPr wrap="none"/>
          <a:lstStyle/>
          <a:p>
            <a:pPr>
              <a:defRPr/>
            </a:pPr>
            <a:endParaRPr lang="fr-FR" dirty="0"/>
          </a:p>
        </p:txBody>
      </p:sp>
      <p:sp>
        <p:nvSpPr>
          <p:cNvPr id="3081" name="Rectangle 46"/>
          <p:cNvSpPr>
            <a:spLocks noGrp="1" noChangeArrowheads="1"/>
          </p:cNvSpPr>
          <p:nvPr>
            <p:ph type="title"/>
          </p:nvPr>
        </p:nvSpPr>
        <p:spPr bwMode="auto">
          <a:xfrm>
            <a:off x="871538" y="0"/>
            <a:ext cx="8088312"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smtClean="0"/>
              <a:t>Cliquez pour modifier le style du titre</a:t>
            </a:r>
          </a:p>
        </p:txBody>
      </p:sp>
      <p:sp>
        <p:nvSpPr>
          <p:cNvPr id="1300553" name="Rectangle 73">
            <a:hlinkClick r:id="rId13"/>
          </p:cNvPr>
          <p:cNvSpPr>
            <a:spLocks noChangeArrowheads="1"/>
          </p:cNvSpPr>
          <p:nvPr userDrawn="1"/>
        </p:nvSpPr>
        <p:spPr bwMode="auto">
          <a:xfrm>
            <a:off x="7267575" y="6596063"/>
            <a:ext cx="1525588" cy="233362"/>
          </a:xfrm>
          <a:prstGeom prst="rect">
            <a:avLst/>
          </a:prstGeom>
          <a:noFill/>
          <a:ln w="9525">
            <a:noFill/>
            <a:miter lim="800000"/>
            <a:headEnd/>
            <a:tailEnd/>
          </a:ln>
          <a:effectLst/>
        </p:spPr>
        <p:txBody>
          <a:bodyPr wrap="none" anchor="ctr"/>
          <a:lstStyle/>
          <a:p>
            <a:pPr>
              <a:defRPr/>
            </a:pPr>
            <a:endParaRPr lang="fr-FR" dirty="0"/>
          </a:p>
        </p:txBody>
      </p:sp>
      <p:pic>
        <p:nvPicPr>
          <p:cNvPr id="16" name="Image 15"/>
          <p:cNvPicPr/>
          <p:nvPr userDrawn="1"/>
        </p:nvPicPr>
        <p:blipFill rotWithShape="1">
          <a:blip r:embed="rId14" cstate="print">
            <a:extLst>
              <a:ext uri="{28A0092B-C50C-407E-A947-70E740481C1C}">
                <a14:useLocalDpi xmlns:a14="http://schemas.microsoft.com/office/drawing/2010/main" val="0"/>
              </a:ext>
            </a:extLst>
          </a:blip>
          <a:srcRect t="9763" b="-1"/>
          <a:stretch/>
        </p:blipFill>
        <p:spPr bwMode="auto">
          <a:xfrm>
            <a:off x="7498398" y="6551930"/>
            <a:ext cx="1294765" cy="306070"/>
          </a:xfrm>
          <a:prstGeom prst="rect">
            <a:avLst/>
          </a:prstGeom>
          <a:ln>
            <a:noFill/>
          </a:ln>
          <a:extLst>
            <a:ext uri="{53640926-AAD7-44D8-BBD7-CCE9431645EC}">
              <a14:shadowObscured xmlns:a14="http://schemas.microsoft.com/office/drawing/2010/main"/>
            </a:ext>
          </a:extLst>
        </p:spPr>
      </p:pic>
    </p:spTree>
  </p:cSld>
  <p:clrMap bg1="lt1" tx1="dk1" bg2="lt2" tx2="dk2" accent1="accent1" accent2="accent2" accent3="accent3" accent4="accent4" accent5="accent5" accent6="accent6" hlink="hlink" folHlink="folHlink"/>
  <p:sldLayoutIdLst>
    <p:sldLayoutId id="2147483756"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hdr="0" dt="0"/>
  <p:txStyles>
    <p:titleStyle>
      <a:lvl1pPr algn="l" rtl="0" eaLnBrk="0" fontAlgn="base" hangingPunct="0">
        <a:spcBef>
          <a:spcPct val="0"/>
        </a:spcBef>
        <a:spcAft>
          <a:spcPct val="0"/>
        </a:spcAft>
        <a:defRPr sz="3000" b="1">
          <a:solidFill>
            <a:schemeClr val="folHlink"/>
          </a:solidFill>
          <a:latin typeface="+mj-lt"/>
          <a:ea typeface="+mj-ea"/>
          <a:cs typeface="+mj-cs"/>
        </a:defRPr>
      </a:lvl1pPr>
      <a:lvl2pPr algn="l" rtl="0" eaLnBrk="0" fontAlgn="base" hangingPunct="0">
        <a:spcBef>
          <a:spcPct val="0"/>
        </a:spcBef>
        <a:spcAft>
          <a:spcPct val="0"/>
        </a:spcAft>
        <a:defRPr sz="3000" b="1">
          <a:solidFill>
            <a:schemeClr val="folHlink"/>
          </a:solidFill>
          <a:latin typeface="Arial Narrow" pitchFamily="34" charset="0"/>
        </a:defRPr>
      </a:lvl2pPr>
      <a:lvl3pPr algn="l" rtl="0" eaLnBrk="0" fontAlgn="base" hangingPunct="0">
        <a:spcBef>
          <a:spcPct val="0"/>
        </a:spcBef>
        <a:spcAft>
          <a:spcPct val="0"/>
        </a:spcAft>
        <a:defRPr sz="3000" b="1">
          <a:solidFill>
            <a:schemeClr val="folHlink"/>
          </a:solidFill>
          <a:latin typeface="Arial Narrow" pitchFamily="34" charset="0"/>
        </a:defRPr>
      </a:lvl3pPr>
      <a:lvl4pPr algn="l" rtl="0" eaLnBrk="0" fontAlgn="base" hangingPunct="0">
        <a:spcBef>
          <a:spcPct val="0"/>
        </a:spcBef>
        <a:spcAft>
          <a:spcPct val="0"/>
        </a:spcAft>
        <a:defRPr sz="3000" b="1">
          <a:solidFill>
            <a:schemeClr val="folHlink"/>
          </a:solidFill>
          <a:latin typeface="Arial Narrow" pitchFamily="34" charset="0"/>
        </a:defRPr>
      </a:lvl4pPr>
      <a:lvl5pPr algn="l" rtl="0" eaLnBrk="0" fontAlgn="base" hangingPunct="0">
        <a:spcBef>
          <a:spcPct val="0"/>
        </a:spcBef>
        <a:spcAft>
          <a:spcPct val="0"/>
        </a:spcAft>
        <a:defRPr sz="3000" b="1">
          <a:solidFill>
            <a:schemeClr val="folHlink"/>
          </a:solidFill>
          <a:latin typeface="Arial Narrow" pitchFamily="34" charset="0"/>
        </a:defRPr>
      </a:lvl5pPr>
      <a:lvl6pPr marL="457200" algn="l" rtl="0" fontAlgn="base">
        <a:spcBef>
          <a:spcPct val="0"/>
        </a:spcBef>
        <a:spcAft>
          <a:spcPct val="0"/>
        </a:spcAft>
        <a:defRPr sz="3000" b="1">
          <a:solidFill>
            <a:schemeClr val="folHlink"/>
          </a:solidFill>
          <a:latin typeface="Arial Narrow" pitchFamily="34" charset="0"/>
        </a:defRPr>
      </a:lvl6pPr>
      <a:lvl7pPr marL="914400" algn="l" rtl="0" fontAlgn="base">
        <a:spcBef>
          <a:spcPct val="0"/>
        </a:spcBef>
        <a:spcAft>
          <a:spcPct val="0"/>
        </a:spcAft>
        <a:defRPr sz="3000" b="1">
          <a:solidFill>
            <a:schemeClr val="folHlink"/>
          </a:solidFill>
          <a:latin typeface="Arial Narrow" pitchFamily="34" charset="0"/>
        </a:defRPr>
      </a:lvl7pPr>
      <a:lvl8pPr marL="1371600" algn="l" rtl="0" fontAlgn="base">
        <a:spcBef>
          <a:spcPct val="0"/>
        </a:spcBef>
        <a:spcAft>
          <a:spcPct val="0"/>
        </a:spcAft>
        <a:defRPr sz="3000" b="1">
          <a:solidFill>
            <a:schemeClr val="folHlink"/>
          </a:solidFill>
          <a:latin typeface="Arial Narrow" pitchFamily="34" charset="0"/>
        </a:defRPr>
      </a:lvl8pPr>
      <a:lvl9pPr marL="1828800" algn="l" rtl="0" fontAlgn="base">
        <a:spcBef>
          <a:spcPct val="0"/>
        </a:spcBef>
        <a:spcAft>
          <a:spcPct val="0"/>
        </a:spcAft>
        <a:defRPr sz="3000" b="1">
          <a:solidFill>
            <a:schemeClr val="folHlink"/>
          </a:solidFill>
          <a:latin typeface="Arial Narrow" pitchFamily="34" charset="0"/>
        </a:defRPr>
      </a:lvl9pPr>
    </p:titleStyle>
    <p:body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fsmsp.impots.gouv.fr/secavis/" TargetMode="External"/><Relationship Id="rId2" Type="http://schemas.openxmlformats.org/officeDocument/2006/relationships/hyperlink" Target="http://www.impots.gouv.fr/"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lgn="ctr">
              <a:buNone/>
            </a:pPr>
            <a:endParaRPr lang="fr-FR" sz="2400" b="1" dirty="0" smtClean="0"/>
          </a:p>
          <a:p>
            <a:pPr lvl="0" algn="ctr">
              <a:buNone/>
            </a:pPr>
            <a:endParaRPr lang="fr-FR" sz="2400" b="1" dirty="0" smtClean="0"/>
          </a:p>
          <a:p>
            <a:pPr lvl="0" algn="ctr">
              <a:buNone/>
            </a:pPr>
            <a:r>
              <a:rPr lang="fr-FR" sz="4000" b="1" dirty="0" smtClean="0"/>
              <a:t>CONTROLES DES</a:t>
            </a:r>
          </a:p>
          <a:p>
            <a:pPr lvl="0" algn="ctr">
              <a:buNone/>
            </a:pPr>
            <a:r>
              <a:rPr lang="fr-FR" sz="4000" b="1" dirty="0" smtClean="0"/>
              <a:t>PIECES DU DRC</a:t>
            </a:r>
            <a:endParaRPr lang="fr-FR"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latin typeface="Calibri" pitchFamily="34" charset="0"/>
                <a:cs typeface="Calibri" pitchFamily="34" charset="0"/>
              </a:rPr>
              <a:t>SOMMAIRE</a:t>
            </a:r>
            <a:endParaRPr lang="fr-FR" sz="2400" dirty="0">
              <a:latin typeface="Calibri" pitchFamily="34" charset="0"/>
              <a:cs typeface="Calibri" pitchFamily="34" charset="0"/>
            </a:endParaRPr>
          </a:p>
        </p:txBody>
      </p:sp>
      <p:sp>
        <p:nvSpPr>
          <p:cNvPr id="3" name="Espace réservé du contenu 2"/>
          <p:cNvSpPr>
            <a:spLocks noGrp="1"/>
          </p:cNvSpPr>
          <p:nvPr>
            <p:ph idx="1"/>
          </p:nvPr>
        </p:nvSpPr>
        <p:spPr/>
        <p:txBody>
          <a:bodyPr/>
          <a:lstStyle/>
          <a:p>
            <a:endParaRPr lang="fr-FR" dirty="0"/>
          </a:p>
          <a:p>
            <a:pPr marL="542925" lvl="1" indent="0">
              <a:buNone/>
            </a:pPr>
            <a:r>
              <a:rPr lang="fr-FR" sz="2400" b="1" dirty="0" smtClean="0">
                <a:latin typeface="Calibri" pitchFamily="34" charset="0"/>
                <a:cs typeface="Calibri" pitchFamily="34" charset="0"/>
              </a:rPr>
              <a:t>1 – DOCUMENTS D’IDENTITE</a:t>
            </a:r>
          </a:p>
          <a:p>
            <a:pPr marL="542925" lvl="1" indent="0">
              <a:buNone/>
            </a:pPr>
            <a:endParaRPr lang="fr-FR" sz="2400" b="1" dirty="0">
              <a:latin typeface="Calibri" pitchFamily="34" charset="0"/>
              <a:cs typeface="Calibri" pitchFamily="34" charset="0"/>
            </a:endParaRPr>
          </a:p>
          <a:p>
            <a:pPr marL="542925" lvl="1" indent="0">
              <a:buNone/>
            </a:pPr>
            <a:r>
              <a:rPr lang="fr-FR" sz="2400" b="1" dirty="0" smtClean="0">
                <a:latin typeface="Calibri" pitchFamily="34" charset="0"/>
                <a:cs typeface="Calibri" pitchFamily="34" charset="0"/>
              </a:rPr>
              <a:t>2 – FICHES DE SALAIRE</a:t>
            </a:r>
          </a:p>
          <a:p>
            <a:pPr marL="542925" lvl="1" indent="0">
              <a:buNone/>
            </a:pPr>
            <a:endParaRPr lang="fr-FR" sz="2400" b="1" dirty="0">
              <a:latin typeface="Calibri" pitchFamily="34" charset="0"/>
              <a:cs typeface="Calibri" pitchFamily="34" charset="0"/>
            </a:endParaRPr>
          </a:p>
          <a:p>
            <a:pPr marL="542925" lvl="1" indent="0">
              <a:buNone/>
            </a:pPr>
            <a:r>
              <a:rPr lang="fr-FR" sz="2400" b="1" dirty="0" smtClean="0">
                <a:latin typeface="Calibri" pitchFamily="34" charset="0"/>
                <a:cs typeface="Calibri" pitchFamily="34" charset="0"/>
              </a:rPr>
              <a:t>3 – AVIS D’IMPOSITION</a:t>
            </a:r>
          </a:p>
          <a:p>
            <a:pPr marL="542925" lvl="1" indent="0">
              <a:buNone/>
            </a:pPr>
            <a:endParaRPr lang="fr-FR" sz="2400" b="1" dirty="0">
              <a:latin typeface="Calibri" pitchFamily="34" charset="0"/>
              <a:cs typeface="Calibri" pitchFamily="34" charset="0"/>
            </a:endParaRPr>
          </a:p>
          <a:p>
            <a:pPr marL="542925" lvl="1" indent="0">
              <a:buNone/>
            </a:pPr>
            <a:r>
              <a:rPr lang="fr-FR" sz="2400" b="1" dirty="0" smtClean="0">
                <a:latin typeface="Calibri" pitchFamily="34" charset="0"/>
                <a:cs typeface="Calibri" pitchFamily="34" charset="0"/>
              </a:rPr>
              <a:t>4 - JUSTIFICATIFS </a:t>
            </a:r>
            <a:r>
              <a:rPr lang="fr-FR" sz="2400" b="1" dirty="0">
                <a:latin typeface="Calibri" pitchFamily="34" charset="0"/>
                <a:cs typeface="Calibri" pitchFamily="34" charset="0"/>
              </a:rPr>
              <a:t>DE </a:t>
            </a:r>
            <a:r>
              <a:rPr lang="fr-FR" sz="2400" b="1" dirty="0" smtClean="0">
                <a:latin typeface="Calibri" pitchFamily="34" charset="0"/>
                <a:cs typeface="Calibri" pitchFamily="34" charset="0"/>
              </a:rPr>
              <a:t>DOMICILE</a:t>
            </a:r>
          </a:p>
          <a:p>
            <a:pPr marL="542925" lvl="1" indent="0">
              <a:buNone/>
            </a:pPr>
            <a:endParaRPr lang="fr-FR" sz="2400" b="1" dirty="0">
              <a:latin typeface="Calibri" pitchFamily="34" charset="0"/>
              <a:cs typeface="Calibri" pitchFamily="34" charset="0"/>
            </a:endParaRPr>
          </a:p>
          <a:p>
            <a:pPr marL="542925" lvl="1" indent="0">
              <a:buNone/>
            </a:pPr>
            <a:r>
              <a:rPr lang="fr-FR" sz="2400" b="1" dirty="0" smtClean="0">
                <a:latin typeface="Calibri" pitchFamily="34" charset="0"/>
                <a:cs typeface="Calibri" pitchFamily="34" charset="0"/>
              </a:rPr>
              <a:t>5 - RELEVES </a:t>
            </a:r>
            <a:r>
              <a:rPr lang="fr-FR" sz="2400" b="1" dirty="0">
                <a:latin typeface="Calibri" pitchFamily="34" charset="0"/>
                <a:cs typeface="Calibri" pitchFamily="34" charset="0"/>
              </a:rPr>
              <a:t>DE COMPTES – BANQUES EXTERNES</a:t>
            </a:r>
          </a:p>
        </p:txBody>
      </p:sp>
    </p:spTree>
    <p:extLst>
      <p:ext uri="{BB962C8B-B14F-4D97-AF65-F5344CB8AC3E}">
        <p14:creationId xmlns:p14="http://schemas.microsoft.com/office/powerpoint/2010/main" val="23975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latin typeface="Calibri" pitchFamily="34" charset="0"/>
                <a:cs typeface="Calibri" pitchFamily="34" charset="0"/>
              </a:rPr>
              <a:t>1 - DOCUMENTS D’IDENTITE</a:t>
            </a:r>
            <a:endParaRPr lang="fr-FR" sz="2400" dirty="0">
              <a:latin typeface="Calibri" pitchFamily="34" charset="0"/>
              <a:cs typeface="Calibri" pitchFamily="34" charset="0"/>
            </a:endParaRPr>
          </a:p>
        </p:txBody>
      </p:sp>
      <p:sp>
        <p:nvSpPr>
          <p:cNvPr id="3" name="Espace réservé du contenu 2"/>
          <p:cNvSpPr>
            <a:spLocks noGrp="1"/>
          </p:cNvSpPr>
          <p:nvPr>
            <p:ph idx="1"/>
          </p:nvPr>
        </p:nvSpPr>
        <p:spPr>
          <a:xfrm>
            <a:off x="17461" y="878774"/>
            <a:ext cx="9126539" cy="5415148"/>
          </a:xfrm>
        </p:spPr>
        <p:txBody>
          <a:bodyPr lIns="144000"/>
          <a:lstStyle/>
          <a:p>
            <a:pPr marL="1588" indent="0">
              <a:buNone/>
            </a:pPr>
            <a:r>
              <a:rPr lang="fr-FR" sz="1600" dirty="0" smtClean="0">
                <a:latin typeface="Calibri" pitchFamily="34" charset="0"/>
                <a:cs typeface="Calibri" pitchFamily="34" charset="0"/>
              </a:rPr>
              <a:t>Dans le cadre de notre activité, nous sommes confrontés à de nombreux faux documents. Malgré leurs qualités, il est parfois possible de déceler très rapidement un faux, simplement à l’œil nu. </a:t>
            </a:r>
          </a:p>
          <a:p>
            <a:pPr marL="1588" indent="0">
              <a:buNone/>
            </a:pPr>
            <a:endParaRPr lang="fr-FR" sz="1600" dirty="0" smtClean="0">
              <a:latin typeface="Calibri" pitchFamily="34" charset="0"/>
              <a:cs typeface="Calibri" pitchFamily="34" charset="0"/>
            </a:endParaRPr>
          </a:p>
          <a:p>
            <a:r>
              <a:rPr lang="fr-FR" sz="1600" b="1" dirty="0" smtClean="0">
                <a:latin typeface="Calibri" pitchFamily="34" charset="0"/>
                <a:cs typeface="Calibri" pitchFamily="34" charset="0"/>
              </a:rPr>
              <a:t>Carte Nationale d’Identité Française :</a:t>
            </a:r>
          </a:p>
          <a:p>
            <a:pPr marL="1588" indent="0">
              <a:buNone/>
            </a:pPr>
            <a:endParaRPr lang="fr-FR" sz="1600" b="1" dirty="0" smtClean="0">
              <a:latin typeface="Calibri" pitchFamily="34" charset="0"/>
              <a:cs typeface="Calibri" pitchFamily="34" charset="0"/>
            </a:endParaRPr>
          </a:p>
          <a:p>
            <a:pPr lvl="1"/>
            <a:r>
              <a:rPr lang="fr-FR" sz="1600" dirty="0" smtClean="0">
                <a:latin typeface="Calibri" pitchFamily="34" charset="0"/>
                <a:cs typeface="Calibri" pitchFamily="34" charset="0"/>
              </a:rPr>
              <a:t>Vérifiez toujours </a:t>
            </a:r>
            <a:r>
              <a:rPr lang="fr-FR" sz="1600" b="1" dirty="0" smtClean="0">
                <a:latin typeface="Calibri" pitchFamily="34" charset="0"/>
                <a:cs typeface="Calibri" pitchFamily="34" charset="0"/>
              </a:rPr>
              <a:t>les dates de validité</a:t>
            </a:r>
            <a:r>
              <a:rPr lang="fr-FR" sz="1600" dirty="0" smtClean="0">
                <a:latin typeface="Calibri" pitchFamily="34" charset="0"/>
                <a:cs typeface="Calibri" pitchFamily="34" charset="0"/>
              </a:rPr>
              <a:t> des documents</a:t>
            </a:r>
            <a:r>
              <a:rPr lang="fr-FR" sz="1600" dirty="0">
                <a:latin typeface="Calibri" pitchFamily="34" charset="0"/>
                <a:cs typeface="Calibri" pitchFamily="34" charset="0"/>
              </a:rPr>
              <a:t>.</a:t>
            </a:r>
            <a:r>
              <a:rPr lang="fr-FR" sz="1600" dirty="0" smtClean="0">
                <a:latin typeface="Calibri" pitchFamily="34" charset="0"/>
                <a:cs typeface="Calibri" pitchFamily="34" charset="0"/>
              </a:rPr>
              <a:t> </a:t>
            </a:r>
            <a:r>
              <a:rPr lang="fr-FR" sz="1600" dirty="0">
                <a:latin typeface="Calibri" pitchFamily="34" charset="0"/>
                <a:cs typeface="Calibri" pitchFamily="34" charset="0"/>
              </a:rPr>
              <a:t>D</a:t>
            </a:r>
            <a:r>
              <a:rPr lang="fr-FR" sz="1600" dirty="0" smtClean="0">
                <a:latin typeface="Calibri" pitchFamily="34" charset="0"/>
                <a:cs typeface="Calibri" pitchFamily="34" charset="0"/>
              </a:rPr>
              <a:t>epuis le 01/01/2014 ,  la durée de validité des CNI françaises est passé de 10 à </a:t>
            </a:r>
            <a:r>
              <a:rPr lang="fr-FR" sz="1600" b="1" dirty="0" smtClean="0">
                <a:latin typeface="Calibri" pitchFamily="34" charset="0"/>
                <a:cs typeface="Calibri" pitchFamily="34" charset="0"/>
              </a:rPr>
              <a:t>15 ans</a:t>
            </a:r>
            <a:r>
              <a:rPr lang="fr-FR" sz="1600" b="1" dirty="0">
                <a:latin typeface="Calibri" pitchFamily="34" charset="0"/>
                <a:cs typeface="Calibri" pitchFamily="34" charset="0"/>
              </a:rPr>
              <a:t> </a:t>
            </a:r>
            <a:r>
              <a:rPr lang="fr-FR" sz="1600" b="1" dirty="0" smtClean="0">
                <a:latin typeface="Calibri" pitchFamily="34" charset="0"/>
                <a:cs typeface="Calibri" pitchFamily="34" charset="0"/>
              </a:rPr>
              <a:t>pour les majeurs </a:t>
            </a:r>
            <a:r>
              <a:rPr lang="fr-FR" sz="1600" dirty="0" smtClean="0">
                <a:latin typeface="Calibri" pitchFamily="34" charset="0"/>
                <a:cs typeface="Calibri" pitchFamily="34" charset="0"/>
              </a:rPr>
              <a:t>et reste fixée à </a:t>
            </a:r>
            <a:r>
              <a:rPr lang="fr-FR" sz="1600" b="1" dirty="0" smtClean="0">
                <a:latin typeface="Calibri" pitchFamily="34" charset="0"/>
                <a:cs typeface="Calibri" pitchFamily="34" charset="0"/>
              </a:rPr>
              <a:t>10 ans pour les personnes qui sont mineures</a:t>
            </a:r>
            <a:r>
              <a:rPr lang="fr-FR" sz="1600" dirty="0" smtClean="0">
                <a:latin typeface="Calibri" pitchFamily="34" charset="0"/>
                <a:cs typeface="Calibri" pitchFamily="34" charset="0"/>
              </a:rPr>
              <a:t> à la date de délivrance. Ceci s’applique aux nouvelles CNI mais également aux CNI sécurisées (plastifiées) en cours de validité au  01/01/2014. </a:t>
            </a:r>
          </a:p>
          <a:p>
            <a:pPr lvl="1"/>
            <a:endParaRPr lang="fr-FR" sz="1400" dirty="0" smtClean="0"/>
          </a:p>
          <a:p>
            <a:pPr marL="1588" indent="0">
              <a:buNone/>
            </a:pPr>
            <a:endParaRPr lang="fr-FR" sz="1600" b="1" dirty="0" smtClean="0"/>
          </a:p>
          <a:p>
            <a:pPr marL="1588" indent="0">
              <a:buNone/>
            </a:pPr>
            <a:endParaRPr lang="fr-FR" sz="1600" b="1" dirty="0"/>
          </a:p>
          <a:p>
            <a:pPr marL="1588" indent="0">
              <a:buNone/>
            </a:pPr>
            <a:endParaRPr lang="fr-FR" sz="1600" b="1" dirty="0" smtClean="0"/>
          </a:p>
          <a:p>
            <a:pPr marL="1588" indent="0">
              <a:buNone/>
            </a:pPr>
            <a:endParaRPr lang="fr-FR" sz="1600" b="1" dirty="0"/>
          </a:p>
          <a:p>
            <a:pPr marL="1588" indent="0">
              <a:buNone/>
            </a:pPr>
            <a:endParaRPr lang="fr-FR" sz="1600" b="1" dirty="0" smtClean="0"/>
          </a:p>
          <a:p>
            <a:pPr marL="1588" indent="0">
              <a:buNone/>
            </a:pPr>
            <a:endParaRPr lang="fr-FR" sz="1600" b="1" dirty="0"/>
          </a:p>
          <a:p>
            <a:pPr marL="1588" indent="0">
              <a:buNone/>
            </a:pPr>
            <a:endParaRPr lang="fr-FR" sz="1600" b="1" dirty="0"/>
          </a:p>
          <a:p>
            <a:pPr marL="1588" indent="0">
              <a:buNone/>
            </a:pPr>
            <a:r>
              <a:rPr lang="fr-FR" sz="1400" dirty="0" smtClean="0"/>
              <a:t>Ex : CNI délivrée le 10.05.2007, date de fin de validité affichée sur la pièce 09.05.2017. Ajoutez +5 ans = 09.05.2022→ CNI recevable.</a:t>
            </a:r>
          </a:p>
        </p:txBody>
      </p:sp>
      <p:graphicFrame>
        <p:nvGraphicFramePr>
          <p:cNvPr id="7" name="Tableau 6"/>
          <p:cNvGraphicFramePr>
            <a:graphicFrameLocks noGrp="1"/>
          </p:cNvGraphicFramePr>
          <p:nvPr>
            <p:extLst>
              <p:ext uri="{D42A27DB-BD31-4B8C-83A1-F6EECF244321}">
                <p14:modId xmlns:p14="http://schemas.microsoft.com/office/powerpoint/2010/main" val="3806159400"/>
              </p:ext>
            </p:extLst>
          </p:nvPr>
        </p:nvGraphicFramePr>
        <p:xfrm>
          <a:off x="1531916" y="3408218"/>
          <a:ext cx="6096000" cy="2071678"/>
        </p:xfrm>
        <a:graphic>
          <a:graphicData uri="http://schemas.openxmlformats.org/drawingml/2006/table">
            <a:tbl>
              <a:tblPr firstRow="1" bandRow="1">
                <a:tableStyleId>{5C22544A-7EE6-4342-B048-85BDC9FD1C3A}</a:tableStyleId>
              </a:tblPr>
              <a:tblGrid>
                <a:gridCol w="1524000"/>
                <a:gridCol w="1524000"/>
                <a:gridCol w="1524000"/>
                <a:gridCol w="1524000"/>
              </a:tblGrid>
              <a:tr h="588790">
                <a:tc>
                  <a:txBody>
                    <a:bodyPr/>
                    <a:lstStyle/>
                    <a:p>
                      <a:pPr algn="ctr"/>
                      <a:r>
                        <a:rPr lang="fr-FR" sz="1000" b="1" dirty="0" smtClean="0"/>
                        <a:t>Cas de figure</a:t>
                      </a:r>
                      <a:r>
                        <a:rPr lang="fr-FR" sz="1000" b="1" baseline="0" dirty="0" smtClean="0"/>
                        <a:t> </a:t>
                      </a:r>
                      <a:endParaRPr lang="fr-FR" sz="1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000" b="1" dirty="0" smtClean="0"/>
                        <a:t>Correspondance </a:t>
                      </a:r>
                      <a:r>
                        <a:rPr lang="fr-FR" sz="1000" b="1" baseline="0" dirty="0" smtClean="0"/>
                        <a:t> entre date de validité affichée sur la pièce et date effective de validité</a:t>
                      </a:r>
                      <a:endParaRPr lang="fr-FR" sz="1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00" b="1" dirty="0" smtClean="0"/>
                        <a:t>Validité de la pièce</a:t>
                      </a:r>
                      <a:endParaRPr lang="fr-FR" sz="1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00" b="1" dirty="0" smtClean="0"/>
                        <a:t>Recevabilité </a:t>
                      </a:r>
                    </a:p>
                    <a:p>
                      <a:pPr algn="ctr"/>
                      <a:r>
                        <a:rPr lang="fr-FR" sz="1000" b="1" dirty="0" smtClean="0"/>
                        <a:t>pour une entrée</a:t>
                      </a:r>
                      <a:r>
                        <a:rPr lang="fr-FR" sz="1000" b="1" baseline="0" dirty="0" smtClean="0"/>
                        <a:t> en relation intervenant à compter du 1</a:t>
                      </a:r>
                      <a:r>
                        <a:rPr lang="fr-FR" sz="1000" b="1" baseline="30000" dirty="0" smtClean="0"/>
                        <a:t>er</a:t>
                      </a:r>
                      <a:r>
                        <a:rPr lang="fr-FR" sz="1000" b="1" baseline="0" dirty="0" smtClean="0"/>
                        <a:t> janvier 2014</a:t>
                      </a:r>
                      <a:endParaRPr lang="fr-FR" sz="1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8457">
                <a:tc>
                  <a:txBody>
                    <a:bodyPr/>
                    <a:lstStyle/>
                    <a:p>
                      <a:pPr algn="l"/>
                      <a:r>
                        <a:rPr lang="fr-FR" sz="1050" b="1" dirty="0" smtClean="0"/>
                        <a:t>CNI</a:t>
                      </a:r>
                      <a:r>
                        <a:rPr lang="fr-FR" sz="1050" b="1" baseline="0" dirty="0" smtClean="0"/>
                        <a:t> délivrée avant le 02/01/2014  arrivant à </a:t>
                      </a:r>
                    </a:p>
                    <a:p>
                      <a:pPr algn="l"/>
                      <a:r>
                        <a:rPr lang="fr-FR" sz="1050" b="1" baseline="0" dirty="0" smtClean="0"/>
                        <a:t>expiration avant le 01/04/2014</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OUI</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Date de validité</a:t>
                      </a:r>
                      <a:r>
                        <a:rPr lang="fr-FR" sz="1050" b="1" baseline="0" dirty="0" smtClean="0"/>
                        <a:t> figurant sur la pièce = expirée</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NON</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9118">
                <a:tc>
                  <a:txBody>
                    <a:bodyPr/>
                    <a:lstStyle/>
                    <a:p>
                      <a:r>
                        <a:rPr lang="fr-FR" sz="1050" b="1" dirty="0" smtClean="0"/>
                        <a:t>CNI</a:t>
                      </a:r>
                      <a:r>
                        <a:rPr lang="fr-FR" sz="1050" b="1" baseline="0" dirty="0" smtClean="0"/>
                        <a:t> délivrée  entre le 02/01/2004  et le 31/12/2013</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NON</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Date</a:t>
                      </a:r>
                      <a:r>
                        <a:rPr lang="fr-FR" sz="1050" b="1" baseline="0" dirty="0" smtClean="0"/>
                        <a:t> de validité figurant sur la pièce + 5ans</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050" b="1" dirty="0" smtClean="0"/>
                        <a:t>OUI</a:t>
                      </a:r>
                      <a:endParaRPr lang="fr-FR"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p:txBody>
          <a:bodyPr/>
          <a:lstStyle/>
          <a:p>
            <a:pPr lvl="1"/>
            <a:r>
              <a:rPr lang="fr-FR" sz="1600" dirty="0">
                <a:latin typeface="Calibri" pitchFamily="34" charset="0"/>
                <a:cs typeface="Calibri" pitchFamily="34" charset="0"/>
              </a:rPr>
              <a:t>La date d’expiration est toujours un jour avant la date de délivrance. Si la CNI a été délivrée le </a:t>
            </a:r>
            <a:r>
              <a:rPr lang="fr-FR" sz="1600" b="1" dirty="0">
                <a:latin typeface="Calibri" pitchFamily="34" charset="0"/>
                <a:cs typeface="Calibri" pitchFamily="34" charset="0"/>
              </a:rPr>
              <a:t>28/01</a:t>
            </a:r>
            <a:r>
              <a:rPr lang="fr-FR" sz="1600" dirty="0">
                <a:latin typeface="Calibri" pitchFamily="34" charset="0"/>
                <a:cs typeface="Calibri" pitchFamily="34" charset="0"/>
              </a:rPr>
              <a:t>/2013, sa date d’expiration sera le </a:t>
            </a:r>
            <a:r>
              <a:rPr lang="fr-FR" sz="1600" b="1" dirty="0">
                <a:latin typeface="Calibri" pitchFamily="34" charset="0"/>
                <a:cs typeface="Calibri" pitchFamily="34" charset="0"/>
              </a:rPr>
              <a:t>27/01</a:t>
            </a:r>
            <a:r>
              <a:rPr lang="fr-FR" sz="1600" dirty="0">
                <a:latin typeface="Calibri" pitchFamily="34" charset="0"/>
                <a:cs typeface="Calibri" pitchFamily="34" charset="0"/>
              </a:rPr>
              <a:t>/2023, </a:t>
            </a:r>
          </a:p>
          <a:p>
            <a:pPr lvl="1"/>
            <a:r>
              <a:rPr lang="fr-FR" sz="1600" dirty="0">
                <a:latin typeface="Calibri" pitchFamily="34" charset="0"/>
                <a:cs typeface="Calibri" pitchFamily="34" charset="0"/>
              </a:rPr>
              <a:t>La photo d’une CNI française est toujours </a:t>
            </a:r>
            <a:r>
              <a:rPr lang="fr-FR" sz="1600" b="1" dirty="0">
                <a:latin typeface="Calibri" pitchFamily="34" charset="0"/>
                <a:cs typeface="Calibri" pitchFamily="34" charset="0"/>
              </a:rPr>
              <a:t>sous le film plastifié</a:t>
            </a:r>
            <a:r>
              <a:rPr lang="fr-FR" sz="1600" dirty="0">
                <a:latin typeface="Calibri" pitchFamily="34" charset="0"/>
                <a:cs typeface="Calibri" pitchFamily="34" charset="0"/>
              </a:rPr>
              <a:t>. Nous avons déjà eu des documents où la photo est collée par-dessus, ceci est évidemment un faux,</a:t>
            </a:r>
          </a:p>
          <a:p>
            <a:pPr lvl="1"/>
            <a:r>
              <a:rPr lang="fr-FR" sz="1600" dirty="0">
                <a:latin typeface="Calibri" pitchFamily="34" charset="0"/>
                <a:cs typeface="Calibri" pitchFamily="34" charset="0"/>
              </a:rPr>
              <a:t>Le </a:t>
            </a:r>
            <a:r>
              <a:rPr lang="fr-FR" sz="1600" b="1" dirty="0">
                <a:latin typeface="Calibri" pitchFamily="34" charset="0"/>
                <a:cs typeface="Calibri" pitchFamily="34" charset="0"/>
              </a:rPr>
              <a:t>numéro de carte nationale d’identité</a:t>
            </a:r>
            <a:r>
              <a:rPr lang="fr-FR" sz="1600" dirty="0">
                <a:latin typeface="Calibri" pitchFamily="34" charset="0"/>
                <a:cs typeface="Calibri" pitchFamily="34" charset="0"/>
              </a:rPr>
              <a:t> est composé uniquement de chiffre, sauf si la CNI a été établie dans une ambassade. Dans ce cas, des lettres peuvent être intercalées dans le numéro. </a:t>
            </a:r>
          </a:p>
          <a:p>
            <a:pPr lvl="2"/>
            <a:r>
              <a:rPr lang="fr-FR" dirty="0">
                <a:latin typeface="Calibri" pitchFamily="34" charset="0"/>
                <a:cs typeface="Calibri" pitchFamily="34" charset="0"/>
              </a:rPr>
              <a:t>Ex </a:t>
            </a:r>
            <a:r>
              <a:rPr lang="fr-FR" dirty="0" smtClean="0">
                <a:latin typeface="Calibri" pitchFamily="34" charset="0"/>
                <a:cs typeface="Calibri" pitchFamily="34" charset="0"/>
              </a:rPr>
              <a:t>: </a:t>
            </a:r>
            <a:endParaRPr lang="fr-FR" dirty="0">
              <a:latin typeface="Calibri" pitchFamily="34" charset="0"/>
              <a:cs typeface="Calibri" pitchFamily="34" charset="0"/>
            </a:endParaRPr>
          </a:p>
          <a:p>
            <a:pPr lvl="1"/>
            <a:endParaRPr lang="fr-FR" sz="1600" dirty="0">
              <a:latin typeface="Calibri" pitchFamily="34" charset="0"/>
              <a:cs typeface="Calibri" pitchFamily="34" charset="0"/>
            </a:endParaRPr>
          </a:p>
          <a:p>
            <a:pPr marL="542925" lvl="1" indent="0">
              <a:buNone/>
            </a:pPr>
            <a:endParaRPr lang="fr-FR" sz="1600" dirty="0">
              <a:latin typeface="Calibri" pitchFamily="34" charset="0"/>
              <a:cs typeface="Calibri" pitchFamily="34" charset="0"/>
            </a:endParaRPr>
          </a:p>
          <a:p>
            <a:pPr lvl="1"/>
            <a:r>
              <a:rPr lang="fr-FR" sz="1600" dirty="0">
                <a:latin typeface="Calibri" pitchFamily="34" charset="0"/>
                <a:cs typeface="Calibri" pitchFamily="34" charset="0"/>
              </a:rPr>
              <a:t>NB : Vérifiez parfois simplement les </a:t>
            </a:r>
            <a:r>
              <a:rPr lang="fr-FR" sz="1600" b="1" dirty="0">
                <a:latin typeface="Calibri" pitchFamily="34" charset="0"/>
                <a:cs typeface="Calibri" pitchFamily="34" charset="0"/>
              </a:rPr>
              <a:t>polices d’écriture</a:t>
            </a:r>
            <a:r>
              <a:rPr lang="fr-FR" sz="1600" dirty="0">
                <a:latin typeface="Calibri" pitchFamily="34" charset="0"/>
                <a:cs typeface="Calibri" pitchFamily="34" charset="0"/>
              </a:rPr>
              <a:t>. Si vous avez l’impression que tout n’est pas écrit de la même manière, soyez vigilent. Il s’agit peut être d’un faux. </a:t>
            </a:r>
          </a:p>
          <a:p>
            <a:pPr marL="1588" indent="0">
              <a:buNone/>
            </a:pPr>
            <a:endParaRPr lang="fr-FR" dirty="0"/>
          </a:p>
        </p:txBody>
      </p:sp>
      <p:pic>
        <p:nvPicPr>
          <p:cNvPr id="4"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541317" y="3004515"/>
            <a:ext cx="4025736" cy="42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4310742" y="3218271"/>
            <a:ext cx="997528" cy="213756"/>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1369081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a:xfrm>
            <a:off x="237507" y="1020763"/>
            <a:ext cx="8889032" cy="5156200"/>
          </a:xfrm>
        </p:spPr>
        <p:txBody>
          <a:bodyPr/>
          <a:lstStyle/>
          <a:p>
            <a:pPr lvl="1"/>
            <a:endParaRPr lang="fr-FR" sz="1400" dirty="0" smtClean="0"/>
          </a:p>
          <a:p>
            <a:pPr lvl="1"/>
            <a:r>
              <a:rPr lang="fr-FR" sz="1600" dirty="0" smtClean="0">
                <a:latin typeface="Calibri" pitchFamily="34" charset="0"/>
                <a:cs typeface="Calibri" pitchFamily="34" charset="0"/>
              </a:rPr>
              <a:t>En inclinant le dos de la carte d’identité française, il apparait la mention « RF ».  Sa couleur d'impression </a:t>
            </a:r>
            <a:r>
              <a:rPr lang="fr-FR" sz="1600" dirty="0">
                <a:latin typeface="Calibri" pitchFamily="34" charset="0"/>
                <a:cs typeface="Calibri" pitchFamily="34" charset="0"/>
              </a:rPr>
              <a:t>change en fonction de </a:t>
            </a:r>
            <a:r>
              <a:rPr lang="fr-FR" sz="1600" dirty="0" smtClean="0">
                <a:latin typeface="Calibri" pitchFamily="34" charset="0"/>
                <a:cs typeface="Calibri" pitchFamily="34" charset="0"/>
              </a:rPr>
              <a:t>l'angle d'incidence </a:t>
            </a:r>
            <a:r>
              <a:rPr lang="fr-FR" sz="1600" dirty="0">
                <a:latin typeface="Calibri" pitchFamily="34" charset="0"/>
                <a:cs typeface="Calibri" pitchFamily="34" charset="0"/>
              </a:rPr>
              <a:t>de la lumière et de </a:t>
            </a:r>
            <a:r>
              <a:rPr lang="fr-FR" sz="1600" dirty="0" smtClean="0">
                <a:latin typeface="Calibri" pitchFamily="34" charset="0"/>
                <a:cs typeface="Calibri" pitchFamily="34" charset="0"/>
              </a:rPr>
              <a:t>l‘œil.</a:t>
            </a:r>
          </a:p>
          <a:p>
            <a:pPr marL="542925" lvl="1" indent="0">
              <a:buNone/>
            </a:pPr>
            <a:r>
              <a:rPr lang="fr-FR" sz="1600" dirty="0"/>
              <a:t/>
            </a:r>
            <a:br>
              <a:rPr lang="fr-FR" sz="1600" dirty="0"/>
            </a:br>
            <a:r>
              <a:rPr lang="fr-FR" dirty="0"/>
              <a:t/>
            </a:r>
            <a:br>
              <a:rPr lang="fr-FR" dirty="0"/>
            </a:br>
            <a:endParaRPr lang="fr-FR" dirty="0"/>
          </a:p>
        </p:txBody>
      </p:sp>
      <p:grpSp>
        <p:nvGrpSpPr>
          <p:cNvPr id="4" name="Groupe 3"/>
          <p:cNvGrpSpPr/>
          <p:nvPr/>
        </p:nvGrpSpPr>
        <p:grpSpPr>
          <a:xfrm>
            <a:off x="356260" y="2321625"/>
            <a:ext cx="8407728" cy="2571009"/>
            <a:chOff x="356260" y="2321625"/>
            <a:chExt cx="8407728" cy="2571009"/>
          </a:xfrm>
        </p:grpSpPr>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6260" y="2339439"/>
              <a:ext cx="3725413" cy="255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96851" y="2321625"/>
              <a:ext cx="3867137" cy="257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flipV="1">
              <a:off x="2743200" y="4180114"/>
              <a:ext cx="2153651" cy="237507"/>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
          <p:nvSpPr>
            <p:cNvPr id="6" name="Rectangle 5"/>
            <p:cNvSpPr/>
            <p:nvPr/>
          </p:nvSpPr>
          <p:spPr bwMode="auto">
            <a:xfrm>
              <a:off x="878774" y="3063834"/>
              <a:ext cx="1603169" cy="30875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grpSp>
    </p:spTree>
    <p:extLst>
      <p:ext uri="{BB962C8B-B14F-4D97-AF65-F5344CB8AC3E}">
        <p14:creationId xmlns:p14="http://schemas.microsoft.com/office/powerpoint/2010/main" val="1008349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a:xfrm>
            <a:off x="493713" y="1020763"/>
            <a:ext cx="8632825" cy="5475040"/>
          </a:xfrm>
        </p:spPr>
        <p:txBody>
          <a:bodyPr/>
          <a:lstStyle/>
          <a:p>
            <a:r>
              <a:rPr lang="fr-FR" sz="1600" b="1" dirty="0" smtClean="0">
                <a:latin typeface="Calibri" pitchFamily="34" charset="0"/>
                <a:cs typeface="Calibri" pitchFamily="34" charset="0"/>
              </a:rPr>
              <a:t>Passeport </a:t>
            </a:r>
            <a:r>
              <a:rPr lang="fr-FR" sz="1600" b="1" dirty="0">
                <a:latin typeface="Calibri" pitchFamily="34" charset="0"/>
                <a:cs typeface="Calibri" pitchFamily="34" charset="0"/>
              </a:rPr>
              <a:t>français </a:t>
            </a:r>
            <a:r>
              <a:rPr lang="fr-FR" sz="1600" b="1" dirty="0" smtClean="0">
                <a:latin typeface="Calibri" pitchFamily="34" charset="0"/>
                <a:cs typeface="Calibri" pitchFamily="34" charset="0"/>
              </a:rPr>
              <a:t>: </a:t>
            </a:r>
          </a:p>
          <a:p>
            <a:pPr marL="1588" indent="0">
              <a:buNone/>
            </a:pPr>
            <a:endParaRPr lang="fr-FR" sz="1600" b="1" dirty="0">
              <a:latin typeface="Calibri" pitchFamily="34" charset="0"/>
              <a:cs typeface="Calibri" pitchFamily="34" charset="0"/>
            </a:endParaRPr>
          </a:p>
          <a:p>
            <a:pPr lvl="1"/>
            <a:r>
              <a:rPr lang="fr-FR" sz="1600" dirty="0">
                <a:latin typeface="Calibri" pitchFamily="34" charset="0"/>
                <a:cs typeface="Calibri" pitchFamily="34" charset="0"/>
              </a:rPr>
              <a:t>Validité de 10 </a:t>
            </a:r>
            <a:r>
              <a:rPr lang="fr-FR" sz="1600" dirty="0" smtClean="0">
                <a:latin typeface="Calibri" pitchFamily="34" charset="0"/>
                <a:cs typeface="Calibri" pitchFamily="34" charset="0"/>
              </a:rPr>
              <a:t>ans pour les majeurs et 5 ans </a:t>
            </a:r>
            <a:r>
              <a:rPr lang="fr-FR" sz="1600" dirty="0">
                <a:latin typeface="Calibri" pitchFamily="34" charset="0"/>
                <a:cs typeface="Calibri" pitchFamily="34" charset="0"/>
              </a:rPr>
              <a:t> </a:t>
            </a:r>
            <a:r>
              <a:rPr lang="fr-FR" sz="1600" dirty="0" smtClean="0">
                <a:latin typeface="Calibri" pitchFamily="34" charset="0"/>
                <a:cs typeface="Calibri" pitchFamily="34" charset="0"/>
              </a:rPr>
              <a:t>pour les mineurs.</a:t>
            </a:r>
            <a:endParaRPr lang="fr-FR" sz="1600" b="1" dirty="0">
              <a:latin typeface="Calibri" pitchFamily="34" charset="0"/>
              <a:cs typeface="Calibri" pitchFamily="34" charset="0"/>
            </a:endParaRPr>
          </a:p>
          <a:p>
            <a:pPr lvl="2"/>
            <a:r>
              <a:rPr lang="fr-FR" dirty="0" smtClean="0">
                <a:latin typeface="Calibri" pitchFamily="34" charset="0"/>
                <a:cs typeface="Calibri" pitchFamily="34" charset="0"/>
              </a:rPr>
              <a:t>Exemple d’un </a:t>
            </a:r>
            <a:r>
              <a:rPr lang="fr-FR" dirty="0">
                <a:latin typeface="Calibri" pitchFamily="34" charset="0"/>
                <a:cs typeface="Calibri" pitchFamily="34" charset="0"/>
              </a:rPr>
              <a:t>faux </a:t>
            </a:r>
            <a:r>
              <a:rPr lang="fr-FR" dirty="0" smtClean="0">
                <a:latin typeface="Calibri" pitchFamily="34" charset="0"/>
                <a:cs typeface="Calibri" pitchFamily="34" charset="0"/>
              </a:rPr>
              <a:t>document : ici le passeport d’une personne majeure n’est valable que 5 ans.</a:t>
            </a:r>
            <a:endParaRPr lang="fr-FR" dirty="0">
              <a:latin typeface="Calibri" pitchFamily="34" charset="0"/>
              <a:cs typeface="Calibri" pitchFamily="34" charset="0"/>
            </a:endParaRPr>
          </a:p>
          <a:p>
            <a:pPr lvl="2"/>
            <a:endParaRPr lang="fr-FR" dirty="0">
              <a:latin typeface="Calibri" pitchFamily="34" charset="0"/>
              <a:cs typeface="Calibri" pitchFamily="34" charset="0"/>
            </a:endParaRPr>
          </a:p>
          <a:p>
            <a:pPr lvl="1"/>
            <a:endParaRPr lang="fr-FR" sz="1600" dirty="0">
              <a:latin typeface="Calibri" pitchFamily="34" charset="0"/>
              <a:cs typeface="Calibri" pitchFamily="34" charset="0"/>
            </a:endParaRPr>
          </a:p>
          <a:p>
            <a:pPr lvl="1">
              <a:buNone/>
            </a:pPr>
            <a:endParaRPr lang="fr-FR" sz="1600" dirty="0" smtClean="0">
              <a:latin typeface="Calibri" pitchFamily="34" charset="0"/>
              <a:cs typeface="Calibri" pitchFamily="34" charset="0"/>
            </a:endParaRPr>
          </a:p>
          <a:p>
            <a:pPr lvl="1">
              <a:buNone/>
            </a:pPr>
            <a:endParaRPr lang="fr-FR" sz="1600" dirty="0">
              <a:latin typeface="Calibri" pitchFamily="34" charset="0"/>
              <a:cs typeface="Calibri" pitchFamily="34" charset="0"/>
            </a:endParaRPr>
          </a:p>
          <a:p>
            <a:pPr lvl="1">
              <a:buNone/>
            </a:pPr>
            <a:endParaRPr lang="fr-FR" sz="1600" dirty="0" smtClean="0">
              <a:latin typeface="Calibri" pitchFamily="34" charset="0"/>
              <a:cs typeface="Calibri" pitchFamily="34" charset="0"/>
            </a:endParaRPr>
          </a:p>
          <a:p>
            <a:pPr lvl="1">
              <a:buNone/>
            </a:pPr>
            <a:endParaRPr lang="fr-FR" sz="1600" dirty="0">
              <a:latin typeface="Calibri" pitchFamily="34" charset="0"/>
              <a:cs typeface="Calibri" pitchFamily="34" charset="0"/>
            </a:endParaRPr>
          </a:p>
          <a:p>
            <a:pPr lvl="1">
              <a:buNone/>
            </a:pPr>
            <a:endParaRPr lang="fr-FR" sz="1600" dirty="0" smtClean="0">
              <a:latin typeface="Calibri" pitchFamily="34" charset="0"/>
              <a:cs typeface="Calibri" pitchFamily="34" charset="0"/>
            </a:endParaRPr>
          </a:p>
          <a:p>
            <a:pPr lvl="1">
              <a:buNone/>
            </a:pPr>
            <a:endParaRPr lang="fr-FR" sz="1600" dirty="0">
              <a:latin typeface="Calibri" pitchFamily="34" charset="0"/>
              <a:cs typeface="Calibri" pitchFamily="34" charset="0"/>
            </a:endParaRPr>
          </a:p>
          <a:p>
            <a:pPr lvl="1">
              <a:buNone/>
            </a:pPr>
            <a:endParaRPr lang="fr-FR" sz="1600" dirty="0" smtClean="0">
              <a:latin typeface="Calibri" pitchFamily="34" charset="0"/>
              <a:cs typeface="Calibri" pitchFamily="34" charset="0"/>
            </a:endParaRPr>
          </a:p>
          <a:p>
            <a:pPr lvl="1">
              <a:buNone/>
            </a:pPr>
            <a:endParaRPr lang="fr-FR" sz="1600" dirty="0"/>
          </a:p>
          <a:p>
            <a:pPr lvl="1"/>
            <a:endParaRPr lang="fr-FR" sz="1400" dirty="0" smtClean="0"/>
          </a:p>
        </p:txBody>
      </p:sp>
      <p:grpSp>
        <p:nvGrpSpPr>
          <p:cNvPr id="12" name="Groupe 11"/>
          <p:cNvGrpSpPr/>
          <p:nvPr/>
        </p:nvGrpSpPr>
        <p:grpSpPr>
          <a:xfrm>
            <a:off x="1122216" y="2303813"/>
            <a:ext cx="4286992" cy="3135086"/>
            <a:chOff x="938148" y="2006930"/>
            <a:chExt cx="4286992" cy="3135086"/>
          </a:xfrm>
        </p:grpSpPr>
        <p:pic>
          <p:nvPicPr>
            <p:cNvPr id="4"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38148" y="2280062"/>
              <a:ext cx="4286992" cy="2861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à coins arrondis 4"/>
            <p:cNvSpPr/>
            <p:nvPr/>
          </p:nvSpPr>
          <p:spPr bwMode="auto">
            <a:xfrm>
              <a:off x="2280061" y="2861950"/>
              <a:ext cx="546265" cy="14250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à coins arrondis 5"/>
            <p:cNvSpPr/>
            <p:nvPr/>
          </p:nvSpPr>
          <p:spPr bwMode="auto">
            <a:xfrm>
              <a:off x="2256311" y="3099460"/>
              <a:ext cx="546265" cy="106878"/>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à coins arrondis 6"/>
            <p:cNvSpPr/>
            <p:nvPr/>
          </p:nvSpPr>
          <p:spPr bwMode="auto">
            <a:xfrm>
              <a:off x="1122216" y="4738256"/>
              <a:ext cx="3918857" cy="20188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à coins arrondis 7"/>
            <p:cNvSpPr/>
            <p:nvPr/>
          </p:nvSpPr>
          <p:spPr bwMode="auto">
            <a:xfrm>
              <a:off x="1092529" y="2861950"/>
              <a:ext cx="1163782" cy="1567543"/>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2256311" y="3711035"/>
              <a:ext cx="700644" cy="581891"/>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1" name="Connecteur droit avec flèche 10"/>
            <p:cNvCxnSpPr/>
            <p:nvPr/>
          </p:nvCxnSpPr>
          <p:spPr bwMode="auto">
            <a:xfrm flipH="1">
              <a:off x="2956955" y="2006930"/>
              <a:ext cx="2268185" cy="1864426"/>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p:txBody>
          <a:bodyPr/>
          <a:lstStyle/>
          <a:p>
            <a:pPr lvl="1"/>
            <a:r>
              <a:rPr lang="fr-FR" sz="1600" dirty="0">
                <a:latin typeface="Calibri" pitchFamily="34" charset="0"/>
                <a:cs typeface="Calibri" pitchFamily="34" charset="0"/>
              </a:rPr>
              <a:t>Il est important de vérifier la </a:t>
            </a:r>
            <a:r>
              <a:rPr lang="fr-FR" sz="1600" b="1" dirty="0">
                <a:latin typeface="Calibri" pitchFamily="34" charset="0"/>
                <a:cs typeface="Calibri" pitchFamily="34" charset="0"/>
              </a:rPr>
              <a:t>signature</a:t>
            </a:r>
            <a:r>
              <a:rPr lang="fr-FR" sz="1600" dirty="0">
                <a:latin typeface="Calibri" pitchFamily="34" charset="0"/>
                <a:cs typeface="Calibri" pitchFamily="34" charset="0"/>
              </a:rPr>
              <a:t> figurant sur le document, cela peut être un signal d’alerte si elle ne correspond en rien avec le nom ou prénom ou d’individu.</a:t>
            </a:r>
            <a:endParaRPr lang="fr-FR" sz="1600" b="1" dirty="0">
              <a:latin typeface="Calibri" pitchFamily="34" charset="0"/>
              <a:cs typeface="Calibri" pitchFamily="34" charset="0"/>
            </a:endParaRPr>
          </a:p>
          <a:p>
            <a:pPr lvl="2"/>
            <a:r>
              <a:rPr lang="fr-FR" dirty="0">
                <a:latin typeface="Calibri" pitchFamily="34" charset="0"/>
                <a:cs typeface="Calibri" pitchFamily="34" charset="0"/>
              </a:rPr>
              <a:t>Ex : </a:t>
            </a:r>
          </a:p>
          <a:p>
            <a:pPr marL="1169988" lvl="2" indent="0">
              <a:buNone/>
            </a:pPr>
            <a:endParaRPr lang="fr-FR" sz="1400" dirty="0"/>
          </a:p>
          <a:p>
            <a:pPr marL="1588" indent="0">
              <a:buNone/>
            </a:pPr>
            <a:endParaRPr lang="fr-FR" dirty="0"/>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600695" y="1638795"/>
            <a:ext cx="3324169" cy="442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lipse 3"/>
          <p:cNvSpPr/>
          <p:nvPr/>
        </p:nvSpPr>
        <p:spPr bwMode="auto">
          <a:xfrm>
            <a:off x="4108399" y="2817421"/>
            <a:ext cx="1662085" cy="979714"/>
          </a:xfrm>
          <a:prstGeom prst="ellipse">
            <a:avLst/>
          </a:prstGeom>
          <a:noFill/>
          <a:ln w="762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5" name="Rectangle 4"/>
          <p:cNvSpPr/>
          <p:nvPr/>
        </p:nvSpPr>
        <p:spPr bwMode="auto">
          <a:xfrm>
            <a:off x="2772887" y="4263242"/>
            <a:ext cx="789710" cy="115190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3681351" y="4263242"/>
            <a:ext cx="273132" cy="9500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3681351" y="4459184"/>
            <a:ext cx="427048" cy="10687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2772887" y="5533901"/>
            <a:ext cx="2979783" cy="22563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3604161" y="4785755"/>
            <a:ext cx="581427" cy="12469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1742300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p:txBody>
          <a:bodyPr/>
          <a:lstStyle/>
          <a:p>
            <a:r>
              <a:rPr lang="fr-FR" sz="1600" b="1" dirty="0">
                <a:latin typeface="Calibri" pitchFamily="34" charset="0"/>
                <a:cs typeface="Calibri" pitchFamily="34" charset="0"/>
              </a:rPr>
              <a:t>Carte d’Identité </a:t>
            </a:r>
            <a:r>
              <a:rPr lang="fr-FR" sz="1600" b="1" u="sng" dirty="0" smtClean="0">
                <a:latin typeface="Calibri" pitchFamily="34" charset="0"/>
                <a:cs typeface="Calibri" pitchFamily="34" charset="0"/>
              </a:rPr>
              <a:t>Espagnole</a:t>
            </a:r>
            <a:r>
              <a:rPr lang="fr-FR" sz="1600" b="1" dirty="0" smtClean="0">
                <a:latin typeface="Calibri" pitchFamily="34" charset="0"/>
                <a:cs typeface="Calibri" pitchFamily="34" charset="0"/>
              </a:rPr>
              <a:t> :</a:t>
            </a:r>
          </a:p>
          <a:p>
            <a:pPr lvl="1"/>
            <a:r>
              <a:rPr lang="fr-FR" sz="1600" dirty="0" smtClean="0">
                <a:latin typeface="Calibri" pitchFamily="34" charset="0"/>
                <a:cs typeface="Calibri" pitchFamily="34" charset="0"/>
              </a:rPr>
              <a:t>Concernant le mention « </a:t>
            </a:r>
            <a:r>
              <a:rPr lang="fr-FR" sz="1600" b="1" dirty="0" smtClean="0">
                <a:latin typeface="Calibri" pitchFamily="34" charset="0"/>
                <a:cs typeface="Calibri" pitchFamily="34" charset="0"/>
              </a:rPr>
              <a:t>sexe</a:t>
            </a:r>
            <a:r>
              <a:rPr lang="fr-FR" sz="1600" dirty="0" smtClean="0">
                <a:latin typeface="Calibri" pitchFamily="34" charset="0"/>
                <a:cs typeface="Calibri" pitchFamily="34" charset="0"/>
              </a:rPr>
              <a:t> », il est noté V ou M, V étant le masculin et M le féminin. </a:t>
            </a:r>
          </a:p>
          <a:p>
            <a:pPr marL="542925" lvl="1" indent="0">
              <a:buNone/>
            </a:pPr>
            <a:r>
              <a:rPr lang="fr-FR" sz="1600" i="1" dirty="0" smtClean="0">
                <a:latin typeface="Calibri" pitchFamily="34" charset="0"/>
                <a:cs typeface="Calibri" pitchFamily="34" charset="0"/>
              </a:rPr>
              <a:t>En</a:t>
            </a:r>
            <a:r>
              <a:rPr lang="fr-FR" sz="1600" dirty="0" smtClean="0">
                <a:latin typeface="Calibri" pitchFamily="34" charset="0"/>
                <a:cs typeface="Calibri" pitchFamily="34" charset="0"/>
              </a:rPr>
              <a:t> l’occurrence , </a:t>
            </a:r>
            <a:r>
              <a:rPr lang="fr-FR" sz="1600" i="1" dirty="0" smtClean="0">
                <a:latin typeface="Calibri" pitchFamily="34" charset="0"/>
                <a:cs typeface="Calibri" pitchFamily="34" charset="0"/>
              </a:rPr>
              <a:t>ce document indiquant « SEXO : V-M », il s’agit d’un faux.</a:t>
            </a:r>
          </a:p>
          <a:p>
            <a:pPr lvl="1"/>
            <a:endParaRPr lang="fr-FR" sz="1600" b="1" i="1" dirty="0" smtClean="0">
              <a:latin typeface="Calibri" pitchFamily="34" charset="0"/>
              <a:cs typeface="Calibri" pitchFamily="34" charset="0"/>
            </a:endParaRPr>
          </a:p>
          <a:p>
            <a:pPr lvl="1"/>
            <a:endParaRPr lang="fr-FR" sz="1600" b="1" dirty="0" smtClean="0">
              <a:latin typeface="Calibri" pitchFamily="34" charset="0"/>
              <a:cs typeface="Calibri" pitchFamily="34" charset="0"/>
            </a:endParaRPr>
          </a:p>
          <a:p>
            <a:endParaRPr lang="fr-FR" sz="1600" b="1" dirty="0">
              <a:latin typeface="Calibri" pitchFamily="34" charset="0"/>
              <a:cs typeface="Calibri" pitchFamily="34" charset="0"/>
            </a:endParaRPr>
          </a:p>
          <a:p>
            <a:pPr marL="1588" indent="0">
              <a:buNone/>
            </a:pPr>
            <a:endParaRPr lang="fr-FR" sz="1600" dirty="0" smtClean="0">
              <a:latin typeface="Calibri" pitchFamily="34" charset="0"/>
              <a:cs typeface="Calibri" pitchFamily="34" charset="0"/>
            </a:endParaRPr>
          </a:p>
          <a:p>
            <a:pPr lvl="1"/>
            <a:endParaRPr lang="fr-FR" sz="1600" dirty="0">
              <a:latin typeface="Calibri" pitchFamily="34" charset="0"/>
              <a:cs typeface="Calibri" pitchFamily="34" charset="0"/>
            </a:endParaRPr>
          </a:p>
          <a:p>
            <a:pPr marL="1588" indent="0">
              <a:buNone/>
            </a:pPr>
            <a:endParaRPr lang="fr-FR" sz="1600" dirty="0" smtClean="0">
              <a:latin typeface="Calibri" pitchFamily="34" charset="0"/>
              <a:cs typeface="Calibri" pitchFamily="34" charset="0"/>
            </a:endParaRPr>
          </a:p>
          <a:p>
            <a:pPr marL="1588" indent="0">
              <a:buNone/>
            </a:pPr>
            <a:endParaRPr lang="fr-FR" sz="1600" dirty="0">
              <a:latin typeface="Calibri" pitchFamily="34" charset="0"/>
              <a:cs typeface="Calibri" pitchFamily="34" charset="0"/>
            </a:endParaRPr>
          </a:p>
          <a:p>
            <a:pPr marL="1588" indent="0">
              <a:buNone/>
            </a:pPr>
            <a:endParaRPr lang="fr-FR" sz="1600" dirty="0" smtClean="0">
              <a:latin typeface="Calibri" pitchFamily="34" charset="0"/>
              <a:cs typeface="Calibri" pitchFamily="34" charset="0"/>
            </a:endParaRPr>
          </a:p>
          <a:p>
            <a:pPr lvl="1"/>
            <a:r>
              <a:rPr lang="fr-FR" sz="1600" dirty="0" smtClean="0">
                <a:latin typeface="Calibri" pitchFamily="34" charset="0"/>
                <a:cs typeface="Calibri" pitchFamily="34" charset="0"/>
              </a:rPr>
              <a:t>Les </a:t>
            </a:r>
            <a:r>
              <a:rPr lang="fr-FR" sz="1600" b="1" dirty="0" smtClean="0">
                <a:latin typeface="Calibri" pitchFamily="34" charset="0"/>
                <a:cs typeface="Calibri" pitchFamily="34" charset="0"/>
              </a:rPr>
              <a:t>dates de validités </a:t>
            </a:r>
            <a:r>
              <a:rPr lang="fr-FR" sz="1600" dirty="0" smtClean="0">
                <a:latin typeface="Calibri" pitchFamily="34" charset="0"/>
                <a:cs typeface="Calibri" pitchFamily="34" charset="0"/>
              </a:rPr>
              <a:t>varient en fonction de l’âge de l’individu :</a:t>
            </a:r>
          </a:p>
          <a:p>
            <a:pPr lvl="2"/>
            <a:r>
              <a:rPr lang="fr-FR" dirty="0" smtClean="0">
                <a:latin typeface="Calibri" pitchFamily="34" charset="0"/>
                <a:cs typeface="Calibri" pitchFamily="34" charset="0"/>
              </a:rPr>
              <a:t>Titulaire de moins de 30 ans : 5 ans,</a:t>
            </a:r>
          </a:p>
          <a:p>
            <a:pPr lvl="2"/>
            <a:r>
              <a:rPr lang="fr-FR" dirty="0" smtClean="0">
                <a:latin typeface="Calibri" pitchFamily="34" charset="0"/>
                <a:cs typeface="Calibri" pitchFamily="34" charset="0"/>
              </a:rPr>
              <a:t>Titulaire de plus de 30 ans : 10 ans,</a:t>
            </a:r>
          </a:p>
          <a:p>
            <a:pPr lvl="2"/>
            <a:r>
              <a:rPr lang="fr-FR" dirty="0" smtClean="0">
                <a:latin typeface="Calibri" pitchFamily="34" charset="0"/>
                <a:cs typeface="Calibri" pitchFamily="34" charset="0"/>
              </a:rPr>
              <a:t>Titulaire de plus de 70 ans : illimité. </a:t>
            </a:r>
          </a:p>
          <a:p>
            <a:pPr marL="1169988" lvl="2" indent="0">
              <a:buNone/>
            </a:pPr>
            <a:endParaRPr lang="fr-FR" dirty="0" smtClean="0">
              <a:latin typeface="Calibri" pitchFamily="34" charset="0"/>
              <a:cs typeface="Calibri" pitchFamily="34" charset="0"/>
            </a:endParaRPr>
          </a:p>
          <a:p>
            <a:pPr lvl="1"/>
            <a:r>
              <a:rPr lang="fr-FR" sz="1600" dirty="0">
                <a:latin typeface="Calibri" pitchFamily="34" charset="0"/>
                <a:cs typeface="Calibri" pitchFamily="34" charset="0"/>
              </a:rPr>
              <a:t>La date d’expiration est toujours un jour avant la date de délivrance. Si la CNI a été délivrée le </a:t>
            </a:r>
            <a:r>
              <a:rPr lang="fr-FR" sz="1600" b="1" dirty="0" smtClean="0">
                <a:latin typeface="Calibri" pitchFamily="34" charset="0"/>
                <a:cs typeface="Calibri" pitchFamily="34" charset="0"/>
              </a:rPr>
              <a:t>17/11/2006</a:t>
            </a:r>
            <a:r>
              <a:rPr lang="fr-FR" sz="1600" dirty="0" smtClean="0">
                <a:latin typeface="Calibri" pitchFamily="34" charset="0"/>
                <a:cs typeface="Calibri" pitchFamily="34" charset="0"/>
              </a:rPr>
              <a:t>, </a:t>
            </a:r>
            <a:r>
              <a:rPr lang="fr-FR" sz="1600" dirty="0">
                <a:latin typeface="Calibri" pitchFamily="34" charset="0"/>
                <a:cs typeface="Calibri" pitchFamily="34" charset="0"/>
              </a:rPr>
              <a:t>sa date d’expiration sera le </a:t>
            </a:r>
            <a:r>
              <a:rPr lang="fr-FR" sz="1600" b="1" dirty="0" smtClean="0">
                <a:latin typeface="Calibri" pitchFamily="34" charset="0"/>
                <a:cs typeface="Calibri" pitchFamily="34" charset="0"/>
              </a:rPr>
              <a:t>16/11/</a:t>
            </a:r>
            <a:r>
              <a:rPr lang="fr-FR" sz="1600" dirty="0" smtClean="0">
                <a:latin typeface="Calibri" pitchFamily="34" charset="0"/>
                <a:cs typeface="Calibri" pitchFamily="34" charset="0"/>
              </a:rPr>
              <a:t>/2016.</a:t>
            </a:r>
            <a:endParaRPr lang="fr-FR" sz="1600" dirty="0">
              <a:latin typeface="Calibri" pitchFamily="34" charset="0"/>
              <a:cs typeface="Calibri" pitchFamily="34" charset="0"/>
            </a:endParaRPr>
          </a:p>
          <a:p>
            <a:pPr lvl="1"/>
            <a:endParaRPr lang="fr-FR" sz="1400" b="1" dirty="0"/>
          </a:p>
          <a:p>
            <a:pPr lvl="1"/>
            <a:endParaRPr lang="fr-FR" sz="1200" b="1" dirty="0"/>
          </a:p>
          <a:p>
            <a:pPr marL="1588" indent="0">
              <a:buNone/>
            </a:pPr>
            <a:endParaRPr lang="fr-FR" dirty="0"/>
          </a:p>
        </p:txBody>
      </p:sp>
      <p:pic>
        <p:nvPicPr>
          <p:cNvPr id="13414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22515" y="2000992"/>
            <a:ext cx="3645723" cy="2124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à coins arrondis 3"/>
          <p:cNvSpPr/>
          <p:nvPr/>
        </p:nvSpPr>
        <p:spPr bwMode="auto">
          <a:xfrm>
            <a:off x="2030679" y="2324595"/>
            <a:ext cx="463137" cy="106878"/>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pic>
        <p:nvPicPr>
          <p:cNvPr id="13414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5750" y="2006929"/>
            <a:ext cx="3657601" cy="218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à coins arrondis 4"/>
          <p:cNvSpPr/>
          <p:nvPr/>
        </p:nvSpPr>
        <p:spPr bwMode="auto">
          <a:xfrm>
            <a:off x="2030679" y="2545772"/>
            <a:ext cx="558141" cy="83127"/>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à coins arrondis 6"/>
          <p:cNvSpPr/>
          <p:nvPr/>
        </p:nvSpPr>
        <p:spPr bwMode="auto">
          <a:xfrm>
            <a:off x="724395" y="2339442"/>
            <a:ext cx="1045028" cy="1620985"/>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à coins arrondis 7"/>
          <p:cNvSpPr/>
          <p:nvPr/>
        </p:nvSpPr>
        <p:spPr bwMode="auto">
          <a:xfrm>
            <a:off x="5438899" y="2535382"/>
            <a:ext cx="1330036" cy="314696"/>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0" name="Rectangle à coins arrondis 9"/>
          <p:cNvSpPr/>
          <p:nvPr/>
        </p:nvSpPr>
        <p:spPr bwMode="auto">
          <a:xfrm>
            <a:off x="4904509" y="3687298"/>
            <a:ext cx="3135086" cy="24938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Rectangle 10"/>
          <p:cNvSpPr/>
          <p:nvPr/>
        </p:nvSpPr>
        <p:spPr bwMode="auto">
          <a:xfrm>
            <a:off x="7481454" y="2481943"/>
            <a:ext cx="676893" cy="210787"/>
          </a:xfrm>
          <a:prstGeom prst="rect">
            <a:avLst/>
          </a:prstGeom>
          <a:noFill/>
          <a:ln w="57150" cap="flat" cmpd="sng" algn="ctr">
            <a:solidFill>
              <a:schemeClr val="tx1">
                <a:lumMod val="95000"/>
                <a:lumOff val="5000"/>
              </a:schemeClr>
            </a:solidFill>
            <a:prstDash val="solid"/>
            <a:round/>
            <a:headEnd type="none" w="med" len="med"/>
            <a:tailEnd type="none" w="med" len="med"/>
          </a:ln>
          <a:effectLst/>
          <a:scene3d>
            <a:camera prst="orthographicFront"/>
            <a:lightRig rig="threePt" dir="t"/>
          </a:scene3d>
          <a:sp3d>
            <a:bevelT w="152400" h="50800" prst="softRound"/>
          </a:sp3d>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3" name="Connecteur droit avec flèche 12"/>
          <p:cNvCxnSpPr/>
          <p:nvPr/>
        </p:nvCxnSpPr>
        <p:spPr bwMode="auto">
          <a:xfrm>
            <a:off x="4595750" y="1828800"/>
            <a:ext cx="2885704" cy="549234"/>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849622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1 - DOCUMENTS D’IDENTITE</a:t>
            </a:r>
            <a:endParaRPr lang="fr-FR" sz="2400" dirty="0"/>
          </a:p>
        </p:txBody>
      </p:sp>
      <p:sp>
        <p:nvSpPr>
          <p:cNvPr id="3" name="Espace réservé du contenu 2"/>
          <p:cNvSpPr>
            <a:spLocks noGrp="1"/>
          </p:cNvSpPr>
          <p:nvPr>
            <p:ph idx="1"/>
          </p:nvPr>
        </p:nvSpPr>
        <p:spPr>
          <a:xfrm>
            <a:off x="493713" y="1020762"/>
            <a:ext cx="8632825" cy="5391911"/>
          </a:xfrm>
        </p:spPr>
        <p:txBody>
          <a:bodyPr/>
          <a:lstStyle/>
          <a:p>
            <a:r>
              <a:rPr lang="fr-FR" sz="1600" b="1" dirty="0"/>
              <a:t>Carte d’Identité </a:t>
            </a:r>
            <a:r>
              <a:rPr lang="fr-FR" sz="1600" b="1" u="sng" dirty="0" smtClean="0"/>
              <a:t>roumaine</a:t>
            </a:r>
            <a:r>
              <a:rPr lang="fr-FR" sz="1600" b="1" dirty="0" smtClean="0"/>
              <a:t>:</a:t>
            </a:r>
          </a:p>
          <a:p>
            <a:pPr marL="1588" indent="0">
              <a:buNone/>
            </a:pPr>
            <a:endParaRPr lang="fr-FR" sz="1600" b="1" dirty="0"/>
          </a:p>
          <a:p>
            <a:pPr lvl="1"/>
            <a:r>
              <a:rPr lang="fr-FR" sz="1400" dirty="0" smtClean="0"/>
              <a:t>Une CNI roumaine ne présente </a:t>
            </a:r>
            <a:r>
              <a:rPr lang="fr-FR" sz="1400" b="1" dirty="0" smtClean="0"/>
              <a:t>pas d’écriture au verso</a:t>
            </a:r>
            <a:r>
              <a:rPr lang="fr-FR" sz="1400" dirty="0" smtClean="0"/>
              <a:t>. Il est entièrement blanc. </a:t>
            </a:r>
          </a:p>
          <a:p>
            <a:pPr lvl="1"/>
            <a:r>
              <a:rPr lang="fr-FR" sz="1400" dirty="0" smtClean="0"/>
              <a:t>La </a:t>
            </a:r>
            <a:r>
              <a:rPr lang="fr-FR" sz="1400" b="1" dirty="0" smtClean="0"/>
              <a:t>date de naissance  </a:t>
            </a:r>
            <a:r>
              <a:rPr lang="fr-FR" sz="1400" dirty="0" smtClean="0"/>
              <a:t>ne figure pas telle quelle sur la CNI. Elle est dissimulée dans le numéro </a:t>
            </a:r>
            <a:r>
              <a:rPr lang="fr-FR" sz="1400" b="1" dirty="0" smtClean="0"/>
              <a:t>CNP</a:t>
            </a:r>
            <a:r>
              <a:rPr lang="fr-FR" sz="1400" dirty="0" smtClean="0"/>
              <a:t>. Ce numéro se décompose de la manière suivante :</a:t>
            </a:r>
          </a:p>
          <a:p>
            <a:pPr lvl="2"/>
            <a:r>
              <a:rPr lang="fr-FR" sz="1200" dirty="0" smtClean="0"/>
              <a:t>Le premier chiffre est soit 1 soit 2 : le </a:t>
            </a:r>
            <a:r>
              <a:rPr lang="fr-FR" sz="1200" b="1" dirty="0" smtClean="0"/>
              <a:t>1</a:t>
            </a:r>
            <a:r>
              <a:rPr lang="fr-FR" sz="1200" dirty="0" smtClean="0"/>
              <a:t> pour les titulaires </a:t>
            </a:r>
            <a:r>
              <a:rPr lang="fr-FR" sz="1200" b="1" dirty="0" smtClean="0"/>
              <a:t>masculins</a:t>
            </a:r>
            <a:r>
              <a:rPr lang="fr-FR" sz="1200" dirty="0" smtClean="0"/>
              <a:t>, le </a:t>
            </a:r>
            <a:r>
              <a:rPr lang="fr-FR" sz="1200" b="1" dirty="0" smtClean="0"/>
              <a:t>2</a:t>
            </a:r>
            <a:r>
              <a:rPr lang="fr-FR" sz="1200" dirty="0" smtClean="0"/>
              <a:t> pour les titulaires </a:t>
            </a:r>
            <a:r>
              <a:rPr lang="fr-FR" sz="1200" b="1" dirty="0" smtClean="0"/>
              <a:t>féminins</a:t>
            </a:r>
            <a:r>
              <a:rPr lang="fr-FR" sz="1200" dirty="0" smtClean="0"/>
              <a:t>.  </a:t>
            </a:r>
          </a:p>
          <a:p>
            <a:pPr lvl="2"/>
            <a:r>
              <a:rPr lang="fr-FR" sz="1200" dirty="0" smtClean="0"/>
              <a:t>Les 6 chiffres suivants constituent la date de naissance. S’il est noté </a:t>
            </a:r>
            <a:r>
              <a:rPr lang="fr-FR" sz="1200" b="1" dirty="0" smtClean="0"/>
              <a:t>410415</a:t>
            </a:r>
            <a:r>
              <a:rPr lang="fr-FR" sz="1200" dirty="0" smtClean="0"/>
              <a:t> cela signifie que l’individu est né le </a:t>
            </a:r>
            <a:r>
              <a:rPr lang="fr-FR" sz="1200" b="1" dirty="0" smtClean="0"/>
              <a:t>15/04/1941</a:t>
            </a:r>
            <a:r>
              <a:rPr lang="fr-FR" sz="1200" dirty="0" smtClean="0"/>
              <a:t>, il faut procéder à la lecture dans le sens inverse.</a:t>
            </a:r>
          </a:p>
          <a:p>
            <a:pPr lvl="1"/>
            <a:r>
              <a:rPr lang="fr-FR" sz="1400" dirty="0" smtClean="0"/>
              <a:t>Les validités varient en fonction de la date d’ établissement de la CNI et de l’âge des individus :</a:t>
            </a:r>
          </a:p>
          <a:p>
            <a:pPr lvl="2"/>
            <a:r>
              <a:rPr lang="fr-FR" sz="1200" dirty="0" smtClean="0"/>
              <a:t>Pour les pièces délivrées avant aout 2005, la validité était de 10 ans pour les personnes âgées de 14 à 55 ans,</a:t>
            </a:r>
          </a:p>
          <a:p>
            <a:pPr lvl="2"/>
            <a:r>
              <a:rPr lang="fr-FR" sz="1200" dirty="0" smtClean="0"/>
              <a:t>Pour les pièces délivrées après aout 2005 :</a:t>
            </a:r>
          </a:p>
          <a:p>
            <a:pPr lvl="3"/>
            <a:r>
              <a:rPr lang="fr-FR" sz="1000" dirty="0"/>
              <a:t>Titulaire de </a:t>
            </a:r>
            <a:r>
              <a:rPr lang="fr-FR" sz="1000" dirty="0" smtClean="0"/>
              <a:t>14 à 18 ans </a:t>
            </a:r>
            <a:r>
              <a:rPr lang="fr-FR" sz="1000" dirty="0"/>
              <a:t>: </a:t>
            </a:r>
            <a:r>
              <a:rPr lang="fr-FR" sz="1000" dirty="0" smtClean="0"/>
              <a:t>4 ans,</a:t>
            </a:r>
          </a:p>
          <a:p>
            <a:pPr lvl="3"/>
            <a:r>
              <a:rPr lang="fr-FR" sz="1000" dirty="0" smtClean="0"/>
              <a:t>Titulaire de 18 à 25 ans : 7 ans,</a:t>
            </a:r>
            <a:endParaRPr lang="fr-FR" sz="1000" dirty="0"/>
          </a:p>
          <a:p>
            <a:pPr lvl="3"/>
            <a:r>
              <a:rPr lang="fr-FR" sz="1000" dirty="0"/>
              <a:t>Titulaire de </a:t>
            </a:r>
            <a:r>
              <a:rPr lang="fr-FR" sz="1000" dirty="0" smtClean="0"/>
              <a:t>25 à 55  ans </a:t>
            </a:r>
            <a:r>
              <a:rPr lang="fr-FR" sz="1000" dirty="0"/>
              <a:t>: </a:t>
            </a:r>
            <a:r>
              <a:rPr lang="fr-FR" sz="1000" dirty="0" smtClean="0"/>
              <a:t>10 ans</a:t>
            </a:r>
            <a:r>
              <a:rPr lang="fr-FR" sz="1000" dirty="0"/>
              <a:t>,</a:t>
            </a:r>
          </a:p>
          <a:p>
            <a:pPr lvl="3"/>
            <a:r>
              <a:rPr lang="fr-FR" sz="1000" dirty="0"/>
              <a:t>Titulaire de plus de </a:t>
            </a:r>
            <a:r>
              <a:rPr lang="fr-FR" sz="1000" dirty="0" smtClean="0"/>
              <a:t>55 </a:t>
            </a:r>
            <a:r>
              <a:rPr lang="fr-FR" sz="1000" dirty="0"/>
              <a:t>ans : </a:t>
            </a:r>
            <a:r>
              <a:rPr lang="fr-FR" sz="1000" dirty="0" smtClean="0"/>
              <a:t>50 ou 60 ans. </a:t>
            </a:r>
          </a:p>
          <a:p>
            <a:pPr lvl="2"/>
            <a:r>
              <a:rPr lang="fr-FR" sz="1200" dirty="0" smtClean="0"/>
              <a:t>La fin de validité est obligatoirement le jour et le mois de</a:t>
            </a:r>
          </a:p>
          <a:p>
            <a:pPr lvl="2">
              <a:buNone/>
            </a:pPr>
            <a:r>
              <a:rPr lang="fr-FR" sz="1200" dirty="0" smtClean="0"/>
              <a:t>la date de naissance.</a:t>
            </a:r>
            <a:endParaRPr lang="fr-FR" sz="1200" dirty="0"/>
          </a:p>
          <a:p>
            <a:pPr lvl="3"/>
            <a:endParaRPr lang="fr-FR" sz="1000" dirty="0" smtClean="0"/>
          </a:p>
          <a:p>
            <a:pPr marL="1838325" lvl="3" indent="0">
              <a:buNone/>
            </a:pPr>
            <a:endParaRPr lang="fr-FR" sz="1000" dirty="0"/>
          </a:p>
        </p:txBody>
      </p:sp>
      <p:pic>
        <p:nvPicPr>
          <p:cNvPr id="13517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263122" y="3716977"/>
            <a:ext cx="3792780" cy="2695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5263122" y="4061361"/>
            <a:ext cx="1125803" cy="129441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5" name="Rectangle 4"/>
          <p:cNvSpPr/>
          <p:nvPr/>
        </p:nvSpPr>
        <p:spPr bwMode="auto">
          <a:xfrm>
            <a:off x="6388925" y="4465122"/>
            <a:ext cx="629392" cy="9500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6424552" y="4658096"/>
            <a:ext cx="403761" cy="10094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5498275" y="5747657"/>
            <a:ext cx="3360717" cy="13062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9" name="Connecteur droit avec flèche 8"/>
          <p:cNvCxnSpPr/>
          <p:nvPr/>
        </p:nvCxnSpPr>
        <p:spPr bwMode="auto">
          <a:xfrm flipH="1">
            <a:off x="6543304" y="2101932"/>
            <a:ext cx="1187532" cy="216131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4147397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1538" y="95002"/>
            <a:ext cx="8088312" cy="755897"/>
          </a:xfrm>
        </p:spPr>
        <p:txBody>
          <a:bodyPr/>
          <a:lstStyle/>
          <a:p>
            <a:r>
              <a:rPr lang="fr-FR" sz="2400" dirty="0" smtClean="0">
                <a:latin typeface="Calibri" pitchFamily="34" charset="0"/>
                <a:cs typeface="Calibri" pitchFamily="34" charset="0"/>
              </a:rPr>
              <a:t>2 – FICHE DE SALAIRE</a:t>
            </a:r>
            <a:endParaRPr lang="fr-FR" sz="2400" dirty="0"/>
          </a:p>
        </p:txBody>
      </p:sp>
      <p:sp>
        <p:nvSpPr>
          <p:cNvPr id="3" name="Espace réservé du contenu 2"/>
          <p:cNvSpPr>
            <a:spLocks noGrp="1"/>
          </p:cNvSpPr>
          <p:nvPr>
            <p:ph idx="1"/>
          </p:nvPr>
        </p:nvSpPr>
        <p:spPr>
          <a:xfrm>
            <a:off x="409698" y="795647"/>
            <a:ext cx="8562110" cy="5369441"/>
          </a:xfrm>
        </p:spPr>
        <p:txBody>
          <a:bodyPr/>
          <a:lstStyle/>
          <a:p>
            <a:pPr marL="1588" indent="0">
              <a:buNone/>
            </a:pPr>
            <a:r>
              <a:rPr lang="fr-FR" sz="1600" dirty="0" smtClean="0">
                <a:latin typeface="Calibri" pitchFamily="34" charset="0"/>
                <a:cs typeface="Calibri" pitchFamily="34" charset="0"/>
              </a:rPr>
              <a:t>Certains clients, ou prospects fournissent de fausses fiches de salaires dans le but d’obtenir un crédit, ou un découvert. </a:t>
            </a:r>
          </a:p>
          <a:p>
            <a:pPr marL="1588" indent="0">
              <a:buNone/>
            </a:pPr>
            <a:r>
              <a:rPr lang="fr-FR" sz="1600" dirty="0" smtClean="0">
                <a:latin typeface="Calibri" pitchFamily="34" charset="0"/>
                <a:cs typeface="Calibri" pitchFamily="34" charset="0"/>
              </a:rPr>
              <a:t>Il peut s’agir de fiches de salaire (ou de contrats de travail) d’un ancien employeur ou inventés de toutes pièces. </a:t>
            </a:r>
          </a:p>
          <a:p>
            <a:pPr>
              <a:buFont typeface="Wingdings" pitchFamily="2" charset="2"/>
              <a:buChar char="ü"/>
            </a:pPr>
            <a:r>
              <a:rPr lang="fr-FR" sz="1600" dirty="0" smtClean="0">
                <a:latin typeface="Calibri" pitchFamily="34" charset="0"/>
                <a:cs typeface="Calibri" pitchFamily="34" charset="0"/>
              </a:rPr>
              <a:t>Vérifier si le document contient des </a:t>
            </a:r>
            <a:r>
              <a:rPr lang="fr-FR" sz="1600" b="1" dirty="0" smtClean="0">
                <a:latin typeface="Calibri" pitchFamily="34" charset="0"/>
                <a:cs typeface="Calibri" pitchFamily="34" charset="0"/>
              </a:rPr>
              <a:t>fautes d’orthographes</a:t>
            </a:r>
            <a:r>
              <a:rPr lang="fr-FR" sz="1600" dirty="0" smtClean="0">
                <a:latin typeface="Calibri" pitchFamily="34" charset="0"/>
                <a:cs typeface="Calibri" pitchFamily="34" charset="0"/>
              </a:rPr>
              <a:t>, ceci signifie qu’il est faux. Ex: </a:t>
            </a:r>
          </a:p>
          <a:p>
            <a:pPr>
              <a:buFont typeface="Wingdings" pitchFamily="2" charset="2"/>
              <a:buChar char="ü"/>
            </a:pPr>
            <a:endParaRPr lang="fr-FR" sz="1600" dirty="0" smtClean="0">
              <a:latin typeface="Calibri" pitchFamily="34" charset="0"/>
              <a:cs typeface="Calibri" pitchFamily="34" charset="0"/>
            </a:endParaRPr>
          </a:p>
          <a:p>
            <a:pPr>
              <a:buFont typeface="Wingdings" pitchFamily="2" charset="2"/>
              <a:buChar char="ü"/>
            </a:pPr>
            <a:endParaRPr lang="fr-FR" sz="1600" dirty="0" smtClean="0">
              <a:latin typeface="Calibri" pitchFamily="34" charset="0"/>
              <a:cs typeface="Calibri" pitchFamily="34" charset="0"/>
            </a:endParaRPr>
          </a:p>
          <a:p>
            <a:pPr>
              <a:buFont typeface="Wingdings" pitchFamily="2" charset="2"/>
              <a:buChar char="ü"/>
            </a:pPr>
            <a:endParaRPr lang="fr-FR" sz="1600" dirty="0" smtClean="0">
              <a:latin typeface="Calibri" pitchFamily="34" charset="0"/>
              <a:cs typeface="Calibri" pitchFamily="34" charset="0"/>
            </a:endParaRPr>
          </a:p>
          <a:p>
            <a:pPr>
              <a:buFont typeface="Wingdings" pitchFamily="2" charset="2"/>
              <a:buChar char="ü"/>
            </a:pPr>
            <a:endParaRPr lang="fr-FR" sz="1600" dirty="0" smtClean="0">
              <a:latin typeface="Calibri" pitchFamily="34" charset="0"/>
              <a:cs typeface="Calibri" pitchFamily="34" charset="0"/>
            </a:endParaRPr>
          </a:p>
          <a:p>
            <a:pPr marL="1588" indent="0">
              <a:buNone/>
            </a:pPr>
            <a:endParaRPr lang="fr-FR" sz="1600" dirty="0" smtClean="0">
              <a:latin typeface="Calibri" pitchFamily="34" charset="0"/>
              <a:cs typeface="Calibri" pitchFamily="34" charset="0"/>
            </a:endParaRPr>
          </a:p>
          <a:p>
            <a:pPr marL="1588" indent="0">
              <a:buNone/>
            </a:pPr>
            <a:endParaRPr lang="fr-FR" sz="1600" dirty="0" smtClean="0">
              <a:latin typeface="Calibri" pitchFamily="34" charset="0"/>
              <a:cs typeface="Calibri" pitchFamily="34" charset="0"/>
            </a:endParaRPr>
          </a:p>
          <a:p>
            <a:pPr>
              <a:buFont typeface="Wingdings" pitchFamily="2" charset="2"/>
              <a:buChar char="ü"/>
            </a:pPr>
            <a:r>
              <a:rPr lang="fr-FR" sz="1600" dirty="0" smtClean="0">
                <a:latin typeface="Calibri" pitchFamily="34" charset="0"/>
                <a:cs typeface="Calibri" pitchFamily="34" charset="0"/>
              </a:rPr>
              <a:t>Vérifier</a:t>
            </a:r>
            <a:r>
              <a:rPr lang="fr-FR" sz="1600" b="1" dirty="0" smtClean="0">
                <a:latin typeface="Calibri" pitchFamily="34" charset="0"/>
                <a:cs typeface="Calibri" pitchFamily="34" charset="0"/>
              </a:rPr>
              <a:t> l’existence réelle de l’entreprise</a:t>
            </a:r>
            <a:r>
              <a:rPr lang="fr-FR" sz="1600" dirty="0" smtClean="0">
                <a:latin typeface="Calibri" pitchFamily="34" charset="0"/>
                <a:cs typeface="Calibri" pitchFamily="34" charset="0"/>
              </a:rPr>
              <a:t>,</a:t>
            </a:r>
            <a:r>
              <a:rPr lang="fr-FR" sz="1600" b="1" dirty="0" smtClean="0">
                <a:latin typeface="Calibri" pitchFamily="34" charset="0"/>
                <a:cs typeface="Calibri" pitchFamily="34" charset="0"/>
              </a:rPr>
              <a:t> </a:t>
            </a:r>
            <a:r>
              <a:rPr lang="fr-FR" sz="1600" dirty="0" smtClean="0">
                <a:latin typeface="Calibri" pitchFamily="34" charset="0"/>
                <a:cs typeface="Calibri" pitchFamily="34" charset="0"/>
              </a:rPr>
              <a:t>sur les Pages Jaunes ou des sites spécialisés comme Sociétés.com,</a:t>
            </a:r>
          </a:p>
          <a:p>
            <a:pPr lvl="1"/>
            <a:r>
              <a:rPr lang="fr-FR" sz="1600" dirty="0" smtClean="0">
                <a:latin typeface="Calibri" pitchFamily="34" charset="0"/>
                <a:cs typeface="Calibri" pitchFamily="34" charset="0"/>
              </a:rPr>
              <a:t>Ex. :  Un client nous a fourni une fiche de salaire indiquant être employé par la société X, gérée par Mr Y ; et Mr Y détenait déjà un compte identifié comme frauduleux en CEGEE.</a:t>
            </a:r>
          </a:p>
          <a:p>
            <a:pPr>
              <a:buFont typeface="Wingdings" pitchFamily="2" charset="2"/>
              <a:buChar char="ü"/>
            </a:pPr>
            <a:r>
              <a:rPr lang="fr-FR" sz="1600" dirty="0" smtClean="0">
                <a:latin typeface="Calibri" pitchFamily="34" charset="0"/>
                <a:cs typeface="Calibri" pitchFamily="34" charset="0"/>
              </a:rPr>
              <a:t>Vérifier le </a:t>
            </a:r>
            <a:r>
              <a:rPr lang="fr-FR" sz="1600" b="1" dirty="0" smtClean="0">
                <a:latin typeface="Calibri" pitchFamily="34" charset="0"/>
                <a:cs typeface="Calibri" pitchFamily="34" charset="0"/>
              </a:rPr>
              <a:t>numéro de sécurité sociale </a:t>
            </a:r>
            <a:r>
              <a:rPr lang="fr-FR" sz="1600" dirty="0" smtClean="0">
                <a:latin typeface="Calibri" pitchFamily="34" charset="0"/>
                <a:cs typeface="Calibri" pitchFamily="34" charset="0"/>
              </a:rPr>
              <a:t>figurant sur le bulletin de paie.</a:t>
            </a:r>
          </a:p>
          <a:p>
            <a:pPr lvl="1"/>
            <a:r>
              <a:rPr lang="fr-FR" sz="1600" dirty="0" smtClean="0">
                <a:latin typeface="Calibri" pitchFamily="34" charset="0"/>
                <a:cs typeface="Calibri" pitchFamily="34" charset="0"/>
              </a:rPr>
              <a:t>NB : </a:t>
            </a:r>
            <a:r>
              <a:rPr lang="fr-FR" sz="1600" i="1" dirty="0">
                <a:latin typeface="Calibri" pitchFamily="34" charset="0"/>
                <a:cs typeface="Calibri" pitchFamily="34" charset="0"/>
              </a:rPr>
              <a:t>Le 1</a:t>
            </a:r>
            <a:r>
              <a:rPr lang="fr-FR" sz="1600" i="1" baseline="30000" dirty="0">
                <a:latin typeface="Calibri" pitchFamily="34" charset="0"/>
                <a:cs typeface="Calibri" pitchFamily="34" charset="0"/>
              </a:rPr>
              <a:t>er</a:t>
            </a:r>
            <a:r>
              <a:rPr lang="fr-FR" sz="1600" i="1" dirty="0">
                <a:latin typeface="Calibri" pitchFamily="34" charset="0"/>
                <a:cs typeface="Calibri" pitchFamily="34" charset="0"/>
              </a:rPr>
              <a:t> chiffre 1 ou 2 correspond au sexe de l’individu. 1 pour masculin, 2 pour féminin. Les 2 chiffres suivant correspondent à l’année de naissance, les 2 suivants au mois de naissance, et les deux suivants au département de naissance.</a:t>
            </a:r>
            <a:endParaRPr lang="fr-FR" sz="1600" dirty="0">
              <a:latin typeface="Calibri" pitchFamily="34" charset="0"/>
              <a:cs typeface="Calibri" pitchFamily="34" charset="0"/>
            </a:endParaRPr>
          </a:p>
        </p:txBody>
      </p:sp>
      <p:grpSp>
        <p:nvGrpSpPr>
          <p:cNvPr id="28" name="Groupe 27"/>
          <p:cNvGrpSpPr/>
          <p:nvPr/>
        </p:nvGrpSpPr>
        <p:grpSpPr>
          <a:xfrm>
            <a:off x="833746" y="2167245"/>
            <a:ext cx="5462651" cy="1644398"/>
            <a:chOff x="1828798" y="2446317"/>
            <a:chExt cx="5462651" cy="1644398"/>
          </a:xfrm>
        </p:grpSpPr>
        <p:grpSp>
          <p:nvGrpSpPr>
            <p:cNvPr id="29" name="Groupe 28"/>
            <p:cNvGrpSpPr/>
            <p:nvPr/>
          </p:nvGrpSpPr>
          <p:grpSpPr>
            <a:xfrm>
              <a:off x="1828798" y="2446317"/>
              <a:ext cx="5462651" cy="1644398"/>
              <a:chOff x="1828798" y="2446317"/>
              <a:chExt cx="5462651" cy="1644398"/>
            </a:xfrm>
          </p:grpSpPr>
          <p:pic>
            <p:nvPicPr>
              <p:cNvPr id="32"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28798" y="2534373"/>
                <a:ext cx="5462651" cy="155634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à coins arrondis 32"/>
              <p:cNvSpPr/>
              <p:nvPr/>
            </p:nvSpPr>
            <p:spPr bwMode="auto">
              <a:xfrm>
                <a:off x="3657600" y="2766951"/>
                <a:ext cx="581891" cy="166254"/>
              </a:xfrm>
              <a:prstGeom prst="round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34" name="Rectangle 33"/>
              <p:cNvSpPr/>
              <p:nvPr/>
            </p:nvSpPr>
            <p:spPr bwMode="auto">
              <a:xfrm>
                <a:off x="4239491" y="2534373"/>
                <a:ext cx="2030680" cy="23257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35" name="Rectangle à coins arrondis 34"/>
              <p:cNvSpPr/>
              <p:nvPr/>
            </p:nvSpPr>
            <p:spPr bwMode="auto">
              <a:xfrm>
                <a:off x="5973288" y="2933205"/>
                <a:ext cx="1235034" cy="201881"/>
              </a:xfrm>
              <a:prstGeom prst="round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36" name="Rectangle à coins arrondis 35"/>
              <p:cNvSpPr/>
              <p:nvPr/>
            </p:nvSpPr>
            <p:spPr bwMode="auto">
              <a:xfrm>
                <a:off x="3075709" y="3135086"/>
                <a:ext cx="486888" cy="177458"/>
              </a:xfrm>
              <a:prstGeom prst="round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37" name="Connecteur droit avec flèche 36"/>
              <p:cNvCxnSpPr/>
              <p:nvPr/>
            </p:nvCxnSpPr>
            <p:spPr bwMode="auto">
              <a:xfrm>
                <a:off x="6590805" y="2446317"/>
                <a:ext cx="142504" cy="4868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cxnSp>
          <p:nvCxnSpPr>
            <p:cNvPr id="30" name="Connecteur droit avec flèche 29"/>
            <p:cNvCxnSpPr/>
            <p:nvPr/>
          </p:nvCxnSpPr>
          <p:spPr bwMode="auto">
            <a:xfrm flipH="1">
              <a:off x="4132613" y="2446317"/>
              <a:ext cx="1306286" cy="32063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Connecteur droit avec flèche 30"/>
            <p:cNvCxnSpPr/>
            <p:nvPr/>
          </p:nvCxnSpPr>
          <p:spPr bwMode="auto">
            <a:xfrm flipH="1">
              <a:off x="3562597" y="2446317"/>
              <a:ext cx="2256312" cy="68876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spTree>
    <p:extLst>
      <p:ext uri="{BB962C8B-B14F-4D97-AF65-F5344CB8AC3E}">
        <p14:creationId xmlns:p14="http://schemas.microsoft.com/office/powerpoint/2010/main" val="3078291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2 – FICHE DE SALAIRE</a:t>
            </a:r>
            <a:endParaRPr lang="fr-FR" sz="2400" dirty="0"/>
          </a:p>
        </p:txBody>
      </p:sp>
      <p:sp>
        <p:nvSpPr>
          <p:cNvPr id="3" name="Espace réservé du contenu 2"/>
          <p:cNvSpPr>
            <a:spLocks noGrp="1"/>
          </p:cNvSpPr>
          <p:nvPr>
            <p:ph idx="1"/>
          </p:nvPr>
        </p:nvSpPr>
        <p:spPr>
          <a:xfrm>
            <a:off x="493714" y="1020763"/>
            <a:ext cx="8424656" cy="5156200"/>
          </a:xfrm>
        </p:spPr>
        <p:txBody>
          <a:bodyPr/>
          <a:lstStyle/>
          <a:p>
            <a:pPr lvl="1">
              <a:buFont typeface="Wingdings" pitchFamily="2" charset="2"/>
              <a:buChar char="ü"/>
            </a:pPr>
            <a:r>
              <a:rPr lang="fr-FR" sz="1600" dirty="0" smtClean="0">
                <a:latin typeface="Calibri" pitchFamily="34" charset="0"/>
                <a:cs typeface="Calibri" pitchFamily="34" charset="0"/>
              </a:rPr>
              <a:t>Comparer les montants </a:t>
            </a:r>
            <a:r>
              <a:rPr lang="fr-FR" sz="1600" b="1" dirty="0" smtClean="0">
                <a:latin typeface="Calibri" pitchFamily="34" charset="0"/>
                <a:cs typeface="Calibri" pitchFamily="34" charset="0"/>
              </a:rPr>
              <a:t>net à payer </a:t>
            </a:r>
            <a:r>
              <a:rPr lang="fr-FR" sz="1600" dirty="0" smtClean="0">
                <a:latin typeface="Calibri" pitchFamily="34" charset="0"/>
                <a:cs typeface="Calibri" pitchFamily="34" charset="0"/>
              </a:rPr>
              <a:t>figurant au bas de chaque fiches de salaires. D’un mois à l’autre, le montant n’est </a:t>
            </a:r>
            <a:r>
              <a:rPr lang="fr-FR" sz="1600" b="1" dirty="0" smtClean="0">
                <a:latin typeface="Calibri" pitchFamily="34" charset="0"/>
                <a:cs typeface="Calibri" pitchFamily="34" charset="0"/>
              </a:rPr>
              <a:t>jamais identique au centime près</a:t>
            </a:r>
            <a:r>
              <a:rPr lang="fr-FR" sz="1600" dirty="0" smtClean="0">
                <a:latin typeface="Calibri" pitchFamily="34" charset="0"/>
                <a:cs typeface="Calibri" pitchFamily="34" charset="0"/>
              </a:rPr>
              <a:t>. Si cela est le cas, il est probable que les bulletins soient faux,</a:t>
            </a:r>
          </a:p>
          <a:p>
            <a:pPr marL="542925" lvl="1" indent="0">
              <a:buNone/>
            </a:pPr>
            <a:endParaRPr lang="fr-FR" sz="1600" dirty="0" smtClean="0">
              <a:latin typeface="Calibri" pitchFamily="34" charset="0"/>
              <a:cs typeface="Calibri" pitchFamily="34" charset="0"/>
            </a:endParaRPr>
          </a:p>
          <a:p>
            <a:pPr lvl="1">
              <a:buFont typeface="Wingdings" pitchFamily="2" charset="2"/>
              <a:buChar char="ü"/>
            </a:pPr>
            <a:r>
              <a:rPr lang="fr-FR" sz="1600" dirty="0" smtClean="0">
                <a:latin typeface="Calibri" pitchFamily="34" charset="0"/>
                <a:cs typeface="Calibri" pitchFamily="34" charset="0"/>
              </a:rPr>
              <a:t>En cas d’indication de paiement du salaire (par virement ou par chèque), demander les relevés de compte externe.</a:t>
            </a:r>
            <a:endParaRPr lang="fr-FR" sz="1600" dirty="0">
              <a:latin typeface="Calibri" pitchFamily="34" charset="0"/>
              <a:cs typeface="Calibri" pitchFamily="34" charset="0"/>
            </a:endParaRPr>
          </a:p>
        </p:txBody>
      </p:sp>
    </p:spTree>
    <p:extLst>
      <p:ext uri="{BB962C8B-B14F-4D97-AF65-F5344CB8AC3E}">
        <p14:creationId xmlns:p14="http://schemas.microsoft.com/office/powerpoint/2010/main" val="2278386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latin typeface="Calibri" pitchFamily="34" charset="0"/>
                <a:cs typeface="Calibri" pitchFamily="34" charset="0"/>
              </a:rPr>
              <a:t>3 - AVIS </a:t>
            </a:r>
            <a:r>
              <a:rPr lang="fr-FR" sz="2400" dirty="0">
                <a:latin typeface="Calibri" pitchFamily="34" charset="0"/>
                <a:cs typeface="Calibri" pitchFamily="34" charset="0"/>
              </a:rPr>
              <a:t>D’IMPOSITION</a:t>
            </a:r>
          </a:p>
        </p:txBody>
      </p:sp>
      <p:sp>
        <p:nvSpPr>
          <p:cNvPr id="3" name="Espace réservé du contenu 2"/>
          <p:cNvSpPr>
            <a:spLocks noGrp="1"/>
          </p:cNvSpPr>
          <p:nvPr>
            <p:ph idx="1"/>
          </p:nvPr>
        </p:nvSpPr>
        <p:spPr>
          <a:xfrm>
            <a:off x="295276" y="926275"/>
            <a:ext cx="8582024" cy="5333815"/>
          </a:xfrm>
        </p:spPr>
        <p:txBody>
          <a:bodyPr/>
          <a:lstStyle/>
          <a:p>
            <a:pPr marL="1588" indent="0">
              <a:buNone/>
            </a:pPr>
            <a:r>
              <a:rPr lang="fr-FR" sz="1600" dirty="0" smtClean="0">
                <a:latin typeface="Calibri" pitchFamily="34" charset="0"/>
                <a:cs typeface="Calibri" pitchFamily="34" charset="0"/>
              </a:rPr>
              <a:t>Des faux avis d’imposition sont également en circulation. Tout comme les fausses fiches de salaires, le but est de justifier d’un revenu que le client n’a pas, dans le but d’obtenir un crédit, un découvert permanent important, ou une carte type Visa 1</a:t>
            </a:r>
            <a:r>
              <a:rPr lang="fr-FR" sz="1600" baseline="30000" dirty="0" smtClean="0">
                <a:latin typeface="Calibri" pitchFamily="34" charset="0"/>
                <a:cs typeface="Calibri" pitchFamily="34" charset="0"/>
              </a:rPr>
              <a:t>er</a:t>
            </a:r>
            <a:r>
              <a:rPr lang="fr-FR" sz="1600" dirty="0" smtClean="0">
                <a:latin typeface="Calibri" pitchFamily="34" charset="0"/>
                <a:cs typeface="Calibri" pitchFamily="34" charset="0"/>
              </a:rPr>
              <a:t>, </a:t>
            </a:r>
            <a:r>
              <a:rPr lang="fr-FR" sz="1600" dirty="0" err="1" smtClean="0">
                <a:latin typeface="Calibri" pitchFamily="34" charset="0"/>
                <a:cs typeface="Calibri" pitchFamily="34" charset="0"/>
              </a:rPr>
              <a:t>Izicarte</a:t>
            </a:r>
            <a:r>
              <a:rPr lang="fr-FR" sz="1600" dirty="0" smtClean="0">
                <a:latin typeface="Calibri" pitchFamily="34" charset="0"/>
                <a:cs typeface="Calibri" pitchFamily="34" charset="0"/>
              </a:rPr>
              <a:t>…</a:t>
            </a:r>
          </a:p>
          <a:p>
            <a:pPr marL="1588" indent="0">
              <a:buNone/>
            </a:pPr>
            <a:endParaRPr lang="fr-FR" sz="1600" dirty="0">
              <a:latin typeface="Calibri" pitchFamily="34" charset="0"/>
              <a:cs typeface="Calibri" pitchFamily="34" charset="0"/>
            </a:endParaRPr>
          </a:p>
          <a:p>
            <a:r>
              <a:rPr lang="fr-FR" sz="1600" dirty="0" smtClean="0">
                <a:latin typeface="Calibri" pitchFamily="34" charset="0"/>
                <a:cs typeface="Calibri" pitchFamily="34" charset="0"/>
              </a:rPr>
              <a:t>Soyez vigilent :</a:t>
            </a:r>
          </a:p>
          <a:p>
            <a:pPr lvl="1"/>
            <a:r>
              <a:rPr lang="fr-FR" sz="1600" dirty="0" smtClean="0">
                <a:latin typeface="Calibri" pitchFamily="34" charset="0"/>
                <a:cs typeface="Calibri" pitchFamily="34" charset="0"/>
              </a:rPr>
              <a:t>Aux fautes d’orthographes, </a:t>
            </a:r>
            <a:r>
              <a:rPr lang="fr-FR" sz="1600" i="1" u="sng" dirty="0" smtClean="0">
                <a:latin typeface="Calibri" pitchFamily="34" charset="0"/>
                <a:cs typeface="Calibri" pitchFamily="34" charset="0"/>
              </a:rPr>
              <a:t>ex</a:t>
            </a:r>
            <a:r>
              <a:rPr lang="fr-FR" sz="1600" i="1" dirty="0" smtClean="0">
                <a:latin typeface="Calibri" pitchFamily="34" charset="0"/>
                <a:cs typeface="Calibri" pitchFamily="34" charset="0"/>
              </a:rPr>
              <a:t>: Impôts sur </a:t>
            </a:r>
            <a:r>
              <a:rPr lang="fr-FR" sz="1600" b="1" i="1" dirty="0" smtClean="0">
                <a:latin typeface="Calibri" pitchFamily="34" charset="0"/>
                <a:cs typeface="Calibri" pitchFamily="34" charset="0"/>
              </a:rPr>
              <a:t>le</a:t>
            </a:r>
            <a:r>
              <a:rPr lang="fr-FR" sz="1600" i="1" dirty="0" smtClean="0">
                <a:latin typeface="Calibri" pitchFamily="34" charset="0"/>
                <a:cs typeface="Calibri" pitchFamily="34" charset="0"/>
              </a:rPr>
              <a:t> revenu</a:t>
            </a:r>
            <a:r>
              <a:rPr lang="fr-FR" sz="1600" b="1" i="1" dirty="0" smtClean="0">
                <a:latin typeface="Calibri" pitchFamily="34" charset="0"/>
                <a:cs typeface="Calibri" pitchFamily="34" charset="0"/>
              </a:rPr>
              <a:t>s</a:t>
            </a:r>
            <a:r>
              <a:rPr lang="fr-FR" sz="1600" dirty="0" smtClean="0">
                <a:latin typeface="Calibri" pitchFamily="34" charset="0"/>
                <a:cs typeface="Calibri" pitchFamily="34" charset="0"/>
              </a:rPr>
              <a:t>.</a:t>
            </a:r>
          </a:p>
          <a:p>
            <a:pPr lvl="1"/>
            <a:r>
              <a:rPr lang="fr-FR" sz="1600" dirty="0" smtClean="0">
                <a:latin typeface="Calibri" pitchFamily="34" charset="0"/>
                <a:cs typeface="Calibri" pitchFamily="34" charset="0"/>
              </a:rPr>
              <a:t>À la police de caractère de l’adresse,</a:t>
            </a:r>
          </a:p>
          <a:p>
            <a:pPr lvl="1"/>
            <a:r>
              <a:rPr lang="fr-FR" sz="1600" dirty="0" smtClean="0">
                <a:latin typeface="Calibri" pitchFamily="34" charset="0"/>
                <a:cs typeface="Calibri" pitchFamily="34" charset="0"/>
              </a:rPr>
              <a:t>Aux dates de paiements,</a:t>
            </a:r>
          </a:p>
          <a:p>
            <a:pPr lvl="1"/>
            <a:r>
              <a:rPr lang="fr-FR" sz="1600" dirty="0" smtClean="0">
                <a:latin typeface="Calibri" pitchFamily="34" charset="0"/>
                <a:cs typeface="Calibri" pitchFamily="34" charset="0"/>
              </a:rPr>
              <a:t>À l’adresse du Centre des Finances Publiques.</a:t>
            </a:r>
          </a:p>
          <a:p>
            <a:endParaRPr lang="fr-FR" dirty="0"/>
          </a:p>
        </p:txBody>
      </p:sp>
    </p:spTree>
    <p:extLst>
      <p:ext uri="{BB962C8B-B14F-4D97-AF65-F5344CB8AC3E}">
        <p14:creationId xmlns:p14="http://schemas.microsoft.com/office/powerpoint/2010/main" val="3439656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latin typeface="Calibri" pitchFamily="34" charset="0"/>
                <a:cs typeface="Calibri" pitchFamily="34" charset="0"/>
              </a:rPr>
              <a:t>3 - AVIS D’IMPOSITION</a:t>
            </a:r>
            <a:endParaRPr lang="fr-FR" sz="2400" dirty="0"/>
          </a:p>
        </p:txBody>
      </p:sp>
      <p:pic>
        <p:nvPicPr>
          <p:cNvPr id="4" name="Picture 3"/>
          <p:cNvPicPr>
            <a:picLocks noGrp="1" noChangeAspect="1" noChangeArrowheads="1"/>
          </p:cNvPicPr>
          <p:nvPr>
            <p:ph idx="1"/>
          </p:nvPr>
        </p:nvPicPr>
        <p:blipFill rotWithShape="1">
          <a:blip r:embed="rId2" cstate="email">
            <a:extLst>
              <a:ext uri="{28A0092B-C50C-407E-A947-70E740481C1C}">
                <a14:useLocalDpi xmlns:a14="http://schemas.microsoft.com/office/drawing/2010/main"/>
              </a:ext>
            </a:extLst>
          </a:blip>
          <a:srcRect/>
          <a:stretch/>
        </p:blipFill>
        <p:spPr bwMode="auto">
          <a:xfrm>
            <a:off x="1140031" y="1020762"/>
            <a:ext cx="6901211" cy="5506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4417621" y="1911927"/>
            <a:ext cx="2743200" cy="18525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2731325" y="4085112"/>
            <a:ext cx="1211283" cy="24938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2422566" y="4880758"/>
            <a:ext cx="1520042" cy="48688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2422566" y="1318161"/>
            <a:ext cx="1116281" cy="296883"/>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4322618" y="4334494"/>
            <a:ext cx="1371600" cy="237506"/>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0" name="Rectangle 9"/>
          <p:cNvSpPr/>
          <p:nvPr/>
        </p:nvSpPr>
        <p:spPr bwMode="auto">
          <a:xfrm>
            <a:off x="4322618" y="5759532"/>
            <a:ext cx="3431969" cy="439387"/>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Rectangle 10"/>
          <p:cNvSpPr/>
          <p:nvPr/>
        </p:nvSpPr>
        <p:spPr bwMode="auto">
          <a:xfrm>
            <a:off x="1211283" y="5818910"/>
            <a:ext cx="2731325" cy="439387"/>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648217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solidFill>
                  <a:srgbClr val="6B274F"/>
                </a:solidFill>
                <a:latin typeface="Calibri" pitchFamily="34" charset="0"/>
                <a:cs typeface="Calibri" pitchFamily="34" charset="0"/>
              </a:rPr>
              <a:t>3 - AVIS D’IMPOSITION</a:t>
            </a:r>
            <a:endParaRPr lang="fr-FR" dirty="0"/>
          </a:p>
        </p:txBody>
      </p:sp>
      <p:sp>
        <p:nvSpPr>
          <p:cNvPr id="3" name="Espace réservé du contenu 2"/>
          <p:cNvSpPr>
            <a:spLocks noGrp="1"/>
          </p:cNvSpPr>
          <p:nvPr>
            <p:ph idx="1"/>
          </p:nvPr>
        </p:nvSpPr>
        <p:spPr/>
        <p:txBody>
          <a:bodyPr/>
          <a:lstStyle/>
          <a:p>
            <a:r>
              <a:rPr lang="fr-FR" sz="1600" dirty="0" smtClean="0">
                <a:latin typeface="Calibri" pitchFamily="34" charset="0"/>
                <a:cs typeface="Calibri" pitchFamily="34" charset="0"/>
              </a:rPr>
              <a:t>Depuis août 2013, il est possible de contrôler la validité d’un avis d’imposition sur le site </a:t>
            </a:r>
            <a:r>
              <a:rPr lang="fr-FR" sz="1600" dirty="0" smtClean="0">
                <a:latin typeface="Calibri" pitchFamily="34" charset="0"/>
                <a:cs typeface="Calibri" pitchFamily="34" charset="0"/>
                <a:hlinkClick r:id="rId2"/>
              </a:rPr>
              <a:t>www.impots.gouv.fr</a:t>
            </a:r>
            <a:r>
              <a:rPr lang="fr-FR" sz="1600" dirty="0" smtClean="0">
                <a:latin typeface="Calibri" pitchFamily="34" charset="0"/>
                <a:cs typeface="Calibri" pitchFamily="34" charset="0"/>
              </a:rPr>
              <a:t> &gt; Rubrique Professionnels &gt; Accès spécialisés &gt; Banques &gt; Service en ligne &gt; accédez au service ; </a:t>
            </a:r>
            <a:r>
              <a:rPr lang="fr-FR" sz="1600" dirty="0">
                <a:latin typeface="Calibri" pitchFamily="34" charset="0"/>
                <a:cs typeface="Calibri" pitchFamily="34" charset="0"/>
              </a:rPr>
              <a:t>ou directement via le lien : </a:t>
            </a:r>
            <a:r>
              <a:rPr lang="fr-FR" sz="1600" dirty="0">
                <a:latin typeface="Calibri" pitchFamily="34" charset="0"/>
                <a:cs typeface="Calibri" pitchFamily="34" charset="0"/>
                <a:hlinkClick r:id="rId3"/>
              </a:rPr>
              <a:t>https://cfsmsp.impots.gouv.fr/secavis</a:t>
            </a:r>
            <a:r>
              <a:rPr lang="fr-FR" sz="1600" dirty="0" smtClean="0">
                <a:latin typeface="Calibri" pitchFamily="34" charset="0"/>
                <a:cs typeface="Calibri" pitchFamily="34" charset="0"/>
                <a:hlinkClick r:id="rId3"/>
              </a:rPr>
              <a:t>/</a:t>
            </a:r>
            <a:r>
              <a:rPr lang="fr-FR" sz="1600" dirty="0" smtClean="0">
                <a:latin typeface="Calibri" pitchFamily="34" charset="0"/>
                <a:cs typeface="Calibri" pitchFamily="34" charset="0"/>
              </a:rPr>
              <a:t> </a:t>
            </a:r>
            <a:endParaRPr lang="fr-FR" sz="1600" dirty="0">
              <a:latin typeface="Calibri" pitchFamily="34" charset="0"/>
              <a:cs typeface="Calibri" pitchFamily="34" charset="0"/>
            </a:endParaRPr>
          </a:p>
          <a:p>
            <a:pPr marL="3152775" lvl="6" indent="0">
              <a:buNone/>
            </a:pPr>
            <a:endParaRPr lang="fr-FR" sz="1600" dirty="0" smtClean="0">
              <a:latin typeface="Calibri" pitchFamily="34" charset="0"/>
              <a:cs typeface="Calibri" pitchFamily="34" charset="0"/>
            </a:endParaRPr>
          </a:p>
          <a:p>
            <a:pPr lvl="8"/>
            <a:endParaRPr lang="fr-FR" dirty="0"/>
          </a:p>
        </p:txBody>
      </p:sp>
      <p:pic>
        <p:nvPicPr>
          <p:cNvPr id="1028"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44383" y="2324139"/>
            <a:ext cx="6115793" cy="410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à coins arrondis 3"/>
          <p:cNvSpPr/>
          <p:nvPr/>
        </p:nvSpPr>
        <p:spPr bwMode="auto">
          <a:xfrm>
            <a:off x="736270" y="4263242"/>
            <a:ext cx="1531917" cy="1211283"/>
          </a:xfrm>
          <a:prstGeom prst="roundRect">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6" name="Connecteur droit avec flèche 5"/>
          <p:cNvCxnSpPr/>
          <p:nvPr/>
        </p:nvCxnSpPr>
        <p:spPr bwMode="auto">
          <a:xfrm flipV="1">
            <a:off x="2280062" y="3325091"/>
            <a:ext cx="4405746" cy="133003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7" name="ZoneTexte 6"/>
          <p:cNvSpPr txBox="1"/>
          <p:nvPr/>
        </p:nvSpPr>
        <p:spPr>
          <a:xfrm>
            <a:off x="6685808" y="3123210"/>
            <a:ext cx="2375065" cy="1348061"/>
          </a:xfrm>
          <a:prstGeom prst="rect">
            <a:avLst/>
          </a:prstGeom>
          <a:noFill/>
        </p:spPr>
        <p:txBody>
          <a:bodyPr wrap="square" rtlCol="0">
            <a:spAutoFit/>
          </a:bodyPr>
          <a:lstStyle/>
          <a:p>
            <a:r>
              <a:rPr lang="fr-FR" sz="1600" dirty="0" smtClean="0">
                <a:latin typeface="Calibri" pitchFamily="34" charset="0"/>
                <a:cs typeface="Calibri" pitchFamily="34" charset="0"/>
              </a:rPr>
              <a:t>2 champs sont à renseigner :</a:t>
            </a:r>
          </a:p>
          <a:p>
            <a:pPr marL="342900" indent="-342900">
              <a:buFontTx/>
              <a:buChar char="-"/>
            </a:pPr>
            <a:r>
              <a:rPr lang="fr-FR" sz="1600" dirty="0" smtClean="0">
                <a:latin typeface="Calibri" pitchFamily="34" charset="0"/>
                <a:cs typeface="Calibri" pitchFamily="34" charset="0"/>
              </a:rPr>
              <a:t>Numéro fiscal,</a:t>
            </a:r>
          </a:p>
          <a:p>
            <a:pPr marL="342900" indent="-342900">
              <a:buFontTx/>
              <a:buChar char="-"/>
            </a:pPr>
            <a:r>
              <a:rPr lang="fr-FR" sz="1600" dirty="0" smtClean="0">
                <a:latin typeface="Calibri" pitchFamily="34" charset="0"/>
                <a:cs typeface="Calibri" pitchFamily="34" charset="0"/>
              </a:rPr>
              <a:t>Et référence de l’avis.</a:t>
            </a:r>
            <a:endParaRPr lang="fr-FR" sz="1600" dirty="0">
              <a:latin typeface="Calibri" pitchFamily="34" charset="0"/>
              <a:cs typeface="Calibri" pitchFamily="34" charset="0"/>
            </a:endParaRPr>
          </a:p>
        </p:txBody>
      </p:sp>
    </p:spTree>
    <p:extLst>
      <p:ext uri="{BB962C8B-B14F-4D97-AF65-F5344CB8AC3E}">
        <p14:creationId xmlns:p14="http://schemas.microsoft.com/office/powerpoint/2010/main" val="2748791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solidFill>
                  <a:srgbClr val="6B274F"/>
                </a:solidFill>
                <a:latin typeface="Calibri" pitchFamily="34" charset="0"/>
                <a:cs typeface="Calibri" pitchFamily="34" charset="0"/>
              </a:rPr>
              <a:t>3 - AVIS D’IMPOSITION</a:t>
            </a:r>
            <a:endParaRPr lang="fr-FR" dirty="0"/>
          </a:p>
        </p:txBody>
      </p:sp>
      <p:sp>
        <p:nvSpPr>
          <p:cNvPr id="3" name="Espace réservé du contenu 2"/>
          <p:cNvSpPr>
            <a:spLocks noGrp="1"/>
          </p:cNvSpPr>
          <p:nvPr>
            <p:ph idx="1"/>
          </p:nvPr>
        </p:nvSpPr>
        <p:spPr>
          <a:xfrm>
            <a:off x="351209" y="1234519"/>
            <a:ext cx="8632825" cy="5118780"/>
          </a:xfrm>
        </p:spPr>
        <p:txBody>
          <a:bodyPr/>
          <a:lstStyle/>
          <a:p>
            <a:pPr lvl="1"/>
            <a:r>
              <a:rPr lang="fr-FR" dirty="0" smtClean="0">
                <a:latin typeface="Calibri" pitchFamily="34" charset="0"/>
                <a:cs typeface="Calibri" pitchFamily="34" charset="0"/>
              </a:rPr>
              <a:t>Le</a:t>
            </a:r>
            <a:r>
              <a:rPr lang="fr-FR" b="1" dirty="0" smtClean="0">
                <a:latin typeface="Calibri" pitchFamily="34" charset="0"/>
                <a:cs typeface="Calibri" pitchFamily="34" charset="0"/>
              </a:rPr>
              <a:t> </a:t>
            </a:r>
            <a:r>
              <a:rPr lang="fr-FR" b="1" u="sng" dirty="0" smtClean="0">
                <a:latin typeface="Calibri" pitchFamily="34" charset="0"/>
                <a:cs typeface="Calibri" pitchFamily="34" charset="0"/>
              </a:rPr>
              <a:t>numéro fiscal</a:t>
            </a:r>
            <a:r>
              <a:rPr lang="fr-FR" b="1" dirty="0" smtClean="0">
                <a:latin typeface="Calibri" pitchFamily="34" charset="0"/>
                <a:cs typeface="Calibri" pitchFamily="34" charset="0"/>
              </a:rPr>
              <a:t> </a:t>
            </a:r>
            <a:r>
              <a:rPr lang="fr-FR" dirty="0" smtClean="0">
                <a:latin typeface="Calibri" pitchFamily="34" charset="0"/>
                <a:cs typeface="Calibri" pitchFamily="34" charset="0"/>
              </a:rPr>
              <a:t>est l’identifiant unique pour toutes les démarches fiscales. Il est composé de 13 caractères numériques suivi de la lettre « C ». Il est situé en haut à gauche du justificatif dans le cadre « VOS IDENTIFIANTS » ou de l’avis d’imposition dans le cadre « VOS REFERENCES ».</a:t>
            </a:r>
          </a:p>
          <a:p>
            <a:pPr lvl="2"/>
            <a:r>
              <a:rPr lang="fr-FR" dirty="0" smtClean="0">
                <a:latin typeface="Calibri" pitchFamily="34" charset="0"/>
                <a:cs typeface="Calibri" pitchFamily="34" charset="0"/>
              </a:rPr>
              <a:t>Lors de la saisie</a:t>
            </a:r>
            <a:r>
              <a:rPr lang="fr-FR" b="1" dirty="0" smtClean="0">
                <a:latin typeface="Calibri" pitchFamily="34" charset="0"/>
                <a:cs typeface="Calibri" pitchFamily="34" charset="0"/>
              </a:rPr>
              <a:t>, le numéro fiscal </a:t>
            </a:r>
            <a:r>
              <a:rPr lang="fr-FR" dirty="0" smtClean="0">
                <a:latin typeface="Calibri" pitchFamily="34" charset="0"/>
                <a:cs typeface="Calibri" pitchFamily="34" charset="0"/>
              </a:rPr>
              <a:t>:</a:t>
            </a:r>
          </a:p>
          <a:p>
            <a:pPr lvl="3"/>
            <a:r>
              <a:rPr lang="fr-FR" dirty="0" smtClean="0"/>
              <a:t>est a noté sans espace et sans la lettre « C »,</a:t>
            </a:r>
          </a:p>
          <a:p>
            <a:pPr lvl="3"/>
            <a:r>
              <a:rPr lang="fr-FR" dirty="0" smtClean="0"/>
              <a:t>Ce numéro est toujours identique pour une même personne.</a:t>
            </a:r>
          </a:p>
          <a:p>
            <a:pPr lvl="3"/>
            <a:endParaRPr lang="fr-FR" dirty="0"/>
          </a:p>
          <a:p>
            <a:pPr lvl="1"/>
            <a:r>
              <a:rPr lang="fr-FR" dirty="0" smtClean="0">
                <a:latin typeface="Calibri" pitchFamily="34" charset="0"/>
                <a:cs typeface="Calibri" pitchFamily="34" charset="0"/>
              </a:rPr>
              <a:t>La </a:t>
            </a:r>
            <a:r>
              <a:rPr lang="fr-FR" b="1" u="sng" dirty="0" smtClean="0">
                <a:latin typeface="Calibri" pitchFamily="34" charset="0"/>
                <a:cs typeface="Calibri" pitchFamily="34" charset="0"/>
              </a:rPr>
              <a:t>référence de l’avis </a:t>
            </a:r>
            <a:r>
              <a:rPr lang="fr-FR" dirty="0" smtClean="0">
                <a:latin typeface="Calibri" pitchFamily="34" charset="0"/>
                <a:cs typeface="Calibri" pitchFamily="34" charset="0"/>
              </a:rPr>
              <a:t>est également composée de 13 caractères (12 numériques et la lettre A intercalée à la 5</a:t>
            </a:r>
            <a:r>
              <a:rPr lang="fr-FR" baseline="30000" dirty="0" smtClean="0">
                <a:latin typeface="Calibri" pitchFamily="34" charset="0"/>
                <a:cs typeface="Calibri" pitchFamily="34" charset="0"/>
              </a:rPr>
              <a:t>ème</a:t>
            </a:r>
            <a:r>
              <a:rPr lang="fr-FR" dirty="0" smtClean="0">
                <a:latin typeface="Calibri" pitchFamily="34" charset="0"/>
                <a:cs typeface="Calibri" pitchFamily="34" charset="0"/>
              </a:rPr>
              <a:t> position).</a:t>
            </a:r>
          </a:p>
          <a:p>
            <a:pPr lvl="2"/>
            <a:r>
              <a:rPr lang="fr-FR" dirty="0">
                <a:latin typeface="Calibri" pitchFamily="34" charset="0"/>
                <a:cs typeface="Calibri" pitchFamily="34" charset="0"/>
              </a:rPr>
              <a:t>Lors de la saisie</a:t>
            </a:r>
            <a:r>
              <a:rPr lang="fr-FR" b="1" dirty="0">
                <a:latin typeface="Calibri" pitchFamily="34" charset="0"/>
                <a:cs typeface="Calibri" pitchFamily="34" charset="0"/>
              </a:rPr>
              <a:t>, </a:t>
            </a:r>
            <a:r>
              <a:rPr lang="fr-FR" b="1" dirty="0" smtClean="0">
                <a:latin typeface="Calibri" pitchFamily="34" charset="0"/>
                <a:cs typeface="Calibri" pitchFamily="34" charset="0"/>
              </a:rPr>
              <a:t>la référence de l’avis </a:t>
            </a:r>
            <a:r>
              <a:rPr lang="fr-FR" dirty="0" smtClean="0">
                <a:latin typeface="Calibri" pitchFamily="34" charset="0"/>
                <a:cs typeface="Calibri" pitchFamily="34" charset="0"/>
              </a:rPr>
              <a:t>:</a:t>
            </a:r>
          </a:p>
          <a:p>
            <a:pPr lvl="3"/>
            <a:r>
              <a:rPr lang="fr-FR" dirty="0"/>
              <a:t>est a noté sans </a:t>
            </a:r>
            <a:r>
              <a:rPr lang="fr-FR" dirty="0" smtClean="0"/>
              <a:t>espace,</a:t>
            </a:r>
          </a:p>
          <a:p>
            <a:pPr lvl="3"/>
            <a:r>
              <a:rPr lang="fr-FR" dirty="0" smtClean="0"/>
              <a:t>Le « A » peut être écrit en majuscule ou en minuscule indépendamment. </a:t>
            </a:r>
          </a:p>
          <a:p>
            <a:pPr lvl="3"/>
            <a:endParaRPr lang="fr-FR" dirty="0"/>
          </a:p>
          <a:p>
            <a:pPr marL="1169988" lvl="2" indent="0">
              <a:buNone/>
            </a:pPr>
            <a:endParaRPr lang="fr-FR" dirty="0" smtClean="0"/>
          </a:p>
        </p:txBody>
      </p:sp>
    </p:spTree>
    <p:extLst>
      <p:ext uri="{BB962C8B-B14F-4D97-AF65-F5344CB8AC3E}">
        <p14:creationId xmlns:p14="http://schemas.microsoft.com/office/powerpoint/2010/main" val="2646008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solidFill>
                  <a:srgbClr val="6B274F"/>
                </a:solidFill>
                <a:latin typeface="Calibri" pitchFamily="34" charset="0"/>
                <a:cs typeface="Calibri" pitchFamily="34" charset="0"/>
              </a:rPr>
              <a:t>3 - AVIS D’IMPOSITION</a:t>
            </a:r>
            <a:endParaRPr lang="fr-FR" dirty="0"/>
          </a:p>
        </p:txBody>
      </p:sp>
      <p:sp>
        <p:nvSpPr>
          <p:cNvPr id="3" name="Espace réservé du contenu 2"/>
          <p:cNvSpPr>
            <a:spLocks noGrp="1"/>
          </p:cNvSpPr>
          <p:nvPr>
            <p:ph idx="1"/>
          </p:nvPr>
        </p:nvSpPr>
        <p:spPr/>
        <p:txBody>
          <a:bodyPr/>
          <a:lstStyle/>
          <a:p>
            <a:pPr lvl="0"/>
            <a:r>
              <a:rPr lang="fr-FR" sz="1600" dirty="0">
                <a:latin typeface="Calibri" pitchFamily="34" charset="0"/>
                <a:cs typeface="Calibri" pitchFamily="34" charset="0"/>
              </a:rPr>
              <a:t>A</a:t>
            </a:r>
            <a:r>
              <a:rPr lang="fr-FR" sz="1600" dirty="0" smtClean="0">
                <a:latin typeface="Calibri" pitchFamily="34" charset="0"/>
                <a:cs typeface="Calibri" pitchFamily="34" charset="0"/>
              </a:rPr>
              <a:t>près </a:t>
            </a:r>
            <a:r>
              <a:rPr lang="fr-FR" sz="1600" dirty="0">
                <a:latin typeface="Calibri" pitchFamily="34" charset="0"/>
                <a:cs typeface="Calibri" pitchFamily="34" charset="0"/>
              </a:rPr>
              <a:t>validation, un écran restitue le contenu connu de l’administration fiscale pour cet avis. Cela permet de vérifier diverses informations </a:t>
            </a:r>
            <a:r>
              <a:rPr lang="fr-FR" sz="1600" dirty="0" smtClean="0">
                <a:latin typeface="Calibri" pitchFamily="34" charset="0"/>
                <a:cs typeface="Calibri" pitchFamily="34" charset="0"/>
              </a:rPr>
              <a:t> comme l’adresse</a:t>
            </a:r>
            <a:r>
              <a:rPr lang="fr-FR" sz="1600" dirty="0">
                <a:latin typeface="Calibri" pitchFamily="34" charset="0"/>
                <a:cs typeface="Calibri" pitchFamily="34" charset="0"/>
              </a:rPr>
              <a:t>, </a:t>
            </a:r>
            <a:r>
              <a:rPr lang="fr-FR" sz="1600" dirty="0" smtClean="0">
                <a:latin typeface="Calibri" pitchFamily="34" charset="0"/>
                <a:cs typeface="Calibri" pitchFamily="34" charset="0"/>
              </a:rPr>
              <a:t>l’état </a:t>
            </a:r>
            <a:r>
              <a:rPr lang="fr-FR" sz="1600" dirty="0">
                <a:latin typeface="Calibri" pitchFamily="34" charset="0"/>
                <a:cs typeface="Calibri" pitchFamily="34" charset="0"/>
              </a:rPr>
              <a:t>civil, </a:t>
            </a:r>
            <a:r>
              <a:rPr lang="fr-FR" sz="1600" dirty="0" smtClean="0">
                <a:latin typeface="Calibri" pitchFamily="34" charset="0"/>
                <a:cs typeface="Calibri" pitchFamily="34" charset="0"/>
              </a:rPr>
              <a:t>la situation </a:t>
            </a:r>
            <a:r>
              <a:rPr lang="fr-FR" sz="1600" dirty="0">
                <a:latin typeface="Calibri" pitchFamily="34" charset="0"/>
                <a:cs typeface="Calibri" pitchFamily="34" charset="0"/>
              </a:rPr>
              <a:t>familiale et </a:t>
            </a:r>
            <a:r>
              <a:rPr lang="fr-FR" sz="1600" dirty="0" smtClean="0">
                <a:latin typeface="Calibri" pitchFamily="34" charset="0"/>
                <a:cs typeface="Calibri" pitchFamily="34" charset="0"/>
              </a:rPr>
              <a:t>les revenus</a:t>
            </a:r>
            <a:r>
              <a:rPr lang="fr-FR" sz="2000" dirty="0" smtClean="0"/>
              <a:t>.</a:t>
            </a:r>
          </a:p>
          <a:p>
            <a:pPr lvl="0"/>
            <a:endParaRPr lang="fr-FR" dirty="0"/>
          </a:p>
          <a:p>
            <a:pPr marL="1588" lvl="0" indent="0">
              <a:buNone/>
            </a:pPr>
            <a:endParaRPr lang="fr-FR" dirty="0"/>
          </a:p>
          <a:p>
            <a:endParaRPr lang="fr-FR" dirty="0"/>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96290" y="2149434"/>
            <a:ext cx="6353299" cy="411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5366162" y="3710049"/>
            <a:ext cx="678377" cy="14819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4957946" y="3588326"/>
            <a:ext cx="511629" cy="12172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4957946" y="3314205"/>
            <a:ext cx="667989"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4957946" y="3877294"/>
            <a:ext cx="1656609" cy="32884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1866532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solidFill>
                  <a:srgbClr val="6B274F"/>
                </a:solidFill>
                <a:latin typeface="Calibri" pitchFamily="34" charset="0"/>
                <a:cs typeface="Calibri" pitchFamily="34" charset="0"/>
              </a:rPr>
              <a:t>3 - AVIS D’IMPOSITION</a:t>
            </a:r>
            <a:endParaRPr lang="fr-FR" dirty="0"/>
          </a:p>
        </p:txBody>
      </p:sp>
      <p:sp>
        <p:nvSpPr>
          <p:cNvPr id="3" name="Espace réservé du contenu 2"/>
          <p:cNvSpPr>
            <a:spLocks noGrp="1"/>
          </p:cNvSpPr>
          <p:nvPr>
            <p:ph idx="1"/>
          </p:nvPr>
        </p:nvSpPr>
        <p:spPr/>
        <p:txBody>
          <a:bodyPr/>
          <a:lstStyle/>
          <a:p>
            <a:r>
              <a:rPr lang="fr-FR" sz="1600" dirty="0" smtClean="0">
                <a:latin typeface="Calibri" pitchFamily="34" charset="0"/>
                <a:cs typeface="Calibri" pitchFamily="34" charset="0"/>
              </a:rPr>
              <a:t>Il sera donc possible de comparer les données restituées par l’administration fiscale et les données figurant sur l’avis d’imposition que le client présente.</a:t>
            </a:r>
          </a:p>
          <a:p>
            <a:pPr marL="1588" indent="0">
              <a:buNone/>
            </a:pPr>
            <a:endParaRPr lang="fr-FR" sz="1600" dirty="0" smtClean="0">
              <a:latin typeface="Calibri" pitchFamily="34" charset="0"/>
              <a:cs typeface="Calibri" pitchFamily="34" charset="0"/>
            </a:endParaRPr>
          </a:p>
          <a:p>
            <a:r>
              <a:rPr lang="fr-FR" sz="1600" dirty="0" smtClean="0">
                <a:latin typeface="Calibri" pitchFamily="34" charset="0"/>
                <a:cs typeface="Calibri" pitchFamily="34" charset="0"/>
              </a:rPr>
              <a:t>A l’heure actuelle, ces contrôles ne peuvent s’effectuer que sur les avis d’impositions de 2013 qui concernent les revenus de </a:t>
            </a:r>
            <a:r>
              <a:rPr lang="fr-FR" sz="1600" b="1" dirty="0" smtClean="0">
                <a:latin typeface="Calibri" pitchFamily="34" charset="0"/>
                <a:cs typeface="Calibri" pitchFamily="34" charset="0"/>
              </a:rPr>
              <a:t>l’année </a:t>
            </a:r>
            <a:r>
              <a:rPr lang="fr-FR" b="1" dirty="0" smtClean="0">
                <a:latin typeface="Calibri" pitchFamily="34" charset="0"/>
                <a:cs typeface="Calibri" pitchFamily="34" charset="0"/>
              </a:rPr>
              <a:t>2012</a:t>
            </a:r>
            <a:r>
              <a:rPr lang="fr-FR" dirty="0" smtClean="0"/>
              <a:t>. </a:t>
            </a:r>
            <a:endParaRPr lang="fr-FR" dirty="0"/>
          </a:p>
        </p:txBody>
      </p:sp>
    </p:spTree>
    <p:extLst>
      <p:ext uri="{BB962C8B-B14F-4D97-AF65-F5344CB8AC3E}">
        <p14:creationId xmlns:p14="http://schemas.microsoft.com/office/powerpoint/2010/main" val="3848414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solidFill>
                  <a:srgbClr val="6B274F"/>
                </a:solidFill>
                <a:latin typeface="Calibri" pitchFamily="34" charset="0"/>
                <a:cs typeface="Calibri" pitchFamily="34" charset="0"/>
              </a:rPr>
              <a:t>3 - AVIS D’IMPOSITION</a:t>
            </a:r>
            <a:endParaRPr lang="fr-FR" dirty="0"/>
          </a:p>
        </p:txBody>
      </p:sp>
      <p:sp>
        <p:nvSpPr>
          <p:cNvPr id="3" name="Espace réservé du contenu 2"/>
          <p:cNvSpPr>
            <a:spLocks noGrp="1"/>
          </p:cNvSpPr>
          <p:nvPr>
            <p:ph idx="1"/>
          </p:nvPr>
        </p:nvSpPr>
        <p:spPr>
          <a:xfrm>
            <a:off x="493713" y="1020762"/>
            <a:ext cx="8632825" cy="5415663"/>
          </a:xfrm>
        </p:spPr>
        <p:txBody>
          <a:bodyPr/>
          <a:lstStyle/>
          <a:p>
            <a:pPr lvl="0"/>
            <a:r>
              <a:rPr lang="fr-FR" sz="1600" dirty="0" smtClean="0">
                <a:latin typeface="Calibri" pitchFamily="34" charset="0"/>
                <a:cs typeface="Calibri" pitchFamily="34" charset="0"/>
              </a:rPr>
              <a:t>Afin de vérifier si l’avis d’imposition présenté est exacte, l’administration fiscale nous a précisé certains points de contrôle permettant d’identifier rapidement un faux:</a:t>
            </a:r>
          </a:p>
          <a:p>
            <a:pPr lvl="1"/>
            <a:endParaRPr lang="fr-FR" sz="1600" dirty="0" smtClean="0">
              <a:latin typeface="Calibri" pitchFamily="34" charset="0"/>
              <a:cs typeface="Calibri" pitchFamily="34" charset="0"/>
            </a:endParaRPr>
          </a:p>
          <a:p>
            <a:pPr lvl="1"/>
            <a:r>
              <a:rPr lang="fr-FR" sz="1600" dirty="0" smtClean="0">
                <a:latin typeface="Calibri" pitchFamily="34" charset="0"/>
                <a:cs typeface="Calibri" pitchFamily="34" charset="0"/>
              </a:rPr>
              <a:t> le </a:t>
            </a:r>
            <a:r>
              <a:rPr lang="fr-FR" sz="1600" dirty="0">
                <a:latin typeface="Calibri" pitchFamily="34" charset="0"/>
                <a:cs typeface="Calibri" pitchFamily="34" charset="0"/>
              </a:rPr>
              <a:t>Titre "MLE" n'est plus utilisé à la DGFIP depuis les revenus </a:t>
            </a:r>
            <a:r>
              <a:rPr lang="fr-FR" sz="1600" b="1" dirty="0">
                <a:latin typeface="Calibri" pitchFamily="34" charset="0"/>
                <a:cs typeface="Calibri" pitchFamily="34" charset="0"/>
              </a:rPr>
              <a:t>2011 (pour une personne de sexe féminin, il est toujours indiqué "Mme" désormais).</a:t>
            </a:r>
            <a:r>
              <a:rPr lang="fr-FR" sz="1600" dirty="0">
                <a:latin typeface="Calibri" pitchFamily="34" charset="0"/>
                <a:cs typeface="Calibri" pitchFamily="34" charset="0"/>
              </a:rPr>
              <a:t/>
            </a:r>
            <a:br>
              <a:rPr lang="fr-FR" sz="1600" dirty="0">
                <a:latin typeface="Calibri" pitchFamily="34" charset="0"/>
                <a:cs typeface="Calibri" pitchFamily="34" charset="0"/>
              </a:rPr>
            </a:br>
            <a:endParaRPr lang="fr-FR" sz="1600" dirty="0" smtClean="0">
              <a:latin typeface="Calibri" pitchFamily="34" charset="0"/>
              <a:cs typeface="Calibri" pitchFamily="34" charset="0"/>
            </a:endParaRPr>
          </a:p>
          <a:p>
            <a:pPr lvl="1"/>
            <a:r>
              <a:rPr lang="fr-FR" sz="1600" dirty="0" smtClean="0">
                <a:latin typeface="Calibri" pitchFamily="34" charset="0"/>
                <a:cs typeface="Calibri" pitchFamily="34" charset="0"/>
              </a:rPr>
              <a:t>Le </a:t>
            </a:r>
            <a:r>
              <a:rPr lang="fr-FR" sz="1600" dirty="0">
                <a:latin typeface="Calibri" pitchFamily="34" charset="0"/>
                <a:cs typeface="Calibri" pitchFamily="34" charset="0"/>
              </a:rPr>
              <a:t>numéro fiscal </a:t>
            </a:r>
            <a:r>
              <a:rPr lang="fr-FR" sz="1600" b="1" dirty="0" smtClean="0">
                <a:latin typeface="Calibri" pitchFamily="34" charset="0"/>
                <a:cs typeface="Calibri" pitchFamily="34" charset="0"/>
              </a:rPr>
              <a:t>doit </a:t>
            </a:r>
            <a:r>
              <a:rPr lang="fr-FR" sz="1600" b="1" dirty="0">
                <a:latin typeface="Calibri" pitchFamily="34" charset="0"/>
                <a:cs typeface="Calibri" pitchFamily="34" charset="0"/>
              </a:rPr>
              <a:t>commencer forcément par 0,1,2,3</a:t>
            </a:r>
            <a:r>
              <a:rPr lang="fr-FR" sz="1600" dirty="0">
                <a:latin typeface="Calibri" pitchFamily="34" charset="0"/>
                <a:cs typeface="Calibri" pitchFamily="34" charset="0"/>
              </a:rPr>
              <a:t>. Or celui-ci commence par 58.</a:t>
            </a:r>
            <a:br>
              <a:rPr lang="fr-FR" sz="1600" dirty="0">
                <a:latin typeface="Calibri" pitchFamily="34" charset="0"/>
                <a:cs typeface="Calibri" pitchFamily="34" charset="0"/>
              </a:rPr>
            </a:br>
            <a:endParaRPr lang="fr-FR" sz="1600" dirty="0">
              <a:latin typeface="Calibri" pitchFamily="34" charset="0"/>
              <a:cs typeface="Calibri" pitchFamily="34" charset="0"/>
            </a:endParaRPr>
          </a:p>
          <a:p>
            <a:pPr marL="1588" lvl="0" indent="0">
              <a:buNone/>
            </a:pPr>
            <a:endParaRPr lang="fr-FR" dirty="0"/>
          </a:p>
          <a:p>
            <a:endParaRPr lang="fr-FR" dirty="0"/>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7532" y="3503221"/>
            <a:ext cx="3513015" cy="2695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Connecteur droit avec flèche 9"/>
          <p:cNvCxnSpPr/>
          <p:nvPr/>
        </p:nvCxnSpPr>
        <p:spPr bwMode="auto">
          <a:xfrm flipH="1">
            <a:off x="3289465" y="3111334"/>
            <a:ext cx="4429496" cy="9381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353807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latin typeface="Calibri" pitchFamily="34" charset="0"/>
                <a:cs typeface="Calibri" pitchFamily="34" charset="0"/>
              </a:rPr>
              <a:t>4 - JUSTIFICATIFS DE DOMICILE</a:t>
            </a:r>
            <a:endParaRPr lang="fr-FR" sz="2400" dirty="0">
              <a:latin typeface="Calibri" pitchFamily="34" charset="0"/>
              <a:cs typeface="Calibri" pitchFamily="34" charset="0"/>
            </a:endParaRPr>
          </a:p>
        </p:txBody>
      </p:sp>
      <p:sp>
        <p:nvSpPr>
          <p:cNvPr id="3" name="Espace réservé du contenu 2"/>
          <p:cNvSpPr>
            <a:spLocks noGrp="1"/>
          </p:cNvSpPr>
          <p:nvPr>
            <p:ph idx="1"/>
          </p:nvPr>
        </p:nvSpPr>
        <p:spPr/>
        <p:txBody>
          <a:bodyPr/>
          <a:lstStyle/>
          <a:p>
            <a:r>
              <a:rPr lang="fr-FR" sz="1600" dirty="0" smtClean="0">
                <a:latin typeface="Calibri" pitchFamily="34" charset="0"/>
                <a:cs typeface="Calibri" pitchFamily="34" charset="0"/>
              </a:rPr>
              <a:t>La première chose à faire est de vérifier sur les Pages Jaunes si :</a:t>
            </a:r>
          </a:p>
          <a:p>
            <a:pPr lvl="1"/>
            <a:r>
              <a:rPr lang="fr-FR" sz="1600" dirty="0" smtClean="0">
                <a:latin typeface="Calibri" pitchFamily="34" charset="0"/>
                <a:cs typeface="Calibri" pitchFamily="34" charset="0"/>
              </a:rPr>
              <a:t>L’adresse existe réellement, car certains fraudeurs inventent des adresses,</a:t>
            </a:r>
          </a:p>
          <a:p>
            <a:pPr lvl="1"/>
            <a:r>
              <a:rPr lang="fr-FR" sz="1600" dirty="0" smtClean="0">
                <a:latin typeface="Calibri" pitchFamily="34" charset="0"/>
                <a:cs typeface="Calibri" pitchFamily="34" charset="0"/>
              </a:rPr>
              <a:t>Dans le cas où l’adresse est correcte, vérifiez si la personne vit bien à l’adresse indiquée, ou si elle est logée chez un tiers.</a:t>
            </a:r>
          </a:p>
          <a:p>
            <a:pPr lvl="1"/>
            <a:endParaRPr lang="fr-FR" sz="1600" dirty="0">
              <a:latin typeface="Calibri" pitchFamily="34" charset="0"/>
              <a:cs typeface="Calibri" pitchFamily="34" charset="0"/>
            </a:endParaRPr>
          </a:p>
          <a:p>
            <a:pPr lvl="0"/>
            <a:r>
              <a:rPr lang="fr-FR" sz="1600" dirty="0">
                <a:solidFill>
                  <a:srgbClr val="000000"/>
                </a:solidFill>
                <a:latin typeface="Calibri" pitchFamily="34" charset="0"/>
                <a:cs typeface="Calibri" pitchFamily="34" charset="0"/>
              </a:rPr>
              <a:t>Si le client vous fournit un justificatif de domicile d’un </a:t>
            </a:r>
            <a:r>
              <a:rPr lang="fr-FR" sz="1600" b="1" dirty="0">
                <a:solidFill>
                  <a:srgbClr val="000000"/>
                </a:solidFill>
                <a:latin typeface="Calibri" pitchFamily="34" charset="0"/>
                <a:cs typeface="Calibri" pitchFamily="34" charset="0"/>
              </a:rPr>
              <a:t>logeur</a:t>
            </a:r>
            <a:r>
              <a:rPr lang="fr-FR" sz="1600" dirty="0">
                <a:solidFill>
                  <a:srgbClr val="000000"/>
                </a:solidFill>
                <a:latin typeface="Calibri" pitchFamily="34" charset="0"/>
                <a:cs typeface="Calibri" pitchFamily="34" charset="0"/>
              </a:rPr>
              <a:t>, vérifiez si celui-ci est client </a:t>
            </a:r>
            <a:r>
              <a:rPr lang="fr-FR" sz="1600" dirty="0" smtClean="0">
                <a:solidFill>
                  <a:srgbClr val="000000"/>
                </a:solidFill>
                <a:latin typeface="Calibri" pitchFamily="34" charset="0"/>
                <a:cs typeface="Calibri" pitchFamily="34" charset="0"/>
              </a:rPr>
              <a:t>CEGEE </a:t>
            </a:r>
            <a:r>
              <a:rPr lang="fr-FR" sz="1600" dirty="0">
                <a:solidFill>
                  <a:srgbClr val="000000"/>
                </a:solidFill>
                <a:latin typeface="Calibri" pitchFamily="34" charset="0"/>
                <a:cs typeface="Calibri" pitchFamily="34" charset="0"/>
              </a:rPr>
              <a:t>ou non. Si oui, vérifiez le fonctionnement du compte. </a:t>
            </a:r>
          </a:p>
          <a:p>
            <a:pPr lvl="1"/>
            <a:r>
              <a:rPr lang="fr-FR" sz="1600" dirty="0" smtClean="0">
                <a:latin typeface="Calibri" pitchFamily="34" charset="0"/>
                <a:cs typeface="Calibri" pitchFamily="34" charset="0"/>
              </a:rPr>
              <a:t>Veillez à bien demander une attestation d’hébergement au logeur, et un justificatif  d’identité de celui-ci.</a:t>
            </a:r>
          </a:p>
          <a:p>
            <a:endParaRPr lang="fr-FR" sz="1600" dirty="0">
              <a:latin typeface="Calibri" pitchFamily="34" charset="0"/>
              <a:cs typeface="Calibri" pitchFamily="34" charset="0"/>
            </a:endParaRPr>
          </a:p>
          <a:p>
            <a:r>
              <a:rPr lang="fr-FR" sz="1600" dirty="0" smtClean="0">
                <a:latin typeface="Calibri" pitchFamily="34" charset="0"/>
                <a:cs typeface="Calibri" pitchFamily="34" charset="0"/>
              </a:rPr>
              <a:t>Autant que possible, vérifiez la </a:t>
            </a:r>
            <a:r>
              <a:rPr lang="fr-FR" sz="1600" b="1" dirty="0" smtClean="0">
                <a:latin typeface="Calibri" pitchFamily="34" charset="0"/>
                <a:cs typeface="Calibri" pitchFamily="34" charset="0"/>
              </a:rPr>
              <a:t>concordance entre le code postal et la ville</a:t>
            </a:r>
            <a:r>
              <a:rPr lang="fr-FR" sz="1600" dirty="0" smtClean="0">
                <a:latin typeface="Calibri" pitchFamily="34" charset="0"/>
                <a:cs typeface="Calibri" pitchFamily="34" charset="0"/>
              </a:rPr>
              <a:t>.</a:t>
            </a:r>
          </a:p>
          <a:p>
            <a:pPr marL="542925" lvl="1" indent="0">
              <a:buNone/>
            </a:pPr>
            <a:r>
              <a:rPr lang="fr-FR" sz="1600" dirty="0" smtClean="0">
                <a:latin typeface="Calibri" pitchFamily="34" charset="0"/>
                <a:cs typeface="Calibri" pitchFamily="34" charset="0"/>
              </a:rPr>
              <a:t>Ex: Nous avons déjà reçu une quittance indiquant : </a:t>
            </a:r>
            <a:r>
              <a:rPr lang="fr-FR" sz="1600" b="1" u="sng" dirty="0" smtClean="0">
                <a:latin typeface="Calibri" pitchFamily="34" charset="0"/>
                <a:cs typeface="Calibri" pitchFamily="34" charset="0"/>
              </a:rPr>
              <a:t>3</a:t>
            </a:r>
            <a:r>
              <a:rPr lang="fr-FR" sz="1600" b="1" dirty="0" smtClean="0">
                <a:latin typeface="Calibri" pitchFamily="34" charset="0"/>
                <a:cs typeface="Calibri" pitchFamily="34" charset="0"/>
              </a:rPr>
              <a:t>7</a:t>
            </a:r>
            <a:r>
              <a:rPr lang="fr-FR" sz="1600" dirty="0" smtClean="0">
                <a:latin typeface="Calibri" pitchFamily="34" charset="0"/>
                <a:cs typeface="Calibri" pitchFamily="34" charset="0"/>
              </a:rPr>
              <a:t>000 </a:t>
            </a:r>
            <a:r>
              <a:rPr lang="fr-FR" sz="1600" b="1" dirty="0" smtClean="0">
                <a:latin typeface="Calibri" pitchFamily="34" charset="0"/>
                <a:cs typeface="Calibri" pitchFamily="34" charset="0"/>
              </a:rPr>
              <a:t>METZ</a:t>
            </a:r>
            <a:r>
              <a:rPr lang="fr-FR" sz="1600" dirty="0" smtClean="0">
                <a:latin typeface="Calibri" pitchFamily="34" charset="0"/>
                <a:cs typeface="Calibri" pitchFamily="34" charset="0"/>
              </a:rPr>
              <a:t>.</a:t>
            </a:r>
          </a:p>
          <a:p>
            <a:pPr marL="542925" lvl="1" indent="0">
              <a:buNone/>
            </a:pPr>
            <a:endParaRPr lang="fr-FR" sz="1600" dirty="0" smtClean="0">
              <a:latin typeface="Calibri" pitchFamily="34" charset="0"/>
              <a:cs typeface="Calibri" pitchFamily="34" charset="0"/>
            </a:endParaRPr>
          </a:p>
          <a:p>
            <a:pPr lvl="0"/>
            <a:r>
              <a:rPr lang="fr-FR" sz="1600" dirty="0" smtClean="0">
                <a:solidFill>
                  <a:srgbClr val="000000"/>
                </a:solidFill>
                <a:latin typeface="Calibri" pitchFamily="34" charset="0"/>
                <a:cs typeface="Calibri" pitchFamily="34" charset="0"/>
              </a:rPr>
              <a:t>Pour les clients justifiant d’une </a:t>
            </a:r>
            <a:r>
              <a:rPr lang="fr-FR" sz="1600" b="1" dirty="0" smtClean="0">
                <a:solidFill>
                  <a:srgbClr val="000000"/>
                </a:solidFill>
                <a:latin typeface="Calibri" pitchFamily="34" charset="0"/>
                <a:cs typeface="Calibri" pitchFamily="34" charset="0"/>
              </a:rPr>
              <a:t>adresse à METZ</a:t>
            </a:r>
            <a:r>
              <a:rPr lang="fr-FR" sz="1600" dirty="0" smtClean="0">
                <a:solidFill>
                  <a:srgbClr val="000000"/>
                </a:solidFill>
                <a:latin typeface="Calibri" pitchFamily="34" charset="0"/>
                <a:cs typeface="Calibri" pitchFamily="34" charset="0"/>
              </a:rPr>
              <a:t>, le client fournira une quittance </a:t>
            </a:r>
            <a:r>
              <a:rPr lang="fr-FR" sz="1600" b="1" dirty="0" smtClean="0">
                <a:solidFill>
                  <a:srgbClr val="000000"/>
                </a:solidFill>
                <a:latin typeface="Calibri" pitchFamily="34" charset="0"/>
                <a:cs typeface="Calibri" pitchFamily="34" charset="0"/>
              </a:rPr>
              <a:t>UEM</a:t>
            </a:r>
            <a:r>
              <a:rPr lang="fr-FR" sz="1600" dirty="0" smtClean="0">
                <a:solidFill>
                  <a:srgbClr val="000000"/>
                </a:solidFill>
                <a:latin typeface="Calibri" pitchFamily="34" charset="0"/>
                <a:cs typeface="Calibri" pitchFamily="34" charset="0"/>
              </a:rPr>
              <a:t> (Usine d’Electricité de Metz) et non une quittance EDF. </a:t>
            </a:r>
          </a:p>
          <a:p>
            <a:pPr lvl="0"/>
            <a:r>
              <a:rPr lang="fr-FR" sz="1600" dirty="0" smtClean="0">
                <a:solidFill>
                  <a:srgbClr val="000000"/>
                </a:solidFill>
                <a:latin typeface="Calibri" pitchFamily="34" charset="0"/>
                <a:cs typeface="Calibri" pitchFamily="34" charset="0"/>
              </a:rPr>
              <a:t>Pour les clients justifiant d’une </a:t>
            </a:r>
            <a:r>
              <a:rPr lang="fr-FR" sz="1600" b="1" dirty="0" smtClean="0">
                <a:solidFill>
                  <a:srgbClr val="000000"/>
                </a:solidFill>
                <a:latin typeface="Calibri" pitchFamily="34" charset="0"/>
                <a:cs typeface="Calibri" pitchFamily="34" charset="0"/>
              </a:rPr>
              <a:t>adresse à STRASBOURG et environs</a:t>
            </a:r>
            <a:r>
              <a:rPr lang="fr-FR" sz="1600" dirty="0" smtClean="0">
                <a:solidFill>
                  <a:srgbClr val="000000"/>
                </a:solidFill>
                <a:latin typeface="Calibri" pitchFamily="34" charset="0"/>
                <a:cs typeface="Calibri" pitchFamily="34" charset="0"/>
              </a:rPr>
              <a:t>, le client fournira une quittance ES (Electricité de Strasbourg) et non une quittance EDF.</a:t>
            </a:r>
          </a:p>
          <a:p>
            <a:pPr marL="1588" lvl="0" indent="0">
              <a:buNone/>
            </a:pPr>
            <a:endParaRPr lang="fr-FR" sz="1600" dirty="0" smtClean="0">
              <a:solidFill>
                <a:srgbClr val="000000"/>
              </a:solidFill>
            </a:endParaRPr>
          </a:p>
          <a:p>
            <a:pPr marL="542925" lvl="1" indent="0">
              <a:buNone/>
            </a:pPr>
            <a:endParaRPr lang="fr-FR" sz="1400" dirty="0"/>
          </a:p>
        </p:txBody>
      </p:sp>
    </p:spTree>
    <p:extLst>
      <p:ext uri="{BB962C8B-B14F-4D97-AF65-F5344CB8AC3E}">
        <p14:creationId xmlns:p14="http://schemas.microsoft.com/office/powerpoint/2010/main" val="3722030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smtClean="0">
                <a:latin typeface="Calibri" pitchFamily="34" charset="0"/>
                <a:cs typeface="Calibri" pitchFamily="34" charset="0"/>
              </a:rPr>
              <a:t>5 - RELEVES DE COMPTES – BANQUES EXTERNES</a:t>
            </a:r>
            <a:endParaRPr lang="fr-FR" sz="2400" dirty="0">
              <a:latin typeface="Calibri" pitchFamily="34" charset="0"/>
              <a:cs typeface="Calibri" pitchFamily="34" charset="0"/>
            </a:endParaRPr>
          </a:p>
        </p:txBody>
      </p:sp>
      <p:sp>
        <p:nvSpPr>
          <p:cNvPr id="3" name="Espace réservé du contenu 2"/>
          <p:cNvSpPr>
            <a:spLocks noGrp="1"/>
          </p:cNvSpPr>
          <p:nvPr>
            <p:ph idx="1"/>
          </p:nvPr>
        </p:nvSpPr>
        <p:spPr>
          <a:xfrm>
            <a:off x="493713" y="1020763"/>
            <a:ext cx="8472157" cy="5156200"/>
          </a:xfrm>
        </p:spPr>
        <p:txBody>
          <a:bodyPr/>
          <a:lstStyle/>
          <a:p>
            <a:r>
              <a:rPr lang="fr-FR" sz="1600" dirty="0" smtClean="0">
                <a:latin typeface="Calibri" pitchFamily="34" charset="0"/>
                <a:cs typeface="Calibri" pitchFamily="34" charset="0"/>
              </a:rPr>
              <a:t>Soyez attentif à la date d’arrêté du relevé de compte présenté. </a:t>
            </a:r>
          </a:p>
          <a:p>
            <a:pPr marL="542925" lvl="1" indent="0">
              <a:buNone/>
            </a:pPr>
            <a:r>
              <a:rPr lang="fr-FR" sz="1600" i="1" dirty="0" smtClean="0">
                <a:latin typeface="Calibri" pitchFamily="34" charset="0"/>
                <a:cs typeface="Calibri" pitchFamily="34" charset="0"/>
              </a:rPr>
              <a:t>Ex : </a:t>
            </a:r>
            <a:r>
              <a:rPr lang="fr-FR" sz="1600" i="1" dirty="0">
                <a:latin typeface="Calibri" pitchFamily="34" charset="0"/>
                <a:cs typeface="Calibri" pitchFamily="34" charset="0"/>
              </a:rPr>
              <a:t>Il est </a:t>
            </a:r>
            <a:r>
              <a:rPr lang="fr-FR" sz="1600" i="1" dirty="0" smtClean="0">
                <a:latin typeface="Calibri" pitchFamily="34" charset="0"/>
                <a:cs typeface="Calibri" pitchFamily="34" charset="0"/>
              </a:rPr>
              <a:t>arrivé </a:t>
            </a:r>
            <a:r>
              <a:rPr lang="fr-FR" sz="1600" i="1" dirty="0">
                <a:latin typeface="Calibri" pitchFamily="34" charset="0"/>
                <a:cs typeface="Calibri" pitchFamily="34" charset="0"/>
              </a:rPr>
              <a:t>qu’un client, lors d’une ouverture de compte </a:t>
            </a:r>
            <a:r>
              <a:rPr lang="fr-FR" sz="1600" b="1" i="1" dirty="0">
                <a:latin typeface="Calibri" pitchFamily="34" charset="0"/>
                <a:cs typeface="Calibri" pitchFamily="34" charset="0"/>
              </a:rPr>
              <a:t>mi-septembre</a:t>
            </a:r>
            <a:r>
              <a:rPr lang="fr-FR" sz="1600" i="1" dirty="0">
                <a:latin typeface="Calibri" pitchFamily="34" charset="0"/>
                <a:cs typeface="Calibri" pitchFamily="34" charset="0"/>
              </a:rPr>
              <a:t>, fournisse un relevé de compte daté du </a:t>
            </a:r>
            <a:r>
              <a:rPr lang="fr-FR" sz="1600" b="1" i="1" dirty="0">
                <a:latin typeface="Calibri" pitchFamily="34" charset="0"/>
                <a:cs typeface="Calibri" pitchFamily="34" charset="0"/>
              </a:rPr>
              <a:t>05 octobre</a:t>
            </a:r>
            <a:r>
              <a:rPr lang="fr-FR" sz="1600" i="1" dirty="0">
                <a:latin typeface="Calibri" pitchFamily="34" charset="0"/>
                <a:cs typeface="Calibri" pitchFamily="34" charset="0"/>
              </a:rPr>
              <a:t> ! Forcément après vérification auprès de la banque en question, le relevé s’est révélé être monté de toute pièce</a:t>
            </a:r>
            <a:r>
              <a:rPr lang="fr-FR" sz="1600" i="1" dirty="0" smtClean="0">
                <a:latin typeface="Calibri" pitchFamily="34" charset="0"/>
                <a:cs typeface="Calibri" pitchFamily="34" charset="0"/>
              </a:rPr>
              <a:t>.</a:t>
            </a:r>
          </a:p>
          <a:p>
            <a:pPr marL="542925" lvl="1" indent="0">
              <a:buNone/>
            </a:pPr>
            <a:endParaRPr lang="fr-FR" sz="1600" i="1" dirty="0">
              <a:latin typeface="Calibri" pitchFamily="34" charset="0"/>
              <a:cs typeface="Calibri" pitchFamily="34" charset="0"/>
            </a:endParaRPr>
          </a:p>
          <a:p>
            <a:pPr lvl="0"/>
            <a:r>
              <a:rPr lang="fr-FR" sz="1600" dirty="0">
                <a:latin typeface="Calibri" pitchFamily="34" charset="0"/>
                <a:cs typeface="Calibri" pitchFamily="34" charset="0"/>
              </a:rPr>
              <a:t>La concordance des montants figurants sur les fiches de salaires et les montants inscrits aux crédits sur </a:t>
            </a:r>
            <a:r>
              <a:rPr lang="fr-FR" sz="1600" dirty="0" smtClean="0">
                <a:latin typeface="Calibri" pitchFamily="34" charset="0"/>
                <a:cs typeface="Calibri" pitchFamily="34" charset="0"/>
              </a:rPr>
              <a:t>les relevés </a:t>
            </a:r>
            <a:r>
              <a:rPr lang="fr-FR" sz="1600" dirty="0">
                <a:latin typeface="Calibri" pitchFamily="34" charset="0"/>
                <a:cs typeface="Calibri" pitchFamily="34" charset="0"/>
              </a:rPr>
              <a:t>de compte</a:t>
            </a:r>
            <a:r>
              <a:rPr lang="fr-FR" sz="1600" dirty="0" smtClean="0">
                <a:latin typeface="Calibri" pitchFamily="34" charset="0"/>
                <a:cs typeface="Calibri" pitchFamily="34" charset="0"/>
              </a:rPr>
              <a:t>.</a:t>
            </a:r>
          </a:p>
          <a:p>
            <a:pPr lvl="0"/>
            <a:endParaRPr lang="fr-FR" sz="1600" dirty="0" smtClean="0">
              <a:latin typeface="Calibri" pitchFamily="34" charset="0"/>
              <a:cs typeface="Calibri" pitchFamily="34" charset="0"/>
            </a:endParaRPr>
          </a:p>
          <a:p>
            <a:r>
              <a:rPr lang="fr-FR" sz="1600" dirty="0" smtClean="0">
                <a:latin typeface="Calibri" pitchFamily="34" charset="0"/>
                <a:cs typeface="Calibri" pitchFamily="34" charset="0"/>
              </a:rPr>
              <a:t>Point d’attention! :  Il est interdit de produire des extraits de compte de Livret A comme justificatifs de relevé de compte de dépôt.</a:t>
            </a:r>
            <a:endParaRPr lang="fr-FR" i="1" dirty="0" smtClean="0"/>
          </a:p>
          <a:p>
            <a:pPr marL="96838" indent="0">
              <a:buNone/>
            </a:pPr>
            <a:endParaRPr lang="fr-FR" sz="1400" i="1" dirty="0"/>
          </a:p>
          <a:p>
            <a:pPr marL="96838" indent="0">
              <a:buNone/>
            </a:pPr>
            <a:endParaRPr lang="fr-FR" i="1" dirty="0" smtClean="0"/>
          </a:p>
          <a:p>
            <a:pPr marL="96838" indent="0">
              <a:buNone/>
            </a:pPr>
            <a:endParaRPr lang="fr-FR" i="1" dirty="0"/>
          </a:p>
        </p:txBody>
      </p:sp>
    </p:spTree>
    <p:extLst>
      <p:ext uri="{BB962C8B-B14F-4D97-AF65-F5344CB8AC3E}">
        <p14:creationId xmlns:p14="http://schemas.microsoft.com/office/powerpoint/2010/main" val="3830333638"/>
      </p:ext>
    </p:extLst>
  </p:cSld>
  <p:clrMapOvr>
    <a:masterClrMapping/>
  </p:clrMapOvr>
  <p:timing>
    <p:tnLst>
      <p:par>
        <p:cTn id="1" dur="indefinite" restart="never" nodeType="tmRoot"/>
      </p:par>
    </p:tnLst>
  </p:timing>
</p:sld>
</file>

<file path=ppt/theme/theme1.xml><?xml version="1.0" encoding="utf-8"?>
<a:theme xmlns:a="http://schemas.openxmlformats.org/drawingml/2006/main" name="Axis">
  <a:themeElements>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fontScheme name="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B11116"/>
      </a:dk2>
      <a:lt2>
        <a:srgbClr val="808080"/>
      </a:lt2>
      <a:accent1>
        <a:srgbClr val="FF0000"/>
      </a:accent1>
      <a:accent2>
        <a:srgbClr val="F15A22"/>
      </a:accent2>
      <a:accent3>
        <a:srgbClr val="FFFFFF"/>
      </a:accent3>
      <a:accent4>
        <a:srgbClr val="000000"/>
      </a:accent4>
      <a:accent5>
        <a:srgbClr val="FFAAAA"/>
      </a:accent5>
      <a:accent6>
        <a:srgbClr val="DA511E"/>
      </a:accent6>
      <a:hlink>
        <a:srgbClr val="6B274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36208</TotalTime>
  <Words>1368</Words>
  <Application>Microsoft Office PowerPoint</Application>
  <PresentationFormat>Affichage à l'écran (4:3)</PresentationFormat>
  <Paragraphs>183</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Axis</vt:lpstr>
      <vt:lpstr>Présentation PowerPoint</vt:lpstr>
      <vt:lpstr>SOMMAIRE</vt:lpstr>
      <vt:lpstr>1 - DOCUMENTS D’IDENTITE</vt:lpstr>
      <vt:lpstr>1 - DOCUMENTS D’IDENTITE</vt:lpstr>
      <vt:lpstr>1 - DOCUMENTS D’IDENTITE</vt:lpstr>
      <vt:lpstr>1 - DOCUMENTS D’IDENTITE</vt:lpstr>
      <vt:lpstr>1 - DOCUMENTS D’IDENTITE</vt:lpstr>
      <vt:lpstr>1 - DOCUMENTS D’IDENTITE</vt:lpstr>
      <vt:lpstr>1 - DOCUMENTS D’IDENTITE</vt:lpstr>
      <vt:lpstr>2 – FICHE DE SALAIRE</vt:lpstr>
      <vt:lpstr>2 – FICHE DE SALAIRE</vt:lpstr>
      <vt:lpstr>3 - AVIS D’IMPOSITION</vt:lpstr>
      <vt:lpstr>3 - AVIS D’IMPOSITION</vt:lpstr>
      <vt:lpstr>3 - AVIS D’IMPOSITION</vt:lpstr>
      <vt:lpstr>3 - AVIS D’IMPOSITION</vt:lpstr>
      <vt:lpstr>3 - AVIS D’IMPOSITION</vt:lpstr>
      <vt:lpstr>3 - AVIS D’IMPOSITION</vt:lpstr>
      <vt:lpstr>3 - AVIS D’IMPOSITION</vt:lpstr>
      <vt:lpstr>4 - JUSTIFICATIFS DE DOMICILE</vt:lpstr>
      <vt:lpstr>5 - RELEVES DE COMPTES – BANQUES EXTERNES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DEMOUZON Jean-paul [CELCA]</dc:creator>
  <cp:lastModifiedBy>A5706035</cp:lastModifiedBy>
  <cp:revision>3213</cp:revision>
  <cp:lastPrinted>2013-01-29T08:38:34Z</cp:lastPrinted>
  <dcterms:created xsi:type="dcterms:W3CDTF">2000-06-08T12:59:35Z</dcterms:created>
  <dcterms:modified xsi:type="dcterms:W3CDTF">2019-05-14T13:35:23Z</dcterms:modified>
</cp:coreProperties>
</file>