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134806345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D8AC7-8C69-4108-95FB-ADFB318CE067}" type="datetimeFigureOut">
              <a:rPr lang="fr-FR" smtClean="0"/>
              <a:t>05/02/2024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234B1-144A-443A-849B-B13BA40CA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090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E44AB-68AE-4E25-BF79-EE6C37001E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1412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Ambi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02E8B6D-AD4C-4C0D-B737-51B3C841CA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299" y="253474"/>
            <a:ext cx="5711844" cy="2389145"/>
          </a:xfrm>
          <a:prstGeom prst="rect">
            <a:avLst/>
          </a:prstGeom>
        </p:spPr>
      </p:pic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FCE8692A-F9B6-45BC-88E8-14CEB965CE6C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375712" y="267337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D09214EB-6DA5-4BAC-BB80-9F21CE89D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934" y="2694041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5DD27775-1622-4BE0-84E4-076D877B0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9934" y="4599868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59562A5E-7194-493C-94B7-039D2B7C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9934" y="5605696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5 février 2024</a:t>
            </a:fld>
            <a:endParaRPr lang="fr-FR"/>
          </a:p>
        </p:txBody>
      </p:sp>
      <p:pic>
        <p:nvPicPr>
          <p:cNvPr id="3" name="Image 2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99434CAB-2E72-4EAF-8A0D-07400C250E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471" y="5367908"/>
            <a:ext cx="2624819" cy="86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6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86A5727-7035-4CCC-B80A-FA4136BAC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5 février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18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A7E1279-586B-4661-A07E-59E7DF9BE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5 février 2024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22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09D93C2-F6EC-43F9-8D17-1214F835F4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496221" y="755569"/>
            <a:ext cx="2400299" cy="19618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11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35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5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62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41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52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38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82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35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96C8AB-746B-44B3-B5AC-08D994C871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56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586BB1-8477-497C-957B-393E063815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64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442913" indent="-442913">
              <a:buFont typeface="+mj-lt"/>
              <a:buAutoNum type="arabicPeriod"/>
              <a:defRPr b="1">
                <a:solidFill>
                  <a:srgbClr val="002060"/>
                </a:solidFill>
                <a:latin typeface="+mj-lt"/>
              </a:defRPr>
            </a:lvl1pPr>
            <a:lvl2pPr marL="811213" indent="-274638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002060"/>
                </a:solidFill>
                <a:latin typeface="+mj-lt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  <a:latin typeface="+mj-lt"/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624563" y="244770"/>
            <a:ext cx="3667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solidFill>
                  <a:srgbClr val="C00000"/>
                </a:solidFill>
                <a:latin typeface="+mj-lt"/>
              </a:rPr>
              <a:t>SOMMAIRE</a:t>
            </a:r>
          </a:p>
        </p:txBody>
      </p:sp>
    </p:spTree>
    <p:extLst>
      <p:ext uri="{BB962C8B-B14F-4D97-AF65-F5344CB8AC3E}">
        <p14:creationId xmlns:p14="http://schemas.microsoft.com/office/powerpoint/2010/main" val="1909446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texte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751377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358775" indent="-358775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40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5488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graphique 4"/>
          <p:cNvSpPr>
            <a:spLocks noGrp="1"/>
          </p:cNvSpPr>
          <p:nvPr>
            <p:ph type="chart" sz="quarter" idx="15"/>
          </p:nvPr>
        </p:nvSpPr>
        <p:spPr>
          <a:xfrm>
            <a:off x="449943" y="1532432"/>
            <a:ext cx="11046057" cy="4170783"/>
          </a:xfrm>
          <a:prstGeom prst="rect">
            <a:avLst/>
          </a:prstGeom>
        </p:spPr>
        <p:txBody>
          <a:bodyPr/>
          <a:lstStyle>
            <a:lvl1pPr>
              <a:defRPr lang="fr-FR">
                <a:solidFill>
                  <a:srgbClr val="002060"/>
                </a:solidFill>
              </a:defRPr>
            </a:lvl1pPr>
          </a:lstStyle>
          <a:p>
            <a:pPr marL="358775" lvl="0" indent="-358775">
              <a:buFont typeface="Wingdings" panose="05000000000000000000" pitchFamily="2" charset="2"/>
              <a:buChar char="§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5827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CAFB180-39F1-4601-8F4A-019B80244B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B0E2C5FF-D323-5A9D-E969-E565DF16E2B5}"/>
              </a:ext>
            </a:extLst>
          </p:cNvPr>
          <p:cNvCxnSpPr>
            <a:cxnSpLocks/>
          </p:cNvCxnSpPr>
          <p:nvPr/>
        </p:nvCxnSpPr>
        <p:spPr>
          <a:xfrm>
            <a:off x="5604153" y="3410736"/>
            <a:ext cx="5655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0BDA5F-5358-3921-7591-CE1D05B6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A7784A6-1E01-8280-9106-135FD23BD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432581"/>
            <a:ext cx="10800000" cy="48476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z="2000" dirty="0">
                <a:solidFill>
                  <a:srgbClr val="C30F0F"/>
                </a:solidFill>
              </a:rPr>
              <a:t>LE Parcours TELEPHONIQUE LIGNE ACCUEIL</a:t>
            </a:r>
            <a:endParaRPr lang="fr-FR" sz="2000" dirty="0">
              <a:solidFill>
                <a:srgbClr val="C30F0F"/>
              </a:solidFill>
              <a:cs typeface="Arial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FD5ED1C-7034-B443-F7FA-0C501E2127A1}"/>
              </a:ext>
            </a:extLst>
          </p:cNvPr>
          <p:cNvSpPr txBox="1"/>
          <p:nvPr/>
        </p:nvSpPr>
        <p:spPr>
          <a:xfrm>
            <a:off x="7846143" y="5408994"/>
            <a:ext cx="3682777" cy="7386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Message indiquant que tous les conseillers sont indisponibles et </a:t>
            </a:r>
            <a:br>
              <a:rPr kumimoji="0" lang="fr-FR" sz="14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fr-FR" sz="14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invitant le client à renouveler son appel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844DF197-809B-28FB-2FB0-99BBA06215F7}"/>
              </a:ext>
            </a:extLst>
          </p:cNvPr>
          <p:cNvCxnSpPr>
            <a:cxnSpLocks/>
          </p:cNvCxnSpPr>
          <p:nvPr/>
        </p:nvCxnSpPr>
        <p:spPr>
          <a:xfrm flipH="1" flipV="1">
            <a:off x="6906582" y="4045142"/>
            <a:ext cx="5165" cy="2316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1205EE55-2D80-738E-CC7C-CE91F39A1264}"/>
              </a:ext>
            </a:extLst>
          </p:cNvPr>
          <p:cNvSpPr/>
          <p:nvPr/>
        </p:nvSpPr>
        <p:spPr>
          <a:xfrm>
            <a:off x="328410" y="3955796"/>
            <a:ext cx="1727085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CBE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Ligne accueil</a:t>
            </a:r>
          </a:p>
          <a:p>
            <a:pPr marL="0" marR="0" lvl="0" indent="0" algn="l" defTabSz="113338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numéro par agence</a:t>
            </a:r>
          </a:p>
          <a:p>
            <a:pPr marL="0" marR="0" lvl="0" indent="0" algn="l" defTabSz="113338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Numéro géographique 03 XX  </a:t>
            </a:r>
            <a:r>
              <a:rPr kumimoji="0" lang="fr-FR" sz="1100" b="0" i="1" u="none" strike="noStrike" kern="1200" cap="none" spc="0" normalizeH="0" baseline="0" noProof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XX</a:t>
            </a:r>
            <a:endParaRPr kumimoji="0" lang="fr-FR" sz="1100" b="0" i="1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113338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Non surtaxé </a:t>
            </a:r>
            <a:b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(coût d’un appel local)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9677BF-03F1-8975-2CC7-DDA2452D232C}"/>
              </a:ext>
            </a:extLst>
          </p:cNvPr>
          <p:cNvSpPr/>
          <p:nvPr/>
        </p:nvSpPr>
        <p:spPr>
          <a:xfrm>
            <a:off x="2534876" y="4201332"/>
            <a:ext cx="2394647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Selon le motif exprimé par le client, son appel est dirigé vers le canal adéquat </a:t>
            </a:r>
            <a:endParaRPr kumimoji="0" lang="fr-FR" sz="1100" b="0" i="1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23" name="ZoneTexte 40">
            <a:extLst>
              <a:ext uri="{FF2B5EF4-FFF2-40B4-BE49-F238E27FC236}">
                <a16:creationId xmlns:a16="http://schemas.microsoft.com/office/drawing/2014/main" id="{45AD6454-6B6B-CA81-A024-9465AFDB3428}"/>
              </a:ext>
            </a:extLst>
          </p:cNvPr>
          <p:cNvSpPr txBox="1"/>
          <p:nvPr/>
        </p:nvSpPr>
        <p:spPr>
          <a:xfrm>
            <a:off x="9769057" y="2229847"/>
            <a:ext cx="1656000" cy="756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Si non réponse après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6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sonneries 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Calibri"/>
              <a:cs typeface="Arial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6B052F5-97CB-76C7-C977-D125331FFA43}"/>
              </a:ext>
            </a:extLst>
          </p:cNvPr>
          <p:cNvCxnSpPr>
            <a:cxnSpLocks/>
          </p:cNvCxnSpPr>
          <p:nvPr/>
        </p:nvCxnSpPr>
        <p:spPr>
          <a:xfrm>
            <a:off x="11259166" y="3404574"/>
            <a:ext cx="0" cy="551174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40" name="Organigramme : Connecteur 39">
            <a:extLst>
              <a:ext uri="{FF2B5EF4-FFF2-40B4-BE49-F238E27FC236}">
                <a16:creationId xmlns:a16="http://schemas.microsoft.com/office/drawing/2014/main" id="{818E3099-D592-61F4-30AF-B5B86603A82E}"/>
              </a:ext>
            </a:extLst>
          </p:cNvPr>
          <p:cNvSpPr/>
          <p:nvPr/>
        </p:nvSpPr>
        <p:spPr>
          <a:xfrm>
            <a:off x="10507596" y="3270932"/>
            <a:ext cx="220284" cy="236781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EE5A1641-C0CB-24FC-F116-9EFFC33FC470}"/>
              </a:ext>
            </a:extLst>
          </p:cNvPr>
          <p:cNvCxnSpPr>
            <a:cxnSpLocks/>
          </p:cNvCxnSpPr>
          <p:nvPr/>
        </p:nvCxnSpPr>
        <p:spPr>
          <a:xfrm>
            <a:off x="11259166" y="4140885"/>
            <a:ext cx="0" cy="4680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42" name="ZoneTexte 40">
            <a:extLst>
              <a:ext uri="{FF2B5EF4-FFF2-40B4-BE49-F238E27FC236}">
                <a16:creationId xmlns:a16="http://schemas.microsoft.com/office/drawing/2014/main" id="{5E819759-AE54-D913-21FD-12D90FF42D23}"/>
              </a:ext>
            </a:extLst>
          </p:cNvPr>
          <p:cNvSpPr txBox="1"/>
          <p:nvPr/>
        </p:nvSpPr>
        <p:spPr>
          <a:xfrm>
            <a:off x="10246646" y="4615404"/>
            <a:ext cx="202503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Fin de l’appel</a:t>
            </a:r>
          </a:p>
        </p:txBody>
      </p:sp>
      <p:sp>
        <p:nvSpPr>
          <p:cNvPr id="43" name="Organigramme : Connecteur 42">
            <a:extLst>
              <a:ext uri="{FF2B5EF4-FFF2-40B4-BE49-F238E27FC236}">
                <a16:creationId xmlns:a16="http://schemas.microsoft.com/office/drawing/2014/main" id="{FB628BE6-68E1-C03B-3104-FCF26B0A3D63}"/>
              </a:ext>
            </a:extLst>
          </p:cNvPr>
          <p:cNvSpPr/>
          <p:nvPr/>
        </p:nvSpPr>
        <p:spPr>
          <a:xfrm>
            <a:off x="7321190" y="3293452"/>
            <a:ext cx="220287" cy="223685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28A5A75-E60B-76E8-F1AA-31C74B6ED48E}"/>
              </a:ext>
            </a:extLst>
          </p:cNvPr>
          <p:cNvCxnSpPr>
            <a:cxnSpLocks/>
          </p:cNvCxnSpPr>
          <p:nvPr/>
        </p:nvCxnSpPr>
        <p:spPr>
          <a:xfrm flipV="1">
            <a:off x="300486" y="3756272"/>
            <a:ext cx="5298668" cy="100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4C0B3DE-8718-03B2-9E78-63C4ECA920FB}"/>
              </a:ext>
            </a:extLst>
          </p:cNvPr>
          <p:cNvCxnSpPr>
            <a:cxnSpLocks/>
          </p:cNvCxnSpPr>
          <p:nvPr/>
        </p:nvCxnSpPr>
        <p:spPr>
          <a:xfrm flipV="1">
            <a:off x="5598941" y="4082160"/>
            <a:ext cx="1836000" cy="94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rganigramme : Connecteur 27">
            <a:extLst>
              <a:ext uri="{FF2B5EF4-FFF2-40B4-BE49-F238E27FC236}">
                <a16:creationId xmlns:a16="http://schemas.microsoft.com/office/drawing/2014/main" id="{22661652-ACDC-64C7-94FF-6222E6E9F5EE}"/>
              </a:ext>
            </a:extLst>
          </p:cNvPr>
          <p:cNvSpPr/>
          <p:nvPr/>
        </p:nvSpPr>
        <p:spPr>
          <a:xfrm>
            <a:off x="822690" y="3653765"/>
            <a:ext cx="216000" cy="216000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0231EE6F-42C9-7E08-3C8B-5C8CFE6362B5}"/>
              </a:ext>
            </a:extLst>
          </p:cNvPr>
          <p:cNvSpPr/>
          <p:nvPr/>
        </p:nvSpPr>
        <p:spPr>
          <a:xfrm>
            <a:off x="3550547" y="3644430"/>
            <a:ext cx="220287" cy="223685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Organigramme : Connecteur 29">
            <a:extLst>
              <a:ext uri="{FF2B5EF4-FFF2-40B4-BE49-F238E27FC236}">
                <a16:creationId xmlns:a16="http://schemas.microsoft.com/office/drawing/2014/main" id="{8AE32101-96FE-06A8-0576-F79EE6065984}"/>
              </a:ext>
            </a:extLst>
          </p:cNvPr>
          <p:cNvSpPr/>
          <p:nvPr/>
        </p:nvSpPr>
        <p:spPr>
          <a:xfrm>
            <a:off x="7330239" y="3962752"/>
            <a:ext cx="220287" cy="223685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B5392BA-8928-F48B-6A3F-FDC1953D3281}"/>
              </a:ext>
            </a:extLst>
          </p:cNvPr>
          <p:cNvSpPr/>
          <p:nvPr/>
        </p:nvSpPr>
        <p:spPr>
          <a:xfrm>
            <a:off x="72661" y="2453158"/>
            <a:ext cx="176092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CBE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Le client appelle </a:t>
            </a:r>
            <a:b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CBE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CBE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sur la ligne agence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1B3058-A2CE-3B58-4BD6-981D9D6E4A68}"/>
              </a:ext>
            </a:extLst>
          </p:cNvPr>
          <p:cNvSpPr/>
          <p:nvPr/>
        </p:nvSpPr>
        <p:spPr>
          <a:xfrm>
            <a:off x="2630580" y="2403700"/>
            <a:ext cx="2203238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langage naturel guide le client selon l’objet de son appel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65C7E52-3604-680E-9D52-0742B287DE24}"/>
              </a:ext>
            </a:extLst>
          </p:cNvPr>
          <p:cNvSpPr/>
          <p:nvPr/>
        </p:nvSpPr>
        <p:spPr>
          <a:xfrm>
            <a:off x="5722594" y="2416017"/>
            <a:ext cx="3337001" cy="738664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CBE04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est mis en relation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CBE04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avec l’accueil de son agence 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FCBE04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CBE04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CBE04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sonnerie sur tous les postes de l’agence)</a:t>
            </a:r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FCBE04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21C795F-02AC-6EEF-D883-3EB3242BA21D}"/>
              </a:ext>
            </a:extLst>
          </p:cNvPr>
          <p:cNvSpPr/>
          <p:nvPr/>
        </p:nvSpPr>
        <p:spPr>
          <a:xfrm>
            <a:off x="6096000" y="4194476"/>
            <a:ext cx="2586041" cy="954107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CBE04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est mis en relation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CBE04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avec le CRC, la DSC ou une Filiale 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FCBE04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7BF3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</a:t>
            </a:r>
            <a:r>
              <a:rPr kumimoji="0" lang="fr-FR" sz="1050" b="1" i="1" u="none" strike="noStrike" kern="1200" cap="none" spc="0" normalizeH="0" baseline="0" noProof="0">
                <a:ln>
                  <a:noFill/>
                </a:ln>
                <a:solidFill>
                  <a:srgbClr val="77BF3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BPCEA, BPCE Financement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7BF3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…)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77BF3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B4CF0FAD-8228-71B8-3D1D-727C7132DF21}"/>
              </a:ext>
            </a:extLst>
          </p:cNvPr>
          <p:cNvCxnSpPr>
            <a:cxnSpLocks/>
          </p:cNvCxnSpPr>
          <p:nvPr/>
        </p:nvCxnSpPr>
        <p:spPr>
          <a:xfrm flipH="1">
            <a:off x="9912996" y="4169266"/>
            <a:ext cx="930656" cy="12563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305E3357-BCFE-F988-4FC4-0CDC4FE5FC59}"/>
              </a:ext>
            </a:extLst>
          </p:cNvPr>
          <p:cNvCxnSpPr>
            <a:cxnSpLocks/>
          </p:cNvCxnSpPr>
          <p:nvPr/>
        </p:nvCxnSpPr>
        <p:spPr>
          <a:xfrm>
            <a:off x="5598941" y="3408594"/>
            <a:ext cx="0" cy="3348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25" name="ZoneTexte 40">
            <a:extLst>
              <a:ext uri="{FF2B5EF4-FFF2-40B4-BE49-F238E27FC236}">
                <a16:creationId xmlns:a16="http://schemas.microsoft.com/office/drawing/2014/main" id="{B12D5475-0A71-37AE-2E03-7072FD0FBB1E}"/>
              </a:ext>
            </a:extLst>
          </p:cNvPr>
          <p:cNvSpPr txBox="1"/>
          <p:nvPr/>
        </p:nvSpPr>
        <p:spPr>
          <a:xfrm>
            <a:off x="9828298" y="3769157"/>
            <a:ext cx="2232000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Message de dissuasion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AD28634-DF76-63D7-5A61-5A2E25FDDAD7}"/>
              </a:ext>
            </a:extLst>
          </p:cNvPr>
          <p:cNvCxnSpPr>
            <a:cxnSpLocks/>
          </p:cNvCxnSpPr>
          <p:nvPr/>
        </p:nvCxnSpPr>
        <p:spPr>
          <a:xfrm>
            <a:off x="5598941" y="3757462"/>
            <a:ext cx="0" cy="3312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61129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0" grpId="0"/>
      <p:bldP spid="21" grpId="0"/>
      <p:bldP spid="23" grpId="0"/>
      <p:bldP spid="40" grpId="0" animBg="1"/>
      <p:bldP spid="42" grpId="0"/>
      <p:bldP spid="43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25" grpId="0"/>
    </p:bldLst>
  </p:timing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132</Words>
  <Application>Microsoft Office PowerPoint</Application>
  <PresentationFormat>Grand écran</PresentationFormat>
  <Paragraphs>21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Arial</vt:lpstr>
      <vt:lpstr>Arial Black</vt:lpstr>
      <vt:lpstr>Cabin Sketch</vt:lpstr>
      <vt:lpstr>Calibri</vt:lpstr>
      <vt:lpstr>Courier New</vt:lpstr>
      <vt:lpstr>Wingdings</vt:lpstr>
      <vt:lpstr>Wingdings 2</vt:lpstr>
      <vt:lpstr>Caisse d'Epargne</vt:lpstr>
      <vt:lpstr>LE Parcours TELEPHONIQUE LIGNE ACCUEIL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BLANCHE Magali [CEGEE]</dc:creator>
  <cp:lastModifiedBy>BLANCHE Magali [CEGEE]</cp:lastModifiedBy>
  <cp:revision>4</cp:revision>
  <dcterms:created xsi:type="dcterms:W3CDTF">2024-01-18T15:21:03Z</dcterms:created>
  <dcterms:modified xsi:type="dcterms:W3CDTF">2024-02-05T15:10:49Z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2024-01-18T15:21:03Z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61715813-dc2a-4359-99f3-e29c69797f42</vt:lpwstr>
  </property>
  <property fmtid="{D5CDD505-2E9C-101B-9397-08002B2CF9AE}" pid="8" name="MSIP_Label_48a19f0c-bea1-442e-a475-ed109d9ec508_ContentBits">
    <vt:lpwstr>0</vt:lpwstr>
  </property>
</Properties>
</file>