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4" r:id="rId2"/>
    <p:sldMasterId id="2147483698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01" r:id="rId5"/>
    <p:sldId id="402" r:id="rId6"/>
    <p:sldId id="410" r:id="rId7"/>
    <p:sldId id="415" r:id="rId8"/>
    <p:sldId id="396" r:id="rId9"/>
    <p:sldId id="397" r:id="rId10"/>
    <p:sldId id="398" r:id="rId11"/>
    <p:sldId id="399" r:id="rId12"/>
    <p:sldId id="400" r:id="rId13"/>
    <p:sldId id="403" r:id="rId14"/>
    <p:sldId id="405" r:id="rId15"/>
    <p:sldId id="406" r:id="rId16"/>
    <p:sldId id="409" r:id="rId17"/>
    <p:sldId id="414" r:id="rId18"/>
    <p:sldId id="416" r:id="rId19"/>
    <p:sldId id="413" r:id="rId20"/>
    <p:sldId id="411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A6AD34D-25AA-4C9A-A27C-4CD67E52EAA6}">
          <p14:sldIdLst>
            <p14:sldId id="401"/>
            <p14:sldId id="402"/>
            <p14:sldId id="410"/>
            <p14:sldId id="415"/>
            <p14:sldId id="396"/>
            <p14:sldId id="397"/>
            <p14:sldId id="398"/>
          </p14:sldIdLst>
        </p14:section>
        <p14:section name="Section sans titre" id="{E09F1BC0-F37D-4F16-9952-2F76D2F8C23F}">
          <p14:sldIdLst>
            <p14:sldId id="399"/>
            <p14:sldId id="400"/>
            <p14:sldId id="403"/>
            <p14:sldId id="405"/>
            <p14:sldId id="406"/>
            <p14:sldId id="409"/>
            <p14:sldId id="414"/>
            <p14:sldId id="416"/>
            <p14:sldId id="413"/>
            <p14:sldId id="41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FFCC"/>
    <a:srgbClr val="CCECFF"/>
    <a:srgbClr val="00FF99"/>
    <a:srgbClr val="33CC33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 showGuides="1">
      <p:cViewPr>
        <p:scale>
          <a:sx n="110" d="100"/>
          <a:sy n="110" d="100"/>
        </p:scale>
        <p:origin x="-1560" y="-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e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e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5" y="0"/>
            <a:ext cx="828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2173500" y="-219103"/>
            <a:ext cx="12990049" cy="7257495"/>
            <a:chOff x="-2173500" y="-219103"/>
            <a:chExt cx="12990049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34829" y="921522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679524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9769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042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8250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6857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"/>
          <a:stretch/>
        </p:blipFill>
        <p:spPr bwMode="auto">
          <a:xfrm>
            <a:off x="306000" y="8"/>
            <a:ext cx="9090536" cy="68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2280563" y="-219103"/>
            <a:ext cx="13601168" cy="7257495"/>
            <a:chOff x="-2280563" y="-219103"/>
            <a:chExt cx="13601168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541892" y="921522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4183580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2058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780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646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9382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5326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84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382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959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15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753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3869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7221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3477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5" y="0"/>
            <a:ext cx="828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2173500" y="-219103"/>
            <a:ext cx="12990049" cy="7257495"/>
            <a:chOff x="-2173500" y="-219103"/>
            <a:chExt cx="12990049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34829" y="921522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679524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68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879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76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531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78578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48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1069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070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07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9620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420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14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7978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5" y="0"/>
            <a:ext cx="828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2173500" y="-219103"/>
            <a:ext cx="12990049" cy="7257495"/>
            <a:chOff x="-2173500" y="-219103"/>
            <a:chExt cx="12990049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34829" y="921522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679524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1121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326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07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322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18307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57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803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750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15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22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5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44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302/les-cibles-ponctuelles/13132/book-des-campagnes-du-tf2-2019.pd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service-portail-intranet-cegee.sigce.caisse-epargne.fr/Intranet/intranetcegee_prod/Orca/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omparateur.bpcea.caisse-epargne.fr/Comparateur?ctxt=CE&amp;prod=auto" TargetMode="External"/><Relationship Id="rId13" Type="http://schemas.openxmlformats.org/officeDocument/2006/relationships/image" Target="../media/image22.jpeg"/><Relationship Id="rId3" Type="http://schemas.openxmlformats.org/officeDocument/2006/relationships/hyperlink" Target="http://assurances.caisse-epargne.fr/static/admin/moxiemanager/data/files/Pages%20de%20Book%20CE%20Natixis_AUTO.pdf" TargetMode="External"/><Relationship Id="rId7" Type="http://schemas.openxmlformats.org/officeDocument/2006/relationships/hyperlink" Target="http://assurances.caisse-epargne.fr/static/admin/moxiemanager/data/files/6184_EdEp_FicheAuto.pdf" TargetMode="External"/><Relationship Id="rId12" Type="http://schemas.openxmlformats.org/officeDocument/2006/relationships/hyperlink" Target="http://commerciaux.celca.caisse-epargne.fr/download/1079/oav-credits-conso/10209/oav-auto-2018-cegee.pdf" TargetMode="External"/><Relationship Id="rId17" Type="http://schemas.openxmlformats.org/officeDocument/2006/relationships/hyperlink" Target="http://commerciaux.celca.caisse-epargne.fr/download/115/prets-personnels/8793/vad_myway_saisir-un-credit-conso-sed-ou-papier.ppt" TargetMode="External"/><Relationship Id="rId2" Type="http://schemas.openxmlformats.org/officeDocument/2006/relationships/image" Target="../media/image21.emf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caisse-epargne.creditconso.d.bbg/extranetnfi/jcms/lqckk_7147/fr/fiche-memo-pret-travaux" TargetMode="External"/><Relationship Id="rId11" Type="http://schemas.openxmlformats.org/officeDocument/2006/relationships/hyperlink" Target="http://assurances.caisse-epargne.fr/static/admin/moxiemanager/data/files/Livret%20Natixis_BD_page.pdf" TargetMode="External"/><Relationship Id="rId5" Type="http://schemas.openxmlformats.org/officeDocument/2006/relationships/hyperlink" Target="https://caisse-epargne.creditconso.d.bbg/extranetnfi/jcms/rpckk_64159/fr/oav-seniors-ce" TargetMode="External"/><Relationship Id="rId15" Type="http://schemas.openxmlformats.org/officeDocument/2006/relationships/image" Target="../media/image23.png"/><Relationship Id="rId10" Type="http://schemas.openxmlformats.org/officeDocument/2006/relationships/hyperlink" Target="http://assurances.caisse-epargne.fr/static/admin/moxiemanager/data/files/FP%20-%20Garantie%20des%20accidents%20de%20la%20vie_GAV%202019.pdf" TargetMode="External"/><Relationship Id="rId4" Type="http://schemas.openxmlformats.org/officeDocument/2006/relationships/hyperlink" Target="https://caisse-epargne.creditconso.d.bbg/extranetnfi/upload/uploadedZip/j_4/CEIZIVENTE/SCO_0001/player.swf" TargetMode="External"/><Relationship Id="rId9" Type="http://schemas.openxmlformats.org/officeDocument/2006/relationships/hyperlink" Target="http://assurances.caisse-epargne.fr/static/admin/moxiemanager/data/files/Pages%20de%20Book%20CE%20Natixis_GAV.pdf" TargetMode="External"/><Relationship Id="rId14" Type="http://schemas.openxmlformats.org/officeDocument/2006/relationships/hyperlink" Target="http://www.google.fr/url?sa=i&amp;rct=j&amp;q=&amp;esrc=s&amp;source=images&amp;cd=&amp;cad=rja&amp;uact=8&amp;ved=2ahUKEwi44NWMtJ_hAhWR5OAKHSBMAz4QjRx6BAgBEAU&amp;url=http://blog.allocab.com/2011/06/le-html-emailings-valide-allocab-vtc-taxis-chauffeurs.html&amp;psig=AOvVaw39OPLTHWIXHKgI8o7h7C2P&amp;ust=1553675944375686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jpeg"/><Relationship Id="rId7" Type="http://schemas.openxmlformats.org/officeDocument/2006/relationships/hyperlink" Target="https://assurancesnonvie-videos.natixis.com/caisse-d-039-epargne-1/book-de-l-039-assureur-tuto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hyperlink" Target="https://bookassurance-nonvie.com/" TargetMode="Externa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8186" y="2653628"/>
            <a:ext cx="2844000" cy="2062103"/>
          </a:xfrm>
        </p:spPr>
        <p:txBody>
          <a:bodyPr/>
          <a:lstStyle/>
          <a:p>
            <a:r>
              <a:rPr lang="fr-FR" sz="2800" dirty="0" smtClean="0">
                <a:solidFill>
                  <a:srgbClr val="C00000"/>
                </a:solidFill>
              </a:rPr>
              <a:t>Action de Dynamisation</a:t>
            </a:r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2000" dirty="0" smtClean="0"/>
              <a:t>IARD AUTO&amp;GAV</a:t>
            </a:r>
            <a:br>
              <a:rPr lang="fr-FR" sz="2000" dirty="0" smtClean="0"/>
            </a:br>
            <a:r>
              <a:rPr lang="fr-FR" sz="2000" dirty="0" smtClean="0"/>
              <a:t>Crédit CONSO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1600" dirty="0" smtClean="0">
                <a:solidFill>
                  <a:srgbClr val="C00000"/>
                </a:solidFill>
              </a:rPr>
              <a:t>Du 10 au 14 septembre 2019</a:t>
            </a:r>
            <a:r>
              <a:rPr lang="fr-FR" sz="2800" dirty="0" smtClean="0">
                <a:solidFill>
                  <a:srgbClr val="C00000"/>
                </a:solidFill>
              </a:rPr>
              <a:t/>
            </a:r>
            <a:br>
              <a:rPr lang="fr-FR" sz="2800" dirty="0" smtClean="0">
                <a:solidFill>
                  <a:srgbClr val="C00000"/>
                </a:solidFill>
              </a:rPr>
            </a:b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2195736" y="5805264"/>
            <a:ext cx="4464496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CBE04"/>
              </a:buClr>
            </a:pPr>
            <a:r>
              <a:rPr lang="fr-FR" dirty="0" smtClean="0">
                <a:solidFill>
                  <a:prstClr val="white"/>
                </a:solidFill>
                <a:effectLst/>
              </a:rPr>
              <a:t>Heure du Jeudi du 5 septembre 2019</a:t>
            </a:r>
            <a:endParaRPr lang="fr-FR" dirty="0">
              <a:solidFill>
                <a:prstClr val="white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662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2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" b="1803"/>
          <a:stretch/>
        </p:blipFill>
        <p:spPr bwMode="auto">
          <a:xfrm>
            <a:off x="6362765" y="0"/>
            <a:ext cx="279349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6"/>
          <p:cNvSpPr txBox="1">
            <a:spLocks/>
          </p:cNvSpPr>
          <p:nvPr/>
        </p:nvSpPr>
        <p:spPr>
          <a:xfrm>
            <a:off x="953590" y="764704"/>
            <a:ext cx="4914553" cy="6093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 smtClean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ENJEUX		</a:t>
            </a:r>
            <a:endParaRPr lang="fr-FR" sz="16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objectifs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offres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cibles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OUTILS</a:t>
            </a: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DÉMARCHE COMMERCIALE</a:t>
            </a: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ANNEXES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6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9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20518"/>
            <a:ext cx="7650456" cy="1138773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&amp; ENJEUX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une période propice, l’atteinte de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nos objectifs sur des lignes particulièrement rémunératrices en termes de commissions est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fondamentale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en cette fin d’année. </a:t>
            </a:r>
            <a:b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3336" y="1268760"/>
            <a:ext cx="6192688" cy="249299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Au 11 août, la production </a:t>
            </a:r>
            <a:r>
              <a:rPr lang="fr-FR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cumulée en 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crédit conso </a:t>
            </a:r>
            <a:r>
              <a:rPr lang="fr-FR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de </a:t>
            </a: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la CEGEE est de 399 M€,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en retard par rapport à la réalisation 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attendue </a:t>
            </a:r>
            <a:r>
              <a:rPr lang="fr-FR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et notre </a:t>
            </a: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production est de 162K€/ETP contre 173K€ pour la moyenne </a:t>
            </a:r>
            <a:r>
              <a:rPr lang="fr-FR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Groupe.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07504" y="3933056"/>
            <a:ext cx="6192688" cy="28623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En IARD, notre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rythme est soutenu </a:t>
            </a: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depuis le début d’année  avec une production moyenne mensuelle supérieure de 27% à la moyenne mensuelle  </a:t>
            </a:r>
            <a:r>
              <a:rPr lang="fr-FR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2018. </a:t>
            </a: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48264" y="1700808"/>
            <a:ext cx="1944216" cy="406265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FR" sz="1400" b="1" dirty="0" smtClean="0">
              <a:solidFill>
                <a:prstClr val="white"/>
              </a:solidFill>
              <a:latin typeface="Calibri" panose="020F0502020204030204" pitchFamily="34" charset="0"/>
            </a:endParaRPr>
          </a:p>
          <a:p>
            <a:pPr algn="ctr"/>
            <a:endParaRPr lang="fr-FR" sz="1400" b="1" dirty="0" smtClean="0">
              <a:solidFill>
                <a:prstClr val="white"/>
              </a:solidFill>
              <a:latin typeface="Calibri" panose="020F0502020204030204" pitchFamily="34" charset="0"/>
            </a:endParaRPr>
          </a:p>
          <a:p>
            <a:pPr algn="ctr"/>
            <a:endParaRPr lang="fr-FR" sz="1400" b="1" dirty="0" smtClean="0">
              <a:solidFill>
                <a:prstClr val="white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Ainsi, les lignes </a:t>
            </a:r>
          </a:p>
          <a:p>
            <a:pPr algn="ctr"/>
            <a:endParaRPr lang="fr-FR" sz="14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IARD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</a:rPr>
              <a:t>AUTO </a:t>
            </a:r>
            <a:endParaRPr lang="fr-FR" sz="16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GAV </a:t>
            </a:r>
          </a:p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Crédit CONSO</a:t>
            </a:r>
          </a:p>
          <a:p>
            <a:pPr algn="ctr"/>
            <a:endParaRPr lang="fr-FR" sz="14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présentent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des enjeux </a:t>
            </a:r>
            <a:endParaRPr lang="fr-FR" sz="1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importants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pour la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CEGEE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et contribuent à l’atteinte de vos critères de Part Variable.</a:t>
            </a:r>
          </a:p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endParaRPr lang="fr-FR" sz="14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endParaRPr lang="fr-FR" sz="1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Triangle isocèle 22"/>
          <p:cNvSpPr/>
          <p:nvPr/>
        </p:nvSpPr>
        <p:spPr>
          <a:xfrm rot="16200000" flipV="1">
            <a:off x="3831992" y="3823126"/>
            <a:ext cx="5584469" cy="360038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34" y="2159126"/>
            <a:ext cx="605749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56" y="4614660"/>
            <a:ext cx="3814853" cy="191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86315" y="5155218"/>
            <a:ext cx="1997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Toutefois</a:t>
            </a: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, la  GAV, fortement commissionnée, connaît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un retard de production </a:t>
            </a: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de plus de 2.000 contrats à mi-août.</a:t>
            </a:r>
          </a:p>
        </p:txBody>
      </p:sp>
    </p:spTree>
    <p:extLst>
      <p:ext uri="{BB962C8B-B14F-4D97-AF65-F5344CB8AC3E}">
        <p14:creationId xmlns:p14="http://schemas.microsoft.com/office/powerpoint/2010/main" val="39750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49022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objectifs</a:t>
            </a:r>
            <a:b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Les offres prioritaires  de cette action de dynamisation sont l’IARD AUTO, </a:t>
            </a:r>
            <a:b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GAV et Crédit CONSO</a:t>
            </a:r>
            <a:endParaRPr lang="fr-FR" sz="1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5730" y="1491553"/>
            <a:ext cx="6192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Du mardi 10 septembre au samedi 14 septembre 2019</a:t>
            </a:r>
          </a:p>
        </p:txBody>
      </p:sp>
      <p:sp>
        <p:nvSpPr>
          <p:cNvPr id="3" name="Rectangle 2"/>
          <p:cNvSpPr/>
          <p:nvPr/>
        </p:nvSpPr>
        <p:spPr>
          <a:xfrm>
            <a:off x="796526" y="1187779"/>
            <a:ext cx="68500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Une action spécifique et collective est mise en place sur 1 semaine :</a:t>
            </a:r>
            <a:endParaRPr lang="fr-FR" sz="1400" b="1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95730" y="1799330"/>
            <a:ext cx="7416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Le périmètre des offres et les objectifs de la semaine :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8477" y="2378513"/>
            <a:ext cx="1800200" cy="1224136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IARD AUTO</a:t>
            </a:r>
          </a:p>
          <a:p>
            <a:pPr algn="ctr"/>
            <a:endParaRPr lang="fr-FR" b="1" dirty="0" smtClean="0">
              <a:solidFill>
                <a:prstClr val="white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4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1.000</a:t>
            </a:r>
          </a:p>
          <a:p>
            <a:pPr algn="ctr"/>
            <a:r>
              <a:rPr lang="fr-FR" sz="14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Contrats bruts</a:t>
            </a:r>
            <a:endParaRPr lang="fr-FR" sz="14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90745" y="2378513"/>
            <a:ext cx="1800200" cy="122413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GAV</a:t>
            </a:r>
          </a:p>
          <a:p>
            <a:pPr algn="ctr"/>
            <a:endParaRPr lang="fr-FR" b="1" dirty="0" smtClean="0">
              <a:solidFill>
                <a:prstClr val="white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4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1.500</a:t>
            </a:r>
          </a:p>
          <a:p>
            <a:pPr algn="ctr"/>
            <a:r>
              <a:rPr lang="fr-FR" sz="14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Contrats bruts</a:t>
            </a:r>
            <a:endParaRPr lang="fr-FR" sz="14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03013" y="2378513"/>
            <a:ext cx="1800200" cy="122413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Crédit CONSO</a:t>
            </a:r>
          </a:p>
          <a:p>
            <a:pPr algn="ctr"/>
            <a:endParaRPr lang="fr-FR" b="1" dirty="0" smtClean="0">
              <a:solidFill>
                <a:prstClr val="white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4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50.000K€</a:t>
            </a:r>
            <a:endParaRPr lang="fr-FR" sz="14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20689" y="4221088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Ces objectifs associés au nouveau CODE hebdo sur la fin de l’année doivent nous permettre d’atteindre nos objectifs annuels 2019 sur ces 3 lignes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:</a:t>
            </a:r>
            <a:endParaRPr lang="fr-FR" sz="12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Carré corné 8"/>
          <p:cNvSpPr/>
          <p:nvPr/>
        </p:nvSpPr>
        <p:spPr>
          <a:xfrm>
            <a:off x="6701007" y="4710484"/>
            <a:ext cx="936104" cy="484205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CONSO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17M€</a:t>
            </a:r>
            <a:endParaRPr lang="fr-FR" sz="11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Carré corné 15"/>
          <p:cNvSpPr/>
          <p:nvPr/>
        </p:nvSpPr>
        <p:spPr>
          <a:xfrm>
            <a:off x="4649213" y="4710484"/>
            <a:ext cx="936104" cy="484205"/>
          </a:xfrm>
          <a:prstGeom prst="foldedCorne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IARD AUTO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600</a:t>
            </a:r>
            <a:endParaRPr lang="fr-FR" sz="11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Carré corné 16"/>
          <p:cNvSpPr/>
          <p:nvPr/>
        </p:nvSpPr>
        <p:spPr>
          <a:xfrm>
            <a:off x="5675110" y="4710484"/>
            <a:ext cx="936104" cy="492832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GAV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300</a:t>
            </a:r>
            <a:endParaRPr lang="fr-FR" sz="11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051408" y="4821781"/>
            <a:ext cx="15247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Nouveau CODE HEBDO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148" y="2147981"/>
            <a:ext cx="579802" cy="4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231" y="2132857"/>
            <a:ext cx="579802" cy="4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590" y="2132856"/>
            <a:ext cx="579802" cy="4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796730" y="3814919"/>
            <a:ext cx="68500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Des objectifs ambitieux parce-que :</a:t>
            </a:r>
            <a:endParaRPr lang="fr-FR" sz="1400" b="1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353969" y="5317341"/>
            <a:ext cx="74168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IARD AUTO 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: [Cumul S34 :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17.000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+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[Action Dynamisation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1.000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+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[CODE 12 semaines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7.200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=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Objectif annuel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763688" y="5538509"/>
            <a:ext cx="74168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GAV 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: [Cumul S34 :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5.200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+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[Action Dynamisation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1.500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+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[CODE 12 semaines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3.600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=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Objectif annuel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1078477" y="5340530"/>
            <a:ext cx="216024" cy="70394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569619" y="5782867"/>
            <a:ext cx="74168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CONSO 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: [Cumul S34 :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438M€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+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[Action Dynamisation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50M€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+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[CODE 12 semaines </a:t>
            </a:r>
            <a:r>
              <a:rPr lang="fr-FR" sz="11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204M€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] = </a:t>
            </a:r>
            <a:r>
              <a:rPr lang="fr-FR" sz="11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Objectif annuel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796526" y="6165304"/>
            <a:ext cx="7416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Plusieurs Caisses ont  atteint ces performances hebdomadaires cette année</a:t>
            </a:r>
          </a:p>
        </p:txBody>
      </p:sp>
    </p:spTree>
    <p:extLst>
      <p:ext uri="{BB962C8B-B14F-4D97-AF65-F5344CB8AC3E}">
        <p14:creationId xmlns:p14="http://schemas.microsoft.com/office/powerpoint/2010/main" val="333904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351502"/>
            <a:ext cx="7650456" cy="646331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offres : FOCUS SUR L’OFFRE IARD AUTO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L’offre AUTO permet de proposer de nombreuses remises et avantages tarifaires.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 descr="Résultat de recherche d'images pour &quot;assurance auto label excellence 2018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3" t="7216" r="21115" b="31856"/>
          <a:stretch/>
        </p:blipFill>
        <p:spPr bwMode="auto">
          <a:xfrm>
            <a:off x="179512" y="296600"/>
            <a:ext cx="714115" cy="75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4502" y="1268760"/>
            <a:ext cx="3761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3 formules </a:t>
            </a: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à personnaliser avec des </a:t>
            </a:r>
            <a:r>
              <a:rPr lang="fr-F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options</a:t>
            </a: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:</a:t>
            </a:r>
            <a:endParaRPr lang="fr-FR" sz="16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447" y="1923672"/>
            <a:ext cx="886087" cy="70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e 8"/>
          <p:cNvGrpSpPr/>
          <p:nvPr/>
        </p:nvGrpSpPr>
        <p:grpSpPr>
          <a:xfrm>
            <a:off x="5113491" y="1831168"/>
            <a:ext cx="3174194" cy="821792"/>
            <a:chOff x="4973957" y="3439153"/>
            <a:chExt cx="1720807" cy="1275766"/>
          </a:xfrm>
        </p:grpSpPr>
        <p:sp>
          <p:nvSpPr>
            <p:cNvPr id="11" name="ZoneTexte 10"/>
            <p:cNvSpPr txBox="1"/>
            <p:nvPr/>
          </p:nvSpPr>
          <p:spPr>
            <a:xfrm>
              <a:off x="5090857" y="3460351"/>
              <a:ext cx="1467276" cy="121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Zéro papier et zéro déplacement pour le client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Conformité sécurisée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Gain de temps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Adapté au nouveau comportement du client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 support VAD prend la relève</a:t>
              </a:r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4973957" y="3439153"/>
              <a:ext cx="1584176" cy="1275766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Picture 5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1503" y="3680796"/>
              <a:ext cx="273261" cy="792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/>
          <p:cNvSpPr/>
          <p:nvPr/>
        </p:nvSpPr>
        <p:spPr>
          <a:xfrm>
            <a:off x="184502" y="1947163"/>
            <a:ext cx="3785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Vendre à distance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pour un gain de temps </a:t>
            </a:r>
          </a:p>
          <a:p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     administratif et plus de temps commercial :</a:t>
            </a:r>
            <a:endParaRPr lang="fr-FR" sz="1600" dirty="0"/>
          </a:p>
        </p:txBody>
      </p:sp>
      <p:sp>
        <p:nvSpPr>
          <p:cNvPr id="18" name="Rectangle 17"/>
          <p:cNvSpPr/>
          <p:nvPr/>
        </p:nvSpPr>
        <p:spPr>
          <a:xfrm>
            <a:off x="184502" y="2840736"/>
            <a:ext cx="454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Toute l’année des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remises </a:t>
            </a: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disponibles pour nos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clients : </a:t>
            </a:r>
            <a:endParaRPr lang="fr-FR" sz="14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3528" y="3350046"/>
            <a:ext cx="1224000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Fidélité IARD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19672" y="3350046"/>
            <a:ext cx="6327945" cy="2880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Remise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multi-vente (de 5 à 7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%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à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partir du 2ème contrat souscrit donnant droit à la remise à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vie)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23528" y="3744027"/>
            <a:ext cx="122400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Remise tarifaire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19672" y="3744027"/>
            <a:ext cx="6327945" cy="4320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Remise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à la main du réseau : jusqu’à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80 € de remise en fonction du montant total de la prime sur les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contrats AUTO &amp; MRH 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23528" y="4282024"/>
            <a:ext cx="1224000" cy="13792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Les remises spécifiques AUTO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19671" y="4276308"/>
            <a:ext cx="2256991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Remise changement de véhicule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945981" y="4276308"/>
            <a:ext cx="2256991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Bonus parent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19671" y="4641944"/>
            <a:ext cx="2256991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Avantage conduite accompagnée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45981" y="4641944"/>
            <a:ext cx="2256991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Bonus Bon Conducteur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19671" y="5007580"/>
            <a:ext cx="2256991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Avantage Bonus 50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45981" y="5007580"/>
            <a:ext cx="2256991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Avantage Kilomètre Responsable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619671" y="5373216"/>
            <a:ext cx="2256991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Avantage Véhicule Electrique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3528" y="5745767"/>
            <a:ext cx="1224000" cy="8001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Remise collaborateurs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619670" y="5745766"/>
            <a:ext cx="4583302" cy="8001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Remise de 25% accordée sur les contrats AUTO, MRH et GAV.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033491" y="1250951"/>
            <a:ext cx="1080000" cy="288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TIERS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266052" y="1250951"/>
            <a:ext cx="1080000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TIERS PLUS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516216" y="1250951"/>
            <a:ext cx="1080000" cy="2880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TOUS RISQUES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5" name="Carré corné 44"/>
          <p:cNvSpPr/>
          <p:nvPr/>
        </p:nvSpPr>
        <p:spPr>
          <a:xfrm>
            <a:off x="7236296" y="5247306"/>
            <a:ext cx="1242953" cy="701974"/>
          </a:xfrm>
          <a:prstGeom prst="folded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 smtClean="0">
              <a:latin typeface="Calibri" panose="020F0502020204030204" pitchFamily="34" charset="0"/>
            </a:endParaRPr>
          </a:p>
          <a:p>
            <a:pPr algn="ctr"/>
            <a:r>
              <a:rPr lang="fr-FR" sz="1000" b="1" dirty="0" smtClean="0">
                <a:latin typeface="Calibri" panose="020F0502020204030204" pitchFamily="34" charset="0"/>
              </a:rPr>
              <a:t>Tout sur les remises IARD AUTO en annexe 1</a:t>
            </a:r>
            <a:endParaRPr lang="fr-FR" sz="1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48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332656"/>
            <a:ext cx="7650456" cy="646331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offres : FOCUS SUR L’OFFRE GAV</a:t>
            </a:r>
            <a:b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Un choix entre deux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formules et des solutions adaptées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au profil du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client.</a:t>
            </a:r>
            <a:endParaRPr lang="fr-FR" sz="1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7234" y="1604697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 formules </a:t>
            </a:r>
          </a:p>
          <a:p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et</a:t>
            </a:r>
            <a:r>
              <a:rPr lang="fr-F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 solutions </a:t>
            </a:r>
            <a:r>
              <a:rPr lang="fr-F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:</a:t>
            </a:r>
            <a:endParaRPr lang="fr-FR" sz="1400" b="1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7322" y="2410292"/>
            <a:ext cx="1514831" cy="32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Solution Individuelle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34737" y="1470681"/>
            <a:ext cx="2721544" cy="32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Formule ESSENTIELLE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34890" y="2410291"/>
            <a:ext cx="2721391" cy="32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9€ par mois</a:t>
            </a:r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6" name="Carré corné 35"/>
          <p:cNvSpPr/>
          <p:nvPr/>
        </p:nvSpPr>
        <p:spPr>
          <a:xfrm>
            <a:off x="7452320" y="5264774"/>
            <a:ext cx="1500864" cy="498460"/>
          </a:xfrm>
          <a:prstGeom prst="folded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latin typeface="Calibri" panose="020F0502020204030204" pitchFamily="34" charset="0"/>
              </a:rPr>
              <a:t>Tout sur les formules et solutions en annexe 2</a:t>
            </a:r>
            <a:endParaRPr lang="fr-FR" sz="1000" b="1" dirty="0">
              <a:latin typeface="Calibri" panose="020F05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151306" y="1477524"/>
            <a:ext cx="2731843" cy="32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Formule INTEGRALE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7322" y="2823306"/>
            <a:ext cx="1514831" cy="32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gency FB" panose="020B0503020202020204" pitchFamily="34" charset="0"/>
              </a:rPr>
              <a:t>Solution Familiale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34890" y="2823305"/>
            <a:ext cx="2721391" cy="32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18€ par mois</a:t>
            </a:r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49282" y="2413100"/>
            <a:ext cx="2733867" cy="32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12€ par mois</a:t>
            </a:r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149282" y="2826114"/>
            <a:ext cx="2733867" cy="32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24€ par mois</a:t>
            </a:r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284984"/>
            <a:ext cx="886087" cy="70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67544" y="3553271"/>
            <a:ext cx="67142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Vendre à distance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pour un gain de temps administratif et plus de temps commercial :</a:t>
            </a:r>
            <a:endParaRPr lang="fr-FR" sz="1600" dirty="0"/>
          </a:p>
        </p:txBody>
      </p:sp>
      <p:sp>
        <p:nvSpPr>
          <p:cNvPr id="48" name="Rectangle 47"/>
          <p:cNvSpPr/>
          <p:nvPr/>
        </p:nvSpPr>
        <p:spPr>
          <a:xfrm>
            <a:off x="467544" y="4149080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L’offre GAV est éligible à la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remise multi-vente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qui est une remise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à vie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à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partir du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2ème contrat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souscrit :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620857" y="4608466"/>
            <a:ext cx="1479218" cy="43088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05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Contrat </a:t>
            </a:r>
          </a:p>
          <a:p>
            <a:pPr algn="ctr"/>
            <a:r>
              <a:rPr lang="fr-FR" sz="105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détenu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132456" y="4608466"/>
            <a:ext cx="2383760" cy="43088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05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 partir du 2</a:t>
            </a:r>
            <a:r>
              <a:rPr lang="fr-FR" sz="1050" i="1" baseline="30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ème</a:t>
            </a:r>
            <a:r>
              <a:rPr lang="fr-FR" sz="105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contrat souscrit donnant droit à la remise à vie</a:t>
            </a:r>
            <a:endParaRPr lang="fr-FR" sz="1050" i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Carré corné 60"/>
          <p:cNvSpPr/>
          <p:nvPr/>
        </p:nvSpPr>
        <p:spPr>
          <a:xfrm>
            <a:off x="1871501" y="4986356"/>
            <a:ext cx="977930" cy="316361"/>
          </a:xfrm>
          <a:prstGeom prst="folded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gency FB" panose="020B0503020202020204" pitchFamily="34" charset="0"/>
              </a:rPr>
              <a:t>AUTO</a:t>
            </a:r>
            <a:endParaRPr lang="fr-FR" sz="1400" b="1" dirty="0">
              <a:latin typeface="Agency FB" panose="020B0503020202020204" pitchFamily="34" charset="0"/>
            </a:endParaRPr>
          </a:p>
        </p:txBody>
      </p:sp>
      <p:sp>
        <p:nvSpPr>
          <p:cNvPr id="62" name="Carré corné 61"/>
          <p:cNvSpPr/>
          <p:nvPr/>
        </p:nvSpPr>
        <p:spPr>
          <a:xfrm>
            <a:off x="1871501" y="5409991"/>
            <a:ext cx="977930" cy="316361"/>
          </a:xfrm>
          <a:prstGeom prst="foldedCorne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gency FB" panose="020B0503020202020204" pitchFamily="34" charset="0"/>
              </a:rPr>
              <a:t>MRH*</a:t>
            </a:r>
            <a:endParaRPr lang="fr-FR" sz="1400" b="1" dirty="0">
              <a:latin typeface="Agency FB" panose="020B0503020202020204" pitchFamily="34" charset="0"/>
            </a:endParaRPr>
          </a:p>
        </p:txBody>
      </p:sp>
      <p:sp>
        <p:nvSpPr>
          <p:cNvPr id="63" name="Carré corné 62"/>
          <p:cNvSpPr/>
          <p:nvPr/>
        </p:nvSpPr>
        <p:spPr>
          <a:xfrm>
            <a:off x="1871501" y="5805265"/>
            <a:ext cx="977930" cy="316361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gency FB" panose="020B0503020202020204" pitchFamily="34" charset="0"/>
              </a:rPr>
              <a:t>GAV</a:t>
            </a:r>
            <a:endParaRPr lang="fr-FR" sz="1400" b="1" dirty="0">
              <a:latin typeface="Agency FB" panose="020B0503020202020204" pitchFamily="34" charset="0"/>
            </a:endParaRPr>
          </a:p>
        </p:txBody>
      </p:sp>
      <p:sp>
        <p:nvSpPr>
          <p:cNvPr id="64" name="Flèche droite 63"/>
          <p:cNvSpPr/>
          <p:nvPr/>
        </p:nvSpPr>
        <p:spPr>
          <a:xfrm>
            <a:off x="3100075" y="4906382"/>
            <a:ext cx="595511" cy="1215244"/>
          </a:xfrm>
          <a:prstGeom prst="rightArrow">
            <a:avLst>
              <a:gd name="adj1" fmla="val 50000"/>
              <a:gd name="adj2" fmla="val 5289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Carré corné 64"/>
          <p:cNvSpPr/>
          <p:nvPr/>
        </p:nvSpPr>
        <p:spPr>
          <a:xfrm>
            <a:off x="3834837" y="5833626"/>
            <a:ext cx="2943445" cy="288000"/>
          </a:xfrm>
          <a:prstGeom prst="folded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gency FB" panose="020B0503020202020204" pitchFamily="34" charset="0"/>
              </a:rPr>
              <a:t>AUTO (toute formule) </a:t>
            </a:r>
            <a:r>
              <a:rPr lang="fr-FR" sz="1400" b="1" dirty="0" smtClean="0">
                <a:latin typeface="Agency FB" panose="020B0503020202020204" pitchFamily="34" charset="0"/>
                <a:sym typeface="Wingdings" panose="05000000000000000000" pitchFamily="2" charset="2"/>
              </a:rPr>
              <a:t> -5%</a:t>
            </a:r>
            <a:endParaRPr lang="fr-FR" sz="1400" b="1" dirty="0">
              <a:latin typeface="Agency FB" panose="020B0503020202020204" pitchFamily="34" charset="0"/>
            </a:endParaRPr>
          </a:p>
        </p:txBody>
      </p:sp>
      <p:sp>
        <p:nvSpPr>
          <p:cNvPr id="66" name="Carré corné 65"/>
          <p:cNvSpPr/>
          <p:nvPr/>
        </p:nvSpPr>
        <p:spPr>
          <a:xfrm>
            <a:off x="3834837" y="5014717"/>
            <a:ext cx="2943445" cy="288000"/>
          </a:xfrm>
          <a:prstGeom prst="foldedCorne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gency FB" panose="020B0503020202020204" pitchFamily="34" charset="0"/>
              </a:rPr>
              <a:t>MRH </a:t>
            </a:r>
            <a:r>
              <a:rPr lang="fr-FR" sz="1400" b="1" dirty="0" smtClean="0">
                <a:latin typeface="Agency FB" panose="020B0503020202020204" pitchFamily="34" charset="0"/>
                <a:sym typeface="Wingdings" panose="05000000000000000000" pitchFamily="2" charset="2"/>
              </a:rPr>
              <a:t> -7%</a:t>
            </a:r>
            <a:endParaRPr lang="fr-FR" sz="1400" b="1" dirty="0">
              <a:latin typeface="Agency FB" panose="020B0503020202020204" pitchFamily="34" charset="0"/>
            </a:endParaRPr>
          </a:p>
        </p:txBody>
      </p:sp>
      <p:sp>
        <p:nvSpPr>
          <p:cNvPr id="67" name="Carré corné 66"/>
          <p:cNvSpPr/>
          <p:nvPr/>
        </p:nvSpPr>
        <p:spPr>
          <a:xfrm>
            <a:off x="3834837" y="5438352"/>
            <a:ext cx="2943445" cy="288000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gency FB" panose="020B0503020202020204" pitchFamily="34" charset="0"/>
                <a:sym typeface="Wingdings" panose="05000000000000000000" pitchFamily="2" charset="2"/>
              </a:rPr>
              <a:t>GAV  -7%</a:t>
            </a:r>
            <a:endParaRPr lang="fr-FR" sz="1400" b="1" dirty="0">
              <a:latin typeface="Agency FB" panose="020B0503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67544" y="6165304"/>
            <a:ext cx="63367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L’offre GAV est également éligible à la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remise collaborateurs avec 25% accordés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(ne se cumule pas avec l’offre multi-vente)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-11823" y="6654552"/>
            <a:ext cx="231986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* Atteinte à l’Intégrité Physique et Psychique.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34890" y="1855946"/>
            <a:ext cx="2721391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Permet de faire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face aux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conséquences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PERMANENTES d’un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accident de la vie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privée (AIPP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&gt; 10%)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49282" y="1867068"/>
            <a:ext cx="2733867" cy="49293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Permet de faire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face aux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conséquences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TEMPORAIRES ou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PERMANENTES d’un accident de la vie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privée (AIPP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&gt; 5%)</a:t>
            </a:r>
          </a:p>
        </p:txBody>
      </p:sp>
      <p:grpSp>
        <p:nvGrpSpPr>
          <p:cNvPr id="43" name="Groupe 42"/>
          <p:cNvGrpSpPr/>
          <p:nvPr/>
        </p:nvGrpSpPr>
        <p:grpSpPr>
          <a:xfrm>
            <a:off x="6916222" y="3602207"/>
            <a:ext cx="2288991" cy="1556510"/>
            <a:chOff x="5090857" y="2813466"/>
            <a:chExt cx="1240917" cy="2416356"/>
          </a:xfrm>
        </p:grpSpPr>
        <p:sp>
          <p:nvSpPr>
            <p:cNvPr id="44" name="ZoneTexte 43"/>
            <p:cNvSpPr txBox="1"/>
            <p:nvPr/>
          </p:nvSpPr>
          <p:spPr>
            <a:xfrm>
              <a:off x="5090857" y="3460351"/>
              <a:ext cx="1207733" cy="1648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Zéro papier et zéro déplacement pour le client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Conformité sécurisée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Gain de temps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Adapté au nouveau comportement du client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 support VAD prend la relève</a:t>
              </a:r>
            </a:p>
          </p:txBody>
        </p:sp>
        <p:sp>
          <p:nvSpPr>
            <p:cNvPr id="45" name="Rectangle à coins arrondis 44"/>
            <p:cNvSpPr/>
            <p:nvPr/>
          </p:nvSpPr>
          <p:spPr>
            <a:xfrm>
              <a:off x="5090857" y="3439153"/>
              <a:ext cx="1188490" cy="1790669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6" name="Picture 5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513" y="2813466"/>
              <a:ext cx="273261" cy="792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04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20518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offres : FOCUS SUR L’OFFRE CREDIT CONSO</a:t>
            </a:r>
            <a:b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Nous proposons une offre promotionnelle pour dynamiser notre production en septembre et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octobre 2019.</a:t>
            </a:r>
            <a:endParaRPr lang="fr-FR" sz="1600" b="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7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1560" y="1209482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Un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taux privilégié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sur une période </a:t>
            </a: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de 6 semaines du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mardi 10 septembre au samedi 19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octobre.</a:t>
            </a:r>
            <a:endParaRPr lang="fr-FR" sz="1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8032" y="2636912"/>
            <a:ext cx="500605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490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/>
              </a:rPr>
              <a:t>Des conditions exceptionnelles :</a:t>
            </a:r>
          </a:p>
          <a:p>
            <a:pPr marL="269150">
              <a:spcBef>
                <a:spcPts val="300"/>
              </a:spcBef>
            </a:pPr>
            <a:endParaRPr lang="fr-FR" sz="1400" b="1" dirty="0">
              <a:solidFill>
                <a:srgbClr val="C00000"/>
              </a:solidFill>
              <a:latin typeface="Calibri"/>
            </a:endParaRPr>
          </a:p>
          <a:p>
            <a:pPr marL="914900" lvl="1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Taux d’appel jusqu’à 12 mois à </a:t>
            </a:r>
            <a:r>
              <a:rPr lang="fr-FR" sz="1400" b="1" dirty="0">
                <a:solidFill>
                  <a:srgbClr val="C00000"/>
                </a:solidFill>
                <a:latin typeface="Calibri"/>
              </a:rPr>
              <a:t>0,98% sans frais de dossier</a:t>
            </a:r>
            <a:r>
              <a:rPr lang="fr-F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 </a:t>
            </a: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communiquer sur un TAEG à 0,98%</a:t>
            </a:r>
          </a:p>
          <a:p>
            <a:pPr marL="914900" lvl="1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Taux boosté de 15.000€ à 50.000€ jusqu’à 72 mois à </a:t>
            </a:r>
            <a:r>
              <a:rPr lang="fr-FR" sz="1400" b="1" dirty="0">
                <a:solidFill>
                  <a:srgbClr val="C00000"/>
                </a:solidFill>
                <a:latin typeface="Calibri"/>
              </a:rPr>
              <a:t>2,90% avec frais de dossier</a:t>
            </a:r>
            <a:endParaRPr lang="fr-FR" sz="1400" dirty="0">
              <a:solidFill>
                <a:srgbClr val="C00000"/>
              </a:solidFill>
              <a:latin typeface="Calibri"/>
            </a:endParaRPr>
          </a:p>
          <a:p>
            <a:pPr marL="914900" lvl="1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Taux intermédiaire 10.000€ à 15.000€ jusqu’à 72 mois à </a:t>
            </a:r>
            <a:r>
              <a:rPr lang="fr-FR" sz="1400" b="1" dirty="0">
                <a:solidFill>
                  <a:srgbClr val="C00000"/>
                </a:solidFill>
                <a:latin typeface="Calibri"/>
              </a:rPr>
              <a:t>3,90% avec frais de dossier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984" y="2835116"/>
            <a:ext cx="3504625" cy="191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1536783" y="2187612"/>
            <a:ext cx="1800000" cy="2880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Univers AUTO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86539" y="2187612"/>
            <a:ext cx="1800000" cy="288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Univers TRAVAUX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436296" y="2187612"/>
            <a:ext cx="1800000" cy="288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Univers TRÉSO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11560" y="1674420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Eligibilité</a:t>
            </a: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 : univers véhicule, travaux et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trésorerie (hors </a:t>
            </a:r>
            <a:r>
              <a:rPr lang="fr-F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crédit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projet) :</a:t>
            </a:r>
            <a:endParaRPr lang="fr-FR" sz="14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11560" y="5282044"/>
            <a:ext cx="6840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Vendre à distance </a:t>
            </a:r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pour un gain de temps administratif et plus de temps commercial :</a:t>
            </a:r>
            <a:endParaRPr lang="fr-FR" sz="16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600" y="5796056"/>
            <a:ext cx="886087" cy="70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e 18"/>
          <p:cNvGrpSpPr/>
          <p:nvPr/>
        </p:nvGrpSpPr>
        <p:grpSpPr>
          <a:xfrm>
            <a:off x="2171644" y="5703552"/>
            <a:ext cx="3174194" cy="821792"/>
            <a:chOff x="4973957" y="3439153"/>
            <a:chExt cx="1720807" cy="1275766"/>
          </a:xfrm>
        </p:grpSpPr>
        <p:sp>
          <p:nvSpPr>
            <p:cNvPr id="21" name="ZoneTexte 20"/>
            <p:cNvSpPr txBox="1"/>
            <p:nvPr/>
          </p:nvSpPr>
          <p:spPr>
            <a:xfrm>
              <a:off x="5090857" y="3460351"/>
              <a:ext cx="1467276" cy="121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Zéro papier et zéro déplacement pour le client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Conformité sécurisée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Gain de temps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Adapté au nouveau comportement du client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900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 support VAD prend la relève</a:t>
              </a:r>
            </a:p>
          </p:txBody>
        </p:sp>
        <p:sp>
          <p:nvSpPr>
            <p:cNvPr id="23" name="Rectangle à coins arrondis 22"/>
            <p:cNvSpPr/>
            <p:nvPr/>
          </p:nvSpPr>
          <p:spPr>
            <a:xfrm>
              <a:off x="4973957" y="3439153"/>
              <a:ext cx="1584176" cy="1275766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Picture 5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1503" y="3680796"/>
              <a:ext cx="273261" cy="792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93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29144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CIBLES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Des cibles sur mesure sont à votre disposition, avec des objectifs précis et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avantages pour nos clients.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8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90017" y="1422648"/>
            <a:ext cx="6192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Les cibles GERC prioritaires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(injectées le 02/09/2019) 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19872" y="2004392"/>
            <a:ext cx="4803568" cy="488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Ces clients ne détiennent qu’un seul produit IARD : AUTO ou MRH. Ils peuvent bénéficier de la remise multi-vente à partir du 2</a:t>
            </a:r>
            <a:r>
              <a:rPr lang="fr-FR" sz="12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ème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 contrat souscrit. Ils sont éligibles à la SED.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24" name="Picture 2" descr="Résultat de recherche d'images pour &quot;CLIC ICI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284" y="5728695"/>
            <a:ext cx="440807" cy="44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rré corné 24">
            <a:hlinkClick r:id="rId3"/>
          </p:cNvPr>
          <p:cNvSpPr/>
          <p:nvPr/>
        </p:nvSpPr>
        <p:spPr>
          <a:xfrm>
            <a:off x="6722576" y="5502844"/>
            <a:ext cx="1500864" cy="498460"/>
          </a:xfrm>
          <a:prstGeom prst="folded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latin typeface="Calibri" panose="020F0502020204030204" pitchFamily="34" charset="0"/>
              </a:rPr>
              <a:t>Tout sur les cibles</a:t>
            </a:r>
            <a:endParaRPr lang="fr-FR" sz="1000" b="1" dirty="0">
              <a:latin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21931" y="2004356"/>
            <a:ext cx="1789829" cy="4885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3TF BILAN IARD : mono détenteurs hors cible GAV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21346" y="2004356"/>
            <a:ext cx="788940" cy="4885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20.500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419872" y="2564904"/>
            <a:ext cx="4803568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Ces clients détiennent un produit ou plusieurs contrats IARD mais ne détiennent pas la GAV. Ils peuvent bénéficier de la remise multi-vente à partir du 2</a:t>
            </a:r>
            <a:r>
              <a:rPr lang="fr-FR" sz="12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ème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 contrat souscrit. Ils sont éligibles à la SED.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21931" y="2564868"/>
            <a:ext cx="1789829" cy="6481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3TF CONQUETE GAV : détenteurs IARD sans GAV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21346" y="2564868"/>
            <a:ext cx="788940" cy="6481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20.800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419872" y="3284984"/>
            <a:ext cx="4803568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Ces clients, à potentiel et avec flux ont des enfants mais  ne détiennent aucun produit de prévoyance.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21931" y="3284948"/>
            <a:ext cx="1789829" cy="6481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3TF BILAN PREVOYANCE : clients sans prévoyance avec enfants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521346" y="3284948"/>
            <a:ext cx="788940" cy="6481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22.300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419872" y="4005064"/>
            <a:ext cx="4803568" cy="488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Ces clients ne détiennent pas de crédit consommation mais présentes des prélèvements externes en crédit. Ils sont éligibles à la SED.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21931" y="4005028"/>
            <a:ext cx="1789829" cy="4885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3TF BILAN CONSO : </a:t>
            </a:r>
            <a:r>
              <a:rPr lang="fr-FR" sz="120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Appétents</a:t>
            </a:r>
            <a:r>
              <a:rPr lang="fr-FR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fr-FR" sz="1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Conso</a:t>
            </a:r>
            <a:endParaRPr lang="fr-FR" sz="1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21346" y="4005028"/>
            <a:ext cx="788940" cy="4885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21.400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419872" y="4610098"/>
            <a:ext cx="4803568" cy="6191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Ces clients haut de gamme (Prémium) sont âgés de 25 à 64 ans et ne détiennent pas de crédit consommation. Ils n’ont pas encore été vus en 2019.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21931" y="4610062"/>
            <a:ext cx="1789829" cy="619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3TF CONSO VIP : clients Premium 25-64 ans sans conso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521346" y="4610062"/>
            <a:ext cx="788940" cy="6191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19.000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9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758922" y="5899152"/>
            <a:ext cx="6261349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La circulation différenciée est une décision qui va être appliquée de plus en plus souvent dans les grandes agglomérations.</a:t>
            </a:r>
          </a:p>
          <a:p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Cette </a:t>
            </a: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restriction de circulation </a:t>
            </a:r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concerne les véhicules les </a:t>
            </a: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plus polluants, équipés de certificats qualité de l’air « </a:t>
            </a:r>
            <a:r>
              <a:rPr lang="fr-F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Crit’Air</a:t>
            </a: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4 et 5 ». </a:t>
            </a:r>
          </a:p>
          <a:p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Sur Strasbourg, 27.000 véhicules sont concernés, soit 35% du parc auto de la ville (source AAA Data 2019)</a:t>
            </a:r>
            <a:endParaRPr lang="fr-FR" sz="10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29144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CIBLES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Des cibles sur mesure sont à votre disposition, avec des objectifs précis et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avantages pour nos clients.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9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10263" y="1241790"/>
            <a:ext cx="6674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Les cibles complémentaires : ORCA</a:t>
            </a:r>
            <a:endParaRPr lang="fr-FR" sz="14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</a:endParaRPr>
          </a:p>
        </p:txBody>
      </p:sp>
      <p:pic>
        <p:nvPicPr>
          <p:cNvPr id="3081" name="Picture 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867" y="1111297"/>
            <a:ext cx="1080000" cy="43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637" y="1564911"/>
            <a:ext cx="440807" cy="44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2274431" y="4622679"/>
            <a:ext cx="4975419" cy="11349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 fichier contient l’intégralité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des données se trouvant sur les cartes grises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, notamment le modèle du véhicule, l’âge, le prix,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etc. De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manière anonyme, cette base d’étude a été rattachée aux clients Caisse d’Épargne : pour chacun des clients nous possédons donc les informations sur les véhicules qu’il détient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. </a:t>
            </a:r>
          </a:p>
          <a:p>
            <a:r>
              <a:rPr lang="fr-FR" sz="1100" b="1" dirty="0" smtClean="0">
                <a:solidFill>
                  <a:srgbClr val="C00000"/>
                </a:solidFill>
                <a:latin typeface="Agency FB" panose="020B0503020202020204" pitchFamily="34" charset="0"/>
                <a:sym typeface="Wingdings" panose="05000000000000000000" pitchFamily="2" charset="2"/>
              </a:rPr>
              <a:t></a:t>
            </a:r>
            <a:r>
              <a:rPr lang="fr-FR" sz="1100" b="1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Les véhicules Diesel mis en circulation </a:t>
            </a:r>
            <a:r>
              <a:rPr lang="fr-FR" sz="1100" b="1" u="sng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avant le 1</a:t>
            </a:r>
            <a:r>
              <a:rPr lang="fr-FR" sz="1100" b="1" u="sng" baseline="30000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er</a:t>
            </a:r>
            <a:r>
              <a:rPr lang="fr-FR" sz="1100" b="1" u="sng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 janvier 2006 </a:t>
            </a:r>
            <a:r>
              <a:rPr lang="fr-FR" sz="1100" b="1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sont classés CRIT’AIR 4 et 5 et ne pourront bientôt plus circuler dans les grandes agglomérations !</a:t>
            </a:r>
            <a:endParaRPr lang="fr-FR" sz="1100" b="1" dirty="0">
              <a:solidFill>
                <a:srgbClr val="C00000"/>
              </a:solidFill>
              <a:latin typeface="Agency FB" panose="020B0503020202020204" pitchFamily="34" charset="0"/>
            </a:endParaRPr>
          </a:p>
          <a:p>
            <a:r>
              <a:rPr lang="fr-FR" sz="1100" b="1" u="sng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21% des clients de ce fichier sont concernés,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79509" y="4622644"/>
            <a:ext cx="1158820" cy="1135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Fichier des immatriculations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13484" y="4622643"/>
            <a:ext cx="788940" cy="11350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212.000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50" name="Picture 7" descr="Résultat de recherche d'images pour &quot;astuces&quot;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93" y="5983349"/>
            <a:ext cx="507629" cy="38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2274434" y="1700843"/>
            <a:ext cx="4975419" cy="8460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fichier contient tous les Clients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détenteurs d’une seule famille de produit IARD : </a:t>
            </a: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  <a:p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contrat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Auto ou MRH ou </a:t>
            </a:r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GAV.</a:t>
            </a:r>
          </a:p>
          <a:p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Rencontrer ces clients pourra nous permettre de développer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l'équipement de notre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client, le fidéliser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par la multi-détention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et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lutter ainsi contre les résiliations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.</a:t>
            </a:r>
          </a:p>
          <a:p>
            <a:r>
              <a:rPr lang="fr-FR" sz="1100" b="1" dirty="0" smtClean="0">
                <a:solidFill>
                  <a:srgbClr val="C00000"/>
                </a:solidFill>
                <a:latin typeface="Agency FB" panose="020B0503020202020204" pitchFamily="34" charset="0"/>
                <a:sym typeface="Wingdings" panose="05000000000000000000" pitchFamily="2" charset="2"/>
              </a:rPr>
              <a:t></a:t>
            </a:r>
            <a:r>
              <a:rPr lang="fr-FR" sz="1100" b="1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Mettre en avant la remise tarifaire multi-vente. </a:t>
            </a:r>
            <a:endParaRPr lang="fr-FR" sz="1100" b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9512" y="1700808"/>
            <a:ext cx="1158820" cy="8460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Mono détenteurs IARD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13487" y="1700808"/>
            <a:ext cx="788940" cy="846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87.000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74434" y="2678764"/>
            <a:ext cx="4975419" cy="8460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fichier contient tous les Clients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entrés en relation au cours de l’année 2019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, c’est-à-dire non segmentés en décembre 2018 et segmentés fin du mois dernier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.</a:t>
            </a:r>
          </a:p>
          <a:p>
            <a:r>
              <a:rPr lang="fr-FR" sz="1100" b="1" dirty="0" smtClean="0">
                <a:solidFill>
                  <a:schemeClr val="accent1"/>
                </a:solidFill>
                <a:latin typeface="Agency FB" panose="020B0503020202020204" pitchFamily="34" charset="0"/>
                <a:sym typeface="Wingdings" panose="05000000000000000000" pitchFamily="2" charset="2"/>
              </a:rPr>
              <a:t></a:t>
            </a:r>
            <a:r>
              <a:rPr lang="fr-FR" sz="1100" b="1" dirty="0" smtClean="0">
                <a:solidFill>
                  <a:schemeClr val="accent1"/>
                </a:solidFill>
                <a:latin typeface="Agency FB" panose="020B0503020202020204" pitchFamily="34" charset="0"/>
              </a:rPr>
              <a:t>Rebondir </a:t>
            </a:r>
            <a:r>
              <a:rPr lang="fr-FR" sz="1100" b="1" dirty="0">
                <a:solidFill>
                  <a:schemeClr val="accent1"/>
                </a:solidFill>
                <a:latin typeface="Agency FB" panose="020B0503020202020204" pitchFamily="34" charset="0"/>
              </a:rPr>
              <a:t>sur un entretien d’accompagnement et d’équipement </a:t>
            </a:r>
            <a:r>
              <a:rPr lang="fr-FR" sz="1100" b="1" dirty="0" smtClean="0">
                <a:solidFill>
                  <a:schemeClr val="accent1"/>
                </a:solidFill>
                <a:latin typeface="Agency FB" panose="020B0503020202020204" pitchFamily="34" charset="0"/>
              </a:rPr>
              <a:t>complémentaire pour les clients non détenteurs des Univers Crédit et Assurance. </a:t>
            </a:r>
            <a:endParaRPr lang="fr-FR" sz="1100" b="1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9512" y="2678729"/>
            <a:ext cx="1158820" cy="8460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Conquête Entrée en relation 2019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413487" y="2678729"/>
            <a:ext cx="788940" cy="846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18.000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74434" y="3663183"/>
            <a:ext cx="4975419" cy="8460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fichier contient tous les Clients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détenteurs d’un Crédit Projet pas encore débloqué ou partiellement débloqué</a:t>
            </a:r>
            <a:r>
              <a:rPr lang="fr-F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.</a:t>
            </a:r>
          </a:p>
          <a:p>
            <a:r>
              <a:rPr lang="fr-FR" sz="1100" b="1" dirty="0" smtClean="0">
                <a:solidFill>
                  <a:schemeClr val="accent1"/>
                </a:solidFill>
                <a:latin typeface="Agency FB" panose="020B0503020202020204" pitchFamily="34" charset="0"/>
                <a:sym typeface="Wingdings" panose="05000000000000000000" pitchFamily="2" charset="2"/>
              </a:rPr>
              <a:t></a:t>
            </a:r>
            <a:r>
              <a:rPr lang="fr-FR" sz="1100" b="1" dirty="0" smtClean="0">
                <a:solidFill>
                  <a:schemeClr val="accent1"/>
                </a:solidFill>
                <a:latin typeface="Agency FB" panose="020B0503020202020204" pitchFamily="34" charset="0"/>
              </a:rPr>
              <a:t>Relancer ces clients. </a:t>
            </a:r>
            <a:endParaRPr lang="fr-FR" sz="1100" b="1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79512" y="3663148"/>
            <a:ext cx="1158820" cy="8460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Crédits Projets à échéance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413487" y="3663148"/>
            <a:ext cx="788940" cy="846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1.600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Clients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35" name="Picture 7" descr="Résultat de recherche d'images pour &quot;astuces&quot;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46681"/>
            <a:ext cx="507629" cy="38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7" descr="Résultat de recherche d'images pour &quot;astuces&quot;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683" y="2962255"/>
            <a:ext cx="507629" cy="38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448" y="4868768"/>
            <a:ext cx="995189" cy="64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 rot="5400000">
            <a:off x="5630007" y="5345201"/>
            <a:ext cx="432048" cy="675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45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34770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Des outils avec 3 niveaux de recommandation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sont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à votre disposition.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10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944" y="-16939"/>
            <a:ext cx="2908040" cy="1106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3510334" y="1262727"/>
            <a:ext cx="3312368" cy="3423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Accéder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directement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aux informations indispensables de l'offre AUTO dans le BOOK de l'assurance.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36615" y="1262727"/>
            <a:ext cx="997742" cy="122907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IARD AUTO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322085" y="1262934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La fiche Auto du BOOK de l'assurance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322085" y="1703445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La fiche produit AUTO (client)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858000" y="1262727"/>
            <a:ext cx="598045" cy="34234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3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510334" y="1703445"/>
            <a:ext cx="3312368" cy="3423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Présenter de manière synthétique notre offre AUTO au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client. Envoyer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au client le lien afin qu'il puisse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se documenter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313997" y="2149600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Le comparateur IARD AUTO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515922" y="2149462"/>
            <a:ext cx="3312368" cy="3423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Avoir une lecture rapide et simplifiée des contrats AUTO concurrentes  (ainsi que MRH et Santé).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322085" y="3397093"/>
            <a:ext cx="2152289" cy="7308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Le livret Commercial IARD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524226" y="3397094"/>
            <a:ext cx="3312368" cy="7308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Le livret commercial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vient en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complément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du book IARD. Il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vous aidera dans l’approche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clients.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Vous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y trouverez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de nombreux conseils sur la démarche commerciale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à adopter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auprès de nos clients : accroches, traitements des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objections, etc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36615" y="2541413"/>
            <a:ext cx="997742" cy="7952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GAV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518960" y="2564904"/>
            <a:ext cx="3312368" cy="361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Accéder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directement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aux informations indispensables de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l'offre GAV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dans le BOOK de l'assurance.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322085" y="2564904"/>
            <a:ext cx="2152289" cy="3617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La fiche 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GAV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du BOOK de l'assurance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322085" y="2981847"/>
            <a:ext cx="2152289" cy="3548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La fiche produit 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GAV (client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)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524226" y="2981848"/>
            <a:ext cx="3312368" cy="3548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Présenter de manière synthétique notre offre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GAV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au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client. Envoyer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au client le lien afin qu'il puisse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se documenter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36615" y="3397092"/>
            <a:ext cx="997742" cy="7308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IARD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36615" y="4227631"/>
            <a:ext cx="997742" cy="20131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Crédit CONSO</a:t>
            </a:r>
            <a:endParaRPr lang="fr-FR" sz="1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525499" y="4227631"/>
            <a:ext cx="3312368" cy="3422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Maitriser la souscription d’un prêt personnel et connaître les écrans spécifiques.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313996" y="4227631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Didacticiel Prêt Personnel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313995" y="4653136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OAV Crédit Auto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525499" y="4653136"/>
            <a:ext cx="3312368" cy="12063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Prendre connaissance de l'offre Crédit CONSO </a:t>
            </a: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  <a:p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Savoir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répondre au besoin global de son client et adapter notre offre.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322085" y="5085184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OAV Crédit Travaux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858000" y="4227632"/>
            <a:ext cx="598045" cy="3422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4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858000" y="5517232"/>
            <a:ext cx="598045" cy="342206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5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858000" y="5085185"/>
            <a:ext cx="598045" cy="342206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6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/>
          </a:p>
        </p:txBody>
      </p:sp>
      <p:sp>
        <p:nvSpPr>
          <p:cNvPr id="73" name="Rectangle 72"/>
          <p:cNvSpPr/>
          <p:nvPr/>
        </p:nvSpPr>
        <p:spPr>
          <a:xfrm>
            <a:off x="1322085" y="5517232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OAV Crédit Séniors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858000" y="1703444"/>
            <a:ext cx="598045" cy="3422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7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858000" y="2149600"/>
            <a:ext cx="598045" cy="3422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8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858000" y="2564904"/>
            <a:ext cx="598045" cy="3617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9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858000" y="2981848"/>
            <a:ext cx="598045" cy="3548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10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858000" y="3397094"/>
            <a:ext cx="598045" cy="73084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11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858000" y="4653137"/>
            <a:ext cx="598045" cy="3422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12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83" name="Groupe 82"/>
          <p:cNvGrpSpPr/>
          <p:nvPr/>
        </p:nvGrpSpPr>
        <p:grpSpPr>
          <a:xfrm>
            <a:off x="7527454" y="1262727"/>
            <a:ext cx="824015" cy="342551"/>
            <a:chOff x="8068465" y="1501074"/>
            <a:chExt cx="824015" cy="342344"/>
          </a:xfrm>
        </p:grpSpPr>
        <p:sp>
          <p:nvSpPr>
            <p:cNvPr id="84" name="Rectangle 83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85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515080"/>
              <a:ext cx="281539" cy="2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8" name="Groupe 87"/>
          <p:cNvGrpSpPr/>
          <p:nvPr/>
        </p:nvGrpSpPr>
        <p:grpSpPr>
          <a:xfrm>
            <a:off x="7527454" y="1701921"/>
            <a:ext cx="824015" cy="343867"/>
            <a:chOff x="8068465" y="1501074"/>
            <a:chExt cx="824015" cy="342344"/>
          </a:xfrm>
        </p:grpSpPr>
        <p:sp>
          <p:nvSpPr>
            <p:cNvPr id="89" name="Rectangle 88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9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3" name="Groupe 92"/>
          <p:cNvGrpSpPr/>
          <p:nvPr/>
        </p:nvGrpSpPr>
        <p:grpSpPr>
          <a:xfrm>
            <a:off x="7527454" y="2158482"/>
            <a:ext cx="824015" cy="333324"/>
            <a:chOff x="8068465" y="1501074"/>
            <a:chExt cx="824015" cy="342344"/>
          </a:xfrm>
        </p:grpSpPr>
        <p:sp>
          <p:nvSpPr>
            <p:cNvPr id="94" name="Rectangle 93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95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515080"/>
              <a:ext cx="281539" cy="2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8631930" y="1563346"/>
              <a:ext cx="217800" cy="2178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8" name="Groupe 97"/>
          <p:cNvGrpSpPr/>
          <p:nvPr/>
        </p:nvGrpSpPr>
        <p:grpSpPr>
          <a:xfrm>
            <a:off x="7527454" y="2564903"/>
            <a:ext cx="824015" cy="361769"/>
            <a:chOff x="8068465" y="1501074"/>
            <a:chExt cx="824015" cy="342344"/>
          </a:xfrm>
        </p:grpSpPr>
        <p:sp>
          <p:nvSpPr>
            <p:cNvPr id="99" name="Rectangle 98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0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515080"/>
              <a:ext cx="281539" cy="2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" name="Groupe 102"/>
          <p:cNvGrpSpPr/>
          <p:nvPr/>
        </p:nvGrpSpPr>
        <p:grpSpPr>
          <a:xfrm>
            <a:off x="7527454" y="2981847"/>
            <a:ext cx="824015" cy="354821"/>
            <a:chOff x="8068465" y="1501074"/>
            <a:chExt cx="824015" cy="342344"/>
          </a:xfrm>
        </p:grpSpPr>
        <p:sp>
          <p:nvSpPr>
            <p:cNvPr id="104" name="Rectangle 103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05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" name="Groupe 107"/>
          <p:cNvGrpSpPr/>
          <p:nvPr/>
        </p:nvGrpSpPr>
        <p:grpSpPr>
          <a:xfrm>
            <a:off x="7527454" y="3397092"/>
            <a:ext cx="824015" cy="730844"/>
            <a:chOff x="8068465" y="1501074"/>
            <a:chExt cx="824015" cy="342344"/>
          </a:xfrm>
        </p:grpSpPr>
        <p:sp>
          <p:nvSpPr>
            <p:cNvPr id="109" name="Rectangle 108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1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645072"/>
              <a:ext cx="198000" cy="10832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617211"/>
              <a:ext cx="281539" cy="154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8631930" y="1642355"/>
              <a:ext cx="217800" cy="119162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3" name="Groupe 112"/>
          <p:cNvGrpSpPr/>
          <p:nvPr/>
        </p:nvGrpSpPr>
        <p:grpSpPr>
          <a:xfrm>
            <a:off x="7527454" y="4227631"/>
            <a:ext cx="824015" cy="342205"/>
            <a:chOff x="8068465" y="1501074"/>
            <a:chExt cx="824015" cy="342344"/>
          </a:xfrm>
        </p:grpSpPr>
        <p:sp>
          <p:nvSpPr>
            <p:cNvPr id="114" name="Rectangle 113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15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8" name="Groupe 117"/>
          <p:cNvGrpSpPr/>
          <p:nvPr/>
        </p:nvGrpSpPr>
        <p:grpSpPr>
          <a:xfrm>
            <a:off x="7527454" y="4652997"/>
            <a:ext cx="824015" cy="342345"/>
            <a:chOff x="8068465" y="1501074"/>
            <a:chExt cx="824015" cy="342344"/>
          </a:xfrm>
        </p:grpSpPr>
        <p:sp>
          <p:nvSpPr>
            <p:cNvPr id="119" name="Rectangle 118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2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515080"/>
              <a:ext cx="281539" cy="2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3" name="Groupe 122"/>
          <p:cNvGrpSpPr/>
          <p:nvPr/>
        </p:nvGrpSpPr>
        <p:grpSpPr>
          <a:xfrm>
            <a:off x="7527454" y="5085185"/>
            <a:ext cx="824015" cy="342205"/>
            <a:chOff x="8068465" y="1501074"/>
            <a:chExt cx="824015" cy="342344"/>
          </a:xfrm>
        </p:grpSpPr>
        <p:sp>
          <p:nvSpPr>
            <p:cNvPr id="124" name="Rectangle 123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25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6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515080"/>
              <a:ext cx="281539" cy="2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8" name="Groupe 127"/>
          <p:cNvGrpSpPr/>
          <p:nvPr/>
        </p:nvGrpSpPr>
        <p:grpSpPr>
          <a:xfrm>
            <a:off x="7527454" y="5517094"/>
            <a:ext cx="824015" cy="342344"/>
            <a:chOff x="8068465" y="1501074"/>
            <a:chExt cx="824015" cy="342344"/>
          </a:xfrm>
        </p:grpSpPr>
        <p:sp>
          <p:nvSpPr>
            <p:cNvPr id="129" name="Rectangle 128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3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1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515080"/>
              <a:ext cx="281539" cy="2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1" name="Rectangle 80"/>
          <p:cNvSpPr/>
          <p:nvPr/>
        </p:nvSpPr>
        <p:spPr>
          <a:xfrm>
            <a:off x="1339591" y="5898564"/>
            <a:ext cx="2152289" cy="3422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Process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 de saisie d’un crédit conso en VAD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537122" y="5895106"/>
            <a:ext cx="3312368" cy="3422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Maitriser la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saisie d’une vente à distance de crédit conso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876256" y="5895106"/>
            <a:ext cx="598045" cy="342206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hlinkClick r:id="rId17"/>
              </a:rPr>
              <a:t>Clic ici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91" name="Groupe 90"/>
          <p:cNvGrpSpPr/>
          <p:nvPr/>
        </p:nvGrpSpPr>
        <p:grpSpPr>
          <a:xfrm>
            <a:off x="7545710" y="5894968"/>
            <a:ext cx="824015" cy="342344"/>
            <a:chOff x="8068465" y="1501074"/>
            <a:chExt cx="824015" cy="342344"/>
          </a:xfrm>
        </p:grpSpPr>
        <p:sp>
          <p:nvSpPr>
            <p:cNvPr id="92" name="Rectangle 91"/>
            <p:cNvSpPr/>
            <p:nvPr/>
          </p:nvSpPr>
          <p:spPr>
            <a:xfrm>
              <a:off x="8068465" y="1501074"/>
              <a:ext cx="824015" cy="342344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02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124608" y="1573246"/>
              <a:ext cx="198000" cy="198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4" descr="Résultat de recherche d'images pour &quot;validé&quot;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702" y="1515080"/>
              <a:ext cx="281539" cy="281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217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334397"/>
            <a:ext cx="7650456" cy="646331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La version digitale du Book de l’Assureur est en ligne !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11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30" name="Picture 6" descr="Résultat de recherche d'images pour &quot;Nouveauté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953" y="134184"/>
            <a:ext cx="1210621" cy="121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Imag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23" y="980728"/>
            <a:ext cx="2174498" cy="115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ctangle 90"/>
          <p:cNvSpPr/>
          <p:nvPr/>
        </p:nvSpPr>
        <p:spPr>
          <a:xfrm>
            <a:off x="884015" y="1285730"/>
            <a:ext cx="6665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Le BOOK de l’IARD :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Au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commencement, la version </a:t>
            </a:r>
            <a:r>
              <a:rPr lang="fr-FR" sz="1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print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…</a:t>
            </a:r>
            <a:endParaRPr lang="fr-FR" sz="1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5726" y="2218619"/>
            <a:ext cx="4572000" cy="18158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En complément du book de l’assureur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print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, une version digitale est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à présent disponible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pour faciliter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 quotidien.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Accessible sur ordinateur, tablette ou sur mobile,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la version digitale s’inspire de la version </a:t>
            </a:r>
            <a:r>
              <a:rPr lang="fr-FR" sz="1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print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pour instaurer une cohérence entre les deux supports et permettre aux utilisateurs de retrouver les codes qui leur sont familiers.</a:t>
            </a:r>
          </a:p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 contenu 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print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est conservé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mais la version digitale va plus loin en créant un univers intuitif et enrichi.</a:t>
            </a:r>
          </a:p>
        </p:txBody>
      </p:sp>
      <p:pic>
        <p:nvPicPr>
          <p:cNvPr id="1032" name="Picture 8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218619"/>
            <a:ext cx="2196817" cy="190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2" descr="Résultat de recherche d'images pour &quot;CLIC ICI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933" y="2996952"/>
            <a:ext cx="440807" cy="44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072434"/>
              </p:ext>
            </p:extLst>
          </p:nvPr>
        </p:nvGraphicFramePr>
        <p:xfrm>
          <a:off x="1763688" y="4293096"/>
          <a:ext cx="5691188" cy="777240"/>
        </p:xfrm>
        <a:graphic>
          <a:graphicData uri="http://schemas.openxmlformats.org/drawingml/2006/table">
            <a:tbl>
              <a:tblPr firstRow="1" firstCol="1" bandRow="1"/>
              <a:tblGrid>
                <a:gridCol w="5691188"/>
              </a:tblGrid>
              <a:tr h="2309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Une visite guidée pour une prise en main simplifiée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9481" marR="494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9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Découvrez 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notre </a:t>
                      </a:r>
                      <a:r>
                        <a:rPr lang="fr-FR" sz="14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  <a:hlinkClick r:id="rId7"/>
                        </a:rPr>
                        <a:t>TUTO vidéo</a:t>
                      </a: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pour découvrir et utiliser la plateforme !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49481" marR="494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38" name="Imag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9251950"/>
            <a:ext cx="352425" cy="29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732288" y="5188551"/>
            <a:ext cx="658513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Calibri" panose="020F0502020204030204" pitchFamily="34" charset="0"/>
                <a:ea typeface="Calibri"/>
              </a:rPr>
              <a:t>Digital </a:t>
            </a:r>
            <a:r>
              <a:rPr lang="fr-FR" sz="1200" b="1" dirty="0" err="1">
                <a:latin typeface="Calibri" panose="020F0502020204030204" pitchFamily="34" charset="0"/>
                <a:ea typeface="Calibri"/>
              </a:rPr>
              <a:t>is</a:t>
            </a:r>
            <a:r>
              <a:rPr lang="fr-FR" sz="1200" b="1" dirty="0">
                <a:latin typeface="Calibri" panose="020F0502020204030204" pitchFamily="34" charset="0"/>
                <a:ea typeface="Calibri"/>
              </a:rPr>
              <a:t> </a:t>
            </a:r>
            <a:r>
              <a:rPr lang="fr-FR" sz="1200" b="1" dirty="0" err="1" smtClean="0">
                <a:latin typeface="Calibri" panose="020F0502020204030204" pitchFamily="34" charset="0"/>
                <a:ea typeface="Calibri"/>
              </a:rPr>
              <a:t>rich</a:t>
            </a:r>
            <a:r>
              <a:rPr lang="fr-FR" sz="1200" b="1" dirty="0" smtClean="0">
                <a:latin typeface="Calibri" panose="020F0502020204030204" pitchFamily="34" charset="0"/>
                <a:ea typeface="Calibri"/>
              </a:rPr>
              <a:t> ! A votre disposition sur la version digitale :</a:t>
            </a:r>
          </a:p>
          <a:p>
            <a:endParaRPr lang="fr-FR" sz="1200" b="1" dirty="0" smtClean="0">
              <a:latin typeface="Calibri" panose="020F0502020204030204" pitchFamily="34" charset="0"/>
              <a:ea typeface="Calibri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Le </a:t>
            </a:r>
            <a:r>
              <a:rPr lang="fr-FR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chatbot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 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/>
              </a:rPr>
              <a:t>NUTZ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,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pour vous guider dans vos recherches de solutions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,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Le coach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« démarche commerciale » qui revisite les contenus du Livret commercial en format vidéo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,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Le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panorama interactif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qui récapitule les principales cibles et les offres à leur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proposer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/>
              </a:rPr>
              <a:t>.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34" name="Imag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74" y="5887458"/>
            <a:ext cx="391529" cy="29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Imag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44" y="5469898"/>
            <a:ext cx="515987" cy="42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Imag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" r="16237" b="275"/>
          <a:stretch>
            <a:fillRect/>
          </a:stretch>
        </p:blipFill>
        <p:spPr bwMode="auto">
          <a:xfrm>
            <a:off x="520326" y="6201121"/>
            <a:ext cx="404422" cy="33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05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34770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DEMARCHE COMMERCIALE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Des éléments à mettre en avant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vous accompagner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dans votre démarche commerciale sur cette action de dynamisation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12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" t="38844" r="51880" b="14506"/>
          <a:stretch/>
        </p:blipFill>
        <p:spPr bwMode="auto">
          <a:xfrm>
            <a:off x="4814187" y="5867718"/>
            <a:ext cx="1944216" cy="95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30988" y="1210600"/>
            <a:ext cx="997742" cy="45572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Crédit CONSO</a:t>
            </a:r>
            <a:endParaRPr lang="fr-FR" sz="1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51499" y="1210599"/>
            <a:ext cx="2152289" cy="17462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Les avantages de notre Offre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63888" y="1210600"/>
            <a:ext cx="4104456" cy="17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  <a:latin typeface="Agency FB" panose="020B0503020202020204" pitchFamily="34" charset="0"/>
              </a:rPr>
              <a:t>La possibilité de financer votre projet à 100 % (sans apport personnel).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Un </a:t>
            </a:r>
            <a:r>
              <a:rPr lang="fr-FR" sz="1200" dirty="0">
                <a:solidFill>
                  <a:schemeClr val="tx1"/>
                </a:solidFill>
                <a:latin typeface="Agency FB" panose="020B0503020202020204" pitchFamily="34" charset="0"/>
              </a:rPr>
              <a:t>taux fixe et des mensualités connues à l’avance.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Un </a:t>
            </a:r>
            <a:r>
              <a:rPr lang="fr-FR" sz="1200" dirty="0">
                <a:solidFill>
                  <a:schemeClr val="tx1"/>
                </a:solidFill>
                <a:latin typeface="Agency FB" panose="020B0503020202020204" pitchFamily="34" charset="0"/>
              </a:rPr>
              <a:t>montant d’emprunt jusqu’à 75 000 € </a:t>
            </a:r>
            <a:endParaRPr lang="fr-FR" sz="1200" dirty="0" smtClean="0">
              <a:solidFill>
                <a:schemeClr val="tx1"/>
              </a:solidFill>
              <a:latin typeface="Agency FB" panose="020B05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Une </a:t>
            </a:r>
            <a:r>
              <a:rPr lang="fr-FR" sz="1200" dirty="0">
                <a:solidFill>
                  <a:schemeClr val="tx1"/>
                </a:solidFill>
                <a:latin typeface="Agency FB" panose="020B0503020202020204" pitchFamily="34" charset="0"/>
              </a:rPr>
              <a:t>durée de remboursement possible jusqu’à 120 mois (selon votre Caisse d’Epargne).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Des </a:t>
            </a:r>
            <a:r>
              <a:rPr lang="fr-FR" sz="1200" dirty="0">
                <a:solidFill>
                  <a:schemeClr val="tx1"/>
                </a:solidFill>
                <a:latin typeface="Agency FB" panose="020B0503020202020204" pitchFamily="34" charset="0"/>
              </a:rPr>
              <a:t>assurances facultatives qui vous protègent contre les risques de décès, la perte totale et </a:t>
            </a:r>
            <a:r>
              <a:rPr lang="fr-FR" sz="12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irréversible d’autonomie </a:t>
            </a:r>
            <a:r>
              <a:rPr lang="fr-FR" sz="1200" dirty="0">
                <a:solidFill>
                  <a:schemeClr val="tx1"/>
                </a:solidFill>
                <a:latin typeface="Agency FB" panose="020B0503020202020204" pitchFamily="34" charset="0"/>
              </a:rPr>
              <a:t>et l’incapacité de travail(6).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La </a:t>
            </a:r>
            <a:r>
              <a:rPr lang="fr-FR" sz="1200" dirty="0">
                <a:solidFill>
                  <a:schemeClr val="tx1"/>
                </a:solidFill>
                <a:latin typeface="Agency FB" panose="020B0503020202020204" pitchFamily="34" charset="0"/>
              </a:rPr>
              <a:t>possibilité d’inclure le rachat d’un prêt existant dans votre nouveau prêt.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61755" y="3031830"/>
            <a:ext cx="2152289" cy="2736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Les PLUS de la Caisse d’Epargne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63888" y="3031830"/>
            <a:ext cx="4104456" cy="27360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La Carte Bancaire IZICARTE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rattachée à un crédit constitue également une solution de financement complémentaire pour de petits achat ou pour des dépenses imprévues.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Une fois que vous aurez souscrit votre prêt, vous pourrez contacter par téléphone un conseiller crédit pour effectuer les actes de gestion suivants :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Modifier votre date de prélèvement entre le 1er et le 28 du mois.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Rembourser par anticipation tout ou partie de votre prêt.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Modifier le montant de votre mensualité à la hausse dans la limite de 3 fois l’échéance initiale ou à la baisse, dans la limite de la mensualité d’origine.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Bénéficier d’une pause dans le remboursement de votre crédit en effectuant jusqu’à 2 reports d’échéance par an.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Demander le déblocage de vos fonds (en totalité ou partiellement).</a:t>
            </a:r>
          </a:p>
        </p:txBody>
      </p:sp>
      <p:pic>
        <p:nvPicPr>
          <p:cNvPr id="20" name="Picture 7" descr="Résultat de recherche d'images pour &quot;astuces&quot;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9" y="6077577"/>
            <a:ext cx="805202" cy="61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251499" y="5915674"/>
            <a:ext cx="3532721" cy="8467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Avec l’utilisation de la grille alternative, proposez à cotre client une enveloppe de crédit plus importante!</a:t>
            </a:r>
            <a:endParaRPr lang="fr-FR" sz="1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4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34770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DEMARCHE COMMERCIALE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Des éléments à mettre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en avant pour vous accompagner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dans votre démarche commerciale sur cette action de dynamisation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13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9882" y="1210600"/>
            <a:ext cx="997742" cy="27909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IARD AUTO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51499" y="1210599"/>
            <a:ext cx="2152289" cy="16190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rPr>
              <a:t>Les avantages de notre Offre TOUS RISQUES</a:t>
            </a:r>
            <a:endParaRPr lang="fr-FR" sz="1200" b="1" dirty="0">
              <a:solidFill>
                <a:prstClr val="black">
                  <a:lumMod val="65000"/>
                  <a:lumOff val="35000"/>
                </a:prstClr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61755" y="2886822"/>
            <a:ext cx="2152289" cy="11147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rPr>
              <a:t>Les PLUS de la Caisse d’Epargne</a:t>
            </a:r>
            <a:endParaRPr lang="fr-FR" sz="1200" b="1" dirty="0">
              <a:solidFill>
                <a:prstClr val="black">
                  <a:lumMod val="65000"/>
                  <a:lumOff val="35000"/>
                </a:prst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48186" y="2886821"/>
            <a:ext cx="4104456" cy="11147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des  services gratuits inclus dans toutes les formules  qui font la </a:t>
            </a:r>
            <a:r>
              <a:rPr lang="fr-FR" sz="1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différence :</a:t>
            </a:r>
            <a:endParaRPr lang="fr-FR" sz="1200" b="1" dirty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L’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é</a:t>
            </a: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tude devis panne.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Les stages de conduite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Le retour taxi</a:t>
            </a: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</a:endParaRPr>
          </a:p>
        </p:txBody>
      </p:sp>
      <p:pic>
        <p:nvPicPr>
          <p:cNvPr id="20" name="Picture 7" descr="Résultat de recherche d'images pour &quot;astuces&quot;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13" y="5957609"/>
            <a:ext cx="805202" cy="61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251499" y="5915674"/>
            <a:ext cx="5625713" cy="6816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200" b="1" dirty="0" smtClean="0">
              <a:solidFill>
                <a:prstClr val="white"/>
              </a:solidFill>
              <a:latin typeface="Agency FB" panose="020B0503020202020204" pitchFamily="34" charset="0"/>
            </a:endParaRPr>
          </a:p>
          <a:p>
            <a:r>
              <a:rPr lang="fr-FR" sz="1200" b="1" dirty="0" smtClean="0">
                <a:solidFill>
                  <a:prstClr val="white"/>
                </a:solidFill>
                <a:latin typeface="Agency FB" panose="020B0503020202020204" pitchFamily="34" charset="0"/>
              </a:rPr>
              <a:t>Enchaîner </a:t>
            </a:r>
            <a:r>
              <a:rPr lang="fr-FR" sz="1200" b="1" dirty="0">
                <a:solidFill>
                  <a:prstClr val="white"/>
                </a:solidFill>
                <a:latin typeface="Agency FB" panose="020B0503020202020204" pitchFamily="34" charset="0"/>
              </a:rPr>
              <a:t>d’1 proposition Auto vers la GAV : </a:t>
            </a:r>
            <a:r>
              <a:rPr lang="fr-FR" sz="1200" b="1" i="1" dirty="0">
                <a:solidFill>
                  <a:prstClr val="white"/>
                </a:solidFill>
                <a:latin typeface="Agency FB" panose="020B0503020202020204" pitchFamily="34" charset="0"/>
              </a:rPr>
              <a:t>« V</a:t>
            </a:r>
            <a:r>
              <a:rPr lang="fr-FR" sz="1200" b="1" i="1" dirty="0" smtClean="0">
                <a:solidFill>
                  <a:prstClr val="white"/>
                </a:solidFill>
                <a:latin typeface="Agency FB" panose="020B0503020202020204" pitchFamily="34" charset="0"/>
              </a:rPr>
              <a:t>ous-même </a:t>
            </a:r>
            <a:r>
              <a:rPr lang="fr-FR" sz="1200" b="1" i="1" dirty="0">
                <a:solidFill>
                  <a:prstClr val="white"/>
                </a:solidFill>
                <a:latin typeface="Agency FB" panose="020B0503020202020204" pitchFamily="34" charset="0"/>
              </a:rPr>
              <a:t>et votre auto êtes désormais couverts </a:t>
            </a:r>
            <a:r>
              <a:rPr lang="fr-FR" sz="1200" b="1" i="1" dirty="0" smtClean="0">
                <a:solidFill>
                  <a:prstClr val="white"/>
                </a:solidFill>
                <a:latin typeface="Agency FB" panose="020B0503020202020204" pitchFamily="34" charset="0"/>
              </a:rPr>
              <a:t>contre </a:t>
            </a:r>
            <a:r>
              <a:rPr lang="fr-FR" sz="1200" b="1" i="1" dirty="0">
                <a:solidFill>
                  <a:prstClr val="white"/>
                </a:solidFill>
                <a:latin typeface="Agency FB" panose="020B0503020202020204" pitchFamily="34" charset="0"/>
              </a:rPr>
              <a:t>tous les risques entourant votre véhicule. Et en sortant de votre voiture, s’il vous arrivait un accident </a:t>
            </a:r>
            <a:r>
              <a:rPr lang="fr-FR" sz="1200" b="1" i="1" dirty="0" smtClean="0">
                <a:solidFill>
                  <a:prstClr val="white"/>
                </a:solidFill>
                <a:latin typeface="Agency FB" panose="020B0503020202020204" pitchFamily="34" charset="0"/>
              </a:rPr>
              <a:t>(glisser sur </a:t>
            </a:r>
            <a:r>
              <a:rPr lang="fr-FR" sz="1200" b="1" i="1" dirty="0">
                <a:solidFill>
                  <a:prstClr val="white"/>
                </a:solidFill>
                <a:latin typeface="Agency FB" panose="020B0503020202020204" pitchFamily="34" charset="0"/>
              </a:rPr>
              <a:t>verglas, chute dans l’escalier…), comment et combien seriez-vous indemnisé(e) </a:t>
            </a:r>
            <a:r>
              <a:rPr lang="fr-FR" sz="1200" b="1" i="1" dirty="0" smtClean="0">
                <a:solidFill>
                  <a:prstClr val="white"/>
                </a:solidFill>
                <a:latin typeface="Agency FB" panose="020B0503020202020204" pitchFamily="34" charset="0"/>
              </a:rPr>
              <a:t>? »</a:t>
            </a:r>
            <a:endParaRPr lang="fr-FR" sz="1200" b="1" i="1" dirty="0">
              <a:solidFill>
                <a:prstClr val="white"/>
              </a:solidFill>
              <a:latin typeface="Agency FB" panose="020B0503020202020204" pitchFamily="34" charset="0"/>
            </a:endParaRPr>
          </a:p>
          <a:p>
            <a:r>
              <a:rPr lang="fr-FR" sz="1200" b="1" i="1" dirty="0" smtClean="0">
                <a:solidFill>
                  <a:prstClr val="white"/>
                </a:solidFill>
                <a:latin typeface="Agency FB" panose="020B0503020202020204" pitchFamily="34" charset="0"/>
              </a:rPr>
              <a:t> </a:t>
            </a:r>
            <a:endParaRPr lang="fr-FR" sz="1200" b="1" i="1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8186" y="1210600"/>
            <a:ext cx="4104456" cy="1619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Des garanties sécurisantes automatiquement incluses en tous risques 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: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Dommages tous accidents et vandalisme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Contenu du véhicule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Assistance 0 km et véhicule de remplacement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Des garanties parfois essentielles et 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optionnelles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: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Panne mécanique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Indemnisation plus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Bris de rétroviseur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9882" y="4067060"/>
            <a:ext cx="997742" cy="14501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GAV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51498" y="4067060"/>
            <a:ext cx="2152289" cy="14501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rPr>
              <a:t>Permet de faire face</a:t>
            </a:r>
          </a:p>
          <a:p>
            <a:pPr algn="ctr"/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rPr>
              <a:t>aux conséquences </a:t>
            </a:r>
            <a:r>
              <a:rPr lang="fr-FR" sz="1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rPr>
              <a:t>d’un 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rPr>
              <a:t>accident de la vie </a:t>
            </a:r>
            <a:r>
              <a:rPr lang="fr-FR" sz="1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rPr>
              <a:t>privée par le versement d’une indemnité financière.</a:t>
            </a:r>
          </a:p>
          <a:p>
            <a:pPr algn="r"/>
            <a:r>
              <a:rPr lang="fr-FR" sz="1200" b="1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Mais aussi </a:t>
            </a:r>
            <a:r>
              <a:rPr lang="fr-FR" sz="1200" b="1" dirty="0" smtClean="0">
                <a:solidFill>
                  <a:srgbClr val="C00000"/>
                </a:solidFill>
                <a:latin typeface="Agency FB" panose="020B0503020202020204" pitchFamily="34" charset="0"/>
                <a:sym typeface="Wingdings" panose="05000000000000000000" pitchFamily="2" charset="2"/>
              </a:rPr>
              <a:t></a:t>
            </a:r>
            <a:endParaRPr lang="fr-FR" sz="1200" b="1" dirty="0" smtClean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48186" y="4067060"/>
            <a:ext cx="4129244" cy="14501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u="sng" dirty="0">
                <a:solidFill>
                  <a:srgbClr val="C00000"/>
                </a:solidFill>
                <a:latin typeface="Agency FB" panose="020B0503020202020204" pitchFamily="34" charset="0"/>
              </a:rPr>
              <a:t>Des garanties d’assistance </a:t>
            </a:r>
            <a:r>
              <a:rPr lang="fr-FR" sz="1200" b="1" u="sng" dirty="0" smtClean="0">
                <a:solidFill>
                  <a:srgbClr val="C00000"/>
                </a:solidFill>
                <a:latin typeface="Agency FB" panose="020B0503020202020204" pitchFamily="34" charset="0"/>
              </a:rPr>
              <a:t>et d’assurance 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dès la </a:t>
            </a:r>
            <a:r>
              <a:rPr lang="fr-FR" sz="1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survenance de 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l’accident, sans condition d’AIPP</a:t>
            </a:r>
            <a:r>
              <a:rPr lang="fr-FR" sz="1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* selon les formules :</a:t>
            </a:r>
            <a:endParaRPr lang="fr-FR" sz="1200" dirty="0" smtClean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Aide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ménagère,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Présence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d’un proche au chevet du bénéficiaire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Garde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d’enfants de moins de 15 ans au domicile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Prise en charge de la venue d’un proche,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rPr>
              <a:t>Soutien scolaire…</a:t>
            </a: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2" y="6631468"/>
            <a:ext cx="263886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*Atteinte </a:t>
            </a:r>
            <a:r>
              <a:rPr lang="fr-F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à l’Intégrité Physique et Psychique.</a:t>
            </a:r>
          </a:p>
        </p:txBody>
      </p:sp>
    </p:spTree>
    <p:extLst>
      <p:ext uri="{BB962C8B-B14F-4D97-AF65-F5344CB8AC3E}">
        <p14:creationId xmlns:p14="http://schemas.microsoft.com/office/powerpoint/2010/main" val="310966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14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" b="1803"/>
          <a:stretch/>
        </p:blipFill>
        <p:spPr bwMode="auto">
          <a:xfrm>
            <a:off x="6362765" y="0"/>
            <a:ext cx="279349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6"/>
          <p:cNvSpPr txBox="1">
            <a:spLocks/>
          </p:cNvSpPr>
          <p:nvPr/>
        </p:nvSpPr>
        <p:spPr>
          <a:xfrm>
            <a:off x="467545" y="908720"/>
            <a:ext cx="5544616" cy="6093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000" dirty="0" smtClean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000" dirty="0" smtClean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question, un besoin, n’hésitez pas </a:t>
            </a:r>
          </a:p>
          <a:p>
            <a:pPr algn="ctr"/>
            <a: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consulter Cloé</a:t>
            </a:r>
          </a:p>
          <a:p>
            <a:pPr algn="ctr"/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MYASSISTANCE est également a votre disposition au </a:t>
            </a:r>
            <a: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03.26.86.85.85</a:t>
            </a:r>
          </a:p>
          <a:p>
            <a:pPr algn="ctr"/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6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4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4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4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44624"/>
            <a:ext cx="3816424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ADECAAB9-D10D-4478-AC2E-36519F8A1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84984"/>
            <a:ext cx="1660391" cy="601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18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15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" b="1803"/>
          <a:stretch/>
        </p:blipFill>
        <p:spPr bwMode="auto">
          <a:xfrm>
            <a:off x="6362765" y="0"/>
            <a:ext cx="279349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6"/>
          <p:cNvSpPr txBox="1">
            <a:spLocks/>
          </p:cNvSpPr>
          <p:nvPr/>
        </p:nvSpPr>
        <p:spPr>
          <a:xfrm>
            <a:off x="2402755" y="908720"/>
            <a:ext cx="4914553" cy="6093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 smtClean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ANNEXES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6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 smtClean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3608" y="116632"/>
            <a:ext cx="3816424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91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234770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ANNEXE 1 : LES REMISES DE L’OFFRE IARD AUTO</a:t>
            </a:r>
            <a: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L’offre AUTO permet de proposer de nombreuses remises et avantages tarifaires. Retrouvez  en un seul tableau toutes les remises disponibles pour nos clients :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16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5"/>
          <a:stretch/>
        </p:blipFill>
        <p:spPr bwMode="auto">
          <a:xfrm>
            <a:off x="447746" y="1474766"/>
            <a:ext cx="8208912" cy="433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 descr="Résultat de recherche d'images pour &quot;assurance auto label excellence 2018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3" t="7216" r="21115" b="31856"/>
          <a:stretch/>
        </p:blipFill>
        <p:spPr bwMode="auto">
          <a:xfrm>
            <a:off x="179512" y="296600"/>
            <a:ext cx="714115" cy="75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9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332656"/>
            <a:ext cx="7650456" cy="646331"/>
          </a:xfrm>
        </p:spPr>
        <p:txBody>
          <a:bodyPr/>
          <a:lstStyle/>
          <a:p>
            <a: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Annexe 2 : La GAV en détail</a:t>
            </a:r>
            <a:br>
              <a:rPr lang="fr-FR" sz="2000" b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Un choix entre deux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formules et des solutions adaptées </a:t>
            </a:r>
            <a:r>
              <a:rPr lang="fr-FR" sz="16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au profil du </a:t>
            </a:r>
            <a:r>
              <a:rPr lang="fr-FR" sz="16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client.</a:t>
            </a:r>
            <a:endParaRPr lang="fr-FR" sz="1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17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7544" y="1187033"/>
            <a:ext cx="63367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Une protection complète pour tous les accidents de la vie privée 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71600" y="1605170"/>
            <a:ext cx="2520280" cy="6001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Des garanties d’assistance et d’assurance dès la survenance de l’accident, sans condition d’AIPP*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374" y="1591571"/>
            <a:ext cx="2880319" cy="6001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Indemnisation financière en cas d’AIPP*, de décès et en cas de blessures temporaires  (sous condition d’AIPP)</a:t>
            </a:r>
          </a:p>
        </p:txBody>
      </p:sp>
      <p:sp>
        <p:nvSpPr>
          <p:cNvPr id="22" name="Plus 21"/>
          <p:cNvSpPr/>
          <p:nvPr/>
        </p:nvSpPr>
        <p:spPr>
          <a:xfrm>
            <a:off x="3779912" y="1709139"/>
            <a:ext cx="323850" cy="365028"/>
          </a:xfrm>
          <a:prstGeom prst="mathPlus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11823" y="6608634"/>
            <a:ext cx="25506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* Atteinte à l’Intégrité Physique et Psychique.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8" y="2708920"/>
            <a:ext cx="8889157" cy="3507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467544" y="2276872"/>
            <a:ext cx="63367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</a:rPr>
              <a:t>2 formules et 2 solutions :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71" y="2741261"/>
            <a:ext cx="930355" cy="7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88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19488</TotalTime>
  <Words>2293</Words>
  <Application>Microsoft Office PowerPoint</Application>
  <PresentationFormat>Affichage à l'écran (4:3)</PresentationFormat>
  <Paragraphs>364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Thème Office</vt:lpstr>
      <vt:lpstr>1_Thème Office</vt:lpstr>
      <vt:lpstr>2_Thème Office</vt:lpstr>
      <vt:lpstr>3_Thème Office</vt:lpstr>
      <vt:lpstr>Action de Dynamisation IARD AUTO&amp;GAV Crédit CONSO Du 10 au 14 septembre 2019 </vt:lpstr>
      <vt:lpstr>SOMMAIRE</vt:lpstr>
      <vt:lpstr>CONTEXTE &amp; ENJEUX Dans une période propice, l’atteinte de nos objectifs sur des lignes particulièrement rémunératrices en termes de commissions est fondamentale en cette fin d’année.  </vt:lpstr>
      <vt:lpstr>Les objectifs Les offres prioritaires  de cette action de dynamisation sont l’IARD AUTO,  GAV et Crédit CONSO</vt:lpstr>
      <vt:lpstr>Les offres : FOCUS SUR L’OFFRE IARD AUTO L’offre AUTO permet de proposer de nombreuses remises et avantages tarifaires. </vt:lpstr>
      <vt:lpstr>Les offres : FOCUS SUR L’OFFRE GAV Un choix entre deux formules et des solutions adaptées au profil du client.</vt:lpstr>
      <vt:lpstr>Les offres : FOCUS SUR L’OFFRE CREDIT CONSO Nous proposons une offre promotionnelle pour dynamiser notre production en septembre et octobre 2019.</vt:lpstr>
      <vt:lpstr>LES CIBLES Des cibles sur mesure sont à votre disposition, avec des objectifs précis et  des avantages pour nos clients.</vt:lpstr>
      <vt:lpstr>LES CIBLES Des cibles sur mesure sont à votre disposition, avec des objectifs précis et  des avantages pour nos clients.</vt:lpstr>
      <vt:lpstr>OUTILS Des outils avec 3 niveaux de recommandation  sont à votre disposition.</vt:lpstr>
      <vt:lpstr>OUTILS La version digitale du Book de l’Assureur est en ligne ! </vt:lpstr>
      <vt:lpstr>DEMARCHE COMMERCIALE Des éléments à mettre en avant pour vous accompagner dans votre démarche commerciale sur cette action de dynamisation</vt:lpstr>
      <vt:lpstr>DEMARCHE COMMERCIALE Des éléments à mettre en avant pour vous accompagner dans votre démarche commerciale sur cette action de dynamisation</vt:lpstr>
      <vt:lpstr>Présentation PowerPoint</vt:lpstr>
      <vt:lpstr>Présentation PowerPoint</vt:lpstr>
      <vt:lpstr>ANNEXE 1 : LES REMISES DE L’OFFRE IARD AUTO L’offre AUTO permet de proposer de nombreuses remises et avantages tarifaires. Retrouvez  en un seul tableau toutes les remises disponibles pour nos clients :</vt:lpstr>
      <vt:lpstr>Annexe 2 : La GAV en détail Un choix entre deux formules et des solutions adaptées au profil du client.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A5701248</cp:lastModifiedBy>
  <cp:revision>822</cp:revision>
  <cp:lastPrinted>2019-08-30T07:37:14Z</cp:lastPrinted>
  <dcterms:created xsi:type="dcterms:W3CDTF">2017-05-30T18:41:27Z</dcterms:created>
  <dcterms:modified xsi:type="dcterms:W3CDTF">2019-08-30T10:47:42Z</dcterms:modified>
</cp:coreProperties>
</file>