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 id="2147483839" r:id="rId2"/>
    <p:sldMasterId id="2147483849" r:id="rId3"/>
  </p:sldMasterIdLst>
  <p:notesMasterIdLst>
    <p:notesMasterId r:id="rId36"/>
  </p:notesMasterIdLst>
  <p:handoutMasterIdLst>
    <p:handoutMasterId r:id="rId37"/>
  </p:handoutMasterIdLst>
  <p:sldIdLst>
    <p:sldId id="302" r:id="rId4"/>
    <p:sldId id="384" r:id="rId5"/>
    <p:sldId id="388" r:id="rId6"/>
    <p:sldId id="389" r:id="rId7"/>
    <p:sldId id="308" r:id="rId8"/>
    <p:sldId id="313" r:id="rId9"/>
    <p:sldId id="361" r:id="rId10"/>
    <p:sldId id="387" r:id="rId11"/>
    <p:sldId id="382" r:id="rId12"/>
    <p:sldId id="367" r:id="rId13"/>
    <p:sldId id="383" r:id="rId14"/>
    <p:sldId id="368" r:id="rId15"/>
    <p:sldId id="374" r:id="rId16"/>
    <p:sldId id="362" r:id="rId17"/>
    <p:sldId id="363" r:id="rId18"/>
    <p:sldId id="372" r:id="rId19"/>
    <p:sldId id="379" r:id="rId20"/>
    <p:sldId id="380" r:id="rId21"/>
    <p:sldId id="369" r:id="rId22"/>
    <p:sldId id="304" r:id="rId23"/>
    <p:sldId id="320" r:id="rId24"/>
    <p:sldId id="321" r:id="rId25"/>
    <p:sldId id="319" r:id="rId26"/>
    <p:sldId id="340" r:id="rId27"/>
    <p:sldId id="375" r:id="rId28"/>
    <p:sldId id="355" r:id="rId29"/>
    <p:sldId id="357" r:id="rId30"/>
    <p:sldId id="378" r:id="rId31"/>
    <p:sldId id="306" r:id="rId32"/>
    <p:sldId id="381" r:id="rId33"/>
    <p:sldId id="386" r:id="rId34"/>
    <p:sldId id="341" r:id="rId35"/>
  </p:sldIdLst>
  <p:sldSz cx="9144000" cy="6858000" type="screen4x3"/>
  <p:notesSz cx="6797675" cy="9926638"/>
  <p:defaultTextStyle>
    <a:defPPr>
      <a:defRPr lang="fr-FR"/>
    </a:defPPr>
    <a:lvl1pPr algn="l" rtl="0" fontAlgn="base">
      <a:spcBef>
        <a:spcPct val="0"/>
      </a:spcBef>
      <a:spcAft>
        <a:spcPct val="0"/>
      </a:spcAft>
      <a:defRPr sz="900" kern="1200">
        <a:solidFill>
          <a:srgbClr val="6600CC"/>
        </a:solidFill>
        <a:latin typeface="Arial" pitchFamily="34" charset="0"/>
        <a:ea typeface="+mn-ea"/>
        <a:cs typeface="Arial" pitchFamily="34" charset="0"/>
      </a:defRPr>
    </a:lvl1pPr>
    <a:lvl2pPr marL="457200" algn="l" rtl="0" fontAlgn="base">
      <a:spcBef>
        <a:spcPct val="0"/>
      </a:spcBef>
      <a:spcAft>
        <a:spcPct val="0"/>
      </a:spcAft>
      <a:defRPr sz="900" kern="1200">
        <a:solidFill>
          <a:srgbClr val="6600CC"/>
        </a:solidFill>
        <a:latin typeface="Arial" pitchFamily="34" charset="0"/>
        <a:ea typeface="+mn-ea"/>
        <a:cs typeface="Arial" pitchFamily="34" charset="0"/>
      </a:defRPr>
    </a:lvl2pPr>
    <a:lvl3pPr marL="914400" algn="l" rtl="0" fontAlgn="base">
      <a:spcBef>
        <a:spcPct val="0"/>
      </a:spcBef>
      <a:spcAft>
        <a:spcPct val="0"/>
      </a:spcAft>
      <a:defRPr sz="900" kern="1200">
        <a:solidFill>
          <a:srgbClr val="6600CC"/>
        </a:solidFill>
        <a:latin typeface="Arial" pitchFamily="34" charset="0"/>
        <a:ea typeface="+mn-ea"/>
        <a:cs typeface="Arial" pitchFamily="34" charset="0"/>
      </a:defRPr>
    </a:lvl3pPr>
    <a:lvl4pPr marL="1371600" algn="l" rtl="0" fontAlgn="base">
      <a:spcBef>
        <a:spcPct val="0"/>
      </a:spcBef>
      <a:spcAft>
        <a:spcPct val="0"/>
      </a:spcAft>
      <a:defRPr sz="900" kern="1200">
        <a:solidFill>
          <a:srgbClr val="6600CC"/>
        </a:solidFill>
        <a:latin typeface="Arial" pitchFamily="34" charset="0"/>
        <a:ea typeface="+mn-ea"/>
        <a:cs typeface="Arial" pitchFamily="34" charset="0"/>
      </a:defRPr>
    </a:lvl4pPr>
    <a:lvl5pPr marL="1828800" algn="l" rtl="0" fontAlgn="base">
      <a:spcBef>
        <a:spcPct val="0"/>
      </a:spcBef>
      <a:spcAft>
        <a:spcPct val="0"/>
      </a:spcAft>
      <a:defRPr sz="900" kern="1200">
        <a:solidFill>
          <a:srgbClr val="6600CC"/>
        </a:solidFill>
        <a:latin typeface="Arial" pitchFamily="34" charset="0"/>
        <a:ea typeface="+mn-ea"/>
        <a:cs typeface="Arial" pitchFamily="34" charset="0"/>
      </a:defRPr>
    </a:lvl5pPr>
    <a:lvl6pPr marL="2286000" algn="l" defTabSz="914400" rtl="0" eaLnBrk="1" latinLnBrk="0" hangingPunct="1">
      <a:defRPr sz="900" kern="1200">
        <a:solidFill>
          <a:srgbClr val="6600CC"/>
        </a:solidFill>
        <a:latin typeface="Arial" pitchFamily="34" charset="0"/>
        <a:ea typeface="+mn-ea"/>
        <a:cs typeface="Arial" pitchFamily="34" charset="0"/>
      </a:defRPr>
    </a:lvl6pPr>
    <a:lvl7pPr marL="2743200" algn="l" defTabSz="914400" rtl="0" eaLnBrk="1" latinLnBrk="0" hangingPunct="1">
      <a:defRPr sz="900" kern="1200">
        <a:solidFill>
          <a:srgbClr val="6600CC"/>
        </a:solidFill>
        <a:latin typeface="Arial" pitchFamily="34" charset="0"/>
        <a:ea typeface="+mn-ea"/>
        <a:cs typeface="Arial" pitchFamily="34" charset="0"/>
      </a:defRPr>
    </a:lvl7pPr>
    <a:lvl8pPr marL="3200400" algn="l" defTabSz="914400" rtl="0" eaLnBrk="1" latinLnBrk="0" hangingPunct="1">
      <a:defRPr sz="900" kern="1200">
        <a:solidFill>
          <a:srgbClr val="6600CC"/>
        </a:solidFill>
        <a:latin typeface="Arial" pitchFamily="34" charset="0"/>
        <a:ea typeface="+mn-ea"/>
        <a:cs typeface="Arial" pitchFamily="34" charset="0"/>
      </a:defRPr>
    </a:lvl8pPr>
    <a:lvl9pPr marL="3657600" algn="l" defTabSz="914400" rtl="0" eaLnBrk="1" latinLnBrk="0" hangingPunct="1">
      <a:defRPr sz="900" kern="1200">
        <a:solidFill>
          <a:srgbClr val="6600CC"/>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D0920"/>
    <a:srgbClr val="008080"/>
    <a:srgbClr val="00FFFF"/>
    <a:srgbClr val="DDDDDD"/>
    <a:srgbClr val="CCCCFF"/>
    <a:srgbClr val="4F504F"/>
    <a:srgbClr val="FF0000"/>
    <a:srgbClr val="5F5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72" autoAdjust="0"/>
    <p:restoredTop sz="98168" autoAdjust="0"/>
  </p:normalViewPr>
  <p:slideViewPr>
    <p:cSldViewPr>
      <p:cViewPr>
        <p:scale>
          <a:sx n="100" d="100"/>
          <a:sy n="100" d="100"/>
        </p:scale>
        <p:origin x="-1284" y="444"/>
      </p:cViewPr>
      <p:guideLst>
        <p:guide orient="horz" pos="3521"/>
        <p:guide orient="horz" pos="1207"/>
        <p:guide orient="horz" pos="2387"/>
        <p:guide pos="657"/>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67" d="100"/>
          <a:sy n="67" d="100"/>
        </p:scale>
        <p:origin x="-2184"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CIB.NET\SHAREPARIS\SALLE\Services\Fme\Fcommun\fme3\Caisses%20R&#233;gionales\Client\_BPCE\Deal\2018\01%20-%20Grand%20Public\01%20-%20The%20Product\Kit%20conseiller\ISX70D5%20index.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73444701415339"/>
          <c:y val="9.4023460586909316E-2"/>
          <c:w val="0.47433026467476086"/>
          <c:h val="0.51764491616388242"/>
        </c:manualLayout>
      </c:layout>
      <c:doughnutChart>
        <c:varyColors val="1"/>
        <c:ser>
          <c:idx val="0"/>
          <c:order val="0"/>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Pt>
            <c:idx val="8"/>
            <c:bubble3D val="0"/>
          </c:dPt>
          <c:dPt>
            <c:idx val="9"/>
            <c:bubble3D val="0"/>
          </c:dPt>
          <c:dPt>
            <c:idx val="10"/>
            <c:bubble3D val="0"/>
          </c:dPt>
          <c:dPt>
            <c:idx val="11"/>
            <c:bubble3D val="0"/>
          </c:dPt>
          <c:dPt>
            <c:idx val="12"/>
            <c:bubble3D val="0"/>
          </c:dPt>
          <c:dPt>
            <c:idx val="13"/>
            <c:bubble3D val="0"/>
          </c:dPt>
          <c:dPt>
            <c:idx val="14"/>
            <c:bubble3D val="0"/>
          </c:dPt>
          <c:dLbls>
            <c:txPr>
              <a:bodyPr/>
              <a:lstStyle/>
              <a:p>
                <a:pPr>
                  <a:defRPr sz="800">
                    <a:solidFill>
                      <a:schemeClr val="bg2"/>
                    </a:solidFill>
                  </a:defRPr>
                </a:pPr>
                <a:endParaRPr lang="fr-FR"/>
              </a:p>
            </c:txPr>
            <c:showLegendKey val="0"/>
            <c:showVal val="0"/>
            <c:showCatName val="0"/>
            <c:showSerName val="0"/>
            <c:showPercent val="1"/>
            <c:showBubbleSize val="0"/>
            <c:showLeaderLines val="1"/>
          </c:dLbls>
          <c:cat>
            <c:strRef>
              <c:f>Sheet1!$B$19:$B$33</c:f>
              <c:strCache>
                <c:ptCount val="15"/>
                <c:pt idx="0">
                  <c:v>Consommation discrétionnaire</c:v>
                </c:pt>
                <c:pt idx="1">
                  <c:v>Biens et services industriels</c:v>
                </c:pt>
                <c:pt idx="2">
                  <c:v>Technologie </c:v>
                </c:pt>
                <c:pt idx="3">
                  <c:v>Télecommunications</c:v>
                </c:pt>
                <c:pt idx="4">
                  <c:v>Services aux collectivités</c:v>
                </c:pt>
                <c:pt idx="5">
                  <c:v>Santé</c:v>
                </c:pt>
                <c:pt idx="6">
                  <c:v>Immobilier</c:v>
                </c:pt>
                <c:pt idx="7">
                  <c:v>Banque et assurance</c:v>
                </c:pt>
                <c:pt idx="8">
                  <c:v>Chimie</c:v>
                </c:pt>
                <c:pt idx="9">
                  <c:v>Médias</c:v>
                </c:pt>
                <c:pt idx="10">
                  <c:v>Retail</c:v>
                </c:pt>
                <c:pt idx="11">
                  <c:v>Automobile</c:v>
                </c:pt>
                <c:pt idx="12">
                  <c:v>Pétrole et gaz</c:v>
                </c:pt>
                <c:pt idx="13">
                  <c:v>Matérieux</c:v>
                </c:pt>
                <c:pt idx="14">
                  <c:v>Alimentaire et boissons</c:v>
                </c:pt>
              </c:strCache>
            </c:strRef>
          </c:cat>
          <c:val>
            <c:numRef>
              <c:f>Sheet1!$C$19:$C$33</c:f>
              <c:numCache>
                <c:formatCode>General</c:formatCode>
                <c:ptCount val="15"/>
                <c:pt idx="0">
                  <c:v>5.71</c:v>
                </c:pt>
                <c:pt idx="1">
                  <c:v>10</c:v>
                </c:pt>
                <c:pt idx="2">
                  <c:v>5.71</c:v>
                </c:pt>
                <c:pt idx="3">
                  <c:v>4.29</c:v>
                </c:pt>
                <c:pt idx="4">
                  <c:v>5.71</c:v>
                </c:pt>
                <c:pt idx="5">
                  <c:v>7.14</c:v>
                </c:pt>
                <c:pt idx="6">
                  <c:v>1.43</c:v>
                </c:pt>
                <c:pt idx="7">
                  <c:v>22.85</c:v>
                </c:pt>
                <c:pt idx="8">
                  <c:v>7.14</c:v>
                </c:pt>
                <c:pt idx="9">
                  <c:v>2.87</c:v>
                </c:pt>
                <c:pt idx="10">
                  <c:v>4.29</c:v>
                </c:pt>
                <c:pt idx="11">
                  <c:v>7.14</c:v>
                </c:pt>
                <c:pt idx="12">
                  <c:v>4.29</c:v>
                </c:pt>
                <c:pt idx="13">
                  <c:v>4.29</c:v>
                </c:pt>
                <c:pt idx="14">
                  <c:v>7.14</c:v>
                </c:pt>
              </c:numCache>
            </c:numRef>
          </c:val>
        </c:ser>
        <c:dLbls>
          <c:showLegendKey val="0"/>
          <c:showVal val="0"/>
          <c:showCatName val="0"/>
          <c:showSerName val="0"/>
          <c:showPercent val="1"/>
          <c:showBubbleSize val="0"/>
          <c:showLeaderLines val="1"/>
        </c:dLbls>
        <c:firstSliceAng val="0"/>
        <c:holeSize val="50"/>
      </c:doughnutChart>
    </c:plotArea>
    <c:legend>
      <c:legendPos val="t"/>
      <c:layout>
        <c:manualLayout>
          <c:xMode val="edge"/>
          <c:yMode val="edge"/>
          <c:x val="2.7700778566575844E-2"/>
          <c:y val="0.58804452142823005"/>
          <c:w val="0.95061108835984975"/>
          <c:h val="0.39981679853288488"/>
        </c:manualLayout>
      </c:layout>
      <c:overlay val="0"/>
      <c:txPr>
        <a:bodyPr/>
        <a:lstStyle/>
        <a:p>
          <a:pPr>
            <a:defRPr sz="800"/>
          </a:pPr>
          <a:endParaRPr lang="fr-FR"/>
        </a:p>
      </c:txPr>
    </c:legend>
    <c:plotVisOnly val="1"/>
    <c:dispBlanksAs val="gap"/>
    <c:showDLblsOverMax val="0"/>
  </c:chart>
  <c:txPr>
    <a:bodyPr/>
    <a:lstStyle/>
    <a:p>
      <a:pPr>
        <a:defRPr sz="1000">
          <a:solidFill>
            <a:schemeClr val="tx1"/>
          </a:solidFill>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128810004883698"/>
          <c:y val="0.12943506547208131"/>
          <c:w val="0.48781995422727403"/>
          <c:h val="0.50912091841056084"/>
        </c:manualLayout>
      </c:layout>
      <c:doughnutChart>
        <c:varyColors val="1"/>
        <c:ser>
          <c:idx val="0"/>
          <c:order val="0"/>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Lbls>
            <c:txPr>
              <a:bodyPr/>
              <a:lstStyle/>
              <a:p>
                <a:pPr>
                  <a:defRPr sz="800">
                    <a:solidFill>
                      <a:schemeClr val="bg2"/>
                    </a:solidFill>
                  </a:defRPr>
                </a:pPr>
                <a:endParaRPr lang="fr-FR"/>
              </a:p>
            </c:txPr>
            <c:showLegendKey val="0"/>
            <c:showVal val="0"/>
            <c:showCatName val="0"/>
            <c:showSerName val="0"/>
            <c:showPercent val="1"/>
            <c:showBubbleSize val="0"/>
            <c:showLeaderLines val="1"/>
          </c:dLbls>
          <c:cat>
            <c:strRef>
              <c:f>Sheet1!$F$26:$F$33</c:f>
              <c:strCache>
                <c:ptCount val="8"/>
                <c:pt idx="0">
                  <c:v>Belgique </c:v>
                </c:pt>
                <c:pt idx="1">
                  <c:v>Finlande</c:v>
                </c:pt>
                <c:pt idx="2">
                  <c:v>France</c:v>
                </c:pt>
                <c:pt idx="3">
                  <c:v>Allemagne</c:v>
                </c:pt>
                <c:pt idx="4">
                  <c:v>Italie</c:v>
                </c:pt>
                <c:pt idx="5">
                  <c:v>Irlande</c:v>
                </c:pt>
                <c:pt idx="6">
                  <c:v>Pays-Bas</c:v>
                </c:pt>
                <c:pt idx="7">
                  <c:v>Espagne </c:v>
                </c:pt>
              </c:strCache>
            </c:strRef>
          </c:cat>
          <c:val>
            <c:numRef>
              <c:f>Sheet1!$G$26:$G$33</c:f>
              <c:numCache>
                <c:formatCode>General</c:formatCode>
                <c:ptCount val="8"/>
                <c:pt idx="0">
                  <c:v>2.86</c:v>
                </c:pt>
                <c:pt idx="1">
                  <c:v>4.29</c:v>
                </c:pt>
                <c:pt idx="2">
                  <c:v>31.42</c:v>
                </c:pt>
                <c:pt idx="3">
                  <c:v>30</c:v>
                </c:pt>
                <c:pt idx="4">
                  <c:v>7.14</c:v>
                </c:pt>
                <c:pt idx="5">
                  <c:v>1.43</c:v>
                </c:pt>
                <c:pt idx="6">
                  <c:v>12.86</c:v>
                </c:pt>
                <c:pt idx="7">
                  <c:v>10</c:v>
                </c:pt>
              </c:numCache>
            </c:numRef>
          </c:val>
        </c:ser>
        <c:dLbls>
          <c:showLegendKey val="0"/>
          <c:showVal val="0"/>
          <c:showCatName val="0"/>
          <c:showSerName val="0"/>
          <c:showPercent val="1"/>
          <c:showBubbleSize val="0"/>
          <c:showLeaderLines val="1"/>
        </c:dLbls>
        <c:firstSliceAng val="0"/>
        <c:holeSize val="50"/>
      </c:doughnutChart>
    </c:plotArea>
    <c:legend>
      <c:legendPos val="t"/>
      <c:layout>
        <c:manualLayout>
          <c:xMode val="edge"/>
          <c:yMode val="edge"/>
          <c:x val="0.20149814706642791"/>
          <c:y val="0.74272591422181677"/>
          <c:w val="0.62206666730505888"/>
          <c:h val="0.22236996716714225"/>
        </c:manualLayout>
      </c:layout>
      <c:overlay val="0"/>
      <c:txPr>
        <a:bodyPr/>
        <a:lstStyle/>
        <a:p>
          <a:pPr>
            <a:defRPr sz="800"/>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2225">
              <a:solidFill>
                <a:schemeClr val="accent6"/>
              </a:solidFill>
            </a:ln>
          </c:spPr>
          <c:marker>
            <c:symbol val="none"/>
          </c:marker>
          <c:cat>
            <c:numRef>
              <c:f>Sheet1!$K$3:$K$2568</c:f>
              <c:numCache>
                <c:formatCode>dd/mm/yy;@</c:formatCode>
                <c:ptCount val="2566"/>
                <c:pt idx="0">
                  <c:v>39370</c:v>
                </c:pt>
                <c:pt idx="1">
                  <c:v>39371</c:v>
                </c:pt>
                <c:pt idx="2">
                  <c:v>39372</c:v>
                </c:pt>
                <c:pt idx="3">
                  <c:v>39373</c:v>
                </c:pt>
                <c:pt idx="4">
                  <c:v>39374</c:v>
                </c:pt>
                <c:pt idx="5">
                  <c:v>39377</c:v>
                </c:pt>
                <c:pt idx="6">
                  <c:v>39378</c:v>
                </c:pt>
                <c:pt idx="7">
                  <c:v>39379</c:v>
                </c:pt>
                <c:pt idx="8">
                  <c:v>39380</c:v>
                </c:pt>
                <c:pt idx="9">
                  <c:v>39381</c:v>
                </c:pt>
                <c:pt idx="10">
                  <c:v>39384</c:v>
                </c:pt>
                <c:pt idx="11">
                  <c:v>39385</c:v>
                </c:pt>
                <c:pt idx="12">
                  <c:v>39386</c:v>
                </c:pt>
                <c:pt idx="13">
                  <c:v>39387</c:v>
                </c:pt>
                <c:pt idx="14">
                  <c:v>39388</c:v>
                </c:pt>
                <c:pt idx="15">
                  <c:v>39391</c:v>
                </c:pt>
                <c:pt idx="16">
                  <c:v>39392</c:v>
                </c:pt>
                <c:pt idx="17">
                  <c:v>39393</c:v>
                </c:pt>
                <c:pt idx="18">
                  <c:v>39394</c:v>
                </c:pt>
                <c:pt idx="19">
                  <c:v>39395</c:v>
                </c:pt>
                <c:pt idx="20">
                  <c:v>39398</c:v>
                </c:pt>
                <c:pt idx="21">
                  <c:v>39399</c:v>
                </c:pt>
                <c:pt idx="22">
                  <c:v>39400</c:v>
                </c:pt>
                <c:pt idx="23">
                  <c:v>39401</c:v>
                </c:pt>
                <c:pt idx="24">
                  <c:v>39402</c:v>
                </c:pt>
                <c:pt idx="25">
                  <c:v>39405</c:v>
                </c:pt>
                <c:pt idx="26">
                  <c:v>39406</c:v>
                </c:pt>
                <c:pt idx="27">
                  <c:v>39407</c:v>
                </c:pt>
                <c:pt idx="28">
                  <c:v>39408</c:v>
                </c:pt>
                <c:pt idx="29">
                  <c:v>39409</c:v>
                </c:pt>
                <c:pt idx="30">
                  <c:v>39412</c:v>
                </c:pt>
                <c:pt idx="31">
                  <c:v>39413</c:v>
                </c:pt>
                <c:pt idx="32">
                  <c:v>39414</c:v>
                </c:pt>
                <c:pt idx="33">
                  <c:v>39415</c:v>
                </c:pt>
                <c:pt idx="34">
                  <c:v>39416</c:v>
                </c:pt>
                <c:pt idx="35">
                  <c:v>39419</c:v>
                </c:pt>
                <c:pt idx="36">
                  <c:v>39420</c:v>
                </c:pt>
                <c:pt idx="37">
                  <c:v>39421</c:v>
                </c:pt>
                <c:pt idx="38">
                  <c:v>39422</c:v>
                </c:pt>
                <c:pt idx="39">
                  <c:v>39423</c:v>
                </c:pt>
                <c:pt idx="40">
                  <c:v>39426</c:v>
                </c:pt>
                <c:pt idx="41">
                  <c:v>39427</c:v>
                </c:pt>
                <c:pt idx="42">
                  <c:v>39428</c:v>
                </c:pt>
                <c:pt idx="43">
                  <c:v>39429</c:v>
                </c:pt>
                <c:pt idx="44">
                  <c:v>39430</c:v>
                </c:pt>
                <c:pt idx="45">
                  <c:v>39433</c:v>
                </c:pt>
                <c:pt idx="46">
                  <c:v>39434</c:v>
                </c:pt>
                <c:pt idx="47">
                  <c:v>39435</c:v>
                </c:pt>
                <c:pt idx="48">
                  <c:v>39436</c:v>
                </c:pt>
                <c:pt idx="49">
                  <c:v>39437</c:v>
                </c:pt>
                <c:pt idx="50">
                  <c:v>39440</c:v>
                </c:pt>
                <c:pt idx="51">
                  <c:v>39443</c:v>
                </c:pt>
                <c:pt idx="52">
                  <c:v>39444</c:v>
                </c:pt>
                <c:pt idx="53">
                  <c:v>39447</c:v>
                </c:pt>
                <c:pt idx="54">
                  <c:v>39449</c:v>
                </c:pt>
                <c:pt idx="55">
                  <c:v>39450</c:v>
                </c:pt>
                <c:pt idx="56">
                  <c:v>39451</c:v>
                </c:pt>
                <c:pt idx="57">
                  <c:v>39454</c:v>
                </c:pt>
                <c:pt idx="58">
                  <c:v>39455</c:v>
                </c:pt>
                <c:pt idx="59">
                  <c:v>39456</c:v>
                </c:pt>
                <c:pt idx="60">
                  <c:v>39457</c:v>
                </c:pt>
                <c:pt idx="61">
                  <c:v>39458</c:v>
                </c:pt>
                <c:pt idx="62">
                  <c:v>39461</c:v>
                </c:pt>
                <c:pt idx="63">
                  <c:v>39462</c:v>
                </c:pt>
                <c:pt idx="64">
                  <c:v>39463</c:v>
                </c:pt>
                <c:pt idx="65">
                  <c:v>39464</c:v>
                </c:pt>
                <c:pt idx="66">
                  <c:v>39465</c:v>
                </c:pt>
                <c:pt idx="67">
                  <c:v>39468</c:v>
                </c:pt>
                <c:pt idx="68">
                  <c:v>39469</c:v>
                </c:pt>
                <c:pt idx="69">
                  <c:v>39470</c:v>
                </c:pt>
                <c:pt idx="70">
                  <c:v>39471</c:v>
                </c:pt>
                <c:pt idx="71">
                  <c:v>39472</c:v>
                </c:pt>
                <c:pt idx="72">
                  <c:v>39475</c:v>
                </c:pt>
                <c:pt idx="73">
                  <c:v>39476</c:v>
                </c:pt>
                <c:pt idx="74">
                  <c:v>39477</c:v>
                </c:pt>
                <c:pt idx="75">
                  <c:v>39478</c:v>
                </c:pt>
                <c:pt idx="76">
                  <c:v>39479</c:v>
                </c:pt>
                <c:pt idx="77">
                  <c:v>39482</c:v>
                </c:pt>
                <c:pt idx="78">
                  <c:v>39483</c:v>
                </c:pt>
                <c:pt idx="79">
                  <c:v>39484</c:v>
                </c:pt>
                <c:pt idx="80">
                  <c:v>39485</c:v>
                </c:pt>
                <c:pt idx="81">
                  <c:v>39486</c:v>
                </c:pt>
                <c:pt idx="82">
                  <c:v>39489</c:v>
                </c:pt>
                <c:pt idx="83">
                  <c:v>39490</c:v>
                </c:pt>
                <c:pt idx="84">
                  <c:v>39491</c:v>
                </c:pt>
                <c:pt idx="85">
                  <c:v>39492</c:v>
                </c:pt>
                <c:pt idx="86">
                  <c:v>39493</c:v>
                </c:pt>
                <c:pt idx="87">
                  <c:v>39496</c:v>
                </c:pt>
                <c:pt idx="88">
                  <c:v>39497</c:v>
                </c:pt>
                <c:pt idx="89">
                  <c:v>39498</c:v>
                </c:pt>
                <c:pt idx="90">
                  <c:v>39499</c:v>
                </c:pt>
                <c:pt idx="91">
                  <c:v>39500</c:v>
                </c:pt>
                <c:pt idx="92">
                  <c:v>39503</c:v>
                </c:pt>
                <c:pt idx="93">
                  <c:v>39504</c:v>
                </c:pt>
                <c:pt idx="94">
                  <c:v>39505</c:v>
                </c:pt>
                <c:pt idx="95">
                  <c:v>39506</c:v>
                </c:pt>
                <c:pt idx="96">
                  <c:v>39507</c:v>
                </c:pt>
                <c:pt idx="97">
                  <c:v>39510</c:v>
                </c:pt>
                <c:pt idx="98">
                  <c:v>39511</c:v>
                </c:pt>
                <c:pt idx="99">
                  <c:v>39512</c:v>
                </c:pt>
                <c:pt idx="100">
                  <c:v>39513</c:v>
                </c:pt>
                <c:pt idx="101">
                  <c:v>39514</c:v>
                </c:pt>
                <c:pt idx="102">
                  <c:v>39517</c:v>
                </c:pt>
                <c:pt idx="103">
                  <c:v>39518</c:v>
                </c:pt>
                <c:pt idx="104">
                  <c:v>39519</c:v>
                </c:pt>
                <c:pt idx="105">
                  <c:v>39520</c:v>
                </c:pt>
                <c:pt idx="106">
                  <c:v>39521</c:v>
                </c:pt>
                <c:pt idx="107">
                  <c:v>39524</c:v>
                </c:pt>
                <c:pt idx="108">
                  <c:v>39525</c:v>
                </c:pt>
                <c:pt idx="109">
                  <c:v>39526</c:v>
                </c:pt>
                <c:pt idx="110">
                  <c:v>39527</c:v>
                </c:pt>
                <c:pt idx="111">
                  <c:v>39532</c:v>
                </c:pt>
                <c:pt idx="112">
                  <c:v>39533</c:v>
                </c:pt>
                <c:pt idx="113">
                  <c:v>39534</c:v>
                </c:pt>
                <c:pt idx="114">
                  <c:v>39535</c:v>
                </c:pt>
                <c:pt idx="115">
                  <c:v>39538</c:v>
                </c:pt>
                <c:pt idx="116">
                  <c:v>39539</c:v>
                </c:pt>
                <c:pt idx="117">
                  <c:v>39540</c:v>
                </c:pt>
                <c:pt idx="118">
                  <c:v>39541</c:v>
                </c:pt>
                <c:pt idx="119">
                  <c:v>39542</c:v>
                </c:pt>
                <c:pt idx="120">
                  <c:v>39545</c:v>
                </c:pt>
                <c:pt idx="121">
                  <c:v>39546</c:v>
                </c:pt>
                <c:pt idx="122">
                  <c:v>39547</c:v>
                </c:pt>
                <c:pt idx="123">
                  <c:v>39548</c:v>
                </c:pt>
                <c:pt idx="124">
                  <c:v>39549</c:v>
                </c:pt>
                <c:pt idx="125">
                  <c:v>39552</c:v>
                </c:pt>
                <c:pt idx="126">
                  <c:v>39553</c:v>
                </c:pt>
                <c:pt idx="127">
                  <c:v>39554</c:v>
                </c:pt>
                <c:pt idx="128">
                  <c:v>39555</c:v>
                </c:pt>
                <c:pt idx="129">
                  <c:v>39556</c:v>
                </c:pt>
                <c:pt idx="130">
                  <c:v>39559</c:v>
                </c:pt>
                <c:pt idx="131">
                  <c:v>39560</c:v>
                </c:pt>
                <c:pt idx="132">
                  <c:v>39561</c:v>
                </c:pt>
                <c:pt idx="133">
                  <c:v>39562</c:v>
                </c:pt>
                <c:pt idx="134">
                  <c:v>39563</c:v>
                </c:pt>
                <c:pt idx="135">
                  <c:v>39566</c:v>
                </c:pt>
                <c:pt idx="136">
                  <c:v>39567</c:v>
                </c:pt>
                <c:pt idx="137">
                  <c:v>39568</c:v>
                </c:pt>
                <c:pt idx="138">
                  <c:v>39570</c:v>
                </c:pt>
                <c:pt idx="139">
                  <c:v>39573</c:v>
                </c:pt>
                <c:pt idx="140">
                  <c:v>39574</c:v>
                </c:pt>
                <c:pt idx="141">
                  <c:v>39575</c:v>
                </c:pt>
                <c:pt idx="142">
                  <c:v>39576</c:v>
                </c:pt>
                <c:pt idx="143">
                  <c:v>39577</c:v>
                </c:pt>
                <c:pt idx="144">
                  <c:v>39580</c:v>
                </c:pt>
                <c:pt idx="145">
                  <c:v>39581</c:v>
                </c:pt>
                <c:pt idx="146">
                  <c:v>39582</c:v>
                </c:pt>
                <c:pt idx="147">
                  <c:v>39583</c:v>
                </c:pt>
                <c:pt idx="148">
                  <c:v>39584</c:v>
                </c:pt>
                <c:pt idx="149">
                  <c:v>39587</c:v>
                </c:pt>
                <c:pt idx="150">
                  <c:v>39588</c:v>
                </c:pt>
                <c:pt idx="151">
                  <c:v>39589</c:v>
                </c:pt>
                <c:pt idx="152">
                  <c:v>39590</c:v>
                </c:pt>
                <c:pt idx="153">
                  <c:v>39591</c:v>
                </c:pt>
                <c:pt idx="154">
                  <c:v>39594</c:v>
                </c:pt>
                <c:pt idx="155">
                  <c:v>39595</c:v>
                </c:pt>
                <c:pt idx="156">
                  <c:v>39596</c:v>
                </c:pt>
                <c:pt idx="157">
                  <c:v>39597</c:v>
                </c:pt>
                <c:pt idx="158">
                  <c:v>39598</c:v>
                </c:pt>
                <c:pt idx="159">
                  <c:v>39601</c:v>
                </c:pt>
                <c:pt idx="160">
                  <c:v>39602</c:v>
                </c:pt>
                <c:pt idx="161">
                  <c:v>39603</c:v>
                </c:pt>
                <c:pt idx="162">
                  <c:v>39604</c:v>
                </c:pt>
                <c:pt idx="163">
                  <c:v>39605</c:v>
                </c:pt>
                <c:pt idx="164">
                  <c:v>39608</c:v>
                </c:pt>
                <c:pt idx="165">
                  <c:v>39609</c:v>
                </c:pt>
                <c:pt idx="166">
                  <c:v>39610</c:v>
                </c:pt>
                <c:pt idx="167">
                  <c:v>39611</c:v>
                </c:pt>
                <c:pt idx="168">
                  <c:v>39612</c:v>
                </c:pt>
                <c:pt idx="169">
                  <c:v>39615</c:v>
                </c:pt>
                <c:pt idx="170">
                  <c:v>39616</c:v>
                </c:pt>
                <c:pt idx="171">
                  <c:v>39617</c:v>
                </c:pt>
                <c:pt idx="172">
                  <c:v>39618</c:v>
                </c:pt>
                <c:pt idx="173">
                  <c:v>39619</c:v>
                </c:pt>
                <c:pt idx="174">
                  <c:v>39622</c:v>
                </c:pt>
                <c:pt idx="175">
                  <c:v>39623</c:v>
                </c:pt>
                <c:pt idx="176">
                  <c:v>39624</c:v>
                </c:pt>
                <c:pt idx="177">
                  <c:v>39625</c:v>
                </c:pt>
                <c:pt idx="178">
                  <c:v>39626</c:v>
                </c:pt>
                <c:pt idx="179">
                  <c:v>39629</c:v>
                </c:pt>
                <c:pt idx="180">
                  <c:v>39630</c:v>
                </c:pt>
                <c:pt idx="181">
                  <c:v>39631</c:v>
                </c:pt>
                <c:pt idx="182">
                  <c:v>39632</c:v>
                </c:pt>
                <c:pt idx="183">
                  <c:v>39633</c:v>
                </c:pt>
                <c:pt idx="184">
                  <c:v>39636</c:v>
                </c:pt>
                <c:pt idx="185">
                  <c:v>39637</c:v>
                </c:pt>
                <c:pt idx="186">
                  <c:v>39638</c:v>
                </c:pt>
                <c:pt idx="187">
                  <c:v>39639</c:v>
                </c:pt>
                <c:pt idx="188">
                  <c:v>39640</c:v>
                </c:pt>
                <c:pt idx="189">
                  <c:v>39643</c:v>
                </c:pt>
                <c:pt idx="190">
                  <c:v>39644</c:v>
                </c:pt>
                <c:pt idx="191">
                  <c:v>39645</c:v>
                </c:pt>
                <c:pt idx="192">
                  <c:v>39646</c:v>
                </c:pt>
                <c:pt idx="193">
                  <c:v>39647</c:v>
                </c:pt>
                <c:pt idx="194">
                  <c:v>39650</c:v>
                </c:pt>
                <c:pt idx="195">
                  <c:v>39651</c:v>
                </c:pt>
                <c:pt idx="196">
                  <c:v>39652</c:v>
                </c:pt>
                <c:pt idx="197">
                  <c:v>39653</c:v>
                </c:pt>
                <c:pt idx="198">
                  <c:v>39654</c:v>
                </c:pt>
                <c:pt idx="199">
                  <c:v>39657</c:v>
                </c:pt>
                <c:pt idx="200">
                  <c:v>39658</c:v>
                </c:pt>
                <c:pt idx="201">
                  <c:v>39659</c:v>
                </c:pt>
                <c:pt idx="202">
                  <c:v>39660</c:v>
                </c:pt>
                <c:pt idx="203">
                  <c:v>39661</c:v>
                </c:pt>
                <c:pt idx="204">
                  <c:v>39664</c:v>
                </c:pt>
                <c:pt idx="205">
                  <c:v>39665</c:v>
                </c:pt>
                <c:pt idx="206">
                  <c:v>39666</c:v>
                </c:pt>
                <c:pt idx="207">
                  <c:v>39667</c:v>
                </c:pt>
                <c:pt idx="208">
                  <c:v>39668</c:v>
                </c:pt>
                <c:pt idx="209">
                  <c:v>39671</c:v>
                </c:pt>
                <c:pt idx="210">
                  <c:v>39672</c:v>
                </c:pt>
                <c:pt idx="211">
                  <c:v>39673</c:v>
                </c:pt>
                <c:pt idx="212">
                  <c:v>39674</c:v>
                </c:pt>
                <c:pt idx="213">
                  <c:v>39675</c:v>
                </c:pt>
                <c:pt idx="214">
                  <c:v>39678</c:v>
                </c:pt>
                <c:pt idx="215">
                  <c:v>39679</c:v>
                </c:pt>
                <c:pt idx="216">
                  <c:v>39680</c:v>
                </c:pt>
                <c:pt idx="217">
                  <c:v>39681</c:v>
                </c:pt>
                <c:pt idx="218">
                  <c:v>39682</c:v>
                </c:pt>
                <c:pt idx="219">
                  <c:v>39685</c:v>
                </c:pt>
                <c:pt idx="220">
                  <c:v>39686</c:v>
                </c:pt>
                <c:pt idx="221">
                  <c:v>39687</c:v>
                </c:pt>
                <c:pt idx="222">
                  <c:v>39688</c:v>
                </c:pt>
                <c:pt idx="223">
                  <c:v>39689</c:v>
                </c:pt>
                <c:pt idx="224">
                  <c:v>39692</c:v>
                </c:pt>
                <c:pt idx="225">
                  <c:v>39693</c:v>
                </c:pt>
                <c:pt idx="226">
                  <c:v>39694</c:v>
                </c:pt>
                <c:pt idx="227">
                  <c:v>39695</c:v>
                </c:pt>
                <c:pt idx="228">
                  <c:v>39696</c:v>
                </c:pt>
                <c:pt idx="229">
                  <c:v>39699</c:v>
                </c:pt>
                <c:pt idx="230">
                  <c:v>39700</c:v>
                </c:pt>
                <c:pt idx="231">
                  <c:v>39701</c:v>
                </c:pt>
                <c:pt idx="232">
                  <c:v>39702</c:v>
                </c:pt>
                <c:pt idx="233">
                  <c:v>39703</c:v>
                </c:pt>
                <c:pt idx="234">
                  <c:v>39706</c:v>
                </c:pt>
                <c:pt idx="235">
                  <c:v>39707</c:v>
                </c:pt>
                <c:pt idx="236">
                  <c:v>39708</c:v>
                </c:pt>
                <c:pt idx="237">
                  <c:v>39709</c:v>
                </c:pt>
                <c:pt idx="238">
                  <c:v>39710</c:v>
                </c:pt>
                <c:pt idx="239">
                  <c:v>39713</c:v>
                </c:pt>
                <c:pt idx="240">
                  <c:v>39714</c:v>
                </c:pt>
                <c:pt idx="241">
                  <c:v>39715</c:v>
                </c:pt>
                <c:pt idx="242">
                  <c:v>39716</c:v>
                </c:pt>
                <c:pt idx="243">
                  <c:v>39717</c:v>
                </c:pt>
                <c:pt idx="244">
                  <c:v>39720</c:v>
                </c:pt>
                <c:pt idx="245">
                  <c:v>39721</c:v>
                </c:pt>
                <c:pt idx="246">
                  <c:v>39722</c:v>
                </c:pt>
                <c:pt idx="247">
                  <c:v>39723</c:v>
                </c:pt>
                <c:pt idx="248">
                  <c:v>39724</c:v>
                </c:pt>
                <c:pt idx="249">
                  <c:v>39727</c:v>
                </c:pt>
                <c:pt idx="250">
                  <c:v>39728</c:v>
                </c:pt>
                <c:pt idx="251">
                  <c:v>39729</c:v>
                </c:pt>
                <c:pt idx="252">
                  <c:v>39730</c:v>
                </c:pt>
                <c:pt idx="253">
                  <c:v>39731</c:v>
                </c:pt>
                <c:pt idx="254">
                  <c:v>39734</c:v>
                </c:pt>
                <c:pt idx="255">
                  <c:v>39735</c:v>
                </c:pt>
                <c:pt idx="256">
                  <c:v>39736</c:v>
                </c:pt>
                <c:pt idx="257">
                  <c:v>39737</c:v>
                </c:pt>
                <c:pt idx="258">
                  <c:v>39738</c:v>
                </c:pt>
                <c:pt idx="259">
                  <c:v>39741</c:v>
                </c:pt>
                <c:pt idx="260">
                  <c:v>39742</c:v>
                </c:pt>
                <c:pt idx="261">
                  <c:v>39743</c:v>
                </c:pt>
                <c:pt idx="262">
                  <c:v>39744</c:v>
                </c:pt>
                <c:pt idx="263">
                  <c:v>39745</c:v>
                </c:pt>
                <c:pt idx="264">
                  <c:v>39748</c:v>
                </c:pt>
                <c:pt idx="265">
                  <c:v>39749</c:v>
                </c:pt>
                <c:pt idx="266">
                  <c:v>39750</c:v>
                </c:pt>
                <c:pt idx="267">
                  <c:v>39751</c:v>
                </c:pt>
                <c:pt idx="268">
                  <c:v>39752</c:v>
                </c:pt>
                <c:pt idx="269">
                  <c:v>39755</c:v>
                </c:pt>
                <c:pt idx="270">
                  <c:v>39756</c:v>
                </c:pt>
                <c:pt idx="271">
                  <c:v>39757</c:v>
                </c:pt>
                <c:pt idx="272">
                  <c:v>39758</c:v>
                </c:pt>
                <c:pt idx="273">
                  <c:v>39759</c:v>
                </c:pt>
                <c:pt idx="274">
                  <c:v>39762</c:v>
                </c:pt>
                <c:pt idx="275">
                  <c:v>39763</c:v>
                </c:pt>
                <c:pt idx="276">
                  <c:v>39764</c:v>
                </c:pt>
                <c:pt idx="277">
                  <c:v>39765</c:v>
                </c:pt>
                <c:pt idx="278">
                  <c:v>39766</c:v>
                </c:pt>
                <c:pt idx="279">
                  <c:v>39769</c:v>
                </c:pt>
                <c:pt idx="280">
                  <c:v>39770</c:v>
                </c:pt>
                <c:pt idx="281">
                  <c:v>39771</c:v>
                </c:pt>
                <c:pt idx="282">
                  <c:v>39772</c:v>
                </c:pt>
                <c:pt idx="283">
                  <c:v>39773</c:v>
                </c:pt>
                <c:pt idx="284">
                  <c:v>39776</c:v>
                </c:pt>
                <c:pt idx="285">
                  <c:v>39777</c:v>
                </c:pt>
                <c:pt idx="286">
                  <c:v>39778</c:v>
                </c:pt>
                <c:pt idx="287">
                  <c:v>39779</c:v>
                </c:pt>
                <c:pt idx="288">
                  <c:v>39780</c:v>
                </c:pt>
                <c:pt idx="289">
                  <c:v>39783</c:v>
                </c:pt>
                <c:pt idx="290">
                  <c:v>39784</c:v>
                </c:pt>
                <c:pt idx="291">
                  <c:v>39785</c:v>
                </c:pt>
                <c:pt idx="292">
                  <c:v>39786</c:v>
                </c:pt>
                <c:pt idx="293">
                  <c:v>39787</c:v>
                </c:pt>
                <c:pt idx="294">
                  <c:v>39790</c:v>
                </c:pt>
                <c:pt idx="295">
                  <c:v>39791</c:v>
                </c:pt>
                <c:pt idx="296">
                  <c:v>39792</c:v>
                </c:pt>
                <c:pt idx="297">
                  <c:v>39793</c:v>
                </c:pt>
                <c:pt idx="298">
                  <c:v>39794</c:v>
                </c:pt>
                <c:pt idx="299">
                  <c:v>39797</c:v>
                </c:pt>
                <c:pt idx="300">
                  <c:v>39798</c:v>
                </c:pt>
                <c:pt idx="301">
                  <c:v>39799</c:v>
                </c:pt>
                <c:pt idx="302">
                  <c:v>39800</c:v>
                </c:pt>
                <c:pt idx="303">
                  <c:v>39801</c:v>
                </c:pt>
                <c:pt idx="304">
                  <c:v>39804</c:v>
                </c:pt>
                <c:pt idx="305">
                  <c:v>39805</c:v>
                </c:pt>
                <c:pt idx="306">
                  <c:v>39806</c:v>
                </c:pt>
                <c:pt idx="307">
                  <c:v>39811</c:v>
                </c:pt>
                <c:pt idx="308">
                  <c:v>39812</c:v>
                </c:pt>
                <c:pt idx="309">
                  <c:v>39813</c:v>
                </c:pt>
                <c:pt idx="310">
                  <c:v>39815</c:v>
                </c:pt>
                <c:pt idx="311">
                  <c:v>39818</c:v>
                </c:pt>
                <c:pt idx="312">
                  <c:v>39819</c:v>
                </c:pt>
                <c:pt idx="313">
                  <c:v>39820</c:v>
                </c:pt>
                <c:pt idx="314">
                  <c:v>39821</c:v>
                </c:pt>
                <c:pt idx="315">
                  <c:v>39822</c:v>
                </c:pt>
                <c:pt idx="316">
                  <c:v>39825</c:v>
                </c:pt>
                <c:pt idx="317">
                  <c:v>39826</c:v>
                </c:pt>
                <c:pt idx="318">
                  <c:v>39827</c:v>
                </c:pt>
                <c:pt idx="319">
                  <c:v>39828</c:v>
                </c:pt>
                <c:pt idx="320">
                  <c:v>39829</c:v>
                </c:pt>
                <c:pt idx="321">
                  <c:v>39832</c:v>
                </c:pt>
                <c:pt idx="322">
                  <c:v>39833</c:v>
                </c:pt>
                <c:pt idx="323">
                  <c:v>39834</c:v>
                </c:pt>
                <c:pt idx="324">
                  <c:v>39835</c:v>
                </c:pt>
                <c:pt idx="325">
                  <c:v>39836</c:v>
                </c:pt>
                <c:pt idx="326">
                  <c:v>39839</c:v>
                </c:pt>
                <c:pt idx="327">
                  <c:v>39840</c:v>
                </c:pt>
                <c:pt idx="328">
                  <c:v>39841</c:v>
                </c:pt>
                <c:pt idx="329">
                  <c:v>39842</c:v>
                </c:pt>
                <c:pt idx="330">
                  <c:v>39843</c:v>
                </c:pt>
                <c:pt idx="331">
                  <c:v>39846</c:v>
                </c:pt>
                <c:pt idx="332">
                  <c:v>39847</c:v>
                </c:pt>
                <c:pt idx="333">
                  <c:v>39848</c:v>
                </c:pt>
                <c:pt idx="334">
                  <c:v>39849</c:v>
                </c:pt>
                <c:pt idx="335">
                  <c:v>39850</c:v>
                </c:pt>
                <c:pt idx="336">
                  <c:v>39853</c:v>
                </c:pt>
                <c:pt idx="337">
                  <c:v>39854</c:v>
                </c:pt>
                <c:pt idx="338">
                  <c:v>39855</c:v>
                </c:pt>
                <c:pt idx="339">
                  <c:v>39856</c:v>
                </c:pt>
                <c:pt idx="340">
                  <c:v>39857</c:v>
                </c:pt>
                <c:pt idx="341">
                  <c:v>39860</c:v>
                </c:pt>
                <c:pt idx="342">
                  <c:v>39861</c:v>
                </c:pt>
                <c:pt idx="343">
                  <c:v>39862</c:v>
                </c:pt>
                <c:pt idx="344">
                  <c:v>39863</c:v>
                </c:pt>
                <c:pt idx="345">
                  <c:v>39864</c:v>
                </c:pt>
                <c:pt idx="346">
                  <c:v>39867</c:v>
                </c:pt>
                <c:pt idx="347">
                  <c:v>39868</c:v>
                </c:pt>
                <c:pt idx="348">
                  <c:v>39869</c:v>
                </c:pt>
                <c:pt idx="349">
                  <c:v>39870</c:v>
                </c:pt>
                <c:pt idx="350">
                  <c:v>39871</c:v>
                </c:pt>
                <c:pt idx="351">
                  <c:v>39874</c:v>
                </c:pt>
                <c:pt idx="352">
                  <c:v>39875</c:v>
                </c:pt>
                <c:pt idx="353">
                  <c:v>39876</c:v>
                </c:pt>
                <c:pt idx="354">
                  <c:v>39877</c:v>
                </c:pt>
                <c:pt idx="355">
                  <c:v>39878</c:v>
                </c:pt>
                <c:pt idx="356">
                  <c:v>39881</c:v>
                </c:pt>
                <c:pt idx="357">
                  <c:v>39882</c:v>
                </c:pt>
                <c:pt idx="358">
                  <c:v>39883</c:v>
                </c:pt>
                <c:pt idx="359">
                  <c:v>39884</c:v>
                </c:pt>
                <c:pt idx="360">
                  <c:v>39885</c:v>
                </c:pt>
                <c:pt idx="361">
                  <c:v>39888</c:v>
                </c:pt>
                <c:pt idx="362">
                  <c:v>39889</c:v>
                </c:pt>
                <c:pt idx="363">
                  <c:v>39890</c:v>
                </c:pt>
                <c:pt idx="364">
                  <c:v>39891</c:v>
                </c:pt>
                <c:pt idx="365">
                  <c:v>39892</c:v>
                </c:pt>
                <c:pt idx="366">
                  <c:v>39895</c:v>
                </c:pt>
                <c:pt idx="367">
                  <c:v>39896</c:v>
                </c:pt>
                <c:pt idx="368">
                  <c:v>39897</c:v>
                </c:pt>
                <c:pt idx="369">
                  <c:v>39898</c:v>
                </c:pt>
                <c:pt idx="370">
                  <c:v>39899</c:v>
                </c:pt>
                <c:pt idx="371">
                  <c:v>39902</c:v>
                </c:pt>
                <c:pt idx="372">
                  <c:v>39903</c:v>
                </c:pt>
                <c:pt idx="373">
                  <c:v>39904</c:v>
                </c:pt>
                <c:pt idx="374">
                  <c:v>39905</c:v>
                </c:pt>
                <c:pt idx="375">
                  <c:v>39906</c:v>
                </c:pt>
                <c:pt idx="376">
                  <c:v>39909</c:v>
                </c:pt>
                <c:pt idx="377">
                  <c:v>39910</c:v>
                </c:pt>
                <c:pt idx="378">
                  <c:v>39911</c:v>
                </c:pt>
                <c:pt idx="379">
                  <c:v>39912</c:v>
                </c:pt>
                <c:pt idx="380">
                  <c:v>39917</c:v>
                </c:pt>
                <c:pt idx="381">
                  <c:v>39918</c:v>
                </c:pt>
                <c:pt idx="382">
                  <c:v>39919</c:v>
                </c:pt>
                <c:pt idx="383">
                  <c:v>39920</c:v>
                </c:pt>
                <c:pt idx="384">
                  <c:v>39923</c:v>
                </c:pt>
                <c:pt idx="385">
                  <c:v>39924</c:v>
                </c:pt>
                <c:pt idx="386">
                  <c:v>39925</c:v>
                </c:pt>
                <c:pt idx="387">
                  <c:v>39926</c:v>
                </c:pt>
                <c:pt idx="388">
                  <c:v>39927</c:v>
                </c:pt>
                <c:pt idx="389">
                  <c:v>39930</c:v>
                </c:pt>
                <c:pt idx="390">
                  <c:v>39931</c:v>
                </c:pt>
                <c:pt idx="391">
                  <c:v>39932</c:v>
                </c:pt>
                <c:pt idx="392">
                  <c:v>39933</c:v>
                </c:pt>
                <c:pt idx="393">
                  <c:v>39937</c:v>
                </c:pt>
                <c:pt idx="394">
                  <c:v>39938</c:v>
                </c:pt>
                <c:pt idx="395">
                  <c:v>39939</c:v>
                </c:pt>
                <c:pt idx="396">
                  <c:v>39940</c:v>
                </c:pt>
                <c:pt idx="397">
                  <c:v>39941</c:v>
                </c:pt>
                <c:pt idx="398">
                  <c:v>39944</c:v>
                </c:pt>
                <c:pt idx="399">
                  <c:v>39945</c:v>
                </c:pt>
                <c:pt idx="400">
                  <c:v>39946</c:v>
                </c:pt>
                <c:pt idx="401">
                  <c:v>39947</c:v>
                </c:pt>
                <c:pt idx="402">
                  <c:v>39948</c:v>
                </c:pt>
                <c:pt idx="403">
                  <c:v>39951</c:v>
                </c:pt>
                <c:pt idx="404">
                  <c:v>39952</c:v>
                </c:pt>
                <c:pt idx="405">
                  <c:v>39953</c:v>
                </c:pt>
                <c:pt idx="406">
                  <c:v>39954</c:v>
                </c:pt>
                <c:pt idx="407">
                  <c:v>39955</c:v>
                </c:pt>
                <c:pt idx="408">
                  <c:v>39958</c:v>
                </c:pt>
                <c:pt idx="409">
                  <c:v>39959</c:v>
                </c:pt>
                <c:pt idx="410">
                  <c:v>39960</c:v>
                </c:pt>
                <c:pt idx="411">
                  <c:v>39961</c:v>
                </c:pt>
                <c:pt idx="412">
                  <c:v>39962</c:v>
                </c:pt>
                <c:pt idx="413">
                  <c:v>39965</c:v>
                </c:pt>
                <c:pt idx="414">
                  <c:v>39966</c:v>
                </c:pt>
                <c:pt idx="415">
                  <c:v>39967</c:v>
                </c:pt>
                <c:pt idx="416">
                  <c:v>39968</c:v>
                </c:pt>
                <c:pt idx="417">
                  <c:v>39969</c:v>
                </c:pt>
                <c:pt idx="418">
                  <c:v>39972</c:v>
                </c:pt>
                <c:pt idx="419">
                  <c:v>39973</c:v>
                </c:pt>
                <c:pt idx="420">
                  <c:v>39974</c:v>
                </c:pt>
                <c:pt idx="421">
                  <c:v>39975</c:v>
                </c:pt>
                <c:pt idx="422">
                  <c:v>39976</c:v>
                </c:pt>
                <c:pt idx="423">
                  <c:v>39979</c:v>
                </c:pt>
                <c:pt idx="424">
                  <c:v>39980</c:v>
                </c:pt>
                <c:pt idx="425">
                  <c:v>39981</c:v>
                </c:pt>
                <c:pt idx="426">
                  <c:v>39982</c:v>
                </c:pt>
                <c:pt idx="427">
                  <c:v>39983</c:v>
                </c:pt>
                <c:pt idx="428">
                  <c:v>39986</c:v>
                </c:pt>
                <c:pt idx="429">
                  <c:v>39987</c:v>
                </c:pt>
                <c:pt idx="430">
                  <c:v>39988</c:v>
                </c:pt>
                <c:pt idx="431">
                  <c:v>39989</c:v>
                </c:pt>
                <c:pt idx="432">
                  <c:v>39990</c:v>
                </c:pt>
                <c:pt idx="433">
                  <c:v>39993</c:v>
                </c:pt>
                <c:pt idx="434">
                  <c:v>39994</c:v>
                </c:pt>
                <c:pt idx="435">
                  <c:v>39995</c:v>
                </c:pt>
                <c:pt idx="436">
                  <c:v>39996</c:v>
                </c:pt>
                <c:pt idx="437">
                  <c:v>39997</c:v>
                </c:pt>
                <c:pt idx="438">
                  <c:v>40000</c:v>
                </c:pt>
                <c:pt idx="439">
                  <c:v>40001</c:v>
                </c:pt>
                <c:pt idx="440">
                  <c:v>40002</c:v>
                </c:pt>
                <c:pt idx="441">
                  <c:v>40003</c:v>
                </c:pt>
                <c:pt idx="442">
                  <c:v>40004</c:v>
                </c:pt>
                <c:pt idx="443">
                  <c:v>40007</c:v>
                </c:pt>
                <c:pt idx="444">
                  <c:v>40008</c:v>
                </c:pt>
                <c:pt idx="445">
                  <c:v>40009</c:v>
                </c:pt>
                <c:pt idx="446">
                  <c:v>40010</c:v>
                </c:pt>
                <c:pt idx="447">
                  <c:v>40011</c:v>
                </c:pt>
                <c:pt idx="448">
                  <c:v>40014</c:v>
                </c:pt>
                <c:pt idx="449">
                  <c:v>40015</c:v>
                </c:pt>
                <c:pt idx="450">
                  <c:v>40016</c:v>
                </c:pt>
                <c:pt idx="451">
                  <c:v>40017</c:v>
                </c:pt>
                <c:pt idx="452">
                  <c:v>40018</c:v>
                </c:pt>
                <c:pt idx="453">
                  <c:v>40021</c:v>
                </c:pt>
                <c:pt idx="454">
                  <c:v>40022</c:v>
                </c:pt>
                <c:pt idx="455">
                  <c:v>40023</c:v>
                </c:pt>
                <c:pt idx="456">
                  <c:v>40024</c:v>
                </c:pt>
                <c:pt idx="457">
                  <c:v>40025</c:v>
                </c:pt>
                <c:pt idx="458">
                  <c:v>40028</c:v>
                </c:pt>
                <c:pt idx="459">
                  <c:v>40029</c:v>
                </c:pt>
                <c:pt idx="460">
                  <c:v>40030</c:v>
                </c:pt>
                <c:pt idx="461">
                  <c:v>40031</c:v>
                </c:pt>
                <c:pt idx="462">
                  <c:v>40032</c:v>
                </c:pt>
                <c:pt idx="463">
                  <c:v>40035</c:v>
                </c:pt>
                <c:pt idx="464">
                  <c:v>40036</c:v>
                </c:pt>
                <c:pt idx="465">
                  <c:v>40037</c:v>
                </c:pt>
                <c:pt idx="466">
                  <c:v>40038</c:v>
                </c:pt>
                <c:pt idx="467">
                  <c:v>40039</c:v>
                </c:pt>
                <c:pt idx="468">
                  <c:v>40042</c:v>
                </c:pt>
                <c:pt idx="469">
                  <c:v>40043</c:v>
                </c:pt>
                <c:pt idx="470">
                  <c:v>40044</c:v>
                </c:pt>
                <c:pt idx="471">
                  <c:v>40045</c:v>
                </c:pt>
                <c:pt idx="472">
                  <c:v>40046</c:v>
                </c:pt>
                <c:pt idx="473">
                  <c:v>40049</c:v>
                </c:pt>
                <c:pt idx="474">
                  <c:v>40050</c:v>
                </c:pt>
                <c:pt idx="475">
                  <c:v>40051</c:v>
                </c:pt>
                <c:pt idx="476">
                  <c:v>40052</c:v>
                </c:pt>
                <c:pt idx="477">
                  <c:v>40053</c:v>
                </c:pt>
                <c:pt idx="478">
                  <c:v>40056</c:v>
                </c:pt>
                <c:pt idx="479">
                  <c:v>40057</c:v>
                </c:pt>
                <c:pt idx="480">
                  <c:v>40058</c:v>
                </c:pt>
                <c:pt idx="481">
                  <c:v>40059</c:v>
                </c:pt>
                <c:pt idx="482">
                  <c:v>40060</c:v>
                </c:pt>
                <c:pt idx="483">
                  <c:v>40063</c:v>
                </c:pt>
                <c:pt idx="484">
                  <c:v>40064</c:v>
                </c:pt>
                <c:pt idx="485">
                  <c:v>40065</c:v>
                </c:pt>
                <c:pt idx="486">
                  <c:v>40066</c:v>
                </c:pt>
                <c:pt idx="487">
                  <c:v>40067</c:v>
                </c:pt>
                <c:pt idx="488">
                  <c:v>40070</c:v>
                </c:pt>
                <c:pt idx="489">
                  <c:v>40071</c:v>
                </c:pt>
                <c:pt idx="490">
                  <c:v>40072</c:v>
                </c:pt>
                <c:pt idx="491">
                  <c:v>40073</c:v>
                </c:pt>
                <c:pt idx="492">
                  <c:v>40074</c:v>
                </c:pt>
                <c:pt idx="493">
                  <c:v>40077</c:v>
                </c:pt>
                <c:pt idx="494">
                  <c:v>40078</c:v>
                </c:pt>
                <c:pt idx="495">
                  <c:v>40079</c:v>
                </c:pt>
                <c:pt idx="496">
                  <c:v>40080</c:v>
                </c:pt>
                <c:pt idx="497">
                  <c:v>40081</c:v>
                </c:pt>
                <c:pt idx="498">
                  <c:v>40084</c:v>
                </c:pt>
                <c:pt idx="499">
                  <c:v>40085</c:v>
                </c:pt>
                <c:pt idx="500">
                  <c:v>40086</c:v>
                </c:pt>
                <c:pt idx="501">
                  <c:v>40087</c:v>
                </c:pt>
                <c:pt idx="502">
                  <c:v>40088</c:v>
                </c:pt>
                <c:pt idx="503">
                  <c:v>40091</c:v>
                </c:pt>
                <c:pt idx="504">
                  <c:v>40092</c:v>
                </c:pt>
                <c:pt idx="505">
                  <c:v>40093</c:v>
                </c:pt>
                <c:pt idx="506">
                  <c:v>40094</c:v>
                </c:pt>
                <c:pt idx="507">
                  <c:v>40095</c:v>
                </c:pt>
                <c:pt idx="508">
                  <c:v>40098</c:v>
                </c:pt>
                <c:pt idx="509">
                  <c:v>40099</c:v>
                </c:pt>
                <c:pt idx="510">
                  <c:v>40100</c:v>
                </c:pt>
                <c:pt idx="511">
                  <c:v>40101</c:v>
                </c:pt>
                <c:pt idx="512">
                  <c:v>40102</c:v>
                </c:pt>
                <c:pt idx="513">
                  <c:v>40105</c:v>
                </c:pt>
                <c:pt idx="514">
                  <c:v>40106</c:v>
                </c:pt>
                <c:pt idx="515">
                  <c:v>40107</c:v>
                </c:pt>
                <c:pt idx="516">
                  <c:v>40108</c:v>
                </c:pt>
                <c:pt idx="517">
                  <c:v>40109</c:v>
                </c:pt>
                <c:pt idx="518">
                  <c:v>40112</c:v>
                </c:pt>
                <c:pt idx="519">
                  <c:v>40113</c:v>
                </c:pt>
                <c:pt idx="520">
                  <c:v>40114</c:v>
                </c:pt>
                <c:pt idx="521">
                  <c:v>40115</c:v>
                </c:pt>
                <c:pt idx="522">
                  <c:v>40116</c:v>
                </c:pt>
                <c:pt idx="523">
                  <c:v>40119</c:v>
                </c:pt>
                <c:pt idx="524">
                  <c:v>40120</c:v>
                </c:pt>
                <c:pt idx="525">
                  <c:v>40121</c:v>
                </c:pt>
                <c:pt idx="526">
                  <c:v>40122</c:v>
                </c:pt>
                <c:pt idx="527">
                  <c:v>40123</c:v>
                </c:pt>
                <c:pt idx="528">
                  <c:v>40126</c:v>
                </c:pt>
                <c:pt idx="529">
                  <c:v>40127</c:v>
                </c:pt>
                <c:pt idx="530">
                  <c:v>40128</c:v>
                </c:pt>
                <c:pt idx="531">
                  <c:v>40129</c:v>
                </c:pt>
                <c:pt idx="532">
                  <c:v>40130</c:v>
                </c:pt>
                <c:pt idx="533">
                  <c:v>40133</c:v>
                </c:pt>
                <c:pt idx="534">
                  <c:v>40134</c:v>
                </c:pt>
                <c:pt idx="535">
                  <c:v>40135</c:v>
                </c:pt>
                <c:pt idx="536">
                  <c:v>40136</c:v>
                </c:pt>
                <c:pt idx="537">
                  <c:v>40137</c:v>
                </c:pt>
                <c:pt idx="538">
                  <c:v>40140</c:v>
                </c:pt>
                <c:pt idx="539">
                  <c:v>40141</c:v>
                </c:pt>
                <c:pt idx="540">
                  <c:v>40142</c:v>
                </c:pt>
                <c:pt idx="541">
                  <c:v>40143</c:v>
                </c:pt>
                <c:pt idx="542">
                  <c:v>40144</c:v>
                </c:pt>
                <c:pt idx="543">
                  <c:v>40147</c:v>
                </c:pt>
                <c:pt idx="544">
                  <c:v>40148</c:v>
                </c:pt>
                <c:pt idx="545">
                  <c:v>40149</c:v>
                </c:pt>
                <c:pt idx="546">
                  <c:v>40150</c:v>
                </c:pt>
                <c:pt idx="547">
                  <c:v>40151</c:v>
                </c:pt>
                <c:pt idx="548">
                  <c:v>40154</c:v>
                </c:pt>
                <c:pt idx="549">
                  <c:v>40155</c:v>
                </c:pt>
                <c:pt idx="550">
                  <c:v>40156</c:v>
                </c:pt>
                <c:pt idx="551">
                  <c:v>40157</c:v>
                </c:pt>
                <c:pt idx="552">
                  <c:v>40158</c:v>
                </c:pt>
                <c:pt idx="553">
                  <c:v>40161</c:v>
                </c:pt>
                <c:pt idx="554">
                  <c:v>40162</c:v>
                </c:pt>
                <c:pt idx="555">
                  <c:v>40163</c:v>
                </c:pt>
                <c:pt idx="556">
                  <c:v>40164</c:v>
                </c:pt>
                <c:pt idx="557">
                  <c:v>40165</c:v>
                </c:pt>
                <c:pt idx="558">
                  <c:v>40168</c:v>
                </c:pt>
                <c:pt idx="559">
                  <c:v>40169</c:v>
                </c:pt>
                <c:pt idx="560">
                  <c:v>40170</c:v>
                </c:pt>
                <c:pt idx="561">
                  <c:v>40171</c:v>
                </c:pt>
                <c:pt idx="562">
                  <c:v>40175</c:v>
                </c:pt>
                <c:pt idx="563">
                  <c:v>40176</c:v>
                </c:pt>
                <c:pt idx="564">
                  <c:v>40177</c:v>
                </c:pt>
                <c:pt idx="565">
                  <c:v>40178</c:v>
                </c:pt>
                <c:pt idx="566">
                  <c:v>40182</c:v>
                </c:pt>
                <c:pt idx="567">
                  <c:v>40183</c:v>
                </c:pt>
                <c:pt idx="568">
                  <c:v>40184</c:v>
                </c:pt>
                <c:pt idx="569">
                  <c:v>40185</c:v>
                </c:pt>
                <c:pt idx="570">
                  <c:v>40186</c:v>
                </c:pt>
                <c:pt idx="571">
                  <c:v>40189</c:v>
                </c:pt>
                <c:pt idx="572">
                  <c:v>40190</c:v>
                </c:pt>
                <c:pt idx="573">
                  <c:v>40191</c:v>
                </c:pt>
                <c:pt idx="574">
                  <c:v>40192</c:v>
                </c:pt>
                <c:pt idx="575">
                  <c:v>40193</c:v>
                </c:pt>
                <c:pt idx="576">
                  <c:v>40196</c:v>
                </c:pt>
                <c:pt idx="577">
                  <c:v>40197</c:v>
                </c:pt>
                <c:pt idx="578">
                  <c:v>40198</c:v>
                </c:pt>
                <c:pt idx="579">
                  <c:v>40199</c:v>
                </c:pt>
                <c:pt idx="580">
                  <c:v>40200</c:v>
                </c:pt>
                <c:pt idx="581">
                  <c:v>40203</c:v>
                </c:pt>
                <c:pt idx="582">
                  <c:v>40204</c:v>
                </c:pt>
                <c:pt idx="583">
                  <c:v>40205</c:v>
                </c:pt>
                <c:pt idx="584">
                  <c:v>40206</c:v>
                </c:pt>
                <c:pt idx="585">
                  <c:v>40207</c:v>
                </c:pt>
                <c:pt idx="586">
                  <c:v>40210</c:v>
                </c:pt>
                <c:pt idx="587">
                  <c:v>40211</c:v>
                </c:pt>
                <c:pt idx="588">
                  <c:v>40212</c:v>
                </c:pt>
                <c:pt idx="589">
                  <c:v>40213</c:v>
                </c:pt>
                <c:pt idx="590">
                  <c:v>40214</c:v>
                </c:pt>
                <c:pt idx="591">
                  <c:v>40217</c:v>
                </c:pt>
                <c:pt idx="592">
                  <c:v>40218</c:v>
                </c:pt>
                <c:pt idx="593">
                  <c:v>40219</c:v>
                </c:pt>
                <c:pt idx="594">
                  <c:v>40220</c:v>
                </c:pt>
                <c:pt idx="595">
                  <c:v>40221</c:v>
                </c:pt>
                <c:pt idx="596">
                  <c:v>40224</c:v>
                </c:pt>
                <c:pt idx="597">
                  <c:v>40225</c:v>
                </c:pt>
                <c:pt idx="598">
                  <c:v>40226</c:v>
                </c:pt>
                <c:pt idx="599">
                  <c:v>40227</c:v>
                </c:pt>
                <c:pt idx="600">
                  <c:v>40228</c:v>
                </c:pt>
                <c:pt idx="601">
                  <c:v>40231</c:v>
                </c:pt>
                <c:pt idx="602">
                  <c:v>40232</c:v>
                </c:pt>
                <c:pt idx="603">
                  <c:v>40233</c:v>
                </c:pt>
                <c:pt idx="604">
                  <c:v>40234</c:v>
                </c:pt>
                <c:pt idx="605">
                  <c:v>40235</c:v>
                </c:pt>
                <c:pt idx="606">
                  <c:v>40238</c:v>
                </c:pt>
                <c:pt idx="607">
                  <c:v>40239</c:v>
                </c:pt>
                <c:pt idx="608">
                  <c:v>40240</c:v>
                </c:pt>
                <c:pt idx="609">
                  <c:v>40241</c:v>
                </c:pt>
                <c:pt idx="610">
                  <c:v>40242</c:v>
                </c:pt>
                <c:pt idx="611">
                  <c:v>40245</c:v>
                </c:pt>
                <c:pt idx="612">
                  <c:v>40246</c:v>
                </c:pt>
                <c:pt idx="613">
                  <c:v>40247</c:v>
                </c:pt>
                <c:pt idx="614">
                  <c:v>40248</c:v>
                </c:pt>
                <c:pt idx="615">
                  <c:v>40249</c:v>
                </c:pt>
                <c:pt idx="616">
                  <c:v>40252</c:v>
                </c:pt>
                <c:pt idx="617">
                  <c:v>40253</c:v>
                </c:pt>
                <c:pt idx="618">
                  <c:v>40254</c:v>
                </c:pt>
                <c:pt idx="619">
                  <c:v>40255</c:v>
                </c:pt>
                <c:pt idx="620">
                  <c:v>40256</c:v>
                </c:pt>
                <c:pt idx="621">
                  <c:v>40259</c:v>
                </c:pt>
                <c:pt idx="622">
                  <c:v>40260</c:v>
                </c:pt>
                <c:pt idx="623">
                  <c:v>40261</c:v>
                </c:pt>
                <c:pt idx="624">
                  <c:v>40262</c:v>
                </c:pt>
                <c:pt idx="625">
                  <c:v>40263</c:v>
                </c:pt>
                <c:pt idx="626">
                  <c:v>40266</c:v>
                </c:pt>
                <c:pt idx="627">
                  <c:v>40267</c:v>
                </c:pt>
                <c:pt idx="628">
                  <c:v>40268</c:v>
                </c:pt>
                <c:pt idx="629">
                  <c:v>40269</c:v>
                </c:pt>
                <c:pt idx="630">
                  <c:v>40274</c:v>
                </c:pt>
                <c:pt idx="631">
                  <c:v>40275</c:v>
                </c:pt>
                <c:pt idx="632">
                  <c:v>40276</c:v>
                </c:pt>
                <c:pt idx="633">
                  <c:v>40277</c:v>
                </c:pt>
                <c:pt idx="634">
                  <c:v>40280</c:v>
                </c:pt>
                <c:pt idx="635">
                  <c:v>40281</c:v>
                </c:pt>
                <c:pt idx="636">
                  <c:v>40282</c:v>
                </c:pt>
                <c:pt idx="637">
                  <c:v>40283</c:v>
                </c:pt>
                <c:pt idx="638">
                  <c:v>40284</c:v>
                </c:pt>
                <c:pt idx="639">
                  <c:v>40287</c:v>
                </c:pt>
                <c:pt idx="640">
                  <c:v>40288</c:v>
                </c:pt>
                <c:pt idx="641">
                  <c:v>40289</c:v>
                </c:pt>
                <c:pt idx="642">
                  <c:v>40290</c:v>
                </c:pt>
                <c:pt idx="643">
                  <c:v>40291</c:v>
                </c:pt>
                <c:pt idx="644">
                  <c:v>40294</c:v>
                </c:pt>
                <c:pt idx="645">
                  <c:v>40295</c:v>
                </c:pt>
                <c:pt idx="646">
                  <c:v>40296</c:v>
                </c:pt>
                <c:pt idx="647">
                  <c:v>40297</c:v>
                </c:pt>
                <c:pt idx="648">
                  <c:v>40298</c:v>
                </c:pt>
                <c:pt idx="649">
                  <c:v>40301</c:v>
                </c:pt>
                <c:pt idx="650">
                  <c:v>40302</c:v>
                </c:pt>
                <c:pt idx="651">
                  <c:v>40303</c:v>
                </c:pt>
                <c:pt idx="652">
                  <c:v>40304</c:v>
                </c:pt>
                <c:pt idx="653">
                  <c:v>40305</c:v>
                </c:pt>
                <c:pt idx="654">
                  <c:v>40308</c:v>
                </c:pt>
                <c:pt idx="655">
                  <c:v>40309</c:v>
                </c:pt>
                <c:pt idx="656">
                  <c:v>40310</c:v>
                </c:pt>
                <c:pt idx="657">
                  <c:v>40311</c:v>
                </c:pt>
                <c:pt idx="658">
                  <c:v>40312</c:v>
                </c:pt>
                <c:pt idx="659">
                  <c:v>40315</c:v>
                </c:pt>
                <c:pt idx="660">
                  <c:v>40316</c:v>
                </c:pt>
                <c:pt idx="661">
                  <c:v>40317</c:v>
                </c:pt>
                <c:pt idx="662">
                  <c:v>40318</c:v>
                </c:pt>
                <c:pt idx="663">
                  <c:v>40319</c:v>
                </c:pt>
                <c:pt idx="664">
                  <c:v>40322</c:v>
                </c:pt>
                <c:pt idx="665">
                  <c:v>40323</c:v>
                </c:pt>
                <c:pt idx="666">
                  <c:v>40324</c:v>
                </c:pt>
                <c:pt idx="667">
                  <c:v>40325</c:v>
                </c:pt>
                <c:pt idx="668">
                  <c:v>40326</c:v>
                </c:pt>
                <c:pt idx="669">
                  <c:v>40329</c:v>
                </c:pt>
                <c:pt idx="670">
                  <c:v>40330</c:v>
                </c:pt>
                <c:pt idx="671">
                  <c:v>40331</c:v>
                </c:pt>
                <c:pt idx="672">
                  <c:v>40332</c:v>
                </c:pt>
                <c:pt idx="673">
                  <c:v>40333</c:v>
                </c:pt>
                <c:pt idx="674">
                  <c:v>40336</c:v>
                </c:pt>
                <c:pt idx="675">
                  <c:v>40337</c:v>
                </c:pt>
                <c:pt idx="676">
                  <c:v>40338</c:v>
                </c:pt>
                <c:pt idx="677">
                  <c:v>40339</c:v>
                </c:pt>
                <c:pt idx="678">
                  <c:v>40340</c:v>
                </c:pt>
                <c:pt idx="679">
                  <c:v>40343</c:v>
                </c:pt>
                <c:pt idx="680">
                  <c:v>40344</c:v>
                </c:pt>
                <c:pt idx="681">
                  <c:v>40345</c:v>
                </c:pt>
                <c:pt idx="682">
                  <c:v>40346</c:v>
                </c:pt>
                <c:pt idx="683">
                  <c:v>40347</c:v>
                </c:pt>
                <c:pt idx="684">
                  <c:v>40350</c:v>
                </c:pt>
                <c:pt idx="685">
                  <c:v>40351</c:v>
                </c:pt>
                <c:pt idx="686">
                  <c:v>40352</c:v>
                </c:pt>
                <c:pt idx="687">
                  <c:v>40353</c:v>
                </c:pt>
                <c:pt idx="688">
                  <c:v>40354</c:v>
                </c:pt>
                <c:pt idx="689">
                  <c:v>40357</c:v>
                </c:pt>
                <c:pt idx="690">
                  <c:v>40358</c:v>
                </c:pt>
                <c:pt idx="691">
                  <c:v>40359</c:v>
                </c:pt>
                <c:pt idx="692">
                  <c:v>40360</c:v>
                </c:pt>
                <c:pt idx="693">
                  <c:v>40361</c:v>
                </c:pt>
                <c:pt idx="694">
                  <c:v>40364</c:v>
                </c:pt>
                <c:pt idx="695">
                  <c:v>40365</c:v>
                </c:pt>
                <c:pt idx="696">
                  <c:v>40366</c:v>
                </c:pt>
                <c:pt idx="697">
                  <c:v>40367</c:v>
                </c:pt>
                <c:pt idx="698">
                  <c:v>40368</c:v>
                </c:pt>
                <c:pt idx="699">
                  <c:v>40371</c:v>
                </c:pt>
                <c:pt idx="700">
                  <c:v>40372</c:v>
                </c:pt>
                <c:pt idx="701">
                  <c:v>40373</c:v>
                </c:pt>
                <c:pt idx="702">
                  <c:v>40374</c:v>
                </c:pt>
                <c:pt idx="703">
                  <c:v>40375</c:v>
                </c:pt>
                <c:pt idx="704">
                  <c:v>40378</c:v>
                </c:pt>
                <c:pt idx="705">
                  <c:v>40379</c:v>
                </c:pt>
                <c:pt idx="706">
                  <c:v>40380</c:v>
                </c:pt>
                <c:pt idx="707">
                  <c:v>40381</c:v>
                </c:pt>
                <c:pt idx="708">
                  <c:v>40382</c:v>
                </c:pt>
                <c:pt idx="709">
                  <c:v>40385</c:v>
                </c:pt>
                <c:pt idx="710">
                  <c:v>40386</c:v>
                </c:pt>
                <c:pt idx="711">
                  <c:v>40387</c:v>
                </c:pt>
                <c:pt idx="712">
                  <c:v>40388</c:v>
                </c:pt>
                <c:pt idx="713">
                  <c:v>40389</c:v>
                </c:pt>
                <c:pt idx="714">
                  <c:v>40392</c:v>
                </c:pt>
                <c:pt idx="715">
                  <c:v>40393</c:v>
                </c:pt>
                <c:pt idx="716">
                  <c:v>40394</c:v>
                </c:pt>
                <c:pt idx="717">
                  <c:v>40395</c:v>
                </c:pt>
                <c:pt idx="718">
                  <c:v>40396</c:v>
                </c:pt>
                <c:pt idx="719">
                  <c:v>40399</c:v>
                </c:pt>
                <c:pt idx="720">
                  <c:v>40400</c:v>
                </c:pt>
                <c:pt idx="721">
                  <c:v>40401</c:v>
                </c:pt>
                <c:pt idx="722">
                  <c:v>40402</c:v>
                </c:pt>
                <c:pt idx="723">
                  <c:v>40403</c:v>
                </c:pt>
                <c:pt idx="724">
                  <c:v>40406</c:v>
                </c:pt>
                <c:pt idx="725">
                  <c:v>40407</c:v>
                </c:pt>
                <c:pt idx="726">
                  <c:v>40408</c:v>
                </c:pt>
                <c:pt idx="727">
                  <c:v>40409</c:v>
                </c:pt>
                <c:pt idx="728">
                  <c:v>40410</c:v>
                </c:pt>
                <c:pt idx="729">
                  <c:v>40413</c:v>
                </c:pt>
                <c:pt idx="730">
                  <c:v>40414</c:v>
                </c:pt>
                <c:pt idx="731">
                  <c:v>40415</c:v>
                </c:pt>
                <c:pt idx="732">
                  <c:v>40416</c:v>
                </c:pt>
                <c:pt idx="733">
                  <c:v>40417</c:v>
                </c:pt>
                <c:pt idx="734">
                  <c:v>40420</c:v>
                </c:pt>
                <c:pt idx="735">
                  <c:v>40421</c:v>
                </c:pt>
                <c:pt idx="736">
                  <c:v>40422</c:v>
                </c:pt>
                <c:pt idx="737">
                  <c:v>40423</c:v>
                </c:pt>
                <c:pt idx="738">
                  <c:v>40424</c:v>
                </c:pt>
                <c:pt idx="739">
                  <c:v>40427</c:v>
                </c:pt>
                <c:pt idx="740">
                  <c:v>40428</c:v>
                </c:pt>
                <c:pt idx="741">
                  <c:v>40429</c:v>
                </c:pt>
                <c:pt idx="742">
                  <c:v>40430</c:v>
                </c:pt>
                <c:pt idx="743">
                  <c:v>40431</c:v>
                </c:pt>
                <c:pt idx="744">
                  <c:v>40434</c:v>
                </c:pt>
                <c:pt idx="745">
                  <c:v>40435</c:v>
                </c:pt>
                <c:pt idx="746">
                  <c:v>40436</c:v>
                </c:pt>
                <c:pt idx="747">
                  <c:v>40437</c:v>
                </c:pt>
                <c:pt idx="748">
                  <c:v>40438</c:v>
                </c:pt>
                <c:pt idx="749">
                  <c:v>40441</c:v>
                </c:pt>
                <c:pt idx="750">
                  <c:v>40442</c:v>
                </c:pt>
                <c:pt idx="751">
                  <c:v>40443</c:v>
                </c:pt>
                <c:pt idx="752">
                  <c:v>40444</c:v>
                </c:pt>
                <c:pt idx="753">
                  <c:v>40445</c:v>
                </c:pt>
                <c:pt idx="754">
                  <c:v>40448</c:v>
                </c:pt>
                <c:pt idx="755">
                  <c:v>40449</c:v>
                </c:pt>
                <c:pt idx="756">
                  <c:v>40450</c:v>
                </c:pt>
                <c:pt idx="757">
                  <c:v>40451</c:v>
                </c:pt>
                <c:pt idx="758">
                  <c:v>40452</c:v>
                </c:pt>
                <c:pt idx="759">
                  <c:v>40455</c:v>
                </c:pt>
                <c:pt idx="760">
                  <c:v>40456</c:v>
                </c:pt>
                <c:pt idx="761">
                  <c:v>40457</c:v>
                </c:pt>
                <c:pt idx="762">
                  <c:v>40458</c:v>
                </c:pt>
                <c:pt idx="763">
                  <c:v>40459</c:v>
                </c:pt>
                <c:pt idx="764">
                  <c:v>40462</c:v>
                </c:pt>
                <c:pt idx="765">
                  <c:v>40463</c:v>
                </c:pt>
                <c:pt idx="766">
                  <c:v>40464</c:v>
                </c:pt>
                <c:pt idx="767">
                  <c:v>40465</c:v>
                </c:pt>
                <c:pt idx="768">
                  <c:v>40466</c:v>
                </c:pt>
                <c:pt idx="769">
                  <c:v>40469</c:v>
                </c:pt>
                <c:pt idx="770">
                  <c:v>40470</c:v>
                </c:pt>
                <c:pt idx="771">
                  <c:v>40471</c:v>
                </c:pt>
                <c:pt idx="772">
                  <c:v>40472</c:v>
                </c:pt>
                <c:pt idx="773">
                  <c:v>40473</c:v>
                </c:pt>
                <c:pt idx="774">
                  <c:v>40476</c:v>
                </c:pt>
                <c:pt idx="775">
                  <c:v>40477</c:v>
                </c:pt>
                <c:pt idx="776">
                  <c:v>40478</c:v>
                </c:pt>
                <c:pt idx="777">
                  <c:v>40479</c:v>
                </c:pt>
                <c:pt idx="778">
                  <c:v>40480</c:v>
                </c:pt>
                <c:pt idx="779">
                  <c:v>40483</c:v>
                </c:pt>
                <c:pt idx="780">
                  <c:v>40484</c:v>
                </c:pt>
                <c:pt idx="781">
                  <c:v>40485</c:v>
                </c:pt>
                <c:pt idx="782">
                  <c:v>40486</c:v>
                </c:pt>
                <c:pt idx="783">
                  <c:v>40487</c:v>
                </c:pt>
                <c:pt idx="784">
                  <c:v>40490</c:v>
                </c:pt>
                <c:pt idx="785">
                  <c:v>40491</c:v>
                </c:pt>
                <c:pt idx="786">
                  <c:v>40492</c:v>
                </c:pt>
                <c:pt idx="787">
                  <c:v>40493</c:v>
                </c:pt>
                <c:pt idx="788">
                  <c:v>40494</c:v>
                </c:pt>
                <c:pt idx="789">
                  <c:v>40497</c:v>
                </c:pt>
                <c:pt idx="790">
                  <c:v>40498</c:v>
                </c:pt>
                <c:pt idx="791">
                  <c:v>40499</c:v>
                </c:pt>
                <c:pt idx="792">
                  <c:v>40500</c:v>
                </c:pt>
                <c:pt idx="793">
                  <c:v>40501</c:v>
                </c:pt>
                <c:pt idx="794">
                  <c:v>40504</c:v>
                </c:pt>
                <c:pt idx="795">
                  <c:v>40505</c:v>
                </c:pt>
                <c:pt idx="796">
                  <c:v>40506</c:v>
                </c:pt>
                <c:pt idx="797">
                  <c:v>40507</c:v>
                </c:pt>
                <c:pt idx="798">
                  <c:v>40508</c:v>
                </c:pt>
                <c:pt idx="799">
                  <c:v>40511</c:v>
                </c:pt>
                <c:pt idx="800">
                  <c:v>40512</c:v>
                </c:pt>
                <c:pt idx="801">
                  <c:v>40513</c:v>
                </c:pt>
                <c:pt idx="802">
                  <c:v>40514</c:v>
                </c:pt>
                <c:pt idx="803">
                  <c:v>40515</c:v>
                </c:pt>
                <c:pt idx="804">
                  <c:v>40518</c:v>
                </c:pt>
                <c:pt idx="805">
                  <c:v>40519</c:v>
                </c:pt>
                <c:pt idx="806">
                  <c:v>40520</c:v>
                </c:pt>
                <c:pt idx="807">
                  <c:v>40521</c:v>
                </c:pt>
                <c:pt idx="808">
                  <c:v>40522</c:v>
                </c:pt>
                <c:pt idx="809">
                  <c:v>40525</c:v>
                </c:pt>
                <c:pt idx="810">
                  <c:v>40526</c:v>
                </c:pt>
                <c:pt idx="811">
                  <c:v>40527</c:v>
                </c:pt>
                <c:pt idx="812">
                  <c:v>40528</c:v>
                </c:pt>
                <c:pt idx="813">
                  <c:v>40529</c:v>
                </c:pt>
                <c:pt idx="814">
                  <c:v>40532</c:v>
                </c:pt>
                <c:pt idx="815">
                  <c:v>40533</c:v>
                </c:pt>
                <c:pt idx="816">
                  <c:v>40534</c:v>
                </c:pt>
                <c:pt idx="817">
                  <c:v>40535</c:v>
                </c:pt>
                <c:pt idx="818">
                  <c:v>40536</c:v>
                </c:pt>
                <c:pt idx="819">
                  <c:v>40539</c:v>
                </c:pt>
                <c:pt idx="820">
                  <c:v>40540</c:v>
                </c:pt>
                <c:pt idx="821">
                  <c:v>40541</c:v>
                </c:pt>
                <c:pt idx="822">
                  <c:v>40542</c:v>
                </c:pt>
                <c:pt idx="823">
                  <c:v>40543</c:v>
                </c:pt>
                <c:pt idx="824">
                  <c:v>40546</c:v>
                </c:pt>
                <c:pt idx="825">
                  <c:v>40547</c:v>
                </c:pt>
                <c:pt idx="826">
                  <c:v>40548</c:v>
                </c:pt>
                <c:pt idx="827">
                  <c:v>40549</c:v>
                </c:pt>
                <c:pt idx="828">
                  <c:v>40550</c:v>
                </c:pt>
                <c:pt idx="829">
                  <c:v>40553</c:v>
                </c:pt>
                <c:pt idx="830">
                  <c:v>40554</c:v>
                </c:pt>
                <c:pt idx="831">
                  <c:v>40555</c:v>
                </c:pt>
                <c:pt idx="832">
                  <c:v>40556</c:v>
                </c:pt>
                <c:pt idx="833">
                  <c:v>40557</c:v>
                </c:pt>
                <c:pt idx="834">
                  <c:v>40560</c:v>
                </c:pt>
                <c:pt idx="835">
                  <c:v>40561</c:v>
                </c:pt>
                <c:pt idx="836">
                  <c:v>40562</c:v>
                </c:pt>
                <c:pt idx="837">
                  <c:v>40563</c:v>
                </c:pt>
                <c:pt idx="838">
                  <c:v>40564</c:v>
                </c:pt>
                <c:pt idx="839">
                  <c:v>40567</c:v>
                </c:pt>
                <c:pt idx="840">
                  <c:v>40568</c:v>
                </c:pt>
                <c:pt idx="841">
                  <c:v>40569</c:v>
                </c:pt>
                <c:pt idx="842">
                  <c:v>40570</c:v>
                </c:pt>
                <c:pt idx="843">
                  <c:v>40571</c:v>
                </c:pt>
                <c:pt idx="844">
                  <c:v>40574</c:v>
                </c:pt>
                <c:pt idx="845">
                  <c:v>40575</c:v>
                </c:pt>
                <c:pt idx="846">
                  <c:v>40576</c:v>
                </c:pt>
                <c:pt idx="847">
                  <c:v>40577</c:v>
                </c:pt>
                <c:pt idx="848">
                  <c:v>40578</c:v>
                </c:pt>
                <c:pt idx="849">
                  <c:v>40581</c:v>
                </c:pt>
                <c:pt idx="850">
                  <c:v>40582</c:v>
                </c:pt>
                <c:pt idx="851">
                  <c:v>40583</c:v>
                </c:pt>
                <c:pt idx="852">
                  <c:v>40584</c:v>
                </c:pt>
                <c:pt idx="853">
                  <c:v>40585</c:v>
                </c:pt>
                <c:pt idx="854">
                  <c:v>40588</c:v>
                </c:pt>
                <c:pt idx="855">
                  <c:v>40589</c:v>
                </c:pt>
                <c:pt idx="856">
                  <c:v>40590</c:v>
                </c:pt>
                <c:pt idx="857">
                  <c:v>40591</c:v>
                </c:pt>
                <c:pt idx="858">
                  <c:v>40592</c:v>
                </c:pt>
                <c:pt idx="859">
                  <c:v>40595</c:v>
                </c:pt>
                <c:pt idx="860">
                  <c:v>40596</c:v>
                </c:pt>
                <c:pt idx="861">
                  <c:v>40597</c:v>
                </c:pt>
                <c:pt idx="862">
                  <c:v>40598</c:v>
                </c:pt>
                <c:pt idx="863">
                  <c:v>40599</c:v>
                </c:pt>
                <c:pt idx="864">
                  <c:v>40602</c:v>
                </c:pt>
                <c:pt idx="865">
                  <c:v>40603</c:v>
                </c:pt>
                <c:pt idx="866">
                  <c:v>40604</c:v>
                </c:pt>
                <c:pt idx="867">
                  <c:v>40605</c:v>
                </c:pt>
                <c:pt idx="868">
                  <c:v>40606</c:v>
                </c:pt>
                <c:pt idx="869">
                  <c:v>40609</c:v>
                </c:pt>
                <c:pt idx="870">
                  <c:v>40610</c:v>
                </c:pt>
                <c:pt idx="871">
                  <c:v>40611</c:v>
                </c:pt>
                <c:pt idx="872">
                  <c:v>40612</c:v>
                </c:pt>
                <c:pt idx="873">
                  <c:v>40613</c:v>
                </c:pt>
                <c:pt idx="874">
                  <c:v>40616</c:v>
                </c:pt>
                <c:pt idx="875">
                  <c:v>40617</c:v>
                </c:pt>
                <c:pt idx="876">
                  <c:v>40618</c:v>
                </c:pt>
                <c:pt idx="877">
                  <c:v>40619</c:v>
                </c:pt>
                <c:pt idx="878">
                  <c:v>40620</c:v>
                </c:pt>
                <c:pt idx="879">
                  <c:v>40623</c:v>
                </c:pt>
                <c:pt idx="880">
                  <c:v>40624</c:v>
                </c:pt>
                <c:pt idx="881">
                  <c:v>40625</c:v>
                </c:pt>
                <c:pt idx="882">
                  <c:v>40626</c:v>
                </c:pt>
                <c:pt idx="883">
                  <c:v>40627</c:v>
                </c:pt>
                <c:pt idx="884">
                  <c:v>40630</c:v>
                </c:pt>
                <c:pt idx="885">
                  <c:v>40631</c:v>
                </c:pt>
                <c:pt idx="886">
                  <c:v>40632</c:v>
                </c:pt>
                <c:pt idx="887">
                  <c:v>40633</c:v>
                </c:pt>
                <c:pt idx="888">
                  <c:v>40634</c:v>
                </c:pt>
                <c:pt idx="889">
                  <c:v>40637</c:v>
                </c:pt>
                <c:pt idx="890">
                  <c:v>40638</c:v>
                </c:pt>
                <c:pt idx="891">
                  <c:v>40639</c:v>
                </c:pt>
                <c:pt idx="892">
                  <c:v>40640</c:v>
                </c:pt>
                <c:pt idx="893">
                  <c:v>40641</c:v>
                </c:pt>
                <c:pt idx="894">
                  <c:v>40644</c:v>
                </c:pt>
                <c:pt idx="895">
                  <c:v>40645</c:v>
                </c:pt>
                <c:pt idx="896">
                  <c:v>40646</c:v>
                </c:pt>
                <c:pt idx="897">
                  <c:v>40647</c:v>
                </c:pt>
                <c:pt idx="898">
                  <c:v>40648</c:v>
                </c:pt>
                <c:pt idx="899">
                  <c:v>40651</c:v>
                </c:pt>
                <c:pt idx="900">
                  <c:v>40652</c:v>
                </c:pt>
                <c:pt idx="901">
                  <c:v>40653</c:v>
                </c:pt>
                <c:pt idx="902">
                  <c:v>40654</c:v>
                </c:pt>
                <c:pt idx="903">
                  <c:v>40659</c:v>
                </c:pt>
                <c:pt idx="904">
                  <c:v>40660</c:v>
                </c:pt>
                <c:pt idx="905">
                  <c:v>40661</c:v>
                </c:pt>
                <c:pt idx="906">
                  <c:v>40662</c:v>
                </c:pt>
                <c:pt idx="907">
                  <c:v>40665</c:v>
                </c:pt>
                <c:pt idx="908">
                  <c:v>40666</c:v>
                </c:pt>
                <c:pt idx="909">
                  <c:v>40667</c:v>
                </c:pt>
                <c:pt idx="910">
                  <c:v>40668</c:v>
                </c:pt>
                <c:pt idx="911">
                  <c:v>40669</c:v>
                </c:pt>
                <c:pt idx="912">
                  <c:v>40672</c:v>
                </c:pt>
                <c:pt idx="913">
                  <c:v>40673</c:v>
                </c:pt>
                <c:pt idx="914">
                  <c:v>40674</c:v>
                </c:pt>
                <c:pt idx="915">
                  <c:v>40675</c:v>
                </c:pt>
                <c:pt idx="916">
                  <c:v>40676</c:v>
                </c:pt>
                <c:pt idx="917">
                  <c:v>40679</c:v>
                </c:pt>
                <c:pt idx="918">
                  <c:v>40680</c:v>
                </c:pt>
                <c:pt idx="919">
                  <c:v>40681</c:v>
                </c:pt>
                <c:pt idx="920">
                  <c:v>40682</c:v>
                </c:pt>
                <c:pt idx="921">
                  <c:v>40683</c:v>
                </c:pt>
                <c:pt idx="922">
                  <c:v>40686</c:v>
                </c:pt>
                <c:pt idx="923">
                  <c:v>40687</c:v>
                </c:pt>
                <c:pt idx="924">
                  <c:v>40688</c:v>
                </c:pt>
                <c:pt idx="925">
                  <c:v>40689</c:v>
                </c:pt>
                <c:pt idx="926">
                  <c:v>40690</c:v>
                </c:pt>
                <c:pt idx="927">
                  <c:v>40693</c:v>
                </c:pt>
                <c:pt idx="928">
                  <c:v>40694</c:v>
                </c:pt>
                <c:pt idx="929">
                  <c:v>40695</c:v>
                </c:pt>
                <c:pt idx="930">
                  <c:v>40696</c:v>
                </c:pt>
                <c:pt idx="931">
                  <c:v>40697</c:v>
                </c:pt>
                <c:pt idx="932">
                  <c:v>40700</c:v>
                </c:pt>
                <c:pt idx="933">
                  <c:v>40701</c:v>
                </c:pt>
                <c:pt idx="934">
                  <c:v>40702</c:v>
                </c:pt>
                <c:pt idx="935">
                  <c:v>40703</c:v>
                </c:pt>
                <c:pt idx="936">
                  <c:v>40704</c:v>
                </c:pt>
                <c:pt idx="937">
                  <c:v>40707</c:v>
                </c:pt>
                <c:pt idx="938">
                  <c:v>40708</c:v>
                </c:pt>
                <c:pt idx="939">
                  <c:v>40709</c:v>
                </c:pt>
                <c:pt idx="940">
                  <c:v>40710</c:v>
                </c:pt>
                <c:pt idx="941">
                  <c:v>40711</c:v>
                </c:pt>
                <c:pt idx="942">
                  <c:v>40714</c:v>
                </c:pt>
                <c:pt idx="943">
                  <c:v>40715</c:v>
                </c:pt>
                <c:pt idx="944">
                  <c:v>40716</c:v>
                </c:pt>
                <c:pt idx="945">
                  <c:v>40717</c:v>
                </c:pt>
                <c:pt idx="946">
                  <c:v>40718</c:v>
                </c:pt>
                <c:pt idx="947">
                  <c:v>40721</c:v>
                </c:pt>
                <c:pt idx="948">
                  <c:v>40722</c:v>
                </c:pt>
                <c:pt idx="949">
                  <c:v>40723</c:v>
                </c:pt>
                <c:pt idx="950">
                  <c:v>40724</c:v>
                </c:pt>
                <c:pt idx="951">
                  <c:v>40725</c:v>
                </c:pt>
                <c:pt idx="952">
                  <c:v>40728</c:v>
                </c:pt>
                <c:pt idx="953">
                  <c:v>40729</c:v>
                </c:pt>
                <c:pt idx="954">
                  <c:v>40730</c:v>
                </c:pt>
                <c:pt idx="955">
                  <c:v>40731</c:v>
                </c:pt>
                <c:pt idx="956">
                  <c:v>40732</c:v>
                </c:pt>
                <c:pt idx="957">
                  <c:v>40735</c:v>
                </c:pt>
                <c:pt idx="958">
                  <c:v>40736</c:v>
                </c:pt>
                <c:pt idx="959">
                  <c:v>40737</c:v>
                </c:pt>
                <c:pt idx="960">
                  <c:v>40738</c:v>
                </c:pt>
                <c:pt idx="961">
                  <c:v>40739</c:v>
                </c:pt>
                <c:pt idx="962">
                  <c:v>40742</c:v>
                </c:pt>
                <c:pt idx="963">
                  <c:v>40743</c:v>
                </c:pt>
                <c:pt idx="964">
                  <c:v>40744</c:v>
                </c:pt>
                <c:pt idx="965">
                  <c:v>40745</c:v>
                </c:pt>
                <c:pt idx="966">
                  <c:v>40746</c:v>
                </c:pt>
                <c:pt idx="967">
                  <c:v>40749</c:v>
                </c:pt>
                <c:pt idx="968">
                  <c:v>40750</c:v>
                </c:pt>
                <c:pt idx="969">
                  <c:v>40751</c:v>
                </c:pt>
                <c:pt idx="970">
                  <c:v>40752</c:v>
                </c:pt>
                <c:pt idx="971">
                  <c:v>40753</c:v>
                </c:pt>
                <c:pt idx="972">
                  <c:v>40756</c:v>
                </c:pt>
                <c:pt idx="973">
                  <c:v>40757</c:v>
                </c:pt>
                <c:pt idx="974">
                  <c:v>40758</c:v>
                </c:pt>
                <c:pt idx="975">
                  <c:v>40759</c:v>
                </c:pt>
                <c:pt idx="976">
                  <c:v>40760</c:v>
                </c:pt>
                <c:pt idx="977">
                  <c:v>40763</c:v>
                </c:pt>
                <c:pt idx="978">
                  <c:v>40764</c:v>
                </c:pt>
                <c:pt idx="979">
                  <c:v>40765</c:v>
                </c:pt>
                <c:pt idx="980">
                  <c:v>40766</c:v>
                </c:pt>
                <c:pt idx="981">
                  <c:v>40767</c:v>
                </c:pt>
                <c:pt idx="982">
                  <c:v>40770</c:v>
                </c:pt>
                <c:pt idx="983">
                  <c:v>40771</c:v>
                </c:pt>
                <c:pt idx="984">
                  <c:v>40772</c:v>
                </c:pt>
                <c:pt idx="985">
                  <c:v>40773</c:v>
                </c:pt>
                <c:pt idx="986">
                  <c:v>40774</c:v>
                </c:pt>
                <c:pt idx="987">
                  <c:v>40777</c:v>
                </c:pt>
                <c:pt idx="988">
                  <c:v>40778</c:v>
                </c:pt>
                <c:pt idx="989">
                  <c:v>40779</c:v>
                </c:pt>
                <c:pt idx="990">
                  <c:v>40780</c:v>
                </c:pt>
                <c:pt idx="991">
                  <c:v>40781</c:v>
                </c:pt>
                <c:pt idx="992">
                  <c:v>40784</c:v>
                </c:pt>
                <c:pt idx="993">
                  <c:v>40785</c:v>
                </c:pt>
                <c:pt idx="994">
                  <c:v>40786</c:v>
                </c:pt>
                <c:pt idx="995">
                  <c:v>40787</c:v>
                </c:pt>
                <c:pt idx="996">
                  <c:v>40788</c:v>
                </c:pt>
                <c:pt idx="997">
                  <c:v>40791</c:v>
                </c:pt>
                <c:pt idx="998">
                  <c:v>40792</c:v>
                </c:pt>
                <c:pt idx="999">
                  <c:v>40793</c:v>
                </c:pt>
                <c:pt idx="1000">
                  <c:v>40794</c:v>
                </c:pt>
                <c:pt idx="1001">
                  <c:v>40795</c:v>
                </c:pt>
                <c:pt idx="1002">
                  <c:v>40798</c:v>
                </c:pt>
                <c:pt idx="1003">
                  <c:v>40799</c:v>
                </c:pt>
                <c:pt idx="1004">
                  <c:v>40800</c:v>
                </c:pt>
                <c:pt idx="1005">
                  <c:v>40801</c:v>
                </c:pt>
                <c:pt idx="1006">
                  <c:v>40802</c:v>
                </c:pt>
                <c:pt idx="1007">
                  <c:v>40805</c:v>
                </c:pt>
                <c:pt idx="1008">
                  <c:v>40806</c:v>
                </c:pt>
                <c:pt idx="1009">
                  <c:v>40807</c:v>
                </c:pt>
                <c:pt idx="1010">
                  <c:v>40808</c:v>
                </c:pt>
                <c:pt idx="1011">
                  <c:v>40809</c:v>
                </c:pt>
                <c:pt idx="1012">
                  <c:v>40812</c:v>
                </c:pt>
                <c:pt idx="1013">
                  <c:v>40813</c:v>
                </c:pt>
                <c:pt idx="1014">
                  <c:v>40814</c:v>
                </c:pt>
                <c:pt idx="1015">
                  <c:v>40815</c:v>
                </c:pt>
                <c:pt idx="1016">
                  <c:v>40816</c:v>
                </c:pt>
                <c:pt idx="1017">
                  <c:v>40819</c:v>
                </c:pt>
                <c:pt idx="1018">
                  <c:v>40820</c:v>
                </c:pt>
                <c:pt idx="1019">
                  <c:v>40821</c:v>
                </c:pt>
                <c:pt idx="1020">
                  <c:v>40822</c:v>
                </c:pt>
                <c:pt idx="1021">
                  <c:v>40823</c:v>
                </c:pt>
                <c:pt idx="1022">
                  <c:v>40826</c:v>
                </c:pt>
                <c:pt idx="1023">
                  <c:v>40827</c:v>
                </c:pt>
                <c:pt idx="1024">
                  <c:v>40828</c:v>
                </c:pt>
                <c:pt idx="1025">
                  <c:v>40829</c:v>
                </c:pt>
                <c:pt idx="1026">
                  <c:v>40830</c:v>
                </c:pt>
                <c:pt idx="1027">
                  <c:v>40833</c:v>
                </c:pt>
                <c:pt idx="1028">
                  <c:v>40834</c:v>
                </c:pt>
                <c:pt idx="1029">
                  <c:v>40835</c:v>
                </c:pt>
                <c:pt idx="1030">
                  <c:v>40836</c:v>
                </c:pt>
                <c:pt idx="1031">
                  <c:v>40837</c:v>
                </c:pt>
                <c:pt idx="1032">
                  <c:v>40840</c:v>
                </c:pt>
                <c:pt idx="1033">
                  <c:v>40841</c:v>
                </c:pt>
                <c:pt idx="1034">
                  <c:v>40842</c:v>
                </c:pt>
                <c:pt idx="1035">
                  <c:v>40843</c:v>
                </c:pt>
                <c:pt idx="1036">
                  <c:v>40844</c:v>
                </c:pt>
                <c:pt idx="1037">
                  <c:v>40847</c:v>
                </c:pt>
                <c:pt idx="1038">
                  <c:v>40848</c:v>
                </c:pt>
                <c:pt idx="1039">
                  <c:v>40849</c:v>
                </c:pt>
                <c:pt idx="1040">
                  <c:v>40850</c:v>
                </c:pt>
                <c:pt idx="1041">
                  <c:v>40851</c:v>
                </c:pt>
                <c:pt idx="1042">
                  <c:v>40854</c:v>
                </c:pt>
                <c:pt idx="1043">
                  <c:v>40855</c:v>
                </c:pt>
                <c:pt idx="1044">
                  <c:v>40856</c:v>
                </c:pt>
                <c:pt idx="1045">
                  <c:v>40857</c:v>
                </c:pt>
                <c:pt idx="1046">
                  <c:v>40858</c:v>
                </c:pt>
                <c:pt idx="1047">
                  <c:v>40861</c:v>
                </c:pt>
                <c:pt idx="1048">
                  <c:v>40862</c:v>
                </c:pt>
                <c:pt idx="1049">
                  <c:v>40863</c:v>
                </c:pt>
                <c:pt idx="1050">
                  <c:v>40864</c:v>
                </c:pt>
                <c:pt idx="1051">
                  <c:v>40865</c:v>
                </c:pt>
                <c:pt idx="1052">
                  <c:v>40868</c:v>
                </c:pt>
                <c:pt idx="1053">
                  <c:v>40869</c:v>
                </c:pt>
                <c:pt idx="1054">
                  <c:v>40870</c:v>
                </c:pt>
                <c:pt idx="1055">
                  <c:v>40871</c:v>
                </c:pt>
                <c:pt idx="1056">
                  <c:v>40872</c:v>
                </c:pt>
                <c:pt idx="1057">
                  <c:v>40875</c:v>
                </c:pt>
                <c:pt idx="1058">
                  <c:v>40876</c:v>
                </c:pt>
                <c:pt idx="1059">
                  <c:v>40877</c:v>
                </c:pt>
                <c:pt idx="1060">
                  <c:v>40878</c:v>
                </c:pt>
                <c:pt idx="1061">
                  <c:v>40879</c:v>
                </c:pt>
                <c:pt idx="1062">
                  <c:v>40882</c:v>
                </c:pt>
                <c:pt idx="1063">
                  <c:v>40883</c:v>
                </c:pt>
                <c:pt idx="1064">
                  <c:v>40884</c:v>
                </c:pt>
                <c:pt idx="1065">
                  <c:v>40885</c:v>
                </c:pt>
                <c:pt idx="1066">
                  <c:v>40886</c:v>
                </c:pt>
                <c:pt idx="1067">
                  <c:v>40889</c:v>
                </c:pt>
                <c:pt idx="1068">
                  <c:v>40890</c:v>
                </c:pt>
                <c:pt idx="1069">
                  <c:v>40891</c:v>
                </c:pt>
                <c:pt idx="1070">
                  <c:v>40892</c:v>
                </c:pt>
                <c:pt idx="1071">
                  <c:v>40893</c:v>
                </c:pt>
                <c:pt idx="1072">
                  <c:v>40896</c:v>
                </c:pt>
                <c:pt idx="1073">
                  <c:v>40897</c:v>
                </c:pt>
                <c:pt idx="1074">
                  <c:v>40898</c:v>
                </c:pt>
                <c:pt idx="1075">
                  <c:v>40899</c:v>
                </c:pt>
                <c:pt idx="1076">
                  <c:v>40900</c:v>
                </c:pt>
                <c:pt idx="1077">
                  <c:v>40904</c:v>
                </c:pt>
                <c:pt idx="1078">
                  <c:v>40905</c:v>
                </c:pt>
                <c:pt idx="1079">
                  <c:v>40906</c:v>
                </c:pt>
                <c:pt idx="1080">
                  <c:v>40907</c:v>
                </c:pt>
                <c:pt idx="1081">
                  <c:v>40910</c:v>
                </c:pt>
                <c:pt idx="1082">
                  <c:v>40911</c:v>
                </c:pt>
                <c:pt idx="1083">
                  <c:v>40912</c:v>
                </c:pt>
                <c:pt idx="1084">
                  <c:v>40913</c:v>
                </c:pt>
                <c:pt idx="1085">
                  <c:v>40914</c:v>
                </c:pt>
                <c:pt idx="1086">
                  <c:v>40917</c:v>
                </c:pt>
                <c:pt idx="1087">
                  <c:v>40918</c:v>
                </c:pt>
                <c:pt idx="1088">
                  <c:v>40919</c:v>
                </c:pt>
                <c:pt idx="1089">
                  <c:v>40920</c:v>
                </c:pt>
                <c:pt idx="1090">
                  <c:v>40921</c:v>
                </c:pt>
                <c:pt idx="1091">
                  <c:v>40924</c:v>
                </c:pt>
                <c:pt idx="1092">
                  <c:v>40925</c:v>
                </c:pt>
                <c:pt idx="1093">
                  <c:v>40926</c:v>
                </c:pt>
                <c:pt idx="1094">
                  <c:v>40927</c:v>
                </c:pt>
                <c:pt idx="1095">
                  <c:v>40928</c:v>
                </c:pt>
                <c:pt idx="1096">
                  <c:v>40931</c:v>
                </c:pt>
                <c:pt idx="1097">
                  <c:v>40932</c:v>
                </c:pt>
                <c:pt idx="1098">
                  <c:v>40933</c:v>
                </c:pt>
                <c:pt idx="1099">
                  <c:v>40934</c:v>
                </c:pt>
                <c:pt idx="1100">
                  <c:v>40935</c:v>
                </c:pt>
                <c:pt idx="1101">
                  <c:v>40938</c:v>
                </c:pt>
                <c:pt idx="1102">
                  <c:v>40939</c:v>
                </c:pt>
                <c:pt idx="1103">
                  <c:v>40940</c:v>
                </c:pt>
                <c:pt idx="1104">
                  <c:v>40941</c:v>
                </c:pt>
                <c:pt idx="1105">
                  <c:v>40942</c:v>
                </c:pt>
                <c:pt idx="1106">
                  <c:v>40945</c:v>
                </c:pt>
                <c:pt idx="1107">
                  <c:v>40946</c:v>
                </c:pt>
                <c:pt idx="1108">
                  <c:v>40947</c:v>
                </c:pt>
                <c:pt idx="1109">
                  <c:v>40948</c:v>
                </c:pt>
                <c:pt idx="1110">
                  <c:v>40949</c:v>
                </c:pt>
                <c:pt idx="1111">
                  <c:v>40952</c:v>
                </c:pt>
                <c:pt idx="1112">
                  <c:v>40953</c:v>
                </c:pt>
                <c:pt idx="1113">
                  <c:v>40954</c:v>
                </c:pt>
                <c:pt idx="1114">
                  <c:v>40955</c:v>
                </c:pt>
                <c:pt idx="1115">
                  <c:v>40956</c:v>
                </c:pt>
                <c:pt idx="1116">
                  <c:v>40959</c:v>
                </c:pt>
                <c:pt idx="1117">
                  <c:v>40960</c:v>
                </c:pt>
                <c:pt idx="1118">
                  <c:v>40961</c:v>
                </c:pt>
                <c:pt idx="1119">
                  <c:v>40962</c:v>
                </c:pt>
                <c:pt idx="1120">
                  <c:v>40963</c:v>
                </c:pt>
                <c:pt idx="1121">
                  <c:v>40966</c:v>
                </c:pt>
                <c:pt idx="1122">
                  <c:v>40967</c:v>
                </c:pt>
                <c:pt idx="1123">
                  <c:v>40968</c:v>
                </c:pt>
                <c:pt idx="1124">
                  <c:v>40969</c:v>
                </c:pt>
                <c:pt idx="1125">
                  <c:v>40970</c:v>
                </c:pt>
                <c:pt idx="1126">
                  <c:v>40973</c:v>
                </c:pt>
                <c:pt idx="1127">
                  <c:v>40974</c:v>
                </c:pt>
                <c:pt idx="1128">
                  <c:v>40975</c:v>
                </c:pt>
                <c:pt idx="1129">
                  <c:v>40976</c:v>
                </c:pt>
                <c:pt idx="1130">
                  <c:v>40977</c:v>
                </c:pt>
                <c:pt idx="1131">
                  <c:v>40980</c:v>
                </c:pt>
                <c:pt idx="1132">
                  <c:v>40981</c:v>
                </c:pt>
                <c:pt idx="1133">
                  <c:v>40982</c:v>
                </c:pt>
                <c:pt idx="1134">
                  <c:v>40983</c:v>
                </c:pt>
                <c:pt idx="1135">
                  <c:v>40984</c:v>
                </c:pt>
                <c:pt idx="1136">
                  <c:v>40987</c:v>
                </c:pt>
                <c:pt idx="1137">
                  <c:v>40988</c:v>
                </c:pt>
                <c:pt idx="1138">
                  <c:v>40989</c:v>
                </c:pt>
                <c:pt idx="1139">
                  <c:v>40990</c:v>
                </c:pt>
                <c:pt idx="1140">
                  <c:v>40991</c:v>
                </c:pt>
                <c:pt idx="1141">
                  <c:v>40994</c:v>
                </c:pt>
                <c:pt idx="1142">
                  <c:v>40995</c:v>
                </c:pt>
                <c:pt idx="1143">
                  <c:v>40996</c:v>
                </c:pt>
                <c:pt idx="1144">
                  <c:v>40997</c:v>
                </c:pt>
                <c:pt idx="1145">
                  <c:v>40998</c:v>
                </c:pt>
                <c:pt idx="1146">
                  <c:v>41001</c:v>
                </c:pt>
                <c:pt idx="1147">
                  <c:v>41002</c:v>
                </c:pt>
                <c:pt idx="1148">
                  <c:v>41003</c:v>
                </c:pt>
                <c:pt idx="1149">
                  <c:v>41004</c:v>
                </c:pt>
                <c:pt idx="1150">
                  <c:v>41009</c:v>
                </c:pt>
                <c:pt idx="1151">
                  <c:v>41010</c:v>
                </c:pt>
                <c:pt idx="1152">
                  <c:v>41011</c:v>
                </c:pt>
                <c:pt idx="1153">
                  <c:v>41012</c:v>
                </c:pt>
                <c:pt idx="1154">
                  <c:v>41015</c:v>
                </c:pt>
                <c:pt idx="1155">
                  <c:v>41016</c:v>
                </c:pt>
                <c:pt idx="1156">
                  <c:v>41017</c:v>
                </c:pt>
                <c:pt idx="1157">
                  <c:v>41018</c:v>
                </c:pt>
                <c:pt idx="1158">
                  <c:v>41019</c:v>
                </c:pt>
                <c:pt idx="1159">
                  <c:v>41022</c:v>
                </c:pt>
                <c:pt idx="1160">
                  <c:v>41023</c:v>
                </c:pt>
                <c:pt idx="1161">
                  <c:v>41024</c:v>
                </c:pt>
                <c:pt idx="1162">
                  <c:v>41025</c:v>
                </c:pt>
                <c:pt idx="1163">
                  <c:v>41026</c:v>
                </c:pt>
                <c:pt idx="1164">
                  <c:v>41029</c:v>
                </c:pt>
                <c:pt idx="1165">
                  <c:v>41030</c:v>
                </c:pt>
                <c:pt idx="1166">
                  <c:v>41031</c:v>
                </c:pt>
                <c:pt idx="1167">
                  <c:v>41032</c:v>
                </c:pt>
                <c:pt idx="1168">
                  <c:v>41033</c:v>
                </c:pt>
                <c:pt idx="1169">
                  <c:v>41036</c:v>
                </c:pt>
                <c:pt idx="1170">
                  <c:v>41037</c:v>
                </c:pt>
                <c:pt idx="1171">
                  <c:v>41038</c:v>
                </c:pt>
                <c:pt idx="1172">
                  <c:v>41039</c:v>
                </c:pt>
                <c:pt idx="1173">
                  <c:v>41040</c:v>
                </c:pt>
                <c:pt idx="1174">
                  <c:v>41043</c:v>
                </c:pt>
                <c:pt idx="1175">
                  <c:v>41044</c:v>
                </c:pt>
                <c:pt idx="1176">
                  <c:v>41045</c:v>
                </c:pt>
                <c:pt idx="1177">
                  <c:v>41046</c:v>
                </c:pt>
                <c:pt idx="1178">
                  <c:v>41047</c:v>
                </c:pt>
                <c:pt idx="1179">
                  <c:v>41050</c:v>
                </c:pt>
                <c:pt idx="1180">
                  <c:v>41051</c:v>
                </c:pt>
                <c:pt idx="1181">
                  <c:v>41052</c:v>
                </c:pt>
                <c:pt idx="1182">
                  <c:v>41053</c:v>
                </c:pt>
                <c:pt idx="1183">
                  <c:v>41054</c:v>
                </c:pt>
                <c:pt idx="1184">
                  <c:v>41057</c:v>
                </c:pt>
                <c:pt idx="1185">
                  <c:v>41058</c:v>
                </c:pt>
                <c:pt idx="1186">
                  <c:v>41059</c:v>
                </c:pt>
                <c:pt idx="1187">
                  <c:v>41060</c:v>
                </c:pt>
                <c:pt idx="1188">
                  <c:v>41061</c:v>
                </c:pt>
                <c:pt idx="1189">
                  <c:v>41064</c:v>
                </c:pt>
                <c:pt idx="1190">
                  <c:v>41065</c:v>
                </c:pt>
                <c:pt idx="1191">
                  <c:v>41066</c:v>
                </c:pt>
                <c:pt idx="1192">
                  <c:v>41067</c:v>
                </c:pt>
                <c:pt idx="1193">
                  <c:v>41068</c:v>
                </c:pt>
                <c:pt idx="1194">
                  <c:v>41071</c:v>
                </c:pt>
                <c:pt idx="1195">
                  <c:v>41072</c:v>
                </c:pt>
                <c:pt idx="1196">
                  <c:v>41073</c:v>
                </c:pt>
                <c:pt idx="1197">
                  <c:v>41074</c:v>
                </c:pt>
                <c:pt idx="1198">
                  <c:v>41075</c:v>
                </c:pt>
                <c:pt idx="1199">
                  <c:v>41078</c:v>
                </c:pt>
                <c:pt idx="1200">
                  <c:v>41079</c:v>
                </c:pt>
                <c:pt idx="1201">
                  <c:v>41080</c:v>
                </c:pt>
                <c:pt idx="1202">
                  <c:v>41081</c:v>
                </c:pt>
                <c:pt idx="1203">
                  <c:v>41082</c:v>
                </c:pt>
                <c:pt idx="1204">
                  <c:v>41085</c:v>
                </c:pt>
                <c:pt idx="1205">
                  <c:v>41086</c:v>
                </c:pt>
                <c:pt idx="1206">
                  <c:v>41087</c:v>
                </c:pt>
                <c:pt idx="1207">
                  <c:v>41088</c:v>
                </c:pt>
                <c:pt idx="1208">
                  <c:v>41089</c:v>
                </c:pt>
                <c:pt idx="1209">
                  <c:v>41092</c:v>
                </c:pt>
                <c:pt idx="1210">
                  <c:v>41093</c:v>
                </c:pt>
                <c:pt idx="1211">
                  <c:v>41094</c:v>
                </c:pt>
                <c:pt idx="1212">
                  <c:v>41095</c:v>
                </c:pt>
                <c:pt idx="1213">
                  <c:v>41096</c:v>
                </c:pt>
                <c:pt idx="1214">
                  <c:v>41099</c:v>
                </c:pt>
                <c:pt idx="1215">
                  <c:v>41100</c:v>
                </c:pt>
                <c:pt idx="1216">
                  <c:v>41101</c:v>
                </c:pt>
                <c:pt idx="1217">
                  <c:v>41102</c:v>
                </c:pt>
                <c:pt idx="1218">
                  <c:v>41103</c:v>
                </c:pt>
                <c:pt idx="1219">
                  <c:v>41106</c:v>
                </c:pt>
                <c:pt idx="1220">
                  <c:v>41107</c:v>
                </c:pt>
                <c:pt idx="1221">
                  <c:v>41108</c:v>
                </c:pt>
                <c:pt idx="1222">
                  <c:v>41109</c:v>
                </c:pt>
                <c:pt idx="1223">
                  <c:v>41110</c:v>
                </c:pt>
                <c:pt idx="1224">
                  <c:v>41113</c:v>
                </c:pt>
                <c:pt idx="1225">
                  <c:v>41114</c:v>
                </c:pt>
                <c:pt idx="1226">
                  <c:v>41115</c:v>
                </c:pt>
                <c:pt idx="1227">
                  <c:v>41116</c:v>
                </c:pt>
                <c:pt idx="1228">
                  <c:v>41117</c:v>
                </c:pt>
                <c:pt idx="1229">
                  <c:v>41120</c:v>
                </c:pt>
                <c:pt idx="1230">
                  <c:v>41121</c:v>
                </c:pt>
                <c:pt idx="1231">
                  <c:v>41122</c:v>
                </c:pt>
                <c:pt idx="1232">
                  <c:v>41123</c:v>
                </c:pt>
                <c:pt idx="1233">
                  <c:v>41124</c:v>
                </c:pt>
                <c:pt idx="1234">
                  <c:v>41127</c:v>
                </c:pt>
                <c:pt idx="1235">
                  <c:v>41128</c:v>
                </c:pt>
                <c:pt idx="1236">
                  <c:v>41129</c:v>
                </c:pt>
                <c:pt idx="1237">
                  <c:v>41130</c:v>
                </c:pt>
                <c:pt idx="1238">
                  <c:v>41131</c:v>
                </c:pt>
                <c:pt idx="1239">
                  <c:v>41134</c:v>
                </c:pt>
                <c:pt idx="1240">
                  <c:v>41135</c:v>
                </c:pt>
                <c:pt idx="1241">
                  <c:v>41136</c:v>
                </c:pt>
                <c:pt idx="1242">
                  <c:v>41137</c:v>
                </c:pt>
                <c:pt idx="1243">
                  <c:v>41138</c:v>
                </c:pt>
                <c:pt idx="1244">
                  <c:v>41141</c:v>
                </c:pt>
                <c:pt idx="1245">
                  <c:v>41142</c:v>
                </c:pt>
                <c:pt idx="1246">
                  <c:v>41143</c:v>
                </c:pt>
                <c:pt idx="1247">
                  <c:v>41144</c:v>
                </c:pt>
                <c:pt idx="1248">
                  <c:v>41145</c:v>
                </c:pt>
                <c:pt idx="1249">
                  <c:v>41148</c:v>
                </c:pt>
                <c:pt idx="1250">
                  <c:v>41149</c:v>
                </c:pt>
                <c:pt idx="1251">
                  <c:v>41150</c:v>
                </c:pt>
                <c:pt idx="1252">
                  <c:v>41151</c:v>
                </c:pt>
                <c:pt idx="1253">
                  <c:v>41152</c:v>
                </c:pt>
                <c:pt idx="1254">
                  <c:v>41155</c:v>
                </c:pt>
                <c:pt idx="1255">
                  <c:v>41156</c:v>
                </c:pt>
                <c:pt idx="1256">
                  <c:v>41157</c:v>
                </c:pt>
                <c:pt idx="1257">
                  <c:v>41158</c:v>
                </c:pt>
                <c:pt idx="1258">
                  <c:v>41159</c:v>
                </c:pt>
                <c:pt idx="1259">
                  <c:v>41162</c:v>
                </c:pt>
                <c:pt idx="1260">
                  <c:v>41163</c:v>
                </c:pt>
                <c:pt idx="1261">
                  <c:v>41164</c:v>
                </c:pt>
                <c:pt idx="1262">
                  <c:v>41165</c:v>
                </c:pt>
                <c:pt idx="1263">
                  <c:v>41166</c:v>
                </c:pt>
                <c:pt idx="1264">
                  <c:v>41169</c:v>
                </c:pt>
                <c:pt idx="1265">
                  <c:v>41170</c:v>
                </c:pt>
                <c:pt idx="1266">
                  <c:v>41171</c:v>
                </c:pt>
                <c:pt idx="1267">
                  <c:v>41172</c:v>
                </c:pt>
                <c:pt idx="1268">
                  <c:v>41173</c:v>
                </c:pt>
                <c:pt idx="1269">
                  <c:v>41176</c:v>
                </c:pt>
                <c:pt idx="1270">
                  <c:v>41177</c:v>
                </c:pt>
                <c:pt idx="1271">
                  <c:v>41178</c:v>
                </c:pt>
                <c:pt idx="1272">
                  <c:v>41179</c:v>
                </c:pt>
                <c:pt idx="1273">
                  <c:v>41180</c:v>
                </c:pt>
                <c:pt idx="1274">
                  <c:v>41183</c:v>
                </c:pt>
                <c:pt idx="1275">
                  <c:v>41184</c:v>
                </c:pt>
                <c:pt idx="1276">
                  <c:v>41185</c:v>
                </c:pt>
                <c:pt idx="1277">
                  <c:v>41186</c:v>
                </c:pt>
                <c:pt idx="1278">
                  <c:v>41187</c:v>
                </c:pt>
                <c:pt idx="1279">
                  <c:v>41190</c:v>
                </c:pt>
                <c:pt idx="1280">
                  <c:v>41191</c:v>
                </c:pt>
                <c:pt idx="1281">
                  <c:v>41192</c:v>
                </c:pt>
                <c:pt idx="1282">
                  <c:v>41193</c:v>
                </c:pt>
                <c:pt idx="1283">
                  <c:v>41194</c:v>
                </c:pt>
                <c:pt idx="1284">
                  <c:v>41197</c:v>
                </c:pt>
                <c:pt idx="1285">
                  <c:v>41198</c:v>
                </c:pt>
                <c:pt idx="1286">
                  <c:v>41199</c:v>
                </c:pt>
                <c:pt idx="1287">
                  <c:v>41200</c:v>
                </c:pt>
                <c:pt idx="1288">
                  <c:v>41201</c:v>
                </c:pt>
                <c:pt idx="1289">
                  <c:v>41204</c:v>
                </c:pt>
                <c:pt idx="1290">
                  <c:v>41205</c:v>
                </c:pt>
                <c:pt idx="1291">
                  <c:v>41206</c:v>
                </c:pt>
                <c:pt idx="1292">
                  <c:v>41207</c:v>
                </c:pt>
                <c:pt idx="1293">
                  <c:v>41208</c:v>
                </c:pt>
                <c:pt idx="1294">
                  <c:v>41211</c:v>
                </c:pt>
                <c:pt idx="1295">
                  <c:v>41212</c:v>
                </c:pt>
                <c:pt idx="1296">
                  <c:v>41213</c:v>
                </c:pt>
                <c:pt idx="1297">
                  <c:v>41214</c:v>
                </c:pt>
                <c:pt idx="1298">
                  <c:v>41215</c:v>
                </c:pt>
                <c:pt idx="1299">
                  <c:v>41218</c:v>
                </c:pt>
                <c:pt idx="1300">
                  <c:v>41219</c:v>
                </c:pt>
                <c:pt idx="1301">
                  <c:v>41220</c:v>
                </c:pt>
                <c:pt idx="1302">
                  <c:v>41221</c:v>
                </c:pt>
                <c:pt idx="1303">
                  <c:v>41222</c:v>
                </c:pt>
                <c:pt idx="1304">
                  <c:v>41225</c:v>
                </c:pt>
                <c:pt idx="1305">
                  <c:v>41226</c:v>
                </c:pt>
                <c:pt idx="1306">
                  <c:v>41227</c:v>
                </c:pt>
                <c:pt idx="1307">
                  <c:v>41228</c:v>
                </c:pt>
                <c:pt idx="1308">
                  <c:v>41229</c:v>
                </c:pt>
                <c:pt idx="1309">
                  <c:v>41232</c:v>
                </c:pt>
                <c:pt idx="1310">
                  <c:v>41233</c:v>
                </c:pt>
                <c:pt idx="1311">
                  <c:v>41234</c:v>
                </c:pt>
                <c:pt idx="1312">
                  <c:v>41235</c:v>
                </c:pt>
                <c:pt idx="1313">
                  <c:v>41236</c:v>
                </c:pt>
                <c:pt idx="1314">
                  <c:v>41239</c:v>
                </c:pt>
                <c:pt idx="1315">
                  <c:v>41240</c:v>
                </c:pt>
                <c:pt idx="1316">
                  <c:v>41241</c:v>
                </c:pt>
                <c:pt idx="1317">
                  <c:v>41242</c:v>
                </c:pt>
                <c:pt idx="1318">
                  <c:v>41243</c:v>
                </c:pt>
                <c:pt idx="1319">
                  <c:v>41246</c:v>
                </c:pt>
                <c:pt idx="1320">
                  <c:v>41247</c:v>
                </c:pt>
                <c:pt idx="1321">
                  <c:v>41248</c:v>
                </c:pt>
                <c:pt idx="1322">
                  <c:v>41249</c:v>
                </c:pt>
                <c:pt idx="1323">
                  <c:v>41250</c:v>
                </c:pt>
                <c:pt idx="1324">
                  <c:v>41253</c:v>
                </c:pt>
                <c:pt idx="1325">
                  <c:v>41254</c:v>
                </c:pt>
                <c:pt idx="1326">
                  <c:v>41255</c:v>
                </c:pt>
                <c:pt idx="1327">
                  <c:v>41256</c:v>
                </c:pt>
                <c:pt idx="1328">
                  <c:v>41257</c:v>
                </c:pt>
                <c:pt idx="1329">
                  <c:v>41260</c:v>
                </c:pt>
                <c:pt idx="1330">
                  <c:v>41261</c:v>
                </c:pt>
                <c:pt idx="1331">
                  <c:v>41262</c:v>
                </c:pt>
                <c:pt idx="1332">
                  <c:v>41263</c:v>
                </c:pt>
                <c:pt idx="1333">
                  <c:v>41264</c:v>
                </c:pt>
                <c:pt idx="1334">
                  <c:v>41267</c:v>
                </c:pt>
                <c:pt idx="1335">
                  <c:v>41270</c:v>
                </c:pt>
                <c:pt idx="1336">
                  <c:v>41271</c:v>
                </c:pt>
                <c:pt idx="1337">
                  <c:v>41274</c:v>
                </c:pt>
                <c:pt idx="1338">
                  <c:v>41276</c:v>
                </c:pt>
                <c:pt idx="1339">
                  <c:v>41277</c:v>
                </c:pt>
                <c:pt idx="1340">
                  <c:v>41278</c:v>
                </c:pt>
                <c:pt idx="1341">
                  <c:v>41281</c:v>
                </c:pt>
                <c:pt idx="1342">
                  <c:v>41282</c:v>
                </c:pt>
                <c:pt idx="1343">
                  <c:v>41283</c:v>
                </c:pt>
                <c:pt idx="1344">
                  <c:v>41284</c:v>
                </c:pt>
                <c:pt idx="1345">
                  <c:v>41285</c:v>
                </c:pt>
                <c:pt idx="1346">
                  <c:v>41288</c:v>
                </c:pt>
                <c:pt idx="1347">
                  <c:v>41289</c:v>
                </c:pt>
                <c:pt idx="1348">
                  <c:v>41290</c:v>
                </c:pt>
                <c:pt idx="1349">
                  <c:v>41291</c:v>
                </c:pt>
                <c:pt idx="1350">
                  <c:v>41292</c:v>
                </c:pt>
                <c:pt idx="1351">
                  <c:v>41295</c:v>
                </c:pt>
                <c:pt idx="1352">
                  <c:v>41296</c:v>
                </c:pt>
                <c:pt idx="1353">
                  <c:v>41297</c:v>
                </c:pt>
                <c:pt idx="1354">
                  <c:v>41298</c:v>
                </c:pt>
                <c:pt idx="1355">
                  <c:v>41299</c:v>
                </c:pt>
                <c:pt idx="1356">
                  <c:v>41302</c:v>
                </c:pt>
                <c:pt idx="1357">
                  <c:v>41303</c:v>
                </c:pt>
                <c:pt idx="1358">
                  <c:v>41304</c:v>
                </c:pt>
                <c:pt idx="1359">
                  <c:v>41305</c:v>
                </c:pt>
                <c:pt idx="1360">
                  <c:v>41306</c:v>
                </c:pt>
                <c:pt idx="1361">
                  <c:v>41309</c:v>
                </c:pt>
                <c:pt idx="1362">
                  <c:v>41310</c:v>
                </c:pt>
                <c:pt idx="1363">
                  <c:v>41311</c:v>
                </c:pt>
                <c:pt idx="1364">
                  <c:v>41312</c:v>
                </c:pt>
                <c:pt idx="1365">
                  <c:v>41313</c:v>
                </c:pt>
                <c:pt idx="1366">
                  <c:v>41316</c:v>
                </c:pt>
                <c:pt idx="1367">
                  <c:v>41317</c:v>
                </c:pt>
                <c:pt idx="1368">
                  <c:v>41318</c:v>
                </c:pt>
                <c:pt idx="1369">
                  <c:v>41319</c:v>
                </c:pt>
                <c:pt idx="1370">
                  <c:v>41320</c:v>
                </c:pt>
                <c:pt idx="1371">
                  <c:v>41323</c:v>
                </c:pt>
                <c:pt idx="1372">
                  <c:v>41324</c:v>
                </c:pt>
                <c:pt idx="1373">
                  <c:v>41325</c:v>
                </c:pt>
                <c:pt idx="1374">
                  <c:v>41326</c:v>
                </c:pt>
                <c:pt idx="1375">
                  <c:v>41327</c:v>
                </c:pt>
                <c:pt idx="1376">
                  <c:v>41330</c:v>
                </c:pt>
                <c:pt idx="1377">
                  <c:v>41331</c:v>
                </c:pt>
                <c:pt idx="1378">
                  <c:v>41332</c:v>
                </c:pt>
                <c:pt idx="1379">
                  <c:v>41333</c:v>
                </c:pt>
                <c:pt idx="1380">
                  <c:v>41334</c:v>
                </c:pt>
                <c:pt idx="1381">
                  <c:v>41337</c:v>
                </c:pt>
                <c:pt idx="1382">
                  <c:v>41338</c:v>
                </c:pt>
                <c:pt idx="1383">
                  <c:v>41339</c:v>
                </c:pt>
                <c:pt idx="1384">
                  <c:v>41340</c:v>
                </c:pt>
                <c:pt idx="1385">
                  <c:v>41341</c:v>
                </c:pt>
                <c:pt idx="1386">
                  <c:v>41344</c:v>
                </c:pt>
                <c:pt idx="1387">
                  <c:v>41345</c:v>
                </c:pt>
                <c:pt idx="1388">
                  <c:v>41346</c:v>
                </c:pt>
                <c:pt idx="1389">
                  <c:v>41347</c:v>
                </c:pt>
                <c:pt idx="1390">
                  <c:v>41348</c:v>
                </c:pt>
                <c:pt idx="1391">
                  <c:v>41351</c:v>
                </c:pt>
                <c:pt idx="1392">
                  <c:v>41352</c:v>
                </c:pt>
                <c:pt idx="1393">
                  <c:v>41353</c:v>
                </c:pt>
                <c:pt idx="1394">
                  <c:v>41354</c:v>
                </c:pt>
                <c:pt idx="1395">
                  <c:v>41355</c:v>
                </c:pt>
                <c:pt idx="1396">
                  <c:v>41358</c:v>
                </c:pt>
                <c:pt idx="1397">
                  <c:v>41359</c:v>
                </c:pt>
                <c:pt idx="1398">
                  <c:v>41360</c:v>
                </c:pt>
                <c:pt idx="1399">
                  <c:v>41361</c:v>
                </c:pt>
                <c:pt idx="1400">
                  <c:v>41366</c:v>
                </c:pt>
                <c:pt idx="1401">
                  <c:v>41367</c:v>
                </c:pt>
                <c:pt idx="1402">
                  <c:v>41368</c:v>
                </c:pt>
                <c:pt idx="1403">
                  <c:v>41369</c:v>
                </c:pt>
                <c:pt idx="1404">
                  <c:v>41372</c:v>
                </c:pt>
                <c:pt idx="1405">
                  <c:v>41373</c:v>
                </c:pt>
                <c:pt idx="1406">
                  <c:v>41374</c:v>
                </c:pt>
                <c:pt idx="1407">
                  <c:v>41375</c:v>
                </c:pt>
                <c:pt idx="1408">
                  <c:v>41376</c:v>
                </c:pt>
                <c:pt idx="1409">
                  <c:v>41379</c:v>
                </c:pt>
                <c:pt idx="1410">
                  <c:v>41380</c:v>
                </c:pt>
                <c:pt idx="1411">
                  <c:v>41381</c:v>
                </c:pt>
                <c:pt idx="1412">
                  <c:v>41382</c:v>
                </c:pt>
                <c:pt idx="1413">
                  <c:v>41383</c:v>
                </c:pt>
                <c:pt idx="1414">
                  <c:v>41386</c:v>
                </c:pt>
                <c:pt idx="1415">
                  <c:v>41387</c:v>
                </c:pt>
                <c:pt idx="1416">
                  <c:v>41388</c:v>
                </c:pt>
                <c:pt idx="1417">
                  <c:v>41389</c:v>
                </c:pt>
                <c:pt idx="1418">
                  <c:v>41390</c:v>
                </c:pt>
                <c:pt idx="1419">
                  <c:v>41393</c:v>
                </c:pt>
                <c:pt idx="1420">
                  <c:v>41394</c:v>
                </c:pt>
                <c:pt idx="1421">
                  <c:v>41395</c:v>
                </c:pt>
                <c:pt idx="1422">
                  <c:v>41396</c:v>
                </c:pt>
                <c:pt idx="1423">
                  <c:v>41397</c:v>
                </c:pt>
                <c:pt idx="1424">
                  <c:v>41400</c:v>
                </c:pt>
                <c:pt idx="1425">
                  <c:v>41401</c:v>
                </c:pt>
                <c:pt idx="1426">
                  <c:v>41402</c:v>
                </c:pt>
                <c:pt idx="1427">
                  <c:v>41403</c:v>
                </c:pt>
                <c:pt idx="1428">
                  <c:v>41404</c:v>
                </c:pt>
                <c:pt idx="1429">
                  <c:v>41407</c:v>
                </c:pt>
                <c:pt idx="1430">
                  <c:v>41408</c:v>
                </c:pt>
                <c:pt idx="1431">
                  <c:v>41409</c:v>
                </c:pt>
                <c:pt idx="1432">
                  <c:v>41410</c:v>
                </c:pt>
                <c:pt idx="1433">
                  <c:v>41411</c:v>
                </c:pt>
                <c:pt idx="1434">
                  <c:v>41414</c:v>
                </c:pt>
                <c:pt idx="1435">
                  <c:v>41415</c:v>
                </c:pt>
                <c:pt idx="1436">
                  <c:v>41416</c:v>
                </c:pt>
                <c:pt idx="1437">
                  <c:v>41417</c:v>
                </c:pt>
                <c:pt idx="1438">
                  <c:v>41418</c:v>
                </c:pt>
                <c:pt idx="1439">
                  <c:v>41421</c:v>
                </c:pt>
                <c:pt idx="1440">
                  <c:v>41422</c:v>
                </c:pt>
                <c:pt idx="1441">
                  <c:v>41423</c:v>
                </c:pt>
                <c:pt idx="1442">
                  <c:v>41424</c:v>
                </c:pt>
                <c:pt idx="1443">
                  <c:v>41425</c:v>
                </c:pt>
                <c:pt idx="1444">
                  <c:v>41428</c:v>
                </c:pt>
                <c:pt idx="1445">
                  <c:v>41429</c:v>
                </c:pt>
                <c:pt idx="1446">
                  <c:v>41430</c:v>
                </c:pt>
                <c:pt idx="1447">
                  <c:v>41431</c:v>
                </c:pt>
                <c:pt idx="1448">
                  <c:v>41432</c:v>
                </c:pt>
                <c:pt idx="1449">
                  <c:v>41435</c:v>
                </c:pt>
                <c:pt idx="1450">
                  <c:v>41436</c:v>
                </c:pt>
                <c:pt idx="1451">
                  <c:v>41437</c:v>
                </c:pt>
                <c:pt idx="1452">
                  <c:v>41438</c:v>
                </c:pt>
                <c:pt idx="1453">
                  <c:v>41439</c:v>
                </c:pt>
                <c:pt idx="1454">
                  <c:v>41442</c:v>
                </c:pt>
                <c:pt idx="1455">
                  <c:v>41443</c:v>
                </c:pt>
                <c:pt idx="1456">
                  <c:v>41444</c:v>
                </c:pt>
                <c:pt idx="1457">
                  <c:v>41445</c:v>
                </c:pt>
                <c:pt idx="1458">
                  <c:v>41446</c:v>
                </c:pt>
                <c:pt idx="1459">
                  <c:v>41449</c:v>
                </c:pt>
                <c:pt idx="1460">
                  <c:v>41450</c:v>
                </c:pt>
                <c:pt idx="1461">
                  <c:v>41451</c:v>
                </c:pt>
                <c:pt idx="1462">
                  <c:v>41452</c:v>
                </c:pt>
                <c:pt idx="1463">
                  <c:v>41453</c:v>
                </c:pt>
                <c:pt idx="1464">
                  <c:v>41456</c:v>
                </c:pt>
                <c:pt idx="1465">
                  <c:v>41457</c:v>
                </c:pt>
                <c:pt idx="1466">
                  <c:v>41458</c:v>
                </c:pt>
                <c:pt idx="1467">
                  <c:v>41459</c:v>
                </c:pt>
                <c:pt idx="1468">
                  <c:v>41460</c:v>
                </c:pt>
                <c:pt idx="1469">
                  <c:v>41463</c:v>
                </c:pt>
                <c:pt idx="1470">
                  <c:v>41464</c:v>
                </c:pt>
                <c:pt idx="1471">
                  <c:v>41465</c:v>
                </c:pt>
                <c:pt idx="1472">
                  <c:v>41466</c:v>
                </c:pt>
                <c:pt idx="1473">
                  <c:v>41467</c:v>
                </c:pt>
                <c:pt idx="1474">
                  <c:v>41470</c:v>
                </c:pt>
                <c:pt idx="1475">
                  <c:v>41471</c:v>
                </c:pt>
                <c:pt idx="1476">
                  <c:v>41472</c:v>
                </c:pt>
                <c:pt idx="1477">
                  <c:v>41473</c:v>
                </c:pt>
                <c:pt idx="1478">
                  <c:v>41474</c:v>
                </c:pt>
                <c:pt idx="1479">
                  <c:v>41477</c:v>
                </c:pt>
                <c:pt idx="1480">
                  <c:v>41478</c:v>
                </c:pt>
                <c:pt idx="1481">
                  <c:v>41479</c:v>
                </c:pt>
                <c:pt idx="1482">
                  <c:v>41480</c:v>
                </c:pt>
                <c:pt idx="1483">
                  <c:v>41481</c:v>
                </c:pt>
                <c:pt idx="1484">
                  <c:v>41484</c:v>
                </c:pt>
                <c:pt idx="1485">
                  <c:v>41485</c:v>
                </c:pt>
                <c:pt idx="1486">
                  <c:v>41486</c:v>
                </c:pt>
                <c:pt idx="1487">
                  <c:v>41487</c:v>
                </c:pt>
                <c:pt idx="1488">
                  <c:v>41488</c:v>
                </c:pt>
                <c:pt idx="1489">
                  <c:v>41491</c:v>
                </c:pt>
                <c:pt idx="1490">
                  <c:v>41492</c:v>
                </c:pt>
                <c:pt idx="1491">
                  <c:v>41493</c:v>
                </c:pt>
                <c:pt idx="1492">
                  <c:v>41494</c:v>
                </c:pt>
                <c:pt idx="1493">
                  <c:v>41495</c:v>
                </c:pt>
                <c:pt idx="1494">
                  <c:v>41498</c:v>
                </c:pt>
                <c:pt idx="1495">
                  <c:v>41499</c:v>
                </c:pt>
                <c:pt idx="1496">
                  <c:v>41500</c:v>
                </c:pt>
                <c:pt idx="1497">
                  <c:v>41501</c:v>
                </c:pt>
                <c:pt idx="1498">
                  <c:v>41502</c:v>
                </c:pt>
                <c:pt idx="1499">
                  <c:v>41505</c:v>
                </c:pt>
                <c:pt idx="1500">
                  <c:v>41506</c:v>
                </c:pt>
                <c:pt idx="1501">
                  <c:v>41507</c:v>
                </c:pt>
                <c:pt idx="1502">
                  <c:v>41508</c:v>
                </c:pt>
                <c:pt idx="1503">
                  <c:v>41509</c:v>
                </c:pt>
                <c:pt idx="1504">
                  <c:v>41512</c:v>
                </c:pt>
                <c:pt idx="1505">
                  <c:v>41513</c:v>
                </c:pt>
                <c:pt idx="1506">
                  <c:v>41514</c:v>
                </c:pt>
                <c:pt idx="1507">
                  <c:v>41515</c:v>
                </c:pt>
                <c:pt idx="1508">
                  <c:v>41516</c:v>
                </c:pt>
                <c:pt idx="1509">
                  <c:v>41519</c:v>
                </c:pt>
                <c:pt idx="1510">
                  <c:v>41520</c:v>
                </c:pt>
                <c:pt idx="1511">
                  <c:v>41521</c:v>
                </c:pt>
                <c:pt idx="1512">
                  <c:v>41522</c:v>
                </c:pt>
                <c:pt idx="1513">
                  <c:v>41523</c:v>
                </c:pt>
                <c:pt idx="1514">
                  <c:v>41526</c:v>
                </c:pt>
                <c:pt idx="1515">
                  <c:v>41527</c:v>
                </c:pt>
                <c:pt idx="1516">
                  <c:v>41528</c:v>
                </c:pt>
                <c:pt idx="1517">
                  <c:v>41529</c:v>
                </c:pt>
                <c:pt idx="1518">
                  <c:v>41530</c:v>
                </c:pt>
                <c:pt idx="1519">
                  <c:v>41533</c:v>
                </c:pt>
                <c:pt idx="1520">
                  <c:v>41534</c:v>
                </c:pt>
                <c:pt idx="1521">
                  <c:v>41535</c:v>
                </c:pt>
                <c:pt idx="1522">
                  <c:v>41536</c:v>
                </c:pt>
                <c:pt idx="1523">
                  <c:v>41537</c:v>
                </c:pt>
                <c:pt idx="1524">
                  <c:v>41540</c:v>
                </c:pt>
                <c:pt idx="1525">
                  <c:v>41541</c:v>
                </c:pt>
                <c:pt idx="1526">
                  <c:v>41542</c:v>
                </c:pt>
                <c:pt idx="1527">
                  <c:v>41543</c:v>
                </c:pt>
                <c:pt idx="1528">
                  <c:v>41544</c:v>
                </c:pt>
                <c:pt idx="1529">
                  <c:v>41547</c:v>
                </c:pt>
                <c:pt idx="1530">
                  <c:v>41548</c:v>
                </c:pt>
                <c:pt idx="1531">
                  <c:v>41549</c:v>
                </c:pt>
                <c:pt idx="1532">
                  <c:v>41550</c:v>
                </c:pt>
                <c:pt idx="1533">
                  <c:v>41551</c:v>
                </c:pt>
                <c:pt idx="1534">
                  <c:v>41554</c:v>
                </c:pt>
                <c:pt idx="1535">
                  <c:v>41555</c:v>
                </c:pt>
                <c:pt idx="1536">
                  <c:v>41556</c:v>
                </c:pt>
                <c:pt idx="1537">
                  <c:v>41557</c:v>
                </c:pt>
                <c:pt idx="1538">
                  <c:v>41558</c:v>
                </c:pt>
                <c:pt idx="1539">
                  <c:v>41561</c:v>
                </c:pt>
                <c:pt idx="1540">
                  <c:v>41562</c:v>
                </c:pt>
                <c:pt idx="1541">
                  <c:v>41563</c:v>
                </c:pt>
                <c:pt idx="1542">
                  <c:v>41564</c:v>
                </c:pt>
                <c:pt idx="1543">
                  <c:v>41565</c:v>
                </c:pt>
                <c:pt idx="1544">
                  <c:v>41568</c:v>
                </c:pt>
                <c:pt idx="1545">
                  <c:v>41569</c:v>
                </c:pt>
                <c:pt idx="1546">
                  <c:v>41570</c:v>
                </c:pt>
                <c:pt idx="1547">
                  <c:v>41571</c:v>
                </c:pt>
                <c:pt idx="1548">
                  <c:v>41572</c:v>
                </c:pt>
                <c:pt idx="1549">
                  <c:v>41575</c:v>
                </c:pt>
                <c:pt idx="1550">
                  <c:v>41576</c:v>
                </c:pt>
                <c:pt idx="1551">
                  <c:v>41577</c:v>
                </c:pt>
                <c:pt idx="1552">
                  <c:v>41578</c:v>
                </c:pt>
                <c:pt idx="1553">
                  <c:v>41579</c:v>
                </c:pt>
                <c:pt idx="1554">
                  <c:v>41582</c:v>
                </c:pt>
                <c:pt idx="1555">
                  <c:v>41583</c:v>
                </c:pt>
                <c:pt idx="1556">
                  <c:v>41584</c:v>
                </c:pt>
                <c:pt idx="1557">
                  <c:v>41585</c:v>
                </c:pt>
                <c:pt idx="1558">
                  <c:v>41586</c:v>
                </c:pt>
                <c:pt idx="1559">
                  <c:v>41589</c:v>
                </c:pt>
                <c:pt idx="1560">
                  <c:v>41590</c:v>
                </c:pt>
                <c:pt idx="1561">
                  <c:v>41591</c:v>
                </c:pt>
                <c:pt idx="1562">
                  <c:v>41592</c:v>
                </c:pt>
                <c:pt idx="1563">
                  <c:v>41593</c:v>
                </c:pt>
                <c:pt idx="1564">
                  <c:v>41596</c:v>
                </c:pt>
                <c:pt idx="1565">
                  <c:v>41597</c:v>
                </c:pt>
                <c:pt idx="1566">
                  <c:v>41598</c:v>
                </c:pt>
                <c:pt idx="1567">
                  <c:v>41599</c:v>
                </c:pt>
                <c:pt idx="1568">
                  <c:v>41600</c:v>
                </c:pt>
                <c:pt idx="1569">
                  <c:v>41603</c:v>
                </c:pt>
                <c:pt idx="1570">
                  <c:v>41604</c:v>
                </c:pt>
                <c:pt idx="1571">
                  <c:v>41605</c:v>
                </c:pt>
                <c:pt idx="1572">
                  <c:v>41606</c:v>
                </c:pt>
                <c:pt idx="1573">
                  <c:v>41607</c:v>
                </c:pt>
                <c:pt idx="1574">
                  <c:v>41610</c:v>
                </c:pt>
                <c:pt idx="1575">
                  <c:v>41611</c:v>
                </c:pt>
                <c:pt idx="1576">
                  <c:v>41612</c:v>
                </c:pt>
                <c:pt idx="1577">
                  <c:v>41613</c:v>
                </c:pt>
                <c:pt idx="1578">
                  <c:v>41614</c:v>
                </c:pt>
                <c:pt idx="1579">
                  <c:v>41617</c:v>
                </c:pt>
                <c:pt idx="1580">
                  <c:v>41618</c:v>
                </c:pt>
                <c:pt idx="1581">
                  <c:v>41619</c:v>
                </c:pt>
                <c:pt idx="1582">
                  <c:v>41620</c:v>
                </c:pt>
                <c:pt idx="1583">
                  <c:v>41621</c:v>
                </c:pt>
                <c:pt idx="1584">
                  <c:v>41624</c:v>
                </c:pt>
                <c:pt idx="1585">
                  <c:v>41625</c:v>
                </c:pt>
                <c:pt idx="1586">
                  <c:v>41626</c:v>
                </c:pt>
                <c:pt idx="1587">
                  <c:v>41627</c:v>
                </c:pt>
                <c:pt idx="1588">
                  <c:v>41628</c:v>
                </c:pt>
                <c:pt idx="1589">
                  <c:v>41631</c:v>
                </c:pt>
                <c:pt idx="1590">
                  <c:v>41632</c:v>
                </c:pt>
                <c:pt idx="1591">
                  <c:v>41635</c:v>
                </c:pt>
                <c:pt idx="1592">
                  <c:v>41638</c:v>
                </c:pt>
                <c:pt idx="1593">
                  <c:v>41639</c:v>
                </c:pt>
                <c:pt idx="1594">
                  <c:v>41641</c:v>
                </c:pt>
                <c:pt idx="1595">
                  <c:v>41642</c:v>
                </c:pt>
                <c:pt idx="1596">
                  <c:v>41645</c:v>
                </c:pt>
                <c:pt idx="1597">
                  <c:v>41646</c:v>
                </c:pt>
                <c:pt idx="1598">
                  <c:v>41647</c:v>
                </c:pt>
                <c:pt idx="1599">
                  <c:v>41648</c:v>
                </c:pt>
                <c:pt idx="1600">
                  <c:v>41649</c:v>
                </c:pt>
                <c:pt idx="1601">
                  <c:v>41652</c:v>
                </c:pt>
                <c:pt idx="1602">
                  <c:v>41653</c:v>
                </c:pt>
                <c:pt idx="1603">
                  <c:v>41654</c:v>
                </c:pt>
                <c:pt idx="1604">
                  <c:v>41655</c:v>
                </c:pt>
                <c:pt idx="1605">
                  <c:v>41656</c:v>
                </c:pt>
                <c:pt idx="1606">
                  <c:v>41659</c:v>
                </c:pt>
                <c:pt idx="1607">
                  <c:v>41660</c:v>
                </c:pt>
                <c:pt idx="1608">
                  <c:v>41661</c:v>
                </c:pt>
                <c:pt idx="1609">
                  <c:v>41662</c:v>
                </c:pt>
                <c:pt idx="1610">
                  <c:v>41663</c:v>
                </c:pt>
                <c:pt idx="1611">
                  <c:v>41666</c:v>
                </c:pt>
                <c:pt idx="1612">
                  <c:v>41667</c:v>
                </c:pt>
                <c:pt idx="1613">
                  <c:v>41668</c:v>
                </c:pt>
                <c:pt idx="1614">
                  <c:v>41669</c:v>
                </c:pt>
                <c:pt idx="1615">
                  <c:v>41670</c:v>
                </c:pt>
                <c:pt idx="1616">
                  <c:v>41673</c:v>
                </c:pt>
                <c:pt idx="1617">
                  <c:v>41674</c:v>
                </c:pt>
                <c:pt idx="1618">
                  <c:v>41675</c:v>
                </c:pt>
                <c:pt idx="1619">
                  <c:v>41676</c:v>
                </c:pt>
                <c:pt idx="1620">
                  <c:v>41677</c:v>
                </c:pt>
                <c:pt idx="1621">
                  <c:v>41680</c:v>
                </c:pt>
                <c:pt idx="1622">
                  <c:v>41681</c:v>
                </c:pt>
                <c:pt idx="1623">
                  <c:v>41682</c:v>
                </c:pt>
                <c:pt idx="1624">
                  <c:v>41683</c:v>
                </c:pt>
                <c:pt idx="1625">
                  <c:v>41684</c:v>
                </c:pt>
                <c:pt idx="1626">
                  <c:v>41687</c:v>
                </c:pt>
                <c:pt idx="1627">
                  <c:v>41688</c:v>
                </c:pt>
                <c:pt idx="1628">
                  <c:v>41689</c:v>
                </c:pt>
                <c:pt idx="1629">
                  <c:v>41690</c:v>
                </c:pt>
                <c:pt idx="1630">
                  <c:v>41691</c:v>
                </c:pt>
                <c:pt idx="1631">
                  <c:v>41694</c:v>
                </c:pt>
                <c:pt idx="1632">
                  <c:v>41695</c:v>
                </c:pt>
                <c:pt idx="1633">
                  <c:v>41696</c:v>
                </c:pt>
                <c:pt idx="1634">
                  <c:v>41697</c:v>
                </c:pt>
                <c:pt idx="1635">
                  <c:v>41698</c:v>
                </c:pt>
                <c:pt idx="1636">
                  <c:v>41701</c:v>
                </c:pt>
                <c:pt idx="1637">
                  <c:v>41702</c:v>
                </c:pt>
                <c:pt idx="1638">
                  <c:v>41703</c:v>
                </c:pt>
                <c:pt idx="1639">
                  <c:v>41704</c:v>
                </c:pt>
                <c:pt idx="1640">
                  <c:v>41705</c:v>
                </c:pt>
                <c:pt idx="1641">
                  <c:v>41708</c:v>
                </c:pt>
                <c:pt idx="1642">
                  <c:v>41709</c:v>
                </c:pt>
                <c:pt idx="1643">
                  <c:v>41710</c:v>
                </c:pt>
                <c:pt idx="1644">
                  <c:v>41711</c:v>
                </c:pt>
                <c:pt idx="1645">
                  <c:v>41712</c:v>
                </c:pt>
                <c:pt idx="1646">
                  <c:v>41715</c:v>
                </c:pt>
                <c:pt idx="1647">
                  <c:v>41716</c:v>
                </c:pt>
                <c:pt idx="1648">
                  <c:v>41717</c:v>
                </c:pt>
                <c:pt idx="1649">
                  <c:v>41718</c:v>
                </c:pt>
                <c:pt idx="1650">
                  <c:v>41719</c:v>
                </c:pt>
                <c:pt idx="1651">
                  <c:v>41722</c:v>
                </c:pt>
                <c:pt idx="1652">
                  <c:v>41723</c:v>
                </c:pt>
                <c:pt idx="1653">
                  <c:v>41724</c:v>
                </c:pt>
                <c:pt idx="1654">
                  <c:v>41725</c:v>
                </c:pt>
                <c:pt idx="1655">
                  <c:v>41726</c:v>
                </c:pt>
                <c:pt idx="1656">
                  <c:v>41729</c:v>
                </c:pt>
                <c:pt idx="1657">
                  <c:v>41730</c:v>
                </c:pt>
                <c:pt idx="1658">
                  <c:v>41731</c:v>
                </c:pt>
                <c:pt idx="1659">
                  <c:v>41732</c:v>
                </c:pt>
                <c:pt idx="1660">
                  <c:v>41733</c:v>
                </c:pt>
                <c:pt idx="1661">
                  <c:v>41736</c:v>
                </c:pt>
                <c:pt idx="1662">
                  <c:v>41737</c:v>
                </c:pt>
                <c:pt idx="1663">
                  <c:v>41738</c:v>
                </c:pt>
                <c:pt idx="1664">
                  <c:v>41739</c:v>
                </c:pt>
                <c:pt idx="1665">
                  <c:v>41740</c:v>
                </c:pt>
                <c:pt idx="1666">
                  <c:v>41743</c:v>
                </c:pt>
                <c:pt idx="1667">
                  <c:v>41744</c:v>
                </c:pt>
                <c:pt idx="1668">
                  <c:v>41745</c:v>
                </c:pt>
                <c:pt idx="1669">
                  <c:v>41746</c:v>
                </c:pt>
                <c:pt idx="1670">
                  <c:v>41751</c:v>
                </c:pt>
                <c:pt idx="1671">
                  <c:v>41752</c:v>
                </c:pt>
                <c:pt idx="1672">
                  <c:v>41753</c:v>
                </c:pt>
                <c:pt idx="1673">
                  <c:v>41754</c:v>
                </c:pt>
                <c:pt idx="1674">
                  <c:v>41757</c:v>
                </c:pt>
                <c:pt idx="1675">
                  <c:v>41758</c:v>
                </c:pt>
                <c:pt idx="1676">
                  <c:v>41759</c:v>
                </c:pt>
                <c:pt idx="1677">
                  <c:v>41760</c:v>
                </c:pt>
                <c:pt idx="1678">
                  <c:v>41761</c:v>
                </c:pt>
                <c:pt idx="1679">
                  <c:v>41764</c:v>
                </c:pt>
                <c:pt idx="1680">
                  <c:v>41765</c:v>
                </c:pt>
                <c:pt idx="1681">
                  <c:v>41766</c:v>
                </c:pt>
                <c:pt idx="1682">
                  <c:v>41767</c:v>
                </c:pt>
                <c:pt idx="1683">
                  <c:v>41768</c:v>
                </c:pt>
                <c:pt idx="1684">
                  <c:v>41771</c:v>
                </c:pt>
                <c:pt idx="1685">
                  <c:v>41772</c:v>
                </c:pt>
                <c:pt idx="1686">
                  <c:v>41773</c:v>
                </c:pt>
                <c:pt idx="1687">
                  <c:v>41774</c:v>
                </c:pt>
                <c:pt idx="1688">
                  <c:v>41775</c:v>
                </c:pt>
                <c:pt idx="1689">
                  <c:v>41778</c:v>
                </c:pt>
                <c:pt idx="1690">
                  <c:v>41779</c:v>
                </c:pt>
                <c:pt idx="1691">
                  <c:v>41780</c:v>
                </c:pt>
                <c:pt idx="1692">
                  <c:v>41781</c:v>
                </c:pt>
                <c:pt idx="1693">
                  <c:v>41782</c:v>
                </c:pt>
                <c:pt idx="1694">
                  <c:v>41785</c:v>
                </c:pt>
                <c:pt idx="1695">
                  <c:v>41786</c:v>
                </c:pt>
                <c:pt idx="1696">
                  <c:v>41787</c:v>
                </c:pt>
                <c:pt idx="1697">
                  <c:v>41788</c:v>
                </c:pt>
                <c:pt idx="1698">
                  <c:v>41789</c:v>
                </c:pt>
                <c:pt idx="1699">
                  <c:v>41792</c:v>
                </c:pt>
                <c:pt idx="1700">
                  <c:v>41793</c:v>
                </c:pt>
                <c:pt idx="1701">
                  <c:v>41794</c:v>
                </c:pt>
                <c:pt idx="1702">
                  <c:v>41795</c:v>
                </c:pt>
                <c:pt idx="1703">
                  <c:v>41796</c:v>
                </c:pt>
                <c:pt idx="1704">
                  <c:v>41799</c:v>
                </c:pt>
                <c:pt idx="1705">
                  <c:v>41800</c:v>
                </c:pt>
                <c:pt idx="1706">
                  <c:v>41801</c:v>
                </c:pt>
                <c:pt idx="1707">
                  <c:v>41802</c:v>
                </c:pt>
                <c:pt idx="1708">
                  <c:v>41803</c:v>
                </c:pt>
                <c:pt idx="1709">
                  <c:v>41806</c:v>
                </c:pt>
                <c:pt idx="1710">
                  <c:v>41807</c:v>
                </c:pt>
                <c:pt idx="1711">
                  <c:v>41808</c:v>
                </c:pt>
                <c:pt idx="1712">
                  <c:v>41809</c:v>
                </c:pt>
                <c:pt idx="1713">
                  <c:v>41810</c:v>
                </c:pt>
                <c:pt idx="1714">
                  <c:v>41813</c:v>
                </c:pt>
                <c:pt idx="1715">
                  <c:v>41814</c:v>
                </c:pt>
                <c:pt idx="1716">
                  <c:v>41815</c:v>
                </c:pt>
                <c:pt idx="1717">
                  <c:v>41816</c:v>
                </c:pt>
                <c:pt idx="1718">
                  <c:v>41817</c:v>
                </c:pt>
                <c:pt idx="1719">
                  <c:v>41820</c:v>
                </c:pt>
                <c:pt idx="1720">
                  <c:v>41821</c:v>
                </c:pt>
                <c:pt idx="1721">
                  <c:v>41822</c:v>
                </c:pt>
                <c:pt idx="1722">
                  <c:v>41823</c:v>
                </c:pt>
                <c:pt idx="1723">
                  <c:v>41824</c:v>
                </c:pt>
                <c:pt idx="1724">
                  <c:v>41827</c:v>
                </c:pt>
                <c:pt idx="1725">
                  <c:v>41828</c:v>
                </c:pt>
                <c:pt idx="1726">
                  <c:v>41829</c:v>
                </c:pt>
                <c:pt idx="1727">
                  <c:v>41830</c:v>
                </c:pt>
                <c:pt idx="1728">
                  <c:v>41831</c:v>
                </c:pt>
                <c:pt idx="1729">
                  <c:v>41834</c:v>
                </c:pt>
                <c:pt idx="1730">
                  <c:v>41835</c:v>
                </c:pt>
                <c:pt idx="1731">
                  <c:v>41836</c:v>
                </c:pt>
                <c:pt idx="1732">
                  <c:v>41837</c:v>
                </c:pt>
                <c:pt idx="1733">
                  <c:v>41838</c:v>
                </c:pt>
                <c:pt idx="1734">
                  <c:v>41841</c:v>
                </c:pt>
                <c:pt idx="1735">
                  <c:v>41842</c:v>
                </c:pt>
                <c:pt idx="1736">
                  <c:v>41843</c:v>
                </c:pt>
                <c:pt idx="1737">
                  <c:v>41844</c:v>
                </c:pt>
                <c:pt idx="1738">
                  <c:v>41845</c:v>
                </c:pt>
                <c:pt idx="1739">
                  <c:v>41848</c:v>
                </c:pt>
                <c:pt idx="1740">
                  <c:v>41849</c:v>
                </c:pt>
                <c:pt idx="1741">
                  <c:v>41850</c:v>
                </c:pt>
                <c:pt idx="1742">
                  <c:v>41851</c:v>
                </c:pt>
                <c:pt idx="1743">
                  <c:v>41852</c:v>
                </c:pt>
                <c:pt idx="1744">
                  <c:v>41855</c:v>
                </c:pt>
                <c:pt idx="1745">
                  <c:v>41856</c:v>
                </c:pt>
                <c:pt idx="1746">
                  <c:v>41857</c:v>
                </c:pt>
                <c:pt idx="1747">
                  <c:v>41858</c:v>
                </c:pt>
                <c:pt idx="1748">
                  <c:v>41859</c:v>
                </c:pt>
                <c:pt idx="1749">
                  <c:v>41862</c:v>
                </c:pt>
                <c:pt idx="1750">
                  <c:v>41863</c:v>
                </c:pt>
                <c:pt idx="1751">
                  <c:v>41864</c:v>
                </c:pt>
                <c:pt idx="1752">
                  <c:v>41865</c:v>
                </c:pt>
                <c:pt idx="1753">
                  <c:v>41866</c:v>
                </c:pt>
                <c:pt idx="1754">
                  <c:v>41869</c:v>
                </c:pt>
                <c:pt idx="1755">
                  <c:v>41870</c:v>
                </c:pt>
                <c:pt idx="1756">
                  <c:v>41871</c:v>
                </c:pt>
                <c:pt idx="1757">
                  <c:v>41872</c:v>
                </c:pt>
                <c:pt idx="1758">
                  <c:v>41873</c:v>
                </c:pt>
                <c:pt idx="1759">
                  <c:v>41876</c:v>
                </c:pt>
                <c:pt idx="1760">
                  <c:v>41877</c:v>
                </c:pt>
                <c:pt idx="1761">
                  <c:v>41878</c:v>
                </c:pt>
                <c:pt idx="1762">
                  <c:v>41879</c:v>
                </c:pt>
                <c:pt idx="1763">
                  <c:v>41880</c:v>
                </c:pt>
                <c:pt idx="1764">
                  <c:v>41883</c:v>
                </c:pt>
                <c:pt idx="1765">
                  <c:v>41884</c:v>
                </c:pt>
                <c:pt idx="1766">
                  <c:v>41885</c:v>
                </c:pt>
                <c:pt idx="1767">
                  <c:v>41886</c:v>
                </c:pt>
                <c:pt idx="1768">
                  <c:v>41887</c:v>
                </c:pt>
                <c:pt idx="1769">
                  <c:v>41890</c:v>
                </c:pt>
                <c:pt idx="1770">
                  <c:v>41891</c:v>
                </c:pt>
                <c:pt idx="1771">
                  <c:v>41892</c:v>
                </c:pt>
                <c:pt idx="1772">
                  <c:v>41893</c:v>
                </c:pt>
                <c:pt idx="1773">
                  <c:v>41894</c:v>
                </c:pt>
                <c:pt idx="1774">
                  <c:v>41897</c:v>
                </c:pt>
                <c:pt idx="1775">
                  <c:v>41898</c:v>
                </c:pt>
                <c:pt idx="1776">
                  <c:v>41899</c:v>
                </c:pt>
                <c:pt idx="1777">
                  <c:v>41900</c:v>
                </c:pt>
                <c:pt idx="1778">
                  <c:v>41901</c:v>
                </c:pt>
                <c:pt idx="1779">
                  <c:v>41904</c:v>
                </c:pt>
                <c:pt idx="1780">
                  <c:v>41905</c:v>
                </c:pt>
                <c:pt idx="1781">
                  <c:v>41906</c:v>
                </c:pt>
                <c:pt idx="1782">
                  <c:v>41907</c:v>
                </c:pt>
                <c:pt idx="1783">
                  <c:v>41908</c:v>
                </c:pt>
                <c:pt idx="1784">
                  <c:v>41911</c:v>
                </c:pt>
                <c:pt idx="1785">
                  <c:v>41912</c:v>
                </c:pt>
                <c:pt idx="1786">
                  <c:v>41913</c:v>
                </c:pt>
                <c:pt idx="1787">
                  <c:v>41914</c:v>
                </c:pt>
                <c:pt idx="1788">
                  <c:v>41915</c:v>
                </c:pt>
                <c:pt idx="1789">
                  <c:v>41918</c:v>
                </c:pt>
                <c:pt idx="1790">
                  <c:v>41919</c:v>
                </c:pt>
                <c:pt idx="1791">
                  <c:v>41920</c:v>
                </c:pt>
                <c:pt idx="1792">
                  <c:v>41921</c:v>
                </c:pt>
                <c:pt idx="1793">
                  <c:v>41922</c:v>
                </c:pt>
                <c:pt idx="1794">
                  <c:v>41925</c:v>
                </c:pt>
                <c:pt idx="1795">
                  <c:v>41926</c:v>
                </c:pt>
                <c:pt idx="1796">
                  <c:v>41927</c:v>
                </c:pt>
                <c:pt idx="1797">
                  <c:v>41928</c:v>
                </c:pt>
                <c:pt idx="1798">
                  <c:v>41929</c:v>
                </c:pt>
                <c:pt idx="1799">
                  <c:v>41932</c:v>
                </c:pt>
                <c:pt idx="1800">
                  <c:v>41933</c:v>
                </c:pt>
                <c:pt idx="1801">
                  <c:v>41934</c:v>
                </c:pt>
                <c:pt idx="1802">
                  <c:v>41935</c:v>
                </c:pt>
                <c:pt idx="1803">
                  <c:v>41936</c:v>
                </c:pt>
                <c:pt idx="1804">
                  <c:v>41939</c:v>
                </c:pt>
                <c:pt idx="1805">
                  <c:v>41940</c:v>
                </c:pt>
                <c:pt idx="1806">
                  <c:v>41941</c:v>
                </c:pt>
                <c:pt idx="1807">
                  <c:v>41942</c:v>
                </c:pt>
                <c:pt idx="1808">
                  <c:v>41943</c:v>
                </c:pt>
                <c:pt idx="1809">
                  <c:v>41946</c:v>
                </c:pt>
                <c:pt idx="1810">
                  <c:v>41947</c:v>
                </c:pt>
                <c:pt idx="1811">
                  <c:v>41948</c:v>
                </c:pt>
                <c:pt idx="1812">
                  <c:v>41949</c:v>
                </c:pt>
                <c:pt idx="1813">
                  <c:v>41950</c:v>
                </c:pt>
                <c:pt idx="1814">
                  <c:v>41953</c:v>
                </c:pt>
                <c:pt idx="1815">
                  <c:v>41954</c:v>
                </c:pt>
                <c:pt idx="1816">
                  <c:v>41955</c:v>
                </c:pt>
                <c:pt idx="1817">
                  <c:v>41956</c:v>
                </c:pt>
                <c:pt idx="1818">
                  <c:v>41957</c:v>
                </c:pt>
                <c:pt idx="1819">
                  <c:v>41960</c:v>
                </c:pt>
                <c:pt idx="1820">
                  <c:v>41961</c:v>
                </c:pt>
                <c:pt idx="1821">
                  <c:v>41962</c:v>
                </c:pt>
                <c:pt idx="1822">
                  <c:v>41963</c:v>
                </c:pt>
                <c:pt idx="1823">
                  <c:v>41964</c:v>
                </c:pt>
                <c:pt idx="1824">
                  <c:v>41967</c:v>
                </c:pt>
                <c:pt idx="1825">
                  <c:v>41968</c:v>
                </c:pt>
                <c:pt idx="1826">
                  <c:v>41969</c:v>
                </c:pt>
                <c:pt idx="1827">
                  <c:v>41970</c:v>
                </c:pt>
                <c:pt idx="1828">
                  <c:v>41971</c:v>
                </c:pt>
                <c:pt idx="1829">
                  <c:v>41974</c:v>
                </c:pt>
                <c:pt idx="1830">
                  <c:v>41975</c:v>
                </c:pt>
                <c:pt idx="1831">
                  <c:v>41976</c:v>
                </c:pt>
                <c:pt idx="1832">
                  <c:v>41977</c:v>
                </c:pt>
                <c:pt idx="1833">
                  <c:v>41978</c:v>
                </c:pt>
                <c:pt idx="1834">
                  <c:v>41981</c:v>
                </c:pt>
                <c:pt idx="1835">
                  <c:v>41982</c:v>
                </c:pt>
                <c:pt idx="1836">
                  <c:v>41983</c:v>
                </c:pt>
                <c:pt idx="1837">
                  <c:v>41984</c:v>
                </c:pt>
                <c:pt idx="1838">
                  <c:v>41985</c:v>
                </c:pt>
                <c:pt idx="1839">
                  <c:v>41988</c:v>
                </c:pt>
                <c:pt idx="1840">
                  <c:v>41989</c:v>
                </c:pt>
                <c:pt idx="1841">
                  <c:v>41990</c:v>
                </c:pt>
                <c:pt idx="1842">
                  <c:v>41991</c:v>
                </c:pt>
                <c:pt idx="1843">
                  <c:v>41992</c:v>
                </c:pt>
                <c:pt idx="1844">
                  <c:v>41995</c:v>
                </c:pt>
                <c:pt idx="1845">
                  <c:v>41996</c:v>
                </c:pt>
                <c:pt idx="1846">
                  <c:v>41997</c:v>
                </c:pt>
                <c:pt idx="1847">
                  <c:v>42002</c:v>
                </c:pt>
                <c:pt idx="1848">
                  <c:v>42003</c:v>
                </c:pt>
                <c:pt idx="1849">
                  <c:v>42004</c:v>
                </c:pt>
                <c:pt idx="1850">
                  <c:v>42006</c:v>
                </c:pt>
                <c:pt idx="1851">
                  <c:v>42009</c:v>
                </c:pt>
                <c:pt idx="1852">
                  <c:v>42010</c:v>
                </c:pt>
                <c:pt idx="1853">
                  <c:v>42011</c:v>
                </c:pt>
                <c:pt idx="1854">
                  <c:v>42012</c:v>
                </c:pt>
                <c:pt idx="1855">
                  <c:v>42013</c:v>
                </c:pt>
                <c:pt idx="1856">
                  <c:v>42016</c:v>
                </c:pt>
                <c:pt idx="1857">
                  <c:v>42017</c:v>
                </c:pt>
                <c:pt idx="1858">
                  <c:v>42018</c:v>
                </c:pt>
                <c:pt idx="1859">
                  <c:v>42019</c:v>
                </c:pt>
                <c:pt idx="1860">
                  <c:v>42020</c:v>
                </c:pt>
                <c:pt idx="1861">
                  <c:v>42023</c:v>
                </c:pt>
                <c:pt idx="1862">
                  <c:v>42024</c:v>
                </c:pt>
                <c:pt idx="1863">
                  <c:v>42025</c:v>
                </c:pt>
                <c:pt idx="1864">
                  <c:v>42026</c:v>
                </c:pt>
                <c:pt idx="1865">
                  <c:v>42027</c:v>
                </c:pt>
                <c:pt idx="1866">
                  <c:v>42030</c:v>
                </c:pt>
                <c:pt idx="1867">
                  <c:v>42031</c:v>
                </c:pt>
                <c:pt idx="1868">
                  <c:v>42032</c:v>
                </c:pt>
                <c:pt idx="1869">
                  <c:v>42033</c:v>
                </c:pt>
                <c:pt idx="1870">
                  <c:v>42034</c:v>
                </c:pt>
                <c:pt idx="1871">
                  <c:v>42037</c:v>
                </c:pt>
                <c:pt idx="1872">
                  <c:v>42038</c:v>
                </c:pt>
                <c:pt idx="1873">
                  <c:v>42039</c:v>
                </c:pt>
                <c:pt idx="1874">
                  <c:v>42040</c:v>
                </c:pt>
                <c:pt idx="1875">
                  <c:v>42041</c:v>
                </c:pt>
                <c:pt idx="1876">
                  <c:v>42044</c:v>
                </c:pt>
                <c:pt idx="1877">
                  <c:v>42045</c:v>
                </c:pt>
                <c:pt idx="1878">
                  <c:v>42046</c:v>
                </c:pt>
                <c:pt idx="1879">
                  <c:v>42047</c:v>
                </c:pt>
                <c:pt idx="1880">
                  <c:v>42048</c:v>
                </c:pt>
                <c:pt idx="1881">
                  <c:v>42051</c:v>
                </c:pt>
                <c:pt idx="1882">
                  <c:v>42052</c:v>
                </c:pt>
                <c:pt idx="1883">
                  <c:v>42053</c:v>
                </c:pt>
                <c:pt idx="1884">
                  <c:v>42054</c:v>
                </c:pt>
                <c:pt idx="1885">
                  <c:v>42055</c:v>
                </c:pt>
                <c:pt idx="1886">
                  <c:v>42058</c:v>
                </c:pt>
                <c:pt idx="1887">
                  <c:v>42059</c:v>
                </c:pt>
                <c:pt idx="1888">
                  <c:v>42060</c:v>
                </c:pt>
                <c:pt idx="1889">
                  <c:v>42061</c:v>
                </c:pt>
                <c:pt idx="1890">
                  <c:v>42062</c:v>
                </c:pt>
                <c:pt idx="1891">
                  <c:v>42065</c:v>
                </c:pt>
                <c:pt idx="1892">
                  <c:v>42066</c:v>
                </c:pt>
                <c:pt idx="1893">
                  <c:v>42067</c:v>
                </c:pt>
                <c:pt idx="1894">
                  <c:v>42068</c:v>
                </c:pt>
                <c:pt idx="1895">
                  <c:v>42069</c:v>
                </c:pt>
                <c:pt idx="1896">
                  <c:v>42072</c:v>
                </c:pt>
                <c:pt idx="1897">
                  <c:v>42073</c:v>
                </c:pt>
                <c:pt idx="1898">
                  <c:v>42074</c:v>
                </c:pt>
                <c:pt idx="1899">
                  <c:v>42075</c:v>
                </c:pt>
                <c:pt idx="1900">
                  <c:v>42076</c:v>
                </c:pt>
                <c:pt idx="1901">
                  <c:v>42079</c:v>
                </c:pt>
                <c:pt idx="1902">
                  <c:v>42080</c:v>
                </c:pt>
                <c:pt idx="1903">
                  <c:v>42081</c:v>
                </c:pt>
                <c:pt idx="1904">
                  <c:v>42082</c:v>
                </c:pt>
                <c:pt idx="1905">
                  <c:v>42083</c:v>
                </c:pt>
                <c:pt idx="1906">
                  <c:v>42086</c:v>
                </c:pt>
                <c:pt idx="1907">
                  <c:v>42087</c:v>
                </c:pt>
                <c:pt idx="1908">
                  <c:v>42088</c:v>
                </c:pt>
                <c:pt idx="1909">
                  <c:v>42089</c:v>
                </c:pt>
                <c:pt idx="1910">
                  <c:v>42090</c:v>
                </c:pt>
                <c:pt idx="1911">
                  <c:v>42093</c:v>
                </c:pt>
                <c:pt idx="1912">
                  <c:v>42094</c:v>
                </c:pt>
                <c:pt idx="1913">
                  <c:v>42095</c:v>
                </c:pt>
                <c:pt idx="1914">
                  <c:v>42096</c:v>
                </c:pt>
                <c:pt idx="1915">
                  <c:v>42101</c:v>
                </c:pt>
                <c:pt idx="1916">
                  <c:v>42102</c:v>
                </c:pt>
                <c:pt idx="1917">
                  <c:v>42103</c:v>
                </c:pt>
                <c:pt idx="1918">
                  <c:v>42104</c:v>
                </c:pt>
                <c:pt idx="1919">
                  <c:v>42107</c:v>
                </c:pt>
                <c:pt idx="1920">
                  <c:v>42108</c:v>
                </c:pt>
                <c:pt idx="1921">
                  <c:v>42109</c:v>
                </c:pt>
                <c:pt idx="1922">
                  <c:v>42110</c:v>
                </c:pt>
                <c:pt idx="1923">
                  <c:v>42111</c:v>
                </c:pt>
                <c:pt idx="1924">
                  <c:v>42114</c:v>
                </c:pt>
                <c:pt idx="1925">
                  <c:v>42115</c:v>
                </c:pt>
                <c:pt idx="1926">
                  <c:v>42116</c:v>
                </c:pt>
                <c:pt idx="1927">
                  <c:v>42117</c:v>
                </c:pt>
                <c:pt idx="1928">
                  <c:v>42118</c:v>
                </c:pt>
                <c:pt idx="1929">
                  <c:v>42121</c:v>
                </c:pt>
                <c:pt idx="1930">
                  <c:v>42122</c:v>
                </c:pt>
                <c:pt idx="1931">
                  <c:v>42123</c:v>
                </c:pt>
                <c:pt idx="1932">
                  <c:v>42124</c:v>
                </c:pt>
                <c:pt idx="1933">
                  <c:v>42128</c:v>
                </c:pt>
                <c:pt idx="1934">
                  <c:v>42129</c:v>
                </c:pt>
                <c:pt idx="1935">
                  <c:v>42130</c:v>
                </c:pt>
                <c:pt idx="1936">
                  <c:v>42131</c:v>
                </c:pt>
                <c:pt idx="1937">
                  <c:v>42132</c:v>
                </c:pt>
                <c:pt idx="1938">
                  <c:v>42135</c:v>
                </c:pt>
                <c:pt idx="1939">
                  <c:v>42136</c:v>
                </c:pt>
                <c:pt idx="1940">
                  <c:v>42137</c:v>
                </c:pt>
                <c:pt idx="1941">
                  <c:v>42138</c:v>
                </c:pt>
                <c:pt idx="1942">
                  <c:v>42139</c:v>
                </c:pt>
                <c:pt idx="1943">
                  <c:v>42142</c:v>
                </c:pt>
                <c:pt idx="1944">
                  <c:v>42143</c:v>
                </c:pt>
                <c:pt idx="1945">
                  <c:v>42144</c:v>
                </c:pt>
                <c:pt idx="1946">
                  <c:v>42145</c:v>
                </c:pt>
                <c:pt idx="1947">
                  <c:v>42146</c:v>
                </c:pt>
                <c:pt idx="1948">
                  <c:v>42149</c:v>
                </c:pt>
                <c:pt idx="1949">
                  <c:v>42150</c:v>
                </c:pt>
                <c:pt idx="1950">
                  <c:v>42151</c:v>
                </c:pt>
                <c:pt idx="1951">
                  <c:v>42152</c:v>
                </c:pt>
                <c:pt idx="1952">
                  <c:v>42153</c:v>
                </c:pt>
                <c:pt idx="1953">
                  <c:v>42156</c:v>
                </c:pt>
                <c:pt idx="1954">
                  <c:v>42157</c:v>
                </c:pt>
                <c:pt idx="1955">
                  <c:v>42158</c:v>
                </c:pt>
                <c:pt idx="1956">
                  <c:v>42159</c:v>
                </c:pt>
                <c:pt idx="1957">
                  <c:v>42160</c:v>
                </c:pt>
                <c:pt idx="1958">
                  <c:v>42163</c:v>
                </c:pt>
                <c:pt idx="1959">
                  <c:v>42164</c:v>
                </c:pt>
                <c:pt idx="1960">
                  <c:v>42165</c:v>
                </c:pt>
                <c:pt idx="1961">
                  <c:v>42166</c:v>
                </c:pt>
                <c:pt idx="1962">
                  <c:v>42167</c:v>
                </c:pt>
                <c:pt idx="1963">
                  <c:v>42170</c:v>
                </c:pt>
                <c:pt idx="1964">
                  <c:v>42171</c:v>
                </c:pt>
                <c:pt idx="1965">
                  <c:v>42172</c:v>
                </c:pt>
                <c:pt idx="1966">
                  <c:v>42173</c:v>
                </c:pt>
                <c:pt idx="1967">
                  <c:v>42174</c:v>
                </c:pt>
                <c:pt idx="1968">
                  <c:v>42177</c:v>
                </c:pt>
                <c:pt idx="1969">
                  <c:v>42178</c:v>
                </c:pt>
                <c:pt idx="1970">
                  <c:v>42179</c:v>
                </c:pt>
                <c:pt idx="1971">
                  <c:v>42180</c:v>
                </c:pt>
                <c:pt idx="1972">
                  <c:v>42181</c:v>
                </c:pt>
                <c:pt idx="1973">
                  <c:v>42184</c:v>
                </c:pt>
                <c:pt idx="1974">
                  <c:v>42185</c:v>
                </c:pt>
                <c:pt idx="1975">
                  <c:v>42186</c:v>
                </c:pt>
                <c:pt idx="1976">
                  <c:v>42187</c:v>
                </c:pt>
                <c:pt idx="1977">
                  <c:v>42188</c:v>
                </c:pt>
                <c:pt idx="1978">
                  <c:v>42191</c:v>
                </c:pt>
                <c:pt idx="1979">
                  <c:v>42192</c:v>
                </c:pt>
                <c:pt idx="1980">
                  <c:v>42193</c:v>
                </c:pt>
                <c:pt idx="1981">
                  <c:v>42194</c:v>
                </c:pt>
                <c:pt idx="1982">
                  <c:v>42195</c:v>
                </c:pt>
                <c:pt idx="1983">
                  <c:v>42198</c:v>
                </c:pt>
                <c:pt idx="1984">
                  <c:v>42199</c:v>
                </c:pt>
                <c:pt idx="1985">
                  <c:v>42200</c:v>
                </c:pt>
                <c:pt idx="1986">
                  <c:v>42201</c:v>
                </c:pt>
                <c:pt idx="1987">
                  <c:v>42202</c:v>
                </c:pt>
                <c:pt idx="1988">
                  <c:v>42205</c:v>
                </c:pt>
                <c:pt idx="1989">
                  <c:v>42206</c:v>
                </c:pt>
                <c:pt idx="1990">
                  <c:v>42207</c:v>
                </c:pt>
                <c:pt idx="1991">
                  <c:v>42208</c:v>
                </c:pt>
                <c:pt idx="1992">
                  <c:v>42209</c:v>
                </c:pt>
                <c:pt idx="1993">
                  <c:v>42212</c:v>
                </c:pt>
                <c:pt idx="1994">
                  <c:v>42213</c:v>
                </c:pt>
                <c:pt idx="1995">
                  <c:v>42214</c:v>
                </c:pt>
                <c:pt idx="1996">
                  <c:v>42215</c:v>
                </c:pt>
                <c:pt idx="1997">
                  <c:v>42216</c:v>
                </c:pt>
                <c:pt idx="1998">
                  <c:v>42219</c:v>
                </c:pt>
                <c:pt idx="1999">
                  <c:v>42220</c:v>
                </c:pt>
                <c:pt idx="2000">
                  <c:v>42221</c:v>
                </c:pt>
                <c:pt idx="2001">
                  <c:v>42222</c:v>
                </c:pt>
                <c:pt idx="2002">
                  <c:v>42223</c:v>
                </c:pt>
                <c:pt idx="2003">
                  <c:v>42226</c:v>
                </c:pt>
                <c:pt idx="2004">
                  <c:v>42227</c:v>
                </c:pt>
                <c:pt idx="2005">
                  <c:v>42228</c:v>
                </c:pt>
                <c:pt idx="2006">
                  <c:v>42229</c:v>
                </c:pt>
                <c:pt idx="2007">
                  <c:v>42230</c:v>
                </c:pt>
                <c:pt idx="2008">
                  <c:v>42233</c:v>
                </c:pt>
                <c:pt idx="2009">
                  <c:v>42234</c:v>
                </c:pt>
                <c:pt idx="2010">
                  <c:v>42235</c:v>
                </c:pt>
                <c:pt idx="2011">
                  <c:v>42236</c:v>
                </c:pt>
                <c:pt idx="2012">
                  <c:v>42237</c:v>
                </c:pt>
                <c:pt idx="2013">
                  <c:v>42240</c:v>
                </c:pt>
                <c:pt idx="2014">
                  <c:v>42241</c:v>
                </c:pt>
                <c:pt idx="2015">
                  <c:v>42242</c:v>
                </c:pt>
                <c:pt idx="2016">
                  <c:v>42243</c:v>
                </c:pt>
                <c:pt idx="2017">
                  <c:v>42244</c:v>
                </c:pt>
                <c:pt idx="2018">
                  <c:v>42247</c:v>
                </c:pt>
                <c:pt idx="2019">
                  <c:v>42248</c:v>
                </c:pt>
                <c:pt idx="2020">
                  <c:v>42249</c:v>
                </c:pt>
                <c:pt idx="2021">
                  <c:v>42250</c:v>
                </c:pt>
                <c:pt idx="2022">
                  <c:v>42251</c:v>
                </c:pt>
                <c:pt idx="2023">
                  <c:v>42254</c:v>
                </c:pt>
                <c:pt idx="2024">
                  <c:v>42255</c:v>
                </c:pt>
                <c:pt idx="2025">
                  <c:v>42256</c:v>
                </c:pt>
                <c:pt idx="2026">
                  <c:v>42257</c:v>
                </c:pt>
                <c:pt idx="2027">
                  <c:v>42258</c:v>
                </c:pt>
                <c:pt idx="2028">
                  <c:v>42261</c:v>
                </c:pt>
                <c:pt idx="2029">
                  <c:v>42262</c:v>
                </c:pt>
                <c:pt idx="2030">
                  <c:v>42263</c:v>
                </c:pt>
                <c:pt idx="2031">
                  <c:v>42264</c:v>
                </c:pt>
                <c:pt idx="2032">
                  <c:v>42265</c:v>
                </c:pt>
                <c:pt idx="2033">
                  <c:v>42268</c:v>
                </c:pt>
                <c:pt idx="2034">
                  <c:v>42269</c:v>
                </c:pt>
                <c:pt idx="2035">
                  <c:v>42270</c:v>
                </c:pt>
                <c:pt idx="2036">
                  <c:v>42271</c:v>
                </c:pt>
                <c:pt idx="2037">
                  <c:v>42272</c:v>
                </c:pt>
                <c:pt idx="2038">
                  <c:v>42275</c:v>
                </c:pt>
                <c:pt idx="2039">
                  <c:v>42276</c:v>
                </c:pt>
                <c:pt idx="2040">
                  <c:v>42277</c:v>
                </c:pt>
                <c:pt idx="2041">
                  <c:v>42278</c:v>
                </c:pt>
                <c:pt idx="2042">
                  <c:v>42279</c:v>
                </c:pt>
                <c:pt idx="2043">
                  <c:v>42282</c:v>
                </c:pt>
                <c:pt idx="2044">
                  <c:v>42283</c:v>
                </c:pt>
                <c:pt idx="2045">
                  <c:v>42284</c:v>
                </c:pt>
                <c:pt idx="2046">
                  <c:v>42285</c:v>
                </c:pt>
                <c:pt idx="2047">
                  <c:v>42286</c:v>
                </c:pt>
                <c:pt idx="2048">
                  <c:v>42289</c:v>
                </c:pt>
                <c:pt idx="2049">
                  <c:v>42290</c:v>
                </c:pt>
                <c:pt idx="2050">
                  <c:v>42291</c:v>
                </c:pt>
                <c:pt idx="2051">
                  <c:v>42292</c:v>
                </c:pt>
                <c:pt idx="2052">
                  <c:v>42293</c:v>
                </c:pt>
                <c:pt idx="2053">
                  <c:v>42296</c:v>
                </c:pt>
                <c:pt idx="2054">
                  <c:v>42297</c:v>
                </c:pt>
                <c:pt idx="2055">
                  <c:v>42298</c:v>
                </c:pt>
                <c:pt idx="2056">
                  <c:v>42299</c:v>
                </c:pt>
                <c:pt idx="2057">
                  <c:v>42300</c:v>
                </c:pt>
                <c:pt idx="2058">
                  <c:v>42303</c:v>
                </c:pt>
                <c:pt idx="2059">
                  <c:v>42304</c:v>
                </c:pt>
                <c:pt idx="2060">
                  <c:v>42305</c:v>
                </c:pt>
                <c:pt idx="2061">
                  <c:v>42306</c:v>
                </c:pt>
                <c:pt idx="2062">
                  <c:v>42307</c:v>
                </c:pt>
                <c:pt idx="2063">
                  <c:v>42310</c:v>
                </c:pt>
                <c:pt idx="2064">
                  <c:v>42311</c:v>
                </c:pt>
                <c:pt idx="2065">
                  <c:v>42312</c:v>
                </c:pt>
                <c:pt idx="2066">
                  <c:v>42313</c:v>
                </c:pt>
                <c:pt idx="2067">
                  <c:v>42314</c:v>
                </c:pt>
                <c:pt idx="2068">
                  <c:v>42317</c:v>
                </c:pt>
                <c:pt idx="2069">
                  <c:v>42318</c:v>
                </c:pt>
                <c:pt idx="2070">
                  <c:v>42319</c:v>
                </c:pt>
                <c:pt idx="2071">
                  <c:v>42320</c:v>
                </c:pt>
                <c:pt idx="2072">
                  <c:v>42321</c:v>
                </c:pt>
                <c:pt idx="2073">
                  <c:v>42324</c:v>
                </c:pt>
                <c:pt idx="2074">
                  <c:v>42325</c:v>
                </c:pt>
                <c:pt idx="2075">
                  <c:v>42326</c:v>
                </c:pt>
                <c:pt idx="2076">
                  <c:v>42327</c:v>
                </c:pt>
                <c:pt idx="2077">
                  <c:v>42328</c:v>
                </c:pt>
                <c:pt idx="2078">
                  <c:v>42331</c:v>
                </c:pt>
                <c:pt idx="2079">
                  <c:v>42332</c:v>
                </c:pt>
                <c:pt idx="2080">
                  <c:v>42333</c:v>
                </c:pt>
                <c:pt idx="2081">
                  <c:v>42334</c:v>
                </c:pt>
                <c:pt idx="2082">
                  <c:v>42335</c:v>
                </c:pt>
                <c:pt idx="2083">
                  <c:v>42338</c:v>
                </c:pt>
                <c:pt idx="2084">
                  <c:v>42339</c:v>
                </c:pt>
                <c:pt idx="2085">
                  <c:v>42340</c:v>
                </c:pt>
                <c:pt idx="2086">
                  <c:v>42341</c:v>
                </c:pt>
                <c:pt idx="2087">
                  <c:v>42342</c:v>
                </c:pt>
                <c:pt idx="2088">
                  <c:v>42345</c:v>
                </c:pt>
                <c:pt idx="2089">
                  <c:v>42346</c:v>
                </c:pt>
                <c:pt idx="2090">
                  <c:v>42347</c:v>
                </c:pt>
                <c:pt idx="2091">
                  <c:v>42348</c:v>
                </c:pt>
                <c:pt idx="2092">
                  <c:v>42349</c:v>
                </c:pt>
                <c:pt idx="2093">
                  <c:v>42352</c:v>
                </c:pt>
                <c:pt idx="2094">
                  <c:v>42353</c:v>
                </c:pt>
                <c:pt idx="2095">
                  <c:v>42354</c:v>
                </c:pt>
                <c:pt idx="2096">
                  <c:v>42355</c:v>
                </c:pt>
                <c:pt idx="2097">
                  <c:v>42356</c:v>
                </c:pt>
                <c:pt idx="2098">
                  <c:v>42359</c:v>
                </c:pt>
                <c:pt idx="2099">
                  <c:v>42360</c:v>
                </c:pt>
                <c:pt idx="2100">
                  <c:v>42361</c:v>
                </c:pt>
                <c:pt idx="2101">
                  <c:v>42362</c:v>
                </c:pt>
                <c:pt idx="2102">
                  <c:v>42366</c:v>
                </c:pt>
                <c:pt idx="2103">
                  <c:v>42367</c:v>
                </c:pt>
                <c:pt idx="2104">
                  <c:v>42368</c:v>
                </c:pt>
                <c:pt idx="2105">
                  <c:v>42369</c:v>
                </c:pt>
                <c:pt idx="2106">
                  <c:v>42373</c:v>
                </c:pt>
                <c:pt idx="2107">
                  <c:v>42374</c:v>
                </c:pt>
                <c:pt idx="2108">
                  <c:v>42375</c:v>
                </c:pt>
                <c:pt idx="2109">
                  <c:v>42376</c:v>
                </c:pt>
                <c:pt idx="2110">
                  <c:v>42377</c:v>
                </c:pt>
                <c:pt idx="2111">
                  <c:v>42380</c:v>
                </c:pt>
                <c:pt idx="2112">
                  <c:v>42381</c:v>
                </c:pt>
                <c:pt idx="2113">
                  <c:v>42382</c:v>
                </c:pt>
                <c:pt idx="2114">
                  <c:v>42383</c:v>
                </c:pt>
                <c:pt idx="2115">
                  <c:v>42384</c:v>
                </c:pt>
                <c:pt idx="2116">
                  <c:v>42387</c:v>
                </c:pt>
                <c:pt idx="2117">
                  <c:v>42388</c:v>
                </c:pt>
                <c:pt idx="2118">
                  <c:v>42389</c:v>
                </c:pt>
                <c:pt idx="2119">
                  <c:v>42390</c:v>
                </c:pt>
                <c:pt idx="2120">
                  <c:v>42391</c:v>
                </c:pt>
                <c:pt idx="2121">
                  <c:v>42394</c:v>
                </c:pt>
                <c:pt idx="2122">
                  <c:v>42395</c:v>
                </c:pt>
                <c:pt idx="2123">
                  <c:v>42396</c:v>
                </c:pt>
                <c:pt idx="2124">
                  <c:v>42397</c:v>
                </c:pt>
                <c:pt idx="2125">
                  <c:v>42398</c:v>
                </c:pt>
                <c:pt idx="2126">
                  <c:v>42401</c:v>
                </c:pt>
                <c:pt idx="2127">
                  <c:v>42402</c:v>
                </c:pt>
                <c:pt idx="2128">
                  <c:v>42403</c:v>
                </c:pt>
                <c:pt idx="2129">
                  <c:v>42404</c:v>
                </c:pt>
                <c:pt idx="2130">
                  <c:v>42405</c:v>
                </c:pt>
                <c:pt idx="2131">
                  <c:v>42408</c:v>
                </c:pt>
                <c:pt idx="2132">
                  <c:v>42409</c:v>
                </c:pt>
                <c:pt idx="2133">
                  <c:v>42410</c:v>
                </c:pt>
                <c:pt idx="2134">
                  <c:v>42411</c:v>
                </c:pt>
                <c:pt idx="2135">
                  <c:v>42412</c:v>
                </c:pt>
                <c:pt idx="2136">
                  <c:v>42415</c:v>
                </c:pt>
                <c:pt idx="2137">
                  <c:v>42416</c:v>
                </c:pt>
                <c:pt idx="2138">
                  <c:v>42417</c:v>
                </c:pt>
                <c:pt idx="2139">
                  <c:v>42418</c:v>
                </c:pt>
                <c:pt idx="2140">
                  <c:v>42419</c:v>
                </c:pt>
                <c:pt idx="2141">
                  <c:v>42422</c:v>
                </c:pt>
                <c:pt idx="2142">
                  <c:v>42423</c:v>
                </c:pt>
                <c:pt idx="2143">
                  <c:v>42424</c:v>
                </c:pt>
                <c:pt idx="2144">
                  <c:v>42425</c:v>
                </c:pt>
                <c:pt idx="2145">
                  <c:v>42426</c:v>
                </c:pt>
                <c:pt idx="2146">
                  <c:v>42429</c:v>
                </c:pt>
                <c:pt idx="2147">
                  <c:v>42430</c:v>
                </c:pt>
                <c:pt idx="2148">
                  <c:v>42431</c:v>
                </c:pt>
                <c:pt idx="2149">
                  <c:v>42432</c:v>
                </c:pt>
                <c:pt idx="2150">
                  <c:v>42433</c:v>
                </c:pt>
                <c:pt idx="2151">
                  <c:v>42436</c:v>
                </c:pt>
                <c:pt idx="2152">
                  <c:v>42437</c:v>
                </c:pt>
                <c:pt idx="2153">
                  <c:v>42438</c:v>
                </c:pt>
                <c:pt idx="2154">
                  <c:v>42439</c:v>
                </c:pt>
                <c:pt idx="2155">
                  <c:v>42440</c:v>
                </c:pt>
                <c:pt idx="2156">
                  <c:v>42443</c:v>
                </c:pt>
                <c:pt idx="2157">
                  <c:v>42444</c:v>
                </c:pt>
                <c:pt idx="2158">
                  <c:v>42445</c:v>
                </c:pt>
                <c:pt idx="2159">
                  <c:v>42446</c:v>
                </c:pt>
                <c:pt idx="2160">
                  <c:v>42447</c:v>
                </c:pt>
                <c:pt idx="2161">
                  <c:v>42450</c:v>
                </c:pt>
                <c:pt idx="2162">
                  <c:v>42451</c:v>
                </c:pt>
                <c:pt idx="2163">
                  <c:v>42452</c:v>
                </c:pt>
                <c:pt idx="2164">
                  <c:v>42453</c:v>
                </c:pt>
                <c:pt idx="2165">
                  <c:v>42458</c:v>
                </c:pt>
                <c:pt idx="2166">
                  <c:v>42459</c:v>
                </c:pt>
                <c:pt idx="2167">
                  <c:v>42460</c:v>
                </c:pt>
                <c:pt idx="2168">
                  <c:v>42461</c:v>
                </c:pt>
                <c:pt idx="2169">
                  <c:v>42464</c:v>
                </c:pt>
                <c:pt idx="2170">
                  <c:v>42465</c:v>
                </c:pt>
                <c:pt idx="2171">
                  <c:v>42466</c:v>
                </c:pt>
                <c:pt idx="2172">
                  <c:v>42467</c:v>
                </c:pt>
                <c:pt idx="2173">
                  <c:v>42468</c:v>
                </c:pt>
                <c:pt idx="2174">
                  <c:v>42471</c:v>
                </c:pt>
                <c:pt idx="2175">
                  <c:v>42472</c:v>
                </c:pt>
                <c:pt idx="2176">
                  <c:v>42473</c:v>
                </c:pt>
                <c:pt idx="2177">
                  <c:v>42474</c:v>
                </c:pt>
                <c:pt idx="2178">
                  <c:v>42475</c:v>
                </c:pt>
                <c:pt idx="2179">
                  <c:v>42478</c:v>
                </c:pt>
                <c:pt idx="2180">
                  <c:v>42479</c:v>
                </c:pt>
                <c:pt idx="2181">
                  <c:v>42480</c:v>
                </c:pt>
                <c:pt idx="2182">
                  <c:v>42481</c:v>
                </c:pt>
                <c:pt idx="2183">
                  <c:v>42482</c:v>
                </c:pt>
                <c:pt idx="2184">
                  <c:v>42485</c:v>
                </c:pt>
                <c:pt idx="2185">
                  <c:v>42486</c:v>
                </c:pt>
                <c:pt idx="2186">
                  <c:v>42487</c:v>
                </c:pt>
                <c:pt idx="2187">
                  <c:v>42488</c:v>
                </c:pt>
                <c:pt idx="2188">
                  <c:v>42489</c:v>
                </c:pt>
                <c:pt idx="2189">
                  <c:v>42492</c:v>
                </c:pt>
                <c:pt idx="2190">
                  <c:v>42493</c:v>
                </c:pt>
                <c:pt idx="2191">
                  <c:v>42494</c:v>
                </c:pt>
                <c:pt idx="2192">
                  <c:v>42495</c:v>
                </c:pt>
                <c:pt idx="2193">
                  <c:v>42496</c:v>
                </c:pt>
                <c:pt idx="2194">
                  <c:v>42499</c:v>
                </c:pt>
                <c:pt idx="2195">
                  <c:v>42500</c:v>
                </c:pt>
                <c:pt idx="2196">
                  <c:v>42501</c:v>
                </c:pt>
                <c:pt idx="2197">
                  <c:v>42502</c:v>
                </c:pt>
                <c:pt idx="2198">
                  <c:v>42503</c:v>
                </c:pt>
                <c:pt idx="2199">
                  <c:v>42506</c:v>
                </c:pt>
                <c:pt idx="2200">
                  <c:v>42507</c:v>
                </c:pt>
                <c:pt idx="2201">
                  <c:v>42508</c:v>
                </c:pt>
                <c:pt idx="2202">
                  <c:v>42509</c:v>
                </c:pt>
                <c:pt idx="2203">
                  <c:v>42510</c:v>
                </c:pt>
                <c:pt idx="2204">
                  <c:v>42513</c:v>
                </c:pt>
                <c:pt idx="2205">
                  <c:v>42514</c:v>
                </c:pt>
                <c:pt idx="2206">
                  <c:v>42515</c:v>
                </c:pt>
                <c:pt idx="2207">
                  <c:v>42516</c:v>
                </c:pt>
                <c:pt idx="2208">
                  <c:v>42517</c:v>
                </c:pt>
                <c:pt idx="2209">
                  <c:v>42520</c:v>
                </c:pt>
                <c:pt idx="2210">
                  <c:v>42521</c:v>
                </c:pt>
                <c:pt idx="2211">
                  <c:v>42522</c:v>
                </c:pt>
                <c:pt idx="2212">
                  <c:v>42523</c:v>
                </c:pt>
                <c:pt idx="2213">
                  <c:v>42524</c:v>
                </c:pt>
                <c:pt idx="2214">
                  <c:v>42527</c:v>
                </c:pt>
                <c:pt idx="2215">
                  <c:v>42528</c:v>
                </c:pt>
                <c:pt idx="2216">
                  <c:v>42529</c:v>
                </c:pt>
                <c:pt idx="2217">
                  <c:v>42530</c:v>
                </c:pt>
                <c:pt idx="2218">
                  <c:v>42531</c:v>
                </c:pt>
                <c:pt idx="2219">
                  <c:v>42534</c:v>
                </c:pt>
                <c:pt idx="2220">
                  <c:v>42535</c:v>
                </c:pt>
                <c:pt idx="2221">
                  <c:v>42536</c:v>
                </c:pt>
                <c:pt idx="2222">
                  <c:v>42537</c:v>
                </c:pt>
                <c:pt idx="2223">
                  <c:v>42538</c:v>
                </c:pt>
                <c:pt idx="2224">
                  <c:v>42541</c:v>
                </c:pt>
                <c:pt idx="2225">
                  <c:v>42542</c:v>
                </c:pt>
                <c:pt idx="2226">
                  <c:v>42543</c:v>
                </c:pt>
                <c:pt idx="2227">
                  <c:v>42544</c:v>
                </c:pt>
                <c:pt idx="2228">
                  <c:v>42545</c:v>
                </c:pt>
                <c:pt idx="2229">
                  <c:v>42548</c:v>
                </c:pt>
                <c:pt idx="2230">
                  <c:v>42549</c:v>
                </c:pt>
                <c:pt idx="2231">
                  <c:v>42550</c:v>
                </c:pt>
                <c:pt idx="2232">
                  <c:v>42551</c:v>
                </c:pt>
                <c:pt idx="2233">
                  <c:v>42552</c:v>
                </c:pt>
                <c:pt idx="2234">
                  <c:v>42555</c:v>
                </c:pt>
                <c:pt idx="2235">
                  <c:v>42556</c:v>
                </c:pt>
                <c:pt idx="2236">
                  <c:v>42557</c:v>
                </c:pt>
                <c:pt idx="2237">
                  <c:v>42558</c:v>
                </c:pt>
                <c:pt idx="2238">
                  <c:v>42559</c:v>
                </c:pt>
                <c:pt idx="2239">
                  <c:v>42562</c:v>
                </c:pt>
                <c:pt idx="2240">
                  <c:v>42563</c:v>
                </c:pt>
                <c:pt idx="2241">
                  <c:v>42564</c:v>
                </c:pt>
                <c:pt idx="2242">
                  <c:v>42565</c:v>
                </c:pt>
                <c:pt idx="2243">
                  <c:v>42566</c:v>
                </c:pt>
                <c:pt idx="2244">
                  <c:v>42569</c:v>
                </c:pt>
                <c:pt idx="2245">
                  <c:v>42570</c:v>
                </c:pt>
                <c:pt idx="2246">
                  <c:v>42571</c:v>
                </c:pt>
                <c:pt idx="2247">
                  <c:v>42572</c:v>
                </c:pt>
                <c:pt idx="2248">
                  <c:v>42573</c:v>
                </c:pt>
                <c:pt idx="2249">
                  <c:v>42576</c:v>
                </c:pt>
                <c:pt idx="2250">
                  <c:v>42577</c:v>
                </c:pt>
                <c:pt idx="2251">
                  <c:v>42578</c:v>
                </c:pt>
                <c:pt idx="2252">
                  <c:v>42579</c:v>
                </c:pt>
                <c:pt idx="2253">
                  <c:v>42580</c:v>
                </c:pt>
                <c:pt idx="2254">
                  <c:v>42583</c:v>
                </c:pt>
                <c:pt idx="2255">
                  <c:v>42584</c:v>
                </c:pt>
                <c:pt idx="2256">
                  <c:v>42585</c:v>
                </c:pt>
                <c:pt idx="2257">
                  <c:v>42586</c:v>
                </c:pt>
                <c:pt idx="2258">
                  <c:v>42587</c:v>
                </c:pt>
                <c:pt idx="2259">
                  <c:v>42590</c:v>
                </c:pt>
                <c:pt idx="2260">
                  <c:v>42591</c:v>
                </c:pt>
                <c:pt idx="2261">
                  <c:v>42592</c:v>
                </c:pt>
                <c:pt idx="2262">
                  <c:v>42593</c:v>
                </c:pt>
                <c:pt idx="2263">
                  <c:v>42594</c:v>
                </c:pt>
                <c:pt idx="2264">
                  <c:v>42597</c:v>
                </c:pt>
                <c:pt idx="2265">
                  <c:v>42598</c:v>
                </c:pt>
                <c:pt idx="2266">
                  <c:v>42599</c:v>
                </c:pt>
                <c:pt idx="2267">
                  <c:v>42600</c:v>
                </c:pt>
                <c:pt idx="2268">
                  <c:v>42601</c:v>
                </c:pt>
                <c:pt idx="2269">
                  <c:v>42604</c:v>
                </c:pt>
                <c:pt idx="2270">
                  <c:v>42605</c:v>
                </c:pt>
                <c:pt idx="2271">
                  <c:v>42606</c:v>
                </c:pt>
                <c:pt idx="2272">
                  <c:v>42607</c:v>
                </c:pt>
                <c:pt idx="2273">
                  <c:v>42608</c:v>
                </c:pt>
                <c:pt idx="2274">
                  <c:v>42611</c:v>
                </c:pt>
                <c:pt idx="2275">
                  <c:v>42612</c:v>
                </c:pt>
                <c:pt idx="2276">
                  <c:v>42613</c:v>
                </c:pt>
                <c:pt idx="2277">
                  <c:v>42614</c:v>
                </c:pt>
                <c:pt idx="2278">
                  <c:v>42615</c:v>
                </c:pt>
                <c:pt idx="2279">
                  <c:v>42618</c:v>
                </c:pt>
                <c:pt idx="2280">
                  <c:v>42619</c:v>
                </c:pt>
                <c:pt idx="2281">
                  <c:v>42620</c:v>
                </c:pt>
                <c:pt idx="2282">
                  <c:v>42621</c:v>
                </c:pt>
                <c:pt idx="2283">
                  <c:v>42622</c:v>
                </c:pt>
                <c:pt idx="2284">
                  <c:v>42625</c:v>
                </c:pt>
                <c:pt idx="2285">
                  <c:v>42626</c:v>
                </c:pt>
                <c:pt idx="2286">
                  <c:v>42627</c:v>
                </c:pt>
                <c:pt idx="2287">
                  <c:v>42628</c:v>
                </c:pt>
                <c:pt idx="2288">
                  <c:v>42629</c:v>
                </c:pt>
                <c:pt idx="2289">
                  <c:v>42632</c:v>
                </c:pt>
                <c:pt idx="2290">
                  <c:v>42633</c:v>
                </c:pt>
                <c:pt idx="2291">
                  <c:v>42634</c:v>
                </c:pt>
                <c:pt idx="2292">
                  <c:v>42635</c:v>
                </c:pt>
                <c:pt idx="2293">
                  <c:v>42636</c:v>
                </c:pt>
                <c:pt idx="2294">
                  <c:v>42639</c:v>
                </c:pt>
                <c:pt idx="2295">
                  <c:v>42640</c:v>
                </c:pt>
                <c:pt idx="2296">
                  <c:v>42641</c:v>
                </c:pt>
                <c:pt idx="2297">
                  <c:v>42642</c:v>
                </c:pt>
                <c:pt idx="2298">
                  <c:v>42643</c:v>
                </c:pt>
                <c:pt idx="2299">
                  <c:v>42646</c:v>
                </c:pt>
                <c:pt idx="2300">
                  <c:v>42647</c:v>
                </c:pt>
                <c:pt idx="2301">
                  <c:v>42648</c:v>
                </c:pt>
                <c:pt idx="2302">
                  <c:v>42649</c:v>
                </c:pt>
                <c:pt idx="2303">
                  <c:v>42650</c:v>
                </c:pt>
                <c:pt idx="2304">
                  <c:v>42653</c:v>
                </c:pt>
                <c:pt idx="2305">
                  <c:v>42654</c:v>
                </c:pt>
                <c:pt idx="2306">
                  <c:v>42655</c:v>
                </c:pt>
                <c:pt idx="2307">
                  <c:v>42656</c:v>
                </c:pt>
                <c:pt idx="2308">
                  <c:v>42657</c:v>
                </c:pt>
                <c:pt idx="2309">
                  <c:v>42660</c:v>
                </c:pt>
                <c:pt idx="2310">
                  <c:v>42661</c:v>
                </c:pt>
                <c:pt idx="2311">
                  <c:v>42662</c:v>
                </c:pt>
                <c:pt idx="2312">
                  <c:v>42663</c:v>
                </c:pt>
                <c:pt idx="2313">
                  <c:v>42664</c:v>
                </c:pt>
                <c:pt idx="2314">
                  <c:v>42667</c:v>
                </c:pt>
                <c:pt idx="2315">
                  <c:v>42668</c:v>
                </c:pt>
                <c:pt idx="2316">
                  <c:v>42669</c:v>
                </c:pt>
                <c:pt idx="2317">
                  <c:v>42670</c:v>
                </c:pt>
                <c:pt idx="2318">
                  <c:v>42671</c:v>
                </c:pt>
                <c:pt idx="2319">
                  <c:v>42674</c:v>
                </c:pt>
                <c:pt idx="2320">
                  <c:v>42675</c:v>
                </c:pt>
                <c:pt idx="2321">
                  <c:v>42676</c:v>
                </c:pt>
                <c:pt idx="2322">
                  <c:v>42677</c:v>
                </c:pt>
                <c:pt idx="2323">
                  <c:v>42678</c:v>
                </c:pt>
                <c:pt idx="2324">
                  <c:v>42681</c:v>
                </c:pt>
                <c:pt idx="2325">
                  <c:v>42682</c:v>
                </c:pt>
                <c:pt idx="2326">
                  <c:v>42683</c:v>
                </c:pt>
                <c:pt idx="2327">
                  <c:v>42684</c:v>
                </c:pt>
                <c:pt idx="2328">
                  <c:v>42685</c:v>
                </c:pt>
                <c:pt idx="2329">
                  <c:v>42688</c:v>
                </c:pt>
                <c:pt idx="2330">
                  <c:v>42689</c:v>
                </c:pt>
                <c:pt idx="2331">
                  <c:v>42690</c:v>
                </c:pt>
                <c:pt idx="2332">
                  <c:v>42691</c:v>
                </c:pt>
                <c:pt idx="2333">
                  <c:v>42692</c:v>
                </c:pt>
                <c:pt idx="2334">
                  <c:v>42695</c:v>
                </c:pt>
                <c:pt idx="2335">
                  <c:v>42696</c:v>
                </c:pt>
                <c:pt idx="2336">
                  <c:v>42697</c:v>
                </c:pt>
                <c:pt idx="2337">
                  <c:v>42698</c:v>
                </c:pt>
                <c:pt idx="2338">
                  <c:v>42699</c:v>
                </c:pt>
                <c:pt idx="2339">
                  <c:v>42702</c:v>
                </c:pt>
                <c:pt idx="2340">
                  <c:v>42703</c:v>
                </c:pt>
                <c:pt idx="2341">
                  <c:v>42704</c:v>
                </c:pt>
                <c:pt idx="2342">
                  <c:v>42705</c:v>
                </c:pt>
                <c:pt idx="2343">
                  <c:v>42706</c:v>
                </c:pt>
                <c:pt idx="2344">
                  <c:v>42709</c:v>
                </c:pt>
                <c:pt idx="2345">
                  <c:v>42710</c:v>
                </c:pt>
                <c:pt idx="2346">
                  <c:v>42711</c:v>
                </c:pt>
                <c:pt idx="2347">
                  <c:v>42712</c:v>
                </c:pt>
                <c:pt idx="2348">
                  <c:v>42713</c:v>
                </c:pt>
                <c:pt idx="2349">
                  <c:v>42716</c:v>
                </c:pt>
                <c:pt idx="2350">
                  <c:v>42717</c:v>
                </c:pt>
                <c:pt idx="2351">
                  <c:v>42718</c:v>
                </c:pt>
                <c:pt idx="2352">
                  <c:v>42719</c:v>
                </c:pt>
                <c:pt idx="2353">
                  <c:v>42720</c:v>
                </c:pt>
                <c:pt idx="2354">
                  <c:v>42723</c:v>
                </c:pt>
                <c:pt idx="2355">
                  <c:v>42724</c:v>
                </c:pt>
                <c:pt idx="2356">
                  <c:v>42725</c:v>
                </c:pt>
                <c:pt idx="2357">
                  <c:v>42726</c:v>
                </c:pt>
                <c:pt idx="2358">
                  <c:v>42727</c:v>
                </c:pt>
                <c:pt idx="2359">
                  <c:v>42731</c:v>
                </c:pt>
                <c:pt idx="2360">
                  <c:v>42732</c:v>
                </c:pt>
                <c:pt idx="2361">
                  <c:v>42733</c:v>
                </c:pt>
                <c:pt idx="2362">
                  <c:v>42734</c:v>
                </c:pt>
                <c:pt idx="2363">
                  <c:v>42737</c:v>
                </c:pt>
                <c:pt idx="2364">
                  <c:v>42738</c:v>
                </c:pt>
                <c:pt idx="2365">
                  <c:v>42739</c:v>
                </c:pt>
                <c:pt idx="2366">
                  <c:v>42740</c:v>
                </c:pt>
                <c:pt idx="2367">
                  <c:v>42741</c:v>
                </c:pt>
                <c:pt idx="2368">
                  <c:v>42744</c:v>
                </c:pt>
                <c:pt idx="2369">
                  <c:v>42745</c:v>
                </c:pt>
                <c:pt idx="2370">
                  <c:v>42746</c:v>
                </c:pt>
                <c:pt idx="2371">
                  <c:v>42747</c:v>
                </c:pt>
                <c:pt idx="2372">
                  <c:v>42748</c:v>
                </c:pt>
                <c:pt idx="2373">
                  <c:v>42751</c:v>
                </c:pt>
                <c:pt idx="2374">
                  <c:v>42752</c:v>
                </c:pt>
                <c:pt idx="2375">
                  <c:v>42753</c:v>
                </c:pt>
                <c:pt idx="2376">
                  <c:v>42754</c:v>
                </c:pt>
                <c:pt idx="2377">
                  <c:v>42755</c:v>
                </c:pt>
                <c:pt idx="2378">
                  <c:v>42758</c:v>
                </c:pt>
                <c:pt idx="2379">
                  <c:v>42759</c:v>
                </c:pt>
                <c:pt idx="2380">
                  <c:v>42760</c:v>
                </c:pt>
                <c:pt idx="2381">
                  <c:v>42761</c:v>
                </c:pt>
                <c:pt idx="2382">
                  <c:v>42762</c:v>
                </c:pt>
                <c:pt idx="2383">
                  <c:v>42765</c:v>
                </c:pt>
                <c:pt idx="2384">
                  <c:v>42766</c:v>
                </c:pt>
                <c:pt idx="2385">
                  <c:v>42767</c:v>
                </c:pt>
                <c:pt idx="2386">
                  <c:v>42768</c:v>
                </c:pt>
                <c:pt idx="2387">
                  <c:v>42769</c:v>
                </c:pt>
                <c:pt idx="2388">
                  <c:v>42772</c:v>
                </c:pt>
                <c:pt idx="2389">
                  <c:v>42773</c:v>
                </c:pt>
                <c:pt idx="2390">
                  <c:v>42774</c:v>
                </c:pt>
                <c:pt idx="2391">
                  <c:v>42775</c:v>
                </c:pt>
                <c:pt idx="2392">
                  <c:v>42776</c:v>
                </c:pt>
                <c:pt idx="2393">
                  <c:v>42779</c:v>
                </c:pt>
                <c:pt idx="2394">
                  <c:v>42780</c:v>
                </c:pt>
                <c:pt idx="2395">
                  <c:v>42781</c:v>
                </c:pt>
                <c:pt idx="2396">
                  <c:v>42782</c:v>
                </c:pt>
                <c:pt idx="2397">
                  <c:v>42783</c:v>
                </c:pt>
                <c:pt idx="2398">
                  <c:v>42786</c:v>
                </c:pt>
                <c:pt idx="2399">
                  <c:v>42787</c:v>
                </c:pt>
                <c:pt idx="2400">
                  <c:v>42788</c:v>
                </c:pt>
                <c:pt idx="2401">
                  <c:v>42789</c:v>
                </c:pt>
                <c:pt idx="2402">
                  <c:v>42790</c:v>
                </c:pt>
                <c:pt idx="2403">
                  <c:v>42793</c:v>
                </c:pt>
                <c:pt idx="2404">
                  <c:v>42794</c:v>
                </c:pt>
                <c:pt idx="2405">
                  <c:v>42795</c:v>
                </c:pt>
                <c:pt idx="2406">
                  <c:v>42796</c:v>
                </c:pt>
                <c:pt idx="2407">
                  <c:v>42797</c:v>
                </c:pt>
                <c:pt idx="2408">
                  <c:v>42800</c:v>
                </c:pt>
                <c:pt idx="2409">
                  <c:v>42801</c:v>
                </c:pt>
                <c:pt idx="2410">
                  <c:v>42802</c:v>
                </c:pt>
                <c:pt idx="2411">
                  <c:v>42803</c:v>
                </c:pt>
                <c:pt idx="2412">
                  <c:v>42804</c:v>
                </c:pt>
                <c:pt idx="2413">
                  <c:v>42807</c:v>
                </c:pt>
                <c:pt idx="2414">
                  <c:v>42808</c:v>
                </c:pt>
                <c:pt idx="2415">
                  <c:v>42809</c:v>
                </c:pt>
                <c:pt idx="2416">
                  <c:v>42810</c:v>
                </c:pt>
                <c:pt idx="2417">
                  <c:v>42811</c:v>
                </c:pt>
                <c:pt idx="2418">
                  <c:v>42814</c:v>
                </c:pt>
                <c:pt idx="2419">
                  <c:v>42815</c:v>
                </c:pt>
                <c:pt idx="2420">
                  <c:v>42816</c:v>
                </c:pt>
                <c:pt idx="2421">
                  <c:v>42817</c:v>
                </c:pt>
                <c:pt idx="2422">
                  <c:v>42818</c:v>
                </c:pt>
                <c:pt idx="2423">
                  <c:v>42821</c:v>
                </c:pt>
                <c:pt idx="2424">
                  <c:v>42822</c:v>
                </c:pt>
                <c:pt idx="2425">
                  <c:v>42823</c:v>
                </c:pt>
                <c:pt idx="2426">
                  <c:v>42824</c:v>
                </c:pt>
                <c:pt idx="2427">
                  <c:v>42825</c:v>
                </c:pt>
                <c:pt idx="2428">
                  <c:v>42828</c:v>
                </c:pt>
                <c:pt idx="2429">
                  <c:v>42829</c:v>
                </c:pt>
                <c:pt idx="2430">
                  <c:v>42830</c:v>
                </c:pt>
                <c:pt idx="2431">
                  <c:v>42831</c:v>
                </c:pt>
                <c:pt idx="2432">
                  <c:v>42832</c:v>
                </c:pt>
                <c:pt idx="2433">
                  <c:v>42835</c:v>
                </c:pt>
                <c:pt idx="2434">
                  <c:v>42836</c:v>
                </c:pt>
                <c:pt idx="2435">
                  <c:v>42837</c:v>
                </c:pt>
                <c:pt idx="2436">
                  <c:v>42838</c:v>
                </c:pt>
                <c:pt idx="2437">
                  <c:v>42843</c:v>
                </c:pt>
                <c:pt idx="2438">
                  <c:v>42844</c:v>
                </c:pt>
                <c:pt idx="2439">
                  <c:v>42845</c:v>
                </c:pt>
                <c:pt idx="2440">
                  <c:v>42846</c:v>
                </c:pt>
                <c:pt idx="2441">
                  <c:v>42849</c:v>
                </c:pt>
                <c:pt idx="2442">
                  <c:v>42850</c:v>
                </c:pt>
                <c:pt idx="2443">
                  <c:v>42851</c:v>
                </c:pt>
                <c:pt idx="2444">
                  <c:v>42852</c:v>
                </c:pt>
                <c:pt idx="2445">
                  <c:v>42853</c:v>
                </c:pt>
                <c:pt idx="2446">
                  <c:v>42856</c:v>
                </c:pt>
                <c:pt idx="2447">
                  <c:v>42857</c:v>
                </c:pt>
                <c:pt idx="2448">
                  <c:v>42858</c:v>
                </c:pt>
                <c:pt idx="2449">
                  <c:v>42859</c:v>
                </c:pt>
                <c:pt idx="2450">
                  <c:v>42860</c:v>
                </c:pt>
                <c:pt idx="2451">
                  <c:v>42863</c:v>
                </c:pt>
                <c:pt idx="2452">
                  <c:v>42864</c:v>
                </c:pt>
                <c:pt idx="2453">
                  <c:v>42865</c:v>
                </c:pt>
                <c:pt idx="2454">
                  <c:v>42866</c:v>
                </c:pt>
                <c:pt idx="2455">
                  <c:v>42867</c:v>
                </c:pt>
                <c:pt idx="2456">
                  <c:v>42870</c:v>
                </c:pt>
                <c:pt idx="2457">
                  <c:v>42871</c:v>
                </c:pt>
                <c:pt idx="2458">
                  <c:v>42872</c:v>
                </c:pt>
                <c:pt idx="2459">
                  <c:v>42873</c:v>
                </c:pt>
                <c:pt idx="2460">
                  <c:v>42874</c:v>
                </c:pt>
                <c:pt idx="2461">
                  <c:v>42877</c:v>
                </c:pt>
                <c:pt idx="2462">
                  <c:v>42878</c:v>
                </c:pt>
                <c:pt idx="2463">
                  <c:v>42879</c:v>
                </c:pt>
                <c:pt idx="2464">
                  <c:v>42880</c:v>
                </c:pt>
                <c:pt idx="2465">
                  <c:v>42881</c:v>
                </c:pt>
                <c:pt idx="2466">
                  <c:v>42884</c:v>
                </c:pt>
                <c:pt idx="2467">
                  <c:v>42885</c:v>
                </c:pt>
                <c:pt idx="2468">
                  <c:v>42886</c:v>
                </c:pt>
                <c:pt idx="2469">
                  <c:v>42887</c:v>
                </c:pt>
                <c:pt idx="2470">
                  <c:v>42888</c:v>
                </c:pt>
                <c:pt idx="2471">
                  <c:v>42891</c:v>
                </c:pt>
                <c:pt idx="2472">
                  <c:v>42892</c:v>
                </c:pt>
                <c:pt idx="2473">
                  <c:v>42893</c:v>
                </c:pt>
                <c:pt idx="2474">
                  <c:v>42894</c:v>
                </c:pt>
                <c:pt idx="2475">
                  <c:v>42895</c:v>
                </c:pt>
                <c:pt idx="2476">
                  <c:v>42898</c:v>
                </c:pt>
                <c:pt idx="2477">
                  <c:v>42899</c:v>
                </c:pt>
                <c:pt idx="2478">
                  <c:v>42900</c:v>
                </c:pt>
                <c:pt idx="2479">
                  <c:v>42901</c:v>
                </c:pt>
                <c:pt idx="2480">
                  <c:v>42902</c:v>
                </c:pt>
                <c:pt idx="2481">
                  <c:v>42905</c:v>
                </c:pt>
                <c:pt idx="2482">
                  <c:v>42906</c:v>
                </c:pt>
                <c:pt idx="2483">
                  <c:v>42907</c:v>
                </c:pt>
                <c:pt idx="2484">
                  <c:v>42908</c:v>
                </c:pt>
                <c:pt idx="2485">
                  <c:v>42909</c:v>
                </c:pt>
                <c:pt idx="2486">
                  <c:v>42912</c:v>
                </c:pt>
                <c:pt idx="2487">
                  <c:v>42913</c:v>
                </c:pt>
                <c:pt idx="2488">
                  <c:v>42914</c:v>
                </c:pt>
                <c:pt idx="2489">
                  <c:v>42915</c:v>
                </c:pt>
                <c:pt idx="2490">
                  <c:v>42916</c:v>
                </c:pt>
                <c:pt idx="2491">
                  <c:v>42919</c:v>
                </c:pt>
                <c:pt idx="2492">
                  <c:v>42920</c:v>
                </c:pt>
                <c:pt idx="2493">
                  <c:v>42921</c:v>
                </c:pt>
                <c:pt idx="2494">
                  <c:v>42922</c:v>
                </c:pt>
                <c:pt idx="2495">
                  <c:v>42923</c:v>
                </c:pt>
                <c:pt idx="2496">
                  <c:v>42926</c:v>
                </c:pt>
                <c:pt idx="2497">
                  <c:v>42927</c:v>
                </c:pt>
                <c:pt idx="2498">
                  <c:v>42928</c:v>
                </c:pt>
                <c:pt idx="2499">
                  <c:v>42929</c:v>
                </c:pt>
                <c:pt idx="2500">
                  <c:v>42930</c:v>
                </c:pt>
                <c:pt idx="2501">
                  <c:v>42933</c:v>
                </c:pt>
                <c:pt idx="2502">
                  <c:v>42934</c:v>
                </c:pt>
                <c:pt idx="2503">
                  <c:v>42935</c:v>
                </c:pt>
                <c:pt idx="2504">
                  <c:v>42936</c:v>
                </c:pt>
                <c:pt idx="2505">
                  <c:v>42937</c:v>
                </c:pt>
                <c:pt idx="2506">
                  <c:v>42940</c:v>
                </c:pt>
                <c:pt idx="2507">
                  <c:v>42941</c:v>
                </c:pt>
                <c:pt idx="2508">
                  <c:v>42942</c:v>
                </c:pt>
                <c:pt idx="2509">
                  <c:v>42943</c:v>
                </c:pt>
                <c:pt idx="2510">
                  <c:v>42944</c:v>
                </c:pt>
                <c:pt idx="2511">
                  <c:v>42947</c:v>
                </c:pt>
                <c:pt idx="2512">
                  <c:v>42948</c:v>
                </c:pt>
                <c:pt idx="2513">
                  <c:v>42949</c:v>
                </c:pt>
                <c:pt idx="2514">
                  <c:v>42950</c:v>
                </c:pt>
                <c:pt idx="2515">
                  <c:v>42951</c:v>
                </c:pt>
                <c:pt idx="2516">
                  <c:v>42954</c:v>
                </c:pt>
                <c:pt idx="2517">
                  <c:v>42955</c:v>
                </c:pt>
                <c:pt idx="2518">
                  <c:v>42956</c:v>
                </c:pt>
                <c:pt idx="2519">
                  <c:v>42957</c:v>
                </c:pt>
                <c:pt idx="2520">
                  <c:v>42958</c:v>
                </c:pt>
                <c:pt idx="2521">
                  <c:v>42961</c:v>
                </c:pt>
                <c:pt idx="2522">
                  <c:v>42962</c:v>
                </c:pt>
                <c:pt idx="2523">
                  <c:v>42963</c:v>
                </c:pt>
                <c:pt idx="2524">
                  <c:v>42964</c:v>
                </c:pt>
                <c:pt idx="2525">
                  <c:v>42965</c:v>
                </c:pt>
                <c:pt idx="2526">
                  <c:v>42968</c:v>
                </c:pt>
                <c:pt idx="2527">
                  <c:v>42969</c:v>
                </c:pt>
                <c:pt idx="2528">
                  <c:v>42970</c:v>
                </c:pt>
                <c:pt idx="2529">
                  <c:v>42971</c:v>
                </c:pt>
                <c:pt idx="2530">
                  <c:v>42972</c:v>
                </c:pt>
                <c:pt idx="2531">
                  <c:v>42975</c:v>
                </c:pt>
                <c:pt idx="2532">
                  <c:v>42976</c:v>
                </c:pt>
                <c:pt idx="2533">
                  <c:v>42977</c:v>
                </c:pt>
                <c:pt idx="2534">
                  <c:v>42978</c:v>
                </c:pt>
                <c:pt idx="2535">
                  <c:v>42979</c:v>
                </c:pt>
                <c:pt idx="2536">
                  <c:v>42982</c:v>
                </c:pt>
                <c:pt idx="2537">
                  <c:v>42983</c:v>
                </c:pt>
                <c:pt idx="2538">
                  <c:v>42984</c:v>
                </c:pt>
                <c:pt idx="2539">
                  <c:v>42985</c:v>
                </c:pt>
                <c:pt idx="2540">
                  <c:v>42986</c:v>
                </c:pt>
                <c:pt idx="2541">
                  <c:v>42989</c:v>
                </c:pt>
                <c:pt idx="2542">
                  <c:v>42990</c:v>
                </c:pt>
                <c:pt idx="2543">
                  <c:v>42991</c:v>
                </c:pt>
                <c:pt idx="2544">
                  <c:v>42992</c:v>
                </c:pt>
                <c:pt idx="2545">
                  <c:v>42993</c:v>
                </c:pt>
                <c:pt idx="2546">
                  <c:v>42996</c:v>
                </c:pt>
                <c:pt idx="2547">
                  <c:v>42997</c:v>
                </c:pt>
                <c:pt idx="2548">
                  <c:v>42998</c:v>
                </c:pt>
                <c:pt idx="2549">
                  <c:v>42999</c:v>
                </c:pt>
                <c:pt idx="2550">
                  <c:v>43000</c:v>
                </c:pt>
                <c:pt idx="2551">
                  <c:v>43003</c:v>
                </c:pt>
                <c:pt idx="2552">
                  <c:v>43004</c:v>
                </c:pt>
                <c:pt idx="2553">
                  <c:v>43005</c:v>
                </c:pt>
                <c:pt idx="2554">
                  <c:v>43006</c:v>
                </c:pt>
                <c:pt idx="2555">
                  <c:v>43007</c:v>
                </c:pt>
                <c:pt idx="2556">
                  <c:v>43010</c:v>
                </c:pt>
                <c:pt idx="2557">
                  <c:v>43011</c:v>
                </c:pt>
                <c:pt idx="2558">
                  <c:v>43012</c:v>
                </c:pt>
                <c:pt idx="2559">
                  <c:v>43013</c:v>
                </c:pt>
                <c:pt idx="2560">
                  <c:v>43014</c:v>
                </c:pt>
                <c:pt idx="2561">
                  <c:v>43017</c:v>
                </c:pt>
                <c:pt idx="2562">
                  <c:v>43018</c:v>
                </c:pt>
                <c:pt idx="2563">
                  <c:v>43019</c:v>
                </c:pt>
                <c:pt idx="2564">
                  <c:v>43020</c:v>
                </c:pt>
                <c:pt idx="2565">
                  <c:v>43021</c:v>
                </c:pt>
              </c:numCache>
            </c:numRef>
          </c:cat>
          <c:val>
            <c:numRef>
              <c:f>Sheet1!$L$3:$L$2568</c:f>
              <c:numCache>
                <c:formatCode>General</c:formatCode>
                <c:ptCount val="2566"/>
                <c:pt idx="0">
                  <c:v>1000</c:v>
                </c:pt>
                <c:pt idx="1">
                  <c:v>996.82749414878992</c:v>
                </c:pt>
                <c:pt idx="2">
                  <c:v>1001.5377746912051</c:v>
                </c:pt>
                <c:pt idx="3">
                  <c:v>996.70798966398957</c:v>
                </c:pt>
                <c:pt idx="4">
                  <c:v>994.65161060478295</c:v>
                </c:pt>
                <c:pt idx="5">
                  <c:v>982.24569220154319</c:v>
                </c:pt>
                <c:pt idx="6">
                  <c:v>987.24684215035927</c:v>
                </c:pt>
                <c:pt idx="7">
                  <c:v>982.44862434554409</c:v>
                </c:pt>
                <c:pt idx="8">
                  <c:v>994.8455235423836</c:v>
                </c:pt>
                <c:pt idx="9">
                  <c:v>1001.1837708400038</c:v>
                </c:pt>
                <c:pt idx="10">
                  <c:v>1008.2255162368264</c:v>
                </c:pt>
                <c:pt idx="11">
                  <c:v>1006.3066800752201</c:v>
                </c:pt>
                <c:pt idx="12">
                  <c:v>1012.3585675696395</c:v>
                </c:pt>
                <c:pt idx="13">
                  <c:v>995.55578604638595</c:v>
                </c:pt>
                <c:pt idx="14">
                  <c:v>994.38554401598208</c:v>
                </c:pt>
                <c:pt idx="15">
                  <c:v>990.4892468511697</c:v>
                </c:pt>
                <c:pt idx="16">
                  <c:v>993.76772837758028</c:v>
                </c:pt>
                <c:pt idx="17">
                  <c:v>992.18936725757533</c:v>
                </c:pt>
                <c:pt idx="18">
                  <c:v>983.90522617914894</c:v>
                </c:pt>
                <c:pt idx="19">
                  <c:v>969.07539605590148</c:v>
                </c:pt>
                <c:pt idx="20">
                  <c:v>970.21407086390514</c:v>
                </c:pt>
                <c:pt idx="21">
                  <c:v>972.26594031991158</c:v>
                </c:pt>
                <c:pt idx="22">
                  <c:v>978.19606852793061</c:v>
                </c:pt>
                <c:pt idx="23">
                  <c:v>969.8893794335039</c:v>
                </c:pt>
                <c:pt idx="24">
                  <c:v>965.5962371870902</c:v>
                </c:pt>
                <c:pt idx="25">
                  <c:v>953.03699227505001</c:v>
                </c:pt>
                <c:pt idx="26">
                  <c:v>964.43275956148648</c:v>
                </c:pt>
                <c:pt idx="27">
                  <c:v>946.02004969582754</c:v>
                </c:pt>
                <c:pt idx="28">
                  <c:v>949.02795503023719</c:v>
                </c:pt>
                <c:pt idx="29">
                  <c:v>962.46882736788007</c:v>
                </c:pt>
                <c:pt idx="30">
                  <c:v>955.58491808305814</c:v>
                </c:pt>
                <c:pt idx="31">
                  <c:v>952.52740711344825</c:v>
                </c:pt>
                <c:pt idx="32">
                  <c:v>974.46662668151851</c:v>
                </c:pt>
                <c:pt idx="33">
                  <c:v>980.16225552313676</c:v>
                </c:pt>
                <c:pt idx="34">
                  <c:v>990.97402919517117</c:v>
                </c:pt>
                <c:pt idx="35">
                  <c:v>985.72485107035436</c:v>
                </c:pt>
                <c:pt idx="36">
                  <c:v>978.38096225913091</c:v>
                </c:pt>
                <c:pt idx="37">
                  <c:v>994.36750560318194</c:v>
                </c:pt>
                <c:pt idx="38">
                  <c:v>995.41824314878522</c:v>
                </c:pt>
                <c:pt idx="39">
                  <c:v>1002.5614546176082</c:v>
                </c:pt>
                <c:pt idx="40">
                  <c:v>1006.886164086422</c:v>
                </c:pt>
                <c:pt idx="41">
                  <c:v>1003.3754379952106</c:v>
                </c:pt>
                <c:pt idx="42">
                  <c:v>1007.7768107184247</c:v>
                </c:pt>
                <c:pt idx="43">
                  <c:v>985.5196641247536</c:v>
                </c:pt>
                <c:pt idx="44">
                  <c:v>988.65158354716345</c:v>
                </c:pt>
                <c:pt idx="45">
                  <c:v>972.37642559831158</c:v>
                </c:pt>
                <c:pt idx="46">
                  <c:v>971.62557666550913</c:v>
                </c:pt>
                <c:pt idx="47">
                  <c:v>969.86683141750348</c:v>
                </c:pt>
                <c:pt idx="48">
                  <c:v>972.87924635511297</c:v>
                </c:pt>
                <c:pt idx="49">
                  <c:v>988.62903553116337</c:v>
                </c:pt>
                <c:pt idx="50">
                  <c:v>989.49262454396603</c:v>
                </c:pt>
                <c:pt idx="51">
                  <c:v>993.15216754077767</c:v>
                </c:pt>
                <c:pt idx="52">
                  <c:v>993.15893194557782</c:v>
                </c:pt>
                <c:pt idx="53">
                  <c:v>992.04956955837429</c:v>
                </c:pt>
                <c:pt idx="54">
                  <c:v>978.41027467993047</c:v>
                </c:pt>
                <c:pt idx="55">
                  <c:v>977.10023495032635</c:v>
                </c:pt>
                <c:pt idx="56">
                  <c:v>962.9197876878809</c:v>
                </c:pt>
                <c:pt idx="57">
                  <c:v>965.81495294229023</c:v>
                </c:pt>
                <c:pt idx="58">
                  <c:v>968.48914763989876</c:v>
                </c:pt>
                <c:pt idx="59">
                  <c:v>960.16667493427212</c:v>
                </c:pt>
                <c:pt idx="60">
                  <c:v>955.49923562225717</c:v>
                </c:pt>
                <c:pt idx="61">
                  <c:v>952.72357485264831</c:v>
                </c:pt>
                <c:pt idx="62">
                  <c:v>955.28728427185649</c:v>
                </c:pt>
                <c:pt idx="63">
                  <c:v>933.69981375338716</c:v>
                </c:pt>
                <c:pt idx="64">
                  <c:v>926.34916053736379</c:v>
                </c:pt>
                <c:pt idx="65">
                  <c:v>916.74821532453313</c:v>
                </c:pt>
                <c:pt idx="66">
                  <c:v>900.83157083008223</c:v>
                </c:pt>
                <c:pt idx="67">
                  <c:v>834.96430649067145</c:v>
                </c:pt>
                <c:pt idx="68">
                  <c:v>846.38036699150791</c:v>
                </c:pt>
                <c:pt idx="69">
                  <c:v>806.7657576809811</c:v>
                </c:pt>
                <c:pt idx="70">
                  <c:v>858.86971305394786</c:v>
                </c:pt>
                <c:pt idx="71">
                  <c:v>851.65209313232469</c:v>
                </c:pt>
                <c:pt idx="72">
                  <c:v>849.0252492683162</c:v>
                </c:pt>
                <c:pt idx="73">
                  <c:v>859.08166440434854</c:v>
                </c:pt>
                <c:pt idx="74">
                  <c:v>854.4142250923336</c:v>
                </c:pt>
                <c:pt idx="75">
                  <c:v>855.20115085073621</c:v>
                </c:pt>
                <c:pt idx="76">
                  <c:v>872.03775439798994</c:v>
                </c:pt>
                <c:pt idx="77">
                  <c:v>871.96785554838971</c:v>
                </c:pt>
                <c:pt idx="78">
                  <c:v>838.1277931354814</c:v>
                </c:pt>
                <c:pt idx="79">
                  <c:v>847.83245922191236</c:v>
                </c:pt>
                <c:pt idx="80">
                  <c:v>834.11650108906849</c:v>
                </c:pt>
                <c:pt idx="81">
                  <c:v>834.54040378986986</c:v>
                </c:pt>
                <c:pt idx="82">
                  <c:v>829.35210530825316</c:v>
                </c:pt>
                <c:pt idx="83">
                  <c:v>857.67241340434384</c:v>
                </c:pt>
                <c:pt idx="84">
                  <c:v>857.54839931634342</c:v>
                </c:pt>
                <c:pt idx="85">
                  <c:v>856.34884486513954</c:v>
                </c:pt>
                <c:pt idx="86">
                  <c:v>838.62384948748286</c:v>
                </c:pt>
                <c:pt idx="87">
                  <c:v>855.72426482193748</c:v>
                </c:pt>
                <c:pt idx="88">
                  <c:v>858.01288844594478</c:v>
                </c:pt>
                <c:pt idx="89">
                  <c:v>847.46041695791098</c:v>
                </c:pt>
                <c:pt idx="90">
                  <c:v>851.9113953163253</c:v>
                </c:pt>
                <c:pt idx="91">
                  <c:v>842.64416074029566</c:v>
                </c:pt>
                <c:pt idx="92">
                  <c:v>856.59687304114027</c:v>
                </c:pt>
                <c:pt idx="93">
                  <c:v>869.23278120758084</c:v>
                </c:pt>
                <c:pt idx="94">
                  <c:v>869.60707827318208</c:v>
                </c:pt>
                <c:pt idx="95">
                  <c:v>853.27780508592991</c:v>
                </c:pt>
                <c:pt idx="96">
                  <c:v>839.80085592268688</c:v>
                </c:pt>
                <c:pt idx="97">
                  <c:v>828.75458288425159</c:v>
                </c:pt>
                <c:pt idx="98">
                  <c:v>814.02847363460444</c:v>
                </c:pt>
                <c:pt idx="99">
                  <c:v>830.7906687290581</c:v>
                </c:pt>
                <c:pt idx="100">
                  <c:v>815.71506523140988</c:v>
                </c:pt>
                <c:pt idx="101">
                  <c:v>806.47037867138033</c:v>
                </c:pt>
                <c:pt idx="102">
                  <c:v>799.57519537855831</c:v>
                </c:pt>
                <c:pt idx="103">
                  <c:v>813.21449025700201</c:v>
                </c:pt>
                <c:pt idx="104">
                  <c:v>822.47045082503155</c:v>
                </c:pt>
                <c:pt idx="105">
                  <c:v>811.63387433539697</c:v>
                </c:pt>
                <c:pt idx="106">
                  <c:v>804.19528385697322</c:v>
                </c:pt>
                <c:pt idx="107">
                  <c:v>773.80732269367593</c:v>
                </c:pt>
                <c:pt idx="108">
                  <c:v>802.40722618816744</c:v>
                </c:pt>
                <c:pt idx="109">
                  <c:v>795.84124392894648</c:v>
                </c:pt>
                <c:pt idx="110">
                  <c:v>790.51089294652945</c:v>
                </c:pt>
                <c:pt idx="111">
                  <c:v>819.07697441702089</c:v>
                </c:pt>
                <c:pt idx="112">
                  <c:v>814.31032383460558</c:v>
                </c:pt>
                <c:pt idx="113">
                  <c:v>823.47834714023497</c:v>
                </c:pt>
                <c:pt idx="114">
                  <c:v>820.98453657062703</c:v>
                </c:pt>
                <c:pt idx="115">
                  <c:v>818.05554929221762</c:v>
                </c:pt>
                <c:pt idx="116">
                  <c:v>846.35105457070824</c:v>
                </c:pt>
                <c:pt idx="117">
                  <c:v>856.3510996667402</c:v>
                </c:pt>
                <c:pt idx="118">
                  <c:v>851.1740751931236</c:v>
                </c:pt>
                <c:pt idx="119">
                  <c:v>855.74230323473819</c:v>
                </c:pt>
                <c:pt idx="120">
                  <c:v>863.24177335636227</c:v>
                </c:pt>
                <c:pt idx="121">
                  <c:v>859.19440448434932</c:v>
                </c:pt>
                <c:pt idx="122">
                  <c:v>851.39730055152427</c:v>
                </c:pt>
                <c:pt idx="123">
                  <c:v>847.36571529071148</c:v>
                </c:pt>
                <c:pt idx="124">
                  <c:v>834.27433720106956</c:v>
                </c:pt>
                <c:pt idx="125">
                  <c:v>827.80080180744892</c:v>
                </c:pt>
                <c:pt idx="126">
                  <c:v>832.1909005226629</c:v>
                </c:pt>
                <c:pt idx="127">
                  <c:v>845.22590857230466</c:v>
                </c:pt>
                <c:pt idx="128">
                  <c:v>839.96545643948787</c:v>
                </c:pt>
                <c:pt idx="129">
                  <c:v>858.76148257714794</c:v>
                </c:pt>
                <c:pt idx="130">
                  <c:v>850.03540038512006</c:v>
                </c:pt>
                <c:pt idx="131">
                  <c:v>842.42093538189567</c:v>
                </c:pt>
                <c:pt idx="132">
                  <c:v>848.60585617071558</c:v>
                </c:pt>
                <c:pt idx="133">
                  <c:v>848.24734271631439</c:v>
                </c:pt>
                <c:pt idx="134">
                  <c:v>855.55966430513774</c:v>
                </c:pt>
                <c:pt idx="135">
                  <c:v>860.15269516435251</c:v>
                </c:pt>
                <c:pt idx="136">
                  <c:v>855.38829938353717</c:v>
                </c:pt>
                <c:pt idx="137">
                  <c:v>862.46612160595976</c:v>
                </c:pt>
                <c:pt idx="138">
                  <c:v>874.29932040279766</c:v>
                </c:pt>
                <c:pt idx="139">
                  <c:v>873.09300154679386</c:v>
                </c:pt>
                <c:pt idx="140">
                  <c:v>866.98925361557428</c:v>
                </c:pt>
                <c:pt idx="141">
                  <c:v>873.00957388759355</c:v>
                </c:pt>
                <c:pt idx="142">
                  <c:v>869.41992974038203</c:v>
                </c:pt>
                <c:pt idx="143">
                  <c:v>857.18312145714287</c:v>
                </c:pt>
                <c:pt idx="144">
                  <c:v>859.68595123315083</c:v>
                </c:pt>
                <c:pt idx="145">
                  <c:v>860.67355433395403</c:v>
                </c:pt>
                <c:pt idx="146">
                  <c:v>869.78069799638308</c:v>
                </c:pt>
                <c:pt idx="147">
                  <c:v>869.19444958038127</c:v>
                </c:pt>
                <c:pt idx="148">
                  <c:v>871.00956486838709</c:v>
                </c:pt>
                <c:pt idx="149">
                  <c:v>875.37711556760109</c:v>
                </c:pt>
                <c:pt idx="150">
                  <c:v>861.85507037235777</c:v>
                </c:pt>
                <c:pt idx="151">
                  <c:v>855.5010394635375</c:v>
                </c:pt>
                <c:pt idx="152">
                  <c:v>855.25301128753676</c:v>
                </c:pt>
                <c:pt idx="153">
                  <c:v>840.0984897338883</c:v>
                </c:pt>
                <c:pt idx="154">
                  <c:v>839.89104798668757</c:v>
                </c:pt>
                <c:pt idx="155">
                  <c:v>836.76363816747755</c:v>
                </c:pt>
                <c:pt idx="156">
                  <c:v>844.01282531150059</c:v>
                </c:pt>
                <c:pt idx="157">
                  <c:v>846.05567556110714</c:v>
                </c:pt>
                <c:pt idx="158">
                  <c:v>851.83022245872564</c:v>
                </c:pt>
                <c:pt idx="159">
                  <c:v>838.89893528268419</c:v>
                </c:pt>
                <c:pt idx="160">
                  <c:v>842.69602117709644</c:v>
                </c:pt>
                <c:pt idx="161">
                  <c:v>834.06238585066887</c:v>
                </c:pt>
                <c:pt idx="162">
                  <c:v>830.4050976554571</c:v>
                </c:pt>
                <c:pt idx="163">
                  <c:v>810.98449147459496</c:v>
                </c:pt>
                <c:pt idx="164">
                  <c:v>811.1287987769955</c:v>
                </c:pt>
                <c:pt idx="165">
                  <c:v>806.02392795457911</c:v>
                </c:pt>
                <c:pt idx="166">
                  <c:v>791.29781870493207</c:v>
                </c:pt>
                <c:pt idx="167">
                  <c:v>798.78376001695597</c:v>
                </c:pt>
                <c:pt idx="168">
                  <c:v>803.31140162977044</c:v>
                </c:pt>
                <c:pt idx="169">
                  <c:v>796.58307365534893</c:v>
                </c:pt>
                <c:pt idx="170">
                  <c:v>801.71274729536526</c:v>
                </c:pt>
                <c:pt idx="171">
                  <c:v>790.9776368777309</c:v>
                </c:pt>
                <c:pt idx="172">
                  <c:v>786.18392867611567</c:v>
                </c:pt>
                <c:pt idx="173">
                  <c:v>772.62580665527219</c:v>
                </c:pt>
                <c:pt idx="174">
                  <c:v>772.79491677527267</c:v>
                </c:pt>
                <c:pt idx="175">
                  <c:v>767.65171432565626</c:v>
                </c:pt>
                <c:pt idx="176">
                  <c:v>780.25154566649667</c:v>
                </c:pt>
                <c:pt idx="177">
                  <c:v>759.04513661842873</c:v>
                </c:pt>
                <c:pt idx="178">
                  <c:v>753.16461404560994</c:v>
                </c:pt>
                <c:pt idx="179">
                  <c:v>755.9921352520189</c:v>
                </c:pt>
                <c:pt idx="180">
                  <c:v>742.47459965997564</c:v>
                </c:pt>
                <c:pt idx="181">
                  <c:v>741.49601576557257</c:v>
                </c:pt>
                <c:pt idx="182">
                  <c:v>751.05186494640316</c:v>
                </c:pt>
                <c:pt idx="183">
                  <c:v>738.49262003436297</c:v>
                </c:pt>
                <c:pt idx="184">
                  <c:v>751.44871002800437</c:v>
                </c:pt>
                <c:pt idx="185">
                  <c:v>741.28857401837183</c:v>
                </c:pt>
                <c:pt idx="186">
                  <c:v>753.66292519921149</c:v>
                </c:pt>
                <c:pt idx="187">
                  <c:v>740.2536200839686</c:v>
                </c:pt>
                <c:pt idx="188">
                  <c:v>721.03594604710713</c:v>
                </c:pt>
                <c:pt idx="189">
                  <c:v>725.19830980072038</c:v>
                </c:pt>
                <c:pt idx="190">
                  <c:v>708.62326323906746</c:v>
                </c:pt>
                <c:pt idx="191">
                  <c:v>715.84539276389057</c:v>
                </c:pt>
                <c:pt idx="192">
                  <c:v>734.18369417674933</c:v>
                </c:pt>
                <c:pt idx="193">
                  <c:v>748.93911584719649</c:v>
                </c:pt>
                <c:pt idx="194">
                  <c:v>751.73281502960538</c:v>
                </c:pt>
                <c:pt idx="195">
                  <c:v>750.00112740079976</c:v>
                </c:pt>
                <c:pt idx="196">
                  <c:v>763.81404200244401</c:v>
                </c:pt>
                <c:pt idx="197">
                  <c:v>756.3912351352202</c:v>
                </c:pt>
                <c:pt idx="198">
                  <c:v>755.61332858321782</c:v>
                </c:pt>
                <c:pt idx="199">
                  <c:v>747.10821694799063</c:v>
                </c:pt>
                <c:pt idx="200">
                  <c:v>749.68996477999895</c:v>
                </c:pt>
                <c:pt idx="201">
                  <c:v>759.26610717522954</c:v>
                </c:pt>
                <c:pt idx="202">
                  <c:v>759.37659245363</c:v>
                </c:pt>
                <c:pt idx="203">
                  <c:v>747.82975345999307</c:v>
                </c:pt>
                <c:pt idx="204">
                  <c:v>741.66287108397341</c:v>
                </c:pt>
                <c:pt idx="205">
                  <c:v>762.14323401683896</c:v>
                </c:pt>
                <c:pt idx="206">
                  <c:v>768.66637504565972</c:v>
                </c:pt>
                <c:pt idx="207">
                  <c:v>766.01247356245131</c:v>
                </c:pt>
                <c:pt idx="208">
                  <c:v>768.54461575925939</c:v>
                </c:pt>
                <c:pt idx="209">
                  <c:v>776.92796810808613</c:v>
                </c:pt>
                <c:pt idx="210">
                  <c:v>774.94148789847986</c:v>
                </c:pt>
                <c:pt idx="211">
                  <c:v>756.42956676242068</c:v>
                </c:pt>
                <c:pt idx="212">
                  <c:v>756.9008202968223</c:v>
                </c:pt>
                <c:pt idx="213">
                  <c:v>759.33149642163005</c:v>
                </c:pt>
                <c:pt idx="214">
                  <c:v>758.98651177682905</c:v>
                </c:pt>
                <c:pt idx="215">
                  <c:v>739.51855476236676</c:v>
                </c:pt>
                <c:pt idx="216">
                  <c:v>743.02026164717802</c:v>
                </c:pt>
                <c:pt idx="217">
                  <c:v>732.56700142954458</c:v>
                </c:pt>
                <c:pt idx="218">
                  <c:v>746.88273678799044</c:v>
                </c:pt>
                <c:pt idx="219">
                  <c:v>739.66737166796736</c:v>
                </c:pt>
                <c:pt idx="220">
                  <c:v>743.50278918957963</c:v>
                </c:pt>
                <c:pt idx="221">
                  <c:v>743.89286986638081</c:v>
                </c:pt>
                <c:pt idx="222">
                  <c:v>757.48255910962428</c:v>
                </c:pt>
                <c:pt idx="223">
                  <c:v>758.88279090322874</c:v>
                </c:pt>
                <c:pt idx="224">
                  <c:v>758.60545030642777</c:v>
                </c:pt>
                <c:pt idx="225">
                  <c:v>770.34394743606526</c:v>
                </c:pt>
                <c:pt idx="226">
                  <c:v>759.63589463763094</c:v>
                </c:pt>
                <c:pt idx="227">
                  <c:v>738.40693757356314</c:v>
                </c:pt>
                <c:pt idx="228">
                  <c:v>718.34145813509883</c:v>
                </c:pt>
                <c:pt idx="229">
                  <c:v>740.50390306156976</c:v>
                </c:pt>
                <c:pt idx="230">
                  <c:v>735.30658537355328</c:v>
                </c:pt>
                <c:pt idx="231">
                  <c:v>731.01118832553948</c:v>
                </c:pt>
                <c:pt idx="232">
                  <c:v>726.51962353832505</c:v>
                </c:pt>
                <c:pt idx="233">
                  <c:v>739.12847408556547</c:v>
                </c:pt>
                <c:pt idx="234">
                  <c:v>710.52631578947387</c:v>
                </c:pt>
                <c:pt idx="235">
                  <c:v>696.37969055102849</c:v>
                </c:pt>
                <c:pt idx="236">
                  <c:v>680.67274260537829</c:v>
                </c:pt>
                <c:pt idx="237">
                  <c:v>676.62762853496531</c:v>
                </c:pt>
                <c:pt idx="238">
                  <c:v>733.60421016554756</c:v>
                </c:pt>
                <c:pt idx="239">
                  <c:v>717.42600868549584</c:v>
                </c:pt>
                <c:pt idx="240">
                  <c:v>707.96937077506561</c:v>
                </c:pt>
                <c:pt idx="241">
                  <c:v>703.45976757505127</c:v>
                </c:pt>
                <c:pt idx="242">
                  <c:v>723.13967593991435</c:v>
                </c:pt>
                <c:pt idx="243">
                  <c:v>711.71910583587783</c:v>
                </c:pt>
                <c:pt idx="244">
                  <c:v>678.28716251257083</c:v>
                </c:pt>
                <c:pt idx="245">
                  <c:v>685.05382211419249</c:v>
                </c:pt>
                <c:pt idx="246">
                  <c:v>691.6265687782136</c:v>
                </c:pt>
                <c:pt idx="247">
                  <c:v>678.13383600377051</c:v>
                </c:pt>
                <c:pt idx="248">
                  <c:v>702.10463181344721</c:v>
                </c:pt>
                <c:pt idx="249">
                  <c:v>646.89581463727041</c:v>
                </c:pt>
                <c:pt idx="250">
                  <c:v>649.258846714078</c:v>
                </c:pt>
                <c:pt idx="251">
                  <c:v>607.56756512994468</c:v>
                </c:pt>
                <c:pt idx="252">
                  <c:v>592.79635984829736</c:v>
                </c:pt>
                <c:pt idx="253">
                  <c:v>546.08363510094773</c:v>
                </c:pt>
                <c:pt idx="254">
                  <c:v>606.16282373314016</c:v>
                </c:pt>
                <c:pt idx="255">
                  <c:v>621.59017628038953</c:v>
                </c:pt>
                <c:pt idx="256">
                  <c:v>581.30138129146064</c:v>
                </c:pt>
                <c:pt idx="257">
                  <c:v>546.51881180974931</c:v>
                </c:pt>
                <c:pt idx="258">
                  <c:v>570.95409674902749</c:v>
                </c:pt>
                <c:pt idx="259">
                  <c:v>589.33298459068624</c:v>
                </c:pt>
                <c:pt idx="260">
                  <c:v>586.01617143707563</c:v>
                </c:pt>
                <c:pt idx="261">
                  <c:v>554.22346887697381</c:v>
                </c:pt>
                <c:pt idx="262">
                  <c:v>552.88411672656957</c:v>
                </c:pt>
                <c:pt idx="263">
                  <c:v>526.10834772648388</c:v>
                </c:pt>
                <c:pt idx="264">
                  <c:v>517.03728088965488</c:v>
                </c:pt>
                <c:pt idx="265">
                  <c:v>537.02158747051874</c:v>
                </c:pt>
                <c:pt idx="266">
                  <c:v>567.13671764021512</c:v>
                </c:pt>
                <c:pt idx="267">
                  <c:v>570.02286368822445</c:v>
                </c:pt>
                <c:pt idx="268">
                  <c:v>584.39045948347052</c:v>
                </c:pt>
                <c:pt idx="269">
                  <c:v>588.51223680828366</c:v>
                </c:pt>
                <c:pt idx="270">
                  <c:v>621.2248984211883</c:v>
                </c:pt>
                <c:pt idx="271">
                  <c:v>611.1977957059562</c:v>
                </c:pt>
                <c:pt idx="272">
                  <c:v>573.17958592823447</c:v>
                </c:pt>
                <c:pt idx="273">
                  <c:v>586.82113560827815</c:v>
                </c:pt>
                <c:pt idx="274">
                  <c:v>592.07482333629503</c:v>
                </c:pt>
                <c:pt idx="275">
                  <c:v>560.00478017939236</c:v>
                </c:pt>
                <c:pt idx="276">
                  <c:v>541.3192393201324</c:v>
                </c:pt>
                <c:pt idx="277">
                  <c:v>547.90325999215361</c:v>
                </c:pt>
                <c:pt idx="278">
                  <c:v>553.87622943057272</c:v>
                </c:pt>
                <c:pt idx="279">
                  <c:v>533.22224677450663</c:v>
                </c:pt>
                <c:pt idx="280">
                  <c:v>538.92013041772486</c:v>
                </c:pt>
                <c:pt idx="281">
                  <c:v>517.55814005925663</c:v>
                </c:pt>
                <c:pt idx="282">
                  <c:v>501.91658136000649</c:v>
                </c:pt>
                <c:pt idx="283">
                  <c:v>488.36973334716316</c:v>
                </c:pt>
                <c:pt idx="284">
                  <c:v>536.71042484971792</c:v>
                </c:pt>
                <c:pt idx="285">
                  <c:v>537.973113745722</c:v>
                </c:pt>
                <c:pt idx="286">
                  <c:v>535.24931341291324</c:v>
                </c:pt>
                <c:pt idx="287">
                  <c:v>547.45906407695225</c:v>
                </c:pt>
                <c:pt idx="288">
                  <c:v>547.98668765135392</c:v>
                </c:pt>
                <c:pt idx="289">
                  <c:v>515.98654334405148</c:v>
                </c:pt>
                <c:pt idx="290">
                  <c:v>530.80960906249891</c:v>
                </c:pt>
                <c:pt idx="291">
                  <c:v>534.27974872490995</c:v>
                </c:pt>
                <c:pt idx="292">
                  <c:v>534.09936459690937</c:v>
                </c:pt>
                <c:pt idx="293">
                  <c:v>507.80161353602529</c:v>
                </c:pt>
                <c:pt idx="294">
                  <c:v>552.26404628656758</c:v>
                </c:pt>
                <c:pt idx="295">
                  <c:v>559.36892612819031</c:v>
                </c:pt>
                <c:pt idx="296">
                  <c:v>562.70377769460094</c:v>
                </c:pt>
                <c:pt idx="297">
                  <c:v>560.40613486419363</c:v>
                </c:pt>
                <c:pt idx="298">
                  <c:v>545.4162138273457</c:v>
                </c:pt>
                <c:pt idx="299">
                  <c:v>542.83672079693747</c:v>
                </c:pt>
                <c:pt idx="300">
                  <c:v>552.50756485936847</c:v>
                </c:pt>
                <c:pt idx="301">
                  <c:v>551.17723191536425</c:v>
                </c:pt>
                <c:pt idx="302">
                  <c:v>552.97205398896995</c:v>
                </c:pt>
                <c:pt idx="303">
                  <c:v>551.10507826416392</c:v>
                </c:pt>
                <c:pt idx="304">
                  <c:v>540.62250562573035</c:v>
                </c:pt>
                <c:pt idx="305">
                  <c:v>537.12530834411905</c:v>
                </c:pt>
                <c:pt idx="306">
                  <c:v>536.06104198891569</c:v>
                </c:pt>
                <c:pt idx="307">
                  <c:v>538.51426612972364</c:v>
                </c:pt>
                <c:pt idx="308">
                  <c:v>552.76010263856915</c:v>
                </c:pt>
                <c:pt idx="309">
                  <c:v>551.88974922096634</c:v>
                </c:pt>
                <c:pt idx="310">
                  <c:v>571.92366143703043</c:v>
                </c:pt>
                <c:pt idx="311">
                  <c:v>575.74329534744265</c:v>
                </c:pt>
                <c:pt idx="312">
                  <c:v>581.38480895066073</c:v>
                </c:pt>
                <c:pt idx="313">
                  <c:v>572.39266016983197</c:v>
                </c:pt>
                <c:pt idx="314">
                  <c:v>567.43435145141609</c:v>
                </c:pt>
                <c:pt idx="315">
                  <c:v>560.67671105619445</c:v>
                </c:pt>
                <c:pt idx="316">
                  <c:v>552.8480399009693</c:v>
                </c:pt>
                <c:pt idx="317">
                  <c:v>543.69580020654007</c:v>
                </c:pt>
                <c:pt idx="318">
                  <c:v>518.25712855525853</c:v>
                </c:pt>
                <c:pt idx="319">
                  <c:v>509.05979282882913</c:v>
                </c:pt>
                <c:pt idx="320">
                  <c:v>514.42171103364615</c:v>
                </c:pt>
                <c:pt idx="321">
                  <c:v>507.86925758402521</c:v>
                </c:pt>
                <c:pt idx="322">
                  <c:v>496.236736129588</c:v>
                </c:pt>
                <c:pt idx="323">
                  <c:v>493.44754655037895</c:v>
                </c:pt>
                <c:pt idx="324">
                  <c:v>487.05292921275856</c:v>
                </c:pt>
                <c:pt idx="325">
                  <c:v>484.3020712607497</c:v>
                </c:pt>
                <c:pt idx="326">
                  <c:v>502.09245588480661</c:v>
                </c:pt>
                <c:pt idx="327">
                  <c:v>501.60767354080502</c:v>
                </c:pt>
                <c:pt idx="328">
                  <c:v>523.74080604647588</c:v>
                </c:pt>
                <c:pt idx="329">
                  <c:v>511.70467510563736</c:v>
                </c:pt>
                <c:pt idx="330">
                  <c:v>504.39460831841393</c:v>
                </c:pt>
                <c:pt idx="331">
                  <c:v>495.77224699998629</c:v>
                </c:pt>
                <c:pt idx="332">
                  <c:v>506.17815638401964</c:v>
                </c:pt>
                <c:pt idx="333">
                  <c:v>518.09252803845777</c:v>
                </c:pt>
                <c:pt idx="334">
                  <c:v>517.07786731845454</c:v>
                </c:pt>
                <c:pt idx="335">
                  <c:v>528.44883178729094</c:v>
                </c:pt>
                <c:pt idx="336">
                  <c:v>529.64162183369478</c:v>
                </c:pt>
                <c:pt idx="337">
                  <c:v>511.42282490563656</c:v>
                </c:pt>
                <c:pt idx="338">
                  <c:v>511.36645486563634</c:v>
                </c:pt>
                <c:pt idx="339">
                  <c:v>499.42728039359804</c:v>
                </c:pt>
                <c:pt idx="340">
                  <c:v>502.43518572800775</c:v>
                </c:pt>
                <c:pt idx="341">
                  <c:v>494.62229818398271</c:v>
                </c:pt>
                <c:pt idx="342">
                  <c:v>478.01342959832954</c:v>
                </c:pt>
                <c:pt idx="343">
                  <c:v>477.67295455672843</c:v>
                </c:pt>
                <c:pt idx="344">
                  <c:v>476.85446157592588</c:v>
                </c:pt>
                <c:pt idx="345">
                  <c:v>453.59392827025141</c:v>
                </c:pt>
                <c:pt idx="346">
                  <c:v>449.07305106223697</c:v>
                </c:pt>
                <c:pt idx="347">
                  <c:v>445.88701640142671</c:v>
                </c:pt>
                <c:pt idx="348">
                  <c:v>443.12713924301789</c:v>
                </c:pt>
                <c:pt idx="349">
                  <c:v>455.72697058385819</c:v>
                </c:pt>
                <c:pt idx="350">
                  <c:v>445.60065659822578</c:v>
                </c:pt>
                <c:pt idx="351">
                  <c:v>424.53179044775834</c:v>
                </c:pt>
                <c:pt idx="352">
                  <c:v>420.45961875814533</c:v>
                </c:pt>
                <c:pt idx="353">
                  <c:v>438.21167175500216</c:v>
                </c:pt>
                <c:pt idx="354">
                  <c:v>417.64562636133633</c:v>
                </c:pt>
                <c:pt idx="355">
                  <c:v>409.75156595971112</c:v>
                </c:pt>
                <c:pt idx="356">
                  <c:v>408.11457999810591</c:v>
                </c:pt>
                <c:pt idx="357">
                  <c:v>432.81593152618495</c:v>
                </c:pt>
                <c:pt idx="358">
                  <c:v>435.80579844779453</c:v>
                </c:pt>
                <c:pt idx="359">
                  <c:v>442.53638122381614</c:v>
                </c:pt>
                <c:pt idx="360">
                  <c:v>444.08768472462111</c:v>
                </c:pt>
                <c:pt idx="361">
                  <c:v>458.56351099666745</c:v>
                </c:pt>
                <c:pt idx="362">
                  <c:v>453.72245196145195</c:v>
                </c:pt>
                <c:pt idx="363">
                  <c:v>455.28728427185695</c:v>
                </c:pt>
                <c:pt idx="364">
                  <c:v>459.8848247342716</c:v>
                </c:pt>
                <c:pt idx="365">
                  <c:v>462.45078895507987</c:v>
                </c:pt>
                <c:pt idx="366">
                  <c:v>478.40576507673086</c:v>
                </c:pt>
                <c:pt idx="367">
                  <c:v>479.67972798073492</c:v>
                </c:pt>
                <c:pt idx="368">
                  <c:v>484.59745027035063</c:v>
                </c:pt>
                <c:pt idx="369">
                  <c:v>486.35394071675626</c:v>
                </c:pt>
                <c:pt idx="370">
                  <c:v>477.73834380312883</c:v>
                </c:pt>
                <c:pt idx="371">
                  <c:v>453.35266449905072</c:v>
                </c:pt>
                <c:pt idx="372">
                  <c:v>466.99872378229441</c:v>
                </c:pt>
                <c:pt idx="373">
                  <c:v>472.96041921271353</c:v>
                </c:pt>
                <c:pt idx="374">
                  <c:v>499.77451983999924</c:v>
                </c:pt>
                <c:pt idx="375">
                  <c:v>495.7745018015865</c:v>
                </c:pt>
                <c:pt idx="376">
                  <c:v>491.48586915837279</c:v>
                </c:pt>
                <c:pt idx="377">
                  <c:v>488.29081529116257</c:v>
                </c:pt>
                <c:pt idx="378">
                  <c:v>493.07775908797794</c:v>
                </c:pt>
                <c:pt idx="379">
                  <c:v>506.85459686402203</c:v>
                </c:pt>
                <c:pt idx="380">
                  <c:v>513.79036658564428</c:v>
                </c:pt>
                <c:pt idx="381">
                  <c:v>510.25258287523292</c:v>
                </c:pt>
                <c:pt idx="382">
                  <c:v>518.71936288326003</c:v>
                </c:pt>
                <c:pt idx="383">
                  <c:v>527.88287658568936</c:v>
                </c:pt>
                <c:pt idx="384">
                  <c:v>507.20409111202321</c:v>
                </c:pt>
                <c:pt idx="385">
                  <c:v>505.89405138241904</c:v>
                </c:pt>
                <c:pt idx="386">
                  <c:v>515.37774691204936</c:v>
                </c:pt>
                <c:pt idx="387">
                  <c:v>509.48144072803052</c:v>
                </c:pt>
                <c:pt idx="388">
                  <c:v>523.08916838407401</c:v>
                </c:pt>
                <c:pt idx="389">
                  <c:v>522.51870357927226</c:v>
                </c:pt>
                <c:pt idx="390">
                  <c:v>514.21201448484567</c:v>
                </c:pt>
                <c:pt idx="391">
                  <c:v>526.40372673608465</c:v>
                </c:pt>
                <c:pt idx="392">
                  <c:v>535.59204325611404</c:v>
                </c:pt>
                <c:pt idx="393">
                  <c:v>545.55601152654594</c:v>
                </c:pt>
                <c:pt idx="394">
                  <c:v>542.85475920973727</c:v>
                </c:pt>
                <c:pt idx="395">
                  <c:v>549.55602956495875</c:v>
                </c:pt>
                <c:pt idx="396">
                  <c:v>542.52330337453623</c:v>
                </c:pt>
                <c:pt idx="397">
                  <c:v>555.22009118417679</c:v>
                </c:pt>
                <c:pt idx="398">
                  <c:v>548.72626257615605</c:v>
                </c:pt>
                <c:pt idx="399">
                  <c:v>546.6405710961493</c:v>
                </c:pt>
                <c:pt idx="400">
                  <c:v>531.52438116970097</c:v>
                </c:pt>
                <c:pt idx="401">
                  <c:v>530.67432096649827</c:v>
                </c:pt>
                <c:pt idx="402">
                  <c:v>533.05764625770587</c:v>
                </c:pt>
                <c:pt idx="403">
                  <c:v>546.27980284014814</c:v>
                </c:pt>
                <c:pt idx="404">
                  <c:v>554.58874673617481</c:v>
                </c:pt>
                <c:pt idx="405">
                  <c:v>560.80748954899468</c:v>
                </c:pt>
                <c:pt idx="406">
                  <c:v>546.50077339694883</c:v>
                </c:pt>
                <c:pt idx="407">
                  <c:v>548.710478964956</c:v>
                </c:pt>
                <c:pt idx="408">
                  <c:v>550.22345083856078</c:v>
                </c:pt>
                <c:pt idx="409">
                  <c:v>556.58650095378107</c:v>
                </c:pt>
                <c:pt idx="410">
                  <c:v>559.07354711858898</c:v>
                </c:pt>
                <c:pt idx="411">
                  <c:v>553.13665450576991</c:v>
                </c:pt>
                <c:pt idx="412">
                  <c:v>552.70598740016851</c:v>
                </c:pt>
                <c:pt idx="413">
                  <c:v>572.1220839778307</c:v>
                </c:pt>
                <c:pt idx="414">
                  <c:v>571.40505706902843</c:v>
                </c:pt>
                <c:pt idx="415">
                  <c:v>559.95517454419178</c:v>
                </c:pt>
                <c:pt idx="416">
                  <c:v>560.78719633459446</c:v>
                </c:pt>
                <c:pt idx="417">
                  <c:v>564.41517210900611</c:v>
                </c:pt>
                <c:pt idx="418">
                  <c:v>556.56846254098093</c:v>
                </c:pt>
                <c:pt idx="419">
                  <c:v>559.05099910258889</c:v>
                </c:pt>
                <c:pt idx="420">
                  <c:v>563.91235135220438</c:v>
                </c:pt>
                <c:pt idx="421">
                  <c:v>568.73537197461974</c:v>
                </c:pt>
                <c:pt idx="422">
                  <c:v>565.77932707701029</c:v>
                </c:pt>
                <c:pt idx="423">
                  <c:v>548.23246102575422</c:v>
                </c:pt>
                <c:pt idx="424">
                  <c:v>547.00810375695016</c:v>
                </c:pt>
                <c:pt idx="425">
                  <c:v>537.47931219531972</c:v>
                </c:pt>
                <c:pt idx="426">
                  <c:v>544.40831751214182</c:v>
                </c:pt>
                <c:pt idx="427">
                  <c:v>548.99232916495646</c:v>
                </c:pt>
                <c:pt idx="428">
                  <c:v>531.97083188650208</c:v>
                </c:pt>
                <c:pt idx="429">
                  <c:v>530.66304695849783</c:v>
                </c:pt>
                <c:pt idx="430">
                  <c:v>545.31474775534468</c:v>
                </c:pt>
                <c:pt idx="431">
                  <c:v>541.67549797293304</c:v>
                </c:pt>
                <c:pt idx="432">
                  <c:v>538.8772891873241</c:v>
                </c:pt>
                <c:pt idx="433">
                  <c:v>549.65749563695863</c:v>
                </c:pt>
                <c:pt idx="434">
                  <c:v>541.53344547213271</c:v>
                </c:pt>
                <c:pt idx="435">
                  <c:v>552.36551235856734</c:v>
                </c:pt>
                <c:pt idx="436">
                  <c:v>534.30906114570962</c:v>
                </c:pt>
                <c:pt idx="437">
                  <c:v>535.84909063851455</c:v>
                </c:pt>
                <c:pt idx="438">
                  <c:v>528.49843742249107</c:v>
                </c:pt>
                <c:pt idx="439">
                  <c:v>523.31690334567452</c:v>
                </c:pt>
                <c:pt idx="440">
                  <c:v>516.64945501445311</c:v>
                </c:pt>
                <c:pt idx="441">
                  <c:v>521.73177782086941</c:v>
                </c:pt>
                <c:pt idx="442">
                  <c:v>514.42622063684598</c:v>
                </c:pt>
                <c:pt idx="443">
                  <c:v>528.80058083689198</c:v>
                </c:pt>
                <c:pt idx="444">
                  <c:v>534.54807011531034</c:v>
                </c:pt>
                <c:pt idx="445">
                  <c:v>552.65638176496827</c:v>
                </c:pt>
                <c:pt idx="446">
                  <c:v>554.448949036974</c:v>
                </c:pt>
                <c:pt idx="447">
                  <c:v>556.75561107378132</c:v>
                </c:pt>
                <c:pt idx="448">
                  <c:v>563.85598131220411</c:v>
                </c:pt>
                <c:pt idx="449">
                  <c:v>568.20774840021795</c:v>
                </c:pt>
                <c:pt idx="450">
                  <c:v>570.20550261782432</c:v>
                </c:pt>
                <c:pt idx="451">
                  <c:v>583.04434292826545</c:v>
                </c:pt>
                <c:pt idx="452">
                  <c:v>582.36113804346326</c:v>
                </c:pt>
                <c:pt idx="453">
                  <c:v>586.56634302747659</c:v>
                </c:pt>
                <c:pt idx="454">
                  <c:v>580.17849009465624</c:v>
                </c:pt>
                <c:pt idx="455">
                  <c:v>586.31831485147586</c:v>
                </c:pt>
                <c:pt idx="456">
                  <c:v>598.59119996031507</c:v>
                </c:pt>
                <c:pt idx="457">
                  <c:v>594.84597450270314</c:v>
                </c:pt>
                <c:pt idx="458">
                  <c:v>602.94973145312906</c:v>
                </c:pt>
                <c:pt idx="459">
                  <c:v>602.24848815552673</c:v>
                </c:pt>
                <c:pt idx="460">
                  <c:v>595.9733753027067</c:v>
                </c:pt>
                <c:pt idx="461">
                  <c:v>600.23044072352036</c:v>
                </c:pt>
                <c:pt idx="462">
                  <c:v>610.19891859715221</c:v>
                </c:pt>
                <c:pt idx="463">
                  <c:v>607.35561377954321</c:v>
                </c:pt>
                <c:pt idx="464">
                  <c:v>597.73437535231244</c:v>
                </c:pt>
                <c:pt idx="465">
                  <c:v>606.1380209155393</c:v>
                </c:pt>
                <c:pt idx="466">
                  <c:v>610.09068812035196</c:v>
                </c:pt>
                <c:pt idx="467">
                  <c:v>601.89899390752578</c:v>
                </c:pt>
                <c:pt idx="468">
                  <c:v>587.10298580827839</c:v>
                </c:pt>
                <c:pt idx="469">
                  <c:v>593.14810889789771</c:v>
                </c:pt>
                <c:pt idx="470">
                  <c:v>591.4074020626922</c:v>
                </c:pt>
                <c:pt idx="471">
                  <c:v>600.6047377891216</c:v>
                </c:pt>
                <c:pt idx="472">
                  <c:v>619.0828369011806</c:v>
                </c:pt>
                <c:pt idx="473">
                  <c:v>626.46054773640424</c:v>
                </c:pt>
                <c:pt idx="474">
                  <c:v>631.60149538442067</c:v>
                </c:pt>
                <c:pt idx="475">
                  <c:v>628.84161822601186</c:v>
                </c:pt>
                <c:pt idx="476">
                  <c:v>626.29820202120368</c:v>
                </c:pt>
                <c:pt idx="477">
                  <c:v>632.16745058602248</c:v>
                </c:pt>
                <c:pt idx="478">
                  <c:v>625.74577562920194</c:v>
                </c:pt>
                <c:pt idx="479">
                  <c:v>612.34548972035907</c:v>
                </c:pt>
                <c:pt idx="480">
                  <c:v>609.64423740355062</c:v>
                </c:pt>
                <c:pt idx="481">
                  <c:v>608.62055747714726</c:v>
                </c:pt>
                <c:pt idx="482">
                  <c:v>618.56874213637911</c:v>
                </c:pt>
                <c:pt idx="483">
                  <c:v>627.70068861640834</c:v>
                </c:pt>
                <c:pt idx="484">
                  <c:v>628.24409580201007</c:v>
                </c:pt>
                <c:pt idx="485">
                  <c:v>635.98482969483484</c:v>
                </c:pt>
                <c:pt idx="486">
                  <c:v>635.29035080203266</c:v>
                </c:pt>
                <c:pt idx="487">
                  <c:v>638.41776062124268</c:v>
                </c:pt>
                <c:pt idx="488">
                  <c:v>637.93974268204124</c:v>
                </c:pt>
                <c:pt idx="489">
                  <c:v>641.04009488205122</c:v>
                </c:pt>
                <c:pt idx="490">
                  <c:v>649.89695556687957</c:v>
                </c:pt>
                <c:pt idx="491">
                  <c:v>652.86652927408898</c:v>
                </c:pt>
                <c:pt idx="492">
                  <c:v>651.015337160483</c:v>
                </c:pt>
                <c:pt idx="493">
                  <c:v>647.69401440367244</c:v>
                </c:pt>
                <c:pt idx="494">
                  <c:v>649.74362905807891</c:v>
                </c:pt>
                <c:pt idx="495">
                  <c:v>651.01533716048289</c:v>
                </c:pt>
                <c:pt idx="496">
                  <c:v>639.96229971724745</c:v>
                </c:pt>
                <c:pt idx="497">
                  <c:v>638.54853911404291</c:v>
                </c:pt>
                <c:pt idx="498">
                  <c:v>653.69404146129136</c:v>
                </c:pt>
                <c:pt idx="499">
                  <c:v>652.18783399248662</c:v>
                </c:pt>
                <c:pt idx="500">
                  <c:v>647.72107202287236</c:v>
                </c:pt>
                <c:pt idx="501">
                  <c:v>633.70297047562747</c:v>
                </c:pt>
                <c:pt idx="502">
                  <c:v>622.46052969799143</c:v>
                </c:pt>
                <c:pt idx="503">
                  <c:v>629.26552092681322</c:v>
                </c:pt>
                <c:pt idx="504">
                  <c:v>646.15849451406723</c:v>
                </c:pt>
                <c:pt idx="505">
                  <c:v>643.1077479492576</c:v>
                </c:pt>
                <c:pt idx="506">
                  <c:v>651.0987648196832</c:v>
                </c:pt>
                <c:pt idx="507">
                  <c:v>649.87440755087914</c:v>
                </c:pt>
                <c:pt idx="508">
                  <c:v>657.12810429810236</c:v>
                </c:pt>
                <c:pt idx="509">
                  <c:v>649.17090945167683</c:v>
                </c:pt>
                <c:pt idx="510">
                  <c:v>665.35136573332863</c:v>
                </c:pt>
                <c:pt idx="511">
                  <c:v>662.70648345652012</c:v>
                </c:pt>
                <c:pt idx="512">
                  <c:v>652.43360736688726</c:v>
                </c:pt>
                <c:pt idx="513">
                  <c:v>664.58247838772604</c:v>
                </c:pt>
                <c:pt idx="514">
                  <c:v>659.54750641491</c:v>
                </c:pt>
                <c:pt idx="515">
                  <c:v>662.19689829491847</c:v>
                </c:pt>
                <c:pt idx="516">
                  <c:v>654.38626555249346</c:v>
                </c:pt>
                <c:pt idx="517">
                  <c:v>650.75378017488185</c:v>
                </c:pt>
                <c:pt idx="518">
                  <c:v>639.19566717324494</c:v>
                </c:pt>
                <c:pt idx="519">
                  <c:v>639.27458522924519</c:v>
                </c:pt>
                <c:pt idx="520">
                  <c:v>626.48760535560427</c:v>
                </c:pt>
                <c:pt idx="521">
                  <c:v>636.9318463668377</c:v>
                </c:pt>
                <c:pt idx="522">
                  <c:v>618.60481896197905</c:v>
                </c:pt>
                <c:pt idx="523">
                  <c:v>622.99040807399308</c:v>
                </c:pt>
                <c:pt idx="524">
                  <c:v>611.56983796995667</c:v>
                </c:pt>
                <c:pt idx="525">
                  <c:v>623.06707132839335</c:v>
                </c:pt>
                <c:pt idx="526">
                  <c:v>629.86529815241511</c:v>
                </c:pt>
                <c:pt idx="527">
                  <c:v>630.04793708201566</c:v>
                </c:pt>
                <c:pt idx="528">
                  <c:v>644.89806041966324</c:v>
                </c:pt>
                <c:pt idx="529">
                  <c:v>644.07054823246062</c:v>
                </c:pt>
                <c:pt idx="530">
                  <c:v>649.61059576367836</c:v>
                </c:pt>
                <c:pt idx="531">
                  <c:v>648.68838190927534</c:v>
                </c:pt>
                <c:pt idx="532">
                  <c:v>650.0683204884798</c:v>
                </c:pt>
                <c:pt idx="533">
                  <c:v>659.78877018611092</c:v>
                </c:pt>
                <c:pt idx="534">
                  <c:v>655.45278670929702</c:v>
                </c:pt>
                <c:pt idx="535">
                  <c:v>655.81580976689816</c:v>
                </c:pt>
                <c:pt idx="536">
                  <c:v>644.93864684846335</c:v>
                </c:pt>
                <c:pt idx="537">
                  <c:v>638.79882209164361</c:v>
                </c:pt>
                <c:pt idx="538">
                  <c:v>653.48434491249054</c:v>
                </c:pt>
                <c:pt idx="539">
                  <c:v>648.83719881487571</c:v>
                </c:pt>
                <c:pt idx="540">
                  <c:v>653.19347550608961</c:v>
                </c:pt>
                <c:pt idx="541">
                  <c:v>631.21817911241931</c:v>
                </c:pt>
                <c:pt idx="542">
                  <c:v>638.36590018444213</c:v>
                </c:pt>
                <c:pt idx="543">
                  <c:v>630.72437756201771</c:v>
                </c:pt>
                <c:pt idx="544">
                  <c:v>647.52264948207142</c:v>
                </c:pt>
                <c:pt idx="545">
                  <c:v>648.91837167247593</c:v>
                </c:pt>
                <c:pt idx="546">
                  <c:v>648.51250738447459</c:v>
                </c:pt>
                <c:pt idx="547">
                  <c:v>656.22167405489927</c:v>
                </c:pt>
                <c:pt idx="548">
                  <c:v>653.04240379888904</c:v>
                </c:pt>
                <c:pt idx="549">
                  <c:v>642.4313074692551</c:v>
                </c:pt>
                <c:pt idx="550">
                  <c:v>635.42563889803262</c:v>
                </c:pt>
                <c:pt idx="551">
                  <c:v>642.90932540845654</c:v>
                </c:pt>
                <c:pt idx="552">
                  <c:v>645.39637157326456</c:v>
                </c:pt>
                <c:pt idx="553">
                  <c:v>650.51026160208085</c:v>
                </c:pt>
                <c:pt idx="554">
                  <c:v>651.31748057488346</c:v>
                </c:pt>
                <c:pt idx="555">
                  <c:v>659.87219784531078</c:v>
                </c:pt>
                <c:pt idx="556">
                  <c:v>652.01195946768564</c:v>
                </c:pt>
                <c:pt idx="557">
                  <c:v>647.40314499727083</c:v>
                </c:pt>
                <c:pt idx="558">
                  <c:v>659.7662221701105</c:v>
                </c:pt>
                <c:pt idx="559">
                  <c:v>664.19916211572468</c:v>
                </c:pt>
                <c:pt idx="560">
                  <c:v>666.8530635989332</c:v>
                </c:pt>
                <c:pt idx="561">
                  <c:v>666.75159752693287</c:v>
                </c:pt>
                <c:pt idx="562">
                  <c:v>672.47653878935114</c:v>
                </c:pt>
                <c:pt idx="563">
                  <c:v>674.65467713495809</c:v>
                </c:pt>
                <c:pt idx="564">
                  <c:v>668.82826980053949</c:v>
                </c:pt>
                <c:pt idx="565">
                  <c:v>668.53965519573865</c:v>
                </c:pt>
                <c:pt idx="566">
                  <c:v>680.45402685017677</c:v>
                </c:pt>
                <c:pt idx="567">
                  <c:v>679.22741477977286</c:v>
                </c:pt>
                <c:pt idx="568">
                  <c:v>678.61861834777085</c:v>
                </c:pt>
                <c:pt idx="569">
                  <c:v>678.09550437656924</c:v>
                </c:pt>
                <c:pt idx="570">
                  <c:v>680.46530085817676</c:v>
                </c:pt>
                <c:pt idx="571">
                  <c:v>678.74939684057131</c:v>
                </c:pt>
                <c:pt idx="572">
                  <c:v>671.22963350454722</c:v>
                </c:pt>
                <c:pt idx="573">
                  <c:v>671.57236334774825</c:v>
                </c:pt>
                <c:pt idx="574">
                  <c:v>674.12028915575638</c:v>
                </c:pt>
                <c:pt idx="575">
                  <c:v>662.9680404421207</c:v>
                </c:pt>
                <c:pt idx="576">
                  <c:v>666.94100086133335</c:v>
                </c:pt>
                <c:pt idx="577">
                  <c:v>673.01769117335289</c:v>
                </c:pt>
                <c:pt idx="578">
                  <c:v>657.18447433810218</c:v>
                </c:pt>
                <c:pt idx="579">
                  <c:v>645.60606812206515</c:v>
                </c:pt>
                <c:pt idx="580">
                  <c:v>639.64211789004617</c:v>
                </c:pt>
                <c:pt idx="581">
                  <c:v>632.99045317002492</c:v>
                </c:pt>
                <c:pt idx="582">
                  <c:v>637.59926764043951</c:v>
                </c:pt>
                <c:pt idx="583">
                  <c:v>628.50339798601044</c:v>
                </c:pt>
                <c:pt idx="584">
                  <c:v>617.21360637477426</c:v>
                </c:pt>
                <c:pt idx="585">
                  <c:v>626.12007269480284</c:v>
                </c:pt>
                <c:pt idx="586">
                  <c:v>629.83147612841469</c:v>
                </c:pt>
                <c:pt idx="587">
                  <c:v>638.11110760364124</c:v>
                </c:pt>
                <c:pt idx="588">
                  <c:v>632.38391153962289</c:v>
                </c:pt>
                <c:pt idx="589">
                  <c:v>610.47625919395273</c:v>
                </c:pt>
                <c:pt idx="590">
                  <c:v>593.38260826429803</c:v>
                </c:pt>
                <c:pt idx="591">
                  <c:v>600.74453548832162</c:v>
                </c:pt>
                <c:pt idx="592">
                  <c:v>601.67802335072463</c:v>
                </c:pt>
                <c:pt idx="593">
                  <c:v>608.83476362914757</c:v>
                </c:pt>
                <c:pt idx="594">
                  <c:v>604.34319884193326</c:v>
                </c:pt>
                <c:pt idx="595">
                  <c:v>603.03766871552909</c:v>
                </c:pt>
                <c:pt idx="596">
                  <c:v>605.15041781473587</c:v>
                </c:pt>
                <c:pt idx="597">
                  <c:v>613.47965492516255</c:v>
                </c:pt>
                <c:pt idx="598">
                  <c:v>622.83257196199247</c:v>
                </c:pt>
                <c:pt idx="599">
                  <c:v>626.45152853000411</c:v>
                </c:pt>
                <c:pt idx="600">
                  <c:v>629.84951454121494</c:v>
                </c:pt>
                <c:pt idx="601">
                  <c:v>626.410942101204</c:v>
                </c:pt>
                <c:pt idx="602">
                  <c:v>615.68936049316972</c:v>
                </c:pt>
                <c:pt idx="603">
                  <c:v>616.6769635939728</c:v>
                </c:pt>
                <c:pt idx="604">
                  <c:v>605.28345110913642</c:v>
                </c:pt>
                <c:pt idx="605">
                  <c:v>615.21585215716811</c:v>
                </c:pt>
                <c:pt idx="606">
                  <c:v>625.18883963400003</c:v>
                </c:pt>
                <c:pt idx="607">
                  <c:v>630.51693581481709</c:v>
                </c:pt>
                <c:pt idx="608">
                  <c:v>636.4380448164361</c:v>
                </c:pt>
                <c:pt idx="609">
                  <c:v>634.97467857803133</c:v>
                </c:pt>
                <c:pt idx="610">
                  <c:v>648.80563159247561</c:v>
                </c:pt>
                <c:pt idx="611">
                  <c:v>649.22276988847693</c:v>
                </c:pt>
                <c:pt idx="612">
                  <c:v>649.54295171567799</c:v>
                </c:pt>
                <c:pt idx="613">
                  <c:v>656.01197750609867</c:v>
                </c:pt>
                <c:pt idx="614">
                  <c:v>652.93191852048881</c:v>
                </c:pt>
                <c:pt idx="615">
                  <c:v>653.52267653969079</c:v>
                </c:pt>
                <c:pt idx="616">
                  <c:v>647.25207329007071</c:v>
                </c:pt>
                <c:pt idx="617">
                  <c:v>655.22956135089612</c:v>
                </c:pt>
                <c:pt idx="618">
                  <c:v>660.95224781171441</c:v>
                </c:pt>
                <c:pt idx="619">
                  <c:v>656.99056140050163</c:v>
                </c:pt>
                <c:pt idx="620">
                  <c:v>653.43022967409024</c:v>
                </c:pt>
                <c:pt idx="621">
                  <c:v>651.806772522085</c:v>
                </c:pt>
                <c:pt idx="622">
                  <c:v>656.26451528529924</c:v>
                </c:pt>
                <c:pt idx="623">
                  <c:v>654.78085583249447</c:v>
                </c:pt>
                <c:pt idx="624">
                  <c:v>664.73580489652636</c:v>
                </c:pt>
                <c:pt idx="625">
                  <c:v>663.1236217525211</c:v>
                </c:pt>
                <c:pt idx="626">
                  <c:v>664.60051680052572</c:v>
                </c:pt>
                <c:pt idx="627">
                  <c:v>662.8395167509201</c:v>
                </c:pt>
                <c:pt idx="628">
                  <c:v>660.918425787714</c:v>
                </c:pt>
                <c:pt idx="629">
                  <c:v>671.59265656214814</c:v>
                </c:pt>
                <c:pt idx="630">
                  <c:v>674.07068352055603</c:v>
                </c:pt>
                <c:pt idx="631">
                  <c:v>670.71779354134537</c:v>
                </c:pt>
                <c:pt idx="632">
                  <c:v>663.43252957172206</c:v>
                </c:pt>
                <c:pt idx="633">
                  <c:v>674.98387816855904</c:v>
                </c:pt>
                <c:pt idx="634">
                  <c:v>676.94330075896528</c:v>
                </c:pt>
                <c:pt idx="635">
                  <c:v>673.78883332055511</c:v>
                </c:pt>
                <c:pt idx="636">
                  <c:v>678.25108568696942</c:v>
                </c:pt>
                <c:pt idx="637">
                  <c:v>679.29280402617269</c:v>
                </c:pt>
                <c:pt idx="638">
                  <c:v>665.08755394612729</c:v>
                </c:pt>
                <c:pt idx="639">
                  <c:v>662.95451163252051</c:v>
                </c:pt>
                <c:pt idx="640">
                  <c:v>672.81250422775202</c:v>
                </c:pt>
                <c:pt idx="641">
                  <c:v>664.6343388245258</c:v>
                </c:pt>
                <c:pt idx="642">
                  <c:v>653.34905681648979</c:v>
                </c:pt>
                <c:pt idx="643">
                  <c:v>657.97590969970463</c:v>
                </c:pt>
                <c:pt idx="644">
                  <c:v>664.4990507285255</c:v>
                </c:pt>
                <c:pt idx="645">
                  <c:v>640.0885686068475</c:v>
                </c:pt>
                <c:pt idx="646">
                  <c:v>628.76044536841118</c:v>
                </c:pt>
                <c:pt idx="647">
                  <c:v>637.68495010123968</c:v>
                </c:pt>
                <c:pt idx="648">
                  <c:v>635.14604349963167</c:v>
                </c:pt>
                <c:pt idx="649">
                  <c:v>635.06487064203145</c:v>
                </c:pt>
                <c:pt idx="650">
                  <c:v>610.62733090115319</c:v>
                </c:pt>
                <c:pt idx="651">
                  <c:v>604.12899268993249</c:v>
                </c:pt>
                <c:pt idx="652">
                  <c:v>588.82114462748336</c:v>
                </c:pt>
                <c:pt idx="653">
                  <c:v>563.74098643060313</c:v>
                </c:pt>
                <c:pt idx="654">
                  <c:v>622.07495862438964</c:v>
                </c:pt>
                <c:pt idx="655">
                  <c:v>615.66906727876915</c:v>
                </c:pt>
                <c:pt idx="656">
                  <c:v>623.2970610915936</c:v>
                </c:pt>
                <c:pt idx="657">
                  <c:v>623.23843624999347</c:v>
                </c:pt>
                <c:pt idx="658">
                  <c:v>593.89670302909963</c:v>
                </c:pt>
                <c:pt idx="659">
                  <c:v>594.21688485630068</c:v>
                </c:pt>
                <c:pt idx="660">
                  <c:v>608.39282251554607</c:v>
                </c:pt>
                <c:pt idx="661">
                  <c:v>590.64076951868924</c:v>
                </c:pt>
                <c:pt idx="662">
                  <c:v>579.38930953465331</c:v>
                </c:pt>
                <c:pt idx="663">
                  <c:v>580.42651827065663</c:v>
                </c:pt>
                <c:pt idx="664">
                  <c:v>576.8391289250452</c:v>
                </c:pt>
                <c:pt idx="665">
                  <c:v>561.10737816179494</c:v>
                </c:pt>
                <c:pt idx="666">
                  <c:v>570.54146805622509</c:v>
                </c:pt>
                <c:pt idx="667">
                  <c:v>590.61371189948932</c:v>
                </c:pt>
                <c:pt idx="668">
                  <c:v>589.4186670514855</c:v>
                </c:pt>
                <c:pt idx="669">
                  <c:v>588.56184244348287</c:v>
                </c:pt>
                <c:pt idx="670">
                  <c:v>587.73207545468017</c:v>
                </c:pt>
                <c:pt idx="671">
                  <c:v>586.69486671867685</c:v>
                </c:pt>
                <c:pt idx="672">
                  <c:v>593.95081826750004</c:v>
                </c:pt>
                <c:pt idx="673">
                  <c:v>575.78388177624197</c:v>
                </c:pt>
                <c:pt idx="674">
                  <c:v>570.45804039702489</c:v>
                </c:pt>
                <c:pt idx="675">
                  <c:v>566.14460493621118</c:v>
                </c:pt>
                <c:pt idx="676">
                  <c:v>576.48061547064412</c:v>
                </c:pt>
                <c:pt idx="677">
                  <c:v>588.21911260028173</c:v>
                </c:pt>
                <c:pt idx="678">
                  <c:v>594.88656093150303</c:v>
                </c:pt>
                <c:pt idx="679">
                  <c:v>605.06699015553556</c:v>
                </c:pt>
                <c:pt idx="680">
                  <c:v>612.47175860995924</c:v>
                </c:pt>
                <c:pt idx="681">
                  <c:v>613.01967539876102</c:v>
                </c:pt>
                <c:pt idx="682">
                  <c:v>615.13693410116775</c:v>
                </c:pt>
                <c:pt idx="683">
                  <c:v>617.14370752517425</c:v>
                </c:pt>
                <c:pt idx="684">
                  <c:v>624.18996252519673</c:v>
                </c:pt>
                <c:pt idx="685">
                  <c:v>619.16175495718062</c:v>
                </c:pt>
                <c:pt idx="686">
                  <c:v>609.87873676995105</c:v>
                </c:pt>
                <c:pt idx="687">
                  <c:v>596.46717685310819</c:v>
                </c:pt>
                <c:pt idx="688">
                  <c:v>592.8437106818966</c:v>
                </c:pt>
                <c:pt idx="689">
                  <c:v>601.73213858912504</c:v>
                </c:pt>
                <c:pt idx="690">
                  <c:v>576.40395221624408</c:v>
                </c:pt>
                <c:pt idx="691">
                  <c:v>580.23260533305631</c:v>
                </c:pt>
                <c:pt idx="692">
                  <c:v>567.90560498581692</c:v>
                </c:pt>
                <c:pt idx="693">
                  <c:v>568.74213637941955</c:v>
                </c:pt>
                <c:pt idx="694">
                  <c:v>565.46590965460905</c:v>
                </c:pt>
                <c:pt idx="695">
                  <c:v>581.44343379226018</c:v>
                </c:pt>
                <c:pt idx="696">
                  <c:v>594.00267870430037</c:v>
                </c:pt>
                <c:pt idx="697">
                  <c:v>601.22480822912348</c:v>
                </c:pt>
                <c:pt idx="698">
                  <c:v>604.55740499393414</c:v>
                </c:pt>
                <c:pt idx="699">
                  <c:v>605.66000297633775</c:v>
                </c:pt>
                <c:pt idx="700">
                  <c:v>617.27223121637485</c:v>
                </c:pt>
                <c:pt idx="701">
                  <c:v>617.5811390355758</c:v>
                </c:pt>
                <c:pt idx="702">
                  <c:v>609.43003125154974</c:v>
                </c:pt>
                <c:pt idx="703">
                  <c:v>596.53256609950847</c:v>
                </c:pt>
                <c:pt idx="704">
                  <c:v>594.05002953790051</c:v>
                </c:pt>
                <c:pt idx="705">
                  <c:v>592.39951476669535</c:v>
                </c:pt>
                <c:pt idx="706">
                  <c:v>595.15939192510416</c:v>
                </c:pt>
                <c:pt idx="707">
                  <c:v>612.00050507555807</c:v>
                </c:pt>
                <c:pt idx="708">
                  <c:v>613.1098674627616</c:v>
                </c:pt>
                <c:pt idx="709">
                  <c:v>618.51913650117888</c:v>
                </c:pt>
                <c:pt idx="710">
                  <c:v>624.42446189159773</c:v>
                </c:pt>
                <c:pt idx="711">
                  <c:v>623.7029253795954</c:v>
                </c:pt>
                <c:pt idx="712">
                  <c:v>620.7310968707859</c:v>
                </c:pt>
                <c:pt idx="713">
                  <c:v>618.29816594437807</c:v>
                </c:pt>
                <c:pt idx="714">
                  <c:v>636.34334314923581</c:v>
                </c:pt>
                <c:pt idx="715">
                  <c:v>635.62180663723348</c:v>
                </c:pt>
                <c:pt idx="716">
                  <c:v>636.99949041483796</c:v>
                </c:pt>
                <c:pt idx="717">
                  <c:v>635.7052342964339</c:v>
                </c:pt>
                <c:pt idx="718">
                  <c:v>626.68602789640499</c:v>
                </c:pt>
                <c:pt idx="719">
                  <c:v>637.49329196523945</c:v>
                </c:pt>
                <c:pt idx="720">
                  <c:v>631.34895760521988</c:v>
                </c:pt>
                <c:pt idx="721">
                  <c:v>614.24403266756508</c:v>
                </c:pt>
                <c:pt idx="722">
                  <c:v>613.49769333796269</c:v>
                </c:pt>
                <c:pt idx="723">
                  <c:v>610.76487379875402</c:v>
                </c:pt>
                <c:pt idx="724">
                  <c:v>608.41086092834644</c:v>
                </c:pt>
                <c:pt idx="725">
                  <c:v>617.29477923237482</c:v>
                </c:pt>
                <c:pt idx="726">
                  <c:v>615.2586933875682</c:v>
                </c:pt>
                <c:pt idx="727">
                  <c:v>603.1639376051296</c:v>
                </c:pt>
                <c:pt idx="728">
                  <c:v>596.16503343870716</c:v>
                </c:pt>
                <c:pt idx="729">
                  <c:v>599.96662893631935</c:v>
                </c:pt>
                <c:pt idx="730">
                  <c:v>589.52689752828587</c:v>
                </c:pt>
                <c:pt idx="731">
                  <c:v>583.40736598586636</c:v>
                </c:pt>
                <c:pt idx="732">
                  <c:v>587.80197430428041</c:v>
                </c:pt>
                <c:pt idx="733">
                  <c:v>593.09173885789733</c:v>
                </c:pt>
                <c:pt idx="734">
                  <c:v>589.98462225308742</c:v>
                </c:pt>
                <c:pt idx="735">
                  <c:v>591.42318567389191</c:v>
                </c:pt>
                <c:pt idx="736">
                  <c:v>612.23951404515856</c:v>
                </c:pt>
                <c:pt idx="737">
                  <c:v>612.22147563235853</c:v>
                </c:pt>
                <c:pt idx="738">
                  <c:v>619.22037979878087</c:v>
                </c:pt>
                <c:pt idx="739">
                  <c:v>620.88216857798625</c:v>
                </c:pt>
                <c:pt idx="740">
                  <c:v>614.92047314756712</c:v>
                </c:pt>
                <c:pt idx="741">
                  <c:v>620.72207766438567</c:v>
                </c:pt>
                <c:pt idx="742">
                  <c:v>627.38276159080692</c:v>
                </c:pt>
                <c:pt idx="743">
                  <c:v>626.92503686600548</c:v>
                </c:pt>
                <c:pt idx="744">
                  <c:v>632.48537761162322</c:v>
                </c:pt>
                <c:pt idx="745">
                  <c:v>632.80330463722419</c:v>
                </c:pt>
                <c:pt idx="746">
                  <c:v>630.07273989961561</c:v>
                </c:pt>
                <c:pt idx="747">
                  <c:v>627.87430833960855</c:v>
                </c:pt>
                <c:pt idx="748">
                  <c:v>621.73222878118884</c:v>
                </c:pt>
                <c:pt idx="749">
                  <c:v>631.94648002922156</c:v>
                </c:pt>
                <c:pt idx="750">
                  <c:v>630.1155811300157</c:v>
                </c:pt>
                <c:pt idx="751">
                  <c:v>620.69502004518552</c:v>
                </c:pt>
                <c:pt idx="752">
                  <c:v>617.50222097957533</c:v>
                </c:pt>
                <c:pt idx="753">
                  <c:v>629.70971684201436</c:v>
                </c:pt>
                <c:pt idx="754">
                  <c:v>626.00733261480252</c:v>
                </c:pt>
                <c:pt idx="755">
                  <c:v>625.62176154120129</c:v>
                </c:pt>
                <c:pt idx="756">
                  <c:v>620.68149123558555</c:v>
                </c:pt>
                <c:pt idx="757">
                  <c:v>619.59693166598208</c:v>
                </c:pt>
                <c:pt idx="758">
                  <c:v>616.21698406757127</c:v>
                </c:pt>
                <c:pt idx="759">
                  <c:v>609.02642176514837</c:v>
                </c:pt>
                <c:pt idx="760">
                  <c:v>622.00055017158991</c:v>
                </c:pt>
                <c:pt idx="761">
                  <c:v>626.83484480200536</c:v>
                </c:pt>
                <c:pt idx="762">
                  <c:v>628.38614830281028</c:v>
                </c:pt>
                <c:pt idx="763">
                  <c:v>628.05920207080919</c:v>
                </c:pt>
                <c:pt idx="764">
                  <c:v>629.02651195721228</c:v>
                </c:pt>
                <c:pt idx="765">
                  <c:v>625.87655412200229</c:v>
                </c:pt>
                <c:pt idx="766">
                  <c:v>640.48766849004903</c:v>
                </c:pt>
                <c:pt idx="767">
                  <c:v>639.48653657964576</c:v>
                </c:pt>
                <c:pt idx="768">
                  <c:v>640.73569666604976</c:v>
                </c:pt>
                <c:pt idx="769">
                  <c:v>642.78080171725628</c:v>
                </c:pt>
                <c:pt idx="770">
                  <c:v>639.76162237484664</c:v>
                </c:pt>
                <c:pt idx="771">
                  <c:v>642.96118584525686</c:v>
                </c:pt>
                <c:pt idx="772">
                  <c:v>649.89921036847898</c:v>
                </c:pt>
                <c:pt idx="773">
                  <c:v>647.97135500047273</c:v>
                </c:pt>
                <c:pt idx="774">
                  <c:v>647.46176983887119</c:v>
                </c:pt>
                <c:pt idx="775">
                  <c:v>644.04123581166027</c:v>
                </c:pt>
                <c:pt idx="776">
                  <c:v>637.97807430924092</c:v>
                </c:pt>
                <c:pt idx="777">
                  <c:v>641.61055968685253</c:v>
                </c:pt>
                <c:pt idx="778">
                  <c:v>641.48880040045196</c:v>
                </c:pt>
                <c:pt idx="779">
                  <c:v>639.626334278846</c:v>
                </c:pt>
                <c:pt idx="780">
                  <c:v>645.10099256366357</c:v>
                </c:pt>
                <c:pt idx="781">
                  <c:v>638.20580927084143</c:v>
                </c:pt>
                <c:pt idx="782">
                  <c:v>650.33213227568024</c:v>
                </c:pt>
                <c:pt idx="783">
                  <c:v>648.4674113524743</c:v>
                </c:pt>
                <c:pt idx="784">
                  <c:v>646.66807967566854</c:v>
                </c:pt>
                <c:pt idx="785">
                  <c:v>651.78196970448482</c:v>
                </c:pt>
                <c:pt idx="786">
                  <c:v>641.70075175085253</c:v>
                </c:pt>
                <c:pt idx="787">
                  <c:v>638.38393859724192</c:v>
                </c:pt>
                <c:pt idx="788">
                  <c:v>636.4019679908356</c:v>
                </c:pt>
                <c:pt idx="789">
                  <c:v>642.26896175405432</c:v>
                </c:pt>
                <c:pt idx="790">
                  <c:v>627.23394468520632</c:v>
                </c:pt>
                <c:pt idx="791">
                  <c:v>631.95324443402137</c:v>
                </c:pt>
                <c:pt idx="792">
                  <c:v>643.79771723885938</c:v>
                </c:pt>
                <c:pt idx="793">
                  <c:v>641.66016532205253</c:v>
                </c:pt>
                <c:pt idx="794">
                  <c:v>633.92168623082773</c:v>
                </c:pt>
                <c:pt idx="795">
                  <c:v>617.67358590117578</c:v>
                </c:pt>
                <c:pt idx="796">
                  <c:v>621.87879088518935</c:v>
                </c:pt>
                <c:pt idx="797">
                  <c:v>623.46391640999445</c:v>
                </c:pt>
                <c:pt idx="798">
                  <c:v>617.13017871557417</c:v>
                </c:pt>
                <c:pt idx="799">
                  <c:v>602.02300799552586</c:v>
                </c:pt>
                <c:pt idx="800">
                  <c:v>597.7456493603122</c:v>
                </c:pt>
                <c:pt idx="801">
                  <c:v>613.72768310116328</c:v>
                </c:pt>
                <c:pt idx="802">
                  <c:v>627.14826222440627</c:v>
                </c:pt>
                <c:pt idx="803">
                  <c:v>627.37374238440691</c:v>
                </c:pt>
                <c:pt idx="804">
                  <c:v>624.57102399559801</c:v>
                </c:pt>
                <c:pt idx="805">
                  <c:v>631.96226364042161</c:v>
                </c:pt>
                <c:pt idx="806">
                  <c:v>635.6172970340333</c:v>
                </c:pt>
                <c:pt idx="807">
                  <c:v>640.52374531564908</c:v>
                </c:pt>
                <c:pt idx="808">
                  <c:v>640.25767872684821</c:v>
                </c:pt>
                <c:pt idx="809">
                  <c:v>643.82928446125948</c:v>
                </c:pt>
                <c:pt idx="810">
                  <c:v>645.24980946926405</c:v>
                </c:pt>
                <c:pt idx="811">
                  <c:v>640.81235992044981</c:v>
                </c:pt>
                <c:pt idx="812">
                  <c:v>641.66692972685257</c:v>
                </c:pt>
                <c:pt idx="813">
                  <c:v>636.25315108523523</c:v>
                </c:pt>
                <c:pt idx="814">
                  <c:v>640.18777987724775</c:v>
                </c:pt>
                <c:pt idx="815">
                  <c:v>648.70416552047504</c:v>
                </c:pt>
                <c:pt idx="816">
                  <c:v>647.04463154286975</c:v>
                </c:pt>
                <c:pt idx="817">
                  <c:v>645.89242792526602</c:v>
                </c:pt>
                <c:pt idx="818">
                  <c:v>645.31068911246416</c:v>
                </c:pt>
                <c:pt idx="819">
                  <c:v>637.32192704363865</c:v>
                </c:pt>
                <c:pt idx="820">
                  <c:v>636.82361589003699</c:v>
                </c:pt>
                <c:pt idx="821">
                  <c:v>640.64099499884912</c:v>
                </c:pt>
                <c:pt idx="822">
                  <c:v>632.93182832842444</c:v>
                </c:pt>
                <c:pt idx="823">
                  <c:v>629.72550045321429</c:v>
                </c:pt>
                <c:pt idx="824">
                  <c:v>640.2351307108479</c:v>
                </c:pt>
                <c:pt idx="825">
                  <c:v>641.30390666925132</c:v>
                </c:pt>
                <c:pt idx="826">
                  <c:v>638.95214860044382</c:v>
                </c:pt>
                <c:pt idx="827">
                  <c:v>639.51359419884568</c:v>
                </c:pt>
                <c:pt idx="828">
                  <c:v>633.20465932202558</c:v>
                </c:pt>
                <c:pt idx="829">
                  <c:v>622.5236641427914</c:v>
                </c:pt>
                <c:pt idx="830">
                  <c:v>630.57781545801708</c:v>
                </c:pt>
                <c:pt idx="831">
                  <c:v>649.18218345967659</c:v>
                </c:pt>
                <c:pt idx="832">
                  <c:v>657.41446410130288</c:v>
                </c:pt>
                <c:pt idx="833">
                  <c:v>658.49225926610643</c:v>
                </c:pt>
                <c:pt idx="834">
                  <c:v>656.28931810289941</c:v>
                </c:pt>
                <c:pt idx="835">
                  <c:v>664.17886890132468</c:v>
                </c:pt>
                <c:pt idx="836">
                  <c:v>659.24987260370892</c:v>
                </c:pt>
                <c:pt idx="837">
                  <c:v>660.07512998931156</c:v>
                </c:pt>
                <c:pt idx="838">
                  <c:v>669.80234409174273</c:v>
                </c:pt>
                <c:pt idx="839">
                  <c:v>671.71892545174887</c:v>
                </c:pt>
                <c:pt idx="840">
                  <c:v>666.92070764693358</c:v>
                </c:pt>
                <c:pt idx="841">
                  <c:v>669.17550924694081</c:v>
                </c:pt>
                <c:pt idx="842">
                  <c:v>674.12930836215662</c:v>
                </c:pt>
                <c:pt idx="843">
                  <c:v>666.09770506293091</c:v>
                </c:pt>
                <c:pt idx="844">
                  <c:v>665.98496498293059</c:v>
                </c:pt>
                <c:pt idx="845">
                  <c:v>677.97599989176888</c:v>
                </c:pt>
                <c:pt idx="846">
                  <c:v>679.30407803417313</c:v>
                </c:pt>
                <c:pt idx="847">
                  <c:v>675.42356448056069</c:v>
                </c:pt>
                <c:pt idx="848">
                  <c:v>677.15976171256625</c:v>
                </c:pt>
                <c:pt idx="849">
                  <c:v>683.47095139098644</c:v>
                </c:pt>
                <c:pt idx="850">
                  <c:v>686.02338680219464</c:v>
                </c:pt>
                <c:pt idx="851">
                  <c:v>683.5701626613868</c:v>
                </c:pt>
                <c:pt idx="852">
                  <c:v>682.23081051098245</c:v>
                </c:pt>
                <c:pt idx="853">
                  <c:v>681.93543150138157</c:v>
                </c:pt>
                <c:pt idx="854">
                  <c:v>680.58480534297735</c:v>
                </c:pt>
                <c:pt idx="855">
                  <c:v>683.308605675786</c:v>
                </c:pt>
                <c:pt idx="856">
                  <c:v>690.40221150940874</c:v>
                </c:pt>
                <c:pt idx="857">
                  <c:v>690.99296952861062</c:v>
                </c:pt>
                <c:pt idx="858">
                  <c:v>691.77313088221308</c:v>
                </c:pt>
                <c:pt idx="859">
                  <c:v>679.22290517657291</c:v>
                </c:pt>
                <c:pt idx="860">
                  <c:v>672.6817257349519</c:v>
                </c:pt>
                <c:pt idx="861">
                  <c:v>666.27583438933152</c:v>
                </c:pt>
                <c:pt idx="862">
                  <c:v>664.97030426292736</c:v>
                </c:pt>
                <c:pt idx="863">
                  <c:v>673.06278720535317</c:v>
                </c:pt>
                <c:pt idx="864">
                  <c:v>679.3920152965735</c:v>
                </c:pt>
                <c:pt idx="865">
                  <c:v>672.66819692535194</c:v>
                </c:pt>
                <c:pt idx="866">
                  <c:v>667.15069741013428</c:v>
                </c:pt>
                <c:pt idx="867">
                  <c:v>669.50471028054176</c:v>
                </c:pt>
                <c:pt idx="868">
                  <c:v>664.98157827092723</c:v>
                </c:pt>
                <c:pt idx="869">
                  <c:v>660.97705062931448</c:v>
                </c:pt>
                <c:pt idx="870">
                  <c:v>664.13377286932462</c:v>
                </c:pt>
                <c:pt idx="871">
                  <c:v>661.80907241971715</c:v>
                </c:pt>
                <c:pt idx="872">
                  <c:v>656.08638595889886</c:v>
                </c:pt>
                <c:pt idx="873">
                  <c:v>650.24870461648027</c:v>
                </c:pt>
                <c:pt idx="874">
                  <c:v>643.09421913965741</c:v>
                </c:pt>
                <c:pt idx="875">
                  <c:v>627.78186147400834</c:v>
                </c:pt>
                <c:pt idx="876">
                  <c:v>613.58563060036283</c:v>
                </c:pt>
                <c:pt idx="877">
                  <c:v>628.22380258760973</c:v>
                </c:pt>
                <c:pt idx="878">
                  <c:v>629.67814961961437</c:v>
                </c:pt>
                <c:pt idx="879">
                  <c:v>645.05589653166351</c:v>
                </c:pt>
                <c:pt idx="880">
                  <c:v>643.69850596845924</c:v>
                </c:pt>
                <c:pt idx="881">
                  <c:v>646.27799899886759</c:v>
                </c:pt>
                <c:pt idx="882">
                  <c:v>656.09765996689907</c:v>
                </c:pt>
                <c:pt idx="883">
                  <c:v>656.44715421490014</c:v>
                </c:pt>
                <c:pt idx="884">
                  <c:v>657.22055116370268</c:v>
                </c:pt>
                <c:pt idx="885">
                  <c:v>656.3569621508999</c:v>
                </c:pt>
                <c:pt idx="886">
                  <c:v>662.10896103251832</c:v>
                </c:pt>
                <c:pt idx="887">
                  <c:v>656.35245254769984</c:v>
                </c:pt>
                <c:pt idx="888">
                  <c:v>668.07967566933746</c:v>
                </c:pt>
                <c:pt idx="889">
                  <c:v>666.48327613653237</c:v>
                </c:pt>
                <c:pt idx="890">
                  <c:v>665.38293295572885</c:v>
                </c:pt>
                <c:pt idx="891">
                  <c:v>670.00978583894369</c:v>
                </c:pt>
                <c:pt idx="892">
                  <c:v>668.25329539253812</c:v>
                </c:pt>
                <c:pt idx="893">
                  <c:v>672.98161434775318</c:v>
                </c:pt>
                <c:pt idx="894">
                  <c:v>670.70877433494593</c:v>
                </c:pt>
                <c:pt idx="895">
                  <c:v>661.18223757491546</c:v>
                </c:pt>
                <c:pt idx="896">
                  <c:v>665.16196239892827</c:v>
                </c:pt>
                <c:pt idx="897">
                  <c:v>657.88797243730494</c:v>
                </c:pt>
                <c:pt idx="898">
                  <c:v>658.18786105010599</c:v>
                </c:pt>
                <c:pt idx="899">
                  <c:v>642.15847647565465</c:v>
                </c:pt>
                <c:pt idx="900">
                  <c:v>644.33436001966163</c:v>
                </c:pt>
                <c:pt idx="901">
                  <c:v>658.72450383090768</c:v>
                </c:pt>
                <c:pt idx="902">
                  <c:v>662.07739381011856</c:v>
                </c:pt>
                <c:pt idx="903">
                  <c:v>666.37504565973234</c:v>
                </c:pt>
                <c:pt idx="904">
                  <c:v>671.3874696165484</c:v>
                </c:pt>
                <c:pt idx="905">
                  <c:v>677.64228925496843</c:v>
                </c:pt>
                <c:pt idx="906">
                  <c:v>678.97713180217272</c:v>
                </c:pt>
                <c:pt idx="907">
                  <c:v>678.44499862457099</c:v>
                </c:pt>
                <c:pt idx="908">
                  <c:v>676.52841726456484</c:v>
                </c:pt>
                <c:pt idx="909">
                  <c:v>665.62194192532991</c:v>
                </c:pt>
                <c:pt idx="910">
                  <c:v>659.87670744851152</c:v>
                </c:pt>
                <c:pt idx="911">
                  <c:v>665.82036446613051</c:v>
                </c:pt>
                <c:pt idx="912">
                  <c:v>654.43361638609406</c:v>
                </c:pt>
                <c:pt idx="913">
                  <c:v>662.69069984532041</c:v>
                </c:pt>
                <c:pt idx="914">
                  <c:v>663.45958719092278</c:v>
                </c:pt>
                <c:pt idx="915">
                  <c:v>657.73690073010448</c:v>
                </c:pt>
                <c:pt idx="916">
                  <c:v>652.67487113808829</c:v>
                </c:pt>
                <c:pt idx="917">
                  <c:v>649.67823981167874</c:v>
                </c:pt>
                <c:pt idx="918">
                  <c:v>642.52826393805583</c:v>
                </c:pt>
                <c:pt idx="919">
                  <c:v>646.51926277006874</c:v>
                </c:pt>
                <c:pt idx="920">
                  <c:v>651.77295049808549</c:v>
                </c:pt>
                <c:pt idx="921">
                  <c:v>643.51586703885903</c:v>
                </c:pt>
                <c:pt idx="922">
                  <c:v>630.05019188361598</c:v>
                </c:pt>
                <c:pt idx="923">
                  <c:v>631.63080780522102</c:v>
                </c:pt>
                <c:pt idx="924">
                  <c:v>635.14153389643229</c:v>
                </c:pt>
                <c:pt idx="925">
                  <c:v>631.30386157322005</c:v>
                </c:pt>
                <c:pt idx="926">
                  <c:v>635.71876310603409</c:v>
                </c:pt>
                <c:pt idx="927">
                  <c:v>634.57783349643046</c:v>
                </c:pt>
                <c:pt idx="928">
                  <c:v>645.30617950926478</c:v>
                </c:pt>
                <c:pt idx="929">
                  <c:v>637.58122922764005</c:v>
                </c:pt>
                <c:pt idx="930">
                  <c:v>627.41432881320759</c:v>
                </c:pt>
                <c:pt idx="931">
                  <c:v>628.88896905961235</c:v>
                </c:pt>
                <c:pt idx="932">
                  <c:v>623.52705085479511</c:v>
                </c:pt>
                <c:pt idx="933">
                  <c:v>625.59470392200183</c:v>
                </c:pt>
                <c:pt idx="934">
                  <c:v>620.53492913158561</c:v>
                </c:pt>
                <c:pt idx="935">
                  <c:v>626.41094210120445</c:v>
                </c:pt>
                <c:pt idx="936">
                  <c:v>616.13355640837153</c:v>
                </c:pt>
                <c:pt idx="937">
                  <c:v>616.45148343397261</c:v>
                </c:pt>
                <c:pt idx="938">
                  <c:v>626.82131599240586</c:v>
                </c:pt>
                <c:pt idx="939">
                  <c:v>615.89905704197088</c:v>
                </c:pt>
                <c:pt idx="940">
                  <c:v>615.70063450117016</c:v>
                </c:pt>
                <c:pt idx="941">
                  <c:v>624.60710082119863</c:v>
                </c:pt>
                <c:pt idx="942">
                  <c:v>619.62173448358271</c:v>
                </c:pt>
                <c:pt idx="943">
                  <c:v>631.79315352042158</c:v>
                </c:pt>
                <c:pt idx="944">
                  <c:v>630.23283081321665</c:v>
                </c:pt>
                <c:pt idx="945">
                  <c:v>615.75474973957034</c:v>
                </c:pt>
                <c:pt idx="946">
                  <c:v>612.37705694275951</c:v>
                </c:pt>
                <c:pt idx="947">
                  <c:v>614.19217223076521</c:v>
                </c:pt>
                <c:pt idx="948">
                  <c:v>620.18092528038437</c:v>
                </c:pt>
                <c:pt idx="949">
                  <c:v>631.91942241002209</c:v>
                </c:pt>
                <c:pt idx="950">
                  <c:v>642.28700016685525</c:v>
                </c:pt>
                <c:pt idx="951">
                  <c:v>648.40653170927476</c:v>
                </c:pt>
                <c:pt idx="952">
                  <c:v>647.17090043247083</c:v>
                </c:pt>
                <c:pt idx="953">
                  <c:v>642.7334508836567</c:v>
                </c:pt>
                <c:pt idx="954">
                  <c:v>638.7018656228438</c:v>
                </c:pt>
                <c:pt idx="955">
                  <c:v>641.38056992365239</c:v>
                </c:pt>
                <c:pt idx="956">
                  <c:v>629.10993961641304</c:v>
                </c:pt>
                <c:pt idx="957">
                  <c:v>610.85732066435457</c:v>
                </c:pt>
                <c:pt idx="958">
                  <c:v>607.33757536674341</c:v>
                </c:pt>
                <c:pt idx="959">
                  <c:v>612.189908409959</c:v>
                </c:pt>
                <c:pt idx="960">
                  <c:v>607.73442044834474</c:v>
                </c:pt>
                <c:pt idx="961">
                  <c:v>603.24511046273039</c:v>
                </c:pt>
                <c:pt idx="962">
                  <c:v>591.29015237949216</c:v>
                </c:pt>
                <c:pt idx="963">
                  <c:v>599.20225119391739</c:v>
                </c:pt>
                <c:pt idx="964">
                  <c:v>610.09294292195227</c:v>
                </c:pt>
                <c:pt idx="965">
                  <c:v>623.07834533639391</c:v>
                </c:pt>
                <c:pt idx="966">
                  <c:v>625.16629161800051</c:v>
                </c:pt>
                <c:pt idx="967">
                  <c:v>618.42443483397892</c:v>
                </c:pt>
                <c:pt idx="968">
                  <c:v>617.73672034597678</c:v>
                </c:pt>
                <c:pt idx="969">
                  <c:v>607.37816179554363</c:v>
                </c:pt>
                <c:pt idx="970">
                  <c:v>607.16395564354298</c:v>
                </c:pt>
                <c:pt idx="971">
                  <c:v>602.11545486112675</c:v>
                </c:pt>
                <c:pt idx="972">
                  <c:v>584.74671813627117</c:v>
                </c:pt>
                <c:pt idx="973">
                  <c:v>573.8222043842361</c:v>
                </c:pt>
                <c:pt idx="974">
                  <c:v>563.21110805460216</c:v>
                </c:pt>
                <c:pt idx="975">
                  <c:v>543.92353516814046</c:v>
                </c:pt>
                <c:pt idx="976">
                  <c:v>535.54920202571373</c:v>
                </c:pt>
                <c:pt idx="977">
                  <c:v>515.65283270725001</c:v>
                </c:pt>
                <c:pt idx="978">
                  <c:v>517.30560228005538</c:v>
                </c:pt>
                <c:pt idx="979">
                  <c:v>485.6324042047541</c:v>
                </c:pt>
                <c:pt idx="980">
                  <c:v>499.54002047359853</c:v>
                </c:pt>
                <c:pt idx="981">
                  <c:v>520.25713757446476</c:v>
                </c:pt>
                <c:pt idx="982">
                  <c:v>524.12412231847713</c:v>
                </c:pt>
                <c:pt idx="983">
                  <c:v>523.94148338887658</c:v>
                </c:pt>
                <c:pt idx="984">
                  <c:v>525.62131058088187</c:v>
                </c:pt>
                <c:pt idx="985">
                  <c:v>497.54677585919205</c:v>
                </c:pt>
                <c:pt idx="986">
                  <c:v>486.82744905275774</c:v>
                </c:pt>
                <c:pt idx="987">
                  <c:v>492.31112654397521</c:v>
                </c:pt>
                <c:pt idx="988">
                  <c:v>496.05184239838718</c:v>
                </c:pt>
                <c:pt idx="989">
                  <c:v>504.78243419361502</c:v>
                </c:pt>
                <c:pt idx="990">
                  <c:v>499.82187067359916</c:v>
                </c:pt>
                <c:pt idx="991">
                  <c:v>493.90076167198032</c:v>
                </c:pt>
                <c:pt idx="992">
                  <c:v>504.91772228961554</c:v>
                </c:pt>
                <c:pt idx="993">
                  <c:v>504.88164546401538</c:v>
                </c:pt>
                <c:pt idx="994">
                  <c:v>519.07336673446082</c:v>
                </c:pt>
                <c:pt idx="995">
                  <c:v>519.90087892166355</c:v>
                </c:pt>
                <c:pt idx="996">
                  <c:v>500.7283009168022</c:v>
                </c:pt>
                <c:pt idx="997">
                  <c:v>475.14757676472038</c:v>
                </c:pt>
                <c:pt idx="998">
                  <c:v>469.02128081750078</c:v>
                </c:pt>
                <c:pt idx="999">
                  <c:v>485.04390098715203</c:v>
                </c:pt>
                <c:pt idx="1000">
                  <c:v>487.8037781455609</c:v>
                </c:pt>
                <c:pt idx="1001">
                  <c:v>467.57144338869614</c:v>
                </c:pt>
                <c:pt idx="1002">
                  <c:v>449.83517400303941</c:v>
                </c:pt>
                <c:pt idx="1003">
                  <c:v>459.22191306386947</c:v>
                </c:pt>
                <c:pt idx="1004">
                  <c:v>469.76085574230319</c:v>
                </c:pt>
                <c:pt idx="1005">
                  <c:v>486.04954250075525</c:v>
                </c:pt>
                <c:pt idx="1006">
                  <c:v>486.87479988635795</c:v>
                </c:pt>
                <c:pt idx="1007">
                  <c:v>472.62896337751232</c:v>
                </c:pt>
                <c:pt idx="1008">
                  <c:v>482.61998926714426</c:v>
                </c:pt>
                <c:pt idx="1009">
                  <c:v>473.16786095991398</c:v>
                </c:pt>
                <c:pt idx="1010">
                  <c:v>450.00202932143986</c:v>
                </c:pt>
                <c:pt idx="1011">
                  <c:v>456.82956856626168</c:v>
                </c:pt>
                <c:pt idx="1012">
                  <c:v>469.75409133750304</c:v>
                </c:pt>
                <c:pt idx="1013">
                  <c:v>494.71023544638297</c:v>
                </c:pt>
                <c:pt idx="1014">
                  <c:v>490.78913546397035</c:v>
                </c:pt>
                <c:pt idx="1015">
                  <c:v>498.86132519199629</c:v>
                </c:pt>
                <c:pt idx="1016">
                  <c:v>491.47008554717263</c:v>
                </c:pt>
                <c:pt idx="1017">
                  <c:v>482.13069731994273</c:v>
                </c:pt>
                <c:pt idx="1018">
                  <c:v>471.49930777590879</c:v>
                </c:pt>
                <c:pt idx="1019">
                  <c:v>491.4159703087725</c:v>
                </c:pt>
                <c:pt idx="1020">
                  <c:v>507.05527420642255</c:v>
                </c:pt>
                <c:pt idx="1021">
                  <c:v>511.65732427203721</c:v>
                </c:pt>
                <c:pt idx="1022">
                  <c:v>523.29435532967443</c:v>
                </c:pt>
                <c:pt idx="1023">
                  <c:v>522.2052861568709</c:v>
                </c:pt>
                <c:pt idx="1024">
                  <c:v>534.87276154571146</c:v>
                </c:pt>
                <c:pt idx="1025">
                  <c:v>525.93698280488286</c:v>
                </c:pt>
                <c:pt idx="1026">
                  <c:v>531.11400727849946</c:v>
                </c:pt>
                <c:pt idx="1027">
                  <c:v>522.18724774407087</c:v>
                </c:pt>
                <c:pt idx="1028">
                  <c:v>520.13988789126427</c:v>
                </c:pt>
                <c:pt idx="1029">
                  <c:v>525.38681121448099</c:v>
                </c:pt>
                <c:pt idx="1030">
                  <c:v>512.2390630848389</c:v>
                </c:pt>
                <c:pt idx="1031">
                  <c:v>527.06212880328633</c:v>
                </c:pt>
                <c:pt idx="1032">
                  <c:v>534.17828265290905</c:v>
                </c:pt>
                <c:pt idx="1033">
                  <c:v>528.51647583529098</c:v>
                </c:pt>
                <c:pt idx="1034">
                  <c:v>526.50970241128448</c:v>
                </c:pt>
                <c:pt idx="1035">
                  <c:v>558.49631790898684</c:v>
                </c:pt>
                <c:pt idx="1036">
                  <c:v>555.21332677937642</c:v>
                </c:pt>
                <c:pt idx="1037">
                  <c:v>537.81978723692066</c:v>
                </c:pt>
                <c:pt idx="1038">
                  <c:v>509.52428195843015</c:v>
                </c:pt>
                <c:pt idx="1039">
                  <c:v>516.77572390405339</c:v>
                </c:pt>
                <c:pt idx="1040">
                  <c:v>529.41388687209383</c:v>
                </c:pt>
                <c:pt idx="1041">
                  <c:v>516.68102223685298</c:v>
                </c:pt>
                <c:pt idx="1042">
                  <c:v>513.17480574884189</c:v>
                </c:pt>
                <c:pt idx="1043">
                  <c:v>519.3259045136615</c:v>
                </c:pt>
                <c:pt idx="1044">
                  <c:v>507.19281710402271</c:v>
                </c:pt>
                <c:pt idx="1045">
                  <c:v>508.43972238882674</c:v>
                </c:pt>
                <c:pt idx="1046">
                  <c:v>524.19853077127721</c:v>
                </c:pt>
                <c:pt idx="1047">
                  <c:v>515.97075973285087</c:v>
                </c:pt>
                <c:pt idx="1048">
                  <c:v>508.23228064162606</c:v>
                </c:pt>
                <c:pt idx="1049">
                  <c:v>511.37998367523613</c:v>
                </c:pt>
                <c:pt idx="1050">
                  <c:v>505.70239324641801</c:v>
                </c:pt>
                <c:pt idx="1051">
                  <c:v>504.3269642704135</c:v>
                </c:pt>
                <c:pt idx="1052">
                  <c:v>487.10028004635842</c:v>
                </c:pt>
                <c:pt idx="1053">
                  <c:v>481.80826069114147</c:v>
                </c:pt>
                <c:pt idx="1054">
                  <c:v>472.78454468791256</c:v>
                </c:pt>
                <c:pt idx="1055">
                  <c:v>471.30990444150785</c:v>
                </c:pt>
                <c:pt idx="1056">
                  <c:v>476.04724260312304</c:v>
                </c:pt>
                <c:pt idx="1057">
                  <c:v>500.9628002832028</c:v>
                </c:pt>
                <c:pt idx="1058">
                  <c:v>503.76100906881169</c:v>
                </c:pt>
                <c:pt idx="1059">
                  <c:v>525.46572927048101</c:v>
                </c:pt>
                <c:pt idx="1060">
                  <c:v>521.72501341606903</c:v>
                </c:pt>
                <c:pt idx="1061">
                  <c:v>528.18727480168968</c:v>
                </c:pt>
                <c:pt idx="1062">
                  <c:v>534.25043630410903</c:v>
                </c:pt>
                <c:pt idx="1063">
                  <c:v>531.39134787529997</c:v>
                </c:pt>
                <c:pt idx="1064">
                  <c:v>528.73293678889138</c:v>
                </c:pt>
                <c:pt idx="1065">
                  <c:v>515.9098800896503</c:v>
                </c:pt>
                <c:pt idx="1066">
                  <c:v>528.20756801608968</c:v>
                </c:pt>
                <c:pt idx="1067">
                  <c:v>511.71820391523687</c:v>
                </c:pt>
                <c:pt idx="1068">
                  <c:v>509.80613215843078</c:v>
                </c:pt>
                <c:pt idx="1069">
                  <c:v>497.38893974719099</c:v>
                </c:pt>
                <c:pt idx="1070">
                  <c:v>501.66855318400468</c:v>
                </c:pt>
                <c:pt idx="1071">
                  <c:v>496.66965803678863</c:v>
                </c:pt>
                <c:pt idx="1072">
                  <c:v>496.72151847358884</c:v>
                </c:pt>
                <c:pt idx="1073">
                  <c:v>510.12405918403175</c:v>
                </c:pt>
                <c:pt idx="1074">
                  <c:v>506.05639709761874</c:v>
                </c:pt>
                <c:pt idx="1075">
                  <c:v>512.52091328483937</c:v>
                </c:pt>
                <c:pt idx="1076">
                  <c:v>516.4329940608518</c:v>
                </c:pt>
                <c:pt idx="1077">
                  <c:v>516.41946525125172</c:v>
                </c:pt>
                <c:pt idx="1078">
                  <c:v>508.46452520642634</c:v>
                </c:pt>
                <c:pt idx="1079">
                  <c:v>516.8636611664532</c:v>
                </c:pt>
                <c:pt idx="1080">
                  <c:v>522.33606464967079</c:v>
                </c:pt>
                <c:pt idx="1081">
                  <c:v>534.43307523370936</c:v>
                </c:pt>
                <c:pt idx="1082">
                  <c:v>538.87728918732353</c:v>
                </c:pt>
                <c:pt idx="1083">
                  <c:v>529.85357318409467</c:v>
                </c:pt>
                <c:pt idx="1084">
                  <c:v>522.15568052167009</c:v>
                </c:pt>
                <c:pt idx="1085">
                  <c:v>518.29996978565771</c:v>
                </c:pt>
                <c:pt idx="1086">
                  <c:v>515.54911183364891</c:v>
                </c:pt>
                <c:pt idx="1087">
                  <c:v>529.30791119689286</c:v>
                </c:pt>
                <c:pt idx="1088">
                  <c:v>527.51308912328716</c:v>
                </c:pt>
                <c:pt idx="1089">
                  <c:v>528.94263333769163</c:v>
                </c:pt>
                <c:pt idx="1090">
                  <c:v>527.17486888328597</c:v>
                </c:pt>
                <c:pt idx="1091">
                  <c:v>532.48492665130289</c:v>
                </c:pt>
                <c:pt idx="1092">
                  <c:v>540.39251586252817</c:v>
                </c:pt>
                <c:pt idx="1093">
                  <c:v>539.04188970412383</c:v>
                </c:pt>
                <c:pt idx="1094">
                  <c:v>549.05320880815589</c:v>
                </c:pt>
                <c:pt idx="1095">
                  <c:v>547.23132911535004</c:v>
                </c:pt>
                <c:pt idx="1096">
                  <c:v>550.49628183216043</c:v>
                </c:pt>
                <c:pt idx="1097">
                  <c:v>548.38353273295377</c:v>
                </c:pt>
                <c:pt idx="1098">
                  <c:v>545.91452498094577</c:v>
                </c:pt>
                <c:pt idx="1099">
                  <c:v>554.77138566577412</c:v>
                </c:pt>
                <c:pt idx="1100">
                  <c:v>549.40946746095688</c:v>
                </c:pt>
                <c:pt idx="1101">
                  <c:v>542.1941023409338</c:v>
                </c:pt>
                <c:pt idx="1102">
                  <c:v>544.90888346734255</c:v>
                </c:pt>
                <c:pt idx="1103">
                  <c:v>557.11412452818161</c:v>
                </c:pt>
                <c:pt idx="1104">
                  <c:v>558.7736585057869</c:v>
                </c:pt>
                <c:pt idx="1105">
                  <c:v>567.11642442581353</c:v>
                </c:pt>
                <c:pt idx="1106">
                  <c:v>565.47943846420822</c:v>
                </c:pt>
                <c:pt idx="1107">
                  <c:v>566.88417986101263</c:v>
                </c:pt>
                <c:pt idx="1108">
                  <c:v>566.61360366901181</c:v>
                </c:pt>
                <c:pt idx="1109">
                  <c:v>568.73762677621858</c:v>
                </c:pt>
                <c:pt idx="1110">
                  <c:v>559.36216172338857</c:v>
                </c:pt>
                <c:pt idx="1111">
                  <c:v>561.79283784819631</c:v>
                </c:pt>
                <c:pt idx="1112">
                  <c:v>561.060027328194</c:v>
                </c:pt>
                <c:pt idx="1113">
                  <c:v>562.33849983539812</c:v>
                </c:pt>
                <c:pt idx="1114">
                  <c:v>561.29903629779483</c:v>
                </c:pt>
                <c:pt idx="1115">
                  <c:v>568.27990205141714</c:v>
                </c:pt>
                <c:pt idx="1116">
                  <c:v>575.03754244663878</c:v>
                </c:pt>
                <c:pt idx="1117">
                  <c:v>573.08037465783241</c:v>
                </c:pt>
                <c:pt idx="1118">
                  <c:v>567.98452304181615</c:v>
                </c:pt>
                <c:pt idx="1119">
                  <c:v>565.5222796946083</c:v>
                </c:pt>
                <c:pt idx="1120">
                  <c:v>569.04202499221958</c:v>
                </c:pt>
                <c:pt idx="1121">
                  <c:v>566.64517089141191</c:v>
                </c:pt>
                <c:pt idx="1122">
                  <c:v>568.1468687570167</c:v>
                </c:pt>
                <c:pt idx="1123">
                  <c:v>566.43096473941125</c:v>
                </c:pt>
                <c:pt idx="1124">
                  <c:v>574.67226458743755</c:v>
                </c:pt>
                <c:pt idx="1125">
                  <c:v>574.10856418743572</c:v>
                </c:pt>
                <c:pt idx="1126">
                  <c:v>570.43323757942403</c:v>
                </c:pt>
                <c:pt idx="1127">
                  <c:v>550.96528056496174</c:v>
                </c:pt>
                <c:pt idx="1128">
                  <c:v>554.8548133249742</c:v>
                </c:pt>
                <c:pt idx="1129">
                  <c:v>566.90672787701271</c:v>
                </c:pt>
                <c:pt idx="1130">
                  <c:v>567.296808553814</c:v>
                </c:pt>
                <c:pt idx="1131">
                  <c:v>567.07583799701331</c:v>
                </c:pt>
                <c:pt idx="1132">
                  <c:v>576.51218269304354</c:v>
                </c:pt>
                <c:pt idx="1133">
                  <c:v>580.56406116825644</c:v>
                </c:pt>
                <c:pt idx="1134">
                  <c:v>584.88877063707025</c:v>
                </c:pt>
                <c:pt idx="1135">
                  <c:v>588.11990132988069</c:v>
                </c:pt>
                <c:pt idx="1136">
                  <c:v>588.14695894908073</c:v>
                </c:pt>
                <c:pt idx="1137">
                  <c:v>580.97443505945785</c:v>
                </c:pt>
                <c:pt idx="1138">
                  <c:v>578.93834921465134</c:v>
                </c:pt>
                <c:pt idx="1139">
                  <c:v>570.51441043702437</c:v>
                </c:pt>
                <c:pt idx="1140">
                  <c:v>569.43436047062096</c:v>
                </c:pt>
                <c:pt idx="1141">
                  <c:v>572.69029398103146</c:v>
                </c:pt>
                <c:pt idx="1142">
                  <c:v>569.38475483542095</c:v>
                </c:pt>
                <c:pt idx="1143">
                  <c:v>562.95180587060031</c:v>
                </c:pt>
                <c:pt idx="1144">
                  <c:v>553.04420764016857</c:v>
                </c:pt>
                <c:pt idx="1145">
                  <c:v>558.57749076658638</c:v>
                </c:pt>
                <c:pt idx="1146">
                  <c:v>563.96646659060355</c:v>
                </c:pt>
                <c:pt idx="1147">
                  <c:v>554.45120383857318</c:v>
                </c:pt>
                <c:pt idx="1148">
                  <c:v>540.80514455532955</c:v>
                </c:pt>
                <c:pt idx="1149">
                  <c:v>539.47030200812526</c:v>
                </c:pt>
                <c:pt idx="1150">
                  <c:v>523.45895584647417</c:v>
                </c:pt>
                <c:pt idx="1151">
                  <c:v>527.93022741928837</c:v>
                </c:pt>
                <c:pt idx="1152">
                  <c:v>530.3834515600962</c:v>
                </c:pt>
                <c:pt idx="1153">
                  <c:v>516.69004144325243</c:v>
                </c:pt>
                <c:pt idx="1154">
                  <c:v>518.87268939205933</c:v>
                </c:pt>
                <c:pt idx="1155">
                  <c:v>533.7228127297069</c:v>
                </c:pt>
                <c:pt idx="1156">
                  <c:v>524.8817356560786</c:v>
                </c:pt>
                <c:pt idx="1157">
                  <c:v>515.14775714884752</c:v>
                </c:pt>
                <c:pt idx="1158">
                  <c:v>521.14552940486669</c:v>
                </c:pt>
                <c:pt idx="1159">
                  <c:v>506.16462757441872</c:v>
                </c:pt>
                <c:pt idx="1160">
                  <c:v>515.01472385444697</c:v>
                </c:pt>
                <c:pt idx="1161">
                  <c:v>523.77011846727498</c:v>
                </c:pt>
                <c:pt idx="1162">
                  <c:v>523.72051283207486</c:v>
                </c:pt>
                <c:pt idx="1163">
                  <c:v>528.53000464489025</c:v>
                </c:pt>
                <c:pt idx="1164">
                  <c:v>520.05420543046318</c:v>
                </c:pt>
                <c:pt idx="1165">
                  <c:v>520.11283027206343</c:v>
                </c:pt>
                <c:pt idx="1166">
                  <c:v>516.41946525125161</c:v>
                </c:pt>
                <c:pt idx="1167">
                  <c:v>515.6956739376493</c:v>
                </c:pt>
                <c:pt idx="1168">
                  <c:v>506.9560629360214</c:v>
                </c:pt>
                <c:pt idx="1169">
                  <c:v>514.79149849604642</c:v>
                </c:pt>
                <c:pt idx="1170">
                  <c:v>504.1984405792125</c:v>
                </c:pt>
                <c:pt idx="1171">
                  <c:v>501.8354085024049</c:v>
                </c:pt>
                <c:pt idx="1172">
                  <c:v>506.7396019824206</c:v>
                </c:pt>
                <c:pt idx="1173">
                  <c:v>508.35403992802571</c:v>
                </c:pt>
                <c:pt idx="1174">
                  <c:v>496.49603831358775</c:v>
                </c:pt>
                <c:pt idx="1175">
                  <c:v>491.24686018877105</c:v>
                </c:pt>
                <c:pt idx="1176">
                  <c:v>490.49601125596865</c:v>
                </c:pt>
                <c:pt idx="1177">
                  <c:v>484.0856103071481</c:v>
                </c:pt>
                <c:pt idx="1178">
                  <c:v>483.58504435194652</c:v>
                </c:pt>
                <c:pt idx="1179">
                  <c:v>484.81842082715042</c:v>
                </c:pt>
                <c:pt idx="1180">
                  <c:v>494.44416885758119</c:v>
                </c:pt>
                <c:pt idx="1181">
                  <c:v>481.18593544953887</c:v>
                </c:pt>
                <c:pt idx="1182">
                  <c:v>486.25247464475501</c:v>
                </c:pt>
                <c:pt idx="1183">
                  <c:v>487.45879350075882</c:v>
                </c:pt>
                <c:pt idx="1184">
                  <c:v>484.31334526874878</c:v>
                </c:pt>
                <c:pt idx="1185">
                  <c:v>487.10704445115772</c:v>
                </c:pt>
                <c:pt idx="1186">
                  <c:v>477.15660499032589</c:v>
                </c:pt>
                <c:pt idx="1187">
                  <c:v>477.77893023192792</c:v>
                </c:pt>
                <c:pt idx="1188">
                  <c:v>466.44178778709164</c:v>
                </c:pt>
                <c:pt idx="1189">
                  <c:v>468.76423343509913</c:v>
                </c:pt>
                <c:pt idx="1190">
                  <c:v>470.64699277110515</c:v>
                </c:pt>
                <c:pt idx="1191">
                  <c:v>482.01570243834152</c:v>
                </c:pt>
                <c:pt idx="1192">
                  <c:v>483.22202129434532</c:v>
                </c:pt>
                <c:pt idx="1193">
                  <c:v>483.40691502554597</c:v>
                </c:pt>
                <c:pt idx="1194">
                  <c:v>482.00893803354143</c:v>
                </c:pt>
                <c:pt idx="1195">
                  <c:v>483.28966534234559</c:v>
                </c:pt>
                <c:pt idx="1196">
                  <c:v>483.31672296154562</c:v>
                </c:pt>
                <c:pt idx="1197">
                  <c:v>484.37873451514906</c:v>
                </c:pt>
                <c:pt idx="1198">
                  <c:v>491.82408939837285</c:v>
                </c:pt>
                <c:pt idx="1199">
                  <c:v>486.05405210395429</c:v>
                </c:pt>
                <c:pt idx="1200">
                  <c:v>495.60764648318496</c:v>
                </c:pt>
                <c:pt idx="1201">
                  <c:v>497.74519839999169</c:v>
                </c:pt>
                <c:pt idx="1202">
                  <c:v>495.92557350878593</c:v>
                </c:pt>
                <c:pt idx="1203">
                  <c:v>493.08226869117681</c:v>
                </c:pt>
                <c:pt idx="1204">
                  <c:v>480.43283171513639</c:v>
                </c:pt>
                <c:pt idx="1205">
                  <c:v>479.8105064735343</c:v>
                </c:pt>
                <c:pt idx="1206">
                  <c:v>488.30208929916148</c:v>
                </c:pt>
                <c:pt idx="1207">
                  <c:v>486.50050282075563</c:v>
                </c:pt>
                <c:pt idx="1208">
                  <c:v>510.64942795683282</c:v>
                </c:pt>
                <c:pt idx="1209">
                  <c:v>516.81856513445268</c:v>
                </c:pt>
                <c:pt idx="1210">
                  <c:v>523.2109276704731</c:v>
                </c:pt>
                <c:pt idx="1211">
                  <c:v>521.40257678726732</c:v>
                </c:pt>
                <c:pt idx="1212">
                  <c:v>515.20412718884756</c:v>
                </c:pt>
                <c:pt idx="1213">
                  <c:v>504.06315248321198</c:v>
                </c:pt>
                <c:pt idx="1214">
                  <c:v>502.34950326720644</c:v>
                </c:pt>
                <c:pt idx="1215">
                  <c:v>505.49269669761657</c:v>
                </c:pt>
                <c:pt idx="1216">
                  <c:v>506.48029979841976</c:v>
                </c:pt>
                <c:pt idx="1217">
                  <c:v>502.37205128320664</c:v>
                </c:pt>
                <c:pt idx="1218">
                  <c:v>509.37997465602905</c:v>
                </c:pt>
                <c:pt idx="1219">
                  <c:v>507.77230111522385</c:v>
                </c:pt>
                <c:pt idx="1220">
                  <c:v>507.49947012162301</c:v>
                </c:pt>
                <c:pt idx="1221">
                  <c:v>515.15452155364744</c:v>
                </c:pt>
                <c:pt idx="1222">
                  <c:v>519.15679439366022</c:v>
                </c:pt>
                <c:pt idx="1223">
                  <c:v>504.47352637441327</c:v>
                </c:pt>
                <c:pt idx="1224">
                  <c:v>491.39116749117142</c:v>
                </c:pt>
                <c:pt idx="1225">
                  <c:v>485.12958344795146</c:v>
                </c:pt>
                <c:pt idx="1226">
                  <c:v>486.83195865595695</c:v>
                </c:pt>
                <c:pt idx="1227">
                  <c:v>507.56711416962321</c:v>
                </c:pt>
                <c:pt idx="1228">
                  <c:v>518.88170859845934</c:v>
                </c:pt>
                <c:pt idx="1229">
                  <c:v>527.69347325128751</c:v>
                </c:pt>
                <c:pt idx="1230">
                  <c:v>524.40371771687694</c:v>
                </c:pt>
                <c:pt idx="1231">
                  <c:v>526.13089574248249</c:v>
                </c:pt>
                <c:pt idx="1232">
                  <c:v>510.34277493923207</c:v>
                </c:pt>
                <c:pt idx="1233">
                  <c:v>534.9697180145107</c:v>
                </c:pt>
                <c:pt idx="1234">
                  <c:v>540.99905749292998</c:v>
                </c:pt>
                <c:pt idx="1235">
                  <c:v>550.22570564015939</c:v>
                </c:pt>
                <c:pt idx="1236">
                  <c:v>548.43088356655369</c:v>
                </c:pt>
                <c:pt idx="1237">
                  <c:v>549.50416912815706</c:v>
                </c:pt>
                <c:pt idx="1238">
                  <c:v>546.38803331694703</c:v>
                </c:pt>
                <c:pt idx="1239">
                  <c:v>544.75104735534183</c:v>
                </c:pt>
                <c:pt idx="1240">
                  <c:v>548.43313836815355</c:v>
                </c:pt>
                <c:pt idx="1241">
                  <c:v>548.00472606415212</c:v>
                </c:pt>
                <c:pt idx="1242">
                  <c:v>553.8987774465711</c:v>
                </c:pt>
                <c:pt idx="1243">
                  <c:v>557.28097984658189</c:v>
                </c:pt>
                <c:pt idx="1244">
                  <c:v>556.10622821297807</c:v>
                </c:pt>
                <c:pt idx="1245">
                  <c:v>561.50647804499522</c:v>
                </c:pt>
                <c:pt idx="1246">
                  <c:v>553.04195283856814</c:v>
                </c:pt>
                <c:pt idx="1247">
                  <c:v>547.72964026895113</c:v>
                </c:pt>
                <c:pt idx="1248">
                  <c:v>548.87056987855476</c:v>
                </c:pt>
                <c:pt idx="1249">
                  <c:v>555.09156749297472</c:v>
                </c:pt>
                <c:pt idx="1250">
                  <c:v>550.64960834096041</c:v>
                </c:pt>
                <c:pt idx="1251">
                  <c:v>548.87056987855476</c:v>
                </c:pt>
                <c:pt idx="1252">
                  <c:v>542.00920860973281</c:v>
                </c:pt>
                <c:pt idx="1253">
                  <c:v>550.33168131535933</c:v>
                </c:pt>
                <c:pt idx="1254">
                  <c:v>555.3959657089755</c:v>
                </c:pt>
                <c:pt idx="1255">
                  <c:v>549.39142904815628</c:v>
                </c:pt>
                <c:pt idx="1256">
                  <c:v>550.57970949136006</c:v>
                </c:pt>
                <c:pt idx="1257">
                  <c:v>569.3261299938199</c:v>
                </c:pt>
                <c:pt idx="1258">
                  <c:v>572.40393417782968</c:v>
                </c:pt>
                <c:pt idx="1259">
                  <c:v>570.13334896662241</c:v>
                </c:pt>
                <c:pt idx="1260">
                  <c:v>576.69933122584337</c:v>
                </c:pt>
                <c:pt idx="1261">
                  <c:v>578.31151436984851</c:v>
                </c:pt>
                <c:pt idx="1262">
                  <c:v>573.44565251703295</c:v>
                </c:pt>
                <c:pt idx="1263">
                  <c:v>585.02180393147</c:v>
                </c:pt>
                <c:pt idx="1264">
                  <c:v>582.54377697306222</c:v>
                </c:pt>
                <c:pt idx="1265">
                  <c:v>575.74104054584041</c:v>
                </c:pt>
                <c:pt idx="1266">
                  <c:v>578.95864242905066</c:v>
                </c:pt>
                <c:pt idx="1267">
                  <c:v>575.65761288664021</c:v>
                </c:pt>
                <c:pt idx="1268">
                  <c:v>581.08041073465745</c:v>
                </c:pt>
                <c:pt idx="1269">
                  <c:v>576.75344646424367</c:v>
                </c:pt>
                <c:pt idx="1270">
                  <c:v>579.14128135865133</c:v>
                </c:pt>
                <c:pt idx="1271">
                  <c:v>563.36668936500087</c:v>
                </c:pt>
                <c:pt idx="1272">
                  <c:v>565.06680977140627</c:v>
                </c:pt>
                <c:pt idx="1273">
                  <c:v>553.38693748336902</c:v>
                </c:pt>
                <c:pt idx="1274">
                  <c:v>563.43207861140104</c:v>
                </c:pt>
                <c:pt idx="1275">
                  <c:v>562.25507217619725</c:v>
                </c:pt>
                <c:pt idx="1276">
                  <c:v>562.00478919859643</c:v>
                </c:pt>
                <c:pt idx="1277">
                  <c:v>560.48730772179158</c:v>
                </c:pt>
                <c:pt idx="1278">
                  <c:v>570.73763579542435</c:v>
                </c:pt>
                <c:pt idx="1279">
                  <c:v>562.81877257619908</c:v>
                </c:pt>
                <c:pt idx="1280">
                  <c:v>557.43881595858193</c:v>
                </c:pt>
                <c:pt idx="1281">
                  <c:v>553.90103224817051</c:v>
                </c:pt>
                <c:pt idx="1282">
                  <c:v>560.78719633459252</c:v>
                </c:pt>
                <c:pt idx="1283">
                  <c:v>556.73080825617956</c:v>
                </c:pt>
                <c:pt idx="1284">
                  <c:v>560.34525522099102</c:v>
                </c:pt>
                <c:pt idx="1285">
                  <c:v>574.5008996658363</c:v>
                </c:pt>
                <c:pt idx="1286">
                  <c:v>579.4456795746521</c:v>
                </c:pt>
                <c:pt idx="1287">
                  <c:v>580.42877307225524</c:v>
                </c:pt>
                <c:pt idx="1288">
                  <c:v>573.22468196023215</c:v>
                </c:pt>
                <c:pt idx="1289">
                  <c:v>570.71283297782406</c:v>
                </c:pt>
                <c:pt idx="1290">
                  <c:v>558.72179806898578</c:v>
                </c:pt>
                <c:pt idx="1291">
                  <c:v>561.57637689459489</c:v>
                </c:pt>
                <c:pt idx="1292">
                  <c:v>559.96419375058974</c:v>
                </c:pt>
                <c:pt idx="1293">
                  <c:v>562.82102737779894</c:v>
                </c:pt>
                <c:pt idx="1294">
                  <c:v>558.92923981618662</c:v>
                </c:pt>
                <c:pt idx="1295">
                  <c:v>567.30582776021333</c:v>
                </c:pt>
                <c:pt idx="1296">
                  <c:v>564.52114778420446</c:v>
                </c:pt>
                <c:pt idx="1297">
                  <c:v>571.33741302102624</c:v>
                </c:pt>
                <c:pt idx="1298">
                  <c:v>574.33178954583582</c:v>
                </c:pt>
                <c:pt idx="1299">
                  <c:v>567.68463442901452</c:v>
                </c:pt>
                <c:pt idx="1300">
                  <c:v>571.80415695222769</c:v>
                </c:pt>
                <c:pt idx="1301">
                  <c:v>558.98786465778676</c:v>
                </c:pt>
                <c:pt idx="1302">
                  <c:v>558.9946290625868</c:v>
                </c:pt>
                <c:pt idx="1303">
                  <c:v>559.15021037298732</c:v>
                </c:pt>
                <c:pt idx="1304">
                  <c:v>557.72968536498274</c:v>
                </c:pt>
                <c:pt idx="1305">
                  <c:v>562.15360610419691</c:v>
                </c:pt>
                <c:pt idx="1306">
                  <c:v>557.57635885618231</c:v>
                </c:pt>
                <c:pt idx="1307">
                  <c:v>555.08029348497428</c:v>
                </c:pt>
                <c:pt idx="1308">
                  <c:v>547.31250197294946</c:v>
                </c:pt>
                <c:pt idx="1309">
                  <c:v>562.62035003539836</c:v>
                </c:pt>
                <c:pt idx="1310">
                  <c:v>565.86951914100871</c:v>
                </c:pt>
                <c:pt idx="1311">
                  <c:v>568.13784955061601</c:v>
                </c:pt>
                <c:pt idx="1312">
                  <c:v>571.61249881622712</c:v>
                </c:pt>
                <c:pt idx="1313">
                  <c:v>576.55953352664289</c:v>
                </c:pt>
                <c:pt idx="1314">
                  <c:v>573.28781640503246</c:v>
                </c:pt>
                <c:pt idx="1315">
                  <c:v>573.49751295383305</c:v>
                </c:pt>
                <c:pt idx="1316">
                  <c:v>574.26189069623558</c:v>
                </c:pt>
                <c:pt idx="1317">
                  <c:v>582.11987427226063</c:v>
                </c:pt>
                <c:pt idx="1318">
                  <c:v>580.66778204185596</c:v>
                </c:pt>
                <c:pt idx="1319">
                  <c:v>582.27094597946109</c:v>
                </c:pt>
                <c:pt idx="1320">
                  <c:v>584.18076293466709</c:v>
                </c:pt>
                <c:pt idx="1321">
                  <c:v>584.46486793626798</c:v>
                </c:pt>
                <c:pt idx="1322">
                  <c:v>587.01730334747606</c:v>
                </c:pt>
                <c:pt idx="1323">
                  <c:v>586.55732382107453</c:v>
                </c:pt>
                <c:pt idx="1324">
                  <c:v>585.35100496507062</c:v>
                </c:pt>
                <c:pt idx="1325">
                  <c:v>591.66670424669087</c:v>
                </c:pt>
                <c:pt idx="1326">
                  <c:v>593.08948405629542</c:v>
                </c:pt>
                <c:pt idx="1327">
                  <c:v>592.48519722749347</c:v>
                </c:pt>
                <c:pt idx="1328">
                  <c:v>593.13458008829559</c:v>
                </c:pt>
                <c:pt idx="1329">
                  <c:v>592.56411528349383</c:v>
                </c:pt>
                <c:pt idx="1330">
                  <c:v>596.05680296190496</c:v>
                </c:pt>
                <c:pt idx="1331">
                  <c:v>598.57992595231303</c:v>
                </c:pt>
                <c:pt idx="1332">
                  <c:v>599.39390932991569</c:v>
                </c:pt>
                <c:pt idx="1333">
                  <c:v>597.76819737631047</c:v>
                </c:pt>
                <c:pt idx="1334">
                  <c:v>597.19096816670867</c:v>
                </c:pt>
                <c:pt idx="1335">
                  <c:v>599.76595159391684</c:v>
                </c:pt>
                <c:pt idx="1336">
                  <c:v>592.30255829789303</c:v>
                </c:pt>
                <c:pt idx="1337">
                  <c:v>594.34991815069952</c:v>
                </c:pt>
                <c:pt idx="1338">
                  <c:v>611.33308380195388</c:v>
                </c:pt>
                <c:pt idx="1339">
                  <c:v>609.07151779714661</c:v>
                </c:pt>
                <c:pt idx="1340">
                  <c:v>610.90467149795256</c:v>
                </c:pt>
                <c:pt idx="1341">
                  <c:v>607.79530009154257</c:v>
                </c:pt>
                <c:pt idx="1342">
                  <c:v>606.8685766339396</c:v>
                </c:pt>
                <c:pt idx="1343">
                  <c:v>610.23725022435042</c:v>
                </c:pt>
                <c:pt idx="1344">
                  <c:v>610.66115292515178</c:v>
                </c:pt>
                <c:pt idx="1345">
                  <c:v>612.80772404835864</c:v>
                </c:pt>
                <c:pt idx="1346">
                  <c:v>612.21471122755668</c:v>
                </c:pt>
                <c:pt idx="1347">
                  <c:v>609.15494545634704</c:v>
                </c:pt>
                <c:pt idx="1348">
                  <c:v>609.36915160834769</c:v>
                </c:pt>
                <c:pt idx="1349">
                  <c:v>613.06477143075949</c:v>
                </c:pt>
                <c:pt idx="1350">
                  <c:v>610.95878673635286</c:v>
                </c:pt>
                <c:pt idx="1351">
                  <c:v>614.80096866276517</c:v>
                </c:pt>
                <c:pt idx="1352">
                  <c:v>612.56195067395788</c:v>
                </c:pt>
                <c:pt idx="1353">
                  <c:v>610.66340772675187</c:v>
                </c:pt>
                <c:pt idx="1354">
                  <c:v>613.97345647556233</c:v>
                </c:pt>
                <c:pt idx="1355">
                  <c:v>618.75814547077755</c:v>
                </c:pt>
                <c:pt idx="1356">
                  <c:v>618.83029912197787</c:v>
                </c:pt>
                <c:pt idx="1357">
                  <c:v>619.90583948518133</c:v>
                </c:pt>
                <c:pt idx="1358">
                  <c:v>616.03885474116896</c:v>
                </c:pt>
                <c:pt idx="1359">
                  <c:v>609.46836287874794</c:v>
                </c:pt>
                <c:pt idx="1360">
                  <c:v>611.06927201475298</c:v>
                </c:pt>
                <c:pt idx="1361">
                  <c:v>591.92375162909184</c:v>
                </c:pt>
                <c:pt idx="1362">
                  <c:v>597.79525499551062</c:v>
                </c:pt>
                <c:pt idx="1363">
                  <c:v>590.16049677788624</c:v>
                </c:pt>
                <c:pt idx="1364">
                  <c:v>585.77941726907227</c:v>
                </c:pt>
                <c:pt idx="1365">
                  <c:v>593.08046484989563</c:v>
                </c:pt>
                <c:pt idx="1366">
                  <c:v>591.34652241949004</c:v>
                </c:pt>
                <c:pt idx="1367">
                  <c:v>597.25861221470893</c:v>
                </c:pt>
                <c:pt idx="1368">
                  <c:v>599.06921789951468</c:v>
                </c:pt>
                <c:pt idx="1369">
                  <c:v>594.21913965789918</c:v>
                </c:pt>
                <c:pt idx="1370">
                  <c:v>589.68924324348484</c:v>
                </c:pt>
                <c:pt idx="1371">
                  <c:v>590.00266066588586</c:v>
                </c:pt>
                <c:pt idx="1372">
                  <c:v>600.31161358111876</c:v>
                </c:pt>
                <c:pt idx="1373">
                  <c:v>595.34654045790285</c:v>
                </c:pt>
                <c:pt idx="1374">
                  <c:v>581.68469756345917</c:v>
                </c:pt>
                <c:pt idx="1375">
                  <c:v>593.02409480989536</c:v>
                </c:pt>
                <c:pt idx="1376">
                  <c:v>597.94181709951113</c:v>
                </c:pt>
                <c:pt idx="1377">
                  <c:v>579.6012608850524</c:v>
                </c:pt>
                <c:pt idx="1378">
                  <c:v>588.92937510428214</c:v>
                </c:pt>
                <c:pt idx="1379">
                  <c:v>593.81327536989784</c:v>
                </c:pt>
                <c:pt idx="1380">
                  <c:v>590.02520868188572</c:v>
                </c:pt>
                <c:pt idx="1381">
                  <c:v>590.70841356668802</c:v>
                </c:pt>
                <c:pt idx="1382">
                  <c:v>604.9677788851335</c:v>
                </c:pt>
                <c:pt idx="1383">
                  <c:v>604.26202598433122</c:v>
                </c:pt>
                <c:pt idx="1384">
                  <c:v>606.73328853793907</c:v>
                </c:pt>
                <c:pt idx="1385">
                  <c:v>615.28575100676653</c:v>
                </c:pt>
                <c:pt idx="1386">
                  <c:v>613.01516579555926</c:v>
                </c:pt>
                <c:pt idx="1387">
                  <c:v>611.46837189795428</c:v>
                </c:pt>
                <c:pt idx="1388">
                  <c:v>609.86295315874918</c:v>
                </c:pt>
                <c:pt idx="1389">
                  <c:v>618.87539515397793</c:v>
                </c:pt>
                <c:pt idx="1390">
                  <c:v>614.5957817171643</c:v>
                </c:pt>
                <c:pt idx="1391">
                  <c:v>610.02980847714969</c:v>
                </c:pt>
                <c:pt idx="1392">
                  <c:v>602.47396831552555</c:v>
                </c:pt>
                <c:pt idx="1393">
                  <c:v>610.80320542595223</c:v>
                </c:pt>
                <c:pt idx="1394">
                  <c:v>605.17071102913428</c:v>
                </c:pt>
                <c:pt idx="1395">
                  <c:v>604.66338066913272</c:v>
                </c:pt>
                <c:pt idx="1396">
                  <c:v>597.36007828670938</c:v>
                </c:pt>
                <c:pt idx="1397">
                  <c:v>595.52016018110339</c:v>
                </c:pt>
                <c:pt idx="1398">
                  <c:v>589.05789879548274</c:v>
                </c:pt>
                <c:pt idx="1399">
                  <c:v>591.66444944509101</c:v>
                </c:pt>
                <c:pt idx="1400">
                  <c:v>604.24173276993122</c:v>
                </c:pt>
                <c:pt idx="1401">
                  <c:v>595.04439704350182</c:v>
                </c:pt>
                <c:pt idx="1402">
                  <c:v>591.08045583068906</c:v>
                </c:pt>
                <c:pt idx="1403">
                  <c:v>582.92934804666311</c:v>
                </c:pt>
                <c:pt idx="1404">
                  <c:v>583.82450428186587</c:v>
                </c:pt>
                <c:pt idx="1405">
                  <c:v>585.15032762267015</c:v>
                </c:pt>
                <c:pt idx="1406">
                  <c:v>600.14250346111805</c:v>
                </c:pt>
                <c:pt idx="1407">
                  <c:v>603.00835629472726</c:v>
                </c:pt>
                <c:pt idx="1408">
                  <c:v>593.79523695709781</c:v>
                </c:pt>
                <c:pt idx="1409">
                  <c:v>591.82003075549164</c:v>
                </c:pt>
                <c:pt idx="1410">
                  <c:v>588.34538148988054</c:v>
                </c:pt>
                <c:pt idx="1411">
                  <c:v>575.76133376024029</c:v>
                </c:pt>
                <c:pt idx="1412">
                  <c:v>576.21454888184178</c:v>
                </c:pt>
                <c:pt idx="1413">
                  <c:v>580.64748882745585</c:v>
                </c:pt>
                <c:pt idx="1414">
                  <c:v>582.55505098106198</c:v>
                </c:pt>
                <c:pt idx="1415">
                  <c:v>600.42660846271917</c:v>
                </c:pt>
                <c:pt idx="1416">
                  <c:v>609.25866632994746</c:v>
                </c:pt>
                <c:pt idx="1417">
                  <c:v>609.79079950754908</c:v>
                </c:pt>
                <c:pt idx="1418">
                  <c:v>605.06022575073393</c:v>
                </c:pt>
                <c:pt idx="1419">
                  <c:v>612.71527718275843</c:v>
                </c:pt>
                <c:pt idx="1420">
                  <c:v>611.50219392195459</c:v>
                </c:pt>
                <c:pt idx="1421">
                  <c:v>611.44356908035434</c:v>
                </c:pt>
                <c:pt idx="1422">
                  <c:v>613.05800702595957</c:v>
                </c:pt>
                <c:pt idx="1423">
                  <c:v>623.15500859079179</c:v>
                </c:pt>
                <c:pt idx="1424">
                  <c:v>620.18768968518236</c:v>
                </c:pt>
                <c:pt idx="1425">
                  <c:v>624.3726014547957</c:v>
                </c:pt>
                <c:pt idx="1426">
                  <c:v>627.87656314120682</c:v>
                </c:pt>
                <c:pt idx="1427">
                  <c:v>625.29256050759852</c:v>
                </c:pt>
                <c:pt idx="1428">
                  <c:v>628.01636084040717</c:v>
                </c:pt>
                <c:pt idx="1429">
                  <c:v>626.24634158440153</c:v>
                </c:pt>
                <c:pt idx="1430">
                  <c:v>630.35909970281477</c:v>
                </c:pt>
                <c:pt idx="1431">
                  <c:v>633.5045479348247</c:v>
                </c:pt>
                <c:pt idx="1432">
                  <c:v>632.85516507402258</c:v>
                </c:pt>
                <c:pt idx="1433">
                  <c:v>635.40083608043074</c:v>
                </c:pt>
                <c:pt idx="1434">
                  <c:v>636.86871192203546</c:v>
                </c:pt>
                <c:pt idx="1435">
                  <c:v>636.22609346603338</c:v>
                </c:pt>
                <c:pt idx="1436">
                  <c:v>639.2385084036431</c:v>
                </c:pt>
                <c:pt idx="1437">
                  <c:v>626.10879868680115</c:v>
                </c:pt>
                <c:pt idx="1438">
                  <c:v>623.29255148839206</c:v>
                </c:pt>
                <c:pt idx="1439">
                  <c:v>630.21704720201421</c:v>
                </c:pt>
                <c:pt idx="1440">
                  <c:v>639.43242134124364</c:v>
                </c:pt>
                <c:pt idx="1441">
                  <c:v>628.30948504840808</c:v>
                </c:pt>
                <c:pt idx="1442">
                  <c:v>631.16406387401719</c:v>
                </c:pt>
                <c:pt idx="1443">
                  <c:v>624.49887034439587</c:v>
                </c:pt>
                <c:pt idx="1444">
                  <c:v>619.5608548403801</c:v>
                </c:pt>
                <c:pt idx="1445">
                  <c:v>621.3556769139858</c:v>
                </c:pt>
                <c:pt idx="1446">
                  <c:v>610.90016189475239</c:v>
                </c:pt>
                <c:pt idx="1447">
                  <c:v>603.43225899552863</c:v>
                </c:pt>
                <c:pt idx="1448">
                  <c:v>614.22599425476312</c:v>
                </c:pt>
                <c:pt idx="1449">
                  <c:v>613.17074710595978</c:v>
                </c:pt>
                <c:pt idx="1450">
                  <c:v>605.00836531393361</c:v>
                </c:pt>
                <c:pt idx="1451">
                  <c:v>601.24735624512164</c:v>
                </c:pt>
                <c:pt idx="1452">
                  <c:v>600.16279667551817</c:v>
                </c:pt>
                <c:pt idx="1453">
                  <c:v>601.42774037312222</c:v>
                </c:pt>
                <c:pt idx="1454">
                  <c:v>609.40297363234765</c:v>
                </c:pt>
                <c:pt idx="1455">
                  <c:v>609.00612855074633</c:v>
                </c:pt>
                <c:pt idx="1456">
                  <c:v>605.18423983873413</c:v>
                </c:pt>
                <c:pt idx="1457">
                  <c:v>583.19315983386377</c:v>
                </c:pt>
                <c:pt idx="1458">
                  <c:v>574.85715831863718</c:v>
                </c:pt>
                <c:pt idx="1459">
                  <c:v>566.36783029461003</c:v>
                </c:pt>
                <c:pt idx="1460">
                  <c:v>573.4794745410328</c:v>
                </c:pt>
                <c:pt idx="1461">
                  <c:v>586.88201525147565</c:v>
                </c:pt>
                <c:pt idx="1462">
                  <c:v>590.72645197948793</c:v>
                </c:pt>
                <c:pt idx="1463">
                  <c:v>586.83240961627553</c:v>
                </c:pt>
                <c:pt idx="1464">
                  <c:v>591.3487772210899</c:v>
                </c:pt>
                <c:pt idx="1465">
                  <c:v>586.96995251387591</c:v>
                </c:pt>
                <c:pt idx="1466">
                  <c:v>579.6553761234527</c:v>
                </c:pt>
                <c:pt idx="1467">
                  <c:v>596.74226264830725</c:v>
                </c:pt>
                <c:pt idx="1468">
                  <c:v>585.34875016347087</c:v>
                </c:pt>
                <c:pt idx="1469">
                  <c:v>597.7140821379104</c:v>
                </c:pt>
                <c:pt idx="1470">
                  <c:v>600.71071346431995</c:v>
                </c:pt>
                <c:pt idx="1471">
                  <c:v>599.71183635551677</c:v>
                </c:pt>
                <c:pt idx="1472">
                  <c:v>604.58446261313236</c:v>
                </c:pt>
                <c:pt idx="1473">
                  <c:v>603.1301155811276</c:v>
                </c:pt>
                <c:pt idx="1474">
                  <c:v>605.79529107233611</c:v>
                </c:pt>
                <c:pt idx="1475">
                  <c:v>601.04216929952088</c:v>
                </c:pt>
                <c:pt idx="1476">
                  <c:v>604.71073150273253</c:v>
                </c:pt>
                <c:pt idx="1477">
                  <c:v>612.85282008035847</c:v>
                </c:pt>
                <c:pt idx="1478">
                  <c:v>612.44244618915718</c:v>
                </c:pt>
                <c:pt idx="1479">
                  <c:v>614.52362806596386</c:v>
                </c:pt>
                <c:pt idx="1480">
                  <c:v>613.95992766596203</c:v>
                </c:pt>
                <c:pt idx="1481">
                  <c:v>620.5777703619832</c:v>
                </c:pt>
                <c:pt idx="1482">
                  <c:v>617.88102764837458</c:v>
                </c:pt>
                <c:pt idx="1483">
                  <c:v>618.2575795155758</c:v>
                </c:pt>
                <c:pt idx="1484">
                  <c:v>618.20571907877559</c:v>
                </c:pt>
                <c:pt idx="1485">
                  <c:v>622.14711227558814</c:v>
                </c:pt>
                <c:pt idx="1486">
                  <c:v>624.16290490599465</c:v>
                </c:pt>
                <c:pt idx="1487">
                  <c:v>633.29259658442379</c:v>
                </c:pt>
                <c:pt idx="1488">
                  <c:v>633.82472976202553</c:v>
                </c:pt>
                <c:pt idx="1489">
                  <c:v>633.39180785482415</c:v>
                </c:pt>
                <c:pt idx="1490">
                  <c:v>629.26552092681095</c:v>
                </c:pt>
                <c:pt idx="1491">
                  <c:v>630.09077831241359</c:v>
                </c:pt>
                <c:pt idx="1492">
                  <c:v>635.1505531028298</c:v>
                </c:pt>
                <c:pt idx="1493">
                  <c:v>637.12124970123602</c:v>
                </c:pt>
                <c:pt idx="1494">
                  <c:v>637.46623434603714</c:v>
                </c:pt>
                <c:pt idx="1495">
                  <c:v>640.72667745964759</c:v>
                </c:pt>
                <c:pt idx="1496">
                  <c:v>643.0874547348551</c:v>
                </c:pt>
                <c:pt idx="1497">
                  <c:v>639.43016653964344</c:v>
                </c:pt>
                <c:pt idx="1498">
                  <c:v>643.58125628525659</c:v>
                </c:pt>
                <c:pt idx="1499">
                  <c:v>636.60940973803429</c:v>
                </c:pt>
                <c:pt idx="1500">
                  <c:v>628.63417647880885</c:v>
                </c:pt>
                <c:pt idx="1501">
                  <c:v>625.61274233479912</c:v>
                </c:pt>
                <c:pt idx="1502">
                  <c:v>634.12236357322638</c:v>
                </c:pt>
                <c:pt idx="1503">
                  <c:v>637.2182061700363</c:v>
                </c:pt>
                <c:pt idx="1504">
                  <c:v>636.18099743403286</c:v>
                </c:pt>
                <c:pt idx="1505">
                  <c:v>619.90583948518088</c:v>
                </c:pt>
                <c:pt idx="1506">
                  <c:v>618.40414161957619</c:v>
                </c:pt>
                <c:pt idx="1507">
                  <c:v>621.94418013158747</c:v>
                </c:pt>
                <c:pt idx="1508">
                  <c:v>613.61494302116091</c:v>
                </c:pt>
                <c:pt idx="1509">
                  <c:v>625.502257056399</c:v>
                </c:pt>
                <c:pt idx="1510">
                  <c:v>620.82579853798404</c:v>
                </c:pt>
                <c:pt idx="1511">
                  <c:v>621.93967052838764</c:v>
                </c:pt>
                <c:pt idx="1512">
                  <c:v>625.52705987399906</c:v>
                </c:pt>
                <c:pt idx="1513">
                  <c:v>632.11559014922022</c:v>
                </c:pt>
                <c:pt idx="1514">
                  <c:v>630.96338653161649</c:v>
                </c:pt>
                <c:pt idx="1515">
                  <c:v>642.93412822605478</c:v>
                </c:pt>
                <c:pt idx="1516">
                  <c:v>645.64890935246342</c:v>
                </c:pt>
                <c:pt idx="1517">
                  <c:v>645.34000153326247</c:v>
                </c:pt>
                <c:pt idx="1518">
                  <c:v>646.47642153966615</c:v>
                </c:pt>
                <c:pt idx="1519">
                  <c:v>652.68389034448592</c:v>
                </c:pt>
                <c:pt idx="1520">
                  <c:v>651.85186855408324</c:v>
                </c:pt>
                <c:pt idx="1521">
                  <c:v>655.90374702929626</c:v>
                </c:pt>
                <c:pt idx="1522">
                  <c:v>662.05484579411586</c:v>
                </c:pt>
                <c:pt idx="1523">
                  <c:v>660.02326955250942</c:v>
                </c:pt>
                <c:pt idx="1524">
                  <c:v>655.32426301809437</c:v>
                </c:pt>
                <c:pt idx="1525">
                  <c:v>659.06272407090626</c:v>
                </c:pt>
                <c:pt idx="1526">
                  <c:v>660.05934637810947</c:v>
                </c:pt>
                <c:pt idx="1527">
                  <c:v>659.07625288050633</c:v>
                </c:pt>
                <c:pt idx="1528">
                  <c:v>658.25325029650378</c:v>
                </c:pt>
                <c:pt idx="1529">
                  <c:v>652.34792490608493</c:v>
                </c:pt>
                <c:pt idx="1530">
                  <c:v>661.3378188853136</c:v>
                </c:pt>
                <c:pt idx="1531">
                  <c:v>658.02100573170299</c:v>
                </c:pt>
                <c:pt idx="1532">
                  <c:v>654.37048194129125</c:v>
                </c:pt>
                <c:pt idx="1533">
                  <c:v>660.27580733171021</c:v>
                </c:pt>
                <c:pt idx="1534">
                  <c:v>659.08752688850643</c:v>
                </c:pt>
                <c:pt idx="1535">
                  <c:v>654.64782253809221</c:v>
                </c:pt>
                <c:pt idx="1536">
                  <c:v>654.95898515889326</c:v>
                </c:pt>
                <c:pt idx="1537">
                  <c:v>669.54304190773985</c:v>
                </c:pt>
                <c:pt idx="1538">
                  <c:v>670.64113028694351</c:v>
                </c:pt>
                <c:pt idx="1539">
                  <c:v>671.41001763254599</c:v>
                </c:pt>
                <c:pt idx="1540">
                  <c:v>677.46866953176539</c:v>
                </c:pt>
                <c:pt idx="1541">
                  <c:v>679.91287446617321</c:v>
                </c:pt>
                <c:pt idx="1542">
                  <c:v>678.78321886456956</c:v>
                </c:pt>
                <c:pt idx="1543">
                  <c:v>683.95122413178603</c:v>
                </c:pt>
                <c:pt idx="1544">
                  <c:v>682.90048658618275</c:v>
                </c:pt>
                <c:pt idx="1545">
                  <c:v>686.76070692539508</c:v>
                </c:pt>
                <c:pt idx="1546">
                  <c:v>680.30971954777442</c:v>
                </c:pt>
                <c:pt idx="1547">
                  <c:v>685.22518703579021</c:v>
                </c:pt>
                <c:pt idx="1548">
                  <c:v>684.21954552218699</c:v>
                </c:pt>
                <c:pt idx="1549">
                  <c:v>681.41006272857794</c:v>
                </c:pt>
                <c:pt idx="1550">
                  <c:v>687.85879530459852</c:v>
                </c:pt>
                <c:pt idx="1551">
                  <c:v>685.61526771259139</c:v>
                </c:pt>
                <c:pt idx="1552">
                  <c:v>691.76185687421105</c:v>
                </c:pt>
                <c:pt idx="1553">
                  <c:v>688.19701554459971</c:v>
                </c:pt>
                <c:pt idx="1554">
                  <c:v>690.23535619100619</c:v>
                </c:pt>
                <c:pt idx="1555">
                  <c:v>684.53972734938804</c:v>
                </c:pt>
                <c:pt idx="1556">
                  <c:v>689.15756102620276</c:v>
                </c:pt>
                <c:pt idx="1557">
                  <c:v>686.13161727899308</c:v>
                </c:pt>
                <c:pt idx="1558">
                  <c:v>684.3119923877872</c:v>
                </c:pt>
                <c:pt idx="1559">
                  <c:v>688.35259685500012</c:v>
                </c:pt>
                <c:pt idx="1560">
                  <c:v>684.26013195098699</c:v>
                </c:pt>
                <c:pt idx="1561">
                  <c:v>681.21389498937731</c:v>
                </c:pt>
                <c:pt idx="1562">
                  <c:v>688.54650979260077</c:v>
                </c:pt>
                <c:pt idx="1563">
                  <c:v>688.73591312700137</c:v>
                </c:pt>
                <c:pt idx="1564">
                  <c:v>694.77201701022068</c:v>
                </c:pt>
                <c:pt idx="1565">
                  <c:v>687.52733946939748</c:v>
                </c:pt>
                <c:pt idx="1566">
                  <c:v>687.11020117339615</c:v>
                </c:pt>
                <c:pt idx="1567">
                  <c:v>686.43827029659406</c:v>
                </c:pt>
                <c:pt idx="1568">
                  <c:v>689.06285935900235</c:v>
                </c:pt>
                <c:pt idx="1569">
                  <c:v>692.84416164221443</c:v>
                </c:pt>
                <c:pt idx="1570">
                  <c:v>690.56004762140708</c:v>
                </c:pt>
                <c:pt idx="1571">
                  <c:v>695.07641522622157</c:v>
                </c:pt>
                <c:pt idx="1572">
                  <c:v>697.2793563894287</c:v>
                </c:pt>
                <c:pt idx="1573">
                  <c:v>695.97608106462451</c:v>
                </c:pt>
                <c:pt idx="1574">
                  <c:v>693.85431275901772</c:v>
                </c:pt>
                <c:pt idx="1575">
                  <c:v>679.57014462297207</c:v>
                </c:pt>
                <c:pt idx="1576">
                  <c:v>674.58252348375618</c:v>
                </c:pt>
                <c:pt idx="1577">
                  <c:v>665.88124410932835</c:v>
                </c:pt>
                <c:pt idx="1578">
                  <c:v>671.91734799254766</c:v>
                </c:pt>
                <c:pt idx="1579">
                  <c:v>673.88578978935402</c:v>
                </c:pt>
                <c:pt idx="1580">
                  <c:v>667.61518653973394</c:v>
                </c:pt>
                <c:pt idx="1581">
                  <c:v>664.55993037172414</c:v>
                </c:pt>
                <c:pt idx="1582">
                  <c:v>660.23296610131024</c:v>
                </c:pt>
                <c:pt idx="1583">
                  <c:v>658.83498910930587</c:v>
                </c:pt>
                <c:pt idx="1584">
                  <c:v>671.65353620534677</c:v>
                </c:pt>
                <c:pt idx="1585">
                  <c:v>663.30851548372016</c:v>
                </c:pt>
                <c:pt idx="1586">
                  <c:v>670.82376921654418</c:v>
                </c:pt>
                <c:pt idx="1587">
                  <c:v>683.4416389701845</c:v>
                </c:pt>
                <c:pt idx="1588">
                  <c:v>687.56792589819759</c:v>
                </c:pt>
                <c:pt idx="1589">
                  <c:v>692.42927814781308</c:v>
                </c:pt>
                <c:pt idx="1590">
                  <c:v>692.87347406301467</c:v>
                </c:pt>
                <c:pt idx="1591">
                  <c:v>701.55220542144241</c:v>
                </c:pt>
                <c:pt idx="1592">
                  <c:v>699.19819255103482</c:v>
                </c:pt>
                <c:pt idx="1593">
                  <c:v>701.0178174422407</c:v>
                </c:pt>
                <c:pt idx="1594">
                  <c:v>689.95350599100539</c:v>
                </c:pt>
                <c:pt idx="1595">
                  <c:v>693.22296831101585</c:v>
                </c:pt>
                <c:pt idx="1596">
                  <c:v>692.03468786781207</c:v>
                </c:pt>
                <c:pt idx="1597">
                  <c:v>701.45975855584231</c:v>
                </c:pt>
                <c:pt idx="1598">
                  <c:v>701.39211450784205</c:v>
                </c:pt>
                <c:pt idx="1599">
                  <c:v>696.79231924382736</c:v>
                </c:pt>
                <c:pt idx="1600">
                  <c:v>699.92423866623733</c:v>
                </c:pt>
                <c:pt idx="1601">
                  <c:v>701.68072911264289</c:v>
                </c:pt>
                <c:pt idx="1602">
                  <c:v>703.39212352704828</c:v>
                </c:pt>
                <c:pt idx="1603">
                  <c:v>714.49251180388376</c:v>
                </c:pt>
                <c:pt idx="1604">
                  <c:v>710.30760003427019</c:v>
                </c:pt>
                <c:pt idx="1605">
                  <c:v>711.18697265827291</c:v>
                </c:pt>
                <c:pt idx="1606">
                  <c:v>710.9772761094722</c:v>
                </c:pt>
                <c:pt idx="1607">
                  <c:v>710.95698289507209</c:v>
                </c:pt>
                <c:pt idx="1608">
                  <c:v>710.54886380547089</c:v>
                </c:pt>
                <c:pt idx="1609">
                  <c:v>702.83969713504621</c:v>
                </c:pt>
                <c:pt idx="1610">
                  <c:v>682.79902051418219</c:v>
                </c:pt>
                <c:pt idx="1611">
                  <c:v>679.73699994137235</c:v>
                </c:pt>
                <c:pt idx="1612">
                  <c:v>685.14401417818965</c:v>
                </c:pt>
                <c:pt idx="1613">
                  <c:v>679.02222783417005</c:v>
                </c:pt>
                <c:pt idx="1614">
                  <c:v>682.59608837018152</c:v>
                </c:pt>
                <c:pt idx="1615">
                  <c:v>679.58818303577186</c:v>
                </c:pt>
                <c:pt idx="1616">
                  <c:v>668.31417503573584</c:v>
                </c:pt>
                <c:pt idx="1617">
                  <c:v>667.98271920053469</c:v>
                </c:pt>
                <c:pt idx="1618">
                  <c:v>667.98722880373475</c:v>
                </c:pt>
                <c:pt idx="1619">
                  <c:v>678.87341092856946</c:v>
                </c:pt>
                <c:pt idx="1620">
                  <c:v>685.11921136058936</c:v>
                </c:pt>
                <c:pt idx="1621">
                  <c:v>683.77534960698517</c:v>
                </c:pt>
                <c:pt idx="1622">
                  <c:v>693.8204907350173</c:v>
                </c:pt>
                <c:pt idx="1623">
                  <c:v>697.83629238463016</c:v>
                </c:pt>
                <c:pt idx="1624">
                  <c:v>698.52626167423239</c:v>
                </c:pt>
                <c:pt idx="1625">
                  <c:v>703.28614785184766</c:v>
                </c:pt>
                <c:pt idx="1626">
                  <c:v>703.25232582784747</c:v>
                </c:pt>
                <c:pt idx="1627">
                  <c:v>702.92086999264643</c:v>
                </c:pt>
                <c:pt idx="1628">
                  <c:v>703.67848333024881</c:v>
                </c:pt>
                <c:pt idx="1629">
                  <c:v>703.85661265664942</c:v>
                </c:pt>
                <c:pt idx="1630">
                  <c:v>706.12945266945667</c:v>
                </c:pt>
                <c:pt idx="1631">
                  <c:v>711.9107639718751</c:v>
                </c:pt>
                <c:pt idx="1632">
                  <c:v>711.94909559907524</c:v>
                </c:pt>
                <c:pt idx="1633">
                  <c:v>709.85438491266859</c:v>
                </c:pt>
                <c:pt idx="1634">
                  <c:v>706.86677279265905</c:v>
                </c:pt>
                <c:pt idx="1635">
                  <c:v>710.08888427906936</c:v>
                </c:pt>
                <c:pt idx="1636">
                  <c:v>688.61415384060058</c:v>
                </c:pt>
                <c:pt idx="1637">
                  <c:v>707.18019021505984</c:v>
                </c:pt>
                <c:pt idx="1638">
                  <c:v>707.09901735745962</c:v>
                </c:pt>
                <c:pt idx="1639">
                  <c:v>709.02912752706584</c:v>
                </c:pt>
                <c:pt idx="1640">
                  <c:v>697.93099405183023</c:v>
                </c:pt>
                <c:pt idx="1641">
                  <c:v>697.36278404862844</c:v>
                </c:pt>
                <c:pt idx="1642">
                  <c:v>697.30866881022826</c:v>
                </c:pt>
                <c:pt idx="1643">
                  <c:v>691.20041127580862</c:v>
                </c:pt>
                <c:pt idx="1644">
                  <c:v>680.84636232857554</c:v>
                </c:pt>
                <c:pt idx="1645">
                  <c:v>677.48670794456473</c:v>
                </c:pt>
                <c:pt idx="1646">
                  <c:v>687.53184907259686</c:v>
                </c:pt>
                <c:pt idx="1647">
                  <c:v>693.06964180221451</c:v>
                </c:pt>
                <c:pt idx="1648">
                  <c:v>693.6581450198164</c:v>
                </c:pt>
                <c:pt idx="1649">
                  <c:v>696.48566622622536</c:v>
                </c:pt>
                <c:pt idx="1650">
                  <c:v>698.19706064063087</c:v>
                </c:pt>
                <c:pt idx="1651">
                  <c:v>688.37063526779946</c:v>
                </c:pt>
                <c:pt idx="1652">
                  <c:v>698.23088266463094</c:v>
                </c:pt>
                <c:pt idx="1653">
                  <c:v>705.79123242945514</c:v>
                </c:pt>
                <c:pt idx="1654">
                  <c:v>706.59845140225775</c:v>
                </c:pt>
                <c:pt idx="1655">
                  <c:v>715.32002399108558</c:v>
                </c:pt>
                <c:pt idx="1656">
                  <c:v>712.87807385827773</c:v>
                </c:pt>
                <c:pt idx="1657">
                  <c:v>718.4564530166956</c:v>
                </c:pt>
                <c:pt idx="1658">
                  <c:v>718.70673599429631</c:v>
                </c:pt>
                <c:pt idx="1659">
                  <c:v>723.06075788391024</c:v>
                </c:pt>
                <c:pt idx="1660">
                  <c:v>728.37532525512711</c:v>
                </c:pt>
                <c:pt idx="1661">
                  <c:v>718.37302535749507</c:v>
                </c:pt>
                <c:pt idx="1662">
                  <c:v>716.49928522788912</c:v>
                </c:pt>
                <c:pt idx="1663">
                  <c:v>717.6559984486928</c:v>
                </c:pt>
                <c:pt idx="1664">
                  <c:v>710.90737725987128</c:v>
                </c:pt>
                <c:pt idx="1665">
                  <c:v>702.71793784864519</c:v>
                </c:pt>
                <c:pt idx="1666">
                  <c:v>706.10690465345601</c:v>
                </c:pt>
                <c:pt idx="1667">
                  <c:v>697.07642424542712</c:v>
                </c:pt>
                <c:pt idx="1668">
                  <c:v>707.8408470838616</c:v>
                </c:pt>
                <c:pt idx="1669">
                  <c:v>711.57254373187334</c:v>
                </c:pt>
                <c:pt idx="1670">
                  <c:v>721.46661315270501</c:v>
                </c:pt>
                <c:pt idx="1671">
                  <c:v>716.11822375748784</c:v>
                </c:pt>
                <c:pt idx="1672">
                  <c:v>719.23886917189782</c:v>
                </c:pt>
                <c:pt idx="1673">
                  <c:v>709.6762555862673</c:v>
                </c:pt>
                <c:pt idx="1674">
                  <c:v>713.8341097366806</c:v>
                </c:pt>
                <c:pt idx="1675">
                  <c:v>723.49367979111128</c:v>
                </c:pt>
                <c:pt idx="1676">
                  <c:v>721.17348894470388</c:v>
                </c:pt>
                <c:pt idx="1677">
                  <c:v>721.2343685879041</c:v>
                </c:pt>
                <c:pt idx="1678">
                  <c:v>716.5511456646891</c:v>
                </c:pt>
                <c:pt idx="1679">
                  <c:v>715.06297660868427</c:v>
                </c:pt>
                <c:pt idx="1680">
                  <c:v>710.21515316866873</c:v>
                </c:pt>
                <c:pt idx="1681">
                  <c:v>712.44289714947581</c:v>
                </c:pt>
                <c:pt idx="1682">
                  <c:v>722.50607669030796</c:v>
                </c:pt>
                <c:pt idx="1683">
                  <c:v>717.94912265669348</c:v>
                </c:pt>
                <c:pt idx="1684">
                  <c:v>723.10810871750994</c:v>
                </c:pt>
                <c:pt idx="1685">
                  <c:v>724.19266828711352</c:v>
                </c:pt>
                <c:pt idx="1686">
                  <c:v>723.88601526951243</c:v>
                </c:pt>
                <c:pt idx="1687">
                  <c:v>713.24335171747828</c:v>
                </c:pt>
                <c:pt idx="1688">
                  <c:v>715.38541323748518</c:v>
                </c:pt>
                <c:pt idx="1689">
                  <c:v>714.74955918628325</c:v>
                </c:pt>
                <c:pt idx="1690">
                  <c:v>713.40344263107897</c:v>
                </c:pt>
                <c:pt idx="1691">
                  <c:v>718.62330833509566</c:v>
                </c:pt>
                <c:pt idx="1692">
                  <c:v>718.74732242309608</c:v>
                </c:pt>
                <c:pt idx="1693">
                  <c:v>722.27608692710737</c:v>
                </c:pt>
                <c:pt idx="1694">
                  <c:v>730.64365566473407</c:v>
                </c:pt>
                <c:pt idx="1695">
                  <c:v>731.52077348713703</c:v>
                </c:pt>
                <c:pt idx="1696">
                  <c:v>731.96271460073831</c:v>
                </c:pt>
                <c:pt idx="1697">
                  <c:v>731.60645594793721</c:v>
                </c:pt>
                <c:pt idx="1698">
                  <c:v>731.59292713833713</c:v>
                </c:pt>
                <c:pt idx="1699">
                  <c:v>732.31446365033958</c:v>
                </c:pt>
                <c:pt idx="1700">
                  <c:v>730.79021776873469</c:v>
                </c:pt>
                <c:pt idx="1701">
                  <c:v>730.08897447113236</c:v>
                </c:pt>
                <c:pt idx="1702">
                  <c:v>736.65495673035343</c:v>
                </c:pt>
                <c:pt idx="1703">
                  <c:v>742.79478148717305</c:v>
                </c:pt>
                <c:pt idx="1704">
                  <c:v>745.27055364398097</c:v>
                </c:pt>
                <c:pt idx="1705">
                  <c:v>747.19615421038714</c:v>
                </c:pt>
                <c:pt idx="1706">
                  <c:v>741.6245394567693</c:v>
                </c:pt>
                <c:pt idx="1707">
                  <c:v>740.53997988716594</c:v>
                </c:pt>
                <c:pt idx="1708">
                  <c:v>740.21528845676482</c:v>
                </c:pt>
                <c:pt idx="1709">
                  <c:v>735.38550342954932</c:v>
                </c:pt>
                <c:pt idx="1710">
                  <c:v>738.52193245515934</c:v>
                </c:pt>
                <c:pt idx="1711">
                  <c:v>739.39454067436213</c:v>
                </c:pt>
                <c:pt idx="1712">
                  <c:v>747.42163437038778</c:v>
                </c:pt>
                <c:pt idx="1713">
                  <c:v>744.61666117997879</c:v>
                </c:pt>
                <c:pt idx="1714">
                  <c:v>740.15666361516446</c:v>
                </c:pt>
                <c:pt idx="1715">
                  <c:v>740.65948437196607</c:v>
                </c:pt>
                <c:pt idx="1716">
                  <c:v>733.33137917194267</c:v>
                </c:pt>
                <c:pt idx="1717">
                  <c:v>729.02019851272894</c:v>
                </c:pt>
                <c:pt idx="1718">
                  <c:v>727.81613445832511</c:v>
                </c:pt>
                <c:pt idx="1719">
                  <c:v>727.90407172072537</c:v>
                </c:pt>
                <c:pt idx="1720">
                  <c:v>734.77445219594745</c:v>
                </c:pt>
                <c:pt idx="1721">
                  <c:v>733.31785036234282</c:v>
                </c:pt>
                <c:pt idx="1722">
                  <c:v>741.7733563623699</c:v>
                </c:pt>
                <c:pt idx="1723">
                  <c:v>737.426098877556</c:v>
                </c:pt>
                <c:pt idx="1724">
                  <c:v>728.50835854952754</c:v>
                </c:pt>
                <c:pt idx="1725">
                  <c:v>718.01451190309399</c:v>
                </c:pt>
                <c:pt idx="1726">
                  <c:v>722.23550049830749</c:v>
                </c:pt>
                <c:pt idx="1727">
                  <c:v>710.39553729666966</c:v>
                </c:pt>
                <c:pt idx="1728">
                  <c:v>711.85213913027428</c:v>
                </c:pt>
                <c:pt idx="1729">
                  <c:v>718.348222539895</c:v>
                </c:pt>
                <c:pt idx="1730">
                  <c:v>711.10805460227186</c:v>
                </c:pt>
                <c:pt idx="1731">
                  <c:v>722.19942367270733</c:v>
                </c:pt>
                <c:pt idx="1732">
                  <c:v>712.02575885347483</c:v>
                </c:pt>
                <c:pt idx="1733">
                  <c:v>713.4665770758794</c:v>
                </c:pt>
                <c:pt idx="1734">
                  <c:v>707.3447907318598</c:v>
                </c:pt>
                <c:pt idx="1735">
                  <c:v>719.10583587749727</c:v>
                </c:pt>
                <c:pt idx="1736">
                  <c:v>719.98746330310018</c:v>
                </c:pt>
                <c:pt idx="1737">
                  <c:v>726.06189881351963</c:v>
                </c:pt>
                <c:pt idx="1738">
                  <c:v>715.89725320068715</c:v>
                </c:pt>
                <c:pt idx="1739">
                  <c:v>715.12160145028474</c:v>
                </c:pt>
                <c:pt idx="1740">
                  <c:v>719.40346968869835</c:v>
                </c:pt>
                <c:pt idx="1741">
                  <c:v>714.59848747908302</c:v>
                </c:pt>
                <c:pt idx="1742">
                  <c:v>702.4856932838444</c:v>
                </c:pt>
                <c:pt idx="1743">
                  <c:v>692.80357521341341</c:v>
                </c:pt>
                <c:pt idx="1744">
                  <c:v>692.32781207581183</c:v>
                </c:pt>
                <c:pt idx="1745">
                  <c:v>692.72014755421299</c:v>
                </c:pt>
                <c:pt idx="1746">
                  <c:v>687.79791566139727</c:v>
                </c:pt>
                <c:pt idx="1747">
                  <c:v>679.34466446297029</c:v>
                </c:pt>
                <c:pt idx="1748">
                  <c:v>677.98050949496587</c:v>
                </c:pt>
                <c:pt idx="1749">
                  <c:v>687.1643164117952</c:v>
                </c:pt>
                <c:pt idx="1750">
                  <c:v>681.80014340537798</c:v>
                </c:pt>
                <c:pt idx="1751">
                  <c:v>689.10570058940129</c:v>
                </c:pt>
                <c:pt idx="1752">
                  <c:v>689.55440610780272</c:v>
                </c:pt>
                <c:pt idx="1753">
                  <c:v>683.99857496538493</c:v>
                </c:pt>
                <c:pt idx="1754">
                  <c:v>693.00199775421368</c:v>
                </c:pt>
                <c:pt idx="1755">
                  <c:v>696.98397737982646</c:v>
                </c:pt>
                <c:pt idx="1756">
                  <c:v>695.26807336222089</c:v>
                </c:pt>
                <c:pt idx="1757">
                  <c:v>704.52628873185051</c:v>
                </c:pt>
                <c:pt idx="1758">
                  <c:v>698.65027576223179</c:v>
                </c:pt>
                <c:pt idx="1759">
                  <c:v>713.75068207747995</c:v>
                </c:pt>
                <c:pt idx="1760">
                  <c:v>720.98183080870308</c:v>
                </c:pt>
                <c:pt idx="1761">
                  <c:v>720.28509711430081</c:v>
                </c:pt>
                <c:pt idx="1762">
                  <c:v>713.51843751267927</c:v>
                </c:pt>
                <c:pt idx="1763">
                  <c:v>715.36512002308518</c:v>
                </c:pt>
                <c:pt idx="1764">
                  <c:v>715.91078201028699</c:v>
                </c:pt>
                <c:pt idx="1765">
                  <c:v>717.09229804869074</c:v>
                </c:pt>
                <c:pt idx="1766">
                  <c:v>725.78455821671866</c:v>
                </c:pt>
                <c:pt idx="1767">
                  <c:v>738.95485436236072</c:v>
                </c:pt>
                <c:pt idx="1768">
                  <c:v>738.50389404235921</c:v>
                </c:pt>
                <c:pt idx="1769">
                  <c:v>736.76544200875355</c:v>
                </c:pt>
                <c:pt idx="1770">
                  <c:v>731.78007567113752</c:v>
                </c:pt>
                <c:pt idx="1771">
                  <c:v>731.49371586793666</c:v>
                </c:pt>
                <c:pt idx="1772">
                  <c:v>730.05064284393211</c:v>
                </c:pt>
                <c:pt idx="1773">
                  <c:v>729.44410121353008</c:v>
                </c:pt>
                <c:pt idx="1774">
                  <c:v>728.68423307432749</c:v>
                </c:pt>
                <c:pt idx="1775">
                  <c:v>726.43619587912042</c:v>
                </c:pt>
                <c:pt idx="1776">
                  <c:v>729.97848919273179</c:v>
                </c:pt>
                <c:pt idx="1777">
                  <c:v>737.62903102155622</c:v>
                </c:pt>
                <c:pt idx="1778">
                  <c:v>738.05293372235769</c:v>
                </c:pt>
                <c:pt idx="1779">
                  <c:v>734.49711159914636</c:v>
                </c:pt>
                <c:pt idx="1780">
                  <c:v>722.87360935110917</c:v>
                </c:pt>
                <c:pt idx="1781">
                  <c:v>731.4598938439367</c:v>
                </c:pt>
                <c:pt idx="1782">
                  <c:v>722.05737117190654</c:v>
                </c:pt>
                <c:pt idx="1783">
                  <c:v>725.95141353511895</c:v>
                </c:pt>
                <c:pt idx="1784">
                  <c:v>718.59399591429531</c:v>
                </c:pt>
                <c:pt idx="1785">
                  <c:v>727.38321255112339</c:v>
                </c:pt>
                <c:pt idx="1786">
                  <c:v>720.42714961510114</c:v>
                </c:pt>
                <c:pt idx="1787">
                  <c:v>700.43607862943736</c:v>
                </c:pt>
                <c:pt idx="1788">
                  <c:v>706.51276894145678</c:v>
                </c:pt>
                <c:pt idx="1789">
                  <c:v>707.7078137894606</c:v>
                </c:pt>
                <c:pt idx="1790">
                  <c:v>694.95240113821978</c:v>
                </c:pt>
                <c:pt idx="1791">
                  <c:v>688.46082733179901</c:v>
                </c:pt>
                <c:pt idx="1792">
                  <c:v>686.01211279419113</c:v>
                </c:pt>
                <c:pt idx="1793">
                  <c:v>674.52389864215445</c:v>
                </c:pt>
                <c:pt idx="1794">
                  <c:v>676.06167333335941</c:v>
                </c:pt>
                <c:pt idx="1795">
                  <c:v>676.66370536056127</c:v>
                </c:pt>
                <c:pt idx="1796">
                  <c:v>652.21263681008327</c:v>
                </c:pt>
                <c:pt idx="1797">
                  <c:v>648.1765419460703</c:v>
                </c:pt>
                <c:pt idx="1798">
                  <c:v>667.92634916053328</c:v>
                </c:pt>
                <c:pt idx="1799">
                  <c:v>660.04807237010823</c:v>
                </c:pt>
                <c:pt idx="1800">
                  <c:v>674.51487943575444</c:v>
                </c:pt>
                <c:pt idx="1801">
                  <c:v>678.36382576696678</c:v>
                </c:pt>
                <c:pt idx="1802">
                  <c:v>686.42925109019257</c:v>
                </c:pt>
                <c:pt idx="1803">
                  <c:v>683.28831246138247</c:v>
                </c:pt>
                <c:pt idx="1804">
                  <c:v>676.17892301655979</c:v>
                </c:pt>
                <c:pt idx="1805">
                  <c:v>684.59158778618666</c:v>
                </c:pt>
                <c:pt idx="1806">
                  <c:v>681.49574518937675</c:v>
                </c:pt>
                <c:pt idx="1807">
                  <c:v>684.53521774618639</c:v>
                </c:pt>
                <c:pt idx="1808">
                  <c:v>701.99189173344212</c:v>
                </c:pt>
                <c:pt idx="1809">
                  <c:v>695.00200677341979</c:v>
                </c:pt>
                <c:pt idx="1810">
                  <c:v>684.16092068058515</c:v>
                </c:pt>
                <c:pt idx="1811">
                  <c:v>697.0809338486265</c:v>
                </c:pt>
                <c:pt idx="1812">
                  <c:v>699.45523993343409</c:v>
                </c:pt>
                <c:pt idx="1813">
                  <c:v>691.07865198940738</c:v>
                </c:pt>
                <c:pt idx="1814">
                  <c:v>697.77090313822873</c:v>
                </c:pt>
                <c:pt idx="1815">
                  <c:v>700.02344993663598</c:v>
                </c:pt>
                <c:pt idx="1816">
                  <c:v>687.10569157019472</c:v>
                </c:pt>
                <c:pt idx="1817">
                  <c:v>689.24775309020151</c:v>
                </c:pt>
                <c:pt idx="1818">
                  <c:v>689.96703480060364</c:v>
                </c:pt>
                <c:pt idx="1819">
                  <c:v>695.55894276862148</c:v>
                </c:pt>
                <c:pt idx="1820">
                  <c:v>703.59280086944716</c:v>
                </c:pt>
                <c:pt idx="1821">
                  <c:v>704.20159730144906</c:v>
                </c:pt>
                <c:pt idx="1822">
                  <c:v>699.48680715583396</c:v>
                </c:pt>
                <c:pt idx="1823">
                  <c:v>720.23323667750014</c:v>
                </c:pt>
                <c:pt idx="1824">
                  <c:v>724.1746298743127</c:v>
                </c:pt>
                <c:pt idx="1825">
                  <c:v>727.43281818632317</c:v>
                </c:pt>
                <c:pt idx="1826">
                  <c:v>727.41703457512313</c:v>
                </c:pt>
                <c:pt idx="1827">
                  <c:v>731.66508078953677</c:v>
                </c:pt>
                <c:pt idx="1828">
                  <c:v>733.02021655114106</c:v>
                </c:pt>
                <c:pt idx="1829">
                  <c:v>728.95706406792806</c:v>
                </c:pt>
                <c:pt idx="1830">
                  <c:v>730.18367613833198</c:v>
                </c:pt>
                <c:pt idx="1831">
                  <c:v>732.29642523753864</c:v>
                </c:pt>
                <c:pt idx="1832">
                  <c:v>719.56356060229791</c:v>
                </c:pt>
                <c:pt idx="1833">
                  <c:v>738.98416678315994</c:v>
                </c:pt>
                <c:pt idx="1834">
                  <c:v>732.35730488073875</c:v>
                </c:pt>
                <c:pt idx="1835">
                  <c:v>713.14188564547749</c:v>
                </c:pt>
                <c:pt idx="1836">
                  <c:v>710.47671015426897</c:v>
                </c:pt>
                <c:pt idx="1837">
                  <c:v>712.31662825987496</c:v>
                </c:pt>
                <c:pt idx="1838">
                  <c:v>691.6198043734089</c:v>
                </c:pt>
                <c:pt idx="1839">
                  <c:v>672.5847692661481</c:v>
                </c:pt>
                <c:pt idx="1840">
                  <c:v>687.7122332005963</c:v>
                </c:pt>
                <c:pt idx="1841">
                  <c:v>688.1631935205977</c:v>
                </c:pt>
                <c:pt idx="1842">
                  <c:v>711.11256420547102</c:v>
                </c:pt>
                <c:pt idx="1843">
                  <c:v>708.29631700706204</c:v>
                </c:pt>
                <c:pt idx="1844">
                  <c:v>711.36961158787176</c:v>
                </c:pt>
                <c:pt idx="1845">
                  <c:v>719.83864639749891</c:v>
                </c:pt>
                <c:pt idx="1846">
                  <c:v>718.07764634789339</c:v>
                </c:pt>
                <c:pt idx="1847">
                  <c:v>718.1926412294938</c:v>
                </c:pt>
                <c:pt idx="1848">
                  <c:v>707.0945077542583</c:v>
                </c:pt>
                <c:pt idx="1849">
                  <c:v>709.4575398310659</c:v>
                </c:pt>
                <c:pt idx="1850">
                  <c:v>707.88143351266081</c:v>
                </c:pt>
                <c:pt idx="1851">
                  <c:v>681.65809090457708</c:v>
                </c:pt>
                <c:pt idx="1852">
                  <c:v>678.22402806776608</c:v>
                </c:pt>
                <c:pt idx="1853">
                  <c:v>682.48109348857963</c:v>
                </c:pt>
                <c:pt idx="1854">
                  <c:v>706.89834001505756</c:v>
                </c:pt>
                <c:pt idx="1855">
                  <c:v>686.11357886619123</c:v>
                </c:pt>
                <c:pt idx="1856">
                  <c:v>695.42139987102087</c:v>
                </c:pt>
                <c:pt idx="1857">
                  <c:v>706.62325421985679</c:v>
                </c:pt>
                <c:pt idx="1858">
                  <c:v>696.65928594942488</c:v>
                </c:pt>
                <c:pt idx="1859">
                  <c:v>711.92203797987361</c:v>
                </c:pt>
                <c:pt idx="1860">
                  <c:v>722.04158756070581</c:v>
                </c:pt>
                <c:pt idx="1861">
                  <c:v>726.24904734631934</c:v>
                </c:pt>
                <c:pt idx="1862">
                  <c:v>731.66508078953655</c:v>
                </c:pt>
                <c:pt idx="1863">
                  <c:v>737.25924355915447</c:v>
                </c:pt>
                <c:pt idx="1864">
                  <c:v>749.19165362639262</c:v>
                </c:pt>
                <c:pt idx="1865">
                  <c:v>762.69791521043567</c:v>
                </c:pt>
                <c:pt idx="1866">
                  <c:v>769.85240068725852</c:v>
                </c:pt>
                <c:pt idx="1867">
                  <c:v>760.44987801522848</c:v>
                </c:pt>
                <c:pt idx="1868">
                  <c:v>757.37883823601874</c:v>
                </c:pt>
                <c:pt idx="1869">
                  <c:v>760.280767895228</c:v>
                </c:pt>
                <c:pt idx="1870">
                  <c:v>755.6832274328134</c:v>
                </c:pt>
                <c:pt idx="1871">
                  <c:v>759.89294202002679</c:v>
                </c:pt>
                <c:pt idx="1872">
                  <c:v>769.82985267125844</c:v>
                </c:pt>
                <c:pt idx="1873">
                  <c:v>770.13425088725944</c:v>
                </c:pt>
                <c:pt idx="1874">
                  <c:v>768.65284623605464</c:v>
                </c:pt>
                <c:pt idx="1875">
                  <c:v>766.21766050804683</c:v>
                </c:pt>
                <c:pt idx="1876">
                  <c:v>754.8512056424106</c:v>
                </c:pt>
                <c:pt idx="1877">
                  <c:v>762.82869370323601</c:v>
                </c:pt>
                <c:pt idx="1878">
                  <c:v>760.8016270648294</c:v>
                </c:pt>
                <c:pt idx="1879">
                  <c:v>770.60324962006075</c:v>
                </c:pt>
                <c:pt idx="1880">
                  <c:v>777.36314481688237</c:v>
                </c:pt>
                <c:pt idx="1881">
                  <c:v>774.14103333047206</c:v>
                </c:pt>
                <c:pt idx="1882">
                  <c:v>775.30000135287582</c:v>
                </c:pt>
                <c:pt idx="1883">
                  <c:v>781.46913853049557</c:v>
                </c:pt>
                <c:pt idx="1884">
                  <c:v>786.49283649531151</c:v>
                </c:pt>
                <c:pt idx="1885">
                  <c:v>787.04526288731336</c:v>
                </c:pt>
                <c:pt idx="1886">
                  <c:v>793.59546153533415</c:v>
                </c:pt>
                <c:pt idx="1887">
                  <c:v>799.80067553855395</c:v>
                </c:pt>
                <c:pt idx="1888">
                  <c:v>798.60112108735007</c:v>
                </c:pt>
                <c:pt idx="1889">
                  <c:v>806.07804319297395</c:v>
                </c:pt>
                <c:pt idx="1890">
                  <c:v>811.50309584259128</c:v>
                </c:pt>
                <c:pt idx="1891">
                  <c:v>809.71954777698568</c:v>
                </c:pt>
                <c:pt idx="1892">
                  <c:v>800.25389066015543</c:v>
                </c:pt>
                <c:pt idx="1893">
                  <c:v>807.9946245529801</c:v>
                </c:pt>
                <c:pt idx="1894">
                  <c:v>815.83456971620512</c:v>
                </c:pt>
                <c:pt idx="1895">
                  <c:v>815.70153642180469</c:v>
                </c:pt>
                <c:pt idx="1896">
                  <c:v>814.04651204739957</c:v>
                </c:pt>
                <c:pt idx="1897">
                  <c:v>804.34410076256859</c:v>
                </c:pt>
                <c:pt idx="1898">
                  <c:v>822.89886312902786</c:v>
                </c:pt>
                <c:pt idx="1899">
                  <c:v>821.04541621382191</c:v>
                </c:pt>
                <c:pt idx="1900">
                  <c:v>824.40281579623263</c:v>
                </c:pt>
                <c:pt idx="1901">
                  <c:v>835.79858308266898</c:v>
                </c:pt>
                <c:pt idx="1902">
                  <c:v>827.99922434824407</c:v>
                </c:pt>
                <c:pt idx="1903">
                  <c:v>827.17847656584149</c:v>
                </c:pt>
                <c:pt idx="1904">
                  <c:v>827.67678771944315</c:v>
                </c:pt>
                <c:pt idx="1905">
                  <c:v>840.154859773883</c:v>
                </c:pt>
                <c:pt idx="1906">
                  <c:v>834.06013104906356</c:v>
                </c:pt>
                <c:pt idx="1907">
                  <c:v>841.34539501868676</c:v>
                </c:pt>
                <c:pt idx="1908">
                  <c:v>830.67792864905277</c:v>
                </c:pt>
                <c:pt idx="1909">
                  <c:v>827.46483636904247</c:v>
                </c:pt>
                <c:pt idx="1910">
                  <c:v>829.54827304744924</c:v>
                </c:pt>
                <c:pt idx="1911">
                  <c:v>840.54494045068441</c:v>
                </c:pt>
                <c:pt idx="1912">
                  <c:v>833.68583398346243</c:v>
                </c:pt>
                <c:pt idx="1913">
                  <c:v>837.63399158507502</c:v>
                </c:pt>
                <c:pt idx="1914">
                  <c:v>837.71967404587531</c:v>
                </c:pt>
                <c:pt idx="1915">
                  <c:v>849.77158859791371</c:v>
                </c:pt>
                <c:pt idx="1916">
                  <c:v>843.88881122349494</c:v>
                </c:pt>
                <c:pt idx="1917">
                  <c:v>852.71861428912302</c:v>
                </c:pt>
                <c:pt idx="1918">
                  <c:v>860.60365548434822</c:v>
                </c:pt>
                <c:pt idx="1919">
                  <c:v>863.31392700755691</c:v>
                </c:pt>
                <c:pt idx="1920">
                  <c:v>853.33642992752505</c:v>
                </c:pt>
                <c:pt idx="1921">
                  <c:v>857.62506257073869</c:v>
                </c:pt>
                <c:pt idx="1922">
                  <c:v>845.9384258779013</c:v>
                </c:pt>
                <c:pt idx="1923">
                  <c:v>828.42538185064541</c:v>
                </c:pt>
                <c:pt idx="1924">
                  <c:v>838.34425408907703</c:v>
                </c:pt>
                <c:pt idx="1925">
                  <c:v>838.64639750347806</c:v>
                </c:pt>
                <c:pt idx="1926">
                  <c:v>839.79860112108156</c:v>
                </c:pt>
                <c:pt idx="1927">
                  <c:v>833.79857406346241</c:v>
                </c:pt>
                <c:pt idx="1928">
                  <c:v>837.42429503627397</c:v>
                </c:pt>
                <c:pt idx="1929">
                  <c:v>850.3871494347153</c:v>
                </c:pt>
                <c:pt idx="1930">
                  <c:v>837.75349606987504</c:v>
                </c:pt>
                <c:pt idx="1931">
                  <c:v>815.58654154020428</c:v>
                </c:pt>
                <c:pt idx="1932">
                  <c:v>815.24381169700314</c:v>
                </c:pt>
                <c:pt idx="1933">
                  <c:v>819.15589247301557</c:v>
                </c:pt>
                <c:pt idx="1934">
                  <c:v>799.67891625215339</c:v>
                </c:pt>
                <c:pt idx="1935">
                  <c:v>802.26517368736165</c:v>
                </c:pt>
                <c:pt idx="1936">
                  <c:v>801.85479979616025</c:v>
                </c:pt>
                <c:pt idx="1937">
                  <c:v>822.88533431942744</c:v>
                </c:pt>
                <c:pt idx="1938">
                  <c:v>817.23254670820938</c:v>
                </c:pt>
                <c:pt idx="1939">
                  <c:v>805.66315969857237</c:v>
                </c:pt>
                <c:pt idx="1940">
                  <c:v>801.22571014975824</c:v>
                </c:pt>
                <c:pt idx="1941">
                  <c:v>812.22914195779333</c:v>
                </c:pt>
                <c:pt idx="1942">
                  <c:v>805.65639529377245</c:v>
                </c:pt>
                <c:pt idx="1943">
                  <c:v>809.29789987778395</c:v>
                </c:pt>
                <c:pt idx="1944">
                  <c:v>827.62943688584255</c:v>
                </c:pt>
                <c:pt idx="1945">
                  <c:v>830.55165975945181</c:v>
                </c:pt>
                <c:pt idx="1946">
                  <c:v>831.73317579785555</c:v>
                </c:pt>
                <c:pt idx="1947">
                  <c:v>829.57307586504874</c:v>
                </c:pt>
                <c:pt idx="1948">
                  <c:v>824.22243166823171</c:v>
                </c:pt>
                <c:pt idx="1949">
                  <c:v>816.08034309060577</c:v>
                </c:pt>
                <c:pt idx="1950">
                  <c:v>830.41411686185143</c:v>
                </c:pt>
                <c:pt idx="1951">
                  <c:v>823.1626749162283</c:v>
                </c:pt>
                <c:pt idx="1952">
                  <c:v>805.14004572737076</c:v>
                </c:pt>
                <c:pt idx="1953">
                  <c:v>806.10059120897381</c:v>
                </c:pt>
                <c:pt idx="1954">
                  <c:v>803.13552710496435</c:v>
                </c:pt>
                <c:pt idx="1955">
                  <c:v>808.08030701378027</c:v>
                </c:pt>
                <c:pt idx="1956">
                  <c:v>801.8931314233605</c:v>
                </c:pt>
                <c:pt idx="1957">
                  <c:v>791.4376164041272</c:v>
                </c:pt>
                <c:pt idx="1958">
                  <c:v>782.03509373209715</c:v>
                </c:pt>
                <c:pt idx="1959">
                  <c:v>779.43756228888878</c:v>
                </c:pt>
                <c:pt idx="1960">
                  <c:v>795.15127463933891</c:v>
                </c:pt>
                <c:pt idx="1961">
                  <c:v>800.88523510815719</c:v>
                </c:pt>
                <c:pt idx="1962">
                  <c:v>789.80514004572183</c:v>
                </c:pt>
                <c:pt idx="1963">
                  <c:v>775.21657369367529</c:v>
                </c:pt>
                <c:pt idx="1964">
                  <c:v>778.82876585688689</c:v>
                </c:pt>
                <c:pt idx="1965">
                  <c:v>773.11735340406869</c:v>
                </c:pt>
                <c:pt idx="1966">
                  <c:v>778.0080180744842</c:v>
                </c:pt>
                <c:pt idx="1967">
                  <c:v>779.21433693048812</c:v>
                </c:pt>
                <c:pt idx="1968">
                  <c:v>810.84243897378917</c:v>
                </c:pt>
                <c:pt idx="1969">
                  <c:v>817.58429575781065</c:v>
                </c:pt>
                <c:pt idx="1970">
                  <c:v>814.1975837545998</c:v>
                </c:pt>
                <c:pt idx="1971">
                  <c:v>814.18856454819979</c:v>
                </c:pt>
                <c:pt idx="1972">
                  <c:v>816.54708702180733</c:v>
                </c:pt>
                <c:pt idx="1973">
                  <c:v>782.1681270264977</c:v>
                </c:pt>
                <c:pt idx="1974">
                  <c:v>772.11171189046559</c:v>
                </c:pt>
                <c:pt idx="1975">
                  <c:v>788.3417738073174</c:v>
                </c:pt>
                <c:pt idx="1976">
                  <c:v>780.89416412249363</c:v>
                </c:pt>
                <c:pt idx="1977">
                  <c:v>776.04859548407819</c:v>
                </c:pt>
                <c:pt idx="1978">
                  <c:v>758.7858344344229</c:v>
                </c:pt>
                <c:pt idx="1979">
                  <c:v>742.7744882727718</c:v>
                </c:pt>
                <c:pt idx="1980">
                  <c:v>750.28523240239576</c:v>
                </c:pt>
                <c:pt idx="1981">
                  <c:v>771.14891160726245</c:v>
                </c:pt>
                <c:pt idx="1982">
                  <c:v>795.67664341214072</c:v>
                </c:pt>
                <c:pt idx="1983">
                  <c:v>809.57073087138497</c:v>
                </c:pt>
                <c:pt idx="1984">
                  <c:v>813.34977835299719</c:v>
                </c:pt>
                <c:pt idx="1985">
                  <c:v>817.11078742180916</c:v>
                </c:pt>
                <c:pt idx="1986">
                  <c:v>828.95751502824692</c:v>
                </c:pt>
                <c:pt idx="1987">
                  <c:v>827.58885045704255</c:v>
                </c:pt>
                <c:pt idx="1988">
                  <c:v>831.25064825545417</c:v>
                </c:pt>
                <c:pt idx="1989">
                  <c:v>822.54260447622642</c:v>
                </c:pt>
                <c:pt idx="1990">
                  <c:v>819.7511600954175</c:v>
                </c:pt>
                <c:pt idx="1991">
                  <c:v>819.53920874501682</c:v>
                </c:pt>
                <c:pt idx="1992">
                  <c:v>811.72857600259192</c:v>
                </c:pt>
                <c:pt idx="1993">
                  <c:v>792.13435009852935</c:v>
                </c:pt>
                <c:pt idx="1994">
                  <c:v>801.38129146015888</c:v>
                </c:pt>
                <c:pt idx="1995">
                  <c:v>806.21107648737427</c:v>
                </c:pt>
                <c:pt idx="1996">
                  <c:v>808.07354260898012</c:v>
                </c:pt>
                <c:pt idx="1997">
                  <c:v>811.88415731299233</c:v>
                </c:pt>
                <c:pt idx="1998">
                  <c:v>819.71057366661728</c:v>
                </c:pt>
                <c:pt idx="1999">
                  <c:v>816.08259789220563</c:v>
                </c:pt>
                <c:pt idx="2000">
                  <c:v>829.03417828264696</c:v>
                </c:pt>
                <c:pt idx="2001">
                  <c:v>827.16720255784094</c:v>
                </c:pt>
                <c:pt idx="2002">
                  <c:v>820.25172605061891</c:v>
                </c:pt>
                <c:pt idx="2003">
                  <c:v>828.62605919304565</c:v>
                </c:pt>
                <c:pt idx="2004">
                  <c:v>812.91911124739556</c:v>
                </c:pt>
                <c:pt idx="2005">
                  <c:v>785.66532430810844</c:v>
                </c:pt>
                <c:pt idx="2006">
                  <c:v>792.82206458653138</c:v>
                </c:pt>
                <c:pt idx="2007">
                  <c:v>787.15800296731334</c:v>
                </c:pt>
                <c:pt idx="2008">
                  <c:v>788.70705166651817</c:v>
                </c:pt>
                <c:pt idx="2009">
                  <c:v>788.13884166331638</c:v>
                </c:pt>
                <c:pt idx="2010">
                  <c:v>773.36087197686925</c:v>
                </c:pt>
                <c:pt idx="2011">
                  <c:v>756.14320695921435</c:v>
                </c:pt>
                <c:pt idx="2012">
                  <c:v>732.19270436393799</c:v>
                </c:pt>
                <c:pt idx="2013">
                  <c:v>692.9884689446128</c:v>
                </c:pt>
                <c:pt idx="2014">
                  <c:v>725.59740968391702</c:v>
                </c:pt>
                <c:pt idx="2015">
                  <c:v>714.93670771908296</c:v>
                </c:pt>
                <c:pt idx="2016">
                  <c:v>739.75079932716221</c:v>
                </c:pt>
                <c:pt idx="2017">
                  <c:v>741.06083905676633</c:v>
                </c:pt>
                <c:pt idx="2018">
                  <c:v>737.23669554315416</c:v>
                </c:pt>
                <c:pt idx="2019">
                  <c:v>718.9953505990959</c:v>
                </c:pt>
                <c:pt idx="2020">
                  <c:v>721.27946461990325</c:v>
                </c:pt>
                <c:pt idx="2021">
                  <c:v>737.34041641675446</c:v>
                </c:pt>
                <c:pt idx="2022">
                  <c:v>717.0832788422897</c:v>
                </c:pt>
                <c:pt idx="2023">
                  <c:v>721.07878727750233</c:v>
                </c:pt>
                <c:pt idx="2024">
                  <c:v>729.16676061672831</c:v>
                </c:pt>
                <c:pt idx="2025">
                  <c:v>737.31561359915429</c:v>
                </c:pt>
                <c:pt idx="2026">
                  <c:v>726.30316258471908</c:v>
                </c:pt>
                <c:pt idx="2027">
                  <c:v>718.81722127269518</c:v>
                </c:pt>
                <c:pt idx="2028">
                  <c:v>716.03930570148623</c:v>
                </c:pt>
                <c:pt idx="2029">
                  <c:v>723.25016121830924</c:v>
                </c:pt>
                <c:pt idx="2030">
                  <c:v>733.21412948874104</c:v>
                </c:pt>
                <c:pt idx="2031">
                  <c:v>734.11605012874395</c:v>
                </c:pt>
                <c:pt idx="2032">
                  <c:v>711.90850917027308</c:v>
                </c:pt>
                <c:pt idx="2033">
                  <c:v>718.09117515749267</c:v>
                </c:pt>
                <c:pt idx="2034">
                  <c:v>693.58824617021457</c:v>
                </c:pt>
                <c:pt idx="2035">
                  <c:v>694.47663800061741</c:v>
                </c:pt>
                <c:pt idx="2036">
                  <c:v>680.80126629657389</c:v>
                </c:pt>
                <c:pt idx="2037">
                  <c:v>701.95581490784127</c:v>
                </c:pt>
                <c:pt idx="2038">
                  <c:v>685.3334175125882</c:v>
                </c:pt>
                <c:pt idx="2039">
                  <c:v>683.17331757978138</c:v>
                </c:pt>
                <c:pt idx="2040">
                  <c:v>699.13956770943241</c:v>
                </c:pt>
                <c:pt idx="2041">
                  <c:v>692.00988505020962</c:v>
                </c:pt>
                <c:pt idx="2042">
                  <c:v>696.32332051102321</c:v>
                </c:pt>
                <c:pt idx="2043">
                  <c:v>719.3696476646968</c:v>
                </c:pt>
                <c:pt idx="2044">
                  <c:v>726.06640841671833</c:v>
                </c:pt>
                <c:pt idx="2045">
                  <c:v>727.48918822632288</c:v>
                </c:pt>
                <c:pt idx="2046">
                  <c:v>727.16449679592176</c:v>
                </c:pt>
                <c:pt idx="2047">
                  <c:v>732.88041885194002</c:v>
                </c:pt>
                <c:pt idx="2048">
                  <c:v>732.20848797513781</c:v>
                </c:pt>
                <c:pt idx="2049">
                  <c:v>726.33472980711917</c:v>
                </c:pt>
                <c:pt idx="2050">
                  <c:v>719.63571425349778</c:v>
                </c:pt>
                <c:pt idx="2051">
                  <c:v>730.28739701193172</c:v>
                </c:pt>
                <c:pt idx="2052">
                  <c:v>736.17693879115041</c:v>
                </c:pt>
                <c:pt idx="2053">
                  <c:v>737.78010272875554</c:v>
                </c:pt>
                <c:pt idx="2054">
                  <c:v>734.10026651754379</c:v>
                </c:pt>
                <c:pt idx="2055">
                  <c:v>737.82294395915562</c:v>
                </c:pt>
                <c:pt idx="2056">
                  <c:v>756.05977930001382</c:v>
                </c:pt>
                <c:pt idx="2057">
                  <c:v>772.45218693206607</c:v>
                </c:pt>
                <c:pt idx="2058">
                  <c:v>769.92455433845794</c:v>
                </c:pt>
                <c:pt idx="2059">
                  <c:v>762.35067576403389</c:v>
                </c:pt>
                <c:pt idx="2060">
                  <c:v>771.38792057686283</c:v>
                </c:pt>
                <c:pt idx="2061">
                  <c:v>769.65172334485715</c:v>
                </c:pt>
                <c:pt idx="2062">
                  <c:v>770.74304731926077</c:v>
                </c:pt>
                <c:pt idx="2063">
                  <c:v>774.41160952247242</c:v>
                </c:pt>
                <c:pt idx="2064">
                  <c:v>776.25603723127836</c:v>
                </c:pt>
                <c:pt idx="2065">
                  <c:v>775.46234706807581</c:v>
                </c:pt>
                <c:pt idx="2066">
                  <c:v>777.34059680088183</c:v>
                </c:pt>
                <c:pt idx="2067">
                  <c:v>782.01254571609672</c:v>
                </c:pt>
                <c:pt idx="2068">
                  <c:v>770.77235974006089</c:v>
                </c:pt>
                <c:pt idx="2069">
                  <c:v>772.35974006646586</c:v>
                </c:pt>
                <c:pt idx="2070">
                  <c:v>777.55029334968242</c:v>
                </c:pt>
                <c:pt idx="2071">
                  <c:v>763.85913803443862</c:v>
                </c:pt>
                <c:pt idx="2072">
                  <c:v>757.75989970641922</c:v>
                </c:pt>
                <c:pt idx="2073">
                  <c:v>758.11615835922032</c:v>
                </c:pt>
                <c:pt idx="2074">
                  <c:v>778.34398351288496</c:v>
                </c:pt>
                <c:pt idx="2075">
                  <c:v>773.82987070967056</c:v>
                </c:pt>
                <c:pt idx="2076">
                  <c:v>777.66528823128272</c:v>
                </c:pt>
                <c:pt idx="2077">
                  <c:v>778.45897839448526</c:v>
                </c:pt>
                <c:pt idx="2078">
                  <c:v>776.83777604408021</c:v>
                </c:pt>
                <c:pt idx="2079">
                  <c:v>768.79715353845449</c:v>
                </c:pt>
                <c:pt idx="2080">
                  <c:v>780.62584273209234</c:v>
                </c:pt>
                <c:pt idx="2081">
                  <c:v>788.86939738171861</c:v>
                </c:pt>
                <c:pt idx="2082">
                  <c:v>786.6980234409117</c:v>
                </c:pt>
                <c:pt idx="2083">
                  <c:v>790.63490703452419</c:v>
                </c:pt>
                <c:pt idx="2084">
                  <c:v>784.58978394490487</c:v>
                </c:pt>
                <c:pt idx="2085">
                  <c:v>782.11401178809695</c:v>
                </c:pt>
                <c:pt idx="2086">
                  <c:v>753.8568381368068</c:v>
                </c:pt>
                <c:pt idx="2087">
                  <c:v>751.01804292239774</c:v>
                </c:pt>
                <c:pt idx="2088">
                  <c:v>757.66068843601897</c:v>
                </c:pt>
                <c:pt idx="2089">
                  <c:v>743.51180839597384</c:v>
                </c:pt>
                <c:pt idx="2090">
                  <c:v>738.94583515595923</c:v>
                </c:pt>
                <c:pt idx="2091">
                  <c:v>737.31335879755397</c:v>
                </c:pt>
                <c:pt idx="2092">
                  <c:v>722.26030331590596</c:v>
                </c:pt>
                <c:pt idx="2093">
                  <c:v>707.83633748065984</c:v>
                </c:pt>
                <c:pt idx="2094">
                  <c:v>730.8961934439335</c:v>
                </c:pt>
                <c:pt idx="2095">
                  <c:v>732.08447388713728</c:v>
                </c:pt>
                <c:pt idx="2096">
                  <c:v>745.54338463758006</c:v>
                </c:pt>
                <c:pt idx="2097">
                  <c:v>735.22766731754712</c:v>
                </c:pt>
                <c:pt idx="2098">
                  <c:v>724.47000888391278</c:v>
                </c:pt>
                <c:pt idx="2099">
                  <c:v>724.76538789351378</c:v>
                </c:pt>
                <c:pt idx="2100">
                  <c:v>741.08113227116576</c:v>
                </c:pt>
                <c:pt idx="2101">
                  <c:v>740.58282111756421</c:v>
                </c:pt>
                <c:pt idx="2102">
                  <c:v>734.27388624074399</c:v>
                </c:pt>
                <c:pt idx="2103">
                  <c:v>747.30438468718569</c:v>
                </c:pt>
                <c:pt idx="2104">
                  <c:v>741.37425647916666</c:v>
                </c:pt>
                <c:pt idx="2105">
                  <c:v>736.76093240555201</c:v>
                </c:pt>
                <c:pt idx="2106">
                  <c:v>713.59059116387812</c:v>
                </c:pt>
                <c:pt idx="2107">
                  <c:v>716.57820328388755</c:v>
                </c:pt>
                <c:pt idx="2108">
                  <c:v>707.85437589345975</c:v>
                </c:pt>
                <c:pt idx="2109">
                  <c:v>695.53413995102039</c:v>
                </c:pt>
                <c:pt idx="2110">
                  <c:v>683.98730095738358</c:v>
                </c:pt>
                <c:pt idx="2111">
                  <c:v>682.63892960057922</c:v>
                </c:pt>
                <c:pt idx="2112">
                  <c:v>691.02002714780599</c:v>
                </c:pt>
                <c:pt idx="2113">
                  <c:v>692.90504128541193</c:v>
                </c:pt>
                <c:pt idx="2114">
                  <c:v>681.8520038421766</c:v>
                </c:pt>
                <c:pt idx="2115">
                  <c:v>665.7256627989251</c:v>
                </c:pt>
                <c:pt idx="2116">
                  <c:v>661.87220686451269</c:v>
                </c:pt>
                <c:pt idx="2117">
                  <c:v>672.04136208054513</c:v>
                </c:pt>
                <c:pt idx="2118">
                  <c:v>649.96685441647469</c:v>
                </c:pt>
                <c:pt idx="2119">
                  <c:v>663.79555262931888</c:v>
                </c:pt>
                <c:pt idx="2120">
                  <c:v>681.67387451577599</c:v>
                </c:pt>
                <c:pt idx="2121">
                  <c:v>676.84183468696062</c:v>
                </c:pt>
                <c:pt idx="2122">
                  <c:v>683.84524845658291</c:v>
                </c:pt>
                <c:pt idx="2123">
                  <c:v>686.24210255739047</c:v>
                </c:pt>
                <c:pt idx="2124">
                  <c:v>671.80009830934443</c:v>
                </c:pt>
                <c:pt idx="2125">
                  <c:v>686.6073804165917</c:v>
                </c:pt>
                <c:pt idx="2126">
                  <c:v>681.1778181637743</c:v>
                </c:pt>
                <c:pt idx="2127">
                  <c:v>665.58361029812454</c:v>
                </c:pt>
                <c:pt idx="2128">
                  <c:v>653.13259586288484</c:v>
                </c:pt>
                <c:pt idx="2129">
                  <c:v>655.08750885009113</c:v>
                </c:pt>
                <c:pt idx="2130">
                  <c:v>649.24531790447236</c:v>
                </c:pt>
                <c:pt idx="2131">
                  <c:v>628.00057722920462</c:v>
                </c:pt>
                <c:pt idx="2132">
                  <c:v>617.02645784196955</c:v>
                </c:pt>
                <c:pt idx="2133">
                  <c:v>628.87544025000739</c:v>
                </c:pt>
                <c:pt idx="2134">
                  <c:v>604.36574685792903</c:v>
                </c:pt>
                <c:pt idx="2135">
                  <c:v>621.4593977875835</c:v>
                </c:pt>
                <c:pt idx="2136">
                  <c:v>638.9814610212394</c:v>
                </c:pt>
                <c:pt idx="2137">
                  <c:v>636.13815620363039</c:v>
                </c:pt>
                <c:pt idx="2138">
                  <c:v>653.37836923728537</c:v>
                </c:pt>
                <c:pt idx="2139">
                  <c:v>652.7988852260836</c:v>
                </c:pt>
                <c:pt idx="2140">
                  <c:v>647.36481337006626</c:v>
                </c:pt>
                <c:pt idx="2141">
                  <c:v>661.53849622771145</c:v>
                </c:pt>
                <c:pt idx="2142">
                  <c:v>651.04690438287798</c:v>
                </c:pt>
                <c:pt idx="2143">
                  <c:v>635.90816644042957</c:v>
                </c:pt>
                <c:pt idx="2144">
                  <c:v>648.80112198927077</c:v>
                </c:pt>
                <c:pt idx="2145">
                  <c:v>660.46746546770794</c:v>
                </c:pt>
                <c:pt idx="2146">
                  <c:v>664.20818132211991</c:v>
                </c:pt>
                <c:pt idx="2147">
                  <c:v>675.62649662455635</c:v>
                </c:pt>
                <c:pt idx="2148">
                  <c:v>681.43261074457484</c:v>
                </c:pt>
                <c:pt idx="2149">
                  <c:v>679.34240966136815</c:v>
                </c:pt>
                <c:pt idx="2150">
                  <c:v>684.86216397818578</c:v>
                </c:pt>
                <c:pt idx="2151">
                  <c:v>681.1958565765741</c:v>
                </c:pt>
                <c:pt idx="2152">
                  <c:v>676.89369512376038</c:v>
                </c:pt>
                <c:pt idx="2153">
                  <c:v>680.08874899097054</c:v>
                </c:pt>
                <c:pt idx="2154">
                  <c:v>669.85194972693796</c:v>
                </c:pt>
                <c:pt idx="2155">
                  <c:v>693.0809158102121</c:v>
                </c:pt>
                <c:pt idx="2156">
                  <c:v>697.18014511902516</c:v>
                </c:pt>
                <c:pt idx="2157">
                  <c:v>691.59500155580736</c:v>
                </c:pt>
                <c:pt idx="2158">
                  <c:v>690.43152393020364</c:v>
                </c:pt>
                <c:pt idx="2159">
                  <c:v>686.15867489818993</c:v>
                </c:pt>
                <c:pt idx="2160">
                  <c:v>689.91742916540204</c:v>
                </c:pt>
                <c:pt idx="2161">
                  <c:v>687.43714740539417</c:v>
                </c:pt>
                <c:pt idx="2162">
                  <c:v>687.99182859899599</c:v>
                </c:pt>
                <c:pt idx="2163">
                  <c:v>686.00534838938961</c:v>
                </c:pt>
                <c:pt idx="2164">
                  <c:v>673.44835827894951</c:v>
                </c:pt>
                <c:pt idx="2165">
                  <c:v>677.53856838136255</c:v>
                </c:pt>
                <c:pt idx="2166">
                  <c:v>686.3841550581908</c:v>
                </c:pt>
                <c:pt idx="2167">
                  <c:v>677.55209719096263</c:v>
                </c:pt>
                <c:pt idx="2168">
                  <c:v>665.90604692692557</c:v>
                </c:pt>
                <c:pt idx="2169">
                  <c:v>667.93536836693204</c:v>
                </c:pt>
                <c:pt idx="2170">
                  <c:v>651.71658045808022</c:v>
                </c:pt>
                <c:pt idx="2171">
                  <c:v>656.00295829969389</c:v>
                </c:pt>
                <c:pt idx="2172">
                  <c:v>647.48206305326676</c:v>
                </c:pt>
                <c:pt idx="2173">
                  <c:v>656.59371631889576</c:v>
                </c:pt>
                <c:pt idx="2174">
                  <c:v>659.35584827890455</c:v>
                </c:pt>
                <c:pt idx="2175">
                  <c:v>663.38292393651739</c:v>
                </c:pt>
                <c:pt idx="2176">
                  <c:v>685.27704747258724</c:v>
                </c:pt>
                <c:pt idx="2177">
                  <c:v>690.1632025398028</c:v>
                </c:pt>
                <c:pt idx="2178">
                  <c:v>688.6930718965981</c:v>
                </c:pt>
                <c:pt idx="2179">
                  <c:v>690.8779746470052</c:v>
                </c:pt>
                <c:pt idx="2180">
                  <c:v>701.91748328064034</c:v>
                </c:pt>
                <c:pt idx="2181">
                  <c:v>708.57591240546162</c:v>
                </c:pt>
                <c:pt idx="2182">
                  <c:v>710.64356547266823</c:v>
                </c:pt>
                <c:pt idx="2183">
                  <c:v>708.26024018146052</c:v>
                </c:pt>
                <c:pt idx="2184">
                  <c:v>702.96145642144359</c:v>
                </c:pt>
                <c:pt idx="2185">
                  <c:v>703.78896860864631</c:v>
                </c:pt>
                <c:pt idx="2186">
                  <c:v>705.84985727105277</c:v>
                </c:pt>
                <c:pt idx="2187">
                  <c:v>704.72245647104921</c:v>
                </c:pt>
                <c:pt idx="2188">
                  <c:v>682.80127531577932</c:v>
                </c:pt>
                <c:pt idx="2189">
                  <c:v>683.79113321818249</c:v>
                </c:pt>
                <c:pt idx="2190">
                  <c:v>670.62309187414041</c:v>
                </c:pt>
                <c:pt idx="2191">
                  <c:v>662.62982020211496</c:v>
                </c:pt>
                <c:pt idx="2192">
                  <c:v>662.99058845811612</c:v>
                </c:pt>
                <c:pt idx="2193">
                  <c:v>662.19915309651367</c:v>
                </c:pt>
                <c:pt idx="2194">
                  <c:v>666.48102133492728</c:v>
                </c:pt>
                <c:pt idx="2195">
                  <c:v>671.69863223734387</c:v>
                </c:pt>
                <c:pt idx="2196">
                  <c:v>666.67944387572788</c:v>
                </c:pt>
                <c:pt idx="2197">
                  <c:v>661.88799047571263</c:v>
                </c:pt>
                <c:pt idx="2198">
                  <c:v>666.66140546292786</c:v>
                </c:pt>
                <c:pt idx="2199">
                  <c:v>665.479889424524</c:v>
                </c:pt>
                <c:pt idx="2200">
                  <c:v>662.48100329651447</c:v>
                </c:pt>
                <c:pt idx="2201">
                  <c:v>666.61630943092757</c:v>
                </c:pt>
                <c:pt idx="2202">
                  <c:v>658.22619267730079</c:v>
                </c:pt>
                <c:pt idx="2203">
                  <c:v>667.90831074773178</c:v>
                </c:pt>
                <c:pt idx="2204">
                  <c:v>661.31752567091075</c:v>
                </c:pt>
                <c:pt idx="2205">
                  <c:v>678.72233922136638</c:v>
                </c:pt>
                <c:pt idx="2206">
                  <c:v>690.33005785820342</c:v>
                </c:pt>
                <c:pt idx="2207">
                  <c:v>692.49692219581038</c:v>
                </c:pt>
                <c:pt idx="2208">
                  <c:v>694.13616295901568</c:v>
                </c:pt>
                <c:pt idx="2209">
                  <c:v>696.73594920382413</c:v>
                </c:pt>
                <c:pt idx="2210">
                  <c:v>690.75396055900501</c:v>
                </c:pt>
                <c:pt idx="2211">
                  <c:v>685.18234580538729</c:v>
                </c:pt>
                <c:pt idx="2212">
                  <c:v>684.07523821978373</c:v>
                </c:pt>
                <c:pt idx="2213">
                  <c:v>675.88805361015761</c:v>
                </c:pt>
                <c:pt idx="2214">
                  <c:v>676.86889230616066</c:v>
                </c:pt>
                <c:pt idx="2215">
                  <c:v>685.61526771258866</c:v>
                </c:pt>
                <c:pt idx="2216">
                  <c:v>680.89596796377361</c:v>
                </c:pt>
                <c:pt idx="2217">
                  <c:v>673.96696264695152</c:v>
                </c:pt>
                <c:pt idx="2218">
                  <c:v>656.39754857969535</c:v>
                </c:pt>
                <c:pt idx="2219">
                  <c:v>643.41214616525394</c:v>
                </c:pt>
                <c:pt idx="2220">
                  <c:v>630.70859395081334</c:v>
                </c:pt>
                <c:pt idx="2221">
                  <c:v>638.17649685003721</c:v>
                </c:pt>
                <c:pt idx="2222">
                  <c:v>635.69621509002934</c:v>
                </c:pt>
                <c:pt idx="2223">
                  <c:v>642.43130746925078</c:v>
                </c:pt>
                <c:pt idx="2224">
                  <c:v>663.56105326291822</c:v>
                </c:pt>
                <c:pt idx="2225">
                  <c:v>669.07629797653578</c:v>
                </c:pt>
                <c:pt idx="2226">
                  <c:v>671.54981533174362</c:v>
                </c:pt>
                <c:pt idx="2227">
                  <c:v>684.97715885978653</c:v>
                </c:pt>
                <c:pt idx="2228">
                  <c:v>625.95321737639813</c:v>
                </c:pt>
                <c:pt idx="2229">
                  <c:v>608.21920279234155</c:v>
                </c:pt>
                <c:pt idx="2230">
                  <c:v>622.02535298918565</c:v>
                </c:pt>
                <c:pt idx="2231">
                  <c:v>638.60039955083846</c:v>
                </c:pt>
                <c:pt idx="2232">
                  <c:v>645.94203356046194</c:v>
                </c:pt>
                <c:pt idx="2233">
                  <c:v>650.0728300916752</c:v>
                </c:pt>
                <c:pt idx="2234">
                  <c:v>645.37156875566029</c:v>
                </c:pt>
                <c:pt idx="2235">
                  <c:v>634.24863246282473</c:v>
                </c:pt>
                <c:pt idx="2236">
                  <c:v>622.63414942118766</c:v>
                </c:pt>
                <c:pt idx="2237">
                  <c:v>626.85739281800113</c:v>
                </c:pt>
                <c:pt idx="2238">
                  <c:v>639.91494888364286</c:v>
                </c:pt>
                <c:pt idx="2239">
                  <c:v>650.58241525327685</c:v>
                </c:pt>
                <c:pt idx="2240">
                  <c:v>661.43252055251139</c:v>
                </c:pt>
                <c:pt idx="2241">
                  <c:v>659.78651538450606</c:v>
                </c:pt>
                <c:pt idx="2242">
                  <c:v>668.11349769333276</c:v>
                </c:pt>
                <c:pt idx="2243">
                  <c:v>667.11687538612955</c:v>
                </c:pt>
                <c:pt idx="2244">
                  <c:v>664.97932346932271</c:v>
                </c:pt>
                <c:pt idx="2245">
                  <c:v>660.90489697810972</c:v>
                </c:pt>
                <c:pt idx="2246">
                  <c:v>668.98836071413552</c:v>
                </c:pt>
                <c:pt idx="2247">
                  <c:v>669.33560016053661</c:v>
                </c:pt>
                <c:pt idx="2248">
                  <c:v>670.17889595893939</c:v>
                </c:pt>
                <c:pt idx="2249">
                  <c:v>670.40212131734006</c:v>
                </c:pt>
                <c:pt idx="2250">
                  <c:v>671.68284862614428</c:v>
                </c:pt>
                <c:pt idx="2251">
                  <c:v>676.32323031895908</c:v>
                </c:pt>
                <c:pt idx="2252">
                  <c:v>668.79670257813507</c:v>
                </c:pt>
                <c:pt idx="2253">
                  <c:v>674.35704332375292</c:v>
                </c:pt>
                <c:pt idx="2254">
                  <c:v>669.06953357173597</c:v>
                </c:pt>
                <c:pt idx="2255">
                  <c:v>655.46631551889254</c:v>
                </c:pt>
                <c:pt idx="2256">
                  <c:v>656.38627457169548</c:v>
                </c:pt>
                <c:pt idx="2257">
                  <c:v>661.18449237651078</c:v>
                </c:pt>
                <c:pt idx="2258">
                  <c:v>670.51260659574052</c:v>
                </c:pt>
                <c:pt idx="2259">
                  <c:v>672.58927886934714</c:v>
                </c:pt>
                <c:pt idx="2260">
                  <c:v>683.01999107098038</c:v>
                </c:pt>
                <c:pt idx="2261">
                  <c:v>680.60284375577271</c:v>
                </c:pt>
                <c:pt idx="2262">
                  <c:v>687.49577224699476</c:v>
                </c:pt>
                <c:pt idx="2263">
                  <c:v>686.57355839259174</c:v>
                </c:pt>
                <c:pt idx="2264">
                  <c:v>686.95912946619296</c:v>
                </c:pt>
                <c:pt idx="2265">
                  <c:v>680.09100379257109</c:v>
                </c:pt>
                <c:pt idx="2266">
                  <c:v>672.05263608854534</c:v>
                </c:pt>
                <c:pt idx="2267">
                  <c:v>675.38072325015605</c:v>
                </c:pt>
                <c:pt idx="2268">
                  <c:v>669.27021091413644</c:v>
                </c:pt>
                <c:pt idx="2269">
                  <c:v>667.50470126133075</c:v>
                </c:pt>
                <c:pt idx="2270">
                  <c:v>675.02671939895481</c:v>
                </c:pt>
                <c:pt idx="2271">
                  <c:v>678.37735457656549</c:v>
                </c:pt>
                <c:pt idx="2272">
                  <c:v>673.66481923255049</c:v>
                </c:pt>
                <c:pt idx="2273">
                  <c:v>678.7764544597668</c:v>
                </c:pt>
                <c:pt idx="2274">
                  <c:v>676.10225976215827</c:v>
                </c:pt>
                <c:pt idx="2275">
                  <c:v>683.37399492218151</c:v>
                </c:pt>
                <c:pt idx="2276">
                  <c:v>681.65583610297608</c:v>
                </c:pt>
                <c:pt idx="2277">
                  <c:v>680.38412800057188</c:v>
                </c:pt>
                <c:pt idx="2278">
                  <c:v>694.42026796061668</c:v>
                </c:pt>
                <c:pt idx="2279">
                  <c:v>693.95126922781526</c:v>
                </c:pt>
                <c:pt idx="2280">
                  <c:v>692.26016802780987</c:v>
                </c:pt>
                <c:pt idx="2281">
                  <c:v>697.10799146782529</c:v>
                </c:pt>
                <c:pt idx="2282">
                  <c:v>695.27709256861942</c:v>
                </c:pt>
                <c:pt idx="2283">
                  <c:v>688.43602451419747</c:v>
                </c:pt>
                <c:pt idx="2284">
                  <c:v>679.34466446296847</c:v>
                </c:pt>
                <c:pt idx="2285">
                  <c:v>670.75837997014105</c:v>
                </c:pt>
                <c:pt idx="2286">
                  <c:v>668.52612638613391</c:v>
                </c:pt>
                <c:pt idx="2287">
                  <c:v>670.52613540534026</c:v>
                </c:pt>
                <c:pt idx="2288">
                  <c:v>661.84063964211259</c:v>
                </c:pt>
                <c:pt idx="2289">
                  <c:v>669.29501373173639</c:v>
                </c:pt>
                <c:pt idx="2290">
                  <c:v>668.5171071797339</c:v>
                </c:pt>
                <c:pt idx="2291">
                  <c:v>672.42242355094629</c:v>
                </c:pt>
                <c:pt idx="2292">
                  <c:v>688.0955494725963</c:v>
                </c:pt>
                <c:pt idx="2293">
                  <c:v>683.72574397178232</c:v>
                </c:pt>
                <c:pt idx="2294">
                  <c:v>671.00189854294172</c:v>
                </c:pt>
                <c:pt idx="2295">
                  <c:v>669.86547853653815</c:v>
                </c:pt>
                <c:pt idx="2296">
                  <c:v>674.43596137975271</c:v>
                </c:pt>
                <c:pt idx="2297">
                  <c:v>674.541937054953</c:v>
                </c:pt>
                <c:pt idx="2298">
                  <c:v>676.94555556056059</c:v>
                </c:pt>
                <c:pt idx="2299">
                  <c:v>676.10225976215793</c:v>
                </c:pt>
                <c:pt idx="2300">
                  <c:v>683.09214472218025</c:v>
                </c:pt>
                <c:pt idx="2301">
                  <c:v>682.36609860697797</c:v>
                </c:pt>
                <c:pt idx="2302">
                  <c:v>681.30634185497445</c:v>
                </c:pt>
                <c:pt idx="2303">
                  <c:v>676.56900369335938</c:v>
                </c:pt>
                <c:pt idx="2304">
                  <c:v>684.5036505237847</c:v>
                </c:pt>
                <c:pt idx="2305">
                  <c:v>681.10566451257387</c:v>
                </c:pt>
                <c:pt idx="2306">
                  <c:v>678.25108568696476</c:v>
                </c:pt>
                <c:pt idx="2307">
                  <c:v>670.81249520854101</c:v>
                </c:pt>
                <c:pt idx="2308">
                  <c:v>682.1203252325771</c:v>
                </c:pt>
                <c:pt idx="2309">
                  <c:v>678.40666699736516</c:v>
                </c:pt>
                <c:pt idx="2310">
                  <c:v>687.03579272059267</c:v>
                </c:pt>
                <c:pt idx="2311">
                  <c:v>689.05384015259915</c:v>
                </c:pt>
                <c:pt idx="2312">
                  <c:v>693.71902466301412</c:v>
                </c:pt>
                <c:pt idx="2313">
                  <c:v>693.94901442621483</c:v>
                </c:pt>
                <c:pt idx="2314">
                  <c:v>697.60404781982652</c:v>
                </c:pt>
                <c:pt idx="2315">
                  <c:v>696.14970078782176</c:v>
                </c:pt>
                <c:pt idx="2316">
                  <c:v>694.69986335901717</c:v>
                </c:pt>
                <c:pt idx="2317">
                  <c:v>695.64462522942017</c:v>
                </c:pt>
                <c:pt idx="2318">
                  <c:v>694.30752788061591</c:v>
                </c:pt>
                <c:pt idx="2319">
                  <c:v>688.89825884219874</c:v>
                </c:pt>
                <c:pt idx="2320">
                  <c:v>681.66034570617569</c:v>
                </c:pt>
                <c:pt idx="2321">
                  <c:v>671.96920842934469</c:v>
                </c:pt>
                <c:pt idx="2322">
                  <c:v>670.46300096053983</c:v>
                </c:pt>
                <c:pt idx="2323">
                  <c:v>666.18789712692626</c:v>
                </c:pt>
                <c:pt idx="2324">
                  <c:v>678.53293588696567</c:v>
                </c:pt>
                <c:pt idx="2325">
                  <c:v>681.72348015097577</c:v>
                </c:pt>
                <c:pt idx="2326">
                  <c:v>689.1327582085994</c:v>
                </c:pt>
                <c:pt idx="2327">
                  <c:v>686.94560065659243</c:v>
                </c:pt>
                <c:pt idx="2328">
                  <c:v>683.20939440538052</c:v>
                </c:pt>
                <c:pt idx="2329">
                  <c:v>685.41459037018763</c:v>
                </c:pt>
                <c:pt idx="2330">
                  <c:v>687.65135355739471</c:v>
                </c:pt>
                <c:pt idx="2331">
                  <c:v>682.384137019778</c:v>
                </c:pt>
                <c:pt idx="2332">
                  <c:v>685.86329588858905</c:v>
                </c:pt>
                <c:pt idx="2333">
                  <c:v>681.13723173497397</c:v>
                </c:pt>
                <c:pt idx="2334">
                  <c:v>683.87456087738269</c:v>
                </c:pt>
                <c:pt idx="2335">
                  <c:v>686.4360154949909</c:v>
                </c:pt>
                <c:pt idx="2336">
                  <c:v>683.68741234458207</c:v>
                </c:pt>
                <c:pt idx="2337">
                  <c:v>685.59497449818821</c:v>
                </c:pt>
                <c:pt idx="2338">
                  <c:v>687.34921014299391</c:v>
                </c:pt>
                <c:pt idx="2339">
                  <c:v>680.22854669017113</c:v>
                </c:pt>
                <c:pt idx="2340">
                  <c:v>685.1034277493867</c:v>
                </c:pt>
                <c:pt idx="2341">
                  <c:v>688.07751105979617</c:v>
                </c:pt>
                <c:pt idx="2342">
                  <c:v>683.42585535898127</c:v>
                </c:pt>
                <c:pt idx="2343">
                  <c:v>679.85199482296991</c:v>
                </c:pt>
                <c:pt idx="2344">
                  <c:v>688.33455844219702</c:v>
                </c:pt>
                <c:pt idx="2345">
                  <c:v>699.15986092383173</c:v>
                </c:pt>
                <c:pt idx="2346">
                  <c:v>708.51277796066154</c:v>
                </c:pt>
                <c:pt idx="2347">
                  <c:v>718.33243892869302</c:v>
                </c:pt>
                <c:pt idx="2348">
                  <c:v>720.98183080870149</c:v>
                </c:pt>
                <c:pt idx="2349">
                  <c:v>721.33583465990273</c:v>
                </c:pt>
                <c:pt idx="2350">
                  <c:v>729.81388867592977</c:v>
                </c:pt>
                <c:pt idx="2351">
                  <c:v>724.17688467591177</c:v>
                </c:pt>
                <c:pt idx="2352">
                  <c:v>732.75189516073908</c:v>
                </c:pt>
                <c:pt idx="2353">
                  <c:v>734.89395668074599</c:v>
                </c:pt>
                <c:pt idx="2354">
                  <c:v>734.58053925834497</c:v>
                </c:pt>
                <c:pt idx="2355">
                  <c:v>739.44189150796058</c:v>
                </c:pt>
                <c:pt idx="2356">
                  <c:v>737.48923332235427</c:v>
                </c:pt>
                <c:pt idx="2357">
                  <c:v>737.20963792395344</c:v>
                </c:pt>
                <c:pt idx="2358">
                  <c:v>738.21527943755655</c:v>
                </c:pt>
                <c:pt idx="2359">
                  <c:v>739.24346896715986</c:v>
                </c:pt>
                <c:pt idx="2360">
                  <c:v>739.28631019755983</c:v>
                </c:pt>
                <c:pt idx="2361">
                  <c:v>737.71696828395488</c:v>
                </c:pt>
                <c:pt idx="2362">
                  <c:v>741.94697608556828</c:v>
                </c:pt>
                <c:pt idx="2363">
                  <c:v>746.03944098958141</c:v>
                </c:pt>
                <c:pt idx="2364">
                  <c:v>747.47124000558597</c:v>
                </c:pt>
                <c:pt idx="2365">
                  <c:v>748.0349404055878</c:v>
                </c:pt>
                <c:pt idx="2366">
                  <c:v>747.79818623758706</c:v>
                </c:pt>
                <c:pt idx="2367">
                  <c:v>748.85794298959047</c:v>
                </c:pt>
                <c:pt idx="2368">
                  <c:v>746.10708503758167</c:v>
                </c:pt>
                <c:pt idx="2369">
                  <c:v>745.48475979597981</c:v>
                </c:pt>
                <c:pt idx="2370">
                  <c:v>745.8748404727811</c:v>
                </c:pt>
                <c:pt idx="2371">
                  <c:v>741.08564187436582</c:v>
                </c:pt>
                <c:pt idx="2372">
                  <c:v>749.57271509679299</c:v>
                </c:pt>
                <c:pt idx="2373">
                  <c:v>742.85115152717162</c:v>
                </c:pt>
                <c:pt idx="2374">
                  <c:v>740.71134480876481</c:v>
                </c:pt>
                <c:pt idx="2375">
                  <c:v>742.73164704237115</c:v>
                </c:pt>
                <c:pt idx="2376">
                  <c:v>741.90413485516854</c:v>
                </c:pt>
                <c:pt idx="2377">
                  <c:v>743.95825911277518</c:v>
                </c:pt>
                <c:pt idx="2378">
                  <c:v>738.00558288875618</c:v>
                </c:pt>
                <c:pt idx="2379">
                  <c:v>739.91990944716224</c:v>
                </c:pt>
                <c:pt idx="2380">
                  <c:v>749.98083418639442</c:v>
                </c:pt>
                <c:pt idx="2381">
                  <c:v>748.39796346318928</c:v>
                </c:pt>
                <c:pt idx="2382">
                  <c:v>744.83537693517792</c:v>
                </c:pt>
                <c:pt idx="2383">
                  <c:v>735.67862763754863</c:v>
                </c:pt>
                <c:pt idx="2384">
                  <c:v>728.45424331112565</c:v>
                </c:pt>
                <c:pt idx="2385">
                  <c:v>734.82180302954612</c:v>
                </c:pt>
                <c:pt idx="2386">
                  <c:v>733.62450337994233</c:v>
                </c:pt>
                <c:pt idx="2387">
                  <c:v>738.02136649995634</c:v>
                </c:pt>
                <c:pt idx="2388">
                  <c:v>730.17465693193128</c:v>
                </c:pt>
                <c:pt idx="2389">
                  <c:v>729.58840851592936</c:v>
                </c:pt>
                <c:pt idx="2390">
                  <c:v>730.11377728873106</c:v>
                </c:pt>
                <c:pt idx="2391">
                  <c:v>739.07661364875958</c:v>
                </c:pt>
                <c:pt idx="2392">
                  <c:v>737.50727173515463</c:v>
                </c:pt>
                <c:pt idx="2393">
                  <c:v>745.26378923917946</c:v>
                </c:pt>
                <c:pt idx="2394">
                  <c:v>746.08904662478199</c:v>
                </c:pt>
                <c:pt idx="2395">
                  <c:v>749.43066259599277</c:v>
                </c:pt>
                <c:pt idx="2396">
                  <c:v>746.57382896878357</c:v>
                </c:pt>
                <c:pt idx="2397">
                  <c:v>746.07100821198196</c:v>
                </c:pt>
                <c:pt idx="2398">
                  <c:v>746.87822718478458</c:v>
                </c:pt>
                <c:pt idx="2399">
                  <c:v>752.95266269520391</c:v>
                </c:pt>
                <c:pt idx="2400">
                  <c:v>752.93913388560395</c:v>
                </c:pt>
                <c:pt idx="2401">
                  <c:v>751.74183423600005</c:v>
                </c:pt>
                <c:pt idx="2402">
                  <c:v>745.0067418567786</c:v>
                </c:pt>
                <c:pt idx="2403">
                  <c:v>746.18149349038242</c:v>
                </c:pt>
                <c:pt idx="2404">
                  <c:v>748.50619393998988</c:v>
                </c:pt>
                <c:pt idx="2405">
                  <c:v>764.42283843444068</c:v>
                </c:pt>
                <c:pt idx="2406">
                  <c:v>763.18495235603666</c:v>
                </c:pt>
                <c:pt idx="2407">
                  <c:v>767.39692174485003</c:v>
                </c:pt>
                <c:pt idx="2408">
                  <c:v>763.80502279603854</c:v>
                </c:pt>
                <c:pt idx="2409">
                  <c:v>763.27739922163676</c:v>
                </c:pt>
                <c:pt idx="2410">
                  <c:v>764.29205994163999</c:v>
                </c:pt>
                <c:pt idx="2411">
                  <c:v>768.86254278485455</c:v>
                </c:pt>
                <c:pt idx="2412">
                  <c:v>770.30110620565915</c:v>
                </c:pt>
                <c:pt idx="2413">
                  <c:v>770.12523168085852</c:v>
                </c:pt>
                <c:pt idx="2414">
                  <c:v>766.50402031124702</c:v>
                </c:pt>
                <c:pt idx="2415">
                  <c:v>768.73401909365418</c:v>
                </c:pt>
                <c:pt idx="2416">
                  <c:v>775.64273119607617</c:v>
                </c:pt>
                <c:pt idx="2417">
                  <c:v>777.54803854808222</c:v>
                </c:pt>
                <c:pt idx="2418">
                  <c:v>775.08354039927428</c:v>
                </c:pt>
                <c:pt idx="2419">
                  <c:v>773.31126634166856</c:v>
                </c:pt>
                <c:pt idx="2420">
                  <c:v>771.29998331446211</c:v>
                </c:pt>
                <c:pt idx="2421">
                  <c:v>778.39809875128481</c:v>
                </c:pt>
                <c:pt idx="2422">
                  <c:v>776.58749306647917</c:v>
                </c:pt>
                <c:pt idx="2423">
                  <c:v>775.00687714487412</c:v>
                </c:pt>
                <c:pt idx="2424">
                  <c:v>781.30453801369435</c:v>
                </c:pt>
                <c:pt idx="2425">
                  <c:v>783.60443564570164</c:v>
                </c:pt>
                <c:pt idx="2426">
                  <c:v>785.02721545530619</c:v>
                </c:pt>
                <c:pt idx="2427">
                  <c:v>789.39025655132002</c:v>
                </c:pt>
                <c:pt idx="2428">
                  <c:v>783.07906687289994</c:v>
                </c:pt>
                <c:pt idx="2429">
                  <c:v>785.04525386810622</c:v>
                </c:pt>
                <c:pt idx="2430">
                  <c:v>782.99789401529972</c:v>
                </c:pt>
                <c:pt idx="2431">
                  <c:v>786.82880193371204</c:v>
                </c:pt>
                <c:pt idx="2432">
                  <c:v>788.23354333051645</c:v>
                </c:pt>
                <c:pt idx="2433">
                  <c:v>784.77016807290534</c:v>
                </c:pt>
                <c:pt idx="2434">
                  <c:v>782.42517440889776</c:v>
                </c:pt>
                <c:pt idx="2435">
                  <c:v>782.08018976409676</c:v>
                </c:pt>
                <c:pt idx="2436">
                  <c:v>777.51421652408214</c:v>
                </c:pt>
                <c:pt idx="2437">
                  <c:v>768.83773996725449</c:v>
                </c:pt>
                <c:pt idx="2438">
                  <c:v>771.36537256086251</c:v>
                </c:pt>
                <c:pt idx="2439">
                  <c:v>775.65851480727633</c:v>
                </c:pt>
                <c:pt idx="2440">
                  <c:v>775.71263004567652</c:v>
                </c:pt>
                <c:pt idx="2441">
                  <c:v>806.62821478337526</c:v>
                </c:pt>
                <c:pt idx="2442">
                  <c:v>807.93149010817933</c:v>
                </c:pt>
                <c:pt idx="2443">
                  <c:v>806.92810339617608</c:v>
                </c:pt>
                <c:pt idx="2444">
                  <c:v>803.451199328965</c:v>
                </c:pt>
                <c:pt idx="2445">
                  <c:v>802.61692273696247</c:v>
                </c:pt>
                <c:pt idx="2446">
                  <c:v>802.61692273696258</c:v>
                </c:pt>
                <c:pt idx="2447">
                  <c:v>806.81536331617599</c:v>
                </c:pt>
                <c:pt idx="2448">
                  <c:v>808.62822380258172</c:v>
                </c:pt>
                <c:pt idx="2449">
                  <c:v>818.01496286341171</c:v>
                </c:pt>
                <c:pt idx="2450">
                  <c:v>824.98455460903392</c:v>
                </c:pt>
                <c:pt idx="2451">
                  <c:v>821.22354554022195</c:v>
                </c:pt>
                <c:pt idx="2452">
                  <c:v>822.79514225542687</c:v>
                </c:pt>
                <c:pt idx="2453">
                  <c:v>822.04203852102444</c:v>
                </c:pt>
                <c:pt idx="2454">
                  <c:v>817.0386337706085</c:v>
                </c:pt>
                <c:pt idx="2455">
                  <c:v>820.1885916058186</c:v>
                </c:pt>
                <c:pt idx="2456">
                  <c:v>821.17168510342174</c:v>
                </c:pt>
                <c:pt idx="2457">
                  <c:v>821.17393990502171</c:v>
                </c:pt>
                <c:pt idx="2458">
                  <c:v>808.30804197538055</c:v>
                </c:pt>
                <c:pt idx="2459">
                  <c:v>803.20993555776431</c:v>
                </c:pt>
                <c:pt idx="2460">
                  <c:v>808.79958872418217</c:v>
                </c:pt>
                <c:pt idx="2461">
                  <c:v>806.43655664737457</c:v>
                </c:pt>
                <c:pt idx="2462">
                  <c:v>810.60793960738795</c:v>
                </c:pt>
                <c:pt idx="2463">
                  <c:v>808.7116514617818</c:v>
                </c:pt>
                <c:pt idx="2464">
                  <c:v>808.24490753058035</c:v>
                </c:pt>
                <c:pt idx="2465">
                  <c:v>806.99800224577632</c:v>
                </c:pt>
                <c:pt idx="2466">
                  <c:v>806.98221863457627</c:v>
                </c:pt>
                <c:pt idx="2467">
                  <c:v>802.98445539776355</c:v>
                </c:pt>
                <c:pt idx="2468">
                  <c:v>801.48952193695879</c:v>
                </c:pt>
                <c:pt idx="2469">
                  <c:v>804.29224032576769</c:v>
                </c:pt>
                <c:pt idx="2470">
                  <c:v>809.88414829378553</c:v>
                </c:pt>
                <c:pt idx="2471">
                  <c:v>807.11750673057679</c:v>
                </c:pt>
                <c:pt idx="2472">
                  <c:v>801.39707507135847</c:v>
                </c:pt>
                <c:pt idx="2473">
                  <c:v>800.19301101695464</c:v>
                </c:pt>
                <c:pt idx="2474">
                  <c:v>803.58423262336544</c:v>
                </c:pt>
                <c:pt idx="2475">
                  <c:v>808.58763737378138</c:v>
                </c:pt>
                <c:pt idx="2476">
                  <c:v>799.09041303455103</c:v>
                </c:pt>
                <c:pt idx="2477">
                  <c:v>802.22909686176104</c:v>
                </c:pt>
                <c:pt idx="2478">
                  <c:v>799.81194954655336</c:v>
                </c:pt>
                <c:pt idx="2479">
                  <c:v>794.92128487613775</c:v>
                </c:pt>
                <c:pt idx="2480">
                  <c:v>799.07462942335098</c:v>
                </c:pt>
                <c:pt idx="2481">
                  <c:v>807.1242711353766</c:v>
                </c:pt>
                <c:pt idx="2482">
                  <c:v>802.85818650816293</c:v>
                </c:pt>
                <c:pt idx="2483">
                  <c:v>801.43540669855838</c:v>
                </c:pt>
                <c:pt idx="2484">
                  <c:v>801.75333372415946</c:v>
                </c:pt>
                <c:pt idx="2485">
                  <c:v>799.0295333913507</c:v>
                </c:pt>
                <c:pt idx="2486">
                  <c:v>803.10621468416377</c:v>
                </c:pt>
                <c:pt idx="2487">
                  <c:v>797.82095973374692</c:v>
                </c:pt>
                <c:pt idx="2488">
                  <c:v>797.23020171454493</c:v>
                </c:pt>
                <c:pt idx="2489">
                  <c:v>782.71604381529858</c:v>
                </c:pt>
                <c:pt idx="2490">
                  <c:v>776.07565310327743</c:v>
                </c:pt>
                <c:pt idx="2491">
                  <c:v>787.33387749211329</c:v>
                </c:pt>
                <c:pt idx="2492">
                  <c:v>784.55145231770439</c:v>
                </c:pt>
                <c:pt idx="2493">
                  <c:v>784.31244334810356</c:v>
                </c:pt>
                <c:pt idx="2494">
                  <c:v>780.62584273209177</c:v>
                </c:pt>
                <c:pt idx="2495">
                  <c:v>781.02719741689305</c:v>
                </c:pt>
                <c:pt idx="2496">
                  <c:v>784.2335252921032</c:v>
                </c:pt>
                <c:pt idx="2497">
                  <c:v>781.17150471929347</c:v>
                </c:pt>
                <c:pt idx="2498">
                  <c:v>792.61462283933008</c:v>
                </c:pt>
                <c:pt idx="2499">
                  <c:v>795.45567285533912</c:v>
                </c:pt>
                <c:pt idx="2500">
                  <c:v>795.02951535293789</c:v>
                </c:pt>
                <c:pt idx="2501">
                  <c:v>792.86716061853099</c:v>
                </c:pt>
                <c:pt idx="2502">
                  <c:v>784.37332299130389</c:v>
                </c:pt>
                <c:pt idx="2503">
                  <c:v>789.24369444731951</c:v>
                </c:pt>
                <c:pt idx="2504">
                  <c:v>789.0655651209189</c:v>
                </c:pt>
                <c:pt idx="2505">
                  <c:v>778.29212307608452</c:v>
                </c:pt>
                <c:pt idx="2506">
                  <c:v>778.62132410968547</c:v>
                </c:pt>
                <c:pt idx="2507">
                  <c:v>783.21435496890001</c:v>
                </c:pt>
                <c:pt idx="2508">
                  <c:v>787.1940797929127</c:v>
                </c:pt>
                <c:pt idx="2509">
                  <c:v>787.633766104914</c:v>
                </c:pt>
                <c:pt idx="2510">
                  <c:v>781.90431523929567</c:v>
                </c:pt>
                <c:pt idx="2511">
                  <c:v>777.76224470008242</c:v>
                </c:pt>
                <c:pt idx="2512">
                  <c:v>784.08245358490251</c:v>
                </c:pt>
                <c:pt idx="2513">
                  <c:v>780.00802709368952</c:v>
                </c:pt>
                <c:pt idx="2514">
                  <c:v>781.59766222169446</c:v>
                </c:pt>
                <c:pt idx="2515">
                  <c:v>790.85136798812403</c:v>
                </c:pt>
                <c:pt idx="2516">
                  <c:v>790.488344930523</c:v>
                </c:pt>
                <c:pt idx="2517">
                  <c:v>792.70481490333009</c:v>
                </c:pt>
                <c:pt idx="2518">
                  <c:v>782.066660954496</c:v>
                </c:pt>
                <c:pt idx="2519">
                  <c:v>774.19514856887088</c:v>
                </c:pt>
                <c:pt idx="2520">
                  <c:v>768.06208821685141</c:v>
                </c:pt>
                <c:pt idx="2521">
                  <c:v>778.05536890808332</c:v>
                </c:pt>
                <c:pt idx="2522">
                  <c:v>780.59202070809135</c:v>
                </c:pt>
                <c:pt idx="2523">
                  <c:v>785.70140113370769</c:v>
                </c:pt>
                <c:pt idx="2524">
                  <c:v>780.60554951769143</c:v>
                </c:pt>
                <c:pt idx="2525">
                  <c:v>777.01139576727996</c:v>
                </c:pt>
                <c:pt idx="2526">
                  <c:v>771.93809216726379</c:v>
                </c:pt>
                <c:pt idx="2527">
                  <c:v>779.16698609688683</c:v>
                </c:pt>
                <c:pt idx="2528">
                  <c:v>775.34284258327466</c:v>
                </c:pt>
                <c:pt idx="2529">
                  <c:v>776.71827155927906</c:v>
                </c:pt>
                <c:pt idx="2530">
                  <c:v>775.32480417047464</c:v>
                </c:pt>
                <c:pt idx="2531">
                  <c:v>771.37439176726207</c:v>
                </c:pt>
                <c:pt idx="2532">
                  <c:v>763.97638771763832</c:v>
                </c:pt>
                <c:pt idx="2533">
                  <c:v>767.46907539604956</c:v>
                </c:pt>
                <c:pt idx="2534">
                  <c:v>771.47360303766231</c:v>
                </c:pt>
                <c:pt idx="2535">
                  <c:v>776.52661342327849</c:v>
                </c:pt>
                <c:pt idx="2536">
                  <c:v>773.39243919926855</c:v>
                </c:pt>
                <c:pt idx="2537">
                  <c:v>771.33606014006205</c:v>
                </c:pt>
                <c:pt idx="2538">
                  <c:v>774.25377341047135</c:v>
                </c:pt>
                <c:pt idx="2539">
                  <c:v>777.37892842808128</c:v>
                </c:pt>
                <c:pt idx="2540">
                  <c:v>777.38569283288132</c:v>
                </c:pt>
                <c:pt idx="2541">
                  <c:v>788.0960004329155</c:v>
                </c:pt>
                <c:pt idx="2542">
                  <c:v>792.012590812128</c:v>
                </c:pt>
                <c:pt idx="2543">
                  <c:v>794.39817090493557</c:v>
                </c:pt>
                <c:pt idx="2544">
                  <c:v>795.151274639338</c:v>
                </c:pt>
                <c:pt idx="2545">
                  <c:v>792.68677649053018</c:v>
                </c:pt>
                <c:pt idx="2546">
                  <c:v>795.20989948093813</c:v>
                </c:pt>
                <c:pt idx="2547">
                  <c:v>796.21103139134129</c:v>
                </c:pt>
                <c:pt idx="2548">
                  <c:v>794.94157809053729</c:v>
                </c:pt>
                <c:pt idx="2549">
                  <c:v>798.10731953694733</c:v>
                </c:pt>
                <c:pt idx="2550">
                  <c:v>798.51994822974871</c:v>
                </c:pt>
                <c:pt idx="2551">
                  <c:v>797.70596485214605</c:v>
                </c:pt>
                <c:pt idx="2552">
                  <c:v>797.38352822334502</c:v>
                </c:pt>
                <c:pt idx="2553">
                  <c:v>801.62030042975846</c:v>
                </c:pt>
                <c:pt idx="2554">
                  <c:v>803.53011738496457</c:v>
                </c:pt>
                <c:pt idx="2555">
                  <c:v>810.56735317858704</c:v>
                </c:pt>
                <c:pt idx="2556">
                  <c:v>812.33511763299271</c:v>
                </c:pt>
                <c:pt idx="2557">
                  <c:v>813.02057731939487</c:v>
                </c:pt>
                <c:pt idx="2558">
                  <c:v>810.580881988187</c:v>
                </c:pt>
                <c:pt idx="2559">
                  <c:v>814.7815773690005</c:v>
                </c:pt>
                <c:pt idx="2560">
                  <c:v>812.47717013379315</c:v>
                </c:pt>
                <c:pt idx="2561">
                  <c:v>814.09611768259822</c:v>
                </c:pt>
                <c:pt idx="2562">
                  <c:v>811.45574500898977</c:v>
                </c:pt>
                <c:pt idx="2563">
                  <c:v>813.39487438499589</c:v>
                </c:pt>
                <c:pt idx="2564">
                  <c:v>812.97773608899456</c:v>
                </c:pt>
                <c:pt idx="2565">
                  <c:v>812.75451073059389</c:v>
                </c:pt>
              </c:numCache>
            </c:numRef>
          </c:val>
          <c:smooth val="0"/>
        </c:ser>
        <c:ser>
          <c:idx val="1"/>
          <c:order val="1"/>
          <c:spPr>
            <a:ln w="22225">
              <a:solidFill>
                <a:srgbClr val="002060"/>
              </a:solidFill>
            </a:ln>
          </c:spPr>
          <c:marker>
            <c:symbol val="none"/>
          </c:marker>
          <c:cat>
            <c:numRef>
              <c:f>Sheet1!$K$3:$K$2568</c:f>
              <c:numCache>
                <c:formatCode>dd/mm/yy;@</c:formatCode>
                <c:ptCount val="2566"/>
                <c:pt idx="0">
                  <c:v>39370</c:v>
                </c:pt>
                <c:pt idx="1">
                  <c:v>39371</c:v>
                </c:pt>
                <c:pt idx="2">
                  <c:v>39372</c:v>
                </c:pt>
                <c:pt idx="3">
                  <c:v>39373</c:v>
                </c:pt>
                <c:pt idx="4">
                  <c:v>39374</c:v>
                </c:pt>
                <c:pt idx="5">
                  <c:v>39377</c:v>
                </c:pt>
                <c:pt idx="6">
                  <c:v>39378</c:v>
                </c:pt>
                <c:pt idx="7">
                  <c:v>39379</c:v>
                </c:pt>
                <c:pt idx="8">
                  <c:v>39380</c:v>
                </c:pt>
                <c:pt idx="9">
                  <c:v>39381</c:v>
                </c:pt>
                <c:pt idx="10">
                  <c:v>39384</c:v>
                </c:pt>
                <c:pt idx="11">
                  <c:v>39385</c:v>
                </c:pt>
                <c:pt idx="12">
                  <c:v>39386</c:v>
                </c:pt>
                <c:pt idx="13">
                  <c:v>39387</c:v>
                </c:pt>
                <c:pt idx="14">
                  <c:v>39388</c:v>
                </c:pt>
                <c:pt idx="15">
                  <c:v>39391</c:v>
                </c:pt>
                <c:pt idx="16">
                  <c:v>39392</c:v>
                </c:pt>
                <c:pt idx="17">
                  <c:v>39393</c:v>
                </c:pt>
                <c:pt idx="18">
                  <c:v>39394</c:v>
                </c:pt>
                <c:pt idx="19">
                  <c:v>39395</c:v>
                </c:pt>
                <c:pt idx="20">
                  <c:v>39398</c:v>
                </c:pt>
                <c:pt idx="21">
                  <c:v>39399</c:v>
                </c:pt>
                <c:pt idx="22">
                  <c:v>39400</c:v>
                </c:pt>
                <c:pt idx="23">
                  <c:v>39401</c:v>
                </c:pt>
                <c:pt idx="24">
                  <c:v>39402</c:v>
                </c:pt>
                <c:pt idx="25">
                  <c:v>39405</c:v>
                </c:pt>
                <c:pt idx="26">
                  <c:v>39406</c:v>
                </c:pt>
                <c:pt idx="27">
                  <c:v>39407</c:v>
                </c:pt>
                <c:pt idx="28">
                  <c:v>39408</c:v>
                </c:pt>
                <c:pt idx="29">
                  <c:v>39409</c:v>
                </c:pt>
                <c:pt idx="30">
                  <c:v>39412</c:v>
                </c:pt>
                <c:pt idx="31">
                  <c:v>39413</c:v>
                </c:pt>
                <c:pt idx="32">
                  <c:v>39414</c:v>
                </c:pt>
                <c:pt idx="33">
                  <c:v>39415</c:v>
                </c:pt>
                <c:pt idx="34">
                  <c:v>39416</c:v>
                </c:pt>
                <c:pt idx="35">
                  <c:v>39419</c:v>
                </c:pt>
                <c:pt idx="36">
                  <c:v>39420</c:v>
                </c:pt>
                <c:pt idx="37">
                  <c:v>39421</c:v>
                </c:pt>
                <c:pt idx="38">
                  <c:v>39422</c:v>
                </c:pt>
                <c:pt idx="39">
                  <c:v>39423</c:v>
                </c:pt>
                <c:pt idx="40">
                  <c:v>39426</c:v>
                </c:pt>
                <c:pt idx="41">
                  <c:v>39427</c:v>
                </c:pt>
                <c:pt idx="42">
                  <c:v>39428</c:v>
                </c:pt>
                <c:pt idx="43">
                  <c:v>39429</c:v>
                </c:pt>
                <c:pt idx="44">
                  <c:v>39430</c:v>
                </c:pt>
                <c:pt idx="45">
                  <c:v>39433</c:v>
                </c:pt>
                <c:pt idx="46">
                  <c:v>39434</c:v>
                </c:pt>
                <c:pt idx="47">
                  <c:v>39435</c:v>
                </c:pt>
                <c:pt idx="48">
                  <c:v>39436</c:v>
                </c:pt>
                <c:pt idx="49">
                  <c:v>39437</c:v>
                </c:pt>
                <c:pt idx="50">
                  <c:v>39440</c:v>
                </c:pt>
                <c:pt idx="51">
                  <c:v>39443</c:v>
                </c:pt>
                <c:pt idx="52">
                  <c:v>39444</c:v>
                </c:pt>
                <c:pt idx="53">
                  <c:v>39447</c:v>
                </c:pt>
                <c:pt idx="54">
                  <c:v>39449</c:v>
                </c:pt>
                <c:pt idx="55">
                  <c:v>39450</c:v>
                </c:pt>
                <c:pt idx="56">
                  <c:v>39451</c:v>
                </c:pt>
                <c:pt idx="57">
                  <c:v>39454</c:v>
                </c:pt>
                <c:pt idx="58">
                  <c:v>39455</c:v>
                </c:pt>
                <c:pt idx="59">
                  <c:v>39456</c:v>
                </c:pt>
                <c:pt idx="60">
                  <c:v>39457</c:v>
                </c:pt>
                <c:pt idx="61">
                  <c:v>39458</c:v>
                </c:pt>
                <c:pt idx="62">
                  <c:v>39461</c:v>
                </c:pt>
                <c:pt idx="63">
                  <c:v>39462</c:v>
                </c:pt>
                <c:pt idx="64">
                  <c:v>39463</c:v>
                </c:pt>
                <c:pt idx="65">
                  <c:v>39464</c:v>
                </c:pt>
                <c:pt idx="66">
                  <c:v>39465</c:v>
                </c:pt>
                <c:pt idx="67">
                  <c:v>39468</c:v>
                </c:pt>
                <c:pt idx="68">
                  <c:v>39469</c:v>
                </c:pt>
                <c:pt idx="69">
                  <c:v>39470</c:v>
                </c:pt>
                <c:pt idx="70">
                  <c:v>39471</c:v>
                </c:pt>
                <c:pt idx="71">
                  <c:v>39472</c:v>
                </c:pt>
                <c:pt idx="72">
                  <c:v>39475</c:v>
                </c:pt>
                <c:pt idx="73">
                  <c:v>39476</c:v>
                </c:pt>
                <c:pt idx="74">
                  <c:v>39477</c:v>
                </c:pt>
                <c:pt idx="75">
                  <c:v>39478</c:v>
                </c:pt>
                <c:pt idx="76">
                  <c:v>39479</c:v>
                </c:pt>
                <c:pt idx="77">
                  <c:v>39482</c:v>
                </c:pt>
                <c:pt idx="78">
                  <c:v>39483</c:v>
                </c:pt>
                <c:pt idx="79">
                  <c:v>39484</c:v>
                </c:pt>
                <c:pt idx="80">
                  <c:v>39485</c:v>
                </c:pt>
                <c:pt idx="81">
                  <c:v>39486</c:v>
                </c:pt>
                <c:pt idx="82">
                  <c:v>39489</c:v>
                </c:pt>
                <c:pt idx="83">
                  <c:v>39490</c:v>
                </c:pt>
                <c:pt idx="84">
                  <c:v>39491</c:v>
                </c:pt>
                <c:pt idx="85">
                  <c:v>39492</c:v>
                </c:pt>
                <c:pt idx="86">
                  <c:v>39493</c:v>
                </c:pt>
                <c:pt idx="87">
                  <c:v>39496</c:v>
                </c:pt>
                <c:pt idx="88">
                  <c:v>39497</c:v>
                </c:pt>
                <c:pt idx="89">
                  <c:v>39498</c:v>
                </c:pt>
                <c:pt idx="90">
                  <c:v>39499</c:v>
                </c:pt>
                <c:pt idx="91">
                  <c:v>39500</c:v>
                </c:pt>
                <c:pt idx="92">
                  <c:v>39503</c:v>
                </c:pt>
                <c:pt idx="93">
                  <c:v>39504</c:v>
                </c:pt>
                <c:pt idx="94">
                  <c:v>39505</c:v>
                </c:pt>
                <c:pt idx="95">
                  <c:v>39506</c:v>
                </c:pt>
                <c:pt idx="96">
                  <c:v>39507</c:v>
                </c:pt>
                <c:pt idx="97">
                  <c:v>39510</c:v>
                </c:pt>
                <c:pt idx="98">
                  <c:v>39511</c:v>
                </c:pt>
                <c:pt idx="99">
                  <c:v>39512</c:v>
                </c:pt>
                <c:pt idx="100">
                  <c:v>39513</c:v>
                </c:pt>
                <c:pt idx="101">
                  <c:v>39514</c:v>
                </c:pt>
                <c:pt idx="102">
                  <c:v>39517</c:v>
                </c:pt>
                <c:pt idx="103">
                  <c:v>39518</c:v>
                </c:pt>
                <c:pt idx="104">
                  <c:v>39519</c:v>
                </c:pt>
                <c:pt idx="105">
                  <c:v>39520</c:v>
                </c:pt>
                <c:pt idx="106">
                  <c:v>39521</c:v>
                </c:pt>
                <c:pt idx="107">
                  <c:v>39524</c:v>
                </c:pt>
                <c:pt idx="108">
                  <c:v>39525</c:v>
                </c:pt>
                <c:pt idx="109">
                  <c:v>39526</c:v>
                </c:pt>
                <c:pt idx="110">
                  <c:v>39527</c:v>
                </c:pt>
                <c:pt idx="111">
                  <c:v>39532</c:v>
                </c:pt>
                <c:pt idx="112">
                  <c:v>39533</c:v>
                </c:pt>
                <c:pt idx="113">
                  <c:v>39534</c:v>
                </c:pt>
                <c:pt idx="114">
                  <c:v>39535</c:v>
                </c:pt>
                <c:pt idx="115">
                  <c:v>39538</c:v>
                </c:pt>
                <c:pt idx="116">
                  <c:v>39539</c:v>
                </c:pt>
                <c:pt idx="117">
                  <c:v>39540</c:v>
                </c:pt>
                <c:pt idx="118">
                  <c:v>39541</c:v>
                </c:pt>
                <c:pt idx="119">
                  <c:v>39542</c:v>
                </c:pt>
                <c:pt idx="120">
                  <c:v>39545</c:v>
                </c:pt>
                <c:pt idx="121">
                  <c:v>39546</c:v>
                </c:pt>
                <c:pt idx="122">
                  <c:v>39547</c:v>
                </c:pt>
                <c:pt idx="123">
                  <c:v>39548</c:v>
                </c:pt>
                <c:pt idx="124">
                  <c:v>39549</c:v>
                </c:pt>
                <c:pt idx="125">
                  <c:v>39552</c:v>
                </c:pt>
                <c:pt idx="126">
                  <c:v>39553</c:v>
                </c:pt>
                <c:pt idx="127">
                  <c:v>39554</c:v>
                </c:pt>
                <c:pt idx="128">
                  <c:v>39555</c:v>
                </c:pt>
                <c:pt idx="129">
                  <c:v>39556</c:v>
                </c:pt>
                <c:pt idx="130">
                  <c:v>39559</c:v>
                </c:pt>
                <c:pt idx="131">
                  <c:v>39560</c:v>
                </c:pt>
                <c:pt idx="132">
                  <c:v>39561</c:v>
                </c:pt>
                <c:pt idx="133">
                  <c:v>39562</c:v>
                </c:pt>
                <c:pt idx="134">
                  <c:v>39563</c:v>
                </c:pt>
                <c:pt idx="135">
                  <c:v>39566</c:v>
                </c:pt>
                <c:pt idx="136">
                  <c:v>39567</c:v>
                </c:pt>
                <c:pt idx="137">
                  <c:v>39568</c:v>
                </c:pt>
                <c:pt idx="138">
                  <c:v>39570</c:v>
                </c:pt>
                <c:pt idx="139">
                  <c:v>39573</c:v>
                </c:pt>
                <c:pt idx="140">
                  <c:v>39574</c:v>
                </c:pt>
                <c:pt idx="141">
                  <c:v>39575</c:v>
                </c:pt>
                <c:pt idx="142">
                  <c:v>39576</c:v>
                </c:pt>
                <c:pt idx="143">
                  <c:v>39577</c:v>
                </c:pt>
                <c:pt idx="144">
                  <c:v>39580</c:v>
                </c:pt>
                <c:pt idx="145">
                  <c:v>39581</c:v>
                </c:pt>
                <c:pt idx="146">
                  <c:v>39582</c:v>
                </c:pt>
                <c:pt idx="147">
                  <c:v>39583</c:v>
                </c:pt>
                <c:pt idx="148">
                  <c:v>39584</c:v>
                </c:pt>
                <c:pt idx="149">
                  <c:v>39587</c:v>
                </c:pt>
                <c:pt idx="150">
                  <c:v>39588</c:v>
                </c:pt>
                <c:pt idx="151">
                  <c:v>39589</c:v>
                </c:pt>
                <c:pt idx="152">
                  <c:v>39590</c:v>
                </c:pt>
                <c:pt idx="153">
                  <c:v>39591</c:v>
                </c:pt>
                <c:pt idx="154">
                  <c:v>39594</c:v>
                </c:pt>
                <c:pt idx="155">
                  <c:v>39595</c:v>
                </c:pt>
                <c:pt idx="156">
                  <c:v>39596</c:v>
                </c:pt>
                <c:pt idx="157">
                  <c:v>39597</c:v>
                </c:pt>
                <c:pt idx="158">
                  <c:v>39598</c:v>
                </c:pt>
                <c:pt idx="159">
                  <c:v>39601</c:v>
                </c:pt>
                <c:pt idx="160">
                  <c:v>39602</c:v>
                </c:pt>
                <c:pt idx="161">
                  <c:v>39603</c:v>
                </c:pt>
                <c:pt idx="162">
                  <c:v>39604</c:v>
                </c:pt>
                <c:pt idx="163">
                  <c:v>39605</c:v>
                </c:pt>
                <c:pt idx="164">
                  <c:v>39608</c:v>
                </c:pt>
                <c:pt idx="165">
                  <c:v>39609</c:v>
                </c:pt>
                <c:pt idx="166">
                  <c:v>39610</c:v>
                </c:pt>
                <c:pt idx="167">
                  <c:v>39611</c:v>
                </c:pt>
                <c:pt idx="168">
                  <c:v>39612</c:v>
                </c:pt>
                <c:pt idx="169">
                  <c:v>39615</c:v>
                </c:pt>
                <c:pt idx="170">
                  <c:v>39616</c:v>
                </c:pt>
                <c:pt idx="171">
                  <c:v>39617</c:v>
                </c:pt>
                <c:pt idx="172">
                  <c:v>39618</c:v>
                </c:pt>
                <c:pt idx="173">
                  <c:v>39619</c:v>
                </c:pt>
                <c:pt idx="174">
                  <c:v>39622</c:v>
                </c:pt>
                <c:pt idx="175">
                  <c:v>39623</c:v>
                </c:pt>
                <c:pt idx="176">
                  <c:v>39624</c:v>
                </c:pt>
                <c:pt idx="177">
                  <c:v>39625</c:v>
                </c:pt>
                <c:pt idx="178">
                  <c:v>39626</c:v>
                </c:pt>
                <c:pt idx="179">
                  <c:v>39629</c:v>
                </c:pt>
                <c:pt idx="180">
                  <c:v>39630</c:v>
                </c:pt>
                <c:pt idx="181">
                  <c:v>39631</c:v>
                </c:pt>
                <c:pt idx="182">
                  <c:v>39632</c:v>
                </c:pt>
                <c:pt idx="183">
                  <c:v>39633</c:v>
                </c:pt>
                <c:pt idx="184">
                  <c:v>39636</c:v>
                </c:pt>
                <c:pt idx="185">
                  <c:v>39637</c:v>
                </c:pt>
                <c:pt idx="186">
                  <c:v>39638</c:v>
                </c:pt>
                <c:pt idx="187">
                  <c:v>39639</c:v>
                </c:pt>
                <c:pt idx="188">
                  <c:v>39640</c:v>
                </c:pt>
                <c:pt idx="189">
                  <c:v>39643</c:v>
                </c:pt>
                <c:pt idx="190">
                  <c:v>39644</c:v>
                </c:pt>
                <c:pt idx="191">
                  <c:v>39645</c:v>
                </c:pt>
                <c:pt idx="192">
                  <c:v>39646</c:v>
                </c:pt>
                <c:pt idx="193">
                  <c:v>39647</c:v>
                </c:pt>
                <c:pt idx="194">
                  <c:v>39650</c:v>
                </c:pt>
                <c:pt idx="195">
                  <c:v>39651</c:v>
                </c:pt>
                <c:pt idx="196">
                  <c:v>39652</c:v>
                </c:pt>
                <c:pt idx="197">
                  <c:v>39653</c:v>
                </c:pt>
                <c:pt idx="198">
                  <c:v>39654</c:v>
                </c:pt>
                <c:pt idx="199">
                  <c:v>39657</c:v>
                </c:pt>
                <c:pt idx="200">
                  <c:v>39658</c:v>
                </c:pt>
                <c:pt idx="201">
                  <c:v>39659</c:v>
                </c:pt>
                <c:pt idx="202">
                  <c:v>39660</c:v>
                </c:pt>
                <c:pt idx="203">
                  <c:v>39661</c:v>
                </c:pt>
                <c:pt idx="204">
                  <c:v>39664</c:v>
                </c:pt>
                <c:pt idx="205">
                  <c:v>39665</c:v>
                </c:pt>
                <c:pt idx="206">
                  <c:v>39666</c:v>
                </c:pt>
                <c:pt idx="207">
                  <c:v>39667</c:v>
                </c:pt>
                <c:pt idx="208">
                  <c:v>39668</c:v>
                </c:pt>
                <c:pt idx="209">
                  <c:v>39671</c:v>
                </c:pt>
                <c:pt idx="210">
                  <c:v>39672</c:v>
                </c:pt>
                <c:pt idx="211">
                  <c:v>39673</c:v>
                </c:pt>
                <c:pt idx="212">
                  <c:v>39674</c:v>
                </c:pt>
                <c:pt idx="213">
                  <c:v>39675</c:v>
                </c:pt>
                <c:pt idx="214">
                  <c:v>39678</c:v>
                </c:pt>
                <c:pt idx="215">
                  <c:v>39679</c:v>
                </c:pt>
                <c:pt idx="216">
                  <c:v>39680</c:v>
                </c:pt>
                <c:pt idx="217">
                  <c:v>39681</c:v>
                </c:pt>
                <c:pt idx="218">
                  <c:v>39682</c:v>
                </c:pt>
                <c:pt idx="219">
                  <c:v>39685</c:v>
                </c:pt>
                <c:pt idx="220">
                  <c:v>39686</c:v>
                </c:pt>
                <c:pt idx="221">
                  <c:v>39687</c:v>
                </c:pt>
                <c:pt idx="222">
                  <c:v>39688</c:v>
                </c:pt>
                <c:pt idx="223">
                  <c:v>39689</c:v>
                </c:pt>
                <c:pt idx="224">
                  <c:v>39692</c:v>
                </c:pt>
                <c:pt idx="225">
                  <c:v>39693</c:v>
                </c:pt>
                <c:pt idx="226">
                  <c:v>39694</c:v>
                </c:pt>
                <c:pt idx="227">
                  <c:v>39695</c:v>
                </c:pt>
                <c:pt idx="228">
                  <c:v>39696</c:v>
                </c:pt>
                <c:pt idx="229">
                  <c:v>39699</c:v>
                </c:pt>
                <c:pt idx="230">
                  <c:v>39700</c:v>
                </c:pt>
                <c:pt idx="231">
                  <c:v>39701</c:v>
                </c:pt>
                <c:pt idx="232">
                  <c:v>39702</c:v>
                </c:pt>
                <c:pt idx="233">
                  <c:v>39703</c:v>
                </c:pt>
                <c:pt idx="234">
                  <c:v>39706</c:v>
                </c:pt>
                <c:pt idx="235">
                  <c:v>39707</c:v>
                </c:pt>
                <c:pt idx="236">
                  <c:v>39708</c:v>
                </c:pt>
                <c:pt idx="237">
                  <c:v>39709</c:v>
                </c:pt>
                <c:pt idx="238">
                  <c:v>39710</c:v>
                </c:pt>
                <c:pt idx="239">
                  <c:v>39713</c:v>
                </c:pt>
                <c:pt idx="240">
                  <c:v>39714</c:v>
                </c:pt>
                <c:pt idx="241">
                  <c:v>39715</c:v>
                </c:pt>
                <c:pt idx="242">
                  <c:v>39716</c:v>
                </c:pt>
                <c:pt idx="243">
                  <c:v>39717</c:v>
                </c:pt>
                <c:pt idx="244">
                  <c:v>39720</c:v>
                </c:pt>
                <c:pt idx="245">
                  <c:v>39721</c:v>
                </c:pt>
                <c:pt idx="246">
                  <c:v>39722</c:v>
                </c:pt>
                <c:pt idx="247">
                  <c:v>39723</c:v>
                </c:pt>
                <c:pt idx="248">
                  <c:v>39724</c:v>
                </c:pt>
                <c:pt idx="249">
                  <c:v>39727</c:v>
                </c:pt>
                <c:pt idx="250">
                  <c:v>39728</c:v>
                </c:pt>
                <c:pt idx="251">
                  <c:v>39729</c:v>
                </c:pt>
                <c:pt idx="252">
                  <c:v>39730</c:v>
                </c:pt>
                <c:pt idx="253">
                  <c:v>39731</c:v>
                </c:pt>
                <c:pt idx="254">
                  <c:v>39734</c:v>
                </c:pt>
                <c:pt idx="255">
                  <c:v>39735</c:v>
                </c:pt>
                <c:pt idx="256">
                  <c:v>39736</c:v>
                </c:pt>
                <c:pt idx="257">
                  <c:v>39737</c:v>
                </c:pt>
                <c:pt idx="258">
                  <c:v>39738</c:v>
                </c:pt>
                <c:pt idx="259">
                  <c:v>39741</c:v>
                </c:pt>
                <c:pt idx="260">
                  <c:v>39742</c:v>
                </c:pt>
                <c:pt idx="261">
                  <c:v>39743</c:v>
                </c:pt>
                <c:pt idx="262">
                  <c:v>39744</c:v>
                </c:pt>
                <c:pt idx="263">
                  <c:v>39745</c:v>
                </c:pt>
                <c:pt idx="264">
                  <c:v>39748</c:v>
                </c:pt>
                <c:pt idx="265">
                  <c:v>39749</c:v>
                </c:pt>
                <c:pt idx="266">
                  <c:v>39750</c:v>
                </c:pt>
                <c:pt idx="267">
                  <c:v>39751</c:v>
                </c:pt>
                <c:pt idx="268">
                  <c:v>39752</c:v>
                </c:pt>
                <c:pt idx="269">
                  <c:v>39755</c:v>
                </c:pt>
                <c:pt idx="270">
                  <c:v>39756</c:v>
                </c:pt>
                <c:pt idx="271">
                  <c:v>39757</c:v>
                </c:pt>
                <c:pt idx="272">
                  <c:v>39758</c:v>
                </c:pt>
                <c:pt idx="273">
                  <c:v>39759</c:v>
                </c:pt>
                <c:pt idx="274">
                  <c:v>39762</c:v>
                </c:pt>
                <c:pt idx="275">
                  <c:v>39763</c:v>
                </c:pt>
                <c:pt idx="276">
                  <c:v>39764</c:v>
                </c:pt>
                <c:pt idx="277">
                  <c:v>39765</c:v>
                </c:pt>
                <c:pt idx="278">
                  <c:v>39766</c:v>
                </c:pt>
                <c:pt idx="279">
                  <c:v>39769</c:v>
                </c:pt>
                <c:pt idx="280">
                  <c:v>39770</c:v>
                </c:pt>
                <c:pt idx="281">
                  <c:v>39771</c:v>
                </c:pt>
                <c:pt idx="282">
                  <c:v>39772</c:v>
                </c:pt>
                <c:pt idx="283">
                  <c:v>39773</c:v>
                </c:pt>
                <c:pt idx="284">
                  <c:v>39776</c:v>
                </c:pt>
                <c:pt idx="285">
                  <c:v>39777</c:v>
                </c:pt>
                <c:pt idx="286">
                  <c:v>39778</c:v>
                </c:pt>
                <c:pt idx="287">
                  <c:v>39779</c:v>
                </c:pt>
                <c:pt idx="288">
                  <c:v>39780</c:v>
                </c:pt>
                <c:pt idx="289">
                  <c:v>39783</c:v>
                </c:pt>
                <c:pt idx="290">
                  <c:v>39784</c:v>
                </c:pt>
                <c:pt idx="291">
                  <c:v>39785</c:v>
                </c:pt>
                <c:pt idx="292">
                  <c:v>39786</c:v>
                </c:pt>
                <c:pt idx="293">
                  <c:v>39787</c:v>
                </c:pt>
                <c:pt idx="294">
                  <c:v>39790</c:v>
                </c:pt>
                <c:pt idx="295">
                  <c:v>39791</c:v>
                </c:pt>
                <c:pt idx="296">
                  <c:v>39792</c:v>
                </c:pt>
                <c:pt idx="297">
                  <c:v>39793</c:v>
                </c:pt>
                <c:pt idx="298">
                  <c:v>39794</c:v>
                </c:pt>
                <c:pt idx="299">
                  <c:v>39797</c:v>
                </c:pt>
                <c:pt idx="300">
                  <c:v>39798</c:v>
                </c:pt>
                <c:pt idx="301">
                  <c:v>39799</c:v>
                </c:pt>
                <c:pt idx="302">
                  <c:v>39800</c:v>
                </c:pt>
                <c:pt idx="303">
                  <c:v>39801</c:v>
                </c:pt>
                <c:pt idx="304">
                  <c:v>39804</c:v>
                </c:pt>
                <c:pt idx="305">
                  <c:v>39805</c:v>
                </c:pt>
                <c:pt idx="306">
                  <c:v>39806</c:v>
                </c:pt>
                <c:pt idx="307">
                  <c:v>39811</c:v>
                </c:pt>
                <c:pt idx="308">
                  <c:v>39812</c:v>
                </c:pt>
                <c:pt idx="309">
                  <c:v>39813</c:v>
                </c:pt>
                <c:pt idx="310">
                  <c:v>39815</c:v>
                </c:pt>
                <c:pt idx="311">
                  <c:v>39818</c:v>
                </c:pt>
                <c:pt idx="312">
                  <c:v>39819</c:v>
                </c:pt>
                <c:pt idx="313">
                  <c:v>39820</c:v>
                </c:pt>
                <c:pt idx="314">
                  <c:v>39821</c:v>
                </c:pt>
                <c:pt idx="315">
                  <c:v>39822</c:v>
                </c:pt>
                <c:pt idx="316">
                  <c:v>39825</c:v>
                </c:pt>
                <c:pt idx="317">
                  <c:v>39826</c:v>
                </c:pt>
                <c:pt idx="318">
                  <c:v>39827</c:v>
                </c:pt>
                <c:pt idx="319">
                  <c:v>39828</c:v>
                </c:pt>
                <c:pt idx="320">
                  <c:v>39829</c:v>
                </c:pt>
                <c:pt idx="321">
                  <c:v>39832</c:v>
                </c:pt>
                <c:pt idx="322">
                  <c:v>39833</c:v>
                </c:pt>
                <c:pt idx="323">
                  <c:v>39834</c:v>
                </c:pt>
                <c:pt idx="324">
                  <c:v>39835</c:v>
                </c:pt>
                <c:pt idx="325">
                  <c:v>39836</c:v>
                </c:pt>
                <c:pt idx="326">
                  <c:v>39839</c:v>
                </c:pt>
                <c:pt idx="327">
                  <c:v>39840</c:v>
                </c:pt>
                <c:pt idx="328">
                  <c:v>39841</c:v>
                </c:pt>
                <c:pt idx="329">
                  <c:v>39842</c:v>
                </c:pt>
                <c:pt idx="330">
                  <c:v>39843</c:v>
                </c:pt>
                <c:pt idx="331">
                  <c:v>39846</c:v>
                </c:pt>
                <c:pt idx="332">
                  <c:v>39847</c:v>
                </c:pt>
                <c:pt idx="333">
                  <c:v>39848</c:v>
                </c:pt>
                <c:pt idx="334">
                  <c:v>39849</c:v>
                </c:pt>
                <c:pt idx="335">
                  <c:v>39850</c:v>
                </c:pt>
                <c:pt idx="336">
                  <c:v>39853</c:v>
                </c:pt>
                <c:pt idx="337">
                  <c:v>39854</c:v>
                </c:pt>
                <c:pt idx="338">
                  <c:v>39855</c:v>
                </c:pt>
                <c:pt idx="339">
                  <c:v>39856</c:v>
                </c:pt>
                <c:pt idx="340">
                  <c:v>39857</c:v>
                </c:pt>
                <c:pt idx="341">
                  <c:v>39860</c:v>
                </c:pt>
                <c:pt idx="342">
                  <c:v>39861</c:v>
                </c:pt>
                <c:pt idx="343">
                  <c:v>39862</c:v>
                </c:pt>
                <c:pt idx="344">
                  <c:v>39863</c:v>
                </c:pt>
                <c:pt idx="345">
                  <c:v>39864</c:v>
                </c:pt>
                <c:pt idx="346">
                  <c:v>39867</c:v>
                </c:pt>
                <c:pt idx="347">
                  <c:v>39868</c:v>
                </c:pt>
                <c:pt idx="348">
                  <c:v>39869</c:v>
                </c:pt>
                <c:pt idx="349">
                  <c:v>39870</c:v>
                </c:pt>
                <c:pt idx="350">
                  <c:v>39871</c:v>
                </c:pt>
                <c:pt idx="351">
                  <c:v>39874</c:v>
                </c:pt>
                <c:pt idx="352">
                  <c:v>39875</c:v>
                </c:pt>
                <c:pt idx="353">
                  <c:v>39876</c:v>
                </c:pt>
                <c:pt idx="354">
                  <c:v>39877</c:v>
                </c:pt>
                <c:pt idx="355">
                  <c:v>39878</c:v>
                </c:pt>
                <c:pt idx="356">
                  <c:v>39881</c:v>
                </c:pt>
                <c:pt idx="357">
                  <c:v>39882</c:v>
                </c:pt>
                <c:pt idx="358">
                  <c:v>39883</c:v>
                </c:pt>
                <c:pt idx="359">
                  <c:v>39884</c:v>
                </c:pt>
                <c:pt idx="360">
                  <c:v>39885</c:v>
                </c:pt>
                <c:pt idx="361">
                  <c:v>39888</c:v>
                </c:pt>
                <c:pt idx="362">
                  <c:v>39889</c:v>
                </c:pt>
                <c:pt idx="363">
                  <c:v>39890</c:v>
                </c:pt>
                <c:pt idx="364">
                  <c:v>39891</c:v>
                </c:pt>
                <c:pt idx="365">
                  <c:v>39892</c:v>
                </c:pt>
                <c:pt idx="366">
                  <c:v>39895</c:v>
                </c:pt>
                <c:pt idx="367">
                  <c:v>39896</c:v>
                </c:pt>
                <c:pt idx="368">
                  <c:v>39897</c:v>
                </c:pt>
                <c:pt idx="369">
                  <c:v>39898</c:v>
                </c:pt>
                <c:pt idx="370">
                  <c:v>39899</c:v>
                </c:pt>
                <c:pt idx="371">
                  <c:v>39902</c:v>
                </c:pt>
                <c:pt idx="372">
                  <c:v>39903</c:v>
                </c:pt>
                <c:pt idx="373">
                  <c:v>39904</c:v>
                </c:pt>
                <c:pt idx="374">
                  <c:v>39905</c:v>
                </c:pt>
                <c:pt idx="375">
                  <c:v>39906</c:v>
                </c:pt>
                <c:pt idx="376">
                  <c:v>39909</c:v>
                </c:pt>
                <c:pt idx="377">
                  <c:v>39910</c:v>
                </c:pt>
                <c:pt idx="378">
                  <c:v>39911</c:v>
                </c:pt>
                <c:pt idx="379">
                  <c:v>39912</c:v>
                </c:pt>
                <c:pt idx="380">
                  <c:v>39917</c:v>
                </c:pt>
                <c:pt idx="381">
                  <c:v>39918</c:v>
                </c:pt>
                <c:pt idx="382">
                  <c:v>39919</c:v>
                </c:pt>
                <c:pt idx="383">
                  <c:v>39920</c:v>
                </c:pt>
                <c:pt idx="384">
                  <c:v>39923</c:v>
                </c:pt>
                <c:pt idx="385">
                  <c:v>39924</c:v>
                </c:pt>
                <c:pt idx="386">
                  <c:v>39925</c:v>
                </c:pt>
                <c:pt idx="387">
                  <c:v>39926</c:v>
                </c:pt>
                <c:pt idx="388">
                  <c:v>39927</c:v>
                </c:pt>
                <c:pt idx="389">
                  <c:v>39930</c:v>
                </c:pt>
                <c:pt idx="390">
                  <c:v>39931</c:v>
                </c:pt>
                <c:pt idx="391">
                  <c:v>39932</c:v>
                </c:pt>
                <c:pt idx="392">
                  <c:v>39933</c:v>
                </c:pt>
                <c:pt idx="393">
                  <c:v>39937</c:v>
                </c:pt>
                <c:pt idx="394">
                  <c:v>39938</c:v>
                </c:pt>
                <c:pt idx="395">
                  <c:v>39939</c:v>
                </c:pt>
                <c:pt idx="396">
                  <c:v>39940</c:v>
                </c:pt>
                <c:pt idx="397">
                  <c:v>39941</c:v>
                </c:pt>
                <c:pt idx="398">
                  <c:v>39944</c:v>
                </c:pt>
                <c:pt idx="399">
                  <c:v>39945</c:v>
                </c:pt>
                <c:pt idx="400">
                  <c:v>39946</c:v>
                </c:pt>
                <c:pt idx="401">
                  <c:v>39947</c:v>
                </c:pt>
                <c:pt idx="402">
                  <c:v>39948</c:v>
                </c:pt>
                <c:pt idx="403">
                  <c:v>39951</c:v>
                </c:pt>
                <c:pt idx="404">
                  <c:v>39952</c:v>
                </c:pt>
                <c:pt idx="405">
                  <c:v>39953</c:v>
                </c:pt>
                <c:pt idx="406">
                  <c:v>39954</c:v>
                </c:pt>
                <c:pt idx="407">
                  <c:v>39955</c:v>
                </c:pt>
                <c:pt idx="408">
                  <c:v>39958</c:v>
                </c:pt>
                <c:pt idx="409">
                  <c:v>39959</c:v>
                </c:pt>
                <c:pt idx="410">
                  <c:v>39960</c:v>
                </c:pt>
                <c:pt idx="411">
                  <c:v>39961</c:v>
                </c:pt>
                <c:pt idx="412">
                  <c:v>39962</c:v>
                </c:pt>
                <c:pt idx="413">
                  <c:v>39965</c:v>
                </c:pt>
                <c:pt idx="414">
                  <c:v>39966</c:v>
                </c:pt>
                <c:pt idx="415">
                  <c:v>39967</c:v>
                </c:pt>
                <c:pt idx="416">
                  <c:v>39968</c:v>
                </c:pt>
                <c:pt idx="417">
                  <c:v>39969</c:v>
                </c:pt>
                <c:pt idx="418">
                  <c:v>39972</c:v>
                </c:pt>
                <c:pt idx="419">
                  <c:v>39973</c:v>
                </c:pt>
                <c:pt idx="420">
                  <c:v>39974</c:v>
                </c:pt>
                <c:pt idx="421">
                  <c:v>39975</c:v>
                </c:pt>
                <c:pt idx="422">
                  <c:v>39976</c:v>
                </c:pt>
                <c:pt idx="423">
                  <c:v>39979</c:v>
                </c:pt>
                <c:pt idx="424">
                  <c:v>39980</c:v>
                </c:pt>
                <c:pt idx="425">
                  <c:v>39981</c:v>
                </c:pt>
                <c:pt idx="426">
                  <c:v>39982</c:v>
                </c:pt>
                <c:pt idx="427">
                  <c:v>39983</c:v>
                </c:pt>
                <c:pt idx="428">
                  <c:v>39986</c:v>
                </c:pt>
                <c:pt idx="429">
                  <c:v>39987</c:v>
                </c:pt>
                <c:pt idx="430">
                  <c:v>39988</c:v>
                </c:pt>
                <c:pt idx="431">
                  <c:v>39989</c:v>
                </c:pt>
                <c:pt idx="432">
                  <c:v>39990</c:v>
                </c:pt>
                <c:pt idx="433">
                  <c:v>39993</c:v>
                </c:pt>
                <c:pt idx="434">
                  <c:v>39994</c:v>
                </c:pt>
                <c:pt idx="435">
                  <c:v>39995</c:v>
                </c:pt>
                <c:pt idx="436">
                  <c:v>39996</c:v>
                </c:pt>
                <c:pt idx="437">
                  <c:v>39997</c:v>
                </c:pt>
                <c:pt idx="438">
                  <c:v>40000</c:v>
                </c:pt>
                <c:pt idx="439">
                  <c:v>40001</c:v>
                </c:pt>
                <c:pt idx="440">
                  <c:v>40002</c:v>
                </c:pt>
                <c:pt idx="441">
                  <c:v>40003</c:v>
                </c:pt>
                <c:pt idx="442">
                  <c:v>40004</c:v>
                </c:pt>
                <c:pt idx="443">
                  <c:v>40007</c:v>
                </c:pt>
                <c:pt idx="444">
                  <c:v>40008</c:v>
                </c:pt>
                <c:pt idx="445">
                  <c:v>40009</c:v>
                </c:pt>
                <c:pt idx="446">
                  <c:v>40010</c:v>
                </c:pt>
                <c:pt idx="447">
                  <c:v>40011</c:v>
                </c:pt>
                <c:pt idx="448">
                  <c:v>40014</c:v>
                </c:pt>
                <c:pt idx="449">
                  <c:v>40015</c:v>
                </c:pt>
                <c:pt idx="450">
                  <c:v>40016</c:v>
                </c:pt>
                <c:pt idx="451">
                  <c:v>40017</c:v>
                </c:pt>
                <c:pt idx="452">
                  <c:v>40018</c:v>
                </c:pt>
                <c:pt idx="453">
                  <c:v>40021</c:v>
                </c:pt>
                <c:pt idx="454">
                  <c:v>40022</c:v>
                </c:pt>
                <c:pt idx="455">
                  <c:v>40023</c:v>
                </c:pt>
                <c:pt idx="456">
                  <c:v>40024</c:v>
                </c:pt>
                <c:pt idx="457">
                  <c:v>40025</c:v>
                </c:pt>
                <c:pt idx="458">
                  <c:v>40028</c:v>
                </c:pt>
                <c:pt idx="459">
                  <c:v>40029</c:v>
                </c:pt>
                <c:pt idx="460">
                  <c:v>40030</c:v>
                </c:pt>
                <c:pt idx="461">
                  <c:v>40031</c:v>
                </c:pt>
                <c:pt idx="462">
                  <c:v>40032</c:v>
                </c:pt>
                <c:pt idx="463">
                  <c:v>40035</c:v>
                </c:pt>
                <c:pt idx="464">
                  <c:v>40036</c:v>
                </c:pt>
                <c:pt idx="465">
                  <c:v>40037</c:v>
                </c:pt>
                <c:pt idx="466">
                  <c:v>40038</c:v>
                </c:pt>
                <c:pt idx="467">
                  <c:v>40039</c:v>
                </c:pt>
                <c:pt idx="468">
                  <c:v>40042</c:v>
                </c:pt>
                <c:pt idx="469">
                  <c:v>40043</c:v>
                </c:pt>
                <c:pt idx="470">
                  <c:v>40044</c:v>
                </c:pt>
                <c:pt idx="471">
                  <c:v>40045</c:v>
                </c:pt>
                <c:pt idx="472">
                  <c:v>40046</c:v>
                </c:pt>
                <c:pt idx="473">
                  <c:v>40049</c:v>
                </c:pt>
                <c:pt idx="474">
                  <c:v>40050</c:v>
                </c:pt>
                <c:pt idx="475">
                  <c:v>40051</c:v>
                </c:pt>
                <c:pt idx="476">
                  <c:v>40052</c:v>
                </c:pt>
                <c:pt idx="477">
                  <c:v>40053</c:v>
                </c:pt>
                <c:pt idx="478">
                  <c:v>40056</c:v>
                </c:pt>
                <c:pt idx="479">
                  <c:v>40057</c:v>
                </c:pt>
                <c:pt idx="480">
                  <c:v>40058</c:v>
                </c:pt>
                <c:pt idx="481">
                  <c:v>40059</c:v>
                </c:pt>
                <c:pt idx="482">
                  <c:v>40060</c:v>
                </c:pt>
                <c:pt idx="483">
                  <c:v>40063</c:v>
                </c:pt>
                <c:pt idx="484">
                  <c:v>40064</c:v>
                </c:pt>
                <c:pt idx="485">
                  <c:v>40065</c:v>
                </c:pt>
                <c:pt idx="486">
                  <c:v>40066</c:v>
                </c:pt>
                <c:pt idx="487">
                  <c:v>40067</c:v>
                </c:pt>
                <c:pt idx="488">
                  <c:v>40070</c:v>
                </c:pt>
                <c:pt idx="489">
                  <c:v>40071</c:v>
                </c:pt>
                <c:pt idx="490">
                  <c:v>40072</c:v>
                </c:pt>
                <c:pt idx="491">
                  <c:v>40073</c:v>
                </c:pt>
                <c:pt idx="492">
                  <c:v>40074</c:v>
                </c:pt>
                <c:pt idx="493">
                  <c:v>40077</c:v>
                </c:pt>
                <c:pt idx="494">
                  <c:v>40078</c:v>
                </c:pt>
                <c:pt idx="495">
                  <c:v>40079</c:v>
                </c:pt>
                <c:pt idx="496">
                  <c:v>40080</c:v>
                </c:pt>
                <c:pt idx="497">
                  <c:v>40081</c:v>
                </c:pt>
                <c:pt idx="498">
                  <c:v>40084</c:v>
                </c:pt>
                <c:pt idx="499">
                  <c:v>40085</c:v>
                </c:pt>
                <c:pt idx="500">
                  <c:v>40086</c:v>
                </c:pt>
                <c:pt idx="501">
                  <c:v>40087</c:v>
                </c:pt>
                <c:pt idx="502">
                  <c:v>40088</c:v>
                </c:pt>
                <c:pt idx="503">
                  <c:v>40091</c:v>
                </c:pt>
                <c:pt idx="504">
                  <c:v>40092</c:v>
                </c:pt>
                <c:pt idx="505">
                  <c:v>40093</c:v>
                </c:pt>
                <c:pt idx="506">
                  <c:v>40094</c:v>
                </c:pt>
                <c:pt idx="507">
                  <c:v>40095</c:v>
                </c:pt>
                <c:pt idx="508">
                  <c:v>40098</c:v>
                </c:pt>
                <c:pt idx="509">
                  <c:v>40099</c:v>
                </c:pt>
                <c:pt idx="510">
                  <c:v>40100</c:v>
                </c:pt>
                <c:pt idx="511">
                  <c:v>40101</c:v>
                </c:pt>
                <c:pt idx="512">
                  <c:v>40102</c:v>
                </c:pt>
                <c:pt idx="513">
                  <c:v>40105</c:v>
                </c:pt>
                <c:pt idx="514">
                  <c:v>40106</c:v>
                </c:pt>
                <c:pt idx="515">
                  <c:v>40107</c:v>
                </c:pt>
                <c:pt idx="516">
                  <c:v>40108</c:v>
                </c:pt>
                <c:pt idx="517">
                  <c:v>40109</c:v>
                </c:pt>
                <c:pt idx="518">
                  <c:v>40112</c:v>
                </c:pt>
                <c:pt idx="519">
                  <c:v>40113</c:v>
                </c:pt>
                <c:pt idx="520">
                  <c:v>40114</c:v>
                </c:pt>
                <c:pt idx="521">
                  <c:v>40115</c:v>
                </c:pt>
                <c:pt idx="522">
                  <c:v>40116</c:v>
                </c:pt>
                <c:pt idx="523">
                  <c:v>40119</c:v>
                </c:pt>
                <c:pt idx="524">
                  <c:v>40120</c:v>
                </c:pt>
                <c:pt idx="525">
                  <c:v>40121</c:v>
                </c:pt>
                <c:pt idx="526">
                  <c:v>40122</c:v>
                </c:pt>
                <c:pt idx="527">
                  <c:v>40123</c:v>
                </c:pt>
                <c:pt idx="528">
                  <c:v>40126</c:v>
                </c:pt>
                <c:pt idx="529">
                  <c:v>40127</c:v>
                </c:pt>
                <c:pt idx="530">
                  <c:v>40128</c:v>
                </c:pt>
                <c:pt idx="531">
                  <c:v>40129</c:v>
                </c:pt>
                <c:pt idx="532">
                  <c:v>40130</c:v>
                </c:pt>
                <c:pt idx="533">
                  <c:v>40133</c:v>
                </c:pt>
                <c:pt idx="534">
                  <c:v>40134</c:v>
                </c:pt>
                <c:pt idx="535">
                  <c:v>40135</c:v>
                </c:pt>
                <c:pt idx="536">
                  <c:v>40136</c:v>
                </c:pt>
                <c:pt idx="537">
                  <c:v>40137</c:v>
                </c:pt>
                <c:pt idx="538">
                  <c:v>40140</c:v>
                </c:pt>
                <c:pt idx="539">
                  <c:v>40141</c:v>
                </c:pt>
                <c:pt idx="540">
                  <c:v>40142</c:v>
                </c:pt>
                <c:pt idx="541">
                  <c:v>40143</c:v>
                </c:pt>
                <c:pt idx="542">
                  <c:v>40144</c:v>
                </c:pt>
                <c:pt idx="543">
                  <c:v>40147</c:v>
                </c:pt>
                <c:pt idx="544">
                  <c:v>40148</c:v>
                </c:pt>
                <c:pt idx="545">
                  <c:v>40149</c:v>
                </c:pt>
                <c:pt idx="546">
                  <c:v>40150</c:v>
                </c:pt>
                <c:pt idx="547">
                  <c:v>40151</c:v>
                </c:pt>
                <c:pt idx="548">
                  <c:v>40154</c:v>
                </c:pt>
                <c:pt idx="549">
                  <c:v>40155</c:v>
                </c:pt>
                <c:pt idx="550">
                  <c:v>40156</c:v>
                </c:pt>
                <c:pt idx="551">
                  <c:v>40157</c:v>
                </c:pt>
                <c:pt idx="552">
                  <c:v>40158</c:v>
                </c:pt>
                <c:pt idx="553">
                  <c:v>40161</c:v>
                </c:pt>
                <c:pt idx="554">
                  <c:v>40162</c:v>
                </c:pt>
                <c:pt idx="555">
                  <c:v>40163</c:v>
                </c:pt>
                <c:pt idx="556">
                  <c:v>40164</c:v>
                </c:pt>
                <c:pt idx="557">
                  <c:v>40165</c:v>
                </c:pt>
                <c:pt idx="558">
                  <c:v>40168</c:v>
                </c:pt>
                <c:pt idx="559">
                  <c:v>40169</c:v>
                </c:pt>
                <c:pt idx="560">
                  <c:v>40170</c:v>
                </c:pt>
                <c:pt idx="561">
                  <c:v>40171</c:v>
                </c:pt>
                <c:pt idx="562">
                  <c:v>40175</c:v>
                </c:pt>
                <c:pt idx="563">
                  <c:v>40176</c:v>
                </c:pt>
                <c:pt idx="564">
                  <c:v>40177</c:v>
                </c:pt>
                <c:pt idx="565">
                  <c:v>40178</c:v>
                </c:pt>
                <c:pt idx="566">
                  <c:v>40182</c:v>
                </c:pt>
                <c:pt idx="567">
                  <c:v>40183</c:v>
                </c:pt>
                <c:pt idx="568">
                  <c:v>40184</c:v>
                </c:pt>
                <c:pt idx="569">
                  <c:v>40185</c:v>
                </c:pt>
                <c:pt idx="570">
                  <c:v>40186</c:v>
                </c:pt>
                <c:pt idx="571">
                  <c:v>40189</c:v>
                </c:pt>
                <c:pt idx="572">
                  <c:v>40190</c:v>
                </c:pt>
                <c:pt idx="573">
                  <c:v>40191</c:v>
                </c:pt>
                <c:pt idx="574">
                  <c:v>40192</c:v>
                </c:pt>
                <c:pt idx="575">
                  <c:v>40193</c:v>
                </c:pt>
                <c:pt idx="576">
                  <c:v>40196</c:v>
                </c:pt>
                <c:pt idx="577">
                  <c:v>40197</c:v>
                </c:pt>
                <c:pt idx="578">
                  <c:v>40198</c:v>
                </c:pt>
                <c:pt idx="579">
                  <c:v>40199</c:v>
                </c:pt>
                <c:pt idx="580">
                  <c:v>40200</c:v>
                </c:pt>
                <c:pt idx="581">
                  <c:v>40203</c:v>
                </c:pt>
                <c:pt idx="582">
                  <c:v>40204</c:v>
                </c:pt>
                <c:pt idx="583">
                  <c:v>40205</c:v>
                </c:pt>
                <c:pt idx="584">
                  <c:v>40206</c:v>
                </c:pt>
                <c:pt idx="585">
                  <c:v>40207</c:v>
                </c:pt>
                <c:pt idx="586">
                  <c:v>40210</c:v>
                </c:pt>
                <c:pt idx="587">
                  <c:v>40211</c:v>
                </c:pt>
                <c:pt idx="588">
                  <c:v>40212</c:v>
                </c:pt>
                <c:pt idx="589">
                  <c:v>40213</c:v>
                </c:pt>
                <c:pt idx="590">
                  <c:v>40214</c:v>
                </c:pt>
                <c:pt idx="591">
                  <c:v>40217</c:v>
                </c:pt>
                <c:pt idx="592">
                  <c:v>40218</c:v>
                </c:pt>
                <c:pt idx="593">
                  <c:v>40219</c:v>
                </c:pt>
                <c:pt idx="594">
                  <c:v>40220</c:v>
                </c:pt>
                <c:pt idx="595">
                  <c:v>40221</c:v>
                </c:pt>
                <c:pt idx="596">
                  <c:v>40224</c:v>
                </c:pt>
                <c:pt idx="597">
                  <c:v>40225</c:v>
                </c:pt>
                <c:pt idx="598">
                  <c:v>40226</c:v>
                </c:pt>
                <c:pt idx="599">
                  <c:v>40227</c:v>
                </c:pt>
                <c:pt idx="600">
                  <c:v>40228</c:v>
                </c:pt>
                <c:pt idx="601">
                  <c:v>40231</c:v>
                </c:pt>
                <c:pt idx="602">
                  <c:v>40232</c:v>
                </c:pt>
                <c:pt idx="603">
                  <c:v>40233</c:v>
                </c:pt>
                <c:pt idx="604">
                  <c:v>40234</c:v>
                </c:pt>
                <c:pt idx="605">
                  <c:v>40235</c:v>
                </c:pt>
                <c:pt idx="606">
                  <c:v>40238</c:v>
                </c:pt>
                <c:pt idx="607">
                  <c:v>40239</c:v>
                </c:pt>
                <c:pt idx="608">
                  <c:v>40240</c:v>
                </c:pt>
                <c:pt idx="609">
                  <c:v>40241</c:v>
                </c:pt>
                <c:pt idx="610">
                  <c:v>40242</c:v>
                </c:pt>
                <c:pt idx="611">
                  <c:v>40245</c:v>
                </c:pt>
                <c:pt idx="612">
                  <c:v>40246</c:v>
                </c:pt>
                <c:pt idx="613">
                  <c:v>40247</c:v>
                </c:pt>
                <c:pt idx="614">
                  <c:v>40248</c:v>
                </c:pt>
                <c:pt idx="615">
                  <c:v>40249</c:v>
                </c:pt>
                <c:pt idx="616">
                  <c:v>40252</c:v>
                </c:pt>
                <c:pt idx="617">
                  <c:v>40253</c:v>
                </c:pt>
                <c:pt idx="618">
                  <c:v>40254</c:v>
                </c:pt>
                <c:pt idx="619">
                  <c:v>40255</c:v>
                </c:pt>
                <c:pt idx="620">
                  <c:v>40256</c:v>
                </c:pt>
                <c:pt idx="621">
                  <c:v>40259</c:v>
                </c:pt>
                <c:pt idx="622">
                  <c:v>40260</c:v>
                </c:pt>
                <c:pt idx="623">
                  <c:v>40261</c:v>
                </c:pt>
                <c:pt idx="624">
                  <c:v>40262</c:v>
                </c:pt>
                <c:pt idx="625">
                  <c:v>40263</c:v>
                </c:pt>
                <c:pt idx="626">
                  <c:v>40266</c:v>
                </c:pt>
                <c:pt idx="627">
                  <c:v>40267</c:v>
                </c:pt>
                <c:pt idx="628">
                  <c:v>40268</c:v>
                </c:pt>
                <c:pt idx="629">
                  <c:v>40269</c:v>
                </c:pt>
                <c:pt idx="630">
                  <c:v>40274</c:v>
                </c:pt>
                <c:pt idx="631">
                  <c:v>40275</c:v>
                </c:pt>
                <c:pt idx="632">
                  <c:v>40276</c:v>
                </c:pt>
                <c:pt idx="633">
                  <c:v>40277</c:v>
                </c:pt>
                <c:pt idx="634">
                  <c:v>40280</c:v>
                </c:pt>
                <c:pt idx="635">
                  <c:v>40281</c:v>
                </c:pt>
                <c:pt idx="636">
                  <c:v>40282</c:v>
                </c:pt>
                <c:pt idx="637">
                  <c:v>40283</c:v>
                </c:pt>
                <c:pt idx="638">
                  <c:v>40284</c:v>
                </c:pt>
                <c:pt idx="639">
                  <c:v>40287</c:v>
                </c:pt>
                <c:pt idx="640">
                  <c:v>40288</c:v>
                </c:pt>
                <c:pt idx="641">
                  <c:v>40289</c:v>
                </c:pt>
                <c:pt idx="642">
                  <c:v>40290</c:v>
                </c:pt>
                <c:pt idx="643">
                  <c:v>40291</c:v>
                </c:pt>
                <c:pt idx="644">
                  <c:v>40294</c:v>
                </c:pt>
                <c:pt idx="645">
                  <c:v>40295</c:v>
                </c:pt>
                <c:pt idx="646">
                  <c:v>40296</c:v>
                </c:pt>
                <c:pt idx="647">
                  <c:v>40297</c:v>
                </c:pt>
                <c:pt idx="648">
                  <c:v>40298</c:v>
                </c:pt>
                <c:pt idx="649">
                  <c:v>40301</c:v>
                </c:pt>
                <c:pt idx="650">
                  <c:v>40302</c:v>
                </c:pt>
                <c:pt idx="651">
                  <c:v>40303</c:v>
                </c:pt>
                <c:pt idx="652">
                  <c:v>40304</c:v>
                </c:pt>
                <c:pt idx="653">
                  <c:v>40305</c:v>
                </c:pt>
                <c:pt idx="654">
                  <c:v>40308</c:v>
                </c:pt>
                <c:pt idx="655">
                  <c:v>40309</c:v>
                </c:pt>
                <c:pt idx="656">
                  <c:v>40310</c:v>
                </c:pt>
                <c:pt idx="657">
                  <c:v>40311</c:v>
                </c:pt>
                <c:pt idx="658">
                  <c:v>40312</c:v>
                </c:pt>
                <c:pt idx="659">
                  <c:v>40315</c:v>
                </c:pt>
                <c:pt idx="660">
                  <c:v>40316</c:v>
                </c:pt>
                <c:pt idx="661">
                  <c:v>40317</c:v>
                </c:pt>
                <c:pt idx="662">
                  <c:v>40318</c:v>
                </c:pt>
                <c:pt idx="663">
                  <c:v>40319</c:v>
                </c:pt>
                <c:pt idx="664">
                  <c:v>40322</c:v>
                </c:pt>
                <c:pt idx="665">
                  <c:v>40323</c:v>
                </c:pt>
                <c:pt idx="666">
                  <c:v>40324</c:v>
                </c:pt>
                <c:pt idx="667">
                  <c:v>40325</c:v>
                </c:pt>
                <c:pt idx="668">
                  <c:v>40326</c:v>
                </c:pt>
                <c:pt idx="669">
                  <c:v>40329</c:v>
                </c:pt>
                <c:pt idx="670">
                  <c:v>40330</c:v>
                </c:pt>
                <c:pt idx="671">
                  <c:v>40331</c:v>
                </c:pt>
                <c:pt idx="672">
                  <c:v>40332</c:v>
                </c:pt>
                <c:pt idx="673">
                  <c:v>40333</c:v>
                </c:pt>
                <c:pt idx="674">
                  <c:v>40336</c:v>
                </c:pt>
                <c:pt idx="675">
                  <c:v>40337</c:v>
                </c:pt>
                <c:pt idx="676">
                  <c:v>40338</c:v>
                </c:pt>
                <c:pt idx="677">
                  <c:v>40339</c:v>
                </c:pt>
                <c:pt idx="678">
                  <c:v>40340</c:v>
                </c:pt>
                <c:pt idx="679">
                  <c:v>40343</c:v>
                </c:pt>
                <c:pt idx="680">
                  <c:v>40344</c:v>
                </c:pt>
                <c:pt idx="681">
                  <c:v>40345</c:v>
                </c:pt>
                <c:pt idx="682">
                  <c:v>40346</c:v>
                </c:pt>
                <c:pt idx="683">
                  <c:v>40347</c:v>
                </c:pt>
                <c:pt idx="684">
                  <c:v>40350</c:v>
                </c:pt>
                <c:pt idx="685">
                  <c:v>40351</c:v>
                </c:pt>
                <c:pt idx="686">
                  <c:v>40352</c:v>
                </c:pt>
                <c:pt idx="687">
                  <c:v>40353</c:v>
                </c:pt>
                <c:pt idx="688">
                  <c:v>40354</c:v>
                </c:pt>
                <c:pt idx="689">
                  <c:v>40357</c:v>
                </c:pt>
                <c:pt idx="690">
                  <c:v>40358</c:v>
                </c:pt>
                <c:pt idx="691">
                  <c:v>40359</c:v>
                </c:pt>
                <c:pt idx="692">
                  <c:v>40360</c:v>
                </c:pt>
                <c:pt idx="693">
                  <c:v>40361</c:v>
                </c:pt>
                <c:pt idx="694">
                  <c:v>40364</c:v>
                </c:pt>
                <c:pt idx="695">
                  <c:v>40365</c:v>
                </c:pt>
                <c:pt idx="696">
                  <c:v>40366</c:v>
                </c:pt>
                <c:pt idx="697">
                  <c:v>40367</c:v>
                </c:pt>
                <c:pt idx="698">
                  <c:v>40368</c:v>
                </c:pt>
                <c:pt idx="699">
                  <c:v>40371</c:v>
                </c:pt>
                <c:pt idx="700">
                  <c:v>40372</c:v>
                </c:pt>
                <c:pt idx="701">
                  <c:v>40373</c:v>
                </c:pt>
                <c:pt idx="702">
                  <c:v>40374</c:v>
                </c:pt>
                <c:pt idx="703">
                  <c:v>40375</c:v>
                </c:pt>
                <c:pt idx="704">
                  <c:v>40378</c:v>
                </c:pt>
                <c:pt idx="705">
                  <c:v>40379</c:v>
                </c:pt>
                <c:pt idx="706">
                  <c:v>40380</c:v>
                </c:pt>
                <c:pt idx="707">
                  <c:v>40381</c:v>
                </c:pt>
                <c:pt idx="708">
                  <c:v>40382</c:v>
                </c:pt>
                <c:pt idx="709">
                  <c:v>40385</c:v>
                </c:pt>
                <c:pt idx="710">
                  <c:v>40386</c:v>
                </c:pt>
                <c:pt idx="711">
                  <c:v>40387</c:v>
                </c:pt>
                <c:pt idx="712">
                  <c:v>40388</c:v>
                </c:pt>
                <c:pt idx="713">
                  <c:v>40389</c:v>
                </c:pt>
                <c:pt idx="714">
                  <c:v>40392</c:v>
                </c:pt>
                <c:pt idx="715">
                  <c:v>40393</c:v>
                </c:pt>
                <c:pt idx="716">
                  <c:v>40394</c:v>
                </c:pt>
                <c:pt idx="717">
                  <c:v>40395</c:v>
                </c:pt>
                <c:pt idx="718">
                  <c:v>40396</c:v>
                </c:pt>
                <c:pt idx="719">
                  <c:v>40399</c:v>
                </c:pt>
                <c:pt idx="720">
                  <c:v>40400</c:v>
                </c:pt>
                <c:pt idx="721">
                  <c:v>40401</c:v>
                </c:pt>
                <c:pt idx="722">
                  <c:v>40402</c:v>
                </c:pt>
                <c:pt idx="723">
                  <c:v>40403</c:v>
                </c:pt>
                <c:pt idx="724">
                  <c:v>40406</c:v>
                </c:pt>
                <c:pt idx="725">
                  <c:v>40407</c:v>
                </c:pt>
                <c:pt idx="726">
                  <c:v>40408</c:v>
                </c:pt>
                <c:pt idx="727">
                  <c:v>40409</c:v>
                </c:pt>
                <c:pt idx="728">
                  <c:v>40410</c:v>
                </c:pt>
                <c:pt idx="729">
                  <c:v>40413</c:v>
                </c:pt>
                <c:pt idx="730">
                  <c:v>40414</c:v>
                </c:pt>
                <c:pt idx="731">
                  <c:v>40415</c:v>
                </c:pt>
                <c:pt idx="732">
                  <c:v>40416</c:v>
                </c:pt>
                <c:pt idx="733">
                  <c:v>40417</c:v>
                </c:pt>
                <c:pt idx="734">
                  <c:v>40420</c:v>
                </c:pt>
                <c:pt idx="735">
                  <c:v>40421</c:v>
                </c:pt>
                <c:pt idx="736">
                  <c:v>40422</c:v>
                </c:pt>
                <c:pt idx="737">
                  <c:v>40423</c:v>
                </c:pt>
                <c:pt idx="738">
                  <c:v>40424</c:v>
                </c:pt>
                <c:pt idx="739">
                  <c:v>40427</c:v>
                </c:pt>
                <c:pt idx="740">
                  <c:v>40428</c:v>
                </c:pt>
                <c:pt idx="741">
                  <c:v>40429</c:v>
                </c:pt>
                <c:pt idx="742">
                  <c:v>40430</c:v>
                </c:pt>
                <c:pt idx="743">
                  <c:v>40431</c:v>
                </c:pt>
                <c:pt idx="744">
                  <c:v>40434</c:v>
                </c:pt>
                <c:pt idx="745">
                  <c:v>40435</c:v>
                </c:pt>
                <c:pt idx="746">
                  <c:v>40436</c:v>
                </c:pt>
                <c:pt idx="747">
                  <c:v>40437</c:v>
                </c:pt>
                <c:pt idx="748">
                  <c:v>40438</c:v>
                </c:pt>
                <c:pt idx="749">
                  <c:v>40441</c:v>
                </c:pt>
                <c:pt idx="750">
                  <c:v>40442</c:v>
                </c:pt>
                <c:pt idx="751">
                  <c:v>40443</c:v>
                </c:pt>
                <c:pt idx="752">
                  <c:v>40444</c:v>
                </c:pt>
                <c:pt idx="753">
                  <c:v>40445</c:v>
                </c:pt>
                <c:pt idx="754">
                  <c:v>40448</c:v>
                </c:pt>
                <c:pt idx="755">
                  <c:v>40449</c:v>
                </c:pt>
                <c:pt idx="756">
                  <c:v>40450</c:v>
                </c:pt>
                <c:pt idx="757">
                  <c:v>40451</c:v>
                </c:pt>
                <c:pt idx="758">
                  <c:v>40452</c:v>
                </c:pt>
                <c:pt idx="759">
                  <c:v>40455</c:v>
                </c:pt>
                <c:pt idx="760">
                  <c:v>40456</c:v>
                </c:pt>
                <c:pt idx="761">
                  <c:v>40457</c:v>
                </c:pt>
                <c:pt idx="762">
                  <c:v>40458</c:v>
                </c:pt>
                <c:pt idx="763">
                  <c:v>40459</c:v>
                </c:pt>
                <c:pt idx="764">
                  <c:v>40462</c:v>
                </c:pt>
                <c:pt idx="765">
                  <c:v>40463</c:v>
                </c:pt>
                <c:pt idx="766">
                  <c:v>40464</c:v>
                </c:pt>
                <c:pt idx="767">
                  <c:v>40465</c:v>
                </c:pt>
                <c:pt idx="768">
                  <c:v>40466</c:v>
                </c:pt>
                <c:pt idx="769">
                  <c:v>40469</c:v>
                </c:pt>
                <c:pt idx="770">
                  <c:v>40470</c:v>
                </c:pt>
                <c:pt idx="771">
                  <c:v>40471</c:v>
                </c:pt>
                <c:pt idx="772">
                  <c:v>40472</c:v>
                </c:pt>
                <c:pt idx="773">
                  <c:v>40473</c:v>
                </c:pt>
                <c:pt idx="774">
                  <c:v>40476</c:v>
                </c:pt>
                <c:pt idx="775">
                  <c:v>40477</c:v>
                </c:pt>
                <c:pt idx="776">
                  <c:v>40478</c:v>
                </c:pt>
                <c:pt idx="777">
                  <c:v>40479</c:v>
                </c:pt>
                <c:pt idx="778">
                  <c:v>40480</c:v>
                </c:pt>
                <c:pt idx="779">
                  <c:v>40483</c:v>
                </c:pt>
                <c:pt idx="780">
                  <c:v>40484</c:v>
                </c:pt>
                <c:pt idx="781">
                  <c:v>40485</c:v>
                </c:pt>
                <c:pt idx="782">
                  <c:v>40486</c:v>
                </c:pt>
                <c:pt idx="783">
                  <c:v>40487</c:v>
                </c:pt>
                <c:pt idx="784">
                  <c:v>40490</c:v>
                </c:pt>
                <c:pt idx="785">
                  <c:v>40491</c:v>
                </c:pt>
                <c:pt idx="786">
                  <c:v>40492</c:v>
                </c:pt>
                <c:pt idx="787">
                  <c:v>40493</c:v>
                </c:pt>
                <c:pt idx="788">
                  <c:v>40494</c:v>
                </c:pt>
                <c:pt idx="789">
                  <c:v>40497</c:v>
                </c:pt>
                <c:pt idx="790">
                  <c:v>40498</c:v>
                </c:pt>
                <c:pt idx="791">
                  <c:v>40499</c:v>
                </c:pt>
                <c:pt idx="792">
                  <c:v>40500</c:v>
                </c:pt>
                <c:pt idx="793">
                  <c:v>40501</c:v>
                </c:pt>
                <c:pt idx="794">
                  <c:v>40504</c:v>
                </c:pt>
                <c:pt idx="795">
                  <c:v>40505</c:v>
                </c:pt>
                <c:pt idx="796">
                  <c:v>40506</c:v>
                </c:pt>
                <c:pt idx="797">
                  <c:v>40507</c:v>
                </c:pt>
                <c:pt idx="798">
                  <c:v>40508</c:v>
                </c:pt>
                <c:pt idx="799">
                  <c:v>40511</c:v>
                </c:pt>
                <c:pt idx="800">
                  <c:v>40512</c:v>
                </c:pt>
                <c:pt idx="801">
                  <c:v>40513</c:v>
                </c:pt>
                <c:pt idx="802">
                  <c:v>40514</c:v>
                </c:pt>
                <c:pt idx="803">
                  <c:v>40515</c:v>
                </c:pt>
                <c:pt idx="804">
                  <c:v>40518</c:v>
                </c:pt>
                <c:pt idx="805">
                  <c:v>40519</c:v>
                </c:pt>
                <c:pt idx="806">
                  <c:v>40520</c:v>
                </c:pt>
                <c:pt idx="807">
                  <c:v>40521</c:v>
                </c:pt>
                <c:pt idx="808">
                  <c:v>40522</c:v>
                </c:pt>
                <c:pt idx="809">
                  <c:v>40525</c:v>
                </c:pt>
                <c:pt idx="810">
                  <c:v>40526</c:v>
                </c:pt>
                <c:pt idx="811">
                  <c:v>40527</c:v>
                </c:pt>
                <c:pt idx="812">
                  <c:v>40528</c:v>
                </c:pt>
                <c:pt idx="813">
                  <c:v>40529</c:v>
                </c:pt>
                <c:pt idx="814">
                  <c:v>40532</c:v>
                </c:pt>
                <c:pt idx="815">
                  <c:v>40533</c:v>
                </c:pt>
                <c:pt idx="816">
                  <c:v>40534</c:v>
                </c:pt>
                <c:pt idx="817">
                  <c:v>40535</c:v>
                </c:pt>
                <c:pt idx="818">
                  <c:v>40536</c:v>
                </c:pt>
                <c:pt idx="819">
                  <c:v>40539</c:v>
                </c:pt>
                <c:pt idx="820">
                  <c:v>40540</c:v>
                </c:pt>
                <c:pt idx="821">
                  <c:v>40541</c:v>
                </c:pt>
                <c:pt idx="822">
                  <c:v>40542</c:v>
                </c:pt>
                <c:pt idx="823">
                  <c:v>40543</c:v>
                </c:pt>
                <c:pt idx="824">
                  <c:v>40546</c:v>
                </c:pt>
                <c:pt idx="825">
                  <c:v>40547</c:v>
                </c:pt>
                <c:pt idx="826">
                  <c:v>40548</c:v>
                </c:pt>
                <c:pt idx="827">
                  <c:v>40549</c:v>
                </c:pt>
                <c:pt idx="828">
                  <c:v>40550</c:v>
                </c:pt>
                <c:pt idx="829">
                  <c:v>40553</c:v>
                </c:pt>
                <c:pt idx="830">
                  <c:v>40554</c:v>
                </c:pt>
                <c:pt idx="831">
                  <c:v>40555</c:v>
                </c:pt>
                <c:pt idx="832">
                  <c:v>40556</c:v>
                </c:pt>
                <c:pt idx="833">
                  <c:v>40557</c:v>
                </c:pt>
                <c:pt idx="834">
                  <c:v>40560</c:v>
                </c:pt>
                <c:pt idx="835">
                  <c:v>40561</c:v>
                </c:pt>
                <c:pt idx="836">
                  <c:v>40562</c:v>
                </c:pt>
                <c:pt idx="837">
                  <c:v>40563</c:v>
                </c:pt>
                <c:pt idx="838">
                  <c:v>40564</c:v>
                </c:pt>
                <c:pt idx="839">
                  <c:v>40567</c:v>
                </c:pt>
                <c:pt idx="840">
                  <c:v>40568</c:v>
                </c:pt>
                <c:pt idx="841">
                  <c:v>40569</c:v>
                </c:pt>
                <c:pt idx="842">
                  <c:v>40570</c:v>
                </c:pt>
                <c:pt idx="843">
                  <c:v>40571</c:v>
                </c:pt>
                <c:pt idx="844">
                  <c:v>40574</c:v>
                </c:pt>
                <c:pt idx="845">
                  <c:v>40575</c:v>
                </c:pt>
                <c:pt idx="846">
                  <c:v>40576</c:v>
                </c:pt>
                <c:pt idx="847">
                  <c:v>40577</c:v>
                </c:pt>
                <c:pt idx="848">
                  <c:v>40578</c:v>
                </c:pt>
                <c:pt idx="849">
                  <c:v>40581</c:v>
                </c:pt>
                <c:pt idx="850">
                  <c:v>40582</c:v>
                </c:pt>
                <c:pt idx="851">
                  <c:v>40583</c:v>
                </c:pt>
                <c:pt idx="852">
                  <c:v>40584</c:v>
                </c:pt>
                <c:pt idx="853">
                  <c:v>40585</c:v>
                </c:pt>
                <c:pt idx="854">
                  <c:v>40588</c:v>
                </c:pt>
                <c:pt idx="855">
                  <c:v>40589</c:v>
                </c:pt>
                <c:pt idx="856">
                  <c:v>40590</c:v>
                </c:pt>
                <c:pt idx="857">
                  <c:v>40591</c:v>
                </c:pt>
                <c:pt idx="858">
                  <c:v>40592</c:v>
                </c:pt>
                <c:pt idx="859">
                  <c:v>40595</c:v>
                </c:pt>
                <c:pt idx="860">
                  <c:v>40596</c:v>
                </c:pt>
                <c:pt idx="861">
                  <c:v>40597</c:v>
                </c:pt>
                <c:pt idx="862">
                  <c:v>40598</c:v>
                </c:pt>
                <c:pt idx="863">
                  <c:v>40599</c:v>
                </c:pt>
                <c:pt idx="864">
                  <c:v>40602</c:v>
                </c:pt>
                <c:pt idx="865">
                  <c:v>40603</c:v>
                </c:pt>
                <c:pt idx="866">
                  <c:v>40604</c:v>
                </c:pt>
                <c:pt idx="867">
                  <c:v>40605</c:v>
                </c:pt>
                <c:pt idx="868">
                  <c:v>40606</c:v>
                </c:pt>
                <c:pt idx="869">
                  <c:v>40609</c:v>
                </c:pt>
                <c:pt idx="870">
                  <c:v>40610</c:v>
                </c:pt>
                <c:pt idx="871">
                  <c:v>40611</c:v>
                </c:pt>
                <c:pt idx="872">
                  <c:v>40612</c:v>
                </c:pt>
                <c:pt idx="873">
                  <c:v>40613</c:v>
                </c:pt>
                <c:pt idx="874">
                  <c:v>40616</c:v>
                </c:pt>
                <c:pt idx="875">
                  <c:v>40617</c:v>
                </c:pt>
                <c:pt idx="876">
                  <c:v>40618</c:v>
                </c:pt>
                <c:pt idx="877">
                  <c:v>40619</c:v>
                </c:pt>
                <c:pt idx="878">
                  <c:v>40620</c:v>
                </c:pt>
                <c:pt idx="879">
                  <c:v>40623</c:v>
                </c:pt>
                <c:pt idx="880">
                  <c:v>40624</c:v>
                </c:pt>
                <c:pt idx="881">
                  <c:v>40625</c:v>
                </c:pt>
                <c:pt idx="882">
                  <c:v>40626</c:v>
                </c:pt>
                <c:pt idx="883">
                  <c:v>40627</c:v>
                </c:pt>
                <c:pt idx="884">
                  <c:v>40630</c:v>
                </c:pt>
                <c:pt idx="885">
                  <c:v>40631</c:v>
                </c:pt>
                <c:pt idx="886">
                  <c:v>40632</c:v>
                </c:pt>
                <c:pt idx="887">
                  <c:v>40633</c:v>
                </c:pt>
                <c:pt idx="888">
                  <c:v>40634</c:v>
                </c:pt>
                <c:pt idx="889">
                  <c:v>40637</c:v>
                </c:pt>
                <c:pt idx="890">
                  <c:v>40638</c:v>
                </c:pt>
                <c:pt idx="891">
                  <c:v>40639</c:v>
                </c:pt>
                <c:pt idx="892">
                  <c:v>40640</c:v>
                </c:pt>
                <c:pt idx="893">
                  <c:v>40641</c:v>
                </c:pt>
                <c:pt idx="894">
                  <c:v>40644</c:v>
                </c:pt>
                <c:pt idx="895">
                  <c:v>40645</c:v>
                </c:pt>
                <c:pt idx="896">
                  <c:v>40646</c:v>
                </c:pt>
                <c:pt idx="897">
                  <c:v>40647</c:v>
                </c:pt>
                <c:pt idx="898">
                  <c:v>40648</c:v>
                </c:pt>
                <c:pt idx="899">
                  <c:v>40651</c:v>
                </c:pt>
                <c:pt idx="900">
                  <c:v>40652</c:v>
                </c:pt>
                <c:pt idx="901">
                  <c:v>40653</c:v>
                </c:pt>
                <c:pt idx="902">
                  <c:v>40654</c:v>
                </c:pt>
                <c:pt idx="903">
                  <c:v>40659</c:v>
                </c:pt>
                <c:pt idx="904">
                  <c:v>40660</c:v>
                </c:pt>
                <c:pt idx="905">
                  <c:v>40661</c:v>
                </c:pt>
                <c:pt idx="906">
                  <c:v>40662</c:v>
                </c:pt>
                <c:pt idx="907">
                  <c:v>40665</c:v>
                </c:pt>
                <c:pt idx="908">
                  <c:v>40666</c:v>
                </c:pt>
                <c:pt idx="909">
                  <c:v>40667</c:v>
                </c:pt>
                <c:pt idx="910">
                  <c:v>40668</c:v>
                </c:pt>
                <c:pt idx="911">
                  <c:v>40669</c:v>
                </c:pt>
                <c:pt idx="912">
                  <c:v>40672</c:v>
                </c:pt>
                <c:pt idx="913">
                  <c:v>40673</c:v>
                </c:pt>
                <c:pt idx="914">
                  <c:v>40674</c:v>
                </c:pt>
                <c:pt idx="915">
                  <c:v>40675</c:v>
                </c:pt>
                <c:pt idx="916">
                  <c:v>40676</c:v>
                </c:pt>
                <c:pt idx="917">
                  <c:v>40679</c:v>
                </c:pt>
                <c:pt idx="918">
                  <c:v>40680</c:v>
                </c:pt>
                <c:pt idx="919">
                  <c:v>40681</c:v>
                </c:pt>
                <c:pt idx="920">
                  <c:v>40682</c:v>
                </c:pt>
                <c:pt idx="921">
                  <c:v>40683</c:v>
                </c:pt>
                <c:pt idx="922">
                  <c:v>40686</c:v>
                </c:pt>
                <c:pt idx="923">
                  <c:v>40687</c:v>
                </c:pt>
                <c:pt idx="924">
                  <c:v>40688</c:v>
                </c:pt>
                <c:pt idx="925">
                  <c:v>40689</c:v>
                </c:pt>
                <c:pt idx="926">
                  <c:v>40690</c:v>
                </c:pt>
                <c:pt idx="927">
                  <c:v>40693</c:v>
                </c:pt>
                <c:pt idx="928">
                  <c:v>40694</c:v>
                </c:pt>
                <c:pt idx="929">
                  <c:v>40695</c:v>
                </c:pt>
                <c:pt idx="930">
                  <c:v>40696</c:v>
                </c:pt>
                <c:pt idx="931">
                  <c:v>40697</c:v>
                </c:pt>
                <c:pt idx="932">
                  <c:v>40700</c:v>
                </c:pt>
                <c:pt idx="933">
                  <c:v>40701</c:v>
                </c:pt>
                <c:pt idx="934">
                  <c:v>40702</c:v>
                </c:pt>
                <c:pt idx="935">
                  <c:v>40703</c:v>
                </c:pt>
                <c:pt idx="936">
                  <c:v>40704</c:v>
                </c:pt>
                <c:pt idx="937">
                  <c:v>40707</c:v>
                </c:pt>
                <c:pt idx="938">
                  <c:v>40708</c:v>
                </c:pt>
                <c:pt idx="939">
                  <c:v>40709</c:v>
                </c:pt>
                <c:pt idx="940">
                  <c:v>40710</c:v>
                </c:pt>
                <c:pt idx="941">
                  <c:v>40711</c:v>
                </c:pt>
                <c:pt idx="942">
                  <c:v>40714</c:v>
                </c:pt>
                <c:pt idx="943">
                  <c:v>40715</c:v>
                </c:pt>
                <c:pt idx="944">
                  <c:v>40716</c:v>
                </c:pt>
                <c:pt idx="945">
                  <c:v>40717</c:v>
                </c:pt>
                <c:pt idx="946">
                  <c:v>40718</c:v>
                </c:pt>
                <c:pt idx="947">
                  <c:v>40721</c:v>
                </c:pt>
                <c:pt idx="948">
                  <c:v>40722</c:v>
                </c:pt>
                <c:pt idx="949">
                  <c:v>40723</c:v>
                </c:pt>
                <c:pt idx="950">
                  <c:v>40724</c:v>
                </c:pt>
                <c:pt idx="951">
                  <c:v>40725</c:v>
                </c:pt>
                <c:pt idx="952">
                  <c:v>40728</c:v>
                </c:pt>
                <c:pt idx="953">
                  <c:v>40729</c:v>
                </c:pt>
                <c:pt idx="954">
                  <c:v>40730</c:v>
                </c:pt>
                <c:pt idx="955">
                  <c:v>40731</c:v>
                </c:pt>
                <c:pt idx="956">
                  <c:v>40732</c:v>
                </c:pt>
                <c:pt idx="957">
                  <c:v>40735</c:v>
                </c:pt>
                <c:pt idx="958">
                  <c:v>40736</c:v>
                </c:pt>
                <c:pt idx="959">
                  <c:v>40737</c:v>
                </c:pt>
                <c:pt idx="960">
                  <c:v>40738</c:v>
                </c:pt>
                <c:pt idx="961">
                  <c:v>40739</c:v>
                </c:pt>
                <c:pt idx="962">
                  <c:v>40742</c:v>
                </c:pt>
                <c:pt idx="963">
                  <c:v>40743</c:v>
                </c:pt>
                <c:pt idx="964">
                  <c:v>40744</c:v>
                </c:pt>
                <c:pt idx="965">
                  <c:v>40745</c:v>
                </c:pt>
                <c:pt idx="966">
                  <c:v>40746</c:v>
                </c:pt>
                <c:pt idx="967">
                  <c:v>40749</c:v>
                </c:pt>
                <c:pt idx="968">
                  <c:v>40750</c:v>
                </c:pt>
                <c:pt idx="969">
                  <c:v>40751</c:v>
                </c:pt>
                <c:pt idx="970">
                  <c:v>40752</c:v>
                </c:pt>
                <c:pt idx="971">
                  <c:v>40753</c:v>
                </c:pt>
                <c:pt idx="972">
                  <c:v>40756</c:v>
                </c:pt>
                <c:pt idx="973">
                  <c:v>40757</c:v>
                </c:pt>
                <c:pt idx="974">
                  <c:v>40758</c:v>
                </c:pt>
                <c:pt idx="975">
                  <c:v>40759</c:v>
                </c:pt>
                <c:pt idx="976">
                  <c:v>40760</c:v>
                </c:pt>
                <c:pt idx="977">
                  <c:v>40763</c:v>
                </c:pt>
                <c:pt idx="978">
                  <c:v>40764</c:v>
                </c:pt>
                <c:pt idx="979">
                  <c:v>40765</c:v>
                </c:pt>
                <c:pt idx="980">
                  <c:v>40766</c:v>
                </c:pt>
                <c:pt idx="981">
                  <c:v>40767</c:v>
                </c:pt>
                <c:pt idx="982">
                  <c:v>40770</c:v>
                </c:pt>
                <c:pt idx="983">
                  <c:v>40771</c:v>
                </c:pt>
                <c:pt idx="984">
                  <c:v>40772</c:v>
                </c:pt>
                <c:pt idx="985">
                  <c:v>40773</c:v>
                </c:pt>
                <c:pt idx="986">
                  <c:v>40774</c:v>
                </c:pt>
                <c:pt idx="987">
                  <c:v>40777</c:v>
                </c:pt>
                <c:pt idx="988">
                  <c:v>40778</c:v>
                </c:pt>
                <c:pt idx="989">
                  <c:v>40779</c:v>
                </c:pt>
                <c:pt idx="990">
                  <c:v>40780</c:v>
                </c:pt>
                <c:pt idx="991">
                  <c:v>40781</c:v>
                </c:pt>
                <c:pt idx="992">
                  <c:v>40784</c:v>
                </c:pt>
                <c:pt idx="993">
                  <c:v>40785</c:v>
                </c:pt>
                <c:pt idx="994">
                  <c:v>40786</c:v>
                </c:pt>
                <c:pt idx="995">
                  <c:v>40787</c:v>
                </c:pt>
                <c:pt idx="996">
                  <c:v>40788</c:v>
                </c:pt>
                <c:pt idx="997">
                  <c:v>40791</c:v>
                </c:pt>
                <c:pt idx="998">
                  <c:v>40792</c:v>
                </c:pt>
                <c:pt idx="999">
                  <c:v>40793</c:v>
                </c:pt>
                <c:pt idx="1000">
                  <c:v>40794</c:v>
                </c:pt>
                <c:pt idx="1001">
                  <c:v>40795</c:v>
                </c:pt>
                <c:pt idx="1002">
                  <c:v>40798</c:v>
                </c:pt>
                <c:pt idx="1003">
                  <c:v>40799</c:v>
                </c:pt>
                <c:pt idx="1004">
                  <c:v>40800</c:v>
                </c:pt>
                <c:pt idx="1005">
                  <c:v>40801</c:v>
                </c:pt>
                <c:pt idx="1006">
                  <c:v>40802</c:v>
                </c:pt>
                <c:pt idx="1007">
                  <c:v>40805</c:v>
                </c:pt>
                <c:pt idx="1008">
                  <c:v>40806</c:v>
                </c:pt>
                <c:pt idx="1009">
                  <c:v>40807</c:v>
                </c:pt>
                <c:pt idx="1010">
                  <c:v>40808</c:v>
                </c:pt>
                <c:pt idx="1011">
                  <c:v>40809</c:v>
                </c:pt>
                <c:pt idx="1012">
                  <c:v>40812</c:v>
                </c:pt>
                <c:pt idx="1013">
                  <c:v>40813</c:v>
                </c:pt>
                <c:pt idx="1014">
                  <c:v>40814</c:v>
                </c:pt>
                <c:pt idx="1015">
                  <c:v>40815</c:v>
                </c:pt>
                <c:pt idx="1016">
                  <c:v>40816</c:v>
                </c:pt>
                <c:pt idx="1017">
                  <c:v>40819</c:v>
                </c:pt>
                <c:pt idx="1018">
                  <c:v>40820</c:v>
                </c:pt>
                <c:pt idx="1019">
                  <c:v>40821</c:v>
                </c:pt>
                <c:pt idx="1020">
                  <c:v>40822</c:v>
                </c:pt>
                <c:pt idx="1021">
                  <c:v>40823</c:v>
                </c:pt>
                <c:pt idx="1022">
                  <c:v>40826</c:v>
                </c:pt>
                <c:pt idx="1023">
                  <c:v>40827</c:v>
                </c:pt>
                <c:pt idx="1024">
                  <c:v>40828</c:v>
                </c:pt>
                <c:pt idx="1025">
                  <c:v>40829</c:v>
                </c:pt>
                <c:pt idx="1026">
                  <c:v>40830</c:v>
                </c:pt>
                <c:pt idx="1027">
                  <c:v>40833</c:v>
                </c:pt>
                <c:pt idx="1028">
                  <c:v>40834</c:v>
                </c:pt>
                <c:pt idx="1029">
                  <c:v>40835</c:v>
                </c:pt>
                <c:pt idx="1030">
                  <c:v>40836</c:v>
                </c:pt>
                <c:pt idx="1031">
                  <c:v>40837</c:v>
                </c:pt>
                <c:pt idx="1032">
                  <c:v>40840</c:v>
                </c:pt>
                <c:pt idx="1033">
                  <c:v>40841</c:v>
                </c:pt>
                <c:pt idx="1034">
                  <c:v>40842</c:v>
                </c:pt>
                <c:pt idx="1035">
                  <c:v>40843</c:v>
                </c:pt>
                <c:pt idx="1036">
                  <c:v>40844</c:v>
                </c:pt>
                <c:pt idx="1037">
                  <c:v>40847</c:v>
                </c:pt>
                <c:pt idx="1038">
                  <c:v>40848</c:v>
                </c:pt>
                <c:pt idx="1039">
                  <c:v>40849</c:v>
                </c:pt>
                <c:pt idx="1040">
                  <c:v>40850</c:v>
                </c:pt>
                <c:pt idx="1041">
                  <c:v>40851</c:v>
                </c:pt>
                <c:pt idx="1042">
                  <c:v>40854</c:v>
                </c:pt>
                <c:pt idx="1043">
                  <c:v>40855</c:v>
                </c:pt>
                <c:pt idx="1044">
                  <c:v>40856</c:v>
                </c:pt>
                <c:pt idx="1045">
                  <c:v>40857</c:v>
                </c:pt>
                <c:pt idx="1046">
                  <c:v>40858</c:v>
                </c:pt>
                <c:pt idx="1047">
                  <c:v>40861</c:v>
                </c:pt>
                <c:pt idx="1048">
                  <c:v>40862</c:v>
                </c:pt>
                <c:pt idx="1049">
                  <c:v>40863</c:v>
                </c:pt>
                <c:pt idx="1050">
                  <c:v>40864</c:v>
                </c:pt>
                <c:pt idx="1051">
                  <c:v>40865</c:v>
                </c:pt>
                <c:pt idx="1052">
                  <c:v>40868</c:v>
                </c:pt>
                <c:pt idx="1053">
                  <c:v>40869</c:v>
                </c:pt>
                <c:pt idx="1054">
                  <c:v>40870</c:v>
                </c:pt>
                <c:pt idx="1055">
                  <c:v>40871</c:v>
                </c:pt>
                <c:pt idx="1056">
                  <c:v>40872</c:v>
                </c:pt>
                <c:pt idx="1057">
                  <c:v>40875</c:v>
                </c:pt>
                <c:pt idx="1058">
                  <c:v>40876</c:v>
                </c:pt>
                <c:pt idx="1059">
                  <c:v>40877</c:v>
                </c:pt>
                <c:pt idx="1060">
                  <c:v>40878</c:v>
                </c:pt>
                <c:pt idx="1061">
                  <c:v>40879</c:v>
                </c:pt>
                <c:pt idx="1062">
                  <c:v>40882</c:v>
                </c:pt>
                <c:pt idx="1063">
                  <c:v>40883</c:v>
                </c:pt>
                <c:pt idx="1064">
                  <c:v>40884</c:v>
                </c:pt>
                <c:pt idx="1065">
                  <c:v>40885</c:v>
                </c:pt>
                <c:pt idx="1066">
                  <c:v>40886</c:v>
                </c:pt>
                <c:pt idx="1067">
                  <c:v>40889</c:v>
                </c:pt>
                <c:pt idx="1068">
                  <c:v>40890</c:v>
                </c:pt>
                <c:pt idx="1069">
                  <c:v>40891</c:v>
                </c:pt>
                <c:pt idx="1070">
                  <c:v>40892</c:v>
                </c:pt>
                <c:pt idx="1071">
                  <c:v>40893</c:v>
                </c:pt>
                <c:pt idx="1072">
                  <c:v>40896</c:v>
                </c:pt>
                <c:pt idx="1073">
                  <c:v>40897</c:v>
                </c:pt>
                <c:pt idx="1074">
                  <c:v>40898</c:v>
                </c:pt>
                <c:pt idx="1075">
                  <c:v>40899</c:v>
                </c:pt>
                <c:pt idx="1076">
                  <c:v>40900</c:v>
                </c:pt>
                <c:pt idx="1077">
                  <c:v>40904</c:v>
                </c:pt>
                <c:pt idx="1078">
                  <c:v>40905</c:v>
                </c:pt>
                <c:pt idx="1079">
                  <c:v>40906</c:v>
                </c:pt>
                <c:pt idx="1080">
                  <c:v>40907</c:v>
                </c:pt>
                <c:pt idx="1081">
                  <c:v>40910</c:v>
                </c:pt>
                <c:pt idx="1082">
                  <c:v>40911</c:v>
                </c:pt>
                <c:pt idx="1083">
                  <c:v>40912</c:v>
                </c:pt>
                <c:pt idx="1084">
                  <c:v>40913</c:v>
                </c:pt>
                <c:pt idx="1085">
                  <c:v>40914</c:v>
                </c:pt>
                <c:pt idx="1086">
                  <c:v>40917</c:v>
                </c:pt>
                <c:pt idx="1087">
                  <c:v>40918</c:v>
                </c:pt>
                <c:pt idx="1088">
                  <c:v>40919</c:v>
                </c:pt>
                <c:pt idx="1089">
                  <c:v>40920</c:v>
                </c:pt>
                <c:pt idx="1090">
                  <c:v>40921</c:v>
                </c:pt>
                <c:pt idx="1091">
                  <c:v>40924</c:v>
                </c:pt>
                <c:pt idx="1092">
                  <c:v>40925</c:v>
                </c:pt>
                <c:pt idx="1093">
                  <c:v>40926</c:v>
                </c:pt>
                <c:pt idx="1094">
                  <c:v>40927</c:v>
                </c:pt>
                <c:pt idx="1095">
                  <c:v>40928</c:v>
                </c:pt>
                <c:pt idx="1096">
                  <c:v>40931</c:v>
                </c:pt>
                <c:pt idx="1097">
                  <c:v>40932</c:v>
                </c:pt>
                <c:pt idx="1098">
                  <c:v>40933</c:v>
                </c:pt>
                <c:pt idx="1099">
                  <c:v>40934</c:v>
                </c:pt>
                <c:pt idx="1100">
                  <c:v>40935</c:v>
                </c:pt>
                <c:pt idx="1101">
                  <c:v>40938</c:v>
                </c:pt>
                <c:pt idx="1102">
                  <c:v>40939</c:v>
                </c:pt>
                <c:pt idx="1103">
                  <c:v>40940</c:v>
                </c:pt>
                <c:pt idx="1104">
                  <c:v>40941</c:v>
                </c:pt>
                <c:pt idx="1105">
                  <c:v>40942</c:v>
                </c:pt>
                <c:pt idx="1106">
                  <c:v>40945</c:v>
                </c:pt>
                <c:pt idx="1107">
                  <c:v>40946</c:v>
                </c:pt>
                <c:pt idx="1108">
                  <c:v>40947</c:v>
                </c:pt>
                <c:pt idx="1109">
                  <c:v>40948</c:v>
                </c:pt>
                <c:pt idx="1110">
                  <c:v>40949</c:v>
                </c:pt>
                <c:pt idx="1111">
                  <c:v>40952</c:v>
                </c:pt>
                <c:pt idx="1112">
                  <c:v>40953</c:v>
                </c:pt>
                <c:pt idx="1113">
                  <c:v>40954</c:v>
                </c:pt>
                <c:pt idx="1114">
                  <c:v>40955</c:v>
                </c:pt>
                <c:pt idx="1115">
                  <c:v>40956</c:v>
                </c:pt>
                <c:pt idx="1116">
                  <c:v>40959</c:v>
                </c:pt>
                <c:pt idx="1117">
                  <c:v>40960</c:v>
                </c:pt>
                <c:pt idx="1118">
                  <c:v>40961</c:v>
                </c:pt>
                <c:pt idx="1119">
                  <c:v>40962</c:v>
                </c:pt>
                <c:pt idx="1120">
                  <c:v>40963</c:v>
                </c:pt>
                <c:pt idx="1121">
                  <c:v>40966</c:v>
                </c:pt>
                <c:pt idx="1122">
                  <c:v>40967</c:v>
                </c:pt>
                <c:pt idx="1123">
                  <c:v>40968</c:v>
                </c:pt>
                <c:pt idx="1124">
                  <c:v>40969</c:v>
                </c:pt>
                <c:pt idx="1125">
                  <c:v>40970</c:v>
                </c:pt>
                <c:pt idx="1126">
                  <c:v>40973</c:v>
                </c:pt>
                <c:pt idx="1127">
                  <c:v>40974</c:v>
                </c:pt>
                <c:pt idx="1128">
                  <c:v>40975</c:v>
                </c:pt>
                <c:pt idx="1129">
                  <c:v>40976</c:v>
                </c:pt>
                <c:pt idx="1130">
                  <c:v>40977</c:v>
                </c:pt>
                <c:pt idx="1131">
                  <c:v>40980</c:v>
                </c:pt>
                <c:pt idx="1132">
                  <c:v>40981</c:v>
                </c:pt>
                <c:pt idx="1133">
                  <c:v>40982</c:v>
                </c:pt>
                <c:pt idx="1134">
                  <c:v>40983</c:v>
                </c:pt>
                <c:pt idx="1135">
                  <c:v>40984</c:v>
                </c:pt>
                <c:pt idx="1136">
                  <c:v>40987</c:v>
                </c:pt>
                <c:pt idx="1137">
                  <c:v>40988</c:v>
                </c:pt>
                <c:pt idx="1138">
                  <c:v>40989</c:v>
                </c:pt>
                <c:pt idx="1139">
                  <c:v>40990</c:v>
                </c:pt>
                <c:pt idx="1140">
                  <c:v>40991</c:v>
                </c:pt>
                <c:pt idx="1141">
                  <c:v>40994</c:v>
                </c:pt>
                <c:pt idx="1142">
                  <c:v>40995</c:v>
                </c:pt>
                <c:pt idx="1143">
                  <c:v>40996</c:v>
                </c:pt>
                <c:pt idx="1144">
                  <c:v>40997</c:v>
                </c:pt>
                <c:pt idx="1145">
                  <c:v>40998</c:v>
                </c:pt>
                <c:pt idx="1146">
                  <c:v>41001</c:v>
                </c:pt>
                <c:pt idx="1147">
                  <c:v>41002</c:v>
                </c:pt>
                <c:pt idx="1148">
                  <c:v>41003</c:v>
                </c:pt>
                <c:pt idx="1149">
                  <c:v>41004</c:v>
                </c:pt>
                <c:pt idx="1150">
                  <c:v>41009</c:v>
                </c:pt>
                <c:pt idx="1151">
                  <c:v>41010</c:v>
                </c:pt>
                <c:pt idx="1152">
                  <c:v>41011</c:v>
                </c:pt>
                <c:pt idx="1153">
                  <c:v>41012</c:v>
                </c:pt>
                <c:pt idx="1154">
                  <c:v>41015</c:v>
                </c:pt>
                <c:pt idx="1155">
                  <c:v>41016</c:v>
                </c:pt>
                <c:pt idx="1156">
                  <c:v>41017</c:v>
                </c:pt>
                <c:pt idx="1157">
                  <c:v>41018</c:v>
                </c:pt>
                <c:pt idx="1158">
                  <c:v>41019</c:v>
                </c:pt>
                <c:pt idx="1159">
                  <c:v>41022</c:v>
                </c:pt>
                <c:pt idx="1160">
                  <c:v>41023</c:v>
                </c:pt>
                <c:pt idx="1161">
                  <c:v>41024</c:v>
                </c:pt>
                <c:pt idx="1162">
                  <c:v>41025</c:v>
                </c:pt>
                <c:pt idx="1163">
                  <c:v>41026</c:v>
                </c:pt>
                <c:pt idx="1164">
                  <c:v>41029</c:v>
                </c:pt>
                <c:pt idx="1165">
                  <c:v>41030</c:v>
                </c:pt>
                <c:pt idx="1166">
                  <c:v>41031</c:v>
                </c:pt>
                <c:pt idx="1167">
                  <c:v>41032</c:v>
                </c:pt>
                <c:pt idx="1168">
                  <c:v>41033</c:v>
                </c:pt>
                <c:pt idx="1169">
                  <c:v>41036</c:v>
                </c:pt>
                <c:pt idx="1170">
                  <c:v>41037</c:v>
                </c:pt>
                <c:pt idx="1171">
                  <c:v>41038</c:v>
                </c:pt>
                <c:pt idx="1172">
                  <c:v>41039</c:v>
                </c:pt>
                <c:pt idx="1173">
                  <c:v>41040</c:v>
                </c:pt>
                <c:pt idx="1174">
                  <c:v>41043</c:v>
                </c:pt>
                <c:pt idx="1175">
                  <c:v>41044</c:v>
                </c:pt>
                <c:pt idx="1176">
                  <c:v>41045</c:v>
                </c:pt>
                <c:pt idx="1177">
                  <c:v>41046</c:v>
                </c:pt>
                <c:pt idx="1178">
                  <c:v>41047</c:v>
                </c:pt>
                <c:pt idx="1179">
                  <c:v>41050</c:v>
                </c:pt>
                <c:pt idx="1180">
                  <c:v>41051</c:v>
                </c:pt>
                <c:pt idx="1181">
                  <c:v>41052</c:v>
                </c:pt>
                <c:pt idx="1182">
                  <c:v>41053</c:v>
                </c:pt>
                <c:pt idx="1183">
                  <c:v>41054</c:v>
                </c:pt>
                <c:pt idx="1184">
                  <c:v>41057</c:v>
                </c:pt>
                <c:pt idx="1185">
                  <c:v>41058</c:v>
                </c:pt>
                <c:pt idx="1186">
                  <c:v>41059</c:v>
                </c:pt>
                <c:pt idx="1187">
                  <c:v>41060</c:v>
                </c:pt>
                <c:pt idx="1188">
                  <c:v>41061</c:v>
                </c:pt>
                <c:pt idx="1189">
                  <c:v>41064</c:v>
                </c:pt>
                <c:pt idx="1190">
                  <c:v>41065</c:v>
                </c:pt>
                <c:pt idx="1191">
                  <c:v>41066</c:v>
                </c:pt>
                <c:pt idx="1192">
                  <c:v>41067</c:v>
                </c:pt>
                <c:pt idx="1193">
                  <c:v>41068</c:v>
                </c:pt>
                <c:pt idx="1194">
                  <c:v>41071</c:v>
                </c:pt>
                <c:pt idx="1195">
                  <c:v>41072</c:v>
                </c:pt>
                <c:pt idx="1196">
                  <c:v>41073</c:v>
                </c:pt>
                <c:pt idx="1197">
                  <c:v>41074</c:v>
                </c:pt>
                <c:pt idx="1198">
                  <c:v>41075</c:v>
                </c:pt>
                <c:pt idx="1199">
                  <c:v>41078</c:v>
                </c:pt>
                <c:pt idx="1200">
                  <c:v>41079</c:v>
                </c:pt>
                <c:pt idx="1201">
                  <c:v>41080</c:v>
                </c:pt>
                <c:pt idx="1202">
                  <c:v>41081</c:v>
                </c:pt>
                <c:pt idx="1203">
                  <c:v>41082</c:v>
                </c:pt>
                <c:pt idx="1204">
                  <c:v>41085</c:v>
                </c:pt>
                <c:pt idx="1205">
                  <c:v>41086</c:v>
                </c:pt>
                <c:pt idx="1206">
                  <c:v>41087</c:v>
                </c:pt>
                <c:pt idx="1207">
                  <c:v>41088</c:v>
                </c:pt>
                <c:pt idx="1208">
                  <c:v>41089</c:v>
                </c:pt>
                <c:pt idx="1209">
                  <c:v>41092</c:v>
                </c:pt>
                <c:pt idx="1210">
                  <c:v>41093</c:v>
                </c:pt>
                <c:pt idx="1211">
                  <c:v>41094</c:v>
                </c:pt>
                <c:pt idx="1212">
                  <c:v>41095</c:v>
                </c:pt>
                <c:pt idx="1213">
                  <c:v>41096</c:v>
                </c:pt>
                <c:pt idx="1214">
                  <c:v>41099</c:v>
                </c:pt>
                <c:pt idx="1215">
                  <c:v>41100</c:v>
                </c:pt>
                <c:pt idx="1216">
                  <c:v>41101</c:v>
                </c:pt>
                <c:pt idx="1217">
                  <c:v>41102</c:v>
                </c:pt>
                <c:pt idx="1218">
                  <c:v>41103</c:v>
                </c:pt>
                <c:pt idx="1219">
                  <c:v>41106</c:v>
                </c:pt>
                <c:pt idx="1220">
                  <c:v>41107</c:v>
                </c:pt>
                <c:pt idx="1221">
                  <c:v>41108</c:v>
                </c:pt>
                <c:pt idx="1222">
                  <c:v>41109</c:v>
                </c:pt>
                <c:pt idx="1223">
                  <c:v>41110</c:v>
                </c:pt>
                <c:pt idx="1224">
                  <c:v>41113</c:v>
                </c:pt>
                <c:pt idx="1225">
                  <c:v>41114</c:v>
                </c:pt>
                <c:pt idx="1226">
                  <c:v>41115</c:v>
                </c:pt>
                <c:pt idx="1227">
                  <c:v>41116</c:v>
                </c:pt>
                <c:pt idx="1228">
                  <c:v>41117</c:v>
                </c:pt>
                <c:pt idx="1229">
                  <c:v>41120</c:v>
                </c:pt>
                <c:pt idx="1230">
                  <c:v>41121</c:v>
                </c:pt>
                <c:pt idx="1231">
                  <c:v>41122</c:v>
                </c:pt>
                <c:pt idx="1232">
                  <c:v>41123</c:v>
                </c:pt>
                <c:pt idx="1233">
                  <c:v>41124</c:v>
                </c:pt>
                <c:pt idx="1234">
                  <c:v>41127</c:v>
                </c:pt>
                <c:pt idx="1235">
                  <c:v>41128</c:v>
                </c:pt>
                <c:pt idx="1236">
                  <c:v>41129</c:v>
                </c:pt>
                <c:pt idx="1237">
                  <c:v>41130</c:v>
                </c:pt>
                <c:pt idx="1238">
                  <c:v>41131</c:v>
                </c:pt>
                <c:pt idx="1239">
                  <c:v>41134</c:v>
                </c:pt>
                <c:pt idx="1240">
                  <c:v>41135</c:v>
                </c:pt>
                <c:pt idx="1241">
                  <c:v>41136</c:v>
                </c:pt>
                <c:pt idx="1242">
                  <c:v>41137</c:v>
                </c:pt>
                <c:pt idx="1243">
                  <c:v>41138</c:v>
                </c:pt>
                <c:pt idx="1244">
                  <c:v>41141</c:v>
                </c:pt>
                <c:pt idx="1245">
                  <c:v>41142</c:v>
                </c:pt>
                <c:pt idx="1246">
                  <c:v>41143</c:v>
                </c:pt>
                <c:pt idx="1247">
                  <c:v>41144</c:v>
                </c:pt>
                <c:pt idx="1248">
                  <c:v>41145</c:v>
                </c:pt>
                <c:pt idx="1249">
                  <c:v>41148</c:v>
                </c:pt>
                <c:pt idx="1250">
                  <c:v>41149</c:v>
                </c:pt>
                <c:pt idx="1251">
                  <c:v>41150</c:v>
                </c:pt>
                <c:pt idx="1252">
                  <c:v>41151</c:v>
                </c:pt>
                <c:pt idx="1253">
                  <c:v>41152</c:v>
                </c:pt>
                <c:pt idx="1254">
                  <c:v>41155</c:v>
                </c:pt>
                <c:pt idx="1255">
                  <c:v>41156</c:v>
                </c:pt>
                <c:pt idx="1256">
                  <c:v>41157</c:v>
                </c:pt>
                <c:pt idx="1257">
                  <c:v>41158</c:v>
                </c:pt>
                <c:pt idx="1258">
                  <c:v>41159</c:v>
                </c:pt>
                <c:pt idx="1259">
                  <c:v>41162</c:v>
                </c:pt>
                <c:pt idx="1260">
                  <c:v>41163</c:v>
                </c:pt>
                <c:pt idx="1261">
                  <c:v>41164</c:v>
                </c:pt>
                <c:pt idx="1262">
                  <c:v>41165</c:v>
                </c:pt>
                <c:pt idx="1263">
                  <c:v>41166</c:v>
                </c:pt>
                <c:pt idx="1264">
                  <c:v>41169</c:v>
                </c:pt>
                <c:pt idx="1265">
                  <c:v>41170</c:v>
                </c:pt>
                <c:pt idx="1266">
                  <c:v>41171</c:v>
                </c:pt>
                <c:pt idx="1267">
                  <c:v>41172</c:v>
                </c:pt>
                <c:pt idx="1268">
                  <c:v>41173</c:v>
                </c:pt>
                <c:pt idx="1269">
                  <c:v>41176</c:v>
                </c:pt>
                <c:pt idx="1270">
                  <c:v>41177</c:v>
                </c:pt>
                <c:pt idx="1271">
                  <c:v>41178</c:v>
                </c:pt>
                <c:pt idx="1272">
                  <c:v>41179</c:v>
                </c:pt>
                <c:pt idx="1273">
                  <c:v>41180</c:v>
                </c:pt>
                <c:pt idx="1274">
                  <c:v>41183</c:v>
                </c:pt>
                <c:pt idx="1275">
                  <c:v>41184</c:v>
                </c:pt>
                <c:pt idx="1276">
                  <c:v>41185</c:v>
                </c:pt>
                <c:pt idx="1277">
                  <c:v>41186</c:v>
                </c:pt>
                <c:pt idx="1278">
                  <c:v>41187</c:v>
                </c:pt>
                <c:pt idx="1279">
                  <c:v>41190</c:v>
                </c:pt>
                <c:pt idx="1280">
                  <c:v>41191</c:v>
                </c:pt>
                <c:pt idx="1281">
                  <c:v>41192</c:v>
                </c:pt>
                <c:pt idx="1282">
                  <c:v>41193</c:v>
                </c:pt>
                <c:pt idx="1283">
                  <c:v>41194</c:v>
                </c:pt>
                <c:pt idx="1284">
                  <c:v>41197</c:v>
                </c:pt>
                <c:pt idx="1285">
                  <c:v>41198</c:v>
                </c:pt>
                <c:pt idx="1286">
                  <c:v>41199</c:v>
                </c:pt>
                <c:pt idx="1287">
                  <c:v>41200</c:v>
                </c:pt>
                <c:pt idx="1288">
                  <c:v>41201</c:v>
                </c:pt>
                <c:pt idx="1289">
                  <c:v>41204</c:v>
                </c:pt>
                <c:pt idx="1290">
                  <c:v>41205</c:v>
                </c:pt>
                <c:pt idx="1291">
                  <c:v>41206</c:v>
                </c:pt>
                <c:pt idx="1292">
                  <c:v>41207</c:v>
                </c:pt>
                <c:pt idx="1293">
                  <c:v>41208</c:v>
                </c:pt>
                <c:pt idx="1294">
                  <c:v>41211</c:v>
                </c:pt>
                <c:pt idx="1295">
                  <c:v>41212</c:v>
                </c:pt>
                <c:pt idx="1296">
                  <c:v>41213</c:v>
                </c:pt>
                <c:pt idx="1297">
                  <c:v>41214</c:v>
                </c:pt>
                <c:pt idx="1298">
                  <c:v>41215</c:v>
                </c:pt>
                <c:pt idx="1299">
                  <c:v>41218</c:v>
                </c:pt>
                <c:pt idx="1300">
                  <c:v>41219</c:v>
                </c:pt>
                <c:pt idx="1301">
                  <c:v>41220</c:v>
                </c:pt>
                <c:pt idx="1302">
                  <c:v>41221</c:v>
                </c:pt>
                <c:pt idx="1303">
                  <c:v>41222</c:v>
                </c:pt>
                <c:pt idx="1304">
                  <c:v>41225</c:v>
                </c:pt>
                <c:pt idx="1305">
                  <c:v>41226</c:v>
                </c:pt>
                <c:pt idx="1306">
                  <c:v>41227</c:v>
                </c:pt>
                <c:pt idx="1307">
                  <c:v>41228</c:v>
                </c:pt>
                <c:pt idx="1308">
                  <c:v>41229</c:v>
                </c:pt>
                <c:pt idx="1309">
                  <c:v>41232</c:v>
                </c:pt>
                <c:pt idx="1310">
                  <c:v>41233</c:v>
                </c:pt>
                <c:pt idx="1311">
                  <c:v>41234</c:v>
                </c:pt>
                <c:pt idx="1312">
                  <c:v>41235</c:v>
                </c:pt>
                <c:pt idx="1313">
                  <c:v>41236</c:v>
                </c:pt>
                <c:pt idx="1314">
                  <c:v>41239</c:v>
                </c:pt>
                <c:pt idx="1315">
                  <c:v>41240</c:v>
                </c:pt>
                <c:pt idx="1316">
                  <c:v>41241</c:v>
                </c:pt>
                <c:pt idx="1317">
                  <c:v>41242</c:v>
                </c:pt>
                <c:pt idx="1318">
                  <c:v>41243</c:v>
                </c:pt>
                <c:pt idx="1319">
                  <c:v>41246</c:v>
                </c:pt>
                <c:pt idx="1320">
                  <c:v>41247</c:v>
                </c:pt>
                <c:pt idx="1321">
                  <c:v>41248</c:v>
                </c:pt>
                <c:pt idx="1322">
                  <c:v>41249</c:v>
                </c:pt>
                <c:pt idx="1323">
                  <c:v>41250</c:v>
                </c:pt>
                <c:pt idx="1324">
                  <c:v>41253</c:v>
                </c:pt>
                <c:pt idx="1325">
                  <c:v>41254</c:v>
                </c:pt>
                <c:pt idx="1326">
                  <c:v>41255</c:v>
                </c:pt>
                <c:pt idx="1327">
                  <c:v>41256</c:v>
                </c:pt>
                <c:pt idx="1328">
                  <c:v>41257</c:v>
                </c:pt>
                <c:pt idx="1329">
                  <c:v>41260</c:v>
                </c:pt>
                <c:pt idx="1330">
                  <c:v>41261</c:v>
                </c:pt>
                <c:pt idx="1331">
                  <c:v>41262</c:v>
                </c:pt>
                <c:pt idx="1332">
                  <c:v>41263</c:v>
                </c:pt>
                <c:pt idx="1333">
                  <c:v>41264</c:v>
                </c:pt>
                <c:pt idx="1334">
                  <c:v>41267</c:v>
                </c:pt>
                <c:pt idx="1335">
                  <c:v>41270</c:v>
                </c:pt>
                <c:pt idx="1336">
                  <c:v>41271</c:v>
                </c:pt>
                <c:pt idx="1337">
                  <c:v>41274</c:v>
                </c:pt>
                <c:pt idx="1338">
                  <c:v>41276</c:v>
                </c:pt>
                <c:pt idx="1339">
                  <c:v>41277</c:v>
                </c:pt>
                <c:pt idx="1340">
                  <c:v>41278</c:v>
                </c:pt>
                <c:pt idx="1341">
                  <c:v>41281</c:v>
                </c:pt>
                <c:pt idx="1342">
                  <c:v>41282</c:v>
                </c:pt>
                <c:pt idx="1343">
                  <c:v>41283</c:v>
                </c:pt>
                <c:pt idx="1344">
                  <c:v>41284</c:v>
                </c:pt>
                <c:pt idx="1345">
                  <c:v>41285</c:v>
                </c:pt>
                <c:pt idx="1346">
                  <c:v>41288</c:v>
                </c:pt>
                <c:pt idx="1347">
                  <c:v>41289</c:v>
                </c:pt>
                <c:pt idx="1348">
                  <c:v>41290</c:v>
                </c:pt>
                <c:pt idx="1349">
                  <c:v>41291</c:v>
                </c:pt>
                <c:pt idx="1350">
                  <c:v>41292</c:v>
                </c:pt>
                <c:pt idx="1351">
                  <c:v>41295</c:v>
                </c:pt>
                <c:pt idx="1352">
                  <c:v>41296</c:v>
                </c:pt>
                <c:pt idx="1353">
                  <c:v>41297</c:v>
                </c:pt>
                <c:pt idx="1354">
                  <c:v>41298</c:v>
                </c:pt>
                <c:pt idx="1355">
                  <c:v>41299</c:v>
                </c:pt>
                <c:pt idx="1356">
                  <c:v>41302</c:v>
                </c:pt>
                <c:pt idx="1357">
                  <c:v>41303</c:v>
                </c:pt>
                <c:pt idx="1358">
                  <c:v>41304</c:v>
                </c:pt>
                <c:pt idx="1359">
                  <c:v>41305</c:v>
                </c:pt>
                <c:pt idx="1360">
                  <c:v>41306</c:v>
                </c:pt>
                <c:pt idx="1361">
                  <c:v>41309</c:v>
                </c:pt>
                <c:pt idx="1362">
                  <c:v>41310</c:v>
                </c:pt>
                <c:pt idx="1363">
                  <c:v>41311</c:v>
                </c:pt>
                <c:pt idx="1364">
                  <c:v>41312</c:v>
                </c:pt>
                <c:pt idx="1365">
                  <c:v>41313</c:v>
                </c:pt>
                <c:pt idx="1366">
                  <c:v>41316</c:v>
                </c:pt>
                <c:pt idx="1367">
                  <c:v>41317</c:v>
                </c:pt>
                <c:pt idx="1368">
                  <c:v>41318</c:v>
                </c:pt>
                <c:pt idx="1369">
                  <c:v>41319</c:v>
                </c:pt>
                <c:pt idx="1370">
                  <c:v>41320</c:v>
                </c:pt>
                <c:pt idx="1371">
                  <c:v>41323</c:v>
                </c:pt>
                <c:pt idx="1372">
                  <c:v>41324</c:v>
                </c:pt>
                <c:pt idx="1373">
                  <c:v>41325</c:v>
                </c:pt>
                <c:pt idx="1374">
                  <c:v>41326</c:v>
                </c:pt>
                <c:pt idx="1375">
                  <c:v>41327</c:v>
                </c:pt>
                <c:pt idx="1376">
                  <c:v>41330</c:v>
                </c:pt>
                <c:pt idx="1377">
                  <c:v>41331</c:v>
                </c:pt>
                <c:pt idx="1378">
                  <c:v>41332</c:v>
                </c:pt>
                <c:pt idx="1379">
                  <c:v>41333</c:v>
                </c:pt>
                <c:pt idx="1380">
                  <c:v>41334</c:v>
                </c:pt>
                <c:pt idx="1381">
                  <c:v>41337</c:v>
                </c:pt>
                <c:pt idx="1382">
                  <c:v>41338</c:v>
                </c:pt>
                <c:pt idx="1383">
                  <c:v>41339</c:v>
                </c:pt>
                <c:pt idx="1384">
                  <c:v>41340</c:v>
                </c:pt>
                <c:pt idx="1385">
                  <c:v>41341</c:v>
                </c:pt>
                <c:pt idx="1386">
                  <c:v>41344</c:v>
                </c:pt>
                <c:pt idx="1387">
                  <c:v>41345</c:v>
                </c:pt>
                <c:pt idx="1388">
                  <c:v>41346</c:v>
                </c:pt>
                <c:pt idx="1389">
                  <c:v>41347</c:v>
                </c:pt>
                <c:pt idx="1390">
                  <c:v>41348</c:v>
                </c:pt>
                <c:pt idx="1391">
                  <c:v>41351</c:v>
                </c:pt>
                <c:pt idx="1392">
                  <c:v>41352</c:v>
                </c:pt>
                <c:pt idx="1393">
                  <c:v>41353</c:v>
                </c:pt>
                <c:pt idx="1394">
                  <c:v>41354</c:v>
                </c:pt>
                <c:pt idx="1395">
                  <c:v>41355</c:v>
                </c:pt>
                <c:pt idx="1396">
                  <c:v>41358</c:v>
                </c:pt>
                <c:pt idx="1397">
                  <c:v>41359</c:v>
                </c:pt>
                <c:pt idx="1398">
                  <c:v>41360</c:v>
                </c:pt>
                <c:pt idx="1399">
                  <c:v>41361</c:v>
                </c:pt>
                <c:pt idx="1400">
                  <c:v>41366</c:v>
                </c:pt>
                <c:pt idx="1401">
                  <c:v>41367</c:v>
                </c:pt>
                <c:pt idx="1402">
                  <c:v>41368</c:v>
                </c:pt>
                <c:pt idx="1403">
                  <c:v>41369</c:v>
                </c:pt>
                <c:pt idx="1404">
                  <c:v>41372</c:v>
                </c:pt>
                <c:pt idx="1405">
                  <c:v>41373</c:v>
                </c:pt>
                <c:pt idx="1406">
                  <c:v>41374</c:v>
                </c:pt>
                <c:pt idx="1407">
                  <c:v>41375</c:v>
                </c:pt>
                <c:pt idx="1408">
                  <c:v>41376</c:v>
                </c:pt>
                <c:pt idx="1409">
                  <c:v>41379</c:v>
                </c:pt>
                <c:pt idx="1410">
                  <c:v>41380</c:v>
                </c:pt>
                <c:pt idx="1411">
                  <c:v>41381</c:v>
                </c:pt>
                <c:pt idx="1412">
                  <c:v>41382</c:v>
                </c:pt>
                <c:pt idx="1413">
                  <c:v>41383</c:v>
                </c:pt>
                <c:pt idx="1414">
                  <c:v>41386</c:v>
                </c:pt>
                <c:pt idx="1415">
                  <c:v>41387</c:v>
                </c:pt>
                <c:pt idx="1416">
                  <c:v>41388</c:v>
                </c:pt>
                <c:pt idx="1417">
                  <c:v>41389</c:v>
                </c:pt>
                <c:pt idx="1418">
                  <c:v>41390</c:v>
                </c:pt>
                <c:pt idx="1419">
                  <c:v>41393</c:v>
                </c:pt>
                <c:pt idx="1420">
                  <c:v>41394</c:v>
                </c:pt>
                <c:pt idx="1421">
                  <c:v>41395</c:v>
                </c:pt>
                <c:pt idx="1422">
                  <c:v>41396</c:v>
                </c:pt>
                <c:pt idx="1423">
                  <c:v>41397</c:v>
                </c:pt>
                <c:pt idx="1424">
                  <c:v>41400</c:v>
                </c:pt>
                <c:pt idx="1425">
                  <c:v>41401</c:v>
                </c:pt>
                <c:pt idx="1426">
                  <c:v>41402</c:v>
                </c:pt>
                <c:pt idx="1427">
                  <c:v>41403</c:v>
                </c:pt>
                <c:pt idx="1428">
                  <c:v>41404</c:v>
                </c:pt>
                <c:pt idx="1429">
                  <c:v>41407</c:v>
                </c:pt>
                <c:pt idx="1430">
                  <c:v>41408</c:v>
                </c:pt>
                <c:pt idx="1431">
                  <c:v>41409</c:v>
                </c:pt>
                <c:pt idx="1432">
                  <c:v>41410</c:v>
                </c:pt>
                <c:pt idx="1433">
                  <c:v>41411</c:v>
                </c:pt>
                <c:pt idx="1434">
                  <c:v>41414</c:v>
                </c:pt>
                <c:pt idx="1435">
                  <c:v>41415</c:v>
                </c:pt>
                <c:pt idx="1436">
                  <c:v>41416</c:v>
                </c:pt>
                <c:pt idx="1437">
                  <c:v>41417</c:v>
                </c:pt>
                <c:pt idx="1438">
                  <c:v>41418</c:v>
                </c:pt>
                <c:pt idx="1439">
                  <c:v>41421</c:v>
                </c:pt>
                <c:pt idx="1440">
                  <c:v>41422</c:v>
                </c:pt>
                <c:pt idx="1441">
                  <c:v>41423</c:v>
                </c:pt>
                <c:pt idx="1442">
                  <c:v>41424</c:v>
                </c:pt>
                <c:pt idx="1443">
                  <c:v>41425</c:v>
                </c:pt>
                <c:pt idx="1444">
                  <c:v>41428</c:v>
                </c:pt>
                <c:pt idx="1445">
                  <c:v>41429</c:v>
                </c:pt>
                <c:pt idx="1446">
                  <c:v>41430</c:v>
                </c:pt>
                <c:pt idx="1447">
                  <c:v>41431</c:v>
                </c:pt>
                <c:pt idx="1448">
                  <c:v>41432</c:v>
                </c:pt>
                <c:pt idx="1449">
                  <c:v>41435</c:v>
                </c:pt>
                <c:pt idx="1450">
                  <c:v>41436</c:v>
                </c:pt>
                <c:pt idx="1451">
                  <c:v>41437</c:v>
                </c:pt>
                <c:pt idx="1452">
                  <c:v>41438</c:v>
                </c:pt>
                <c:pt idx="1453">
                  <c:v>41439</c:v>
                </c:pt>
                <c:pt idx="1454">
                  <c:v>41442</c:v>
                </c:pt>
                <c:pt idx="1455">
                  <c:v>41443</c:v>
                </c:pt>
                <c:pt idx="1456">
                  <c:v>41444</c:v>
                </c:pt>
                <c:pt idx="1457">
                  <c:v>41445</c:v>
                </c:pt>
                <c:pt idx="1458">
                  <c:v>41446</c:v>
                </c:pt>
                <c:pt idx="1459">
                  <c:v>41449</c:v>
                </c:pt>
                <c:pt idx="1460">
                  <c:v>41450</c:v>
                </c:pt>
                <c:pt idx="1461">
                  <c:v>41451</c:v>
                </c:pt>
                <c:pt idx="1462">
                  <c:v>41452</c:v>
                </c:pt>
                <c:pt idx="1463">
                  <c:v>41453</c:v>
                </c:pt>
                <c:pt idx="1464">
                  <c:v>41456</c:v>
                </c:pt>
                <c:pt idx="1465">
                  <c:v>41457</c:v>
                </c:pt>
                <c:pt idx="1466">
                  <c:v>41458</c:v>
                </c:pt>
                <c:pt idx="1467">
                  <c:v>41459</c:v>
                </c:pt>
                <c:pt idx="1468">
                  <c:v>41460</c:v>
                </c:pt>
                <c:pt idx="1469">
                  <c:v>41463</c:v>
                </c:pt>
                <c:pt idx="1470">
                  <c:v>41464</c:v>
                </c:pt>
                <c:pt idx="1471">
                  <c:v>41465</c:v>
                </c:pt>
                <c:pt idx="1472">
                  <c:v>41466</c:v>
                </c:pt>
                <c:pt idx="1473">
                  <c:v>41467</c:v>
                </c:pt>
                <c:pt idx="1474">
                  <c:v>41470</c:v>
                </c:pt>
                <c:pt idx="1475">
                  <c:v>41471</c:v>
                </c:pt>
                <c:pt idx="1476">
                  <c:v>41472</c:v>
                </c:pt>
                <c:pt idx="1477">
                  <c:v>41473</c:v>
                </c:pt>
                <c:pt idx="1478">
                  <c:v>41474</c:v>
                </c:pt>
                <c:pt idx="1479">
                  <c:v>41477</c:v>
                </c:pt>
                <c:pt idx="1480">
                  <c:v>41478</c:v>
                </c:pt>
                <c:pt idx="1481">
                  <c:v>41479</c:v>
                </c:pt>
                <c:pt idx="1482">
                  <c:v>41480</c:v>
                </c:pt>
                <c:pt idx="1483">
                  <c:v>41481</c:v>
                </c:pt>
                <c:pt idx="1484">
                  <c:v>41484</c:v>
                </c:pt>
                <c:pt idx="1485">
                  <c:v>41485</c:v>
                </c:pt>
                <c:pt idx="1486">
                  <c:v>41486</c:v>
                </c:pt>
                <c:pt idx="1487">
                  <c:v>41487</c:v>
                </c:pt>
                <c:pt idx="1488">
                  <c:v>41488</c:v>
                </c:pt>
                <c:pt idx="1489">
                  <c:v>41491</c:v>
                </c:pt>
                <c:pt idx="1490">
                  <c:v>41492</c:v>
                </c:pt>
                <c:pt idx="1491">
                  <c:v>41493</c:v>
                </c:pt>
                <c:pt idx="1492">
                  <c:v>41494</c:v>
                </c:pt>
                <c:pt idx="1493">
                  <c:v>41495</c:v>
                </c:pt>
                <c:pt idx="1494">
                  <c:v>41498</c:v>
                </c:pt>
                <c:pt idx="1495">
                  <c:v>41499</c:v>
                </c:pt>
                <c:pt idx="1496">
                  <c:v>41500</c:v>
                </c:pt>
                <c:pt idx="1497">
                  <c:v>41501</c:v>
                </c:pt>
                <c:pt idx="1498">
                  <c:v>41502</c:v>
                </c:pt>
                <c:pt idx="1499">
                  <c:v>41505</c:v>
                </c:pt>
                <c:pt idx="1500">
                  <c:v>41506</c:v>
                </c:pt>
                <c:pt idx="1501">
                  <c:v>41507</c:v>
                </c:pt>
                <c:pt idx="1502">
                  <c:v>41508</c:v>
                </c:pt>
                <c:pt idx="1503">
                  <c:v>41509</c:v>
                </c:pt>
                <c:pt idx="1504">
                  <c:v>41512</c:v>
                </c:pt>
                <c:pt idx="1505">
                  <c:v>41513</c:v>
                </c:pt>
                <c:pt idx="1506">
                  <c:v>41514</c:v>
                </c:pt>
                <c:pt idx="1507">
                  <c:v>41515</c:v>
                </c:pt>
                <c:pt idx="1508">
                  <c:v>41516</c:v>
                </c:pt>
                <c:pt idx="1509">
                  <c:v>41519</c:v>
                </c:pt>
                <c:pt idx="1510">
                  <c:v>41520</c:v>
                </c:pt>
                <c:pt idx="1511">
                  <c:v>41521</c:v>
                </c:pt>
                <c:pt idx="1512">
                  <c:v>41522</c:v>
                </c:pt>
                <c:pt idx="1513">
                  <c:v>41523</c:v>
                </c:pt>
                <c:pt idx="1514">
                  <c:v>41526</c:v>
                </c:pt>
                <c:pt idx="1515">
                  <c:v>41527</c:v>
                </c:pt>
                <c:pt idx="1516">
                  <c:v>41528</c:v>
                </c:pt>
                <c:pt idx="1517">
                  <c:v>41529</c:v>
                </c:pt>
                <c:pt idx="1518">
                  <c:v>41530</c:v>
                </c:pt>
                <c:pt idx="1519">
                  <c:v>41533</c:v>
                </c:pt>
                <c:pt idx="1520">
                  <c:v>41534</c:v>
                </c:pt>
                <c:pt idx="1521">
                  <c:v>41535</c:v>
                </c:pt>
                <c:pt idx="1522">
                  <c:v>41536</c:v>
                </c:pt>
                <c:pt idx="1523">
                  <c:v>41537</c:v>
                </c:pt>
                <c:pt idx="1524">
                  <c:v>41540</c:v>
                </c:pt>
                <c:pt idx="1525">
                  <c:v>41541</c:v>
                </c:pt>
                <c:pt idx="1526">
                  <c:v>41542</c:v>
                </c:pt>
                <c:pt idx="1527">
                  <c:v>41543</c:v>
                </c:pt>
                <c:pt idx="1528">
                  <c:v>41544</c:v>
                </c:pt>
                <c:pt idx="1529">
                  <c:v>41547</c:v>
                </c:pt>
                <c:pt idx="1530">
                  <c:v>41548</c:v>
                </c:pt>
                <c:pt idx="1531">
                  <c:v>41549</c:v>
                </c:pt>
                <c:pt idx="1532">
                  <c:v>41550</c:v>
                </c:pt>
                <c:pt idx="1533">
                  <c:v>41551</c:v>
                </c:pt>
                <c:pt idx="1534">
                  <c:v>41554</c:v>
                </c:pt>
                <c:pt idx="1535">
                  <c:v>41555</c:v>
                </c:pt>
                <c:pt idx="1536">
                  <c:v>41556</c:v>
                </c:pt>
                <c:pt idx="1537">
                  <c:v>41557</c:v>
                </c:pt>
                <c:pt idx="1538">
                  <c:v>41558</c:v>
                </c:pt>
                <c:pt idx="1539">
                  <c:v>41561</c:v>
                </c:pt>
                <c:pt idx="1540">
                  <c:v>41562</c:v>
                </c:pt>
                <c:pt idx="1541">
                  <c:v>41563</c:v>
                </c:pt>
                <c:pt idx="1542">
                  <c:v>41564</c:v>
                </c:pt>
                <c:pt idx="1543">
                  <c:v>41565</c:v>
                </c:pt>
                <c:pt idx="1544">
                  <c:v>41568</c:v>
                </c:pt>
                <c:pt idx="1545">
                  <c:v>41569</c:v>
                </c:pt>
                <c:pt idx="1546">
                  <c:v>41570</c:v>
                </c:pt>
                <c:pt idx="1547">
                  <c:v>41571</c:v>
                </c:pt>
                <c:pt idx="1548">
                  <c:v>41572</c:v>
                </c:pt>
                <c:pt idx="1549">
                  <c:v>41575</c:v>
                </c:pt>
                <c:pt idx="1550">
                  <c:v>41576</c:v>
                </c:pt>
                <c:pt idx="1551">
                  <c:v>41577</c:v>
                </c:pt>
                <c:pt idx="1552">
                  <c:v>41578</c:v>
                </c:pt>
                <c:pt idx="1553">
                  <c:v>41579</c:v>
                </c:pt>
                <c:pt idx="1554">
                  <c:v>41582</c:v>
                </c:pt>
                <c:pt idx="1555">
                  <c:v>41583</c:v>
                </c:pt>
                <c:pt idx="1556">
                  <c:v>41584</c:v>
                </c:pt>
                <c:pt idx="1557">
                  <c:v>41585</c:v>
                </c:pt>
                <c:pt idx="1558">
                  <c:v>41586</c:v>
                </c:pt>
                <c:pt idx="1559">
                  <c:v>41589</c:v>
                </c:pt>
                <c:pt idx="1560">
                  <c:v>41590</c:v>
                </c:pt>
                <c:pt idx="1561">
                  <c:v>41591</c:v>
                </c:pt>
                <c:pt idx="1562">
                  <c:v>41592</c:v>
                </c:pt>
                <c:pt idx="1563">
                  <c:v>41593</c:v>
                </c:pt>
                <c:pt idx="1564">
                  <c:v>41596</c:v>
                </c:pt>
                <c:pt idx="1565">
                  <c:v>41597</c:v>
                </c:pt>
                <c:pt idx="1566">
                  <c:v>41598</c:v>
                </c:pt>
                <c:pt idx="1567">
                  <c:v>41599</c:v>
                </c:pt>
                <c:pt idx="1568">
                  <c:v>41600</c:v>
                </c:pt>
                <c:pt idx="1569">
                  <c:v>41603</c:v>
                </c:pt>
                <c:pt idx="1570">
                  <c:v>41604</c:v>
                </c:pt>
                <c:pt idx="1571">
                  <c:v>41605</c:v>
                </c:pt>
                <c:pt idx="1572">
                  <c:v>41606</c:v>
                </c:pt>
                <c:pt idx="1573">
                  <c:v>41607</c:v>
                </c:pt>
                <c:pt idx="1574">
                  <c:v>41610</c:v>
                </c:pt>
                <c:pt idx="1575">
                  <c:v>41611</c:v>
                </c:pt>
                <c:pt idx="1576">
                  <c:v>41612</c:v>
                </c:pt>
                <c:pt idx="1577">
                  <c:v>41613</c:v>
                </c:pt>
                <c:pt idx="1578">
                  <c:v>41614</c:v>
                </c:pt>
                <c:pt idx="1579">
                  <c:v>41617</c:v>
                </c:pt>
                <c:pt idx="1580">
                  <c:v>41618</c:v>
                </c:pt>
                <c:pt idx="1581">
                  <c:v>41619</c:v>
                </c:pt>
                <c:pt idx="1582">
                  <c:v>41620</c:v>
                </c:pt>
                <c:pt idx="1583">
                  <c:v>41621</c:v>
                </c:pt>
                <c:pt idx="1584">
                  <c:v>41624</c:v>
                </c:pt>
                <c:pt idx="1585">
                  <c:v>41625</c:v>
                </c:pt>
                <c:pt idx="1586">
                  <c:v>41626</c:v>
                </c:pt>
                <c:pt idx="1587">
                  <c:v>41627</c:v>
                </c:pt>
                <c:pt idx="1588">
                  <c:v>41628</c:v>
                </c:pt>
                <c:pt idx="1589">
                  <c:v>41631</c:v>
                </c:pt>
                <c:pt idx="1590">
                  <c:v>41632</c:v>
                </c:pt>
                <c:pt idx="1591">
                  <c:v>41635</c:v>
                </c:pt>
                <c:pt idx="1592">
                  <c:v>41638</c:v>
                </c:pt>
                <c:pt idx="1593">
                  <c:v>41639</c:v>
                </c:pt>
                <c:pt idx="1594">
                  <c:v>41641</c:v>
                </c:pt>
                <c:pt idx="1595">
                  <c:v>41642</c:v>
                </c:pt>
                <c:pt idx="1596">
                  <c:v>41645</c:v>
                </c:pt>
                <c:pt idx="1597">
                  <c:v>41646</c:v>
                </c:pt>
                <c:pt idx="1598">
                  <c:v>41647</c:v>
                </c:pt>
                <c:pt idx="1599">
                  <c:v>41648</c:v>
                </c:pt>
                <c:pt idx="1600">
                  <c:v>41649</c:v>
                </c:pt>
                <c:pt idx="1601">
                  <c:v>41652</c:v>
                </c:pt>
                <c:pt idx="1602">
                  <c:v>41653</c:v>
                </c:pt>
                <c:pt idx="1603">
                  <c:v>41654</c:v>
                </c:pt>
                <c:pt idx="1604">
                  <c:v>41655</c:v>
                </c:pt>
                <c:pt idx="1605">
                  <c:v>41656</c:v>
                </c:pt>
                <c:pt idx="1606">
                  <c:v>41659</c:v>
                </c:pt>
                <c:pt idx="1607">
                  <c:v>41660</c:v>
                </c:pt>
                <c:pt idx="1608">
                  <c:v>41661</c:v>
                </c:pt>
                <c:pt idx="1609">
                  <c:v>41662</c:v>
                </c:pt>
                <c:pt idx="1610">
                  <c:v>41663</c:v>
                </c:pt>
                <c:pt idx="1611">
                  <c:v>41666</c:v>
                </c:pt>
                <c:pt idx="1612">
                  <c:v>41667</c:v>
                </c:pt>
                <c:pt idx="1613">
                  <c:v>41668</c:v>
                </c:pt>
                <c:pt idx="1614">
                  <c:v>41669</c:v>
                </c:pt>
                <c:pt idx="1615">
                  <c:v>41670</c:v>
                </c:pt>
                <c:pt idx="1616">
                  <c:v>41673</c:v>
                </c:pt>
                <c:pt idx="1617">
                  <c:v>41674</c:v>
                </c:pt>
                <c:pt idx="1618">
                  <c:v>41675</c:v>
                </c:pt>
                <c:pt idx="1619">
                  <c:v>41676</c:v>
                </c:pt>
                <c:pt idx="1620">
                  <c:v>41677</c:v>
                </c:pt>
                <c:pt idx="1621">
                  <c:v>41680</c:v>
                </c:pt>
                <c:pt idx="1622">
                  <c:v>41681</c:v>
                </c:pt>
                <c:pt idx="1623">
                  <c:v>41682</c:v>
                </c:pt>
                <c:pt idx="1624">
                  <c:v>41683</c:v>
                </c:pt>
                <c:pt idx="1625">
                  <c:v>41684</c:v>
                </c:pt>
                <c:pt idx="1626">
                  <c:v>41687</c:v>
                </c:pt>
                <c:pt idx="1627">
                  <c:v>41688</c:v>
                </c:pt>
                <c:pt idx="1628">
                  <c:v>41689</c:v>
                </c:pt>
                <c:pt idx="1629">
                  <c:v>41690</c:v>
                </c:pt>
                <c:pt idx="1630">
                  <c:v>41691</c:v>
                </c:pt>
                <c:pt idx="1631">
                  <c:v>41694</c:v>
                </c:pt>
                <c:pt idx="1632">
                  <c:v>41695</c:v>
                </c:pt>
                <c:pt idx="1633">
                  <c:v>41696</c:v>
                </c:pt>
                <c:pt idx="1634">
                  <c:v>41697</c:v>
                </c:pt>
                <c:pt idx="1635">
                  <c:v>41698</c:v>
                </c:pt>
                <c:pt idx="1636">
                  <c:v>41701</c:v>
                </c:pt>
                <c:pt idx="1637">
                  <c:v>41702</c:v>
                </c:pt>
                <c:pt idx="1638">
                  <c:v>41703</c:v>
                </c:pt>
                <c:pt idx="1639">
                  <c:v>41704</c:v>
                </c:pt>
                <c:pt idx="1640">
                  <c:v>41705</c:v>
                </c:pt>
                <c:pt idx="1641">
                  <c:v>41708</c:v>
                </c:pt>
                <c:pt idx="1642">
                  <c:v>41709</c:v>
                </c:pt>
                <c:pt idx="1643">
                  <c:v>41710</c:v>
                </c:pt>
                <c:pt idx="1644">
                  <c:v>41711</c:v>
                </c:pt>
                <c:pt idx="1645">
                  <c:v>41712</c:v>
                </c:pt>
                <c:pt idx="1646">
                  <c:v>41715</c:v>
                </c:pt>
                <c:pt idx="1647">
                  <c:v>41716</c:v>
                </c:pt>
                <c:pt idx="1648">
                  <c:v>41717</c:v>
                </c:pt>
                <c:pt idx="1649">
                  <c:v>41718</c:v>
                </c:pt>
                <c:pt idx="1650">
                  <c:v>41719</c:v>
                </c:pt>
                <c:pt idx="1651">
                  <c:v>41722</c:v>
                </c:pt>
                <c:pt idx="1652">
                  <c:v>41723</c:v>
                </c:pt>
                <c:pt idx="1653">
                  <c:v>41724</c:v>
                </c:pt>
                <c:pt idx="1654">
                  <c:v>41725</c:v>
                </c:pt>
                <c:pt idx="1655">
                  <c:v>41726</c:v>
                </c:pt>
                <c:pt idx="1656">
                  <c:v>41729</c:v>
                </c:pt>
                <c:pt idx="1657">
                  <c:v>41730</c:v>
                </c:pt>
                <c:pt idx="1658">
                  <c:v>41731</c:v>
                </c:pt>
                <c:pt idx="1659">
                  <c:v>41732</c:v>
                </c:pt>
                <c:pt idx="1660">
                  <c:v>41733</c:v>
                </c:pt>
                <c:pt idx="1661">
                  <c:v>41736</c:v>
                </c:pt>
                <c:pt idx="1662">
                  <c:v>41737</c:v>
                </c:pt>
                <c:pt idx="1663">
                  <c:v>41738</c:v>
                </c:pt>
                <c:pt idx="1664">
                  <c:v>41739</c:v>
                </c:pt>
                <c:pt idx="1665">
                  <c:v>41740</c:v>
                </c:pt>
                <c:pt idx="1666">
                  <c:v>41743</c:v>
                </c:pt>
                <c:pt idx="1667">
                  <c:v>41744</c:v>
                </c:pt>
                <c:pt idx="1668">
                  <c:v>41745</c:v>
                </c:pt>
                <c:pt idx="1669">
                  <c:v>41746</c:v>
                </c:pt>
                <c:pt idx="1670">
                  <c:v>41751</c:v>
                </c:pt>
                <c:pt idx="1671">
                  <c:v>41752</c:v>
                </c:pt>
                <c:pt idx="1672">
                  <c:v>41753</c:v>
                </c:pt>
                <c:pt idx="1673">
                  <c:v>41754</c:v>
                </c:pt>
                <c:pt idx="1674">
                  <c:v>41757</c:v>
                </c:pt>
                <c:pt idx="1675">
                  <c:v>41758</c:v>
                </c:pt>
                <c:pt idx="1676">
                  <c:v>41759</c:v>
                </c:pt>
                <c:pt idx="1677">
                  <c:v>41760</c:v>
                </c:pt>
                <c:pt idx="1678">
                  <c:v>41761</c:v>
                </c:pt>
                <c:pt idx="1679">
                  <c:v>41764</c:v>
                </c:pt>
                <c:pt idx="1680">
                  <c:v>41765</c:v>
                </c:pt>
                <c:pt idx="1681">
                  <c:v>41766</c:v>
                </c:pt>
                <c:pt idx="1682">
                  <c:v>41767</c:v>
                </c:pt>
                <c:pt idx="1683">
                  <c:v>41768</c:v>
                </c:pt>
                <c:pt idx="1684">
                  <c:v>41771</c:v>
                </c:pt>
                <c:pt idx="1685">
                  <c:v>41772</c:v>
                </c:pt>
                <c:pt idx="1686">
                  <c:v>41773</c:v>
                </c:pt>
                <c:pt idx="1687">
                  <c:v>41774</c:v>
                </c:pt>
                <c:pt idx="1688">
                  <c:v>41775</c:v>
                </c:pt>
                <c:pt idx="1689">
                  <c:v>41778</c:v>
                </c:pt>
                <c:pt idx="1690">
                  <c:v>41779</c:v>
                </c:pt>
                <c:pt idx="1691">
                  <c:v>41780</c:v>
                </c:pt>
                <c:pt idx="1692">
                  <c:v>41781</c:v>
                </c:pt>
                <c:pt idx="1693">
                  <c:v>41782</c:v>
                </c:pt>
                <c:pt idx="1694">
                  <c:v>41785</c:v>
                </c:pt>
                <c:pt idx="1695">
                  <c:v>41786</c:v>
                </c:pt>
                <c:pt idx="1696">
                  <c:v>41787</c:v>
                </c:pt>
                <c:pt idx="1697">
                  <c:v>41788</c:v>
                </c:pt>
                <c:pt idx="1698">
                  <c:v>41789</c:v>
                </c:pt>
                <c:pt idx="1699">
                  <c:v>41792</c:v>
                </c:pt>
                <c:pt idx="1700">
                  <c:v>41793</c:v>
                </c:pt>
                <c:pt idx="1701">
                  <c:v>41794</c:v>
                </c:pt>
                <c:pt idx="1702">
                  <c:v>41795</c:v>
                </c:pt>
                <c:pt idx="1703">
                  <c:v>41796</c:v>
                </c:pt>
                <c:pt idx="1704">
                  <c:v>41799</c:v>
                </c:pt>
                <c:pt idx="1705">
                  <c:v>41800</c:v>
                </c:pt>
                <c:pt idx="1706">
                  <c:v>41801</c:v>
                </c:pt>
                <c:pt idx="1707">
                  <c:v>41802</c:v>
                </c:pt>
                <c:pt idx="1708">
                  <c:v>41803</c:v>
                </c:pt>
                <c:pt idx="1709">
                  <c:v>41806</c:v>
                </c:pt>
                <c:pt idx="1710">
                  <c:v>41807</c:v>
                </c:pt>
                <c:pt idx="1711">
                  <c:v>41808</c:v>
                </c:pt>
                <c:pt idx="1712">
                  <c:v>41809</c:v>
                </c:pt>
                <c:pt idx="1713">
                  <c:v>41810</c:v>
                </c:pt>
                <c:pt idx="1714">
                  <c:v>41813</c:v>
                </c:pt>
                <c:pt idx="1715">
                  <c:v>41814</c:v>
                </c:pt>
                <c:pt idx="1716">
                  <c:v>41815</c:v>
                </c:pt>
                <c:pt idx="1717">
                  <c:v>41816</c:v>
                </c:pt>
                <c:pt idx="1718">
                  <c:v>41817</c:v>
                </c:pt>
                <c:pt idx="1719">
                  <c:v>41820</c:v>
                </c:pt>
                <c:pt idx="1720">
                  <c:v>41821</c:v>
                </c:pt>
                <c:pt idx="1721">
                  <c:v>41822</c:v>
                </c:pt>
                <c:pt idx="1722">
                  <c:v>41823</c:v>
                </c:pt>
                <c:pt idx="1723">
                  <c:v>41824</c:v>
                </c:pt>
                <c:pt idx="1724">
                  <c:v>41827</c:v>
                </c:pt>
                <c:pt idx="1725">
                  <c:v>41828</c:v>
                </c:pt>
                <c:pt idx="1726">
                  <c:v>41829</c:v>
                </c:pt>
                <c:pt idx="1727">
                  <c:v>41830</c:v>
                </c:pt>
                <c:pt idx="1728">
                  <c:v>41831</c:v>
                </c:pt>
                <c:pt idx="1729">
                  <c:v>41834</c:v>
                </c:pt>
                <c:pt idx="1730">
                  <c:v>41835</c:v>
                </c:pt>
                <c:pt idx="1731">
                  <c:v>41836</c:v>
                </c:pt>
                <c:pt idx="1732">
                  <c:v>41837</c:v>
                </c:pt>
                <c:pt idx="1733">
                  <c:v>41838</c:v>
                </c:pt>
                <c:pt idx="1734">
                  <c:v>41841</c:v>
                </c:pt>
                <c:pt idx="1735">
                  <c:v>41842</c:v>
                </c:pt>
                <c:pt idx="1736">
                  <c:v>41843</c:v>
                </c:pt>
                <c:pt idx="1737">
                  <c:v>41844</c:v>
                </c:pt>
                <c:pt idx="1738">
                  <c:v>41845</c:v>
                </c:pt>
                <c:pt idx="1739">
                  <c:v>41848</c:v>
                </c:pt>
                <c:pt idx="1740">
                  <c:v>41849</c:v>
                </c:pt>
                <c:pt idx="1741">
                  <c:v>41850</c:v>
                </c:pt>
                <c:pt idx="1742">
                  <c:v>41851</c:v>
                </c:pt>
                <c:pt idx="1743">
                  <c:v>41852</c:v>
                </c:pt>
                <c:pt idx="1744">
                  <c:v>41855</c:v>
                </c:pt>
                <c:pt idx="1745">
                  <c:v>41856</c:v>
                </c:pt>
                <c:pt idx="1746">
                  <c:v>41857</c:v>
                </c:pt>
                <c:pt idx="1747">
                  <c:v>41858</c:v>
                </c:pt>
                <c:pt idx="1748">
                  <c:v>41859</c:v>
                </c:pt>
                <c:pt idx="1749">
                  <c:v>41862</c:v>
                </c:pt>
                <c:pt idx="1750">
                  <c:v>41863</c:v>
                </c:pt>
                <c:pt idx="1751">
                  <c:v>41864</c:v>
                </c:pt>
                <c:pt idx="1752">
                  <c:v>41865</c:v>
                </c:pt>
                <c:pt idx="1753">
                  <c:v>41866</c:v>
                </c:pt>
                <c:pt idx="1754">
                  <c:v>41869</c:v>
                </c:pt>
                <c:pt idx="1755">
                  <c:v>41870</c:v>
                </c:pt>
                <c:pt idx="1756">
                  <c:v>41871</c:v>
                </c:pt>
                <c:pt idx="1757">
                  <c:v>41872</c:v>
                </c:pt>
                <c:pt idx="1758">
                  <c:v>41873</c:v>
                </c:pt>
                <c:pt idx="1759">
                  <c:v>41876</c:v>
                </c:pt>
                <c:pt idx="1760">
                  <c:v>41877</c:v>
                </c:pt>
                <c:pt idx="1761">
                  <c:v>41878</c:v>
                </c:pt>
                <c:pt idx="1762">
                  <c:v>41879</c:v>
                </c:pt>
                <c:pt idx="1763">
                  <c:v>41880</c:v>
                </c:pt>
                <c:pt idx="1764">
                  <c:v>41883</c:v>
                </c:pt>
                <c:pt idx="1765">
                  <c:v>41884</c:v>
                </c:pt>
                <c:pt idx="1766">
                  <c:v>41885</c:v>
                </c:pt>
                <c:pt idx="1767">
                  <c:v>41886</c:v>
                </c:pt>
                <c:pt idx="1768">
                  <c:v>41887</c:v>
                </c:pt>
                <c:pt idx="1769">
                  <c:v>41890</c:v>
                </c:pt>
                <c:pt idx="1770">
                  <c:v>41891</c:v>
                </c:pt>
                <c:pt idx="1771">
                  <c:v>41892</c:v>
                </c:pt>
                <c:pt idx="1772">
                  <c:v>41893</c:v>
                </c:pt>
                <c:pt idx="1773">
                  <c:v>41894</c:v>
                </c:pt>
                <c:pt idx="1774">
                  <c:v>41897</c:v>
                </c:pt>
                <c:pt idx="1775">
                  <c:v>41898</c:v>
                </c:pt>
                <c:pt idx="1776">
                  <c:v>41899</c:v>
                </c:pt>
                <c:pt idx="1777">
                  <c:v>41900</c:v>
                </c:pt>
                <c:pt idx="1778">
                  <c:v>41901</c:v>
                </c:pt>
                <c:pt idx="1779">
                  <c:v>41904</c:v>
                </c:pt>
                <c:pt idx="1780">
                  <c:v>41905</c:v>
                </c:pt>
                <c:pt idx="1781">
                  <c:v>41906</c:v>
                </c:pt>
                <c:pt idx="1782">
                  <c:v>41907</c:v>
                </c:pt>
                <c:pt idx="1783">
                  <c:v>41908</c:v>
                </c:pt>
                <c:pt idx="1784">
                  <c:v>41911</c:v>
                </c:pt>
                <c:pt idx="1785">
                  <c:v>41912</c:v>
                </c:pt>
                <c:pt idx="1786">
                  <c:v>41913</c:v>
                </c:pt>
                <c:pt idx="1787">
                  <c:v>41914</c:v>
                </c:pt>
                <c:pt idx="1788">
                  <c:v>41915</c:v>
                </c:pt>
                <c:pt idx="1789">
                  <c:v>41918</c:v>
                </c:pt>
                <c:pt idx="1790">
                  <c:v>41919</c:v>
                </c:pt>
                <c:pt idx="1791">
                  <c:v>41920</c:v>
                </c:pt>
                <c:pt idx="1792">
                  <c:v>41921</c:v>
                </c:pt>
                <c:pt idx="1793">
                  <c:v>41922</c:v>
                </c:pt>
                <c:pt idx="1794">
                  <c:v>41925</c:v>
                </c:pt>
                <c:pt idx="1795">
                  <c:v>41926</c:v>
                </c:pt>
                <c:pt idx="1796">
                  <c:v>41927</c:v>
                </c:pt>
                <c:pt idx="1797">
                  <c:v>41928</c:v>
                </c:pt>
                <c:pt idx="1798">
                  <c:v>41929</c:v>
                </c:pt>
                <c:pt idx="1799">
                  <c:v>41932</c:v>
                </c:pt>
                <c:pt idx="1800">
                  <c:v>41933</c:v>
                </c:pt>
                <c:pt idx="1801">
                  <c:v>41934</c:v>
                </c:pt>
                <c:pt idx="1802">
                  <c:v>41935</c:v>
                </c:pt>
                <c:pt idx="1803">
                  <c:v>41936</c:v>
                </c:pt>
                <c:pt idx="1804">
                  <c:v>41939</c:v>
                </c:pt>
                <c:pt idx="1805">
                  <c:v>41940</c:v>
                </c:pt>
                <c:pt idx="1806">
                  <c:v>41941</c:v>
                </c:pt>
                <c:pt idx="1807">
                  <c:v>41942</c:v>
                </c:pt>
                <c:pt idx="1808">
                  <c:v>41943</c:v>
                </c:pt>
                <c:pt idx="1809">
                  <c:v>41946</c:v>
                </c:pt>
                <c:pt idx="1810">
                  <c:v>41947</c:v>
                </c:pt>
                <c:pt idx="1811">
                  <c:v>41948</c:v>
                </c:pt>
                <c:pt idx="1812">
                  <c:v>41949</c:v>
                </c:pt>
                <c:pt idx="1813">
                  <c:v>41950</c:v>
                </c:pt>
                <c:pt idx="1814">
                  <c:v>41953</c:v>
                </c:pt>
                <c:pt idx="1815">
                  <c:v>41954</c:v>
                </c:pt>
                <c:pt idx="1816">
                  <c:v>41955</c:v>
                </c:pt>
                <c:pt idx="1817">
                  <c:v>41956</c:v>
                </c:pt>
                <c:pt idx="1818">
                  <c:v>41957</c:v>
                </c:pt>
                <c:pt idx="1819">
                  <c:v>41960</c:v>
                </c:pt>
                <c:pt idx="1820">
                  <c:v>41961</c:v>
                </c:pt>
                <c:pt idx="1821">
                  <c:v>41962</c:v>
                </c:pt>
                <c:pt idx="1822">
                  <c:v>41963</c:v>
                </c:pt>
                <c:pt idx="1823">
                  <c:v>41964</c:v>
                </c:pt>
                <c:pt idx="1824">
                  <c:v>41967</c:v>
                </c:pt>
                <c:pt idx="1825">
                  <c:v>41968</c:v>
                </c:pt>
                <c:pt idx="1826">
                  <c:v>41969</c:v>
                </c:pt>
                <c:pt idx="1827">
                  <c:v>41970</c:v>
                </c:pt>
                <c:pt idx="1828">
                  <c:v>41971</c:v>
                </c:pt>
                <c:pt idx="1829">
                  <c:v>41974</c:v>
                </c:pt>
                <c:pt idx="1830">
                  <c:v>41975</c:v>
                </c:pt>
                <c:pt idx="1831">
                  <c:v>41976</c:v>
                </c:pt>
                <c:pt idx="1832">
                  <c:v>41977</c:v>
                </c:pt>
                <c:pt idx="1833">
                  <c:v>41978</c:v>
                </c:pt>
                <c:pt idx="1834">
                  <c:v>41981</c:v>
                </c:pt>
                <c:pt idx="1835">
                  <c:v>41982</c:v>
                </c:pt>
                <c:pt idx="1836">
                  <c:v>41983</c:v>
                </c:pt>
                <c:pt idx="1837">
                  <c:v>41984</c:v>
                </c:pt>
                <c:pt idx="1838">
                  <c:v>41985</c:v>
                </c:pt>
                <c:pt idx="1839">
                  <c:v>41988</c:v>
                </c:pt>
                <c:pt idx="1840">
                  <c:v>41989</c:v>
                </c:pt>
                <c:pt idx="1841">
                  <c:v>41990</c:v>
                </c:pt>
                <c:pt idx="1842">
                  <c:v>41991</c:v>
                </c:pt>
                <c:pt idx="1843">
                  <c:v>41992</c:v>
                </c:pt>
                <c:pt idx="1844">
                  <c:v>41995</c:v>
                </c:pt>
                <c:pt idx="1845">
                  <c:v>41996</c:v>
                </c:pt>
                <c:pt idx="1846">
                  <c:v>41997</c:v>
                </c:pt>
                <c:pt idx="1847">
                  <c:v>42002</c:v>
                </c:pt>
                <c:pt idx="1848">
                  <c:v>42003</c:v>
                </c:pt>
                <c:pt idx="1849">
                  <c:v>42004</c:v>
                </c:pt>
                <c:pt idx="1850">
                  <c:v>42006</c:v>
                </c:pt>
                <c:pt idx="1851">
                  <c:v>42009</c:v>
                </c:pt>
                <c:pt idx="1852">
                  <c:v>42010</c:v>
                </c:pt>
                <c:pt idx="1853">
                  <c:v>42011</c:v>
                </c:pt>
                <c:pt idx="1854">
                  <c:v>42012</c:v>
                </c:pt>
                <c:pt idx="1855">
                  <c:v>42013</c:v>
                </c:pt>
                <c:pt idx="1856">
                  <c:v>42016</c:v>
                </c:pt>
                <c:pt idx="1857">
                  <c:v>42017</c:v>
                </c:pt>
                <c:pt idx="1858">
                  <c:v>42018</c:v>
                </c:pt>
                <c:pt idx="1859">
                  <c:v>42019</c:v>
                </c:pt>
                <c:pt idx="1860">
                  <c:v>42020</c:v>
                </c:pt>
                <c:pt idx="1861">
                  <c:v>42023</c:v>
                </c:pt>
                <c:pt idx="1862">
                  <c:v>42024</c:v>
                </c:pt>
                <c:pt idx="1863">
                  <c:v>42025</c:v>
                </c:pt>
                <c:pt idx="1864">
                  <c:v>42026</c:v>
                </c:pt>
                <c:pt idx="1865">
                  <c:v>42027</c:v>
                </c:pt>
                <c:pt idx="1866">
                  <c:v>42030</c:v>
                </c:pt>
                <c:pt idx="1867">
                  <c:v>42031</c:v>
                </c:pt>
                <c:pt idx="1868">
                  <c:v>42032</c:v>
                </c:pt>
                <c:pt idx="1869">
                  <c:v>42033</c:v>
                </c:pt>
                <c:pt idx="1870">
                  <c:v>42034</c:v>
                </c:pt>
                <c:pt idx="1871">
                  <c:v>42037</c:v>
                </c:pt>
                <c:pt idx="1872">
                  <c:v>42038</c:v>
                </c:pt>
                <c:pt idx="1873">
                  <c:v>42039</c:v>
                </c:pt>
                <c:pt idx="1874">
                  <c:v>42040</c:v>
                </c:pt>
                <c:pt idx="1875">
                  <c:v>42041</c:v>
                </c:pt>
                <c:pt idx="1876">
                  <c:v>42044</c:v>
                </c:pt>
                <c:pt idx="1877">
                  <c:v>42045</c:v>
                </c:pt>
                <c:pt idx="1878">
                  <c:v>42046</c:v>
                </c:pt>
                <c:pt idx="1879">
                  <c:v>42047</c:v>
                </c:pt>
                <c:pt idx="1880">
                  <c:v>42048</c:v>
                </c:pt>
                <c:pt idx="1881">
                  <c:v>42051</c:v>
                </c:pt>
                <c:pt idx="1882">
                  <c:v>42052</c:v>
                </c:pt>
                <c:pt idx="1883">
                  <c:v>42053</c:v>
                </c:pt>
                <c:pt idx="1884">
                  <c:v>42054</c:v>
                </c:pt>
                <c:pt idx="1885">
                  <c:v>42055</c:v>
                </c:pt>
                <c:pt idx="1886">
                  <c:v>42058</c:v>
                </c:pt>
                <c:pt idx="1887">
                  <c:v>42059</c:v>
                </c:pt>
                <c:pt idx="1888">
                  <c:v>42060</c:v>
                </c:pt>
                <c:pt idx="1889">
                  <c:v>42061</c:v>
                </c:pt>
                <c:pt idx="1890">
                  <c:v>42062</c:v>
                </c:pt>
                <c:pt idx="1891">
                  <c:v>42065</c:v>
                </c:pt>
                <c:pt idx="1892">
                  <c:v>42066</c:v>
                </c:pt>
                <c:pt idx="1893">
                  <c:v>42067</c:v>
                </c:pt>
                <c:pt idx="1894">
                  <c:v>42068</c:v>
                </c:pt>
                <c:pt idx="1895">
                  <c:v>42069</c:v>
                </c:pt>
                <c:pt idx="1896">
                  <c:v>42072</c:v>
                </c:pt>
                <c:pt idx="1897">
                  <c:v>42073</c:v>
                </c:pt>
                <c:pt idx="1898">
                  <c:v>42074</c:v>
                </c:pt>
                <c:pt idx="1899">
                  <c:v>42075</c:v>
                </c:pt>
                <c:pt idx="1900">
                  <c:v>42076</c:v>
                </c:pt>
                <c:pt idx="1901">
                  <c:v>42079</c:v>
                </c:pt>
                <c:pt idx="1902">
                  <c:v>42080</c:v>
                </c:pt>
                <c:pt idx="1903">
                  <c:v>42081</c:v>
                </c:pt>
                <c:pt idx="1904">
                  <c:v>42082</c:v>
                </c:pt>
                <c:pt idx="1905">
                  <c:v>42083</c:v>
                </c:pt>
                <c:pt idx="1906">
                  <c:v>42086</c:v>
                </c:pt>
                <c:pt idx="1907">
                  <c:v>42087</c:v>
                </c:pt>
                <c:pt idx="1908">
                  <c:v>42088</c:v>
                </c:pt>
                <c:pt idx="1909">
                  <c:v>42089</c:v>
                </c:pt>
                <c:pt idx="1910">
                  <c:v>42090</c:v>
                </c:pt>
                <c:pt idx="1911">
                  <c:v>42093</c:v>
                </c:pt>
                <c:pt idx="1912">
                  <c:v>42094</c:v>
                </c:pt>
                <c:pt idx="1913">
                  <c:v>42095</c:v>
                </c:pt>
                <c:pt idx="1914">
                  <c:v>42096</c:v>
                </c:pt>
                <c:pt idx="1915">
                  <c:v>42101</c:v>
                </c:pt>
                <c:pt idx="1916">
                  <c:v>42102</c:v>
                </c:pt>
                <c:pt idx="1917">
                  <c:v>42103</c:v>
                </c:pt>
                <c:pt idx="1918">
                  <c:v>42104</c:v>
                </c:pt>
                <c:pt idx="1919">
                  <c:v>42107</c:v>
                </c:pt>
                <c:pt idx="1920">
                  <c:v>42108</c:v>
                </c:pt>
                <c:pt idx="1921">
                  <c:v>42109</c:v>
                </c:pt>
                <c:pt idx="1922">
                  <c:v>42110</c:v>
                </c:pt>
                <c:pt idx="1923">
                  <c:v>42111</c:v>
                </c:pt>
                <c:pt idx="1924">
                  <c:v>42114</c:v>
                </c:pt>
                <c:pt idx="1925">
                  <c:v>42115</c:v>
                </c:pt>
                <c:pt idx="1926">
                  <c:v>42116</c:v>
                </c:pt>
                <c:pt idx="1927">
                  <c:v>42117</c:v>
                </c:pt>
                <c:pt idx="1928">
                  <c:v>42118</c:v>
                </c:pt>
                <c:pt idx="1929">
                  <c:v>42121</c:v>
                </c:pt>
                <c:pt idx="1930">
                  <c:v>42122</c:v>
                </c:pt>
                <c:pt idx="1931">
                  <c:v>42123</c:v>
                </c:pt>
                <c:pt idx="1932">
                  <c:v>42124</c:v>
                </c:pt>
                <c:pt idx="1933">
                  <c:v>42128</c:v>
                </c:pt>
                <c:pt idx="1934">
                  <c:v>42129</c:v>
                </c:pt>
                <c:pt idx="1935">
                  <c:v>42130</c:v>
                </c:pt>
                <c:pt idx="1936">
                  <c:v>42131</c:v>
                </c:pt>
                <c:pt idx="1937">
                  <c:v>42132</c:v>
                </c:pt>
                <c:pt idx="1938">
                  <c:v>42135</c:v>
                </c:pt>
                <c:pt idx="1939">
                  <c:v>42136</c:v>
                </c:pt>
                <c:pt idx="1940">
                  <c:v>42137</c:v>
                </c:pt>
                <c:pt idx="1941">
                  <c:v>42138</c:v>
                </c:pt>
                <c:pt idx="1942">
                  <c:v>42139</c:v>
                </c:pt>
                <c:pt idx="1943">
                  <c:v>42142</c:v>
                </c:pt>
                <c:pt idx="1944">
                  <c:v>42143</c:v>
                </c:pt>
                <c:pt idx="1945">
                  <c:v>42144</c:v>
                </c:pt>
                <c:pt idx="1946">
                  <c:v>42145</c:v>
                </c:pt>
                <c:pt idx="1947">
                  <c:v>42146</c:v>
                </c:pt>
                <c:pt idx="1948">
                  <c:v>42149</c:v>
                </c:pt>
                <c:pt idx="1949">
                  <c:v>42150</c:v>
                </c:pt>
                <c:pt idx="1950">
                  <c:v>42151</c:v>
                </c:pt>
                <c:pt idx="1951">
                  <c:v>42152</c:v>
                </c:pt>
                <c:pt idx="1952">
                  <c:v>42153</c:v>
                </c:pt>
                <c:pt idx="1953">
                  <c:v>42156</c:v>
                </c:pt>
                <c:pt idx="1954">
                  <c:v>42157</c:v>
                </c:pt>
                <c:pt idx="1955">
                  <c:v>42158</c:v>
                </c:pt>
                <c:pt idx="1956">
                  <c:v>42159</c:v>
                </c:pt>
                <c:pt idx="1957">
                  <c:v>42160</c:v>
                </c:pt>
                <c:pt idx="1958">
                  <c:v>42163</c:v>
                </c:pt>
                <c:pt idx="1959">
                  <c:v>42164</c:v>
                </c:pt>
                <c:pt idx="1960">
                  <c:v>42165</c:v>
                </c:pt>
                <c:pt idx="1961">
                  <c:v>42166</c:v>
                </c:pt>
                <c:pt idx="1962">
                  <c:v>42167</c:v>
                </c:pt>
                <c:pt idx="1963">
                  <c:v>42170</c:v>
                </c:pt>
                <c:pt idx="1964">
                  <c:v>42171</c:v>
                </c:pt>
                <c:pt idx="1965">
                  <c:v>42172</c:v>
                </c:pt>
                <c:pt idx="1966">
                  <c:v>42173</c:v>
                </c:pt>
                <c:pt idx="1967">
                  <c:v>42174</c:v>
                </c:pt>
                <c:pt idx="1968">
                  <c:v>42177</c:v>
                </c:pt>
                <c:pt idx="1969">
                  <c:v>42178</c:v>
                </c:pt>
                <c:pt idx="1970">
                  <c:v>42179</c:v>
                </c:pt>
                <c:pt idx="1971">
                  <c:v>42180</c:v>
                </c:pt>
                <c:pt idx="1972">
                  <c:v>42181</c:v>
                </c:pt>
                <c:pt idx="1973">
                  <c:v>42184</c:v>
                </c:pt>
                <c:pt idx="1974">
                  <c:v>42185</c:v>
                </c:pt>
                <c:pt idx="1975">
                  <c:v>42186</c:v>
                </c:pt>
                <c:pt idx="1976">
                  <c:v>42187</c:v>
                </c:pt>
                <c:pt idx="1977">
                  <c:v>42188</c:v>
                </c:pt>
                <c:pt idx="1978">
                  <c:v>42191</c:v>
                </c:pt>
                <c:pt idx="1979">
                  <c:v>42192</c:v>
                </c:pt>
                <c:pt idx="1980">
                  <c:v>42193</c:v>
                </c:pt>
                <c:pt idx="1981">
                  <c:v>42194</c:v>
                </c:pt>
                <c:pt idx="1982">
                  <c:v>42195</c:v>
                </c:pt>
                <c:pt idx="1983">
                  <c:v>42198</c:v>
                </c:pt>
                <c:pt idx="1984">
                  <c:v>42199</c:v>
                </c:pt>
                <c:pt idx="1985">
                  <c:v>42200</c:v>
                </c:pt>
                <c:pt idx="1986">
                  <c:v>42201</c:v>
                </c:pt>
                <c:pt idx="1987">
                  <c:v>42202</c:v>
                </c:pt>
                <c:pt idx="1988">
                  <c:v>42205</c:v>
                </c:pt>
                <c:pt idx="1989">
                  <c:v>42206</c:v>
                </c:pt>
                <c:pt idx="1990">
                  <c:v>42207</c:v>
                </c:pt>
                <c:pt idx="1991">
                  <c:v>42208</c:v>
                </c:pt>
                <c:pt idx="1992">
                  <c:v>42209</c:v>
                </c:pt>
                <c:pt idx="1993">
                  <c:v>42212</c:v>
                </c:pt>
                <c:pt idx="1994">
                  <c:v>42213</c:v>
                </c:pt>
                <c:pt idx="1995">
                  <c:v>42214</c:v>
                </c:pt>
                <c:pt idx="1996">
                  <c:v>42215</c:v>
                </c:pt>
                <c:pt idx="1997">
                  <c:v>42216</c:v>
                </c:pt>
                <c:pt idx="1998">
                  <c:v>42219</c:v>
                </c:pt>
                <c:pt idx="1999">
                  <c:v>42220</c:v>
                </c:pt>
                <c:pt idx="2000">
                  <c:v>42221</c:v>
                </c:pt>
                <c:pt idx="2001">
                  <c:v>42222</c:v>
                </c:pt>
                <c:pt idx="2002">
                  <c:v>42223</c:v>
                </c:pt>
                <c:pt idx="2003">
                  <c:v>42226</c:v>
                </c:pt>
                <c:pt idx="2004">
                  <c:v>42227</c:v>
                </c:pt>
                <c:pt idx="2005">
                  <c:v>42228</c:v>
                </c:pt>
                <c:pt idx="2006">
                  <c:v>42229</c:v>
                </c:pt>
                <c:pt idx="2007">
                  <c:v>42230</c:v>
                </c:pt>
                <c:pt idx="2008">
                  <c:v>42233</c:v>
                </c:pt>
                <c:pt idx="2009">
                  <c:v>42234</c:v>
                </c:pt>
                <c:pt idx="2010">
                  <c:v>42235</c:v>
                </c:pt>
                <c:pt idx="2011">
                  <c:v>42236</c:v>
                </c:pt>
                <c:pt idx="2012">
                  <c:v>42237</c:v>
                </c:pt>
                <c:pt idx="2013">
                  <c:v>42240</c:v>
                </c:pt>
                <c:pt idx="2014">
                  <c:v>42241</c:v>
                </c:pt>
                <c:pt idx="2015">
                  <c:v>42242</c:v>
                </c:pt>
                <c:pt idx="2016">
                  <c:v>42243</c:v>
                </c:pt>
                <c:pt idx="2017">
                  <c:v>42244</c:v>
                </c:pt>
                <c:pt idx="2018">
                  <c:v>42247</c:v>
                </c:pt>
                <c:pt idx="2019">
                  <c:v>42248</c:v>
                </c:pt>
                <c:pt idx="2020">
                  <c:v>42249</c:v>
                </c:pt>
                <c:pt idx="2021">
                  <c:v>42250</c:v>
                </c:pt>
                <c:pt idx="2022">
                  <c:v>42251</c:v>
                </c:pt>
                <c:pt idx="2023">
                  <c:v>42254</c:v>
                </c:pt>
                <c:pt idx="2024">
                  <c:v>42255</c:v>
                </c:pt>
                <c:pt idx="2025">
                  <c:v>42256</c:v>
                </c:pt>
                <c:pt idx="2026">
                  <c:v>42257</c:v>
                </c:pt>
                <c:pt idx="2027">
                  <c:v>42258</c:v>
                </c:pt>
                <c:pt idx="2028">
                  <c:v>42261</c:v>
                </c:pt>
                <c:pt idx="2029">
                  <c:v>42262</c:v>
                </c:pt>
                <c:pt idx="2030">
                  <c:v>42263</c:v>
                </c:pt>
                <c:pt idx="2031">
                  <c:v>42264</c:v>
                </c:pt>
                <c:pt idx="2032">
                  <c:v>42265</c:v>
                </c:pt>
                <c:pt idx="2033">
                  <c:v>42268</c:v>
                </c:pt>
                <c:pt idx="2034">
                  <c:v>42269</c:v>
                </c:pt>
                <c:pt idx="2035">
                  <c:v>42270</c:v>
                </c:pt>
                <c:pt idx="2036">
                  <c:v>42271</c:v>
                </c:pt>
                <c:pt idx="2037">
                  <c:v>42272</c:v>
                </c:pt>
                <c:pt idx="2038">
                  <c:v>42275</c:v>
                </c:pt>
                <c:pt idx="2039">
                  <c:v>42276</c:v>
                </c:pt>
                <c:pt idx="2040">
                  <c:v>42277</c:v>
                </c:pt>
                <c:pt idx="2041">
                  <c:v>42278</c:v>
                </c:pt>
                <c:pt idx="2042">
                  <c:v>42279</c:v>
                </c:pt>
                <c:pt idx="2043">
                  <c:v>42282</c:v>
                </c:pt>
                <c:pt idx="2044">
                  <c:v>42283</c:v>
                </c:pt>
                <c:pt idx="2045">
                  <c:v>42284</c:v>
                </c:pt>
                <c:pt idx="2046">
                  <c:v>42285</c:v>
                </c:pt>
                <c:pt idx="2047">
                  <c:v>42286</c:v>
                </c:pt>
                <c:pt idx="2048">
                  <c:v>42289</c:v>
                </c:pt>
                <c:pt idx="2049">
                  <c:v>42290</c:v>
                </c:pt>
                <c:pt idx="2050">
                  <c:v>42291</c:v>
                </c:pt>
                <c:pt idx="2051">
                  <c:v>42292</c:v>
                </c:pt>
                <c:pt idx="2052">
                  <c:v>42293</c:v>
                </c:pt>
                <c:pt idx="2053">
                  <c:v>42296</c:v>
                </c:pt>
                <c:pt idx="2054">
                  <c:v>42297</c:v>
                </c:pt>
                <c:pt idx="2055">
                  <c:v>42298</c:v>
                </c:pt>
                <c:pt idx="2056">
                  <c:v>42299</c:v>
                </c:pt>
                <c:pt idx="2057">
                  <c:v>42300</c:v>
                </c:pt>
                <c:pt idx="2058">
                  <c:v>42303</c:v>
                </c:pt>
                <c:pt idx="2059">
                  <c:v>42304</c:v>
                </c:pt>
                <c:pt idx="2060">
                  <c:v>42305</c:v>
                </c:pt>
                <c:pt idx="2061">
                  <c:v>42306</c:v>
                </c:pt>
                <c:pt idx="2062">
                  <c:v>42307</c:v>
                </c:pt>
                <c:pt idx="2063">
                  <c:v>42310</c:v>
                </c:pt>
                <c:pt idx="2064">
                  <c:v>42311</c:v>
                </c:pt>
                <c:pt idx="2065">
                  <c:v>42312</c:v>
                </c:pt>
                <c:pt idx="2066">
                  <c:v>42313</c:v>
                </c:pt>
                <c:pt idx="2067">
                  <c:v>42314</c:v>
                </c:pt>
                <c:pt idx="2068">
                  <c:v>42317</c:v>
                </c:pt>
                <c:pt idx="2069">
                  <c:v>42318</c:v>
                </c:pt>
                <c:pt idx="2070">
                  <c:v>42319</c:v>
                </c:pt>
                <c:pt idx="2071">
                  <c:v>42320</c:v>
                </c:pt>
                <c:pt idx="2072">
                  <c:v>42321</c:v>
                </c:pt>
                <c:pt idx="2073">
                  <c:v>42324</c:v>
                </c:pt>
                <c:pt idx="2074">
                  <c:v>42325</c:v>
                </c:pt>
                <c:pt idx="2075">
                  <c:v>42326</c:v>
                </c:pt>
                <c:pt idx="2076">
                  <c:v>42327</c:v>
                </c:pt>
                <c:pt idx="2077">
                  <c:v>42328</c:v>
                </c:pt>
                <c:pt idx="2078">
                  <c:v>42331</c:v>
                </c:pt>
                <c:pt idx="2079">
                  <c:v>42332</c:v>
                </c:pt>
                <c:pt idx="2080">
                  <c:v>42333</c:v>
                </c:pt>
                <c:pt idx="2081">
                  <c:v>42334</c:v>
                </c:pt>
                <c:pt idx="2082">
                  <c:v>42335</c:v>
                </c:pt>
                <c:pt idx="2083">
                  <c:v>42338</c:v>
                </c:pt>
                <c:pt idx="2084">
                  <c:v>42339</c:v>
                </c:pt>
                <c:pt idx="2085">
                  <c:v>42340</c:v>
                </c:pt>
                <c:pt idx="2086">
                  <c:v>42341</c:v>
                </c:pt>
                <c:pt idx="2087">
                  <c:v>42342</c:v>
                </c:pt>
                <c:pt idx="2088">
                  <c:v>42345</c:v>
                </c:pt>
                <c:pt idx="2089">
                  <c:v>42346</c:v>
                </c:pt>
                <c:pt idx="2090">
                  <c:v>42347</c:v>
                </c:pt>
                <c:pt idx="2091">
                  <c:v>42348</c:v>
                </c:pt>
                <c:pt idx="2092">
                  <c:v>42349</c:v>
                </c:pt>
                <c:pt idx="2093">
                  <c:v>42352</c:v>
                </c:pt>
                <c:pt idx="2094">
                  <c:v>42353</c:v>
                </c:pt>
                <c:pt idx="2095">
                  <c:v>42354</c:v>
                </c:pt>
                <c:pt idx="2096">
                  <c:v>42355</c:v>
                </c:pt>
                <c:pt idx="2097">
                  <c:v>42356</c:v>
                </c:pt>
                <c:pt idx="2098">
                  <c:v>42359</c:v>
                </c:pt>
                <c:pt idx="2099">
                  <c:v>42360</c:v>
                </c:pt>
                <c:pt idx="2100">
                  <c:v>42361</c:v>
                </c:pt>
                <c:pt idx="2101">
                  <c:v>42362</c:v>
                </c:pt>
                <c:pt idx="2102">
                  <c:v>42366</c:v>
                </c:pt>
                <c:pt idx="2103">
                  <c:v>42367</c:v>
                </c:pt>
                <c:pt idx="2104">
                  <c:v>42368</c:v>
                </c:pt>
                <c:pt idx="2105">
                  <c:v>42369</c:v>
                </c:pt>
                <c:pt idx="2106">
                  <c:v>42373</c:v>
                </c:pt>
                <c:pt idx="2107">
                  <c:v>42374</c:v>
                </c:pt>
                <c:pt idx="2108">
                  <c:v>42375</c:v>
                </c:pt>
                <c:pt idx="2109">
                  <c:v>42376</c:v>
                </c:pt>
                <c:pt idx="2110">
                  <c:v>42377</c:v>
                </c:pt>
                <c:pt idx="2111">
                  <c:v>42380</c:v>
                </c:pt>
                <c:pt idx="2112">
                  <c:v>42381</c:v>
                </c:pt>
                <c:pt idx="2113">
                  <c:v>42382</c:v>
                </c:pt>
                <c:pt idx="2114">
                  <c:v>42383</c:v>
                </c:pt>
                <c:pt idx="2115">
                  <c:v>42384</c:v>
                </c:pt>
                <c:pt idx="2116">
                  <c:v>42387</c:v>
                </c:pt>
                <c:pt idx="2117">
                  <c:v>42388</c:v>
                </c:pt>
                <c:pt idx="2118">
                  <c:v>42389</c:v>
                </c:pt>
                <c:pt idx="2119">
                  <c:v>42390</c:v>
                </c:pt>
                <c:pt idx="2120">
                  <c:v>42391</c:v>
                </c:pt>
                <c:pt idx="2121">
                  <c:v>42394</c:v>
                </c:pt>
                <c:pt idx="2122">
                  <c:v>42395</c:v>
                </c:pt>
                <c:pt idx="2123">
                  <c:v>42396</c:v>
                </c:pt>
                <c:pt idx="2124">
                  <c:v>42397</c:v>
                </c:pt>
                <c:pt idx="2125">
                  <c:v>42398</c:v>
                </c:pt>
                <c:pt idx="2126">
                  <c:v>42401</c:v>
                </c:pt>
                <c:pt idx="2127">
                  <c:v>42402</c:v>
                </c:pt>
                <c:pt idx="2128">
                  <c:v>42403</c:v>
                </c:pt>
                <c:pt idx="2129">
                  <c:v>42404</c:v>
                </c:pt>
                <c:pt idx="2130">
                  <c:v>42405</c:v>
                </c:pt>
                <c:pt idx="2131">
                  <c:v>42408</c:v>
                </c:pt>
                <c:pt idx="2132">
                  <c:v>42409</c:v>
                </c:pt>
                <c:pt idx="2133">
                  <c:v>42410</c:v>
                </c:pt>
                <c:pt idx="2134">
                  <c:v>42411</c:v>
                </c:pt>
                <c:pt idx="2135">
                  <c:v>42412</c:v>
                </c:pt>
                <c:pt idx="2136">
                  <c:v>42415</c:v>
                </c:pt>
                <c:pt idx="2137">
                  <c:v>42416</c:v>
                </c:pt>
                <c:pt idx="2138">
                  <c:v>42417</c:v>
                </c:pt>
                <c:pt idx="2139">
                  <c:v>42418</c:v>
                </c:pt>
                <c:pt idx="2140">
                  <c:v>42419</c:v>
                </c:pt>
                <c:pt idx="2141">
                  <c:v>42422</c:v>
                </c:pt>
                <c:pt idx="2142">
                  <c:v>42423</c:v>
                </c:pt>
                <c:pt idx="2143">
                  <c:v>42424</c:v>
                </c:pt>
                <c:pt idx="2144">
                  <c:v>42425</c:v>
                </c:pt>
                <c:pt idx="2145">
                  <c:v>42426</c:v>
                </c:pt>
                <c:pt idx="2146">
                  <c:v>42429</c:v>
                </c:pt>
                <c:pt idx="2147">
                  <c:v>42430</c:v>
                </c:pt>
                <c:pt idx="2148">
                  <c:v>42431</c:v>
                </c:pt>
                <c:pt idx="2149">
                  <c:v>42432</c:v>
                </c:pt>
                <c:pt idx="2150">
                  <c:v>42433</c:v>
                </c:pt>
                <c:pt idx="2151">
                  <c:v>42436</c:v>
                </c:pt>
                <c:pt idx="2152">
                  <c:v>42437</c:v>
                </c:pt>
                <c:pt idx="2153">
                  <c:v>42438</c:v>
                </c:pt>
                <c:pt idx="2154">
                  <c:v>42439</c:v>
                </c:pt>
                <c:pt idx="2155">
                  <c:v>42440</c:v>
                </c:pt>
                <c:pt idx="2156">
                  <c:v>42443</c:v>
                </c:pt>
                <c:pt idx="2157">
                  <c:v>42444</c:v>
                </c:pt>
                <c:pt idx="2158">
                  <c:v>42445</c:v>
                </c:pt>
                <c:pt idx="2159">
                  <c:v>42446</c:v>
                </c:pt>
                <c:pt idx="2160">
                  <c:v>42447</c:v>
                </c:pt>
                <c:pt idx="2161">
                  <c:v>42450</c:v>
                </c:pt>
                <c:pt idx="2162">
                  <c:v>42451</c:v>
                </c:pt>
                <c:pt idx="2163">
                  <c:v>42452</c:v>
                </c:pt>
                <c:pt idx="2164">
                  <c:v>42453</c:v>
                </c:pt>
                <c:pt idx="2165">
                  <c:v>42458</c:v>
                </c:pt>
                <c:pt idx="2166">
                  <c:v>42459</c:v>
                </c:pt>
                <c:pt idx="2167">
                  <c:v>42460</c:v>
                </c:pt>
                <c:pt idx="2168">
                  <c:v>42461</c:v>
                </c:pt>
                <c:pt idx="2169">
                  <c:v>42464</c:v>
                </c:pt>
                <c:pt idx="2170">
                  <c:v>42465</c:v>
                </c:pt>
                <c:pt idx="2171">
                  <c:v>42466</c:v>
                </c:pt>
                <c:pt idx="2172">
                  <c:v>42467</c:v>
                </c:pt>
                <c:pt idx="2173">
                  <c:v>42468</c:v>
                </c:pt>
                <c:pt idx="2174">
                  <c:v>42471</c:v>
                </c:pt>
                <c:pt idx="2175">
                  <c:v>42472</c:v>
                </c:pt>
                <c:pt idx="2176">
                  <c:v>42473</c:v>
                </c:pt>
                <c:pt idx="2177">
                  <c:v>42474</c:v>
                </c:pt>
                <c:pt idx="2178">
                  <c:v>42475</c:v>
                </c:pt>
                <c:pt idx="2179">
                  <c:v>42478</c:v>
                </c:pt>
                <c:pt idx="2180">
                  <c:v>42479</c:v>
                </c:pt>
                <c:pt idx="2181">
                  <c:v>42480</c:v>
                </c:pt>
                <c:pt idx="2182">
                  <c:v>42481</c:v>
                </c:pt>
                <c:pt idx="2183">
                  <c:v>42482</c:v>
                </c:pt>
                <c:pt idx="2184">
                  <c:v>42485</c:v>
                </c:pt>
                <c:pt idx="2185">
                  <c:v>42486</c:v>
                </c:pt>
                <c:pt idx="2186">
                  <c:v>42487</c:v>
                </c:pt>
                <c:pt idx="2187">
                  <c:v>42488</c:v>
                </c:pt>
                <c:pt idx="2188">
                  <c:v>42489</c:v>
                </c:pt>
                <c:pt idx="2189">
                  <c:v>42492</c:v>
                </c:pt>
                <c:pt idx="2190">
                  <c:v>42493</c:v>
                </c:pt>
                <c:pt idx="2191">
                  <c:v>42494</c:v>
                </c:pt>
                <c:pt idx="2192">
                  <c:v>42495</c:v>
                </c:pt>
                <c:pt idx="2193">
                  <c:v>42496</c:v>
                </c:pt>
                <c:pt idx="2194">
                  <c:v>42499</c:v>
                </c:pt>
                <c:pt idx="2195">
                  <c:v>42500</c:v>
                </c:pt>
                <c:pt idx="2196">
                  <c:v>42501</c:v>
                </c:pt>
                <c:pt idx="2197">
                  <c:v>42502</c:v>
                </c:pt>
                <c:pt idx="2198">
                  <c:v>42503</c:v>
                </c:pt>
                <c:pt idx="2199">
                  <c:v>42506</c:v>
                </c:pt>
                <c:pt idx="2200">
                  <c:v>42507</c:v>
                </c:pt>
                <c:pt idx="2201">
                  <c:v>42508</c:v>
                </c:pt>
                <c:pt idx="2202">
                  <c:v>42509</c:v>
                </c:pt>
                <c:pt idx="2203">
                  <c:v>42510</c:v>
                </c:pt>
                <c:pt idx="2204">
                  <c:v>42513</c:v>
                </c:pt>
                <c:pt idx="2205">
                  <c:v>42514</c:v>
                </c:pt>
                <c:pt idx="2206">
                  <c:v>42515</c:v>
                </c:pt>
                <c:pt idx="2207">
                  <c:v>42516</c:v>
                </c:pt>
                <c:pt idx="2208">
                  <c:v>42517</c:v>
                </c:pt>
                <c:pt idx="2209">
                  <c:v>42520</c:v>
                </c:pt>
                <c:pt idx="2210">
                  <c:v>42521</c:v>
                </c:pt>
                <c:pt idx="2211">
                  <c:v>42522</c:v>
                </c:pt>
                <c:pt idx="2212">
                  <c:v>42523</c:v>
                </c:pt>
                <c:pt idx="2213">
                  <c:v>42524</c:v>
                </c:pt>
                <c:pt idx="2214">
                  <c:v>42527</c:v>
                </c:pt>
                <c:pt idx="2215">
                  <c:v>42528</c:v>
                </c:pt>
                <c:pt idx="2216">
                  <c:v>42529</c:v>
                </c:pt>
                <c:pt idx="2217">
                  <c:v>42530</c:v>
                </c:pt>
                <c:pt idx="2218">
                  <c:v>42531</c:v>
                </c:pt>
                <c:pt idx="2219">
                  <c:v>42534</c:v>
                </c:pt>
                <c:pt idx="2220">
                  <c:v>42535</c:v>
                </c:pt>
                <c:pt idx="2221">
                  <c:v>42536</c:v>
                </c:pt>
                <c:pt idx="2222">
                  <c:v>42537</c:v>
                </c:pt>
                <c:pt idx="2223">
                  <c:v>42538</c:v>
                </c:pt>
                <c:pt idx="2224">
                  <c:v>42541</c:v>
                </c:pt>
                <c:pt idx="2225">
                  <c:v>42542</c:v>
                </c:pt>
                <c:pt idx="2226">
                  <c:v>42543</c:v>
                </c:pt>
                <c:pt idx="2227">
                  <c:v>42544</c:v>
                </c:pt>
                <c:pt idx="2228">
                  <c:v>42545</c:v>
                </c:pt>
                <c:pt idx="2229">
                  <c:v>42548</c:v>
                </c:pt>
                <c:pt idx="2230">
                  <c:v>42549</c:v>
                </c:pt>
                <c:pt idx="2231">
                  <c:v>42550</c:v>
                </c:pt>
                <c:pt idx="2232">
                  <c:v>42551</c:v>
                </c:pt>
                <c:pt idx="2233">
                  <c:v>42552</c:v>
                </c:pt>
                <c:pt idx="2234">
                  <c:v>42555</c:v>
                </c:pt>
                <c:pt idx="2235">
                  <c:v>42556</c:v>
                </c:pt>
                <c:pt idx="2236">
                  <c:v>42557</c:v>
                </c:pt>
                <c:pt idx="2237">
                  <c:v>42558</c:v>
                </c:pt>
                <c:pt idx="2238">
                  <c:v>42559</c:v>
                </c:pt>
                <c:pt idx="2239">
                  <c:v>42562</c:v>
                </c:pt>
                <c:pt idx="2240">
                  <c:v>42563</c:v>
                </c:pt>
                <c:pt idx="2241">
                  <c:v>42564</c:v>
                </c:pt>
                <c:pt idx="2242">
                  <c:v>42565</c:v>
                </c:pt>
                <c:pt idx="2243">
                  <c:v>42566</c:v>
                </c:pt>
                <c:pt idx="2244">
                  <c:v>42569</c:v>
                </c:pt>
                <c:pt idx="2245">
                  <c:v>42570</c:v>
                </c:pt>
                <c:pt idx="2246">
                  <c:v>42571</c:v>
                </c:pt>
                <c:pt idx="2247">
                  <c:v>42572</c:v>
                </c:pt>
                <c:pt idx="2248">
                  <c:v>42573</c:v>
                </c:pt>
                <c:pt idx="2249">
                  <c:v>42576</c:v>
                </c:pt>
                <c:pt idx="2250">
                  <c:v>42577</c:v>
                </c:pt>
                <c:pt idx="2251">
                  <c:v>42578</c:v>
                </c:pt>
                <c:pt idx="2252">
                  <c:v>42579</c:v>
                </c:pt>
                <c:pt idx="2253">
                  <c:v>42580</c:v>
                </c:pt>
                <c:pt idx="2254">
                  <c:v>42583</c:v>
                </c:pt>
                <c:pt idx="2255">
                  <c:v>42584</c:v>
                </c:pt>
                <c:pt idx="2256">
                  <c:v>42585</c:v>
                </c:pt>
                <c:pt idx="2257">
                  <c:v>42586</c:v>
                </c:pt>
                <c:pt idx="2258">
                  <c:v>42587</c:v>
                </c:pt>
                <c:pt idx="2259">
                  <c:v>42590</c:v>
                </c:pt>
                <c:pt idx="2260">
                  <c:v>42591</c:v>
                </c:pt>
                <c:pt idx="2261">
                  <c:v>42592</c:v>
                </c:pt>
                <c:pt idx="2262">
                  <c:v>42593</c:v>
                </c:pt>
                <c:pt idx="2263">
                  <c:v>42594</c:v>
                </c:pt>
                <c:pt idx="2264">
                  <c:v>42597</c:v>
                </c:pt>
                <c:pt idx="2265">
                  <c:v>42598</c:v>
                </c:pt>
                <c:pt idx="2266">
                  <c:v>42599</c:v>
                </c:pt>
                <c:pt idx="2267">
                  <c:v>42600</c:v>
                </c:pt>
                <c:pt idx="2268">
                  <c:v>42601</c:v>
                </c:pt>
                <c:pt idx="2269">
                  <c:v>42604</c:v>
                </c:pt>
                <c:pt idx="2270">
                  <c:v>42605</c:v>
                </c:pt>
                <c:pt idx="2271">
                  <c:v>42606</c:v>
                </c:pt>
                <c:pt idx="2272">
                  <c:v>42607</c:v>
                </c:pt>
                <c:pt idx="2273">
                  <c:v>42608</c:v>
                </c:pt>
                <c:pt idx="2274">
                  <c:v>42611</c:v>
                </c:pt>
                <c:pt idx="2275">
                  <c:v>42612</c:v>
                </c:pt>
                <c:pt idx="2276">
                  <c:v>42613</c:v>
                </c:pt>
                <c:pt idx="2277">
                  <c:v>42614</c:v>
                </c:pt>
                <c:pt idx="2278">
                  <c:v>42615</c:v>
                </c:pt>
                <c:pt idx="2279">
                  <c:v>42618</c:v>
                </c:pt>
                <c:pt idx="2280">
                  <c:v>42619</c:v>
                </c:pt>
                <c:pt idx="2281">
                  <c:v>42620</c:v>
                </c:pt>
                <c:pt idx="2282">
                  <c:v>42621</c:v>
                </c:pt>
                <c:pt idx="2283">
                  <c:v>42622</c:v>
                </c:pt>
                <c:pt idx="2284">
                  <c:v>42625</c:v>
                </c:pt>
                <c:pt idx="2285">
                  <c:v>42626</c:v>
                </c:pt>
                <c:pt idx="2286">
                  <c:v>42627</c:v>
                </c:pt>
                <c:pt idx="2287">
                  <c:v>42628</c:v>
                </c:pt>
                <c:pt idx="2288">
                  <c:v>42629</c:v>
                </c:pt>
                <c:pt idx="2289">
                  <c:v>42632</c:v>
                </c:pt>
                <c:pt idx="2290">
                  <c:v>42633</c:v>
                </c:pt>
                <c:pt idx="2291">
                  <c:v>42634</c:v>
                </c:pt>
                <c:pt idx="2292">
                  <c:v>42635</c:v>
                </c:pt>
                <c:pt idx="2293">
                  <c:v>42636</c:v>
                </c:pt>
                <c:pt idx="2294">
                  <c:v>42639</c:v>
                </c:pt>
                <c:pt idx="2295">
                  <c:v>42640</c:v>
                </c:pt>
                <c:pt idx="2296">
                  <c:v>42641</c:v>
                </c:pt>
                <c:pt idx="2297">
                  <c:v>42642</c:v>
                </c:pt>
                <c:pt idx="2298">
                  <c:v>42643</c:v>
                </c:pt>
                <c:pt idx="2299">
                  <c:v>42646</c:v>
                </c:pt>
                <c:pt idx="2300">
                  <c:v>42647</c:v>
                </c:pt>
                <c:pt idx="2301">
                  <c:v>42648</c:v>
                </c:pt>
                <c:pt idx="2302">
                  <c:v>42649</c:v>
                </c:pt>
                <c:pt idx="2303">
                  <c:v>42650</c:v>
                </c:pt>
                <c:pt idx="2304">
                  <c:v>42653</c:v>
                </c:pt>
                <c:pt idx="2305">
                  <c:v>42654</c:v>
                </c:pt>
                <c:pt idx="2306">
                  <c:v>42655</c:v>
                </c:pt>
                <c:pt idx="2307">
                  <c:v>42656</c:v>
                </c:pt>
                <c:pt idx="2308">
                  <c:v>42657</c:v>
                </c:pt>
                <c:pt idx="2309">
                  <c:v>42660</c:v>
                </c:pt>
                <c:pt idx="2310">
                  <c:v>42661</c:v>
                </c:pt>
                <c:pt idx="2311">
                  <c:v>42662</c:v>
                </c:pt>
                <c:pt idx="2312">
                  <c:v>42663</c:v>
                </c:pt>
                <c:pt idx="2313">
                  <c:v>42664</c:v>
                </c:pt>
                <c:pt idx="2314">
                  <c:v>42667</c:v>
                </c:pt>
                <c:pt idx="2315">
                  <c:v>42668</c:v>
                </c:pt>
                <c:pt idx="2316">
                  <c:v>42669</c:v>
                </c:pt>
                <c:pt idx="2317">
                  <c:v>42670</c:v>
                </c:pt>
                <c:pt idx="2318">
                  <c:v>42671</c:v>
                </c:pt>
                <c:pt idx="2319">
                  <c:v>42674</c:v>
                </c:pt>
                <c:pt idx="2320">
                  <c:v>42675</c:v>
                </c:pt>
                <c:pt idx="2321">
                  <c:v>42676</c:v>
                </c:pt>
                <c:pt idx="2322">
                  <c:v>42677</c:v>
                </c:pt>
                <c:pt idx="2323">
                  <c:v>42678</c:v>
                </c:pt>
                <c:pt idx="2324">
                  <c:v>42681</c:v>
                </c:pt>
                <c:pt idx="2325">
                  <c:v>42682</c:v>
                </c:pt>
                <c:pt idx="2326">
                  <c:v>42683</c:v>
                </c:pt>
                <c:pt idx="2327">
                  <c:v>42684</c:v>
                </c:pt>
                <c:pt idx="2328">
                  <c:v>42685</c:v>
                </c:pt>
                <c:pt idx="2329">
                  <c:v>42688</c:v>
                </c:pt>
                <c:pt idx="2330">
                  <c:v>42689</c:v>
                </c:pt>
                <c:pt idx="2331">
                  <c:v>42690</c:v>
                </c:pt>
                <c:pt idx="2332">
                  <c:v>42691</c:v>
                </c:pt>
                <c:pt idx="2333">
                  <c:v>42692</c:v>
                </c:pt>
                <c:pt idx="2334">
                  <c:v>42695</c:v>
                </c:pt>
                <c:pt idx="2335">
                  <c:v>42696</c:v>
                </c:pt>
                <c:pt idx="2336">
                  <c:v>42697</c:v>
                </c:pt>
                <c:pt idx="2337">
                  <c:v>42698</c:v>
                </c:pt>
                <c:pt idx="2338">
                  <c:v>42699</c:v>
                </c:pt>
                <c:pt idx="2339">
                  <c:v>42702</c:v>
                </c:pt>
                <c:pt idx="2340">
                  <c:v>42703</c:v>
                </c:pt>
                <c:pt idx="2341">
                  <c:v>42704</c:v>
                </c:pt>
                <c:pt idx="2342">
                  <c:v>42705</c:v>
                </c:pt>
                <c:pt idx="2343">
                  <c:v>42706</c:v>
                </c:pt>
                <c:pt idx="2344">
                  <c:v>42709</c:v>
                </c:pt>
                <c:pt idx="2345">
                  <c:v>42710</c:v>
                </c:pt>
                <c:pt idx="2346">
                  <c:v>42711</c:v>
                </c:pt>
                <c:pt idx="2347">
                  <c:v>42712</c:v>
                </c:pt>
                <c:pt idx="2348">
                  <c:v>42713</c:v>
                </c:pt>
                <c:pt idx="2349">
                  <c:v>42716</c:v>
                </c:pt>
                <c:pt idx="2350">
                  <c:v>42717</c:v>
                </c:pt>
                <c:pt idx="2351">
                  <c:v>42718</c:v>
                </c:pt>
                <c:pt idx="2352">
                  <c:v>42719</c:v>
                </c:pt>
                <c:pt idx="2353">
                  <c:v>42720</c:v>
                </c:pt>
                <c:pt idx="2354">
                  <c:v>42723</c:v>
                </c:pt>
                <c:pt idx="2355">
                  <c:v>42724</c:v>
                </c:pt>
                <c:pt idx="2356">
                  <c:v>42725</c:v>
                </c:pt>
                <c:pt idx="2357">
                  <c:v>42726</c:v>
                </c:pt>
                <c:pt idx="2358">
                  <c:v>42727</c:v>
                </c:pt>
                <c:pt idx="2359">
                  <c:v>42731</c:v>
                </c:pt>
                <c:pt idx="2360">
                  <c:v>42732</c:v>
                </c:pt>
                <c:pt idx="2361">
                  <c:v>42733</c:v>
                </c:pt>
                <c:pt idx="2362">
                  <c:v>42734</c:v>
                </c:pt>
                <c:pt idx="2363">
                  <c:v>42737</c:v>
                </c:pt>
                <c:pt idx="2364">
                  <c:v>42738</c:v>
                </c:pt>
                <c:pt idx="2365">
                  <c:v>42739</c:v>
                </c:pt>
                <c:pt idx="2366">
                  <c:v>42740</c:v>
                </c:pt>
                <c:pt idx="2367">
                  <c:v>42741</c:v>
                </c:pt>
                <c:pt idx="2368">
                  <c:v>42744</c:v>
                </c:pt>
                <c:pt idx="2369">
                  <c:v>42745</c:v>
                </c:pt>
                <c:pt idx="2370">
                  <c:v>42746</c:v>
                </c:pt>
                <c:pt idx="2371">
                  <c:v>42747</c:v>
                </c:pt>
                <c:pt idx="2372">
                  <c:v>42748</c:v>
                </c:pt>
                <c:pt idx="2373">
                  <c:v>42751</c:v>
                </c:pt>
                <c:pt idx="2374">
                  <c:v>42752</c:v>
                </c:pt>
                <c:pt idx="2375">
                  <c:v>42753</c:v>
                </c:pt>
                <c:pt idx="2376">
                  <c:v>42754</c:v>
                </c:pt>
                <c:pt idx="2377">
                  <c:v>42755</c:v>
                </c:pt>
                <c:pt idx="2378">
                  <c:v>42758</c:v>
                </c:pt>
                <c:pt idx="2379">
                  <c:v>42759</c:v>
                </c:pt>
                <c:pt idx="2380">
                  <c:v>42760</c:v>
                </c:pt>
                <c:pt idx="2381">
                  <c:v>42761</c:v>
                </c:pt>
                <c:pt idx="2382">
                  <c:v>42762</c:v>
                </c:pt>
                <c:pt idx="2383">
                  <c:v>42765</c:v>
                </c:pt>
                <c:pt idx="2384">
                  <c:v>42766</c:v>
                </c:pt>
                <c:pt idx="2385">
                  <c:v>42767</c:v>
                </c:pt>
                <c:pt idx="2386">
                  <c:v>42768</c:v>
                </c:pt>
                <c:pt idx="2387">
                  <c:v>42769</c:v>
                </c:pt>
                <c:pt idx="2388">
                  <c:v>42772</c:v>
                </c:pt>
                <c:pt idx="2389">
                  <c:v>42773</c:v>
                </c:pt>
                <c:pt idx="2390">
                  <c:v>42774</c:v>
                </c:pt>
                <c:pt idx="2391">
                  <c:v>42775</c:v>
                </c:pt>
                <c:pt idx="2392">
                  <c:v>42776</c:v>
                </c:pt>
                <c:pt idx="2393">
                  <c:v>42779</c:v>
                </c:pt>
                <c:pt idx="2394">
                  <c:v>42780</c:v>
                </c:pt>
                <c:pt idx="2395">
                  <c:v>42781</c:v>
                </c:pt>
                <c:pt idx="2396">
                  <c:v>42782</c:v>
                </c:pt>
                <c:pt idx="2397">
                  <c:v>42783</c:v>
                </c:pt>
                <c:pt idx="2398">
                  <c:v>42786</c:v>
                </c:pt>
                <c:pt idx="2399">
                  <c:v>42787</c:v>
                </c:pt>
                <c:pt idx="2400">
                  <c:v>42788</c:v>
                </c:pt>
                <c:pt idx="2401">
                  <c:v>42789</c:v>
                </c:pt>
                <c:pt idx="2402">
                  <c:v>42790</c:v>
                </c:pt>
                <c:pt idx="2403">
                  <c:v>42793</c:v>
                </c:pt>
                <c:pt idx="2404">
                  <c:v>42794</c:v>
                </c:pt>
                <c:pt idx="2405">
                  <c:v>42795</c:v>
                </c:pt>
                <c:pt idx="2406">
                  <c:v>42796</c:v>
                </c:pt>
                <c:pt idx="2407">
                  <c:v>42797</c:v>
                </c:pt>
                <c:pt idx="2408">
                  <c:v>42800</c:v>
                </c:pt>
                <c:pt idx="2409">
                  <c:v>42801</c:v>
                </c:pt>
                <c:pt idx="2410">
                  <c:v>42802</c:v>
                </c:pt>
                <c:pt idx="2411">
                  <c:v>42803</c:v>
                </c:pt>
                <c:pt idx="2412">
                  <c:v>42804</c:v>
                </c:pt>
                <c:pt idx="2413">
                  <c:v>42807</c:v>
                </c:pt>
                <c:pt idx="2414">
                  <c:v>42808</c:v>
                </c:pt>
                <c:pt idx="2415">
                  <c:v>42809</c:v>
                </c:pt>
                <c:pt idx="2416">
                  <c:v>42810</c:v>
                </c:pt>
                <c:pt idx="2417">
                  <c:v>42811</c:v>
                </c:pt>
                <c:pt idx="2418">
                  <c:v>42814</c:v>
                </c:pt>
                <c:pt idx="2419">
                  <c:v>42815</c:v>
                </c:pt>
                <c:pt idx="2420">
                  <c:v>42816</c:v>
                </c:pt>
                <c:pt idx="2421">
                  <c:v>42817</c:v>
                </c:pt>
                <c:pt idx="2422">
                  <c:v>42818</c:v>
                </c:pt>
                <c:pt idx="2423">
                  <c:v>42821</c:v>
                </c:pt>
                <c:pt idx="2424">
                  <c:v>42822</c:v>
                </c:pt>
                <c:pt idx="2425">
                  <c:v>42823</c:v>
                </c:pt>
                <c:pt idx="2426">
                  <c:v>42824</c:v>
                </c:pt>
                <c:pt idx="2427">
                  <c:v>42825</c:v>
                </c:pt>
                <c:pt idx="2428">
                  <c:v>42828</c:v>
                </c:pt>
                <c:pt idx="2429">
                  <c:v>42829</c:v>
                </c:pt>
                <c:pt idx="2430">
                  <c:v>42830</c:v>
                </c:pt>
                <c:pt idx="2431">
                  <c:v>42831</c:v>
                </c:pt>
                <c:pt idx="2432">
                  <c:v>42832</c:v>
                </c:pt>
                <c:pt idx="2433">
                  <c:v>42835</c:v>
                </c:pt>
                <c:pt idx="2434">
                  <c:v>42836</c:v>
                </c:pt>
                <c:pt idx="2435">
                  <c:v>42837</c:v>
                </c:pt>
                <c:pt idx="2436">
                  <c:v>42838</c:v>
                </c:pt>
                <c:pt idx="2437">
                  <c:v>42843</c:v>
                </c:pt>
                <c:pt idx="2438">
                  <c:v>42844</c:v>
                </c:pt>
                <c:pt idx="2439">
                  <c:v>42845</c:v>
                </c:pt>
                <c:pt idx="2440">
                  <c:v>42846</c:v>
                </c:pt>
                <c:pt idx="2441">
                  <c:v>42849</c:v>
                </c:pt>
                <c:pt idx="2442">
                  <c:v>42850</c:v>
                </c:pt>
                <c:pt idx="2443">
                  <c:v>42851</c:v>
                </c:pt>
                <c:pt idx="2444">
                  <c:v>42852</c:v>
                </c:pt>
                <c:pt idx="2445">
                  <c:v>42853</c:v>
                </c:pt>
                <c:pt idx="2446">
                  <c:v>42856</c:v>
                </c:pt>
                <c:pt idx="2447">
                  <c:v>42857</c:v>
                </c:pt>
                <c:pt idx="2448">
                  <c:v>42858</c:v>
                </c:pt>
                <c:pt idx="2449">
                  <c:v>42859</c:v>
                </c:pt>
                <c:pt idx="2450">
                  <c:v>42860</c:v>
                </c:pt>
                <c:pt idx="2451">
                  <c:v>42863</c:v>
                </c:pt>
                <c:pt idx="2452">
                  <c:v>42864</c:v>
                </c:pt>
                <c:pt idx="2453">
                  <c:v>42865</c:v>
                </c:pt>
                <c:pt idx="2454">
                  <c:v>42866</c:v>
                </c:pt>
                <c:pt idx="2455">
                  <c:v>42867</c:v>
                </c:pt>
                <c:pt idx="2456">
                  <c:v>42870</c:v>
                </c:pt>
                <c:pt idx="2457">
                  <c:v>42871</c:v>
                </c:pt>
                <c:pt idx="2458">
                  <c:v>42872</c:v>
                </c:pt>
                <c:pt idx="2459">
                  <c:v>42873</c:v>
                </c:pt>
                <c:pt idx="2460">
                  <c:v>42874</c:v>
                </c:pt>
                <c:pt idx="2461">
                  <c:v>42877</c:v>
                </c:pt>
                <c:pt idx="2462">
                  <c:v>42878</c:v>
                </c:pt>
                <c:pt idx="2463">
                  <c:v>42879</c:v>
                </c:pt>
                <c:pt idx="2464">
                  <c:v>42880</c:v>
                </c:pt>
                <c:pt idx="2465">
                  <c:v>42881</c:v>
                </c:pt>
                <c:pt idx="2466">
                  <c:v>42884</c:v>
                </c:pt>
                <c:pt idx="2467">
                  <c:v>42885</c:v>
                </c:pt>
                <c:pt idx="2468">
                  <c:v>42886</c:v>
                </c:pt>
                <c:pt idx="2469">
                  <c:v>42887</c:v>
                </c:pt>
                <c:pt idx="2470">
                  <c:v>42888</c:v>
                </c:pt>
                <c:pt idx="2471">
                  <c:v>42891</c:v>
                </c:pt>
                <c:pt idx="2472">
                  <c:v>42892</c:v>
                </c:pt>
                <c:pt idx="2473">
                  <c:v>42893</c:v>
                </c:pt>
                <c:pt idx="2474">
                  <c:v>42894</c:v>
                </c:pt>
                <c:pt idx="2475">
                  <c:v>42895</c:v>
                </c:pt>
                <c:pt idx="2476">
                  <c:v>42898</c:v>
                </c:pt>
                <c:pt idx="2477">
                  <c:v>42899</c:v>
                </c:pt>
                <c:pt idx="2478">
                  <c:v>42900</c:v>
                </c:pt>
                <c:pt idx="2479">
                  <c:v>42901</c:v>
                </c:pt>
                <c:pt idx="2480">
                  <c:v>42902</c:v>
                </c:pt>
                <c:pt idx="2481">
                  <c:v>42905</c:v>
                </c:pt>
                <c:pt idx="2482">
                  <c:v>42906</c:v>
                </c:pt>
                <c:pt idx="2483">
                  <c:v>42907</c:v>
                </c:pt>
                <c:pt idx="2484">
                  <c:v>42908</c:v>
                </c:pt>
                <c:pt idx="2485">
                  <c:v>42909</c:v>
                </c:pt>
                <c:pt idx="2486">
                  <c:v>42912</c:v>
                </c:pt>
                <c:pt idx="2487">
                  <c:v>42913</c:v>
                </c:pt>
                <c:pt idx="2488">
                  <c:v>42914</c:v>
                </c:pt>
                <c:pt idx="2489">
                  <c:v>42915</c:v>
                </c:pt>
                <c:pt idx="2490">
                  <c:v>42916</c:v>
                </c:pt>
                <c:pt idx="2491">
                  <c:v>42919</c:v>
                </c:pt>
                <c:pt idx="2492">
                  <c:v>42920</c:v>
                </c:pt>
                <c:pt idx="2493">
                  <c:v>42921</c:v>
                </c:pt>
                <c:pt idx="2494">
                  <c:v>42922</c:v>
                </c:pt>
                <c:pt idx="2495">
                  <c:v>42923</c:v>
                </c:pt>
                <c:pt idx="2496">
                  <c:v>42926</c:v>
                </c:pt>
                <c:pt idx="2497">
                  <c:v>42927</c:v>
                </c:pt>
                <c:pt idx="2498">
                  <c:v>42928</c:v>
                </c:pt>
                <c:pt idx="2499">
                  <c:v>42929</c:v>
                </c:pt>
                <c:pt idx="2500">
                  <c:v>42930</c:v>
                </c:pt>
                <c:pt idx="2501">
                  <c:v>42933</c:v>
                </c:pt>
                <c:pt idx="2502">
                  <c:v>42934</c:v>
                </c:pt>
                <c:pt idx="2503">
                  <c:v>42935</c:v>
                </c:pt>
                <c:pt idx="2504">
                  <c:v>42936</c:v>
                </c:pt>
                <c:pt idx="2505">
                  <c:v>42937</c:v>
                </c:pt>
                <c:pt idx="2506">
                  <c:v>42940</c:v>
                </c:pt>
                <c:pt idx="2507">
                  <c:v>42941</c:v>
                </c:pt>
                <c:pt idx="2508">
                  <c:v>42942</c:v>
                </c:pt>
                <c:pt idx="2509">
                  <c:v>42943</c:v>
                </c:pt>
                <c:pt idx="2510">
                  <c:v>42944</c:v>
                </c:pt>
                <c:pt idx="2511">
                  <c:v>42947</c:v>
                </c:pt>
                <c:pt idx="2512">
                  <c:v>42948</c:v>
                </c:pt>
                <c:pt idx="2513">
                  <c:v>42949</c:v>
                </c:pt>
                <c:pt idx="2514">
                  <c:v>42950</c:v>
                </c:pt>
                <c:pt idx="2515">
                  <c:v>42951</c:v>
                </c:pt>
                <c:pt idx="2516">
                  <c:v>42954</c:v>
                </c:pt>
                <c:pt idx="2517">
                  <c:v>42955</c:v>
                </c:pt>
                <c:pt idx="2518">
                  <c:v>42956</c:v>
                </c:pt>
                <c:pt idx="2519">
                  <c:v>42957</c:v>
                </c:pt>
                <c:pt idx="2520">
                  <c:v>42958</c:v>
                </c:pt>
                <c:pt idx="2521">
                  <c:v>42961</c:v>
                </c:pt>
                <c:pt idx="2522">
                  <c:v>42962</c:v>
                </c:pt>
                <c:pt idx="2523">
                  <c:v>42963</c:v>
                </c:pt>
                <c:pt idx="2524">
                  <c:v>42964</c:v>
                </c:pt>
                <c:pt idx="2525">
                  <c:v>42965</c:v>
                </c:pt>
                <c:pt idx="2526">
                  <c:v>42968</c:v>
                </c:pt>
                <c:pt idx="2527">
                  <c:v>42969</c:v>
                </c:pt>
                <c:pt idx="2528">
                  <c:v>42970</c:v>
                </c:pt>
                <c:pt idx="2529">
                  <c:v>42971</c:v>
                </c:pt>
                <c:pt idx="2530">
                  <c:v>42972</c:v>
                </c:pt>
                <c:pt idx="2531">
                  <c:v>42975</c:v>
                </c:pt>
                <c:pt idx="2532">
                  <c:v>42976</c:v>
                </c:pt>
                <c:pt idx="2533">
                  <c:v>42977</c:v>
                </c:pt>
                <c:pt idx="2534">
                  <c:v>42978</c:v>
                </c:pt>
                <c:pt idx="2535">
                  <c:v>42979</c:v>
                </c:pt>
                <c:pt idx="2536">
                  <c:v>42982</c:v>
                </c:pt>
                <c:pt idx="2537">
                  <c:v>42983</c:v>
                </c:pt>
                <c:pt idx="2538">
                  <c:v>42984</c:v>
                </c:pt>
                <c:pt idx="2539">
                  <c:v>42985</c:v>
                </c:pt>
                <c:pt idx="2540">
                  <c:v>42986</c:v>
                </c:pt>
                <c:pt idx="2541">
                  <c:v>42989</c:v>
                </c:pt>
                <c:pt idx="2542">
                  <c:v>42990</c:v>
                </c:pt>
                <c:pt idx="2543">
                  <c:v>42991</c:v>
                </c:pt>
                <c:pt idx="2544">
                  <c:v>42992</c:v>
                </c:pt>
                <c:pt idx="2545">
                  <c:v>42993</c:v>
                </c:pt>
                <c:pt idx="2546">
                  <c:v>42996</c:v>
                </c:pt>
                <c:pt idx="2547">
                  <c:v>42997</c:v>
                </c:pt>
                <c:pt idx="2548">
                  <c:v>42998</c:v>
                </c:pt>
                <c:pt idx="2549">
                  <c:v>42999</c:v>
                </c:pt>
                <c:pt idx="2550">
                  <c:v>43000</c:v>
                </c:pt>
                <c:pt idx="2551">
                  <c:v>43003</c:v>
                </c:pt>
                <c:pt idx="2552">
                  <c:v>43004</c:v>
                </c:pt>
                <c:pt idx="2553">
                  <c:v>43005</c:v>
                </c:pt>
                <c:pt idx="2554">
                  <c:v>43006</c:v>
                </c:pt>
                <c:pt idx="2555">
                  <c:v>43007</c:v>
                </c:pt>
                <c:pt idx="2556">
                  <c:v>43010</c:v>
                </c:pt>
                <c:pt idx="2557">
                  <c:v>43011</c:v>
                </c:pt>
                <c:pt idx="2558">
                  <c:v>43012</c:v>
                </c:pt>
                <c:pt idx="2559">
                  <c:v>43013</c:v>
                </c:pt>
                <c:pt idx="2560">
                  <c:v>43014</c:v>
                </c:pt>
                <c:pt idx="2561">
                  <c:v>43017</c:v>
                </c:pt>
                <c:pt idx="2562">
                  <c:v>43018</c:v>
                </c:pt>
                <c:pt idx="2563">
                  <c:v>43019</c:v>
                </c:pt>
                <c:pt idx="2564">
                  <c:v>43020</c:v>
                </c:pt>
                <c:pt idx="2565">
                  <c:v>43021</c:v>
                </c:pt>
              </c:numCache>
            </c:numRef>
          </c:cat>
          <c:val>
            <c:numRef>
              <c:f>Sheet1!$M$3:$M$2568</c:f>
              <c:numCache>
                <c:formatCode>General</c:formatCode>
                <c:ptCount val="2566"/>
                <c:pt idx="0">
                  <c:v>1000</c:v>
                </c:pt>
                <c:pt idx="1">
                  <c:v>993.98452585101063</c:v>
                </c:pt>
                <c:pt idx="2">
                  <c:v>999.29110574001811</c:v>
                </c:pt>
                <c:pt idx="3">
                  <c:v>993.21486922588747</c:v>
                </c:pt>
                <c:pt idx="4">
                  <c:v>991.06793232422797</c:v>
                </c:pt>
                <c:pt idx="5">
                  <c:v>977.63269825409463</c:v>
                </c:pt>
                <c:pt idx="6">
                  <c:v>985.01194993181116</c:v>
                </c:pt>
                <c:pt idx="7">
                  <c:v>979.36780134757407</c:v>
                </c:pt>
                <c:pt idx="8">
                  <c:v>993.82924425120495</c:v>
                </c:pt>
                <c:pt idx="9">
                  <c:v>1000.2025412171375</c:v>
                </c:pt>
                <c:pt idx="10">
                  <c:v>1006.5893409308793</c:v>
                </c:pt>
                <c:pt idx="11">
                  <c:v>1002.8018201704044</c:v>
                </c:pt>
                <c:pt idx="12">
                  <c:v>1009.2426308753829</c:v>
                </c:pt>
                <c:pt idx="13">
                  <c:v>992.87730053065786</c:v>
                </c:pt>
                <c:pt idx="14">
                  <c:v>990.31177844691376</c:v>
                </c:pt>
                <c:pt idx="15">
                  <c:v>984.68788398439062</c:v>
                </c:pt>
                <c:pt idx="16">
                  <c:v>987.34117392889425</c:v>
                </c:pt>
                <c:pt idx="17">
                  <c:v>978.70616670492416</c:v>
                </c:pt>
                <c:pt idx="18">
                  <c:v>967.93097395319921</c:v>
                </c:pt>
                <c:pt idx="19">
                  <c:v>955.44093222970844</c:v>
                </c:pt>
                <c:pt idx="20">
                  <c:v>956.68993640205747</c:v>
                </c:pt>
                <c:pt idx="21">
                  <c:v>956.41988144587401</c:v>
                </c:pt>
                <c:pt idx="22">
                  <c:v>963.71136526283067</c:v>
                </c:pt>
                <c:pt idx="23">
                  <c:v>955.08986078666987</c:v>
                </c:pt>
                <c:pt idx="24">
                  <c:v>949.46596632414662</c:v>
                </c:pt>
                <c:pt idx="25">
                  <c:v>932.2364601196341</c:v>
                </c:pt>
                <c:pt idx="26">
                  <c:v>942.23524487233112</c:v>
                </c:pt>
                <c:pt idx="27">
                  <c:v>920.86039509040052</c:v>
                </c:pt>
                <c:pt idx="28">
                  <c:v>924.15506555584011</c:v>
                </c:pt>
                <c:pt idx="29">
                  <c:v>939.14311562402895</c:v>
                </c:pt>
                <c:pt idx="30">
                  <c:v>932.83733239714229</c:v>
                </c:pt>
                <c:pt idx="31">
                  <c:v>931.28451639908667</c:v>
                </c:pt>
                <c:pt idx="32">
                  <c:v>952.81464778082272</c:v>
                </c:pt>
                <c:pt idx="33">
                  <c:v>957.95244332221557</c:v>
                </c:pt>
                <c:pt idx="34">
                  <c:v>970.84756747998154</c:v>
                </c:pt>
                <c:pt idx="35">
                  <c:v>964.25822654910212</c:v>
                </c:pt>
                <c:pt idx="36">
                  <c:v>953.30749807585778</c:v>
                </c:pt>
                <c:pt idx="37">
                  <c:v>969.68633116839214</c:v>
                </c:pt>
                <c:pt idx="38">
                  <c:v>970.69228588017609</c:v>
                </c:pt>
                <c:pt idx="39">
                  <c:v>978.09854305351075</c:v>
                </c:pt>
                <c:pt idx="40">
                  <c:v>985.45078923560891</c:v>
                </c:pt>
                <c:pt idx="41">
                  <c:v>982.54094708273078</c:v>
                </c:pt>
                <c:pt idx="42">
                  <c:v>985.03895542742896</c:v>
                </c:pt>
                <c:pt idx="43">
                  <c:v>962.86744352475671</c:v>
                </c:pt>
                <c:pt idx="44">
                  <c:v>965.14940790450794</c:v>
                </c:pt>
                <c:pt idx="45">
                  <c:v>948.27097314303398</c:v>
                </c:pt>
                <c:pt idx="46">
                  <c:v>947.78487422190358</c:v>
                </c:pt>
                <c:pt idx="47">
                  <c:v>945.03031366883113</c:v>
                </c:pt>
                <c:pt idx="48">
                  <c:v>946.52911867565001</c:v>
                </c:pt>
                <c:pt idx="49">
                  <c:v>961.73996408269022</c:v>
                </c:pt>
                <c:pt idx="50">
                  <c:v>963.32653695026875</c:v>
                </c:pt>
                <c:pt idx="51">
                  <c:v>965.06164004374841</c:v>
                </c:pt>
                <c:pt idx="52">
                  <c:v>965.85155079058518</c:v>
                </c:pt>
                <c:pt idx="53">
                  <c:v>964.81859058318298</c:v>
                </c:pt>
                <c:pt idx="54">
                  <c:v>953.49653654518625</c:v>
                </c:pt>
                <c:pt idx="55">
                  <c:v>950.52593202716685</c:v>
                </c:pt>
                <c:pt idx="56">
                  <c:v>935.37584898526779</c:v>
                </c:pt>
                <c:pt idx="57">
                  <c:v>934.14034756072795</c:v>
                </c:pt>
                <c:pt idx="58">
                  <c:v>937.76583534749238</c:v>
                </c:pt>
                <c:pt idx="59">
                  <c:v>927.79405609041362</c:v>
                </c:pt>
                <c:pt idx="60">
                  <c:v>921.01567669020562</c:v>
                </c:pt>
                <c:pt idx="61">
                  <c:v>919.82743488299798</c:v>
                </c:pt>
                <c:pt idx="62">
                  <c:v>924.12130868631698</c:v>
                </c:pt>
                <c:pt idx="63">
                  <c:v>900.00540109912311</c:v>
                </c:pt>
                <c:pt idx="64">
                  <c:v>892.17380736979931</c:v>
                </c:pt>
                <c:pt idx="65">
                  <c:v>885.11862163950309</c:v>
                </c:pt>
                <c:pt idx="66">
                  <c:v>874.24890965311397</c:v>
                </c:pt>
                <c:pt idx="67">
                  <c:v>817.24705977666406</c:v>
                </c:pt>
                <c:pt idx="68">
                  <c:v>830.13543256052549</c:v>
                </c:pt>
                <c:pt idx="69">
                  <c:v>798.43098070457279</c:v>
                </c:pt>
                <c:pt idx="70">
                  <c:v>847.15564617399582</c:v>
                </c:pt>
                <c:pt idx="71">
                  <c:v>843.07781633562377</c:v>
                </c:pt>
                <c:pt idx="72">
                  <c:v>839.34430656638574</c:v>
                </c:pt>
                <c:pt idx="73">
                  <c:v>850.94991830837523</c:v>
                </c:pt>
                <c:pt idx="74">
                  <c:v>845.53531643689439</c:v>
                </c:pt>
                <c:pt idx="75">
                  <c:v>843.51665563942197</c:v>
                </c:pt>
                <c:pt idx="76">
                  <c:v>861.25926626068326</c:v>
                </c:pt>
                <c:pt idx="77">
                  <c:v>861.32677999972907</c:v>
                </c:pt>
                <c:pt idx="78">
                  <c:v>828.54885969294673</c:v>
                </c:pt>
                <c:pt idx="79">
                  <c:v>836.75853036092769</c:v>
                </c:pt>
                <c:pt idx="80">
                  <c:v>822.81694324795012</c:v>
                </c:pt>
                <c:pt idx="81">
                  <c:v>822.14180585749114</c:v>
                </c:pt>
                <c:pt idx="82">
                  <c:v>816.517911394968</c:v>
                </c:pt>
                <c:pt idx="83">
                  <c:v>843.18583831809678</c:v>
                </c:pt>
                <c:pt idx="84">
                  <c:v>844.54961584682394</c:v>
                </c:pt>
                <c:pt idx="85">
                  <c:v>843.44914190037571</c:v>
                </c:pt>
                <c:pt idx="86">
                  <c:v>827.69143520706371</c:v>
                </c:pt>
                <c:pt idx="87">
                  <c:v>842.42968444078269</c:v>
                </c:pt>
                <c:pt idx="88">
                  <c:v>846.32522718373093</c:v>
                </c:pt>
                <c:pt idx="89">
                  <c:v>834.874897041547</c:v>
                </c:pt>
                <c:pt idx="90">
                  <c:v>841.2346912596704</c:v>
                </c:pt>
                <c:pt idx="91">
                  <c:v>832.24861259266174</c:v>
                </c:pt>
                <c:pt idx="92">
                  <c:v>845.42054308051593</c:v>
                </c:pt>
                <c:pt idx="93">
                  <c:v>856.98564657907787</c:v>
                </c:pt>
                <c:pt idx="94">
                  <c:v>855.45983607664061</c:v>
                </c:pt>
                <c:pt idx="95">
                  <c:v>840.50554287797479</c:v>
                </c:pt>
                <c:pt idx="96">
                  <c:v>826.32765767833666</c:v>
                </c:pt>
                <c:pt idx="97">
                  <c:v>815.86302812622284</c:v>
                </c:pt>
                <c:pt idx="98">
                  <c:v>802.88688748160166</c:v>
                </c:pt>
                <c:pt idx="99">
                  <c:v>818.79987577471923</c:v>
                </c:pt>
                <c:pt idx="100">
                  <c:v>806.03977909504499</c:v>
                </c:pt>
                <c:pt idx="101">
                  <c:v>796.7296344806158</c:v>
                </c:pt>
                <c:pt idx="102">
                  <c:v>786.84562308429668</c:v>
                </c:pt>
                <c:pt idx="103">
                  <c:v>798.39722383504943</c:v>
                </c:pt>
                <c:pt idx="104">
                  <c:v>807.34279425863053</c:v>
                </c:pt>
                <c:pt idx="105">
                  <c:v>794.94727176980416</c:v>
                </c:pt>
                <c:pt idx="106">
                  <c:v>787.54101459646938</c:v>
                </c:pt>
                <c:pt idx="107">
                  <c:v>759.00970847567385</c:v>
                </c:pt>
                <c:pt idx="108">
                  <c:v>786.19073981555141</c:v>
                </c:pt>
                <c:pt idx="109">
                  <c:v>779.83769697133255</c:v>
                </c:pt>
                <c:pt idx="110">
                  <c:v>775.87464048933862</c:v>
                </c:pt>
                <c:pt idx="111">
                  <c:v>800.93574042317505</c:v>
                </c:pt>
                <c:pt idx="112">
                  <c:v>798.57951093047336</c:v>
                </c:pt>
                <c:pt idx="113">
                  <c:v>806.1072928340908</c:v>
                </c:pt>
                <c:pt idx="114">
                  <c:v>802.70460038617762</c:v>
                </c:pt>
                <c:pt idx="115">
                  <c:v>800.83446981460634</c:v>
                </c:pt>
                <c:pt idx="116">
                  <c:v>827.61041872020849</c:v>
                </c:pt>
                <c:pt idx="117">
                  <c:v>837.99403178546731</c:v>
                </c:pt>
                <c:pt idx="118">
                  <c:v>832.42414831418091</c:v>
                </c:pt>
                <c:pt idx="119">
                  <c:v>836.5087295264575</c:v>
                </c:pt>
                <c:pt idx="120">
                  <c:v>843.15883282247819</c:v>
                </c:pt>
                <c:pt idx="121">
                  <c:v>837.52143561214598</c:v>
                </c:pt>
                <c:pt idx="122">
                  <c:v>830.20294629957095</c:v>
                </c:pt>
                <c:pt idx="123">
                  <c:v>826.38166866957317</c:v>
                </c:pt>
                <c:pt idx="124">
                  <c:v>815.57271904832533</c:v>
                </c:pt>
                <c:pt idx="125">
                  <c:v>809.22642757801111</c:v>
                </c:pt>
                <c:pt idx="126">
                  <c:v>813.51355000742558</c:v>
                </c:pt>
                <c:pt idx="127">
                  <c:v>826.96228682536798</c:v>
                </c:pt>
                <c:pt idx="128">
                  <c:v>823.91066582049336</c:v>
                </c:pt>
                <c:pt idx="129">
                  <c:v>842.09886711945774</c:v>
                </c:pt>
                <c:pt idx="130">
                  <c:v>832.67394914865065</c:v>
                </c:pt>
                <c:pt idx="131">
                  <c:v>824.39001336771923</c:v>
                </c:pt>
                <c:pt idx="132">
                  <c:v>830.91184055955284</c:v>
                </c:pt>
                <c:pt idx="133">
                  <c:v>832.32962907951662</c:v>
                </c:pt>
                <c:pt idx="134">
                  <c:v>840.59331073873432</c:v>
                </c:pt>
                <c:pt idx="135">
                  <c:v>845.6905980366995</c:v>
                </c:pt>
                <c:pt idx="136">
                  <c:v>838.80419665401814</c:v>
                </c:pt>
                <c:pt idx="137">
                  <c:v>844.9006872898625</c:v>
                </c:pt>
                <c:pt idx="138">
                  <c:v>859.09882661121446</c:v>
                </c:pt>
                <c:pt idx="139">
                  <c:v>858.11987739504889</c:v>
                </c:pt>
                <c:pt idx="140">
                  <c:v>850.40305702210287</c:v>
                </c:pt>
                <c:pt idx="141">
                  <c:v>856.56031002308873</c:v>
                </c:pt>
                <c:pt idx="142">
                  <c:v>852.95507635803801</c:v>
                </c:pt>
                <c:pt idx="143">
                  <c:v>843.99600318664739</c:v>
                </c:pt>
                <c:pt idx="144">
                  <c:v>845.87963650602796</c:v>
                </c:pt>
                <c:pt idx="145">
                  <c:v>846.3859895488722</c:v>
                </c:pt>
                <c:pt idx="146">
                  <c:v>854.3458593823832</c:v>
                </c:pt>
                <c:pt idx="147">
                  <c:v>855.06150501626962</c:v>
                </c:pt>
                <c:pt idx="148">
                  <c:v>858.98405325483623</c:v>
                </c:pt>
                <c:pt idx="149">
                  <c:v>866.49158103673994</c:v>
                </c:pt>
                <c:pt idx="150">
                  <c:v>853.78549534830233</c:v>
                </c:pt>
                <c:pt idx="151">
                  <c:v>846.08892909707026</c:v>
                </c:pt>
                <c:pt idx="152">
                  <c:v>848.1953577553021</c:v>
                </c:pt>
                <c:pt idx="153">
                  <c:v>833.90269919928608</c:v>
                </c:pt>
                <c:pt idx="154">
                  <c:v>833.62589286919786</c:v>
                </c:pt>
                <c:pt idx="155">
                  <c:v>831.35743123725581</c:v>
                </c:pt>
                <c:pt idx="156">
                  <c:v>840.76209508634895</c:v>
                </c:pt>
                <c:pt idx="157">
                  <c:v>841.27519950309784</c:v>
                </c:pt>
                <c:pt idx="158">
                  <c:v>849.28232895394115</c:v>
                </c:pt>
                <c:pt idx="159">
                  <c:v>835.81333801428491</c:v>
                </c:pt>
                <c:pt idx="160">
                  <c:v>840.20848242617274</c:v>
                </c:pt>
                <c:pt idx="161">
                  <c:v>832.18109885361571</c:v>
                </c:pt>
                <c:pt idx="162">
                  <c:v>830.68229384679694</c:v>
                </c:pt>
                <c:pt idx="163">
                  <c:v>811.21133150596052</c:v>
                </c:pt>
                <c:pt idx="164">
                  <c:v>807.88965554490255</c:v>
                </c:pt>
                <c:pt idx="165">
                  <c:v>801.88768414372237</c:v>
                </c:pt>
                <c:pt idx="166">
                  <c:v>786.52155713687648</c:v>
                </c:pt>
                <c:pt idx="167">
                  <c:v>793.42146126736702</c:v>
                </c:pt>
                <c:pt idx="168">
                  <c:v>796.22328143777156</c:v>
                </c:pt>
                <c:pt idx="169">
                  <c:v>791.45681146113134</c:v>
                </c:pt>
                <c:pt idx="170">
                  <c:v>795.08905062180065</c:v>
                </c:pt>
                <c:pt idx="171">
                  <c:v>783.06485369772645</c:v>
                </c:pt>
                <c:pt idx="172">
                  <c:v>776.38099353218286</c:v>
                </c:pt>
                <c:pt idx="173">
                  <c:v>761.25116461199752</c:v>
                </c:pt>
                <c:pt idx="174">
                  <c:v>758.09827299855431</c:v>
                </c:pt>
                <c:pt idx="175">
                  <c:v>751.21187161587284</c:v>
                </c:pt>
                <c:pt idx="176">
                  <c:v>763.97871966945172</c:v>
                </c:pt>
                <c:pt idx="177">
                  <c:v>742.84016797418178</c:v>
                </c:pt>
                <c:pt idx="178">
                  <c:v>739.14041507446677</c:v>
                </c:pt>
                <c:pt idx="179">
                  <c:v>741.94898661877619</c:v>
                </c:pt>
                <c:pt idx="180">
                  <c:v>726.77864945516342</c:v>
                </c:pt>
                <c:pt idx="181">
                  <c:v>721.42480994882385</c:v>
                </c:pt>
                <c:pt idx="182">
                  <c:v>729.89778419908373</c:v>
                </c:pt>
                <c:pt idx="183">
                  <c:v>717.69805155349036</c:v>
                </c:pt>
                <c:pt idx="184">
                  <c:v>728.39222781836042</c:v>
                </c:pt>
                <c:pt idx="185">
                  <c:v>715.51735778230795</c:v>
                </c:pt>
                <c:pt idx="186">
                  <c:v>728.33146545321904</c:v>
                </c:pt>
                <c:pt idx="187">
                  <c:v>714.00505002767989</c:v>
                </c:pt>
                <c:pt idx="188">
                  <c:v>692.64370299355858</c:v>
                </c:pt>
                <c:pt idx="189">
                  <c:v>698.98324308996814</c:v>
                </c:pt>
                <c:pt idx="190">
                  <c:v>681.63896352907761</c:v>
                </c:pt>
                <c:pt idx="191">
                  <c:v>690.16594877057423</c:v>
                </c:pt>
                <c:pt idx="192">
                  <c:v>711.25724084851208</c:v>
                </c:pt>
                <c:pt idx="193">
                  <c:v>722.88310671221529</c:v>
                </c:pt>
                <c:pt idx="194">
                  <c:v>726.85966594201841</c:v>
                </c:pt>
                <c:pt idx="195">
                  <c:v>724.62496117959938</c:v>
                </c:pt>
                <c:pt idx="196">
                  <c:v>738.1074548670648</c:v>
                </c:pt>
                <c:pt idx="197">
                  <c:v>729.39143115623961</c:v>
                </c:pt>
                <c:pt idx="198">
                  <c:v>728.5340066703568</c:v>
                </c:pt>
                <c:pt idx="199">
                  <c:v>719.20360793421412</c:v>
                </c:pt>
                <c:pt idx="200">
                  <c:v>719.17660243859586</c:v>
                </c:pt>
                <c:pt idx="201">
                  <c:v>728.58126628768923</c:v>
                </c:pt>
                <c:pt idx="202">
                  <c:v>728.68928827016248</c:v>
                </c:pt>
                <c:pt idx="203">
                  <c:v>716.05746769467532</c:v>
                </c:pt>
                <c:pt idx="204">
                  <c:v>710.53484384072112</c:v>
                </c:pt>
                <c:pt idx="205">
                  <c:v>730.73495456325304</c:v>
                </c:pt>
                <c:pt idx="206">
                  <c:v>739.43747552626905</c:v>
                </c:pt>
                <c:pt idx="207">
                  <c:v>736.58839573853231</c:v>
                </c:pt>
                <c:pt idx="208">
                  <c:v>742.94818995665582</c:v>
                </c:pt>
                <c:pt idx="209">
                  <c:v>752.54864364898219</c:v>
                </c:pt>
                <c:pt idx="210">
                  <c:v>750.45571773855931</c:v>
                </c:pt>
                <c:pt idx="211">
                  <c:v>731.03201501505509</c:v>
                </c:pt>
                <c:pt idx="212">
                  <c:v>731.96370461388858</c:v>
                </c:pt>
                <c:pt idx="213">
                  <c:v>735.50817591379803</c:v>
                </c:pt>
                <c:pt idx="214">
                  <c:v>734.58998906277372</c:v>
                </c:pt>
                <c:pt idx="215">
                  <c:v>714.70719291375735</c:v>
                </c:pt>
                <c:pt idx="216">
                  <c:v>717.76556529253651</c:v>
                </c:pt>
                <c:pt idx="217">
                  <c:v>705.78862798579451</c:v>
                </c:pt>
                <c:pt idx="218">
                  <c:v>721.00622476673936</c:v>
                </c:pt>
                <c:pt idx="219">
                  <c:v>713.22864202865219</c:v>
                </c:pt>
                <c:pt idx="220">
                  <c:v>715.05151298289127</c:v>
                </c:pt>
                <c:pt idx="221">
                  <c:v>716.05071632077056</c:v>
                </c:pt>
                <c:pt idx="222">
                  <c:v>728.70954239187597</c:v>
                </c:pt>
                <c:pt idx="223">
                  <c:v>732.51731727406457</c:v>
                </c:pt>
                <c:pt idx="224">
                  <c:v>730.57292158954272</c:v>
                </c:pt>
                <c:pt idx="225">
                  <c:v>743.70434383396946</c:v>
                </c:pt>
                <c:pt idx="226">
                  <c:v>733.45575824680259</c:v>
                </c:pt>
                <c:pt idx="227">
                  <c:v>711.62856641326437</c:v>
                </c:pt>
                <c:pt idx="228">
                  <c:v>692.55593513279882</c:v>
                </c:pt>
                <c:pt idx="229">
                  <c:v>715.69964487773188</c:v>
                </c:pt>
                <c:pt idx="230">
                  <c:v>708.8875086080011</c:v>
                </c:pt>
                <c:pt idx="231">
                  <c:v>705.3025290646641</c:v>
                </c:pt>
                <c:pt idx="232">
                  <c:v>698.83471286406711</c:v>
                </c:pt>
                <c:pt idx="233">
                  <c:v>710.8589097881412</c:v>
                </c:pt>
                <c:pt idx="234">
                  <c:v>683.94118203054245</c:v>
                </c:pt>
                <c:pt idx="235">
                  <c:v>669.89157293509152</c:v>
                </c:pt>
                <c:pt idx="236">
                  <c:v>654.89002011909349</c:v>
                </c:pt>
                <c:pt idx="237">
                  <c:v>652.40551452220461</c:v>
                </c:pt>
                <c:pt idx="238">
                  <c:v>706.13294805492842</c:v>
                </c:pt>
                <c:pt idx="239">
                  <c:v>692.09684170728656</c:v>
                </c:pt>
                <c:pt idx="240">
                  <c:v>679.70131921846018</c:v>
                </c:pt>
                <c:pt idx="241">
                  <c:v>675.78552235379823</c:v>
                </c:pt>
                <c:pt idx="242">
                  <c:v>692.70446535869962</c:v>
                </c:pt>
                <c:pt idx="243">
                  <c:v>679.0126790801919</c:v>
                </c:pt>
                <c:pt idx="244">
                  <c:v>640.88767064097453</c:v>
                </c:pt>
                <c:pt idx="245">
                  <c:v>647.63229317165951</c:v>
                </c:pt>
                <c:pt idx="246">
                  <c:v>651.36580294089742</c:v>
                </c:pt>
                <c:pt idx="247">
                  <c:v>638.92302083473885</c:v>
                </c:pt>
                <c:pt idx="248">
                  <c:v>656.09851604801463</c:v>
                </c:pt>
                <c:pt idx="249">
                  <c:v>601.16933796027388</c:v>
                </c:pt>
                <c:pt idx="250">
                  <c:v>597.33455758246703</c:v>
                </c:pt>
                <c:pt idx="251">
                  <c:v>561.64679512280645</c:v>
                </c:pt>
                <c:pt idx="252">
                  <c:v>551.6142535005863</c:v>
                </c:pt>
                <c:pt idx="253">
                  <c:v>510.15406635250173</c:v>
                </c:pt>
                <c:pt idx="254">
                  <c:v>566.59555219487061</c:v>
                </c:pt>
                <c:pt idx="255">
                  <c:v>579.87550466519826</c:v>
                </c:pt>
                <c:pt idx="256">
                  <c:v>538.57059911691931</c:v>
                </c:pt>
                <c:pt idx="257">
                  <c:v>506.95391512172631</c:v>
                </c:pt>
                <c:pt idx="258">
                  <c:v>522.68461631942012</c:v>
                </c:pt>
                <c:pt idx="259">
                  <c:v>536.16035863298077</c:v>
                </c:pt>
                <c:pt idx="260">
                  <c:v>536.49792732821027</c:v>
                </c:pt>
                <c:pt idx="261">
                  <c:v>505.31333126291105</c:v>
                </c:pt>
                <c:pt idx="262">
                  <c:v>503.47695756086273</c:v>
                </c:pt>
                <c:pt idx="263">
                  <c:v>480.54254040697197</c:v>
                </c:pt>
                <c:pt idx="264">
                  <c:v>466.80349451113216</c:v>
                </c:pt>
                <c:pt idx="265">
                  <c:v>478.84119418301538</c:v>
                </c:pt>
                <c:pt idx="266">
                  <c:v>510.67392214315515</c:v>
                </c:pt>
                <c:pt idx="267">
                  <c:v>520.53092804385597</c:v>
                </c:pt>
                <c:pt idx="268">
                  <c:v>533.04122388906046</c:v>
                </c:pt>
                <c:pt idx="269">
                  <c:v>539.61706207213069</c:v>
                </c:pt>
                <c:pt idx="270">
                  <c:v>569.84971441688276</c:v>
                </c:pt>
                <c:pt idx="271">
                  <c:v>559.7159021860939</c:v>
                </c:pt>
                <c:pt idx="272">
                  <c:v>522.95467127560369</c:v>
                </c:pt>
                <c:pt idx="273">
                  <c:v>534.16195195722241</c:v>
                </c:pt>
                <c:pt idx="274">
                  <c:v>541.88552370407285</c:v>
                </c:pt>
                <c:pt idx="275">
                  <c:v>514.45469152972544</c:v>
                </c:pt>
                <c:pt idx="276">
                  <c:v>499.31135986173103</c:v>
                </c:pt>
                <c:pt idx="277">
                  <c:v>501.68784347614655</c:v>
                </c:pt>
                <c:pt idx="278">
                  <c:v>507.45351679066601</c:v>
                </c:pt>
                <c:pt idx="279">
                  <c:v>491.64179910611728</c:v>
                </c:pt>
                <c:pt idx="280">
                  <c:v>493.13385273903151</c:v>
                </c:pt>
                <c:pt idx="281">
                  <c:v>472.72444942545735</c:v>
                </c:pt>
                <c:pt idx="282">
                  <c:v>456.18358335921289</c:v>
                </c:pt>
                <c:pt idx="283">
                  <c:v>444.25390566980309</c:v>
                </c:pt>
                <c:pt idx="284">
                  <c:v>485.35627000094445</c:v>
                </c:pt>
                <c:pt idx="285">
                  <c:v>490.98016446346759</c:v>
                </c:pt>
                <c:pt idx="286">
                  <c:v>487.72600224145532</c:v>
                </c:pt>
                <c:pt idx="287">
                  <c:v>500.80341349464533</c:v>
                </c:pt>
                <c:pt idx="288">
                  <c:v>501.68109210224202</c:v>
                </c:pt>
                <c:pt idx="289">
                  <c:v>472.69069255593439</c:v>
                </c:pt>
                <c:pt idx="290">
                  <c:v>484.81616008857725</c:v>
                </c:pt>
                <c:pt idx="291">
                  <c:v>487.59097476336359</c:v>
                </c:pt>
                <c:pt idx="292">
                  <c:v>488.26611215382252</c:v>
                </c:pt>
                <c:pt idx="293">
                  <c:v>466.47942856371196</c:v>
                </c:pt>
                <c:pt idx="294">
                  <c:v>504.78672409835309</c:v>
                </c:pt>
                <c:pt idx="295">
                  <c:v>513.5770129221288</c:v>
                </c:pt>
                <c:pt idx="296">
                  <c:v>517.56032352583657</c:v>
                </c:pt>
                <c:pt idx="297">
                  <c:v>514.17788519963722</c:v>
                </c:pt>
                <c:pt idx="298">
                  <c:v>500.31731457351481</c:v>
                </c:pt>
                <c:pt idx="299">
                  <c:v>499.29785711392174</c:v>
                </c:pt>
                <c:pt idx="300">
                  <c:v>506.0559823924159</c:v>
                </c:pt>
                <c:pt idx="301">
                  <c:v>507.00117473905851</c:v>
                </c:pt>
                <c:pt idx="302">
                  <c:v>509.49918308375663</c:v>
                </c:pt>
                <c:pt idx="303">
                  <c:v>505.84668980137366</c:v>
                </c:pt>
                <c:pt idx="304">
                  <c:v>496.05044626581417</c:v>
                </c:pt>
                <c:pt idx="305">
                  <c:v>495.44282261440111</c:v>
                </c:pt>
                <c:pt idx="306">
                  <c:v>494.43011652871269</c:v>
                </c:pt>
                <c:pt idx="307">
                  <c:v>496.79309739531902</c:v>
                </c:pt>
                <c:pt idx="308">
                  <c:v>508.52023386759106</c:v>
                </c:pt>
                <c:pt idx="309">
                  <c:v>508.04763769426978</c:v>
                </c:pt>
                <c:pt idx="310">
                  <c:v>526.51939669722685</c:v>
                </c:pt>
                <c:pt idx="311">
                  <c:v>530.07737074494548</c:v>
                </c:pt>
                <c:pt idx="312">
                  <c:v>536.80849052782128</c:v>
                </c:pt>
                <c:pt idx="313">
                  <c:v>530.53646417045763</c:v>
                </c:pt>
                <c:pt idx="314">
                  <c:v>524.73703398641521</c:v>
                </c:pt>
                <c:pt idx="315">
                  <c:v>519.34268623664809</c:v>
                </c:pt>
                <c:pt idx="316">
                  <c:v>511.79465021131688</c:v>
                </c:pt>
                <c:pt idx="317">
                  <c:v>501.89713606718863</c:v>
                </c:pt>
                <c:pt idx="318">
                  <c:v>477.80148260170847</c:v>
                </c:pt>
                <c:pt idx="319">
                  <c:v>468.4508297438519</c:v>
                </c:pt>
                <c:pt idx="320">
                  <c:v>473.90593985876029</c:v>
                </c:pt>
                <c:pt idx="321">
                  <c:v>465.90556178182163</c:v>
                </c:pt>
                <c:pt idx="322">
                  <c:v>454.88056819562689</c:v>
                </c:pt>
                <c:pt idx="323">
                  <c:v>454.07715470098071</c:v>
                </c:pt>
                <c:pt idx="324">
                  <c:v>448.97986740301553</c:v>
                </c:pt>
                <c:pt idx="325">
                  <c:v>445.4218933552969</c:v>
                </c:pt>
                <c:pt idx="326">
                  <c:v>463.71811663673463</c:v>
                </c:pt>
                <c:pt idx="327">
                  <c:v>462.84718940304253</c:v>
                </c:pt>
                <c:pt idx="328">
                  <c:v>484.20853643716401</c:v>
                </c:pt>
                <c:pt idx="329">
                  <c:v>472.59617332126993</c:v>
                </c:pt>
                <c:pt idx="330">
                  <c:v>467.35710717130843</c:v>
                </c:pt>
                <c:pt idx="331">
                  <c:v>457.16253257537818</c:v>
                </c:pt>
                <c:pt idx="332">
                  <c:v>465.89205903401256</c:v>
                </c:pt>
                <c:pt idx="333">
                  <c:v>478.03778068836908</c:v>
                </c:pt>
                <c:pt idx="334">
                  <c:v>476.295926220985</c:v>
                </c:pt>
                <c:pt idx="335">
                  <c:v>489.78517128235495</c:v>
                </c:pt>
                <c:pt idx="336">
                  <c:v>494.01153134662803</c:v>
                </c:pt>
                <c:pt idx="337">
                  <c:v>476.5727325510731</c:v>
                </c:pt>
                <c:pt idx="338">
                  <c:v>477.04532872439438</c:v>
                </c:pt>
                <c:pt idx="339">
                  <c:v>465.91906452963076</c:v>
                </c:pt>
                <c:pt idx="340">
                  <c:v>469.34201109925766</c:v>
                </c:pt>
                <c:pt idx="341">
                  <c:v>461.64544484802553</c:v>
                </c:pt>
                <c:pt idx="342">
                  <c:v>444.69949634750571</c:v>
                </c:pt>
                <c:pt idx="343">
                  <c:v>443.16693447116393</c:v>
                </c:pt>
                <c:pt idx="344">
                  <c:v>444.24715429589833</c:v>
                </c:pt>
                <c:pt idx="345">
                  <c:v>423.35840343509824</c:v>
                </c:pt>
                <c:pt idx="346">
                  <c:v>417.3631834078227</c:v>
                </c:pt>
                <c:pt idx="347">
                  <c:v>414.23054591609309</c:v>
                </c:pt>
                <c:pt idx="348">
                  <c:v>411.09115705045895</c:v>
                </c:pt>
                <c:pt idx="349">
                  <c:v>421.7380736979967</c:v>
                </c:pt>
                <c:pt idx="350">
                  <c:v>414.72339621112815</c:v>
                </c:pt>
                <c:pt idx="351">
                  <c:v>396.09635560836557</c:v>
                </c:pt>
                <c:pt idx="352">
                  <c:v>390.62774274564799</c:v>
                </c:pt>
                <c:pt idx="353">
                  <c:v>407.6209508634999</c:v>
                </c:pt>
                <c:pt idx="354">
                  <c:v>388.64959019160318</c:v>
                </c:pt>
                <c:pt idx="355">
                  <c:v>380.64246074075999</c:v>
                </c:pt>
                <c:pt idx="356">
                  <c:v>378.34699361319952</c:v>
                </c:pt>
                <c:pt idx="357">
                  <c:v>402.67219379143575</c:v>
                </c:pt>
                <c:pt idx="358">
                  <c:v>406.35844394334168</c:v>
                </c:pt>
                <c:pt idx="359">
                  <c:v>412.11061451005202</c:v>
                </c:pt>
                <c:pt idx="360">
                  <c:v>412.65747579632381</c:v>
                </c:pt>
                <c:pt idx="361">
                  <c:v>424.63441310306575</c:v>
                </c:pt>
                <c:pt idx="362">
                  <c:v>420.37429616926966</c:v>
                </c:pt>
                <c:pt idx="363">
                  <c:v>421.44776462009941</c:v>
                </c:pt>
                <c:pt idx="364">
                  <c:v>424.93147355486758</c:v>
                </c:pt>
                <c:pt idx="365">
                  <c:v>427.6050176210851</c:v>
                </c:pt>
                <c:pt idx="366">
                  <c:v>441.6343725948222</c:v>
                </c:pt>
                <c:pt idx="367">
                  <c:v>441.97194129005163</c:v>
                </c:pt>
                <c:pt idx="368">
                  <c:v>446.50886455393584</c:v>
                </c:pt>
                <c:pt idx="369">
                  <c:v>447.64984674381145</c:v>
                </c:pt>
                <c:pt idx="370">
                  <c:v>440.25709231828586</c:v>
                </c:pt>
                <c:pt idx="371">
                  <c:v>419.6248936658601</c:v>
                </c:pt>
                <c:pt idx="372">
                  <c:v>432.88459201447404</c:v>
                </c:pt>
                <c:pt idx="373">
                  <c:v>440.14907033581244</c:v>
                </c:pt>
                <c:pt idx="374">
                  <c:v>464.06243670586866</c:v>
                </c:pt>
                <c:pt idx="375">
                  <c:v>462.6649023076186</c:v>
                </c:pt>
                <c:pt idx="376">
                  <c:v>459.14743650332753</c:v>
                </c:pt>
                <c:pt idx="377">
                  <c:v>455.75824680322353</c:v>
                </c:pt>
                <c:pt idx="378">
                  <c:v>460.15339121511141</c:v>
                </c:pt>
                <c:pt idx="379">
                  <c:v>473.06201812068667</c:v>
                </c:pt>
                <c:pt idx="380">
                  <c:v>480.44802117230762</c:v>
                </c:pt>
                <c:pt idx="381">
                  <c:v>476.72801415087878</c:v>
                </c:pt>
                <c:pt idx="382">
                  <c:v>485.16723153161576</c:v>
                </c:pt>
                <c:pt idx="383">
                  <c:v>494.07229371176936</c:v>
                </c:pt>
                <c:pt idx="384">
                  <c:v>474.33802778865413</c:v>
                </c:pt>
                <c:pt idx="385">
                  <c:v>474.20300031056235</c:v>
                </c:pt>
                <c:pt idx="386">
                  <c:v>482.64221769129932</c:v>
                </c:pt>
                <c:pt idx="387">
                  <c:v>477.92975870589578</c:v>
                </c:pt>
                <c:pt idx="388">
                  <c:v>488.27961490163165</c:v>
                </c:pt>
                <c:pt idx="389">
                  <c:v>488.54966985781516</c:v>
                </c:pt>
                <c:pt idx="390">
                  <c:v>480.38725880716635</c:v>
                </c:pt>
                <c:pt idx="391">
                  <c:v>491.39874964555196</c:v>
                </c:pt>
                <c:pt idx="392">
                  <c:v>500.74940250340853</c:v>
                </c:pt>
                <c:pt idx="393">
                  <c:v>512.67232881891368</c:v>
                </c:pt>
                <c:pt idx="394">
                  <c:v>511.21403205552235</c:v>
                </c:pt>
                <c:pt idx="395">
                  <c:v>516.97295399613722</c:v>
                </c:pt>
                <c:pt idx="396">
                  <c:v>511.80140158522164</c:v>
                </c:pt>
                <c:pt idx="397">
                  <c:v>521.86770007696464</c:v>
                </c:pt>
                <c:pt idx="398">
                  <c:v>513.44198544403685</c:v>
                </c:pt>
                <c:pt idx="399">
                  <c:v>512.44278210615755</c:v>
                </c:pt>
                <c:pt idx="400">
                  <c:v>497.61001363777427</c:v>
                </c:pt>
                <c:pt idx="401">
                  <c:v>498.13662080233229</c:v>
                </c:pt>
                <c:pt idx="402">
                  <c:v>501.8363737020473</c:v>
                </c:pt>
                <c:pt idx="403">
                  <c:v>513.74579726974343</c:v>
                </c:pt>
                <c:pt idx="404">
                  <c:v>522.14450640705286</c:v>
                </c:pt>
                <c:pt idx="405">
                  <c:v>528.15322918213758</c:v>
                </c:pt>
                <c:pt idx="406">
                  <c:v>514.98805006818793</c:v>
                </c:pt>
                <c:pt idx="407">
                  <c:v>516.83792651804549</c:v>
                </c:pt>
                <c:pt idx="408">
                  <c:v>517.35103093479427</c:v>
                </c:pt>
                <c:pt idx="409">
                  <c:v>521.77318084230046</c:v>
                </c:pt>
                <c:pt idx="410">
                  <c:v>525.0070889425989</c:v>
                </c:pt>
                <c:pt idx="411">
                  <c:v>516.93919712661432</c:v>
                </c:pt>
                <c:pt idx="412">
                  <c:v>516.33832484910579</c:v>
                </c:pt>
                <c:pt idx="413">
                  <c:v>533.76362089685153</c:v>
                </c:pt>
                <c:pt idx="414">
                  <c:v>535.14090117338776</c:v>
                </c:pt>
                <c:pt idx="415">
                  <c:v>525.169121916309</c:v>
                </c:pt>
                <c:pt idx="416">
                  <c:v>524.10240483938378</c:v>
                </c:pt>
                <c:pt idx="417">
                  <c:v>527.53210278291533</c:v>
                </c:pt>
                <c:pt idx="418">
                  <c:v>519.79502828825571</c:v>
                </c:pt>
                <c:pt idx="419">
                  <c:v>522.02973305067485</c:v>
                </c:pt>
                <c:pt idx="420">
                  <c:v>527.23504233111339</c:v>
                </c:pt>
                <c:pt idx="421">
                  <c:v>531.64368949081052</c:v>
                </c:pt>
                <c:pt idx="422">
                  <c:v>529.13217839830315</c:v>
                </c:pt>
                <c:pt idx="423">
                  <c:v>513.42173132232324</c:v>
                </c:pt>
                <c:pt idx="424">
                  <c:v>510.65366802144149</c:v>
                </c:pt>
                <c:pt idx="425">
                  <c:v>500.63462914703052</c:v>
                </c:pt>
                <c:pt idx="426">
                  <c:v>506.02897689679764</c:v>
                </c:pt>
                <c:pt idx="427">
                  <c:v>510.24183421326154</c:v>
                </c:pt>
                <c:pt idx="428">
                  <c:v>495.67912070106189</c:v>
                </c:pt>
                <c:pt idx="429">
                  <c:v>495.86815917039041</c:v>
                </c:pt>
                <c:pt idx="430">
                  <c:v>507.71682037294505</c:v>
                </c:pt>
                <c:pt idx="431">
                  <c:v>506.00197140117928</c:v>
                </c:pt>
                <c:pt idx="432">
                  <c:v>504.28712242941356</c:v>
                </c:pt>
                <c:pt idx="433">
                  <c:v>513.9483384868812</c:v>
                </c:pt>
                <c:pt idx="434">
                  <c:v>507.04168298248607</c:v>
                </c:pt>
                <c:pt idx="435">
                  <c:v>517.36453368260356</c:v>
                </c:pt>
                <c:pt idx="436">
                  <c:v>502.09967728432656</c:v>
                </c:pt>
                <c:pt idx="437">
                  <c:v>503.01786413535064</c:v>
                </c:pt>
                <c:pt idx="438">
                  <c:v>496.23948473514275</c:v>
                </c:pt>
                <c:pt idx="439">
                  <c:v>492.22916863581662</c:v>
                </c:pt>
                <c:pt idx="440">
                  <c:v>486.84157225995415</c:v>
                </c:pt>
                <c:pt idx="441">
                  <c:v>490.31852982081779</c:v>
                </c:pt>
                <c:pt idx="442">
                  <c:v>484.47184001944322</c:v>
                </c:pt>
                <c:pt idx="443">
                  <c:v>496.4892855696126</c:v>
                </c:pt>
                <c:pt idx="444">
                  <c:v>502.32922399708258</c:v>
                </c:pt>
                <c:pt idx="445">
                  <c:v>517.81687573421107</c:v>
                </c:pt>
                <c:pt idx="446">
                  <c:v>520.30138133110006</c:v>
                </c:pt>
                <c:pt idx="447">
                  <c:v>522.9884281451267</c:v>
                </c:pt>
                <c:pt idx="448">
                  <c:v>529.66553693676576</c:v>
                </c:pt>
                <c:pt idx="449">
                  <c:v>533.91890249665721</c:v>
                </c:pt>
                <c:pt idx="450">
                  <c:v>535.22191766024298</c:v>
                </c:pt>
                <c:pt idx="451">
                  <c:v>546.94905413251513</c:v>
                </c:pt>
                <c:pt idx="452">
                  <c:v>546.94230275861048</c:v>
                </c:pt>
                <c:pt idx="453">
                  <c:v>548.15755006143661</c:v>
                </c:pt>
                <c:pt idx="454">
                  <c:v>542.45263911205848</c:v>
                </c:pt>
                <c:pt idx="455">
                  <c:v>549.122996529793</c:v>
                </c:pt>
                <c:pt idx="456">
                  <c:v>561.16744757558081</c:v>
                </c:pt>
                <c:pt idx="457">
                  <c:v>559.77666455123529</c:v>
                </c:pt>
                <c:pt idx="458">
                  <c:v>567.40571706342143</c:v>
                </c:pt>
                <c:pt idx="459">
                  <c:v>566.48077883849271</c:v>
                </c:pt>
                <c:pt idx="460">
                  <c:v>561.62654100109285</c:v>
                </c:pt>
                <c:pt idx="461">
                  <c:v>563.96926774598546</c:v>
                </c:pt>
                <c:pt idx="462">
                  <c:v>570.82866363304845</c:v>
                </c:pt>
                <c:pt idx="463">
                  <c:v>568.69522947919825</c:v>
                </c:pt>
                <c:pt idx="464">
                  <c:v>560.24926072455673</c:v>
                </c:pt>
                <c:pt idx="465">
                  <c:v>567.42597118513538</c:v>
                </c:pt>
                <c:pt idx="466">
                  <c:v>572.77981069147484</c:v>
                </c:pt>
                <c:pt idx="467">
                  <c:v>566.29174036916424</c:v>
                </c:pt>
                <c:pt idx="468">
                  <c:v>553.51138956777618</c:v>
                </c:pt>
                <c:pt idx="469">
                  <c:v>558.27110817051175</c:v>
                </c:pt>
                <c:pt idx="470">
                  <c:v>557.34616994558291</c:v>
                </c:pt>
                <c:pt idx="471">
                  <c:v>565.23177466614356</c:v>
                </c:pt>
                <c:pt idx="472">
                  <c:v>581.28654181125762</c:v>
                </c:pt>
                <c:pt idx="473">
                  <c:v>588.55777150650056</c:v>
                </c:pt>
                <c:pt idx="474">
                  <c:v>592.65585546658644</c:v>
                </c:pt>
                <c:pt idx="475">
                  <c:v>591.40009992033276</c:v>
                </c:pt>
                <c:pt idx="476">
                  <c:v>588.25395968079397</c:v>
                </c:pt>
                <c:pt idx="477">
                  <c:v>594.24242833416497</c:v>
                </c:pt>
                <c:pt idx="478">
                  <c:v>588.12568357660689</c:v>
                </c:pt>
                <c:pt idx="479">
                  <c:v>576.62809381709087</c:v>
                </c:pt>
                <c:pt idx="480">
                  <c:v>572.90133542175738</c:v>
                </c:pt>
                <c:pt idx="481">
                  <c:v>571.51730377131651</c:v>
                </c:pt>
                <c:pt idx="482">
                  <c:v>579.5244332221597</c:v>
                </c:pt>
                <c:pt idx="483">
                  <c:v>588.28096517641245</c:v>
                </c:pt>
                <c:pt idx="484">
                  <c:v>589.30717400991</c:v>
                </c:pt>
                <c:pt idx="485">
                  <c:v>596.9767347655237</c:v>
                </c:pt>
                <c:pt idx="486">
                  <c:v>598.07045733806729</c:v>
                </c:pt>
                <c:pt idx="487">
                  <c:v>602.02001107225226</c:v>
                </c:pt>
                <c:pt idx="488">
                  <c:v>600.79801239552148</c:v>
                </c:pt>
                <c:pt idx="489">
                  <c:v>603.45130234002522</c:v>
                </c:pt>
                <c:pt idx="490">
                  <c:v>612.15382330304112</c:v>
                </c:pt>
                <c:pt idx="491">
                  <c:v>615.84007345494695</c:v>
                </c:pt>
                <c:pt idx="492">
                  <c:v>614.91513523001822</c:v>
                </c:pt>
                <c:pt idx="493">
                  <c:v>610.75628890479106</c:v>
                </c:pt>
                <c:pt idx="494">
                  <c:v>612.68718184150373</c:v>
                </c:pt>
                <c:pt idx="495">
                  <c:v>614.03745662242159</c:v>
                </c:pt>
                <c:pt idx="496">
                  <c:v>604.13319110438874</c:v>
                </c:pt>
                <c:pt idx="497">
                  <c:v>601.18959208198771</c:v>
                </c:pt>
                <c:pt idx="498">
                  <c:v>613.87542364871138</c:v>
                </c:pt>
                <c:pt idx="499">
                  <c:v>612.62641947636234</c:v>
                </c:pt>
                <c:pt idx="500">
                  <c:v>609.4870306107282</c:v>
                </c:pt>
                <c:pt idx="501">
                  <c:v>597.71263452112407</c:v>
                </c:pt>
                <c:pt idx="502">
                  <c:v>586.53235933512372</c:v>
                </c:pt>
                <c:pt idx="503">
                  <c:v>591.22456419881348</c:v>
                </c:pt>
                <c:pt idx="504">
                  <c:v>606.59069120565937</c:v>
                </c:pt>
                <c:pt idx="505">
                  <c:v>604.88259360779819</c:v>
                </c:pt>
                <c:pt idx="506">
                  <c:v>614.13872723099053</c:v>
                </c:pt>
                <c:pt idx="507">
                  <c:v>613.28130274510772</c:v>
                </c:pt>
                <c:pt idx="508">
                  <c:v>620.28922885807174</c:v>
                </c:pt>
                <c:pt idx="509">
                  <c:v>613.91593189213927</c:v>
                </c:pt>
                <c:pt idx="510">
                  <c:v>626.08865904211416</c:v>
                </c:pt>
                <c:pt idx="511">
                  <c:v>624.63711365262748</c:v>
                </c:pt>
                <c:pt idx="512">
                  <c:v>616.19114489798585</c:v>
                </c:pt>
                <c:pt idx="513">
                  <c:v>626.37221674610691</c:v>
                </c:pt>
                <c:pt idx="514">
                  <c:v>621.23442120471418</c:v>
                </c:pt>
                <c:pt idx="515">
                  <c:v>621.929812716887</c:v>
                </c:pt>
                <c:pt idx="516">
                  <c:v>614.59106928259814</c:v>
                </c:pt>
                <c:pt idx="517">
                  <c:v>611.00608973926103</c:v>
                </c:pt>
                <c:pt idx="518">
                  <c:v>600.07561538773052</c:v>
                </c:pt>
                <c:pt idx="519">
                  <c:v>598.8941249544273</c:v>
                </c:pt>
                <c:pt idx="520">
                  <c:v>585.15507905858749</c:v>
                </c:pt>
                <c:pt idx="521">
                  <c:v>595.16736655909381</c:v>
                </c:pt>
                <c:pt idx="522">
                  <c:v>579.56494146558737</c:v>
                </c:pt>
                <c:pt idx="523">
                  <c:v>583.27144573920691</c:v>
                </c:pt>
                <c:pt idx="524">
                  <c:v>574.20435058534315</c:v>
                </c:pt>
                <c:pt idx="525">
                  <c:v>585.56691286676744</c:v>
                </c:pt>
                <c:pt idx="526">
                  <c:v>592.21026478888348</c:v>
                </c:pt>
                <c:pt idx="527">
                  <c:v>591.54863014623379</c:v>
                </c:pt>
                <c:pt idx="528">
                  <c:v>603.64709218325834</c:v>
                </c:pt>
                <c:pt idx="529">
                  <c:v>602.01325969834761</c:v>
                </c:pt>
                <c:pt idx="530">
                  <c:v>608.38655666428019</c:v>
                </c:pt>
                <c:pt idx="531">
                  <c:v>607.1443038658357</c:v>
                </c:pt>
                <c:pt idx="532">
                  <c:v>608.86590421150606</c:v>
                </c:pt>
                <c:pt idx="533">
                  <c:v>617.26461334881549</c:v>
                </c:pt>
                <c:pt idx="534">
                  <c:v>613.3758219797719</c:v>
                </c:pt>
                <c:pt idx="535">
                  <c:v>613.80790990966557</c:v>
                </c:pt>
                <c:pt idx="536">
                  <c:v>602.69514846271124</c:v>
                </c:pt>
                <c:pt idx="537">
                  <c:v>597.25354109561204</c:v>
                </c:pt>
                <c:pt idx="538">
                  <c:v>609.97312953185883</c:v>
                </c:pt>
                <c:pt idx="539">
                  <c:v>606.92150852698444</c:v>
                </c:pt>
                <c:pt idx="540">
                  <c:v>610.19592487071031</c:v>
                </c:pt>
                <c:pt idx="541">
                  <c:v>589.22615752305512</c:v>
                </c:pt>
                <c:pt idx="542">
                  <c:v>595.84925532345744</c:v>
                </c:pt>
                <c:pt idx="543">
                  <c:v>588.64553936726043</c:v>
                </c:pt>
                <c:pt idx="544">
                  <c:v>604.86233948608447</c:v>
                </c:pt>
                <c:pt idx="545">
                  <c:v>606.77297830108341</c:v>
                </c:pt>
                <c:pt idx="546">
                  <c:v>607.26582859611847</c:v>
                </c:pt>
                <c:pt idx="547">
                  <c:v>614.33451707422387</c:v>
                </c:pt>
                <c:pt idx="548">
                  <c:v>611.30990156496773</c:v>
                </c:pt>
                <c:pt idx="549">
                  <c:v>600.22414561363155</c:v>
                </c:pt>
                <c:pt idx="550">
                  <c:v>594.0331357431229</c:v>
                </c:pt>
                <c:pt idx="551">
                  <c:v>601.08832147341911</c:v>
                </c:pt>
                <c:pt idx="552">
                  <c:v>603.38378860097953</c:v>
                </c:pt>
                <c:pt idx="553">
                  <c:v>608.67011436827306</c:v>
                </c:pt>
                <c:pt idx="554">
                  <c:v>609.48703061072831</c:v>
                </c:pt>
                <c:pt idx="555">
                  <c:v>616.47470260197849</c:v>
                </c:pt>
                <c:pt idx="556">
                  <c:v>610.34445509661111</c:v>
                </c:pt>
                <c:pt idx="557">
                  <c:v>605.82778595444074</c:v>
                </c:pt>
                <c:pt idx="558">
                  <c:v>614.83411874316312</c:v>
                </c:pt>
                <c:pt idx="559">
                  <c:v>618.98621369448574</c:v>
                </c:pt>
                <c:pt idx="560">
                  <c:v>620.57278656206427</c:v>
                </c:pt>
                <c:pt idx="561">
                  <c:v>620.55253244035055</c:v>
                </c:pt>
                <c:pt idx="562">
                  <c:v>624.31979907911159</c:v>
                </c:pt>
                <c:pt idx="563">
                  <c:v>626.41272498953435</c:v>
                </c:pt>
                <c:pt idx="564">
                  <c:v>622.54418774220449</c:v>
                </c:pt>
                <c:pt idx="565">
                  <c:v>622.26738141211626</c:v>
                </c:pt>
                <c:pt idx="566">
                  <c:v>632.44170188633268</c:v>
                </c:pt>
                <c:pt idx="567">
                  <c:v>632.09738181719854</c:v>
                </c:pt>
                <c:pt idx="568">
                  <c:v>632.52946974709232</c:v>
                </c:pt>
                <c:pt idx="569">
                  <c:v>630.96315100122752</c:v>
                </c:pt>
                <c:pt idx="570">
                  <c:v>633.31262912002455</c:v>
                </c:pt>
                <c:pt idx="571">
                  <c:v>632.0298680781525</c:v>
                </c:pt>
                <c:pt idx="572">
                  <c:v>624.57635128748564</c:v>
                </c:pt>
                <c:pt idx="573">
                  <c:v>626.22368652020543</c:v>
                </c:pt>
                <c:pt idx="574">
                  <c:v>628.82296547347244</c:v>
                </c:pt>
                <c:pt idx="575">
                  <c:v>620.54578106644567</c:v>
                </c:pt>
                <c:pt idx="576">
                  <c:v>623.87420840140828</c:v>
                </c:pt>
                <c:pt idx="577">
                  <c:v>628.33011517843727</c:v>
                </c:pt>
                <c:pt idx="578">
                  <c:v>615.32021766429318</c:v>
                </c:pt>
                <c:pt idx="579">
                  <c:v>606.2193656409064</c:v>
                </c:pt>
                <c:pt idx="580">
                  <c:v>601.72295062044986</c:v>
                </c:pt>
                <c:pt idx="581">
                  <c:v>596.10580753183137</c:v>
                </c:pt>
                <c:pt idx="582">
                  <c:v>598.26624718130006</c:v>
                </c:pt>
                <c:pt idx="583">
                  <c:v>591.53512739842427</c:v>
                </c:pt>
                <c:pt idx="584">
                  <c:v>583.40647321729841</c:v>
                </c:pt>
                <c:pt idx="585">
                  <c:v>591.50137052890136</c:v>
                </c:pt>
                <c:pt idx="586">
                  <c:v>595.09310144614312</c:v>
                </c:pt>
                <c:pt idx="587">
                  <c:v>602.09427618520249</c:v>
                </c:pt>
                <c:pt idx="588">
                  <c:v>597.35481170418063</c:v>
                </c:pt>
                <c:pt idx="589">
                  <c:v>579.20711864864381</c:v>
                </c:pt>
                <c:pt idx="590">
                  <c:v>564.25957682388253</c:v>
                </c:pt>
                <c:pt idx="591">
                  <c:v>568.10785994949867</c:v>
                </c:pt>
                <c:pt idx="592">
                  <c:v>569.68768144317255</c:v>
                </c:pt>
                <c:pt idx="593">
                  <c:v>574.64994126304589</c:v>
                </c:pt>
                <c:pt idx="594">
                  <c:v>570.86917187647566</c:v>
                </c:pt>
                <c:pt idx="595">
                  <c:v>568.94503031366776</c:v>
                </c:pt>
                <c:pt idx="596">
                  <c:v>569.7281896866001</c:v>
                </c:pt>
                <c:pt idx="597">
                  <c:v>576.66185068661366</c:v>
                </c:pt>
                <c:pt idx="598">
                  <c:v>585.0605598239232</c:v>
                </c:pt>
                <c:pt idx="599">
                  <c:v>587.20749672558259</c:v>
                </c:pt>
                <c:pt idx="600">
                  <c:v>590.50216719102229</c:v>
                </c:pt>
                <c:pt idx="601">
                  <c:v>587.7746121335681</c:v>
                </c:pt>
                <c:pt idx="602">
                  <c:v>579.22737277035776</c:v>
                </c:pt>
                <c:pt idx="603">
                  <c:v>579.78773680443862</c:v>
                </c:pt>
                <c:pt idx="604">
                  <c:v>569.14082015690087</c:v>
                </c:pt>
                <c:pt idx="605">
                  <c:v>577.84334111991689</c:v>
                </c:pt>
                <c:pt idx="606">
                  <c:v>588.23370555908025</c:v>
                </c:pt>
                <c:pt idx="607">
                  <c:v>594.2626824558788</c:v>
                </c:pt>
                <c:pt idx="608">
                  <c:v>599.58276509269547</c:v>
                </c:pt>
                <c:pt idx="609">
                  <c:v>598.92788182395032</c:v>
                </c:pt>
                <c:pt idx="610">
                  <c:v>609.52753885415598</c:v>
                </c:pt>
                <c:pt idx="611">
                  <c:v>609.59505259320179</c:v>
                </c:pt>
                <c:pt idx="612">
                  <c:v>610.40521746175261</c:v>
                </c:pt>
                <c:pt idx="613">
                  <c:v>616.29241550655468</c:v>
                </c:pt>
                <c:pt idx="614">
                  <c:v>614.11172173537227</c:v>
                </c:pt>
                <c:pt idx="615">
                  <c:v>615.11092507325156</c:v>
                </c:pt>
                <c:pt idx="616">
                  <c:v>609.33174901092286</c:v>
                </c:pt>
                <c:pt idx="617">
                  <c:v>615.71854872466452</c:v>
                </c:pt>
                <c:pt idx="618">
                  <c:v>620.52552694473229</c:v>
                </c:pt>
                <c:pt idx="619">
                  <c:v>617.52116555718987</c:v>
                </c:pt>
                <c:pt idx="620">
                  <c:v>615.2797094208662</c:v>
                </c:pt>
                <c:pt idx="621">
                  <c:v>614.32776570031899</c:v>
                </c:pt>
                <c:pt idx="622">
                  <c:v>618.87144033810785</c:v>
                </c:pt>
                <c:pt idx="623">
                  <c:v>617.77096639165973</c:v>
                </c:pt>
                <c:pt idx="624">
                  <c:v>625.80510133812129</c:v>
                </c:pt>
                <c:pt idx="625">
                  <c:v>624.70462739167317</c:v>
                </c:pt>
                <c:pt idx="626">
                  <c:v>625.84560958154884</c:v>
                </c:pt>
                <c:pt idx="627">
                  <c:v>623.41511497589659</c:v>
                </c:pt>
                <c:pt idx="628">
                  <c:v>621.74077424755842</c:v>
                </c:pt>
                <c:pt idx="629">
                  <c:v>630.96990237513251</c:v>
                </c:pt>
                <c:pt idx="630">
                  <c:v>632.88054119013134</c:v>
                </c:pt>
                <c:pt idx="631">
                  <c:v>629.75465507230638</c:v>
                </c:pt>
                <c:pt idx="632">
                  <c:v>622.51718224658634</c:v>
                </c:pt>
                <c:pt idx="633">
                  <c:v>632.8737898162268</c:v>
                </c:pt>
                <c:pt idx="634">
                  <c:v>634.19705910152629</c:v>
                </c:pt>
                <c:pt idx="635">
                  <c:v>631.89484060006134</c:v>
                </c:pt>
                <c:pt idx="636">
                  <c:v>635.41230640435242</c:v>
                </c:pt>
                <c:pt idx="637">
                  <c:v>636.39800699442253</c:v>
                </c:pt>
                <c:pt idx="638">
                  <c:v>625.50128951241493</c:v>
                </c:pt>
                <c:pt idx="639">
                  <c:v>622.65220972467807</c:v>
                </c:pt>
                <c:pt idx="640">
                  <c:v>631.47625541797674</c:v>
                </c:pt>
                <c:pt idx="641">
                  <c:v>625.70383072955269</c:v>
                </c:pt>
                <c:pt idx="642">
                  <c:v>616.9067905318725</c:v>
                </c:pt>
                <c:pt idx="643">
                  <c:v>623.32734711513717</c:v>
                </c:pt>
                <c:pt idx="644">
                  <c:v>628.87697646470986</c:v>
                </c:pt>
                <c:pt idx="645">
                  <c:v>607.26582859611858</c:v>
                </c:pt>
                <c:pt idx="646">
                  <c:v>596.6459174441992</c:v>
                </c:pt>
                <c:pt idx="647">
                  <c:v>606.72571868375132</c:v>
                </c:pt>
                <c:pt idx="648">
                  <c:v>606.0100730498649</c:v>
                </c:pt>
                <c:pt idx="649">
                  <c:v>608.09624758638313</c:v>
                </c:pt>
                <c:pt idx="650">
                  <c:v>586.5728675785515</c:v>
                </c:pt>
                <c:pt idx="651">
                  <c:v>578.60624637113574</c:v>
                </c:pt>
                <c:pt idx="652">
                  <c:v>567.99983796702543</c:v>
                </c:pt>
                <c:pt idx="653">
                  <c:v>545.98360766415885</c:v>
                </c:pt>
                <c:pt idx="654">
                  <c:v>593.22297087457196</c:v>
                </c:pt>
                <c:pt idx="655">
                  <c:v>590.42790207807184</c:v>
                </c:pt>
                <c:pt idx="656">
                  <c:v>599.0426551803281</c:v>
                </c:pt>
                <c:pt idx="657">
                  <c:v>599.08316342375565</c:v>
                </c:pt>
                <c:pt idx="658">
                  <c:v>573.87353326401819</c:v>
                </c:pt>
                <c:pt idx="659">
                  <c:v>572.75955656976089</c:v>
                </c:pt>
                <c:pt idx="660">
                  <c:v>583.56850619100885</c:v>
                </c:pt>
                <c:pt idx="661">
                  <c:v>567.25043546361587</c:v>
                </c:pt>
                <c:pt idx="662">
                  <c:v>556.10391714713853</c:v>
                </c:pt>
                <c:pt idx="663">
                  <c:v>556.9073306417846</c:v>
                </c:pt>
                <c:pt idx="664">
                  <c:v>555.92163005171449</c:v>
                </c:pt>
                <c:pt idx="665">
                  <c:v>540.12341511497493</c:v>
                </c:pt>
                <c:pt idx="666">
                  <c:v>551.18216557069263</c:v>
                </c:pt>
                <c:pt idx="667">
                  <c:v>569.33661000013399</c:v>
                </c:pt>
                <c:pt idx="668">
                  <c:v>568.6277157401521</c:v>
                </c:pt>
                <c:pt idx="669">
                  <c:v>568.51969375767862</c:v>
                </c:pt>
                <c:pt idx="670">
                  <c:v>568.31715254054086</c:v>
                </c:pt>
                <c:pt idx="671">
                  <c:v>568.49268826206014</c:v>
                </c:pt>
                <c:pt idx="672">
                  <c:v>576.0744811569142</c:v>
                </c:pt>
                <c:pt idx="673">
                  <c:v>560.61383491540414</c:v>
                </c:pt>
                <c:pt idx="674">
                  <c:v>555.42202838277467</c:v>
                </c:pt>
                <c:pt idx="675">
                  <c:v>550.95261885793639</c:v>
                </c:pt>
                <c:pt idx="676">
                  <c:v>562.42320312183404</c:v>
                </c:pt>
                <c:pt idx="677">
                  <c:v>573.32667197774629</c:v>
                </c:pt>
                <c:pt idx="678">
                  <c:v>577.0736844947935</c:v>
                </c:pt>
                <c:pt idx="679">
                  <c:v>585.87072469247369</c:v>
                </c:pt>
                <c:pt idx="680">
                  <c:v>590.99501748605724</c:v>
                </c:pt>
                <c:pt idx="681">
                  <c:v>590.97476336434352</c:v>
                </c:pt>
                <c:pt idx="682">
                  <c:v>593.39850659609112</c:v>
                </c:pt>
                <c:pt idx="683">
                  <c:v>595.82224982783873</c:v>
                </c:pt>
                <c:pt idx="684">
                  <c:v>602.03351382006122</c:v>
                </c:pt>
                <c:pt idx="685">
                  <c:v>598.13121970320844</c:v>
                </c:pt>
                <c:pt idx="686">
                  <c:v>589.59748308780718</c:v>
                </c:pt>
                <c:pt idx="687">
                  <c:v>577.9918713458178</c:v>
                </c:pt>
                <c:pt idx="688">
                  <c:v>573.83977639449529</c:v>
                </c:pt>
                <c:pt idx="689">
                  <c:v>580.99623273336022</c:v>
                </c:pt>
                <c:pt idx="690">
                  <c:v>558.82472083068808</c:v>
                </c:pt>
                <c:pt idx="691">
                  <c:v>560.12098462036931</c:v>
                </c:pt>
                <c:pt idx="692">
                  <c:v>547.53642366221436</c:v>
                </c:pt>
                <c:pt idx="693">
                  <c:v>548.33308578295589</c:v>
                </c:pt>
                <c:pt idx="694">
                  <c:v>545.67304446454762</c:v>
                </c:pt>
                <c:pt idx="695">
                  <c:v>560.10073049865548</c:v>
                </c:pt>
                <c:pt idx="696">
                  <c:v>568.64796986186582</c:v>
                </c:pt>
                <c:pt idx="697">
                  <c:v>573.94779837696865</c:v>
                </c:pt>
                <c:pt idx="698">
                  <c:v>576.55382870414019</c:v>
                </c:pt>
                <c:pt idx="699">
                  <c:v>578.13365019781418</c:v>
                </c:pt>
                <c:pt idx="700">
                  <c:v>589.67174820075775</c:v>
                </c:pt>
                <c:pt idx="701">
                  <c:v>589.77301880932657</c:v>
                </c:pt>
                <c:pt idx="702">
                  <c:v>582.63681659217548</c:v>
                </c:pt>
                <c:pt idx="703">
                  <c:v>570.57211142467395</c:v>
                </c:pt>
                <c:pt idx="704">
                  <c:v>567.77704262817394</c:v>
                </c:pt>
                <c:pt idx="705">
                  <c:v>565.89340930879348</c:v>
                </c:pt>
                <c:pt idx="706">
                  <c:v>569.80920617345544</c:v>
                </c:pt>
                <c:pt idx="707">
                  <c:v>585.19558730201504</c:v>
                </c:pt>
                <c:pt idx="708">
                  <c:v>587.30201596024699</c:v>
                </c:pt>
                <c:pt idx="709">
                  <c:v>591.29882931176405</c:v>
                </c:pt>
                <c:pt idx="710">
                  <c:v>595.64671410631968</c:v>
                </c:pt>
                <c:pt idx="711">
                  <c:v>593.81709177817584</c:v>
                </c:pt>
                <c:pt idx="712">
                  <c:v>591.99422082393664</c:v>
                </c:pt>
                <c:pt idx="713">
                  <c:v>589.48270973142928</c:v>
                </c:pt>
                <c:pt idx="714">
                  <c:v>605.56448237216171</c:v>
                </c:pt>
                <c:pt idx="715">
                  <c:v>605.60499061558926</c:v>
                </c:pt>
                <c:pt idx="716">
                  <c:v>607.0160277616485</c:v>
                </c:pt>
                <c:pt idx="717">
                  <c:v>605.75352084149017</c:v>
                </c:pt>
                <c:pt idx="718">
                  <c:v>597.44933093884492</c:v>
                </c:pt>
                <c:pt idx="719">
                  <c:v>605.854791450059</c:v>
                </c:pt>
                <c:pt idx="720">
                  <c:v>600.23764836144039</c:v>
                </c:pt>
                <c:pt idx="721">
                  <c:v>585.03355432830472</c:v>
                </c:pt>
                <c:pt idx="722">
                  <c:v>584.45968754641467</c:v>
                </c:pt>
                <c:pt idx="723">
                  <c:v>582.69757895731675</c:v>
                </c:pt>
                <c:pt idx="724">
                  <c:v>581.34055280249424</c:v>
                </c:pt>
                <c:pt idx="725">
                  <c:v>590.15109574798362</c:v>
                </c:pt>
                <c:pt idx="726">
                  <c:v>587.76786075966356</c:v>
                </c:pt>
                <c:pt idx="727">
                  <c:v>577.87034661553525</c:v>
                </c:pt>
                <c:pt idx="728">
                  <c:v>570.82866363304845</c:v>
                </c:pt>
                <c:pt idx="729">
                  <c:v>573.26590961260524</c:v>
                </c:pt>
                <c:pt idx="730">
                  <c:v>563.75322378103851</c:v>
                </c:pt>
                <c:pt idx="731">
                  <c:v>559.14203540420385</c:v>
                </c:pt>
                <c:pt idx="732">
                  <c:v>562.72701494754085</c:v>
                </c:pt>
                <c:pt idx="733">
                  <c:v>567.24368408971134</c:v>
                </c:pt>
                <c:pt idx="734">
                  <c:v>564.5903941452076</c:v>
                </c:pt>
                <c:pt idx="735">
                  <c:v>565.56934336137317</c:v>
                </c:pt>
                <c:pt idx="736">
                  <c:v>583.48073833024932</c:v>
                </c:pt>
                <c:pt idx="737">
                  <c:v>583.89257213842927</c:v>
                </c:pt>
                <c:pt idx="738">
                  <c:v>588.84132921049331</c:v>
                </c:pt>
                <c:pt idx="739">
                  <c:v>591.01527160777118</c:v>
                </c:pt>
                <c:pt idx="740">
                  <c:v>585.60066973629034</c:v>
                </c:pt>
                <c:pt idx="741">
                  <c:v>590.60343779959123</c:v>
                </c:pt>
                <c:pt idx="742">
                  <c:v>596.96998339161928</c:v>
                </c:pt>
                <c:pt idx="743">
                  <c:v>596.63916607029432</c:v>
                </c:pt>
                <c:pt idx="744">
                  <c:v>601.84447535073286</c:v>
                </c:pt>
                <c:pt idx="745">
                  <c:v>602.44534762824128</c:v>
                </c:pt>
                <c:pt idx="746">
                  <c:v>600.37942721343677</c:v>
                </c:pt>
                <c:pt idx="747">
                  <c:v>597.38856857370365</c:v>
                </c:pt>
                <c:pt idx="748">
                  <c:v>594.20867146464195</c:v>
                </c:pt>
                <c:pt idx="749">
                  <c:v>603.18799875774607</c:v>
                </c:pt>
                <c:pt idx="750">
                  <c:v>602.36433114138617</c:v>
                </c:pt>
                <c:pt idx="751">
                  <c:v>594.42471542958879</c:v>
                </c:pt>
                <c:pt idx="752">
                  <c:v>591.13004496414908</c:v>
                </c:pt>
                <c:pt idx="753">
                  <c:v>602.2428064111034</c:v>
                </c:pt>
                <c:pt idx="754">
                  <c:v>599.76505218811906</c:v>
                </c:pt>
                <c:pt idx="755">
                  <c:v>599.06966067594635</c:v>
                </c:pt>
                <c:pt idx="756">
                  <c:v>595.46442701089552</c:v>
                </c:pt>
                <c:pt idx="757">
                  <c:v>594.14790909950057</c:v>
                </c:pt>
                <c:pt idx="758">
                  <c:v>590.66420016473239</c:v>
                </c:pt>
                <c:pt idx="759">
                  <c:v>584.06135648604379</c:v>
                </c:pt>
                <c:pt idx="760">
                  <c:v>594.28968795149706</c:v>
                </c:pt>
                <c:pt idx="761">
                  <c:v>598.16497657273146</c:v>
                </c:pt>
                <c:pt idx="762">
                  <c:v>599.80556043154672</c:v>
                </c:pt>
                <c:pt idx="763">
                  <c:v>599.66378157955035</c:v>
                </c:pt>
                <c:pt idx="764">
                  <c:v>600.96004536923147</c:v>
                </c:pt>
                <c:pt idx="765">
                  <c:v>598.96839006737753</c:v>
                </c:pt>
                <c:pt idx="766">
                  <c:v>609.67606908005666</c:v>
                </c:pt>
                <c:pt idx="767">
                  <c:v>608.98067756788396</c:v>
                </c:pt>
                <c:pt idx="768">
                  <c:v>609.9393726623357</c:v>
                </c:pt>
                <c:pt idx="769">
                  <c:v>611.04659798268847</c:v>
                </c:pt>
                <c:pt idx="770">
                  <c:v>608.13000445590569</c:v>
                </c:pt>
                <c:pt idx="771">
                  <c:v>610.6347641745084</c:v>
                </c:pt>
                <c:pt idx="772">
                  <c:v>619.05372743353155</c:v>
                </c:pt>
                <c:pt idx="773">
                  <c:v>617.122834496819</c:v>
                </c:pt>
                <c:pt idx="774">
                  <c:v>618.59463400801951</c:v>
                </c:pt>
                <c:pt idx="775">
                  <c:v>615.6712891073322</c:v>
                </c:pt>
                <c:pt idx="776">
                  <c:v>610.6010073049855</c:v>
                </c:pt>
                <c:pt idx="777">
                  <c:v>613.96994288337567</c:v>
                </c:pt>
                <c:pt idx="778">
                  <c:v>613.08551290187449</c:v>
                </c:pt>
                <c:pt idx="779">
                  <c:v>611.72173537314734</c:v>
                </c:pt>
                <c:pt idx="780">
                  <c:v>615.8805816983745</c:v>
                </c:pt>
                <c:pt idx="781">
                  <c:v>610.87781363507361</c:v>
                </c:pt>
                <c:pt idx="782">
                  <c:v>620.26222336245314</c:v>
                </c:pt>
                <c:pt idx="783">
                  <c:v>618.89169445982157</c:v>
                </c:pt>
                <c:pt idx="784">
                  <c:v>618.02076722612946</c:v>
                </c:pt>
                <c:pt idx="785">
                  <c:v>623.4016122280874</c:v>
                </c:pt>
                <c:pt idx="786">
                  <c:v>615.39448277724409</c:v>
                </c:pt>
                <c:pt idx="787">
                  <c:v>612.42387825922469</c:v>
                </c:pt>
                <c:pt idx="788">
                  <c:v>611.53944827772341</c:v>
                </c:pt>
                <c:pt idx="789">
                  <c:v>617.00130976653634</c:v>
                </c:pt>
                <c:pt idx="790">
                  <c:v>604.94335597293934</c:v>
                </c:pt>
                <c:pt idx="791">
                  <c:v>608.60260062922703</c:v>
                </c:pt>
                <c:pt idx="792">
                  <c:v>619.26302002457385</c:v>
                </c:pt>
                <c:pt idx="793">
                  <c:v>618.56087713849661</c:v>
                </c:pt>
                <c:pt idx="794">
                  <c:v>613.52435220567281</c:v>
                </c:pt>
                <c:pt idx="795">
                  <c:v>599.21143952794284</c:v>
                </c:pt>
                <c:pt idx="796">
                  <c:v>604.09268286096119</c:v>
                </c:pt>
                <c:pt idx="797">
                  <c:v>607.0160277616485</c:v>
                </c:pt>
                <c:pt idx="798">
                  <c:v>602.45885037605046</c:v>
                </c:pt>
                <c:pt idx="799">
                  <c:v>587.86913136823239</c:v>
                </c:pt>
                <c:pt idx="800">
                  <c:v>583.98709137309334</c:v>
                </c:pt>
                <c:pt idx="801">
                  <c:v>597.99619222511672</c:v>
                </c:pt>
                <c:pt idx="802">
                  <c:v>609.79759381033921</c:v>
                </c:pt>
                <c:pt idx="803">
                  <c:v>610.51323944422563</c:v>
                </c:pt>
                <c:pt idx="804">
                  <c:v>607.81268988238969</c:v>
                </c:pt>
                <c:pt idx="805">
                  <c:v>614.46279317841049</c:v>
                </c:pt>
                <c:pt idx="806">
                  <c:v>616.58272458445151</c:v>
                </c:pt>
                <c:pt idx="807">
                  <c:v>619.62084284151683</c:v>
                </c:pt>
                <c:pt idx="808">
                  <c:v>620.69431129234658</c:v>
                </c:pt>
                <c:pt idx="809">
                  <c:v>624.11050648806884</c:v>
                </c:pt>
                <c:pt idx="810">
                  <c:v>624.51558892234414</c:v>
                </c:pt>
                <c:pt idx="811">
                  <c:v>620.51877557082719</c:v>
                </c:pt>
                <c:pt idx="812">
                  <c:v>621.77453111708076</c:v>
                </c:pt>
                <c:pt idx="813">
                  <c:v>617.59543067013976</c:v>
                </c:pt>
                <c:pt idx="814">
                  <c:v>621.43696242185126</c:v>
                </c:pt>
                <c:pt idx="815">
                  <c:v>629.23479928165216</c:v>
                </c:pt>
                <c:pt idx="816">
                  <c:v>628.66093249976211</c:v>
                </c:pt>
                <c:pt idx="817">
                  <c:v>627.22964123198915</c:v>
                </c:pt>
                <c:pt idx="818">
                  <c:v>626.4127249895339</c:v>
                </c:pt>
                <c:pt idx="819">
                  <c:v>619.62084284151672</c:v>
                </c:pt>
                <c:pt idx="820">
                  <c:v>619.47231261561581</c:v>
                </c:pt>
                <c:pt idx="821">
                  <c:v>622.01082920374154</c:v>
                </c:pt>
                <c:pt idx="822">
                  <c:v>615.76580834199615</c:v>
                </c:pt>
                <c:pt idx="823">
                  <c:v>612.87622031083185</c:v>
                </c:pt>
                <c:pt idx="824">
                  <c:v>622.44291713363532</c:v>
                </c:pt>
                <c:pt idx="825">
                  <c:v>623.03028666333466</c:v>
                </c:pt>
                <c:pt idx="826">
                  <c:v>619.77612444132239</c:v>
                </c:pt>
                <c:pt idx="827">
                  <c:v>619.62759421542137</c:v>
                </c:pt>
                <c:pt idx="828">
                  <c:v>615.82657070713742</c:v>
                </c:pt>
                <c:pt idx="829">
                  <c:v>606.48942059709009</c:v>
                </c:pt>
                <c:pt idx="830">
                  <c:v>615.1784388122968</c:v>
                </c:pt>
                <c:pt idx="831">
                  <c:v>629.22804790774762</c:v>
                </c:pt>
                <c:pt idx="832">
                  <c:v>633.10333652898203</c:v>
                </c:pt>
                <c:pt idx="833">
                  <c:v>634.77767725732019</c:v>
                </c:pt>
                <c:pt idx="834">
                  <c:v>632.63074035566069</c:v>
                </c:pt>
                <c:pt idx="835">
                  <c:v>638.99728594768862</c:v>
                </c:pt>
                <c:pt idx="836">
                  <c:v>632.88054119013043</c:v>
                </c:pt>
                <c:pt idx="837">
                  <c:v>631.15218947055564</c:v>
                </c:pt>
                <c:pt idx="838">
                  <c:v>639.09855655625756</c:v>
                </c:pt>
                <c:pt idx="839">
                  <c:v>640.23278737222859</c:v>
                </c:pt>
                <c:pt idx="840">
                  <c:v>637.59300017553414</c:v>
                </c:pt>
                <c:pt idx="841">
                  <c:v>641.21173658839416</c:v>
                </c:pt>
                <c:pt idx="842">
                  <c:v>643.8650265328979</c:v>
                </c:pt>
                <c:pt idx="843">
                  <c:v>636.96512240240736</c:v>
                </c:pt>
                <c:pt idx="844">
                  <c:v>636.45876935956323</c:v>
                </c:pt>
                <c:pt idx="845">
                  <c:v>646.21450465169505</c:v>
                </c:pt>
                <c:pt idx="846">
                  <c:v>646.49131098178327</c:v>
                </c:pt>
                <c:pt idx="847">
                  <c:v>643.79076141994744</c:v>
                </c:pt>
                <c:pt idx="848">
                  <c:v>646.07272579969879</c:v>
                </c:pt>
                <c:pt idx="849">
                  <c:v>652.42576864391754</c:v>
                </c:pt>
                <c:pt idx="850">
                  <c:v>655.06555584061198</c:v>
                </c:pt>
                <c:pt idx="851">
                  <c:v>653.88406540730875</c:v>
                </c:pt>
                <c:pt idx="852">
                  <c:v>653.12791152999466</c:v>
                </c:pt>
                <c:pt idx="853">
                  <c:v>652.85785657381109</c:v>
                </c:pt>
                <c:pt idx="854">
                  <c:v>651.98017796621446</c:v>
                </c:pt>
                <c:pt idx="855">
                  <c:v>653.22243076465884</c:v>
                </c:pt>
                <c:pt idx="856">
                  <c:v>657.68508891559259</c:v>
                </c:pt>
                <c:pt idx="857">
                  <c:v>657.10447075979789</c:v>
                </c:pt>
                <c:pt idx="858">
                  <c:v>657.8673760110164</c:v>
                </c:pt>
                <c:pt idx="859">
                  <c:v>646.99091265072263</c:v>
                </c:pt>
                <c:pt idx="860">
                  <c:v>642.29870778703298</c:v>
                </c:pt>
                <c:pt idx="861">
                  <c:v>635.24352205673677</c:v>
                </c:pt>
                <c:pt idx="862">
                  <c:v>632.61723760785139</c:v>
                </c:pt>
                <c:pt idx="863">
                  <c:v>641.67083001390597</c:v>
                </c:pt>
                <c:pt idx="864">
                  <c:v>646.79512280748941</c:v>
                </c:pt>
                <c:pt idx="865">
                  <c:v>641.50204566629111</c:v>
                </c:pt>
                <c:pt idx="866">
                  <c:v>636.63430508108206</c:v>
                </c:pt>
                <c:pt idx="867">
                  <c:v>638.48418153093962</c:v>
                </c:pt>
                <c:pt idx="868">
                  <c:v>634.40635169256745</c:v>
                </c:pt>
                <c:pt idx="869">
                  <c:v>630.93614550560835</c:v>
                </c:pt>
                <c:pt idx="870">
                  <c:v>634.4806168055178</c:v>
                </c:pt>
                <c:pt idx="871">
                  <c:v>633.60293819792116</c:v>
                </c:pt>
                <c:pt idx="872">
                  <c:v>627.77650251826037</c:v>
                </c:pt>
                <c:pt idx="873">
                  <c:v>621.8893044734582</c:v>
                </c:pt>
                <c:pt idx="874">
                  <c:v>614.68558851726118</c:v>
                </c:pt>
                <c:pt idx="875">
                  <c:v>599.38022387555657</c:v>
                </c:pt>
                <c:pt idx="876">
                  <c:v>586.91718764768427</c:v>
                </c:pt>
                <c:pt idx="877">
                  <c:v>599.03590380642243</c:v>
                </c:pt>
                <c:pt idx="878">
                  <c:v>600.70349316085606</c:v>
                </c:pt>
                <c:pt idx="879">
                  <c:v>613.43658434491192</c:v>
                </c:pt>
                <c:pt idx="880">
                  <c:v>612.44413238093728</c:v>
                </c:pt>
                <c:pt idx="881">
                  <c:v>616.58272458445072</c:v>
                </c:pt>
                <c:pt idx="882">
                  <c:v>625.30549966918045</c:v>
                </c:pt>
                <c:pt idx="883">
                  <c:v>625.46753264289055</c:v>
                </c:pt>
                <c:pt idx="884">
                  <c:v>625.69032798174203</c:v>
                </c:pt>
                <c:pt idx="885">
                  <c:v>625.54179775584112</c:v>
                </c:pt>
                <c:pt idx="886">
                  <c:v>631.48300679188003</c:v>
                </c:pt>
                <c:pt idx="887">
                  <c:v>626.27769751144149</c:v>
                </c:pt>
                <c:pt idx="888">
                  <c:v>635.95241631671831</c:v>
                </c:pt>
                <c:pt idx="889">
                  <c:v>635.99292456014587</c:v>
                </c:pt>
                <c:pt idx="890">
                  <c:v>635.96591906452761</c:v>
                </c:pt>
                <c:pt idx="891">
                  <c:v>639.42937387758195</c:v>
                </c:pt>
                <c:pt idx="892">
                  <c:v>636.69506744622311</c:v>
                </c:pt>
                <c:pt idx="893">
                  <c:v>640.69863217164482</c:v>
                </c:pt>
                <c:pt idx="894">
                  <c:v>638.63271175684042</c:v>
                </c:pt>
                <c:pt idx="895">
                  <c:v>630.05846689801183</c:v>
                </c:pt>
                <c:pt idx="896">
                  <c:v>634.36584344914002</c:v>
                </c:pt>
                <c:pt idx="897">
                  <c:v>628.74194898661688</c:v>
                </c:pt>
                <c:pt idx="898">
                  <c:v>629.38332950755296</c:v>
                </c:pt>
                <c:pt idx="899">
                  <c:v>615.2324498035332</c:v>
                </c:pt>
                <c:pt idx="900">
                  <c:v>617.79122051337265</c:v>
                </c:pt>
                <c:pt idx="901">
                  <c:v>630.92939413170393</c:v>
                </c:pt>
                <c:pt idx="902">
                  <c:v>633.78522529334532</c:v>
                </c:pt>
                <c:pt idx="903">
                  <c:v>637.74153040143472</c:v>
                </c:pt>
                <c:pt idx="904">
                  <c:v>641.73834375295166</c:v>
                </c:pt>
                <c:pt idx="905">
                  <c:v>647.17319974614634</c:v>
                </c:pt>
                <c:pt idx="906">
                  <c:v>649.66445671693987</c:v>
                </c:pt>
                <c:pt idx="907">
                  <c:v>650.89995814147983</c:v>
                </c:pt>
                <c:pt idx="908">
                  <c:v>648.22641407526226</c:v>
                </c:pt>
                <c:pt idx="909">
                  <c:v>638.84200434788283</c:v>
                </c:pt>
                <c:pt idx="910">
                  <c:v>636.59379683765451</c:v>
                </c:pt>
                <c:pt idx="911">
                  <c:v>644.66168865363909</c:v>
                </c:pt>
                <c:pt idx="912">
                  <c:v>636.60054821155904</c:v>
                </c:pt>
                <c:pt idx="913">
                  <c:v>644.18909248031764</c:v>
                </c:pt>
                <c:pt idx="914">
                  <c:v>644.81697025344454</c:v>
                </c:pt>
                <c:pt idx="915">
                  <c:v>639.39561700805905</c:v>
                </c:pt>
                <c:pt idx="916">
                  <c:v>636.85034904602878</c:v>
                </c:pt>
                <c:pt idx="917">
                  <c:v>635.09499183083551</c:v>
                </c:pt>
                <c:pt idx="918">
                  <c:v>626.50724422419762</c:v>
                </c:pt>
                <c:pt idx="919">
                  <c:v>629.95044491553836</c:v>
                </c:pt>
                <c:pt idx="920">
                  <c:v>634.83168824855659</c:v>
                </c:pt>
                <c:pt idx="921">
                  <c:v>628.76220310833048</c:v>
                </c:pt>
                <c:pt idx="922">
                  <c:v>616.89328778406207</c:v>
                </c:pt>
                <c:pt idx="923">
                  <c:v>618.60138538192314</c:v>
                </c:pt>
                <c:pt idx="924">
                  <c:v>621.8082879866032</c:v>
                </c:pt>
                <c:pt idx="925">
                  <c:v>618.49336339944978</c:v>
                </c:pt>
                <c:pt idx="926">
                  <c:v>622.94927017647899</c:v>
                </c:pt>
                <c:pt idx="927">
                  <c:v>622.03783469935934</c:v>
                </c:pt>
                <c:pt idx="928">
                  <c:v>630.74035566237535</c:v>
                </c:pt>
                <c:pt idx="929">
                  <c:v>624.38056144425195</c:v>
                </c:pt>
                <c:pt idx="930">
                  <c:v>615.21219568181937</c:v>
                </c:pt>
                <c:pt idx="931">
                  <c:v>615.72530009856814</c:v>
                </c:pt>
                <c:pt idx="932">
                  <c:v>611.94453071199791</c:v>
                </c:pt>
                <c:pt idx="933">
                  <c:v>613.11926977139649</c:v>
                </c:pt>
                <c:pt idx="934">
                  <c:v>607.42111019592301</c:v>
                </c:pt>
                <c:pt idx="935">
                  <c:v>613.54460632738562</c:v>
                </c:pt>
                <c:pt idx="936">
                  <c:v>604.92985322512925</c:v>
                </c:pt>
                <c:pt idx="937">
                  <c:v>605.27417329426328</c:v>
                </c:pt>
                <c:pt idx="938">
                  <c:v>613.78090441404618</c:v>
                </c:pt>
                <c:pt idx="939">
                  <c:v>604.51126804304465</c:v>
                </c:pt>
                <c:pt idx="940">
                  <c:v>602.70189983661464</c:v>
                </c:pt>
                <c:pt idx="941">
                  <c:v>608.40005941208824</c:v>
                </c:pt>
                <c:pt idx="942">
                  <c:v>603.20150150555435</c:v>
                </c:pt>
                <c:pt idx="943">
                  <c:v>614.44253905669586</c:v>
                </c:pt>
                <c:pt idx="944">
                  <c:v>612.27534803332253</c:v>
                </c:pt>
                <c:pt idx="945">
                  <c:v>600.03510714430172</c:v>
                </c:pt>
                <c:pt idx="946">
                  <c:v>596.97673476552268</c:v>
                </c:pt>
                <c:pt idx="947">
                  <c:v>597.68562902550457</c:v>
                </c:pt>
                <c:pt idx="948">
                  <c:v>603.97115813067751</c:v>
                </c:pt>
                <c:pt idx="949">
                  <c:v>615.02315721249056</c:v>
                </c:pt>
                <c:pt idx="950">
                  <c:v>623.03028666333375</c:v>
                </c:pt>
                <c:pt idx="951">
                  <c:v>628.53940776947877</c:v>
                </c:pt>
                <c:pt idx="952">
                  <c:v>627.86427037901979</c:v>
                </c:pt>
                <c:pt idx="953">
                  <c:v>624.32655045301487</c:v>
                </c:pt>
                <c:pt idx="954">
                  <c:v>618.95245682496159</c:v>
                </c:pt>
                <c:pt idx="955">
                  <c:v>621.65975776070195</c:v>
                </c:pt>
                <c:pt idx="956">
                  <c:v>611.46518316477182</c:v>
                </c:pt>
                <c:pt idx="957">
                  <c:v>594.33694756882812</c:v>
                </c:pt>
                <c:pt idx="958">
                  <c:v>590.03632239160459</c:v>
                </c:pt>
                <c:pt idx="959">
                  <c:v>594.8838088550998</c:v>
                </c:pt>
                <c:pt idx="960">
                  <c:v>589.57722896609243</c:v>
                </c:pt>
                <c:pt idx="961">
                  <c:v>587.1804912299632</c:v>
                </c:pt>
                <c:pt idx="962">
                  <c:v>576.06772978300876</c:v>
                </c:pt>
                <c:pt idx="963">
                  <c:v>582.3397561403724</c:v>
                </c:pt>
                <c:pt idx="964">
                  <c:v>592.11574555421805</c:v>
                </c:pt>
                <c:pt idx="965">
                  <c:v>603.24876112288632</c:v>
                </c:pt>
                <c:pt idx="966">
                  <c:v>606.37464724071128</c:v>
                </c:pt>
                <c:pt idx="967">
                  <c:v>601.2571058210325</c:v>
                </c:pt>
                <c:pt idx="968">
                  <c:v>599.98784752696974</c:v>
                </c:pt>
                <c:pt idx="969">
                  <c:v>591.06928259900701</c:v>
                </c:pt>
                <c:pt idx="970">
                  <c:v>589.9215490352268</c:v>
                </c:pt>
                <c:pt idx="971">
                  <c:v>585.870724692473</c:v>
                </c:pt>
                <c:pt idx="972">
                  <c:v>570.75439852009697</c:v>
                </c:pt>
                <c:pt idx="973">
                  <c:v>559.06101891734795</c:v>
                </c:pt>
                <c:pt idx="974">
                  <c:v>548.31958303514591</c:v>
                </c:pt>
                <c:pt idx="975">
                  <c:v>528.28150528632409</c:v>
                </c:pt>
                <c:pt idx="976">
                  <c:v>521.28033054726473</c:v>
                </c:pt>
                <c:pt idx="977">
                  <c:v>499.3923763485854</c:v>
                </c:pt>
                <c:pt idx="978">
                  <c:v>504.35463616845868</c:v>
                </c:pt>
                <c:pt idx="979">
                  <c:v>478.60489609635408</c:v>
                </c:pt>
                <c:pt idx="980">
                  <c:v>494.16006157252855</c:v>
                </c:pt>
                <c:pt idx="981">
                  <c:v>512.61156645377184</c:v>
                </c:pt>
                <c:pt idx="982">
                  <c:v>515.9467451626391</c:v>
                </c:pt>
                <c:pt idx="983">
                  <c:v>514.57621626000741</c:v>
                </c:pt>
                <c:pt idx="984">
                  <c:v>515.69019295426472</c:v>
                </c:pt>
                <c:pt idx="985">
                  <c:v>487.4762014069849</c:v>
                </c:pt>
                <c:pt idx="986">
                  <c:v>477.95676420151364</c:v>
                </c:pt>
                <c:pt idx="987">
                  <c:v>481.71727946636997</c:v>
                </c:pt>
                <c:pt idx="988">
                  <c:v>485.0794636708556</c:v>
                </c:pt>
                <c:pt idx="989">
                  <c:v>493.16085823464931</c:v>
                </c:pt>
                <c:pt idx="990">
                  <c:v>488.13783604963464</c:v>
                </c:pt>
                <c:pt idx="991">
                  <c:v>484.16802819373595</c:v>
                </c:pt>
                <c:pt idx="992">
                  <c:v>495.01073468450682</c:v>
                </c:pt>
                <c:pt idx="993">
                  <c:v>495.65211520544278</c:v>
                </c:pt>
                <c:pt idx="994">
                  <c:v>510.80894962124637</c:v>
                </c:pt>
                <c:pt idx="995">
                  <c:v>510.74143588220051</c:v>
                </c:pt>
                <c:pt idx="996">
                  <c:v>493.38365357350074</c:v>
                </c:pt>
                <c:pt idx="997">
                  <c:v>470.41547955008707</c:v>
                </c:pt>
                <c:pt idx="998">
                  <c:v>466.22287635533695</c:v>
                </c:pt>
                <c:pt idx="999">
                  <c:v>482.72323417815386</c:v>
                </c:pt>
                <c:pt idx="1000">
                  <c:v>485.19423702723361</c:v>
                </c:pt>
                <c:pt idx="1001">
                  <c:v>466.49968268542511</c:v>
                </c:pt>
                <c:pt idx="1002">
                  <c:v>450.74872736601765</c:v>
                </c:pt>
                <c:pt idx="1003">
                  <c:v>457.69589111384033</c:v>
                </c:pt>
                <c:pt idx="1004">
                  <c:v>468.41707287432854</c:v>
                </c:pt>
                <c:pt idx="1005">
                  <c:v>482.25063800483252</c:v>
                </c:pt>
                <c:pt idx="1006">
                  <c:v>483.65492377698718</c:v>
                </c:pt>
                <c:pt idx="1007">
                  <c:v>470.03065123752549</c:v>
                </c:pt>
                <c:pt idx="1008">
                  <c:v>479.7931379035619</c:v>
                </c:pt>
                <c:pt idx="1009">
                  <c:v>470.66528038455681</c:v>
                </c:pt>
                <c:pt idx="1010">
                  <c:v>447.24476430953564</c:v>
                </c:pt>
                <c:pt idx="1011">
                  <c:v>451.5994004779958</c:v>
                </c:pt>
                <c:pt idx="1012">
                  <c:v>463.05648199408427</c:v>
                </c:pt>
                <c:pt idx="1013">
                  <c:v>487.09812446832768</c:v>
                </c:pt>
                <c:pt idx="1014">
                  <c:v>482.39241685682873</c:v>
                </c:pt>
                <c:pt idx="1015">
                  <c:v>488.78596794447509</c:v>
                </c:pt>
                <c:pt idx="1016">
                  <c:v>479.96192225117653</c:v>
                </c:pt>
                <c:pt idx="1017">
                  <c:v>471.30666090549272</c:v>
                </c:pt>
                <c:pt idx="1018">
                  <c:v>458.9043870427617</c:v>
                </c:pt>
                <c:pt idx="1019">
                  <c:v>478.22681915769698</c:v>
                </c:pt>
                <c:pt idx="1020">
                  <c:v>493.01232800874811</c:v>
                </c:pt>
                <c:pt idx="1021">
                  <c:v>496.59055617818052</c:v>
                </c:pt>
                <c:pt idx="1022">
                  <c:v>509.06709515386206</c:v>
                </c:pt>
                <c:pt idx="1023">
                  <c:v>508.58099623273159</c:v>
                </c:pt>
                <c:pt idx="1024">
                  <c:v>521.36134703411972</c:v>
                </c:pt>
                <c:pt idx="1025">
                  <c:v>512.07820791530901</c:v>
                </c:pt>
                <c:pt idx="1026">
                  <c:v>517.58057764754949</c:v>
                </c:pt>
                <c:pt idx="1027">
                  <c:v>508.57424485882694</c:v>
                </c:pt>
                <c:pt idx="1028">
                  <c:v>507.68306350342112</c:v>
                </c:pt>
                <c:pt idx="1029">
                  <c:v>511.9499318111217</c:v>
                </c:pt>
                <c:pt idx="1030">
                  <c:v>500.33756869522773</c:v>
                </c:pt>
                <c:pt idx="1031">
                  <c:v>514.68423824248055</c:v>
                </c:pt>
                <c:pt idx="1032">
                  <c:v>521.73942397277654</c:v>
                </c:pt>
                <c:pt idx="1033">
                  <c:v>516.80416964852157</c:v>
                </c:pt>
                <c:pt idx="1034">
                  <c:v>514.56946488610242</c:v>
                </c:pt>
                <c:pt idx="1035">
                  <c:v>543.71514603221556</c:v>
                </c:pt>
                <c:pt idx="1036">
                  <c:v>541.12261845285309</c:v>
                </c:pt>
                <c:pt idx="1037">
                  <c:v>523.62980866606165</c:v>
                </c:pt>
                <c:pt idx="1038">
                  <c:v>496.23273336123714</c:v>
                </c:pt>
                <c:pt idx="1039">
                  <c:v>503.94955373418304</c:v>
                </c:pt>
                <c:pt idx="1040">
                  <c:v>516.92569437880411</c:v>
                </c:pt>
                <c:pt idx="1041">
                  <c:v>506.15050162707928</c:v>
                </c:pt>
                <c:pt idx="1042">
                  <c:v>503.83478037780503</c:v>
                </c:pt>
                <c:pt idx="1043">
                  <c:v>509.5531940749924</c:v>
                </c:pt>
                <c:pt idx="1044">
                  <c:v>496.9753844907421</c:v>
                </c:pt>
                <c:pt idx="1045">
                  <c:v>498.07585843719016</c:v>
                </c:pt>
                <c:pt idx="1046">
                  <c:v>513.84031650440681</c:v>
                </c:pt>
                <c:pt idx="1047">
                  <c:v>505.74541919280392</c:v>
                </c:pt>
                <c:pt idx="1048">
                  <c:v>498.60921697565271</c:v>
                </c:pt>
                <c:pt idx="1049">
                  <c:v>500.17553572151752</c:v>
                </c:pt>
                <c:pt idx="1050">
                  <c:v>492.87054915675157</c:v>
                </c:pt>
                <c:pt idx="1051">
                  <c:v>490.58183340309569</c:v>
                </c:pt>
                <c:pt idx="1052">
                  <c:v>473.7439068850494</c:v>
                </c:pt>
                <c:pt idx="1053">
                  <c:v>469.30150285582943</c:v>
                </c:pt>
                <c:pt idx="1054">
                  <c:v>461.30787615279536</c:v>
                </c:pt>
                <c:pt idx="1055">
                  <c:v>460.36943518005739</c:v>
                </c:pt>
                <c:pt idx="1056">
                  <c:v>464.03543121024956</c:v>
                </c:pt>
                <c:pt idx="1057">
                  <c:v>486.70654478186128</c:v>
                </c:pt>
                <c:pt idx="1058">
                  <c:v>489.08977977018134</c:v>
                </c:pt>
                <c:pt idx="1059">
                  <c:v>510.34985619573382</c:v>
                </c:pt>
                <c:pt idx="1060">
                  <c:v>506.54883268744993</c:v>
                </c:pt>
                <c:pt idx="1061">
                  <c:v>511.02499358619281</c:v>
                </c:pt>
                <c:pt idx="1062">
                  <c:v>516.93244575270865</c:v>
                </c:pt>
                <c:pt idx="1063">
                  <c:v>513.07741125318807</c:v>
                </c:pt>
                <c:pt idx="1064">
                  <c:v>509.51268583156468</c:v>
                </c:pt>
                <c:pt idx="1065">
                  <c:v>497.62351638558249</c:v>
                </c:pt>
                <c:pt idx="1066">
                  <c:v>507.97337258131824</c:v>
                </c:pt>
                <c:pt idx="1067">
                  <c:v>493.10009586950747</c:v>
                </c:pt>
                <c:pt idx="1068">
                  <c:v>491.75657246249415</c:v>
                </c:pt>
                <c:pt idx="1069">
                  <c:v>479.75938103403854</c:v>
                </c:pt>
                <c:pt idx="1070">
                  <c:v>484.11401720249876</c:v>
                </c:pt>
                <c:pt idx="1071">
                  <c:v>480.0361873641267</c:v>
                </c:pt>
                <c:pt idx="1072">
                  <c:v>480.36025331154701</c:v>
                </c:pt>
                <c:pt idx="1073">
                  <c:v>493.7819846338711</c:v>
                </c:pt>
                <c:pt idx="1074">
                  <c:v>489.76491716064027</c:v>
                </c:pt>
                <c:pt idx="1075">
                  <c:v>495.91541878772136</c:v>
                </c:pt>
                <c:pt idx="1076">
                  <c:v>499.15607826192445</c:v>
                </c:pt>
                <c:pt idx="1077">
                  <c:v>498.64972521908021</c:v>
                </c:pt>
                <c:pt idx="1078">
                  <c:v>491.90510268839523</c:v>
                </c:pt>
                <c:pt idx="1079">
                  <c:v>499.03455353164179</c:v>
                </c:pt>
                <c:pt idx="1080">
                  <c:v>504.19260319474824</c:v>
                </c:pt>
                <c:pt idx="1081">
                  <c:v>515.06906655504201</c:v>
                </c:pt>
                <c:pt idx="1082">
                  <c:v>518.99836616751315</c:v>
                </c:pt>
                <c:pt idx="1083">
                  <c:v>511.16002106428465</c:v>
                </c:pt>
                <c:pt idx="1084">
                  <c:v>504.30062517722166</c:v>
                </c:pt>
                <c:pt idx="1085">
                  <c:v>500.46584479941475</c:v>
                </c:pt>
                <c:pt idx="1086">
                  <c:v>498.17037767185434</c:v>
                </c:pt>
                <c:pt idx="1087">
                  <c:v>510.91022022981485</c:v>
                </c:pt>
                <c:pt idx="1088">
                  <c:v>509.21562537976291</c:v>
                </c:pt>
                <c:pt idx="1089">
                  <c:v>511.17352381209389</c:v>
                </c:pt>
                <c:pt idx="1090">
                  <c:v>508.72952645863245</c:v>
                </c:pt>
                <c:pt idx="1091">
                  <c:v>513.73229452193323</c:v>
                </c:pt>
                <c:pt idx="1092">
                  <c:v>520.38239781795392</c:v>
                </c:pt>
                <c:pt idx="1093">
                  <c:v>520.48366842652274</c:v>
                </c:pt>
                <c:pt idx="1094">
                  <c:v>529.49675258914976</c:v>
                </c:pt>
                <c:pt idx="1095">
                  <c:v>528.84862069430926</c:v>
                </c:pt>
                <c:pt idx="1096">
                  <c:v>532.33232962907744</c:v>
                </c:pt>
                <c:pt idx="1097">
                  <c:v>529.48324984134058</c:v>
                </c:pt>
                <c:pt idx="1098">
                  <c:v>527.96419071280786</c:v>
                </c:pt>
                <c:pt idx="1099">
                  <c:v>537.20682158819102</c:v>
                </c:pt>
                <c:pt idx="1100">
                  <c:v>531.05631996110992</c:v>
                </c:pt>
                <c:pt idx="1101">
                  <c:v>523.96062598738627</c:v>
                </c:pt>
                <c:pt idx="1102">
                  <c:v>527.24179370501679</c:v>
                </c:pt>
                <c:pt idx="1103">
                  <c:v>539.59005657651107</c:v>
                </c:pt>
                <c:pt idx="1104">
                  <c:v>540.96058547914265</c:v>
                </c:pt>
                <c:pt idx="1105">
                  <c:v>549.44031110330718</c:v>
                </c:pt>
                <c:pt idx="1106">
                  <c:v>547.07733023670085</c:v>
                </c:pt>
                <c:pt idx="1107">
                  <c:v>548.03602533115259</c:v>
                </c:pt>
                <c:pt idx="1108">
                  <c:v>548.13729593972141</c:v>
                </c:pt>
                <c:pt idx="1109">
                  <c:v>550.19646498062127</c:v>
                </c:pt>
                <c:pt idx="1110">
                  <c:v>541.52094951322363</c:v>
                </c:pt>
                <c:pt idx="1111">
                  <c:v>543.49235069336373</c:v>
                </c:pt>
                <c:pt idx="1112">
                  <c:v>542.78345643338184</c:v>
                </c:pt>
                <c:pt idx="1113">
                  <c:v>545.94309942072971</c:v>
                </c:pt>
                <c:pt idx="1114">
                  <c:v>544.7143493700944</c:v>
                </c:pt>
                <c:pt idx="1115">
                  <c:v>552.07334692609697</c:v>
                </c:pt>
                <c:pt idx="1116">
                  <c:v>558.53441175278908</c:v>
                </c:pt>
                <c:pt idx="1117">
                  <c:v>555.57730998257887</c:v>
                </c:pt>
                <c:pt idx="1118">
                  <c:v>550.25722734576232</c:v>
                </c:pt>
                <c:pt idx="1119">
                  <c:v>547.99551708772481</c:v>
                </c:pt>
                <c:pt idx="1120">
                  <c:v>551.54673976153902</c:v>
                </c:pt>
                <c:pt idx="1121">
                  <c:v>548.50187013056905</c:v>
                </c:pt>
                <c:pt idx="1122">
                  <c:v>550.43951444118625</c:v>
                </c:pt>
                <c:pt idx="1123">
                  <c:v>548.69090859989763</c:v>
                </c:pt>
                <c:pt idx="1124">
                  <c:v>555.81360806923954</c:v>
                </c:pt>
                <c:pt idx="1125">
                  <c:v>555.56380723476968</c:v>
                </c:pt>
                <c:pt idx="1126">
                  <c:v>552.22862852590242</c:v>
                </c:pt>
                <c:pt idx="1127">
                  <c:v>533.52057143628474</c:v>
                </c:pt>
                <c:pt idx="1128">
                  <c:v>537.81444523960374</c:v>
                </c:pt>
                <c:pt idx="1129">
                  <c:v>550.27748146747592</c:v>
                </c:pt>
                <c:pt idx="1130">
                  <c:v>551.17541419678639</c:v>
                </c:pt>
                <c:pt idx="1131">
                  <c:v>551.23617656192778</c:v>
                </c:pt>
                <c:pt idx="1132">
                  <c:v>560.47205606340628</c:v>
                </c:pt>
                <c:pt idx="1133">
                  <c:v>564.18531171093059</c:v>
                </c:pt>
                <c:pt idx="1134">
                  <c:v>568.01334071483291</c:v>
                </c:pt>
                <c:pt idx="1135">
                  <c:v>571.15272958046705</c:v>
                </c:pt>
                <c:pt idx="1136">
                  <c:v>570.45733806829435</c:v>
                </c:pt>
                <c:pt idx="1137">
                  <c:v>564.52963178006473</c:v>
                </c:pt>
                <c:pt idx="1138">
                  <c:v>563.41565508580754</c:v>
                </c:pt>
                <c:pt idx="1139">
                  <c:v>555.59081273038828</c:v>
                </c:pt>
                <c:pt idx="1140">
                  <c:v>555.74609433019384</c:v>
                </c:pt>
                <c:pt idx="1141">
                  <c:v>560.39103957655141</c:v>
                </c:pt>
                <c:pt idx="1142">
                  <c:v>557.85252298842579</c:v>
                </c:pt>
                <c:pt idx="1143">
                  <c:v>552.90376591636164</c:v>
                </c:pt>
                <c:pt idx="1144">
                  <c:v>543.3100635979398</c:v>
                </c:pt>
                <c:pt idx="1145">
                  <c:v>549.36604599035661</c:v>
                </c:pt>
                <c:pt idx="1146">
                  <c:v>554.76039374012373</c:v>
                </c:pt>
                <c:pt idx="1147">
                  <c:v>546.14564063786747</c:v>
                </c:pt>
                <c:pt idx="1148">
                  <c:v>531.69094910814113</c:v>
                </c:pt>
                <c:pt idx="1149">
                  <c:v>532.13653978584409</c:v>
                </c:pt>
                <c:pt idx="1150">
                  <c:v>516.53411469233765</c:v>
                </c:pt>
                <c:pt idx="1151">
                  <c:v>520.24061896595731</c:v>
                </c:pt>
                <c:pt idx="1152">
                  <c:v>524.57500101270375</c:v>
                </c:pt>
                <c:pt idx="1153">
                  <c:v>511.86216395036161</c:v>
                </c:pt>
                <c:pt idx="1154">
                  <c:v>514.56946488610197</c:v>
                </c:pt>
                <c:pt idx="1155">
                  <c:v>527.991196208426</c:v>
                </c:pt>
                <c:pt idx="1156">
                  <c:v>519.17390188903209</c:v>
                </c:pt>
                <c:pt idx="1157">
                  <c:v>510.93047435152823</c:v>
                </c:pt>
                <c:pt idx="1158">
                  <c:v>514.5762162600065</c:v>
                </c:pt>
                <c:pt idx="1159">
                  <c:v>499.27760299220654</c:v>
                </c:pt>
                <c:pt idx="1160">
                  <c:v>508.00037807693633</c:v>
                </c:pt>
                <c:pt idx="1161">
                  <c:v>517.47255566507545</c:v>
                </c:pt>
                <c:pt idx="1162">
                  <c:v>518.03291969915631</c:v>
                </c:pt>
                <c:pt idx="1163">
                  <c:v>523.04243913636174</c:v>
                </c:pt>
                <c:pt idx="1164">
                  <c:v>516.77716415290263</c:v>
                </c:pt>
                <c:pt idx="1165">
                  <c:v>516.7569100311888</c:v>
                </c:pt>
                <c:pt idx="1166">
                  <c:v>514.06311184325762</c:v>
                </c:pt>
                <c:pt idx="1167">
                  <c:v>513.59726704384093</c:v>
                </c:pt>
                <c:pt idx="1168">
                  <c:v>505.25256889776824</c:v>
                </c:pt>
                <c:pt idx="1169">
                  <c:v>512.34826287149178</c:v>
                </c:pt>
                <c:pt idx="1170">
                  <c:v>502.92334490068481</c:v>
                </c:pt>
                <c:pt idx="1171">
                  <c:v>501.71484897176327</c:v>
                </c:pt>
                <c:pt idx="1172">
                  <c:v>506.66360604382743</c:v>
                </c:pt>
                <c:pt idx="1173">
                  <c:v>509.3303987361403</c:v>
                </c:pt>
                <c:pt idx="1174">
                  <c:v>497.54925127263164</c:v>
                </c:pt>
                <c:pt idx="1175">
                  <c:v>493.78198463387065</c:v>
                </c:pt>
                <c:pt idx="1176">
                  <c:v>492.57348870494917</c:v>
                </c:pt>
                <c:pt idx="1177">
                  <c:v>486.58502005157823</c:v>
                </c:pt>
                <c:pt idx="1178">
                  <c:v>484.97819306228587</c:v>
                </c:pt>
                <c:pt idx="1179">
                  <c:v>488.31337177115313</c:v>
                </c:pt>
                <c:pt idx="1180">
                  <c:v>497.40747242063526</c:v>
                </c:pt>
                <c:pt idx="1181">
                  <c:v>484.19503368935347</c:v>
                </c:pt>
                <c:pt idx="1182">
                  <c:v>488.45515062314951</c:v>
                </c:pt>
                <c:pt idx="1183">
                  <c:v>490.20375646443824</c:v>
                </c:pt>
                <c:pt idx="1184">
                  <c:v>488.01631131935125</c:v>
                </c:pt>
                <c:pt idx="1185">
                  <c:v>492.15490352286463</c:v>
                </c:pt>
                <c:pt idx="1186">
                  <c:v>482.48018471758775</c:v>
                </c:pt>
                <c:pt idx="1187">
                  <c:v>481.6160088578003</c:v>
                </c:pt>
                <c:pt idx="1188">
                  <c:v>470.92183259293046</c:v>
                </c:pt>
                <c:pt idx="1189">
                  <c:v>470.50324741084592</c:v>
                </c:pt>
                <c:pt idx="1190">
                  <c:v>473.10927773801745</c:v>
                </c:pt>
                <c:pt idx="1191">
                  <c:v>484.68788398438852</c:v>
                </c:pt>
                <c:pt idx="1192">
                  <c:v>487.57072064164822</c:v>
                </c:pt>
                <c:pt idx="1193">
                  <c:v>487.39518492012888</c:v>
                </c:pt>
                <c:pt idx="1194">
                  <c:v>485.03220405352255</c:v>
                </c:pt>
                <c:pt idx="1195">
                  <c:v>485.70734144398153</c:v>
                </c:pt>
                <c:pt idx="1196">
                  <c:v>485.0727122969501</c:v>
                </c:pt>
                <c:pt idx="1197">
                  <c:v>485.28875626189694</c:v>
                </c:pt>
                <c:pt idx="1198">
                  <c:v>492.42495847904814</c:v>
                </c:pt>
                <c:pt idx="1199">
                  <c:v>488.98850916161206</c:v>
                </c:pt>
                <c:pt idx="1200">
                  <c:v>498.96028841869077</c:v>
                </c:pt>
                <c:pt idx="1201">
                  <c:v>501.72160034566792</c:v>
                </c:pt>
                <c:pt idx="1202">
                  <c:v>499.27760299220654</c:v>
                </c:pt>
                <c:pt idx="1203">
                  <c:v>495.86140779648429</c:v>
                </c:pt>
                <c:pt idx="1204">
                  <c:v>483.93173010707454</c:v>
                </c:pt>
                <c:pt idx="1205">
                  <c:v>483.1823276036651</c:v>
                </c:pt>
                <c:pt idx="1206">
                  <c:v>491.72281559297096</c:v>
                </c:pt>
                <c:pt idx="1207">
                  <c:v>490.64259576823662</c:v>
                </c:pt>
                <c:pt idx="1208">
                  <c:v>514.74500060762125</c:v>
                </c:pt>
                <c:pt idx="1209">
                  <c:v>519.79502828825423</c:v>
                </c:pt>
                <c:pt idx="1210">
                  <c:v>524.93282382964685</c:v>
                </c:pt>
                <c:pt idx="1211">
                  <c:v>523.67031690948863</c:v>
                </c:pt>
                <c:pt idx="1212">
                  <c:v>517.43204742164789</c:v>
                </c:pt>
                <c:pt idx="1213">
                  <c:v>506.95391512172489</c:v>
                </c:pt>
                <c:pt idx="1214">
                  <c:v>506.18425849660173</c:v>
                </c:pt>
                <c:pt idx="1215">
                  <c:v>510.35660756963802</c:v>
                </c:pt>
                <c:pt idx="1216">
                  <c:v>510.22833146545088</c:v>
                </c:pt>
                <c:pt idx="1217">
                  <c:v>505.29982851510056</c:v>
                </c:pt>
                <c:pt idx="1218">
                  <c:v>512.63182057548477</c:v>
                </c:pt>
                <c:pt idx="1219">
                  <c:v>511.97018593283508</c:v>
                </c:pt>
                <c:pt idx="1220">
                  <c:v>511.61236311589175</c:v>
                </c:pt>
                <c:pt idx="1221">
                  <c:v>518.49201312466857</c:v>
                </c:pt>
                <c:pt idx="1222">
                  <c:v>522.71162181503701</c:v>
                </c:pt>
                <c:pt idx="1223">
                  <c:v>509.87726002241226</c:v>
                </c:pt>
                <c:pt idx="1224">
                  <c:v>495.55759597077781</c:v>
                </c:pt>
                <c:pt idx="1225">
                  <c:v>490.13624272539238</c:v>
                </c:pt>
                <c:pt idx="1226">
                  <c:v>491.75657246249386</c:v>
                </c:pt>
                <c:pt idx="1227">
                  <c:v>510.75493863000884</c:v>
                </c:pt>
                <c:pt idx="1228">
                  <c:v>521.11829757355383</c:v>
                </c:pt>
                <c:pt idx="1229">
                  <c:v>528.96339405068682</c:v>
                </c:pt>
                <c:pt idx="1230">
                  <c:v>523.76483614415281</c:v>
                </c:pt>
                <c:pt idx="1231">
                  <c:v>525.5539502288691</c:v>
                </c:pt>
                <c:pt idx="1232">
                  <c:v>510.37686169135179</c:v>
                </c:pt>
                <c:pt idx="1233">
                  <c:v>532.17029665536688</c:v>
                </c:pt>
                <c:pt idx="1234">
                  <c:v>538.76638896015083</c:v>
                </c:pt>
                <c:pt idx="1235">
                  <c:v>546.07137552491679</c:v>
                </c:pt>
                <c:pt idx="1236">
                  <c:v>544.36327792705561</c:v>
                </c:pt>
                <c:pt idx="1237">
                  <c:v>545.58527660378638</c:v>
                </c:pt>
                <c:pt idx="1238">
                  <c:v>542.58091521624397</c:v>
                </c:pt>
                <c:pt idx="1239">
                  <c:v>540.78504975762314</c:v>
                </c:pt>
                <c:pt idx="1240">
                  <c:v>544.53206227467035</c:v>
                </c:pt>
                <c:pt idx="1241">
                  <c:v>543.33706909355806</c:v>
                </c:pt>
                <c:pt idx="1242">
                  <c:v>549.16350477321885</c:v>
                </c:pt>
                <c:pt idx="1243">
                  <c:v>552.80249530779258</c:v>
                </c:pt>
                <c:pt idx="1244">
                  <c:v>549.81838804196411</c:v>
                </c:pt>
                <c:pt idx="1245">
                  <c:v>555.75959707800291</c:v>
                </c:pt>
                <c:pt idx="1246">
                  <c:v>547.81322999230099</c:v>
                </c:pt>
                <c:pt idx="1247">
                  <c:v>542.29060613834679</c:v>
                </c:pt>
                <c:pt idx="1248">
                  <c:v>542.43913636424782</c:v>
                </c:pt>
                <c:pt idx="1249">
                  <c:v>547.66469976640019</c:v>
                </c:pt>
                <c:pt idx="1250">
                  <c:v>543.66113504097859</c:v>
                </c:pt>
                <c:pt idx="1251">
                  <c:v>542.79695918119114</c:v>
                </c:pt>
                <c:pt idx="1252">
                  <c:v>536.65996030191923</c:v>
                </c:pt>
                <c:pt idx="1253">
                  <c:v>543.26955535451236</c:v>
                </c:pt>
                <c:pt idx="1254">
                  <c:v>548.43435639152335</c:v>
                </c:pt>
                <c:pt idx="1255">
                  <c:v>543.36407458917665</c:v>
                </c:pt>
                <c:pt idx="1256">
                  <c:v>544.3565265531513</c:v>
                </c:pt>
                <c:pt idx="1257">
                  <c:v>561.66704924451892</c:v>
                </c:pt>
                <c:pt idx="1258">
                  <c:v>564.89420597091282</c:v>
                </c:pt>
                <c:pt idx="1259">
                  <c:v>562.70000945192123</c:v>
                </c:pt>
                <c:pt idx="1260">
                  <c:v>567.16266760285498</c:v>
                </c:pt>
                <c:pt idx="1261">
                  <c:v>569.10031191347218</c:v>
                </c:pt>
                <c:pt idx="1262">
                  <c:v>563.7599751549418</c:v>
                </c:pt>
                <c:pt idx="1263">
                  <c:v>573.93429562915833</c:v>
                </c:pt>
                <c:pt idx="1264">
                  <c:v>570.89617737209301</c:v>
                </c:pt>
                <c:pt idx="1265">
                  <c:v>564.32709056292731</c:v>
                </c:pt>
                <c:pt idx="1266">
                  <c:v>566.65631456001074</c:v>
                </c:pt>
                <c:pt idx="1267">
                  <c:v>563.83424026789226</c:v>
                </c:pt>
                <c:pt idx="1268">
                  <c:v>568.78974871386106</c:v>
                </c:pt>
                <c:pt idx="1269">
                  <c:v>564.08404110236211</c:v>
                </c:pt>
                <c:pt idx="1270">
                  <c:v>567.13566210723661</c:v>
                </c:pt>
                <c:pt idx="1271">
                  <c:v>553.13331262911788</c:v>
                </c:pt>
                <c:pt idx="1272">
                  <c:v>554.90217259212034</c:v>
                </c:pt>
                <c:pt idx="1273">
                  <c:v>545.21395103903433</c:v>
                </c:pt>
                <c:pt idx="1274">
                  <c:v>554.54434977517712</c:v>
                </c:pt>
                <c:pt idx="1275">
                  <c:v>553.90972062814581</c:v>
                </c:pt>
                <c:pt idx="1276">
                  <c:v>554.11226184528346</c:v>
                </c:pt>
                <c:pt idx="1277">
                  <c:v>554.15277008871089</c:v>
                </c:pt>
                <c:pt idx="1278">
                  <c:v>563.34814134676185</c:v>
                </c:pt>
                <c:pt idx="1279">
                  <c:v>555.57730998257932</c:v>
                </c:pt>
                <c:pt idx="1280">
                  <c:v>551.08764633602732</c:v>
                </c:pt>
                <c:pt idx="1281">
                  <c:v>549.33904049473858</c:v>
                </c:pt>
                <c:pt idx="1282">
                  <c:v>555.51654761743805</c:v>
                </c:pt>
                <c:pt idx="1283">
                  <c:v>550.58129329318308</c:v>
                </c:pt>
                <c:pt idx="1284">
                  <c:v>553.81520139348152</c:v>
                </c:pt>
                <c:pt idx="1285">
                  <c:v>564.27983094559534</c:v>
                </c:pt>
                <c:pt idx="1286">
                  <c:v>569.44463198260644</c:v>
                </c:pt>
                <c:pt idx="1287">
                  <c:v>570.09276387744694</c:v>
                </c:pt>
                <c:pt idx="1288">
                  <c:v>564.99547657948187</c:v>
                </c:pt>
                <c:pt idx="1289">
                  <c:v>562.92955616467748</c:v>
                </c:pt>
                <c:pt idx="1290">
                  <c:v>551.76278372648642</c:v>
                </c:pt>
                <c:pt idx="1291">
                  <c:v>554.02449398452393</c:v>
                </c:pt>
                <c:pt idx="1292">
                  <c:v>552.55944584722806</c:v>
                </c:pt>
                <c:pt idx="1293">
                  <c:v>554.42957641879934</c:v>
                </c:pt>
                <c:pt idx="1294">
                  <c:v>551.24967930973764</c:v>
                </c:pt>
                <c:pt idx="1295">
                  <c:v>557.52170566710129</c:v>
                </c:pt>
                <c:pt idx="1296">
                  <c:v>554.88866984431138</c:v>
                </c:pt>
                <c:pt idx="1297">
                  <c:v>561.03917147139248</c:v>
                </c:pt>
                <c:pt idx="1298">
                  <c:v>563.86124576351085</c:v>
                </c:pt>
                <c:pt idx="1299">
                  <c:v>557.67698726690685</c:v>
                </c:pt>
                <c:pt idx="1300">
                  <c:v>561.2687181841485</c:v>
                </c:pt>
                <c:pt idx="1301">
                  <c:v>550.85134824936677</c:v>
                </c:pt>
                <c:pt idx="1302">
                  <c:v>548.54912974790182</c:v>
                </c:pt>
                <c:pt idx="1303">
                  <c:v>549.08923966026896</c:v>
                </c:pt>
                <c:pt idx="1304">
                  <c:v>548.36009127857335</c:v>
                </c:pt>
                <c:pt idx="1305">
                  <c:v>551.62100487449004</c:v>
                </c:pt>
                <c:pt idx="1306">
                  <c:v>547.59718602735472</c:v>
                </c:pt>
                <c:pt idx="1307">
                  <c:v>543.80291389297543</c:v>
                </c:pt>
                <c:pt idx="1308">
                  <c:v>536.34264572840391</c:v>
                </c:pt>
                <c:pt idx="1309">
                  <c:v>550.28423284138137</c:v>
                </c:pt>
                <c:pt idx="1310">
                  <c:v>553.20082636816403</c:v>
                </c:pt>
                <c:pt idx="1311">
                  <c:v>555.51654761743828</c:v>
                </c:pt>
                <c:pt idx="1312">
                  <c:v>559.3783334908635</c:v>
                </c:pt>
                <c:pt idx="1313">
                  <c:v>563.57093668561367</c:v>
                </c:pt>
                <c:pt idx="1314">
                  <c:v>560.1209846203684</c:v>
                </c:pt>
                <c:pt idx="1315">
                  <c:v>561.87634183556179</c:v>
                </c:pt>
                <c:pt idx="1316">
                  <c:v>562.79452868658598</c:v>
                </c:pt>
                <c:pt idx="1317">
                  <c:v>570.26154822506203</c:v>
                </c:pt>
                <c:pt idx="1318">
                  <c:v>569.29610175670575</c:v>
                </c:pt>
                <c:pt idx="1319">
                  <c:v>570.66663065933744</c:v>
                </c:pt>
                <c:pt idx="1320">
                  <c:v>571.86162384044974</c:v>
                </c:pt>
                <c:pt idx="1321">
                  <c:v>571.89538070997276</c:v>
                </c:pt>
                <c:pt idx="1322">
                  <c:v>574.03556623772761</c:v>
                </c:pt>
                <c:pt idx="1323">
                  <c:v>573.6777434207844</c:v>
                </c:pt>
                <c:pt idx="1324">
                  <c:v>572.17218704006086</c:v>
                </c:pt>
                <c:pt idx="1325">
                  <c:v>577.23571746850303</c:v>
                </c:pt>
                <c:pt idx="1326">
                  <c:v>578.15390431952721</c:v>
                </c:pt>
                <c:pt idx="1327">
                  <c:v>577.02642487746073</c:v>
                </c:pt>
                <c:pt idx="1328">
                  <c:v>577.66780539839669</c:v>
                </c:pt>
                <c:pt idx="1329">
                  <c:v>577.76232463306087</c:v>
                </c:pt>
                <c:pt idx="1330">
                  <c:v>580.38860908194624</c:v>
                </c:pt>
                <c:pt idx="1331">
                  <c:v>583.23768886968298</c:v>
                </c:pt>
                <c:pt idx="1332">
                  <c:v>583.21743474796926</c:v>
                </c:pt>
                <c:pt idx="1333">
                  <c:v>581.75238661067328</c:v>
                </c:pt>
                <c:pt idx="1334">
                  <c:v>581.23928219392451</c:v>
                </c:pt>
                <c:pt idx="1335">
                  <c:v>583.09591001768661</c:v>
                </c:pt>
                <c:pt idx="1336">
                  <c:v>577.66105402449205</c:v>
                </c:pt>
                <c:pt idx="1337">
                  <c:v>579.02483155321909</c:v>
                </c:pt>
                <c:pt idx="1338">
                  <c:v>594.48547779472915</c:v>
                </c:pt>
                <c:pt idx="1339">
                  <c:v>592.58159035363497</c:v>
                </c:pt>
                <c:pt idx="1340">
                  <c:v>593.82384315207946</c:v>
                </c:pt>
                <c:pt idx="1341">
                  <c:v>590.16459849579201</c:v>
                </c:pt>
                <c:pt idx="1342">
                  <c:v>588.04466708975087</c:v>
                </c:pt>
                <c:pt idx="1343">
                  <c:v>590.71821115596845</c:v>
                </c:pt>
                <c:pt idx="1344">
                  <c:v>590.85999000796483</c:v>
                </c:pt>
                <c:pt idx="1345">
                  <c:v>591.71066311994309</c:v>
                </c:pt>
                <c:pt idx="1346">
                  <c:v>591.91320433708086</c:v>
                </c:pt>
                <c:pt idx="1347">
                  <c:v>590.67095153863636</c:v>
                </c:pt>
                <c:pt idx="1348">
                  <c:v>592.02122631955433</c:v>
                </c:pt>
                <c:pt idx="1349">
                  <c:v>597.22653559999287</c:v>
                </c:pt>
                <c:pt idx="1350">
                  <c:v>595.88301219297944</c:v>
                </c:pt>
                <c:pt idx="1351">
                  <c:v>599.38022387555679</c:v>
                </c:pt>
                <c:pt idx="1352">
                  <c:v>597.31430346075251</c:v>
                </c:pt>
                <c:pt idx="1353">
                  <c:v>595.85600669736129</c:v>
                </c:pt>
                <c:pt idx="1354">
                  <c:v>599.24519639746529</c:v>
                </c:pt>
                <c:pt idx="1355">
                  <c:v>603.17449600993643</c:v>
                </c:pt>
                <c:pt idx="1356">
                  <c:v>603.42429684440629</c:v>
                </c:pt>
                <c:pt idx="1357">
                  <c:v>604.99061559027109</c:v>
                </c:pt>
                <c:pt idx="1358">
                  <c:v>600.62247667400152</c:v>
                </c:pt>
                <c:pt idx="1359">
                  <c:v>595.53869212384564</c:v>
                </c:pt>
                <c:pt idx="1360">
                  <c:v>599.0831634237552</c:v>
                </c:pt>
                <c:pt idx="1361">
                  <c:v>582.90012017445395</c:v>
                </c:pt>
                <c:pt idx="1362">
                  <c:v>587.32227008196003</c:v>
                </c:pt>
                <c:pt idx="1363">
                  <c:v>581.698375619437</c:v>
                </c:pt>
                <c:pt idx="1364">
                  <c:v>578.81553896217724</c:v>
                </c:pt>
                <c:pt idx="1365">
                  <c:v>585.54665874505304</c:v>
                </c:pt>
                <c:pt idx="1366">
                  <c:v>583.27144573920634</c:v>
                </c:pt>
                <c:pt idx="1367">
                  <c:v>587.30876733415096</c:v>
                </c:pt>
                <c:pt idx="1368">
                  <c:v>589.25991439257734</c:v>
                </c:pt>
                <c:pt idx="1369">
                  <c:v>585.17533318030064</c:v>
                </c:pt>
                <c:pt idx="1370">
                  <c:v>582.56930285312899</c:v>
                </c:pt>
                <c:pt idx="1371">
                  <c:v>582.60305972265201</c:v>
                </c:pt>
                <c:pt idx="1372">
                  <c:v>591.13004496414862</c:v>
                </c:pt>
                <c:pt idx="1373">
                  <c:v>586.66738681321488</c:v>
                </c:pt>
                <c:pt idx="1374">
                  <c:v>574.31237256781594</c:v>
                </c:pt>
                <c:pt idx="1375">
                  <c:v>583.00139078302266</c:v>
                </c:pt>
                <c:pt idx="1376">
                  <c:v>587.36277832538758</c:v>
                </c:pt>
                <c:pt idx="1377">
                  <c:v>572.60427496995476</c:v>
                </c:pt>
                <c:pt idx="1378">
                  <c:v>580.95572448993198</c:v>
                </c:pt>
                <c:pt idx="1379">
                  <c:v>585.42513401477026</c:v>
                </c:pt>
                <c:pt idx="1380">
                  <c:v>582.22498278399473</c:v>
                </c:pt>
                <c:pt idx="1381">
                  <c:v>582.25873965351764</c:v>
                </c:pt>
                <c:pt idx="1382">
                  <c:v>594.65426214234412</c:v>
                </c:pt>
                <c:pt idx="1383">
                  <c:v>594.18841734292744</c:v>
                </c:pt>
                <c:pt idx="1384">
                  <c:v>597.11176224361463</c:v>
                </c:pt>
                <c:pt idx="1385">
                  <c:v>603.59308119202069</c:v>
                </c:pt>
                <c:pt idx="1386">
                  <c:v>602.58037510633221</c:v>
                </c:pt>
                <c:pt idx="1387">
                  <c:v>602.00650832444205</c:v>
                </c:pt>
                <c:pt idx="1388">
                  <c:v>600.99380223875369</c:v>
                </c:pt>
                <c:pt idx="1389">
                  <c:v>608.40005941208847</c:v>
                </c:pt>
                <c:pt idx="1390">
                  <c:v>604.92985322512948</c:v>
                </c:pt>
                <c:pt idx="1391">
                  <c:v>601.94574595930089</c:v>
                </c:pt>
                <c:pt idx="1392">
                  <c:v>595.09310144614244</c:v>
                </c:pt>
                <c:pt idx="1393">
                  <c:v>601.67569100311732</c:v>
                </c:pt>
                <c:pt idx="1394">
                  <c:v>595.91676906250234</c:v>
                </c:pt>
                <c:pt idx="1395">
                  <c:v>595.39691327184903</c:v>
                </c:pt>
                <c:pt idx="1396">
                  <c:v>588.32822479374374</c:v>
                </c:pt>
                <c:pt idx="1397">
                  <c:v>587.7543580118537</c:v>
                </c:pt>
                <c:pt idx="1398">
                  <c:v>581.34730417639821</c:v>
                </c:pt>
                <c:pt idx="1399">
                  <c:v>582.85286055712163</c:v>
                </c:pt>
                <c:pt idx="1400">
                  <c:v>593.46602033513648</c:v>
                </c:pt>
                <c:pt idx="1401">
                  <c:v>586.08676865742007</c:v>
                </c:pt>
                <c:pt idx="1402">
                  <c:v>581.69837561943689</c:v>
                </c:pt>
                <c:pt idx="1403">
                  <c:v>573.55621869050185</c:v>
                </c:pt>
                <c:pt idx="1404">
                  <c:v>573.48195357755139</c:v>
                </c:pt>
                <c:pt idx="1405">
                  <c:v>574.11658272458283</c:v>
                </c:pt>
                <c:pt idx="1406">
                  <c:v>587.91639098556391</c:v>
                </c:pt>
                <c:pt idx="1407">
                  <c:v>592.13599967593245</c:v>
                </c:pt>
                <c:pt idx="1408">
                  <c:v>584.0546051121388</c:v>
                </c:pt>
                <c:pt idx="1409">
                  <c:v>580.49663106442017</c:v>
                </c:pt>
                <c:pt idx="1410">
                  <c:v>576.3377847391929</c:v>
                </c:pt>
                <c:pt idx="1411">
                  <c:v>565.4883268745175</c:v>
                </c:pt>
                <c:pt idx="1412">
                  <c:v>563.99627324160315</c:v>
                </c:pt>
                <c:pt idx="1413">
                  <c:v>568.81000283557546</c:v>
                </c:pt>
                <c:pt idx="1414">
                  <c:v>570.91643149380741</c:v>
                </c:pt>
                <c:pt idx="1415">
                  <c:v>588.71980448021009</c:v>
                </c:pt>
                <c:pt idx="1416">
                  <c:v>595.70072509755573</c:v>
                </c:pt>
                <c:pt idx="1417">
                  <c:v>598.50254526796039</c:v>
                </c:pt>
                <c:pt idx="1418">
                  <c:v>593.69556704789261</c:v>
                </c:pt>
                <c:pt idx="1419">
                  <c:v>601.48665253378897</c:v>
                </c:pt>
                <c:pt idx="1420">
                  <c:v>599.88657691840126</c:v>
                </c:pt>
                <c:pt idx="1421">
                  <c:v>599.69753844907279</c:v>
                </c:pt>
                <c:pt idx="1422">
                  <c:v>601.2976140644605</c:v>
                </c:pt>
                <c:pt idx="1423">
                  <c:v>610.8710622611685</c:v>
                </c:pt>
                <c:pt idx="1424">
                  <c:v>609.91911854062141</c:v>
                </c:pt>
                <c:pt idx="1425">
                  <c:v>613.95644013556591</c:v>
                </c:pt>
                <c:pt idx="1426">
                  <c:v>618.80392659906124</c:v>
                </c:pt>
                <c:pt idx="1427">
                  <c:v>618.07477821736552</c:v>
                </c:pt>
                <c:pt idx="1428">
                  <c:v>621.94331546469527</c:v>
                </c:pt>
                <c:pt idx="1429">
                  <c:v>620.49852144911313</c:v>
                </c:pt>
                <c:pt idx="1430">
                  <c:v>624.79914662633666</c:v>
                </c:pt>
                <c:pt idx="1431">
                  <c:v>629.21454515993821</c:v>
                </c:pt>
                <c:pt idx="1432">
                  <c:v>629.12677729917857</c:v>
                </c:pt>
                <c:pt idx="1433">
                  <c:v>632.0231167042474</c:v>
                </c:pt>
                <c:pt idx="1434">
                  <c:v>634.84519099636589</c:v>
                </c:pt>
                <c:pt idx="1435">
                  <c:v>635.08824045693098</c:v>
                </c:pt>
                <c:pt idx="1436">
                  <c:v>637.86980650562191</c:v>
                </c:pt>
                <c:pt idx="1437">
                  <c:v>623.86745702750318</c:v>
                </c:pt>
                <c:pt idx="1438">
                  <c:v>621.29518356985454</c:v>
                </c:pt>
                <c:pt idx="1439">
                  <c:v>626.56125521543447</c:v>
                </c:pt>
                <c:pt idx="1440">
                  <c:v>635.61484762148916</c:v>
                </c:pt>
                <c:pt idx="1441">
                  <c:v>625.14346669547081</c:v>
                </c:pt>
                <c:pt idx="1442">
                  <c:v>628.68118662147572</c:v>
                </c:pt>
                <c:pt idx="1443">
                  <c:v>622.64545835077263</c:v>
                </c:pt>
                <c:pt idx="1444">
                  <c:v>617.7979718872773</c:v>
                </c:pt>
                <c:pt idx="1445">
                  <c:v>618.62839087754173</c:v>
                </c:pt>
                <c:pt idx="1446">
                  <c:v>608.76463360293644</c:v>
                </c:pt>
                <c:pt idx="1447">
                  <c:v>602.25630915891202</c:v>
                </c:pt>
                <c:pt idx="1448">
                  <c:v>610.87106226116828</c:v>
                </c:pt>
                <c:pt idx="1449">
                  <c:v>610.7765430265041</c:v>
                </c:pt>
                <c:pt idx="1450">
                  <c:v>602.06051931567902</c:v>
                </c:pt>
                <c:pt idx="1451">
                  <c:v>598.09071145978032</c:v>
                </c:pt>
                <c:pt idx="1452">
                  <c:v>597.68562902550491</c:v>
                </c:pt>
                <c:pt idx="1453">
                  <c:v>599.92033378792405</c:v>
                </c:pt>
                <c:pt idx="1454">
                  <c:v>606.36789586680698</c:v>
                </c:pt>
                <c:pt idx="1455">
                  <c:v>606.712215935941</c:v>
                </c:pt>
                <c:pt idx="1456">
                  <c:v>603.99141225239146</c:v>
                </c:pt>
                <c:pt idx="1457">
                  <c:v>584.11536747727973</c:v>
                </c:pt>
                <c:pt idx="1458">
                  <c:v>576.00696741786771</c:v>
                </c:pt>
                <c:pt idx="1459">
                  <c:v>566.54829257753772</c:v>
                </c:pt>
                <c:pt idx="1460">
                  <c:v>574.44740004590756</c:v>
                </c:pt>
                <c:pt idx="1461">
                  <c:v>585.08756531954066</c:v>
                </c:pt>
                <c:pt idx="1462">
                  <c:v>589.53672072266522</c:v>
                </c:pt>
                <c:pt idx="1463">
                  <c:v>585.35762027572423</c:v>
                </c:pt>
                <c:pt idx="1464">
                  <c:v>590.18485261750573</c:v>
                </c:pt>
                <c:pt idx="1465">
                  <c:v>586.01250354446938</c:v>
                </c:pt>
                <c:pt idx="1466">
                  <c:v>580.75993464669875</c:v>
                </c:pt>
                <c:pt idx="1467">
                  <c:v>597.04424850456883</c:v>
                </c:pt>
                <c:pt idx="1468">
                  <c:v>587.00495550844414</c:v>
                </c:pt>
                <c:pt idx="1469">
                  <c:v>597.15227048704219</c:v>
                </c:pt>
                <c:pt idx="1470">
                  <c:v>601.68919375092639</c:v>
                </c:pt>
                <c:pt idx="1471">
                  <c:v>601.39213329912445</c:v>
                </c:pt>
                <c:pt idx="1472">
                  <c:v>605.55773099825626</c:v>
                </c:pt>
                <c:pt idx="1473">
                  <c:v>603.37703722707374</c:v>
                </c:pt>
                <c:pt idx="1474">
                  <c:v>605.7130125980616</c:v>
                </c:pt>
                <c:pt idx="1475">
                  <c:v>601.65543688140326</c:v>
                </c:pt>
                <c:pt idx="1476">
                  <c:v>605.32818428550001</c:v>
                </c:pt>
                <c:pt idx="1477">
                  <c:v>612.33611039846403</c:v>
                </c:pt>
                <c:pt idx="1478">
                  <c:v>612.14707192913545</c:v>
                </c:pt>
                <c:pt idx="1479">
                  <c:v>612.86271756302187</c:v>
                </c:pt>
                <c:pt idx="1480">
                  <c:v>612.07955819008941</c:v>
                </c:pt>
                <c:pt idx="1481">
                  <c:v>618.86468896420195</c:v>
                </c:pt>
                <c:pt idx="1482">
                  <c:v>617.54817105280711</c:v>
                </c:pt>
                <c:pt idx="1483">
                  <c:v>616.76501167987465</c:v>
                </c:pt>
                <c:pt idx="1484">
                  <c:v>616.67049244521036</c:v>
                </c:pt>
                <c:pt idx="1485">
                  <c:v>619.64109696322976</c:v>
                </c:pt>
                <c:pt idx="1486">
                  <c:v>620.20146099731062</c:v>
                </c:pt>
                <c:pt idx="1487">
                  <c:v>630.40953834105005</c:v>
                </c:pt>
                <c:pt idx="1488">
                  <c:v>631.34122793988342</c:v>
                </c:pt>
                <c:pt idx="1489">
                  <c:v>630.86863176656209</c:v>
                </c:pt>
                <c:pt idx="1490">
                  <c:v>626.54775246762472</c:v>
                </c:pt>
                <c:pt idx="1491">
                  <c:v>626.25069201582289</c:v>
                </c:pt>
                <c:pt idx="1492">
                  <c:v>631.62478564387607</c:v>
                </c:pt>
                <c:pt idx="1493">
                  <c:v>634.48736817942211</c:v>
                </c:pt>
                <c:pt idx="1494">
                  <c:v>634.00802063219624</c:v>
                </c:pt>
                <c:pt idx="1495">
                  <c:v>637.07989575878446</c:v>
                </c:pt>
                <c:pt idx="1496">
                  <c:v>639.24033540825315</c:v>
                </c:pt>
                <c:pt idx="1497">
                  <c:v>634.60889290970465</c:v>
                </c:pt>
                <c:pt idx="1498">
                  <c:v>637.89006062733517</c:v>
                </c:pt>
                <c:pt idx="1499">
                  <c:v>632.38769089509469</c:v>
                </c:pt>
                <c:pt idx="1500">
                  <c:v>624.59660540919833</c:v>
                </c:pt>
                <c:pt idx="1501">
                  <c:v>622.32139240335164</c:v>
                </c:pt>
                <c:pt idx="1502">
                  <c:v>630.84162627094361</c:v>
                </c:pt>
                <c:pt idx="1503">
                  <c:v>633.11008790288565</c:v>
                </c:pt>
                <c:pt idx="1504">
                  <c:v>630.97665374903534</c:v>
                </c:pt>
                <c:pt idx="1505">
                  <c:v>614.54380966526435</c:v>
                </c:pt>
                <c:pt idx="1506">
                  <c:v>611.20187958249255</c:v>
                </c:pt>
                <c:pt idx="1507">
                  <c:v>616.13713390674752</c:v>
                </c:pt>
                <c:pt idx="1508">
                  <c:v>608.15025857761805</c:v>
                </c:pt>
                <c:pt idx="1509">
                  <c:v>619.3305337636184</c:v>
                </c:pt>
                <c:pt idx="1510">
                  <c:v>618.9254513293431</c:v>
                </c:pt>
                <c:pt idx="1511">
                  <c:v>618.62163950363663</c:v>
                </c:pt>
                <c:pt idx="1512">
                  <c:v>623.65816443646054</c:v>
                </c:pt>
                <c:pt idx="1513">
                  <c:v>628.00604923101628</c:v>
                </c:pt>
                <c:pt idx="1514">
                  <c:v>628.38412616967321</c:v>
                </c:pt>
                <c:pt idx="1515">
                  <c:v>640.34756072860591</c:v>
                </c:pt>
                <c:pt idx="1516">
                  <c:v>643.67598806356864</c:v>
                </c:pt>
                <c:pt idx="1517">
                  <c:v>644.22284934984043</c:v>
                </c:pt>
                <c:pt idx="1518">
                  <c:v>645.84317908694186</c:v>
                </c:pt>
                <c:pt idx="1519">
                  <c:v>651.33204607137316</c:v>
                </c:pt>
                <c:pt idx="1520">
                  <c:v>649.86024656017264</c:v>
                </c:pt>
                <c:pt idx="1521">
                  <c:v>653.87056265949877</c:v>
                </c:pt>
                <c:pt idx="1522">
                  <c:v>658.99485545308221</c:v>
                </c:pt>
                <c:pt idx="1523">
                  <c:v>657.94839249787083</c:v>
                </c:pt>
                <c:pt idx="1524">
                  <c:v>652.88486206942866</c:v>
                </c:pt>
                <c:pt idx="1525">
                  <c:v>655.67317949202413</c:v>
                </c:pt>
                <c:pt idx="1526">
                  <c:v>656.01074818725363</c:v>
                </c:pt>
                <c:pt idx="1527">
                  <c:v>655.43688140536358</c:v>
                </c:pt>
                <c:pt idx="1528">
                  <c:v>654.3904184501522</c:v>
                </c:pt>
                <c:pt idx="1529">
                  <c:v>648.96231383086217</c:v>
                </c:pt>
                <c:pt idx="1530">
                  <c:v>657.64458067216435</c:v>
                </c:pt>
                <c:pt idx="1531">
                  <c:v>653.24943626027652</c:v>
                </c:pt>
                <c:pt idx="1532">
                  <c:v>649.86699793407718</c:v>
                </c:pt>
                <c:pt idx="1533">
                  <c:v>654.82250638004575</c:v>
                </c:pt>
                <c:pt idx="1534">
                  <c:v>654.66047340633554</c:v>
                </c:pt>
                <c:pt idx="1535">
                  <c:v>650.48137295939466</c:v>
                </c:pt>
                <c:pt idx="1536">
                  <c:v>649.48892099542002</c:v>
                </c:pt>
                <c:pt idx="1537">
                  <c:v>663.3697457432562</c:v>
                </c:pt>
                <c:pt idx="1538">
                  <c:v>664.86855075007509</c:v>
                </c:pt>
                <c:pt idx="1539">
                  <c:v>665.12510295844947</c:v>
                </c:pt>
                <c:pt idx="1540">
                  <c:v>670.9245331424919</c:v>
                </c:pt>
                <c:pt idx="1541">
                  <c:v>673.27401126128905</c:v>
                </c:pt>
                <c:pt idx="1542">
                  <c:v>672.76090684454027</c:v>
                </c:pt>
                <c:pt idx="1543">
                  <c:v>678.44556367220468</c:v>
                </c:pt>
                <c:pt idx="1544">
                  <c:v>678.37804993315876</c:v>
                </c:pt>
                <c:pt idx="1545">
                  <c:v>681.99678634601878</c:v>
                </c:pt>
                <c:pt idx="1546">
                  <c:v>675.9137984579836</c:v>
                </c:pt>
                <c:pt idx="1547">
                  <c:v>678.47256916782317</c:v>
                </c:pt>
                <c:pt idx="1548">
                  <c:v>676.73746607434362</c:v>
                </c:pt>
                <c:pt idx="1549">
                  <c:v>673.96940277346187</c:v>
                </c:pt>
                <c:pt idx="1550">
                  <c:v>679.01267908019031</c:v>
                </c:pt>
                <c:pt idx="1551">
                  <c:v>678.18226008992588</c:v>
                </c:pt>
                <c:pt idx="1552">
                  <c:v>682.21283031096584</c:v>
                </c:pt>
                <c:pt idx="1553">
                  <c:v>678.83714335867103</c:v>
                </c:pt>
                <c:pt idx="1554">
                  <c:v>681.68622314640777</c:v>
                </c:pt>
                <c:pt idx="1555">
                  <c:v>677.0412779000502</c:v>
                </c:pt>
                <c:pt idx="1556">
                  <c:v>681.60520665955278</c:v>
                </c:pt>
                <c:pt idx="1557">
                  <c:v>678.91815984552613</c:v>
                </c:pt>
                <c:pt idx="1558">
                  <c:v>678.24302245506715</c:v>
                </c:pt>
                <c:pt idx="1559">
                  <c:v>681.61195803345731</c:v>
                </c:pt>
                <c:pt idx="1560">
                  <c:v>678.24302245506715</c:v>
                </c:pt>
                <c:pt idx="1561">
                  <c:v>675.56272701494515</c:v>
                </c:pt>
                <c:pt idx="1562">
                  <c:v>680.70052255633777</c:v>
                </c:pt>
                <c:pt idx="1563">
                  <c:v>680.23467775692109</c:v>
                </c:pt>
                <c:pt idx="1564">
                  <c:v>686.13537854953233</c:v>
                </c:pt>
                <c:pt idx="1565">
                  <c:v>680.12665577444761</c:v>
                </c:pt>
                <c:pt idx="1566">
                  <c:v>679.40425876665665</c:v>
                </c:pt>
                <c:pt idx="1567">
                  <c:v>679.14770655828227</c:v>
                </c:pt>
                <c:pt idx="1568">
                  <c:v>682.06430008506493</c:v>
                </c:pt>
                <c:pt idx="1569">
                  <c:v>685.74379886306622</c:v>
                </c:pt>
                <c:pt idx="1570">
                  <c:v>683.59011058750218</c:v>
                </c:pt>
                <c:pt idx="1571">
                  <c:v>687.76921103444317</c:v>
                </c:pt>
                <c:pt idx="1572">
                  <c:v>689.47055725839971</c:v>
                </c:pt>
                <c:pt idx="1573">
                  <c:v>688.5321162856618</c:v>
                </c:pt>
                <c:pt idx="1574">
                  <c:v>686.1421299234371</c:v>
                </c:pt>
                <c:pt idx="1575">
                  <c:v>671.55241091561913</c:v>
                </c:pt>
                <c:pt idx="1576">
                  <c:v>667.56234893800661</c:v>
                </c:pt>
                <c:pt idx="1577">
                  <c:v>660.35863298180959</c:v>
                </c:pt>
                <c:pt idx="1578">
                  <c:v>664.95631861083507</c:v>
                </c:pt>
                <c:pt idx="1579">
                  <c:v>666.83995193021553</c:v>
                </c:pt>
                <c:pt idx="1580">
                  <c:v>661.06077586788683</c:v>
                </c:pt>
                <c:pt idx="1581">
                  <c:v>658.28596119310043</c:v>
                </c:pt>
                <c:pt idx="1582">
                  <c:v>653.08740328656643</c:v>
                </c:pt>
                <c:pt idx="1583">
                  <c:v>651.47382492336953</c:v>
                </c:pt>
                <c:pt idx="1584">
                  <c:v>662.41780202270911</c:v>
                </c:pt>
                <c:pt idx="1585">
                  <c:v>655.38287041412673</c:v>
                </c:pt>
                <c:pt idx="1586">
                  <c:v>662.44480751832737</c:v>
                </c:pt>
                <c:pt idx="1587">
                  <c:v>673.71285056508736</c:v>
                </c:pt>
                <c:pt idx="1588">
                  <c:v>677.25057049109228</c:v>
                </c:pt>
                <c:pt idx="1589">
                  <c:v>681.70647726812138</c:v>
                </c:pt>
                <c:pt idx="1590">
                  <c:v>682.34785778905734</c:v>
                </c:pt>
                <c:pt idx="1591">
                  <c:v>690.68580456122538</c:v>
                </c:pt>
                <c:pt idx="1592">
                  <c:v>688.24855858166848</c:v>
                </c:pt>
                <c:pt idx="1593">
                  <c:v>690.0444240402893</c:v>
                </c:pt>
                <c:pt idx="1594">
                  <c:v>680.72077667805104</c:v>
                </c:pt>
                <c:pt idx="1595">
                  <c:v>683.98169027396784</c:v>
                </c:pt>
                <c:pt idx="1596">
                  <c:v>682.44237702372141</c:v>
                </c:pt>
                <c:pt idx="1597">
                  <c:v>688.74816025060807</c:v>
                </c:pt>
                <c:pt idx="1598">
                  <c:v>689.49756275401751</c:v>
                </c:pt>
                <c:pt idx="1599">
                  <c:v>686.56746647942566</c:v>
                </c:pt>
                <c:pt idx="1600">
                  <c:v>690.51026883970599</c:v>
                </c:pt>
                <c:pt idx="1601">
                  <c:v>692.63695161965177</c:v>
                </c:pt>
                <c:pt idx="1602">
                  <c:v>693.6429063314356</c:v>
                </c:pt>
                <c:pt idx="1603">
                  <c:v>702.56147125939822</c:v>
                </c:pt>
                <c:pt idx="1604">
                  <c:v>699.73939696727996</c:v>
                </c:pt>
                <c:pt idx="1605">
                  <c:v>700.48204809678475</c:v>
                </c:pt>
                <c:pt idx="1606">
                  <c:v>699.36132002862303</c:v>
                </c:pt>
                <c:pt idx="1607">
                  <c:v>699.26004942005409</c:v>
                </c:pt>
                <c:pt idx="1608">
                  <c:v>699.74614834118449</c:v>
                </c:pt>
                <c:pt idx="1609">
                  <c:v>692.16435544633043</c:v>
                </c:pt>
                <c:pt idx="1610">
                  <c:v>673.54406621747239</c:v>
                </c:pt>
                <c:pt idx="1611">
                  <c:v>669.29070065758094</c:v>
                </c:pt>
                <c:pt idx="1612">
                  <c:v>674.84708138105816</c:v>
                </c:pt>
                <c:pt idx="1613">
                  <c:v>669.83756194385262</c:v>
                </c:pt>
                <c:pt idx="1614">
                  <c:v>671.88997961084783</c:v>
                </c:pt>
                <c:pt idx="1615">
                  <c:v>668.39951930217501</c:v>
                </c:pt>
                <c:pt idx="1616">
                  <c:v>659.18389392241033</c:v>
                </c:pt>
                <c:pt idx="1617">
                  <c:v>658.88683347060828</c:v>
                </c:pt>
                <c:pt idx="1618">
                  <c:v>658.63703263613843</c:v>
                </c:pt>
                <c:pt idx="1619">
                  <c:v>671.55916228952299</c:v>
                </c:pt>
                <c:pt idx="1620">
                  <c:v>676.94675866538535</c:v>
                </c:pt>
                <c:pt idx="1621">
                  <c:v>676.6159413440605</c:v>
                </c:pt>
                <c:pt idx="1622">
                  <c:v>685.91933458458493</c:v>
                </c:pt>
                <c:pt idx="1623">
                  <c:v>689.63934160601377</c:v>
                </c:pt>
                <c:pt idx="1624">
                  <c:v>691.4217043168253</c:v>
                </c:pt>
                <c:pt idx="1625">
                  <c:v>696.33670451936666</c:v>
                </c:pt>
                <c:pt idx="1626">
                  <c:v>696.36371001498503</c:v>
                </c:pt>
                <c:pt idx="1627">
                  <c:v>695.79659460699941</c:v>
                </c:pt>
                <c:pt idx="1628">
                  <c:v>696.80254931878324</c:v>
                </c:pt>
                <c:pt idx="1629">
                  <c:v>694.93241874721195</c:v>
                </c:pt>
                <c:pt idx="1630">
                  <c:v>697.80850403056706</c:v>
                </c:pt>
                <c:pt idx="1631">
                  <c:v>700.80611404420483</c:v>
                </c:pt>
                <c:pt idx="1632">
                  <c:v>700.8668764093461</c:v>
                </c:pt>
                <c:pt idx="1633">
                  <c:v>696.96458229249333</c:v>
                </c:pt>
                <c:pt idx="1634">
                  <c:v>694.52733631293654</c:v>
                </c:pt>
                <c:pt idx="1635">
                  <c:v>696.77554382316487</c:v>
                </c:pt>
                <c:pt idx="1636">
                  <c:v>676.33238364006775</c:v>
                </c:pt>
                <c:pt idx="1637">
                  <c:v>693.42011099258389</c:v>
                </c:pt>
                <c:pt idx="1638">
                  <c:v>693.37960274915633</c:v>
                </c:pt>
                <c:pt idx="1639">
                  <c:v>696.61351084945466</c:v>
                </c:pt>
                <c:pt idx="1640">
                  <c:v>686.83752143560901</c:v>
                </c:pt>
                <c:pt idx="1641">
                  <c:v>684.06270676082272</c:v>
                </c:pt>
                <c:pt idx="1642">
                  <c:v>684.38002133433838</c:v>
                </c:pt>
                <c:pt idx="1643">
                  <c:v>677.83794002079105</c:v>
                </c:pt>
                <c:pt idx="1644">
                  <c:v>668.44002754560245</c:v>
                </c:pt>
                <c:pt idx="1645">
                  <c:v>665.17911394968564</c:v>
                </c:pt>
                <c:pt idx="1646">
                  <c:v>673.84787804317864</c:v>
                </c:pt>
                <c:pt idx="1647">
                  <c:v>679.41776151446504</c:v>
                </c:pt>
                <c:pt idx="1648">
                  <c:v>679.53253487084305</c:v>
                </c:pt>
                <c:pt idx="1649">
                  <c:v>681.56469841612443</c:v>
                </c:pt>
                <c:pt idx="1650">
                  <c:v>681.05834537328019</c:v>
                </c:pt>
                <c:pt idx="1651">
                  <c:v>672.78116096625342</c:v>
                </c:pt>
                <c:pt idx="1652">
                  <c:v>681.77399100716673</c:v>
                </c:pt>
                <c:pt idx="1653">
                  <c:v>689.20725367611988</c:v>
                </c:pt>
                <c:pt idx="1654">
                  <c:v>690.0984350315257</c:v>
                </c:pt>
                <c:pt idx="1655">
                  <c:v>697.78149853494858</c:v>
                </c:pt>
                <c:pt idx="1656">
                  <c:v>696.66752184069139</c:v>
                </c:pt>
                <c:pt idx="1657">
                  <c:v>702.27791355540523</c:v>
                </c:pt>
                <c:pt idx="1658">
                  <c:v>702.64923912015763</c:v>
                </c:pt>
                <c:pt idx="1659">
                  <c:v>705.14049609095116</c:v>
                </c:pt>
                <c:pt idx="1660">
                  <c:v>710.02173942396939</c:v>
                </c:pt>
                <c:pt idx="1661">
                  <c:v>700.55631320973487</c:v>
                </c:pt>
                <c:pt idx="1662">
                  <c:v>696.72828420583255</c:v>
                </c:pt>
                <c:pt idx="1663">
                  <c:v>698.86171835968287</c:v>
                </c:pt>
                <c:pt idx="1664">
                  <c:v>693.84544754857279</c:v>
                </c:pt>
                <c:pt idx="1665">
                  <c:v>684.74459552518613</c:v>
                </c:pt>
                <c:pt idx="1666">
                  <c:v>685.44673841126348</c:v>
                </c:pt>
                <c:pt idx="1667">
                  <c:v>677.06828339566778</c:v>
                </c:pt>
                <c:pt idx="1668">
                  <c:v>688.20805033824058</c:v>
                </c:pt>
                <c:pt idx="1669">
                  <c:v>690.85458890883967</c:v>
                </c:pt>
                <c:pt idx="1670">
                  <c:v>699.48284475890512</c:v>
                </c:pt>
                <c:pt idx="1671">
                  <c:v>694.58134730417305</c:v>
                </c:pt>
                <c:pt idx="1672">
                  <c:v>695.8303514765222</c:v>
                </c:pt>
                <c:pt idx="1673">
                  <c:v>687.41138821749894</c:v>
                </c:pt>
                <c:pt idx="1674">
                  <c:v>688.8899391026041</c:v>
                </c:pt>
                <c:pt idx="1675">
                  <c:v>697.31565373553178</c:v>
                </c:pt>
                <c:pt idx="1676">
                  <c:v>696.60000810164524</c:v>
                </c:pt>
                <c:pt idx="1677">
                  <c:v>696.61351084945443</c:v>
                </c:pt>
                <c:pt idx="1678">
                  <c:v>693.31208901011018</c:v>
                </c:pt>
                <c:pt idx="1679">
                  <c:v>691.84028949890956</c:v>
                </c:pt>
                <c:pt idx="1680">
                  <c:v>688.18779621652664</c:v>
                </c:pt>
                <c:pt idx="1681">
                  <c:v>690.36173861380439</c:v>
                </c:pt>
                <c:pt idx="1682">
                  <c:v>699.55710987185546</c:v>
                </c:pt>
                <c:pt idx="1683">
                  <c:v>695.74258361576233</c:v>
                </c:pt>
                <c:pt idx="1684">
                  <c:v>700.5630645836394</c:v>
                </c:pt>
                <c:pt idx="1685">
                  <c:v>702.58172538111171</c:v>
                </c:pt>
                <c:pt idx="1686">
                  <c:v>701.81882012989297</c:v>
                </c:pt>
                <c:pt idx="1687">
                  <c:v>691.51622355148936</c:v>
                </c:pt>
                <c:pt idx="1688">
                  <c:v>692.50192414155936</c:v>
                </c:pt>
                <c:pt idx="1689">
                  <c:v>693.19731565373206</c:v>
                </c:pt>
                <c:pt idx="1690">
                  <c:v>693.10279641906777</c:v>
                </c:pt>
                <c:pt idx="1691">
                  <c:v>697.7409902915208</c:v>
                </c:pt>
                <c:pt idx="1692">
                  <c:v>698.93598347263321</c:v>
                </c:pt>
                <c:pt idx="1693">
                  <c:v>702.13613470340874</c:v>
                </c:pt>
                <c:pt idx="1694">
                  <c:v>709.72467897216734</c:v>
                </c:pt>
                <c:pt idx="1695">
                  <c:v>710.81165017080616</c:v>
                </c:pt>
                <c:pt idx="1696">
                  <c:v>711.22348397898622</c:v>
                </c:pt>
                <c:pt idx="1697">
                  <c:v>711.18297573555867</c:v>
                </c:pt>
                <c:pt idx="1698">
                  <c:v>711.08170512698973</c:v>
                </c:pt>
                <c:pt idx="1699">
                  <c:v>712.12816808220111</c:v>
                </c:pt>
                <c:pt idx="1700">
                  <c:v>709.97447980663708</c:v>
                </c:pt>
                <c:pt idx="1701">
                  <c:v>709.41411577255622</c:v>
                </c:pt>
                <c:pt idx="1702">
                  <c:v>715.74015312115671</c:v>
                </c:pt>
                <c:pt idx="1703">
                  <c:v>721.1952632360651</c:v>
                </c:pt>
                <c:pt idx="1704">
                  <c:v>722.79533885145281</c:v>
                </c:pt>
                <c:pt idx="1705">
                  <c:v>723.82829905885501</c:v>
                </c:pt>
                <c:pt idx="1706">
                  <c:v>718.89979610850469</c:v>
                </c:pt>
                <c:pt idx="1707">
                  <c:v>717.72505704910611</c:v>
                </c:pt>
                <c:pt idx="1708">
                  <c:v>715.62537976477881</c:v>
                </c:pt>
                <c:pt idx="1709">
                  <c:v>710.91967215327986</c:v>
                </c:pt>
                <c:pt idx="1710">
                  <c:v>713.95103903644065</c:v>
                </c:pt>
                <c:pt idx="1711">
                  <c:v>714.72069566156392</c:v>
                </c:pt>
                <c:pt idx="1712">
                  <c:v>720.57413683684297</c:v>
                </c:pt>
                <c:pt idx="1713">
                  <c:v>717.29972049311709</c:v>
                </c:pt>
                <c:pt idx="1714">
                  <c:v>712.12816808220146</c:v>
                </c:pt>
                <c:pt idx="1715">
                  <c:v>711.41927382221957</c:v>
                </c:pt>
                <c:pt idx="1716">
                  <c:v>704.24931473554534</c:v>
                </c:pt>
                <c:pt idx="1717">
                  <c:v>701.74455501694274</c:v>
                </c:pt>
                <c:pt idx="1718">
                  <c:v>702.05511821655375</c:v>
                </c:pt>
                <c:pt idx="1719">
                  <c:v>700.79261129639553</c:v>
                </c:pt>
                <c:pt idx="1720">
                  <c:v>707.05113490594999</c:v>
                </c:pt>
                <c:pt idx="1721">
                  <c:v>706.69331208900678</c:v>
                </c:pt>
                <c:pt idx="1722">
                  <c:v>714.94349100041529</c:v>
                </c:pt>
                <c:pt idx="1723">
                  <c:v>710.95342902280288</c:v>
                </c:pt>
                <c:pt idx="1724">
                  <c:v>702.42644378130638</c:v>
                </c:pt>
                <c:pt idx="1725">
                  <c:v>692.2453719331852</c:v>
                </c:pt>
                <c:pt idx="1726">
                  <c:v>694.8108940169293</c:v>
                </c:pt>
                <c:pt idx="1727">
                  <c:v>685.66278237621043</c:v>
                </c:pt>
                <c:pt idx="1728">
                  <c:v>686.79701319218145</c:v>
                </c:pt>
                <c:pt idx="1729">
                  <c:v>692.44791315032307</c:v>
                </c:pt>
                <c:pt idx="1730">
                  <c:v>686.83077006170447</c:v>
                </c:pt>
                <c:pt idx="1731">
                  <c:v>696.9105713012566</c:v>
                </c:pt>
                <c:pt idx="1732">
                  <c:v>688.68739788546657</c:v>
                </c:pt>
                <c:pt idx="1733">
                  <c:v>689.05197207631443</c:v>
                </c:pt>
                <c:pt idx="1734">
                  <c:v>683.15127128370318</c:v>
                </c:pt>
                <c:pt idx="1735">
                  <c:v>691.63774828177236</c:v>
                </c:pt>
                <c:pt idx="1736">
                  <c:v>692.9205093236443</c:v>
                </c:pt>
                <c:pt idx="1737">
                  <c:v>699.50985025452371</c:v>
                </c:pt>
                <c:pt idx="1738">
                  <c:v>689.72035809286899</c:v>
                </c:pt>
                <c:pt idx="1739">
                  <c:v>688.26206132947766</c:v>
                </c:pt>
                <c:pt idx="1740">
                  <c:v>691.27992546482915</c:v>
                </c:pt>
                <c:pt idx="1741">
                  <c:v>687.10082501788827</c:v>
                </c:pt>
                <c:pt idx="1742">
                  <c:v>674.51626405973332</c:v>
                </c:pt>
                <c:pt idx="1743">
                  <c:v>664.93606448912067</c:v>
                </c:pt>
                <c:pt idx="1744">
                  <c:v>664.20691610742506</c:v>
                </c:pt>
                <c:pt idx="1745">
                  <c:v>665.28713593215934</c:v>
                </c:pt>
                <c:pt idx="1746">
                  <c:v>659.89278818239222</c:v>
                </c:pt>
                <c:pt idx="1747">
                  <c:v>651.54809003631954</c:v>
                </c:pt>
                <c:pt idx="1748">
                  <c:v>649.27287703047296</c:v>
                </c:pt>
                <c:pt idx="1749">
                  <c:v>658.47499966242856</c:v>
                </c:pt>
                <c:pt idx="1750">
                  <c:v>654.26214234596466</c:v>
                </c:pt>
                <c:pt idx="1751">
                  <c:v>659.72400383477759</c:v>
                </c:pt>
                <c:pt idx="1752">
                  <c:v>660.34513023399984</c:v>
                </c:pt>
                <c:pt idx="1753">
                  <c:v>655.4166272836494</c:v>
                </c:pt>
                <c:pt idx="1754">
                  <c:v>664.10564549885612</c:v>
                </c:pt>
                <c:pt idx="1755">
                  <c:v>668.19022671113294</c:v>
                </c:pt>
                <c:pt idx="1756">
                  <c:v>666.72517857383696</c:v>
                </c:pt>
                <c:pt idx="1757">
                  <c:v>673.90188903441572</c:v>
                </c:pt>
                <c:pt idx="1758">
                  <c:v>669.28394928367652</c:v>
                </c:pt>
                <c:pt idx="1759">
                  <c:v>681.21362697308632</c:v>
                </c:pt>
                <c:pt idx="1760">
                  <c:v>686.91178654855992</c:v>
                </c:pt>
                <c:pt idx="1761">
                  <c:v>686.77000769656354</c:v>
                </c:pt>
                <c:pt idx="1762">
                  <c:v>680.88280965176148</c:v>
                </c:pt>
                <c:pt idx="1763">
                  <c:v>681.85500749402252</c:v>
                </c:pt>
                <c:pt idx="1764">
                  <c:v>681.06509674718552</c:v>
                </c:pt>
                <c:pt idx="1765">
                  <c:v>683.20528227494049</c:v>
                </c:pt>
                <c:pt idx="1766">
                  <c:v>691.03687600426429</c:v>
                </c:pt>
                <c:pt idx="1767">
                  <c:v>701.85257699941678</c:v>
                </c:pt>
                <c:pt idx="1768">
                  <c:v>701.90658799065363</c:v>
                </c:pt>
                <c:pt idx="1769">
                  <c:v>700.8061140442054</c:v>
                </c:pt>
                <c:pt idx="1770">
                  <c:v>696.3974668845085</c:v>
                </c:pt>
                <c:pt idx="1771">
                  <c:v>695.89786521556891</c:v>
                </c:pt>
                <c:pt idx="1772">
                  <c:v>694.23027586113517</c:v>
                </c:pt>
                <c:pt idx="1773">
                  <c:v>693.06903954954578</c:v>
                </c:pt>
                <c:pt idx="1774">
                  <c:v>692.43441040251435</c:v>
                </c:pt>
                <c:pt idx="1775">
                  <c:v>689.5515737452547</c:v>
                </c:pt>
                <c:pt idx="1776">
                  <c:v>692.75172497603012</c:v>
                </c:pt>
                <c:pt idx="1777">
                  <c:v>699.4963475067151</c:v>
                </c:pt>
                <c:pt idx="1778">
                  <c:v>700.1579821493649</c:v>
                </c:pt>
                <c:pt idx="1779">
                  <c:v>695.81684872871392</c:v>
                </c:pt>
                <c:pt idx="1780">
                  <c:v>685.49399802859637</c:v>
                </c:pt>
                <c:pt idx="1781">
                  <c:v>692.33989116785017</c:v>
                </c:pt>
                <c:pt idx="1782">
                  <c:v>684.19773423891513</c:v>
                </c:pt>
                <c:pt idx="1783">
                  <c:v>687.39113409578601</c:v>
                </c:pt>
                <c:pt idx="1784">
                  <c:v>681.59170391174359</c:v>
                </c:pt>
                <c:pt idx="1785">
                  <c:v>688.17429346871836</c:v>
                </c:pt>
                <c:pt idx="1786">
                  <c:v>680.90306377347542</c:v>
                </c:pt>
                <c:pt idx="1787">
                  <c:v>663.76807680362708</c:v>
                </c:pt>
                <c:pt idx="1788">
                  <c:v>669.08815944044363</c:v>
                </c:pt>
                <c:pt idx="1789">
                  <c:v>670.47894246478904</c:v>
                </c:pt>
                <c:pt idx="1790">
                  <c:v>659.77801482601467</c:v>
                </c:pt>
                <c:pt idx="1791">
                  <c:v>654.32965608501092</c:v>
                </c:pt>
                <c:pt idx="1792">
                  <c:v>651.71687438393474</c:v>
                </c:pt>
                <c:pt idx="1793">
                  <c:v>641.0699577363971</c:v>
                </c:pt>
                <c:pt idx="1794">
                  <c:v>640.85391377145027</c:v>
                </c:pt>
                <c:pt idx="1795">
                  <c:v>641.62357039657343</c:v>
                </c:pt>
                <c:pt idx="1796">
                  <c:v>620.08668764093272</c:v>
                </c:pt>
                <c:pt idx="1797">
                  <c:v>616.56922183664153</c:v>
                </c:pt>
                <c:pt idx="1798">
                  <c:v>635.15575419597656</c:v>
                </c:pt>
                <c:pt idx="1799">
                  <c:v>629.54536248126271</c:v>
                </c:pt>
                <c:pt idx="1800">
                  <c:v>643.48019822033552</c:v>
                </c:pt>
                <c:pt idx="1801">
                  <c:v>646.72085769453849</c:v>
                </c:pt>
                <c:pt idx="1802">
                  <c:v>653.23593351246745</c:v>
                </c:pt>
                <c:pt idx="1803">
                  <c:v>650.42736196815827</c:v>
                </c:pt>
                <c:pt idx="1804">
                  <c:v>645.62038374809049</c:v>
                </c:pt>
                <c:pt idx="1805">
                  <c:v>656.06475917849059</c:v>
                </c:pt>
                <c:pt idx="1806">
                  <c:v>655.22083744041697</c:v>
                </c:pt>
                <c:pt idx="1807">
                  <c:v>657.94839249787117</c:v>
                </c:pt>
                <c:pt idx="1808">
                  <c:v>672.76765821844526</c:v>
                </c:pt>
                <c:pt idx="1809">
                  <c:v>667.30579672963222</c:v>
                </c:pt>
                <c:pt idx="1810">
                  <c:v>658.85307660108606</c:v>
                </c:pt>
                <c:pt idx="1811">
                  <c:v>670.24264437812872</c:v>
                </c:pt>
                <c:pt idx="1812">
                  <c:v>672.76765821844515</c:v>
                </c:pt>
                <c:pt idx="1813">
                  <c:v>665.02383234988088</c:v>
                </c:pt>
                <c:pt idx="1814">
                  <c:v>670.33716361279289</c:v>
                </c:pt>
                <c:pt idx="1815">
                  <c:v>672.95669668777361</c:v>
                </c:pt>
                <c:pt idx="1816">
                  <c:v>661.85743798862836</c:v>
                </c:pt>
                <c:pt idx="1817">
                  <c:v>663.82883916876847</c:v>
                </c:pt>
                <c:pt idx="1818">
                  <c:v>664.53773342875036</c:v>
                </c:pt>
                <c:pt idx="1819">
                  <c:v>667.933674502759</c:v>
                </c:pt>
                <c:pt idx="1820">
                  <c:v>674.47575581630622</c:v>
                </c:pt>
                <c:pt idx="1821">
                  <c:v>675.13739045895602</c:v>
                </c:pt>
                <c:pt idx="1822">
                  <c:v>672.1802886887458</c:v>
                </c:pt>
                <c:pt idx="1823">
                  <c:v>689.71360671896491</c:v>
                </c:pt>
                <c:pt idx="1824">
                  <c:v>693.60239808800839</c:v>
                </c:pt>
                <c:pt idx="1825">
                  <c:v>697.92327738694576</c:v>
                </c:pt>
                <c:pt idx="1826">
                  <c:v>697.17387488353643</c:v>
                </c:pt>
                <c:pt idx="1827">
                  <c:v>702.75050972872748</c:v>
                </c:pt>
                <c:pt idx="1828">
                  <c:v>704.76241915229525</c:v>
                </c:pt>
                <c:pt idx="1829">
                  <c:v>701.60952753885192</c:v>
                </c:pt>
                <c:pt idx="1830">
                  <c:v>702.3656814161659</c:v>
                </c:pt>
                <c:pt idx="1831">
                  <c:v>703.92524878812628</c:v>
                </c:pt>
                <c:pt idx="1832">
                  <c:v>694.55434180855582</c:v>
                </c:pt>
                <c:pt idx="1833">
                  <c:v>711.50029030907558</c:v>
                </c:pt>
                <c:pt idx="1834">
                  <c:v>705.29577769075786</c:v>
                </c:pt>
                <c:pt idx="1835">
                  <c:v>687.36412860016787</c:v>
                </c:pt>
                <c:pt idx="1836">
                  <c:v>684.61631942099984</c:v>
                </c:pt>
                <c:pt idx="1837">
                  <c:v>685.57501451545158</c:v>
                </c:pt>
                <c:pt idx="1838">
                  <c:v>667.25178573839548</c:v>
                </c:pt>
                <c:pt idx="1839">
                  <c:v>650.15730701197469</c:v>
                </c:pt>
                <c:pt idx="1840">
                  <c:v>662.62709461375164</c:v>
                </c:pt>
                <c:pt idx="1841">
                  <c:v>660.98651075493638</c:v>
                </c:pt>
                <c:pt idx="1842">
                  <c:v>681.80774787669066</c:v>
                </c:pt>
                <c:pt idx="1843">
                  <c:v>681.16636735575457</c:v>
                </c:pt>
                <c:pt idx="1844">
                  <c:v>684.88637437718342</c:v>
                </c:pt>
                <c:pt idx="1845">
                  <c:v>692.39390215908691</c:v>
                </c:pt>
                <c:pt idx="1846">
                  <c:v>690.59803670046608</c:v>
                </c:pt>
                <c:pt idx="1847">
                  <c:v>690.67905318732119</c:v>
                </c:pt>
                <c:pt idx="1848">
                  <c:v>681.69297452031242</c:v>
                </c:pt>
                <c:pt idx="1849">
                  <c:v>684.49479469071707</c:v>
                </c:pt>
                <c:pt idx="1850">
                  <c:v>681.51068742488849</c:v>
                </c:pt>
                <c:pt idx="1851">
                  <c:v>660.51391458161504</c:v>
                </c:pt>
                <c:pt idx="1852">
                  <c:v>657.32726609864869</c:v>
                </c:pt>
                <c:pt idx="1853">
                  <c:v>660.12908626905335</c:v>
                </c:pt>
                <c:pt idx="1854">
                  <c:v>681.24063246870492</c:v>
                </c:pt>
                <c:pt idx="1855">
                  <c:v>667.18427199934945</c:v>
                </c:pt>
                <c:pt idx="1856">
                  <c:v>674.98886023305499</c:v>
                </c:pt>
                <c:pt idx="1857">
                  <c:v>685.56826314154694</c:v>
                </c:pt>
                <c:pt idx="1858">
                  <c:v>677.8446913946965</c:v>
                </c:pt>
                <c:pt idx="1859">
                  <c:v>690.51026883970655</c:v>
                </c:pt>
                <c:pt idx="1860">
                  <c:v>699.98244642784573</c:v>
                </c:pt>
                <c:pt idx="1861">
                  <c:v>705.22826395171171</c:v>
                </c:pt>
                <c:pt idx="1862">
                  <c:v>710.10950728472994</c:v>
                </c:pt>
                <c:pt idx="1863">
                  <c:v>715.3958330520237</c:v>
                </c:pt>
                <c:pt idx="1864">
                  <c:v>727.14322364600935</c:v>
                </c:pt>
                <c:pt idx="1865">
                  <c:v>740.43667886414619</c:v>
                </c:pt>
                <c:pt idx="1866">
                  <c:v>746.60743461294089</c:v>
                </c:pt>
                <c:pt idx="1867">
                  <c:v>738.1479631104902</c:v>
                </c:pt>
                <c:pt idx="1868">
                  <c:v>737.79689166745152</c:v>
                </c:pt>
                <c:pt idx="1869">
                  <c:v>739.93032582130184</c:v>
                </c:pt>
                <c:pt idx="1870">
                  <c:v>734.70476241914957</c:v>
                </c:pt>
                <c:pt idx="1871">
                  <c:v>737.43906885050831</c:v>
                </c:pt>
                <c:pt idx="1872">
                  <c:v>744.25120512023909</c:v>
                </c:pt>
                <c:pt idx="1873">
                  <c:v>745.39218731011476</c:v>
                </c:pt>
                <c:pt idx="1874">
                  <c:v>744.58877381546858</c:v>
                </c:pt>
                <c:pt idx="1875">
                  <c:v>742.10426821857982</c:v>
                </c:pt>
                <c:pt idx="1876">
                  <c:v>730.96450127600701</c:v>
                </c:pt>
                <c:pt idx="1877">
                  <c:v>738.46527768400597</c:v>
                </c:pt>
                <c:pt idx="1878">
                  <c:v>737.3242954941303</c:v>
                </c:pt>
                <c:pt idx="1879">
                  <c:v>747.1542958992128</c:v>
                </c:pt>
                <c:pt idx="1880">
                  <c:v>752.46087578822016</c:v>
                </c:pt>
                <c:pt idx="1881">
                  <c:v>750.06413805209093</c:v>
                </c:pt>
                <c:pt idx="1882">
                  <c:v>750.75952956426363</c:v>
                </c:pt>
                <c:pt idx="1883">
                  <c:v>757.5514117122807</c:v>
                </c:pt>
                <c:pt idx="1884">
                  <c:v>763.45211250489194</c:v>
                </c:pt>
                <c:pt idx="1885">
                  <c:v>764.03948203459129</c:v>
                </c:pt>
                <c:pt idx="1886">
                  <c:v>769.92668007939346</c:v>
                </c:pt>
                <c:pt idx="1887">
                  <c:v>774.07877503071597</c:v>
                </c:pt>
                <c:pt idx="1888">
                  <c:v>773.28211290997433</c:v>
                </c:pt>
                <c:pt idx="1889">
                  <c:v>779.46637140657845</c:v>
                </c:pt>
                <c:pt idx="1890">
                  <c:v>784.91473014758219</c:v>
                </c:pt>
                <c:pt idx="1891">
                  <c:v>784.29360374836006</c:v>
                </c:pt>
                <c:pt idx="1892">
                  <c:v>774.92269676878971</c:v>
                </c:pt>
                <c:pt idx="1893">
                  <c:v>781.70107616899759</c:v>
                </c:pt>
                <c:pt idx="1894">
                  <c:v>790.16054767144828</c:v>
                </c:pt>
                <c:pt idx="1895">
                  <c:v>791.43655733941569</c:v>
                </c:pt>
                <c:pt idx="1896">
                  <c:v>789.18159845528282</c:v>
                </c:pt>
                <c:pt idx="1897">
                  <c:v>782.44372729850249</c:v>
                </c:pt>
                <c:pt idx="1898">
                  <c:v>798.66052741732653</c:v>
                </c:pt>
                <c:pt idx="1899">
                  <c:v>797.46553423621424</c:v>
                </c:pt>
                <c:pt idx="1900">
                  <c:v>801.45559621382665</c:v>
                </c:pt>
                <c:pt idx="1901">
                  <c:v>811.31260211452741</c:v>
                </c:pt>
                <c:pt idx="1902">
                  <c:v>802.40753993437374</c:v>
                </c:pt>
                <c:pt idx="1903">
                  <c:v>801.45559621382654</c:v>
                </c:pt>
                <c:pt idx="1904">
                  <c:v>802.5290646646564</c:v>
                </c:pt>
                <c:pt idx="1905">
                  <c:v>812.25104308726532</c:v>
                </c:pt>
                <c:pt idx="1906">
                  <c:v>806.14104970361177</c:v>
                </c:pt>
                <c:pt idx="1907">
                  <c:v>813.04095383410231</c:v>
                </c:pt>
                <c:pt idx="1908">
                  <c:v>802.95440122064542</c:v>
                </c:pt>
                <c:pt idx="1909">
                  <c:v>799.04535572988812</c:v>
                </c:pt>
                <c:pt idx="1910">
                  <c:v>801.05726515345577</c:v>
                </c:pt>
                <c:pt idx="1911">
                  <c:v>811.73793867051643</c:v>
                </c:pt>
                <c:pt idx="1912">
                  <c:v>805.1621004874462</c:v>
                </c:pt>
                <c:pt idx="1913">
                  <c:v>808.25422973574837</c:v>
                </c:pt>
                <c:pt idx="1914">
                  <c:v>809.77328886428108</c:v>
                </c:pt>
                <c:pt idx="1915">
                  <c:v>820.11639368611225</c:v>
                </c:pt>
                <c:pt idx="1916">
                  <c:v>816.06556934335845</c:v>
                </c:pt>
                <c:pt idx="1917">
                  <c:v>825.40947082731032</c:v>
                </c:pt>
                <c:pt idx="1918">
                  <c:v>832.78872250502673</c:v>
                </c:pt>
                <c:pt idx="1919">
                  <c:v>834.2200137727998</c:v>
                </c:pt>
                <c:pt idx="1920">
                  <c:v>826.52344752156773</c:v>
                </c:pt>
                <c:pt idx="1921">
                  <c:v>830.00040508243148</c:v>
                </c:pt>
                <c:pt idx="1922">
                  <c:v>820.83203931999878</c:v>
                </c:pt>
                <c:pt idx="1923">
                  <c:v>804.03462104538005</c:v>
                </c:pt>
                <c:pt idx="1924">
                  <c:v>812.36581644364355</c:v>
                </c:pt>
                <c:pt idx="1925">
                  <c:v>816.33562429954225</c:v>
                </c:pt>
                <c:pt idx="1926">
                  <c:v>816.17359132583215</c:v>
                </c:pt>
                <c:pt idx="1927">
                  <c:v>810.94802792367977</c:v>
                </c:pt>
                <c:pt idx="1928">
                  <c:v>815.84952537841173</c:v>
                </c:pt>
                <c:pt idx="1929">
                  <c:v>825.4499790707381</c:v>
                </c:pt>
                <c:pt idx="1930">
                  <c:v>811.77169554003967</c:v>
                </c:pt>
                <c:pt idx="1931">
                  <c:v>790.18755316706688</c:v>
                </c:pt>
                <c:pt idx="1932">
                  <c:v>790.37659163639535</c:v>
                </c:pt>
                <c:pt idx="1933">
                  <c:v>795.73718251663945</c:v>
                </c:pt>
                <c:pt idx="1934">
                  <c:v>777.80553342604946</c:v>
                </c:pt>
                <c:pt idx="1935">
                  <c:v>778.48067081650834</c:v>
                </c:pt>
                <c:pt idx="1936">
                  <c:v>780.97867916120651</c:v>
                </c:pt>
                <c:pt idx="1937">
                  <c:v>800.79396157117685</c:v>
                </c:pt>
                <c:pt idx="1938">
                  <c:v>797.62081583601991</c:v>
                </c:pt>
                <c:pt idx="1939">
                  <c:v>786.8186175886766</c:v>
                </c:pt>
                <c:pt idx="1940">
                  <c:v>783.86826719237092</c:v>
                </c:pt>
                <c:pt idx="1941">
                  <c:v>793.61725111059832</c:v>
                </c:pt>
                <c:pt idx="1942">
                  <c:v>789.0938305945233</c:v>
                </c:pt>
                <c:pt idx="1943">
                  <c:v>792.59104227710077</c:v>
                </c:pt>
                <c:pt idx="1944">
                  <c:v>810.12436030731988</c:v>
                </c:pt>
                <c:pt idx="1945">
                  <c:v>813.34476565980913</c:v>
                </c:pt>
                <c:pt idx="1946">
                  <c:v>814.31696350207005</c:v>
                </c:pt>
                <c:pt idx="1947">
                  <c:v>813.22324092952647</c:v>
                </c:pt>
                <c:pt idx="1948">
                  <c:v>808.38250583993579</c:v>
                </c:pt>
                <c:pt idx="1949">
                  <c:v>802.49530779513384</c:v>
                </c:pt>
                <c:pt idx="1950">
                  <c:v>816.09257483897716</c:v>
                </c:pt>
                <c:pt idx="1951">
                  <c:v>811.33285623624147</c:v>
                </c:pt>
                <c:pt idx="1952">
                  <c:v>794.52868658771797</c:v>
                </c:pt>
                <c:pt idx="1953">
                  <c:v>795.47387893436053</c:v>
                </c:pt>
                <c:pt idx="1954">
                  <c:v>790.6736520881974</c:v>
                </c:pt>
                <c:pt idx="1955">
                  <c:v>793.49572638031566</c:v>
                </c:pt>
                <c:pt idx="1956">
                  <c:v>787.18319177952446</c:v>
                </c:pt>
                <c:pt idx="1957">
                  <c:v>776.31347979313523</c:v>
                </c:pt>
                <c:pt idx="1958">
                  <c:v>768.46838331600213</c:v>
                </c:pt>
                <c:pt idx="1959">
                  <c:v>766.01763458863604</c:v>
                </c:pt>
                <c:pt idx="1960">
                  <c:v>779.83769697133096</c:v>
                </c:pt>
                <c:pt idx="1961">
                  <c:v>785.5426079207092</c:v>
                </c:pt>
                <c:pt idx="1962">
                  <c:v>775.17924897716432</c:v>
                </c:pt>
                <c:pt idx="1963">
                  <c:v>761.72376078531727</c:v>
                </c:pt>
                <c:pt idx="1964">
                  <c:v>765.3762540677003</c:v>
                </c:pt>
                <c:pt idx="1965">
                  <c:v>759.07722221471806</c:v>
                </c:pt>
                <c:pt idx="1966">
                  <c:v>763.95171417383176</c:v>
                </c:pt>
                <c:pt idx="1967">
                  <c:v>765.59904940655156</c:v>
                </c:pt>
                <c:pt idx="1968">
                  <c:v>792.60454502490973</c:v>
                </c:pt>
                <c:pt idx="1969">
                  <c:v>799.13312359064787</c:v>
                </c:pt>
                <c:pt idx="1970">
                  <c:v>795.2173267259858</c:v>
                </c:pt>
                <c:pt idx="1971">
                  <c:v>795.30509458674555</c:v>
                </c:pt>
                <c:pt idx="1972">
                  <c:v>797.78284880973001</c:v>
                </c:pt>
                <c:pt idx="1973">
                  <c:v>767.03709204822894</c:v>
                </c:pt>
                <c:pt idx="1974">
                  <c:v>757.62567682523127</c:v>
                </c:pt>
                <c:pt idx="1975">
                  <c:v>773.74120633548648</c:v>
                </c:pt>
                <c:pt idx="1976">
                  <c:v>766.9628269352786</c:v>
                </c:pt>
                <c:pt idx="1977">
                  <c:v>762.62169351462751</c:v>
                </c:pt>
                <c:pt idx="1978">
                  <c:v>747.70115718548459</c:v>
                </c:pt>
                <c:pt idx="1979">
                  <c:v>732.45655490892136</c:v>
                </c:pt>
                <c:pt idx="1980">
                  <c:v>737.52008533736353</c:v>
                </c:pt>
                <c:pt idx="1981">
                  <c:v>757.12607515629156</c:v>
                </c:pt>
                <c:pt idx="1982">
                  <c:v>779.20981919820406</c:v>
                </c:pt>
                <c:pt idx="1983">
                  <c:v>792.17245709501583</c:v>
                </c:pt>
                <c:pt idx="1984">
                  <c:v>795.75743663835306</c:v>
                </c:pt>
                <c:pt idx="1985">
                  <c:v>799.82851510282057</c:v>
                </c:pt>
                <c:pt idx="1986">
                  <c:v>810.90076830634735</c:v>
                </c:pt>
                <c:pt idx="1987">
                  <c:v>809.47622841247903</c:v>
                </c:pt>
                <c:pt idx="1988">
                  <c:v>813.22999230343078</c:v>
                </c:pt>
                <c:pt idx="1989">
                  <c:v>806.02627634723365</c:v>
                </c:pt>
                <c:pt idx="1990">
                  <c:v>803.38648915053921</c:v>
                </c:pt>
                <c:pt idx="1991">
                  <c:v>802.4007885604691</c:v>
                </c:pt>
                <c:pt idx="1992">
                  <c:v>795.39961382140984</c:v>
                </c:pt>
                <c:pt idx="1993">
                  <c:v>776.66455123617391</c:v>
                </c:pt>
                <c:pt idx="1994">
                  <c:v>784.42187985254714</c:v>
                </c:pt>
                <c:pt idx="1995">
                  <c:v>787.27771101418853</c:v>
                </c:pt>
                <c:pt idx="1996">
                  <c:v>790.3698402624907</c:v>
                </c:pt>
                <c:pt idx="1997">
                  <c:v>794.23837750982057</c:v>
                </c:pt>
                <c:pt idx="1998">
                  <c:v>803.23120755073387</c:v>
                </c:pt>
                <c:pt idx="1999">
                  <c:v>800.55091211061176</c:v>
                </c:pt>
                <c:pt idx="2000">
                  <c:v>810.96153067148896</c:v>
                </c:pt>
                <c:pt idx="2001">
                  <c:v>808.90911300449375</c:v>
                </c:pt>
                <c:pt idx="2002">
                  <c:v>802.25225833456841</c:v>
                </c:pt>
                <c:pt idx="2003">
                  <c:v>809.09815147382221</c:v>
                </c:pt>
                <c:pt idx="2004">
                  <c:v>794.50168109209949</c:v>
                </c:pt>
                <c:pt idx="2005">
                  <c:v>768.81945475904081</c:v>
                </c:pt>
                <c:pt idx="2006">
                  <c:v>777.48146747862916</c:v>
                </c:pt>
                <c:pt idx="2007">
                  <c:v>774.65939318651078</c:v>
                </c:pt>
                <c:pt idx="2008">
                  <c:v>775.16574622935491</c:v>
                </c:pt>
                <c:pt idx="2009">
                  <c:v>775.30077370744664</c:v>
                </c:pt>
                <c:pt idx="2010">
                  <c:v>761.25791598590035</c:v>
                </c:pt>
                <c:pt idx="2011">
                  <c:v>744.36597847661733</c:v>
                </c:pt>
                <c:pt idx="2012">
                  <c:v>721.62735116595968</c:v>
                </c:pt>
                <c:pt idx="2013">
                  <c:v>684.95388811622922</c:v>
                </c:pt>
                <c:pt idx="2014">
                  <c:v>715.46334679106951</c:v>
                </c:pt>
                <c:pt idx="2015">
                  <c:v>706.57178735872503</c:v>
                </c:pt>
                <c:pt idx="2016">
                  <c:v>729.33742016500105</c:v>
                </c:pt>
                <c:pt idx="2017">
                  <c:v>729.47919901699743</c:v>
                </c:pt>
                <c:pt idx="2018">
                  <c:v>727.149975019914</c:v>
                </c:pt>
                <c:pt idx="2019">
                  <c:v>709.65716523312244</c:v>
                </c:pt>
                <c:pt idx="2020">
                  <c:v>711.25048947460562</c:v>
                </c:pt>
                <c:pt idx="2021">
                  <c:v>726.75164395954323</c:v>
                </c:pt>
                <c:pt idx="2022">
                  <c:v>708.30689045220458</c:v>
                </c:pt>
                <c:pt idx="2023">
                  <c:v>711.9256268650646</c:v>
                </c:pt>
                <c:pt idx="2024">
                  <c:v>720.02727555057209</c:v>
                </c:pt>
                <c:pt idx="2025">
                  <c:v>728.47324430521371</c:v>
                </c:pt>
                <c:pt idx="2026">
                  <c:v>719.06182908221592</c:v>
                </c:pt>
                <c:pt idx="2027">
                  <c:v>711.58130679593069</c:v>
                </c:pt>
                <c:pt idx="2028">
                  <c:v>707.86805114840649</c:v>
                </c:pt>
                <c:pt idx="2029">
                  <c:v>714.08606651453351</c:v>
                </c:pt>
                <c:pt idx="2030">
                  <c:v>722.70757099069431</c:v>
                </c:pt>
                <c:pt idx="2031">
                  <c:v>724.30089523217737</c:v>
                </c:pt>
                <c:pt idx="2032">
                  <c:v>706.3692461415875</c:v>
                </c:pt>
                <c:pt idx="2033">
                  <c:v>711.62181503935824</c:v>
                </c:pt>
                <c:pt idx="2034">
                  <c:v>688.35658056414275</c:v>
                </c:pt>
                <c:pt idx="2035">
                  <c:v>689.27476741516693</c:v>
                </c:pt>
                <c:pt idx="2036">
                  <c:v>675.06987671991044</c:v>
                </c:pt>
                <c:pt idx="2037">
                  <c:v>695.68182125062253</c:v>
                </c:pt>
                <c:pt idx="2038">
                  <c:v>680.66001431291068</c:v>
                </c:pt>
                <c:pt idx="2039">
                  <c:v>677.34508972575725</c:v>
                </c:pt>
                <c:pt idx="2040">
                  <c:v>693.8049393051466</c:v>
                </c:pt>
                <c:pt idx="2041">
                  <c:v>687.50590745216448</c:v>
                </c:pt>
                <c:pt idx="2042">
                  <c:v>691.49596942977678</c:v>
                </c:pt>
                <c:pt idx="2043">
                  <c:v>712.61426700333288</c:v>
                </c:pt>
                <c:pt idx="2044">
                  <c:v>718.42719993518449</c:v>
                </c:pt>
                <c:pt idx="2045">
                  <c:v>718.27866970928369</c:v>
                </c:pt>
                <c:pt idx="2046">
                  <c:v>719.29137579497205</c:v>
                </c:pt>
                <c:pt idx="2047">
                  <c:v>722.26873168689599</c:v>
                </c:pt>
                <c:pt idx="2048">
                  <c:v>721.43831269663144</c:v>
                </c:pt>
                <c:pt idx="2049">
                  <c:v>716.63808585046831</c:v>
                </c:pt>
                <c:pt idx="2050">
                  <c:v>710.4875842233871</c:v>
                </c:pt>
                <c:pt idx="2051">
                  <c:v>720.99947339283312</c:v>
                </c:pt>
                <c:pt idx="2052">
                  <c:v>725.07730323120518</c:v>
                </c:pt>
                <c:pt idx="2053">
                  <c:v>727.12972089820028</c:v>
                </c:pt>
                <c:pt idx="2054">
                  <c:v>724.53719331883792</c:v>
                </c:pt>
                <c:pt idx="2055">
                  <c:v>728.66228277454206</c:v>
                </c:pt>
                <c:pt idx="2056">
                  <c:v>745.68249638801228</c:v>
                </c:pt>
                <c:pt idx="2057">
                  <c:v>761.60223605503438</c:v>
                </c:pt>
                <c:pt idx="2058">
                  <c:v>759.46205052727964</c:v>
                </c:pt>
                <c:pt idx="2059">
                  <c:v>752.31234556231914</c:v>
                </c:pt>
                <c:pt idx="2060">
                  <c:v>761.41319758570592</c:v>
                </c:pt>
                <c:pt idx="2061">
                  <c:v>760.68404920401031</c:v>
                </c:pt>
                <c:pt idx="2062">
                  <c:v>761.29842422932779</c:v>
                </c:pt>
                <c:pt idx="2063">
                  <c:v>765.39650818941379</c:v>
                </c:pt>
                <c:pt idx="2064">
                  <c:v>766.01088321473139</c:v>
                </c:pt>
                <c:pt idx="2065">
                  <c:v>764.51882958181727</c:v>
                </c:pt>
                <c:pt idx="2066">
                  <c:v>768.09705775124974</c:v>
                </c:pt>
                <c:pt idx="2067">
                  <c:v>773.78171457891403</c:v>
                </c:pt>
                <c:pt idx="2068">
                  <c:v>761.35918659446929</c:v>
                </c:pt>
                <c:pt idx="2069">
                  <c:v>762.78372648833761</c:v>
                </c:pt>
                <c:pt idx="2070">
                  <c:v>768.51564293333411</c:v>
                </c:pt>
                <c:pt idx="2071">
                  <c:v>756.88302569572625</c:v>
                </c:pt>
                <c:pt idx="2072">
                  <c:v>750.70551857302689</c:v>
                </c:pt>
                <c:pt idx="2073">
                  <c:v>751.58994855452806</c:v>
                </c:pt>
                <c:pt idx="2074">
                  <c:v>769.55535451464084</c:v>
                </c:pt>
                <c:pt idx="2075">
                  <c:v>764.91040926828327</c:v>
                </c:pt>
                <c:pt idx="2076">
                  <c:v>770.01444794015288</c:v>
                </c:pt>
                <c:pt idx="2077">
                  <c:v>770.95964028679555</c:v>
                </c:pt>
                <c:pt idx="2078">
                  <c:v>768.77894651561314</c:v>
                </c:pt>
                <c:pt idx="2079">
                  <c:v>757.97674826826983</c:v>
                </c:pt>
                <c:pt idx="2080">
                  <c:v>770.62207159156605</c:v>
                </c:pt>
                <c:pt idx="2081">
                  <c:v>778.39290295574858</c:v>
                </c:pt>
                <c:pt idx="2082">
                  <c:v>777.3801968700601</c:v>
                </c:pt>
                <c:pt idx="2083">
                  <c:v>780.30354177074742</c:v>
                </c:pt>
                <c:pt idx="2084">
                  <c:v>774.13953739585725</c:v>
                </c:pt>
                <c:pt idx="2085">
                  <c:v>772.79601398884392</c:v>
                </c:pt>
                <c:pt idx="2086">
                  <c:v>747.84293603748085</c:v>
                </c:pt>
                <c:pt idx="2087">
                  <c:v>746.64119148246391</c:v>
                </c:pt>
                <c:pt idx="2088">
                  <c:v>754.39176872493272</c:v>
                </c:pt>
                <c:pt idx="2089">
                  <c:v>741.03755114165449</c:v>
                </c:pt>
                <c:pt idx="2090">
                  <c:v>735.26512645323044</c:v>
                </c:pt>
                <c:pt idx="2091">
                  <c:v>733.88109480278956</c:v>
                </c:pt>
                <c:pt idx="2092">
                  <c:v>719.01456946488338</c:v>
                </c:pt>
                <c:pt idx="2093">
                  <c:v>705.85614172483827</c:v>
                </c:pt>
                <c:pt idx="2094">
                  <c:v>727.04195303744041</c:v>
                </c:pt>
                <c:pt idx="2095">
                  <c:v>728.60827178330521</c:v>
                </c:pt>
                <c:pt idx="2096">
                  <c:v>741.59791517573558</c:v>
                </c:pt>
                <c:pt idx="2097">
                  <c:v>732.11898621369187</c:v>
                </c:pt>
                <c:pt idx="2098">
                  <c:v>723.11265342496927</c:v>
                </c:pt>
                <c:pt idx="2099">
                  <c:v>723.05864243373253</c:v>
                </c:pt>
                <c:pt idx="2100">
                  <c:v>738.51253730133794</c:v>
                </c:pt>
                <c:pt idx="2101">
                  <c:v>738.22222822344065</c:v>
                </c:pt>
                <c:pt idx="2102">
                  <c:v>732.20675407445128</c:v>
                </c:pt>
                <c:pt idx="2103">
                  <c:v>745.27066257983222</c:v>
                </c:pt>
                <c:pt idx="2104">
                  <c:v>740.13286703843949</c:v>
                </c:pt>
                <c:pt idx="2105">
                  <c:v>735.65670613969667</c:v>
                </c:pt>
                <c:pt idx="2106">
                  <c:v>712.60076425552325</c:v>
                </c:pt>
                <c:pt idx="2107">
                  <c:v>715.63213113868392</c:v>
                </c:pt>
                <c:pt idx="2108">
                  <c:v>706.99037254080929</c:v>
                </c:pt>
                <c:pt idx="2109">
                  <c:v>694.50708219122316</c:v>
                </c:pt>
                <c:pt idx="2110">
                  <c:v>685.06191009870236</c:v>
                </c:pt>
                <c:pt idx="2111">
                  <c:v>683.92767928273122</c:v>
                </c:pt>
                <c:pt idx="2112">
                  <c:v>693.46061923601178</c:v>
                </c:pt>
                <c:pt idx="2113">
                  <c:v>695.07419759920856</c:v>
                </c:pt>
                <c:pt idx="2114">
                  <c:v>682.27359267610689</c:v>
                </c:pt>
                <c:pt idx="2115">
                  <c:v>665.6314560012936</c:v>
                </c:pt>
                <c:pt idx="2116">
                  <c:v>661.33083082407006</c:v>
                </c:pt>
                <c:pt idx="2117">
                  <c:v>671.85622274132527</c:v>
                </c:pt>
                <c:pt idx="2118">
                  <c:v>651.33879744527758</c:v>
                </c:pt>
                <c:pt idx="2119">
                  <c:v>665.79348897500381</c:v>
                </c:pt>
                <c:pt idx="2120">
                  <c:v>682.98923830999342</c:v>
                </c:pt>
                <c:pt idx="2121">
                  <c:v>679.30298815808749</c:v>
                </c:pt>
                <c:pt idx="2122">
                  <c:v>685.35897055050441</c:v>
                </c:pt>
                <c:pt idx="2123">
                  <c:v>688.76841437232213</c:v>
                </c:pt>
                <c:pt idx="2124">
                  <c:v>675.09688221552824</c:v>
                </c:pt>
                <c:pt idx="2125">
                  <c:v>690.52377158751528</c:v>
                </c:pt>
                <c:pt idx="2126">
                  <c:v>686.68899120970843</c:v>
                </c:pt>
                <c:pt idx="2127">
                  <c:v>672.2680565495051</c:v>
                </c:pt>
                <c:pt idx="2128">
                  <c:v>661.01351625055429</c:v>
                </c:pt>
                <c:pt idx="2129">
                  <c:v>659.74425795649142</c:v>
                </c:pt>
                <c:pt idx="2130">
                  <c:v>652.7970942086688</c:v>
                </c:pt>
                <c:pt idx="2131">
                  <c:v>629.46434599440727</c:v>
                </c:pt>
                <c:pt idx="2132">
                  <c:v>620.30273160587922</c:v>
                </c:pt>
                <c:pt idx="2133">
                  <c:v>631.03741611417649</c:v>
                </c:pt>
                <c:pt idx="2134">
                  <c:v>606.90800577917355</c:v>
                </c:pt>
                <c:pt idx="2135">
                  <c:v>620.33648847540212</c:v>
                </c:pt>
                <c:pt idx="2136">
                  <c:v>639.76694257281088</c:v>
                </c:pt>
                <c:pt idx="2137">
                  <c:v>637.41746445401373</c:v>
                </c:pt>
                <c:pt idx="2138">
                  <c:v>654.3161533372014</c:v>
                </c:pt>
                <c:pt idx="2139">
                  <c:v>655.36261629241278</c:v>
                </c:pt>
                <c:pt idx="2140">
                  <c:v>651.07549386299843</c:v>
                </c:pt>
                <c:pt idx="2141">
                  <c:v>664.43646282018108</c:v>
                </c:pt>
                <c:pt idx="2142">
                  <c:v>655.48414102269533</c:v>
                </c:pt>
                <c:pt idx="2143">
                  <c:v>640.68512942383506</c:v>
                </c:pt>
                <c:pt idx="2144">
                  <c:v>653.13466290389817</c:v>
                </c:pt>
                <c:pt idx="2145">
                  <c:v>662.99166880459893</c:v>
                </c:pt>
                <c:pt idx="2146">
                  <c:v>666.29984201784771</c:v>
                </c:pt>
                <c:pt idx="2147">
                  <c:v>679.02618182799904</c:v>
                </c:pt>
                <c:pt idx="2148">
                  <c:v>681.52419017269722</c:v>
                </c:pt>
                <c:pt idx="2149">
                  <c:v>679.82959532264522</c:v>
                </c:pt>
                <c:pt idx="2150">
                  <c:v>683.69138119607044</c:v>
                </c:pt>
                <c:pt idx="2151">
                  <c:v>679.59329723598455</c:v>
                </c:pt>
                <c:pt idx="2152">
                  <c:v>674.60403192049284</c:v>
                </c:pt>
                <c:pt idx="2153">
                  <c:v>677.48011720384807</c:v>
                </c:pt>
                <c:pt idx="2154">
                  <c:v>667.31929947744072</c:v>
                </c:pt>
                <c:pt idx="2155">
                  <c:v>688.44434842490148</c:v>
                </c:pt>
                <c:pt idx="2156">
                  <c:v>693.28508351449216</c:v>
                </c:pt>
                <c:pt idx="2157">
                  <c:v>688.34982919023719</c:v>
                </c:pt>
                <c:pt idx="2158">
                  <c:v>688.39708880756928</c:v>
                </c:pt>
                <c:pt idx="2159">
                  <c:v>683.78590043073461</c:v>
                </c:pt>
                <c:pt idx="2160">
                  <c:v>687.03331127884223</c:v>
                </c:pt>
                <c:pt idx="2161">
                  <c:v>684.82561201204146</c:v>
                </c:pt>
                <c:pt idx="2162">
                  <c:v>685.62227413278299</c:v>
                </c:pt>
                <c:pt idx="2163">
                  <c:v>685.5277548981187</c:v>
                </c:pt>
                <c:pt idx="2164">
                  <c:v>673.50355797404472</c:v>
                </c:pt>
                <c:pt idx="2165">
                  <c:v>677.74342078612699</c:v>
                </c:pt>
                <c:pt idx="2166">
                  <c:v>687.08057089617444</c:v>
                </c:pt>
                <c:pt idx="2167">
                  <c:v>678.16200596821159</c:v>
                </c:pt>
                <c:pt idx="2168">
                  <c:v>667.65686817267022</c:v>
                </c:pt>
                <c:pt idx="2169">
                  <c:v>668.74383937130915</c:v>
                </c:pt>
                <c:pt idx="2170">
                  <c:v>653.74228655531113</c:v>
                </c:pt>
                <c:pt idx="2171">
                  <c:v>657.4487908289309</c:v>
                </c:pt>
                <c:pt idx="2172">
                  <c:v>650.27883174225678</c:v>
                </c:pt>
                <c:pt idx="2173">
                  <c:v>659.28516453097927</c:v>
                </c:pt>
                <c:pt idx="2174">
                  <c:v>661.49961517168458</c:v>
                </c:pt>
                <c:pt idx="2175">
                  <c:v>664.30818671599388</c:v>
                </c:pt>
                <c:pt idx="2176">
                  <c:v>683.46858585721907</c:v>
                </c:pt>
                <c:pt idx="2177">
                  <c:v>687.31011760893045</c:v>
                </c:pt>
                <c:pt idx="2178">
                  <c:v>685.01465048137004</c:v>
                </c:pt>
                <c:pt idx="2179">
                  <c:v>687.16833875693419</c:v>
                </c:pt>
                <c:pt idx="2180">
                  <c:v>698.02454799551424</c:v>
                </c:pt>
                <c:pt idx="2181">
                  <c:v>702.04836684264956</c:v>
                </c:pt>
                <c:pt idx="2182">
                  <c:v>701.48125143466416</c:v>
                </c:pt>
                <c:pt idx="2183">
                  <c:v>698.81445874235123</c:v>
                </c:pt>
                <c:pt idx="2184">
                  <c:v>693.52138160115317</c:v>
                </c:pt>
                <c:pt idx="2185">
                  <c:v>694.92566737330776</c:v>
                </c:pt>
                <c:pt idx="2186">
                  <c:v>699.1790329331991</c:v>
                </c:pt>
                <c:pt idx="2187">
                  <c:v>699.2262925505313</c:v>
                </c:pt>
                <c:pt idx="2188">
                  <c:v>680.85580415614311</c:v>
                </c:pt>
                <c:pt idx="2189">
                  <c:v>683.0500006751347</c:v>
                </c:pt>
                <c:pt idx="2190">
                  <c:v>670.53295345602567</c:v>
                </c:pt>
                <c:pt idx="2191">
                  <c:v>664.17991061180692</c:v>
                </c:pt>
                <c:pt idx="2192">
                  <c:v>665.30063867996876</c:v>
                </c:pt>
                <c:pt idx="2193">
                  <c:v>664.97657273254856</c:v>
                </c:pt>
                <c:pt idx="2194">
                  <c:v>669.74304270918867</c:v>
                </c:pt>
                <c:pt idx="2195">
                  <c:v>674.88083825058129</c:v>
                </c:pt>
                <c:pt idx="2196">
                  <c:v>669.89157293508958</c:v>
                </c:pt>
                <c:pt idx="2197">
                  <c:v>666.58339972184069</c:v>
                </c:pt>
                <c:pt idx="2198">
                  <c:v>670.97179275982387</c:v>
                </c:pt>
                <c:pt idx="2199">
                  <c:v>670.13462239565479</c:v>
                </c:pt>
                <c:pt idx="2200">
                  <c:v>666.54964285231767</c:v>
                </c:pt>
                <c:pt idx="2201">
                  <c:v>670.65447818630821</c:v>
                </c:pt>
                <c:pt idx="2202">
                  <c:v>664.78078288931522</c:v>
                </c:pt>
                <c:pt idx="2203">
                  <c:v>674.89434099839036</c:v>
                </c:pt>
                <c:pt idx="2204">
                  <c:v>671.58616778514147</c:v>
                </c:pt>
                <c:pt idx="2205">
                  <c:v>687.47215058264067</c:v>
                </c:pt>
                <c:pt idx="2206">
                  <c:v>696.55274848431361</c:v>
                </c:pt>
                <c:pt idx="2207">
                  <c:v>700.9276387744876</c:v>
                </c:pt>
                <c:pt idx="2208">
                  <c:v>702.50746026816148</c:v>
                </c:pt>
                <c:pt idx="2209">
                  <c:v>705.01221998676431</c:v>
                </c:pt>
                <c:pt idx="2210">
                  <c:v>699.65838048042474</c:v>
                </c:pt>
                <c:pt idx="2211">
                  <c:v>694.95942424283044</c:v>
                </c:pt>
                <c:pt idx="2212">
                  <c:v>695.09445172092217</c:v>
                </c:pt>
                <c:pt idx="2213">
                  <c:v>686.99955440931933</c:v>
                </c:pt>
                <c:pt idx="2214">
                  <c:v>687.87723301691597</c:v>
                </c:pt>
                <c:pt idx="2215">
                  <c:v>695.87085971994998</c:v>
                </c:pt>
                <c:pt idx="2216">
                  <c:v>691.82678675110083</c:v>
                </c:pt>
                <c:pt idx="2217">
                  <c:v>685.27120268974431</c:v>
                </c:pt>
                <c:pt idx="2218">
                  <c:v>668.16997258941899</c:v>
                </c:pt>
                <c:pt idx="2219">
                  <c:v>654.32965608501047</c:v>
                </c:pt>
                <c:pt idx="2220">
                  <c:v>642.53500587369251</c:v>
                </c:pt>
                <c:pt idx="2221">
                  <c:v>648.38844704897167</c:v>
                </c:pt>
                <c:pt idx="2222">
                  <c:v>644.76971063611165</c:v>
                </c:pt>
                <c:pt idx="2223">
                  <c:v>651.87890735764449</c:v>
                </c:pt>
                <c:pt idx="2224">
                  <c:v>674.12468437326709</c:v>
                </c:pt>
                <c:pt idx="2225">
                  <c:v>678.71561862838792</c:v>
                </c:pt>
                <c:pt idx="2226">
                  <c:v>681.36215719898701</c:v>
                </c:pt>
                <c:pt idx="2227">
                  <c:v>694.85815363426161</c:v>
                </c:pt>
                <c:pt idx="2228">
                  <c:v>639.24708678215734</c:v>
                </c:pt>
                <c:pt idx="2229">
                  <c:v>615.47549926409749</c:v>
                </c:pt>
                <c:pt idx="2230">
                  <c:v>629.48460011612087</c:v>
                </c:pt>
                <c:pt idx="2231">
                  <c:v>645.24905818333741</c:v>
                </c:pt>
                <c:pt idx="2232">
                  <c:v>652.39201177439304</c:v>
                </c:pt>
                <c:pt idx="2233">
                  <c:v>657.44879082893056</c:v>
                </c:pt>
                <c:pt idx="2234">
                  <c:v>650.97422325442926</c:v>
                </c:pt>
                <c:pt idx="2235">
                  <c:v>639.7264343293831</c:v>
                </c:pt>
                <c:pt idx="2236">
                  <c:v>628.52590502166913</c:v>
                </c:pt>
                <c:pt idx="2237">
                  <c:v>632.79277332936965</c:v>
                </c:pt>
                <c:pt idx="2238">
                  <c:v>646.73436044234711</c:v>
                </c:pt>
                <c:pt idx="2239">
                  <c:v>657.62432655045006</c:v>
                </c:pt>
                <c:pt idx="2240">
                  <c:v>668.17672396332364</c:v>
                </c:pt>
                <c:pt idx="2241">
                  <c:v>666.97497940830669</c:v>
                </c:pt>
                <c:pt idx="2242">
                  <c:v>674.97535748524535</c:v>
                </c:pt>
                <c:pt idx="2243">
                  <c:v>673.63183407823203</c:v>
                </c:pt>
                <c:pt idx="2244">
                  <c:v>673.17274065271999</c:v>
                </c:pt>
                <c:pt idx="2245">
                  <c:v>668.91937509282855</c:v>
                </c:pt>
                <c:pt idx="2246">
                  <c:v>678.30378482020808</c:v>
                </c:pt>
                <c:pt idx="2247">
                  <c:v>677.93245925545557</c:v>
                </c:pt>
                <c:pt idx="2248">
                  <c:v>678.53333153296398</c:v>
                </c:pt>
                <c:pt idx="2249">
                  <c:v>680.3764566089169</c:v>
                </c:pt>
                <c:pt idx="2250">
                  <c:v>681.66596902469348</c:v>
                </c:pt>
                <c:pt idx="2251">
                  <c:v>686.33116839276488</c:v>
                </c:pt>
                <c:pt idx="2252">
                  <c:v>680.23467775692041</c:v>
                </c:pt>
                <c:pt idx="2253">
                  <c:v>685.16993208117538</c:v>
                </c:pt>
                <c:pt idx="2254">
                  <c:v>679.90386043559545</c:v>
                </c:pt>
                <c:pt idx="2255">
                  <c:v>666.89396292145148</c:v>
                </c:pt>
                <c:pt idx="2256">
                  <c:v>666.66441620869546</c:v>
                </c:pt>
                <c:pt idx="2257">
                  <c:v>671.22834496819792</c:v>
                </c:pt>
                <c:pt idx="2258">
                  <c:v>681.74023413764371</c:v>
                </c:pt>
                <c:pt idx="2259">
                  <c:v>683.71838669168847</c:v>
                </c:pt>
                <c:pt idx="2260">
                  <c:v>694.64210966931444</c:v>
                </c:pt>
                <c:pt idx="2261">
                  <c:v>692.56268650670074</c:v>
                </c:pt>
                <c:pt idx="2262">
                  <c:v>699.84066757584833</c:v>
                </c:pt>
                <c:pt idx="2263">
                  <c:v>698.73344225549567</c:v>
                </c:pt>
                <c:pt idx="2264">
                  <c:v>699.22629255053073</c:v>
                </c:pt>
                <c:pt idx="2265">
                  <c:v>693.23782389715973</c:v>
                </c:pt>
                <c:pt idx="2266">
                  <c:v>684.94713674232378</c:v>
                </c:pt>
                <c:pt idx="2267">
                  <c:v>688.57937590299287</c:v>
                </c:pt>
                <c:pt idx="2268">
                  <c:v>682.77994571895056</c:v>
                </c:pt>
                <c:pt idx="2269">
                  <c:v>681.30139483384539</c:v>
                </c:pt>
                <c:pt idx="2270">
                  <c:v>688.8426794852719</c:v>
                </c:pt>
                <c:pt idx="2271">
                  <c:v>692.01582522042906</c:v>
                </c:pt>
                <c:pt idx="2272">
                  <c:v>686.9995544093191</c:v>
                </c:pt>
                <c:pt idx="2273">
                  <c:v>691.13814661283254</c:v>
                </c:pt>
                <c:pt idx="2274">
                  <c:v>688.82917673746294</c:v>
                </c:pt>
                <c:pt idx="2275">
                  <c:v>694.56784455636409</c:v>
                </c:pt>
                <c:pt idx="2276">
                  <c:v>693.09604504516358</c:v>
                </c:pt>
                <c:pt idx="2277">
                  <c:v>692.49517276765516</c:v>
                </c:pt>
                <c:pt idx="2278">
                  <c:v>704.7084081610576</c:v>
                </c:pt>
                <c:pt idx="2279">
                  <c:v>704.18855237040418</c:v>
                </c:pt>
                <c:pt idx="2280">
                  <c:v>702.48720614644753</c:v>
                </c:pt>
                <c:pt idx="2281">
                  <c:v>706.65955521948388</c:v>
                </c:pt>
                <c:pt idx="2282">
                  <c:v>703.58092871899112</c:v>
                </c:pt>
                <c:pt idx="2283">
                  <c:v>696.46498062355363</c:v>
                </c:pt>
                <c:pt idx="2284">
                  <c:v>686.99955440931922</c:v>
                </c:pt>
                <c:pt idx="2285">
                  <c:v>681.12585911232634</c:v>
                </c:pt>
                <c:pt idx="2286">
                  <c:v>679.24222579294587</c:v>
                </c:pt>
                <c:pt idx="2287">
                  <c:v>681.62546078126593</c:v>
                </c:pt>
                <c:pt idx="2288">
                  <c:v>673.05121592243722</c:v>
                </c:pt>
                <c:pt idx="2289">
                  <c:v>680.2481805047297</c:v>
                </c:pt>
                <c:pt idx="2290">
                  <c:v>679.60679998379362</c:v>
                </c:pt>
                <c:pt idx="2291">
                  <c:v>683.31330425741328</c:v>
                </c:pt>
                <c:pt idx="2292">
                  <c:v>697.6059628134293</c:v>
                </c:pt>
                <c:pt idx="2293">
                  <c:v>693.66316045314909</c:v>
                </c:pt>
                <c:pt idx="2294">
                  <c:v>680.97057751252078</c:v>
                </c:pt>
                <c:pt idx="2295">
                  <c:v>679.87010356607277</c:v>
                </c:pt>
                <c:pt idx="2296">
                  <c:v>684.44753507338453</c:v>
                </c:pt>
                <c:pt idx="2297">
                  <c:v>683.1175144141805</c:v>
                </c:pt>
                <c:pt idx="2298">
                  <c:v>686.18263816686419</c:v>
                </c:pt>
                <c:pt idx="2299">
                  <c:v>685.66953375011531</c:v>
                </c:pt>
                <c:pt idx="2300">
                  <c:v>691.93480873357441</c:v>
                </c:pt>
                <c:pt idx="2301">
                  <c:v>690.19295426619021</c:v>
                </c:pt>
                <c:pt idx="2302">
                  <c:v>688.5928786508025</c:v>
                </c:pt>
                <c:pt idx="2303">
                  <c:v>682.3276036673434</c:v>
                </c:pt>
                <c:pt idx="2304">
                  <c:v>689.81487732753328</c:v>
                </c:pt>
                <c:pt idx="2305">
                  <c:v>685.29145681145826</c:v>
                </c:pt>
                <c:pt idx="2306">
                  <c:v>682.18582481534713</c:v>
                </c:pt>
                <c:pt idx="2307">
                  <c:v>675.83278197112827</c:v>
                </c:pt>
                <c:pt idx="2308">
                  <c:v>686.01385381924933</c:v>
                </c:pt>
                <c:pt idx="2309">
                  <c:v>682.80695121456927</c:v>
                </c:pt>
                <c:pt idx="2310">
                  <c:v>691.79978125548257</c:v>
                </c:pt>
                <c:pt idx="2311">
                  <c:v>693.52813297505747</c:v>
                </c:pt>
                <c:pt idx="2312">
                  <c:v>697.26839411820015</c:v>
                </c:pt>
                <c:pt idx="2313">
                  <c:v>696.53249436259989</c:v>
                </c:pt>
                <c:pt idx="2314">
                  <c:v>699.75965108899368</c:v>
                </c:pt>
                <c:pt idx="2315">
                  <c:v>697.2953996138184</c:v>
                </c:pt>
                <c:pt idx="2316">
                  <c:v>695.6008047637664</c:v>
                </c:pt>
                <c:pt idx="2317">
                  <c:v>695.64131300719396</c:v>
                </c:pt>
                <c:pt idx="2318">
                  <c:v>695.26998744244156</c:v>
                </c:pt>
                <c:pt idx="2319">
                  <c:v>690.83433478712629</c:v>
                </c:pt>
                <c:pt idx="2320">
                  <c:v>682.44912839762605</c:v>
                </c:pt>
                <c:pt idx="2321">
                  <c:v>672.97019943558234</c:v>
                </c:pt>
                <c:pt idx="2322">
                  <c:v>671.05956062058351</c:v>
                </c:pt>
                <c:pt idx="2323">
                  <c:v>666.68467033040952</c:v>
                </c:pt>
                <c:pt idx="2324">
                  <c:v>678.20251421163937</c:v>
                </c:pt>
                <c:pt idx="2325">
                  <c:v>680.70727393024208</c:v>
                </c:pt>
                <c:pt idx="2326">
                  <c:v>686.80376456608644</c:v>
                </c:pt>
                <c:pt idx="2327">
                  <c:v>681.65921765078917</c:v>
                </c:pt>
                <c:pt idx="2328">
                  <c:v>679.51903212303432</c:v>
                </c:pt>
                <c:pt idx="2329">
                  <c:v>679.87685493997753</c:v>
                </c:pt>
                <c:pt idx="2330">
                  <c:v>682.65166961476382</c:v>
                </c:pt>
                <c:pt idx="2331">
                  <c:v>678.69536450667431</c:v>
                </c:pt>
                <c:pt idx="2332">
                  <c:v>681.87526161573601</c:v>
                </c:pt>
                <c:pt idx="2333">
                  <c:v>678.50632603734584</c:v>
                </c:pt>
                <c:pt idx="2334">
                  <c:v>680.41021347844014</c:v>
                </c:pt>
                <c:pt idx="2335">
                  <c:v>683.09050891856214</c:v>
                </c:pt>
                <c:pt idx="2336">
                  <c:v>680.36295386110794</c:v>
                </c:pt>
                <c:pt idx="2337">
                  <c:v>681.76723963326265</c:v>
                </c:pt>
                <c:pt idx="2338">
                  <c:v>683.35381250084106</c:v>
                </c:pt>
                <c:pt idx="2339">
                  <c:v>676.35263776178169</c:v>
                </c:pt>
                <c:pt idx="2340">
                  <c:v>681.20687559918156</c:v>
                </c:pt>
                <c:pt idx="2341">
                  <c:v>684.06270676082295</c:v>
                </c:pt>
                <c:pt idx="2342">
                  <c:v>679.84309807045452</c:v>
                </c:pt>
                <c:pt idx="2343">
                  <c:v>675.52897014542179</c:v>
                </c:pt>
                <c:pt idx="2344">
                  <c:v>682.55715038009953</c:v>
                </c:pt>
                <c:pt idx="2345">
                  <c:v>693.57539259238956</c:v>
                </c:pt>
                <c:pt idx="2346">
                  <c:v>703.31762513671231</c:v>
                </c:pt>
                <c:pt idx="2347">
                  <c:v>711.97288648239612</c:v>
                </c:pt>
                <c:pt idx="2348">
                  <c:v>714.18733712310143</c:v>
                </c:pt>
                <c:pt idx="2349">
                  <c:v>713.43793461969199</c:v>
                </c:pt>
                <c:pt idx="2350">
                  <c:v>720.31758462846881</c:v>
                </c:pt>
                <c:pt idx="2351">
                  <c:v>715.73340174725251</c:v>
                </c:pt>
                <c:pt idx="2352">
                  <c:v>724.28739248436739</c:v>
                </c:pt>
                <c:pt idx="2353">
                  <c:v>726.94743380277566</c:v>
                </c:pt>
                <c:pt idx="2354">
                  <c:v>726.55585411630943</c:v>
                </c:pt>
                <c:pt idx="2355">
                  <c:v>730.89023616305587</c:v>
                </c:pt>
                <c:pt idx="2356">
                  <c:v>729.70199435584811</c:v>
                </c:pt>
                <c:pt idx="2357">
                  <c:v>727.97364263627321</c:v>
                </c:pt>
                <c:pt idx="2358">
                  <c:v>729.27665779985909</c:v>
                </c:pt>
                <c:pt idx="2359">
                  <c:v>730.05306579888679</c:v>
                </c:pt>
                <c:pt idx="2360">
                  <c:v>729.59397237337475</c:v>
                </c:pt>
                <c:pt idx="2361">
                  <c:v>727.91288027113194</c:v>
                </c:pt>
                <c:pt idx="2362">
                  <c:v>730.47840235487593</c:v>
                </c:pt>
                <c:pt idx="2363">
                  <c:v>735.19086134027941</c:v>
                </c:pt>
                <c:pt idx="2364">
                  <c:v>736.17656193034952</c:v>
                </c:pt>
                <c:pt idx="2365">
                  <c:v>735.30563469665731</c:v>
                </c:pt>
                <c:pt idx="2366">
                  <c:v>735.2043640880886</c:v>
                </c:pt>
                <c:pt idx="2367">
                  <c:v>736.27783253891835</c:v>
                </c:pt>
                <c:pt idx="2368">
                  <c:v>733.21946016013931</c:v>
                </c:pt>
                <c:pt idx="2369">
                  <c:v>733.43550412508614</c:v>
                </c:pt>
                <c:pt idx="2370">
                  <c:v>734.23891761973232</c:v>
                </c:pt>
                <c:pt idx="2371">
                  <c:v>728.99310009586623</c:v>
                </c:pt>
                <c:pt idx="2372">
                  <c:v>736.33859490405973</c:v>
                </c:pt>
                <c:pt idx="2373">
                  <c:v>730.84972791962844</c:v>
                </c:pt>
                <c:pt idx="2374">
                  <c:v>728.54075804425884</c:v>
                </c:pt>
                <c:pt idx="2375">
                  <c:v>730.51215922439906</c:v>
                </c:pt>
                <c:pt idx="2376">
                  <c:v>730.05306579888691</c:v>
                </c:pt>
                <c:pt idx="2377">
                  <c:v>731.16704249314421</c:v>
                </c:pt>
                <c:pt idx="2378">
                  <c:v>726.94743380277566</c:v>
                </c:pt>
                <c:pt idx="2379">
                  <c:v>729.32391741719118</c:v>
                </c:pt>
                <c:pt idx="2380">
                  <c:v>736.96647267718652</c:v>
                </c:pt>
                <c:pt idx="2381">
                  <c:v>735.56218690503192</c:v>
                </c:pt>
                <c:pt idx="2382">
                  <c:v>732.0379697268362</c:v>
                </c:pt>
                <c:pt idx="2383">
                  <c:v>722.4645215301282</c:v>
                </c:pt>
                <c:pt idx="2384">
                  <c:v>716.19924654666909</c:v>
                </c:pt>
                <c:pt idx="2385">
                  <c:v>721.27627972292044</c:v>
                </c:pt>
                <c:pt idx="2386">
                  <c:v>722.48477565184203</c:v>
                </c:pt>
                <c:pt idx="2387">
                  <c:v>726.83941182030208</c:v>
                </c:pt>
                <c:pt idx="2388">
                  <c:v>718.71750901308087</c:v>
                </c:pt>
                <c:pt idx="2389">
                  <c:v>718.57573016108449</c:v>
                </c:pt>
                <c:pt idx="2390">
                  <c:v>719.37914365573067</c:v>
                </c:pt>
                <c:pt idx="2391">
                  <c:v>725.57015352623932</c:v>
                </c:pt>
                <c:pt idx="2392">
                  <c:v>726.0967606907974</c:v>
                </c:pt>
                <c:pt idx="2393">
                  <c:v>733.65829946393774</c:v>
                </c:pt>
                <c:pt idx="2394">
                  <c:v>734.67775692353075</c:v>
                </c:pt>
                <c:pt idx="2395">
                  <c:v>737.31754412022519</c:v>
                </c:pt>
                <c:pt idx="2396">
                  <c:v>734.70476241914912</c:v>
                </c:pt>
                <c:pt idx="2397">
                  <c:v>733.34773626432661</c:v>
                </c:pt>
                <c:pt idx="2398">
                  <c:v>734.17140388068663</c:v>
                </c:pt>
                <c:pt idx="2399">
                  <c:v>739.05264721370486</c:v>
                </c:pt>
                <c:pt idx="2400">
                  <c:v>738.95137660513592</c:v>
                </c:pt>
                <c:pt idx="2401">
                  <c:v>737.95217326725663</c:v>
                </c:pt>
                <c:pt idx="2402">
                  <c:v>731.2615617278085</c:v>
                </c:pt>
                <c:pt idx="2403">
                  <c:v>732.57807963920334</c:v>
                </c:pt>
                <c:pt idx="2404">
                  <c:v>733.86759205497992</c:v>
                </c:pt>
                <c:pt idx="2405">
                  <c:v>748.24126709785105</c:v>
                </c:pt>
                <c:pt idx="2406">
                  <c:v>747.32983162073151</c:v>
                </c:pt>
                <c:pt idx="2407">
                  <c:v>749.51052539191392</c:v>
                </c:pt>
                <c:pt idx="2408">
                  <c:v>745.48670654477849</c:v>
                </c:pt>
                <c:pt idx="2409">
                  <c:v>744.35247572880735</c:v>
                </c:pt>
                <c:pt idx="2410">
                  <c:v>745.90529172686286</c:v>
                </c:pt>
                <c:pt idx="2411">
                  <c:v>751.30639085053451</c:v>
                </c:pt>
                <c:pt idx="2412">
                  <c:v>752.32584831012753</c:v>
                </c:pt>
                <c:pt idx="2413">
                  <c:v>753.35880851752972</c:v>
                </c:pt>
                <c:pt idx="2414">
                  <c:v>750.39495537341497</c:v>
                </c:pt>
                <c:pt idx="2415">
                  <c:v>752.21782632765417</c:v>
                </c:pt>
                <c:pt idx="2416">
                  <c:v>757.61892545132571</c:v>
                </c:pt>
                <c:pt idx="2417">
                  <c:v>759.75235960517591</c:v>
                </c:pt>
                <c:pt idx="2418">
                  <c:v>757.87547765969998</c:v>
                </c:pt>
                <c:pt idx="2419">
                  <c:v>755.08716023710463</c:v>
                </c:pt>
                <c:pt idx="2420">
                  <c:v>752.97398020496803</c:v>
                </c:pt>
                <c:pt idx="2421">
                  <c:v>759.44179640556479</c:v>
                </c:pt>
                <c:pt idx="2422">
                  <c:v>759.46880190118327</c:v>
                </c:pt>
                <c:pt idx="2423">
                  <c:v>757.55141171227979</c:v>
                </c:pt>
                <c:pt idx="2424">
                  <c:v>762.89174847081017</c:v>
                </c:pt>
                <c:pt idx="2425">
                  <c:v>764.57284057305299</c:v>
                </c:pt>
                <c:pt idx="2426">
                  <c:v>766.96957830918234</c:v>
                </c:pt>
                <c:pt idx="2427">
                  <c:v>771.23644661688286</c:v>
                </c:pt>
                <c:pt idx="2428">
                  <c:v>765.70032001511959</c:v>
                </c:pt>
                <c:pt idx="2429">
                  <c:v>766.88856182232735</c:v>
                </c:pt>
                <c:pt idx="2430">
                  <c:v>764.8631496509505</c:v>
                </c:pt>
                <c:pt idx="2431">
                  <c:v>768.27934484667276</c:v>
                </c:pt>
                <c:pt idx="2432">
                  <c:v>769.29205093236112</c:v>
                </c:pt>
                <c:pt idx="2433">
                  <c:v>766.57124724881157</c:v>
                </c:pt>
                <c:pt idx="2434">
                  <c:v>764.28253149515558</c:v>
                </c:pt>
                <c:pt idx="2435">
                  <c:v>764.22176913001431</c:v>
                </c:pt>
                <c:pt idx="2436">
                  <c:v>760.55577309982209</c:v>
                </c:pt>
                <c:pt idx="2437">
                  <c:v>752.5486436489789</c:v>
                </c:pt>
                <c:pt idx="2438">
                  <c:v>755.69478388851758</c:v>
                </c:pt>
                <c:pt idx="2439">
                  <c:v>760.17769616116516</c:v>
                </c:pt>
                <c:pt idx="2440">
                  <c:v>760.33972913487537</c:v>
                </c:pt>
                <c:pt idx="2441">
                  <c:v>788.23640610863936</c:v>
                </c:pt>
                <c:pt idx="2442">
                  <c:v>789.01956548157182</c:v>
                </c:pt>
                <c:pt idx="2443">
                  <c:v>790.33608339296677</c:v>
                </c:pt>
                <c:pt idx="2444">
                  <c:v>787.06841842314532</c:v>
                </c:pt>
                <c:pt idx="2445">
                  <c:v>786.56206538030119</c:v>
                </c:pt>
                <c:pt idx="2446">
                  <c:v>786.23799943288088</c:v>
                </c:pt>
                <c:pt idx="2447">
                  <c:v>791.5513306957929</c:v>
                </c:pt>
                <c:pt idx="2448">
                  <c:v>792.28723045139304</c:v>
                </c:pt>
                <c:pt idx="2449">
                  <c:v>801.68514292658176</c:v>
                </c:pt>
                <c:pt idx="2450">
                  <c:v>809.70577512523403</c:v>
                </c:pt>
                <c:pt idx="2451">
                  <c:v>805.77647551276289</c:v>
                </c:pt>
                <c:pt idx="2452">
                  <c:v>808.15295912717841</c:v>
                </c:pt>
                <c:pt idx="2453">
                  <c:v>807.82214180585345</c:v>
                </c:pt>
                <c:pt idx="2454">
                  <c:v>803.54177075034363</c:v>
                </c:pt>
                <c:pt idx="2455">
                  <c:v>805.91825436475915</c:v>
                </c:pt>
                <c:pt idx="2456">
                  <c:v>807.67361157995231</c:v>
                </c:pt>
                <c:pt idx="2457">
                  <c:v>807.91666104051762</c:v>
                </c:pt>
                <c:pt idx="2458">
                  <c:v>795.29834321283965</c:v>
                </c:pt>
                <c:pt idx="2459">
                  <c:v>791.9969213734953</c:v>
                </c:pt>
                <c:pt idx="2460">
                  <c:v>797.38451774935777</c:v>
                </c:pt>
                <c:pt idx="2461">
                  <c:v>796.34480616805092</c:v>
                </c:pt>
                <c:pt idx="2462">
                  <c:v>800.49014974546901</c:v>
                </c:pt>
                <c:pt idx="2463">
                  <c:v>799.53820602492181</c:v>
                </c:pt>
                <c:pt idx="2464">
                  <c:v>799.60571976396761</c:v>
                </c:pt>
                <c:pt idx="2465">
                  <c:v>798.16767712229012</c:v>
                </c:pt>
                <c:pt idx="2466">
                  <c:v>796.64186661985298</c:v>
                </c:pt>
                <c:pt idx="2467">
                  <c:v>794.71772505704485</c:v>
                </c:pt>
                <c:pt idx="2468">
                  <c:v>793.67801347573811</c:v>
                </c:pt>
                <c:pt idx="2469">
                  <c:v>798.3904724611416</c:v>
                </c:pt>
                <c:pt idx="2470">
                  <c:v>802.79236824693396</c:v>
                </c:pt>
                <c:pt idx="2471">
                  <c:v>799.94328845919711</c:v>
                </c:pt>
                <c:pt idx="2472">
                  <c:v>795.32534870845791</c:v>
                </c:pt>
                <c:pt idx="2473">
                  <c:v>796.58785562861624</c:v>
                </c:pt>
                <c:pt idx="2474">
                  <c:v>798.4714889479967</c:v>
                </c:pt>
                <c:pt idx="2475">
                  <c:v>803.53501937643887</c:v>
                </c:pt>
                <c:pt idx="2476">
                  <c:v>795.37935969969465</c:v>
                </c:pt>
                <c:pt idx="2477">
                  <c:v>798.67403016513447</c:v>
                </c:pt>
                <c:pt idx="2478">
                  <c:v>798.30270460038207</c:v>
                </c:pt>
                <c:pt idx="2479">
                  <c:v>792.58429090319476</c:v>
                </c:pt>
                <c:pt idx="2480">
                  <c:v>798.03940101810315</c:v>
                </c:pt>
                <c:pt idx="2481">
                  <c:v>804.73001255755139</c:v>
                </c:pt>
                <c:pt idx="2482">
                  <c:v>800.9559945448857</c:v>
                </c:pt>
                <c:pt idx="2483">
                  <c:v>799.16688046016952</c:v>
                </c:pt>
                <c:pt idx="2484">
                  <c:v>797.28999851469371</c:v>
                </c:pt>
                <c:pt idx="2485">
                  <c:v>794.97427726541946</c:v>
                </c:pt>
                <c:pt idx="2486">
                  <c:v>798.6605274173254</c:v>
                </c:pt>
                <c:pt idx="2487">
                  <c:v>792.73282112909578</c:v>
                </c:pt>
                <c:pt idx="2488">
                  <c:v>792.84759448547368</c:v>
                </c:pt>
                <c:pt idx="2489">
                  <c:v>779.29083568505791</c:v>
                </c:pt>
                <c:pt idx="2490">
                  <c:v>774.55812257794071</c:v>
                </c:pt>
                <c:pt idx="2491">
                  <c:v>785.21179059938299</c:v>
                </c:pt>
                <c:pt idx="2492">
                  <c:v>783.25389216705207</c:v>
                </c:pt>
                <c:pt idx="2493">
                  <c:v>784.55690733063773</c:v>
                </c:pt>
                <c:pt idx="2494">
                  <c:v>781.72133029071017</c:v>
                </c:pt>
                <c:pt idx="2495">
                  <c:v>782.09940722936722</c:v>
                </c:pt>
                <c:pt idx="2496">
                  <c:v>784.59741557406539</c:v>
                </c:pt>
                <c:pt idx="2497">
                  <c:v>781.49853495185869</c:v>
                </c:pt>
                <c:pt idx="2498">
                  <c:v>792.61129639881312</c:v>
                </c:pt>
                <c:pt idx="2499">
                  <c:v>795.66966877759216</c:v>
                </c:pt>
                <c:pt idx="2500">
                  <c:v>795.68992289930588</c:v>
                </c:pt>
                <c:pt idx="2501">
                  <c:v>794.3531508661971</c:v>
                </c:pt>
                <c:pt idx="2502">
                  <c:v>785.84641974641431</c:v>
                </c:pt>
                <c:pt idx="2503">
                  <c:v>790.48461361886734</c:v>
                </c:pt>
                <c:pt idx="2504">
                  <c:v>789.14784158575856</c:v>
                </c:pt>
                <c:pt idx="2505">
                  <c:v>778.09584250394551</c:v>
                </c:pt>
                <c:pt idx="2506">
                  <c:v>777.11689328778004</c:v>
                </c:pt>
                <c:pt idx="2507">
                  <c:v>781.84285502099272</c:v>
                </c:pt>
                <c:pt idx="2508">
                  <c:v>786.43378927611366</c:v>
                </c:pt>
                <c:pt idx="2509">
                  <c:v>786.58907087591933</c:v>
                </c:pt>
                <c:pt idx="2510">
                  <c:v>779.76343185837936</c:v>
                </c:pt>
                <c:pt idx="2511">
                  <c:v>775.44930393334664</c:v>
                </c:pt>
                <c:pt idx="2512">
                  <c:v>781.44452396062229</c:v>
                </c:pt>
                <c:pt idx="2513">
                  <c:v>778.0890911300412</c:v>
                </c:pt>
                <c:pt idx="2514">
                  <c:v>780.43856924883846</c:v>
                </c:pt>
                <c:pt idx="2515">
                  <c:v>789.6339405068893</c:v>
                </c:pt>
                <c:pt idx="2516">
                  <c:v>789.39764242022864</c:v>
                </c:pt>
                <c:pt idx="2517">
                  <c:v>791.04497765294855</c:v>
                </c:pt>
                <c:pt idx="2518">
                  <c:v>780.93817091777794</c:v>
                </c:pt>
                <c:pt idx="2519">
                  <c:v>773.3766321446376</c:v>
                </c:pt>
                <c:pt idx="2520">
                  <c:v>766.87505907451794</c:v>
                </c:pt>
                <c:pt idx="2521">
                  <c:v>776.02317071523669</c:v>
                </c:pt>
                <c:pt idx="2522">
                  <c:v>778.06208563442271</c:v>
                </c:pt>
                <c:pt idx="2523">
                  <c:v>783.16612430629232</c:v>
                </c:pt>
                <c:pt idx="2524">
                  <c:v>778.50767631212545</c:v>
                </c:pt>
                <c:pt idx="2525">
                  <c:v>774.41634372594422</c:v>
                </c:pt>
                <c:pt idx="2526">
                  <c:v>769.37306741921589</c:v>
                </c:pt>
                <c:pt idx="2527">
                  <c:v>776.0096679674275</c:v>
                </c:pt>
                <c:pt idx="2528">
                  <c:v>772.49220216313631</c:v>
                </c:pt>
                <c:pt idx="2529">
                  <c:v>773.52516237053851</c:v>
                </c:pt>
                <c:pt idx="2530">
                  <c:v>771.62802630334886</c:v>
                </c:pt>
                <c:pt idx="2531">
                  <c:v>767.41516898688496</c:v>
                </c:pt>
                <c:pt idx="2532">
                  <c:v>759.44179640556456</c:v>
                </c:pt>
                <c:pt idx="2533">
                  <c:v>763.44536113098616</c:v>
                </c:pt>
                <c:pt idx="2534">
                  <c:v>767.5366937171674</c:v>
                </c:pt>
                <c:pt idx="2535">
                  <c:v>772.2356499547617</c:v>
                </c:pt>
                <c:pt idx="2536">
                  <c:v>767.7932459255419</c:v>
                </c:pt>
                <c:pt idx="2537">
                  <c:v>767.7932459255419</c:v>
                </c:pt>
                <c:pt idx="2538">
                  <c:v>770.22374053119404</c:v>
                </c:pt>
                <c:pt idx="2539">
                  <c:v>772.73525162370129</c:v>
                </c:pt>
                <c:pt idx="2540">
                  <c:v>773.02556070159869</c:v>
                </c:pt>
                <c:pt idx="2541">
                  <c:v>783.57795811447204</c:v>
                </c:pt>
                <c:pt idx="2542">
                  <c:v>787.61527970941665</c:v>
                </c:pt>
                <c:pt idx="2543">
                  <c:v>789.55967539393851</c:v>
                </c:pt>
                <c:pt idx="2544">
                  <c:v>789.2356094465182</c:v>
                </c:pt>
                <c:pt idx="2545">
                  <c:v>787.60177696160747</c:v>
                </c:pt>
                <c:pt idx="2546">
                  <c:v>789.7217083676486</c:v>
                </c:pt>
                <c:pt idx="2547">
                  <c:v>790.18080179316075</c:v>
                </c:pt>
                <c:pt idx="2548">
                  <c:v>788.76301327319686</c:v>
                </c:pt>
                <c:pt idx="2549">
                  <c:v>791.44330871331897</c:v>
                </c:pt>
                <c:pt idx="2550">
                  <c:v>791.11924276589866</c:v>
                </c:pt>
                <c:pt idx="2551">
                  <c:v>789.53266989832014</c:v>
                </c:pt>
                <c:pt idx="2552">
                  <c:v>789.16134433356774</c:v>
                </c:pt>
                <c:pt idx="2553">
                  <c:v>792.88810272890123</c:v>
                </c:pt>
                <c:pt idx="2554">
                  <c:v>795.176818482557</c:v>
                </c:pt>
                <c:pt idx="2555">
                  <c:v>801.46909896163447</c:v>
                </c:pt>
                <c:pt idx="2556">
                  <c:v>803.48775975910678</c:v>
                </c:pt>
                <c:pt idx="2557">
                  <c:v>804.29117325375296</c:v>
                </c:pt>
                <c:pt idx="2558">
                  <c:v>801.83367315248245</c:v>
                </c:pt>
                <c:pt idx="2559">
                  <c:v>804.63549332288699</c:v>
                </c:pt>
                <c:pt idx="2560">
                  <c:v>802.21850146504403</c:v>
                </c:pt>
                <c:pt idx="2561">
                  <c:v>802.88688748159848</c:v>
                </c:pt>
                <c:pt idx="2562">
                  <c:v>801.69189430048607</c:v>
                </c:pt>
                <c:pt idx="2563">
                  <c:v>804.01436692366497</c:v>
                </c:pt>
                <c:pt idx="2564">
                  <c:v>803.51476525472538</c:v>
                </c:pt>
                <c:pt idx="2565">
                  <c:v>802.79911962083872</c:v>
                </c:pt>
              </c:numCache>
            </c:numRef>
          </c:val>
          <c:smooth val="0"/>
        </c:ser>
        <c:dLbls>
          <c:showLegendKey val="0"/>
          <c:showVal val="0"/>
          <c:showCatName val="0"/>
          <c:showSerName val="0"/>
          <c:showPercent val="0"/>
          <c:showBubbleSize val="0"/>
        </c:dLbls>
        <c:marker val="1"/>
        <c:smooth val="0"/>
        <c:axId val="85877120"/>
        <c:axId val="85878656"/>
      </c:lineChart>
      <c:dateAx>
        <c:axId val="85877120"/>
        <c:scaling>
          <c:orientation val="minMax"/>
        </c:scaling>
        <c:delete val="0"/>
        <c:axPos val="b"/>
        <c:numFmt formatCode="dd/mm/yy;@" sourceLinked="0"/>
        <c:majorTickMark val="out"/>
        <c:minorTickMark val="none"/>
        <c:tickLblPos val="nextTo"/>
        <c:txPr>
          <a:bodyPr/>
          <a:lstStyle/>
          <a:p>
            <a:pPr>
              <a:defRPr sz="900"/>
            </a:pPr>
            <a:endParaRPr lang="fr-FR"/>
          </a:p>
        </c:txPr>
        <c:crossAx val="85878656"/>
        <c:crosses val="autoZero"/>
        <c:auto val="1"/>
        <c:lblOffset val="100"/>
        <c:baseTimeUnit val="days"/>
      </c:dateAx>
      <c:valAx>
        <c:axId val="85878656"/>
        <c:scaling>
          <c:orientation val="minMax"/>
        </c:scaling>
        <c:delete val="0"/>
        <c:axPos val="l"/>
        <c:majorGridlines>
          <c:spPr>
            <a:ln w="6350">
              <a:solidFill>
                <a:schemeClr val="tx1"/>
              </a:solidFill>
              <a:prstDash val="dash"/>
            </a:ln>
          </c:spPr>
        </c:majorGridlines>
        <c:numFmt formatCode="General" sourceLinked="1"/>
        <c:majorTickMark val="out"/>
        <c:minorTickMark val="none"/>
        <c:tickLblPos val="nextTo"/>
        <c:txPr>
          <a:bodyPr/>
          <a:lstStyle/>
          <a:p>
            <a:pPr>
              <a:defRPr sz="900"/>
            </a:pPr>
            <a:endParaRPr lang="fr-FR"/>
          </a:p>
        </c:txPr>
        <c:crossAx val="85877120"/>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t" anchorCtr="0" compatLnSpc="1">
            <a:prstTxWarp prst="textNoShape">
              <a:avLst/>
            </a:prstTxWarp>
          </a:bodyPr>
          <a:lstStyle>
            <a:lvl1pPr algn="l" defTabSz="915759">
              <a:spcBef>
                <a:spcPct val="0"/>
              </a:spcBef>
              <a:defRPr sz="1200">
                <a:solidFill>
                  <a:schemeClr val="tx1"/>
                </a:solidFill>
              </a:defRPr>
            </a:lvl1pPr>
          </a:lstStyle>
          <a:p>
            <a:pPr>
              <a:defRPr/>
            </a:pPr>
            <a:endParaRPr lang="fr-FR"/>
          </a:p>
        </p:txBody>
      </p:sp>
      <p:sp>
        <p:nvSpPr>
          <p:cNvPr id="59395" name="Rectangle 3"/>
          <p:cNvSpPr>
            <a:spLocks noGrp="1" noChangeArrowheads="1"/>
          </p:cNvSpPr>
          <p:nvPr>
            <p:ph type="dt" sz="quarter" idx="1"/>
          </p:nvPr>
        </p:nvSpPr>
        <p:spPr bwMode="auto">
          <a:xfrm>
            <a:off x="3849688" y="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t" anchorCtr="0" compatLnSpc="1">
            <a:prstTxWarp prst="textNoShape">
              <a:avLst/>
            </a:prstTxWarp>
          </a:bodyPr>
          <a:lstStyle>
            <a:lvl1pPr algn="r" defTabSz="915759">
              <a:spcBef>
                <a:spcPct val="0"/>
              </a:spcBef>
              <a:defRPr sz="1200">
                <a:solidFill>
                  <a:schemeClr val="tx1"/>
                </a:solidFill>
              </a:defRPr>
            </a:lvl1pPr>
          </a:lstStyle>
          <a:p>
            <a:pPr>
              <a:defRPr/>
            </a:pPr>
            <a:endParaRPr lang="fr-FR"/>
          </a:p>
        </p:txBody>
      </p:sp>
      <p:sp>
        <p:nvSpPr>
          <p:cNvPr id="59396" name="Rectangle 4"/>
          <p:cNvSpPr>
            <a:spLocks noGrp="1" noChangeArrowheads="1"/>
          </p:cNvSpPr>
          <p:nvPr>
            <p:ph type="ftr" sz="quarter" idx="2"/>
          </p:nvPr>
        </p:nvSpPr>
        <p:spPr bwMode="auto">
          <a:xfrm>
            <a:off x="0" y="942975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b" anchorCtr="0" compatLnSpc="1">
            <a:prstTxWarp prst="textNoShape">
              <a:avLst/>
            </a:prstTxWarp>
          </a:bodyPr>
          <a:lstStyle>
            <a:lvl1pPr algn="l" defTabSz="915759">
              <a:spcBef>
                <a:spcPct val="0"/>
              </a:spcBef>
              <a:defRPr sz="1200">
                <a:solidFill>
                  <a:schemeClr val="tx1"/>
                </a:solidFill>
              </a:defRPr>
            </a:lvl1pPr>
          </a:lstStyle>
          <a:p>
            <a:pPr>
              <a:defRPr/>
            </a:pPr>
            <a:endParaRPr lang="fr-FR"/>
          </a:p>
        </p:txBody>
      </p:sp>
      <p:sp>
        <p:nvSpPr>
          <p:cNvPr id="59397" name="Rectangle 5"/>
          <p:cNvSpPr>
            <a:spLocks noGrp="1" noChangeArrowheads="1"/>
          </p:cNvSpPr>
          <p:nvPr>
            <p:ph type="sldNum" sz="quarter" idx="3"/>
          </p:nvPr>
        </p:nvSpPr>
        <p:spPr bwMode="auto">
          <a:xfrm>
            <a:off x="3849688" y="942975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b" anchorCtr="0" compatLnSpc="1">
            <a:prstTxWarp prst="textNoShape">
              <a:avLst/>
            </a:prstTxWarp>
          </a:bodyPr>
          <a:lstStyle>
            <a:lvl1pPr algn="r" defTabSz="915759">
              <a:spcBef>
                <a:spcPct val="0"/>
              </a:spcBef>
              <a:defRPr sz="1200">
                <a:solidFill>
                  <a:schemeClr val="tx1"/>
                </a:solidFill>
              </a:defRPr>
            </a:lvl1pPr>
          </a:lstStyle>
          <a:p>
            <a:pPr>
              <a:defRPr/>
            </a:pPr>
            <a:fld id="{E61C5CCD-D8F3-445A-AF28-003CCEC712AF}" type="slidenum">
              <a:rPr lang="fr-FR"/>
              <a:pPr>
                <a:defRPr/>
              </a:pPr>
              <a:t>‹N°›</a:t>
            </a:fld>
            <a:endParaRPr lang="fr-FR"/>
          </a:p>
        </p:txBody>
      </p:sp>
    </p:spTree>
    <p:extLst>
      <p:ext uri="{BB962C8B-B14F-4D97-AF65-F5344CB8AC3E}">
        <p14:creationId xmlns:p14="http://schemas.microsoft.com/office/powerpoint/2010/main" val="1814672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t" anchorCtr="0" compatLnSpc="1">
            <a:prstTxWarp prst="textNoShape">
              <a:avLst/>
            </a:prstTxWarp>
          </a:bodyPr>
          <a:lstStyle>
            <a:lvl1pPr algn="l" defTabSz="915759">
              <a:spcBef>
                <a:spcPct val="0"/>
              </a:spcBef>
              <a:defRPr sz="1200">
                <a:solidFill>
                  <a:schemeClr val="tx1"/>
                </a:solidFill>
              </a:defRPr>
            </a:lvl1pPr>
          </a:lstStyle>
          <a:p>
            <a:pPr>
              <a:defRPr/>
            </a:pPr>
            <a:endParaRPr lang="fr-FR"/>
          </a:p>
        </p:txBody>
      </p:sp>
      <p:sp>
        <p:nvSpPr>
          <p:cNvPr id="16387" name="Rectangle 3"/>
          <p:cNvSpPr>
            <a:spLocks noGrp="1" noChangeArrowheads="1"/>
          </p:cNvSpPr>
          <p:nvPr>
            <p:ph type="dt" idx="1"/>
          </p:nvPr>
        </p:nvSpPr>
        <p:spPr bwMode="auto">
          <a:xfrm>
            <a:off x="3849688" y="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t" anchorCtr="0" compatLnSpc="1">
            <a:prstTxWarp prst="textNoShape">
              <a:avLst/>
            </a:prstTxWarp>
          </a:bodyPr>
          <a:lstStyle>
            <a:lvl1pPr algn="r" defTabSz="915759">
              <a:spcBef>
                <a:spcPct val="0"/>
              </a:spcBef>
              <a:defRPr sz="1200">
                <a:solidFill>
                  <a:schemeClr val="tx1"/>
                </a:solidFill>
              </a:defRPr>
            </a:lvl1pPr>
          </a:lstStyle>
          <a:p>
            <a:pPr>
              <a:defRPr/>
            </a:pPr>
            <a:endParaRPr lang="fr-FR"/>
          </a:p>
        </p:txBody>
      </p:sp>
      <p:sp>
        <p:nvSpPr>
          <p:cNvPr id="64516" name="Rectangle 4"/>
          <p:cNvSpPr>
            <a:spLocks noGrp="1" noRot="1" noChangeAspect="1" noChangeArrowheads="1" noTextEdit="1"/>
          </p:cNvSpPr>
          <p:nvPr>
            <p:ph type="sldImg" idx="2"/>
          </p:nvPr>
        </p:nvSpPr>
        <p:spPr bwMode="auto">
          <a:xfrm>
            <a:off x="915988" y="742950"/>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p:cNvSpPr>
            <a:spLocks noGrp="1" noChangeArrowheads="1"/>
          </p:cNvSpPr>
          <p:nvPr>
            <p:ph type="body" sz="quarter" idx="3"/>
          </p:nvPr>
        </p:nvSpPr>
        <p:spPr bwMode="auto">
          <a:xfrm>
            <a:off x="679450" y="4714875"/>
            <a:ext cx="5438775" cy="446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390" name="Rectangle 6"/>
          <p:cNvSpPr>
            <a:spLocks noGrp="1" noChangeArrowheads="1"/>
          </p:cNvSpPr>
          <p:nvPr>
            <p:ph type="ftr" sz="quarter" idx="4"/>
          </p:nvPr>
        </p:nvSpPr>
        <p:spPr bwMode="auto">
          <a:xfrm>
            <a:off x="0" y="942975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b" anchorCtr="0" compatLnSpc="1">
            <a:prstTxWarp prst="textNoShape">
              <a:avLst/>
            </a:prstTxWarp>
          </a:bodyPr>
          <a:lstStyle>
            <a:lvl1pPr algn="l" defTabSz="915759">
              <a:spcBef>
                <a:spcPct val="0"/>
              </a:spcBef>
              <a:defRPr sz="1200">
                <a:solidFill>
                  <a:schemeClr val="tx1"/>
                </a:solidFill>
              </a:defRPr>
            </a:lvl1pPr>
          </a:lstStyle>
          <a:p>
            <a:pPr>
              <a:defRPr/>
            </a:pPr>
            <a:endParaRPr lang="fr-FR"/>
          </a:p>
        </p:txBody>
      </p:sp>
      <p:sp>
        <p:nvSpPr>
          <p:cNvPr id="16391" name="Rectangle 7"/>
          <p:cNvSpPr>
            <a:spLocks noGrp="1" noChangeArrowheads="1"/>
          </p:cNvSpPr>
          <p:nvPr>
            <p:ph type="sldNum" sz="quarter" idx="5"/>
          </p:nvPr>
        </p:nvSpPr>
        <p:spPr bwMode="auto">
          <a:xfrm>
            <a:off x="3849688" y="9429751"/>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585" tIns="45792" rIns="91585" bIns="45792" numCol="1" anchor="b" anchorCtr="0" compatLnSpc="1">
            <a:prstTxWarp prst="textNoShape">
              <a:avLst/>
            </a:prstTxWarp>
          </a:bodyPr>
          <a:lstStyle>
            <a:lvl1pPr algn="r" defTabSz="915759">
              <a:spcBef>
                <a:spcPct val="0"/>
              </a:spcBef>
              <a:defRPr sz="1200">
                <a:solidFill>
                  <a:schemeClr val="tx1"/>
                </a:solidFill>
              </a:defRPr>
            </a:lvl1pPr>
          </a:lstStyle>
          <a:p>
            <a:pPr>
              <a:defRPr/>
            </a:pPr>
            <a:fld id="{CF1B9640-165D-492E-8D06-0E1806833A3D}" type="slidenum">
              <a:rPr lang="fr-FR"/>
              <a:pPr>
                <a:defRPr/>
              </a:pPr>
              <a:t>‹N°›</a:t>
            </a:fld>
            <a:endParaRPr lang="fr-FR"/>
          </a:p>
        </p:txBody>
      </p:sp>
    </p:spTree>
    <p:extLst>
      <p:ext uri="{BB962C8B-B14F-4D97-AF65-F5344CB8AC3E}">
        <p14:creationId xmlns:p14="http://schemas.microsoft.com/office/powerpoint/2010/main" val="34792703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endParaRPr lang="fr-FR" altLang="fr-FR" smtClean="0">
              <a:latin typeface="Arial" pitchFamily="34" charset="0"/>
            </a:endParaRPr>
          </a:p>
        </p:txBody>
      </p:sp>
      <p:sp>
        <p:nvSpPr>
          <p:cNvPr id="65540" name="Slide Number Placeholder 3"/>
          <p:cNvSpPr>
            <a:spLocks noGrp="1"/>
          </p:cNvSpPr>
          <p:nvPr>
            <p:ph type="sldNum" sz="quarter" idx="5"/>
          </p:nvPr>
        </p:nvSpPr>
        <p:spPr>
          <a:noFill/>
        </p:spPr>
        <p:txBody>
          <a:bodyPr/>
          <a:lstStyle>
            <a:lvl1pPr defTabSz="912813" eaLnBrk="0" hangingPunct="0">
              <a:spcBef>
                <a:spcPct val="30000"/>
              </a:spcBef>
              <a:defRPr sz="1200">
                <a:solidFill>
                  <a:schemeClr val="tx1"/>
                </a:solidFill>
                <a:latin typeface="Arial" pitchFamily="34" charset="0"/>
              </a:defRPr>
            </a:lvl1pPr>
            <a:lvl2pPr marL="715963" indent="-274638" defTabSz="912813" eaLnBrk="0" hangingPunct="0">
              <a:spcBef>
                <a:spcPct val="30000"/>
              </a:spcBef>
              <a:defRPr sz="1200">
                <a:solidFill>
                  <a:schemeClr val="tx1"/>
                </a:solidFill>
                <a:latin typeface="Arial" pitchFamily="34" charset="0"/>
              </a:defRPr>
            </a:lvl2pPr>
            <a:lvl3pPr marL="1101725" indent="-219075" defTabSz="912813" eaLnBrk="0" hangingPunct="0">
              <a:spcBef>
                <a:spcPct val="30000"/>
              </a:spcBef>
              <a:defRPr sz="1200">
                <a:solidFill>
                  <a:schemeClr val="tx1"/>
                </a:solidFill>
                <a:latin typeface="Arial" pitchFamily="34" charset="0"/>
              </a:defRPr>
            </a:lvl3pPr>
            <a:lvl4pPr marL="1543050" indent="-219075" defTabSz="912813" eaLnBrk="0" hangingPunct="0">
              <a:spcBef>
                <a:spcPct val="30000"/>
              </a:spcBef>
              <a:defRPr sz="1200">
                <a:solidFill>
                  <a:schemeClr val="tx1"/>
                </a:solidFill>
                <a:latin typeface="Arial" pitchFamily="34" charset="0"/>
              </a:defRPr>
            </a:lvl4pPr>
            <a:lvl5pPr marL="1984375" indent="-219075" defTabSz="912813" eaLnBrk="0" hangingPunct="0">
              <a:spcBef>
                <a:spcPct val="30000"/>
              </a:spcBef>
              <a:defRPr sz="1200">
                <a:solidFill>
                  <a:schemeClr val="tx1"/>
                </a:solidFill>
                <a:latin typeface="Arial" pitchFamily="34" charset="0"/>
              </a:defRPr>
            </a:lvl5pPr>
            <a:lvl6pPr marL="2441575" indent="-219075" defTabSz="912813" eaLnBrk="0" fontAlgn="base" hangingPunct="0">
              <a:spcBef>
                <a:spcPct val="30000"/>
              </a:spcBef>
              <a:spcAft>
                <a:spcPct val="0"/>
              </a:spcAft>
              <a:defRPr sz="1200">
                <a:solidFill>
                  <a:schemeClr val="tx1"/>
                </a:solidFill>
                <a:latin typeface="Arial" pitchFamily="34" charset="0"/>
              </a:defRPr>
            </a:lvl6pPr>
            <a:lvl7pPr marL="2898775" indent="-219075" defTabSz="912813" eaLnBrk="0" fontAlgn="base" hangingPunct="0">
              <a:spcBef>
                <a:spcPct val="30000"/>
              </a:spcBef>
              <a:spcAft>
                <a:spcPct val="0"/>
              </a:spcAft>
              <a:defRPr sz="1200">
                <a:solidFill>
                  <a:schemeClr val="tx1"/>
                </a:solidFill>
                <a:latin typeface="Arial" pitchFamily="34" charset="0"/>
              </a:defRPr>
            </a:lvl7pPr>
            <a:lvl8pPr marL="3355975" indent="-219075" defTabSz="912813" eaLnBrk="0" fontAlgn="base" hangingPunct="0">
              <a:spcBef>
                <a:spcPct val="30000"/>
              </a:spcBef>
              <a:spcAft>
                <a:spcPct val="0"/>
              </a:spcAft>
              <a:defRPr sz="1200">
                <a:solidFill>
                  <a:schemeClr val="tx1"/>
                </a:solidFill>
                <a:latin typeface="Arial" pitchFamily="34" charset="0"/>
              </a:defRPr>
            </a:lvl8pPr>
            <a:lvl9pPr marL="3813175" indent="-219075" defTabSz="91281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560885B-1D6D-42AA-A43D-65E7CAE45E86}" type="slidenum">
              <a:rPr lang="fr-FR" altLang="fr-FR" smtClean="0"/>
              <a:pPr eaLnBrk="1" hangingPunct="1">
                <a:spcBef>
                  <a:spcPct val="0"/>
                </a:spcBef>
              </a:pPr>
              <a:t>27</a:t>
            </a:fld>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endParaRPr lang="fr-FR" altLang="fr-FR" smtClean="0">
              <a:latin typeface="Arial" pitchFamily="34" charset="0"/>
            </a:endParaRPr>
          </a:p>
        </p:txBody>
      </p:sp>
      <p:sp>
        <p:nvSpPr>
          <p:cNvPr id="65540" name="Slide Number Placeholder 3"/>
          <p:cNvSpPr>
            <a:spLocks noGrp="1"/>
          </p:cNvSpPr>
          <p:nvPr>
            <p:ph type="sldNum" sz="quarter" idx="5"/>
          </p:nvPr>
        </p:nvSpPr>
        <p:spPr>
          <a:noFill/>
        </p:spPr>
        <p:txBody>
          <a:bodyPr/>
          <a:lstStyle>
            <a:lvl1pPr defTabSz="912813" eaLnBrk="0" hangingPunct="0">
              <a:spcBef>
                <a:spcPct val="30000"/>
              </a:spcBef>
              <a:defRPr sz="1200">
                <a:solidFill>
                  <a:schemeClr val="tx1"/>
                </a:solidFill>
                <a:latin typeface="Arial" pitchFamily="34" charset="0"/>
              </a:defRPr>
            </a:lvl1pPr>
            <a:lvl2pPr marL="715963" indent="-274638" defTabSz="912813" eaLnBrk="0" hangingPunct="0">
              <a:spcBef>
                <a:spcPct val="30000"/>
              </a:spcBef>
              <a:defRPr sz="1200">
                <a:solidFill>
                  <a:schemeClr val="tx1"/>
                </a:solidFill>
                <a:latin typeface="Arial" pitchFamily="34" charset="0"/>
              </a:defRPr>
            </a:lvl2pPr>
            <a:lvl3pPr marL="1101725" indent="-219075" defTabSz="912813" eaLnBrk="0" hangingPunct="0">
              <a:spcBef>
                <a:spcPct val="30000"/>
              </a:spcBef>
              <a:defRPr sz="1200">
                <a:solidFill>
                  <a:schemeClr val="tx1"/>
                </a:solidFill>
                <a:latin typeface="Arial" pitchFamily="34" charset="0"/>
              </a:defRPr>
            </a:lvl3pPr>
            <a:lvl4pPr marL="1543050" indent="-219075" defTabSz="912813" eaLnBrk="0" hangingPunct="0">
              <a:spcBef>
                <a:spcPct val="30000"/>
              </a:spcBef>
              <a:defRPr sz="1200">
                <a:solidFill>
                  <a:schemeClr val="tx1"/>
                </a:solidFill>
                <a:latin typeface="Arial" pitchFamily="34" charset="0"/>
              </a:defRPr>
            </a:lvl4pPr>
            <a:lvl5pPr marL="1984375" indent="-219075" defTabSz="912813" eaLnBrk="0" hangingPunct="0">
              <a:spcBef>
                <a:spcPct val="30000"/>
              </a:spcBef>
              <a:defRPr sz="1200">
                <a:solidFill>
                  <a:schemeClr val="tx1"/>
                </a:solidFill>
                <a:latin typeface="Arial" pitchFamily="34" charset="0"/>
              </a:defRPr>
            </a:lvl5pPr>
            <a:lvl6pPr marL="2441575" indent="-219075" defTabSz="912813" eaLnBrk="0" fontAlgn="base" hangingPunct="0">
              <a:spcBef>
                <a:spcPct val="30000"/>
              </a:spcBef>
              <a:spcAft>
                <a:spcPct val="0"/>
              </a:spcAft>
              <a:defRPr sz="1200">
                <a:solidFill>
                  <a:schemeClr val="tx1"/>
                </a:solidFill>
                <a:latin typeface="Arial" pitchFamily="34" charset="0"/>
              </a:defRPr>
            </a:lvl6pPr>
            <a:lvl7pPr marL="2898775" indent="-219075" defTabSz="912813" eaLnBrk="0" fontAlgn="base" hangingPunct="0">
              <a:spcBef>
                <a:spcPct val="30000"/>
              </a:spcBef>
              <a:spcAft>
                <a:spcPct val="0"/>
              </a:spcAft>
              <a:defRPr sz="1200">
                <a:solidFill>
                  <a:schemeClr val="tx1"/>
                </a:solidFill>
                <a:latin typeface="Arial" pitchFamily="34" charset="0"/>
              </a:defRPr>
            </a:lvl7pPr>
            <a:lvl8pPr marL="3355975" indent="-219075" defTabSz="912813" eaLnBrk="0" fontAlgn="base" hangingPunct="0">
              <a:spcBef>
                <a:spcPct val="30000"/>
              </a:spcBef>
              <a:spcAft>
                <a:spcPct val="0"/>
              </a:spcAft>
              <a:defRPr sz="1200">
                <a:solidFill>
                  <a:schemeClr val="tx1"/>
                </a:solidFill>
                <a:latin typeface="Arial" pitchFamily="34" charset="0"/>
              </a:defRPr>
            </a:lvl8pPr>
            <a:lvl9pPr marL="3813175" indent="-219075" defTabSz="91281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560885B-1D6D-42AA-A43D-65E7CAE45E86}" type="slidenum">
              <a:rPr lang="fr-FR" altLang="fr-FR" smtClean="0"/>
              <a:pPr eaLnBrk="1" hangingPunct="1">
                <a:spcBef>
                  <a:spcPct val="0"/>
                </a:spcBef>
              </a:pPr>
              <a:t>28</a:t>
            </a:fld>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9"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6688" y="131763"/>
            <a:ext cx="24082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cteur droit 7"/>
          <p:cNvCxnSpPr/>
          <p:nvPr userDrawn="1"/>
        </p:nvCxnSpPr>
        <p:spPr>
          <a:xfrm>
            <a:off x="9217" y="1587577"/>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userDrawn="1"/>
        </p:nvCxnSpPr>
        <p:spPr>
          <a:xfrm>
            <a:off x="0" y="4385938"/>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1" name="Image 1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60938" y="5218113"/>
            <a:ext cx="387826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5"/>
          <p:cNvSpPr>
            <a:spLocks noGrp="1"/>
          </p:cNvSpPr>
          <p:nvPr>
            <p:ph sz="quarter" idx="11"/>
          </p:nvPr>
        </p:nvSpPr>
        <p:spPr>
          <a:xfrm>
            <a:off x="166688" y="5372100"/>
            <a:ext cx="4418012" cy="495300"/>
          </a:xfrm>
          <a:ln>
            <a:noFill/>
          </a:ln>
        </p:spPr>
        <p:txBody>
          <a:bodyPr>
            <a:normAutofit/>
          </a:bodyPr>
          <a:lstStyle>
            <a:lvl1pPr>
              <a:defRPr sz="1400" b="1"/>
            </a:lvl1pPr>
          </a:lstStyle>
          <a:p>
            <a:pPr lvl="0"/>
            <a:r>
              <a:rPr lang="fr-FR" smtClean="0"/>
              <a:t>Modifiez les styles du texte du masque</a:t>
            </a:r>
          </a:p>
          <a:p>
            <a:pPr lvl="1"/>
            <a:r>
              <a:rPr lang="fr-FR" smtClean="0"/>
              <a:t>Deuxième niveau</a:t>
            </a:r>
          </a:p>
        </p:txBody>
      </p:sp>
      <p:sp>
        <p:nvSpPr>
          <p:cNvPr id="10" name="Espace réservé du contenu 9"/>
          <p:cNvSpPr>
            <a:spLocks noGrp="1"/>
          </p:cNvSpPr>
          <p:nvPr>
            <p:ph sz="quarter" idx="12"/>
          </p:nvPr>
        </p:nvSpPr>
        <p:spPr>
          <a:xfrm>
            <a:off x="166688" y="5867400"/>
            <a:ext cx="4418012" cy="673100"/>
          </a:xfrm>
          <a:ln>
            <a:noFill/>
          </a:ln>
        </p:spPr>
        <p:txBody>
          <a:bodyPr>
            <a:normAutofit/>
          </a:bodyPr>
          <a:lstStyle>
            <a:lvl1pPr>
              <a:defRPr sz="1400" b="1"/>
            </a:lvl1pPr>
          </a:lstStyle>
          <a:p>
            <a:pPr lvl="0"/>
            <a:r>
              <a:rPr lang="fr-FR" smtClean="0"/>
              <a:t>Modifiez les styles du texte du masque</a:t>
            </a:r>
          </a:p>
        </p:txBody>
      </p:sp>
      <p:sp>
        <p:nvSpPr>
          <p:cNvPr id="15" name="Titre 1"/>
          <p:cNvSpPr>
            <a:spLocks noGrp="1"/>
          </p:cNvSpPr>
          <p:nvPr>
            <p:ph type="ctrTitle"/>
          </p:nvPr>
        </p:nvSpPr>
        <p:spPr>
          <a:xfrm>
            <a:off x="801905" y="1614455"/>
            <a:ext cx="8033751" cy="1470025"/>
          </a:xfrm>
          <a:ln w="22225">
            <a:noFill/>
          </a:ln>
        </p:spPr>
        <p:txBody>
          <a:bodyPr/>
          <a:lstStyle>
            <a:lvl1pPr algn="l">
              <a:defRPr sz="3200"/>
            </a:lvl1pPr>
          </a:lstStyle>
          <a:p>
            <a:r>
              <a:rPr lang="fr-FR" smtClean="0"/>
              <a:t>Modifiez le style du titre</a:t>
            </a:r>
            <a:endParaRPr lang="fr-FR" dirty="0"/>
          </a:p>
        </p:txBody>
      </p:sp>
      <p:sp>
        <p:nvSpPr>
          <p:cNvPr id="16" name="Sous-titre 2"/>
          <p:cNvSpPr>
            <a:spLocks noGrp="1"/>
          </p:cNvSpPr>
          <p:nvPr>
            <p:ph type="subTitle" idx="1"/>
          </p:nvPr>
        </p:nvSpPr>
        <p:spPr>
          <a:xfrm>
            <a:off x="801905" y="3230010"/>
            <a:ext cx="8042627"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p:nvPr>
        </p:nvSpPr>
        <p:spPr>
          <a:xfrm>
            <a:off x="4825462" y="1239567"/>
            <a:ext cx="4008438" cy="346075"/>
          </a:xfrm>
        </p:spPr>
        <p:txBody>
          <a:bodyPr>
            <a:normAutofit/>
          </a:bodyPr>
          <a:lstStyle>
            <a:lvl1pPr marL="0" indent="0" algn="r">
              <a:buNone/>
              <a:defRPr sz="1200"/>
            </a:lvl1pPr>
          </a:lstStyle>
          <a:p>
            <a:pPr lvl="0"/>
            <a:r>
              <a:rPr lang="fr-FR" smtClean="0"/>
              <a:t>Modifiez les styles du texte du masque</a:t>
            </a:r>
          </a:p>
        </p:txBody>
      </p:sp>
    </p:spTree>
    <p:extLst>
      <p:ext uri="{BB962C8B-B14F-4D97-AF65-F5344CB8AC3E}">
        <p14:creationId xmlns:p14="http://schemas.microsoft.com/office/powerpoint/2010/main" val="18511370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pic>
        <p:nvPicPr>
          <p:cNvPr id="5" name="Image 9"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48025" y="4832350"/>
            <a:ext cx="264795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p:cNvCxnSpPr/>
          <p:nvPr userDrawn="1"/>
        </p:nvCxnSpPr>
        <p:spPr>
          <a:xfrm>
            <a:off x="9217" y="1587577"/>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7" name="Connecteur droit 6"/>
          <p:cNvCxnSpPr/>
          <p:nvPr userDrawn="1"/>
        </p:nvCxnSpPr>
        <p:spPr>
          <a:xfrm>
            <a:off x="0" y="4385938"/>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8" name="Image 13"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6688" y="131763"/>
            <a:ext cx="24082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801905" y="1614455"/>
            <a:ext cx="8033751" cy="1470025"/>
          </a:xfrm>
          <a:ln w="22225">
            <a:noFill/>
          </a:ln>
        </p:spPr>
        <p:txBody>
          <a:bodyPr/>
          <a:lstStyle>
            <a:lvl1pPr algn="l">
              <a:defRPr sz="3200"/>
            </a:lvl1pPr>
          </a:lstStyle>
          <a:p>
            <a:r>
              <a:rPr lang="fr-FR" smtClean="0"/>
              <a:t>Modifiez le style du titre</a:t>
            </a:r>
            <a:endParaRPr lang="fr-FR" dirty="0"/>
          </a:p>
        </p:txBody>
      </p:sp>
      <p:sp>
        <p:nvSpPr>
          <p:cNvPr id="3" name="Sous-titre 2"/>
          <p:cNvSpPr>
            <a:spLocks noGrp="1"/>
          </p:cNvSpPr>
          <p:nvPr>
            <p:ph type="subTitle" idx="1"/>
          </p:nvPr>
        </p:nvSpPr>
        <p:spPr>
          <a:xfrm>
            <a:off x="801905" y="3230010"/>
            <a:ext cx="8042627"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1" name="Espace réservé du texte 3"/>
          <p:cNvSpPr>
            <a:spLocks noGrp="1"/>
          </p:cNvSpPr>
          <p:nvPr>
            <p:ph type="body" sz="quarter" idx="10"/>
          </p:nvPr>
        </p:nvSpPr>
        <p:spPr>
          <a:xfrm>
            <a:off x="4825462" y="1239567"/>
            <a:ext cx="4008438" cy="346075"/>
          </a:xfrm>
        </p:spPr>
        <p:txBody>
          <a:bodyPr>
            <a:normAutofit/>
          </a:bodyPr>
          <a:lstStyle>
            <a:lvl1pPr marL="0" indent="0" algn="r">
              <a:buNone/>
              <a:defRPr sz="1200"/>
            </a:lvl1pPr>
          </a:lstStyle>
          <a:p>
            <a:pPr lvl="0"/>
            <a:r>
              <a:rPr lang="fr-FR" smtClean="0"/>
              <a:t>Modifiez les styles du texte du masque</a:t>
            </a:r>
          </a:p>
        </p:txBody>
      </p:sp>
    </p:spTree>
    <p:extLst>
      <p:ext uri="{BB962C8B-B14F-4D97-AF65-F5344CB8AC3E}">
        <p14:creationId xmlns:p14="http://schemas.microsoft.com/office/powerpoint/2010/main" val="22383669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2" name="Image 9"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5675" y="2830513"/>
            <a:ext cx="46926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11464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4" name="ZoneTexte 10"/>
          <p:cNvSpPr txBox="1">
            <a:spLocks noChangeArrowheads="1"/>
          </p:cNvSpPr>
          <p:nvPr userDrawn="1"/>
        </p:nvSpPr>
        <p:spPr bwMode="auto">
          <a:xfrm>
            <a:off x="2190750" y="6627813"/>
            <a:ext cx="46799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a:solidFill>
                  <a:srgbClr val="6600CC"/>
                </a:solidFill>
                <a:latin typeface="Arial" pitchFamily="34" charset="0"/>
                <a:cs typeface="Arial" pitchFamily="34" charset="0"/>
              </a:defRPr>
            </a:lvl1pPr>
            <a:lvl2pPr marL="742950" indent="-285750" eaLnBrk="0" hangingPunct="0">
              <a:defRPr sz="900">
                <a:solidFill>
                  <a:srgbClr val="6600CC"/>
                </a:solidFill>
                <a:latin typeface="Arial" pitchFamily="34" charset="0"/>
                <a:cs typeface="Arial" pitchFamily="34" charset="0"/>
              </a:defRPr>
            </a:lvl2pPr>
            <a:lvl3pPr marL="1143000" indent="-228600" eaLnBrk="0" hangingPunct="0">
              <a:defRPr sz="900">
                <a:solidFill>
                  <a:srgbClr val="6600CC"/>
                </a:solidFill>
                <a:latin typeface="Arial" pitchFamily="34" charset="0"/>
                <a:cs typeface="Arial" pitchFamily="34" charset="0"/>
              </a:defRPr>
            </a:lvl3pPr>
            <a:lvl4pPr marL="1600200" indent="-228600" eaLnBrk="0" hangingPunct="0">
              <a:defRPr sz="900">
                <a:solidFill>
                  <a:srgbClr val="6600CC"/>
                </a:solidFill>
                <a:latin typeface="Arial" pitchFamily="34" charset="0"/>
                <a:cs typeface="Arial" pitchFamily="34" charset="0"/>
              </a:defRPr>
            </a:lvl4pPr>
            <a:lvl5pPr marL="2057400" indent="-228600" eaLnBrk="0" hangingPunct="0">
              <a:defRPr sz="900">
                <a:solidFill>
                  <a:srgbClr val="6600CC"/>
                </a:solidFill>
                <a:latin typeface="Arial" pitchFamily="34" charset="0"/>
                <a:cs typeface="Arial" pitchFamily="34" charset="0"/>
              </a:defRPr>
            </a:lvl5pPr>
            <a:lvl6pPr marL="2514600" indent="-228600" eaLnBrk="0" fontAlgn="base" hangingPunct="0">
              <a:spcBef>
                <a:spcPct val="0"/>
              </a:spcBef>
              <a:spcAft>
                <a:spcPct val="0"/>
              </a:spcAft>
              <a:defRPr sz="900">
                <a:solidFill>
                  <a:srgbClr val="6600CC"/>
                </a:solidFill>
                <a:latin typeface="Arial" pitchFamily="34" charset="0"/>
                <a:cs typeface="Arial" pitchFamily="34" charset="0"/>
              </a:defRPr>
            </a:lvl6pPr>
            <a:lvl7pPr marL="2971800" indent="-228600" eaLnBrk="0" fontAlgn="base" hangingPunct="0">
              <a:spcBef>
                <a:spcPct val="0"/>
              </a:spcBef>
              <a:spcAft>
                <a:spcPct val="0"/>
              </a:spcAft>
              <a:defRPr sz="900">
                <a:solidFill>
                  <a:srgbClr val="6600CC"/>
                </a:solidFill>
                <a:latin typeface="Arial" pitchFamily="34" charset="0"/>
                <a:cs typeface="Arial" pitchFamily="34" charset="0"/>
              </a:defRPr>
            </a:lvl7pPr>
            <a:lvl8pPr marL="3429000" indent="-228600" eaLnBrk="0" fontAlgn="base" hangingPunct="0">
              <a:spcBef>
                <a:spcPct val="0"/>
              </a:spcBef>
              <a:spcAft>
                <a:spcPct val="0"/>
              </a:spcAft>
              <a:defRPr sz="900">
                <a:solidFill>
                  <a:srgbClr val="6600CC"/>
                </a:solidFill>
                <a:latin typeface="Arial" pitchFamily="34" charset="0"/>
                <a:cs typeface="Arial" pitchFamily="34" charset="0"/>
              </a:defRPr>
            </a:lvl8pPr>
            <a:lvl9pPr marL="3886200" indent="-228600" eaLnBrk="0" fontAlgn="base" hangingPunct="0">
              <a:spcBef>
                <a:spcPct val="0"/>
              </a:spcBef>
              <a:spcAft>
                <a:spcPct val="0"/>
              </a:spcAft>
              <a:defRPr sz="900">
                <a:solidFill>
                  <a:srgbClr val="6600CC"/>
                </a:solidFill>
                <a:latin typeface="Arial" pitchFamily="34" charset="0"/>
                <a:cs typeface="Arial" pitchFamily="34" charset="0"/>
              </a:defRPr>
            </a:lvl9pPr>
          </a:lstStyle>
          <a:p>
            <a:pPr algn="ctr" eaLnBrk="1" hangingPunct="1">
              <a:defRPr/>
            </a:pPr>
            <a:r>
              <a:rPr lang="fr-FR" altLang="fr-FR" dirty="0" smtClean="0">
                <a:solidFill>
                  <a:schemeClr val="accent6">
                    <a:lumMod val="50000"/>
                  </a:schemeClr>
                </a:solidFill>
              </a:rPr>
              <a:t>Document à usage strictement interne ● NE PAS DIFFUSER AUX CLIENTS</a:t>
            </a:r>
          </a:p>
        </p:txBody>
      </p:sp>
      <p:sp>
        <p:nvSpPr>
          <p:cNvPr id="2" name="Titre 1"/>
          <p:cNvSpPr>
            <a:spLocks noGrp="1"/>
          </p:cNvSpPr>
          <p:nvPr>
            <p:ph type="title"/>
          </p:nvPr>
        </p:nvSpPr>
        <p:spPr>
          <a:xfrm>
            <a:off x="-1" y="1921385"/>
            <a:ext cx="9144001" cy="1362075"/>
          </a:xfrm>
        </p:spPr>
        <p:txBody>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693738" y="3283460"/>
            <a:ext cx="7772400" cy="1500187"/>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5" name="Espace réservé du numéro de diapositive 5"/>
          <p:cNvSpPr>
            <a:spLocks noGrp="1"/>
          </p:cNvSpPr>
          <p:nvPr>
            <p:ph type="sldNum" sz="quarter" idx="10"/>
          </p:nvPr>
        </p:nvSpPr>
        <p:spPr/>
        <p:txBody>
          <a:bodyPr/>
          <a:lstStyle>
            <a:lvl1pPr defTabSz="914400" fontAlgn="base">
              <a:spcBef>
                <a:spcPct val="0"/>
              </a:spcBef>
              <a:spcAft>
                <a:spcPct val="0"/>
              </a:spcAft>
              <a:defRPr/>
            </a:lvl1pPr>
          </a:lstStyle>
          <a:p>
            <a:pPr>
              <a:defRPr/>
            </a:pPr>
            <a:fld id="{2CA926C7-BB91-4133-A4BC-BA55668D6019}" type="slidenum">
              <a:rPr lang="fr-FR"/>
              <a:pPr>
                <a:defRPr/>
              </a:pPr>
              <a:t>‹N°›</a:t>
            </a:fld>
            <a:endParaRPr lang="fr-FR"/>
          </a:p>
        </p:txBody>
      </p:sp>
    </p:spTree>
    <p:extLst>
      <p:ext uri="{BB962C8B-B14F-4D97-AF65-F5344CB8AC3E}">
        <p14:creationId xmlns:p14="http://schemas.microsoft.com/office/powerpoint/2010/main" val="283003099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ZoneTexte 3"/>
          <p:cNvSpPr txBox="1">
            <a:spLocks noChangeArrowheads="1"/>
          </p:cNvSpPr>
          <p:nvPr userDrawn="1"/>
        </p:nvSpPr>
        <p:spPr bwMode="auto">
          <a:xfrm>
            <a:off x="2190750" y="6627813"/>
            <a:ext cx="46799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a:solidFill>
                  <a:srgbClr val="6600CC"/>
                </a:solidFill>
                <a:latin typeface="Arial" pitchFamily="34" charset="0"/>
                <a:cs typeface="Arial" pitchFamily="34" charset="0"/>
              </a:defRPr>
            </a:lvl1pPr>
            <a:lvl2pPr marL="742950" indent="-285750" eaLnBrk="0" hangingPunct="0">
              <a:defRPr sz="900">
                <a:solidFill>
                  <a:srgbClr val="6600CC"/>
                </a:solidFill>
                <a:latin typeface="Arial" pitchFamily="34" charset="0"/>
                <a:cs typeface="Arial" pitchFamily="34" charset="0"/>
              </a:defRPr>
            </a:lvl2pPr>
            <a:lvl3pPr marL="1143000" indent="-228600" eaLnBrk="0" hangingPunct="0">
              <a:defRPr sz="900">
                <a:solidFill>
                  <a:srgbClr val="6600CC"/>
                </a:solidFill>
                <a:latin typeface="Arial" pitchFamily="34" charset="0"/>
                <a:cs typeface="Arial" pitchFamily="34" charset="0"/>
              </a:defRPr>
            </a:lvl3pPr>
            <a:lvl4pPr marL="1600200" indent="-228600" eaLnBrk="0" hangingPunct="0">
              <a:defRPr sz="900">
                <a:solidFill>
                  <a:srgbClr val="6600CC"/>
                </a:solidFill>
                <a:latin typeface="Arial" pitchFamily="34" charset="0"/>
                <a:cs typeface="Arial" pitchFamily="34" charset="0"/>
              </a:defRPr>
            </a:lvl4pPr>
            <a:lvl5pPr marL="2057400" indent="-228600" eaLnBrk="0" hangingPunct="0">
              <a:defRPr sz="900">
                <a:solidFill>
                  <a:srgbClr val="6600CC"/>
                </a:solidFill>
                <a:latin typeface="Arial" pitchFamily="34" charset="0"/>
                <a:cs typeface="Arial" pitchFamily="34" charset="0"/>
              </a:defRPr>
            </a:lvl5pPr>
            <a:lvl6pPr marL="2514600" indent="-228600" eaLnBrk="0" fontAlgn="base" hangingPunct="0">
              <a:spcBef>
                <a:spcPct val="0"/>
              </a:spcBef>
              <a:spcAft>
                <a:spcPct val="0"/>
              </a:spcAft>
              <a:defRPr sz="900">
                <a:solidFill>
                  <a:srgbClr val="6600CC"/>
                </a:solidFill>
                <a:latin typeface="Arial" pitchFamily="34" charset="0"/>
                <a:cs typeface="Arial" pitchFamily="34" charset="0"/>
              </a:defRPr>
            </a:lvl6pPr>
            <a:lvl7pPr marL="2971800" indent="-228600" eaLnBrk="0" fontAlgn="base" hangingPunct="0">
              <a:spcBef>
                <a:spcPct val="0"/>
              </a:spcBef>
              <a:spcAft>
                <a:spcPct val="0"/>
              </a:spcAft>
              <a:defRPr sz="900">
                <a:solidFill>
                  <a:srgbClr val="6600CC"/>
                </a:solidFill>
                <a:latin typeface="Arial" pitchFamily="34" charset="0"/>
                <a:cs typeface="Arial" pitchFamily="34" charset="0"/>
              </a:defRPr>
            </a:lvl7pPr>
            <a:lvl8pPr marL="3429000" indent="-228600" eaLnBrk="0" fontAlgn="base" hangingPunct="0">
              <a:spcBef>
                <a:spcPct val="0"/>
              </a:spcBef>
              <a:spcAft>
                <a:spcPct val="0"/>
              </a:spcAft>
              <a:defRPr sz="900">
                <a:solidFill>
                  <a:srgbClr val="6600CC"/>
                </a:solidFill>
                <a:latin typeface="Arial" pitchFamily="34" charset="0"/>
                <a:cs typeface="Arial" pitchFamily="34" charset="0"/>
              </a:defRPr>
            </a:lvl8pPr>
            <a:lvl9pPr marL="3886200" indent="-228600" eaLnBrk="0" fontAlgn="base" hangingPunct="0">
              <a:spcBef>
                <a:spcPct val="0"/>
              </a:spcBef>
              <a:spcAft>
                <a:spcPct val="0"/>
              </a:spcAft>
              <a:defRPr sz="900">
                <a:solidFill>
                  <a:srgbClr val="6600CC"/>
                </a:solidFill>
                <a:latin typeface="Arial" pitchFamily="34" charset="0"/>
                <a:cs typeface="Arial" pitchFamily="34" charset="0"/>
              </a:defRPr>
            </a:lvl9pPr>
          </a:lstStyle>
          <a:p>
            <a:pPr algn="ctr" eaLnBrk="1" hangingPunct="1">
              <a:defRPr/>
            </a:pPr>
            <a:r>
              <a:rPr lang="fr-FR" altLang="fr-FR" dirty="0" smtClean="0">
                <a:solidFill>
                  <a:schemeClr val="accent6">
                    <a:lumMod val="50000"/>
                  </a:schemeClr>
                </a:solidFill>
              </a:rPr>
              <a:t>Document à usage strictement interne ● NE PAS DIFFUSER AUX CLIENTS</a:t>
            </a:r>
          </a:p>
        </p:txBody>
      </p:sp>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numéro de diapositive 5"/>
          <p:cNvSpPr>
            <a:spLocks noGrp="1"/>
          </p:cNvSpPr>
          <p:nvPr>
            <p:ph type="sldNum" sz="quarter" idx="10"/>
          </p:nvPr>
        </p:nvSpPr>
        <p:spPr/>
        <p:txBody>
          <a:bodyPr/>
          <a:lstStyle>
            <a:lvl1pPr defTabSz="914400" fontAlgn="base">
              <a:spcBef>
                <a:spcPct val="0"/>
              </a:spcBef>
              <a:spcAft>
                <a:spcPct val="0"/>
              </a:spcAft>
              <a:defRPr/>
            </a:lvl1pPr>
          </a:lstStyle>
          <a:p>
            <a:pPr>
              <a:defRPr/>
            </a:pPr>
            <a:fld id="{270D5E50-5FB4-44E8-9950-C560ACA14EBF}" type="slidenum">
              <a:rPr lang="fr-FR"/>
              <a:pPr>
                <a:defRPr/>
              </a:pPr>
              <a:t>‹N°›</a:t>
            </a:fld>
            <a:endParaRPr lang="fr-FR" dirty="0"/>
          </a:p>
        </p:txBody>
      </p:sp>
    </p:spTree>
    <p:extLst>
      <p:ext uri="{BB962C8B-B14F-4D97-AF65-F5344CB8AC3E}">
        <p14:creationId xmlns:p14="http://schemas.microsoft.com/office/powerpoint/2010/main" val="40058490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idx="1"/>
          </p:nvPr>
        </p:nvSpPr>
        <p:spPr>
          <a:xfrm>
            <a:off x="457200" y="1600201"/>
            <a:ext cx="8229600" cy="3030232"/>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Sous-titre 2"/>
          <p:cNvSpPr>
            <a:spLocks noGrp="1"/>
          </p:cNvSpPr>
          <p:nvPr>
            <p:ph type="subTitle" idx="13"/>
          </p:nvPr>
        </p:nvSpPr>
        <p:spPr>
          <a:xfrm>
            <a:off x="457200" y="5038712"/>
            <a:ext cx="8229600" cy="929456"/>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smtClean="0"/>
          </a:p>
        </p:txBody>
      </p:sp>
      <p:sp>
        <p:nvSpPr>
          <p:cNvPr id="5" name="Espace réservé du numéro de diapositive 5"/>
          <p:cNvSpPr>
            <a:spLocks noGrp="1"/>
          </p:cNvSpPr>
          <p:nvPr>
            <p:ph type="sldNum" sz="quarter" idx="14"/>
          </p:nvPr>
        </p:nvSpPr>
        <p:spPr/>
        <p:txBody>
          <a:bodyPr/>
          <a:lstStyle>
            <a:lvl1pPr defTabSz="914400" fontAlgn="base">
              <a:spcBef>
                <a:spcPct val="0"/>
              </a:spcBef>
              <a:spcAft>
                <a:spcPct val="0"/>
              </a:spcAft>
              <a:defRPr/>
            </a:lvl1pPr>
          </a:lstStyle>
          <a:p>
            <a:pPr>
              <a:defRPr/>
            </a:pPr>
            <a:fld id="{C22796D3-CB5F-4690-AAB5-7E21BEF52F25}" type="slidenum">
              <a:rPr lang="fr-FR"/>
              <a:pPr>
                <a:defRPr/>
              </a:pPr>
              <a:t>‹N°›</a:t>
            </a:fld>
            <a:endParaRPr lang="fr-FR"/>
          </a:p>
        </p:txBody>
      </p:sp>
    </p:spTree>
    <p:extLst>
      <p:ext uri="{BB962C8B-B14F-4D97-AF65-F5344CB8AC3E}">
        <p14:creationId xmlns:p14="http://schemas.microsoft.com/office/powerpoint/2010/main" val="20335041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sz="half" idx="1"/>
          </p:nvPr>
        </p:nvSpPr>
        <p:spPr>
          <a:xfrm>
            <a:off x="457200" y="1600200"/>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48200" y="1600200"/>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numéro de diapositive 6"/>
          <p:cNvSpPr>
            <a:spLocks noGrp="1"/>
          </p:cNvSpPr>
          <p:nvPr>
            <p:ph type="sldNum" sz="quarter" idx="10"/>
          </p:nvPr>
        </p:nvSpPr>
        <p:spPr/>
        <p:txBody>
          <a:bodyPr/>
          <a:lstStyle>
            <a:lvl1pPr defTabSz="914400" fontAlgn="base">
              <a:spcBef>
                <a:spcPct val="0"/>
              </a:spcBef>
              <a:spcAft>
                <a:spcPct val="0"/>
              </a:spcAft>
              <a:defRPr/>
            </a:lvl1pPr>
          </a:lstStyle>
          <a:p>
            <a:pPr>
              <a:defRPr/>
            </a:pPr>
            <a:fld id="{5A080F77-CFF9-4186-8E8A-F2AAEF67ABC2}" type="slidenum">
              <a:rPr lang="fr-FR"/>
              <a:pPr>
                <a:defRPr/>
              </a:pPr>
              <a:t>‹N°›</a:t>
            </a:fld>
            <a:endParaRPr lang="fr-FR"/>
          </a:p>
        </p:txBody>
      </p:sp>
    </p:spTree>
    <p:extLst>
      <p:ext uri="{BB962C8B-B14F-4D97-AF65-F5344CB8AC3E}">
        <p14:creationId xmlns:p14="http://schemas.microsoft.com/office/powerpoint/2010/main" val="1695768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645025" y="1535113"/>
            <a:ext cx="4041775" cy="639762"/>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8"/>
          <p:cNvSpPr>
            <a:spLocks noGrp="1"/>
          </p:cNvSpPr>
          <p:nvPr>
            <p:ph type="sldNum" sz="quarter" idx="10"/>
          </p:nvPr>
        </p:nvSpPr>
        <p:spPr/>
        <p:txBody>
          <a:bodyPr/>
          <a:lstStyle>
            <a:lvl1pPr defTabSz="914400" fontAlgn="base">
              <a:spcBef>
                <a:spcPct val="0"/>
              </a:spcBef>
              <a:spcAft>
                <a:spcPct val="0"/>
              </a:spcAft>
              <a:defRPr/>
            </a:lvl1pPr>
          </a:lstStyle>
          <a:p>
            <a:pPr>
              <a:defRPr/>
            </a:pPr>
            <a:fld id="{E13EA595-8537-49EC-8286-64B7CD2F18E3}" type="slidenum">
              <a:rPr lang="fr-FR"/>
              <a:pPr>
                <a:defRPr/>
              </a:pPr>
              <a:t>‹N°›</a:t>
            </a:fld>
            <a:endParaRPr lang="fr-FR"/>
          </a:p>
        </p:txBody>
      </p:sp>
    </p:spTree>
    <p:extLst>
      <p:ext uri="{BB962C8B-B14F-4D97-AF65-F5344CB8AC3E}">
        <p14:creationId xmlns:p14="http://schemas.microsoft.com/office/powerpoint/2010/main" val="271247701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6"/>
          <p:cNvSpPr>
            <a:spLocks noGrp="1" noChangeArrowheads="1"/>
          </p:cNvSpPr>
          <p:nvPr>
            <p:ph type="sldNum" sz="quarter" idx="10"/>
          </p:nvPr>
        </p:nvSpPr>
        <p:spPr/>
        <p:txBody>
          <a:bodyPr/>
          <a:lstStyle>
            <a:lvl1pPr defTabSz="914400" fontAlgn="base">
              <a:spcBef>
                <a:spcPct val="0"/>
              </a:spcBef>
              <a:spcAft>
                <a:spcPct val="0"/>
              </a:spcAft>
              <a:defRPr/>
            </a:lvl1pPr>
          </a:lstStyle>
          <a:p>
            <a:pPr>
              <a:defRPr/>
            </a:pPr>
            <a:fld id="{FB4C1CCE-7A35-4DD7-9F1F-ACFB4CB69614}" type="slidenum">
              <a:rPr lang="fr-FR" altLang="fr-FR"/>
              <a:pPr>
                <a:defRPr/>
              </a:pPr>
              <a:t>‹N°›</a:t>
            </a:fld>
            <a:endParaRPr lang="fr-FR" altLang="fr-FR" dirty="0"/>
          </a:p>
        </p:txBody>
      </p:sp>
    </p:spTree>
    <p:extLst>
      <p:ext uri="{BB962C8B-B14F-4D97-AF65-F5344CB8AC3E}">
        <p14:creationId xmlns:p14="http://schemas.microsoft.com/office/powerpoint/2010/main" val="319570202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9"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6688" y="131763"/>
            <a:ext cx="24082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cteur droit 7"/>
          <p:cNvCxnSpPr/>
          <p:nvPr userDrawn="1"/>
        </p:nvCxnSpPr>
        <p:spPr>
          <a:xfrm>
            <a:off x="9217" y="1587577"/>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userDrawn="1"/>
        </p:nvCxnSpPr>
        <p:spPr>
          <a:xfrm>
            <a:off x="0" y="4385938"/>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1" name="Image 1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60938" y="5218113"/>
            <a:ext cx="387826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5"/>
          <p:cNvSpPr>
            <a:spLocks noGrp="1"/>
          </p:cNvSpPr>
          <p:nvPr>
            <p:ph sz="quarter" idx="11"/>
          </p:nvPr>
        </p:nvSpPr>
        <p:spPr>
          <a:xfrm>
            <a:off x="166688" y="5372100"/>
            <a:ext cx="4418012" cy="495300"/>
          </a:xfrm>
          <a:ln>
            <a:noFill/>
          </a:ln>
        </p:spPr>
        <p:txBody>
          <a:bodyPr>
            <a:normAutofit/>
          </a:bodyPr>
          <a:lstStyle>
            <a:lvl1pPr>
              <a:defRPr sz="1400" b="1"/>
            </a:lvl1pPr>
          </a:lstStyle>
          <a:p>
            <a:pPr lvl="0"/>
            <a:r>
              <a:rPr lang="fr-FR" smtClean="0"/>
              <a:t>Modifiez les styles du texte du masque</a:t>
            </a:r>
          </a:p>
          <a:p>
            <a:pPr lvl="1"/>
            <a:r>
              <a:rPr lang="fr-FR" smtClean="0"/>
              <a:t>Deuxième niveau</a:t>
            </a:r>
          </a:p>
        </p:txBody>
      </p:sp>
      <p:sp>
        <p:nvSpPr>
          <p:cNvPr id="10" name="Espace réservé du contenu 9"/>
          <p:cNvSpPr>
            <a:spLocks noGrp="1"/>
          </p:cNvSpPr>
          <p:nvPr>
            <p:ph sz="quarter" idx="12"/>
          </p:nvPr>
        </p:nvSpPr>
        <p:spPr>
          <a:xfrm>
            <a:off x="166688" y="5867400"/>
            <a:ext cx="4418012" cy="673100"/>
          </a:xfrm>
          <a:ln>
            <a:noFill/>
          </a:ln>
        </p:spPr>
        <p:txBody>
          <a:bodyPr>
            <a:normAutofit/>
          </a:bodyPr>
          <a:lstStyle>
            <a:lvl1pPr>
              <a:defRPr sz="1400" b="1"/>
            </a:lvl1pPr>
          </a:lstStyle>
          <a:p>
            <a:pPr lvl="0"/>
            <a:r>
              <a:rPr lang="fr-FR" smtClean="0"/>
              <a:t>Modifiez les styles du texte du masque</a:t>
            </a:r>
          </a:p>
        </p:txBody>
      </p:sp>
      <p:sp>
        <p:nvSpPr>
          <p:cNvPr id="15" name="Titre 1"/>
          <p:cNvSpPr>
            <a:spLocks noGrp="1"/>
          </p:cNvSpPr>
          <p:nvPr>
            <p:ph type="ctrTitle"/>
          </p:nvPr>
        </p:nvSpPr>
        <p:spPr>
          <a:xfrm>
            <a:off x="801905" y="1614455"/>
            <a:ext cx="8033751" cy="1470025"/>
          </a:xfrm>
          <a:ln w="22225">
            <a:noFill/>
          </a:ln>
        </p:spPr>
        <p:txBody>
          <a:bodyPr/>
          <a:lstStyle>
            <a:lvl1pPr algn="l">
              <a:defRPr sz="3200"/>
            </a:lvl1pPr>
          </a:lstStyle>
          <a:p>
            <a:r>
              <a:rPr lang="fr-FR" smtClean="0"/>
              <a:t>Modifiez le style du titre</a:t>
            </a:r>
            <a:endParaRPr lang="fr-FR" dirty="0"/>
          </a:p>
        </p:txBody>
      </p:sp>
      <p:sp>
        <p:nvSpPr>
          <p:cNvPr id="16" name="Sous-titre 2"/>
          <p:cNvSpPr>
            <a:spLocks noGrp="1"/>
          </p:cNvSpPr>
          <p:nvPr>
            <p:ph type="subTitle" idx="1"/>
          </p:nvPr>
        </p:nvSpPr>
        <p:spPr>
          <a:xfrm>
            <a:off x="801905" y="3230010"/>
            <a:ext cx="8042627"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p:nvPr>
        </p:nvSpPr>
        <p:spPr>
          <a:xfrm>
            <a:off x="4825462" y="1239567"/>
            <a:ext cx="4008438" cy="346075"/>
          </a:xfrm>
        </p:spPr>
        <p:txBody>
          <a:bodyPr>
            <a:normAutofit/>
          </a:bodyPr>
          <a:lstStyle>
            <a:lvl1pPr marL="0" indent="0" algn="r">
              <a:buNone/>
              <a:defRPr sz="1200"/>
            </a:lvl1pPr>
          </a:lstStyle>
          <a:p>
            <a:pPr lvl="0"/>
            <a:r>
              <a:rPr lang="fr-FR" smtClean="0"/>
              <a:t>Modifiez les styles du texte du masque</a:t>
            </a:r>
          </a:p>
        </p:txBody>
      </p:sp>
    </p:spTree>
    <p:extLst>
      <p:ext uri="{BB962C8B-B14F-4D97-AF65-F5344CB8AC3E}">
        <p14:creationId xmlns:p14="http://schemas.microsoft.com/office/powerpoint/2010/main" val="427779957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pic>
        <p:nvPicPr>
          <p:cNvPr id="5" name="Image 9"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48025" y="4832350"/>
            <a:ext cx="264795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p:cNvCxnSpPr/>
          <p:nvPr userDrawn="1"/>
        </p:nvCxnSpPr>
        <p:spPr>
          <a:xfrm>
            <a:off x="9217" y="1587577"/>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7" name="Connecteur droit 6"/>
          <p:cNvCxnSpPr/>
          <p:nvPr userDrawn="1"/>
        </p:nvCxnSpPr>
        <p:spPr>
          <a:xfrm>
            <a:off x="0" y="4385938"/>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8" name="Image 13"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6688" y="131763"/>
            <a:ext cx="24082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801905" y="1614455"/>
            <a:ext cx="8033751" cy="1470025"/>
          </a:xfrm>
          <a:ln w="22225">
            <a:noFill/>
          </a:ln>
        </p:spPr>
        <p:txBody>
          <a:bodyPr/>
          <a:lstStyle>
            <a:lvl1pPr algn="l">
              <a:defRPr sz="3200"/>
            </a:lvl1pPr>
          </a:lstStyle>
          <a:p>
            <a:r>
              <a:rPr lang="fr-FR" smtClean="0"/>
              <a:t>Modifiez le style du titre</a:t>
            </a:r>
            <a:endParaRPr lang="fr-FR" dirty="0"/>
          </a:p>
        </p:txBody>
      </p:sp>
      <p:sp>
        <p:nvSpPr>
          <p:cNvPr id="3" name="Sous-titre 2"/>
          <p:cNvSpPr>
            <a:spLocks noGrp="1"/>
          </p:cNvSpPr>
          <p:nvPr>
            <p:ph type="subTitle" idx="1"/>
          </p:nvPr>
        </p:nvSpPr>
        <p:spPr>
          <a:xfrm>
            <a:off x="801905" y="3230010"/>
            <a:ext cx="8042627"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1" name="Espace réservé du texte 3"/>
          <p:cNvSpPr>
            <a:spLocks noGrp="1"/>
          </p:cNvSpPr>
          <p:nvPr>
            <p:ph type="body" sz="quarter" idx="10"/>
          </p:nvPr>
        </p:nvSpPr>
        <p:spPr>
          <a:xfrm>
            <a:off x="4825462" y="1239567"/>
            <a:ext cx="4008438" cy="346075"/>
          </a:xfrm>
        </p:spPr>
        <p:txBody>
          <a:bodyPr>
            <a:normAutofit/>
          </a:bodyPr>
          <a:lstStyle>
            <a:lvl1pPr marL="0" indent="0" algn="r">
              <a:buNone/>
              <a:defRPr sz="1200"/>
            </a:lvl1pPr>
          </a:lstStyle>
          <a:p>
            <a:pPr lvl="0"/>
            <a:r>
              <a:rPr lang="fr-FR" smtClean="0"/>
              <a:t>Modifiez les styles du texte du masque</a:t>
            </a:r>
          </a:p>
        </p:txBody>
      </p:sp>
    </p:spTree>
    <p:extLst>
      <p:ext uri="{BB962C8B-B14F-4D97-AF65-F5344CB8AC3E}">
        <p14:creationId xmlns:p14="http://schemas.microsoft.com/office/powerpoint/2010/main" val="123797189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2" name="Image 9"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5675" y="2830513"/>
            <a:ext cx="46926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33129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1921385"/>
            <a:ext cx="9144001" cy="1362075"/>
          </a:xfrm>
        </p:spPr>
        <p:txBody>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693738" y="3283460"/>
            <a:ext cx="7772400" cy="1500187"/>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4" name="Espace réservé du numéro de diapositive 5"/>
          <p:cNvSpPr>
            <a:spLocks noGrp="1"/>
          </p:cNvSpPr>
          <p:nvPr>
            <p:ph type="sldNum" sz="quarter" idx="10"/>
          </p:nvPr>
        </p:nvSpPr>
        <p:spPr/>
        <p:txBody>
          <a:bodyPr/>
          <a:lstStyle>
            <a:lvl1pPr defTabSz="914400" fontAlgn="base">
              <a:spcBef>
                <a:spcPct val="0"/>
              </a:spcBef>
              <a:spcAft>
                <a:spcPct val="0"/>
              </a:spcAft>
              <a:defRPr/>
            </a:lvl1pPr>
          </a:lstStyle>
          <a:p>
            <a:pPr>
              <a:defRPr/>
            </a:pPr>
            <a:fld id="{C7BCABC5-3D8B-4068-A056-BFC4FA4921B5}" type="slidenum">
              <a:rPr lang="fr-FR"/>
              <a:pPr>
                <a:defRPr/>
              </a:pPr>
              <a:t>‹N°›</a:t>
            </a:fld>
            <a:endParaRPr lang="fr-FR"/>
          </a:p>
        </p:txBody>
      </p:sp>
    </p:spTree>
    <p:extLst>
      <p:ext uri="{BB962C8B-B14F-4D97-AF65-F5344CB8AC3E}">
        <p14:creationId xmlns:p14="http://schemas.microsoft.com/office/powerpoint/2010/main" val="2222578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numéro de diapositive 5"/>
          <p:cNvSpPr>
            <a:spLocks noGrp="1"/>
          </p:cNvSpPr>
          <p:nvPr>
            <p:ph type="sldNum" sz="quarter" idx="10"/>
          </p:nvPr>
        </p:nvSpPr>
        <p:spPr/>
        <p:txBody>
          <a:bodyPr/>
          <a:lstStyle>
            <a:lvl1pPr defTabSz="914400" fontAlgn="base">
              <a:spcBef>
                <a:spcPct val="0"/>
              </a:spcBef>
              <a:spcAft>
                <a:spcPct val="0"/>
              </a:spcAft>
              <a:defRPr/>
            </a:lvl1pPr>
          </a:lstStyle>
          <a:p>
            <a:pPr>
              <a:defRPr/>
            </a:pPr>
            <a:fld id="{5A7EEC0B-1038-4D80-B9E1-9176A3BCD0B1}" type="slidenum">
              <a:rPr lang="fr-FR"/>
              <a:pPr>
                <a:defRPr/>
              </a:pPr>
              <a:t>‹N°›</a:t>
            </a:fld>
            <a:endParaRPr lang="fr-FR"/>
          </a:p>
        </p:txBody>
      </p:sp>
    </p:spTree>
    <p:extLst>
      <p:ext uri="{BB962C8B-B14F-4D97-AF65-F5344CB8AC3E}">
        <p14:creationId xmlns:p14="http://schemas.microsoft.com/office/powerpoint/2010/main" val="11460664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idx="1"/>
          </p:nvPr>
        </p:nvSpPr>
        <p:spPr>
          <a:xfrm>
            <a:off x="457200" y="1600201"/>
            <a:ext cx="8229600" cy="3030232"/>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Sous-titre 2"/>
          <p:cNvSpPr>
            <a:spLocks noGrp="1"/>
          </p:cNvSpPr>
          <p:nvPr>
            <p:ph type="subTitle" idx="13"/>
          </p:nvPr>
        </p:nvSpPr>
        <p:spPr>
          <a:xfrm>
            <a:off x="457200" y="5038712"/>
            <a:ext cx="8229600" cy="929456"/>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smtClean="0"/>
          </a:p>
        </p:txBody>
      </p:sp>
      <p:sp>
        <p:nvSpPr>
          <p:cNvPr id="5" name="Espace réservé du numéro de diapositive 5"/>
          <p:cNvSpPr>
            <a:spLocks noGrp="1"/>
          </p:cNvSpPr>
          <p:nvPr>
            <p:ph type="sldNum" sz="quarter" idx="14"/>
          </p:nvPr>
        </p:nvSpPr>
        <p:spPr/>
        <p:txBody>
          <a:bodyPr/>
          <a:lstStyle>
            <a:lvl1pPr defTabSz="914400" fontAlgn="base">
              <a:spcBef>
                <a:spcPct val="0"/>
              </a:spcBef>
              <a:spcAft>
                <a:spcPct val="0"/>
              </a:spcAft>
              <a:defRPr/>
            </a:lvl1pPr>
          </a:lstStyle>
          <a:p>
            <a:pPr>
              <a:defRPr/>
            </a:pPr>
            <a:fld id="{A879D9D5-4393-4FAB-ACB5-F1D88613A2E4}" type="slidenum">
              <a:rPr lang="fr-FR"/>
              <a:pPr>
                <a:defRPr/>
              </a:pPr>
              <a:t>‹N°›</a:t>
            </a:fld>
            <a:endParaRPr lang="fr-FR"/>
          </a:p>
        </p:txBody>
      </p:sp>
    </p:spTree>
    <p:extLst>
      <p:ext uri="{BB962C8B-B14F-4D97-AF65-F5344CB8AC3E}">
        <p14:creationId xmlns:p14="http://schemas.microsoft.com/office/powerpoint/2010/main" val="58375148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sz="half" idx="1"/>
          </p:nvPr>
        </p:nvSpPr>
        <p:spPr>
          <a:xfrm>
            <a:off x="457200" y="1600200"/>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48200" y="1600200"/>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numéro de diapositive 6"/>
          <p:cNvSpPr>
            <a:spLocks noGrp="1"/>
          </p:cNvSpPr>
          <p:nvPr>
            <p:ph type="sldNum" sz="quarter" idx="10"/>
          </p:nvPr>
        </p:nvSpPr>
        <p:spPr/>
        <p:txBody>
          <a:bodyPr/>
          <a:lstStyle>
            <a:lvl1pPr defTabSz="914400" fontAlgn="base">
              <a:spcBef>
                <a:spcPct val="0"/>
              </a:spcBef>
              <a:spcAft>
                <a:spcPct val="0"/>
              </a:spcAft>
              <a:defRPr/>
            </a:lvl1pPr>
          </a:lstStyle>
          <a:p>
            <a:pPr>
              <a:defRPr/>
            </a:pPr>
            <a:fld id="{7BD98027-1CC7-4A5D-984B-9F81C97DBFF0}" type="slidenum">
              <a:rPr lang="fr-FR"/>
              <a:pPr>
                <a:defRPr/>
              </a:pPr>
              <a:t>‹N°›</a:t>
            </a:fld>
            <a:endParaRPr lang="fr-FR"/>
          </a:p>
        </p:txBody>
      </p:sp>
    </p:spTree>
    <p:extLst>
      <p:ext uri="{BB962C8B-B14F-4D97-AF65-F5344CB8AC3E}">
        <p14:creationId xmlns:p14="http://schemas.microsoft.com/office/powerpoint/2010/main" val="182108691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645025" y="1535113"/>
            <a:ext cx="4041775" cy="639762"/>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8"/>
          <p:cNvSpPr>
            <a:spLocks noGrp="1"/>
          </p:cNvSpPr>
          <p:nvPr>
            <p:ph type="sldNum" sz="quarter" idx="10"/>
          </p:nvPr>
        </p:nvSpPr>
        <p:spPr/>
        <p:txBody>
          <a:bodyPr/>
          <a:lstStyle>
            <a:lvl1pPr defTabSz="914400" fontAlgn="base">
              <a:spcBef>
                <a:spcPct val="0"/>
              </a:spcBef>
              <a:spcAft>
                <a:spcPct val="0"/>
              </a:spcAft>
              <a:defRPr/>
            </a:lvl1pPr>
          </a:lstStyle>
          <a:p>
            <a:pPr>
              <a:defRPr/>
            </a:pPr>
            <a:fld id="{A300EF6D-EC30-45D5-9D6F-BE1F00C4AB4C}" type="slidenum">
              <a:rPr lang="fr-FR"/>
              <a:pPr>
                <a:defRPr/>
              </a:pPr>
              <a:t>‹N°›</a:t>
            </a:fld>
            <a:endParaRPr lang="fr-FR"/>
          </a:p>
        </p:txBody>
      </p:sp>
    </p:spTree>
    <p:extLst>
      <p:ext uri="{BB962C8B-B14F-4D97-AF65-F5344CB8AC3E}">
        <p14:creationId xmlns:p14="http://schemas.microsoft.com/office/powerpoint/2010/main" val="151960534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6"/>
          <p:cNvSpPr>
            <a:spLocks noGrp="1" noChangeArrowheads="1"/>
          </p:cNvSpPr>
          <p:nvPr>
            <p:ph type="sldNum" sz="quarter" idx="10"/>
          </p:nvPr>
        </p:nvSpPr>
        <p:spPr/>
        <p:txBody>
          <a:bodyPr/>
          <a:lstStyle>
            <a:lvl1pPr defTabSz="914400" fontAlgn="base">
              <a:spcBef>
                <a:spcPct val="0"/>
              </a:spcBef>
              <a:spcAft>
                <a:spcPct val="0"/>
              </a:spcAft>
              <a:defRPr/>
            </a:lvl1pPr>
          </a:lstStyle>
          <a:p>
            <a:pPr>
              <a:defRPr/>
            </a:pPr>
            <a:fld id="{7166236C-548A-44B7-AE7A-7E7CEC890BA2}" type="slidenum">
              <a:rPr lang="fr-FR" altLang="fr-FR"/>
              <a:pPr>
                <a:defRPr/>
              </a:pPr>
              <a:t>‹N°›</a:t>
            </a:fld>
            <a:endParaRPr lang="fr-FR" altLang="fr-FR"/>
          </a:p>
        </p:txBody>
      </p:sp>
    </p:spTree>
    <p:extLst>
      <p:ext uri="{BB962C8B-B14F-4D97-AF65-F5344CB8AC3E}">
        <p14:creationId xmlns:p14="http://schemas.microsoft.com/office/powerpoint/2010/main" val="122562088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9"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6688" y="131763"/>
            <a:ext cx="24082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cteur droit 7"/>
          <p:cNvCxnSpPr/>
          <p:nvPr userDrawn="1"/>
        </p:nvCxnSpPr>
        <p:spPr>
          <a:xfrm>
            <a:off x="9217" y="1587577"/>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userDrawn="1"/>
        </p:nvCxnSpPr>
        <p:spPr>
          <a:xfrm>
            <a:off x="0" y="4385938"/>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1" name="Image 1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60938" y="5218113"/>
            <a:ext cx="387826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5"/>
          <p:cNvSpPr>
            <a:spLocks noGrp="1"/>
          </p:cNvSpPr>
          <p:nvPr>
            <p:ph sz="quarter" idx="11"/>
          </p:nvPr>
        </p:nvSpPr>
        <p:spPr>
          <a:xfrm>
            <a:off x="166688" y="5372100"/>
            <a:ext cx="4418012" cy="495300"/>
          </a:xfrm>
          <a:ln>
            <a:noFill/>
          </a:ln>
        </p:spPr>
        <p:txBody>
          <a:bodyPr>
            <a:normAutofit/>
          </a:bodyPr>
          <a:lstStyle>
            <a:lvl1pPr>
              <a:defRPr sz="1400" b="1"/>
            </a:lvl1pPr>
          </a:lstStyle>
          <a:p>
            <a:pPr lvl="0"/>
            <a:r>
              <a:rPr lang="fr-FR" smtClean="0"/>
              <a:t>Modifiez les styles du texte du masque</a:t>
            </a:r>
          </a:p>
          <a:p>
            <a:pPr lvl="1"/>
            <a:r>
              <a:rPr lang="fr-FR" smtClean="0"/>
              <a:t>Deuxième niveau</a:t>
            </a:r>
          </a:p>
        </p:txBody>
      </p:sp>
      <p:sp>
        <p:nvSpPr>
          <p:cNvPr id="10" name="Espace réservé du contenu 9"/>
          <p:cNvSpPr>
            <a:spLocks noGrp="1"/>
          </p:cNvSpPr>
          <p:nvPr>
            <p:ph sz="quarter" idx="12"/>
          </p:nvPr>
        </p:nvSpPr>
        <p:spPr>
          <a:xfrm>
            <a:off x="166688" y="5867400"/>
            <a:ext cx="4418012" cy="673100"/>
          </a:xfrm>
          <a:ln>
            <a:noFill/>
          </a:ln>
        </p:spPr>
        <p:txBody>
          <a:bodyPr>
            <a:normAutofit/>
          </a:bodyPr>
          <a:lstStyle>
            <a:lvl1pPr>
              <a:defRPr sz="1400" b="1"/>
            </a:lvl1pPr>
          </a:lstStyle>
          <a:p>
            <a:pPr lvl="0"/>
            <a:r>
              <a:rPr lang="fr-FR" smtClean="0"/>
              <a:t>Modifiez les styles du texte du masque</a:t>
            </a:r>
          </a:p>
        </p:txBody>
      </p:sp>
      <p:sp>
        <p:nvSpPr>
          <p:cNvPr id="15" name="Titre 1"/>
          <p:cNvSpPr>
            <a:spLocks noGrp="1"/>
          </p:cNvSpPr>
          <p:nvPr>
            <p:ph type="ctrTitle"/>
          </p:nvPr>
        </p:nvSpPr>
        <p:spPr>
          <a:xfrm>
            <a:off x="801905" y="1614455"/>
            <a:ext cx="8033751" cy="1470025"/>
          </a:xfrm>
          <a:ln w="22225">
            <a:noFill/>
          </a:ln>
        </p:spPr>
        <p:txBody>
          <a:bodyPr/>
          <a:lstStyle>
            <a:lvl1pPr algn="l">
              <a:defRPr sz="3200"/>
            </a:lvl1pPr>
          </a:lstStyle>
          <a:p>
            <a:r>
              <a:rPr lang="fr-FR" smtClean="0"/>
              <a:t>Modifiez le style du titre</a:t>
            </a:r>
            <a:endParaRPr lang="fr-FR" dirty="0"/>
          </a:p>
        </p:txBody>
      </p:sp>
      <p:sp>
        <p:nvSpPr>
          <p:cNvPr id="16" name="Sous-titre 2"/>
          <p:cNvSpPr>
            <a:spLocks noGrp="1"/>
          </p:cNvSpPr>
          <p:nvPr>
            <p:ph type="subTitle" idx="1"/>
          </p:nvPr>
        </p:nvSpPr>
        <p:spPr>
          <a:xfrm>
            <a:off x="801905" y="3230010"/>
            <a:ext cx="8042627"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p:nvPr>
        </p:nvSpPr>
        <p:spPr>
          <a:xfrm>
            <a:off x="4825462" y="1239567"/>
            <a:ext cx="4008438" cy="346075"/>
          </a:xfrm>
        </p:spPr>
        <p:txBody>
          <a:bodyPr>
            <a:normAutofit/>
          </a:bodyPr>
          <a:lstStyle>
            <a:lvl1pPr marL="0" indent="0" algn="r">
              <a:buNone/>
              <a:defRPr sz="1200"/>
            </a:lvl1pPr>
          </a:lstStyle>
          <a:p>
            <a:pPr lvl="0"/>
            <a:r>
              <a:rPr lang="fr-FR" smtClean="0"/>
              <a:t>Modifiez les styles du texte du masque</a:t>
            </a:r>
          </a:p>
        </p:txBody>
      </p:sp>
    </p:spTree>
    <p:extLst>
      <p:ext uri="{BB962C8B-B14F-4D97-AF65-F5344CB8AC3E}">
        <p14:creationId xmlns:p14="http://schemas.microsoft.com/office/powerpoint/2010/main" val="14440923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pic>
        <p:nvPicPr>
          <p:cNvPr id="5" name="Image 9"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48025" y="4832350"/>
            <a:ext cx="264795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p:cNvCxnSpPr/>
          <p:nvPr userDrawn="1"/>
        </p:nvCxnSpPr>
        <p:spPr>
          <a:xfrm>
            <a:off x="9217" y="1587577"/>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7" name="Connecteur droit 6"/>
          <p:cNvCxnSpPr/>
          <p:nvPr userDrawn="1"/>
        </p:nvCxnSpPr>
        <p:spPr>
          <a:xfrm>
            <a:off x="0" y="4385938"/>
            <a:ext cx="9144000" cy="1322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8" name="Image 13"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6688" y="131763"/>
            <a:ext cx="24082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801905" y="1614455"/>
            <a:ext cx="8033751" cy="1470025"/>
          </a:xfrm>
          <a:ln w="22225">
            <a:noFill/>
          </a:ln>
        </p:spPr>
        <p:txBody>
          <a:bodyPr/>
          <a:lstStyle>
            <a:lvl1pPr algn="l">
              <a:defRPr sz="3200"/>
            </a:lvl1pPr>
          </a:lstStyle>
          <a:p>
            <a:r>
              <a:rPr lang="fr-FR" smtClean="0"/>
              <a:t>Modifiez le style du titre</a:t>
            </a:r>
            <a:endParaRPr lang="fr-FR" dirty="0"/>
          </a:p>
        </p:txBody>
      </p:sp>
      <p:sp>
        <p:nvSpPr>
          <p:cNvPr id="3" name="Sous-titre 2"/>
          <p:cNvSpPr>
            <a:spLocks noGrp="1"/>
          </p:cNvSpPr>
          <p:nvPr>
            <p:ph type="subTitle" idx="1"/>
          </p:nvPr>
        </p:nvSpPr>
        <p:spPr>
          <a:xfrm>
            <a:off x="801905" y="3230010"/>
            <a:ext cx="8042627" cy="929456"/>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1" name="Espace réservé du texte 3"/>
          <p:cNvSpPr>
            <a:spLocks noGrp="1"/>
          </p:cNvSpPr>
          <p:nvPr>
            <p:ph type="body" sz="quarter" idx="10"/>
          </p:nvPr>
        </p:nvSpPr>
        <p:spPr>
          <a:xfrm>
            <a:off x="4825462" y="1239567"/>
            <a:ext cx="4008438" cy="346075"/>
          </a:xfrm>
        </p:spPr>
        <p:txBody>
          <a:bodyPr>
            <a:normAutofit/>
          </a:bodyPr>
          <a:lstStyle>
            <a:lvl1pPr marL="0" indent="0" algn="r">
              <a:buNone/>
              <a:defRPr sz="1200"/>
            </a:lvl1pPr>
          </a:lstStyle>
          <a:p>
            <a:pPr lvl="0"/>
            <a:r>
              <a:rPr lang="fr-FR" smtClean="0"/>
              <a:t>Modifiez les styles du texte du masque</a:t>
            </a:r>
          </a:p>
        </p:txBody>
      </p:sp>
    </p:spTree>
    <p:extLst>
      <p:ext uri="{BB962C8B-B14F-4D97-AF65-F5344CB8AC3E}">
        <p14:creationId xmlns:p14="http://schemas.microsoft.com/office/powerpoint/2010/main" val="271968716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2" name="Image 9"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5675" y="2830513"/>
            <a:ext cx="46926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95749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1921385"/>
            <a:ext cx="9144001" cy="1362075"/>
          </a:xfrm>
        </p:spPr>
        <p:txBody>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693738" y="3283460"/>
            <a:ext cx="7772400" cy="1500187"/>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4" name="Espace réservé du numéro de diapositive 5"/>
          <p:cNvSpPr>
            <a:spLocks noGrp="1"/>
          </p:cNvSpPr>
          <p:nvPr>
            <p:ph type="sldNum" sz="quarter" idx="10"/>
          </p:nvPr>
        </p:nvSpPr>
        <p:spPr/>
        <p:txBody>
          <a:bodyPr/>
          <a:lstStyle>
            <a:lvl1pPr defTabSz="914400" fontAlgn="base">
              <a:spcBef>
                <a:spcPct val="0"/>
              </a:spcBef>
              <a:spcAft>
                <a:spcPct val="0"/>
              </a:spcAft>
              <a:defRPr/>
            </a:lvl1pPr>
          </a:lstStyle>
          <a:p>
            <a:pPr>
              <a:defRPr/>
            </a:pPr>
            <a:fld id="{C2377399-A945-4653-A87A-B2C3DF5BA7BB}" type="slidenum">
              <a:rPr lang="fr-FR"/>
              <a:pPr>
                <a:defRPr/>
              </a:pPr>
              <a:t>‹N°›</a:t>
            </a:fld>
            <a:endParaRPr lang="fr-FR"/>
          </a:p>
        </p:txBody>
      </p:sp>
    </p:spTree>
    <p:extLst>
      <p:ext uri="{BB962C8B-B14F-4D97-AF65-F5344CB8AC3E}">
        <p14:creationId xmlns:p14="http://schemas.microsoft.com/office/powerpoint/2010/main" val="229340651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numéro de diapositive 5"/>
          <p:cNvSpPr>
            <a:spLocks noGrp="1"/>
          </p:cNvSpPr>
          <p:nvPr>
            <p:ph type="sldNum" sz="quarter" idx="10"/>
          </p:nvPr>
        </p:nvSpPr>
        <p:spPr/>
        <p:txBody>
          <a:bodyPr/>
          <a:lstStyle>
            <a:lvl1pPr defTabSz="914400" fontAlgn="base">
              <a:spcBef>
                <a:spcPct val="0"/>
              </a:spcBef>
              <a:spcAft>
                <a:spcPct val="0"/>
              </a:spcAft>
              <a:defRPr/>
            </a:lvl1pPr>
          </a:lstStyle>
          <a:p>
            <a:pPr>
              <a:defRPr/>
            </a:pPr>
            <a:fld id="{5FF79116-6385-49AD-A747-288DB88E1FE4}" type="slidenum">
              <a:rPr lang="fr-FR"/>
              <a:pPr>
                <a:defRPr/>
              </a:pPr>
              <a:t>‹N°›</a:t>
            </a:fld>
            <a:endParaRPr lang="fr-FR"/>
          </a:p>
        </p:txBody>
      </p:sp>
    </p:spTree>
    <p:extLst>
      <p:ext uri="{BB962C8B-B14F-4D97-AF65-F5344CB8AC3E}">
        <p14:creationId xmlns:p14="http://schemas.microsoft.com/office/powerpoint/2010/main" val="56440514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idx="1"/>
          </p:nvPr>
        </p:nvSpPr>
        <p:spPr>
          <a:xfrm>
            <a:off x="457200" y="1600201"/>
            <a:ext cx="8229600" cy="3030232"/>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Sous-titre 2"/>
          <p:cNvSpPr>
            <a:spLocks noGrp="1"/>
          </p:cNvSpPr>
          <p:nvPr>
            <p:ph type="subTitle" idx="13"/>
          </p:nvPr>
        </p:nvSpPr>
        <p:spPr>
          <a:xfrm>
            <a:off x="457200" y="5038712"/>
            <a:ext cx="8229600" cy="929456"/>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smtClean="0"/>
          </a:p>
        </p:txBody>
      </p:sp>
      <p:sp>
        <p:nvSpPr>
          <p:cNvPr id="5" name="Espace réservé du numéro de diapositive 5"/>
          <p:cNvSpPr>
            <a:spLocks noGrp="1"/>
          </p:cNvSpPr>
          <p:nvPr>
            <p:ph type="sldNum" sz="quarter" idx="14"/>
          </p:nvPr>
        </p:nvSpPr>
        <p:spPr/>
        <p:txBody>
          <a:bodyPr/>
          <a:lstStyle>
            <a:lvl1pPr defTabSz="914400" fontAlgn="base">
              <a:spcBef>
                <a:spcPct val="0"/>
              </a:spcBef>
              <a:spcAft>
                <a:spcPct val="0"/>
              </a:spcAft>
              <a:defRPr/>
            </a:lvl1pPr>
          </a:lstStyle>
          <a:p>
            <a:pPr>
              <a:defRPr/>
            </a:pPr>
            <a:fld id="{B2AA041C-5ABD-4DBB-A638-473F6F3282E1}" type="slidenum">
              <a:rPr lang="fr-FR"/>
              <a:pPr>
                <a:defRPr/>
              </a:pPr>
              <a:t>‹N°›</a:t>
            </a:fld>
            <a:endParaRPr lang="fr-FR"/>
          </a:p>
        </p:txBody>
      </p:sp>
    </p:spTree>
    <p:extLst>
      <p:ext uri="{BB962C8B-B14F-4D97-AF65-F5344CB8AC3E}">
        <p14:creationId xmlns:p14="http://schemas.microsoft.com/office/powerpoint/2010/main" val="194658827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contenu 2"/>
          <p:cNvSpPr>
            <a:spLocks noGrp="1"/>
          </p:cNvSpPr>
          <p:nvPr>
            <p:ph sz="half" idx="1"/>
          </p:nvPr>
        </p:nvSpPr>
        <p:spPr>
          <a:xfrm>
            <a:off x="457200" y="1600200"/>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48200" y="1600200"/>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numéro de diapositive 6"/>
          <p:cNvSpPr>
            <a:spLocks noGrp="1"/>
          </p:cNvSpPr>
          <p:nvPr>
            <p:ph type="sldNum" sz="quarter" idx="10"/>
          </p:nvPr>
        </p:nvSpPr>
        <p:spPr/>
        <p:txBody>
          <a:bodyPr/>
          <a:lstStyle>
            <a:lvl1pPr defTabSz="914400" fontAlgn="base">
              <a:spcBef>
                <a:spcPct val="0"/>
              </a:spcBef>
              <a:spcAft>
                <a:spcPct val="0"/>
              </a:spcAft>
              <a:defRPr/>
            </a:lvl1pPr>
          </a:lstStyle>
          <a:p>
            <a:pPr>
              <a:defRPr/>
            </a:pPr>
            <a:fld id="{EE4AB0DD-B8FD-4620-A976-EEDE17FF328A}" type="slidenum">
              <a:rPr lang="fr-FR"/>
              <a:pPr>
                <a:defRPr/>
              </a:pPr>
              <a:t>‹N°›</a:t>
            </a:fld>
            <a:endParaRPr lang="fr-FR"/>
          </a:p>
        </p:txBody>
      </p:sp>
    </p:spTree>
    <p:extLst>
      <p:ext uri="{BB962C8B-B14F-4D97-AF65-F5344CB8AC3E}">
        <p14:creationId xmlns:p14="http://schemas.microsoft.com/office/powerpoint/2010/main" val="76448565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2800"/>
            </a:lvl1pPr>
          </a:lstStyle>
          <a:p>
            <a:r>
              <a:rPr lang="fr-FR" smtClean="0"/>
              <a:t>Modifiez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645025" y="1535113"/>
            <a:ext cx="4041775" cy="639762"/>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8"/>
          <p:cNvSpPr>
            <a:spLocks noGrp="1"/>
          </p:cNvSpPr>
          <p:nvPr>
            <p:ph type="sldNum" sz="quarter" idx="10"/>
          </p:nvPr>
        </p:nvSpPr>
        <p:spPr/>
        <p:txBody>
          <a:bodyPr/>
          <a:lstStyle>
            <a:lvl1pPr defTabSz="914400" fontAlgn="base">
              <a:spcBef>
                <a:spcPct val="0"/>
              </a:spcBef>
              <a:spcAft>
                <a:spcPct val="0"/>
              </a:spcAft>
              <a:defRPr/>
            </a:lvl1pPr>
          </a:lstStyle>
          <a:p>
            <a:pPr>
              <a:defRPr/>
            </a:pPr>
            <a:fld id="{29D73203-DF84-4DFF-A86C-806745438FD5}" type="slidenum">
              <a:rPr lang="fr-FR"/>
              <a:pPr>
                <a:defRPr/>
              </a:pPr>
              <a:t>‹N°›</a:t>
            </a:fld>
            <a:endParaRPr lang="fr-FR"/>
          </a:p>
        </p:txBody>
      </p:sp>
    </p:spTree>
    <p:extLst>
      <p:ext uri="{BB962C8B-B14F-4D97-AF65-F5344CB8AC3E}">
        <p14:creationId xmlns:p14="http://schemas.microsoft.com/office/powerpoint/2010/main" val="126536241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6"/>
          <p:cNvSpPr>
            <a:spLocks noGrp="1" noChangeArrowheads="1"/>
          </p:cNvSpPr>
          <p:nvPr>
            <p:ph type="sldNum" sz="quarter" idx="10"/>
          </p:nvPr>
        </p:nvSpPr>
        <p:spPr/>
        <p:txBody>
          <a:bodyPr/>
          <a:lstStyle>
            <a:lvl1pPr defTabSz="914400" fontAlgn="base">
              <a:spcBef>
                <a:spcPct val="0"/>
              </a:spcBef>
              <a:spcAft>
                <a:spcPct val="0"/>
              </a:spcAft>
              <a:defRPr/>
            </a:lvl1pPr>
          </a:lstStyle>
          <a:p>
            <a:pPr>
              <a:defRPr/>
            </a:pPr>
            <a:fld id="{BBE0C03D-9BF2-4F64-A4F5-0013745183CD}" type="slidenum">
              <a:rPr lang="fr-FR" altLang="fr-FR"/>
              <a:pPr>
                <a:defRPr/>
              </a:pPr>
              <a:t>‹N°›</a:t>
            </a:fld>
            <a:endParaRPr lang="fr-FR" altLang="fr-FR"/>
          </a:p>
        </p:txBody>
      </p:sp>
    </p:spTree>
    <p:extLst>
      <p:ext uri="{BB962C8B-B14F-4D97-AF65-F5344CB8AC3E}">
        <p14:creationId xmlns:p14="http://schemas.microsoft.com/office/powerpoint/2010/main" val="25594066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jpe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6" name="Espace réservé du numéro de diapositive 5"/>
          <p:cNvSpPr>
            <a:spLocks noGrp="1"/>
          </p:cNvSpPr>
          <p:nvPr>
            <p:ph type="sldNum" sz="quarter" idx="4"/>
          </p:nvPr>
        </p:nvSpPr>
        <p:spPr>
          <a:xfrm>
            <a:off x="3505200" y="6370638"/>
            <a:ext cx="2133600" cy="365125"/>
          </a:xfrm>
          <a:prstGeom prst="rect">
            <a:avLst/>
          </a:prstGeom>
        </p:spPr>
        <p:txBody>
          <a:bodyPr vert="horz" lIns="91440" tIns="45720" rIns="91440" bIns="45720" rtlCol="0" anchor="ctr"/>
          <a:lstStyle>
            <a:lvl1pPr algn="ctr" defTabSz="457200" fontAlgn="auto">
              <a:spcBef>
                <a:spcPts val="0"/>
              </a:spcBef>
              <a:spcAft>
                <a:spcPts val="0"/>
              </a:spcAft>
              <a:defRPr sz="1000">
                <a:solidFill>
                  <a:srgbClr val="4F504F">
                    <a:tint val="75000"/>
                  </a:srgbClr>
                </a:solidFill>
                <a:latin typeface="Helvetica" panose="020B0604020202020204" pitchFamily="34" charset="0"/>
                <a:cs typeface="Helvetica" panose="020B0604020202020204" pitchFamily="34" charset="0"/>
              </a:defRPr>
            </a:lvl1pPr>
          </a:lstStyle>
          <a:p>
            <a:pPr>
              <a:defRPr/>
            </a:pPr>
            <a:fld id="{06B6A64A-FAD6-452A-A943-60C9D586A7E2}" type="slidenum">
              <a:rPr lang="fr-FR"/>
              <a:pPr>
                <a:defRPr/>
              </a:pPr>
              <a:t>‹N°›</a:t>
            </a:fld>
            <a:endParaRPr lang="fr-FR" dirty="0"/>
          </a:p>
        </p:txBody>
      </p:sp>
      <p:cxnSp>
        <p:nvCxnSpPr>
          <p:cNvPr id="8" name="Connecteur droit 7"/>
          <p:cNvCxnSpPr/>
          <p:nvPr/>
        </p:nvCxnSpPr>
        <p:spPr>
          <a:xfrm>
            <a:off x="0" y="6288088"/>
            <a:ext cx="9144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pic>
        <p:nvPicPr>
          <p:cNvPr id="9" name="Image 1"/>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p:cNvSpPr txBox="1">
            <a:spLocks noChangeArrowheads="1"/>
          </p:cNvSpPr>
          <p:nvPr userDrawn="1"/>
        </p:nvSpPr>
        <p:spPr bwMode="auto">
          <a:xfrm>
            <a:off x="2190750" y="6627813"/>
            <a:ext cx="46799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a:solidFill>
                  <a:srgbClr val="6600CC"/>
                </a:solidFill>
                <a:latin typeface="Arial" pitchFamily="34" charset="0"/>
                <a:cs typeface="Arial" pitchFamily="34" charset="0"/>
              </a:defRPr>
            </a:lvl1pPr>
            <a:lvl2pPr marL="742950" indent="-285750" eaLnBrk="0" hangingPunct="0">
              <a:defRPr sz="900">
                <a:solidFill>
                  <a:srgbClr val="6600CC"/>
                </a:solidFill>
                <a:latin typeface="Arial" pitchFamily="34" charset="0"/>
                <a:cs typeface="Arial" pitchFamily="34" charset="0"/>
              </a:defRPr>
            </a:lvl2pPr>
            <a:lvl3pPr marL="1143000" indent="-228600" eaLnBrk="0" hangingPunct="0">
              <a:defRPr sz="900">
                <a:solidFill>
                  <a:srgbClr val="6600CC"/>
                </a:solidFill>
                <a:latin typeface="Arial" pitchFamily="34" charset="0"/>
                <a:cs typeface="Arial" pitchFamily="34" charset="0"/>
              </a:defRPr>
            </a:lvl3pPr>
            <a:lvl4pPr marL="1600200" indent="-228600" eaLnBrk="0" hangingPunct="0">
              <a:defRPr sz="900">
                <a:solidFill>
                  <a:srgbClr val="6600CC"/>
                </a:solidFill>
                <a:latin typeface="Arial" pitchFamily="34" charset="0"/>
                <a:cs typeface="Arial" pitchFamily="34" charset="0"/>
              </a:defRPr>
            </a:lvl4pPr>
            <a:lvl5pPr marL="2057400" indent="-228600" eaLnBrk="0" hangingPunct="0">
              <a:defRPr sz="900">
                <a:solidFill>
                  <a:srgbClr val="6600CC"/>
                </a:solidFill>
                <a:latin typeface="Arial" pitchFamily="34" charset="0"/>
                <a:cs typeface="Arial" pitchFamily="34" charset="0"/>
              </a:defRPr>
            </a:lvl5pPr>
            <a:lvl6pPr marL="2514600" indent="-228600" eaLnBrk="0" fontAlgn="base" hangingPunct="0">
              <a:spcBef>
                <a:spcPct val="0"/>
              </a:spcBef>
              <a:spcAft>
                <a:spcPct val="0"/>
              </a:spcAft>
              <a:defRPr sz="900">
                <a:solidFill>
                  <a:srgbClr val="6600CC"/>
                </a:solidFill>
                <a:latin typeface="Arial" pitchFamily="34" charset="0"/>
                <a:cs typeface="Arial" pitchFamily="34" charset="0"/>
              </a:defRPr>
            </a:lvl6pPr>
            <a:lvl7pPr marL="2971800" indent="-228600" eaLnBrk="0" fontAlgn="base" hangingPunct="0">
              <a:spcBef>
                <a:spcPct val="0"/>
              </a:spcBef>
              <a:spcAft>
                <a:spcPct val="0"/>
              </a:spcAft>
              <a:defRPr sz="900">
                <a:solidFill>
                  <a:srgbClr val="6600CC"/>
                </a:solidFill>
                <a:latin typeface="Arial" pitchFamily="34" charset="0"/>
                <a:cs typeface="Arial" pitchFamily="34" charset="0"/>
              </a:defRPr>
            </a:lvl7pPr>
            <a:lvl8pPr marL="3429000" indent="-228600" eaLnBrk="0" fontAlgn="base" hangingPunct="0">
              <a:spcBef>
                <a:spcPct val="0"/>
              </a:spcBef>
              <a:spcAft>
                <a:spcPct val="0"/>
              </a:spcAft>
              <a:defRPr sz="900">
                <a:solidFill>
                  <a:srgbClr val="6600CC"/>
                </a:solidFill>
                <a:latin typeface="Arial" pitchFamily="34" charset="0"/>
                <a:cs typeface="Arial" pitchFamily="34" charset="0"/>
              </a:defRPr>
            </a:lvl8pPr>
            <a:lvl9pPr marL="3886200" indent="-228600" eaLnBrk="0" fontAlgn="base" hangingPunct="0">
              <a:spcBef>
                <a:spcPct val="0"/>
              </a:spcBef>
              <a:spcAft>
                <a:spcPct val="0"/>
              </a:spcAft>
              <a:defRPr sz="900">
                <a:solidFill>
                  <a:srgbClr val="6600CC"/>
                </a:solidFill>
                <a:latin typeface="Arial" pitchFamily="34" charset="0"/>
                <a:cs typeface="Arial" pitchFamily="34" charset="0"/>
              </a:defRPr>
            </a:lvl9pPr>
          </a:lstStyle>
          <a:p>
            <a:pPr algn="ctr" eaLnBrk="1" hangingPunct="1">
              <a:defRPr/>
            </a:pPr>
            <a:r>
              <a:rPr lang="fr-FR" altLang="fr-FR" dirty="0" smtClean="0">
                <a:solidFill>
                  <a:schemeClr val="accent6">
                    <a:lumMod val="50000"/>
                  </a:schemeClr>
                </a:solidFill>
              </a:rPr>
              <a:t>Document à usage strictement interne ● NE PAS DIFFUSER AUX CLIENTS</a:t>
            </a:r>
          </a:p>
        </p:txBody>
      </p:sp>
    </p:spTree>
  </p:cSld>
  <p:clrMap bg1="lt1" tx1="dk1" bg2="lt2" tx2="dk2" accent1="accent1" accent2="accent2" accent3="accent3" accent4="accent4" accent5="accent5" accent6="accent6" hlink="hlink" folHlink="folHlink"/>
  <p:sldLayoutIdLst>
    <p:sldLayoutId id="2147490536" r:id="rId1"/>
    <p:sldLayoutId id="2147490537" r:id="rId2"/>
    <p:sldLayoutId id="2147490538" r:id="rId3"/>
    <p:sldLayoutId id="2147490539" r:id="rId4"/>
    <p:sldLayoutId id="2147490540" r:id="rId5"/>
    <p:sldLayoutId id="2147490541" r:id="rId6"/>
    <p:sldLayoutId id="2147490542" r:id="rId7"/>
    <p:sldLayoutId id="2147490543" r:id="rId8"/>
    <p:sldLayoutId id="2147490544" r:id="rId9"/>
  </p:sldLayoutIdLst>
  <p:timing>
    <p:tnLst>
      <p:par>
        <p:cTn id="1" dur="indefinite" restart="never" nodeType="tmRoot"/>
      </p:par>
    </p:tnLst>
  </p:timing>
  <p:hf hdr="0"/>
  <p:txStyles>
    <p:title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p:titleStyle>
    <p:body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2051"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6" name="Espace réservé du numéro de diapositive 5"/>
          <p:cNvSpPr>
            <a:spLocks noGrp="1"/>
          </p:cNvSpPr>
          <p:nvPr>
            <p:ph type="sldNum" sz="quarter" idx="4"/>
          </p:nvPr>
        </p:nvSpPr>
        <p:spPr>
          <a:xfrm>
            <a:off x="3505200" y="6370638"/>
            <a:ext cx="2133600" cy="365125"/>
          </a:xfrm>
          <a:prstGeom prst="rect">
            <a:avLst/>
          </a:prstGeom>
        </p:spPr>
        <p:txBody>
          <a:bodyPr vert="horz" lIns="91440" tIns="45720" rIns="91440" bIns="45720" rtlCol="0" anchor="ctr"/>
          <a:lstStyle>
            <a:lvl1pPr algn="ctr" defTabSz="457200" fontAlgn="auto">
              <a:spcBef>
                <a:spcPts val="0"/>
              </a:spcBef>
              <a:spcAft>
                <a:spcPts val="0"/>
              </a:spcAft>
              <a:defRPr sz="1000">
                <a:solidFill>
                  <a:srgbClr val="4F504F">
                    <a:tint val="75000"/>
                  </a:srgbClr>
                </a:solidFill>
                <a:latin typeface="Helvetica" panose="020B0604020202020204" pitchFamily="34" charset="0"/>
                <a:cs typeface="Helvetica" panose="020B0604020202020204" pitchFamily="34" charset="0"/>
              </a:defRPr>
            </a:lvl1pPr>
          </a:lstStyle>
          <a:p>
            <a:pPr>
              <a:defRPr/>
            </a:pPr>
            <a:fld id="{C0B93359-C3BE-4569-98F3-B37527330F8A}" type="slidenum">
              <a:rPr lang="fr-FR"/>
              <a:pPr>
                <a:defRPr/>
              </a:pPr>
              <a:t>‹N°›</a:t>
            </a:fld>
            <a:endParaRPr lang="fr-FR" dirty="0"/>
          </a:p>
        </p:txBody>
      </p:sp>
      <p:cxnSp>
        <p:nvCxnSpPr>
          <p:cNvPr id="8" name="Connecteur droit 7"/>
          <p:cNvCxnSpPr/>
          <p:nvPr/>
        </p:nvCxnSpPr>
        <p:spPr>
          <a:xfrm>
            <a:off x="0" y="6288088"/>
            <a:ext cx="9144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pic>
        <p:nvPicPr>
          <p:cNvPr id="9" name="Image 1"/>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p:cNvSpPr txBox="1">
            <a:spLocks noChangeArrowheads="1"/>
          </p:cNvSpPr>
          <p:nvPr userDrawn="1"/>
        </p:nvSpPr>
        <p:spPr bwMode="auto">
          <a:xfrm>
            <a:off x="2190750" y="6627813"/>
            <a:ext cx="46799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a:solidFill>
                  <a:srgbClr val="6600CC"/>
                </a:solidFill>
                <a:latin typeface="Arial" pitchFamily="34" charset="0"/>
                <a:cs typeface="Arial" pitchFamily="34" charset="0"/>
              </a:defRPr>
            </a:lvl1pPr>
            <a:lvl2pPr marL="742950" indent="-285750" eaLnBrk="0" hangingPunct="0">
              <a:defRPr sz="900">
                <a:solidFill>
                  <a:srgbClr val="6600CC"/>
                </a:solidFill>
                <a:latin typeface="Arial" pitchFamily="34" charset="0"/>
                <a:cs typeface="Arial" pitchFamily="34" charset="0"/>
              </a:defRPr>
            </a:lvl2pPr>
            <a:lvl3pPr marL="1143000" indent="-228600" eaLnBrk="0" hangingPunct="0">
              <a:defRPr sz="900">
                <a:solidFill>
                  <a:srgbClr val="6600CC"/>
                </a:solidFill>
                <a:latin typeface="Arial" pitchFamily="34" charset="0"/>
                <a:cs typeface="Arial" pitchFamily="34" charset="0"/>
              </a:defRPr>
            </a:lvl3pPr>
            <a:lvl4pPr marL="1600200" indent="-228600" eaLnBrk="0" hangingPunct="0">
              <a:defRPr sz="900">
                <a:solidFill>
                  <a:srgbClr val="6600CC"/>
                </a:solidFill>
                <a:latin typeface="Arial" pitchFamily="34" charset="0"/>
                <a:cs typeface="Arial" pitchFamily="34" charset="0"/>
              </a:defRPr>
            </a:lvl4pPr>
            <a:lvl5pPr marL="2057400" indent="-228600" eaLnBrk="0" hangingPunct="0">
              <a:defRPr sz="900">
                <a:solidFill>
                  <a:srgbClr val="6600CC"/>
                </a:solidFill>
                <a:latin typeface="Arial" pitchFamily="34" charset="0"/>
                <a:cs typeface="Arial" pitchFamily="34" charset="0"/>
              </a:defRPr>
            </a:lvl5pPr>
            <a:lvl6pPr marL="2514600" indent="-228600" eaLnBrk="0" fontAlgn="base" hangingPunct="0">
              <a:spcBef>
                <a:spcPct val="0"/>
              </a:spcBef>
              <a:spcAft>
                <a:spcPct val="0"/>
              </a:spcAft>
              <a:defRPr sz="900">
                <a:solidFill>
                  <a:srgbClr val="6600CC"/>
                </a:solidFill>
                <a:latin typeface="Arial" pitchFamily="34" charset="0"/>
                <a:cs typeface="Arial" pitchFamily="34" charset="0"/>
              </a:defRPr>
            </a:lvl6pPr>
            <a:lvl7pPr marL="2971800" indent="-228600" eaLnBrk="0" fontAlgn="base" hangingPunct="0">
              <a:spcBef>
                <a:spcPct val="0"/>
              </a:spcBef>
              <a:spcAft>
                <a:spcPct val="0"/>
              </a:spcAft>
              <a:defRPr sz="900">
                <a:solidFill>
                  <a:srgbClr val="6600CC"/>
                </a:solidFill>
                <a:latin typeface="Arial" pitchFamily="34" charset="0"/>
                <a:cs typeface="Arial" pitchFamily="34" charset="0"/>
              </a:defRPr>
            </a:lvl7pPr>
            <a:lvl8pPr marL="3429000" indent="-228600" eaLnBrk="0" fontAlgn="base" hangingPunct="0">
              <a:spcBef>
                <a:spcPct val="0"/>
              </a:spcBef>
              <a:spcAft>
                <a:spcPct val="0"/>
              </a:spcAft>
              <a:defRPr sz="900">
                <a:solidFill>
                  <a:srgbClr val="6600CC"/>
                </a:solidFill>
                <a:latin typeface="Arial" pitchFamily="34" charset="0"/>
                <a:cs typeface="Arial" pitchFamily="34" charset="0"/>
              </a:defRPr>
            </a:lvl8pPr>
            <a:lvl9pPr marL="3886200" indent="-228600" eaLnBrk="0" fontAlgn="base" hangingPunct="0">
              <a:spcBef>
                <a:spcPct val="0"/>
              </a:spcBef>
              <a:spcAft>
                <a:spcPct val="0"/>
              </a:spcAft>
              <a:defRPr sz="900">
                <a:solidFill>
                  <a:srgbClr val="6600CC"/>
                </a:solidFill>
                <a:latin typeface="Arial" pitchFamily="34" charset="0"/>
                <a:cs typeface="Arial" pitchFamily="34" charset="0"/>
              </a:defRPr>
            </a:lvl9pPr>
          </a:lstStyle>
          <a:p>
            <a:pPr algn="ctr" eaLnBrk="1" hangingPunct="1">
              <a:defRPr/>
            </a:pPr>
            <a:r>
              <a:rPr lang="fr-FR" altLang="fr-FR" dirty="0" smtClean="0">
                <a:solidFill>
                  <a:schemeClr val="accent6">
                    <a:lumMod val="50000"/>
                  </a:schemeClr>
                </a:solidFill>
              </a:rPr>
              <a:t>Document à usage strictement interne ● NE PAS DIFFUSER AUX CLIENTS</a:t>
            </a:r>
          </a:p>
        </p:txBody>
      </p:sp>
    </p:spTree>
  </p:cSld>
  <p:clrMap bg1="lt1" tx1="dk1" bg2="lt2" tx2="dk2" accent1="accent1" accent2="accent2" accent3="accent3" accent4="accent4" accent5="accent5" accent6="accent6" hlink="hlink" folHlink="folHlink"/>
  <p:sldLayoutIdLst>
    <p:sldLayoutId id="2147490545" r:id="rId1"/>
    <p:sldLayoutId id="2147490546" r:id="rId2"/>
    <p:sldLayoutId id="2147490547" r:id="rId3"/>
    <p:sldLayoutId id="2147490548" r:id="rId4"/>
    <p:sldLayoutId id="2147490549" r:id="rId5"/>
    <p:sldLayoutId id="2147490550" r:id="rId6"/>
    <p:sldLayoutId id="2147490551" r:id="rId7"/>
    <p:sldLayoutId id="2147490552" r:id="rId8"/>
    <p:sldLayoutId id="2147490553" r:id="rId9"/>
  </p:sldLayoutIdLst>
  <p:timing>
    <p:tnLst>
      <p:par>
        <p:cTn id="1" dur="indefinite" restart="never" nodeType="tmRoot"/>
      </p:par>
    </p:tnLst>
  </p:timing>
  <p:hf hdr="0"/>
  <p:txStyles>
    <p:title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p:titleStyle>
    <p:body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274638"/>
            <a:ext cx="9144000" cy="1143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075"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6" name="Espace réservé du numéro de diapositive 5"/>
          <p:cNvSpPr>
            <a:spLocks noGrp="1"/>
          </p:cNvSpPr>
          <p:nvPr>
            <p:ph type="sldNum" sz="quarter" idx="4"/>
          </p:nvPr>
        </p:nvSpPr>
        <p:spPr>
          <a:xfrm>
            <a:off x="3505200" y="6370638"/>
            <a:ext cx="2133600" cy="365125"/>
          </a:xfrm>
          <a:prstGeom prst="rect">
            <a:avLst/>
          </a:prstGeom>
        </p:spPr>
        <p:txBody>
          <a:bodyPr vert="horz" lIns="91440" tIns="45720" rIns="91440" bIns="45720" rtlCol="0" anchor="ctr"/>
          <a:lstStyle>
            <a:lvl1pPr algn="ctr" defTabSz="457200" fontAlgn="auto">
              <a:spcBef>
                <a:spcPts val="0"/>
              </a:spcBef>
              <a:spcAft>
                <a:spcPts val="0"/>
              </a:spcAft>
              <a:defRPr sz="1000">
                <a:solidFill>
                  <a:srgbClr val="4F504F">
                    <a:tint val="75000"/>
                  </a:srgbClr>
                </a:solidFill>
                <a:latin typeface="Helvetica" panose="020B0604020202020204" pitchFamily="34" charset="0"/>
                <a:cs typeface="Helvetica" panose="020B0604020202020204" pitchFamily="34" charset="0"/>
              </a:defRPr>
            </a:lvl1pPr>
          </a:lstStyle>
          <a:p>
            <a:pPr>
              <a:defRPr/>
            </a:pPr>
            <a:fld id="{A70B9EFD-87D5-4B3D-AEAF-8B0F05FF006A}" type="slidenum">
              <a:rPr lang="fr-FR"/>
              <a:pPr>
                <a:defRPr/>
              </a:pPr>
              <a:t>‹N°›</a:t>
            </a:fld>
            <a:endParaRPr lang="fr-FR" dirty="0"/>
          </a:p>
        </p:txBody>
      </p:sp>
      <p:cxnSp>
        <p:nvCxnSpPr>
          <p:cNvPr id="8" name="Connecteur droit 7"/>
          <p:cNvCxnSpPr/>
          <p:nvPr/>
        </p:nvCxnSpPr>
        <p:spPr>
          <a:xfrm>
            <a:off x="0" y="6288088"/>
            <a:ext cx="9144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pic>
        <p:nvPicPr>
          <p:cNvPr id="9" name="Image 1"/>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p:cNvSpPr txBox="1">
            <a:spLocks noChangeArrowheads="1"/>
          </p:cNvSpPr>
          <p:nvPr userDrawn="1"/>
        </p:nvSpPr>
        <p:spPr bwMode="auto">
          <a:xfrm>
            <a:off x="2190750" y="6627813"/>
            <a:ext cx="46799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900">
                <a:solidFill>
                  <a:srgbClr val="6600CC"/>
                </a:solidFill>
                <a:latin typeface="Arial" pitchFamily="34" charset="0"/>
                <a:cs typeface="Arial" pitchFamily="34" charset="0"/>
              </a:defRPr>
            </a:lvl1pPr>
            <a:lvl2pPr marL="742950" indent="-285750" eaLnBrk="0" hangingPunct="0">
              <a:defRPr sz="900">
                <a:solidFill>
                  <a:srgbClr val="6600CC"/>
                </a:solidFill>
                <a:latin typeface="Arial" pitchFamily="34" charset="0"/>
                <a:cs typeface="Arial" pitchFamily="34" charset="0"/>
              </a:defRPr>
            </a:lvl2pPr>
            <a:lvl3pPr marL="1143000" indent="-228600" eaLnBrk="0" hangingPunct="0">
              <a:defRPr sz="900">
                <a:solidFill>
                  <a:srgbClr val="6600CC"/>
                </a:solidFill>
                <a:latin typeface="Arial" pitchFamily="34" charset="0"/>
                <a:cs typeface="Arial" pitchFamily="34" charset="0"/>
              </a:defRPr>
            </a:lvl3pPr>
            <a:lvl4pPr marL="1600200" indent="-228600" eaLnBrk="0" hangingPunct="0">
              <a:defRPr sz="900">
                <a:solidFill>
                  <a:srgbClr val="6600CC"/>
                </a:solidFill>
                <a:latin typeface="Arial" pitchFamily="34" charset="0"/>
                <a:cs typeface="Arial" pitchFamily="34" charset="0"/>
              </a:defRPr>
            </a:lvl4pPr>
            <a:lvl5pPr marL="2057400" indent="-228600" eaLnBrk="0" hangingPunct="0">
              <a:defRPr sz="900">
                <a:solidFill>
                  <a:srgbClr val="6600CC"/>
                </a:solidFill>
                <a:latin typeface="Arial" pitchFamily="34" charset="0"/>
                <a:cs typeface="Arial" pitchFamily="34" charset="0"/>
              </a:defRPr>
            </a:lvl5pPr>
            <a:lvl6pPr marL="2514600" indent="-228600" eaLnBrk="0" fontAlgn="base" hangingPunct="0">
              <a:spcBef>
                <a:spcPct val="0"/>
              </a:spcBef>
              <a:spcAft>
                <a:spcPct val="0"/>
              </a:spcAft>
              <a:defRPr sz="900">
                <a:solidFill>
                  <a:srgbClr val="6600CC"/>
                </a:solidFill>
                <a:latin typeface="Arial" pitchFamily="34" charset="0"/>
                <a:cs typeface="Arial" pitchFamily="34" charset="0"/>
              </a:defRPr>
            </a:lvl6pPr>
            <a:lvl7pPr marL="2971800" indent="-228600" eaLnBrk="0" fontAlgn="base" hangingPunct="0">
              <a:spcBef>
                <a:spcPct val="0"/>
              </a:spcBef>
              <a:spcAft>
                <a:spcPct val="0"/>
              </a:spcAft>
              <a:defRPr sz="900">
                <a:solidFill>
                  <a:srgbClr val="6600CC"/>
                </a:solidFill>
                <a:latin typeface="Arial" pitchFamily="34" charset="0"/>
                <a:cs typeface="Arial" pitchFamily="34" charset="0"/>
              </a:defRPr>
            </a:lvl7pPr>
            <a:lvl8pPr marL="3429000" indent="-228600" eaLnBrk="0" fontAlgn="base" hangingPunct="0">
              <a:spcBef>
                <a:spcPct val="0"/>
              </a:spcBef>
              <a:spcAft>
                <a:spcPct val="0"/>
              </a:spcAft>
              <a:defRPr sz="900">
                <a:solidFill>
                  <a:srgbClr val="6600CC"/>
                </a:solidFill>
                <a:latin typeface="Arial" pitchFamily="34" charset="0"/>
                <a:cs typeface="Arial" pitchFamily="34" charset="0"/>
              </a:defRPr>
            </a:lvl8pPr>
            <a:lvl9pPr marL="3886200" indent="-228600" eaLnBrk="0" fontAlgn="base" hangingPunct="0">
              <a:spcBef>
                <a:spcPct val="0"/>
              </a:spcBef>
              <a:spcAft>
                <a:spcPct val="0"/>
              </a:spcAft>
              <a:defRPr sz="900">
                <a:solidFill>
                  <a:srgbClr val="6600CC"/>
                </a:solidFill>
                <a:latin typeface="Arial" pitchFamily="34" charset="0"/>
                <a:cs typeface="Arial" pitchFamily="34" charset="0"/>
              </a:defRPr>
            </a:lvl9pPr>
          </a:lstStyle>
          <a:p>
            <a:pPr algn="ctr" eaLnBrk="1" hangingPunct="1">
              <a:defRPr/>
            </a:pPr>
            <a:r>
              <a:rPr lang="fr-FR" altLang="fr-FR" dirty="0" smtClean="0">
                <a:solidFill>
                  <a:schemeClr val="accent6">
                    <a:lumMod val="50000"/>
                  </a:schemeClr>
                </a:solidFill>
              </a:rPr>
              <a:t>Document à usage strictement interne ● NE PAS DIFFUSER AUX CLIENTS</a:t>
            </a:r>
          </a:p>
        </p:txBody>
      </p:sp>
    </p:spTree>
  </p:cSld>
  <p:clrMap bg1="lt1" tx1="dk1" bg2="lt2" tx2="dk2" accent1="accent1" accent2="accent2" accent3="accent3" accent4="accent4" accent5="accent5" accent6="accent6" hlink="hlink" folHlink="folHlink"/>
  <p:sldLayoutIdLst>
    <p:sldLayoutId id="2147490554" r:id="rId1"/>
    <p:sldLayoutId id="2147490555" r:id="rId2"/>
    <p:sldLayoutId id="2147490556" r:id="rId3"/>
    <p:sldLayoutId id="2147490557" r:id="rId4"/>
    <p:sldLayoutId id="2147490558" r:id="rId5"/>
    <p:sldLayoutId id="2147490559" r:id="rId6"/>
    <p:sldLayoutId id="2147490560" r:id="rId7"/>
    <p:sldLayoutId id="2147490561" r:id="rId8"/>
    <p:sldLayoutId id="2147490562" r:id="rId9"/>
  </p:sldLayoutIdLst>
  <p:timing>
    <p:tnLst>
      <p:par>
        <p:cTn id="1" dur="indefinite" restart="never" nodeType="tmRoot"/>
      </p:par>
    </p:tnLst>
  </p:timing>
  <p:hf hdr="0"/>
  <p:txStyles>
    <p:titleStyle>
      <a:lvl1pPr algn="ctr" defTabSz="457200" rtl="0" eaLnBrk="0" fontAlgn="base" hangingPunct="0">
        <a:spcBef>
          <a:spcPct val="0"/>
        </a:spcBef>
        <a:spcAft>
          <a:spcPct val="0"/>
        </a:spcAft>
        <a:defRPr sz="2800" kern="1200" cap="all">
          <a:solidFill>
            <a:srgbClr val="CD0920"/>
          </a:solidFill>
          <a:latin typeface="Franklin Gothic Medium"/>
          <a:ea typeface="Franklin Gothic Medium" pitchFamily="34" charset="0"/>
          <a:cs typeface="Franklin Gothic Medium"/>
        </a:defRPr>
      </a:lvl1pPr>
      <a:lvl2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2pPr>
      <a:lvl3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3pPr>
      <a:lvl4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4pPr>
      <a:lvl5pPr algn="ctr" defTabSz="457200" rtl="0" eaLnBrk="0" fontAlgn="base" hangingPunct="0">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5pPr>
      <a:lvl6pPr marL="4572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6pPr>
      <a:lvl7pPr marL="9144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7pPr>
      <a:lvl8pPr marL="13716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8pPr>
      <a:lvl9pPr marL="1828800" algn="ctr" defTabSz="457200" rtl="0" fontAlgn="base">
        <a:spcBef>
          <a:spcPct val="0"/>
        </a:spcBef>
        <a:spcAft>
          <a:spcPct val="0"/>
        </a:spcAft>
        <a:defRPr sz="2800">
          <a:solidFill>
            <a:srgbClr val="CD0920"/>
          </a:solidFill>
          <a:latin typeface="Franklin Gothic Medium" pitchFamily="34" charset="0"/>
          <a:ea typeface="Franklin Gothic Medium" pitchFamily="34" charset="0"/>
          <a:cs typeface="Franklin Gothic Medium" pitchFamily="34" charset="0"/>
        </a:defRPr>
      </a:lvl9pPr>
    </p:titleStyle>
    <p:body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jpeg"/><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Services\Fme\Fcommun\fme3\Caisses Régionales\Client\_BPCE\Deal\2018\01 - Grand Public\01 - Helios Avril 2028\shutterstock_39713920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538"/>
          <a:stretch/>
        </p:blipFill>
        <p:spPr bwMode="auto">
          <a:xfrm>
            <a:off x="-11114" y="-17859"/>
            <a:ext cx="9155113" cy="5819348"/>
          </a:xfrm>
          <a:prstGeom prst="rect">
            <a:avLst/>
          </a:prstGeom>
          <a:noFill/>
          <a:extLst>
            <a:ext uri="{909E8E84-426E-40DD-AFC4-6F175D3DCCD1}">
              <a14:hiddenFill xmlns:a14="http://schemas.microsoft.com/office/drawing/2010/main">
                <a:solidFill>
                  <a:srgbClr val="FFFFFF"/>
                </a:solidFill>
              </a14:hiddenFill>
            </a:ext>
          </a:extLst>
        </p:spPr>
      </p:pic>
      <p:sp>
        <p:nvSpPr>
          <p:cNvPr id="31749"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70770610-8D72-4474-9C39-FC336BF76A7C}" type="slidenum">
              <a:rPr lang="fr-FR" altLang="fr-FR" sz="1000" smtClean="0">
                <a:solidFill>
                  <a:srgbClr val="979797"/>
                </a:solidFill>
                <a:cs typeface="Arial" pitchFamily="34" charset="0"/>
              </a:rPr>
              <a:pPr eaLnBrk="1" hangingPunct="1">
                <a:spcBef>
                  <a:spcPct val="0"/>
                </a:spcBef>
                <a:buClrTx/>
                <a:buSzTx/>
                <a:buFontTx/>
                <a:buNone/>
              </a:pPr>
              <a:t>1</a:t>
            </a:fld>
            <a:endParaRPr lang="fr-FR" altLang="fr-FR" sz="1000" dirty="0" smtClean="0">
              <a:solidFill>
                <a:srgbClr val="979797"/>
              </a:solidFill>
              <a:cs typeface="Arial" pitchFamily="34" charset="0"/>
            </a:endParaRPr>
          </a:p>
        </p:txBody>
      </p:sp>
      <p:sp>
        <p:nvSpPr>
          <p:cNvPr id="31751" name="Text Box 4"/>
          <p:cNvSpPr txBox="1">
            <a:spLocks noChangeArrowheads="1"/>
          </p:cNvSpPr>
          <p:nvPr/>
        </p:nvSpPr>
        <p:spPr bwMode="auto">
          <a:xfrm>
            <a:off x="182563" y="476672"/>
            <a:ext cx="3813374" cy="5324817"/>
          </a:xfrm>
          <a:prstGeom prst="rect">
            <a:avLst/>
          </a:prstGeom>
          <a:solidFill>
            <a:schemeClr val="bg2">
              <a:alpha val="71000"/>
            </a:schemeClr>
          </a:solidFill>
          <a:ln>
            <a:noFill/>
          </a:ln>
          <a:extLst/>
        </p:spPr>
        <p:txBody>
          <a:bodyPr lIns="18000" rIns="18000" anchor="ct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50000"/>
              </a:spcBef>
              <a:buClrTx/>
              <a:buSzTx/>
              <a:buFontTx/>
              <a:buNone/>
            </a:pPr>
            <a:endParaRPr lang="fr-FR" altLang="fr-FR" sz="900" b="1" dirty="0">
              <a:solidFill>
                <a:schemeClr val="tx1"/>
              </a:solidFill>
              <a:cs typeface="Times" pitchFamily="18" charset="0"/>
            </a:endParaRPr>
          </a:p>
        </p:txBody>
      </p:sp>
      <p:sp>
        <p:nvSpPr>
          <p:cNvPr id="11" name="Text Box 8"/>
          <p:cNvSpPr txBox="1">
            <a:spLocks noChangeArrowheads="1"/>
          </p:cNvSpPr>
          <p:nvPr/>
        </p:nvSpPr>
        <p:spPr bwMode="auto">
          <a:xfrm>
            <a:off x="258357" y="4807599"/>
            <a:ext cx="27447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rIns="18000"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defRPr/>
            </a:pPr>
            <a:r>
              <a:rPr lang="fr-FR" sz="900" b="1" dirty="0">
                <a:latin typeface="+mn-lt"/>
                <a:cs typeface="Times" pitchFamily="18" charset="0"/>
              </a:rPr>
              <a:t>Votre contact </a:t>
            </a:r>
            <a:r>
              <a:rPr lang="fr-FR" sz="900" b="1" dirty="0" smtClean="0">
                <a:latin typeface="+mn-lt"/>
                <a:cs typeface="Times" pitchFamily="18" charset="0"/>
              </a:rPr>
              <a:t>Banque de la Grande Clientèle</a:t>
            </a:r>
            <a:endParaRPr lang="fr-FR" sz="900" b="1" dirty="0">
              <a:latin typeface="+mn-lt"/>
              <a:cs typeface="Times" pitchFamily="18" charset="0"/>
            </a:endParaRPr>
          </a:p>
          <a:p>
            <a:pPr>
              <a:spcBef>
                <a:spcPct val="50000"/>
              </a:spcBef>
              <a:defRPr/>
            </a:pPr>
            <a:r>
              <a:rPr lang="fr-FR" sz="900" dirty="0" smtClean="0">
                <a:latin typeface="+mn-lt"/>
                <a:cs typeface="Times" pitchFamily="18" charset="0"/>
              </a:rPr>
              <a:t>animation@natixis.com</a:t>
            </a:r>
            <a:endParaRPr lang="fr-FR" sz="900" dirty="0">
              <a:latin typeface="+mn-lt"/>
              <a:cs typeface="Times" pitchFamily="18" charset="0"/>
            </a:endParaRPr>
          </a:p>
          <a:p>
            <a:pPr>
              <a:spcBef>
                <a:spcPct val="50000"/>
              </a:spcBef>
              <a:defRPr/>
            </a:pPr>
            <a:r>
              <a:rPr lang="fr-FR" sz="800" dirty="0" smtClean="0">
                <a:latin typeface="+mn-lt"/>
                <a:cs typeface="Times" pitchFamily="18" charset="0"/>
              </a:rPr>
              <a:t>01.58.55.92.98</a:t>
            </a:r>
            <a:endParaRPr lang="fr-FR" sz="800" dirty="0">
              <a:latin typeface="+mn-lt"/>
              <a:cs typeface="Times" pitchFamily="18" charset="0"/>
            </a:endParaRPr>
          </a:p>
        </p:txBody>
      </p:sp>
      <p:sp>
        <p:nvSpPr>
          <p:cNvPr id="13" name="Rectangle 3"/>
          <p:cNvSpPr>
            <a:spLocks noChangeArrowheads="1"/>
          </p:cNvSpPr>
          <p:nvPr/>
        </p:nvSpPr>
        <p:spPr bwMode="auto">
          <a:xfrm>
            <a:off x="6013450" y="3717131"/>
            <a:ext cx="2879725" cy="2016125"/>
          </a:xfrm>
          <a:prstGeom prst="rect">
            <a:avLst/>
          </a:prstGeom>
          <a:solidFill>
            <a:schemeClr val="bg2">
              <a:alpha val="71000"/>
            </a:schemeClr>
          </a:solidFill>
          <a:ln w="9525" algn="ctr">
            <a:noFill/>
            <a:miter lim="800000"/>
            <a:headEnd/>
            <a:tailEnd/>
          </a:ln>
          <a:extLst/>
        </p:spPr>
        <p:txBody>
          <a:bodyPr lIns="0" rIns="18000"/>
          <a:lstStyle/>
          <a:p>
            <a:pPr algn="ctr">
              <a:lnSpc>
                <a:spcPts val="1100"/>
              </a:lnSpc>
              <a:spcBef>
                <a:spcPct val="50000"/>
              </a:spcBef>
              <a:buClr>
                <a:srgbClr val="64A8D7"/>
              </a:buClr>
              <a:buFont typeface="Wingdings" pitchFamily="2" charset="2"/>
              <a:buNone/>
              <a:defRPr/>
            </a:pPr>
            <a:r>
              <a:rPr lang="fr-FR" b="1" dirty="0">
                <a:solidFill>
                  <a:srgbClr val="C00000"/>
                </a:solidFill>
                <a:latin typeface="+mn-lt"/>
                <a:cs typeface="Calibri" panose="020F0502020204030204" pitchFamily="34" charset="0"/>
              </a:rPr>
              <a:t>Document à usage strictement interne</a:t>
            </a:r>
            <a:r>
              <a:rPr lang="fr-FR" dirty="0">
                <a:solidFill>
                  <a:srgbClr val="C00000"/>
                </a:solidFill>
                <a:latin typeface="+mn-lt"/>
                <a:cs typeface="Calibri" panose="020F0502020204030204" pitchFamily="34" charset="0"/>
              </a:rPr>
              <a:t>  </a:t>
            </a:r>
          </a:p>
          <a:p>
            <a:pPr algn="ctr">
              <a:lnSpc>
                <a:spcPts val="1100"/>
              </a:lnSpc>
              <a:spcBef>
                <a:spcPct val="50000"/>
              </a:spcBef>
              <a:buClr>
                <a:srgbClr val="64A8D7"/>
              </a:buClr>
              <a:buFont typeface="Wingdings" pitchFamily="2" charset="2"/>
              <a:buNone/>
              <a:defRPr/>
            </a:pPr>
            <a:r>
              <a:rPr lang="fr-FR" b="1" dirty="0">
                <a:solidFill>
                  <a:srgbClr val="C00000"/>
                </a:solidFill>
                <a:latin typeface="+mn-lt"/>
                <a:cs typeface="Calibri" panose="020F0502020204030204" pitchFamily="34" charset="0"/>
              </a:rPr>
              <a:t>NE PAS REMETTRE AUX CLIENTS</a:t>
            </a:r>
            <a:r>
              <a:rPr lang="fr-FR" dirty="0">
                <a:solidFill>
                  <a:srgbClr val="C00000"/>
                </a:solidFill>
                <a:latin typeface="+mn-lt"/>
                <a:cs typeface="Calibri" panose="020F0502020204030204" pitchFamily="34" charset="0"/>
              </a:rPr>
              <a:t>  </a:t>
            </a:r>
          </a:p>
          <a:p>
            <a:pPr algn="ctr">
              <a:lnSpc>
                <a:spcPts val="900"/>
              </a:lnSpc>
              <a:spcBef>
                <a:spcPct val="50000"/>
              </a:spcBef>
              <a:buClr>
                <a:srgbClr val="64A8D7"/>
              </a:buClr>
              <a:buFont typeface="Wingdings" pitchFamily="2" charset="2"/>
              <a:buNone/>
              <a:defRPr/>
            </a:pPr>
            <a:r>
              <a:rPr lang="fr-FR" dirty="0">
                <a:solidFill>
                  <a:srgbClr val="C00000"/>
                </a:solidFill>
                <a:latin typeface="+mn-lt"/>
                <a:cs typeface="Calibri" panose="020F0502020204030204" pitchFamily="34" charset="0"/>
              </a:rPr>
              <a:t>● </a:t>
            </a:r>
          </a:p>
          <a:p>
            <a:pPr algn="ctr">
              <a:lnSpc>
                <a:spcPts val="900"/>
              </a:lnSpc>
              <a:spcBef>
                <a:spcPct val="50000"/>
              </a:spcBef>
              <a:buClr>
                <a:srgbClr val="64A8D7"/>
              </a:buClr>
              <a:buFont typeface="Wingdings" pitchFamily="2" charset="2"/>
              <a:buNone/>
              <a:defRPr/>
            </a:pPr>
            <a:r>
              <a:rPr lang="fr-FR" dirty="0">
                <a:solidFill>
                  <a:srgbClr val="C00000"/>
                </a:solidFill>
                <a:latin typeface="+mn-lt"/>
                <a:cs typeface="Calibri" panose="020F0502020204030204" pitchFamily="34" charset="0"/>
              </a:rPr>
              <a:t>Offre exclusivement </a:t>
            </a:r>
            <a:r>
              <a:rPr lang="fr-FR" b="1" dirty="0">
                <a:solidFill>
                  <a:srgbClr val="C00000"/>
                </a:solidFill>
                <a:latin typeface="+mn-lt"/>
                <a:cs typeface="Calibri" panose="020F0502020204030204" pitchFamily="34" charset="0"/>
              </a:rPr>
              <a:t>dédiée à la clientèle des marchés particuliers</a:t>
            </a:r>
          </a:p>
          <a:p>
            <a:pPr algn="ctr">
              <a:lnSpc>
                <a:spcPts val="900"/>
              </a:lnSpc>
              <a:spcBef>
                <a:spcPct val="50000"/>
              </a:spcBef>
              <a:buClr>
                <a:srgbClr val="64A8D7"/>
              </a:buClr>
              <a:buFont typeface="Wingdings" pitchFamily="2" charset="2"/>
              <a:buNone/>
              <a:defRPr/>
            </a:pPr>
            <a:r>
              <a:rPr lang="fr-FR" dirty="0">
                <a:solidFill>
                  <a:srgbClr val="C00000"/>
                </a:solidFill>
                <a:latin typeface="+mn-lt"/>
                <a:cs typeface="Calibri" panose="020F0502020204030204" pitchFamily="34" charset="0"/>
              </a:rPr>
              <a:t>● </a:t>
            </a:r>
          </a:p>
          <a:p>
            <a:pPr algn="ctr">
              <a:lnSpc>
                <a:spcPts val="900"/>
              </a:lnSpc>
              <a:spcBef>
                <a:spcPct val="50000"/>
              </a:spcBef>
              <a:buClr>
                <a:srgbClr val="64A8D7"/>
              </a:buClr>
              <a:buFont typeface="Wingdings" pitchFamily="2" charset="2"/>
              <a:buNone/>
              <a:defRPr/>
            </a:pPr>
            <a:r>
              <a:rPr lang="fr-FR" dirty="0">
                <a:solidFill>
                  <a:srgbClr val="C00000"/>
                </a:solidFill>
                <a:latin typeface="+mn-lt"/>
                <a:cs typeface="Calibri" panose="020F0502020204030204" pitchFamily="34" charset="0"/>
              </a:rPr>
              <a:t>Cette présentation est sans valeur contractuelle et ne constitue pas un conseil en investissement</a:t>
            </a:r>
          </a:p>
          <a:p>
            <a:pPr algn="ctr">
              <a:lnSpc>
                <a:spcPts val="900"/>
              </a:lnSpc>
              <a:spcBef>
                <a:spcPct val="50000"/>
              </a:spcBef>
              <a:buClr>
                <a:srgbClr val="64A8D7"/>
              </a:buClr>
              <a:buFont typeface="Wingdings" pitchFamily="2" charset="2"/>
              <a:buNone/>
              <a:defRPr/>
            </a:pPr>
            <a:r>
              <a:rPr lang="fr-FR" dirty="0">
                <a:solidFill>
                  <a:srgbClr val="C00000"/>
                </a:solidFill>
                <a:latin typeface="+mn-lt"/>
                <a:cs typeface="Calibri" panose="020F0502020204030204" pitchFamily="34" charset="0"/>
              </a:rPr>
              <a:t>● </a:t>
            </a:r>
          </a:p>
          <a:p>
            <a:pPr algn="ctr">
              <a:lnSpc>
                <a:spcPts val="900"/>
              </a:lnSpc>
              <a:spcBef>
                <a:spcPct val="50000"/>
              </a:spcBef>
              <a:buClr>
                <a:srgbClr val="64A8D7"/>
              </a:buClr>
              <a:buFont typeface="Wingdings" pitchFamily="2" charset="2"/>
              <a:buNone/>
              <a:defRPr/>
            </a:pPr>
            <a:r>
              <a:rPr lang="fr-FR" spc="-50" dirty="0">
                <a:solidFill>
                  <a:srgbClr val="C00000"/>
                </a:solidFill>
                <a:latin typeface="+mn-lt"/>
                <a:cs typeface="Calibri" panose="020F0502020204030204" pitchFamily="34" charset="0"/>
              </a:rPr>
              <a:t>Toute modification de ce document par un établissement sans l’accord de BPCE et de Natixis sera de la responsabilité de cet établissement</a:t>
            </a:r>
          </a:p>
          <a:p>
            <a:pPr algn="ctr">
              <a:lnSpc>
                <a:spcPts val="900"/>
              </a:lnSpc>
              <a:spcBef>
                <a:spcPct val="50000"/>
              </a:spcBef>
              <a:buClr>
                <a:srgbClr val="64A8D7"/>
              </a:buClr>
              <a:buFont typeface="Wingdings" pitchFamily="2" charset="2"/>
              <a:buNone/>
              <a:defRPr/>
            </a:pPr>
            <a:endParaRPr lang="fr-FR" spc="-50" dirty="0">
              <a:solidFill>
                <a:srgbClr val="C00000"/>
              </a:solidFill>
              <a:latin typeface="+mn-lt"/>
              <a:cs typeface="Times" pitchFamily="18" charset="0"/>
            </a:endParaRPr>
          </a:p>
          <a:p>
            <a:pPr algn="ctr">
              <a:lnSpc>
                <a:spcPts val="900"/>
              </a:lnSpc>
              <a:spcBef>
                <a:spcPct val="50000"/>
              </a:spcBef>
              <a:buClr>
                <a:srgbClr val="64A8D7"/>
              </a:buClr>
              <a:buFont typeface="Wingdings" pitchFamily="2" charset="2"/>
              <a:buNone/>
              <a:defRPr/>
            </a:pPr>
            <a:endParaRPr lang="fr-FR" dirty="0">
              <a:solidFill>
                <a:srgbClr val="C00000"/>
              </a:solidFill>
              <a:latin typeface="+mn-lt"/>
              <a:cs typeface="Times" pitchFamily="18" charset="0"/>
            </a:endParaRPr>
          </a:p>
          <a:p>
            <a:pPr algn="ctr">
              <a:lnSpc>
                <a:spcPts val="900"/>
              </a:lnSpc>
              <a:spcBef>
                <a:spcPct val="50000"/>
              </a:spcBef>
              <a:buClr>
                <a:srgbClr val="64A8D7"/>
              </a:buClr>
              <a:buFont typeface="Wingdings" pitchFamily="2" charset="2"/>
              <a:buNone/>
              <a:defRPr/>
            </a:pPr>
            <a:endParaRPr lang="fr-FR" dirty="0">
              <a:solidFill>
                <a:srgbClr val="C00000"/>
              </a:solidFill>
              <a:latin typeface="+mn-lt"/>
              <a:cs typeface="Times" pitchFamily="18" charset="0"/>
            </a:endParaRPr>
          </a:p>
        </p:txBody>
      </p:sp>
      <p:sp>
        <p:nvSpPr>
          <p:cNvPr id="9" name="ZoneTexte 8"/>
          <p:cNvSpPr txBox="1"/>
          <p:nvPr/>
        </p:nvSpPr>
        <p:spPr>
          <a:xfrm>
            <a:off x="-3596" y="5801489"/>
            <a:ext cx="9040092" cy="507831"/>
          </a:xfrm>
          <a:prstGeom prst="rect">
            <a:avLst/>
          </a:prstGeom>
          <a:noFill/>
        </p:spPr>
        <p:txBody>
          <a:bodyPr wrap="square" rtlCol="0">
            <a:spAutoFit/>
          </a:bodyPr>
          <a:lstStyle/>
          <a:p>
            <a:r>
              <a:rPr lang="fr-FR" i="1" dirty="0" smtClean="0">
                <a:solidFill>
                  <a:schemeClr val="tx1"/>
                </a:solidFill>
                <a:latin typeface="Calibri" panose="020F0502020204030204" pitchFamily="34" charset="0"/>
                <a:cs typeface="Calibri" panose="020F0502020204030204" pitchFamily="34" charset="0"/>
              </a:rPr>
              <a:t>La rédaction du document a été achevée le 15/12/2017</a:t>
            </a:r>
            <a:endParaRPr lang="fr-FR" i="1" dirty="0">
              <a:solidFill>
                <a:schemeClr val="tx1"/>
              </a:solidFill>
              <a:latin typeface="Calibri" panose="020F0502020204030204" pitchFamily="34" charset="0"/>
              <a:cs typeface="Calibri" panose="020F0502020204030204" pitchFamily="34" charset="0"/>
            </a:endParaRPr>
          </a:p>
          <a:p>
            <a:r>
              <a:rPr lang="fr-FR" altLang="fr-FR" i="1" dirty="0">
                <a:solidFill>
                  <a:schemeClr val="accent2"/>
                </a:solidFill>
                <a:latin typeface="Calibri" panose="020F0502020204030204" pitchFamily="34" charset="0"/>
                <a:cs typeface="Calibri" panose="020F0502020204030204" pitchFamily="34" charset="0"/>
              </a:rPr>
              <a:t>* hors </a:t>
            </a:r>
            <a:r>
              <a:rPr lang="fr-FR" altLang="fr-FR" i="1" dirty="0" smtClean="0">
                <a:solidFill>
                  <a:schemeClr val="accent2"/>
                </a:solidFill>
                <a:latin typeface="Calibri" panose="020F0502020204030204" pitchFamily="34" charset="0"/>
                <a:cs typeface="Calibri" panose="020F0502020204030204" pitchFamily="34" charset="0"/>
              </a:rPr>
              <a:t>frais sur </a:t>
            </a:r>
            <a:r>
              <a:rPr lang="fr-FR" altLang="fr-FR" i="1" dirty="0">
                <a:solidFill>
                  <a:schemeClr val="accent2"/>
                </a:solidFill>
                <a:latin typeface="Calibri" panose="020F0502020204030204" pitchFamily="34" charset="0"/>
                <a:cs typeface="Calibri" panose="020F0502020204030204" pitchFamily="34" charset="0"/>
              </a:rPr>
              <a:t>versements, d’arbitrage, de gestion sur encours, et le cas échéant ceux liés aux garanties de prévoyance, notamment dans le cadre d’un contrat d’assurance vie ou de </a:t>
            </a:r>
            <a:r>
              <a:rPr lang="fr-FR" altLang="fr-FR" i="1" dirty="0" smtClean="0">
                <a:solidFill>
                  <a:schemeClr val="accent2"/>
                </a:solidFill>
                <a:latin typeface="Calibri" panose="020F0502020204030204" pitchFamily="34" charset="0"/>
                <a:cs typeface="Calibri" panose="020F0502020204030204" pitchFamily="34" charset="0"/>
              </a:rPr>
              <a:t>capitalisation ou de compte titres,  </a:t>
            </a:r>
            <a:r>
              <a:rPr lang="fr-FR" altLang="fr-FR" i="1" dirty="0">
                <a:solidFill>
                  <a:schemeClr val="accent2"/>
                </a:solidFill>
                <a:latin typeface="Calibri" panose="020F0502020204030204" pitchFamily="34" charset="0"/>
                <a:cs typeface="Calibri" panose="020F0502020204030204" pitchFamily="34" charset="0"/>
              </a:rPr>
              <a:t>hors fiscalité et prélèvements sociaux applicables </a:t>
            </a:r>
          </a:p>
        </p:txBody>
      </p:sp>
      <p:sp>
        <p:nvSpPr>
          <p:cNvPr id="3" name="ZoneTexte 2"/>
          <p:cNvSpPr txBox="1"/>
          <p:nvPr/>
        </p:nvSpPr>
        <p:spPr>
          <a:xfrm>
            <a:off x="258357" y="2825283"/>
            <a:ext cx="3761962" cy="1869743"/>
          </a:xfrm>
          <a:prstGeom prst="rect">
            <a:avLst/>
          </a:prstGeom>
          <a:noFill/>
        </p:spPr>
        <p:txBody>
          <a:bodyPr wrap="square" rtlCol="0">
            <a:spAutoFit/>
          </a:bodyPr>
          <a:lstStyle/>
          <a:p>
            <a:r>
              <a:rPr lang="fr-FR" sz="1050" b="1" dirty="0">
                <a:solidFill>
                  <a:schemeClr val="tx1"/>
                </a:solidFill>
                <a:latin typeface="+mn-lt"/>
              </a:rPr>
              <a:t>Instrument Financier de droit français à capital protégé à 90%* à l’échéance, risque de perte en capital de 10%* à l’échéance</a:t>
            </a:r>
          </a:p>
          <a:p>
            <a:r>
              <a:rPr lang="fr-FR" sz="1050" dirty="0">
                <a:solidFill>
                  <a:schemeClr val="tx1"/>
                </a:solidFill>
                <a:latin typeface="+mn-lt"/>
              </a:rPr>
              <a:t>Emetteur : Natixis</a:t>
            </a:r>
          </a:p>
          <a:p>
            <a:r>
              <a:rPr lang="fr-FR" sz="1050" dirty="0">
                <a:solidFill>
                  <a:schemeClr val="tx1"/>
                </a:solidFill>
                <a:latin typeface="+mn-lt"/>
              </a:rPr>
              <a:t>Durée maximale de </a:t>
            </a:r>
            <a:r>
              <a:rPr lang="fr-FR" sz="1050" dirty="0" smtClean="0">
                <a:solidFill>
                  <a:schemeClr val="tx1"/>
                </a:solidFill>
                <a:latin typeface="+mn-lt"/>
              </a:rPr>
              <a:t>l’investissement conseillée </a:t>
            </a:r>
            <a:r>
              <a:rPr lang="fr-FR" sz="1050" dirty="0">
                <a:solidFill>
                  <a:schemeClr val="tx1"/>
                </a:solidFill>
                <a:latin typeface="+mn-lt"/>
              </a:rPr>
              <a:t>: </a:t>
            </a:r>
            <a:r>
              <a:rPr lang="fr-FR" sz="1050" b="1" dirty="0">
                <a:solidFill>
                  <a:schemeClr val="tx1"/>
                </a:solidFill>
                <a:latin typeface="+mn-lt"/>
              </a:rPr>
              <a:t>10 </a:t>
            </a:r>
            <a:r>
              <a:rPr lang="fr-FR" sz="1050" b="1" dirty="0" smtClean="0">
                <a:solidFill>
                  <a:schemeClr val="tx1"/>
                </a:solidFill>
                <a:latin typeface="+mn-lt"/>
              </a:rPr>
              <a:t>ans,     3 mois et 12 jours</a:t>
            </a:r>
            <a:endParaRPr lang="fr-FR" sz="1050" b="1" dirty="0">
              <a:solidFill>
                <a:schemeClr val="tx1"/>
              </a:solidFill>
              <a:latin typeface="+mn-lt"/>
            </a:endParaRPr>
          </a:p>
          <a:p>
            <a:r>
              <a:rPr lang="fr-FR" sz="1050" dirty="0">
                <a:solidFill>
                  <a:schemeClr val="tx1"/>
                </a:solidFill>
                <a:latin typeface="+mn-lt"/>
              </a:rPr>
              <a:t>Eligibilité : Contrats d’assurance-vie et de capitalisation en unités de compte, compte-titres ordinaires </a:t>
            </a:r>
          </a:p>
          <a:p>
            <a:r>
              <a:rPr lang="fr-FR" sz="1050" b="1" dirty="0">
                <a:solidFill>
                  <a:schemeClr val="tx1"/>
                </a:solidFill>
                <a:latin typeface="+mn-lt"/>
              </a:rPr>
              <a:t>Période de souscription : du 9 janvier au 29  mars 2018  inclus</a:t>
            </a:r>
          </a:p>
          <a:p>
            <a:r>
              <a:rPr lang="fr-FR" sz="1050" dirty="0">
                <a:solidFill>
                  <a:schemeClr val="tx1"/>
                </a:solidFill>
                <a:latin typeface="+mn-lt"/>
              </a:rPr>
              <a:t>Code ISIN : </a:t>
            </a:r>
            <a:r>
              <a:rPr lang="fr-FR" sz="1050" b="1" dirty="0">
                <a:solidFill>
                  <a:schemeClr val="tx1"/>
                </a:solidFill>
                <a:latin typeface="+mn-lt"/>
              </a:rPr>
              <a:t>FR0013297389</a:t>
            </a:r>
          </a:p>
        </p:txBody>
      </p:sp>
      <p:sp>
        <p:nvSpPr>
          <p:cNvPr id="4" name="ZoneTexte 3"/>
          <p:cNvSpPr txBox="1"/>
          <p:nvPr/>
        </p:nvSpPr>
        <p:spPr>
          <a:xfrm>
            <a:off x="305982" y="1025083"/>
            <a:ext cx="3024336" cy="1015663"/>
          </a:xfrm>
          <a:prstGeom prst="rect">
            <a:avLst/>
          </a:prstGeom>
          <a:noFill/>
        </p:spPr>
        <p:txBody>
          <a:bodyPr wrap="square" rtlCol="0">
            <a:spAutoFit/>
          </a:bodyPr>
          <a:lstStyle/>
          <a:p>
            <a:r>
              <a:rPr lang="fr-FR" sz="3600" dirty="0" smtClean="0">
                <a:solidFill>
                  <a:srgbClr val="C00000"/>
                </a:solidFill>
                <a:latin typeface="+mn-lt"/>
                <a:ea typeface="Batang" panose="02030600000101010101" pitchFamily="18" charset="-127"/>
                <a:cs typeface="Arial Unicode MS" panose="020B0604020202020204" pitchFamily="34" charset="-128"/>
              </a:rPr>
              <a:t>HELIOS</a:t>
            </a:r>
            <a:r>
              <a:rPr lang="fr-FR" sz="3600" dirty="0" smtClean="0">
                <a:solidFill>
                  <a:schemeClr val="tx1"/>
                </a:solidFill>
                <a:latin typeface="+mn-lt"/>
                <a:ea typeface="Batang" panose="02030600000101010101" pitchFamily="18" charset="-127"/>
                <a:cs typeface="Arial Unicode MS" panose="020B0604020202020204" pitchFamily="34" charset="-128"/>
              </a:rPr>
              <a:t> </a:t>
            </a:r>
          </a:p>
          <a:p>
            <a:r>
              <a:rPr lang="fr-FR" sz="2400" dirty="0" smtClean="0">
                <a:solidFill>
                  <a:schemeClr val="tx1"/>
                </a:solidFill>
                <a:latin typeface="+mn-lt"/>
                <a:ea typeface="Batang" panose="02030600000101010101" pitchFamily="18" charset="-127"/>
                <a:cs typeface="Arial Unicode MS" panose="020B0604020202020204" pitchFamily="34" charset="-128"/>
              </a:rPr>
              <a:t>Avril 2028</a:t>
            </a:r>
            <a:endParaRPr lang="fr-FR" sz="2400" dirty="0">
              <a:solidFill>
                <a:schemeClr val="tx1"/>
              </a:solidFill>
              <a:latin typeface="+mn-lt"/>
              <a:ea typeface="Batang" panose="02030600000101010101" pitchFamily="18" charset="-127"/>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6">
                    <a:lumMod val="50000"/>
                  </a:schemeClr>
                </a:solidFill>
              </a:rPr>
              <a:t>Parcours de commercialisation</a:t>
            </a:r>
            <a:endParaRPr lang="fr-FR" dirty="0">
              <a:solidFill>
                <a:schemeClr val="accent6">
                  <a:lumMod val="50000"/>
                </a:schemeClr>
              </a:solidFill>
            </a:endParaRPr>
          </a:p>
        </p:txBody>
      </p:sp>
      <p:sp>
        <p:nvSpPr>
          <p:cNvPr id="4" name="Espace réservé du numéro de diapositive 3"/>
          <p:cNvSpPr>
            <a:spLocks noGrp="1"/>
          </p:cNvSpPr>
          <p:nvPr>
            <p:ph type="sldNum" sz="quarter" idx="10"/>
          </p:nvPr>
        </p:nvSpPr>
        <p:spPr/>
        <p:txBody>
          <a:bodyPr/>
          <a:lstStyle/>
          <a:p>
            <a:pPr>
              <a:defRPr/>
            </a:pPr>
            <a:fld id="{2CA926C7-BB91-4133-A4BC-BA55668D6019}" type="slidenum">
              <a:rPr lang="fr-FR" smtClean="0"/>
              <a:pPr>
                <a:defRPr/>
              </a:pPr>
              <a:t>2</a:t>
            </a:fld>
            <a:endParaRPr lang="fr-FR"/>
          </a:p>
        </p:txBody>
      </p:sp>
      <p:sp>
        <p:nvSpPr>
          <p:cNvPr id="3" name="Rectangle 2"/>
          <p:cNvSpPr/>
          <p:nvPr/>
        </p:nvSpPr>
        <p:spPr>
          <a:xfrm>
            <a:off x="611560" y="1556792"/>
            <a:ext cx="8208912" cy="4616648"/>
          </a:xfrm>
          <a:prstGeom prst="rect">
            <a:avLst/>
          </a:prstGeom>
        </p:spPr>
        <p:txBody>
          <a:bodyPr wrap="square">
            <a:spAutoFit/>
          </a:bodyPr>
          <a:lstStyle/>
          <a:p>
            <a:pPr algn="just"/>
            <a:r>
              <a:rPr lang="fr-FR" sz="1050" b="1" dirty="0">
                <a:solidFill>
                  <a:schemeClr val="tx1"/>
                </a:solidFill>
                <a:latin typeface="+mn-lt"/>
              </a:rPr>
              <a:t>Dans le cadre des Directives MIF II/DDA/</a:t>
            </a:r>
            <a:r>
              <a:rPr lang="fr-FR" sz="1050" b="1" dirty="0" err="1">
                <a:solidFill>
                  <a:schemeClr val="tx1"/>
                </a:solidFill>
                <a:latin typeface="+mn-lt"/>
              </a:rPr>
              <a:t>PRIIPs</a:t>
            </a:r>
            <a:r>
              <a:rPr lang="fr-FR" sz="1050" b="1" dirty="0">
                <a:solidFill>
                  <a:schemeClr val="tx1"/>
                </a:solidFill>
                <a:latin typeface="+mn-lt"/>
              </a:rPr>
              <a:t>, les nouveaux parcours de commercialisation de produits financiers vont être mis à disposition des conseillers à partir de mars 2018</a:t>
            </a:r>
            <a:r>
              <a:rPr lang="fr-FR" sz="1050" dirty="0">
                <a:solidFill>
                  <a:schemeClr val="tx1"/>
                </a:solidFill>
                <a:latin typeface="+mn-lt"/>
              </a:rPr>
              <a:t>.</a:t>
            </a:r>
          </a:p>
          <a:p>
            <a:pPr algn="just"/>
            <a:endParaRPr lang="fr-FR" sz="1050" dirty="0" smtClean="0">
              <a:solidFill>
                <a:schemeClr val="tx1"/>
              </a:solidFill>
              <a:latin typeface="+mn-lt"/>
            </a:endParaRPr>
          </a:p>
          <a:p>
            <a:pPr algn="just"/>
            <a:r>
              <a:rPr lang="fr-FR" sz="1050" dirty="0" smtClean="0">
                <a:solidFill>
                  <a:schemeClr val="tx1"/>
                </a:solidFill>
                <a:latin typeface="+mn-lt"/>
              </a:rPr>
              <a:t>Ils </a:t>
            </a:r>
            <a:r>
              <a:rPr lang="fr-FR" sz="1050" dirty="0">
                <a:solidFill>
                  <a:schemeClr val="tx1"/>
                </a:solidFill>
                <a:latin typeface="+mn-lt"/>
              </a:rPr>
              <a:t>ont pour objectif : </a:t>
            </a:r>
          </a:p>
          <a:p>
            <a:pPr algn="just"/>
            <a:r>
              <a:rPr lang="fr-FR" sz="1050" dirty="0" smtClean="0">
                <a:solidFill>
                  <a:schemeClr val="tx1"/>
                </a:solidFill>
                <a:latin typeface="+mn-lt"/>
              </a:rPr>
              <a:t>• De </a:t>
            </a:r>
            <a:r>
              <a:rPr lang="fr-FR" sz="1050" dirty="0">
                <a:solidFill>
                  <a:schemeClr val="tx1"/>
                </a:solidFill>
                <a:latin typeface="+mn-lt"/>
              </a:rPr>
              <a:t>renforcer la protection du client </a:t>
            </a:r>
          </a:p>
          <a:p>
            <a:pPr algn="just"/>
            <a:r>
              <a:rPr lang="fr-FR" sz="1050" dirty="0" smtClean="0">
                <a:solidFill>
                  <a:schemeClr val="tx1"/>
                </a:solidFill>
                <a:latin typeface="+mn-lt"/>
              </a:rPr>
              <a:t>• D’accompagner </a:t>
            </a:r>
            <a:r>
              <a:rPr lang="fr-FR" sz="1050" dirty="0">
                <a:solidFill>
                  <a:schemeClr val="tx1"/>
                </a:solidFill>
                <a:latin typeface="+mn-lt"/>
              </a:rPr>
              <a:t>le conseiller dans l'allocation des instruments financiers qu’il proposera au client </a:t>
            </a:r>
          </a:p>
          <a:p>
            <a:pPr algn="just"/>
            <a:r>
              <a:rPr lang="fr-FR" sz="1050" dirty="0" smtClean="0">
                <a:solidFill>
                  <a:schemeClr val="tx1"/>
                </a:solidFill>
                <a:latin typeface="+mn-lt"/>
              </a:rPr>
              <a:t>• D’encadrer </a:t>
            </a:r>
            <a:r>
              <a:rPr lang="fr-FR" sz="1050" dirty="0">
                <a:solidFill>
                  <a:schemeClr val="tx1"/>
                </a:solidFill>
                <a:latin typeface="+mn-lt"/>
              </a:rPr>
              <a:t>davantage la commercialisation de produits financiers via l’intégration des obligations réglementaires MIF II </a:t>
            </a:r>
          </a:p>
          <a:p>
            <a:pPr algn="just"/>
            <a:endParaRPr lang="fr-FR" sz="1050" dirty="0">
              <a:solidFill>
                <a:schemeClr val="tx1"/>
              </a:solidFill>
              <a:latin typeface="+mn-lt"/>
            </a:endParaRPr>
          </a:p>
          <a:p>
            <a:pPr algn="just"/>
            <a:r>
              <a:rPr lang="fr-FR" sz="1050" dirty="0" smtClean="0">
                <a:solidFill>
                  <a:schemeClr val="tx1"/>
                </a:solidFill>
                <a:latin typeface="+mn-lt"/>
              </a:rPr>
              <a:t>Le </a:t>
            </a:r>
            <a:r>
              <a:rPr lang="fr-FR" sz="1050" dirty="0">
                <a:solidFill>
                  <a:schemeClr val="tx1"/>
                </a:solidFill>
                <a:latin typeface="+mn-lt"/>
              </a:rPr>
              <a:t>document de devoir de conseil va être remplacé par le document « Synthèse épargne - conseil de la banque» qui inclura le test d’adéquation et les instruments financiers conseillés au client par l’établissement et l’acceptation (ou non) du client (avec mise en garde si le choix du client n’est pas adapté). </a:t>
            </a:r>
          </a:p>
          <a:p>
            <a:pPr algn="just"/>
            <a:endParaRPr lang="fr-FR" sz="1050" dirty="0">
              <a:solidFill>
                <a:schemeClr val="tx1"/>
              </a:solidFill>
              <a:latin typeface="+mn-lt"/>
            </a:endParaRPr>
          </a:p>
          <a:p>
            <a:pPr algn="just"/>
            <a:r>
              <a:rPr lang="fr-FR" sz="1050" dirty="0" smtClean="0">
                <a:solidFill>
                  <a:schemeClr val="tx1"/>
                </a:solidFill>
                <a:latin typeface="+mn-lt"/>
              </a:rPr>
              <a:t>Une </a:t>
            </a:r>
            <a:r>
              <a:rPr lang="fr-FR" sz="1050" dirty="0">
                <a:solidFill>
                  <a:schemeClr val="tx1"/>
                </a:solidFill>
                <a:latin typeface="+mn-lt"/>
              </a:rPr>
              <a:t>détermination du niveau de risque vient également en complément du QCF.  </a:t>
            </a:r>
          </a:p>
          <a:p>
            <a:pPr algn="just"/>
            <a:r>
              <a:rPr lang="fr-FR" sz="1050" dirty="0" smtClean="0">
                <a:solidFill>
                  <a:schemeClr val="tx1"/>
                </a:solidFill>
                <a:latin typeface="+mn-lt"/>
              </a:rPr>
              <a:t>• </a:t>
            </a:r>
            <a:r>
              <a:rPr lang="fr-FR" sz="1050" b="1" dirty="0" smtClean="0">
                <a:solidFill>
                  <a:schemeClr val="tx1"/>
                </a:solidFill>
                <a:latin typeface="+mn-lt"/>
              </a:rPr>
              <a:t>En </a:t>
            </a:r>
            <a:r>
              <a:rPr lang="fr-FR" sz="1050" b="1" dirty="0">
                <a:solidFill>
                  <a:schemeClr val="tx1"/>
                </a:solidFill>
                <a:latin typeface="+mn-lt"/>
              </a:rPr>
              <a:t>période transitoire (avant le déploiement de LEA), </a:t>
            </a:r>
            <a:r>
              <a:rPr lang="fr-FR" sz="1050" dirty="0">
                <a:solidFill>
                  <a:schemeClr val="tx1"/>
                </a:solidFill>
                <a:latin typeface="+mn-lt"/>
              </a:rPr>
              <a:t>la définition du niveau de risque se fait par projet. L’outil proposera des supports financiers éligibles au profil du client et à ses objectifs et le conseiller aura le choix de composer les allocations à partir des supports financiers respectant strictement le niveau de risque du projet ainsi que la connaissance financière du client et les horizons de placement ou bien il pourra sélectionner des portefeuilles modèles prédéfinis qui panachent des supports financiers avec des niveaux de risques différents tout en respectant la volatilité maximum autorisée pour un profil donné.  </a:t>
            </a:r>
          </a:p>
          <a:p>
            <a:pPr algn="just"/>
            <a:endParaRPr lang="fr-FR" sz="1050" dirty="0">
              <a:solidFill>
                <a:schemeClr val="tx1"/>
              </a:solidFill>
              <a:latin typeface="+mn-lt"/>
            </a:endParaRPr>
          </a:p>
          <a:p>
            <a:pPr algn="just"/>
            <a:r>
              <a:rPr lang="fr-FR" sz="1050" dirty="0" smtClean="0">
                <a:solidFill>
                  <a:schemeClr val="tx1"/>
                </a:solidFill>
                <a:latin typeface="+mn-lt"/>
              </a:rPr>
              <a:t>• </a:t>
            </a:r>
            <a:r>
              <a:rPr lang="fr-FR" sz="1050" b="1" dirty="0" smtClean="0">
                <a:solidFill>
                  <a:schemeClr val="tx1"/>
                </a:solidFill>
                <a:latin typeface="+mn-lt"/>
              </a:rPr>
              <a:t>En </a:t>
            </a:r>
            <a:r>
              <a:rPr lang="fr-FR" sz="1050" b="1" dirty="0">
                <a:solidFill>
                  <a:schemeClr val="tx1"/>
                </a:solidFill>
                <a:latin typeface="+mn-lt"/>
              </a:rPr>
              <a:t>période cible « LEA » (au déploiement de LEA), </a:t>
            </a:r>
            <a:r>
              <a:rPr lang="fr-FR" sz="1050" dirty="0">
                <a:solidFill>
                  <a:schemeClr val="tx1"/>
                </a:solidFill>
                <a:latin typeface="+mn-lt"/>
              </a:rPr>
              <a:t>le nouvel outil d’allocation automatisé LEA sera intégré au parcours Personnes Physiques avec conseil. Cette approche se base sur le profil risque global du client sur la base du nouveau Questionnaire de Risque et les allocations d’épargne se font de manière automatique selon le profil et les objectifs du client.  </a:t>
            </a:r>
          </a:p>
          <a:p>
            <a:pPr algn="just"/>
            <a:endParaRPr lang="fr-FR" sz="1050" dirty="0">
              <a:solidFill>
                <a:schemeClr val="tx1"/>
              </a:solidFill>
              <a:latin typeface="+mn-lt"/>
            </a:endParaRPr>
          </a:p>
          <a:p>
            <a:pPr algn="just"/>
            <a:r>
              <a:rPr lang="fr-FR" sz="1050" dirty="0" smtClean="0">
                <a:solidFill>
                  <a:schemeClr val="tx1"/>
                </a:solidFill>
                <a:latin typeface="+mn-lt"/>
              </a:rPr>
              <a:t>Dans </a:t>
            </a:r>
            <a:r>
              <a:rPr lang="fr-FR" sz="1050" dirty="0">
                <a:solidFill>
                  <a:schemeClr val="tx1"/>
                </a:solidFill>
                <a:latin typeface="+mn-lt"/>
              </a:rPr>
              <a:t>le cas d’une non-adéquation des solutions proposées/retenues par rapport au profil et objectifs du client, ou en cas de refus de conseil par le client, des mises en garde appropriées sont formalisées au client. </a:t>
            </a:r>
          </a:p>
          <a:p>
            <a:pPr algn="just"/>
            <a:endParaRPr lang="fr-FR" sz="1050" dirty="0">
              <a:solidFill>
                <a:schemeClr val="tx1"/>
              </a:solidFill>
              <a:latin typeface="+mn-lt"/>
            </a:endParaRPr>
          </a:p>
          <a:p>
            <a:pPr algn="just"/>
            <a:r>
              <a:rPr lang="fr-FR" sz="1050" dirty="0" smtClean="0">
                <a:solidFill>
                  <a:schemeClr val="tx1"/>
                </a:solidFill>
                <a:latin typeface="+mn-lt"/>
              </a:rPr>
              <a:t>Au </a:t>
            </a:r>
            <a:r>
              <a:rPr lang="fr-FR" sz="1050" dirty="0">
                <a:solidFill>
                  <a:schemeClr val="tx1"/>
                </a:solidFill>
                <a:latin typeface="+mn-lt"/>
              </a:rPr>
              <a:t>moment du conseil donné et avant toute souscription il est important de fournir au client les informations, précontractuelles sur les caractéristiques des produits à souscrire ainsi que sur les coûts et charges associés (document KID/DICI). </a:t>
            </a:r>
          </a:p>
        </p:txBody>
      </p:sp>
    </p:spTree>
    <p:extLst>
      <p:ext uri="{BB962C8B-B14F-4D97-AF65-F5344CB8AC3E}">
        <p14:creationId xmlns:p14="http://schemas.microsoft.com/office/powerpoint/2010/main" val="3516472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a:defRPr/>
            </a:pPr>
            <a:r>
              <a:rPr lang="fr-FR" dirty="0" smtClean="0">
                <a:solidFill>
                  <a:schemeClr val="accent6">
                    <a:lumMod val="50000"/>
                  </a:schemeClr>
                </a:solidFill>
              </a:rPr>
              <a:t>à retenir</a:t>
            </a:r>
            <a:endParaRPr lang="fr-FR" dirty="0">
              <a:solidFill>
                <a:schemeClr val="accent6">
                  <a:lumMod val="50000"/>
                </a:schemeClr>
              </a:solidFill>
            </a:endParaRPr>
          </a:p>
        </p:txBody>
      </p:sp>
      <p:sp>
        <p:nvSpPr>
          <p:cNvPr id="51205" name="Espace réservé du contenu 5"/>
          <p:cNvSpPr>
            <a:spLocks noGrp="1"/>
          </p:cNvSpPr>
          <p:nvPr>
            <p:ph idx="1"/>
          </p:nvPr>
        </p:nvSpPr>
        <p:spPr>
          <a:xfrm>
            <a:off x="468313" y="1753418"/>
            <a:ext cx="8352135" cy="3893320"/>
          </a:xfrm>
        </p:spPr>
        <p:txBody>
          <a:bodyPr>
            <a:noAutofit/>
          </a:bodyPr>
          <a:lstStyle/>
          <a:p>
            <a:pPr lvl="1" algn="just">
              <a:buClr>
                <a:schemeClr val="accent6">
                  <a:lumMod val="50000"/>
                </a:schemeClr>
              </a:buClr>
              <a:defRPr/>
            </a:pPr>
            <a:r>
              <a:rPr lang="fr-FR" altLang="fr-FR" sz="1100" b="1" dirty="0" err="1" smtClean="0">
                <a:solidFill>
                  <a:schemeClr val="tx1"/>
                </a:solidFill>
                <a:latin typeface="Helvetica" pitchFamily="34" charset="0"/>
                <a:cs typeface="Helvetica" pitchFamily="34" charset="0"/>
              </a:rPr>
              <a:t>Helios</a:t>
            </a:r>
            <a:r>
              <a:rPr lang="fr-FR" altLang="fr-FR" sz="1100" b="1" dirty="0" smtClean="0">
                <a:solidFill>
                  <a:schemeClr val="tx1"/>
                </a:solidFill>
                <a:latin typeface="Helvetica" pitchFamily="34" charset="0"/>
                <a:cs typeface="Helvetica" pitchFamily="34" charset="0"/>
              </a:rPr>
              <a:t> Avril 2028</a:t>
            </a:r>
            <a:r>
              <a:rPr lang="fr-FR" altLang="fr-FR" sz="1100" dirty="0" smtClean="0">
                <a:solidFill>
                  <a:schemeClr val="tx1"/>
                </a:solidFill>
                <a:latin typeface="Helvetica" pitchFamily="34" charset="0"/>
                <a:cs typeface="Helvetica" pitchFamily="34" charset="0"/>
              </a:rPr>
              <a:t> est commercialisé pour le marché des particuliers.</a:t>
            </a:r>
          </a:p>
          <a:p>
            <a:pPr lvl="1" algn="just">
              <a:buClr>
                <a:schemeClr val="accent6">
                  <a:lumMod val="50000"/>
                </a:schemeClr>
              </a:buClr>
              <a:defRPr/>
            </a:pPr>
            <a:r>
              <a:rPr lang="fr-FR" altLang="fr-FR" sz="1100" dirty="0" smtClean="0">
                <a:solidFill>
                  <a:schemeClr val="tx1"/>
                </a:solidFill>
                <a:latin typeface="Helvetica" pitchFamily="34" charset="0"/>
                <a:cs typeface="Helvetica" pitchFamily="34" charset="0"/>
              </a:rPr>
              <a:t>D’une </a:t>
            </a:r>
            <a:r>
              <a:rPr lang="fr-FR" altLang="fr-FR" sz="1100" b="1" dirty="0" smtClean="0">
                <a:solidFill>
                  <a:schemeClr val="tx1"/>
                </a:solidFill>
                <a:latin typeface="Helvetica" pitchFamily="34" charset="0"/>
                <a:cs typeface="Helvetica" pitchFamily="34" charset="0"/>
              </a:rPr>
              <a:t>maturité de 10 ans</a:t>
            </a:r>
            <a:r>
              <a:rPr lang="fr-FR" altLang="fr-FR" sz="1100" dirty="0" smtClean="0">
                <a:solidFill>
                  <a:schemeClr val="tx1"/>
                </a:solidFill>
                <a:latin typeface="Helvetica" pitchFamily="34" charset="0"/>
                <a:cs typeface="Helvetica" pitchFamily="34" charset="0"/>
              </a:rPr>
              <a:t>, il s’adresse à des clients recherchant :</a:t>
            </a:r>
          </a:p>
          <a:p>
            <a:pPr marL="1347788" lvl="3" indent="-265113" algn="just" eaLnBrk="1" hangingPunct="1">
              <a:spcBef>
                <a:spcPts val="0"/>
              </a:spcBef>
              <a:spcAft>
                <a:spcPts val="0"/>
              </a:spcAft>
              <a:buClr>
                <a:schemeClr val="accent6">
                  <a:lumMod val="50000"/>
                </a:schemeClr>
              </a:buClr>
              <a:buFontTx/>
              <a:buChar char="-"/>
              <a:defRPr/>
            </a:pPr>
            <a:r>
              <a:rPr lang="fr-FR" altLang="fr-FR" sz="1100" dirty="0" smtClean="0">
                <a:solidFill>
                  <a:schemeClr val="tx1"/>
                </a:solidFill>
                <a:latin typeface="Helvetica" pitchFamily="34" charset="0"/>
                <a:cs typeface="Helvetica" pitchFamily="34" charset="0"/>
              </a:rPr>
              <a:t>une diversification de leurs actifs tout en disposant d’une </a:t>
            </a:r>
            <a:r>
              <a:rPr lang="fr-FR" altLang="fr-FR" sz="1100" b="1" dirty="0" smtClean="0">
                <a:solidFill>
                  <a:schemeClr val="tx1"/>
                </a:solidFill>
                <a:latin typeface="Helvetica" pitchFamily="34" charset="0"/>
                <a:cs typeface="Helvetica" pitchFamily="34" charset="0"/>
              </a:rPr>
              <a:t>protection de capital à 90%</a:t>
            </a:r>
            <a:r>
              <a:rPr lang="fr-FR" altLang="fr-FR" sz="1100" b="1" baseline="30000" dirty="0" smtClean="0">
                <a:solidFill>
                  <a:schemeClr val="tx1"/>
                </a:solidFill>
                <a:latin typeface="Helvetica" pitchFamily="34" charset="0"/>
                <a:cs typeface="Helvetica" pitchFamily="34" charset="0"/>
              </a:rPr>
              <a:t>1</a:t>
            </a:r>
            <a:r>
              <a:rPr lang="fr-FR" altLang="fr-FR" sz="1100" b="1" dirty="0" smtClean="0">
                <a:solidFill>
                  <a:schemeClr val="tx1"/>
                </a:solidFill>
                <a:latin typeface="Helvetica" pitchFamily="34" charset="0"/>
                <a:cs typeface="Helvetica" pitchFamily="34" charset="0"/>
              </a:rPr>
              <a:t> à l’échéance (21 avril 2028), en contrepartie d’un risque de perte en capital de 10% maximum</a:t>
            </a:r>
          </a:p>
          <a:p>
            <a:pPr marL="1347788" lvl="3" indent="-265113" algn="just" eaLnBrk="1" hangingPunct="1">
              <a:spcBef>
                <a:spcPts val="0"/>
              </a:spcBef>
              <a:spcAft>
                <a:spcPts val="0"/>
              </a:spcAft>
              <a:buClr>
                <a:schemeClr val="accent6">
                  <a:lumMod val="50000"/>
                </a:schemeClr>
              </a:buClr>
              <a:buFontTx/>
              <a:buChar char="-"/>
              <a:defRPr/>
            </a:pPr>
            <a:r>
              <a:rPr lang="fr-FR" altLang="fr-FR" sz="1100" dirty="0">
                <a:solidFill>
                  <a:schemeClr val="tx1"/>
                </a:solidFill>
                <a:latin typeface="Helvetica" pitchFamily="34" charset="0"/>
                <a:cs typeface="Helvetica" pitchFamily="34" charset="0"/>
              </a:rPr>
              <a:t>u</a:t>
            </a:r>
            <a:r>
              <a:rPr lang="fr-FR" altLang="fr-FR" sz="1100" dirty="0" smtClean="0">
                <a:solidFill>
                  <a:schemeClr val="tx1"/>
                </a:solidFill>
                <a:latin typeface="Helvetica" pitchFamily="34" charset="0"/>
                <a:cs typeface="Helvetica" pitchFamily="34" charset="0"/>
              </a:rPr>
              <a:t>ne</a:t>
            </a:r>
            <a:r>
              <a:rPr lang="fr-FR" altLang="fr-FR" sz="1100" b="1" dirty="0" smtClean="0">
                <a:solidFill>
                  <a:schemeClr val="tx1"/>
                </a:solidFill>
                <a:latin typeface="Helvetica" pitchFamily="34" charset="0"/>
                <a:cs typeface="Helvetica" pitchFamily="34" charset="0"/>
              </a:rPr>
              <a:t> possibilité de réaliser une plus-value à mi-parcours, </a:t>
            </a:r>
            <a:r>
              <a:rPr lang="fr-FR" altLang="fr-FR" sz="1100" dirty="0" smtClean="0">
                <a:solidFill>
                  <a:schemeClr val="tx1"/>
                </a:solidFill>
                <a:latin typeface="Helvetica" pitchFamily="34" charset="0"/>
                <a:cs typeface="Helvetica" pitchFamily="34" charset="0"/>
              </a:rPr>
              <a:t>en cas de l’activation du remboursement automatique anticipé,</a:t>
            </a:r>
            <a:endParaRPr lang="fr-FR" altLang="fr-FR" sz="1100" b="1" dirty="0" smtClean="0">
              <a:solidFill>
                <a:schemeClr val="tx1"/>
              </a:solidFill>
              <a:latin typeface="Helvetica" pitchFamily="34" charset="0"/>
              <a:cs typeface="Helvetica" pitchFamily="34" charset="0"/>
            </a:endParaRPr>
          </a:p>
          <a:p>
            <a:pPr marL="1347788" lvl="3" indent="-265113" algn="just" eaLnBrk="1" hangingPunct="1">
              <a:spcBef>
                <a:spcPts val="0"/>
              </a:spcBef>
              <a:spcAft>
                <a:spcPts val="0"/>
              </a:spcAft>
              <a:buClr>
                <a:schemeClr val="accent6">
                  <a:lumMod val="50000"/>
                </a:schemeClr>
              </a:buClr>
              <a:buFontTx/>
              <a:buChar char="-"/>
              <a:defRPr/>
            </a:pPr>
            <a:r>
              <a:rPr lang="fr-FR" altLang="fr-FR" sz="1100" dirty="0" smtClean="0">
                <a:solidFill>
                  <a:schemeClr val="tx1"/>
                </a:solidFill>
                <a:latin typeface="Helvetica" pitchFamily="34" charset="0"/>
                <a:cs typeface="Helvetica" pitchFamily="34" charset="0"/>
              </a:rPr>
              <a:t>une </a:t>
            </a:r>
            <a:r>
              <a:rPr lang="fr-FR" altLang="fr-FR" sz="1100" b="1" dirty="0" smtClean="0">
                <a:solidFill>
                  <a:schemeClr val="tx1"/>
                </a:solidFill>
                <a:latin typeface="Helvetica" pitchFamily="34" charset="0"/>
                <a:cs typeface="Helvetica" pitchFamily="34" charset="0"/>
              </a:rPr>
              <a:t>valorisation sur le long terme de leur épargne</a:t>
            </a:r>
            <a:r>
              <a:rPr lang="fr-FR" altLang="fr-FR" sz="1100" dirty="0">
                <a:solidFill>
                  <a:schemeClr val="tx1"/>
                </a:solidFill>
                <a:latin typeface="Helvetica" pitchFamily="34" charset="0"/>
                <a:cs typeface="Helvetica" pitchFamily="34" charset="0"/>
              </a:rPr>
              <a:t>, avec la possibilité de </a:t>
            </a:r>
            <a:r>
              <a:rPr lang="fr-FR" altLang="fr-FR" sz="1100" dirty="0" smtClean="0">
                <a:solidFill>
                  <a:schemeClr val="tx1"/>
                </a:solidFill>
                <a:latin typeface="Helvetica" pitchFamily="34" charset="0"/>
                <a:cs typeface="Helvetica" pitchFamily="34" charset="0"/>
              </a:rPr>
              <a:t>bénéficier </a:t>
            </a:r>
            <a:r>
              <a:rPr lang="fr-FR" altLang="fr-FR" sz="1100" dirty="0">
                <a:solidFill>
                  <a:schemeClr val="tx1"/>
                </a:solidFill>
                <a:latin typeface="Helvetica" pitchFamily="34" charset="0"/>
                <a:cs typeface="Helvetica" pitchFamily="34" charset="0"/>
              </a:rPr>
              <a:t>de la performance </a:t>
            </a:r>
            <a:r>
              <a:rPr lang="fr-FR" altLang="fr-FR" sz="1100" dirty="0" smtClean="0">
                <a:solidFill>
                  <a:schemeClr val="tx1"/>
                </a:solidFill>
                <a:latin typeface="Helvetica" pitchFamily="34" charset="0"/>
                <a:cs typeface="Helvetica" pitchFamily="34" charset="0"/>
              </a:rPr>
              <a:t>finale de </a:t>
            </a:r>
            <a:r>
              <a:rPr lang="fr-FR" altLang="fr-FR" sz="1100" dirty="0">
                <a:solidFill>
                  <a:schemeClr val="tx1"/>
                </a:solidFill>
                <a:latin typeface="Helvetica" pitchFamily="34" charset="0"/>
                <a:cs typeface="Helvetica" pitchFamily="34" charset="0"/>
              </a:rPr>
              <a:t>l’indice </a:t>
            </a:r>
            <a:r>
              <a:rPr lang="fr-FR" altLang="fr-FR" sz="1100" dirty="0" smtClean="0">
                <a:solidFill>
                  <a:schemeClr val="tx1"/>
                </a:solidFill>
                <a:latin typeface="Helvetica" pitchFamily="34" charset="0"/>
                <a:cs typeface="Helvetica" pitchFamily="34" charset="0"/>
              </a:rPr>
              <a:t>Euro </a:t>
            </a:r>
            <a:r>
              <a:rPr lang="fr-FR" altLang="fr-FR" sz="1100" dirty="0" err="1" smtClean="0">
                <a:solidFill>
                  <a:schemeClr val="tx1"/>
                </a:solidFill>
                <a:latin typeface="Helvetica" pitchFamily="34" charset="0"/>
                <a:cs typeface="Helvetica" pitchFamily="34" charset="0"/>
              </a:rPr>
              <a:t>iSTOXX</a:t>
            </a:r>
            <a:r>
              <a:rPr lang="fr-FR" sz="1100" baseline="30000" dirty="0" smtClean="0"/>
              <a:t>®</a:t>
            </a:r>
            <a:r>
              <a:rPr lang="fr-FR" altLang="fr-FR" sz="1100" dirty="0" smtClean="0">
                <a:solidFill>
                  <a:schemeClr val="tx1"/>
                </a:solidFill>
                <a:latin typeface="Helvetica" pitchFamily="34" charset="0"/>
                <a:cs typeface="Helvetica" pitchFamily="34" charset="0"/>
              </a:rPr>
              <a:t> 70 EWD5.</a:t>
            </a:r>
          </a:p>
          <a:p>
            <a:pPr lvl="1" algn="just">
              <a:buClr>
                <a:schemeClr val="accent6">
                  <a:lumMod val="50000"/>
                </a:schemeClr>
              </a:buClr>
              <a:defRPr/>
            </a:pPr>
            <a:r>
              <a:rPr lang="fr-FR" altLang="fr-FR" sz="1100" b="1" dirty="0" smtClean="0">
                <a:solidFill>
                  <a:schemeClr val="tx1"/>
                </a:solidFill>
                <a:latin typeface="Helvetica" pitchFamily="34" charset="0"/>
                <a:cs typeface="Helvetica" pitchFamily="34" charset="0"/>
              </a:rPr>
              <a:t>Profil d’investisseur </a:t>
            </a:r>
            <a:r>
              <a:rPr lang="fr-FR" altLang="fr-FR" sz="1100" b="1" dirty="0">
                <a:solidFill>
                  <a:schemeClr val="tx1"/>
                </a:solidFill>
                <a:latin typeface="Helvetica" pitchFamily="34" charset="0"/>
                <a:cs typeface="Helvetica" pitchFamily="34" charset="0"/>
              </a:rPr>
              <a:t> </a:t>
            </a:r>
            <a:r>
              <a:rPr lang="fr-FR" altLang="fr-FR" sz="1100" b="1" dirty="0" smtClean="0">
                <a:solidFill>
                  <a:schemeClr val="tx1"/>
                </a:solidFill>
                <a:latin typeface="Helvetica" pitchFamily="34" charset="0"/>
                <a:cs typeface="Helvetica" pitchFamily="34" charset="0"/>
              </a:rPr>
              <a:t>: C1 / débutant </a:t>
            </a:r>
            <a:endParaRPr lang="fr-FR" altLang="fr-FR" sz="1100" b="1"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100" dirty="0" smtClean="0">
                <a:solidFill>
                  <a:schemeClr val="tx1"/>
                </a:solidFill>
                <a:latin typeface="Helvetica" pitchFamily="34" charset="0"/>
                <a:cs typeface="Helvetica" pitchFamily="34" charset="0"/>
              </a:rPr>
              <a:t>Il convient de s’assurer auprès du client que la souscription à </a:t>
            </a:r>
            <a:r>
              <a:rPr lang="fr-FR" altLang="fr-FR" sz="1100" dirty="0" err="1" smtClean="0">
                <a:solidFill>
                  <a:schemeClr val="tx1"/>
                </a:solidFill>
                <a:latin typeface="Helvetica" pitchFamily="34" charset="0"/>
                <a:cs typeface="Helvetica" pitchFamily="34" charset="0"/>
              </a:rPr>
              <a:t>Helios</a:t>
            </a:r>
            <a:r>
              <a:rPr lang="fr-FR" altLang="fr-FR" sz="1100" dirty="0" smtClean="0">
                <a:solidFill>
                  <a:schemeClr val="tx1"/>
                </a:solidFill>
                <a:latin typeface="Helvetica" pitchFamily="34" charset="0"/>
                <a:cs typeface="Helvetica" pitchFamily="34" charset="0"/>
              </a:rPr>
              <a:t> Avril 2028 est en adéquation avec </a:t>
            </a:r>
            <a:r>
              <a:rPr lang="fr-FR" altLang="fr-FR" sz="1100" dirty="0">
                <a:solidFill>
                  <a:schemeClr val="tx1"/>
                </a:solidFill>
                <a:latin typeface="Helvetica" pitchFamily="34" charset="0"/>
                <a:cs typeface="Helvetica" pitchFamily="34" charset="0"/>
              </a:rPr>
              <a:t>ses besoins, ses objectifs, son appétence aux </a:t>
            </a:r>
            <a:r>
              <a:rPr lang="fr-FR" altLang="fr-FR" sz="1100" dirty="0" smtClean="0">
                <a:solidFill>
                  <a:schemeClr val="tx1"/>
                </a:solidFill>
                <a:latin typeface="Helvetica" pitchFamily="34" charset="0"/>
                <a:cs typeface="Helvetica" pitchFamily="34" charset="0"/>
              </a:rPr>
              <a:t>risques, et </a:t>
            </a:r>
            <a:r>
              <a:rPr lang="fr-FR" altLang="fr-FR" sz="1100" dirty="0">
                <a:solidFill>
                  <a:schemeClr val="tx1"/>
                </a:solidFill>
                <a:latin typeface="Helvetica" pitchFamily="34" charset="0"/>
                <a:cs typeface="Helvetica" pitchFamily="34" charset="0"/>
              </a:rPr>
              <a:t>son horizon de placement. </a:t>
            </a:r>
            <a:r>
              <a:rPr lang="fr-FR" altLang="fr-FR" sz="1100" dirty="0">
                <a:solidFill>
                  <a:schemeClr val="tx1"/>
                </a:solidFill>
                <a:latin typeface="Helvetica" pitchFamily="34" charset="0"/>
                <a:cs typeface="Times New Roman" pitchFamily="18" charset="0"/>
              </a:rPr>
              <a:t>Il convient de tenir </a:t>
            </a:r>
            <a:r>
              <a:rPr lang="fr-FR" altLang="fr-FR" sz="1100" dirty="0" smtClean="0">
                <a:solidFill>
                  <a:schemeClr val="tx1"/>
                </a:solidFill>
                <a:latin typeface="Helvetica" pitchFamily="34" charset="0"/>
                <a:cs typeface="Times New Roman" pitchFamily="18" charset="0"/>
              </a:rPr>
              <a:t>compte de </a:t>
            </a:r>
            <a:r>
              <a:rPr lang="fr-FR" altLang="fr-FR" sz="1100" dirty="0">
                <a:solidFill>
                  <a:schemeClr val="tx1"/>
                </a:solidFill>
                <a:latin typeface="Helvetica" pitchFamily="34" charset="0"/>
                <a:cs typeface="Times New Roman" pitchFamily="18" charset="0"/>
              </a:rPr>
              <a:t>la connaissance et de l’expérience en matière financière et de l’appétence aux risques du </a:t>
            </a:r>
            <a:r>
              <a:rPr lang="fr-FR" altLang="fr-FR" sz="1100" dirty="0" smtClean="0">
                <a:solidFill>
                  <a:schemeClr val="tx1"/>
                </a:solidFill>
                <a:latin typeface="Helvetica" pitchFamily="34" charset="0"/>
                <a:cs typeface="Times New Roman" pitchFamily="18" charset="0"/>
              </a:rPr>
              <a:t>client ainsi que de </a:t>
            </a:r>
            <a:r>
              <a:rPr lang="fr-FR" altLang="fr-FR" sz="1100" dirty="0" smtClean="0">
                <a:solidFill>
                  <a:schemeClr val="tx1"/>
                </a:solidFill>
                <a:latin typeface="Helvetica" pitchFamily="34" charset="0"/>
                <a:cs typeface="Helvetica" pitchFamily="34" charset="0"/>
              </a:rPr>
              <a:t>sa </a:t>
            </a:r>
            <a:r>
              <a:rPr lang="fr-FR" altLang="fr-FR" sz="1100" dirty="0">
                <a:solidFill>
                  <a:schemeClr val="tx1"/>
                </a:solidFill>
                <a:latin typeface="Helvetica" pitchFamily="34" charset="0"/>
                <a:cs typeface="Helvetica" pitchFamily="34" charset="0"/>
              </a:rPr>
              <a:t>capacité de subir </a:t>
            </a:r>
            <a:r>
              <a:rPr lang="fr-FR" altLang="fr-FR" sz="1100" dirty="0" smtClean="0">
                <a:solidFill>
                  <a:schemeClr val="tx1"/>
                </a:solidFill>
                <a:latin typeface="Helvetica" pitchFamily="34" charset="0"/>
                <a:cs typeface="Helvetica" pitchFamily="34" charset="0"/>
              </a:rPr>
              <a:t>des pertes</a:t>
            </a:r>
            <a:r>
              <a:rPr lang="fr-FR" altLang="fr-FR" sz="1100" dirty="0" smtClean="0">
                <a:solidFill>
                  <a:schemeClr val="tx1"/>
                </a:solidFill>
                <a:latin typeface="Helvetica" pitchFamily="34" charset="0"/>
                <a:cs typeface="Times New Roman" pitchFamily="18" charset="0"/>
              </a:rPr>
              <a:t>. </a:t>
            </a:r>
            <a:endParaRPr lang="fr-FR" altLang="fr-FR" sz="1100" dirty="0">
              <a:solidFill>
                <a:schemeClr val="tx1"/>
              </a:solidFill>
              <a:latin typeface="Helvetica" pitchFamily="34" charset="0"/>
              <a:cs typeface="Helvetica" pitchFamily="34" charset="0"/>
            </a:endParaRPr>
          </a:p>
          <a:p>
            <a:pPr lvl="1" algn="just">
              <a:buClr>
                <a:schemeClr val="accent6">
                  <a:lumMod val="50000"/>
                </a:schemeClr>
              </a:buClr>
              <a:defRPr/>
            </a:pPr>
            <a:r>
              <a:rPr lang="fr-FR" altLang="fr-FR" sz="1100" dirty="0" err="1" smtClean="0">
                <a:solidFill>
                  <a:schemeClr val="tx1"/>
                </a:solidFill>
                <a:latin typeface="Helvetica" pitchFamily="34" charset="0"/>
                <a:cs typeface="Helvetica" pitchFamily="34" charset="0"/>
              </a:rPr>
              <a:t>Helios</a:t>
            </a:r>
            <a:r>
              <a:rPr lang="fr-FR" altLang="fr-FR" sz="1100" dirty="0" smtClean="0">
                <a:solidFill>
                  <a:schemeClr val="tx1"/>
                </a:solidFill>
                <a:latin typeface="Helvetica" pitchFamily="34" charset="0"/>
                <a:cs typeface="Helvetica" pitchFamily="34" charset="0"/>
              </a:rPr>
              <a:t> Avril 2028 </a:t>
            </a:r>
            <a:r>
              <a:rPr lang="fr-FR" altLang="fr-FR" sz="1100" b="1" dirty="0" smtClean="0">
                <a:solidFill>
                  <a:schemeClr val="tx1"/>
                </a:solidFill>
                <a:latin typeface="Helvetica" pitchFamily="34" charset="0"/>
                <a:cs typeface="Helvetica" pitchFamily="34" charset="0"/>
              </a:rPr>
              <a:t>s’adresse aux investisseurs qui n’ont pas besoin de leurs liquidités jusqu’à la maturité </a:t>
            </a:r>
            <a:r>
              <a:rPr lang="fr-FR" altLang="fr-FR" sz="1100" dirty="0" smtClean="0">
                <a:solidFill>
                  <a:schemeClr val="tx1"/>
                </a:solidFill>
                <a:latin typeface="Helvetica" pitchFamily="34" charset="0"/>
                <a:cs typeface="Helvetica" pitchFamily="34" charset="0"/>
              </a:rPr>
              <a:t>- prévoir la possibilité d’une immobilisation des sommes investies durant 10 ans à compter de la Date de Règlement.</a:t>
            </a:r>
          </a:p>
          <a:p>
            <a:pPr lvl="1" algn="just">
              <a:buClr>
                <a:schemeClr val="accent6">
                  <a:lumMod val="50000"/>
                </a:schemeClr>
              </a:buClr>
              <a:defRPr/>
            </a:pPr>
            <a:r>
              <a:rPr lang="fr-FR" altLang="fr-FR" sz="1100" b="1" dirty="0" smtClean="0">
                <a:solidFill>
                  <a:schemeClr val="tx1"/>
                </a:solidFill>
                <a:latin typeface="Helvetica" pitchFamily="34" charset="0"/>
                <a:cs typeface="Helvetica" pitchFamily="34" charset="0"/>
              </a:rPr>
              <a:t>Point </a:t>
            </a:r>
            <a:r>
              <a:rPr lang="fr-FR" altLang="fr-FR" sz="1100" b="1" dirty="0">
                <a:solidFill>
                  <a:schemeClr val="tx1"/>
                </a:solidFill>
                <a:latin typeface="Helvetica" pitchFamily="34" charset="0"/>
                <a:cs typeface="Helvetica" pitchFamily="34" charset="0"/>
              </a:rPr>
              <a:t>d’attention : La durée de placement de ce produit  étant de 10 ans, le support doit être proposé à des clients dont l'âge est compatible avec la date d'échéance prévue </a:t>
            </a:r>
            <a:r>
              <a:rPr lang="fr-FR" altLang="fr-FR" sz="1100" b="1" dirty="0" smtClean="0">
                <a:solidFill>
                  <a:schemeClr val="tx1"/>
                </a:solidFill>
                <a:latin typeface="Helvetica" pitchFamily="34" charset="0"/>
                <a:cs typeface="Helvetica" pitchFamily="34" charset="0"/>
              </a:rPr>
              <a:t>(eu égard </a:t>
            </a:r>
            <a:r>
              <a:rPr lang="fr-FR" altLang="fr-FR" sz="1100" b="1" dirty="0">
                <a:solidFill>
                  <a:schemeClr val="tx1"/>
                </a:solidFill>
                <a:latin typeface="Helvetica" pitchFamily="34" charset="0"/>
                <a:cs typeface="Helvetica" pitchFamily="34" charset="0"/>
              </a:rPr>
              <a:t>au risque lié à une sortie anticipée avant l’échéance</a:t>
            </a:r>
            <a:r>
              <a:rPr lang="fr-FR" altLang="fr-FR" sz="1100" b="1" dirty="0" smtClean="0">
                <a:solidFill>
                  <a:schemeClr val="tx1"/>
                </a:solidFill>
                <a:latin typeface="Helvetica" pitchFamily="34" charset="0"/>
                <a:cs typeface="Helvetica" pitchFamily="34" charset="0"/>
              </a:rPr>
              <a:t>).</a:t>
            </a:r>
          </a:p>
          <a:p>
            <a:pPr lvl="1" algn="just">
              <a:defRPr/>
            </a:pPr>
            <a:endParaRPr lang="fr-FR" altLang="fr-FR" sz="1100" dirty="0" smtClean="0">
              <a:solidFill>
                <a:schemeClr val="tx1"/>
              </a:solidFill>
              <a:latin typeface="Helvetica" pitchFamily="34" charset="0"/>
              <a:cs typeface="Helvetica" pitchFamily="34" charset="0"/>
            </a:endParaRPr>
          </a:p>
          <a:p>
            <a:pPr marL="679450" lvl="2" indent="-342900" algn="just">
              <a:buSzPct val="75000"/>
              <a:buFont typeface="Lucida Grande"/>
              <a:buChar char="▶"/>
              <a:defRPr/>
            </a:pPr>
            <a:endParaRPr lang="fr-FR" altLang="fr-FR" sz="1100" b="1" dirty="0" smtClean="0">
              <a:solidFill>
                <a:schemeClr val="tx1"/>
              </a:solidFill>
              <a:latin typeface="Helvetica" pitchFamily="34" charset="0"/>
              <a:cs typeface="Helvetica" pitchFamily="34" charset="0"/>
            </a:endParaRPr>
          </a:p>
          <a:p>
            <a:pPr lvl="1" algn="just">
              <a:buFont typeface="Arial" pitchFamily="34" charset="0"/>
              <a:buNone/>
              <a:defRPr/>
            </a:pPr>
            <a:endParaRPr lang="fr-FR" altLang="fr-FR" sz="1100" b="1" dirty="0" smtClean="0">
              <a:solidFill>
                <a:schemeClr val="tx1"/>
              </a:solidFill>
              <a:latin typeface="Helvetica" pitchFamily="34" charset="0"/>
              <a:cs typeface="Helvetica" pitchFamily="34" charset="0"/>
            </a:endParaRPr>
          </a:p>
        </p:txBody>
      </p:sp>
      <p:sp>
        <p:nvSpPr>
          <p:cNvPr id="58374"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B8BB43A8-2869-47D2-B7C2-CF41AAF98A79}" type="slidenum">
              <a:rPr lang="fr-FR" altLang="fr-FR" sz="1000" smtClean="0">
                <a:solidFill>
                  <a:srgbClr val="979797"/>
                </a:solidFill>
                <a:cs typeface="Arial" pitchFamily="34" charset="0"/>
              </a:rPr>
              <a:pPr eaLnBrk="1" hangingPunct="1">
                <a:spcBef>
                  <a:spcPct val="0"/>
                </a:spcBef>
                <a:buClrTx/>
                <a:buSzTx/>
                <a:buFontTx/>
                <a:buNone/>
              </a:pPr>
              <a:t>3</a:t>
            </a:fld>
            <a:endParaRPr lang="fr-FR" altLang="fr-FR" sz="1000" dirty="0" smtClean="0">
              <a:solidFill>
                <a:srgbClr val="979797"/>
              </a:solidFill>
              <a:cs typeface="Arial" pitchFamily="34" charset="0"/>
            </a:endParaRPr>
          </a:p>
        </p:txBody>
      </p:sp>
      <p:sp>
        <p:nvSpPr>
          <p:cNvPr id="58375" name="Rectangle 14"/>
          <p:cNvSpPr>
            <a:spLocks noChangeArrowheads="1"/>
          </p:cNvSpPr>
          <p:nvPr/>
        </p:nvSpPr>
        <p:spPr bwMode="auto">
          <a:xfrm>
            <a:off x="0" y="5578192"/>
            <a:ext cx="91249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50000"/>
              </a:spcBef>
              <a:buClrTx/>
              <a:buSzTx/>
              <a:buFontTx/>
              <a:buNone/>
            </a:pPr>
            <a:r>
              <a:rPr lang="fr-FR" altLang="fr-FR" sz="800" dirty="0">
                <a:solidFill>
                  <a:srgbClr val="4D4D4D"/>
                </a:solidFill>
                <a:latin typeface="+mn-lt"/>
                <a:cs typeface="Arial" pitchFamily="34" charset="0"/>
              </a:rPr>
              <a:t>Dans l’ensemble de cette brochure, le montant de remboursement est calculé sur la base de la Valeur Nominale, hors </a:t>
            </a:r>
            <a:r>
              <a:rPr lang="fr-FR" altLang="fr-FR" sz="800" dirty="0" smtClean="0">
                <a:solidFill>
                  <a:srgbClr val="4D4D4D"/>
                </a:solidFill>
                <a:latin typeface="+mn-lt"/>
                <a:cs typeface="Arial" pitchFamily="34" charset="0"/>
              </a:rPr>
              <a:t>frais sur </a:t>
            </a:r>
            <a:r>
              <a:rPr lang="fr-FR" altLang="fr-FR" sz="800" dirty="0">
                <a:solidFill>
                  <a:srgbClr val="4D4D4D"/>
                </a:solidFill>
                <a:latin typeface="+mn-lt"/>
                <a:cs typeface="Arial" pitchFamily="34" charset="0"/>
              </a:rPr>
              <a:t>versements, d’arbitrage, de gestion sur encours et le cas échéant ceux liés aux garanties de prévoyance </a:t>
            </a:r>
            <a:r>
              <a:rPr lang="fr-FR" altLang="fr-FR" sz="800" dirty="0" smtClean="0">
                <a:solidFill>
                  <a:srgbClr val="4D4D4D"/>
                </a:solidFill>
                <a:latin typeface="+mn-lt"/>
                <a:cs typeface="Arial" pitchFamily="34" charset="0"/>
              </a:rPr>
              <a:t>notamment dans </a:t>
            </a:r>
            <a:r>
              <a:rPr lang="fr-FR" altLang="fr-FR" sz="800" dirty="0">
                <a:solidFill>
                  <a:srgbClr val="4D4D4D"/>
                </a:solidFill>
                <a:latin typeface="+mn-lt"/>
                <a:cs typeface="Arial" pitchFamily="34" charset="0"/>
              </a:rPr>
              <a:t>le cadre d’un contrat d’assurance vie ou de </a:t>
            </a:r>
            <a:r>
              <a:rPr lang="fr-FR" altLang="fr-FR" sz="800" dirty="0" smtClean="0">
                <a:solidFill>
                  <a:srgbClr val="4D4D4D"/>
                </a:solidFill>
                <a:latin typeface="+mn-lt"/>
                <a:cs typeface="Arial" pitchFamily="34" charset="0"/>
              </a:rPr>
              <a:t>capitalisation, hors fiscalité et prélèvements sociaux applicables. </a:t>
            </a:r>
            <a:r>
              <a:rPr lang="fr-FR" altLang="fr-FR" sz="800" dirty="0">
                <a:solidFill>
                  <a:srgbClr val="4D4D4D"/>
                </a:solidFill>
                <a:latin typeface="+mn-lt"/>
                <a:cs typeface="Arial" pitchFamily="34" charset="0"/>
              </a:rPr>
              <a:t>Les frais liés au cadre </a:t>
            </a:r>
            <a:r>
              <a:rPr lang="fr-FR" altLang="fr-FR" sz="800" dirty="0" smtClean="0">
                <a:solidFill>
                  <a:srgbClr val="4D4D4D"/>
                </a:solidFill>
                <a:latin typeface="+mn-lt"/>
                <a:cs typeface="Arial" pitchFamily="34" charset="0"/>
              </a:rPr>
              <a:t>d’investissement choisi </a:t>
            </a:r>
            <a:r>
              <a:rPr lang="fr-FR" altLang="fr-FR" sz="800" dirty="0">
                <a:solidFill>
                  <a:srgbClr val="4D4D4D"/>
                </a:solidFill>
                <a:latin typeface="+mn-lt"/>
                <a:cs typeface="Arial" pitchFamily="34" charset="0"/>
              </a:rPr>
              <a:t>peuvent avoir un impact sur l’économie générale de l’opération et de ce fait, la performance nette pour </a:t>
            </a:r>
            <a:r>
              <a:rPr lang="fr-FR" altLang="fr-FR" sz="800" dirty="0" smtClean="0">
                <a:solidFill>
                  <a:srgbClr val="4D4D4D"/>
                </a:solidFill>
                <a:latin typeface="+mn-lt"/>
                <a:cs typeface="Arial" pitchFamily="34" charset="0"/>
              </a:rPr>
              <a:t>l’investisseur peut </a:t>
            </a:r>
            <a:r>
              <a:rPr lang="fr-FR" altLang="fr-FR" sz="800" dirty="0">
                <a:solidFill>
                  <a:srgbClr val="4D4D4D"/>
                </a:solidFill>
                <a:latin typeface="+mn-lt"/>
                <a:cs typeface="Arial" pitchFamily="34" charset="0"/>
              </a:rPr>
              <a:t>donc être </a:t>
            </a:r>
            <a:r>
              <a:rPr lang="fr-FR" altLang="fr-FR" sz="800" dirty="0" smtClean="0">
                <a:solidFill>
                  <a:srgbClr val="4D4D4D"/>
                </a:solidFill>
                <a:latin typeface="+mn-lt"/>
                <a:cs typeface="Arial" pitchFamily="34" charset="0"/>
              </a:rPr>
              <a:t>inférieure à -10%. </a:t>
            </a:r>
            <a:r>
              <a:rPr lang="fr-FR" altLang="fr-FR" sz="800" dirty="0">
                <a:solidFill>
                  <a:srgbClr val="4D4D4D"/>
                </a:solidFill>
                <a:latin typeface="+mn-lt"/>
                <a:cs typeface="Arial" pitchFamily="34" charset="0"/>
              </a:rPr>
              <a:t>Les termes « capital » et « capital initial » désignent le montant investi par l’investisseur </a:t>
            </a:r>
            <a:r>
              <a:rPr lang="fr-FR" altLang="fr-FR" sz="800" dirty="0" smtClean="0">
                <a:solidFill>
                  <a:srgbClr val="4D4D4D"/>
                </a:solidFill>
                <a:latin typeface="+mn-lt"/>
                <a:cs typeface="Arial" pitchFamily="34" charset="0"/>
              </a:rPr>
              <a:t>dans </a:t>
            </a:r>
            <a:r>
              <a:rPr lang="fr-FR" altLang="fr-FR" sz="800" b="1" i="1" dirty="0" err="1" smtClean="0">
                <a:solidFill>
                  <a:srgbClr val="4D4D4D"/>
                </a:solidFill>
                <a:latin typeface="+mn-lt"/>
                <a:cs typeface="Arial" pitchFamily="34" charset="0"/>
              </a:rPr>
              <a:t>Helios</a:t>
            </a:r>
            <a:r>
              <a:rPr lang="fr-FR" altLang="fr-FR" sz="800" b="1" i="1" dirty="0" smtClean="0">
                <a:solidFill>
                  <a:srgbClr val="4D4D4D"/>
                </a:solidFill>
                <a:latin typeface="+mn-lt"/>
                <a:cs typeface="Arial" pitchFamily="34" charset="0"/>
              </a:rPr>
              <a:t> Avril 2028  </a:t>
            </a:r>
            <a:r>
              <a:rPr lang="fr-FR" altLang="fr-FR" sz="800" dirty="0">
                <a:solidFill>
                  <a:srgbClr val="4D4D4D"/>
                </a:solidFill>
                <a:latin typeface="+mn-lt"/>
                <a:cs typeface="Arial" pitchFamily="34" charset="0"/>
              </a:rPr>
              <a:t>dont la Valeur Nominale est fixée à 100 euros</a:t>
            </a:r>
            <a:r>
              <a:rPr lang="fr-FR" altLang="fr-FR" sz="800" dirty="0" smtClean="0">
                <a:solidFill>
                  <a:srgbClr val="4D4D4D"/>
                </a:solidFill>
                <a:latin typeface="+mn-lt"/>
                <a:cs typeface="Arial" pitchFamily="34" charset="0"/>
              </a:rPr>
              <a:t>. Le </a:t>
            </a:r>
            <a:r>
              <a:rPr lang="fr-FR" altLang="fr-FR" sz="800" dirty="0">
                <a:solidFill>
                  <a:srgbClr val="4D4D4D"/>
                </a:solidFill>
                <a:latin typeface="+mn-lt"/>
                <a:cs typeface="Arial" pitchFamily="34" charset="0"/>
              </a:rPr>
              <a:t>remboursement à l’échéance du capital investi est conditionné à l’absence </a:t>
            </a:r>
            <a:r>
              <a:rPr lang="fr-FR" altLang="fr-FR" sz="800" dirty="0" smtClean="0">
                <a:solidFill>
                  <a:srgbClr val="4D4D4D"/>
                </a:solidFill>
                <a:latin typeface="+mn-lt"/>
                <a:cs typeface="Arial" pitchFamily="34" charset="0"/>
              </a:rPr>
              <a:t>de </a:t>
            </a:r>
            <a:r>
              <a:rPr lang="fr-FR" altLang="fr-FR" sz="800" dirty="0">
                <a:solidFill>
                  <a:srgbClr val="4D4D4D"/>
                </a:solidFill>
                <a:latin typeface="+mn-lt"/>
                <a:cs typeface="Arial" pitchFamily="34" charset="0"/>
              </a:rPr>
              <a:t>défaut </a:t>
            </a:r>
            <a:r>
              <a:rPr lang="fr-FR" altLang="fr-FR" sz="800" dirty="0" smtClean="0">
                <a:solidFill>
                  <a:srgbClr val="4D4D4D"/>
                </a:solidFill>
                <a:latin typeface="+mn-lt"/>
                <a:cs typeface="Arial" pitchFamily="34" charset="0"/>
              </a:rPr>
              <a:t> ou de mise en résolution de </a:t>
            </a:r>
            <a:r>
              <a:rPr lang="fr-FR" altLang="fr-FR" sz="800" dirty="0">
                <a:solidFill>
                  <a:srgbClr val="4D4D4D"/>
                </a:solidFill>
                <a:latin typeface="+mn-lt"/>
                <a:cs typeface="Arial" pitchFamily="34" charset="0"/>
              </a:rPr>
              <a:t>l’émetteur Natixis</a:t>
            </a:r>
            <a:r>
              <a:rPr lang="fr-FR" altLang="fr-FR" sz="800" dirty="0" smtClean="0">
                <a:solidFill>
                  <a:srgbClr val="4D4D4D"/>
                </a:solidFill>
                <a:latin typeface="+mn-lt"/>
                <a:cs typeface="Arial" pitchFamily="34" charset="0"/>
              </a:rPr>
              <a:t>.</a:t>
            </a:r>
            <a:endParaRPr lang="fr-FR" altLang="fr-FR" sz="800" dirty="0">
              <a:solidFill>
                <a:srgbClr val="4D4D4D"/>
              </a:solidFill>
              <a:latin typeface="+mn-lt"/>
              <a:cs typeface="Arial" pitchFamily="34" charset="0"/>
            </a:endParaRPr>
          </a:p>
        </p:txBody>
      </p:sp>
      <p:sp>
        <p:nvSpPr>
          <p:cNvPr id="58377" name="Espace réservé du contenu 5"/>
          <p:cNvSpPr txBox="1">
            <a:spLocks/>
          </p:cNvSpPr>
          <p:nvPr/>
        </p:nvSpPr>
        <p:spPr bwMode="auto">
          <a:xfrm>
            <a:off x="457200" y="1428750"/>
            <a:ext cx="8229600" cy="31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a:buClr>
                <a:schemeClr val="accent6">
                  <a:lumMod val="50000"/>
                </a:schemeClr>
              </a:buClr>
            </a:pPr>
            <a:r>
              <a:rPr lang="fr-FR" altLang="fr-FR" sz="1500" b="1" dirty="0">
                <a:solidFill>
                  <a:schemeClr val="accent6">
                    <a:lumMod val="50000"/>
                  </a:schemeClr>
                </a:solidFill>
              </a:rPr>
              <a:t>A qui s’adresse ce produit ? </a:t>
            </a:r>
          </a:p>
        </p:txBody>
      </p:sp>
    </p:spTree>
    <p:extLst>
      <p:ext uri="{BB962C8B-B14F-4D97-AF65-F5344CB8AC3E}">
        <p14:creationId xmlns:p14="http://schemas.microsoft.com/office/powerpoint/2010/main" val="20583611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70D5E50-5FB4-44E8-9950-C560ACA14EBF}" type="slidenum">
              <a:rPr lang="fr-FR" smtClean="0"/>
              <a:pPr>
                <a:defRPr/>
              </a:pPr>
              <a:t>4</a:t>
            </a:fld>
            <a:endParaRPr lang="fr-FR" dirty="0"/>
          </a:p>
        </p:txBody>
      </p:sp>
      <p:sp>
        <p:nvSpPr>
          <p:cNvPr id="7" name="Rectangle 6"/>
          <p:cNvSpPr/>
          <p:nvPr/>
        </p:nvSpPr>
        <p:spPr>
          <a:xfrm>
            <a:off x="467544" y="1844824"/>
            <a:ext cx="8352730" cy="2157514"/>
          </a:xfrm>
          <a:prstGeom prst="rect">
            <a:avLst/>
          </a:prstGeom>
        </p:spPr>
        <p:txBody>
          <a:bodyPr wrap="square">
            <a:spAutoFit/>
          </a:bodyPr>
          <a:lstStyle/>
          <a:p>
            <a:pPr marL="806450" lvl="1" indent="-349250" algn="just" defTabSz="457200" eaLnBrk="0" hangingPunct="0">
              <a:spcBef>
                <a:spcPct val="20000"/>
              </a:spcBef>
              <a:buClr>
                <a:schemeClr val="accent6">
                  <a:lumMod val="50000"/>
                </a:schemeClr>
              </a:buClr>
              <a:buSzPct val="125000"/>
              <a:buFont typeface="Arial" pitchFamily="34" charset="0"/>
              <a:buChar char="•"/>
              <a:defRPr/>
            </a:pPr>
            <a:endParaRPr lang="fr-FR" altLang="fr-FR" sz="1100" b="1" dirty="0">
              <a:solidFill>
                <a:schemeClr val="tx1"/>
              </a:solidFill>
              <a:latin typeface="Helvetica" pitchFamily="34" charset="0"/>
              <a:ea typeface="Helvetica" pitchFamily="34" charset="0"/>
              <a:cs typeface="Helvetica" pitchFamily="34" charset="0"/>
            </a:endParaRPr>
          </a:p>
          <a:p>
            <a:pPr lvl="0"/>
            <a:r>
              <a:rPr lang="fr-FR" sz="1100" b="1" u="sng" dirty="0" smtClean="0">
                <a:solidFill>
                  <a:schemeClr val="tx1"/>
                </a:solidFill>
                <a:latin typeface="Helvetica" pitchFamily="34" charset="0"/>
                <a:ea typeface="Helvetica" pitchFamily="34" charset="0"/>
                <a:cs typeface="Helvetica" pitchFamily="34" charset="0"/>
              </a:rPr>
              <a:t>Avant </a:t>
            </a:r>
            <a:r>
              <a:rPr lang="fr-FR" sz="1100" b="1" u="sng" dirty="0">
                <a:solidFill>
                  <a:schemeClr val="tx1"/>
                </a:solidFill>
                <a:latin typeface="Helvetica" pitchFamily="34" charset="0"/>
                <a:ea typeface="Helvetica" pitchFamily="34" charset="0"/>
                <a:cs typeface="Helvetica" pitchFamily="34" charset="0"/>
              </a:rPr>
              <a:t>le déploiement du parcours client</a:t>
            </a:r>
            <a:r>
              <a:rPr lang="fr-FR" sz="1100" dirty="0">
                <a:solidFill>
                  <a:schemeClr val="tx1"/>
                </a:solidFill>
                <a:latin typeface="Helvetica" pitchFamily="34" charset="0"/>
                <a:ea typeface="Helvetica" pitchFamily="34" charset="0"/>
                <a:cs typeface="Helvetica" pitchFamily="34" charset="0"/>
              </a:rPr>
              <a:t> : le devoir de conseil MYSYS doit être </a:t>
            </a:r>
            <a:r>
              <a:rPr lang="fr-FR" sz="1100" dirty="0" smtClean="0">
                <a:solidFill>
                  <a:schemeClr val="tx1"/>
                </a:solidFill>
                <a:latin typeface="Helvetica" pitchFamily="34" charset="0"/>
                <a:ea typeface="Helvetica" pitchFamily="34" charset="0"/>
                <a:cs typeface="Helvetica" pitchFamily="34" charset="0"/>
              </a:rPr>
              <a:t>réalisé </a:t>
            </a:r>
            <a:r>
              <a:rPr lang="fr-FR" sz="1100" dirty="0">
                <a:solidFill>
                  <a:schemeClr val="tx1"/>
                </a:solidFill>
                <a:latin typeface="Helvetica" pitchFamily="34" charset="0"/>
                <a:ea typeface="Helvetica" pitchFamily="34" charset="0"/>
                <a:cs typeface="Helvetica" pitchFamily="34" charset="0"/>
              </a:rPr>
              <a:t>pour toutes les souscriptions et doit être signé par le client. Le QCF devra être mis à jour et </a:t>
            </a:r>
            <a:r>
              <a:rPr lang="fr-FR" sz="1100" dirty="0" smtClean="0">
                <a:solidFill>
                  <a:schemeClr val="tx1"/>
                </a:solidFill>
                <a:latin typeface="Helvetica" pitchFamily="34" charset="0"/>
                <a:ea typeface="Helvetica" pitchFamily="34" charset="0"/>
                <a:cs typeface="Helvetica" pitchFamily="34" charset="0"/>
              </a:rPr>
              <a:t>complété </a:t>
            </a:r>
            <a:r>
              <a:rPr lang="fr-FR" sz="1100" dirty="0">
                <a:solidFill>
                  <a:schemeClr val="tx1"/>
                </a:solidFill>
                <a:latin typeface="Helvetica" pitchFamily="34" charset="0"/>
                <a:ea typeface="Helvetica" pitchFamily="34" charset="0"/>
                <a:cs typeface="Helvetica" pitchFamily="34" charset="0"/>
              </a:rPr>
              <a:t>par le client s’il date de 2 ans ou plus. </a:t>
            </a:r>
          </a:p>
          <a:p>
            <a:r>
              <a:rPr lang="fr-FR" sz="1100" dirty="0">
                <a:solidFill>
                  <a:schemeClr val="tx1"/>
                </a:solidFill>
                <a:latin typeface="Helvetica" pitchFamily="34" charset="0"/>
                <a:ea typeface="Helvetica" pitchFamily="34" charset="0"/>
                <a:cs typeface="Helvetica" pitchFamily="34" charset="0"/>
              </a:rPr>
              <a:t> </a:t>
            </a:r>
          </a:p>
          <a:p>
            <a:pPr lvl="0"/>
            <a:r>
              <a:rPr lang="fr-FR" sz="1100" b="1" u="sng" dirty="0">
                <a:solidFill>
                  <a:schemeClr val="tx1"/>
                </a:solidFill>
                <a:latin typeface="Helvetica" pitchFamily="34" charset="0"/>
                <a:ea typeface="Helvetica" pitchFamily="34" charset="0"/>
                <a:cs typeface="Helvetica" pitchFamily="34" charset="0"/>
              </a:rPr>
              <a:t>A partir du déploiement du parcours client</a:t>
            </a:r>
            <a:r>
              <a:rPr lang="fr-FR" sz="1100" dirty="0">
                <a:solidFill>
                  <a:schemeClr val="tx1"/>
                </a:solidFill>
                <a:latin typeface="Helvetica" pitchFamily="34" charset="0"/>
                <a:ea typeface="Helvetica" pitchFamily="34" charset="0"/>
                <a:cs typeface="Helvetica" pitchFamily="34" charset="0"/>
              </a:rPr>
              <a:t> : le devoir de conseil sera remplacé par le document de Synthèse épargne-conseil de la banque qui inclut le test d’adéquation, les instruments financiers proposés au client ainsi que l’acceptation (ou non) du client (avec la mise en garde si le choix du client n’est pas adapté). Ce document doit être signé par le client. Le QCF devra être mis à jour et complété par le client s’il date de 2 ans ou plus.</a:t>
            </a:r>
          </a:p>
          <a:p>
            <a:r>
              <a:rPr lang="fr-FR" sz="1100" dirty="0">
                <a:solidFill>
                  <a:schemeClr val="tx1"/>
                </a:solidFill>
                <a:latin typeface="Helvetica" pitchFamily="34" charset="0"/>
                <a:ea typeface="Helvetica" pitchFamily="34" charset="0"/>
                <a:cs typeface="Helvetica" pitchFamily="34" charset="0"/>
              </a:rPr>
              <a:t> </a:t>
            </a:r>
          </a:p>
          <a:p>
            <a:r>
              <a:rPr lang="fr-FR" sz="1100" dirty="0">
                <a:solidFill>
                  <a:schemeClr val="tx1"/>
                </a:solidFill>
                <a:latin typeface="Helvetica" pitchFamily="34" charset="0"/>
                <a:ea typeface="Helvetica" pitchFamily="34" charset="0"/>
                <a:cs typeface="Helvetica" pitchFamily="34" charset="0"/>
              </a:rPr>
              <a:t>Dans les 2 cas, le conseiller doit obligatoirement remettre la documentation précontractuelle sur les instruments financiers pour informer le client sur les caractéristiques du produit à souscrire ainsi que sur les coûts et charges associés (le document KID).   </a:t>
            </a:r>
          </a:p>
          <a:p>
            <a:pPr marL="806450" lvl="1" indent="-349250" algn="just" defTabSz="457200" eaLnBrk="0" hangingPunct="0">
              <a:spcBef>
                <a:spcPct val="20000"/>
              </a:spcBef>
              <a:buClr>
                <a:schemeClr val="accent6">
                  <a:lumMod val="50000"/>
                </a:schemeClr>
              </a:buClr>
              <a:buSzPct val="125000"/>
              <a:buFont typeface="Arial" pitchFamily="34" charset="0"/>
              <a:buChar char="•"/>
              <a:defRPr/>
            </a:pPr>
            <a:endParaRPr lang="fr-FR" altLang="fr-FR" sz="1100" dirty="0">
              <a:solidFill>
                <a:schemeClr val="tx1"/>
              </a:solidFill>
              <a:latin typeface="Helvetica" pitchFamily="34" charset="0"/>
              <a:ea typeface="Helvetica" pitchFamily="34" charset="0"/>
              <a:cs typeface="Helvetica" pitchFamily="34" charset="0"/>
            </a:endParaRPr>
          </a:p>
        </p:txBody>
      </p:sp>
      <p:sp>
        <p:nvSpPr>
          <p:cNvPr id="8" name="Titre 4"/>
          <p:cNvSpPr>
            <a:spLocks noGrp="1"/>
          </p:cNvSpPr>
          <p:nvPr>
            <p:ph type="title"/>
          </p:nvPr>
        </p:nvSpPr>
        <p:spPr>
          <a:xfrm>
            <a:off x="0" y="274638"/>
            <a:ext cx="9144000" cy="1143000"/>
          </a:xfrm>
        </p:spPr>
        <p:txBody>
          <a:bodyPr/>
          <a:lstStyle/>
          <a:p>
            <a:pPr>
              <a:defRPr/>
            </a:pPr>
            <a:r>
              <a:rPr lang="fr-FR" dirty="0" smtClean="0">
                <a:solidFill>
                  <a:schemeClr val="accent6">
                    <a:lumMod val="50000"/>
                  </a:schemeClr>
                </a:solidFill>
              </a:rPr>
              <a:t>à retenir (suite)</a:t>
            </a:r>
            <a:endParaRPr lang="fr-FR" dirty="0">
              <a:solidFill>
                <a:schemeClr val="accent6">
                  <a:lumMod val="50000"/>
                </a:schemeClr>
              </a:solidFill>
            </a:endParaRPr>
          </a:p>
        </p:txBody>
      </p:sp>
    </p:spTree>
    <p:extLst>
      <p:ext uri="{BB962C8B-B14F-4D97-AF65-F5344CB8AC3E}">
        <p14:creationId xmlns:p14="http://schemas.microsoft.com/office/powerpoint/2010/main" val="3443077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solidFill>
                  <a:schemeClr val="accent6">
                    <a:lumMod val="50000"/>
                  </a:schemeClr>
                </a:solidFill>
              </a:rPr>
              <a:t>sommaire</a:t>
            </a:r>
            <a:endParaRPr lang="fr-FR" dirty="0">
              <a:solidFill>
                <a:schemeClr val="accent6">
                  <a:lumMod val="50000"/>
                </a:schemeClr>
              </a:solidFill>
            </a:endParaRPr>
          </a:p>
        </p:txBody>
      </p:sp>
      <p:sp>
        <p:nvSpPr>
          <p:cNvPr id="35845" name="Espace réservé du contenu 5"/>
          <p:cNvSpPr>
            <a:spLocks noGrp="1"/>
          </p:cNvSpPr>
          <p:nvPr>
            <p:ph idx="1"/>
          </p:nvPr>
        </p:nvSpPr>
        <p:spPr>
          <a:xfrm>
            <a:off x="457200" y="1557338"/>
            <a:ext cx="8507288" cy="4031902"/>
          </a:xfrm>
        </p:spPr>
        <p:txBody>
          <a:bodyPr>
            <a:normAutofit/>
          </a:bodyPr>
          <a:lstStyle/>
          <a:p>
            <a:pPr marL="0" indent="0">
              <a:buNone/>
            </a:pPr>
            <a:r>
              <a:rPr lang="fr-FR" altLang="fr-FR" sz="1600" u="sng" dirty="0" smtClean="0">
                <a:solidFill>
                  <a:schemeClr val="tx1"/>
                </a:solidFill>
                <a:latin typeface="Helvetica" pitchFamily="34" charset="0"/>
                <a:cs typeface="Helvetica" pitchFamily="34" charset="0"/>
              </a:rPr>
              <a:t>Partie 1</a:t>
            </a:r>
            <a:r>
              <a:rPr lang="fr-FR" altLang="fr-FR" sz="1600" dirty="0" smtClean="0">
                <a:solidFill>
                  <a:schemeClr val="tx1"/>
                </a:solidFill>
                <a:latin typeface="Helvetica" pitchFamily="34" charset="0"/>
                <a:cs typeface="Helvetica" pitchFamily="34" charset="0"/>
              </a:rPr>
              <a:t>		</a:t>
            </a:r>
            <a:r>
              <a:rPr lang="fr-FR" altLang="fr-FR" sz="1600" dirty="0">
                <a:solidFill>
                  <a:schemeClr val="tx1"/>
                </a:solidFill>
                <a:latin typeface="Helvetica" pitchFamily="34" charset="0"/>
                <a:cs typeface="Helvetica" pitchFamily="34" charset="0"/>
              </a:rPr>
              <a:t>Indice </a:t>
            </a:r>
            <a:r>
              <a:rPr lang="fr-FR" altLang="fr-FR" sz="1600" dirty="0" smtClean="0">
                <a:solidFill>
                  <a:schemeClr val="tx1"/>
                </a:solidFill>
                <a:latin typeface="Helvetica" pitchFamily="34" charset="0"/>
                <a:cs typeface="Helvetica" pitchFamily="34" charset="0"/>
              </a:rPr>
              <a:t>Euro </a:t>
            </a:r>
            <a:r>
              <a:rPr lang="fr-FR" altLang="fr-FR" sz="1600" dirty="0" err="1" smtClean="0">
                <a:solidFill>
                  <a:schemeClr val="tx1"/>
                </a:solidFill>
                <a:latin typeface="Helvetica" pitchFamily="34" charset="0"/>
                <a:cs typeface="Helvetica" pitchFamily="34" charset="0"/>
              </a:rPr>
              <a:t>iSTOXX</a:t>
            </a:r>
            <a:r>
              <a:rPr lang="fr-FR" altLang="fr-FR" sz="1600" baseline="30000" dirty="0" smtClean="0">
                <a:solidFill>
                  <a:schemeClr val="tx1"/>
                </a:solidFill>
                <a:latin typeface="Helvetica" pitchFamily="34" charset="0"/>
                <a:cs typeface="Helvetica" pitchFamily="34" charset="0"/>
              </a:rPr>
              <a:t>®</a:t>
            </a:r>
            <a:r>
              <a:rPr lang="fr-FR" altLang="fr-FR" sz="1600" dirty="0" smtClean="0">
                <a:solidFill>
                  <a:schemeClr val="tx1"/>
                </a:solidFill>
                <a:latin typeface="Helvetica" pitchFamily="34" charset="0"/>
                <a:cs typeface="Helvetica" pitchFamily="34" charset="0"/>
              </a:rPr>
              <a:t> 70 EWD5</a:t>
            </a:r>
          </a:p>
          <a:p>
            <a:pPr marL="0" indent="0">
              <a:buFont typeface="Lucida Grande"/>
              <a:buNone/>
            </a:pPr>
            <a:r>
              <a:rPr lang="fr-FR" altLang="fr-FR" sz="1600" dirty="0" smtClean="0">
                <a:solidFill>
                  <a:schemeClr val="tx1"/>
                </a:solidFill>
                <a:latin typeface="Helvetica" pitchFamily="34" charset="0"/>
                <a:cs typeface="Helvetica" pitchFamily="34" charset="0"/>
              </a:rPr>
              <a:t>		</a:t>
            </a:r>
            <a:r>
              <a:rPr lang="fr-FR" altLang="fr-FR" sz="1200" dirty="0" smtClean="0">
                <a:solidFill>
                  <a:schemeClr val="tx1"/>
                </a:solidFill>
                <a:latin typeface="Helvetica" pitchFamily="34" charset="0"/>
                <a:cs typeface="Helvetica" pitchFamily="34" charset="0"/>
              </a:rPr>
              <a:t>	</a:t>
            </a:r>
          </a:p>
          <a:p>
            <a:pPr marL="0" indent="0">
              <a:buNone/>
            </a:pPr>
            <a:r>
              <a:rPr lang="fr-FR" altLang="fr-FR" sz="1600" u="sng" dirty="0" smtClean="0">
                <a:solidFill>
                  <a:schemeClr val="tx1"/>
                </a:solidFill>
                <a:latin typeface="Helvetica" pitchFamily="34" charset="0"/>
                <a:cs typeface="Helvetica" pitchFamily="34" charset="0"/>
              </a:rPr>
              <a:t>Partie 2</a:t>
            </a:r>
            <a:r>
              <a:rPr lang="fr-FR" altLang="fr-FR" sz="1600" dirty="0" smtClean="0">
                <a:solidFill>
                  <a:schemeClr val="tx1"/>
                </a:solidFill>
                <a:latin typeface="Helvetica" pitchFamily="34" charset="0"/>
                <a:cs typeface="Helvetica" pitchFamily="34" charset="0"/>
              </a:rPr>
              <a:t>		Mécanisme et scénarii / Simulations historiques</a:t>
            </a:r>
          </a:p>
          <a:p>
            <a:pPr marL="0" indent="0">
              <a:buFont typeface="Lucida Grande"/>
              <a:buNone/>
            </a:pPr>
            <a:endParaRPr lang="fr-FR" altLang="fr-FR" sz="1600" dirty="0" smtClean="0">
              <a:solidFill>
                <a:schemeClr val="tx1"/>
              </a:solidFill>
              <a:latin typeface="Helvetica" pitchFamily="34" charset="0"/>
              <a:cs typeface="Helvetica" pitchFamily="34" charset="0"/>
            </a:endParaRPr>
          </a:p>
          <a:p>
            <a:pPr marL="0" indent="0">
              <a:buNone/>
            </a:pPr>
            <a:r>
              <a:rPr lang="fr-FR" altLang="fr-FR" sz="1600" u="sng" dirty="0" smtClean="0">
                <a:solidFill>
                  <a:schemeClr val="tx1"/>
                </a:solidFill>
                <a:latin typeface="Helvetica" pitchFamily="34" charset="0"/>
                <a:cs typeface="Helvetica" pitchFamily="34" charset="0"/>
              </a:rPr>
              <a:t>Partie 3</a:t>
            </a:r>
            <a:r>
              <a:rPr lang="fr-FR" altLang="fr-FR" sz="1600" dirty="0" smtClean="0">
                <a:solidFill>
                  <a:schemeClr val="tx1"/>
                </a:solidFill>
                <a:latin typeface="Helvetica" pitchFamily="34" charset="0"/>
                <a:cs typeface="Helvetica" pitchFamily="34" charset="0"/>
              </a:rPr>
              <a:t> 		Caractéristiques d’</a:t>
            </a:r>
            <a:r>
              <a:rPr lang="fr-FR" altLang="fr-FR" sz="1600" i="1" dirty="0" err="1" smtClean="0">
                <a:solidFill>
                  <a:schemeClr val="tx1"/>
                </a:solidFill>
                <a:latin typeface="Helvetica" pitchFamily="34" charset="0"/>
                <a:cs typeface="Helvetica" pitchFamily="34" charset="0"/>
              </a:rPr>
              <a:t>Helios</a:t>
            </a:r>
            <a:r>
              <a:rPr lang="fr-FR" altLang="fr-FR" sz="1600" i="1" dirty="0" smtClean="0">
                <a:solidFill>
                  <a:schemeClr val="tx1"/>
                </a:solidFill>
                <a:latin typeface="Helvetica" pitchFamily="34" charset="0"/>
                <a:cs typeface="Helvetica" pitchFamily="34" charset="0"/>
              </a:rPr>
              <a:t> Avril 2028</a:t>
            </a:r>
            <a:endParaRPr lang="fr-FR" altLang="fr-FR" sz="1600" b="1" i="1" dirty="0" smtClean="0">
              <a:solidFill>
                <a:schemeClr val="tx1"/>
              </a:solidFill>
              <a:latin typeface="Helvetica" pitchFamily="34" charset="0"/>
              <a:cs typeface="Helvetica" pitchFamily="34" charset="0"/>
            </a:endParaRPr>
          </a:p>
          <a:p>
            <a:pPr marL="0" indent="0">
              <a:buNone/>
            </a:pPr>
            <a:r>
              <a:rPr lang="fr-FR" altLang="fr-FR" sz="1200" dirty="0" smtClean="0">
                <a:solidFill>
                  <a:schemeClr val="tx1"/>
                </a:solidFill>
                <a:latin typeface="Helvetica" pitchFamily="34" charset="0"/>
                <a:cs typeface="Helvetica" pitchFamily="34" charset="0"/>
              </a:rPr>
              <a:t>			- Caractéristiques</a:t>
            </a:r>
          </a:p>
          <a:p>
            <a:pPr marL="0" indent="0">
              <a:buNone/>
            </a:pPr>
            <a:r>
              <a:rPr lang="fr-FR" altLang="fr-FR" sz="1200" dirty="0" smtClean="0">
                <a:solidFill>
                  <a:schemeClr val="tx1"/>
                </a:solidFill>
                <a:latin typeface="Helvetica" pitchFamily="34" charset="0"/>
                <a:cs typeface="Helvetica" pitchFamily="34" charset="0"/>
              </a:rPr>
              <a:t>			- Conflits </a:t>
            </a:r>
            <a:r>
              <a:rPr lang="fr-FR" altLang="fr-FR" sz="1200" dirty="0">
                <a:solidFill>
                  <a:schemeClr val="tx1"/>
                </a:solidFill>
                <a:latin typeface="Helvetica" pitchFamily="34" charset="0"/>
                <a:cs typeface="Helvetica" pitchFamily="34" charset="0"/>
              </a:rPr>
              <a:t>d’intérêts potentiels </a:t>
            </a:r>
            <a:endParaRPr lang="fr-FR" altLang="fr-FR" sz="1200" dirty="0" smtClean="0">
              <a:solidFill>
                <a:schemeClr val="tx1"/>
              </a:solidFill>
              <a:latin typeface="Helvetica" pitchFamily="34" charset="0"/>
              <a:cs typeface="Helvetica" pitchFamily="34" charset="0"/>
            </a:endParaRPr>
          </a:p>
          <a:p>
            <a:pPr marL="0" indent="0">
              <a:buFont typeface="Lucida Grande"/>
              <a:buNone/>
            </a:pPr>
            <a:r>
              <a:rPr lang="fr-FR" altLang="fr-FR" sz="1200" dirty="0" smtClean="0">
                <a:solidFill>
                  <a:schemeClr val="tx1"/>
                </a:solidFill>
                <a:latin typeface="Helvetica" pitchFamily="34" charset="0"/>
                <a:cs typeface="Helvetica" pitchFamily="34" charset="0"/>
              </a:rPr>
              <a:t>			- Avantages / Inconvénients / Facteurs de risques</a:t>
            </a:r>
          </a:p>
          <a:p>
            <a:pPr marL="0" indent="0">
              <a:buFont typeface="Lucida Grande"/>
              <a:buNone/>
            </a:pPr>
            <a:endParaRPr lang="fr-FR" altLang="fr-FR" sz="1600" dirty="0" smtClean="0">
              <a:solidFill>
                <a:schemeClr val="tx1"/>
              </a:solidFill>
              <a:latin typeface="Helvetica" pitchFamily="34" charset="0"/>
              <a:cs typeface="Helvetica" pitchFamily="34" charset="0"/>
            </a:endParaRPr>
          </a:p>
          <a:p>
            <a:pPr marL="0" indent="0">
              <a:buNone/>
            </a:pPr>
            <a:r>
              <a:rPr lang="fr-FR" altLang="fr-FR" sz="1600" u="sng" dirty="0" smtClean="0">
                <a:solidFill>
                  <a:schemeClr val="tx1"/>
                </a:solidFill>
                <a:latin typeface="Helvetica" pitchFamily="34" charset="0"/>
                <a:cs typeface="Helvetica" pitchFamily="34" charset="0"/>
              </a:rPr>
              <a:t>Annexes</a:t>
            </a:r>
            <a:r>
              <a:rPr lang="fr-FR" altLang="fr-FR" sz="1600" dirty="0" smtClean="0">
                <a:solidFill>
                  <a:schemeClr val="tx1"/>
                </a:solidFill>
                <a:latin typeface="Helvetica" pitchFamily="34" charset="0"/>
                <a:cs typeface="Helvetica" pitchFamily="34" charset="0"/>
              </a:rPr>
              <a:t> 		- Comportement de </a:t>
            </a:r>
            <a:r>
              <a:rPr lang="fr-FR" altLang="fr-FR" sz="1600" dirty="0">
                <a:solidFill>
                  <a:schemeClr val="tx1"/>
                </a:solidFill>
                <a:latin typeface="Helvetica" pitchFamily="34" charset="0"/>
                <a:cs typeface="Helvetica" pitchFamily="34" charset="0"/>
              </a:rPr>
              <a:t>la valeur de marché de </a:t>
            </a:r>
            <a:r>
              <a:rPr lang="fr-FR" altLang="fr-FR" sz="1600" dirty="0" smtClean="0">
                <a:solidFill>
                  <a:schemeClr val="tx1"/>
                </a:solidFill>
                <a:latin typeface="Helvetica" pitchFamily="34" charset="0"/>
                <a:cs typeface="Helvetica" pitchFamily="34" charset="0"/>
              </a:rPr>
              <a:t>l’instrument financier </a:t>
            </a:r>
            <a:r>
              <a:rPr lang="fr-FR" altLang="fr-FR" sz="1600" dirty="0">
                <a:solidFill>
                  <a:schemeClr val="tx1"/>
                </a:solidFill>
                <a:latin typeface="Helvetica" pitchFamily="34" charset="0"/>
                <a:cs typeface="Helvetica" pitchFamily="34" charset="0"/>
              </a:rPr>
              <a:t>avant </a:t>
            </a:r>
            <a:r>
              <a:rPr lang="fr-FR" altLang="fr-FR" sz="1600" dirty="0" smtClean="0">
                <a:solidFill>
                  <a:schemeClr val="tx1"/>
                </a:solidFill>
                <a:latin typeface="Helvetica" pitchFamily="34" charset="0"/>
                <a:cs typeface="Helvetica" pitchFamily="34" charset="0"/>
              </a:rPr>
              <a:t>				l’échéance</a:t>
            </a:r>
          </a:p>
          <a:p>
            <a:pPr marL="0" indent="0">
              <a:buFont typeface="Lucida Grande"/>
              <a:buNone/>
            </a:pPr>
            <a:r>
              <a:rPr lang="fr-FR" altLang="fr-FR" sz="1600" dirty="0">
                <a:solidFill>
                  <a:schemeClr val="tx1"/>
                </a:solidFill>
                <a:latin typeface="Helvetica" pitchFamily="34" charset="0"/>
                <a:cs typeface="Helvetica" pitchFamily="34" charset="0"/>
              </a:rPr>
              <a:t>	</a:t>
            </a:r>
            <a:r>
              <a:rPr lang="fr-FR" altLang="fr-FR" sz="1600" dirty="0" smtClean="0">
                <a:solidFill>
                  <a:schemeClr val="tx1"/>
                </a:solidFill>
                <a:latin typeface="Helvetica" pitchFamily="34" charset="0"/>
                <a:cs typeface="Helvetica" pitchFamily="34" charset="0"/>
              </a:rPr>
              <a:t>	</a:t>
            </a:r>
            <a:r>
              <a:rPr lang="fr-FR" altLang="fr-FR" sz="1600" dirty="0">
                <a:solidFill>
                  <a:schemeClr val="tx1"/>
                </a:solidFill>
                <a:latin typeface="Helvetica" pitchFamily="34" charset="0"/>
                <a:cs typeface="Helvetica" pitchFamily="34" charset="0"/>
              </a:rPr>
              <a:t>	</a:t>
            </a:r>
            <a:r>
              <a:rPr lang="fr-FR" altLang="fr-FR" sz="1600" dirty="0" smtClean="0">
                <a:solidFill>
                  <a:schemeClr val="tx1"/>
                </a:solidFill>
                <a:latin typeface="Helvetica" pitchFamily="34" charset="0"/>
                <a:cs typeface="Helvetica" pitchFamily="34" charset="0"/>
              </a:rPr>
              <a:t>- Eligibilité et souscriptions</a:t>
            </a:r>
          </a:p>
          <a:p>
            <a:pPr marL="0" indent="0">
              <a:buFont typeface="Lucida Grande"/>
              <a:buNone/>
            </a:pPr>
            <a:r>
              <a:rPr lang="fr-FR" altLang="fr-FR" sz="1600" dirty="0">
                <a:solidFill>
                  <a:schemeClr val="tx1"/>
                </a:solidFill>
                <a:latin typeface="Helvetica" pitchFamily="34" charset="0"/>
                <a:cs typeface="Helvetica" pitchFamily="34" charset="0"/>
              </a:rPr>
              <a:t>	</a:t>
            </a:r>
            <a:r>
              <a:rPr lang="fr-FR" altLang="fr-FR" sz="1600" dirty="0" smtClean="0">
                <a:solidFill>
                  <a:schemeClr val="tx1"/>
                </a:solidFill>
                <a:latin typeface="Helvetica" pitchFamily="34" charset="0"/>
                <a:cs typeface="Helvetica" pitchFamily="34" charset="0"/>
              </a:rPr>
              <a:t>		- Contacts</a:t>
            </a:r>
          </a:p>
          <a:p>
            <a:pPr marL="0" indent="0">
              <a:buFont typeface="Lucida Grande"/>
              <a:buNone/>
            </a:pPr>
            <a:endParaRPr lang="fr-FR" altLang="fr-FR" dirty="0" smtClean="0">
              <a:solidFill>
                <a:schemeClr val="tx1"/>
              </a:solidFill>
              <a:latin typeface="Helvetica" pitchFamily="34" charset="0"/>
              <a:cs typeface="Helvetica" pitchFamily="34" charset="0"/>
            </a:endParaRPr>
          </a:p>
        </p:txBody>
      </p:sp>
      <p:sp>
        <p:nvSpPr>
          <p:cNvPr id="35846"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DD2332E5-D708-49C0-BDA3-2596F988AB48}" type="slidenum">
              <a:rPr lang="fr-FR" altLang="fr-FR" sz="1000" smtClean="0">
                <a:solidFill>
                  <a:srgbClr val="979797"/>
                </a:solidFill>
                <a:cs typeface="Arial" pitchFamily="34" charset="0"/>
              </a:rPr>
              <a:pPr eaLnBrk="1" hangingPunct="1">
                <a:spcBef>
                  <a:spcPct val="0"/>
                </a:spcBef>
                <a:buClrTx/>
                <a:buSzTx/>
                <a:buFontTx/>
                <a:buNone/>
              </a:pPr>
              <a:t>5</a:t>
            </a:fld>
            <a:endParaRPr lang="fr-FR" altLang="fr-FR" sz="1000" smtClean="0">
              <a:solidFill>
                <a:srgbClr val="979797"/>
              </a:solidFill>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a:defRPr/>
            </a:pPr>
            <a:r>
              <a:rPr lang="fr-FR" dirty="0" smtClean="0">
                <a:solidFill>
                  <a:schemeClr val="accent6">
                    <a:lumMod val="50000"/>
                  </a:schemeClr>
                </a:solidFill>
              </a:rPr>
              <a:t>Partie 1 – indice Euro </a:t>
            </a:r>
            <a:r>
              <a:rPr lang="fr-FR" dirty="0" err="1" smtClean="0">
                <a:solidFill>
                  <a:schemeClr val="accent6">
                    <a:lumMod val="50000"/>
                  </a:schemeClr>
                </a:solidFill>
              </a:rPr>
              <a:t>istoxx</a:t>
            </a:r>
            <a:r>
              <a:rPr lang="fr-FR" baseline="30000" dirty="0" smtClean="0">
                <a:solidFill>
                  <a:schemeClr val="accent6">
                    <a:lumMod val="50000"/>
                  </a:schemeClr>
                </a:solidFill>
              </a:rPr>
              <a:t>® </a:t>
            </a:r>
            <a:r>
              <a:rPr lang="fr-FR" dirty="0" smtClean="0">
                <a:solidFill>
                  <a:schemeClr val="accent6">
                    <a:lumMod val="50000"/>
                  </a:schemeClr>
                </a:solidFill>
              </a:rPr>
              <a:t>70 ewd5</a:t>
            </a:r>
            <a:br>
              <a:rPr lang="fr-FR" dirty="0" smtClean="0">
                <a:solidFill>
                  <a:schemeClr val="accent6">
                    <a:lumMod val="50000"/>
                  </a:schemeClr>
                </a:solidFill>
              </a:rPr>
            </a:br>
            <a:r>
              <a:rPr lang="fr-FR" dirty="0" smtClean="0">
                <a:solidFill>
                  <a:schemeClr val="accent6">
                    <a:lumMod val="50000"/>
                  </a:schemeClr>
                </a:solidFill>
              </a:rPr>
              <a:t>(</a:t>
            </a:r>
            <a:r>
              <a:rPr lang="fr-FR" dirty="0" err="1" smtClean="0">
                <a:solidFill>
                  <a:schemeClr val="accent6">
                    <a:lumMod val="50000"/>
                  </a:schemeClr>
                </a:solidFill>
              </a:rPr>
              <a:t>equal</a:t>
            </a:r>
            <a:r>
              <a:rPr lang="fr-FR" dirty="0" smtClean="0">
                <a:solidFill>
                  <a:schemeClr val="accent6">
                    <a:lumMod val="50000"/>
                  </a:schemeClr>
                </a:solidFill>
              </a:rPr>
              <a:t> </a:t>
            </a:r>
            <a:r>
              <a:rPr lang="fr-FR" dirty="0" err="1" smtClean="0">
                <a:solidFill>
                  <a:schemeClr val="accent6">
                    <a:lumMod val="50000"/>
                  </a:schemeClr>
                </a:solidFill>
              </a:rPr>
              <a:t>weight</a:t>
            </a:r>
            <a:r>
              <a:rPr lang="fr-FR" dirty="0" smtClean="0">
                <a:solidFill>
                  <a:schemeClr val="accent6">
                    <a:lumMod val="50000"/>
                  </a:schemeClr>
                </a:solidFill>
              </a:rPr>
              <a:t> </a:t>
            </a:r>
            <a:r>
              <a:rPr lang="fr-FR" dirty="0" err="1" smtClean="0">
                <a:solidFill>
                  <a:schemeClr val="accent6">
                    <a:lumMod val="50000"/>
                  </a:schemeClr>
                </a:solidFill>
              </a:rPr>
              <a:t>decrement</a:t>
            </a:r>
            <a:r>
              <a:rPr lang="fr-FR" dirty="0" smtClean="0">
                <a:solidFill>
                  <a:schemeClr val="accent6">
                    <a:lumMod val="50000"/>
                  </a:schemeClr>
                </a:solidFill>
              </a:rPr>
              <a:t> 5%)</a:t>
            </a:r>
            <a:endParaRPr lang="fr-FR" baseline="30000" dirty="0">
              <a:solidFill>
                <a:schemeClr val="accent6">
                  <a:lumMod val="50000"/>
                </a:schemeClr>
              </a:solidFill>
            </a:endParaRPr>
          </a:p>
        </p:txBody>
      </p:sp>
      <p:sp>
        <p:nvSpPr>
          <p:cNvPr id="3994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1442036C-18E2-4120-AAF2-9BF1CFA9B6AB}" type="slidenum">
              <a:rPr lang="fr-FR" altLang="fr-FR" sz="1000" smtClean="0">
                <a:solidFill>
                  <a:srgbClr val="979797"/>
                </a:solidFill>
                <a:cs typeface="Arial" pitchFamily="34" charset="0"/>
              </a:rPr>
              <a:pPr eaLnBrk="1" hangingPunct="1">
                <a:spcBef>
                  <a:spcPct val="0"/>
                </a:spcBef>
                <a:buClrTx/>
                <a:buSzTx/>
                <a:buFontTx/>
                <a:buNone/>
              </a:pPr>
              <a:t>6</a:t>
            </a:fld>
            <a:endParaRPr lang="fr-FR" altLang="fr-FR" sz="1000" smtClean="0">
              <a:solidFill>
                <a:srgbClr val="979797"/>
              </a:solidFill>
              <a:cs typeface="Arial" pitchFamily="34" charset="0"/>
            </a:endParaRPr>
          </a:p>
        </p:txBody>
      </p:sp>
      <p:pic>
        <p:nvPicPr>
          <p:cNvPr id="4"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65789"/>
            <a:ext cx="1213896" cy="1132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lstStyle/>
          <a:p>
            <a:pPr>
              <a:defRPr/>
            </a:pPr>
            <a:r>
              <a:rPr lang="fr-FR" dirty="0" smtClean="0">
                <a:solidFill>
                  <a:schemeClr val="accent6">
                    <a:lumMod val="50000"/>
                  </a:schemeClr>
                </a:solidFill>
              </a:rPr>
              <a:t>description de l’indice</a:t>
            </a:r>
            <a:endParaRPr lang="fr-FR" dirty="0">
              <a:solidFill>
                <a:schemeClr val="accent6">
                  <a:lumMod val="50000"/>
                </a:schemeClr>
              </a:solidFill>
            </a:endParaRPr>
          </a:p>
        </p:txBody>
      </p:sp>
      <p:sp>
        <p:nvSpPr>
          <p:cNvPr id="41989"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4A3824C9-80A8-4504-B37C-8E4C81776526}" type="slidenum">
              <a:rPr lang="fr-FR" altLang="fr-FR" sz="1000" smtClean="0">
                <a:solidFill>
                  <a:srgbClr val="979797"/>
                </a:solidFill>
              </a:rPr>
              <a:pPr eaLnBrk="1" hangingPunct="1">
                <a:spcBef>
                  <a:spcPct val="0"/>
                </a:spcBef>
                <a:buClrTx/>
                <a:buSzTx/>
                <a:buFontTx/>
                <a:buNone/>
              </a:pPr>
              <a:t>7</a:t>
            </a:fld>
            <a:endParaRPr lang="fr-FR" altLang="fr-FR" sz="1000" smtClean="0">
              <a:solidFill>
                <a:srgbClr val="979797"/>
              </a:solidFill>
            </a:endParaRPr>
          </a:p>
        </p:txBody>
      </p:sp>
      <p:sp>
        <p:nvSpPr>
          <p:cNvPr id="4" name="ZoneTexte 3"/>
          <p:cNvSpPr txBox="1"/>
          <p:nvPr/>
        </p:nvSpPr>
        <p:spPr>
          <a:xfrm>
            <a:off x="2987823" y="1772816"/>
            <a:ext cx="5945039" cy="769441"/>
          </a:xfrm>
          <a:prstGeom prst="rect">
            <a:avLst/>
          </a:prstGeom>
          <a:noFill/>
        </p:spPr>
        <p:txBody>
          <a:bodyPr wrap="square">
            <a:spAutoFit/>
          </a:bodyPr>
          <a:lstStyle/>
          <a:p>
            <a:pPr algn="just"/>
            <a:r>
              <a:rPr lang="fr-FR" sz="1100" dirty="0">
                <a:solidFill>
                  <a:schemeClr val="tx1"/>
                </a:solidFill>
              </a:rPr>
              <a:t>L’indice </a:t>
            </a:r>
            <a:r>
              <a:rPr lang="fr-FR" sz="1100" b="1" dirty="0">
                <a:solidFill>
                  <a:schemeClr val="tx1"/>
                </a:solidFill>
              </a:rPr>
              <a:t>Euro </a:t>
            </a:r>
            <a:r>
              <a:rPr lang="fr-FR" sz="1100" b="1" dirty="0" err="1">
                <a:solidFill>
                  <a:schemeClr val="tx1"/>
                </a:solidFill>
              </a:rPr>
              <a:t>iSTOXX</a:t>
            </a:r>
            <a:r>
              <a:rPr lang="fr-FR" sz="1100" b="1" baseline="30000" dirty="0">
                <a:solidFill>
                  <a:schemeClr val="tx1"/>
                </a:solidFill>
              </a:rPr>
              <a:t>®</a:t>
            </a:r>
            <a:r>
              <a:rPr lang="fr-FR" sz="1100" b="1" dirty="0">
                <a:solidFill>
                  <a:schemeClr val="tx1"/>
                </a:solidFill>
              </a:rPr>
              <a:t> 70 EWD5 (</a:t>
            </a:r>
            <a:r>
              <a:rPr lang="fr-FR" sz="1100" b="1" dirty="0" err="1">
                <a:solidFill>
                  <a:schemeClr val="tx1"/>
                </a:solidFill>
              </a:rPr>
              <a:t>Equal</a:t>
            </a:r>
            <a:r>
              <a:rPr lang="fr-FR" sz="1100" b="1" dirty="0">
                <a:solidFill>
                  <a:schemeClr val="tx1"/>
                </a:solidFill>
              </a:rPr>
              <a:t> </a:t>
            </a:r>
            <a:r>
              <a:rPr lang="fr-FR" sz="1100" b="1" dirty="0" err="1">
                <a:solidFill>
                  <a:schemeClr val="tx1"/>
                </a:solidFill>
              </a:rPr>
              <a:t>Weight</a:t>
            </a:r>
            <a:r>
              <a:rPr lang="fr-FR" sz="1100" b="1" dirty="0">
                <a:solidFill>
                  <a:schemeClr val="tx1"/>
                </a:solidFill>
              </a:rPr>
              <a:t> </a:t>
            </a:r>
            <a:r>
              <a:rPr lang="fr-FR" sz="1100" b="1" dirty="0" err="1">
                <a:solidFill>
                  <a:schemeClr val="tx1"/>
                </a:solidFill>
              </a:rPr>
              <a:t>Decrement</a:t>
            </a:r>
            <a:r>
              <a:rPr lang="fr-FR" sz="1100" b="1" dirty="0">
                <a:solidFill>
                  <a:schemeClr val="tx1"/>
                </a:solidFill>
              </a:rPr>
              <a:t> 5%) </a:t>
            </a:r>
            <a:r>
              <a:rPr lang="fr-FR" sz="1100" dirty="0" smtClean="0">
                <a:solidFill>
                  <a:schemeClr val="tx1"/>
                </a:solidFill>
              </a:rPr>
              <a:t>est </a:t>
            </a:r>
            <a:r>
              <a:rPr lang="fr-FR" sz="1100" dirty="0">
                <a:solidFill>
                  <a:schemeClr val="tx1"/>
                </a:solidFill>
              </a:rPr>
              <a:t>composé des </a:t>
            </a:r>
            <a:r>
              <a:rPr lang="fr-FR" sz="1100" b="1" dirty="0">
                <a:solidFill>
                  <a:schemeClr val="tx1"/>
                </a:solidFill>
              </a:rPr>
              <a:t>70 plus grandes capitalisations boursières de la zone euro</a:t>
            </a:r>
            <a:r>
              <a:rPr lang="fr-FR" sz="1100" dirty="0">
                <a:solidFill>
                  <a:schemeClr val="tx1"/>
                </a:solidFill>
              </a:rPr>
              <a:t>. </a:t>
            </a:r>
            <a:r>
              <a:rPr lang="fr-FR" sz="1100" dirty="0" smtClean="0">
                <a:solidFill>
                  <a:schemeClr val="tx1"/>
                </a:solidFill>
              </a:rPr>
              <a:t>Il </a:t>
            </a:r>
            <a:r>
              <a:rPr lang="fr-FR" sz="1100" dirty="0">
                <a:solidFill>
                  <a:schemeClr val="tx1"/>
                </a:solidFill>
              </a:rPr>
              <a:t>s’agit des 70 plus grandes capitalisations boursières composant l’indice Euro STOXX (</a:t>
            </a:r>
            <a:r>
              <a:rPr lang="fr-FR" sz="1100" dirty="0" err="1" smtClean="0">
                <a:solidFill>
                  <a:schemeClr val="tx1"/>
                </a:solidFill>
              </a:rPr>
              <a:t>Ticker</a:t>
            </a:r>
            <a:r>
              <a:rPr lang="fr-FR" sz="1100" dirty="0" smtClean="0">
                <a:solidFill>
                  <a:schemeClr val="tx1"/>
                </a:solidFill>
              </a:rPr>
              <a:t> : </a:t>
            </a:r>
            <a:r>
              <a:rPr lang="fr-FR" sz="1100" dirty="0">
                <a:solidFill>
                  <a:schemeClr val="tx1"/>
                </a:solidFill>
              </a:rPr>
              <a:t>SXXE), indice représentatif des grandes et moyennes capitalisations boursières de la zone euro. </a:t>
            </a:r>
          </a:p>
        </p:txBody>
      </p:sp>
      <p:sp>
        <p:nvSpPr>
          <p:cNvPr id="8" name="Rectangle 7"/>
          <p:cNvSpPr/>
          <p:nvPr/>
        </p:nvSpPr>
        <p:spPr>
          <a:xfrm>
            <a:off x="467543" y="5910039"/>
            <a:ext cx="8470975" cy="553998"/>
          </a:xfrm>
          <a:prstGeom prst="rect">
            <a:avLst/>
          </a:prstGeom>
          <a:noFill/>
        </p:spPr>
        <p:txBody>
          <a:bodyPr wrap="square" lIns="0" tIns="0" rIns="0" bIns="0" rtlCol="0">
            <a:noAutofit/>
          </a:bodyPr>
          <a:lstStyle/>
          <a:p>
            <a:pPr fontAlgn="auto">
              <a:spcBef>
                <a:spcPts val="0"/>
              </a:spcBef>
              <a:spcAft>
                <a:spcPts val="0"/>
              </a:spcAft>
            </a:pPr>
            <a:r>
              <a:rPr lang="fr-FR" sz="1000" i="1" dirty="0">
                <a:solidFill>
                  <a:schemeClr val="accent2"/>
                </a:solidFill>
                <a:latin typeface="+mn-lt"/>
                <a:cs typeface="+mn-cs"/>
              </a:rPr>
              <a:t>Les données relatives aux performances passées et/ou </a:t>
            </a:r>
            <a:r>
              <a:rPr lang="fr-FR" sz="1000" i="1" dirty="0" smtClean="0">
                <a:solidFill>
                  <a:schemeClr val="accent2"/>
                </a:solidFill>
                <a:latin typeface="+mn-lt"/>
                <a:cs typeface="+mn-cs"/>
              </a:rPr>
              <a:t>simulations de </a:t>
            </a:r>
            <a:r>
              <a:rPr lang="fr-FR" sz="1000" i="1" dirty="0">
                <a:solidFill>
                  <a:schemeClr val="accent2"/>
                </a:solidFill>
                <a:latin typeface="+mn-lt"/>
                <a:cs typeface="+mn-cs"/>
              </a:rPr>
              <a:t>performances passées ont trait ou se réfèrent à des périodes passées et ne sont pas un indicateur fiable des </a:t>
            </a:r>
            <a:r>
              <a:rPr lang="fr-FR" sz="1000" i="1" dirty="0" smtClean="0">
                <a:solidFill>
                  <a:schemeClr val="accent2"/>
                </a:solidFill>
                <a:latin typeface="+mn-lt"/>
                <a:cs typeface="+mn-cs"/>
              </a:rPr>
              <a:t>résultats futurs</a:t>
            </a:r>
            <a:r>
              <a:rPr lang="fr-FR" sz="1000" i="1" dirty="0">
                <a:solidFill>
                  <a:schemeClr val="accent2"/>
                </a:solidFill>
                <a:latin typeface="+mn-lt"/>
                <a:cs typeface="+mn-cs"/>
              </a:rPr>
              <a:t>. Ceci est valable également pour les données historiques de marché.</a:t>
            </a:r>
          </a:p>
        </p:txBody>
      </p:sp>
      <p:sp>
        <p:nvSpPr>
          <p:cNvPr id="3" name="Rectangle 2"/>
          <p:cNvSpPr/>
          <p:nvPr/>
        </p:nvSpPr>
        <p:spPr>
          <a:xfrm>
            <a:off x="467543" y="2828553"/>
            <a:ext cx="2160240" cy="82800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100" b="1" cap="small" dirty="0" smtClean="0">
                <a:solidFill>
                  <a:schemeClr val="bg2"/>
                </a:solidFill>
                <a:latin typeface="Arial Narrow" panose="020B0606020202030204" pitchFamily="34" charset="0"/>
              </a:rPr>
              <a:t>UNE SOURCE DE PERFORMANCE ET  DE DIVERSIFICATION SECTORIELLE ET GÉOGRAPHIQUE</a:t>
            </a:r>
            <a:endParaRPr lang="fr-FR" sz="1100" b="1" cap="small" dirty="0">
              <a:solidFill>
                <a:schemeClr val="bg2"/>
              </a:solidFill>
              <a:latin typeface="Arial Narrow" panose="020B0606020202030204" pitchFamily="34" charset="0"/>
            </a:endParaRPr>
          </a:p>
        </p:txBody>
      </p:sp>
      <p:sp>
        <p:nvSpPr>
          <p:cNvPr id="10" name="Rectangle 9"/>
          <p:cNvSpPr/>
          <p:nvPr/>
        </p:nvSpPr>
        <p:spPr>
          <a:xfrm>
            <a:off x="467543" y="1753552"/>
            <a:ext cx="2160240" cy="828000"/>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fr-FR" sz="1100" b="1" cap="small" dirty="0" smtClean="0">
                <a:solidFill>
                  <a:schemeClr val="bg2"/>
                </a:solidFill>
                <a:latin typeface="Arial Narrow" panose="020B0606020202030204" pitchFamily="34" charset="0"/>
              </a:rPr>
              <a:t>UN INDICE REPRÉSENTATIF DES GRANDES CAPITALISATIONS EN ZONE EURO</a:t>
            </a:r>
            <a:endParaRPr lang="fr-FR" sz="1100" b="1" cap="small" dirty="0">
              <a:solidFill>
                <a:schemeClr val="bg2"/>
              </a:solidFill>
              <a:latin typeface="Arial Narrow" panose="020B0606020202030204" pitchFamily="34" charset="0"/>
            </a:endParaRPr>
          </a:p>
        </p:txBody>
      </p:sp>
      <p:sp>
        <p:nvSpPr>
          <p:cNvPr id="5" name="Rectangle 4"/>
          <p:cNvSpPr/>
          <p:nvPr/>
        </p:nvSpPr>
        <p:spPr>
          <a:xfrm>
            <a:off x="467542" y="4149080"/>
            <a:ext cx="8465319" cy="900246"/>
          </a:xfrm>
          <a:prstGeom prst="rect">
            <a:avLst/>
          </a:prstGeom>
        </p:spPr>
        <p:txBody>
          <a:bodyPr wrap="square">
            <a:spAutoFit/>
          </a:bodyPr>
          <a:lstStyle/>
          <a:p>
            <a:r>
              <a:rPr lang="fr-FR" sz="1050" dirty="0" smtClean="0">
                <a:solidFill>
                  <a:schemeClr val="tx1"/>
                </a:solidFill>
              </a:rPr>
              <a:t>L’indice </a:t>
            </a:r>
            <a:r>
              <a:rPr lang="fr-FR" sz="1050" dirty="0">
                <a:solidFill>
                  <a:schemeClr val="tx1"/>
                </a:solidFill>
              </a:rPr>
              <a:t>Euro </a:t>
            </a:r>
            <a:r>
              <a:rPr lang="fr-FR" sz="1050" dirty="0" err="1">
                <a:solidFill>
                  <a:schemeClr val="tx1"/>
                </a:solidFill>
              </a:rPr>
              <a:t>iSTOXX</a:t>
            </a:r>
            <a:r>
              <a:rPr lang="fr-FR" sz="1050" baseline="30000" dirty="0">
                <a:solidFill>
                  <a:schemeClr val="tx1"/>
                </a:solidFill>
              </a:rPr>
              <a:t>®</a:t>
            </a:r>
            <a:r>
              <a:rPr lang="fr-FR" sz="1050" dirty="0">
                <a:solidFill>
                  <a:schemeClr val="tx1"/>
                </a:solidFill>
              </a:rPr>
              <a:t> 70 EWD5 est accessible entre </a:t>
            </a:r>
            <a:r>
              <a:rPr lang="fr-FR" sz="1050" dirty="0" smtClean="0">
                <a:solidFill>
                  <a:schemeClr val="tx1"/>
                </a:solidFill>
              </a:rPr>
              <a:t>autre sur </a:t>
            </a:r>
            <a:r>
              <a:rPr lang="fr-FR" sz="1050" dirty="0">
                <a:solidFill>
                  <a:schemeClr val="tx1"/>
                </a:solidFill>
              </a:rPr>
              <a:t>le site de STOXX (www.stoxx.com), ainsi que sur différents sites d’informations financières (</a:t>
            </a:r>
            <a:r>
              <a:rPr lang="fr-FR" sz="1050" dirty="0" err="1">
                <a:solidFill>
                  <a:schemeClr val="tx1"/>
                </a:solidFill>
              </a:rPr>
              <a:t>ticker</a:t>
            </a:r>
            <a:r>
              <a:rPr lang="fr-FR" sz="1050" dirty="0">
                <a:solidFill>
                  <a:schemeClr val="tx1"/>
                </a:solidFill>
              </a:rPr>
              <a:t> Bloomberg : ISX70D5 Index; code ISIN : CH0321427582). </a:t>
            </a:r>
            <a:endParaRPr lang="fr-FR" sz="1050" dirty="0" smtClean="0">
              <a:solidFill>
                <a:schemeClr val="tx1"/>
              </a:solidFill>
            </a:endParaRPr>
          </a:p>
          <a:p>
            <a:r>
              <a:rPr lang="fr-FR" sz="1050" dirty="0" smtClean="0">
                <a:solidFill>
                  <a:schemeClr val="tx1"/>
                </a:solidFill>
              </a:rPr>
              <a:t>L’indice </a:t>
            </a:r>
            <a:r>
              <a:rPr lang="fr-FR" sz="1050" dirty="0">
                <a:solidFill>
                  <a:schemeClr val="tx1"/>
                </a:solidFill>
              </a:rPr>
              <a:t>Euro </a:t>
            </a:r>
            <a:r>
              <a:rPr lang="fr-FR" sz="1050" dirty="0" err="1">
                <a:solidFill>
                  <a:schemeClr val="tx1"/>
                </a:solidFill>
              </a:rPr>
              <a:t>iSTOXX</a:t>
            </a:r>
            <a:r>
              <a:rPr lang="fr-FR" sz="1050" baseline="30000" dirty="0">
                <a:solidFill>
                  <a:schemeClr val="tx1"/>
                </a:solidFill>
              </a:rPr>
              <a:t>®</a:t>
            </a:r>
            <a:r>
              <a:rPr lang="fr-FR" sz="1050" dirty="0">
                <a:solidFill>
                  <a:schemeClr val="tx1"/>
                </a:solidFill>
              </a:rPr>
              <a:t> 70 EWD5 a été lancé le 29 avril 2016 à un niveau de 1.008,47 points. Sa composition est revue à une fréquence trimestrielle. </a:t>
            </a:r>
          </a:p>
          <a:p>
            <a:endParaRPr lang="fr-FR" sz="1050" dirty="0">
              <a:solidFill>
                <a:schemeClr val="tx1"/>
              </a:solidFill>
            </a:endParaRPr>
          </a:p>
        </p:txBody>
      </p:sp>
      <p:sp>
        <p:nvSpPr>
          <p:cNvPr id="11" name="ZoneTexte 3"/>
          <p:cNvSpPr txBox="1"/>
          <p:nvPr/>
        </p:nvSpPr>
        <p:spPr>
          <a:xfrm>
            <a:off x="2987823" y="3027110"/>
            <a:ext cx="5945039" cy="430887"/>
          </a:xfrm>
          <a:prstGeom prst="rect">
            <a:avLst/>
          </a:prstGeom>
          <a:noFill/>
        </p:spPr>
        <p:txBody>
          <a:bodyPr wrap="square">
            <a:spAutoFit/>
          </a:bodyPr>
          <a:lstStyle/>
          <a:p>
            <a:pPr algn="just"/>
            <a:r>
              <a:rPr lang="fr-FR" sz="1100" dirty="0" smtClean="0">
                <a:solidFill>
                  <a:schemeClr val="tx1"/>
                </a:solidFill>
              </a:rPr>
              <a:t>Ces </a:t>
            </a:r>
            <a:r>
              <a:rPr lang="fr-FR" sz="1100" dirty="0">
                <a:solidFill>
                  <a:schemeClr val="tx1"/>
                </a:solidFill>
              </a:rPr>
              <a:t>70 valeurs sont </a:t>
            </a:r>
            <a:r>
              <a:rPr lang="fr-FR" sz="1100" b="1" dirty="0" err="1">
                <a:solidFill>
                  <a:schemeClr val="tx1"/>
                </a:solidFill>
              </a:rPr>
              <a:t>équipondérées</a:t>
            </a:r>
            <a:r>
              <a:rPr lang="fr-FR" sz="1100" dirty="0">
                <a:solidFill>
                  <a:schemeClr val="tx1"/>
                </a:solidFill>
              </a:rPr>
              <a:t>, ce qui signifie que chacune d’entre elles représente un poids identique dans le calcul de l’indice, sans déformation liée à la capitalisation boursière. </a:t>
            </a:r>
            <a:endParaRPr lang="fr-FR" sz="1100" dirty="0" smtClean="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10"/>
          </p:nvPr>
        </p:nvSpPr>
        <p:spPr/>
        <p:txBody>
          <a:bodyPr/>
          <a:lstStyle/>
          <a:p>
            <a:pPr>
              <a:defRPr/>
            </a:pPr>
            <a:fld id="{7166236C-548A-44B7-AE7A-7E7CEC890BA2}" type="slidenum">
              <a:rPr lang="fr-FR" altLang="fr-FR" smtClean="0"/>
              <a:pPr>
                <a:defRPr/>
              </a:pPr>
              <a:t>8</a:t>
            </a:fld>
            <a:endParaRPr lang="fr-FR" altLang="fr-FR"/>
          </a:p>
        </p:txBody>
      </p:sp>
      <p:sp>
        <p:nvSpPr>
          <p:cNvPr id="5" name="Rectangle 4"/>
          <p:cNvSpPr/>
          <p:nvPr/>
        </p:nvSpPr>
        <p:spPr>
          <a:xfrm>
            <a:off x="395536" y="1528916"/>
            <a:ext cx="2016224" cy="1035988"/>
          </a:xfrm>
          <a:prstGeom prst="rect">
            <a:avLst/>
          </a:prstGeom>
          <a:solidFill>
            <a:schemeClr val="accent6">
              <a:lumMod val="50000"/>
            </a:schemeClr>
          </a:solidFill>
          <a:ln>
            <a:noFill/>
          </a:ln>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lnSpc>
                <a:spcPts val="1600"/>
              </a:lnSpc>
            </a:pPr>
            <a:r>
              <a:rPr lang="fr-FR" sz="1100" b="1" cap="small" dirty="0" smtClean="0">
                <a:solidFill>
                  <a:schemeClr val="bg2"/>
                </a:solidFill>
                <a:latin typeface="Arial Narrow" panose="020B0606020202030204" pitchFamily="34" charset="0"/>
              </a:rPr>
              <a:t>UNE AMÉLIORATION SIGNIFICATIVE DE LA FORMULE OFFERTE AU CLIENT </a:t>
            </a:r>
            <a:endParaRPr lang="fr-FR" sz="1100" b="1" cap="small" dirty="0">
              <a:solidFill>
                <a:schemeClr val="bg2"/>
              </a:solidFill>
              <a:latin typeface="Arial Narrow" panose="020B0606020202030204" pitchFamily="34" charset="0"/>
            </a:endParaRPr>
          </a:p>
        </p:txBody>
      </p:sp>
      <p:sp>
        <p:nvSpPr>
          <p:cNvPr id="6" name="ZoneTexte 3"/>
          <p:cNvSpPr txBox="1"/>
          <p:nvPr/>
        </p:nvSpPr>
        <p:spPr>
          <a:xfrm>
            <a:off x="2627784" y="1528916"/>
            <a:ext cx="6233071" cy="1107996"/>
          </a:xfrm>
          <a:prstGeom prst="rect">
            <a:avLst/>
          </a:prstGeom>
          <a:noFill/>
        </p:spPr>
        <p:txBody>
          <a:bodyPr wrap="square">
            <a:spAutoFit/>
          </a:bodyPr>
          <a:lstStyle/>
          <a:p>
            <a:pPr algn="just"/>
            <a:r>
              <a:rPr lang="fr-FR" sz="1100" dirty="0" smtClean="0">
                <a:solidFill>
                  <a:schemeClr val="tx1"/>
                </a:solidFill>
              </a:rPr>
              <a:t>L’Indice </a:t>
            </a:r>
            <a:r>
              <a:rPr lang="fr-FR" sz="1100" dirty="0">
                <a:solidFill>
                  <a:schemeClr val="tx1"/>
                </a:solidFill>
              </a:rPr>
              <a:t>est calculé de la façon suivante : </a:t>
            </a:r>
            <a:r>
              <a:rPr lang="fr-FR" sz="1100" b="1" dirty="0">
                <a:solidFill>
                  <a:schemeClr val="tx1"/>
                </a:solidFill>
              </a:rPr>
              <a:t>en ajoutant tous les dividendes nets </a:t>
            </a:r>
            <a:r>
              <a:rPr lang="fr-FR" sz="1100" dirty="0">
                <a:solidFill>
                  <a:schemeClr val="tx1"/>
                </a:solidFill>
              </a:rPr>
              <a:t>(versés </a:t>
            </a:r>
            <a:r>
              <a:rPr lang="fr-FR" sz="1100" dirty="0" smtClean="0">
                <a:solidFill>
                  <a:schemeClr val="tx1"/>
                </a:solidFill>
              </a:rPr>
              <a:t>par les sociétés composant </a:t>
            </a:r>
            <a:r>
              <a:rPr lang="fr-FR" sz="1100" dirty="0">
                <a:solidFill>
                  <a:schemeClr val="tx1"/>
                </a:solidFill>
              </a:rPr>
              <a:t>l’indice au fil de l’eau tout le long de la vie du produit) </a:t>
            </a:r>
            <a:r>
              <a:rPr lang="fr-FR" sz="1100" b="1" dirty="0">
                <a:solidFill>
                  <a:schemeClr val="tx1"/>
                </a:solidFill>
              </a:rPr>
              <a:t>puis en soustrayant 5 % par </a:t>
            </a:r>
            <a:r>
              <a:rPr lang="fr-FR" sz="1100" b="1" dirty="0" smtClean="0">
                <a:solidFill>
                  <a:schemeClr val="tx1"/>
                </a:solidFill>
              </a:rPr>
              <a:t>an</a:t>
            </a:r>
            <a:r>
              <a:rPr lang="fr-FR" sz="1100" dirty="0" smtClean="0">
                <a:solidFill>
                  <a:schemeClr val="tx1"/>
                </a:solidFill>
              </a:rPr>
              <a:t>. Le </a:t>
            </a:r>
            <a:r>
              <a:rPr lang="fr-FR" sz="1100" dirty="0">
                <a:solidFill>
                  <a:schemeClr val="tx1"/>
                </a:solidFill>
              </a:rPr>
              <a:t>fait d’avoir un montant constant, et non connu au fil de l’eau, permet </a:t>
            </a:r>
            <a:r>
              <a:rPr lang="fr-FR" sz="1100" b="1" dirty="0">
                <a:solidFill>
                  <a:schemeClr val="tx1"/>
                </a:solidFill>
              </a:rPr>
              <a:t>d’éliminer l’incertitude liée à l’estimation des dividendes futurs, et donc d’optimiser et améliorer la formule </a:t>
            </a:r>
            <a:r>
              <a:rPr lang="fr-FR" sz="1100" dirty="0" smtClean="0">
                <a:solidFill>
                  <a:schemeClr val="tx1"/>
                </a:solidFill>
              </a:rPr>
              <a:t>du produit par </a:t>
            </a:r>
            <a:r>
              <a:rPr lang="fr-FR" sz="1100" dirty="0">
                <a:solidFill>
                  <a:schemeClr val="tx1"/>
                </a:solidFill>
              </a:rPr>
              <a:t>rapport à une formule indexée sur un autre </a:t>
            </a:r>
            <a:r>
              <a:rPr lang="fr-FR" sz="1100" dirty="0" smtClean="0">
                <a:solidFill>
                  <a:schemeClr val="tx1"/>
                </a:solidFill>
              </a:rPr>
              <a:t>indice. À titre d’information</a:t>
            </a:r>
            <a:r>
              <a:rPr lang="fr-FR" sz="1100" dirty="0">
                <a:solidFill>
                  <a:schemeClr val="tx1"/>
                </a:solidFill>
              </a:rPr>
              <a:t>, le montant moyen des dividendes payés sur la période </a:t>
            </a:r>
            <a:r>
              <a:rPr lang="fr-FR" sz="1100" dirty="0" smtClean="0">
                <a:solidFill>
                  <a:schemeClr val="tx1"/>
                </a:solidFill>
              </a:rPr>
              <a:t>2007-2017 s’élève </a:t>
            </a:r>
            <a:r>
              <a:rPr lang="fr-FR" sz="1100" dirty="0">
                <a:solidFill>
                  <a:schemeClr val="tx1"/>
                </a:solidFill>
              </a:rPr>
              <a:t>à </a:t>
            </a:r>
            <a:r>
              <a:rPr lang="fr-FR" sz="1100" dirty="0" smtClean="0">
                <a:solidFill>
                  <a:schemeClr val="tx1"/>
                </a:solidFill>
              </a:rPr>
              <a:t>3,79 </a:t>
            </a:r>
            <a:r>
              <a:rPr lang="fr-FR" sz="1100" dirty="0">
                <a:solidFill>
                  <a:schemeClr val="tx1"/>
                </a:solidFill>
              </a:rPr>
              <a:t>%. </a:t>
            </a:r>
          </a:p>
        </p:txBody>
      </p:sp>
      <p:sp>
        <p:nvSpPr>
          <p:cNvPr id="8" name="Titre 1"/>
          <p:cNvSpPr>
            <a:spLocks noGrp="1"/>
          </p:cNvSpPr>
          <p:nvPr>
            <p:ph type="title"/>
          </p:nvPr>
        </p:nvSpPr>
        <p:spPr>
          <a:xfrm>
            <a:off x="0" y="274638"/>
            <a:ext cx="9144000" cy="1143000"/>
          </a:xfrm>
        </p:spPr>
        <p:txBody>
          <a:bodyPr/>
          <a:lstStyle/>
          <a:p>
            <a:pPr>
              <a:defRPr/>
            </a:pPr>
            <a:r>
              <a:rPr lang="fr-FR" dirty="0" smtClean="0">
                <a:solidFill>
                  <a:schemeClr val="accent6">
                    <a:lumMod val="50000"/>
                  </a:schemeClr>
                </a:solidFill>
              </a:rPr>
              <a:t>description de l’indice</a:t>
            </a:r>
            <a:endParaRPr lang="fr-FR" dirty="0">
              <a:solidFill>
                <a:schemeClr val="accent6">
                  <a:lumMod val="50000"/>
                </a:schemeClr>
              </a:solidFill>
            </a:endParaRPr>
          </a:p>
        </p:txBody>
      </p:sp>
      <p:sp>
        <p:nvSpPr>
          <p:cNvPr id="10" name="ZoneTexte 9"/>
          <p:cNvSpPr txBox="1"/>
          <p:nvPr/>
        </p:nvSpPr>
        <p:spPr>
          <a:xfrm>
            <a:off x="827584" y="2751745"/>
            <a:ext cx="3024336" cy="276999"/>
          </a:xfrm>
          <a:prstGeom prst="rect">
            <a:avLst/>
          </a:prstGeom>
          <a:noFill/>
        </p:spPr>
        <p:txBody>
          <a:bodyPr wrap="square" rtlCol="0">
            <a:spAutoFit/>
          </a:bodyPr>
          <a:lstStyle/>
          <a:p>
            <a:r>
              <a:rPr lang="fr-FR" sz="1200" b="1" dirty="0" smtClean="0">
                <a:solidFill>
                  <a:schemeClr val="accent6">
                    <a:lumMod val="50000"/>
                  </a:schemeClr>
                </a:solidFill>
              </a:rPr>
              <a:t>POUR ALLER PLUS LOIN : </a:t>
            </a:r>
            <a:endParaRPr lang="fr-FR" sz="1200" b="1" dirty="0">
              <a:solidFill>
                <a:schemeClr val="accent6">
                  <a:lumMod val="50000"/>
                </a:schemeClr>
              </a:solidFill>
            </a:endParaRPr>
          </a:p>
        </p:txBody>
      </p:sp>
      <p:sp>
        <p:nvSpPr>
          <p:cNvPr id="11" name="ZoneTexte 10"/>
          <p:cNvSpPr txBox="1"/>
          <p:nvPr/>
        </p:nvSpPr>
        <p:spPr>
          <a:xfrm>
            <a:off x="827583" y="3068961"/>
            <a:ext cx="7848873" cy="2520628"/>
          </a:xfrm>
          <a:prstGeom prst="rect">
            <a:avLst/>
          </a:prstGeom>
          <a:gradFill flip="none" rotWithShape="1">
            <a:gsLst>
              <a:gs pos="0">
                <a:schemeClr val="accent3">
                  <a:lumMod val="20000"/>
                  <a:lumOff val="80000"/>
                </a:schemeClr>
              </a:gs>
              <a:gs pos="50000">
                <a:schemeClr val="bg2"/>
              </a:gs>
              <a:gs pos="100000">
                <a:schemeClr val="accent5">
                  <a:lumMod val="20000"/>
                  <a:lumOff val="80000"/>
                  <a:shade val="100000"/>
                  <a:satMod val="115000"/>
                </a:schemeClr>
              </a:gs>
            </a:gsLst>
            <a:lin ang="16200000" scaled="1"/>
            <a:tileRect/>
          </a:gradFill>
          <a:ln>
            <a:noFill/>
          </a:ln>
          <a:effectLst>
            <a:outerShdw blurRad="50800" dist="38100" dir="2700000" algn="tl" rotWithShape="0">
              <a:prstClr val="black">
                <a:alpha val="40000"/>
              </a:prstClr>
            </a:outerShdw>
          </a:effectLst>
        </p:spPr>
        <p:txBody>
          <a:bodyPr wrap="square" lIns="108000" tIns="72000" rIns="108000" bIns="72000">
            <a:noAutofit/>
          </a:bodyPr>
          <a:lstStyle>
            <a:defPPr>
              <a:defRPr lang="fr-FR"/>
            </a:defPPr>
            <a:lvl1pPr algn="just">
              <a:defRPr sz="1100">
                <a:solidFill>
                  <a:schemeClr val="tx1"/>
                </a:solidFill>
              </a:defRPr>
            </a:lvl1pPr>
          </a:lstStyle>
          <a:p>
            <a:pPr>
              <a:spcAft>
                <a:spcPts val="300"/>
              </a:spcAft>
            </a:pPr>
            <a:r>
              <a:rPr lang="fr-FR" sz="1050" b="1" dirty="0" smtClean="0"/>
              <a:t>Pour la plupart des indices tel que le CAC 40 ou Euro Stoxx 50, et pour tous </a:t>
            </a:r>
            <a:r>
              <a:rPr lang="fr-FR" sz="1050" b="1" dirty="0"/>
              <a:t>les produits à </a:t>
            </a:r>
            <a:r>
              <a:rPr lang="fr-FR" sz="1050" b="1" dirty="0" smtClean="0"/>
              <a:t>formule, les indices actions sont calculés hors dividendes : l’investisseur n’en bénéficie pas. </a:t>
            </a:r>
          </a:p>
          <a:p>
            <a:r>
              <a:rPr lang="fr-FR" sz="1050" dirty="0" smtClean="0"/>
              <a:t>Sur </a:t>
            </a:r>
            <a:r>
              <a:rPr lang="fr-FR" sz="1050" dirty="0"/>
              <a:t>l’indice Euro iSTOXX70 </a:t>
            </a:r>
            <a:r>
              <a:rPr lang="fr-FR" sz="1050" dirty="0" smtClean="0"/>
              <a:t>EWD5, </a:t>
            </a:r>
            <a:r>
              <a:rPr lang="fr-FR" sz="1050" dirty="0"/>
              <a:t>l’agent de calcul (« STOXX ») :</a:t>
            </a:r>
          </a:p>
          <a:p>
            <a:pPr marL="628650" lvl="1" indent="-171450">
              <a:buFont typeface="Arial" panose="020B0604020202020204" pitchFamily="34" charset="0"/>
              <a:buChar char="•"/>
            </a:pPr>
            <a:r>
              <a:rPr lang="fr-FR" sz="1050" dirty="0" smtClean="0">
                <a:solidFill>
                  <a:schemeClr val="tx1"/>
                </a:solidFill>
              </a:rPr>
              <a:t>rajoute </a:t>
            </a:r>
            <a:r>
              <a:rPr lang="fr-FR" sz="1050" dirty="0">
                <a:solidFill>
                  <a:schemeClr val="tx1"/>
                </a:solidFill>
              </a:rPr>
              <a:t>les dividendes détachés par les sociétés le composant</a:t>
            </a:r>
          </a:p>
          <a:p>
            <a:pPr marL="628650" lvl="1" indent="-171450">
              <a:buFont typeface="Arial" panose="020B0604020202020204" pitchFamily="34" charset="0"/>
              <a:buChar char="•"/>
            </a:pPr>
            <a:r>
              <a:rPr lang="fr-FR" sz="1050" dirty="0" smtClean="0">
                <a:solidFill>
                  <a:schemeClr val="tx1"/>
                </a:solidFill>
              </a:rPr>
              <a:t>soustrait </a:t>
            </a:r>
            <a:r>
              <a:rPr lang="fr-FR" sz="1050" dirty="0">
                <a:solidFill>
                  <a:schemeClr val="tx1"/>
                </a:solidFill>
              </a:rPr>
              <a:t>au jour le jour l’équivalent </a:t>
            </a:r>
            <a:r>
              <a:rPr lang="fr-FR" sz="1050" dirty="0" smtClean="0">
                <a:solidFill>
                  <a:schemeClr val="tx1"/>
                </a:solidFill>
              </a:rPr>
              <a:t>quotidien d’un </a:t>
            </a:r>
            <a:r>
              <a:rPr lang="fr-FR" sz="1050" dirty="0">
                <a:solidFill>
                  <a:schemeClr val="tx1"/>
                </a:solidFill>
              </a:rPr>
              <a:t>taux </a:t>
            </a:r>
            <a:r>
              <a:rPr lang="fr-FR" sz="1050" dirty="0" smtClean="0">
                <a:solidFill>
                  <a:schemeClr val="tx1"/>
                </a:solidFill>
              </a:rPr>
              <a:t>annuel de </a:t>
            </a:r>
            <a:r>
              <a:rPr lang="fr-FR" sz="1050" dirty="0">
                <a:solidFill>
                  <a:schemeClr val="tx1"/>
                </a:solidFill>
              </a:rPr>
              <a:t>dividendes constant à 5</a:t>
            </a:r>
            <a:r>
              <a:rPr lang="fr-FR" sz="1050" dirty="0" smtClean="0">
                <a:solidFill>
                  <a:schemeClr val="tx1"/>
                </a:solidFill>
              </a:rPr>
              <a:t>%</a:t>
            </a:r>
            <a:endParaRPr lang="fr-FR" sz="1050" dirty="0">
              <a:solidFill>
                <a:schemeClr val="tx1"/>
              </a:solidFill>
            </a:endParaRPr>
          </a:p>
          <a:p>
            <a:r>
              <a:rPr lang="fr-FR" sz="1050" b="1" dirty="0" smtClean="0"/>
              <a:t>Est-ce qu’il faut soustraire 5% par an de la performance de l’indice Euro iSTOXX70 EWD5 ?</a:t>
            </a:r>
          </a:p>
          <a:p>
            <a:r>
              <a:rPr lang="fr-FR" sz="1050" dirty="0" smtClean="0"/>
              <a:t>Non, l’indice intègre déjà cette soustraction.</a:t>
            </a:r>
          </a:p>
          <a:p>
            <a:r>
              <a:rPr lang="fr-FR" sz="1050" b="1" dirty="0" smtClean="0"/>
              <a:t>Est-ce que la performance de l’indice sera obligatoirement inférieure à des indices sans dividendes réinvestis ?</a:t>
            </a:r>
          </a:p>
          <a:p>
            <a:r>
              <a:rPr lang="fr-FR" sz="1050" dirty="0" smtClean="0"/>
              <a:t>Non, historiquement, la performance de l’indice iSTOXX70 EWD5 est proche d’un indice comme l’Euro STOXX 50 (voir graphique sur le slide 11 : entre le 15/10/2007 et 15/10/2017, la </a:t>
            </a:r>
            <a:r>
              <a:rPr lang="fr-FR" sz="1050" dirty="0"/>
              <a:t>performance </a:t>
            </a:r>
            <a:r>
              <a:rPr lang="fr-FR" sz="1050" dirty="0" smtClean="0"/>
              <a:t>de l’indice Euro iSTOXX70 </a:t>
            </a:r>
            <a:r>
              <a:rPr lang="fr-FR" sz="1050" dirty="0"/>
              <a:t>EWD5 </a:t>
            </a:r>
            <a:r>
              <a:rPr lang="fr-FR" sz="1050" dirty="0" smtClean="0"/>
              <a:t>est de -19,72% et celle de l’indice Euro STOXX 50 est de -18,72%). </a:t>
            </a:r>
          </a:p>
          <a:p>
            <a:r>
              <a:rPr lang="fr-FR" sz="1050" b="1" dirty="0" smtClean="0"/>
              <a:t>Pourquoi choisir un tel indice ?</a:t>
            </a:r>
          </a:p>
          <a:p>
            <a:r>
              <a:rPr lang="fr-FR" sz="1050" dirty="0" smtClean="0"/>
              <a:t>Les indices dont le montant des dividendes futurs est préfixé à l’avance conviennent bien aux produits à formule : </a:t>
            </a:r>
            <a:r>
              <a:rPr lang="fr-FR" sz="1050" dirty="0"/>
              <a:t>c</a:t>
            </a:r>
            <a:r>
              <a:rPr lang="fr-FR" sz="1050" dirty="0" smtClean="0"/>
              <a:t>ette visibilité permet d’améliorer significativement la formule offerte à l’investisseur.</a:t>
            </a:r>
            <a:endParaRPr lang="fr-FR" sz="1050" dirty="0"/>
          </a:p>
        </p:txBody>
      </p:sp>
      <p:pic>
        <p:nvPicPr>
          <p:cNvPr id="1028" name="Picture 4" descr="http://www.1stopdesign.com/wp-content/uploads/2015/06/Search-Logo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860" y="2636912"/>
            <a:ext cx="535732" cy="53573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
          <p:cNvSpPr>
            <a:spLocks noChangeArrowheads="1"/>
          </p:cNvSpPr>
          <p:nvPr/>
        </p:nvSpPr>
        <p:spPr bwMode="auto">
          <a:xfrm>
            <a:off x="-19298" y="5805264"/>
            <a:ext cx="916329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a:t>
            </a:r>
            <a:r>
              <a:rPr lang="fr-FR" altLang="fr-FR" sz="900" i="1" dirty="0"/>
              <a:t>l’instrument financier</a:t>
            </a:r>
            <a:r>
              <a:rPr lang="fr-FR" altLang="fr-FR" sz="900" i="1" dirty="0" smtClean="0">
                <a:solidFill>
                  <a:schemeClr val="tx1"/>
                </a:solidFill>
                <a:latin typeface="Arial" pitchFamily="34" charset="0"/>
                <a:cs typeface="Arial" pitchFamily="34" charset="0"/>
              </a:rPr>
              <a:t> </a:t>
            </a:r>
            <a:r>
              <a:rPr lang="fr-FR" altLang="fr-FR" sz="900" i="1" dirty="0" err="1" smtClean="0">
                <a:solidFill>
                  <a:schemeClr val="tx1"/>
                </a:solidFill>
                <a:latin typeface="Arial" pitchFamily="34" charset="0"/>
                <a:cs typeface="Arial" pitchFamily="34" charset="0"/>
              </a:rPr>
              <a:t>Helios</a:t>
            </a:r>
            <a:r>
              <a:rPr lang="fr-FR" altLang="fr-FR" sz="900" i="1" dirty="0" smtClean="0">
                <a:solidFill>
                  <a:schemeClr val="tx1"/>
                </a:solidFill>
                <a:latin typeface="Arial" pitchFamily="34" charset="0"/>
                <a:cs typeface="Arial" pitchFamily="34" charset="0"/>
              </a:rPr>
              <a:t> Avril 2028. </a:t>
            </a:r>
            <a:r>
              <a:rPr lang="fr-FR" altLang="fr-FR" sz="900" i="1" dirty="0">
                <a:solidFill>
                  <a:schemeClr val="tx1"/>
                </a:solidFill>
                <a:latin typeface="Arial" pitchFamily="34" charset="0"/>
                <a:cs typeface="Arial" pitchFamily="34" charset="0"/>
              </a:rPr>
              <a:t>Elles ne préjugent en rien de résultats futurs. Les données relatives aux performances passées et/ou simulations de performances passées ont trait ou se réfèrent à des périodes passées et ne sont pas un indicateur fiable des résultats futurs. Ceci est valable également pour les données historiques de marché.</a:t>
            </a:r>
          </a:p>
        </p:txBody>
      </p:sp>
    </p:spTree>
    <p:extLst>
      <p:ext uri="{BB962C8B-B14F-4D97-AF65-F5344CB8AC3E}">
        <p14:creationId xmlns:p14="http://schemas.microsoft.com/office/powerpoint/2010/main" val="1393916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873764" y="1773238"/>
            <a:ext cx="4895775" cy="4464074"/>
          </a:xfrm>
          <a:prstGeom prst="roundRect">
            <a:avLst/>
          </a:prstGeom>
          <a:solidFill>
            <a:srgbClr val="00FFFF">
              <a:alpha val="9804"/>
            </a:srgbClr>
          </a:solidFill>
          <a:ln w="19050">
            <a:solidFill>
              <a:schemeClr val="accent6"/>
            </a:solidFill>
          </a:ln>
          <a:effectLst>
            <a:outerShdw blurRad="50800" dist="762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rgbClr val="002060"/>
              </a:solidFill>
            </a:endParaRPr>
          </a:p>
        </p:txBody>
      </p:sp>
      <p:sp>
        <p:nvSpPr>
          <p:cNvPr id="3" name="Espace réservé du numéro de diapositive 2"/>
          <p:cNvSpPr>
            <a:spLocks noGrp="1"/>
          </p:cNvSpPr>
          <p:nvPr>
            <p:ph type="sldNum" sz="quarter" idx="10"/>
          </p:nvPr>
        </p:nvSpPr>
        <p:spPr/>
        <p:txBody>
          <a:bodyPr/>
          <a:lstStyle/>
          <a:p>
            <a:pPr>
              <a:defRPr/>
            </a:pPr>
            <a:fld id="{7166236C-548A-44B7-AE7A-7E7CEC890BA2}" type="slidenum">
              <a:rPr lang="fr-FR" altLang="fr-FR" smtClean="0"/>
              <a:pPr>
                <a:defRPr/>
              </a:pPr>
              <a:t>9</a:t>
            </a:fld>
            <a:endParaRPr lang="fr-FR" altLang="fr-FR"/>
          </a:p>
        </p:txBody>
      </p:sp>
      <p:sp>
        <p:nvSpPr>
          <p:cNvPr id="4" name="Rectangle 3"/>
          <p:cNvSpPr/>
          <p:nvPr/>
        </p:nvSpPr>
        <p:spPr>
          <a:xfrm>
            <a:off x="1218178" y="1844824"/>
            <a:ext cx="2319114" cy="4524315"/>
          </a:xfrm>
          <a:prstGeom prst="rect">
            <a:avLst/>
          </a:prstGeom>
        </p:spPr>
        <p:txBody>
          <a:bodyPr wrap="square">
            <a:spAutoFit/>
          </a:bodyPr>
          <a:lstStyle/>
          <a:p>
            <a:r>
              <a:rPr lang="fr-FR" sz="800" b="1" dirty="0">
                <a:solidFill>
                  <a:srgbClr val="002060"/>
                </a:solidFill>
              </a:rPr>
              <a:t>ADIDAS </a:t>
            </a:r>
            <a:endParaRPr lang="fr-FR" sz="800" b="1" dirty="0" smtClean="0">
              <a:solidFill>
                <a:srgbClr val="002060"/>
              </a:solidFill>
            </a:endParaRPr>
          </a:p>
          <a:p>
            <a:r>
              <a:rPr lang="fr-FR" sz="800" b="1" dirty="0" smtClean="0">
                <a:solidFill>
                  <a:srgbClr val="002060"/>
                </a:solidFill>
              </a:rPr>
              <a:t>AHOLD DELHAIZE</a:t>
            </a:r>
          </a:p>
          <a:p>
            <a:r>
              <a:rPr lang="fr-FR" sz="800" b="1" dirty="0">
                <a:solidFill>
                  <a:srgbClr val="002060"/>
                </a:solidFill>
              </a:rPr>
              <a:t>AIRBUS </a:t>
            </a:r>
          </a:p>
          <a:p>
            <a:r>
              <a:rPr lang="fr-FR" sz="800" b="1" dirty="0">
                <a:solidFill>
                  <a:srgbClr val="002060"/>
                </a:solidFill>
              </a:rPr>
              <a:t>AIR LIQUIDE</a:t>
            </a:r>
          </a:p>
          <a:p>
            <a:r>
              <a:rPr lang="fr-FR" sz="800" b="1" dirty="0" smtClean="0">
                <a:solidFill>
                  <a:srgbClr val="002060"/>
                </a:solidFill>
              </a:rPr>
              <a:t>AKZO NOBEL</a:t>
            </a:r>
            <a:endParaRPr lang="fr-FR" sz="800" b="1" dirty="0">
              <a:solidFill>
                <a:srgbClr val="002060"/>
              </a:solidFill>
            </a:endParaRPr>
          </a:p>
          <a:p>
            <a:r>
              <a:rPr lang="fr-FR" sz="800" b="1" dirty="0">
                <a:solidFill>
                  <a:srgbClr val="002060"/>
                </a:solidFill>
              </a:rPr>
              <a:t>ALLIANZ </a:t>
            </a:r>
          </a:p>
          <a:p>
            <a:r>
              <a:rPr lang="fr-FR" sz="800" b="1" dirty="0">
                <a:solidFill>
                  <a:srgbClr val="002060"/>
                </a:solidFill>
              </a:rPr>
              <a:t>AMADEUS IT </a:t>
            </a:r>
            <a:r>
              <a:rPr lang="fr-FR" sz="800" b="1" dirty="0" smtClean="0">
                <a:solidFill>
                  <a:srgbClr val="002060"/>
                </a:solidFill>
              </a:rPr>
              <a:t> </a:t>
            </a:r>
          </a:p>
          <a:p>
            <a:r>
              <a:rPr lang="fr-FR" sz="800" b="1" dirty="0">
                <a:solidFill>
                  <a:srgbClr val="002060"/>
                </a:solidFill>
              </a:rPr>
              <a:t>ANHEUSER-BUSCH INBEV </a:t>
            </a:r>
          </a:p>
          <a:p>
            <a:r>
              <a:rPr lang="fr-FR" sz="800" b="1" dirty="0" smtClean="0">
                <a:solidFill>
                  <a:srgbClr val="002060"/>
                </a:solidFill>
              </a:rPr>
              <a:t>ASML </a:t>
            </a:r>
            <a:r>
              <a:rPr lang="fr-FR" sz="800" b="1" dirty="0">
                <a:solidFill>
                  <a:srgbClr val="002060"/>
                </a:solidFill>
              </a:rPr>
              <a:t>HOLDING </a:t>
            </a:r>
          </a:p>
          <a:p>
            <a:r>
              <a:rPr lang="fr-FR" sz="800" b="1" dirty="0">
                <a:solidFill>
                  <a:srgbClr val="002060"/>
                </a:solidFill>
              </a:rPr>
              <a:t>AXA </a:t>
            </a:r>
          </a:p>
          <a:p>
            <a:r>
              <a:rPr lang="fr-FR" sz="800" b="1" dirty="0">
                <a:solidFill>
                  <a:srgbClr val="002060"/>
                </a:solidFill>
              </a:rPr>
              <a:t>BASF </a:t>
            </a:r>
          </a:p>
          <a:p>
            <a:r>
              <a:rPr lang="fr-FR" sz="800" b="1" dirty="0">
                <a:solidFill>
                  <a:srgbClr val="002060"/>
                </a:solidFill>
              </a:rPr>
              <a:t>BAYER </a:t>
            </a:r>
          </a:p>
          <a:p>
            <a:r>
              <a:rPr lang="fr-FR" sz="800" b="1" dirty="0" smtClean="0">
                <a:solidFill>
                  <a:srgbClr val="002060"/>
                </a:solidFill>
              </a:rPr>
              <a:t>BBVA</a:t>
            </a:r>
            <a:endParaRPr lang="fr-FR" sz="800" b="1" dirty="0">
              <a:solidFill>
                <a:srgbClr val="002060"/>
              </a:solidFill>
            </a:endParaRPr>
          </a:p>
          <a:p>
            <a:r>
              <a:rPr lang="fr-FR" sz="800" b="1" dirty="0" smtClean="0">
                <a:solidFill>
                  <a:srgbClr val="002060"/>
                </a:solidFill>
              </a:rPr>
              <a:t>BMW</a:t>
            </a:r>
          </a:p>
          <a:p>
            <a:r>
              <a:rPr lang="fr-FR" sz="800" b="1" dirty="0" smtClean="0">
                <a:solidFill>
                  <a:srgbClr val="002060"/>
                </a:solidFill>
              </a:rPr>
              <a:t>BNP </a:t>
            </a:r>
            <a:r>
              <a:rPr lang="fr-FR" sz="800" b="1" dirty="0">
                <a:solidFill>
                  <a:srgbClr val="002060"/>
                </a:solidFill>
              </a:rPr>
              <a:t>PARIBAS</a:t>
            </a:r>
          </a:p>
          <a:p>
            <a:r>
              <a:rPr lang="fr-FR" sz="800" b="1" dirty="0">
                <a:solidFill>
                  <a:srgbClr val="002060"/>
                </a:solidFill>
              </a:rPr>
              <a:t>CREDIT AGRICOLE </a:t>
            </a:r>
          </a:p>
          <a:p>
            <a:r>
              <a:rPr lang="fr-FR" sz="800" b="1" dirty="0">
                <a:solidFill>
                  <a:srgbClr val="002060"/>
                </a:solidFill>
              </a:rPr>
              <a:t>CONTINENTAL </a:t>
            </a:r>
          </a:p>
          <a:p>
            <a:r>
              <a:rPr lang="fr-FR" sz="800" b="1" dirty="0" smtClean="0">
                <a:solidFill>
                  <a:srgbClr val="002060"/>
                </a:solidFill>
              </a:rPr>
              <a:t>CRH </a:t>
            </a:r>
            <a:endParaRPr lang="fr-FR" sz="800" b="1" dirty="0">
              <a:solidFill>
                <a:srgbClr val="002060"/>
              </a:solidFill>
            </a:endParaRPr>
          </a:p>
          <a:p>
            <a:r>
              <a:rPr lang="fr-FR" sz="800" b="1" dirty="0">
                <a:solidFill>
                  <a:srgbClr val="002060"/>
                </a:solidFill>
              </a:rPr>
              <a:t>DAIMLER </a:t>
            </a:r>
            <a:endParaRPr lang="fr-FR" sz="800" b="1" dirty="0" smtClean="0">
              <a:solidFill>
                <a:srgbClr val="002060"/>
              </a:solidFill>
            </a:endParaRPr>
          </a:p>
          <a:p>
            <a:r>
              <a:rPr lang="fr-FR" sz="800" b="1" dirty="0" smtClean="0">
                <a:solidFill>
                  <a:srgbClr val="002060"/>
                </a:solidFill>
              </a:rPr>
              <a:t>DANONE</a:t>
            </a:r>
            <a:endParaRPr lang="fr-FR" sz="800" b="1" dirty="0">
              <a:solidFill>
                <a:srgbClr val="002060"/>
              </a:solidFill>
            </a:endParaRPr>
          </a:p>
          <a:p>
            <a:r>
              <a:rPr lang="fr-FR" sz="800" b="1" dirty="0" smtClean="0">
                <a:solidFill>
                  <a:srgbClr val="002060"/>
                </a:solidFill>
              </a:rPr>
              <a:t>DEUTSCHE BANK</a:t>
            </a:r>
          </a:p>
          <a:p>
            <a:r>
              <a:rPr lang="fr-FR" sz="800" b="1" dirty="0">
                <a:solidFill>
                  <a:srgbClr val="002060"/>
                </a:solidFill>
              </a:rPr>
              <a:t>DEUTSCHE BOERSE </a:t>
            </a:r>
          </a:p>
          <a:p>
            <a:r>
              <a:rPr lang="fr-FR" sz="800" b="1" dirty="0" smtClean="0">
                <a:solidFill>
                  <a:srgbClr val="002060"/>
                </a:solidFill>
              </a:rPr>
              <a:t>DEUTSCHE </a:t>
            </a:r>
            <a:r>
              <a:rPr lang="fr-FR" sz="800" b="1" dirty="0">
                <a:solidFill>
                  <a:srgbClr val="002060"/>
                </a:solidFill>
              </a:rPr>
              <a:t>POST </a:t>
            </a:r>
          </a:p>
          <a:p>
            <a:r>
              <a:rPr lang="fr-FR" sz="800" b="1" dirty="0">
                <a:solidFill>
                  <a:srgbClr val="002060"/>
                </a:solidFill>
              </a:rPr>
              <a:t>DEUTSCHE TELEKOM </a:t>
            </a:r>
          </a:p>
          <a:p>
            <a:r>
              <a:rPr lang="fr-FR" sz="800" b="1" dirty="0">
                <a:solidFill>
                  <a:srgbClr val="002060"/>
                </a:solidFill>
              </a:rPr>
              <a:t>ENEL </a:t>
            </a:r>
          </a:p>
          <a:p>
            <a:r>
              <a:rPr lang="fr-FR" sz="800" b="1" dirty="0">
                <a:solidFill>
                  <a:srgbClr val="002060"/>
                </a:solidFill>
              </a:rPr>
              <a:t>ENGIE</a:t>
            </a:r>
          </a:p>
          <a:p>
            <a:r>
              <a:rPr lang="fr-FR" sz="800" b="1" dirty="0">
                <a:solidFill>
                  <a:srgbClr val="002060"/>
                </a:solidFill>
              </a:rPr>
              <a:t>ENI </a:t>
            </a:r>
            <a:endParaRPr lang="fr-FR" sz="800" b="1" dirty="0" smtClean="0">
              <a:solidFill>
                <a:srgbClr val="002060"/>
              </a:solidFill>
            </a:endParaRPr>
          </a:p>
          <a:p>
            <a:r>
              <a:rPr lang="fr-FR" sz="800" b="1" dirty="0" smtClean="0">
                <a:solidFill>
                  <a:srgbClr val="002060"/>
                </a:solidFill>
              </a:rPr>
              <a:t>E.ON</a:t>
            </a:r>
            <a:endParaRPr lang="fr-FR" sz="800" b="1" dirty="0">
              <a:solidFill>
                <a:srgbClr val="002060"/>
              </a:solidFill>
            </a:endParaRPr>
          </a:p>
          <a:p>
            <a:r>
              <a:rPr lang="fr-FR" sz="800" b="1" dirty="0">
                <a:solidFill>
                  <a:srgbClr val="002060"/>
                </a:solidFill>
              </a:rPr>
              <a:t>ESSILOR INTERNATIONAL</a:t>
            </a:r>
          </a:p>
          <a:p>
            <a:r>
              <a:rPr lang="fr-FR" sz="800" b="1" dirty="0">
                <a:solidFill>
                  <a:srgbClr val="002060"/>
                </a:solidFill>
              </a:rPr>
              <a:t>FRESENIUS MEDICAL CARE </a:t>
            </a:r>
            <a:r>
              <a:rPr lang="fr-FR" sz="800" b="1" dirty="0" smtClean="0">
                <a:solidFill>
                  <a:srgbClr val="002060"/>
                </a:solidFill>
              </a:rPr>
              <a:t> </a:t>
            </a:r>
          </a:p>
          <a:p>
            <a:r>
              <a:rPr lang="fr-FR" sz="800" b="1" dirty="0" smtClean="0">
                <a:solidFill>
                  <a:srgbClr val="002060"/>
                </a:solidFill>
              </a:rPr>
              <a:t>FRESENIUS</a:t>
            </a:r>
          </a:p>
          <a:p>
            <a:r>
              <a:rPr lang="fr-FR" sz="800" b="1" dirty="0" smtClean="0">
                <a:solidFill>
                  <a:srgbClr val="002060"/>
                </a:solidFill>
              </a:rPr>
              <a:t>GENERALI</a:t>
            </a:r>
            <a:endParaRPr lang="fr-FR" sz="800" b="1" dirty="0">
              <a:solidFill>
                <a:srgbClr val="002060"/>
              </a:solidFill>
            </a:endParaRPr>
          </a:p>
          <a:p>
            <a:r>
              <a:rPr lang="fr-FR" sz="800" b="1" dirty="0">
                <a:solidFill>
                  <a:srgbClr val="002060"/>
                </a:solidFill>
              </a:rPr>
              <a:t>HEINEKEN </a:t>
            </a:r>
          </a:p>
          <a:p>
            <a:r>
              <a:rPr lang="fr-FR" sz="800" b="1" dirty="0">
                <a:solidFill>
                  <a:srgbClr val="002060"/>
                </a:solidFill>
              </a:rPr>
              <a:t>HENKEL </a:t>
            </a:r>
            <a:endParaRPr lang="fr-FR" sz="800" b="1" dirty="0" smtClean="0">
              <a:solidFill>
                <a:srgbClr val="002060"/>
              </a:solidFill>
            </a:endParaRPr>
          </a:p>
          <a:p>
            <a:r>
              <a:rPr lang="fr-FR" sz="800" b="1" dirty="0">
                <a:solidFill>
                  <a:srgbClr val="002060"/>
                </a:solidFill>
              </a:rPr>
              <a:t>IBERDROLA</a:t>
            </a:r>
          </a:p>
          <a:p>
            <a:endParaRPr lang="fr-FR" sz="800" b="1" dirty="0">
              <a:solidFill>
                <a:srgbClr val="002060"/>
              </a:solidFill>
            </a:endParaRPr>
          </a:p>
        </p:txBody>
      </p:sp>
      <p:sp>
        <p:nvSpPr>
          <p:cNvPr id="5" name="ZoneTexte 4"/>
          <p:cNvSpPr txBox="1"/>
          <p:nvPr/>
        </p:nvSpPr>
        <p:spPr>
          <a:xfrm>
            <a:off x="3854420" y="1844824"/>
            <a:ext cx="2707208" cy="4524315"/>
          </a:xfrm>
          <a:prstGeom prst="rect">
            <a:avLst/>
          </a:prstGeom>
          <a:noFill/>
        </p:spPr>
        <p:txBody>
          <a:bodyPr wrap="square" rtlCol="0">
            <a:spAutoFit/>
          </a:bodyPr>
          <a:lstStyle/>
          <a:p>
            <a:r>
              <a:rPr lang="fr-FR" sz="800" b="1" dirty="0" smtClean="0">
                <a:solidFill>
                  <a:srgbClr val="002060"/>
                </a:solidFill>
              </a:rPr>
              <a:t>INDUSTRIA </a:t>
            </a:r>
            <a:r>
              <a:rPr lang="fr-FR" sz="800" b="1" dirty="0">
                <a:solidFill>
                  <a:srgbClr val="002060"/>
                </a:solidFill>
              </a:rPr>
              <a:t>DE DISENO TEXTIL</a:t>
            </a:r>
          </a:p>
          <a:p>
            <a:r>
              <a:rPr lang="fr-FR" sz="800" b="1" dirty="0">
                <a:solidFill>
                  <a:srgbClr val="002060"/>
                </a:solidFill>
              </a:rPr>
              <a:t>INFINEON</a:t>
            </a:r>
          </a:p>
          <a:p>
            <a:r>
              <a:rPr lang="fr-FR" sz="800" b="1" dirty="0" smtClean="0">
                <a:solidFill>
                  <a:srgbClr val="002060"/>
                </a:solidFill>
              </a:rPr>
              <a:t>ING </a:t>
            </a:r>
            <a:r>
              <a:rPr lang="fr-FR" sz="800" b="1" dirty="0">
                <a:solidFill>
                  <a:srgbClr val="002060"/>
                </a:solidFill>
              </a:rPr>
              <a:t>GROEP </a:t>
            </a:r>
          </a:p>
          <a:p>
            <a:r>
              <a:rPr lang="fr-FR" sz="800" b="1" dirty="0">
                <a:solidFill>
                  <a:srgbClr val="002060"/>
                </a:solidFill>
              </a:rPr>
              <a:t>INTESA SANPAOLO</a:t>
            </a:r>
          </a:p>
          <a:p>
            <a:r>
              <a:rPr lang="fr-FR" sz="800" b="1" dirty="0" smtClean="0">
                <a:solidFill>
                  <a:srgbClr val="002060"/>
                </a:solidFill>
              </a:rPr>
              <a:t>KBC </a:t>
            </a:r>
            <a:r>
              <a:rPr lang="fr-FR" sz="800" b="1" dirty="0">
                <a:solidFill>
                  <a:srgbClr val="002060"/>
                </a:solidFill>
              </a:rPr>
              <a:t>GROEP </a:t>
            </a:r>
            <a:endParaRPr lang="fr-FR" sz="800" b="1" dirty="0" smtClean="0">
              <a:solidFill>
                <a:srgbClr val="002060"/>
              </a:solidFill>
            </a:endParaRPr>
          </a:p>
          <a:p>
            <a:r>
              <a:rPr lang="fr-FR" sz="800" b="1" dirty="0" smtClean="0">
                <a:solidFill>
                  <a:srgbClr val="002060"/>
                </a:solidFill>
              </a:rPr>
              <a:t>KERING</a:t>
            </a:r>
            <a:endParaRPr lang="fr-FR" sz="800" b="1" dirty="0">
              <a:solidFill>
                <a:srgbClr val="002060"/>
              </a:solidFill>
            </a:endParaRPr>
          </a:p>
          <a:p>
            <a:r>
              <a:rPr lang="fr-FR" sz="800" b="1" dirty="0" smtClean="0">
                <a:solidFill>
                  <a:srgbClr val="002060"/>
                </a:solidFill>
              </a:rPr>
              <a:t>KONE </a:t>
            </a:r>
            <a:endParaRPr lang="fr-FR" sz="800" b="1" dirty="0">
              <a:solidFill>
                <a:srgbClr val="002060"/>
              </a:solidFill>
            </a:endParaRPr>
          </a:p>
          <a:p>
            <a:r>
              <a:rPr lang="fr-FR" sz="800" b="1" dirty="0" smtClean="0">
                <a:solidFill>
                  <a:srgbClr val="002060"/>
                </a:solidFill>
              </a:rPr>
              <a:t>LINDE </a:t>
            </a:r>
          </a:p>
          <a:p>
            <a:r>
              <a:rPr lang="fr-FR" sz="800" b="1" dirty="0">
                <a:solidFill>
                  <a:srgbClr val="002060"/>
                </a:solidFill>
              </a:rPr>
              <a:t>L'OREAL</a:t>
            </a:r>
          </a:p>
          <a:p>
            <a:r>
              <a:rPr lang="fr-FR" sz="800" b="1" dirty="0" smtClean="0">
                <a:solidFill>
                  <a:srgbClr val="002060"/>
                </a:solidFill>
              </a:rPr>
              <a:t>LVMH </a:t>
            </a:r>
            <a:endParaRPr lang="fr-FR" sz="800" b="1" dirty="0">
              <a:solidFill>
                <a:srgbClr val="002060"/>
              </a:solidFill>
            </a:endParaRPr>
          </a:p>
          <a:p>
            <a:r>
              <a:rPr lang="fr-FR" sz="800" b="1" dirty="0">
                <a:solidFill>
                  <a:srgbClr val="002060"/>
                </a:solidFill>
              </a:rPr>
              <a:t>MICHELIN (CGDE)</a:t>
            </a:r>
          </a:p>
          <a:p>
            <a:r>
              <a:rPr lang="fr-FR" sz="800" b="1" dirty="0">
                <a:solidFill>
                  <a:srgbClr val="002060"/>
                </a:solidFill>
              </a:rPr>
              <a:t>MUENCHENER RUECKVER </a:t>
            </a:r>
          </a:p>
          <a:p>
            <a:r>
              <a:rPr lang="fr-FR" sz="800" b="1" dirty="0">
                <a:solidFill>
                  <a:srgbClr val="002060"/>
                </a:solidFill>
              </a:rPr>
              <a:t>NOKIA </a:t>
            </a:r>
          </a:p>
          <a:p>
            <a:r>
              <a:rPr lang="fr-FR" sz="800" b="1" dirty="0">
                <a:solidFill>
                  <a:srgbClr val="002060"/>
                </a:solidFill>
              </a:rPr>
              <a:t>ORANGE</a:t>
            </a:r>
          </a:p>
          <a:p>
            <a:r>
              <a:rPr lang="fr-FR" sz="800" b="1" dirty="0" smtClean="0">
                <a:solidFill>
                  <a:srgbClr val="002060"/>
                </a:solidFill>
              </a:rPr>
              <a:t>PERNOD </a:t>
            </a:r>
            <a:r>
              <a:rPr lang="fr-FR" sz="800" b="1" dirty="0">
                <a:solidFill>
                  <a:srgbClr val="002060"/>
                </a:solidFill>
              </a:rPr>
              <a:t>RICARD </a:t>
            </a:r>
          </a:p>
          <a:p>
            <a:r>
              <a:rPr lang="fr-FR" sz="800" b="1" dirty="0">
                <a:solidFill>
                  <a:srgbClr val="002060"/>
                </a:solidFill>
              </a:rPr>
              <a:t>PHILIPS </a:t>
            </a:r>
            <a:endParaRPr lang="fr-FR" sz="800" b="1" dirty="0" smtClean="0">
              <a:solidFill>
                <a:srgbClr val="002060"/>
              </a:solidFill>
            </a:endParaRPr>
          </a:p>
          <a:p>
            <a:r>
              <a:rPr lang="fr-FR" sz="800" b="1" dirty="0" smtClean="0">
                <a:solidFill>
                  <a:srgbClr val="002060"/>
                </a:solidFill>
              </a:rPr>
              <a:t>RELX </a:t>
            </a:r>
            <a:endParaRPr lang="fr-FR" sz="800" b="1" dirty="0">
              <a:solidFill>
                <a:srgbClr val="002060"/>
              </a:solidFill>
            </a:endParaRPr>
          </a:p>
          <a:p>
            <a:r>
              <a:rPr lang="fr-FR" sz="800" b="1" dirty="0">
                <a:solidFill>
                  <a:srgbClr val="002060"/>
                </a:solidFill>
              </a:rPr>
              <a:t>REPSOL </a:t>
            </a:r>
          </a:p>
          <a:p>
            <a:r>
              <a:rPr lang="fr-FR" sz="800" b="1" dirty="0">
                <a:solidFill>
                  <a:srgbClr val="002060"/>
                </a:solidFill>
              </a:rPr>
              <a:t>SAFRAN </a:t>
            </a:r>
            <a:endParaRPr lang="fr-FR" sz="800" b="1" dirty="0" smtClean="0">
              <a:solidFill>
                <a:srgbClr val="002060"/>
              </a:solidFill>
            </a:endParaRPr>
          </a:p>
          <a:p>
            <a:r>
              <a:rPr lang="fr-FR" sz="800" b="1" dirty="0">
                <a:solidFill>
                  <a:srgbClr val="002060"/>
                </a:solidFill>
              </a:rPr>
              <a:t>SAINT GOBAIN</a:t>
            </a:r>
          </a:p>
          <a:p>
            <a:r>
              <a:rPr lang="fr-FR" sz="800" b="1" dirty="0" smtClean="0">
                <a:solidFill>
                  <a:srgbClr val="002060"/>
                </a:solidFill>
              </a:rPr>
              <a:t>SAMPO </a:t>
            </a:r>
          </a:p>
          <a:p>
            <a:r>
              <a:rPr lang="fr-FR" sz="800" b="1" dirty="0">
                <a:solidFill>
                  <a:srgbClr val="002060"/>
                </a:solidFill>
              </a:rPr>
              <a:t>SANOFI</a:t>
            </a:r>
          </a:p>
          <a:p>
            <a:r>
              <a:rPr lang="fr-FR" sz="800" b="1" dirty="0" smtClean="0">
                <a:solidFill>
                  <a:srgbClr val="002060"/>
                </a:solidFill>
              </a:rPr>
              <a:t>SANTANDER </a:t>
            </a:r>
            <a:endParaRPr lang="fr-FR" sz="800" b="1" dirty="0">
              <a:solidFill>
                <a:srgbClr val="002060"/>
              </a:solidFill>
            </a:endParaRPr>
          </a:p>
          <a:p>
            <a:r>
              <a:rPr lang="fr-FR" sz="800" b="1" dirty="0">
                <a:solidFill>
                  <a:srgbClr val="002060"/>
                </a:solidFill>
              </a:rPr>
              <a:t>SAP </a:t>
            </a:r>
          </a:p>
          <a:p>
            <a:r>
              <a:rPr lang="fr-FR" sz="800" b="1" dirty="0" smtClean="0">
                <a:solidFill>
                  <a:srgbClr val="002060"/>
                </a:solidFill>
              </a:rPr>
              <a:t>SCHNEIDER </a:t>
            </a:r>
            <a:r>
              <a:rPr lang="fr-FR" sz="800" b="1" dirty="0">
                <a:solidFill>
                  <a:srgbClr val="002060"/>
                </a:solidFill>
              </a:rPr>
              <a:t>ELECTRIC </a:t>
            </a:r>
          </a:p>
          <a:p>
            <a:r>
              <a:rPr lang="fr-FR" sz="800" b="1" dirty="0" smtClean="0">
                <a:solidFill>
                  <a:srgbClr val="002060"/>
                </a:solidFill>
              </a:rPr>
              <a:t>SIEMENS </a:t>
            </a:r>
            <a:endParaRPr lang="fr-FR" sz="800" b="1" dirty="0">
              <a:solidFill>
                <a:srgbClr val="002060"/>
              </a:solidFill>
            </a:endParaRPr>
          </a:p>
          <a:p>
            <a:r>
              <a:rPr lang="fr-FR" sz="800" b="1" dirty="0">
                <a:solidFill>
                  <a:srgbClr val="002060"/>
                </a:solidFill>
              </a:rPr>
              <a:t>SOCIETE GENERALE </a:t>
            </a:r>
          </a:p>
          <a:p>
            <a:r>
              <a:rPr lang="fr-FR" sz="800" b="1" dirty="0">
                <a:solidFill>
                  <a:srgbClr val="002060"/>
                </a:solidFill>
              </a:rPr>
              <a:t>TELEFONICA </a:t>
            </a:r>
          </a:p>
          <a:p>
            <a:r>
              <a:rPr lang="fr-FR" sz="800" b="1" dirty="0">
                <a:solidFill>
                  <a:srgbClr val="002060"/>
                </a:solidFill>
              </a:rPr>
              <a:t>TOTAL </a:t>
            </a:r>
          </a:p>
          <a:p>
            <a:r>
              <a:rPr lang="fr-FR" sz="800" b="1" dirty="0">
                <a:solidFill>
                  <a:srgbClr val="002060"/>
                </a:solidFill>
              </a:rPr>
              <a:t>UNIBAIL-RODAMCO </a:t>
            </a:r>
            <a:endParaRPr lang="fr-FR" sz="800" b="1" dirty="0" smtClean="0">
              <a:solidFill>
                <a:srgbClr val="002060"/>
              </a:solidFill>
            </a:endParaRPr>
          </a:p>
          <a:p>
            <a:r>
              <a:rPr lang="fr-FR" sz="800" b="1" dirty="0">
                <a:solidFill>
                  <a:srgbClr val="002060"/>
                </a:solidFill>
              </a:rPr>
              <a:t>UNICREDIT </a:t>
            </a:r>
          </a:p>
          <a:p>
            <a:r>
              <a:rPr lang="fr-FR" sz="800" b="1" dirty="0" smtClean="0">
                <a:solidFill>
                  <a:srgbClr val="002060"/>
                </a:solidFill>
              </a:rPr>
              <a:t>UNILEVER</a:t>
            </a:r>
          </a:p>
          <a:p>
            <a:r>
              <a:rPr lang="fr-FR" sz="800" b="1" dirty="0">
                <a:solidFill>
                  <a:srgbClr val="002060"/>
                </a:solidFill>
              </a:rPr>
              <a:t>VINCI </a:t>
            </a:r>
          </a:p>
          <a:p>
            <a:r>
              <a:rPr lang="fr-FR" sz="800" b="1" dirty="0" smtClean="0">
                <a:solidFill>
                  <a:srgbClr val="002060"/>
                </a:solidFill>
              </a:rPr>
              <a:t>VIVENDI</a:t>
            </a:r>
            <a:endParaRPr lang="fr-FR" sz="800" b="1" dirty="0">
              <a:solidFill>
                <a:srgbClr val="002060"/>
              </a:solidFill>
            </a:endParaRPr>
          </a:p>
          <a:p>
            <a:r>
              <a:rPr lang="fr-FR" sz="800" b="1" dirty="0" smtClean="0">
                <a:solidFill>
                  <a:srgbClr val="002060"/>
                </a:solidFill>
              </a:rPr>
              <a:t>VOLKSWAGEN</a:t>
            </a:r>
            <a:endParaRPr lang="fr-FR" sz="800" b="1" dirty="0">
              <a:solidFill>
                <a:srgbClr val="002060"/>
              </a:solidFill>
            </a:endParaRPr>
          </a:p>
          <a:p>
            <a:endParaRPr lang="fr-FR" sz="800" b="1" dirty="0">
              <a:solidFill>
                <a:srgbClr val="002060"/>
              </a:solidFill>
            </a:endParaRPr>
          </a:p>
        </p:txBody>
      </p:sp>
      <p:sp>
        <p:nvSpPr>
          <p:cNvPr id="6" name="Espace réservé du contenu 5"/>
          <p:cNvSpPr txBox="1">
            <a:spLocks/>
          </p:cNvSpPr>
          <p:nvPr/>
        </p:nvSpPr>
        <p:spPr bwMode="auto">
          <a:xfrm>
            <a:off x="457200" y="1454875"/>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r>
              <a:rPr lang="fr-FR" altLang="fr-FR" sz="1500" b="1" dirty="0" smtClean="0">
                <a:solidFill>
                  <a:schemeClr val="tx1"/>
                </a:solidFill>
              </a:rPr>
              <a:t>Les 70 plus grandes capitalisations boursières de la zone euro :</a:t>
            </a:r>
            <a:endParaRPr lang="fr-FR" altLang="fr-FR" sz="1500" b="1" dirty="0">
              <a:solidFill>
                <a:schemeClr val="tx1"/>
              </a:solidFill>
            </a:endParaRPr>
          </a:p>
        </p:txBody>
      </p:sp>
      <p:sp>
        <p:nvSpPr>
          <p:cNvPr id="9" name="Titre 1"/>
          <p:cNvSpPr>
            <a:spLocks noGrp="1"/>
          </p:cNvSpPr>
          <p:nvPr>
            <p:ph type="title"/>
          </p:nvPr>
        </p:nvSpPr>
        <p:spPr>
          <a:xfrm>
            <a:off x="0" y="274638"/>
            <a:ext cx="9144000" cy="1143000"/>
          </a:xfrm>
        </p:spPr>
        <p:txBody>
          <a:bodyPr/>
          <a:lstStyle/>
          <a:p>
            <a:pPr>
              <a:defRPr/>
            </a:pPr>
            <a:r>
              <a:rPr lang="fr-FR" dirty="0" smtClean="0">
                <a:solidFill>
                  <a:schemeClr val="accent6">
                    <a:lumMod val="50000"/>
                  </a:schemeClr>
                </a:solidFill>
              </a:rPr>
              <a:t>Composition de l’Indice</a:t>
            </a:r>
            <a:endParaRPr lang="fr-FR" dirty="0">
              <a:solidFill>
                <a:schemeClr val="accent6">
                  <a:lumMod val="50000"/>
                </a:schemeClr>
              </a:solidFill>
            </a:endParaRPr>
          </a:p>
        </p:txBody>
      </p:sp>
      <p:pic>
        <p:nvPicPr>
          <p:cNvPr id="30"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6156176" y="3873322"/>
            <a:ext cx="2558473" cy="2386209"/>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5750142" y="6006480"/>
            <a:ext cx="2782298" cy="230832"/>
          </a:xfrm>
          <a:prstGeom prst="rect">
            <a:avLst/>
          </a:prstGeom>
          <a:noFill/>
        </p:spPr>
        <p:txBody>
          <a:bodyPr wrap="square" rtlCol="0">
            <a:spAutoFit/>
          </a:bodyPr>
          <a:lstStyle/>
          <a:p>
            <a:r>
              <a:rPr lang="fr-FR" i="1" dirty="0" smtClean="0">
                <a:solidFill>
                  <a:schemeClr val="tx1"/>
                </a:solidFill>
              </a:rPr>
              <a:t>Source : stoxx.com, 1</a:t>
            </a:r>
            <a:r>
              <a:rPr lang="fr-FR" i="1" baseline="30000" dirty="0" smtClean="0">
                <a:solidFill>
                  <a:schemeClr val="tx1"/>
                </a:solidFill>
              </a:rPr>
              <a:t>er</a:t>
            </a:r>
            <a:r>
              <a:rPr lang="fr-FR" i="1" dirty="0" smtClean="0">
                <a:solidFill>
                  <a:schemeClr val="tx1"/>
                </a:solidFill>
              </a:rPr>
              <a:t> décembre 2017</a:t>
            </a:r>
            <a:endParaRPr lang="fr-FR" i="1" dirty="0">
              <a:solidFill>
                <a:schemeClr val="tx1"/>
              </a:solidFill>
            </a:endParaRPr>
          </a:p>
        </p:txBody>
      </p:sp>
    </p:spTree>
    <p:extLst>
      <p:ext uri="{BB962C8B-B14F-4D97-AF65-F5344CB8AC3E}">
        <p14:creationId xmlns:p14="http://schemas.microsoft.com/office/powerpoint/2010/main" val="2483158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70305"/>
            <a:ext cx="1213896" cy="11321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Chart 3"/>
          <p:cNvGraphicFramePr>
            <a:graphicFrameLocks/>
          </p:cNvGraphicFramePr>
          <p:nvPr>
            <p:extLst>
              <p:ext uri="{D42A27DB-BD31-4B8C-83A1-F6EECF244321}">
                <p14:modId xmlns:p14="http://schemas.microsoft.com/office/powerpoint/2010/main" val="3788648406"/>
              </p:ext>
            </p:extLst>
          </p:nvPr>
        </p:nvGraphicFramePr>
        <p:xfrm>
          <a:off x="4679858" y="1482693"/>
          <a:ext cx="4224430" cy="430241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p:cNvSpPr>
            <a:spLocks noGrp="1"/>
          </p:cNvSpPr>
          <p:nvPr>
            <p:ph type="title"/>
          </p:nvPr>
        </p:nvSpPr>
        <p:spPr/>
        <p:txBody>
          <a:bodyPr/>
          <a:lstStyle/>
          <a:p>
            <a:pPr>
              <a:defRPr/>
            </a:pPr>
            <a:r>
              <a:rPr lang="fr-FR" dirty="0" smtClean="0">
                <a:solidFill>
                  <a:schemeClr val="accent6">
                    <a:lumMod val="50000"/>
                  </a:schemeClr>
                </a:solidFill>
              </a:rPr>
              <a:t>Diversification géographique </a:t>
            </a:r>
            <a:br>
              <a:rPr lang="fr-FR" dirty="0" smtClean="0">
                <a:solidFill>
                  <a:schemeClr val="accent6">
                    <a:lumMod val="50000"/>
                  </a:schemeClr>
                </a:solidFill>
              </a:rPr>
            </a:br>
            <a:r>
              <a:rPr lang="fr-FR" dirty="0" smtClean="0">
                <a:solidFill>
                  <a:schemeClr val="accent6">
                    <a:lumMod val="50000"/>
                  </a:schemeClr>
                </a:solidFill>
              </a:rPr>
              <a:t>et sectorielle</a:t>
            </a:r>
            <a:endParaRPr lang="fr-FR" dirty="0">
              <a:solidFill>
                <a:schemeClr val="accent6">
                  <a:lumMod val="50000"/>
                </a:schemeClr>
              </a:solidFill>
            </a:endParaRPr>
          </a:p>
        </p:txBody>
      </p:sp>
      <p:sp>
        <p:nvSpPr>
          <p:cNvPr id="43013"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14DC19B9-DACE-489B-B54A-FC0B1F137EF7}" type="slidenum">
              <a:rPr lang="fr-FR" altLang="fr-FR" sz="1000" smtClean="0">
                <a:solidFill>
                  <a:srgbClr val="979797"/>
                </a:solidFill>
              </a:rPr>
              <a:pPr eaLnBrk="1" hangingPunct="1">
                <a:spcBef>
                  <a:spcPct val="0"/>
                </a:spcBef>
                <a:buClrTx/>
                <a:buSzTx/>
                <a:buFontTx/>
                <a:buNone/>
              </a:pPr>
              <a:t>10</a:t>
            </a:fld>
            <a:endParaRPr lang="fr-FR" altLang="fr-FR" sz="1000" dirty="0" smtClean="0">
              <a:solidFill>
                <a:srgbClr val="979797"/>
              </a:solidFill>
            </a:endParaRPr>
          </a:p>
        </p:txBody>
      </p:sp>
      <p:sp>
        <p:nvSpPr>
          <p:cNvPr id="7" name="TextBox 15"/>
          <p:cNvSpPr txBox="1"/>
          <p:nvPr/>
        </p:nvSpPr>
        <p:spPr>
          <a:xfrm>
            <a:off x="467420" y="1586881"/>
            <a:ext cx="4094932" cy="276999"/>
          </a:xfrm>
          <a:prstGeom prst="rect">
            <a:avLst/>
          </a:prstGeom>
          <a:noFill/>
        </p:spPr>
        <p:txBody>
          <a:bodyPr wrap="square">
            <a:spAutoFit/>
          </a:bodyPr>
          <a:lstStyle>
            <a:defPPr>
              <a:defRPr lang="fr-FR"/>
            </a:defPPr>
            <a:lvl1pPr>
              <a:defRPr sz="1200" b="1"/>
            </a:lvl1pPr>
          </a:lstStyle>
          <a:p>
            <a:pPr fontAlgn="auto">
              <a:spcBef>
                <a:spcPts val="0"/>
              </a:spcBef>
              <a:spcAft>
                <a:spcPts val="0"/>
              </a:spcAft>
              <a:defRPr/>
            </a:pPr>
            <a:r>
              <a:rPr lang="fr-FR" dirty="0" smtClean="0">
                <a:solidFill>
                  <a:srgbClr val="4F504F"/>
                </a:solidFill>
                <a:latin typeface="Calibri"/>
                <a:cs typeface="+mn-cs"/>
              </a:rPr>
              <a:t>Répartition géographique</a:t>
            </a:r>
            <a:endParaRPr lang="fr-FR" dirty="0">
              <a:solidFill>
                <a:srgbClr val="4F504F"/>
              </a:solidFill>
              <a:latin typeface="Calibri"/>
              <a:cs typeface="+mn-cs"/>
            </a:endParaRPr>
          </a:p>
        </p:txBody>
      </p:sp>
      <p:sp>
        <p:nvSpPr>
          <p:cNvPr id="12" name="TextBox 15"/>
          <p:cNvSpPr txBox="1"/>
          <p:nvPr/>
        </p:nvSpPr>
        <p:spPr>
          <a:xfrm>
            <a:off x="4787900" y="1548781"/>
            <a:ext cx="4176713" cy="276225"/>
          </a:xfrm>
          <a:prstGeom prst="rect">
            <a:avLst/>
          </a:prstGeom>
          <a:noFill/>
        </p:spPr>
        <p:txBody>
          <a:bodyPr wrap="square">
            <a:spAutoFit/>
          </a:bodyPr>
          <a:lstStyle>
            <a:defPPr>
              <a:defRPr lang="fr-FR"/>
            </a:defPPr>
            <a:lvl1pPr>
              <a:defRPr sz="1200" b="1"/>
            </a:lvl1pPr>
          </a:lstStyle>
          <a:p>
            <a:pPr fontAlgn="auto">
              <a:spcBef>
                <a:spcPts val="0"/>
              </a:spcBef>
              <a:spcAft>
                <a:spcPts val="0"/>
              </a:spcAft>
              <a:defRPr/>
            </a:pPr>
            <a:r>
              <a:rPr lang="fr-FR" dirty="0" smtClean="0">
                <a:solidFill>
                  <a:srgbClr val="4F504F"/>
                </a:solidFill>
                <a:latin typeface="Calibri"/>
                <a:cs typeface="+mn-cs"/>
              </a:rPr>
              <a:t>Répartition sectorielle</a:t>
            </a:r>
            <a:endParaRPr lang="fr-FR" dirty="0">
              <a:solidFill>
                <a:srgbClr val="4F504F"/>
              </a:solidFill>
              <a:latin typeface="Calibri"/>
              <a:cs typeface="+mn-cs"/>
            </a:endParaRPr>
          </a:p>
        </p:txBody>
      </p:sp>
      <p:sp>
        <p:nvSpPr>
          <p:cNvPr id="14" name="Rectangle 1"/>
          <p:cNvSpPr>
            <a:spLocks noChangeArrowheads="1"/>
          </p:cNvSpPr>
          <p:nvPr/>
        </p:nvSpPr>
        <p:spPr bwMode="auto">
          <a:xfrm>
            <a:off x="-19298" y="5809555"/>
            <a:ext cx="916329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a:t>
            </a:r>
            <a:r>
              <a:rPr lang="fr-FR" altLang="fr-FR" sz="900" i="1" dirty="0"/>
              <a:t>l’instrument financier</a:t>
            </a:r>
            <a:r>
              <a:rPr lang="fr-FR" altLang="fr-FR" sz="900" i="1" dirty="0" smtClean="0">
                <a:solidFill>
                  <a:schemeClr val="tx1"/>
                </a:solidFill>
                <a:latin typeface="Arial" pitchFamily="34" charset="0"/>
                <a:cs typeface="Arial" pitchFamily="34" charset="0"/>
              </a:rPr>
              <a:t> </a:t>
            </a:r>
            <a:r>
              <a:rPr lang="fr-FR" altLang="fr-FR" sz="900" i="1" dirty="0" err="1" smtClean="0">
                <a:solidFill>
                  <a:schemeClr val="tx1"/>
                </a:solidFill>
                <a:latin typeface="Arial" pitchFamily="34" charset="0"/>
                <a:cs typeface="Arial" pitchFamily="34" charset="0"/>
              </a:rPr>
              <a:t>Helios</a:t>
            </a:r>
            <a:r>
              <a:rPr lang="fr-FR" altLang="fr-FR" sz="900" i="1" dirty="0" smtClean="0">
                <a:solidFill>
                  <a:schemeClr val="tx1"/>
                </a:solidFill>
                <a:latin typeface="Arial" pitchFamily="34" charset="0"/>
                <a:cs typeface="Arial" pitchFamily="34" charset="0"/>
              </a:rPr>
              <a:t> Avril 2028. </a:t>
            </a:r>
            <a:r>
              <a:rPr lang="fr-FR" altLang="fr-FR" sz="900" i="1" dirty="0">
                <a:solidFill>
                  <a:schemeClr val="tx1"/>
                </a:solidFill>
                <a:latin typeface="Arial" pitchFamily="34" charset="0"/>
                <a:cs typeface="Arial" pitchFamily="34" charset="0"/>
              </a:rPr>
              <a:t>Elles ne préjugent en rien de résultats futurs. Les données relatives aux performances passées et/ou simulations de performances passées ont trait ou se réfèrent à des périodes passées et ne sont pas un indicateur fiable des résultats futurs. Ceci est valable également pour les données historiques de marché.</a:t>
            </a:r>
          </a:p>
        </p:txBody>
      </p:sp>
      <p:sp>
        <p:nvSpPr>
          <p:cNvPr id="15" name="Rectangle 14"/>
          <p:cNvSpPr/>
          <p:nvPr/>
        </p:nvSpPr>
        <p:spPr>
          <a:xfrm>
            <a:off x="322610" y="6313362"/>
            <a:ext cx="8641655" cy="553998"/>
          </a:xfrm>
          <a:prstGeom prst="rect">
            <a:avLst/>
          </a:prstGeom>
          <a:noFill/>
        </p:spPr>
        <p:txBody>
          <a:bodyPr wrap="square" lIns="0" tIns="0" rIns="0" bIns="0" rtlCol="0">
            <a:noAutofit/>
          </a:bodyPr>
          <a:lstStyle/>
          <a:p>
            <a:pPr fontAlgn="auto">
              <a:spcBef>
                <a:spcPts val="0"/>
              </a:spcBef>
              <a:spcAft>
                <a:spcPts val="0"/>
              </a:spcAft>
            </a:pPr>
            <a:endParaRPr lang="fr-FR" i="1" dirty="0">
              <a:solidFill>
                <a:schemeClr val="accent2"/>
              </a:solidFill>
              <a:latin typeface="+mn-lt"/>
              <a:cs typeface="+mn-cs"/>
            </a:endParaRPr>
          </a:p>
        </p:txBody>
      </p:sp>
      <p:sp>
        <p:nvSpPr>
          <p:cNvPr id="18" name="ZoneTexte 1"/>
          <p:cNvSpPr txBox="1">
            <a:spLocks noChangeArrowheads="1"/>
          </p:cNvSpPr>
          <p:nvPr/>
        </p:nvSpPr>
        <p:spPr bwMode="auto">
          <a:xfrm>
            <a:off x="107503" y="5567858"/>
            <a:ext cx="27844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3900" eaLnBrk="0" hangingPunct="0">
              <a:spcBef>
                <a:spcPct val="20000"/>
              </a:spcBef>
              <a:defRPr sz="2200" b="1">
                <a:solidFill>
                  <a:srgbClr val="A751D2"/>
                </a:solidFill>
                <a:latin typeface="Univers LT Std 45 Light" pitchFamily="34" charset="0"/>
                <a:cs typeface="Arial" pitchFamily="34" charset="0"/>
              </a:defRPr>
            </a:lvl1pPr>
            <a:lvl2pPr marL="742950" indent="-285750" defTabSz="723900" eaLnBrk="0" hangingPunct="0">
              <a:spcBef>
                <a:spcPct val="20000"/>
              </a:spcBef>
              <a:buClr>
                <a:srgbClr val="A751D2"/>
              </a:buClr>
              <a:buFont typeface="Wingdings" pitchFamily="2" charset="2"/>
              <a:buChar char="§"/>
              <a:defRPr b="1">
                <a:solidFill>
                  <a:srgbClr val="000000"/>
                </a:solidFill>
                <a:latin typeface="Arial" pitchFamily="34" charset="0"/>
                <a:cs typeface="Arial" pitchFamily="34" charset="0"/>
              </a:defRPr>
            </a:lvl2pPr>
            <a:lvl3pPr marL="1143000" indent="-228600" defTabSz="723900" eaLnBrk="0" hangingPunct="0">
              <a:spcBef>
                <a:spcPct val="20000"/>
              </a:spcBef>
              <a:buClr>
                <a:srgbClr val="A751D2"/>
              </a:buClr>
              <a:buSzPct val="120000"/>
              <a:buFont typeface="Wingdings" pitchFamily="2" charset="2"/>
              <a:buChar char="§"/>
              <a:defRPr sz="1600">
                <a:solidFill>
                  <a:srgbClr val="A751D2"/>
                </a:solidFill>
                <a:latin typeface="Arial" pitchFamily="34" charset="0"/>
                <a:cs typeface="Arial" pitchFamily="34" charset="0"/>
              </a:defRPr>
            </a:lvl3pPr>
            <a:lvl4pPr marL="1600200" indent="-228600" defTabSz="723900" eaLnBrk="0" hangingPunct="0">
              <a:spcBef>
                <a:spcPct val="20000"/>
              </a:spcBef>
              <a:buClr>
                <a:schemeClr val="accent1"/>
              </a:buClr>
              <a:buFont typeface="Wingdings" pitchFamily="2" charset="2"/>
              <a:defRPr sz="1200">
                <a:solidFill>
                  <a:schemeClr val="tx2"/>
                </a:solidFill>
                <a:latin typeface="Verdana" pitchFamily="34" charset="0"/>
                <a:cs typeface="Arial" pitchFamily="34" charset="0"/>
              </a:defRPr>
            </a:lvl4pPr>
            <a:lvl5pPr marL="2057400" indent="-228600" eaLnBrk="0" hangingPunct="0">
              <a:spcBef>
                <a:spcPct val="20000"/>
              </a:spcBef>
              <a:buChar char="»"/>
              <a:defRPr sz="2000">
                <a:solidFill>
                  <a:srgbClr val="000000"/>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rgbClr val="000000"/>
                </a:solidFill>
                <a:latin typeface="Arial" pitchFamily="34" charset="0"/>
                <a:cs typeface="Arial" pitchFamily="34" charset="0"/>
              </a:defRPr>
            </a:lvl9pPr>
          </a:lstStyle>
          <a:p>
            <a:pPr eaLnBrk="1" hangingPunct="1">
              <a:spcBef>
                <a:spcPct val="0"/>
              </a:spcBef>
            </a:pPr>
            <a:r>
              <a:rPr lang="fr-FR" altLang="fr-FR" sz="800" b="0" i="1" dirty="0">
                <a:solidFill>
                  <a:schemeClr val="tx1"/>
                </a:solidFill>
                <a:latin typeface="Calibri" pitchFamily="34" charset="0"/>
                <a:cs typeface="Calibri" pitchFamily="34" charset="0"/>
              </a:rPr>
              <a:t>Source: </a:t>
            </a:r>
            <a:r>
              <a:rPr lang="fr-FR" altLang="fr-FR" sz="800" b="0" i="1" dirty="0" smtClean="0">
                <a:solidFill>
                  <a:schemeClr val="tx1"/>
                </a:solidFill>
                <a:latin typeface="Calibri" pitchFamily="34" charset="0"/>
                <a:cs typeface="Calibri" pitchFamily="34" charset="0"/>
              </a:rPr>
              <a:t>www.STOXX.com; le 2 octobre 2017</a:t>
            </a:r>
            <a:endParaRPr lang="fr-FR" altLang="fr-FR" sz="800" b="0" i="1" dirty="0">
              <a:solidFill>
                <a:schemeClr val="tx1"/>
              </a:solidFill>
              <a:latin typeface="Calibri" pitchFamily="34" charset="0"/>
              <a:cs typeface="Calibri" pitchFamily="34" charset="0"/>
            </a:endParaRPr>
          </a:p>
        </p:txBody>
      </p:sp>
      <p:graphicFrame>
        <p:nvGraphicFramePr>
          <p:cNvPr id="22" name="Chart 4"/>
          <p:cNvGraphicFramePr>
            <a:graphicFrameLocks/>
          </p:cNvGraphicFramePr>
          <p:nvPr>
            <p:extLst>
              <p:ext uri="{D42A27DB-BD31-4B8C-83A1-F6EECF244321}">
                <p14:modId xmlns:p14="http://schemas.microsoft.com/office/powerpoint/2010/main" val="3348659657"/>
              </p:ext>
            </p:extLst>
          </p:nvPr>
        </p:nvGraphicFramePr>
        <p:xfrm>
          <a:off x="253943" y="1470911"/>
          <a:ext cx="4177160" cy="400239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mluoto\AppData\Local\Microsoft\Windows\Temporary Internet Files\Content.Outlook\JP2IV5Q0\Untitled-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07" t="3796" r="43144" b="61409"/>
          <a:stretch/>
        </p:blipFill>
        <p:spPr bwMode="auto">
          <a:xfrm>
            <a:off x="7812360" y="265789"/>
            <a:ext cx="1213896" cy="1132163"/>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10"/>
          </p:nvPr>
        </p:nvSpPr>
        <p:spPr/>
        <p:txBody>
          <a:bodyPr/>
          <a:lstStyle/>
          <a:p>
            <a:pPr>
              <a:defRPr/>
            </a:pPr>
            <a:fld id="{7166236C-548A-44B7-AE7A-7E7CEC890BA2}" type="slidenum">
              <a:rPr lang="fr-FR" altLang="fr-FR" smtClean="0"/>
              <a:pPr>
                <a:defRPr/>
              </a:pPr>
              <a:t>11</a:t>
            </a:fld>
            <a:endParaRPr lang="fr-FR" altLang="fr-FR"/>
          </a:p>
        </p:txBody>
      </p:sp>
      <p:sp>
        <p:nvSpPr>
          <p:cNvPr id="4" name="TextBox 7"/>
          <p:cNvSpPr txBox="1"/>
          <p:nvPr/>
        </p:nvSpPr>
        <p:spPr>
          <a:xfrm>
            <a:off x="35496" y="5462642"/>
            <a:ext cx="9108504" cy="400110"/>
          </a:xfrm>
          <a:prstGeom prst="rect">
            <a:avLst/>
          </a:prstGeom>
          <a:noFill/>
        </p:spPr>
        <p:txBody>
          <a:bodyPr wrap="square">
            <a:spAutoFit/>
          </a:bodyPr>
          <a:lstStyle/>
          <a:p>
            <a:pPr fontAlgn="auto">
              <a:spcBef>
                <a:spcPts val="0"/>
              </a:spcBef>
              <a:spcAft>
                <a:spcPts val="0"/>
              </a:spcAft>
              <a:defRPr/>
            </a:pPr>
            <a:r>
              <a:rPr lang="fr-FR" sz="1000" dirty="0" smtClean="0">
                <a:solidFill>
                  <a:schemeClr val="tx1"/>
                </a:solidFill>
                <a:latin typeface="Calibri"/>
                <a:cs typeface="+mn-cs"/>
              </a:rPr>
              <a:t>Source:  Bloomberg. Entre  octobre 2007 et avril 2016, les performances de l’indice résultent de simulations. Cet indice a été lancé  le </a:t>
            </a:r>
            <a:r>
              <a:rPr lang="fr-FR" sz="1000" dirty="0">
                <a:solidFill>
                  <a:schemeClr val="tx1"/>
                </a:solidFill>
                <a:latin typeface="Calibri"/>
                <a:cs typeface="+mn-cs"/>
              </a:rPr>
              <a:t>29 avril </a:t>
            </a:r>
            <a:r>
              <a:rPr lang="fr-FR" sz="1000" dirty="0" smtClean="0">
                <a:solidFill>
                  <a:schemeClr val="tx1"/>
                </a:solidFill>
                <a:latin typeface="Calibri"/>
                <a:cs typeface="+mn-cs"/>
              </a:rPr>
              <a:t>2016.  L’indice Euro STOXX 50 est calculé hors dividendes, l’indice Euro iSTOXX70 EWD5 est calculé dividendes nets réinvestis, diminué d’un montant forfaitaire de 5% par an.</a:t>
            </a:r>
            <a:endParaRPr lang="fr-FR" sz="1000" dirty="0">
              <a:solidFill>
                <a:schemeClr val="tx1"/>
              </a:solidFill>
              <a:latin typeface="Calibri"/>
              <a:cs typeface="+mn-cs"/>
            </a:endParaRPr>
          </a:p>
        </p:txBody>
      </p:sp>
      <p:sp>
        <p:nvSpPr>
          <p:cNvPr id="5" name="Titre 1"/>
          <p:cNvSpPr>
            <a:spLocks noGrp="1"/>
          </p:cNvSpPr>
          <p:nvPr>
            <p:ph type="title"/>
          </p:nvPr>
        </p:nvSpPr>
        <p:spPr>
          <a:xfrm>
            <a:off x="0" y="274638"/>
            <a:ext cx="9144000" cy="1143000"/>
          </a:xfrm>
        </p:spPr>
        <p:txBody>
          <a:bodyPr/>
          <a:lstStyle/>
          <a:p>
            <a:pPr>
              <a:defRPr/>
            </a:pPr>
            <a:r>
              <a:rPr lang="fr-FR" dirty="0" smtClean="0">
                <a:solidFill>
                  <a:schemeClr val="accent6">
                    <a:lumMod val="50000"/>
                  </a:schemeClr>
                </a:solidFill>
              </a:rPr>
              <a:t>Performance historique</a:t>
            </a:r>
            <a:endParaRPr lang="fr-FR" dirty="0">
              <a:solidFill>
                <a:schemeClr val="accent6">
                  <a:lumMod val="50000"/>
                </a:schemeClr>
              </a:solidFill>
            </a:endParaRPr>
          </a:p>
        </p:txBody>
      </p:sp>
      <p:sp>
        <p:nvSpPr>
          <p:cNvPr id="2" name="Rectangle 1"/>
          <p:cNvSpPr/>
          <p:nvPr/>
        </p:nvSpPr>
        <p:spPr>
          <a:xfrm>
            <a:off x="55416" y="5814053"/>
            <a:ext cx="8964488" cy="400110"/>
          </a:xfrm>
          <a:prstGeom prst="rect">
            <a:avLst/>
          </a:prstGeom>
          <a:noFill/>
        </p:spPr>
        <p:txBody>
          <a:bodyPr wrap="square">
            <a:spAutoFit/>
          </a:bodyPr>
          <a:lstStyle/>
          <a:p>
            <a:pPr fontAlgn="auto">
              <a:spcBef>
                <a:spcPts val="0"/>
              </a:spcBef>
              <a:spcAft>
                <a:spcPts val="0"/>
              </a:spcAft>
            </a:pPr>
            <a:r>
              <a:rPr lang="fr-FR" sz="1000" dirty="0">
                <a:solidFill>
                  <a:schemeClr val="tx1"/>
                </a:solidFill>
                <a:latin typeface="Calibri"/>
                <a:cs typeface="+mn-cs"/>
              </a:rPr>
              <a:t>Les données relatives aux performances passées et/ou simulations de performances passées ont trait ou se réfèrent à des périodes passées et ne sont pas </a:t>
            </a:r>
            <a:r>
              <a:rPr lang="fr-FR" sz="1000" dirty="0" smtClean="0">
                <a:solidFill>
                  <a:schemeClr val="tx1"/>
                </a:solidFill>
                <a:latin typeface="Calibri"/>
                <a:cs typeface="+mn-cs"/>
              </a:rPr>
              <a:t>un indicateur </a:t>
            </a:r>
            <a:r>
              <a:rPr lang="fr-FR" sz="1000" dirty="0">
                <a:solidFill>
                  <a:schemeClr val="tx1"/>
                </a:solidFill>
                <a:latin typeface="Calibri"/>
                <a:cs typeface="+mn-cs"/>
              </a:rPr>
              <a:t>fiable des résultats futurs. Ceci est valable également pour les données historiques de marché.</a:t>
            </a:r>
          </a:p>
        </p:txBody>
      </p:sp>
      <p:sp>
        <p:nvSpPr>
          <p:cNvPr id="9" name="ZoneTexte 8"/>
          <p:cNvSpPr txBox="1"/>
          <p:nvPr/>
        </p:nvSpPr>
        <p:spPr>
          <a:xfrm>
            <a:off x="1241160" y="1634738"/>
            <a:ext cx="6715216" cy="461665"/>
          </a:xfrm>
          <a:prstGeom prst="rect">
            <a:avLst/>
          </a:prstGeom>
          <a:noFill/>
        </p:spPr>
        <p:txBody>
          <a:bodyPr wrap="square" rtlCol="0">
            <a:spAutoFit/>
          </a:bodyPr>
          <a:lstStyle/>
          <a:p>
            <a:pPr algn="ctr"/>
            <a:r>
              <a:rPr lang="fr-FR" sz="1200" b="1" i="1" dirty="0" smtClean="0">
                <a:solidFill>
                  <a:schemeClr val="tx1"/>
                </a:solidFill>
                <a:latin typeface="Calibri" panose="020F0502020204030204" pitchFamily="34" charset="0"/>
                <a:cs typeface="Calibri" panose="020F0502020204030204" pitchFamily="34" charset="0"/>
              </a:rPr>
              <a:t>Performances historiques comparatives  de l’indice Euro STOXX</a:t>
            </a:r>
            <a:r>
              <a:rPr lang="fr-FR" sz="1200" baseline="30000" dirty="0">
                <a:solidFill>
                  <a:srgbClr val="4F504F"/>
                </a:solidFill>
              </a:rPr>
              <a:t> ® </a:t>
            </a:r>
            <a:r>
              <a:rPr lang="fr-FR" sz="1200" b="1" i="1" dirty="0" smtClean="0">
                <a:solidFill>
                  <a:schemeClr val="tx1"/>
                </a:solidFill>
                <a:latin typeface="Calibri" panose="020F0502020204030204" pitchFamily="34" charset="0"/>
                <a:cs typeface="Calibri" panose="020F0502020204030204" pitchFamily="34" charset="0"/>
              </a:rPr>
              <a:t>50 et de l’indice Euro </a:t>
            </a:r>
            <a:r>
              <a:rPr lang="fr-FR" sz="1200" b="1" i="1" dirty="0" err="1" smtClean="0">
                <a:solidFill>
                  <a:schemeClr val="tx1"/>
                </a:solidFill>
                <a:latin typeface="Calibri" panose="020F0502020204030204" pitchFamily="34" charset="0"/>
                <a:cs typeface="Calibri" panose="020F0502020204030204" pitchFamily="34" charset="0"/>
              </a:rPr>
              <a:t>iSTOXX</a:t>
            </a:r>
            <a:r>
              <a:rPr lang="fr-FR" sz="1200" baseline="30000" dirty="0">
                <a:solidFill>
                  <a:srgbClr val="4F504F"/>
                </a:solidFill>
              </a:rPr>
              <a:t> ®</a:t>
            </a:r>
            <a:r>
              <a:rPr lang="fr-FR" sz="1200" b="1" i="1" dirty="0" smtClean="0">
                <a:solidFill>
                  <a:schemeClr val="tx1"/>
                </a:solidFill>
                <a:latin typeface="Calibri" panose="020F0502020204030204" pitchFamily="34" charset="0"/>
                <a:cs typeface="Calibri" panose="020F0502020204030204" pitchFamily="34" charset="0"/>
              </a:rPr>
              <a:t> 70 EWD5 entre le 15 octobre 2007 et le 15 octobre 2017</a:t>
            </a:r>
            <a:endParaRPr lang="fr-FR" sz="1200" b="1" i="1" dirty="0">
              <a:solidFill>
                <a:schemeClr val="tx1"/>
              </a:solidFill>
              <a:latin typeface="Calibri" panose="020F0502020204030204" pitchFamily="34" charset="0"/>
              <a:cs typeface="Calibri" panose="020F0502020204030204" pitchFamily="34" charset="0"/>
            </a:endParaRPr>
          </a:p>
        </p:txBody>
      </p:sp>
      <p:graphicFrame>
        <p:nvGraphicFramePr>
          <p:cNvPr id="10" name="Chart 1"/>
          <p:cNvGraphicFramePr>
            <a:graphicFrameLocks/>
          </p:cNvGraphicFramePr>
          <p:nvPr>
            <p:extLst>
              <p:ext uri="{D42A27DB-BD31-4B8C-83A1-F6EECF244321}">
                <p14:modId xmlns:p14="http://schemas.microsoft.com/office/powerpoint/2010/main" val="1227133838"/>
              </p:ext>
            </p:extLst>
          </p:nvPr>
        </p:nvGraphicFramePr>
        <p:xfrm>
          <a:off x="899592" y="1988840"/>
          <a:ext cx="7200800"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6" name="ZoneTexte 5"/>
          <p:cNvSpPr txBox="1"/>
          <p:nvPr/>
        </p:nvSpPr>
        <p:spPr>
          <a:xfrm>
            <a:off x="6300192" y="4424204"/>
            <a:ext cx="1656184" cy="230832"/>
          </a:xfrm>
          <a:prstGeom prst="rect">
            <a:avLst/>
          </a:prstGeom>
          <a:noFill/>
        </p:spPr>
        <p:txBody>
          <a:bodyPr wrap="square" rtlCol="0">
            <a:spAutoFit/>
          </a:bodyPr>
          <a:lstStyle/>
          <a:p>
            <a:r>
              <a:rPr lang="fr-FR" dirty="0" smtClean="0">
                <a:solidFill>
                  <a:schemeClr val="bg1">
                    <a:lumMod val="25000"/>
                  </a:schemeClr>
                </a:solidFill>
              </a:rPr>
              <a:t>Euro iSTOXX70 EWD5</a:t>
            </a:r>
            <a:endParaRPr lang="fr-FR" dirty="0">
              <a:solidFill>
                <a:schemeClr val="bg1">
                  <a:lumMod val="25000"/>
                </a:schemeClr>
              </a:solidFill>
            </a:endParaRPr>
          </a:p>
        </p:txBody>
      </p:sp>
      <p:sp>
        <p:nvSpPr>
          <p:cNvPr id="11" name="ZoneTexte 10"/>
          <p:cNvSpPr txBox="1"/>
          <p:nvPr/>
        </p:nvSpPr>
        <p:spPr>
          <a:xfrm>
            <a:off x="6300192" y="4160269"/>
            <a:ext cx="1656184" cy="230832"/>
          </a:xfrm>
          <a:prstGeom prst="rect">
            <a:avLst/>
          </a:prstGeom>
          <a:noFill/>
        </p:spPr>
        <p:txBody>
          <a:bodyPr wrap="square" rtlCol="0">
            <a:spAutoFit/>
          </a:bodyPr>
          <a:lstStyle/>
          <a:p>
            <a:r>
              <a:rPr lang="fr-FR" dirty="0" smtClean="0">
                <a:solidFill>
                  <a:schemeClr val="bg1">
                    <a:lumMod val="25000"/>
                  </a:schemeClr>
                </a:solidFill>
              </a:rPr>
              <a:t>Euro STOXX50</a:t>
            </a:r>
            <a:endParaRPr lang="fr-FR" dirty="0">
              <a:solidFill>
                <a:schemeClr val="bg1">
                  <a:lumMod val="25000"/>
                </a:schemeClr>
              </a:solidFill>
            </a:endParaRPr>
          </a:p>
        </p:txBody>
      </p:sp>
      <p:cxnSp>
        <p:nvCxnSpPr>
          <p:cNvPr id="13" name="Connecteur droit 12"/>
          <p:cNvCxnSpPr/>
          <p:nvPr/>
        </p:nvCxnSpPr>
        <p:spPr>
          <a:xfrm flipH="1">
            <a:off x="5913243" y="4275685"/>
            <a:ext cx="360040" cy="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H="1">
            <a:off x="5923560" y="4543396"/>
            <a:ext cx="360040" cy="0"/>
          </a:xfrm>
          <a:prstGeom prst="line">
            <a:avLst/>
          </a:prstGeom>
          <a:ln>
            <a:solidFill>
              <a:srgbClr val="002060"/>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736526" y="1556792"/>
            <a:ext cx="7663732" cy="3572967"/>
          </a:xfrm>
          <a:prstGeom prst="rect">
            <a:avLst/>
          </a:prstGeom>
          <a:solidFill>
            <a:srgbClr val="008080">
              <a:alpha val="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93889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216023" y="1921385"/>
            <a:ext cx="8676457" cy="1362075"/>
          </a:xfrm>
        </p:spPr>
        <p:txBody>
          <a:bodyPr>
            <a:normAutofit fontScale="90000"/>
          </a:bodyPr>
          <a:lstStyle/>
          <a:p>
            <a:pPr>
              <a:defRPr/>
            </a:pPr>
            <a:r>
              <a:rPr lang="fr-FR" dirty="0" smtClean="0">
                <a:solidFill>
                  <a:schemeClr val="accent6">
                    <a:lumMod val="50000"/>
                  </a:schemeClr>
                </a:solidFill>
              </a:rPr>
              <a:t>Partie 2</a:t>
            </a:r>
            <a:br>
              <a:rPr lang="fr-FR" dirty="0" smtClean="0">
                <a:solidFill>
                  <a:schemeClr val="accent6">
                    <a:lumMod val="50000"/>
                  </a:schemeClr>
                </a:solidFill>
              </a:rPr>
            </a:br>
            <a:r>
              <a:rPr lang="fr-FR" dirty="0" smtClean="0">
                <a:solidFill>
                  <a:schemeClr val="accent6">
                    <a:lumMod val="50000"/>
                  </a:schemeClr>
                </a:solidFill>
              </a:rPr>
              <a:t>MECANISME ET SCENARII </a:t>
            </a:r>
            <a:br>
              <a:rPr lang="fr-FR" dirty="0" smtClean="0">
                <a:solidFill>
                  <a:schemeClr val="accent6">
                    <a:lumMod val="50000"/>
                  </a:schemeClr>
                </a:solidFill>
              </a:rPr>
            </a:br>
            <a:r>
              <a:rPr lang="fr-FR" dirty="0" smtClean="0">
                <a:solidFill>
                  <a:schemeClr val="accent6">
                    <a:lumMod val="50000"/>
                  </a:schemeClr>
                </a:solidFill>
              </a:rPr>
              <a:t>simulations historiques</a:t>
            </a:r>
            <a:endParaRPr lang="fr-FR" dirty="0">
              <a:solidFill>
                <a:schemeClr val="accent6">
                  <a:lumMod val="50000"/>
                </a:schemeClr>
              </a:solidFill>
            </a:endParaRPr>
          </a:p>
        </p:txBody>
      </p:sp>
      <p:sp>
        <p:nvSpPr>
          <p:cNvPr id="44037"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95D97909-BA7C-4E7C-9DC6-2896184271D1}" type="slidenum">
              <a:rPr lang="fr-FR" altLang="fr-FR" sz="1000" smtClean="0">
                <a:solidFill>
                  <a:srgbClr val="979797"/>
                </a:solidFill>
              </a:rPr>
              <a:pPr eaLnBrk="1" hangingPunct="1">
                <a:spcBef>
                  <a:spcPct val="0"/>
                </a:spcBef>
                <a:buClrTx/>
                <a:buSzTx/>
                <a:buFontTx/>
                <a:buNone/>
              </a:pPr>
              <a:t>12</a:t>
            </a:fld>
            <a:endParaRPr lang="fr-FR" altLang="fr-FR" sz="1000" smtClean="0">
              <a:solidFill>
                <a:srgbClr val="979797"/>
              </a:solidFill>
            </a:endParaRPr>
          </a:p>
        </p:txBody>
      </p:sp>
      <p:sp>
        <p:nvSpPr>
          <p:cNvPr id="4" name="ZoneTexte 3"/>
          <p:cNvSpPr txBox="1"/>
          <p:nvPr/>
        </p:nvSpPr>
        <p:spPr>
          <a:xfrm>
            <a:off x="323528" y="3790925"/>
            <a:ext cx="8507413" cy="790600"/>
          </a:xfrm>
          <a:prstGeom prst="rect">
            <a:avLst/>
          </a:prstGeom>
          <a:noFill/>
        </p:spPr>
        <p:txBody>
          <a:bodyPr/>
          <a:lstStyle/>
          <a:p>
            <a:pPr algn="just">
              <a:buClr>
                <a:srgbClr val="C00000"/>
              </a:buClr>
              <a:defRPr/>
            </a:pPr>
            <a:r>
              <a:rPr lang="fr-FR" sz="1100" dirty="0" smtClean="0">
                <a:solidFill>
                  <a:schemeClr val="tx1"/>
                </a:solidFill>
                <a:latin typeface="+mn-lt"/>
              </a:rPr>
              <a:t>Avec </a:t>
            </a:r>
            <a:r>
              <a:rPr lang="fr-FR" sz="1100" b="1" i="1" dirty="0" err="1" smtClean="0">
                <a:solidFill>
                  <a:schemeClr val="tx1"/>
                </a:solidFill>
                <a:latin typeface="+mn-lt"/>
              </a:rPr>
              <a:t>Helios</a:t>
            </a:r>
            <a:r>
              <a:rPr lang="fr-FR" sz="1100" b="1" i="1" dirty="0" smtClean="0">
                <a:solidFill>
                  <a:schemeClr val="tx1"/>
                </a:solidFill>
                <a:latin typeface="+mn-lt"/>
              </a:rPr>
              <a:t> Avril 2028, </a:t>
            </a:r>
            <a:r>
              <a:rPr lang="fr-FR" sz="1100" dirty="0" smtClean="0">
                <a:solidFill>
                  <a:schemeClr val="tx1"/>
                </a:solidFill>
                <a:latin typeface="+mn-lt"/>
              </a:rPr>
              <a:t>l'investisseur s’expose au marché actions de la zone euro à travers l’indice Euro </a:t>
            </a:r>
            <a:r>
              <a:rPr lang="fr-FR" sz="1100" dirty="0" err="1" smtClean="0">
                <a:solidFill>
                  <a:schemeClr val="tx1"/>
                </a:solidFill>
                <a:latin typeface="+mn-lt"/>
              </a:rPr>
              <a:t>iSTOXX</a:t>
            </a:r>
            <a:r>
              <a:rPr lang="fr-FR" sz="1100" baseline="30000" dirty="0" smtClean="0">
                <a:solidFill>
                  <a:srgbClr val="4F504F"/>
                </a:solidFill>
              </a:rPr>
              <a:t>® </a:t>
            </a:r>
            <a:r>
              <a:rPr lang="fr-FR" sz="1100" dirty="0" smtClean="0">
                <a:solidFill>
                  <a:schemeClr val="tx1"/>
                </a:solidFill>
                <a:latin typeface="+mn-lt"/>
              </a:rPr>
              <a:t>70 EWD5 et bénéficie d’une protection à 90% du capital à l’échéance, en contrepartie du risque de perte en capital. STOXX calcule l’indice Euro </a:t>
            </a:r>
            <a:r>
              <a:rPr lang="fr-FR" sz="1100" dirty="0" err="1" smtClean="0">
                <a:solidFill>
                  <a:schemeClr val="tx1"/>
                </a:solidFill>
                <a:latin typeface="+mn-lt"/>
              </a:rPr>
              <a:t>iSTOXX</a:t>
            </a:r>
            <a:r>
              <a:rPr lang="fr-FR" sz="1100" baseline="30000" dirty="0">
                <a:solidFill>
                  <a:srgbClr val="4F504F"/>
                </a:solidFill>
              </a:rPr>
              <a:t> ® </a:t>
            </a:r>
            <a:r>
              <a:rPr lang="fr-FR" sz="1100" dirty="0" smtClean="0">
                <a:solidFill>
                  <a:schemeClr val="tx1"/>
                </a:solidFill>
                <a:latin typeface="+mn-lt"/>
              </a:rPr>
              <a:t>70 EWD5 de la </a:t>
            </a:r>
            <a:r>
              <a:rPr lang="fr-FR" sz="1100" dirty="0">
                <a:solidFill>
                  <a:schemeClr val="tx1"/>
                </a:solidFill>
                <a:latin typeface="+mn-lt"/>
              </a:rPr>
              <a:t>façon </a:t>
            </a:r>
            <a:r>
              <a:rPr lang="fr-FR" sz="1100" dirty="0" smtClean="0">
                <a:solidFill>
                  <a:schemeClr val="tx1"/>
                </a:solidFill>
                <a:latin typeface="+mn-lt"/>
              </a:rPr>
              <a:t>suivante : </a:t>
            </a:r>
            <a:r>
              <a:rPr lang="fr-FR" sz="1100" dirty="0">
                <a:solidFill>
                  <a:schemeClr val="tx1"/>
                </a:solidFill>
                <a:latin typeface="+mn-lt"/>
              </a:rPr>
              <a:t>e</a:t>
            </a:r>
            <a:r>
              <a:rPr lang="fr-FR" sz="1100" dirty="0" smtClean="0">
                <a:solidFill>
                  <a:schemeClr val="tx1"/>
                </a:solidFill>
                <a:latin typeface="+mn-lt"/>
              </a:rPr>
              <a:t>n </a:t>
            </a:r>
            <a:r>
              <a:rPr lang="fr-FR" sz="1100" dirty="0">
                <a:solidFill>
                  <a:schemeClr val="tx1"/>
                </a:solidFill>
                <a:latin typeface="+mn-lt"/>
              </a:rPr>
              <a:t>ajoutant tous les dividendes nets (versés par l’indice au fil de l’eau tout le long de la vie du produit</a:t>
            </a:r>
            <a:r>
              <a:rPr lang="fr-FR" sz="1100" dirty="0" smtClean="0">
                <a:solidFill>
                  <a:schemeClr val="tx1"/>
                </a:solidFill>
                <a:latin typeface="+mn-lt"/>
              </a:rPr>
              <a:t>) puis en </a:t>
            </a:r>
            <a:r>
              <a:rPr lang="fr-FR" sz="1100" dirty="0">
                <a:solidFill>
                  <a:schemeClr val="tx1"/>
                </a:solidFill>
                <a:latin typeface="+mn-lt"/>
              </a:rPr>
              <a:t>soustrayant 5% par </a:t>
            </a:r>
            <a:r>
              <a:rPr lang="fr-FR" sz="1100" dirty="0" smtClean="0">
                <a:solidFill>
                  <a:schemeClr val="tx1"/>
                </a:solidFill>
                <a:latin typeface="+mn-lt"/>
              </a:rPr>
              <a:t>an, sur une base quotidienne.</a:t>
            </a:r>
            <a:r>
              <a:rPr lang="fr-FR" sz="1100" dirty="0">
                <a:solidFill>
                  <a:schemeClr val="tx1"/>
                </a:solidFill>
                <a:latin typeface="+mn-lt"/>
              </a:rPr>
              <a:t> </a:t>
            </a:r>
          </a:p>
          <a:p>
            <a:pPr>
              <a:spcBef>
                <a:spcPct val="50000"/>
              </a:spcBef>
              <a:defRPr/>
            </a:pPr>
            <a:endParaRPr lang="fr-FR" sz="1100" dirty="0">
              <a:solidFill>
                <a:schemeClr val="tx1"/>
              </a:solidFill>
              <a:latin typeface="+mn-lt"/>
            </a:endParaRPr>
          </a:p>
        </p:txBody>
      </p:sp>
      <p:sp>
        <p:nvSpPr>
          <p:cNvPr id="6" name="Rectangle 14"/>
          <p:cNvSpPr>
            <a:spLocks noChangeArrowheads="1"/>
          </p:cNvSpPr>
          <p:nvPr/>
        </p:nvSpPr>
        <p:spPr bwMode="auto">
          <a:xfrm>
            <a:off x="323528" y="4650521"/>
            <a:ext cx="850741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0070C0"/>
              </a:buClr>
              <a:buSzPct val="75000"/>
              <a:buFont typeface="Lucida Grande"/>
              <a:buChar char="▶"/>
              <a:defRPr sz="2000">
                <a:solidFill>
                  <a:schemeClr val="tx1"/>
                </a:solidFill>
                <a:latin typeface="Helvetica" pitchFamily="34" charset="0"/>
                <a:cs typeface="Helvetica" pitchFamily="34" charset="0"/>
              </a:defRPr>
            </a:lvl1pPr>
            <a:lvl2pPr marL="742950" indent="-285750" eaLnBrk="0" hangingPunct="0">
              <a:spcBef>
                <a:spcPct val="20000"/>
              </a:spcBef>
              <a:buClr>
                <a:srgbClr val="0070C0"/>
              </a:buClr>
              <a:buSzPct val="125000"/>
              <a:buFont typeface="Arial" pitchFamily="34" charset="0"/>
              <a:buChar char="•"/>
              <a:defRPr>
                <a:solidFill>
                  <a:schemeClr val="tx1"/>
                </a:solidFill>
                <a:latin typeface="Helvetica" pitchFamily="34" charset="0"/>
                <a:cs typeface="Helvetica" pitchFamily="34" charset="0"/>
              </a:defRPr>
            </a:lvl2pPr>
            <a:lvl3pPr marL="1143000" indent="-228600" eaLnBrk="0" hangingPunct="0">
              <a:spcBef>
                <a:spcPct val="20000"/>
              </a:spcBef>
              <a:buClr>
                <a:srgbClr val="0070C0"/>
              </a:buClr>
              <a:buSzPct val="80000"/>
              <a:buFont typeface="Wingdings" pitchFamily="2" charset="2"/>
              <a:buChar char=""/>
              <a:defRPr sz="1600">
                <a:solidFill>
                  <a:schemeClr val="tx1"/>
                </a:solidFill>
                <a:latin typeface="Helvetica" pitchFamily="34" charset="0"/>
                <a:cs typeface="Helvetica" pitchFamily="34" charset="0"/>
              </a:defRPr>
            </a:lvl3pPr>
            <a:lvl4pPr marL="1600200" indent="-228600" eaLnBrk="0" hangingPunct="0">
              <a:spcBef>
                <a:spcPct val="20000"/>
              </a:spcBef>
              <a:buClr>
                <a:srgbClr val="0070C0"/>
              </a:buClr>
              <a:buFont typeface="Wingdings" pitchFamily="2" charset="2"/>
              <a:buChar char="§"/>
              <a:defRPr sz="1400">
                <a:solidFill>
                  <a:schemeClr val="tx1"/>
                </a:solidFill>
                <a:latin typeface="Helvetica" pitchFamily="34" charset="0"/>
                <a:cs typeface="Helvetica" pitchFamily="34" charset="0"/>
              </a:defRPr>
            </a:lvl4pPr>
            <a:lvl5pPr marL="2057400" indent="-228600" eaLnBrk="0" hangingPunct="0">
              <a:spcBef>
                <a:spcPct val="20000"/>
              </a:spcBef>
              <a:buClr>
                <a:srgbClr val="0070C0"/>
              </a:buClr>
              <a:buFont typeface="Lucida Grande"/>
              <a:buChar char="-"/>
              <a:defRPr sz="1400">
                <a:solidFill>
                  <a:schemeClr val="tx1"/>
                </a:solidFill>
                <a:latin typeface="Helvetica" pitchFamily="34" charset="0"/>
                <a:cs typeface="Helvetica" pitchFamily="34" charset="0"/>
              </a:defRPr>
            </a:lvl5pPr>
            <a:lvl6pPr marL="25146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6pPr>
            <a:lvl7pPr marL="29718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7pPr>
            <a:lvl8pPr marL="34290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8pPr>
            <a:lvl9pPr marL="3886200" indent="-228600" eaLnBrk="0" fontAlgn="base" hangingPunct="0">
              <a:spcBef>
                <a:spcPct val="20000"/>
              </a:spcBef>
              <a:spcAft>
                <a:spcPct val="0"/>
              </a:spcAft>
              <a:buClr>
                <a:srgbClr val="0070C0"/>
              </a:buClr>
              <a:buFont typeface="Lucida Grande"/>
              <a:buChar char="-"/>
              <a:defRPr sz="1400">
                <a:solidFill>
                  <a:schemeClr val="tx1"/>
                </a:solidFill>
                <a:latin typeface="Helvetica" pitchFamily="34" charset="0"/>
                <a:cs typeface="Helvetica" pitchFamily="34" charset="0"/>
              </a:defRPr>
            </a:lvl9pPr>
          </a:lstStyle>
          <a:p>
            <a:pPr algn="just" eaLnBrk="1" hangingPunct="1">
              <a:spcBef>
                <a:spcPct val="50000"/>
              </a:spcBef>
              <a:buClrTx/>
              <a:buSzTx/>
              <a:buFontTx/>
              <a:buNone/>
              <a:defRPr/>
            </a:pPr>
            <a:r>
              <a:rPr lang="fr-FR" altLang="fr-FR" sz="1100" b="1" dirty="0">
                <a:cs typeface="Arial" pitchFamily="34" charset="0"/>
              </a:rPr>
              <a:t>Dans l’ensemble de cette brochure, le montant de remboursement est calculé sur la base de la Valeur Nominale, hors </a:t>
            </a:r>
            <a:r>
              <a:rPr lang="fr-FR" altLang="fr-FR" sz="1100" b="1" dirty="0" smtClean="0">
                <a:cs typeface="Arial" pitchFamily="34" charset="0"/>
              </a:rPr>
              <a:t>frais sur </a:t>
            </a:r>
            <a:r>
              <a:rPr lang="fr-FR" altLang="fr-FR" sz="1100" b="1" dirty="0">
                <a:cs typeface="Arial" pitchFamily="34" charset="0"/>
              </a:rPr>
              <a:t>versements, d’arbitrage, de gestion sur encours et le cas échéant ceux liés aux garanties de prévoyance </a:t>
            </a:r>
            <a:r>
              <a:rPr lang="fr-FR" altLang="fr-FR" sz="1100" b="1" dirty="0" smtClean="0">
                <a:cs typeface="Arial" pitchFamily="34" charset="0"/>
              </a:rPr>
              <a:t>notamment dans </a:t>
            </a:r>
            <a:r>
              <a:rPr lang="fr-FR" altLang="fr-FR" sz="1100" b="1" dirty="0">
                <a:cs typeface="Arial" pitchFamily="34" charset="0"/>
              </a:rPr>
              <a:t>le cadre d’un contrat d’assurance vie ou de capitalisation hors fiscalité et prélèvements sociaux</a:t>
            </a:r>
            <a:r>
              <a:rPr lang="fr-FR" altLang="fr-FR" sz="1100" dirty="0">
                <a:cs typeface="Arial" pitchFamily="34" charset="0"/>
              </a:rPr>
              <a:t>. Les frais liés </a:t>
            </a:r>
            <a:r>
              <a:rPr lang="fr-FR" altLang="fr-FR" sz="1100" dirty="0" smtClean="0">
                <a:cs typeface="Arial" pitchFamily="34" charset="0"/>
              </a:rPr>
              <a:t>au cadre </a:t>
            </a:r>
            <a:r>
              <a:rPr lang="fr-FR" altLang="fr-FR" sz="1100" dirty="0">
                <a:cs typeface="Arial" pitchFamily="34" charset="0"/>
              </a:rPr>
              <a:t>d’investissement choisi peuvent avoir un impact sur l’économie générale de l’opération et de ce fait, la </a:t>
            </a:r>
            <a:r>
              <a:rPr lang="fr-FR" altLang="fr-FR" sz="1100" dirty="0" smtClean="0">
                <a:cs typeface="Arial" pitchFamily="34" charset="0"/>
              </a:rPr>
              <a:t>performance nette </a:t>
            </a:r>
            <a:r>
              <a:rPr lang="fr-FR" altLang="fr-FR" sz="1100" dirty="0">
                <a:cs typeface="Arial" pitchFamily="34" charset="0"/>
              </a:rPr>
              <a:t>pour l’investisseur peut donc être inférieure à -10 </a:t>
            </a:r>
            <a:r>
              <a:rPr lang="fr-FR" altLang="fr-FR" sz="1100" dirty="0" smtClean="0">
                <a:cs typeface="Arial" pitchFamily="34" charset="0"/>
              </a:rPr>
              <a:t>%. </a:t>
            </a:r>
            <a:r>
              <a:rPr lang="fr-FR" altLang="fr-FR" sz="1100" dirty="0">
                <a:cs typeface="Arial" pitchFamily="34" charset="0"/>
              </a:rPr>
              <a:t>Les termes « capital » et « capital initial » désignent le montant investi </a:t>
            </a:r>
            <a:r>
              <a:rPr lang="fr-FR" altLang="fr-FR" sz="1100" dirty="0" smtClean="0">
                <a:cs typeface="Arial" pitchFamily="34" charset="0"/>
              </a:rPr>
              <a:t>par l’investisseur </a:t>
            </a:r>
            <a:r>
              <a:rPr lang="fr-FR" altLang="fr-FR" sz="1100" dirty="0">
                <a:cs typeface="Arial" pitchFamily="34" charset="0"/>
              </a:rPr>
              <a:t>dans </a:t>
            </a:r>
            <a:r>
              <a:rPr lang="fr-FR" altLang="fr-FR" sz="1100" dirty="0" smtClean="0">
                <a:cs typeface="Arial" pitchFamily="34" charset="0"/>
              </a:rPr>
              <a:t>Hélios Avril 2028, </a:t>
            </a:r>
            <a:r>
              <a:rPr lang="fr-FR" altLang="fr-FR" sz="1100" dirty="0">
                <a:cs typeface="Arial" pitchFamily="34" charset="0"/>
              </a:rPr>
              <a:t>dont la Valeur Nominale est fixée à 100 euros</a:t>
            </a:r>
            <a:r>
              <a:rPr lang="fr-FR" altLang="fr-FR" sz="1100" dirty="0" smtClean="0">
                <a:cs typeface="Arial" pitchFamily="34" charset="0"/>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Rectangle 149"/>
          <p:cNvSpPr/>
          <p:nvPr/>
        </p:nvSpPr>
        <p:spPr>
          <a:xfrm>
            <a:off x="522025" y="2152538"/>
            <a:ext cx="3977967" cy="163650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72000" rIns="72000">
            <a:noAutofit/>
          </a:bodyPr>
          <a:lstStyle/>
          <a:p>
            <a:pPr algn="just" fontAlgn="auto">
              <a:spcBef>
                <a:spcPts val="0"/>
              </a:spcBef>
              <a:spcAft>
                <a:spcPts val="600"/>
              </a:spcAft>
            </a:pPr>
            <a:r>
              <a:rPr lang="fr-FR" sz="1200" b="1" dirty="0">
                <a:solidFill>
                  <a:schemeClr val="tx1"/>
                </a:solidFill>
                <a:cs typeface="Times New Roman" pitchFamily="18" charset="0"/>
                <a:sym typeface="Wingdings"/>
              </a:rPr>
              <a:t> </a:t>
            </a:r>
            <a:r>
              <a:rPr lang="fr-FR" sz="1200" dirty="0"/>
              <a:t>Si à la Date d’Évaluation de Remboursement Automatique Anticipé du 14 avril 2023, l’Indice a progressé de 15 % ou plus par rapport à son Niveau Initial, </a:t>
            </a:r>
            <a:r>
              <a:rPr lang="fr-FR" sz="1200" b="1" dirty="0" err="1"/>
              <a:t>Helios</a:t>
            </a:r>
            <a:r>
              <a:rPr lang="fr-FR" sz="1200" b="1" dirty="0"/>
              <a:t> Avril 2028 s’arrête automatiquement </a:t>
            </a:r>
            <a:r>
              <a:rPr lang="fr-FR" sz="1200" dirty="0"/>
              <a:t>et le remboursement </a:t>
            </a:r>
            <a:r>
              <a:rPr lang="fr-FR" sz="1200" dirty="0" smtClean="0"/>
              <a:t>automatique anticipé </a:t>
            </a:r>
            <a:r>
              <a:rPr lang="fr-FR" sz="1200" dirty="0"/>
              <a:t>se </a:t>
            </a:r>
            <a:r>
              <a:rPr lang="fr-FR" sz="1200" dirty="0" smtClean="0"/>
              <a:t>déclenche.</a:t>
            </a:r>
            <a:endParaRPr lang="fr-FR" sz="1200" b="1" dirty="0" smtClean="0"/>
          </a:p>
          <a:p>
            <a:pPr algn="just" fontAlgn="auto">
              <a:spcBef>
                <a:spcPts val="0"/>
              </a:spcBef>
              <a:spcAft>
                <a:spcPts val="600"/>
              </a:spcAft>
            </a:pPr>
            <a:r>
              <a:rPr lang="fr-FR" sz="1200" dirty="0"/>
              <a:t>À la Date de Remboursement Automatique Anticipé, le 28 avril 2023</a:t>
            </a:r>
            <a:r>
              <a:rPr lang="fr-FR" sz="1200" dirty="0" smtClean="0"/>
              <a:t>, l’investisseur bénéficie du :  </a:t>
            </a:r>
            <a:r>
              <a:rPr lang="fr-FR" sz="1200" b="1" dirty="0" smtClean="0"/>
              <a:t> </a:t>
            </a:r>
            <a:endParaRPr lang="fr-FR" sz="1200" dirty="0">
              <a:solidFill>
                <a:schemeClr val="tx1"/>
              </a:solidFill>
            </a:endParaRPr>
          </a:p>
          <a:p>
            <a:pPr algn="just" fontAlgn="auto">
              <a:spcBef>
                <a:spcPts val="0"/>
              </a:spcBef>
              <a:spcAft>
                <a:spcPts val="600"/>
              </a:spcAft>
            </a:pPr>
            <a:endParaRPr lang="fr-FR" sz="1200" dirty="0" smtClean="0">
              <a:solidFill>
                <a:schemeClr val="tx1"/>
              </a:solidFill>
            </a:endParaRPr>
          </a:p>
          <a:p>
            <a:pPr algn="just" fontAlgn="auto">
              <a:spcBef>
                <a:spcPts val="0"/>
              </a:spcBef>
              <a:spcAft>
                <a:spcPts val="600"/>
              </a:spcAft>
            </a:pPr>
            <a:endParaRPr lang="fr-FR" sz="1200" dirty="0">
              <a:solidFill>
                <a:schemeClr val="tx1"/>
              </a:solidFill>
            </a:endParaRPr>
          </a:p>
          <a:p>
            <a:pPr algn="just" fontAlgn="auto">
              <a:spcBef>
                <a:spcPts val="0"/>
              </a:spcBef>
              <a:spcAft>
                <a:spcPts val="600"/>
              </a:spcAft>
            </a:pPr>
            <a:endParaRPr lang="fr-FR" sz="1200" dirty="0" smtClean="0">
              <a:solidFill>
                <a:schemeClr val="tx1"/>
              </a:solidFill>
            </a:endParaRPr>
          </a:p>
          <a:p>
            <a:pPr algn="just" fontAlgn="auto">
              <a:spcBef>
                <a:spcPts val="0"/>
              </a:spcBef>
              <a:spcAft>
                <a:spcPts val="600"/>
              </a:spcAft>
            </a:pPr>
            <a:endParaRPr lang="fr-FR" sz="1200" dirty="0">
              <a:solidFill>
                <a:schemeClr val="tx1"/>
              </a:solidFill>
            </a:endParaRPr>
          </a:p>
          <a:p>
            <a:pPr algn="just" fontAlgn="auto">
              <a:spcBef>
                <a:spcPts val="0"/>
              </a:spcBef>
              <a:spcAft>
                <a:spcPts val="600"/>
              </a:spcAft>
            </a:pPr>
            <a:endParaRPr lang="fr-FR" sz="1200" dirty="0" smtClean="0">
              <a:solidFill>
                <a:schemeClr val="tx1"/>
              </a:solidFill>
            </a:endParaRPr>
          </a:p>
        </p:txBody>
      </p:sp>
      <p:sp>
        <p:nvSpPr>
          <p:cNvPr id="3" name="Titre 2"/>
          <p:cNvSpPr>
            <a:spLocks noGrp="1"/>
          </p:cNvSpPr>
          <p:nvPr>
            <p:ph type="title"/>
          </p:nvPr>
        </p:nvSpPr>
        <p:spPr/>
        <p:txBody>
          <a:bodyPr/>
          <a:lstStyle/>
          <a:p>
            <a:pPr>
              <a:defRPr/>
            </a:pPr>
            <a:r>
              <a:rPr lang="fr-FR" b="1" dirty="0" smtClean="0">
                <a:solidFill>
                  <a:schemeClr val="accent6">
                    <a:lumMod val="50000"/>
                  </a:schemeClr>
                </a:solidFill>
              </a:rPr>
              <a:t>Mécanisme : un produit </a:t>
            </a:r>
            <a:r>
              <a:rPr lang="fr-FR" b="1" dirty="0">
                <a:solidFill>
                  <a:schemeClr val="accent6">
                    <a:lumMod val="50000"/>
                  </a:schemeClr>
                </a:solidFill>
              </a:rPr>
              <a:t>à « </a:t>
            </a:r>
            <a:r>
              <a:rPr lang="fr-FR" b="1" dirty="0" smtClean="0">
                <a:solidFill>
                  <a:schemeClr val="accent6">
                    <a:lumMod val="50000"/>
                  </a:schemeClr>
                </a:solidFill>
              </a:rPr>
              <a:t>rendez-vous</a:t>
            </a:r>
            <a:r>
              <a:rPr lang="fr-FR" b="1" dirty="0">
                <a:solidFill>
                  <a:schemeClr val="accent6">
                    <a:lumMod val="50000"/>
                  </a:schemeClr>
                </a:solidFill>
              </a:rPr>
              <a:t> </a:t>
            </a:r>
            <a:r>
              <a:rPr lang="fr-FR" b="1" dirty="0" smtClean="0">
                <a:solidFill>
                  <a:schemeClr val="accent6">
                    <a:lumMod val="50000"/>
                  </a:schemeClr>
                </a:solidFill>
              </a:rPr>
              <a:t>»</a:t>
            </a:r>
            <a:endParaRPr lang="fr-FR" dirty="0">
              <a:solidFill>
                <a:schemeClr val="accent6">
                  <a:lumMod val="50000"/>
                </a:schemeClr>
              </a:solidFill>
            </a:endParaRPr>
          </a:p>
        </p:txBody>
      </p:sp>
      <p:sp>
        <p:nvSpPr>
          <p:cNvPr id="8" name="TextBox 7"/>
          <p:cNvSpPr txBox="1"/>
          <p:nvPr/>
        </p:nvSpPr>
        <p:spPr>
          <a:xfrm>
            <a:off x="4952328" y="1681758"/>
            <a:ext cx="4048163" cy="61690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fr-FR" dirty="0">
                <a:solidFill>
                  <a:schemeClr val="accent6">
                    <a:lumMod val="50000"/>
                  </a:schemeClr>
                </a:solidFill>
                <a:cs typeface="+mn-cs"/>
              </a:rPr>
              <a:t>Sinon, à maturité dans 10 ans </a:t>
            </a:r>
            <a:r>
              <a:rPr lang="fr-FR" dirty="0" smtClean="0">
                <a:solidFill>
                  <a:schemeClr val="accent6">
                    <a:lumMod val="50000"/>
                  </a:schemeClr>
                </a:solidFill>
                <a:cs typeface="+mn-cs"/>
              </a:rPr>
              <a:t>:</a:t>
            </a:r>
          </a:p>
          <a:p>
            <a:r>
              <a:rPr lang="fr-FR" dirty="0" smtClean="0">
                <a:solidFill>
                  <a:schemeClr val="tx1"/>
                </a:solidFill>
                <a:cs typeface="+mn-cs"/>
              </a:rPr>
              <a:t>Si l’Indice est supérieur ou égal à son Niveau Initial  </a:t>
            </a:r>
            <a:r>
              <a:rPr lang="fr-FR" b="0" dirty="0" smtClean="0">
                <a:solidFill>
                  <a:schemeClr val="tx1"/>
                </a:solidFill>
                <a:cs typeface="+mn-cs"/>
              </a:rPr>
              <a:t>le 7 avril 2028, l’investisseur bénéficie à la Date d’Échéance (21 avril 2028) de :</a:t>
            </a:r>
          </a:p>
          <a:p>
            <a:r>
              <a:rPr lang="fr-FR" b="0" dirty="0" smtClean="0">
                <a:solidFill>
                  <a:schemeClr val="tx1"/>
                </a:solidFill>
                <a:cs typeface="+mn-cs"/>
              </a:rPr>
              <a:t> </a:t>
            </a:r>
            <a:endParaRPr lang="fr-FR" b="0" dirty="0">
              <a:solidFill>
                <a:schemeClr val="tx1"/>
              </a:solidFill>
              <a:cs typeface="+mn-cs"/>
            </a:endParaRPr>
          </a:p>
        </p:txBody>
      </p:sp>
      <p:sp>
        <p:nvSpPr>
          <p:cNvPr id="15" name="Flowchart: Connector 14"/>
          <p:cNvSpPr/>
          <p:nvPr/>
        </p:nvSpPr>
        <p:spPr>
          <a:xfrm>
            <a:off x="251519" y="1728373"/>
            <a:ext cx="356339" cy="322868"/>
          </a:xfrm>
          <a:prstGeom prst="flowChartConnector">
            <a:avLst/>
          </a:prstGeom>
          <a:solidFill>
            <a:srgbClr val="00FFFF">
              <a:alpha val="9804"/>
            </a:srgbClr>
          </a:solidFill>
          <a:ln w="19050">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dirty="0">
                <a:solidFill>
                  <a:srgbClr val="002060"/>
                </a:solidFill>
              </a:rPr>
              <a:t>1</a:t>
            </a:r>
          </a:p>
        </p:txBody>
      </p:sp>
      <p:sp>
        <p:nvSpPr>
          <p:cNvPr id="49" name="Slide Number Placeholder 3"/>
          <p:cNvSpPr>
            <a:spLocks noGrp="1"/>
          </p:cNvSpPr>
          <p:nvPr>
            <p:ph type="sldNum" sz="quarter" idx="10"/>
          </p:nvPr>
        </p:nvSpPr>
        <p:spPr>
          <a:xfrm>
            <a:off x="3505200" y="6370638"/>
            <a:ext cx="2133600" cy="365125"/>
          </a:xfrm>
        </p:spPr>
        <p:txBody>
          <a:bodyPr/>
          <a:lstStyle/>
          <a:p>
            <a:pPr>
              <a:defRPr/>
            </a:pPr>
            <a:fld id="{5D21797B-C3CE-4D42-BBD0-7390369FA64A}" type="slidenum">
              <a:rPr lang="fr-FR" smtClean="0"/>
              <a:pPr>
                <a:defRPr/>
              </a:pPr>
              <a:t>13</a:t>
            </a:fld>
            <a:endParaRPr lang="fr-FR" dirty="0"/>
          </a:p>
        </p:txBody>
      </p:sp>
      <p:sp>
        <p:nvSpPr>
          <p:cNvPr id="53" name="TextBox 1"/>
          <p:cNvSpPr txBox="1"/>
          <p:nvPr/>
        </p:nvSpPr>
        <p:spPr>
          <a:xfrm>
            <a:off x="145164" y="5805264"/>
            <a:ext cx="8963340" cy="470347"/>
          </a:xfrm>
          <a:prstGeom prst="rect">
            <a:avLst/>
          </a:prstGeom>
          <a:noFill/>
        </p:spPr>
        <p:txBody>
          <a:bodyPr wrap="square" rtlCol="0">
            <a:noAutofit/>
          </a:bodyPr>
          <a:lstStyle/>
          <a:p>
            <a:r>
              <a:rPr lang="fr-FR" i="1" dirty="0" smtClean="0">
                <a:solidFill>
                  <a:schemeClr val="tx1"/>
                </a:solidFill>
              </a:rPr>
              <a:t>TRA* </a:t>
            </a:r>
            <a:r>
              <a:rPr lang="fr-FR" i="1" dirty="0">
                <a:solidFill>
                  <a:schemeClr val="tx1"/>
                </a:solidFill>
              </a:rPr>
              <a:t>: </a:t>
            </a:r>
            <a:r>
              <a:rPr lang="fr-FR" i="1" dirty="0" smtClean="0">
                <a:solidFill>
                  <a:schemeClr val="tx1"/>
                </a:solidFill>
              </a:rPr>
              <a:t>Taux </a:t>
            </a:r>
            <a:r>
              <a:rPr lang="fr-FR" i="1" dirty="0">
                <a:solidFill>
                  <a:schemeClr val="tx1"/>
                </a:solidFill>
              </a:rPr>
              <a:t>de Rendement Annualisé brut hors frais sur versements, d’arbitrage, de gestion sur encours, et le cas échéant ceux liés </a:t>
            </a:r>
            <a:r>
              <a:rPr lang="fr-FR" i="1" dirty="0" smtClean="0">
                <a:solidFill>
                  <a:schemeClr val="tx1"/>
                </a:solidFill>
              </a:rPr>
              <a:t>aux garanties </a:t>
            </a:r>
            <a:r>
              <a:rPr lang="fr-FR" i="1" dirty="0">
                <a:solidFill>
                  <a:schemeClr val="tx1"/>
                </a:solidFill>
              </a:rPr>
              <a:t>de prévoyance, notamment dans le cadre d’un contrat d’assurance vie ou de capitalisation et hors fiscalité et </a:t>
            </a:r>
            <a:r>
              <a:rPr lang="fr-FR" i="1" dirty="0" smtClean="0">
                <a:solidFill>
                  <a:schemeClr val="tx1"/>
                </a:solidFill>
              </a:rPr>
              <a:t>prélèvements sociaux applicables </a:t>
            </a:r>
            <a:r>
              <a:rPr lang="fr-FR" i="1" dirty="0">
                <a:solidFill>
                  <a:schemeClr val="tx1"/>
                </a:solidFill>
              </a:rPr>
              <a:t>. Le remboursement à l’échéance est conditionné à l’absence de défaut, de faillite ou de mise en résolution de </a:t>
            </a:r>
            <a:r>
              <a:rPr lang="fr-FR" i="1" dirty="0" smtClean="0">
                <a:solidFill>
                  <a:schemeClr val="tx1"/>
                </a:solidFill>
              </a:rPr>
              <a:t>l’Émetteur Natixis</a:t>
            </a:r>
            <a:r>
              <a:rPr lang="fr-FR" i="1" dirty="0">
                <a:solidFill>
                  <a:schemeClr val="tx1"/>
                </a:solidFill>
              </a:rPr>
              <a:t>.</a:t>
            </a:r>
            <a:endParaRPr lang="fr-FR" b="1" i="1" dirty="0">
              <a:solidFill>
                <a:schemeClr val="tx1"/>
              </a:solidFill>
            </a:endParaRPr>
          </a:p>
        </p:txBody>
      </p:sp>
      <p:sp>
        <p:nvSpPr>
          <p:cNvPr id="7" name="Rectangle à coins arrondis 6"/>
          <p:cNvSpPr/>
          <p:nvPr/>
        </p:nvSpPr>
        <p:spPr>
          <a:xfrm>
            <a:off x="5240358" y="2708920"/>
            <a:ext cx="3472102" cy="864096"/>
          </a:xfrm>
          <a:prstGeom prst="roundRect">
            <a:avLst/>
          </a:prstGeom>
          <a:solidFill>
            <a:srgbClr val="00FFFF">
              <a:alpha val="9804"/>
            </a:srgbClr>
          </a:solidFill>
          <a:ln w="19050">
            <a:solidFill>
              <a:schemeClr val="accent6"/>
            </a:solidFill>
          </a:ln>
          <a:effectLst>
            <a:outerShdw blurRad="50800" dist="762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rgbClr val="002060"/>
              </a:solidFill>
            </a:endParaRPr>
          </a:p>
        </p:txBody>
      </p:sp>
      <p:sp>
        <p:nvSpPr>
          <p:cNvPr id="56" name="Rectangle à coins arrondis 55"/>
          <p:cNvSpPr/>
          <p:nvPr/>
        </p:nvSpPr>
        <p:spPr>
          <a:xfrm>
            <a:off x="744866" y="4005064"/>
            <a:ext cx="3476511" cy="864096"/>
          </a:xfrm>
          <a:prstGeom prst="roundRect">
            <a:avLst/>
          </a:prstGeom>
          <a:solidFill>
            <a:srgbClr val="00FFFF">
              <a:alpha val="9804"/>
            </a:srgbClr>
          </a:solidFill>
          <a:ln w="19050">
            <a:solidFill>
              <a:schemeClr val="accent6"/>
            </a:solidFill>
          </a:ln>
          <a:effectLst>
            <a:outerShdw blurRad="50800" dist="762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rgbClr val="002060"/>
              </a:solidFill>
            </a:endParaRPr>
          </a:p>
        </p:txBody>
      </p:sp>
      <p:sp>
        <p:nvSpPr>
          <p:cNvPr id="12" name="ZoneTexte 11"/>
          <p:cNvSpPr txBox="1"/>
          <p:nvPr/>
        </p:nvSpPr>
        <p:spPr>
          <a:xfrm>
            <a:off x="468313" y="4983559"/>
            <a:ext cx="3959670" cy="461665"/>
          </a:xfrm>
          <a:prstGeom prst="rect">
            <a:avLst/>
          </a:prstGeom>
          <a:noFill/>
          <a:ln w="25400" cap="flat" cmpd="sng" algn="ctr">
            <a:noFill/>
            <a:prstDash val="solid"/>
          </a:ln>
          <a:effectLst/>
        </p:spPr>
        <p:txBody>
          <a:bodyPr tIns="36000" bIns="36000" rtlCol="0" anchor="t" anchorCtr="0">
            <a:noAutofit/>
          </a:bodyPr>
          <a:lstStyle>
            <a:defPPr>
              <a:defRPr lang="fr-FR"/>
            </a:defPPr>
            <a:lvl1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kumimoji="0" sz="1200" i="0" u="none" strike="noStrike" kern="0" cap="none" spc="0" normalizeH="0" baseline="0">
                <a:ln>
                  <a:noFill/>
                </a:ln>
                <a:solidFill>
                  <a:prstClr val="black"/>
                </a:solidFill>
                <a:effectLst/>
                <a:uLnTx/>
                <a:uFillTx/>
              </a:defRPr>
            </a:lvl1pPr>
            <a:lvl2pPr>
              <a:defRPr>
                <a:solidFill>
                  <a:srgbClr val="6600CC"/>
                </a:solidFill>
                <a:latin typeface="Arial" pitchFamily="34" charset="0"/>
                <a:cs typeface="Arial" pitchFamily="34" charset="0"/>
              </a:defRPr>
            </a:lvl2pPr>
            <a:lvl3pPr>
              <a:defRPr>
                <a:solidFill>
                  <a:srgbClr val="6600CC"/>
                </a:solidFill>
                <a:latin typeface="Arial" pitchFamily="34" charset="0"/>
                <a:cs typeface="Arial" pitchFamily="34" charset="0"/>
              </a:defRPr>
            </a:lvl3pPr>
            <a:lvl4pPr>
              <a:defRPr>
                <a:solidFill>
                  <a:srgbClr val="6600CC"/>
                </a:solidFill>
                <a:latin typeface="Arial" pitchFamily="34" charset="0"/>
                <a:cs typeface="Arial" pitchFamily="34" charset="0"/>
              </a:defRPr>
            </a:lvl4pPr>
            <a:lvl5pPr>
              <a:defRPr>
                <a:solidFill>
                  <a:srgbClr val="6600CC"/>
                </a:solidFill>
                <a:latin typeface="Arial" pitchFamily="34" charset="0"/>
                <a:cs typeface="Arial" pitchFamily="34" charset="0"/>
              </a:defRPr>
            </a:lvl5pPr>
            <a:lvl6pPr>
              <a:defRPr>
                <a:solidFill>
                  <a:srgbClr val="6600CC"/>
                </a:solidFill>
                <a:latin typeface="Arial" pitchFamily="34" charset="0"/>
                <a:cs typeface="Arial" pitchFamily="34" charset="0"/>
              </a:defRPr>
            </a:lvl6pPr>
            <a:lvl7pPr>
              <a:defRPr>
                <a:solidFill>
                  <a:srgbClr val="6600CC"/>
                </a:solidFill>
                <a:latin typeface="Arial" pitchFamily="34" charset="0"/>
                <a:cs typeface="Arial" pitchFamily="34" charset="0"/>
              </a:defRPr>
            </a:lvl7pPr>
            <a:lvl8pPr>
              <a:defRPr>
                <a:solidFill>
                  <a:srgbClr val="6600CC"/>
                </a:solidFill>
                <a:latin typeface="Arial" pitchFamily="34" charset="0"/>
                <a:cs typeface="Arial" pitchFamily="34" charset="0"/>
              </a:defRPr>
            </a:lvl8pPr>
            <a:lvl9pPr>
              <a:defRPr>
                <a:solidFill>
                  <a:srgbClr val="6600CC"/>
                </a:solidFill>
                <a:latin typeface="Arial" pitchFamily="34" charset="0"/>
                <a:cs typeface="Arial" pitchFamily="34" charset="0"/>
              </a:defRPr>
            </a:lvl9pPr>
          </a:lstStyle>
          <a:p>
            <a:r>
              <a:rPr lang="fr-FR" b="1" dirty="0">
                <a:solidFill>
                  <a:schemeClr val="tx1"/>
                </a:solidFill>
              </a:rPr>
              <a:t>Le gain est </a:t>
            </a:r>
            <a:r>
              <a:rPr lang="fr-FR" b="1" dirty="0" smtClean="0">
                <a:solidFill>
                  <a:schemeClr val="tx1"/>
                </a:solidFill>
              </a:rPr>
              <a:t>donc plafonné </a:t>
            </a:r>
            <a:r>
              <a:rPr lang="fr-FR" dirty="0">
                <a:solidFill>
                  <a:schemeClr val="tx1"/>
                </a:solidFill>
              </a:rPr>
              <a:t>à </a:t>
            </a:r>
            <a:r>
              <a:rPr lang="fr-FR" dirty="0" smtClean="0">
                <a:solidFill>
                  <a:schemeClr val="tx1"/>
                </a:solidFill>
              </a:rPr>
              <a:t>5 % </a:t>
            </a:r>
            <a:r>
              <a:rPr lang="fr-FR" dirty="0">
                <a:solidFill>
                  <a:schemeClr val="tx1"/>
                </a:solidFill>
              </a:rPr>
              <a:t>par an. </a:t>
            </a:r>
          </a:p>
          <a:p>
            <a:pPr marL="0" indent="0">
              <a:buNone/>
            </a:pPr>
            <a:endParaRPr lang="fr-FR" dirty="0">
              <a:solidFill>
                <a:schemeClr val="tx1"/>
              </a:solidFill>
            </a:endParaRPr>
          </a:p>
        </p:txBody>
      </p:sp>
      <p:sp>
        <p:nvSpPr>
          <p:cNvPr id="58" name="Flowchart: Connector 14"/>
          <p:cNvSpPr/>
          <p:nvPr/>
        </p:nvSpPr>
        <p:spPr>
          <a:xfrm>
            <a:off x="4569774" y="1728373"/>
            <a:ext cx="356339" cy="322868"/>
          </a:xfrm>
          <a:prstGeom prst="flowChartConnector">
            <a:avLst/>
          </a:prstGeom>
          <a:solidFill>
            <a:srgbClr val="00FFFF">
              <a:alpha val="9804"/>
            </a:srgbClr>
          </a:solidFill>
          <a:ln w="19050">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b="1" dirty="0">
                <a:solidFill>
                  <a:srgbClr val="002060"/>
                </a:solidFill>
              </a:rPr>
              <a:t>2</a:t>
            </a:r>
          </a:p>
        </p:txBody>
      </p:sp>
      <p:sp>
        <p:nvSpPr>
          <p:cNvPr id="2" name="ZoneTexte 1"/>
          <p:cNvSpPr txBox="1"/>
          <p:nvPr/>
        </p:nvSpPr>
        <p:spPr>
          <a:xfrm>
            <a:off x="995983" y="4062780"/>
            <a:ext cx="3035046" cy="738664"/>
          </a:xfrm>
          <a:prstGeom prst="rect">
            <a:avLst/>
          </a:prstGeom>
          <a:noFill/>
        </p:spPr>
        <p:txBody>
          <a:bodyPr wrap="square" rtlCol="0">
            <a:spAutoFit/>
          </a:bodyPr>
          <a:lstStyle/>
          <a:p>
            <a:pPr algn="ctr"/>
            <a:r>
              <a:rPr lang="fr-FR" sz="1100" b="1" dirty="0">
                <a:solidFill>
                  <a:srgbClr val="002060"/>
                </a:solidFill>
                <a:latin typeface="+mn-lt"/>
              </a:rPr>
              <a:t>Capital initial + gain de 5</a:t>
            </a:r>
            <a:r>
              <a:rPr lang="fr-FR" sz="1100" b="1" dirty="0" smtClean="0">
                <a:solidFill>
                  <a:srgbClr val="002060"/>
                </a:solidFill>
                <a:latin typeface="+mn-lt"/>
              </a:rPr>
              <a:t> </a:t>
            </a:r>
            <a:r>
              <a:rPr lang="fr-FR" sz="1100" b="1" dirty="0">
                <a:solidFill>
                  <a:srgbClr val="002060"/>
                </a:solidFill>
                <a:latin typeface="+mn-lt"/>
              </a:rPr>
              <a:t>% par année </a:t>
            </a:r>
            <a:r>
              <a:rPr lang="fr-FR" sz="1100" b="1" dirty="0" smtClean="0">
                <a:solidFill>
                  <a:srgbClr val="002060"/>
                </a:solidFill>
                <a:latin typeface="+mn-lt"/>
              </a:rPr>
              <a:t>écoulée, soit  un remboursement de       125 </a:t>
            </a:r>
            <a:r>
              <a:rPr lang="fr-FR" sz="1100" b="1" dirty="0">
                <a:solidFill>
                  <a:srgbClr val="002060"/>
                </a:solidFill>
                <a:latin typeface="+mn-lt"/>
              </a:rPr>
              <a:t>% </a:t>
            </a:r>
            <a:r>
              <a:rPr lang="fr-FR" sz="1100" b="1" dirty="0" smtClean="0">
                <a:solidFill>
                  <a:srgbClr val="002060"/>
                </a:solidFill>
                <a:latin typeface="+mn-lt"/>
              </a:rPr>
              <a:t>du capital </a:t>
            </a:r>
            <a:r>
              <a:rPr lang="fr-FR" sz="1100" b="1" dirty="0">
                <a:solidFill>
                  <a:srgbClr val="002060"/>
                </a:solidFill>
                <a:latin typeface="+mn-lt"/>
              </a:rPr>
              <a:t>initial </a:t>
            </a:r>
          </a:p>
          <a:p>
            <a:pPr algn="ctr"/>
            <a:r>
              <a:rPr lang="fr-FR" b="1" i="1" dirty="0" smtClean="0">
                <a:solidFill>
                  <a:srgbClr val="002060"/>
                </a:solidFill>
                <a:latin typeface="+mn-lt"/>
              </a:rPr>
              <a:t>TRA* </a:t>
            </a:r>
            <a:r>
              <a:rPr lang="fr-FR" b="1" i="1" dirty="0">
                <a:solidFill>
                  <a:srgbClr val="002060"/>
                </a:solidFill>
                <a:latin typeface="+mn-lt"/>
              </a:rPr>
              <a:t>de </a:t>
            </a:r>
            <a:r>
              <a:rPr lang="fr-FR" b="1" i="1" dirty="0" smtClean="0">
                <a:solidFill>
                  <a:srgbClr val="002060"/>
                </a:solidFill>
                <a:latin typeface="+mn-lt"/>
              </a:rPr>
              <a:t>4,53 %</a:t>
            </a:r>
            <a:endParaRPr lang="fr-FR" b="1" i="1" dirty="0">
              <a:solidFill>
                <a:srgbClr val="002060"/>
              </a:solidFill>
              <a:latin typeface="+mn-lt"/>
            </a:endParaRPr>
          </a:p>
        </p:txBody>
      </p:sp>
      <p:sp>
        <p:nvSpPr>
          <p:cNvPr id="4" name="Rectangle 3"/>
          <p:cNvSpPr/>
          <p:nvPr/>
        </p:nvSpPr>
        <p:spPr>
          <a:xfrm>
            <a:off x="5266116" y="2945661"/>
            <a:ext cx="3420587" cy="430887"/>
          </a:xfrm>
          <a:prstGeom prst="rect">
            <a:avLst/>
          </a:prstGeom>
          <a:noFill/>
        </p:spPr>
        <p:txBody>
          <a:bodyPr wrap="square" rtlCol="0">
            <a:spAutoFit/>
          </a:bodyPr>
          <a:lstStyle/>
          <a:p>
            <a:pPr algn="ctr"/>
            <a:r>
              <a:rPr lang="fr-FR" sz="1100" b="1" dirty="0">
                <a:solidFill>
                  <a:srgbClr val="002060"/>
                </a:solidFill>
                <a:latin typeface="+mn-lt"/>
              </a:rPr>
              <a:t>100 % du capital initial </a:t>
            </a:r>
          </a:p>
          <a:p>
            <a:pPr algn="ctr"/>
            <a:r>
              <a:rPr lang="fr-FR" sz="1100" b="1" dirty="0">
                <a:solidFill>
                  <a:srgbClr val="002060"/>
                </a:solidFill>
                <a:latin typeface="+mn-lt"/>
              </a:rPr>
              <a:t>a</a:t>
            </a:r>
            <a:r>
              <a:rPr lang="fr-FR" sz="1100" b="1" dirty="0" smtClean="0">
                <a:solidFill>
                  <a:srgbClr val="002060"/>
                </a:solidFill>
                <a:latin typeface="+mn-lt"/>
              </a:rPr>
              <a:t>ugmenté de </a:t>
            </a:r>
            <a:r>
              <a:rPr lang="fr-FR" sz="1100" b="1" dirty="0">
                <a:solidFill>
                  <a:srgbClr val="002060"/>
                </a:solidFill>
                <a:latin typeface="+mn-lt"/>
              </a:rPr>
              <a:t>la performance finale de </a:t>
            </a:r>
            <a:r>
              <a:rPr lang="fr-FR" sz="1100" b="1" dirty="0" smtClean="0">
                <a:solidFill>
                  <a:srgbClr val="002060"/>
                </a:solidFill>
                <a:latin typeface="+mn-lt"/>
              </a:rPr>
              <a:t>l’Indice</a:t>
            </a:r>
            <a:endParaRPr lang="fr-FR" sz="1100" b="1" dirty="0">
              <a:solidFill>
                <a:srgbClr val="002060"/>
              </a:solidFill>
              <a:latin typeface="+mn-lt"/>
            </a:endParaRPr>
          </a:p>
        </p:txBody>
      </p:sp>
      <p:sp>
        <p:nvSpPr>
          <p:cNvPr id="5" name="ZoneTexte 4"/>
          <p:cNvSpPr txBox="1"/>
          <p:nvPr/>
        </p:nvSpPr>
        <p:spPr>
          <a:xfrm>
            <a:off x="542558" y="1659964"/>
            <a:ext cx="3735318" cy="461665"/>
          </a:xfrm>
          <a:prstGeom prst="rect">
            <a:avLst/>
          </a:prstGeom>
          <a:noFill/>
        </p:spPr>
        <p:txBody>
          <a:bodyPr wrap="none" rtlCol="0">
            <a:spAutoFit/>
          </a:bodyPr>
          <a:lstStyle/>
          <a:p>
            <a:r>
              <a:rPr lang="fr-FR" sz="1200" b="1" dirty="0" smtClean="0">
                <a:solidFill>
                  <a:schemeClr val="accent6">
                    <a:lumMod val="50000"/>
                  </a:schemeClr>
                </a:solidFill>
                <a:latin typeface="+mn-lt"/>
              </a:rPr>
              <a:t> Remboursement </a:t>
            </a:r>
            <a:r>
              <a:rPr lang="fr-FR" sz="1200" b="1" dirty="0">
                <a:solidFill>
                  <a:schemeClr val="accent6">
                    <a:lumMod val="50000"/>
                  </a:schemeClr>
                </a:solidFill>
                <a:latin typeface="+mn-lt"/>
              </a:rPr>
              <a:t>automatique anticipé </a:t>
            </a:r>
            <a:r>
              <a:rPr lang="fr-FR" sz="1200" b="1" dirty="0" smtClean="0">
                <a:solidFill>
                  <a:schemeClr val="accent6">
                    <a:lumMod val="50000"/>
                  </a:schemeClr>
                </a:solidFill>
                <a:latin typeface="+mn-lt"/>
              </a:rPr>
              <a:t>possible</a:t>
            </a:r>
          </a:p>
          <a:p>
            <a:r>
              <a:rPr lang="fr-FR" sz="1200" b="1" dirty="0" smtClean="0">
                <a:solidFill>
                  <a:schemeClr val="accent6">
                    <a:lumMod val="50000"/>
                  </a:schemeClr>
                </a:solidFill>
                <a:latin typeface="+mn-lt"/>
              </a:rPr>
              <a:t> </a:t>
            </a:r>
            <a:r>
              <a:rPr lang="fr-FR" sz="1200" b="1" dirty="0">
                <a:solidFill>
                  <a:schemeClr val="accent6">
                    <a:lumMod val="50000"/>
                  </a:schemeClr>
                </a:solidFill>
                <a:latin typeface="+mn-lt"/>
              </a:rPr>
              <a:t>dans 5 ans </a:t>
            </a:r>
            <a:endParaRPr lang="fr-FR" sz="1200" dirty="0">
              <a:solidFill>
                <a:schemeClr val="accent6">
                  <a:lumMod val="50000"/>
                </a:schemeClr>
              </a:solidFill>
              <a:latin typeface="+mn-lt"/>
            </a:endParaRPr>
          </a:p>
        </p:txBody>
      </p:sp>
      <p:sp>
        <p:nvSpPr>
          <p:cNvPr id="16" name="Rectangle à coins arrondis 15"/>
          <p:cNvSpPr/>
          <p:nvPr/>
        </p:nvSpPr>
        <p:spPr>
          <a:xfrm>
            <a:off x="5240358" y="4749527"/>
            <a:ext cx="3472102" cy="864096"/>
          </a:xfrm>
          <a:prstGeom prst="roundRect">
            <a:avLst/>
          </a:prstGeom>
          <a:solidFill>
            <a:srgbClr val="00FFFF">
              <a:alpha val="9804"/>
            </a:srgbClr>
          </a:solidFill>
          <a:ln w="19050">
            <a:solidFill>
              <a:schemeClr val="accent6"/>
            </a:solidFill>
          </a:ln>
          <a:effectLst>
            <a:outerShdw blurRad="50800" dist="762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rgbClr val="002060"/>
              </a:solidFill>
            </a:endParaRPr>
          </a:p>
        </p:txBody>
      </p:sp>
      <p:sp>
        <p:nvSpPr>
          <p:cNvPr id="17" name="Rectangle 16"/>
          <p:cNvSpPr/>
          <p:nvPr/>
        </p:nvSpPr>
        <p:spPr>
          <a:xfrm>
            <a:off x="5266116" y="4852918"/>
            <a:ext cx="3420587" cy="707886"/>
          </a:xfrm>
          <a:prstGeom prst="rect">
            <a:avLst/>
          </a:prstGeom>
          <a:noFill/>
        </p:spPr>
        <p:txBody>
          <a:bodyPr wrap="square" rtlCol="0">
            <a:spAutoFit/>
          </a:bodyPr>
          <a:lstStyle/>
          <a:p>
            <a:pPr algn="ctr"/>
            <a:r>
              <a:rPr lang="fr-FR" sz="1100" b="1" dirty="0" smtClean="0">
                <a:solidFill>
                  <a:srgbClr val="002060"/>
                </a:solidFill>
                <a:latin typeface="+mn-lt"/>
              </a:rPr>
              <a:t>Capital </a:t>
            </a:r>
            <a:r>
              <a:rPr lang="fr-FR" sz="1100" b="1" dirty="0">
                <a:solidFill>
                  <a:srgbClr val="002060"/>
                </a:solidFill>
                <a:latin typeface="+mn-lt"/>
              </a:rPr>
              <a:t>initial </a:t>
            </a:r>
            <a:r>
              <a:rPr lang="fr-FR" sz="1100" b="1" dirty="0" smtClean="0">
                <a:solidFill>
                  <a:srgbClr val="002060"/>
                </a:solidFill>
                <a:latin typeface="+mn-lt"/>
              </a:rPr>
              <a:t>diminué de</a:t>
            </a:r>
            <a:endParaRPr lang="fr-FR" sz="1100" b="1" dirty="0">
              <a:solidFill>
                <a:srgbClr val="002060"/>
              </a:solidFill>
              <a:latin typeface="+mn-lt"/>
            </a:endParaRPr>
          </a:p>
          <a:p>
            <a:pPr algn="ctr"/>
            <a:r>
              <a:rPr lang="fr-FR" sz="1100" b="1" dirty="0" smtClean="0">
                <a:solidFill>
                  <a:srgbClr val="002060"/>
                </a:solidFill>
                <a:latin typeface="+mn-lt"/>
              </a:rPr>
              <a:t> </a:t>
            </a:r>
            <a:r>
              <a:rPr lang="fr-FR" sz="1100" b="1" dirty="0">
                <a:solidFill>
                  <a:srgbClr val="002060"/>
                </a:solidFill>
                <a:latin typeface="+mn-lt"/>
              </a:rPr>
              <a:t>la performance finale de </a:t>
            </a:r>
            <a:r>
              <a:rPr lang="fr-FR" sz="1100" b="1" dirty="0" smtClean="0">
                <a:solidFill>
                  <a:srgbClr val="002060"/>
                </a:solidFill>
                <a:latin typeface="+mn-lt"/>
              </a:rPr>
              <a:t>l’Indice</a:t>
            </a:r>
            <a:endParaRPr lang="fr-FR" sz="1100" b="1" dirty="0">
              <a:solidFill>
                <a:srgbClr val="002060"/>
              </a:solidFill>
              <a:latin typeface="+mn-lt"/>
            </a:endParaRPr>
          </a:p>
          <a:p>
            <a:pPr algn="ctr"/>
            <a:r>
              <a:rPr lang="fr-FR" b="1" i="1" dirty="0" smtClean="0">
                <a:solidFill>
                  <a:srgbClr val="002060"/>
                </a:solidFill>
                <a:latin typeface="+mn-lt"/>
              </a:rPr>
              <a:t>Remboursement  entre 90% et 100%  (exclu) du capital initial, TRA* </a:t>
            </a:r>
            <a:r>
              <a:rPr lang="fr-FR" b="1" i="1" dirty="0">
                <a:solidFill>
                  <a:srgbClr val="002060"/>
                </a:solidFill>
                <a:latin typeface="+mn-lt"/>
              </a:rPr>
              <a:t>minimum de -</a:t>
            </a:r>
            <a:r>
              <a:rPr lang="fr-FR" b="1" i="1" dirty="0" smtClean="0">
                <a:solidFill>
                  <a:srgbClr val="002060"/>
                </a:solidFill>
                <a:latin typeface="+mn-lt"/>
              </a:rPr>
              <a:t>1,05% </a:t>
            </a:r>
            <a:endParaRPr lang="fr-FR" b="1" i="1" dirty="0">
              <a:solidFill>
                <a:srgbClr val="002060"/>
              </a:solidFill>
              <a:latin typeface="+mn-lt"/>
            </a:endParaRPr>
          </a:p>
        </p:txBody>
      </p:sp>
      <p:sp>
        <p:nvSpPr>
          <p:cNvPr id="18" name="TextBox 7"/>
          <p:cNvSpPr txBox="1"/>
          <p:nvPr/>
        </p:nvSpPr>
        <p:spPr>
          <a:xfrm>
            <a:off x="4952328" y="4026703"/>
            <a:ext cx="4048163" cy="61690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72000" rIns="72000">
            <a:noAutofit/>
          </a:bodyPr>
          <a:lstStyle>
            <a:defPPr>
              <a:defRPr lang="fr-FR"/>
            </a:defPPr>
            <a:lvl1pPr algn="just" fontAlgn="auto">
              <a:spcBef>
                <a:spcPts val="0"/>
              </a:spcBef>
              <a:spcAft>
                <a:spcPts val="600"/>
              </a:spcAft>
              <a:defRPr sz="1200" b="1">
                <a:solidFill>
                  <a:srgbClr val="31859C"/>
                </a:solidFill>
                <a:latin typeface="+mn-lt"/>
                <a:cs typeface="Times New Roman" pitchFamily="18" charset="0"/>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r>
              <a:rPr lang="fr-FR" dirty="0" smtClean="0">
                <a:solidFill>
                  <a:schemeClr val="tx1"/>
                </a:solidFill>
                <a:cs typeface="+mn-cs"/>
              </a:rPr>
              <a:t>Si l’Indice est inférieur à son Niveau Initial  </a:t>
            </a:r>
            <a:r>
              <a:rPr lang="fr-FR" b="0" dirty="0" smtClean="0">
                <a:solidFill>
                  <a:schemeClr val="tx1"/>
                </a:solidFill>
                <a:cs typeface="+mn-cs"/>
              </a:rPr>
              <a:t>le 7 avril 2028, l’investisseur reçoit à la Date d’Échéance (21 avril 2028) :</a:t>
            </a:r>
          </a:p>
          <a:p>
            <a:r>
              <a:rPr lang="fr-FR" b="0" dirty="0" smtClean="0">
                <a:solidFill>
                  <a:schemeClr val="tx1"/>
                </a:solidFill>
                <a:cs typeface="+mn-cs"/>
              </a:rPr>
              <a:t> </a:t>
            </a:r>
            <a:endParaRPr lang="fr-FR" b="0" dirty="0">
              <a:solidFill>
                <a:schemeClr val="tx1"/>
              </a:solidFill>
              <a:cs typeface="+mn-cs"/>
            </a:endParaRPr>
          </a:p>
        </p:txBody>
      </p:sp>
      <p:sp>
        <p:nvSpPr>
          <p:cNvPr id="19" name="Rectangle 18"/>
          <p:cNvSpPr/>
          <p:nvPr/>
        </p:nvSpPr>
        <p:spPr>
          <a:xfrm>
            <a:off x="4860032" y="3684460"/>
            <a:ext cx="4176463" cy="392612"/>
          </a:xfrm>
          <a:prstGeom prst="rect">
            <a:avLst/>
          </a:prstGeom>
          <a:noFill/>
          <a:ln w="25400" cap="flat" cmpd="sng" algn="ctr">
            <a:noFill/>
            <a:prstDash val="solid"/>
          </a:ln>
          <a:effectLst/>
        </p:spPr>
        <p:txBody>
          <a:bodyPr tIns="36000" bIns="36000" rtlCol="0" anchor="t" anchorCtr="0">
            <a:noAutofit/>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i="0" u="none" strike="noStrike" kern="0" cap="none" spc="0" normalizeH="0" baseline="0" dirty="0" smtClean="0">
                <a:ln>
                  <a:noFill/>
                </a:ln>
                <a:solidFill>
                  <a:schemeClr val="tx1"/>
                </a:solidFill>
                <a:effectLst/>
                <a:uLnTx/>
                <a:uFillTx/>
                <a:latin typeface="+mn-lt"/>
                <a:cs typeface="+mn-cs"/>
              </a:rPr>
              <a:t>Il n’y a </a:t>
            </a:r>
            <a:r>
              <a:rPr kumimoji="0" lang="fr-FR" sz="1200" b="1" i="0" u="none" strike="noStrike" kern="0" cap="none" spc="0" normalizeH="0" baseline="0" dirty="0" smtClean="0">
                <a:ln>
                  <a:noFill/>
                </a:ln>
                <a:solidFill>
                  <a:schemeClr val="tx1"/>
                </a:solidFill>
                <a:effectLst/>
                <a:uLnTx/>
                <a:uFillTx/>
                <a:latin typeface="+mn-lt"/>
                <a:cs typeface="+mn-cs"/>
              </a:rPr>
              <a:t>pas de</a:t>
            </a:r>
            <a:r>
              <a:rPr kumimoji="0" lang="fr-FR" sz="1200" b="1" i="0" u="none" strike="noStrike" kern="0" cap="none" spc="0" normalizeH="0" dirty="0" smtClean="0">
                <a:ln>
                  <a:noFill/>
                </a:ln>
                <a:solidFill>
                  <a:schemeClr val="tx1"/>
                </a:solidFill>
                <a:effectLst/>
                <a:uLnTx/>
                <a:uFillTx/>
                <a:latin typeface="+mn-lt"/>
                <a:cs typeface="+mn-cs"/>
              </a:rPr>
              <a:t> plafond </a:t>
            </a:r>
            <a:r>
              <a:rPr lang="fr-FR" sz="1200" kern="0" dirty="0">
                <a:solidFill>
                  <a:schemeClr val="tx1"/>
                </a:solidFill>
                <a:latin typeface="+mn-lt"/>
                <a:cs typeface="+mn-cs"/>
              </a:rPr>
              <a:t>à</a:t>
            </a:r>
            <a:r>
              <a:rPr kumimoji="0" lang="fr-FR" sz="1200" i="0" u="none" strike="noStrike" kern="0" cap="none" spc="0" normalizeH="0" dirty="0" smtClean="0">
                <a:ln>
                  <a:noFill/>
                </a:ln>
                <a:solidFill>
                  <a:schemeClr val="tx1"/>
                </a:solidFill>
                <a:effectLst/>
                <a:uLnTx/>
                <a:uFillTx/>
                <a:latin typeface="+mn-lt"/>
                <a:cs typeface="+mn-cs"/>
              </a:rPr>
              <a:t> la performance finale.</a:t>
            </a:r>
          </a:p>
          <a:p>
            <a:pPr marR="0" lvl="0" defTabSz="914400" eaLnBrk="1" fontAlgn="auto" latinLnBrk="0" hangingPunct="1">
              <a:lnSpc>
                <a:spcPct val="100000"/>
              </a:lnSpc>
              <a:spcBef>
                <a:spcPts val="0"/>
              </a:spcBef>
              <a:spcAft>
                <a:spcPts val="0"/>
              </a:spcAft>
              <a:buClrTx/>
              <a:buSzTx/>
              <a:tabLst/>
              <a:defRPr/>
            </a:pPr>
            <a:endParaRPr lang="fr-FR" sz="1200" kern="0" baseline="0" noProof="0" dirty="0">
              <a:solidFill>
                <a:schemeClr val="tx1"/>
              </a:solidFill>
              <a:latin typeface="+mn-lt"/>
              <a:cs typeface="+mn-cs"/>
            </a:endParaRPr>
          </a:p>
        </p:txBody>
      </p:sp>
    </p:spTree>
    <p:extLst>
      <p:ext uri="{BB962C8B-B14F-4D97-AF65-F5344CB8AC3E}">
        <p14:creationId xmlns:p14="http://schemas.microsoft.com/office/powerpoint/2010/main" val="520855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0" y="260350"/>
            <a:ext cx="9144000" cy="720378"/>
          </a:xfrm>
        </p:spPr>
        <p:txBody>
          <a:bodyPr/>
          <a:lstStyle/>
          <a:p>
            <a:pPr>
              <a:defRPr/>
            </a:pPr>
            <a:r>
              <a:rPr lang="fr-FR" dirty="0" smtClean="0">
                <a:solidFill>
                  <a:schemeClr val="accent6">
                    <a:lumMod val="50000"/>
                  </a:schemeClr>
                </a:solidFill>
              </a:rPr>
              <a:t>scénario Défavorable</a:t>
            </a:r>
            <a:endParaRPr lang="fr-FR" dirty="0">
              <a:solidFill>
                <a:schemeClr val="accent6">
                  <a:lumMod val="50000"/>
                </a:schemeClr>
              </a:solidFill>
            </a:endParaRPr>
          </a:p>
        </p:txBody>
      </p:sp>
      <p:sp>
        <p:nvSpPr>
          <p:cNvPr id="4506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7F17D1D9-A702-421F-B121-A2AC8549591D}" type="slidenum">
              <a:rPr lang="fr-FR" altLang="fr-FR" sz="1000" smtClean="0">
                <a:solidFill>
                  <a:srgbClr val="979797"/>
                </a:solidFill>
                <a:cs typeface="Arial" pitchFamily="34" charset="0"/>
              </a:rPr>
              <a:pPr eaLnBrk="1" hangingPunct="1">
                <a:spcBef>
                  <a:spcPct val="0"/>
                </a:spcBef>
                <a:buClrTx/>
                <a:buSzTx/>
                <a:buFontTx/>
                <a:buNone/>
              </a:pPr>
              <a:t>14</a:t>
            </a:fld>
            <a:endParaRPr lang="fr-FR" altLang="fr-FR" sz="1000" smtClean="0">
              <a:solidFill>
                <a:srgbClr val="979797"/>
              </a:solidFill>
              <a:cs typeface="Arial" pitchFamily="34" charset="0"/>
            </a:endParaRPr>
          </a:p>
        </p:txBody>
      </p:sp>
      <p:sp>
        <p:nvSpPr>
          <p:cNvPr id="4" name="Rectangle 3"/>
          <p:cNvSpPr/>
          <p:nvPr/>
        </p:nvSpPr>
        <p:spPr>
          <a:xfrm>
            <a:off x="5275186" y="2348880"/>
            <a:ext cx="3595103" cy="2664296"/>
          </a:xfrm>
          <a:prstGeom prst="rect">
            <a:avLst/>
          </a:prstGeom>
        </p:spPr>
        <p:txBody>
          <a:bodyPr>
            <a:noAutofit/>
          </a:bodyPr>
          <a:lstStyle/>
          <a:p>
            <a:pPr algn="just"/>
            <a:r>
              <a:rPr lang="fr-FR" sz="1000" b="1" dirty="0">
                <a:solidFill>
                  <a:schemeClr val="accent6">
                    <a:lumMod val="50000"/>
                  </a:schemeClr>
                </a:solidFill>
                <a:latin typeface="+mn-lt"/>
                <a:cs typeface="Calibri" panose="020F0502020204030204" pitchFamily="34" charset="0"/>
              </a:rPr>
              <a:t>Scénario </a:t>
            </a:r>
            <a:r>
              <a:rPr lang="fr-FR" sz="1000" b="1" dirty="0" smtClean="0">
                <a:solidFill>
                  <a:schemeClr val="accent6">
                    <a:lumMod val="50000"/>
                  </a:schemeClr>
                </a:solidFill>
                <a:latin typeface="+mn-lt"/>
                <a:cs typeface="Calibri" panose="020F0502020204030204" pitchFamily="34" charset="0"/>
              </a:rPr>
              <a:t>défavorable : </a:t>
            </a:r>
            <a:r>
              <a:rPr lang="fr-FR" sz="1000" b="1" dirty="0">
                <a:solidFill>
                  <a:schemeClr val="accent6">
                    <a:lumMod val="50000"/>
                  </a:schemeClr>
                </a:solidFill>
                <a:latin typeface="+mn-lt"/>
                <a:cs typeface="Calibri" panose="020F0502020204030204" pitchFamily="34" charset="0"/>
              </a:rPr>
              <a:t>Remboursement automatique anticipé non activé et baisse de l’Indice supérieure à </a:t>
            </a:r>
            <a:r>
              <a:rPr lang="fr-FR" sz="1000" b="1" dirty="0" smtClean="0">
                <a:solidFill>
                  <a:schemeClr val="accent6">
                    <a:lumMod val="50000"/>
                  </a:schemeClr>
                </a:solidFill>
                <a:latin typeface="+mn-lt"/>
                <a:cs typeface="Calibri" panose="020F0502020204030204" pitchFamily="34" charset="0"/>
              </a:rPr>
              <a:t>   10 </a:t>
            </a:r>
            <a:r>
              <a:rPr lang="fr-FR" sz="1000" b="1" dirty="0">
                <a:solidFill>
                  <a:schemeClr val="accent6">
                    <a:lumMod val="50000"/>
                  </a:schemeClr>
                </a:solidFill>
                <a:latin typeface="+mn-lt"/>
                <a:cs typeface="Calibri" panose="020F0502020204030204" pitchFamily="34" charset="0"/>
              </a:rPr>
              <a:t>%</a:t>
            </a:r>
            <a:endParaRPr lang="fr-FR" sz="1000" b="1" dirty="0" smtClean="0">
              <a:solidFill>
                <a:schemeClr val="accent6">
                  <a:lumMod val="50000"/>
                </a:schemeClr>
              </a:solidFill>
              <a:latin typeface="+mn-lt"/>
              <a:cs typeface="Calibri" panose="020F0502020204030204" pitchFamily="34" charset="0"/>
            </a:endParaRPr>
          </a:p>
          <a:p>
            <a:pPr algn="just"/>
            <a:endParaRPr lang="fr-FR" sz="1000" dirty="0">
              <a:solidFill>
                <a:schemeClr val="tx1"/>
              </a:solidFill>
              <a:latin typeface="+mn-lt"/>
              <a:cs typeface="Calibri" panose="020F0502020204030204" pitchFamily="34" charset="0"/>
            </a:endParaRP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Au </a:t>
            </a:r>
            <a:r>
              <a:rPr lang="fr-FR" sz="1000" dirty="0">
                <a:solidFill>
                  <a:schemeClr val="tx1"/>
                </a:solidFill>
                <a:latin typeface="+mn-lt"/>
                <a:cs typeface="Calibri" panose="020F0502020204030204" pitchFamily="34" charset="0"/>
              </a:rPr>
              <a:t>terme des 5 ans, l’Indice n’a pas progressé de 15 % ou plus. Le remboursement automatique anticipé n’a donc pas lieu. </a:t>
            </a: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À </a:t>
            </a:r>
            <a:r>
              <a:rPr lang="fr-FR" sz="1000" dirty="0">
                <a:solidFill>
                  <a:schemeClr val="tx1"/>
                </a:solidFill>
                <a:latin typeface="+mn-lt"/>
                <a:cs typeface="Calibri" panose="020F0502020204030204" pitchFamily="34" charset="0"/>
              </a:rPr>
              <a:t>la Date d’Évaluation Finale, l’Indice perd 30 % par rapport au Niveau Initial. L’investisseur n’est pas pleinement impacté par cette performance négative et reçoit 90 % du capital initial. L’investisseur subit alors une perte en capital à hauteur de 10 %. </a:t>
            </a:r>
          </a:p>
          <a:p>
            <a:pPr algn="just"/>
            <a:endParaRPr lang="fr-FR" sz="1000" b="1" dirty="0" smtClean="0">
              <a:solidFill>
                <a:schemeClr val="tx1"/>
              </a:solidFill>
              <a:latin typeface="+mn-lt"/>
              <a:cs typeface="Calibri" panose="020F0502020204030204" pitchFamily="34" charset="0"/>
            </a:endParaRPr>
          </a:p>
          <a:p>
            <a:pPr algn="just"/>
            <a:r>
              <a:rPr lang="fr-FR" sz="1000" b="1" dirty="0" smtClean="0">
                <a:solidFill>
                  <a:schemeClr val="tx1"/>
                </a:solidFill>
                <a:latin typeface="+mn-lt"/>
                <a:cs typeface="Calibri" panose="020F0502020204030204" pitchFamily="34" charset="0"/>
              </a:rPr>
              <a:t>Remboursement </a:t>
            </a:r>
            <a:r>
              <a:rPr lang="fr-FR" sz="1000" b="1" dirty="0">
                <a:solidFill>
                  <a:schemeClr val="tx1"/>
                </a:solidFill>
                <a:latin typeface="+mn-lt"/>
                <a:cs typeface="Calibri" panose="020F0502020204030204" pitchFamily="34" charset="0"/>
              </a:rPr>
              <a:t>final : 90 % du capital initial </a:t>
            </a:r>
            <a:endParaRPr lang="fr-FR" sz="1000" dirty="0">
              <a:solidFill>
                <a:schemeClr val="tx1"/>
              </a:solidFill>
              <a:latin typeface="+mn-lt"/>
              <a:cs typeface="Calibri" panose="020F0502020204030204" pitchFamily="34" charset="0"/>
            </a:endParaRPr>
          </a:p>
          <a:p>
            <a:pPr algn="just"/>
            <a:r>
              <a:rPr lang="fr-FR" sz="1000" b="1" dirty="0" smtClean="0">
                <a:solidFill>
                  <a:schemeClr val="tx1"/>
                </a:solidFill>
                <a:latin typeface="+mn-lt"/>
                <a:cs typeface="Calibri" panose="020F0502020204030204" pitchFamily="34" charset="0"/>
              </a:rPr>
              <a:t>TRA</a:t>
            </a:r>
            <a:r>
              <a:rPr lang="fr-FR" sz="1000" b="1" dirty="0">
                <a:solidFill>
                  <a:schemeClr val="tx1"/>
                </a:solidFill>
                <a:latin typeface="+mn-lt"/>
                <a:cs typeface="Calibri" panose="020F0502020204030204" pitchFamily="34" charset="0"/>
              </a:rPr>
              <a:t>* : - </a:t>
            </a:r>
            <a:r>
              <a:rPr lang="fr-FR" sz="1000" b="1" dirty="0" smtClean="0">
                <a:solidFill>
                  <a:schemeClr val="tx1"/>
                </a:solidFill>
                <a:latin typeface="+mn-lt"/>
                <a:cs typeface="Calibri" panose="020F0502020204030204" pitchFamily="34" charset="0"/>
              </a:rPr>
              <a:t>1,05 </a:t>
            </a:r>
            <a:r>
              <a:rPr lang="fr-FR" sz="1000" b="1" dirty="0">
                <a:solidFill>
                  <a:schemeClr val="tx1"/>
                </a:solidFill>
                <a:latin typeface="+mn-lt"/>
                <a:cs typeface="Calibri" panose="020F0502020204030204" pitchFamily="34" charset="0"/>
              </a:rPr>
              <a:t>% </a:t>
            </a:r>
            <a:endParaRPr lang="fr-FR" sz="1000" dirty="0">
              <a:solidFill>
                <a:schemeClr val="tx1"/>
              </a:solidFill>
              <a:latin typeface="+mn-lt"/>
              <a:cs typeface="Calibri" panose="020F0502020204030204" pitchFamily="34" charset="0"/>
            </a:endParaRPr>
          </a:p>
        </p:txBody>
      </p:sp>
      <p:sp>
        <p:nvSpPr>
          <p:cNvPr id="14" name="Rectangle 1"/>
          <p:cNvSpPr>
            <a:spLocks noChangeArrowheads="1"/>
          </p:cNvSpPr>
          <p:nvPr/>
        </p:nvSpPr>
        <p:spPr bwMode="auto">
          <a:xfrm>
            <a:off x="102527" y="5510906"/>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a:t>
            </a:r>
            <a:r>
              <a:rPr lang="fr-FR" altLang="fr-FR" sz="900" i="1" dirty="0" smtClean="0">
                <a:solidFill>
                  <a:schemeClr val="tx1"/>
                </a:solidFill>
                <a:latin typeface="Arial" pitchFamily="34" charset="0"/>
                <a:cs typeface="Arial" pitchFamily="34" charset="0"/>
              </a:rPr>
              <a:t>l’instrument financier </a:t>
            </a:r>
            <a:r>
              <a:rPr lang="fr-FR" altLang="fr-FR" sz="900" i="1" dirty="0" err="1" smtClean="0">
                <a:solidFill>
                  <a:schemeClr val="tx1"/>
                </a:solidFill>
                <a:latin typeface="Arial" pitchFamily="34" charset="0"/>
                <a:cs typeface="Arial" pitchFamily="34" charset="0"/>
              </a:rPr>
              <a:t>Helios</a:t>
            </a:r>
            <a:r>
              <a:rPr lang="fr-FR" altLang="fr-FR" sz="900" i="1" dirty="0" smtClean="0">
                <a:solidFill>
                  <a:schemeClr val="tx1"/>
                </a:solidFill>
                <a:latin typeface="Arial" pitchFamily="34" charset="0"/>
                <a:cs typeface="Arial" pitchFamily="34" charset="0"/>
              </a:rPr>
              <a:t> Avril 2028. </a:t>
            </a:r>
            <a:r>
              <a:rPr lang="fr-FR" altLang="fr-FR" sz="900" i="1" dirty="0">
                <a:solidFill>
                  <a:schemeClr val="tx1"/>
                </a:solidFill>
                <a:latin typeface="Arial" pitchFamily="34" charset="0"/>
                <a:cs typeface="Arial" pitchFamily="34" charset="0"/>
              </a:rPr>
              <a:t>Elles ne préjugent en rien de résultats futurs.</a:t>
            </a:r>
          </a:p>
        </p:txBody>
      </p:sp>
      <p:sp>
        <p:nvSpPr>
          <p:cNvPr id="2" name="Rectangle 1"/>
          <p:cNvSpPr/>
          <p:nvPr/>
        </p:nvSpPr>
        <p:spPr>
          <a:xfrm>
            <a:off x="102526" y="5805499"/>
            <a:ext cx="8933969" cy="507831"/>
          </a:xfrm>
          <a:prstGeom prst="rect">
            <a:avLst/>
          </a:prstGeom>
        </p:spPr>
        <p:txBody>
          <a:bodyPr wrap="square">
            <a:spAutoFit/>
          </a:bodyPr>
          <a:lstStyle/>
          <a:p>
            <a:r>
              <a:rPr lang="fr-FR" i="1" dirty="0" smtClean="0">
                <a:solidFill>
                  <a:schemeClr val="tx1"/>
                </a:solidFill>
              </a:rPr>
              <a:t>*TRA: </a:t>
            </a:r>
            <a:r>
              <a:rPr lang="fr-FR" i="1" dirty="0">
                <a:solidFill>
                  <a:schemeClr val="tx1"/>
                </a:solidFill>
              </a:rPr>
              <a:t>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endParaRPr lang="fr-FR" b="1" i="1"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564904"/>
            <a:ext cx="3857625"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235224"/>
            <a:ext cx="1571625" cy="1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177" y="1235224"/>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1235224"/>
            <a:ext cx="1581150"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112" y="1235224"/>
            <a:ext cx="1562100"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7462" y="260350"/>
            <a:ext cx="9161462" cy="720725"/>
          </a:xfrm>
        </p:spPr>
        <p:txBody>
          <a:bodyPr/>
          <a:lstStyle/>
          <a:p>
            <a:pPr>
              <a:defRPr/>
            </a:pPr>
            <a:r>
              <a:rPr lang="fr-FR" dirty="0" smtClean="0">
                <a:solidFill>
                  <a:schemeClr val="accent6">
                    <a:lumMod val="50000"/>
                  </a:schemeClr>
                </a:solidFill>
              </a:rPr>
              <a:t>scénario médian</a:t>
            </a:r>
            <a:endParaRPr lang="fr-FR" dirty="0">
              <a:solidFill>
                <a:schemeClr val="accent6">
                  <a:lumMod val="50000"/>
                </a:schemeClr>
              </a:solidFill>
            </a:endParaRPr>
          </a:p>
        </p:txBody>
      </p:sp>
      <p:sp>
        <p:nvSpPr>
          <p:cNvPr id="47109"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349DCEC7-419A-4DDA-A8FD-357CEF42DA22}" type="slidenum">
              <a:rPr lang="fr-FR" altLang="fr-FR" sz="1000" smtClean="0">
                <a:solidFill>
                  <a:srgbClr val="979797"/>
                </a:solidFill>
                <a:cs typeface="Arial" pitchFamily="34" charset="0"/>
              </a:rPr>
              <a:pPr eaLnBrk="1" hangingPunct="1">
                <a:spcBef>
                  <a:spcPct val="0"/>
                </a:spcBef>
                <a:buClrTx/>
                <a:buSzTx/>
                <a:buFontTx/>
                <a:buNone/>
              </a:pPr>
              <a:t>15</a:t>
            </a:fld>
            <a:endParaRPr lang="fr-FR" altLang="fr-FR" sz="1000" smtClean="0">
              <a:solidFill>
                <a:srgbClr val="979797"/>
              </a:solidFill>
              <a:cs typeface="Arial" pitchFamily="34" charset="0"/>
            </a:endParaRPr>
          </a:p>
        </p:txBody>
      </p:sp>
      <p:sp>
        <p:nvSpPr>
          <p:cNvPr id="10" name="Rectangle 1"/>
          <p:cNvSpPr>
            <a:spLocks noChangeArrowheads="1"/>
          </p:cNvSpPr>
          <p:nvPr/>
        </p:nvSpPr>
        <p:spPr bwMode="auto">
          <a:xfrm>
            <a:off x="102527" y="5510906"/>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a:t>
            </a:r>
            <a:r>
              <a:rPr lang="fr-FR" altLang="fr-FR" sz="900" i="1" dirty="0" smtClean="0">
                <a:solidFill>
                  <a:schemeClr val="tx1"/>
                </a:solidFill>
                <a:latin typeface="Arial" pitchFamily="34" charset="0"/>
                <a:cs typeface="Arial" pitchFamily="34" charset="0"/>
              </a:rPr>
              <a:t>l’instrument financier </a:t>
            </a:r>
            <a:r>
              <a:rPr lang="fr-FR" altLang="fr-FR" sz="900" i="1" dirty="0" err="1" smtClean="0">
                <a:solidFill>
                  <a:schemeClr val="tx1"/>
                </a:solidFill>
                <a:latin typeface="Arial" pitchFamily="34" charset="0"/>
                <a:cs typeface="Arial" pitchFamily="34" charset="0"/>
              </a:rPr>
              <a:t>Helios</a:t>
            </a:r>
            <a:r>
              <a:rPr lang="fr-FR" altLang="fr-FR" sz="900" i="1" dirty="0" smtClean="0">
                <a:solidFill>
                  <a:schemeClr val="tx1"/>
                </a:solidFill>
                <a:latin typeface="Arial" pitchFamily="34" charset="0"/>
                <a:cs typeface="Arial" pitchFamily="34" charset="0"/>
              </a:rPr>
              <a:t> Avril 2028. </a:t>
            </a:r>
            <a:r>
              <a:rPr lang="fr-FR" altLang="fr-FR" sz="900" i="1" dirty="0">
                <a:solidFill>
                  <a:schemeClr val="tx1"/>
                </a:solidFill>
                <a:latin typeface="Arial" pitchFamily="34" charset="0"/>
                <a:cs typeface="Arial" pitchFamily="34" charset="0"/>
              </a:rPr>
              <a:t>Elles ne préjugent en rien de résultats futurs.</a:t>
            </a:r>
          </a:p>
        </p:txBody>
      </p:sp>
      <p:sp>
        <p:nvSpPr>
          <p:cNvPr id="2" name="Rectangle 1"/>
          <p:cNvSpPr/>
          <p:nvPr/>
        </p:nvSpPr>
        <p:spPr>
          <a:xfrm>
            <a:off x="5166320" y="2457470"/>
            <a:ext cx="3798168" cy="2092881"/>
          </a:xfrm>
          <a:prstGeom prst="rect">
            <a:avLst/>
          </a:prstGeom>
        </p:spPr>
        <p:txBody>
          <a:bodyPr wrap="square">
            <a:spAutoFit/>
          </a:bodyPr>
          <a:lstStyle/>
          <a:p>
            <a:pPr algn="just"/>
            <a:r>
              <a:rPr lang="fr-FR" sz="1000" b="1" dirty="0">
                <a:solidFill>
                  <a:schemeClr val="accent6">
                    <a:lumMod val="50000"/>
                  </a:schemeClr>
                </a:solidFill>
                <a:latin typeface="+mn-lt"/>
                <a:cs typeface="Calibri" panose="020F0502020204030204" pitchFamily="34" charset="0"/>
              </a:rPr>
              <a:t>Scénario médian : Remboursement automatique anticipé non activé et hausse modérée de l’Indice</a:t>
            </a: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Au </a:t>
            </a:r>
            <a:r>
              <a:rPr lang="fr-FR" sz="1000" dirty="0">
                <a:solidFill>
                  <a:schemeClr val="tx1"/>
                </a:solidFill>
                <a:latin typeface="+mn-lt"/>
                <a:cs typeface="Calibri" panose="020F0502020204030204" pitchFamily="34" charset="0"/>
              </a:rPr>
              <a:t>terme des 5 ans, l’Indice n’a pas progressé de 15 % ou plus. Le remboursement automatique anticipé n’a donc pas lieu. </a:t>
            </a: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À </a:t>
            </a:r>
            <a:r>
              <a:rPr lang="fr-FR" sz="1000" dirty="0">
                <a:solidFill>
                  <a:schemeClr val="tx1"/>
                </a:solidFill>
                <a:latin typeface="+mn-lt"/>
                <a:cs typeface="Calibri" panose="020F0502020204030204" pitchFamily="34" charset="0"/>
              </a:rPr>
              <a:t>l’échéance, l’Indice est en hausse par rapport à son Niveau Initial, la performance finale est de +20 %. </a:t>
            </a: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L’investisseur </a:t>
            </a:r>
            <a:r>
              <a:rPr lang="fr-FR" sz="1000" dirty="0">
                <a:solidFill>
                  <a:schemeClr val="tx1"/>
                </a:solidFill>
                <a:latin typeface="+mn-lt"/>
                <a:cs typeface="Calibri" panose="020F0502020204030204" pitchFamily="34" charset="0"/>
              </a:rPr>
              <a:t>bénéficie du capital initial augmenté de cette performance finale, soit un remboursement de 120 % du capital initial. </a:t>
            </a:r>
          </a:p>
          <a:p>
            <a:pPr algn="just"/>
            <a:endParaRPr lang="fr-FR" sz="1000" b="1" dirty="0" smtClean="0">
              <a:solidFill>
                <a:schemeClr val="tx1"/>
              </a:solidFill>
              <a:latin typeface="+mn-lt"/>
              <a:cs typeface="Calibri" panose="020F0502020204030204" pitchFamily="34" charset="0"/>
            </a:endParaRPr>
          </a:p>
          <a:p>
            <a:pPr algn="just"/>
            <a:r>
              <a:rPr lang="fr-FR" sz="1000" b="1" dirty="0" smtClean="0">
                <a:solidFill>
                  <a:schemeClr val="tx1"/>
                </a:solidFill>
                <a:latin typeface="+mn-lt"/>
                <a:cs typeface="Calibri" panose="020F0502020204030204" pitchFamily="34" charset="0"/>
              </a:rPr>
              <a:t>Remboursement </a:t>
            </a:r>
            <a:r>
              <a:rPr lang="fr-FR" sz="1000" b="1" dirty="0">
                <a:solidFill>
                  <a:schemeClr val="tx1"/>
                </a:solidFill>
                <a:latin typeface="+mn-lt"/>
                <a:cs typeface="Calibri" panose="020F0502020204030204" pitchFamily="34" charset="0"/>
              </a:rPr>
              <a:t>final : 120 % du capital initial </a:t>
            </a:r>
            <a:endParaRPr lang="fr-FR" sz="1000" dirty="0">
              <a:solidFill>
                <a:schemeClr val="tx1"/>
              </a:solidFill>
              <a:latin typeface="+mn-lt"/>
              <a:cs typeface="Calibri" panose="020F0502020204030204" pitchFamily="34" charset="0"/>
            </a:endParaRPr>
          </a:p>
          <a:p>
            <a:pPr algn="just"/>
            <a:r>
              <a:rPr lang="fr-FR" sz="1000" b="1" dirty="0" smtClean="0">
                <a:solidFill>
                  <a:schemeClr val="tx1"/>
                </a:solidFill>
                <a:latin typeface="+mn-lt"/>
                <a:cs typeface="Calibri" panose="020F0502020204030204" pitchFamily="34" charset="0"/>
              </a:rPr>
              <a:t>TRA</a:t>
            </a:r>
            <a:r>
              <a:rPr lang="fr-FR" sz="1000" b="1" dirty="0">
                <a:solidFill>
                  <a:schemeClr val="tx1"/>
                </a:solidFill>
                <a:latin typeface="+mn-lt"/>
                <a:cs typeface="Calibri" panose="020F0502020204030204" pitchFamily="34" charset="0"/>
              </a:rPr>
              <a:t>* : </a:t>
            </a:r>
            <a:r>
              <a:rPr lang="fr-FR" sz="1000" b="1" dirty="0" smtClean="0">
                <a:solidFill>
                  <a:schemeClr val="tx1"/>
                </a:solidFill>
                <a:latin typeface="+mn-lt"/>
                <a:cs typeface="Calibri" panose="020F0502020204030204" pitchFamily="34" charset="0"/>
              </a:rPr>
              <a:t>1,84% </a:t>
            </a:r>
            <a:endParaRPr lang="fr-FR" sz="1000" dirty="0">
              <a:solidFill>
                <a:schemeClr val="tx1"/>
              </a:solidFill>
              <a:latin typeface="+mn-lt"/>
              <a:cs typeface="Calibri" panose="020F0502020204030204" pitchFamily="34" charset="0"/>
            </a:endParaRPr>
          </a:p>
        </p:txBody>
      </p:sp>
      <p:sp>
        <p:nvSpPr>
          <p:cNvPr id="8" name="Rectangle 7"/>
          <p:cNvSpPr/>
          <p:nvPr/>
        </p:nvSpPr>
        <p:spPr>
          <a:xfrm>
            <a:off x="102526" y="5805499"/>
            <a:ext cx="8933969" cy="507831"/>
          </a:xfrm>
          <a:prstGeom prst="rect">
            <a:avLst/>
          </a:prstGeom>
        </p:spPr>
        <p:txBody>
          <a:bodyPr wrap="square">
            <a:spAutoFit/>
          </a:bodyPr>
          <a:lstStyle/>
          <a:p>
            <a:r>
              <a:rPr lang="fr-FR" i="1" dirty="0" smtClean="0">
                <a:solidFill>
                  <a:schemeClr val="tx1"/>
                </a:solidFill>
              </a:rPr>
              <a:t>*TRA: </a:t>
            </a:r>
            <a:r>
              <a:rPr lang="fr-FR" i="1" dirty="0">
                <a:solidFill>
                  <a:schemeClr val="tx1"/>
                </a:solidFill>
              </a:rPr>
              <a:t>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endParaRPr lang="fr-FR" b="1" i="1" dirty="0">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551" y="2372177"/>
            <a:ext cx="3781425"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235224"/>
            <a:ext cx="1571625" cy="1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177" y="1235224"/>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1235224"/>
            <a:ext cx="1581150"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112" y="1235224"/>
            <a:ext cx="1562100"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0" y="260350"/>
            <a:ext cx="9144000" cy="720725"/>
          </a:xfrm>
        </p:spPr>
        <p:txBody>
          <a:bodyPr/>
          <a:lstStyle/>
          <a:p>
            <a:pPr>
              <a:defRPr/>
            </a:pPr>
            <a:r>
              <a:rPr lang="fr-FR" dirty="0" smtClean="0">
                <a:solidFill>
                  <a:schemeClr val="accent6">
                    <a:lumMod val="50000"/>
                  </a:schemeClr>
                </a:solidFill>
              </a:rPr>
              <a:t>scénario favorable</a:t>
            </a:r>
            <a:endParaRPr lang="fr-FR" dirty="0">
              <a:solidFill>
                <a:schemeClr val="accent6">
                  <a:lumMod val="50000"/>
                </a:schemeClr>
              </a:solidFill>
            </a:endParaRPr>
          </a:p>
        </p:txBody>
      </p:sp>
      <p:sp>
        <p:nvSpPr>
          <p:cNvPr id="48133"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6C24EFE1-151D-4AF2-BD66-3A415AD15B8A}" type="slidenum">
              <a:rPr lang="fr-FR" altLang="fr-FR" sz="1000" smtClean="0">
                <a:solidFill>
                  <a:srgbClr val="979797"/>
                </a:solidFill>
                <a:cs typeface="Arial" pitchFamily="34" charset="0"/>
              </a:rPr>
              <a:pPr eaLnBrk="1" hangingPunct="1">
                <a:spcBef>
                  <a:spcPct val="0"/>
                </a:spcBef>
                <a:buClrTx/>
                <a:buSzTx/>
                <a:buFontTx/>
                <a:buNone/>
              </a:pPr>
              <a:t>16</a:t>
            </a:fld>
            <a:endParaRPr lang="fr-FR" altLang="fr-FR" sz="1000" smtClean="0">
              <a:solidFill>
                <a:srgbClr val="979797"/>
              </a:solidFill>
              <a:cs typeface="Arial" pitchFamily="34" charset="0"/>
            </a:endParaRPr>
          </a:p>
        </p:txBody>
      </p:sp>
      <p:sp>
        <p:nvSpPr>
          <p:cNvPr id="3" name="Rectangle 2"/>
          <p:cNvSpPr/>
          <p:nvPr/>
        </p:nvSpPr>
        <p:spPr>
          <a:xfrm>
            <a:off x="5076056" y="2420888"/>
            <a:ext cx="3874340" cy="2304256"/>
          </a:xfrm>
          <a:prstGeom prst="rect">
            <a:avLst/>
          </a:prstGeom>
        </p:spPr>
        <p:txBody>
          <a:bodyPr>
            <a:noAutofit/>
          </a:bodyPr>
          <a:lstStyle/>
          <a:p>
            <a:pPr algn="just"/>
            <a:r>
              <a:rPr lang="fr-FR" sz="1000" b="1" dirty="0">
                <a:solidFill>
                  <a:schemeClr val="accent6">
                    <a:lumMod val="50000"/>
                  </a:schemeClr>
                </a:solidFill>
                <a:latin typeface="+mn-lt"/>
                <a:cs typeface="Calibri" panose="020F0502020204030204" pitchFamily="34" charset="0"/>
              </a:rPr>
              <a:t>Scénario favorable : Remboursement automatique anticipé activé, hausse de l’Indice et plafonnement du </a:t>
            </a:r>
            <a:r>
              <a:rPr lang="fr-FR" sz="1000" b="1" dirty="0" smtClean="0">
                <a:solidFill>
                  <a:schemeClr val="accent6">
                    <a:lumMod val="50000"/>
                  </a:schemeClr>
                </a:solidFill>
                <a:latin typeface="+mn-lt"/>
                <a:cs typeface="Calibri" panose="020F0502020204030204" pitchFamily="34" charset="0"/>
              </a:rPr>
              <a:t>gain</a:t>
            </a:r>
          </a:p>
          <a:p>
            <a:pPr algn="just"/>
            <a:endParaRPr lang="fr-FR" sz="1000" dirty="0">
              <a:solidFill>
                <a:schemeClr val="tx1"/>
              </a:solidFill>
              <a:latin typeface="+mn-lt"/>
              <a:cs typeface="Calibri" panose="020F0502020204030204" pitchFamily="34" charset="0"/>
            </a:endParaRP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Au </a:t>
            </a:r>
            <a:r>
              <a:rPr lang="fr-FR" sz="1000" dirty="0">
                <a:solidFill>
                  <a:schemeClr val="tx1"/>
                </a:solidFill>
                <a:latin typeface="+mn-lt"/>
                <a:cs typeface="Calibri" panose="020F0502020204030204" pitchFamily="34" charset="0"/>
              </a:rPr>
              <a:t>terme des 5 ans, l’Indice a progressé de 15 % ou plus. Le remboursement automatique anticipé est donc activé. </a:t>
            </a:r>
          </a:p>
          <a:p>
            <a:pPr marL="171450" indent="-171450" algn="just">
              <a:buFont typeface="Arial" panose="020B0604020202020204" pitchFamily="34" charset="0"/>
              <a:buChar char="•"/>
            </a:pPr>
            <a:r>
              <a:rPr lang="fr-FR" sz="1000" dirty="0" smtClean="0">
                <a:solidFill>
                  <a:schemeClr val="tx1"/>
                </a:solidFill>
                <a:latin typeface="+mn-lt"/>
                <a:cs typeface="Calibri" panose="020F0502020204030204" pitchFamily="34" charset="0"/>
              </a:rPr>
              <a:t>L’investisseur </a:t>
            </a:r>
            <a:r>
              <a:rPr lang="fr-FR" sz="1000" dirty="0">
                <a:solidFill>
                  <a:schemeClr val="tx1"/>
                </a:solidFill>
                <a:latin typeface="+mn-lt"/>
                <a:cs typeface="Calibri" panose="020F0502020204030204" pitchFamily="34" charset="0"/>
              </a:rPr>
              <a:t>bénéficie du capital initial augmenté d’un gain de </a:t>
            </a:r>
            <a:r>
              <a:rPr lang="fr-FR" sz="1000" dirty="0" smtClean="0">
                <a:solidFill>
                  <a:schemeClr val="tx1"/>
                </a:solidFill>
                <a:latin typeface="+mn-lt"/>
              </a:rPr>
              <a:t>5 </a:t>
            </a:r>
            <a:r>
              <a:rPr lang="fr-FR" sz="1000" dirty="0" smtClean="0">
                <a:solidFill>
                  <a:schemeClr val="tx1"/>
                </a:solidFill>
                <a:latin typeface="+mn-lt"/>
                <a:cs typeface="Calibri" panose="020F0502020204030204" pitchFamily="34" charset="0"/>
              </a:rPr>
              <a:t>% </a:t>
            </a:r>
            <a:r>
              <a:rPr lang="fr-FR" sz="1000" dirty="0">
                <a:solidFill>
                  <a:schemeClr val="tx1"/>
                </a:solidFill>
                <a:latin typeface="+mn-lt"/>
                <a:cs typeface="Calibri" panose="020F0502020204030204" pitchFamily="34" charset="0"/>
              </a:rPr>
              <a:t>par année écoulée, soit </a:t>
            </a:r>
            <a:r>
              <a:rPr lang="fr-FR" sz="1000" dirty="0" smtClean="0">
                <a:solidFill>
                  <a:schemeClr val="tx1"/>
                </a:solidFill>
                <a:latin typeface="+mn-lt"/>
              </a:rPr>
              <a:t>125</a:t>
            </a:r>
            <a:r>
              <a:rPr lang="fr-FR" sz="1000" dirty="0" smtClean="0">
                <a:solidFill>
                  <a:schemeClr val="tx1"/>
                </a:solidFill>
                <a:latin typeface="+mn-lt"/>
                <a:cs typeface="Calibri" panose="020F0502020204030204" pitchFamily="34" charset="0"/>
              </a:rPr>
              <a:t> </a:t>
            </a:r>
            <a:r>
              <a:rPr lang="fr-FR" sz="1000" dirty="0">
                <a:solidFill>
                  <a:schemeClr val="tx1"/>
                </a:solidFill>
                <a:latin typeface="+mn-lt"/>
                <a:cs typeface="Calibri" panose="020F0502020204030204" pitchFamily="34" charset="0"/>
              </a:rPr>
              <a:t>% du capital initial. L’investisseur ne bénéficie que de la hausse partielle de l’Indice (gain plafonné à </a:t>
            </a:r>
            <a:r>
              <a:rPr lang="fr-FR" sz="1000" dirty="0" smtClean="0">
                <a:solidFill>
                  <a:schemeClr val="tx1"/>
                </a:solidFill>
                <a:latin typeface="+mn-lt"/>
                <a:cs typeface="Calibri" panose="020F0502020204030204" pitchFamily="34" charset="0"/>
              </a:rPr>
              <a:t>25 </a:t>
            </a:r>
            <a:r>
              <a:rPr lang="fr-FR" sz="1000" dirty="0">
                <a:solidFill>
                  <a:schemeClr val="tx1"/>
                </a:solidFill>
                <a:latin typeface="+mn-lt"/>
                <a:cs typeface="Calibri" panose="020F0502020204030204" pitchFamily="34" charset="0"/>
              </a:rPr>
              <a:t>%, contre une hausse de l’Indice de </a:t>
            </a:r>
            <a:r>
              <a:rPr lang="fr-FR" sz="1000" dirty="0" smtClean="0">
                <a:solidFill>
                  <a:schemeClr val="tx1"/>
                </a:solidFill>
                <a:latin typeface="+mn-lt"/>
                <a:cs typeface="Calibri" panose="020F0502020204030204" pitchFamily="34" charset="0"/>
              </a:rPr>
              <a:t>35 </a:t>
            </a:r>
            <a:r>
              <a:rPr lang="fr-FR" sz="1000" dirty="0">
                <a:solidFill>
                  <a:schemeClr val="tx1"/>
                </a:solidFill>
                <a:latin typeface="+mn-lt"/>
                <a:cs typeface="Calibri" panose="020F0502020204030204" pitchFamily="34" charset="0"/>
              </a:rPr>
              <a:t>%). </a:t>
            </a:r>
          </a:p>
          <a:p>
            <a:pPr algn="just"/>
            <a:endParaRPr lang="fr-FR" sz="1000" b="1" dirty="0" smtClean="0">
              <a:solidFill>
                <a:schemeClr val="tx1"/>
              </a:solidFill>
              <a:latin typeface="+mn-lt"/>
              <a:cs typeface="Calibri" panose="020F0502020204030204" pitchFamily="34" charset="0"/>
            </a:endParaRPr>
          </a:p>
          <a:p>
            <a:pPr algn="just"/>
            <a:r>
              <a:rPr lang="fr-FR" sz="1000" b="1" dirty="0" smtClean="0">
                <a:solidFill>
                  <a:schemeClr val="tx1"/>
                </a:solidFill>
                <a:latin typeface="+mn-lt"/>
                <a:cs typeface="Calibri" panose="020F0502020204030204" pitchFamily="34" charset="0"/>
              </a:rPr>
              <a:t>Remboursement </a:t>
            </a:r>
            <a:r>
              <a:rPr lang="fr-FR" sz="1000" b="1" dirty="0">
                <a:solidFill>
                  <a:schemeClr val="tx1"/>
                </a:solidFill>
                <a:latin typeface="+mn-lt"/>
                <a:cs typeface="Calibri" panose="020F0502020204030204" pitchFamily="34" charset="0"/>
              </a:rPr>
              <a:t>final : </a:t>
            </a:r>
            <a:r>
              <a:rPr lang="fr-FR" sz="1000" b="1" dirty="0" smtClean="0">
                <a:solidFill>
                  <a:schemeClr val="tx1"/>
                </a:solidFill>
                <a:latin typeface="+mn-lt"/>
                <a:cs typeface="Calibri" panose="020F0502020204030204" pitchFamily="34" charset="0"/>
              </a:rPr>
              <a:t>125 </a:t>
            </a:r>
            <a:r>
              <a:rPr lang="fr-FR" sz="1000" b="1" dirty="0">
                <a:solidFill>
                  <a:schemeClr val="tx1"/>
                </a:solidFill>
                <a:latin typeface="+mn-lt"/>
                <a:cs typeface="Calibri" panose="020F0502020204030204" pitchFamily="34" charset="0"/>
              </a:rPr>
              <a:t>% du capital initial </a:t>
            </a:r>
            <a:endParaRPr lang="fr-FR" sz="1000" dirty="0">
              <a:solidFill>
                <a:schemeClr val="tx1"/>
              </a:solidFill>
              <a:latin typeface="+mn-lt"/>
              <a:cs typeface="Calibri" panose="020F0502020204030204" pitchFamily="34" charset="0"/>
            </a:endParaRPr>
          </a:p>
          <a:p>
            <a:pPr algn="just"/>
            <a:r>
              <a:rPr lang="fr-FR" sz="1000" b="1" dirty="0" smtClean="0">
                <a:solidFill>
                  <a:schemeClr val="tx1"/>
                </a:solidFill>
                <a:latin typeface="+mn-lt"/>
                <a:cs typeface="Calibri" panose="020F0502020204030204" pitchFamily="34" charset="0"/>
              </a:rPr>
              <a:t>TRA</a:t>
            </a:r>
            <a:r>
              <a:rPr lang="fr-FR" sz="1000" b="1" dirty="0">
                <a:solidFill>
                  <a:schemeClr val="tx1"/>
                </a:solidFill>
                <a:latin typeface="+mn-lt"/>
                <a:cs typeface="Calibri" panose="020F0502020204030204" pitchFamily="34" charset="0"/>
              </a:rPr>
              <a:t>* : </a:t>
            </a:r>
            <a:r>
              <a:rPr lang="fr-FR" sz="1000" b="1" dirty="0" smtClean="0">
                <a:solidFill>
                  <a:schemeClr val="tx1"/>
                </a:solidFill>
                <a:latin typeface="+mn-lt"/>
              </a:rPr>
              <a:t>4,53</a:t>
            </a:r>
            <a:r>
              <a:rPr lang="fr-FR" sz="1000" dirty="0" smtClean="0">
                <a:solidFill>
                  <a:schemeClr val="tx1"/>
                </a:solidFill>
                <a:latin typeface="+mn-lt"/>
              </a:rPr>
              <a:t> </a:t>
            </a:r>
            <a:r>
              <a:rPr lang="fr-FR" sz="1000" b="1" dirty="0" smtClean="0">
                <a:solidFill>
                  <a:schemeClr val="tx1"/>
                </a:solidFill>
                <a:latin typeface="+mn-lt"/>
                <a:cs typeface="Calibri" panose="020F0502020204030204" pitchFamily="34" charset="0"/>
              </a:rPr>
              <a:t>% </a:t>
            </a:r>
            <a:endParaRPr lang="fr-FR" sz="1000" dirty="0">
              <a:solidFill>
                <a:schemeClr val="tx1"/>
              </a:solidFill>
              <a:latin typeface="+mn-lt"/>
              <a:cs typeface="Calibri" panose="020F0502020204030204" pitchFamily="34" charset="0"/>
            </a:endParaRPr>
          </a:p>
        </p:txBody>
      </p:sp>
      <p:sp>
        <p:nvSpPr>
          <p:cNvPr id="16" name="Rectangle 1"/>
          <p:cNvSpPr>
            <a:spLocks noChangeArrowheads="1"/>
          </p:cNvSpPr>
          <p:nvPr/>
        </p:nvSpPr>
        <p:spPr bwMode="auto">
          <a:xfrm>
            <a:off x="102527" y="5510906"/>
            <a:ext cx="876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a:t>
            </a:r>
            <a:r>
              <a:rPr lang="fr-FR" altLang="fr-FR" sz="900" i="1" dirty="0" smtClean="0">
                <a:solidFill>
                  <a:schemeClr val="tx1"/>
                </a:solidFill>
                <a:latin typeface="Arial" pitchFamily="34" charset="0"/>
                <a:cs typeface="Arial" pitchFamily="34" charset="0"/>
              </a:rPr>
              <a:t>l’instrument financier </a:t>
            </a:r>
            <a:r>
              <a:rPr lang="fr-FR" altLang="fr-FR" sz="900" i="1" dirty="0" err="1" smtClean="0">
                <a:solidFill>
                  <a:schemeClr val="tx1"/>
                </a:solidFill>
                <a:latin typeface="Arial" pitchFamily="34" charset="0"/>
                <a:cs typeface="Arial" pitchFamily="34" charset="0"/>
              </a:rPr>
              <a:t>Helios</a:t>
            </a:r>
            <a:r>
              <a:rPr lang="fr-FR" altLang="fr-FR" sz="900" i="1" dirty="0" smtClean="0">
                <a:solidFill>
                  <a:schemeClr val="tx1"/>
                </a:solidFill>
                <a:latin typeface="Arial" pitchFamily="34" charset="0"/>
                <a:cs typeface="Arial" pitchFamily="34" charset="0"/>
              </a:rPr>
              <a:t> Avril 2028. </a:t>
            </a:r>
            <a:r>
              <a:rPr lang="fr-FR" altLang="fr-FR" sz="900" i="1" dirty="0">
                <a:solidFill>
                  <a:schemeClr val="tx1"/>
                </a:solidFill>
                <a:latin typeface="Arial" pitchFamily="34" charset="0"/>
                <a:cs typeface="Arial" pitchFamily="34" charset="0"/>
              </a:rPr>
              <a:t>Elles ne préjugent en rien de résultats futurs.</a:t>
            </a:r>
          </a:p>
        </p:txBody>
      </p:sp>
      <p:sp>
        <p:nvSpPr>
          <p:cNvPr id="8" name="Rectangle 7"/>
          <p:cNvSpPr/>
          <p:nvPr/>
        </p:nvSpPr>
        <p:spPr>
          <a:xfrm>
            <a:off x="102526" y="5805499"/>
            <a:ext cx="8933969" cy="507831"/>
          </a:xfrm>
          <a:prstGeom prst="rect">
            <a:avLst/>
          </a:prstGeom>
        </p:spPr>
        <p:txBody>
          <a:bodyPr wrap="square">
            <a:spAutoFit/>
          </a:bodyPr>
          <a:lstStyle/>
          <a:p>
            <a:r>
              <a:rPr lang="fr-FR" i="1" dirty="0" smtClean="0">
                <a:solidFill>
                  <a:schemeClr val="tx1"/>
                </a:solidFill>
              </a:rPr>
              <a:t>*TRA: </a:t>
            </a:r>
            <a:r>
              <a:rPr lang="fr-FR" i="1" dirty="0">
                <a:solidFill>
                  <a:schemeClr val="tx1"/>
                </a:solidFill>
              </a:rPr>
              <a:t>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endParaRPr lang="fr-FR" b="1" i="1"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35224"/>
            <a:ext cx="1571625" cy="1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1177" y="1235224"/>
            <a:ext cx="15621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1235224"/>
            <a:ext cx="1581150"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1235224"/>
            <a:ext cx="1562100"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984" y="2558602"/>
            <a:ext cx="3810000"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 y="836712"/>
            <a:ext cx="9144001" cy="1362075"/>
          </a:xfrm>
        </p:spPr>
        <p:txBody>
          <a:bodyPr>
            <a:normAutofit/>
          </a:bodyPr>
          <a:lstStyle/>
          <a:p>
            <a:pPr>
              <a:defRPr/>
            </a:pPr>
            <a:r>
              <a:rPr lang="fr-FR" sz="2800" dirty="0" smtClean="0">
                <a:solidFill>
                  <a:schemeClr val="accent6">
                    <a:lumMod val="50000"/>
                  </a:schemeClr>
                </a:solidFill>
              </a:rPr>
              <a:t>Simulations historiques</a:t>
            </a:r>
            <a:endParaRPr lang="fr-FR" sz="2800" dirty="0">
              <a:solidFill>
                <a:schemeClr val="accent6">
                  <a:lumMod val="50000"/>
                </a:schemeClr>
              </a:solidFill>
            </a:endParaRPr>
          </a:p>
        </p:txBody>
      </p:sp>
      <p:sp>
        <p:nvSpPr>
          <p:cNvPr id="61445"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D4C27DA8-FAAC-4616-A66D-33763A33F39B}" type="slidenum">
              <a:rPr lang="fr-FR" altLang="fr-FR" sz="1000" smtClean="0">
                <a:solidFill>
                  <a:srgbClr val="979797"/>
                </a:solidFill>
              </a:rPr>
              <a:pPr eaLnBrk="1" hangingPunct="1">
                <a:spcBef>
                  <a:spcPct val="0"/>
                </a:spcBef>
                <a:buClrTx/>
                <a:buSzTx/>
                <a:buFontTx/>
                <a:buNone/>
              </a:pPr>
              <a:t>17</a:t>
            </a:fld>
            <a:endParaRPr lang="fr-FR" altLang="fr-FR" sz="1000" smtClean="0">
              <a:solidFill>
                <a:srgbClr val="979797"/>
              </a:solidFill>
            </a:endParaRPr>
          </a:p>
        </p:txBody>
      </p:sp>
      <p:sp>
        <p:nvSpPr>
          <p:cNvPr id="6" name="Espace réservé du texte 6"/>
          <p:cNvSpPr>
            <a:spLocks noGrp="1"/>
          </p:cNvSpPr>
          <p:nvPr>
            <p:ph type="body" idx="1"/>
          </p:nvPr>
        </p:nvSpPr>
        <p:spPr>
          <a:xfrm>
            <a:off x="532863" y="2924944"/>
            <a:ext cx="7990656" cy="2798886"/>
          </a:xfrm>
        </p:spPr>
        <p:txBody>
          <a:bodyPr/>
          <a:lstStyle/>
          <a:p>
            <a:pPr marL="342900" indent="-342900" algn="l">
              <a:buFont typeface="Arial" panose="020B0604020202020204" pitchFamily="34" charset="0"/>
              <a:buChar char="•"/>
              <a:defRPr/>
            </a:pPr>
            <a:r>
              <a:rPr lang="fr-FR" sz="1050" dirty="0" smtClean="0">
                <a:latin typeface="+mn-lt"/>
                <a:cs typeface="Arial" charset="0"/>
              </a:rPr>
              <a:t>Tous </a:t>
            </a:r>
            <a:r>
              <a:rPr lang="fr-FR" sz="1050" dirty="0">
                <a:latin typeface="+mn-lt"/>
                <a:cs typeface="Arial" charset="0"/>
              </a:rPr>
              <a:t>les jours de l’historique sont pris successivement comme date de départ d’un investissement de type </a:t>
            </a:r>
            <a:r>
              <a:rPr lang="fr-FR" sz="1050" b="1" dirty="0" err="1" smtClean="0">
                <a:latin typeface="+mn-lt"/>
                <a:cs typeface="Arial" charset="0"/>
              </a:rPr>
              <a:t>Helios</a:t>
            </a:r>
            <a:r>
              <a:rPr lang="fr-FR" sz="1050" b="1" dirty="0" smtClean="0">
                <a:latin typeface="+mn-lt"/>
                <a:cs typeface="Arial" charset="0"/>
              </a:rPr>
              <a:t> Avril 2028.</a:t>
            </a:r>
            <a:endParaRPr lang="fr-FR" sz="1050" b="1" dirty="0">
              <a:latin typeface="+mn-lt"/>
              <a:cs typeface="Arial" charset="0"/>
            </a:endParaRPr>
          </a:p>
          <a:p>
            <a:pPr marL="342900" indent="-342900" algn="l">
              <a:buFont typeface="Arial" panose="020B0604020202020204" pitchFamily="34" charset="0"/>
              <a:buChar char="•"/>
              <a:defRPr/>
            </a:pPr>
            <a:r>
              <a:rPr lang="fr-FR" sz="1050" dirty="0" smtClean="0">
                <a:latin typeface="+mn-lt"/>
                <a:cs typeface="Arial" charset="0"/>
              </a:rPr>
              <a:t>Pour </a:t>
            </a:r>
            <a:r>
              <a:rPr lang="fr-FR" sz="1050" dirty="0">
                <a:latin typeface="+mn-lt"/>
                <a:cs typeface="Arial" charset="0"/>
              </a:rPr>
              <a:t>chacune de ces périodes, nous déterminons la valeur de remboursement d’une structure </a:t>
            </a:r>
            <a:r>
              <a:rPr lang="fr-FR" sz="1050" dirty="0" smtClean="0">
                <a:latin typeface="+mn-lt"/>
                <a:cs typeface="Arial" charset="0"/>
              </a:rPr>
              <a:t>semblable </a:t>
            </a:r>
            <a:r>
              <a:rPr lang="fr-FR" sz="1050" dirty="0">
                <a:latin typeface="+mn-lt"/>
                <a:cs typeface="Arial" charset="0"/>
              </a:rPr>
              <a:t>à </a:t>
            </a:r>
            <a:r>
              <a:rPr lang="fr-FR" sz="1050" b="1" dirty="0" err="1" smtClean="0">
                <a:latin typeface="+mn-lt"/>
                <a:cs typeface="Arial" charset="0"/>
              </a:rPr>
              <a:t>Helios</a:t>
            </a:r>
            <a:r>
              <a:rPr lang="fr-FR" sz="1050" b="1" dirty="0" smtClean="0">
                <a:latin typeface="+mn-lt"/>
                <a:cs typeface="Arial" charset="0"/>
              </a:rPr>
              <a:t> Avril 2028 </a:t>
            </a:r>
            <a:r>
              <a:rPr lang="fr-FR" sz="1050" dirty="0" smtClean="0">
                <a:latin typeface="+mn-lt"/>
                <a:cs typeface="Arial" charset="0"/>
              </a:rPr>
              <a:t>(même </a:t>
            </a:r>
            <a:r>
              <a:rPr lang="fr-FR" sz="1050" dirty="0">
                <a:latin typeface="+mn-lt"/>
                <a:cs typeface="Arial" charset="0"/>
              </a:rPr>
              <a:t>durée, même sous-jacent, même formule de remboursement), et calculons le </a:t>
            </a:r>
            <a:r>
              <a:rPr lang="fr-FR" sz="1050" b="1" dirty="0">
                <a:latin typeface="+mn-lt"/>
                <a:cs typeface="Arial" charset="0"/>
              </a:rPr>
              <a:t>Taux de Rendement Annualisé</a:t>
            </a:r>
            <a:r>
              <a:rPr lang="fr-FR" sz="1050" dirty="0">
                <a:latin typeface="+mn-lt"/>
                <a:cs typeface="Arial" charset="0"/>
              </a:rPr>
              <a:t> (TRA)* correspondant</a:t>
            </a:r>
            <a:r>
              <a:rPr lang="fr-FR" sz="1050" dirty="0" smtClean="0">
                <a:latin typeface="+mn-lt"/>
                <a:cs typeface="Arial" charset="0"/>
              </a:rPr>
              <a:t>.</a:t>
            </a:r>
          </a:p>
          <a:p>
            <a:pPr marL="342900" indent="-342900" algn="l">
              <a:buFont typeface="Arial" panose="020B0604020202020204" pitchFamily="34" charset="0"/>
              <a:buChar char="•"/>
              <a:defRPr/>
            </a:pPr>
            <a:r>
              <a:rPr lang="fr-FR" sz="1050" dirty="0">
                <a:cs typeface="Arial" charset="0"/>
              </a:rPr>
              <a:t>L’indice </a:t>
            </a:r>
            <a:r>
              <a:rPr lang="fr-FR" sz="1050" dirty="0" smtClean="0">
                <a:cs typeface="Arial" charset="0"/>
              </a:rPr>
              <a:t>Euro iSTOXX70 EWD5 a </a:t>
            </a:r>
            <a:r>
              <a:rPr lang="fr-FR" sz="1050" dirty="0">
                <a:cs typeface="Arial" charset="0"/>
              </a:rPr>
              <a:t>été </a:t>
            </a:r>
            <a:r>
              <a:rPr lang="fr-FR" sz="1050" dirty="0" smtClean="0">
                <a:cs typeface="Arial" charset="0"/>
              </a:rPr>
              <a:t>lancé </a:t>
            </a:r>
            <a:r>
              <a:rPr lang="fr-FR" sz="1050" dirty="0"/>
              <a:t>le 29 avril 2016 à un niveau de 1.008,47 points</a:t>
            </a:r>
            <a:r>
              <a:rPr lang="fr-FR" sz="1050" dirty="0" smtClean="0">
                <a:cs typeface="Arial" charset="0"/>
              </a:rPr>
              <a:t>. </a:t>
            </a:r>
            <a:r>
              <a:rPr lang="fr-FR" sz="1050" dirty="0">
                <a:cs typeface="Arial" charset="0"/>
              </a:rPr>
              <a:t>Toutes les données antérieures à cette date sont le résultat de simulations historiques systématiques visant à reproduire le comportement qu’aurait eu l’indice s’il avait été lancé dans le passé.</a:t>
            </a:r>
          </a:p>
          <a:p>
            <a:pPr marL="342900" indent="-342900" algn="l">
              <a:buFont typeface="Arial" panose="020B0604020202020204" pitchFamily="34" charset="0"/>
              <a:buChar char="•"/>
              <a:defRPr/>
            </a:pPr>
            <a:r>
              <a:rPr lang="fr-FR" sz="1050" dirty="0" smtClean="0">
                <a:latin typeface="+mn-lt"/>
                <a:cs typeface="Arial" charset="0"/>
              </a:rPr>
              <a:t>Les </a:t>
            </a:r>
            <a:r>
              <a:rPr lang="fr-FR" sz="1050" dirty="0">
                <a:latin typeface="+mn-lt"/>
                <a:cs typeface="Arial" charset="0"/>
              </a:rPr>
              <a:t>simulations présentées sur ce document sont le résultat d'estimations de Natixis à un moment donné, sur la </a:t>
            </a:r>
            <a:r>
              <a:rPr lang="fr-FR" sz="1050" dirty="0" smtClean="0">
                <a:latin typeface="+mn-lt"/>
                <a:cs typeface="Arial" charset="0"/>
              </a:rPr>
              <a:t>base </a:t>
            </a:r>
            <a:r>
              <a:rPr lang="fr-FR" sz="1050" dirty="0">
                <a:latin typeface="+mn-lt"/>
                <a:cs typeface="Arial" charset="0"/>
              </a:rPr>
              <a:t>de paramètres sélectionnés par  Natixis, de conditions de marché à ce moment donné et de données historiques qui </a:t>
            </a:r>
            <a:r>
              <a:rPr lang="fr-FR" sz="1050" dirty="0" smtClean="0">
                <a:latin typeface="+mn-lt"/>
                <a:cs typeface="Arial" charset="0"/>
              </a:rPr>
              <a:t>ne préjugent </a:t>
            </a:r>
            <a:r>
              <a:rPr lang="fr-FR" sz="1050" dirty="0">
                <a:latin typeface="+mn-lt"/>
                <a:cs typeface="Arial" charset="0"/>
              </a:rPr>
              <a:t>en rien de résultats futurs. En conséquence, </a:t>
            </a:r>
            <a:r>
              <a:rPr lang="fr-FR" sz="1050" b="1" dirty="0">
                <a:latin typeface="+mn-lt"/>
                <a:cs typeface="Arial" charset="0"/>
              </a:rPr>
              <a:t>les chiffres et les performances indiqués dans ce </a:t>
            </a:r>
            <a:r>
              <a:rPr lang="fr-FR" sz="1050" b="1" dirty="0" smtClean="0">
                <a:latin typeface="+mn-lt"/>
                <a:cs typeface="Arial" charset="0"/>
              </a:rPr>
              <a:t>document n’ont </a:t>
            </a:r>
            <a:r>
              <a:rPr lang="fr-FR" sz="1050" b="1" dirty="0">
                <a:latin typeface="+mn-lt"/>
                <a:cs typeface="Arial" charset="0"/>
              </a:rPr>
              <a:t>qu’une valeur indicative et ne sauraient constituer en aucune manière une offre ferme et définitive de la part de </a:t>
            </a:r>
            <a:r>
              <a:rPr lang="fr-FR" sz="1050" b="1" dirty="0" smtClean="0">
                <a:latin typeface="+mn-lt"/>
                <a:cs typeface="Arial" charset="0"/>
              </a:rPr>
              <a:t>Natixis</a:t>
            </a:r>
            <a:r>
              <a:rPr lang="fr-FR" sz="1050" b="1" dirty="0">
                <a:latin typeface="+mn-lt"/>
                <a:cs typeface="Arial" charset="0"/>
              </a:rPr>
              <a:t>, ni une indication des performances futures</a:t>
            </a:r>
            <a:r>
              <a:rPr lang="fr-FR" sz="1050" b="1" dirty="0" smtClean="0">
                <a:latin typeface="+mn-lt"/>
                <a:cs typeface="Arial" charset="0"/>
              </a:rPr>
              <a:t>.</a:t>
            </a:r>
          </a:p>
        </p:txBody>
      </p:sp>
      <p:sp>
        <p:nvSpPr>
          <p:cNvPr id="8" name="Rectangle 7"/>
          <p:cNvSpPr/>
          <p:nvPr/>
        </p:nvSpPr>
        <p:spPr>
          <a:xfrm>
            <a:off x="102526" y="5805499"/>
            <a:ext cx="8933969" cy="507831"/>
          </a:xfrm>
          <a:prstGeom prst="rect">
            <a:avLst/>
          </a:prstGeom>
        </p:spPr>
        <p:txBody>
          <a:bodyPr wrap="square">
            <a:spAutoFit/>
          </a:bodyPr>
          <a:lstStyle/>
          <a:p>
            <a:r>
              <a:rPr lang="fr-FR" i="1" dirty="0" smtClean="0">
                <a:solidFill>
                  <a:schemeClr val="tx1"/>
                </a:solidFill>
              </a:rPr>
              <a:t>*TRA: </a:t>
            </a:r>
            <a:r>
              <a:rPr lang="fr-FR" i="1" dirty="0">
                <a:solidFill>
                  <a:schemeClr val="tx1"/>
                </a:solidFill>
              </a:rPr>
              <a:t>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endParaRPr lang="fr-FR" b="1" i="1" dirty="0">
              <a:solidFill>
                <a:schemeClr val="tx1"/>
              </a:solidFill>
            </a:endParaRPr>
          </a:p>
        </p:txBody>
      </p:sp>
    </p:spTree>
    <p:extLst>
      <p:ext uri="{BB962C8B-B14F-4D97-AF65-F5344CB8AC3E}">
        <p14:creationId xmlns:p14="http://schemas.microsoft.com/office/powerpoint/2010/main" val="4844874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solidFill>
                  <a:schemeClr val="accent6">
                    <a:lumMod val="50000"/>
                  </a:schemeClr>
                </a:solidFill>
              </a:rPr>
              <a:t>Simulations historiques</a:t>
            </a:r>
            <a:endParaRPr lang="fr-FR" dirty="0">
              <a:solidFill>
                <a:schemeClr val="accent6">
                  <a:lumMod val="50000"/>
                </a:schemeClr>
              </a:solidFill>
            </a:endParaRPr>
          </a:p>
        </p:txBody>
      </p:sp>
      <p:sp>
        <p:nvSpPr>
          <p:cNvPr id="62469"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1439EE1F-CDA9-464E-8A31-8D384F6C4C97}" type="slidenum">
              <a:rPr lang="fr-FR" altLang="fr-FR" sz="1000" smtClean="0">
                <a:solidFill>
                  <a:srgbClr val="979797"/>
                </a:solidFill>
              </a:rPr>
              <a:pPr eaLnBrk="1" hangingPunct="1">
                <a:spcBef>
                  <a:spcPct val="0"/>
                </a:spcBef>
                <a:buClrTx/>
                <a:buSzTx/>
                <a:buFontTx/>
                <a:buNone/>
              </a:pPr>
              <a:t>18</a:t>
            </a:fld>
            <a:endParaRPr lang="fr-FR" altLang="fr-FR" sz="1000" smtClean="0">
              <a:solidFill>
                <a:srgbClr val="979797"/>
              </a:solidFill>
            </a:endParaRPr>
          </a:p>
        </p:txBody>
      </p:sp>
      <p:sp>
        <p:nvSpPr>
          <p:cNvPr id="5" name="Rectangle 4"/>
          <p:cNvSpPr/>
          <p:nvPr/>
        </p:nvSpPr>
        <p:spPr>
          <a:xfrm>
            <a:off x="336550" y="1968500"/>
            <a:ext cx="4046538" cy="3430588"/>
          </a:xfrm>
          <a:prstGeom prst="rect">
            <a:avLst/>
          </a:prstGeom>
          <a:no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10" name="Up-Down Arrow 11"/>
          <p:cNvSpPr/>
          <p:nvPr/>
        </p:nvSpPr>
        <p:spPr>
          <a:xfrm rot="10800000">
            <a:off x="528638" y="2973388"/>
            <a:ext cx="641350" cy="1970087"/>
          </a:xfrm>
          <a:prstGeom prst="upDownArrow">
            <a:avLst/>
          </a:prstGeom>
          <a:gradFill>
            <a:gsLst>
              <a:gs pos="65000">
                <a:srgbClr val="92D050"/>
              </a:gs>
              <a:gs pos="30000">
                <a:schemeClr val="accent1"/>
              </a:gs>
              <a:gs pos="100000">
                <a:srgbClr val="92D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200"/>
          </a:p>
        </p:txBody>
      </p:sp>
      <p:sp>
        <p:nvSpPr>
          <p:cNvPr id="11" name="TextBox 13"/>
          <p:cNvSpPr txBox="1"/>
          <p:nvPr/>
        </p:nvSpPr>
        <p:spPr>
          <a:xfrm>
            <a:off x="1433513" y="3346450"/>
            <a:ext cx="2263775" cy="1138773"/>
          </a:xfrm>
          <a:prstGeom prst="rect">
            <a:avLst/>
          </a:prstGeom>
          <a:noFill/>
        </p:spPr>
        <p:txBody>
          <a:bodyPr>
            <a:spAutoFit/>
          </a:bodyPr>
          <a:lstStyle/>
          <a:p>
            <a:pPr>
              <a:tabLst>
                <a:tab pos="809625" algn="l"/>
              </a:tabLst>
              <a:defRPr/>
            </a:pPr>
            <a:r>
              <a:rPr lang="fr-FR" sz="1200" b="1" dirty="0">
                <a:solidFill>
                  <a:schemeClr val="tx2"/>
                </a:solidFill>
                <a:latin typeface="+mn-lt"/>
              </a:rPr>
              <a:t>maximum : 	</a:t>
            </a:r>
            <a:r>
              <a:rPr lang="fr-FR" sz="1200" b="1" dirty="0" smtClean="0">
                <a:solidFill>
                  <a:srgbClr val="C00000"/>
                </a:solidFill>
              </a:rPr>
              <a:t>+10,48 % </a:t>
            </a:r>
            <a:r>
              <a:rPr lang="fr-FR" sz="1200" dirty="0" smtClean="0">
                <a:solidFill>
                  <a:schemeClr val="tx2"/>
                </a:solidFill>
              </a:rPr>
              <a:t>par </a:t>
            </a:r>
            <a:r>
              <a:rPr lang="fr-FR" sz="1200" dirty="0">
                <a:solidFill>
                  <a:schemeClr val="tx2"/>
                </a:solidFill>
              </a:rPr>
              <a:t>an</a:t>
            </a:r>
          </a:p>
          <a:p>
            <a:pPr>
              <a:tabLst>
                <a:tab pos="809625" algn="l"/>
              </a:tabLst>
              <a:defRPr/>
            </a:pPr>
            <a:endParaRPr lang="fr-FR" sz="1600" b="1" dirty="0">
              <a:solidFill>
                <a:schemeClr val="tx2"/>
              </a:solidFill>
              <a:latin typeface="+mn-lt"/>
            </a:endParaRPr>
          </a:p>
          <a:p>
            <a:pPr>
              <a:tabLst>
                <a:tab pos="809625" algn="l"/>
              </a:tabLst>
              <a:defRPr/>
            </a:pPr>
            <a:r>
              <a:rPr lang="fr-FR" sz="1200" b="1" dirty="0">
                <a:solidFill>
                  <a:schemeClr val="tx2"/>
                </a:solidFill>
                <a:latin typeface="+mn-lt"/>
              </a:rPr>
              <a:t>moyen : 		</a:t>
            </a:r>
            <a:r>
              <a:rPr lang="fr-FR" sz="1200" b="1" dirty="0" smtClean="0">
                <a:solidFill>
                  <a:srgbClr val="C00000"/>
                </a:solidFill>
                <a:latin typeface="+mn-lt"/>
              </a:rPr>
              <a:t>+4,21 % </a:t>
            </a:r>
            <a:r>
              <a:rPr lang="fr-FR" sz="1200" dirty="0" smtClean="0">
                <a:solidFill>
                  <a:schemeClr val="tx2"/>
                </a:solidFill>
                <a:latin typeface="+mn-lt"/>
              </a:rPr>
              <a:t>par </a:t>
            </a:r>
            <a:r>
              <a:rPr lang="fr-FR" sz="1200" dirty="0">
                <a:solidFill>
                  <a:schemeClr val="tx2"/>
                </a:solidFill>
                <a:latin typeface="+mn-lt"/>
              </a:rPr>
              <a:t>an</a:t>
            </a:r>
          </a:p>
          <a:p>
            <a:pPr>
              <a:tabLst>
                <a:tab pos="809625" algn="l"/>
              </a:tabLst>
              <a:defRPr/>
            </a:pPr>
            <a:endParaRPr lang="fr-FR" sz="1600" b="1" dirty="0">
              <a:solidFill>
                <a:schemeClr val="tx2"/>
              </a:solidFill>
              <a:latin typeface="+mn-lt"/>
            </a:endParaRPr>
          </a:p>
          <a:p>
            <a:pPr>
              <a:tabLst>
                <a:tab pos="809625" algn="l"/>
              </a:tabLst>
              <a:defRPr/>
            </a:pPr>
            <a:r>
              <a:rPr lang="fr-FR" sz="1200" b="1" dirty="0">
                <a:solidFill>
                  <a:schemeClr val="tx2"/>
                </a:solidFill>
                <a:latin typeface="+mn-lt"/>
              </a:rPr>
              <a:t>minimum : 	</a:t>
            </a:r>
            <a:r>
              <a:rPr lang="fr-FR" sz="1200" b="1" dirty="0" smtClean="0">
                <a:solidFill>
                  <a:srgbClr val="FF0000"/>
                </a:solidFill>
              </a:rPr>
              <a:t>-</a:t>
            </a:r>
            <a:r>
              <a:rPr lang="fr-FR" sz="1200" b="1" dirty="0" smtClean="0">
                <a:solidFill>
                  <a:srgbClr val="C00000"/>
                </a:solidFill>
              </a:rPr>
              <a:t>0,91 % </a:t>
            </a:r>
            <a:r>
              <a:rPr lang="fr-FR" sz="1200" dirty="0" smtClean="0">
                <a:solidFill>
                  <a:schemeClr val="tx2"/>
                </a:solidFill>
              </a:rPr>
              <a:t>par </a:t>
            </a:r>
            <a:r>
              <a:rPr lang="fr-FR" sz="1200" dirty="0">
                <a:solidFill>
                  <a:schemeClr val="tx2"/>
                </a:solidFill>
              </a:rPr>
              <a:t>an</a:t>
            </a:r>
          </a:p>
        </p:txBody>
      </p:sp>
      <p:sp>
        <p:nvSpPr>
          <p:cNvPr id="12" name="TextBox 18"/>
          <p:cNvSpPr txBox="1"/>
          <p:nvPr/>
        </p:nvSpPr>
        <p:spPr>
          <a:xfrm>
            <a:off x="1458913" y="2762250"/>
            <a:ext cx="2392362" cy="276225"/>
          </a:xfrm>
          <a:prstGeom prst="rect">
            <a:avLst/>
          </a:prstGeom>
          <a:noFill/>
        </p:spPr>
        <p:txBody>
          <a:bodyPr>
            <a:spAutoFit/>
          </a:bodyPr>
          <a:lstStyle/>
          <a:p>
            <a:pPr algn="ctr">
              <a:defRPr sz="1200" b="1" i="0" u="none" strike="noStrike" kern="1200" baseline="0">
                <a:solidFill>
                  <a:srgbClr val="4F504F"/>
                </a:solidFill>
                <a:latin typeface="+mn-lt"/>
                <a:ea typeface="+mn-ea"/>
                <a:cs typeface="+mn-cs"/>
              </a:defRPr>
            </a:pPr>
            <a:r>
              <a:rPr lang="fr-FR" sz="1200" b="1" u="sng" dirty="0">
                <a:solidFill>
                  <a:srgbClr val="4F504F"/>
                </a:solidFill>
                <a:latin typeface="+mn-lt"/>
                <a:cs typeface="+mn-cs"/>
              </a:rPr>
              <a:t>Taux de Rendement Annuels*</a:t>
            </a:r>
          </a:p>
        </p:txBody>
      </p:sp>
      <p:sp>
        <p:nvSpPr>
          <p:cNvPr id="13" name="TextBox 20"/>
          <p:cNvSpPr txBox="1"/>
          <p:nvPr/>
        </p:nvSpPr>
        <p:spPr>
          <a:xfrm>
            <a:off x="373063" y="1989138"/>
            <a:ext cx="4010025" cy="276999"/>
          </a:xfrm>
          <a:prstGeom prst="rect">
            <a:avLst/>
          </a:prstGeom>
          <a:noFill/>
        </p:spPr>
        <p:txBody>
          <a:bodyPr>
            <a:spAutoFit/>
          </a:bodyPr>
          <a:lstStyle>
            <a:defPPr>
              <a:defRPr lang="fr-FR"/>
            </a:defPPr>
            <a:lvl1pPr>
              <a:defRPr sz="1200" b="1"/>
            </a:lvl1pPr>
          </a:lstStyle>
          <a:p>
            <a:pPr fontAlgn="auto">
              <a:spcBef>
                <a:spcPts val="0"/>
              </a:spcBef>
              <a:spcAft>
                <a:spcPts val="0"/>
              </a:spcAft>
              <a:defRPr/>
            </a:pPr>
            <a:r>
              <a:rPr lang="fr-FR" dirty="0" smtClean="0">
                <a:solidFill>
                  <a:srgbClr val="4F504F"/>
                </a:solidFill>
                <a:latin typeface="Calibri"/>
                <a:cs typeface="+mn-cs"/>
              </a:rPr>
              <a:t>Simulations historiques réalisées sur </a:t>
            </a:r>
            <a:r>
              <a:rPr lang="fr-FR" dirty="0" err="1" smtClean="0">
                <a:solidFill>
                  <a:srgbClr val="4F504F"/>
                </a:solidFill>
                <a:latin typeface="Calibri"/>
                <a:cs typeface="+mn-cs"/>
              </a:rPr>
              <a:t>Helios</a:t>
            </a:r>
            <a:r>
              <a:rPr lang="fr-FR" dirty="0" smtClean="0">
                <a:solidFill>
                  <a:srgbClr val="4F504F"/>
                </a:solidFill>
                <a:latin typeface="Calibri"/>
                <a:cs typeface="+mn-cs"/>
              </a:rPr>
              <a:t> Avril 2028</a:t>
            </a:r>
            <a:endParaRPr lang="fr-FR" dirty="0">
              <a:solidFill>
                <a:srgbClr val="4F504F"/>
              </a:solidFill>
              <a:latin typeface="Calibri"/>
              <a:cs typeface="+mn-cs"/>
            </a:endParaRPr>
          </a:p>
        </p:txBody>
      </p:sp>
      <p:sp>
        <p:nvSpPr>
          <p:cNvPr id="15" name="TextBox 7"/>
          <p:cNvSpPr txBox="1"/>
          <p:nvPr/>
        </p:nvSpPr>
        <p:spPr>
          <a:xfrm>
            <a:off x="2720975" y="5364163"/>
            <a:ext cx="1754188" cy="230187"/>
          </a:xfrm>
          <a:prstGeom prst="rect">
            <a:avLst/>
          </a:prstGeom>
          <a:noFill/>
        </p:spPr>
        <p:txBody>
          <a:bodyPr>
            <a:spAutoFit/>
          </a:bodyPr>
          <a:lstStyle/>
          <a:p>
            <a:pPr algn="r" fontAlgn="auto">
              <a:spcBef>
                <a:spcPts val="0"/>
              </a:spcBef>
              <a:spcAft>
                <a:spcPts val="0"/>
              </a:spcAft>
              <a:defRPr/>
            </a:pPr>
            <a:r>
              <a:rPr lang="fr-FR" dirty="0">
                <a:solidFill>
                  <a:schemeClr val="accent2"/>
                </a:solidFill>
                <a:latin typeface="Calibri"/>
                <a:cs typeface="+mn-cs"/>
              </a:rPr>
              <a:t>Sources : Natixis, Bloomberg</a:t>
            </a:r>
          </a:p>
        </p:txBody>
      </p:sp>
      <p:sp>
        <p:nvSpPr>
          <p:cNvPr id="18" name="TextBox 14"/>
          <p:cNvSpPr txBox="1"/>
          <p:nvPr/>
        </p:nvSpPr>
        <p:spPr>
          <a:xfrm>
            <a:off x="180280" y="5594350"/>
            <a:ext cx="8712200" cy="327025"/>
          </a:xfrm>
          <a:prstGeom prst="rect">
            <a:avLst/>
          </a:prstGeom>
          <a:noFill/>
        </p:spPr>
        <p:txBody>
          <a:bodyPr lIns="0" tIns="0" rIns="0" bIns="0">
            <a:noAutofit/>
          </a:bodyPr>
          <a:lstStyle/>
          <a:p>
            <a:pPr fontAlgn="auto">
              <a:spcBef>
                <a:spcPts val="0"/>
              </a:spcBef>
              <a:spcAft>
                <a:spcPts val="0"/>
              </a:spcAft>
              <a:defRPr/>
            </a:pPr>
            <a:r>
              <a:rPr lang="fr-FR" sz="1000" i="1" dirty="0">
                <a:solidFill>
                  <a:schemeClr val="accent2"/>
                </a:solidFill>
              </a:rPr>
              <a:t>Les données </a:t>
            </a:r>
            <a:r>
              <a:rPr lang="fr-FR" sz="1000" i="1" dirty="0" smtClean="0">
                <a:solidFill>
                  <a:schemeClr val="accent2"/>
                </a:solidFill>
              </a:rPr>
              <a:t>historiques n’ont </a:t>
            </a:r>
            <a:r>
              <a:rPr lang="fr-FR" sz="1000" i="1" dirty="0">
                <a:solidFill>
                  <a:schemeClr val="accent2"/>
                </a:solidFill>
              </a:rPr>
              <a:t>qu’une valeur indicative et informative, l’objectif étant de décrire les performances passées. Elles ne préjugent en rien de résultats futurs. </a:t>
            </a:r>
            <a:endParaRPr lang="fr-FR" sz="1100" dirty="0">
              <a:solidFill>
                <a:schemeClr val="accent2"/>
              </a:solidFill>
            </a:endParaRPr>
          </a:p>
        </p:txBody>
      </p:sp>
      <p:sp>
        <p:nvSpPr>
          <p:cNvPr id="19" name="TextBox 21"/>
          <p:cNvSpPr txBox="1"/>
          <p:nvPr/>
        </p:nvSpPr>
        <p:spPr>
          <a:xfrm>
            <a:off x="4679950" y="1998736"/>
            <a:ext cx="4068514" cy="1430264"/>
          </a:xfrm>
          <a:prstGeom prst="rect">
            <a:avLst/>
          </a:prstGeom>
          <a:noFill/>
          <a:ln>
            <a:noFill/>
          </a:ln>
        </p:spPr>
        <p:txBody>
          <a:bodyPr lIns="72000" tIns="72000" rIns="72000" bIns="72000"/>
          <a:lstStyle/>
          <a:p>
            <a:pPr marL="285750" indent="-285750" fontAlgn="auto">
              <a:spcBef>
                <a:spcPts val="0"/>
              </a:spcBef>
              <a:spcAft>
                <a:spcPts val="0"/>
              </a:spcAft>
              <a:buFont typeface="Arial" panose="020B0604020202020204" pitchFamily="34" charset="0"/>
              <a:buChar char="•"/>
              <a:defRPr/>
            </a:pPr>
            <a:r>
              <a:rPr lang="fr-FR" sz="1400" dirty="0">
                <a:solidFill>
                  <a:schemeClr val="tx1"/>
                </a:solidFill>
                <a:latin typeface="Calibri"/>
                <a:cs typeface="+mn-cs"/>
              </a:rPr>
              <a:t>Dans </a:t>
            </a:r>
            <a:r>
              <a:rPr lang="fr-FR" sz="1400" b="1" dirty="0" smtClean="0">
                <a:solidFill>
                  <a:schemeClr val="tx1"/>
                </a:solidFill>
                <a:latin typeface="Calibri"/>
                <a:cs typeface="+mn-cs"/>
              </a:rPr>
              <a:t>74 %</a:t>
            </a:r>
            <a:r>
              <a:rPr lang="fr-FR" sz="1400" dirty="0" smtClean="0">
                <a:solidFill>
                  <a:schemeClr val="tx1"/>
                </a:solidFill>
                <a:latin typeface="Calibri"/>
                <a:cs typeface="+mn-cs"/>
              </a:rPr>
              <a:t> des cas, le </a:t>
            </a:r>
            <a:r>
              <a:rPr lang="fr-FR" sz="1400" dirty="0">
                <a:solidFill>
                  <a:schemeClr val="tx1"/>
                </a:solidFill>
                <a:latin typeface="Calibri"/>
                <a:cs typeface="+mn-cs"/>
              </a:rPr>
              <a:t>produit </a:t>
            </a:r>
            <a:r>
              <a:rPr lang="fr-FR" sz="1400" dirty="0" err="1" smtClean="0">
                <a:solidFill>
                  <a:schemeClr val="tx1"/>
                </a:solidFill>
                <a:latin typeface="Calibri"/>
                <a:cs typeface="+mn-cs"/>
              </a:rPr>
              <a:t>Helios</a:t>
            </a:r>
            <a:r>
              <a:rPr lang="fr-FR" sz="1400" dirty="0" smtClean="0">
                <a:solidFill>
                  <a:schemeClr val="tx1"/>
                </a:solidFill>
                <a:latin typeface="Calibri"/>
                <a:cs typeface="+mn-cs"/>
              </a:rPr>
              <a:t> Avril 2028 aurait été </a:t>
            </a:r>
            <a:r>
              <a:rPr lang="fr-FR" sz="1400" dirty="0">
                <a:solidFill>
                  <a:schemeClr val="tx1"/>
                </a:solidFill>
                <a:latin typeface="Calibri"/>
                <a:cs typeface="+mn-cs"/>
              </a:rPr>
              <a:t>remboursé à mi-parcours à </a:t>
            </a:r>
            <a:r>
              <a:rPr lang="fr-FR" sz="1400" b="1" dirty="0" smtClean="0">
                <a:solidFill>
                  <a:schemeClr val="tx1"/>
                </a:solidFill>
                <a:latin typeface="Calibri"/>
                <a:cs typeface="+mn-cs"/>
              </a:rPr>
              <a:t>125 %</a:t>
            </a:r>
          </a:p>
          <a:p>
            <a:pPr marL="285750" indent="-285750" fontAlgn="auto">
              <a:spcBef>
                <a:spcPts val="0"/>
              </a:spcBef>
              <a:spcAft>
                <a:spcPts val="0"/>
              </a:spcAft>
              <a:buFont typeface="Arial" panose="020B0604020202020204" pitchFamily="34" charset="0"/>
              <a:buChar char="•"/>
              <a:defRPr/>
            </a:pPr>
            <a:r>
              <a:rPr lang="fr-FR" sz="1400" dirty="0" smtClean="0">
                <a:solidFill>
                  <a:schemeClr val="tx1"/>
                </a:solidFill>
                <a:latin typeface="Calibri"/>
                <a:cs typeface="+mn-cs"/>
              </a:rPr>
              <a:t>Dans </a:t>
            </a:r>
            <a:r>
              <a:rPr lang="fr-FR" sz="1400" b="1" dirty="0" smtClean="0">
                <a:solidFill>
                  <a:schemeClr val="tx1"/>
                </a:solidFill>
                <a:latin typeface="Calibri"/>
                <a:cs typeface="+mn-cs"/>
              </a:rPr>
              <a:t>97 %</a:t>
            </a:r>
            <a:r>
              <a:rPr lang="fr-FR" sz="1400" dirty="0" smtClean="0">
                <a:solidFill>
                  <a:schemeClr val="tx1"/>
                </a:solidFill>
                <a:latin typeface="Calibri"/>
                <a:cs typeface="+mn-cs"/>
              </a:rPr>
              <a:t> </a:t>
            </a:r>
            <a:r>
              <a:rPr lang="fr-FR" sz="1400" dirty="0">
                <a:solidFill>
                  <a:schemeClr val="tx1"/>
                </a:solidFill>
                <a:latin typeface="Calibri"/>
                <a:cs typeface="+mn-cs"/>
              </a:rPr>
              <a:t>des cas, le produit </a:t>
            </a:r>
            <a:r>
              <a:rPr lang="fr-FR" sz="1400" dirty="0" smtClean="0">
                <a:solidFill>
                  <a:schemeClr val="tx1"/>
                </a:solidFill>
                <a:latin typeface="Calibri"/>
                <a:cs typeface="+mn-cs"/>
              </a:rPr>
              <a:t>aurait </a:t>
            </a:r>
            <a:r>
              <a:rPr lang="fr-FR" sz="1400" dirty="0">
                <a:solidFill>
                  <a:schemeClr val="tx1"/>
                </a:solidFill>
                <a:latin typeface="Calibri"/>
                <a:cs typeface="+mn-cs"/>
              </a:rPr>
              <a:t>été remboursé au-dessus de 100 % à </a:t>
            </a:r>
            <a:r>
              <a:rPr lang="fr-FR" sz="1400" dirty="0" smtClean="0">
                <a:solidFill>
                  <a:schemeClr val="tx1"/>
                </a:solidFill>
                <a:latin typeface="Calibri"/>
                <a:cs typeface="+mn-cs"/>
              </a:rPr>
              <a:t>maturité</a:t>
            </a:r>
          </a:p>
          <a:p>
            <a:pPr marL="285750" indent="-285750" fontAlgn="auto">
              <a:spcBef>
                <a:spcPts val="0"/>
              </a:spcBef>
              <a:spcAft>
                <a:spcPts val="0"/>
              </a:spcAft>
              <a:buFont typeface="Arial" panose="020B0604020202020204" pitchFamily="34" charset="0"/>
              <a:buChar char="•"/>
              <a:defRPr/>
            </a:pPr>
            <a:r>
              <a:rPr lang="fr-FR" sz="1400" dirty="0" smtClean="0">
                <a:solidFill>
                  <a:schemeClr val="tx1"/>
                </a:solidFill>
                <a:latin typeface="Calibri"/>
                <a:cs typeface="+mn-cs"/>
              </a:rPr>
              <a:t>Dans </a:t>
            </a:r>
            <a:r>
              <a:rPr lang="fr-FR" sz="1400" b="1" dirty="0" smtClean="0">
                <a:solidFill>
                  <a:schemeClr val="tx1"/>
                </a:solidFill>
                <a:latin typeface="Calibri"/>
                <a:cs typeface="+mn-cs"/>
              </a:rPr>
              <a:t>3 %</a:t>
            </a:r>
            <a:r>
              <a:rPr lang="fr-FR" sz="1400" dirty="0" smtClean="0">
                <a:solidFill>
                  <a:schemeClr val="tx1"/>
                </a:solidFill>
                <a:latin typeface="Calibri"/>
                <a:cs typeface="+mn-cs"/>
              </a:rPr>
              <a:t> des cas, l’investisseur aurait subi une perte en capital.</a:t>
            </a:r>
            <a:endParaRPr lang="fr-FR" sz="1400" dirty="0">
              <a:solidFill>
                <a:schemeClr val="tx1"/>
              </a:solidFill>
              <a:latin typeface="Calibri"/>
              <a:cs typeface="+mn-cs"/>
            </a:endParaRPr>
          </a:p>
        </p:txBody>
      </p:sp>
      <p:sp>
        <p:nvSpPr>
          <p:cNvPr id="16" name="Rectangle 15"/>
          <p:cNvSpPr/>
          <p:nvPr/>
        </p:nvSpPr>
        <p:spPr>
          <a:xfrm>
            <a:off x="102526" y="5877272"/>
            <a:ext cx="8933969" cy="461665"/>
          </a:xfrm>
          <a:prstGeom prst="rect">
            <a:avLst/>
          </a:prstGeom>
        </p:spPr>
        <p:txBody>
          <a:bodyPr wrap="square">
            <a:spAutoFit/>
          </a:bodyPr>
          <a:lstStyle/>
          <a:p>
            <a:r>
              <a:rPr lang="fr-FR" sz="800" i="1" dirty="0" smtClean="0">
                <a:solidFill>
                  <a:schemeClr val="tx1"/>
                </a:solidFill>
              </a:rPr>
              <a:t>*TRA: </a:t>
            </a:r>
            <a:r>
              <a:rPr lang="fr-FR" sz="800" i="1" dirty="0">
                <a:solidFill>
                  <a:schemeClr val="tx1"/>
                </a:solidFill>
              </a:rPr>
              <a:t>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endParaRPr lang="fr-FR" sz="800" b="1" i="1" dirty="0">
              <a:solidFill>
                <a:schemeClr val="tx1"/>
              </a:solidFill>
            </a:endParaRPr>
          </a:p>
        </p:txBody>
      </p:sp>
    </p:spTree>
    <p:extLst>
      <p:ext uri="{BB962C8B-B14F-4D97-AF65-F5344CB8AC3E}">
        <p14:creationId xmlns:p14="http://schemas.microsoft.com/office/powerpoint/2010/main" val="3564770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pPr>
              <a:defRPr/>
            </a:pPr>
            <a:r>
              <a:rPr lang="fr-FR" sz="2600" dirty="0" smtClean="0">
                <a:solidFill>
                  <a:schemeClr val="accent6">
                    <a:lumMod val="50000"/>
                  </a:schemeClr>
                </a:solidFill>
              </a:rPr>
              <a:t>Partie 3 - Caractéristiques d’</a:t>
            </a:r>
            <a:r>
              <a:rPr lang="fr-FR" sz="2600" dirty="0" err="1" smtClean="0">
                <a:solidFill>
                  <a:schemeClr val="accent6">
                    <a:lumMod val="50000"/>
                  </a:schemeClr>
                </a:solidFill>
              </a:rPr>
              <a:t>Helios</a:t>
            </a:r>
            <a:r>
              <a:rPr lang="fr-FR" sz="2600" dirty="0" smtClean="0">
                <a:solidFill>
                  <a:schemeClr val="accent6">
                    <a:lumMod val="50000"/>
                  </a:schemeClr>
                </a:solidFill>
              </a:rPr>
              <a:t> Avril 2028</a:t>
            </a:r>
            <a:endParaRPr lang="fr-FR" sz="2600" dirty="0">
              <a:solidFill>
                <a:schemeClr val="accent6">
                  <a:lumMod val="50000"/>
                </a:schemeClr>
              </a:solidFill>
            </a:endParaRPr>
          </a:p>
        </p:txBody>
      </p:sp>
      <p:sp>
        <p:nvSpPr>
          <p:cNvPr id="6" name="Espace réservé du texte 5"/>
          <p:cNvSpPr>
            <a:spLocks noGrp="1"/>
          </p:cNvSpPr>
          <p:nvPr>
            <p:ph type="body" idx="1"/>
          </p:nvPr>
        </p:nvSpPr>
        <p:spPr>
          <a:xfrm>
            <a:off x="693738" y="3357562"/>
            <a:ext cx="7772400" cy="2015653"/>
          </a:xfrm>
        </p:spPr>
        <p:txBody>
          <a:bodyPr/>
          <a:lstStyle/>
          <a:p>
            <a:pPr marL="342900" indent="-342900" algn="l">
              <a:buFont typeface="Arial" pitchFamily="34" charset="0"/>
              <a:buChar char="•"/>
              <a:defRPr/>
            </a:pPr>
            <a:r>
              <a:rPr lang="fr-FR" altLang="fr-FR" sz="1400" dirty="0" smtClean="0">
                <a:latin typeface="Helvetica" pitchFamily="34" charset="0"/>
                <a:cs typeface="Helvetica" pitchFamily="34" charset="0"/>
              </a:rPr>
              <a:t>Caractéristiques</a:t>
            </a:r>
            <a:endParaRPr lang="fr-FR" altLang="fr-FR" sz="1400" dirty="0">
              <a:latin typeface="Helvetica" pitchFamily="34" charset="0"/>
              <a:cs typeface="Helvetica" pitchFamily="34" charset="0"/>
            </a:endParaRPr>
          </a:p>
          <a:p>
            <a:pPr marL="342900" indent="-342900" algn="l">
              <a:buFont typeface="Arial" pitchFamily="34" charset="0"/>
              <a:buChar char="•"/>
              <a:defRPr/>
            </a:pPr>
            <a:r>
              <a:rPr lang="fr-FR" altLang="fr-FR" sz="1400" dirty="0" smtClean="0">
                <a:latin typeface="Helvetica" pitchFamily="34" charset="0"/>
                <a:cs typeface="Helvetica" pitchFamily="34" charset="0"/>
              </a:rPr>
              <a:t>Conflits </a:t>
            </a:r>
            <a:r>
              <a:rPr lang="fr-FR" altLang="fr-FR" sz="1400" dirty="0">
                <a:latin typeface="Helvetica" pitchFamily="34" charset="0"/>
                <a:cs typeface="Helvetica" pitchFamily="34" charset="0"/>
              </a:rPr>
              <a:t>d’intérêts potentiels</a:t>
            </a:r>
          </a:p>
          <a:p>
            <a:pPr marL="342900" indent="-342900" algn="l">
              <a:buFont typeface="Arial" pitchFamily="34" charset="0"/>
              <a:buChar char="•"/>
              <a:defRPr/>
            </a:pPr>
            <a:r>
              <a:rPr lang="fr-FR" altLang="fr-FR" sz="1400" dirty="0" smtClean="0">
                <a:latin typeface="Helvetica" pitchFamily="34" charset="0"/>
                <a:cs typeface="Helvetica" pitchFamily="34" charset="0"/>
              </a:rPr>
              <a:t>Avantages / Inconvénients / Facteurs </a:t>
            </a:r>
            <a:r>
              <a:rPr lang="fr-FR" altLang="fr-FR" sz="1400" dirty="0">
                <a:latin typeface="Helvetica" pitchFamily="34" charset="0"/>
                <a:cs typeface="Helvetica" pitchFamily="34" charset="0"/>
              </a:rPr>
              <a:t>de </a:t>
            </a:r>
            <a:r>
              <a:rPr lang="fr-FR" altLang="fr-FR" sz="1400" dirty="0" smtClean="0">
                <a:latin typeface="Helvetica" pitchFamily="34" charset="0"/>
                <a:cs typeface="Helvetica" pitchFamily="34" charset="0"/>
              </a:rPr>
              <a:t>risques</a:t>
            </a:r>
            <a:endParaRPr lang="fr-FR" altLang="fr-FR" sz="1400" dirty="0">
              <a:latin typeface="Helvetica" pitchFamily="34" charset="0"/>
              <a:cs typeface="Helvetica" pitchFamily="34" charset="0"/>
            </a:endParaRPr>
          </a:p>
          <a:p>
            <a:pPr>
              <a:defRPr/>
            </a:pPr>
            <a:endParaRPr lang="fr-FR" sz="1400" dirty="0"/>
          </a:p>
        </p:txBody>
      </p:sp>
      <p:sp>
        <p:nvSpPr>
          <p:cNvPr id="50182"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6A04C2FE-195E-4BA7-A66F-852ADC09E325}" type="slidenum">
              <a:rPr lang="fr-FR" altLang="fr-FR" sz="1000" smtClean="0">
                <a:solidFill>
                  <a:srgbClr val="979797"/>
                </a:solidFill>
              </a:rPr>
              <a:pPr eaLnBrk="1" hangingPunct="1">
                <a:spcBef>
                  <a:spcPct val="0"/>
                </a:spcBef>
                <a:buClrTx/>
                <a:buSzTx/>
                <a:buFontTx/>
                <a:buNone/>
              </a:pPr>
              <a:t>19</a:t>
            </a:fld>
            <a:endParaRPr lang="fr-FR" altLang="fr-FR" sz="1000" smtClean="0">
              <a:solidFill>
                <a:srgbClr val="979797"/>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r>
              <a:rPr lang="fr-FR" altLang="fr-FR" sz="1500" b="1" dirty="0">
                <a:solidFill>
                  <a:schemeClr val="tx1"/>
                </a:solidFill>
              </a:rPr>
              <a:t>Caractéristiques de </a:t>
            </a:r>
            <a:r>
              <a:rPr lang="fr-FR" altLang="fr-FR" sz="1500" b="1" dirty="0" smtClean="0">
                <a:solidFill>
                  <a:schemeClr val="tx1"/>
                </a:solidFill>
              </a:rPr>
              <a:t>l’instrument financier</a:t>
            </a:r>
            <a:endParaRPr lang="fr-FR" altLang="fr-FR" sz="1500" b="1" dirty="0">
              <a:solidFill>
                <a:schemeClr val="tx1"/>
              </a:solidFill>
            </a:endParaRPr>
          </a:p>
        </p:txBody>
      </p:sp>
      <p:sp>
        <p:nvSpPr>
          <p:cNvPr id="2" name="Titre 1"/>
          <p:cNvSpPr>
            <a:spLocks noGrp="1"/>
          </p:cNvSpPr>
          <p:nvPr>
            <p:ph type="title"/>
          </p:nvPr>
        </p:nvSpPr>
        <p:spPr/>
        <p:txBody>
          <a:bodyPr/>
          <a:lstStyle/>
          <a:p>
            <a:pPr>
              <a:defRPr/>
            </a:pPr>
            <a:r>
              <a:rPr lang="fr-FR" dirty="0" smtClean="0">
                <a:solidFill>
                  <a:schemeClr val="accent6">
                    <a:lumMod val="50000"/>
                  </a:schemeClr>
                </a:solidFill>
              </a:rPr>
              <a:t>Caractéristiques</a:t>
            </a:r>
            <a:endParaRPr lang="fr-FR" dirty="0">
              <a:solidFill>
                <a:schemeClr val="accent6">
                  <a:lumMod val="50000"/>
                </a:schemeClr>
              </a:solidFill>
            </a:endParaRPr>
          </a:p>
        </p:txBody>
      </p:sp>
      <p:sp>
        <p:nvSpPr>
          <p:cNvPr id="51205" name="Espace réservé du contenu 2"/>
          <p:cNvSpPr>
            <a:spLocks noGrp="1"/>
          </p:cNvSpPr>
          <p:nvPr>
            <p:ph idx="1"/>
          </p:nvPr>
        </p:nvSpPr>
        <p:spPr>
          <a:xfrm>
            <a:off x="250824" y="1997993"/>
            <a:ext cx="8435975" cy="3951287"/>
          </a:xfrm>
        </p:spPr>
        <p:txBody>
          <a:bodyPr>
            <a:normAutofit fontScale="92500" lnSpcReduction="10000"/>
          </a:bodyPr>
          <a:lstStyle/>
          <a:p>
            <a:pPr lvl="1"/>
            <a:r>
              <a:rPr lang="fr-FR" altLang="fr-FR" sz="1100" b="1" dirty="0" smtClean="0">
                <a:solidFill>
                  <a:schemeClr val="tx1"/>
                </a:solidFill>
                <a:latin typeface="Helvetica" pitchFamily="34" charset="0"/>
                <a:cs typeface="Arial" pitchFamily="34" charset="0"/>
              </a:rPr>
              <a:t>Forme juridique </a:t>
            </a:r>
            <a:r>
              <a:rPr lang="fr-FR" altLang="fr-FR" sz="1100" dirty="0" smtClean="0">
                <a:solidFill>
                  <a:schemeClr val="tx1"/>
                </a:solidFill>
                <a:latin typeface="Helvetica" pitchFamily="34" charset="0"/>
                <a:cs typeface="Arial" pitchFamily="34" charset="0"/>
              </a:rPr>
              <a:t>: Obligation de droit français présentant un risque de perte en capital en cours de vie et à l’échéance</a:t>
            </a:r>
          </a:p>
          <a:p>
            <a:pPr lvl="1"/>
            <a:r>
              <a:rPr lang="fr-FR" altLang="fr-FR" sz="1100" b="1" dirty="0" smtClean="0">
                <a:solidFill>
                  <a:schemeClr val="tx1"/>
                </a:solidFill>
                <a:latin typeface="Helvetica" pitchFamily="34" charset="0"/>
                <a:cs typeface="Helvetica" pitchFamily="34" charset="0"/>
              </a:rPr>
              <a:t>Protection du capital </a:t>
            </a:r>
            <a:r>
              <a:rPr lang="fr-FR" altLang="fr-FR" sz="1100" dirty="0" smtClean="0">
                <a:solidFill>
                  <a:schemeClr val="tx1"/>
                </a:solidFill>
                <a:latin typeface="Helvetica" pitchFamily="34" charset="0"/>
                <a:cs typeface="Helvetica" pitchFamily="34" charset="0"/>
              </a:rPr>
              <a:t>: Risque de perte en capital de 10% à l’échéance</a:t>
            </a:r>
          </a:p>
          <a:p>
            <a:pPr lvl="1"/>
            <a:r>
              <a:rPr lang="fr-FR" altLang="fr-FR" sz="1100" b="1" dirty="0" smtClean="0">
                <a:solidFill>
                  <a:schemeClr val="tx1"/>
                </a:solidFill>
                <a:latin typeface="Helvetica" pitchFamily="34" charset="0"/>
                <a:cs typeface="Arial" pitchFamily="34" charset="0"/>
              </a:rPr>
              <a:t>Emetteur</a:t>
            </a:r>
            <a:r>
              <a:rPr lang="fr-FR" altLang="fr-FR" sz="1100" dirty="0" smtClean="0">
                <a:solidFill>
                  <a:schemeClr val="tx1"/>
                </a:solidFill>
                <a:latin typeface="Helvetica" pitchFamily="34" charset="0"/>
                <a:cs typeface="Arial" pitchFamily="34" charset="0"/>
              </a:rPr>
              <a:t> : </a:t>
            </a:r>
            <a:r>
              <a:rPr lang="fr-FR" altLang="fr-FR" sz="1100" dirty="0" smtClean="0">
                <a:solidFill>
                  <a:schemeClr val="tx1"/>
                </a:solidFill>
                <a:latin typeface="Helvetica" pitchFamily="34" charset="0"/>
                <a:cs typeface="Helvetica" pitchFamily="34" charset="0"/>
              </a:rPr>
              <a:t>Natixis</a:t>
            </a:r>
            <a:r>
              <a:rPr lang="fr-FR" altLang="fr-FR" sz="1100" baseline="30000" dirty="0" smtClean="0">
                <a:solidFill>
                  <a:schemeClr val="tx1"/>
                </a:solidFill>
                <a:latin typeface="Helvetica" pitchFamily="34" charset="0"/>
                <a:cs typeface="Helvetica" pitchFamily="34" charset="0"/>
              </a:rPr>
              <a:t>1</a:t>
            </a:r>
            <a:r>
              <a:rPr lang="fr-FR" altLang="fr-FR" sz="1100" b="1" dirty="0" smtClean="0">
                <a:solidFill>
                  <a:schemeClr val="tx1"/>
                </a:solidFill>
                <a:latin typeface="Helvetica" pitchFamily="34" charset="0"/>
                <a:cs typeface="Helvetica" pitchFamily="34" charset="0"/>
              </a:rPr>
              <a:t> </a:t>
            </a:r>
            <a:r>
              <a:rPr lang="fr-FR" altLang="fr-FR" sz="1100" dirty="0" smtClean="0">
                <a:solidFill>
                  <a:schemeClr val="tx1"/>
                </a:solidFill>
                <a:latin typeface="Helvetica" pitchFamily="34" charset="0"/>
                <a:cs typeface="Helvetica" pitchFamily="34" charset="0"/>
              </a:rPr>
              <a:t>(notation au 7 novembre 2017: S&amp;P : A / Moody’s : A2 / </a:t>
            </a:r>
            <a:r>
              <a:rPr lang="fr-FR" altLang="fr-FR" sz="1100" dirty="0" err="1" smtClean="0">
                <a:solidFill>
                  <a:schemeClr val="tx1"/>
                </a:solidFill>
                <a:latin typeface="Helvetica" pitchFamily="34" charset="0"/>
                <a:cs typeface="Helvetica" pitchFamily="34" charset="0"/>
              </a:rPr>
              <a:t>Fitch</a:t>
            </a:r>
            <a:r>
              <a:rPr lang="fr-FR" altLang="fr-FR" sz="1100" dirty="0" smtClean="0">
                <a:solidFill>
                  <a:schemeClr val="tx1"/>
                </a:solidFill>
                <a:latin typeface="Helvetica" pitchFamily="34" charset="0"/>
                <a:cs typeface="Helvetica" pitchFamily="34" charset="0"/>
              </a:rPr>
              <a:t> : A)</a:t>
            </a:r>
          </a:p>
          <a:p>
            <a:pPr lvl="1"/>
            <a:r>
              <a:rPr lang="fr-FR" altLang="fr-FR" sz="1100" b="1" dirty="0" smtClean="0">
                <a:solidFill>
                  <a:schemeClr val="tx1"/>
                </a:solidFill>
                <a:latin typeface="Helvetica" pitchFamily="34" charset="0"/>
                <a:cs typeface="Helvetica" pitchFamily="34" charset="0"/>
              </a:rPr>
              <a:t>Devise</a:t>
            </a:r>
            <a:r>
              <a:rPr lang="fr-FR" altLang="fr-FR" sz="1100" dirty="0" smtClean="0">
                <a:solidFill>
                  <a:schemeClr val="tx1"/>
                </a:solidFill>
                <a:latin typeface="Helvetica" pitchFamily="34" charset="0"/>
                <a:cs typeface="Helvetica" pitchFamily="34" charset="0"/>
              </a:rPr>
              <a:t> : Euro (€)</a:t>
            </a:r>
          </a:p>
          <a:p>
            <a:pPr lvl="1"/>
            <a:r>
              <a:rPr lang="fr-FR" altLang="fr-FR" sz="1100" b="1" dirty="0" smtClean="0">
                <a:solidFill>
                  <a:schemeClr val="tx1"/>
                </a:solidFill>
                <a:latin typeface="Helvetica" pitchFamily="34" charset="0"/>
                <a:cs typeface="Helvetica" pitchFamily="34" charset="0"/>
              </a:rPr>
              <a:t>Sous-jacent </a:t>
            </a:r>
            <a:r>
              <a:rPr lang="fr-FR" altLang="fr-FR" sz="1100" dirty="0" smtClean="0">
                <a:solidFill>
                  <a:schemeClr val="tx1"/>
                </a:solidFill>
                <a:latin typeface="Helvetica" pitchFamily="34" charset="0"/>
                <a:cs typeface="Helvetica" pitchFamily="34" charset="0"/>
              </a:rPr>
              <a:t>: Indice Euro </a:t>
            </a:r>
            <a:r>
              <a:rPr lang="fr-FR" altLang="fr-FR" sz="1100" dirty="0" err="1" smtClean="0">
                <a:solidFill>
                  <a:schemeClr val="tx1"/>
                </a:solidFill>
                <a:latin typeface="Helvetica" pitchFamily="34" charset="0"/>
                <a:cs typeface="Helvetica" pitchFamily="34" charset="0"/>
              </a:rPr>
              <a:t>iSTOXX</a:t>
            </a:r>
            <a:r>
              <a:rPr lang="fr-FR" sz="1100" baseline="30000" dirty="0" smtClean="0"/>
              <a:t>® </a:t>
            </a:r>
            <a:r>
              <a:rPr lang="fr-FR" altLang="fr-FR" sz="1100" dirty="0" smtClean="0">
                <a:solidFill>
                  <a:schemeClr val="tx1"/>
                </a:solidFill>
                <a:latin typeface="Helvetica" pitchFamily="34" charset="0"/>
                <a:cs typeface="Helvetica" pitchFamily="34" charset="0"/>
              </a:rPr>
              <a:t>70 EWD5 (code Bloomberg : ISX70D5 Index, code ISIN : </a:t>
            </a:r>
            <a:r>
              <a:rPr lang="fr-FR" altLang="fr-FR" sz="1100" dirty="0">
                <a:solidFill>
                  <a:schemeClr val="tx1"/>
                </a:solidFill>
                <a:latin typeface="Helvetica" pitchFamily="34" charset="0"/>
                <a:cs typeface="Helvetica" pitchFamily="34" charset="0"/>
              </a:rPr>
              <a:t>CH0321427582). </a:t>
            </a:r>
            <a:r>
              <a:rPr lang="fr-FR" altLang="fr-FR" sz="1100" dirty="0" smtClean="0">
                <a:solidFill>
                  <a:schemeClr val="tx1"/>
                </a:solidFill>
                <a:latin typeface="Helvetica" pitchFamily="34" charset="0"/>
                <a:cs typeface="Helvetica" pitchFamily="34" charset="0"/>
              </a:rPr>
              <a:t>Il </a:t>
            </a:r>
            <a:r>
              <a:rPr lang="fr-FR" sz="1100" dirty="0" smtClean="0">
                <a:solidFill>
                  <a:schemeClr val="tx1"/>
                </a:solidFill>
              </a:rPr>
              <a:t>est </a:t>
            </a:r>
            <a:r>
              <a:rPr lang="fr-FR" sz="1100" dirty="0">
                <a:solidFill>
                  <a:schemeClr val="tx1"/>
                </a:solidFill>
              </a:rPr>
              <a:t>calculé de la façon suivante : en ajoutant tous les dividendes nets (versés par l’indice au fil de l’eau tout le long de la vie du produit) puis en soustrayant 5% par </a:t>
            </a:r>
            <a:r>
              <a:rPr lang="fr-FR" sz="1100" dirty="0" smtClean="0">
                <a:solidFill>
                  <a:schemeClr val="tx1"/>
                </a:solidFill>
              </a:rPr>
              <a:t>an, sur une base quotidienne.</a:t>
            </a:r>
            <a:r>
              <a:rPr lang="fr-FR" sz="1100" dirty="0">
                <a:solidFill>
                  <a:schemeClr val="tx1"/>
                </a:solidFill>
              </a:rPr>
              <a:t> </a:t>
            </a:r>
            <a:endParaRPr lang="fr-FR" altLang="fr-FR" sz="1100" dirty="0" smtClean="0">
              <a:solidFill>
                <a:schemeClr val="tx1"/>
              </a:solidFill>
              <a:latin typeface="Helvetica" pitchFamily="34" charset="0"/>
              <a:cs typeface="Helvetica" pitchFamily="34" charset="0"/>
            </a:endParaRPr>
          </a:p>
          <a:p>
            <a:pPr lvl="1"/>
            <a:r>
              <a:rPr lang="fr-FR" altLang="fr-FR" sz="1100" b="1" dirty="0" smtClean="0">
                <a:solidFill>
                  <a:schemeClr val="tx1"/>
                </a:solidFill>
                <a:latin typeface="Helvetica" pitchFamily="34" charset="0"/>
                <a:cs typeface="Helvetica" pitchFamily="34" charset="0"/>
              </a:rPr>
              <a:t>Code ISIN </a:t>
            </a:r>
            <a:r>
              <a:rPr lang="fr-FR" altLang="fr-FR" sz="1100" dirty="0" smtClean="0">
                <a:solidFill>
                  <a:schemeClr val="tx1"/>
                </a:solidFill>
                <a:latin typeface="Helvetica" pitchFamily="34" charset="0"/>
                <a:cs typeface="Helvetica" pitchFamily="34" charset="0"/>
              </a:rPr>
              <a:t>: </a:t>
            </a:r>
            <a:r>
              <a:rPr lang="fr-FR" altLang="fr-FR" sz="1100" dirty="0">
                <a:solidFill>
                  <a:schemeClr val="tx1"/>
                </a:solidFill>
                <a:latin typeface="Helvetica" pitchFamily="34" charset="0"/>
                <a:cs typeface="Helvetica" pitchFamily="34" charset="0"/>
              </a:rPr>
              <a:t>FR0013297389</a:t>
            </a:r>
          </a:p>
          <a:p>
            <a:pPr lvl="1"/>
            <a:r>
              <a:rPr lang="fr-FR" altLang="fr-FR" sz="1100" b="1" dirty="0" smtClean="0">
                <a:solidFill>
                  <a:schemeClr val="tx1"/>
                </a:solidFill>
                <a:latin typeface="Helvetica" pitchFamily="34" charset="0"/>
                <a:cs typeface="Arial" pitchFamily="34" charset="0"/>
              </a:rPr>
              <a:t>Période de souscription :</a:t>
            </a:r>
            <a:r>
              <a:rPr lang="fr-FR" altLang="fr-FR" sz="1100" dirty="0" smtClean="0">
                <a:solidFill>
                  <a:schemeClr val="tx1"/>
                </a:solidFill>
                <a:latin typeface="Helvetica" pitchFamily="34" charset="0"/>
                <a:cs typeface="Arial" pitchFamily="34" charset="0"/>
              </a:rPr>
              <a:t> du 9 janvier 2018 (9h00) au 29 mars 2018 (17h00)</a:t>
            </a:r>
          </a:p>
          <a:p>
            <a:pPr lvl="1"/>
            <a:r>
              <a:rPr lang="fr-FR" altLang="fr-FR" sz="1100" b="1" dirty="0" smtClean="0">
                <a:solidFill>
                  <a:schemeClr val="tx1"/>
                </a:solidFill>
                <a:latin typeface="Helvetica" pitchFamily="34" charset="0"/>
                <a:cs typeface="Helvetica" pitchFamily="34" charset="0"/>
              </a:rPr>
              <a:t>Valeur Nominale et montant minimum de souscription </a:t>
            </a:r>
            <a:r>
              <a:rPr lang="fr-FR" altLang="fr-FR" sz="1100" dirty="0" smtClean="0">
                <a:solidFill>
                  <a:schemeClr val="tx1"/>
                </a:solidFill>
                <a:latin typeface="Helvetica" pitchFamily="34" charset="0"/>
                <a:cs typeface="Helvetica" pitchFamily="34" charset="0"/>
              </a:rPr>
              <a:t>: 100 € (brut de frais)</a:t>
            </a:r>
          </a:p>
          <a:p>
            <a:pPr lvl="1"/>
            <a:r>
              <a:rPr lang="fr-FR" altLang="fr-FR" sz="1100" b="1" dirty="0" smtClean="0">
                <a:solidFill>
                  <a:schemeClr val="tx1"/>
                </a:solidFill>
                <a:latin typeface="Helvetica" pitchFamily="34" charset="0"/>
                <a:cs typeface="Helvetica" pitchFamily="34" charset="0"/>
              </a:rPr>
              <a:t>Prix d’Emission </a:t>
            </a:r>
            <a:r>
              <a:rPr lang="fr-FR" altLang="fr-FR" sz="1100" dirty="0" smtClean="0">
                <a:solidFill>
                  <a:schemeClr val="tx1"/>
                </a:solidFill>
                <a:latin typeface="Helvetica" pitchFamily="34" charset="0"/>
                <a:cs typeface="Helvetica" pitchFamily="34" charset="0"/>
              </a:rPr>
              <a:t>: 100 %</a:t>
            </a:r>
            <a:endParaRPr lang="fr-FR" altLang="fr-FR" sz="1100" dirty="0" smtClean="0">
              <a:solidFill>
                <a:schemeClr val="tx1"/>
              </a:solidFill>
              <a:latin typeface="Helvetica" pitchFamily="34" charset="0"/>
              <a:cs typeface="Arial" pitchFamily="34" charset="0"/>
            </a:endParaRPr>
          </a:p>
          <a:p>
            <a:pPr lvl="1"/>
            <a:r>
              <a:rPr lang="fr-FR" altLang="fr-FR" sz="1100" b="1" dirty="0" smtClean="0">
                <a:solidFill>
                  <a:schemeClr val="tx1"/>
                </a:solidFill>
                <a:latin typeface="Helvetica" pitchFamily="34" charset="0"/>
                <a:cs typeface="Times New Roman" pitchFamily="18" charset="0"/>
              </a:rPr>
              <a:t>Commission de souscription</a:t>
            </a:r>
            <a:r>
              <a:rPr lang="fr-FR" altLang="fr-FR" sz="1100" dirty="0" smtClean="0">
                <a:solidFill>
                  <a:schemeClr val="tx1"/>
                </a:solidFill>
                <a:latin typeface="Helvetica" pitchFamily="34" charset="0"/>
                <a:cs typeface="Times New Roman" pitchFamily="18" charset="0"/>
              </a:rPr>
              <a:t> : </a:t>
            </a:r>
            <a:r>
              <a:rPr lang="fr-FR" altLang="fr-FR" sz="1100" dirty="0">
                <a:solidFill>
                  <a:schemeClr val="tx1"/>
                </a:solidFill>
                <a:latin typeface="Helvetica" pitchFamily="34" charset="0"/>
                <a:cs typeface="Times New Roman" pitchFamily="18" charset="0"/>
              </a:rPr>
              <a:t>Néant, </a:t>
            </a:r>
            <a:r>
              <a:rPr lang="fr-FR" altLang="fr-FR" sz="1100" dirty="0" smtClean="0">
                <a:solidFill>
                  <a:schemeClr val="tx1"/>
                </a:solidFill>
                <a:latin typeface="Helvetica" pitchFamily="34" charset="0"/>
                <a:cs typeface="Times New Roman" pitchFamily="18" charset="0"/>
              </a:rPr>
              <a:t>hors </a:t>
            </a:r>
            <a:r>
              <a:rPr lang="fr-FR" altLang="fr-FR" sz="1100" dirty="0">
                <a:solidFill>
                  <a:schemeClr val="tx1"/>
                </a:solidFill>
                <a:latin typeface="Helvetica" pitchFamily="34" charset="0"/>
                <a:cs typeface="Times New Roman" pitchFamily="18" charset="0"/>
              </a:rPr>
              <a:t>frais sur </a:t>
            </a:r>
            <a:r>
              <a:rPr lang="fr-FR" altLang="fr-FR" sz="1100" dirty="0" smtClean="0">
                <a:solidFill>
                  <a:schemeClr val="tx1"/>
                </a:solidFill>
                <a:latin typeface="Helvetica" pitchFamily="34" charset="0"/>
                <a:cs typeface="Times New Roman" pitchFamily="18" charset="0"/>
              </a:rPr>
              <a:t>versements dans </a:t>
            </a:r>
            <a:r>
              <a:rPr lang="fr-FR" altLang="fr-FR" sz="1100" dirty="0">
                <a:solidFill>
                  <a:schemeClr val="tx1"/>
                </a:solidFill>
                <a:latin typeface="Helvetica" pitchFamily="34" charset="0"/>
                <a:cs typeface="Times New Roman" pitchFamily="18" charset="0"/>
              </a:rPr>
              <a:t>le cadre d’un contrat d’assurance vie ou de capitalisation </a:t>
            </a:r>
            <a:endParaRPr lang="fr-FR" altLang="fr-FR" sz="1100" dirty="0" smtClean="0">
              <a:solidFill>
                <a:schemeClr val="tx1"/>
              </a:solidFill>
              <a:latin typeface="Helvetica" pitchFamily="34" charset="0"/>
              <a:cs typeface="Times New Roman" pitchFamily="18" charset="0"/>
            </a:endParaRPr>
          </a:p>
          <a:p>
            <a:pPr lvl="1"/>
            <a:r>
              <a:rPr lang="fr-FR" altLang="fr-FR" sz="1100" b="1" dirty="0" smtClean="0">
                <a:solidFill>
                  <a:schemeClr val="tx1"/>
                </a:solidFill>
                <a:latin typeface="Helvetica" pitchFamily="34" charset="0"/>
                <a:cs typeface="Times New Roman" pitchFamily="18" charset="0"/>
              </a:rPr>
              <a:t>Commission de rachat </a:t>
            </a:r>
            <a:r>
              <a:rPr lang="fr-FR" altLang="fr-FR" sz="1100" dirty="0">
                <a:solidFill>
                  <a:schemeClr val="tx1"/>
                </a:solidFill>
                <a:latin typeface="Helvetica" pitchFamily="34" charset="0"/>
                <a:cs typeface="Times New Roman" pitchFamily="18" charset="0"/>
              </a:rPr>
              <a:t>: Néant, mais en cas d’une sortie en cours de vie de </a:t>
            </a:r>
            <a:r>
              <a:rPr lang="fr-FR" altLang="fr-FR" sz="1100" dirty="0" smtClean="0">
                <a:solidFill>
                  <a:schemeClr val="tx1"/>
                </a:solidFill>
                <a:latin typeface="Helvetica" pitchFamily="34" charset="0"/>
                <a:cs typeface="Times New Roman" pitchFamily="18" charset="0"/>
              </a:rPr>
              <a:t>l’instrument financier, </a:t>
            </a:r>
            <a:r>
              <a:rPr lang="fr-FR" altLang="fr-FR" sz="1100" dirty="0">
                <a:solidFill>
                  <a:schemeClr val="tx1"/>
                </a:solidFill>
                <a:latin typeface="Helvetica" pitchFamily="34" charset="0"/>
                <a:cs typeface="Times New Roman" pitchFamily="18" charset="0"/>
              </a:rPr>
              <a:t>des frais de courtage ou d’arbitrage peuvent s’appliquer dans le cadre du contrat d’assurance-vie, de capitalisation ou du compte-titres ordinaire (La revente de </a:t>
            </a:r>
            <a:r>
              <a:rPr lang="fr-FR" altLang="fr-FR" sz="1100" dirty="0" smtClean="0">
                <a:solidFill>
                  <a:schemeClr val="tx1"/>
                </a:solidFill>
                <a:latin typeface="Helvetica" pitchFamily="34" charset="0"/>
                <a:cs typeface="Times New Roman" pitchFamily="18" charset="0"/>
              </a:rPr>
              <a:t>l’instrument financier est soumis aux </a:t>
            </a:r>
            <a:r>
              <a:rPr lang="fr-FR" altLang="fr-FR" sz="1100" dirty="0">
                <a:solidFill>
                  <a:schemeClr val="tx1"/>
                </a:solidFill>
                <a:latin typeface="Helvetica" pitchFamily="34" charset="0"/>
                <a:cs typeface="Times New Roman" pitchFamily="18" charset="0"/>
              </a:rPr>
              <a:t>risques de taux et de liquidité, en dehors des frais de courtage ou d’arbitrage).</a:t>
            </a:r>
            <a:endParaRPr lang="fr-FR" altLang="fr-FR" sz="1100" dirty="0" smtClean="0">
              <a:solidFill>
                <a:schemeClr val="tx1"/>
              </a:solidFill>
              <a:latin typeface="Helvetica" pitchFamily="34" charset="0"/>
              <a:cs typeface="Times New Roman" pitchFamily="18" charset="0"/>
            </a:endParaRPr>
          </a:p>
          <a:p>
            <a:pPr lvl="1"/>
            <a:r>
              <a:rPr lang="fr-FR" altLang="fr-FR" sz="1100" b="1" dirty="0" smtClean="0">
                <a:solidFill>
                  <a:schemeClr val="tx1"/>
                </a:solidFill>
                <a:latin typeface="Helvetica" pitchFamily="34" charset="0"/>
                <a:cs typeface="Times New Roman" pitchFamily="18" charset="0"/>
              </a:rPr>
              <a:t>Commission de distribution: </a:t>
            </a:r>
            <a:r>
              <a:rPr lang="fr-FR" altLang="fr-FR" sz="1100" dirty="0">
                <a:solidFill>
                  <a:schemeClr val="tx1"/>
                </a:solidFill>
                <a:latin typeface="Helvetica" pitchFamily="34" charset="0"/>
                <a:cs typeface="Times New Roman" pitchFamily="18" charset="0"/>
              </a:rPr>
              <a:t>L’Émetteur versera aux distributeurs une commission de placement répartie entre </a:t>
            </a:r>
            <a:r>
              <a:rPr lang="fr-FR" altLang="fr-FR" sz="1100" dirty="0" smtClean="0">
                <a:solidFill>
                  <a:schemeClr val="tx1"/>
                </a:solidFill>
                <a:latin typeface="Helvetica" pitchFamily="34" charset="0"/>
                <a:cs typeface="Times New Roman" pitchFamily="18" charset="0"/>
              </a:rPr>
              <a:t>:</a:t>
            </a:r>
          </a:p>
          <a:p>
            <a:pPr lvl="2"/>
            <a:r>
              <a:rPr lang="fr-FR" altLang="fr-FR" sz="1100" dirty="0" smtClean="0">
                <a:solidFill>
                  <a:schemeClr val="tx1"/>
                </a:solidFill>
                <a:latin typeface="Helvetica" pitchFamily="34" charset="0"/>
                <a:cs typeface="Times New Roman" pitchFamily="18" charset="0"/>
              </a:rPr>
              <a:t>une </a:t>
            </a:r>
            <a:r>
              <a:rPr lang="fr-FR" altLang="fr-FR" sz="1100" dirty="0">
                <a:solidFill>
                  <a:schemeClr val="tx1"/>
                </a:solidFill>
                <a:latin typeface="Helvetica" pitchFamily="34" charset="0"/>
                <a:cs typeface="Times New Roman" pitchFamily="18" charset="0"/>
              </a:rPr>
              <a:t>commission d’émission de 3,75 % maximum du montant </a:t>
            </a:r>
            <a:r>
              <a:rPr lang="fr-FR" altLang="fr-FR" sz="1100" dirty="0" smtClean="0">
                <a:solidFill>
                  <a:schemeClr val="tx1"/>
                </a:solidFill>
                <a:latin typeface="Helvetica" pitchFamily="34" charset="0"/>
                <a:cs typeface="Times New Roman" pitchFamily="18" charset="0"/>
              </a:rPr>
              <a:t>placé,</a:t>
            </a:r>
          </a:p>
          <a:p>
            <a:pPr lvl="2"/>
            <a:r>
              <a:rPr lang="fr-FR" altLang="fr-FR" sz="1100" dirty="0" smtClean="0">
                <a:solidFill>
                  <a:schemeClr val="tx1"/>
                </a:solidFill>
                <a:latin typeface="Helvetica" pitchFamily="34" charset="0"/>
                <a:cs typeface="Times New Roman" pitchFamily="18" charset="0"/>
              </a:rPr>
              <a:t>une </a:t>
            </a:r>
            <a:r>
              <a:rPr lang="fr-FR" altLang="fr-FR" sz="1100" dirty="0">
                <a:solidFill>
                  <a:schemeClr val="tx1"/>
                </a:solidFill>
                <a:latin typeface="Helvetica" pitchFamily="34" charset="0"/>
                <a:cs typeface="Times New Roman" pitchFamily="18" charset="0"/>
              </a:rPr>
              <a:t>commission annuelle de 0,18 % maximum de l’encours basé sur la Valeur </a:t>
            </a:r>
            <a:r>
              <a:rPr lang="fr-FR" altLang="fr-FR" sz="1100" dirty="0" smtClean="0">
                <a:solidFill>
                  <a:schemeClr val="tx1"/>
                </a:solidFill>
                <a:latin typeface="Helvetica" pitchFamily="34" charset="0"/>
                <a:cs typeface="Times New Roman" pitchFamily="18" charset="0"/>
              </a:rPr>
              <a:t>Nominale de </a:t>
            </a:r>
            <a:r>
              <a:rPr lang="fr-FR" altLang="fr-FR" sz="1100" dirty="0">
                <a:solidFill>
                  <a:schemeClr val="tx1"/>
                </a:solidFill>
                <a:latin typeface="Helvetica" pitchFamily="34" charset="0"/>
                <a:cs typeface="Times New Roman" pitchFamily="18" charset="0"/>
              </a:rPr>
              <a:t>l’instrument financier.</a:t>
            </a:r>
            <a:endParaRPr lang="fr-FR" altLang="fr-FR" sz="1000" dirty="0" smtClean="0">
              <a:solidFill>
                <a:schemeClr val="tx1"/>
              </a:solidFill>
              <a:latin typeface="Helvetica" pitchFamily="34" charset="0"/>
              <a:cs typeface="Times New Roman" pitchFamily="18" charset="0"/>
            </a:endParaRPr>
          </a:p>
          <a:p>
            <a:pPr lvl="1"/>
            <a:r>
              <a:rPr lang="fr-FR" altLang="fr-FR" sz="1100" b="1" dirty="0" smtClean="0">
                <a:solidFill>
                  <a:schemeClr val="tx1"/>
                </a:solidFill>
                <a:latin typeface="Helvetica" pitchFamily="34" charset="0"/>
                <a:cs typeface="Helvetica" pitchFamily="34" charset="0"/>
              </a:rPr>
              <a:t>Commission de rachat </a:t>
            </a:r>
            <a:r>
              <a:rPr lang="fr-FR" altLang="fr-FR" sz="1100" dirty="0" smtClean="0">
                <a:solidFill>
                  <a:schemeClr val="tx1"/>
                </a:solidFill>
                <a:latin typeface="Helvetica" pitchFamily="34" charset="0"/>
                <a:cs typeface="Helvetica" pitchFamily="34" charset="0"/>
              </a:rPr>
              <a:t>: Néant, mais en cas d’une sortie en cours de vie de l’instrument financier, des frais de courtage ou d’arbitrage peuvent s’appliquer dans le cadre du contrat d’assurance-vie, de capitalisation ou du compte-titres ordinaire</a:t>
            </a:r>
            <a:r>
              <a:rPr lang="fr-FR" altLang="fr-FR" sz="1100" baseline="30000" dirty="0" smtClean="0">
                <a:solidFill>
                  <a:schemeClr val="tx1"/>
                </a:solidFill>
                <a:latin typeface="Helvetica" pitchFamily="34" charset="0"/>
                <a:cs typeface="Helvetica" pitchFamily="34" charset="0"/>
              </a:rPr>
              <a:t>2</a:t>
            </a:r>
            <a:r>
              <a:rPr lang="fr-FR" altLang="fr-FR" sz="1100" dirty="0" smtClean="0">
                <a:solidFill>
                  <a:schemeClr val="tx1"/>
                </a:solidFill>
                <a:latin typeface="Helvetica" pitchFamily="34" charset="0"/>
                <a:cs typeface="Helvetica" pitchFamily="34" charset="0"/>
              </a:rPr>
              <a:t>.</a:t>
            </a:r>
          </a:p>
          <a:p>
            <a:pPr lvl="1"/>
            <a:r>
              <a:rPr lang="fr-FR" altLang="fr-FR" sz="1100" b="1" dirty="0" smtClean="0">
                <a:solidFill>
                  <a:schemeClr val="tx1"/>
                </a:solidFill>
                <a:latin typeface="Helvetica" pitchFamily="34" charset="0"/>
                <a:cs typeface="Times New Roman" pitchFamily="18" charset="0"/>
              </a:rPr>
              <a:t>Eligibilité réseau : CTO</a:t>
            </a:r>
            <a:r>
              <a:rPr lang="fr-FR" altLang="fr-FR" sz="1100" dirty="0" smtClean="0">
                <a:solidFill>
                  <a:schemeClr val="tx1"/>
                </a:solidFill>
                <a:latin typeface="Helvetica" pitchFamily="34" charset="0"/>
                <a:cs typeface="Times New Roman" pitchFamily="18" charset="0"/>
              </a:rPr>
              <a:t> : </a:t>
            </a:r>
            <a:r>
              <a:rPr lang="fr-FR" altLang="fr-FR" sz="1100" dirty="0" smtClean="0">
                <a:solidFill>
                  <a:schemeClr val="tx1"/>
                </a:solidFill>
                <a:latin typeface="Helvetica" pitchFamily="34" charset="0"/>
                <a:cs typeface="Helvetica" pitchFamily="34" charset="0"/>
              </a:rPr>
              <a:t>Souscriptions non ouvertes à l’abonnement. Souscriptions et rachats non accessibles sur Internet</a:t>
            </a:r>
            <a:r>
              <a:rPr lang="fr-FR" altLang="fr-FR" sz="1100" dirty="0" smtClean="0">
                <a:solidFill>
                  <a:schemeClr val="tx1"/>
                </a:solidFill>
                <a:latin typeface="Helvetica" pitchFamily="34" charset="0"/>
                <a:cs typeface="Times New Roman" pitchFamily="18" charset="0"/>
              </a:rPr>
              <a:t>. </a:t>
            </a:r>
            <a:r>
              <a:rPr lang="fr-FR" altLang="fr-FR" sz="1100" b="1" dirty="0" smtClean="0">
                <a:solidFill>
                  <a:schemeClr val="tx1"/>
                </a:solidFill>
                <a:latin typeface="Helvetica" pitchFamily="34" charset="0"/>
                <a:cs typeface="Helvetica" pitchFamily="34" charset="0"/>
              </a:rPr>
              <a:t>Non éligible au PEA, </a:t>
            </a:r>
            <a:r>
              <a:rPr lang="fr-FR" altLang="fr-FR" sz="1100" b="1" dirty="0">
                <a:solidFill>
                  <a:schemeClr val="tx1"/>
                </a:solidFill>
              </a:rPr>
              <a:t>non éligible au transfert </a:t>
            </a:r>
            <a:r>
              <a:rPr lang="fr-FR" altLang="fr-FR" sz="1100" b="1" dirty="0" err="1">
                <a:solidFill>
                  <a:schemeClr val="tx1"/>
                </a:solidFill>
              </a:rPr>
              <a:t>Fourgous</a:t>
            </a:r>
            <a:r>
              <a:rPr lang="fr-FR" altLang="fr-FR" sz="1100" b="1" dirty="0">
                <a:solidFill>
                  <a:schemeClr val="tx1"/>
                </a:solidFill>
              </a:rPr>
              <a:t>. </a:t>
            </a:r>
            <a:r>
              <a:rPr lang="fr-FR" altLang="fr-FR" sz="1100" b="1" dirty="0" smtClean="0">
                <a:solidFill>
                  <a:schemeClr val="tx1"/>
                </a:solidFill>
                <a:latin typeface="Helvetica" pitchFamily="34" charset="0"/>
                <a:cs typeface="Helvetica" pitchFamily="34" charset="0"/>
              </a:rPr>
              <a:t>Eligible aux contrats d’assurance vie et de capitalisation en unités de compte, hors transfert </a:t>
            </a:r>
            <a:r>
              <a:rPr lang="fr-FR" altLang="fr-FR" sz="1100" b="1" dirty="0" err="1" smtClean="0">
                <a:solidFill>
                  <a:schemeClr val="tx1"/>
                </a:solidFill>
                <a:latin typeface="Helvetica" pitchFamily="34" charset="0"/>
                <a:cs typeface="Helvetica" pitchFamily="34" charset="0"/>
              </a:rPr>
              <a:t>Fourgous</a:t>
            </a:r>
            <a:endParaRPr lang="fr-FR" altLang="fr-FR" sz="1100" b="1" dirty="0" smtClean="0">
              <a:solidFill>
                <a:schemeClr val="tx1"/>
              </a:solidFill>
              <a:latin typeface="Helvetica" pitchFamily="34" charset="0"/>
              <a:cs typeface="Helvetica" pitchFamily="34" charset="0"/>
            </a:endParaRPr>
          </a:p>
          <a:p>
            <a:pPr lvl="1"/>
            <a:endParaRPr lang="fr-FR" altLang="fr-FR" sz="1100" b="1" dirty="0" smtClean="0">
              <a:solidFill>
                <a:schemeClr val="tx1"/>
              </a:solidFill>
              <a:latin typeface="Helvetica" pitchFamily="34" charset="0"/>
              <a:cs typeface="Helvetica" pitchFamily="34" charset="0"/>
            </a:endParaRPr>
          </a:p>
          <a:p>
            <a:pPr marL="457200" lvl="1" indent="0">
              <a:buNone/>
            </a:pPr>
            <a:endParaRPr lang="fr-FR" altLang="fr-FR" sz="1100" b="1" dirty="0" smtClean="0">
              <a:solidFill>
                <a:schemeClr val="tx1"/>
              </a:solidFill>
              <a:latin typeface="Helvetica" pitchFamily="34" charset="0"/>
              <a:cs typeface="Helvetica" pitchFamily="34" charset="0"/>
            </a:endParaRPr>
          </a:p>
          <a:p>
            <a:pPr lvl="1">
              <a:buFont typeface="Arial" pitchFamily="34" charset="0"/>
              <a:buNone/>
            </a:pPr>
            <a:endParaRPr lang="fr-FR" altLang="fr-FR" sz="1100" dirty="0" smtClean="0">
              <a:solidFill>
                <a:schemeClr val="tx1"/>
              </a:solidFill>
              <a:latin typeface="Helvetica" pitchFamily="34" charset="0"/>
              <a:cs typeface="Helvetica" pitchFamily="34" charset="0"/>
            </a:endParaRPr>
          </a:p>
          <a:p>
            <a:pPr lvl="1"/>
            <a:endParaRPr lang="fr-FR" altLang="fr-FR" sz="1100" b="1" baseline="30000" dirty="0" smtClean="0">
              <a:solidFill>
                <a:schemeClr val="tx1"/>
              </a:solidFill>
              <a:latin typeface="Helvetica" pitchFamily="34" charset="0"/>
              <a:cs typeface="Arial" pitchFamily="34" charset="0"/>
            </a:endParaRPr>
          </a:p>
        </p:txBody>
      </p:sp>
      <p:sp>
        <p:nvSpPr>
          <p:cNvPr id="51206"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AA9EE5BE-D175-4D2F-B7F2-D717389E2382}" type="slidenum">
              <a:rPr lang="fr-FR" altLang="fr-FR" sz="1000" smtClean="0">
                <a:solidFill>
                  <a:srgbClr val="979797"/>
                </a:solidFill>
                <a:cs typeface="Arial" pitchFamily="34" charset="0"/>
              </a:rPr>
              <a:pPr eaLnBrk="1" hangingPunct="1">
                <a:spcBef>
                  <a:spcPct val="0"/>
                </a:spcBef>
                <a:buClrTx/>
                <a:buSzTx/>
                <a:buFontTx/>
                <a:buNone/>
              </a:pPr>
              <a:t>20</a:t>
            </a:fld>
            <a:endParaRPr lang="fr-FR" altLang="fr-FR" sz="1000" dirty="0" smtClean="0">
              <a:solidFill>
                <a:srgbClr val="979797"/>
              </a:solidFill>
              <a:cs typeface="Arial" pitchFamily="34" charset="0"/>
            </a:endParaRPr>
          </a:p>
        </p:txBody>
      </p:sp>
      <p:sp>
        <p:nvSpPr>
          <p:cNvPr id="44039" name="Rectangle 15"/>
          <p:cNvSpPr>
            <a:spLocks noChangeArrowheads="1"/>
          </p:cNvSpPr>
          <p:nvPr/>
        </p:nvSpPr>
        <p:spPr bwMode="auto">
          <a:xfrm>
            <a:off x="365125" y="5875338"/>
            <a:ext cx="8353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marL="228600" indent="-2286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AutoNum type="arabicPeriod"/>
              <a:defRPr/>
            </a:pPr>
            <a:r>
              <a:rPr lang="fr-FR" altLang="fr-FR" sz="900" dirty="0" smtClean="0">
                <a:solidFill>
                  <a:schemeClr val="tx1"/>
                </a:solidFill>
                <a:latin typeface="+mn-lt"/>
                <a:cs typeface="Arial" pitchFamily="34" charset="0"/>
              </a:rPr>
              <a:t>L’instrument financier est soumis au risque de défaut  ou de mise en résolution de Natixis</a:t>
            </a:r>
          </a:p>
          <a:p>
            <a:pPr eaLnBrk="1" hangingPunct="1">
              <a:spcBef>
                <a:spcPct val="0"/>
              </a:spcBef>
              <a:buClrTx/>
              <a:buSzTx/>
              <a:buFontTx/>
              <a:buAutoNum type="arabicPeriod"/>
              <a:defRPr/>
            </a:pPr>
            <a:r>
              <a:rPr lang="fr-FR" altLang="fr-FR" sz="900" dirty="0" smtClean="0">
                <a:solidFill>
                  <a:schemeClr val="tx1"/>
                </a:solidFill>
                <a:latin typeface="+mn-lt"/>
                <a:cs typeface="Arial" pitchFamily="34" charset="0"/>
              </a:rPr>
              <a:t>La revente de </a:t>
            </a:r>
            <a:r>
              <a:rPr lang="fr-FR" altLang="fr-FR" sz="900" dirty="0">
                <a:solidFill>
                  <a:schemeClr val="tx1"/>
                </a:solidFill>
                <a:latin typeface="+mn-lt"/>
                <a:cs typeface="Arial" pitchFamily="34" charset="0"/>
              </a:rPr>
              <a:t>l’instrument </a:t>
            </a:r>
            <a:r>
              <a:rPr lang="fr-FR" altLang="fr-FR" sz="900" dirty="0" smtClean="0">
                <a:solidFill>
                  <a:schemeClr val="tx1"/>
                </a:solidFill>
                <a:latin typeface="+mn-lt"/>
                <a:cs typeface="Arial" pitchFamily="34" charset="0"/>
              </a:rPr>
              <a:t>financier est soumis aux risques de taux et de liquidité, en dehors des frais de courtage ou d’arbitrage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lstStyle/>
          <a:p>
            <a:pPr>
              <a:defRPr/>
            </a:pPr>
            <a:r>
              <a:rPr lang="fr-FR" dirty="0" smtClean="0">
                <a:solidFill>
                  <a:schemeClr val="accent6">
                    <a:lumMod val="50000"/>
                  </a:schemeClr>
                </a:solidFill>
              </a:rPr>
              <a:t>Caractéristiques</a:t>
            </a:r>
            <a:endParaRPr lang="fr-FR" dirty="0">
              <a:solidFill>
                <a:schemeClr val="accent6">
                  <a:lumMod val="50000"/>
                </a:schemeClr>
              </a:solidFill>
            </a:endParaRPr>
          </a:p>
        </p:txBody>
      </p:sp>
      <p:sp>
        <p:nvSpPr>
          <p:cNvPr id="52229" name="Espace réservé du contenu 2"/>
          <p:cNvSpPr>
            <a:spLocks noGrp="1"/>
          </p:cNvSpPr>
          <p:nvPr>
            <p:ph idx="1"/>
          </p:nvPr>
        </p:nvSpPr>
        <p:spPr>
          <a:xfrm>
            <a:off x="250825" y="2060848"/>
            <a:ext cx="8569647" cy="3960813"/>
          </a:xfrm>
        </p:spPr>
        <p:txBody>
          <a:bodyPr>
            <a:normAutofit/>
          </a:bodyPr>
          <a:lstStyle/>
          <a:p>
            <a:pPr lvl="1">
              <a:lnSpc>
                <a:spcPct val="70000"/>
              </a:lnSpc>
            </a:pPr>
            <a:r>
              <a:rPr lang="fr-FR" altLang="fr-FR" sz="1000" b="1" dirty="0" smtClean="0">
                <a:solidFill>
                  <a:schemeClr val="tx1"/>
                </a:solidFill>
                <a:latin typeface="Helvetica" pitchFamily="34" charset="0"/>
                <a:cs typeface="Helvetica" pitchFamily="34" charset="0"/>
              </a:rPr>
              <a:t>Durée d’investissement conseillée </a:t>
            </a:r>
            <a:r>
              <a:rPr lang="fr-FR" altLang="fr-FR" sz="1000" dirty="0" smtClean="0">
                <a:solidFill>
                  <a:schemeClr val="tx1"/>
                </a:solidFill>
                <a:latin typeface="Helvetica" pitchFamily="34" charset="0"/>
                <a:cs typeface="Helvetica" pitchFamily="34" charset="0"/>
              </a:rPr>
              <a:t>: 10 ans à compter de la date de règlement</a:t>
            </a:r>
            <a:endParaRPr lang="fr-FR" altLang="fr-FR" sz="1000" b="1" dirty="0" smtClean="0">
              <a:solidFill>
                <a:schemeClr val="tx1"/>
              </a:solidFill>
              <a:latin typeface="Helvetica" pitchFamily="34" charset="0"/>
              <a:cs typeface="Helvetica" pitchFamily="34" charset="0"/>
            </a:endParaRPr>
          </a:p>
          <a:p>
            <a:pPr lvl="1">
              <a:lnSpc>
                <a:spcPct val="90000"/>
              </a:lnSpc>
            </a:pPr>
            <a:r>
              <a:rPr lang="fr-FR" altLang="fr-FR" sz="1000" b="1" dirty="0" smtClean="0">
                <a:solidFill>
                  <a:schemeClr val="tx1"/>
                </a:solidFill>
                <a:latin typeface="Helvetica" pitchFamily="34" charset="0"/>
                <a:cs typeface="Helvetica" pitchFamily="34" charset="0"/>
              </a:rPr>
              <a:t>Date d’Émission et de règlement :</a:t>
            </a:r>
            <a:r>
              <a:rPr lang="fr-FR" altLang="fr-FR" sz="1000" dirty="0" smtClean="0">
                <a:solidFill>
                  <a:schemeClr val="tx1"/>
                </a:solidFill>
                <a:latin typeface="Helvetica" pitchFamily="34" charset="0"/>
                <a:cs typeface="Helvetica" pitchFamily="34" charset="0"/>
              </a:rPr>
              <a:t> </a:t>
            </a:r>
            <a:r>
              <a:rPr lang="fr-FR" altLang="fr-FR" sz="1000" dirty="0" smtClean="0">
                <a:solidFill>
                  <a:schemeClr val="tx1"/>
                </a:solidFill>
              </a:rPr>
              <a:t>16 avril 2018</a:t>
            </a:r>
            <a:endParaRPr lang="fr-FR" sz="1000" dirty="0" smtClean="0">
              <a:solidFill>
                <a:schemeClr val="tx1"/>
              </a:solidFill>
            </a:endParaRPr>
          </a:p>
          <a:p>
            <a:pPr lvl="1">
              <a:lnSpc>
                <a:spcPct val="90000"/>
              </a:lnSpc>
            </a:pPr>
            <a:r>
              <a:rPr lang="fr-FR" altLang="fr-FR" sz="1000" b="1" dirty="0" smtClean="0">
                <a:solidFill>
                  <a:schemeClr val="tx1"/>
                </a:solidFill>
                <a:latin typeface="Helvetica" pitchFamily="34" charset="0"/>
                <a:cs typeface="Helvetica" pitchFamily="34" charset="0"/>
              </a:rPr>
              <a:t>Date d’Échéance : </a:t>
            </a:r>
            <a:r>
              <a:rPr lang="fr-FR" sz="1000" dirty="0" smtClean="0">
                <a:solidFill>
                  <a:schemeClr val="tx1"/>
                </a:solidFill>
              </a:rPr>
              <a:t>21 avril 2028</a:t>
            </a:r>
          </a:p>
          <a:p>
            <a:pPr lvl="1">
              <a:lnSpc>
                <a:spcPct val="90000"/>
              </a:lnSpc>
            </a:pPr>
            <a:r>
              <a:rPr lang="fr-FR" altLang="fr-FR" sz="1000" b="1" dirty="0" smtClean="0">
                <a:solidFill>
                  <a:schemeClr val="tx1"/>
                </a:solidFill>
                <a:latin typeface="Helvetica" pitchFamily="34" charset="0"/>
                <a:cs typeface="Helvetica" pitchFamily="34" charset="0"/>
              </a:rPr>
              <a:t>Niveau initial </a:t>
            </a:r>
            <a:r>
              <a:rPr lang="fr-FR" altLang="fr-FR" sz="1000" dirty="0" smtClean="0">
                <a:solidFill>
                  <a:schemeClr val="tx1"/>
                </a:solidFill>
                <a:latin typeface="Helvetica" pitchFamily="34" charset="0"/>
                <a:cs typeface="Helvetica" pitchFamily="34" charset="0"/>
              </a:rPr>
              <a:t>: Moyenne arithmétique des cours de clôture de l’indice Euro </a:t>
            </a:r>
            <a:r>
              <a:rPr lang="fr-FR" altLang="fr-FR" sz="1000" dirty="0" err="1" smtClean="0">
                <a:solidFill>
                  <a:schemeClr val="tx1"/>
                </a:solidFill>
                <a:latin typeface="Helvetica" pitchFamily="34" charset="0"/>
                <a:cs typeface="Helvetica" pitchFamily="34" charset="0"/>
              </a:rPr>
              <a:t>iSTOXX</a:t>
            </a:r>
            <a:r>
              <a:rPr lang="fr-FR" sz="1000" baseline="30000" dirty="0" smtClean="0"/>
              <a:t>® </a:t>
            </a:r>
            <a:r>
              <a:rPr lang="fr-FR" altLang="fr-FR" sz="1000" dirty="0" smtClean="0">
                <a:solidFill>
                  <a:schemeClr val="tx1"/>
                </a:solidFill>
                <a:latin typeface="Helvetica" pitchFamily="34" charset="0"/>
                <a:cs typeface="Helvetica" pitchFamily="34" charset="0"/>
              </a:rPr>
              <a:t>70 EWD5 constatés les 11, 12 et 13 avril 2018</a:t>
            </a:r>
          </a:p>
          <a:p>
            <a:pPr lvl="1">
              <a:lnSpc>
                <a:spcPct val="90000"/>
              </a:lnSpc>
            </a:pPr>
            <a:r>
              <a:rPr lang="fr-FR" altLang="fr-FR" sz="1000" b="1" dirty="0" smtClean="0">
                <a:solidFill>
                  <a:schemeClr val="tx1"/>
                </a:solidFill>
                <a:latin typeface="Helvetica" pitchFamily="34" charset="0"/>
                <a:cs typeface="Helvetica" pitchFamily="34" charset="0"/>
              </a:rPr>
              <a:t>Date d’Évaluation de Remboursement Automatique Anticipé : </a:t>
            </a:r>
            <a:r>
              <a:rPr lang="fr-FR" altLang="fr-FR" sz="1000" dirty="0" smtClean="0">
                <a:solidFill>
                  <a:schemeClr val="tx1"/>
                </a:solidFill>
                <a:latin typeface="Helvetica" pitchFamily="34" charset="0"/>
                <a:cs typeface="Helvetica" pitchFamily="34" charset="0"/>
              </a:rPr>
              <a:t>14 avril 2023. L’indice Euro </a:t>
            </a:r>
            <a:r>
              <a:rPr lang="fr-FR" altLang="fr-FR" sz="1000" dirty="0" err="1" smtClean="0">
                <a:solidFill>
                  <a:schemeClr val="tx1"/>
                </a:solidFill>
                <a:latin typeface="Helvetica" pitchFamily="34" charset="0"/>
                <a:cs typeface="Helvetica" pitchFamily="34" charset="0"/>
              </a:rPr>
              <a:t>iSTOXX</a:t>
            </a:r>
            <a:r>
              <a:rPr lang="fr-FR" sz="1000" baseline="30000" dirty="0" smtClean="0"/>
              <a:t>® </a:t>
            </a:r>
            <a:r>
              <a:rPr lang="fr-FR" altLang="fr-FR" sz="1000" dirty="0" smtClean="0">
                <a:solidFill>
                  <a:schemeClr val="tx1"/>
                </a:solidFill>
                <a:latin typeface="Helvetica" pitchFamily="34" charset="0"/>
                <a:cs typeface="Helvetica" pitchFamily="34" charset="0"/>
              </a:rPr>
              <a:t>70 EWD5 est constaté au niveau de clôture. </a:t>
            </a:r>
          </a:p>
          <a:p>
            <a:pPr lvl="1">
              <a:lnSpc>
                <a:spcPct val="90000"/>
              </a:lnSpc>
            </a:pPr>
            <a:r>
              <a:rPr lang="fr-FR" altLang="fr-FR" sz="1000" b="1" dirty="0" smtClean="0">
                <a:solidFill>
                  <a:schemeClr val="tx1"/>
                </a:solidFill>
                <a:latin typeface="Helvetica" pitchFamily="34" charset="0"/>
                <a:cs typeface="Helvetica" pitchFamily="34" charset="0"/>
              </a:rPr>
              <a:t>Date de Remboursement Automatique Anticipé </a:t>
            </a:r>
            <a:r>
              <a:rPr lang="fr-FR" altLang="fr-FR" sz="1000" dirty="0" smtClean="0">
                <a:solidFill>
                  <a:schemeClr val="tx1"/>
                </a:solidFill>
                <a:latin typeface="Helvetica" pitchFamily="34" charset="0"/>
                <a:cs typeface="Helvetica" pitchFamily="34" charset="0"/>
              </a:rPr>
              <a:t>: 28 avril 2023 (Sous réserve de survenance de l’événement décrit en page 13) </a:t>
            </a:r>
          </a:p>
          <a:p>
            <a:pPr lvl="1">
              <a:lnSpc>
                <a:spcPct val="90000"/>
              </a:lnSpc>
            </a:pPr>
            <a:r>
              <a:rPr lang="fr-FR" altLang="fr-FR" sz="1000" b="1" dirty="0" smtClean="0">
                <a:solidFill>
                  <a:schemeClr val="tx1"/>
                </a:solidFill>
                <a:latin typeface="Helvetica" pitchFamily="34" charset="0"/>
                <a:cs typeface="Helvetica" pitchFamily="34" charset="0"/>
              </a:rPr>
              <a:t>Date d’</a:t>
            </a:r>
            <a:r>
              <a:rPr lang="fr-FR" altLang="fr-FR" sz="1000" b="1" dirty="0">
                <a:solidFill>
                  <a:schemeClr val="tx1"/>
                </a:solidFill>
                <a:latin typeface="Helvetica" pitchFamily="34" charset="0"/>
                <a:cs typeface="Helvetica" pitchFamily="34" charset="0"/>
              </a:rPr>
              <a:t> É</a:t>
            </a:r>
            <a:r>
              <a:rPr lang="fr-FR" altLang="fr-FR" sz="1000" b="1" dirty="0" smtClean="0">
                <a:solidFill>
                  <a:schemeClr val="tx1"/>
                </a:solidFill>
                <a:latin typeface="Helvetica" pitchFamily="34" charset="0"/>
                <a:cs typeface="Helvetica" pitchFamily="34" charset="0"/>
              </a:rPr>
              <a:t>valuation Finale </a:t>
            </a:r>
            <a:r>
              <a:rPr lang="fr-FR" altLang="fr-FR" sz="1000" dirty="0" smtClean="0">
                <a:solidFill>
                  <a:schemeClr val="tx1"/>
                </a:solidFill>
                <a:latin typeface="Helvetica" pitchFamily="34" charset="0"/>
                <a:cs typeface="Helvetica" pitchFamily="34" charset="0"/>
              </a:rPr>
              <a:t>: 7 avril 2028</a:t>
            </a:r>
          </a:p>
          <a:p>
            <a:pPr lvl="1">
              <a:lnSpc>
                <a:spcPct val="90000"/>
              </a:lnSpc>
            </a:pPr>
            <a:r>
              <a:rPr lang="fr-FR" altLang="fr-FR" sz="1000" b="1" dirty="0" smtClean="0">
                <a:solidFill>
                  <a:schemeClr val="tx1"/>
                </a:solidFill>
                <a:latin typeface="Helvetica" pitchFamily="34" charset="0"/>
                <a:cs typeface="Helvetica" pitchFamily="34" charset="0"/>
              </a:rPr>
              <a:t>Périodicité de Valorisation : </a:t>
            </a:r>
            <a:r>
              <a:rPr lang="fr-FR" altLang="fr-FR" sz="1000" dirty="0" smtClean="0">
                <a:solidFill>
                  <a:schemeClr val="tx1"/>
                </a:solidFill>
                <a:latin typeface="Helvetica" pitchFamily="34" charset="0"/>
                <a:cs typeface="Helvetica" pitchFamily="34" charset="0"/>
              </a:rPr>
              <a:t>Quotidienne, et si ce jour n’est pas un jour de négociation, le jour de négociation suivant. La valorisation est publiée tous les jours et est à disposition du public sur le site Internet dédié de Natixis (www.ce.natixis.com)</a:t>
            </a:r>
          </a:p>
          <a:p>
            <a:pPr lvl="1">
              <a:lnSpc>
                <a:spcPct val="90000"/>
              </a:lnSpc>
            </a:pPr>
            <a:r>
              <a:rPr lang="fr-FR" altLang="en-US" sz="1000" b="1" dirty="0" smtClean="0">
                <a:solidFill>
                  <a:schemeClr val="tx1"/>
                </a:solidFill>
                <a:latin typeface="Helvetica" pitchFamily="34" charset="0"/>
                <a:cs typeface="Helvetica" pitchFamily="34" charset="0"/>
              </a:rPr>
              <a:t>Lieu d’admission à la cotation des titres : </a:t>
            </a:r>
            <a:r>
              <a:rPr lang="fr-FR" altLang="en-US" sz="1000" dirty="0" smtClean="0">
                <a:solidFill>
                  <a:schemeClr val="tx1"/>
                </a:solidFill>
                <a:latin typeface="Helvetica" pitchFamily="34" charset="0"/>
                <a:cs typeface="Helvetica" pitchFamily="34" charset="0"/>
              </a:rPr>
              <a:t>Euronext Paris</a:t>
            </a:r>
            <a:endParaRPr lang="fr-FR" altLang="fr-FR" sz="1000" dirty="0" smtClean="0">
              <a:solidFill>
                <a:schemeClr val="tx1"/>
              </a:solidFill>
              <a:latin typeface="Helvetica" pitchFamily="34" charset="0"/>
              <a:cs typeface="Helvetica" pitchFamily="34" charset="0"/>
            </a:endParaRPr>
          </a:p>
          <a:p>
            <a:pPr lvl="1">
              <a:lnSpc>
                <a:spcPct val="90000"/>
              </a:lnSpc>
            </a:pPr>
            <a:r>
              <a:rPr lang="fr-FR" altLang="fr-FR" sz="1000" b="1" dirty="0" smtClean="0">
                <a:solidFill>
                  <a:schemeClr val="tx1"/>
                </a:solidFill>
                <a:latin typeface="Helvetica" pitchFamily="34" charset="0"/>
                <a:cs typeface="Times New Roman" pitchFamily="18" charset="0"/>
              </a:rPr>
              <a:t>Agent de Calcul de l’instrument financier : </a:t>
            </a:r>
            <a:r>
              <a:rPr lang="fr-FR" altLang="fr-FR" sz="1000" dirty="0" smtClean="0">
                <a:solidFill>
                  <a:schemeClr val="tx1"/>
                </a:solidFill>
                <a:latin typeface="Helvetica" pitchFamily="34" charset="0"/>
                <a:cs typeface="Times New Roman" pitchFamily="18" charset="0"/>
              </a:rPr>
              <a:t>CACEIS Bank Luxembourg</a:t>
            </a:r>
          </a:p>
          <a:p>
            <a:pPr lvl="1">
              <a:lnSpc>
                <a:spcPct val="90000"/>
              </a:lnSpc>
            </a:pPr>
            <a:r>
              <a:rPr lang="fr-FR" altLang="fr-FR" sz="1000" b="1" dirty="0" smtClean="0">
                <a:solidFill>
                  <a:schemeClr val="tx1"/>
                </a:solidFill>
                <a:latin typeface="Helvetica" pitchFamily="34" charset="0"/>
                <a:cs typeface="Times New Roman" pitchFamily="18" charset="0"/>
              </a:rPr>
              <a:t>Documentation juridique des Titres </a:t>
            </a:r>
            <a:r>
              <a:rPr lang="fr-FR" altLang="fr-FR" sz="1000" dirty="0" smtClean="0">
                <a:solidFill>
                  <a:schemeClr val="tx1"/>
                </a:solidFill>
                <a:latin typeface="Helvetica" pitchFamily="34" charset="0"/>
                <a:cs typeface="Times New Roman" pitchFamily="18" charset="0"/>
              </a:rPr>
              <a:t>: Prospectus </a:t>
            </a:r>
            <a:r>
              <a:rPr lang="fr-FR" altLang="fr-FR" sz="1000" dirty="0">
                <a:solidFill>
                  <a:schemeClr val="tx1"/>
                </a:solidFill>
                <a:latin typeface="Helvetica" pitchFamily="34" charset="0"/>
                <a:cs typeface="Times New Roman" pitchFamily="18" charset="0"/>
              </a:rPr>
              <a:t>de Base, tel que modifié par ses suppléments successifs</a:t>
            </a:r>
            <a:r>
              <a:rPr lang="fr-FR" altLang="fr-FR" sz="1000" dirty="0" smtClean="0">
                <a:solidFill>
                  <a:schemeClr val="tx1"/>
                </a:solidFill>
                <a:latin typeface="Helvetica" pitchFamily="34" charset="0"/>
                <a:cs typeface="Times New Roman" pitchFamily="18" charset="0"/>
              </a:rPr>
              <a:t>, visé par l’AMF le 13 juin 2017 (no de visa 17-270) et Conditions Définitives de l’émission datées </a:t>
            </a:r>
            <a:r>
              <a:rPr lang="fr-FR" altLang="fr-FR" sz="1000" dirty="0">
                <a:solidFill>
                  <a:schemeClr val="tx1"/>
                </a:solidFill>
                <a:latin typeface="Helvetica" pitchFamily="34" charset="0"/>
                <a:cs typeface="Times New Roman" pitchFamily="18" charset="0"/>
              </a:rPr>
              <a:t>du </a:t>
            </a:r>
            <a:r>
              <a:rPr lang="fr-FR" altLang="fr-FR" sz="1000" dirty="0" smtClean="0">
                <a:solidFill>
                  <a:schemeClr val="tx1"/>
                </a:solidFill>
                <a:latin typeface="Helvetica" pitchFamily="34" charset="0"/>
                <a:cs typeface="Times New Roman" pitchFamily="18" charset="0"/>
              </a:rPr>
              <a:t>5 janvier 2018 </a:t>
            </a:r>
          </a:p>
          <a:p>
            <a:pPr lvl="1">
              <a:lnSpc>
                <a:spcPct val="90000"/>
              </a:lnSpc>
            </a:pPr>
            <a:r>
              <a:rPr lang="fr-FR" altLang="fr-FR" sz="1000" b="1" dirty="0" smtClean="0">
                <a:solidFill>
                  <a:schemeClr val="tx1"/>
                </a:solidFill>
                <a:latin typeface="Helvetica" pitchFamily="34" charset="0"/>
                <a:cs typeface="Times New Roman" pitchFamily="18" charset="0"/>
              </a:rPr>
              <a:t>Règlement / Livraison </a:t>
            </a:r>
            <a:r>
              <a:rPr lang="fr-FR" altLang="fr-FR" sz="1000" dirty="0" smtClean="0">
                <a:solidFill>
                  <a:schemeClr val="tx1"/>
                </a:solidFill>
                <a:latin typeface="Helvetica" pitchFamily="34" charset="0"/>
                <a:cs typeface="Times New Roman" pitchFamily="18" charset="0"/>
              </a:rPr>
              <a:t>: </a:t>
            </a:r>
            <a:r>
              <a:rPr lang="fr-FR" altLang="fr-FR" sz="1000" dirty="0" err="1" smtClean="0">
                <a:solidFill>
                  <a:schemeClr val="tx1"/>
                </a:solidFill>
                <a:latin typeface="Helvetica" pitchFamily="34" charset="0"/>
                <a:cs typeface="Times New Roman" pitchFamily="18" charset="0"/>
              </a:rPr>
              <a:t>Euroclear</a:t>
            </a:r>
            <a:r>
              <a:rPr lang="fr-FR" altLang="fr-FR" sz="1000" dirty="0" smtClean="0">
                <a:solidFill>
                  <a:schemeClr val="tx1"/>
                </a:solidFill>
                <a:latin typeface="Helvetica" pitchFamily="34" charset="0"/>
                <a:cs typeface="Times New Roman" pitchFamily="18" charset="0"/>
              </a:rPr>
              <a:t> France</a:t>
            </a:r>
          </a:p>
          <a:p>
            <a:pPr lvl="1">
              <a:lnSpc>
                <a:spcPct val="90000"/>
              </a:lnSpc>
            </a:pPr>
            <a:r>
              <a:rPr lang="fr-FR" altLang="fr-FR" sz="1000" b="1" dirty="0" smtClean="0">
                <a:solidFill>
                  <a:schemeClr val="tx1"/>
                </a:solidFill>
                <a:latin typeface="Helvetica" pitchFamily="34" charset="0"/>
                <a:cs typeface="Times New Roman" pitchFamily="18" charset="0"/>
              </a:rPr>
              <a:t>Marché Secondaire :</a:t>
            </a:r>
            <a:r>
              <a:rPr lang="fr-FR" altLang="fr-FR" sz="1000" dirty="0" smtClean="0">
                <a:solidFill>
                  <a:schemeClr val="tx1"/>
                </a:solidFill>
                <a:latin typeface="Helvetica" pitchFamily="34" charset="0"/>
                <a:cs typeface="Times New Roman" pitchFamily="18" charset="0"/>
              </a:rPr>
              <a:t> Dans les conditions normales de marché, Natixis assurera le rachat des instruments financiers à leur valeur de marché chaque jour ouvré où l’Indice est publié</a:t>
            </a:r>
          </a:p>
          <a:p>
            <a:pPr lvl="1">
              <a:lnSpc>
                <a:spcPct val="90000"/>
              </a:lnSpc>
              <a:buFont typeface="Arial" pitchFamily="34" charset="0"/>
              <a:buNone/>
            </a:pPr>
            <a:endParaRPr lang="fr-FR" altLang="fr-FR" sz="1000" dirty="0" smtClean="0">
              <a:solidFill>
                <a:schemeClr val="tx1"/>
              </a:solidFill>
              <a:latin typeface="Helvetica" pitchFamily="34" charset="0"/>
              <a:cs typeface="Times New Roman" pitchFamily="18" charset="0"/>
            </a:endParaRPr>
          </a:p>
          <a:p>
            <a:pPr lvl="1">
              <a:lnSpc>
                <a:spcPct val="90000"/>
              </a:lnSpc>
              <a:buFont typeface="Arial" pitchFamily="34" charset="0"/>
              <a:buNone/>
            </a:pPr>
            <a:endParaRPr lang="fr-FR" altLang="fr-FR" sz="1000" b="1" dirty="0" smtClean="0">
              <a:solidFill>
                <a:schemeClr val="tx1"/>
              </a:solidFill>
              <a:latin typeface="Helvetica" pitchFamily="34" charset="0"/>
              <a:cs typeface="Helvetica" pitchFamily="34" charset="0"/>
            </a:endParaRPr>
          </a:p>
          <a:p>
            <a:pPr lvl="1">
              <a:lnSpc>
                <a:spcPct val="70000"/>
              </a:lnSpc>
            </a:pPr>
            <a:endParaRPr lang="fr-FR" altLang="fr-FR" sz="1000" dirty="0" smtClean="0">
              <a:solidFill>
                <a:schemeClr val="tx1"/>
              </a:solidFill>
              <a:latin typeface="Helvetica" pitchFamily="34" charset="0"/>
              <a:cs typeface="Times New Roman" pitchFamily="18" charset="0"/>
            </a:endParaRPr>
          </a:p>
          <a:p>
            <a:pPr lvl="1">
              <a:lnSpc>
                <a:spcPct val="70000"/>
              </a:lnSpc>
              <a:buFont typeface="Arial" pitchFamily="34" charset="0"/>
              <a:buNone/>
            </a:pPr>
            <a:endParaRPr lang="fr-FR" altLang="fr-FR" sz="1000" dirty="0" smtClean="0">
              <a:solidFill>
                <a:schemeClr val="tx1"/>
              </a:solidFill>
              <a:latin typeface="Helvetica" pitchFamily="34" charset="0"/>
              <a:cs typeface="Times New Roman" pitchFamily="18" charset="0"/>
            </a:endParaRPr>
          </a:p>
          <a:p>
            <a:pPr lvl="1">
              <a:lnSpc>
                <a:spcPct val="70000"/>
              </a:lnSpc>
            </a:pPr>
            <a:endParaRPr lang="fr-FR" altLang="fr-FR" sz="1000" dirty="0" smtClean="0">
              <a:solidFill>
                <a:schemeClr val="tx1"/>
              </a:solidFill>
              <a:latin typeface="Helvetica" pitchFamily="34" charset="0"/>
              <a:cs typeface="Times New Roman" pitchFamily="18" charset="0"/>
            </a:endParaRPr>
          </a:p>
        </p:txBody>
      </p:sp>
      <p:sp>
        <p:nvSpPr>
          <p:cNvPr id="52230"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4844DAD2-EC20-4833-B0E0-902356AA93CB}" type="slidenum">
              <a:rPr lang="fr-FR" altLang="fr-FR" sz="1000" smtClean="0">
                <a:solidFill>
                  <a:srgbClr val="979797"/>
                </a:solidFill>
                <a:cs typeface="Arial" pitchFamily="34" charset="0"/>
              </a:rPr>
              <a:pPr eaLnBrk="1" hangingPunct="1">
                <a:spcBef>
                  <a:spcPct val="0"/>
                </a:spcBef>
                <a:buClrTx/>
                <a:buSzTx/>
                <a:buFontTx/>
                <a:buNone/>
              </a:pPr>
              <a:t>21</a:t>
            </a:fld>
            <a:endParaRPr lang="fr-FR" altLang="fr-FR" sz="1000" smtClean="0">
              <a:solidFill>
                <a:srgbClr val="979797"/>
              </a:solidFill>
              <a:cs typeface="Arial" pitchFamily="34" charset="0"/>
            </a:endParaRPr>
          </a:p>
        </p:txBody>
      </p:sp>
      <p:sp>
        <p:nvSpPr>
          <p:cNvPr id="52232" name="Espace réservé du contenu 5"/>
          <p:cNvSpPr txBox="1">
            <a:spLocks/>
          </p:cNvSpPr>
          <p:nvPr/>
        </p:nvSpPr>
        <p:spPr bwMode="auto">
          <a:xfrm>
            <a:off x="457200" y="1528763"/>
            <a:ext cx="82296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r>
              <a:rPr lang="fr-FR" altLang="fr-FR" sz="1500" b="1" dirty="0">
                <a:solidFill>
                  <a:schemeClr val="tx1"/>
                </a:solidFill>
              </a:rPr>
              <a:t>Caractéristiques (suite)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solidFill>
                  <a:schemeClr val="accent6">
                    <a:lumMod val="50000"/>
                  </a:schemeClr>
                </a:solidFill>
              </a:rPr>
              <a:t>Conflits d’intérêts potentiels</a:t>
            </a:r>
            <a:endParaRPr lang="fr-FR" dirty="0">
              <a:solidFill>
                <a:schemeClr val="accent6">
                  <a:lumMod val="50000"/>
                </a:schemeClr>
              </a:solidFill>
            </a:endParaRPr>
          </a:p>
        </p:txBody>
      </p:sp>
      <p:sp>
        <p:nvSpPr>
          <p:cNvPr id="6042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E8AC0F9D-C934-47D7-B0C2-9B2969307C63}" type="slidenum">
              <a:rPr lang="fr-FR" altLang="fr-FR" sz="1000" smtClean="0">
                <a:solidFill>
                  <a:srgbClr val="979797"/>
                </a:solidFill>
                <a:cs typeface="Arial" pitchFamily="34" charset="0"/>
              </a:rPr>
              <a:pPr eaLnBrk="1" hangingPunct="1">
                <a:spcBef>
                  <a:spcPct val="0"/>
                </a:spcBef>
                <a:buClrTx/>
                <a:buSzTx/>
                <a:buFontTx/>
                <a:buNone/>
              </a:pPr>
              <a:t>22</a:t>
            </a:fld>
            <a:endParaRPr lang="fr-FR" altLang="fr-FR" sz="1000" smtClean="0">
              <a:solidFill>
                <a:srgbClr val="979797"/>
              </a:solidFill>
              <a:cs typeface="Arial" pitchFamily="34" charset="0"/>
            </a:endParaRPr>
          </a:p>
        </p:txBody>
      </p:sp>
      <p:sp>
        <p:nvSpPr>
          <p:cNvPr id="4" name="Rectangle 3"/>
          <p:cNvSpPr/>
          <p:nvPr/>
        </p:nvSpPr>
        <p:spPr>
          <a:xfrm>
            <a:off x="962075" y="1839913"/>
            <a:ext cx="7705476" cy="1785104"/>
          </a:xfrm>
          <a:prstGeom prst="rect">
            <a:avLst/>
          </a:prstGeom>
        </p:spPr>
        <p:txBody>
          <a:bodyPr wrap="square">
            <a:spAutoFit/>
          </a:bodyPr>
          <a:lstStyle/>
          <a:p>
            <a:pPr algn="just"/>
            <a:r>
              <a:rPr lang="fr-FR" sz="1000" dirty="0">
                <a:solidFill>
                  <a:schemeClr val="tx1"/>
                </a:solidFill>
                <a:latin typeface="+mn-lt"/>
              </a:rPr>
              <a:t>L’attention des investisseurs est attirée sur les liens capitalistiques existants entre les entités composant le Groupe BPCE et l’Émetteur Natixis. Les Caisses d’Épargne, distributeurs de ce produit, sont actionnaires de BPCE qui est actionnaire majoritaire de l’Émetteur. Les autres établissements distributeurs sont des établissements de crédit affiliés à BPCE et à l’Émetteur Natixis. </a:t>
            </a:r>
          </a:p>
          <a:p>
            <a:pPr algn="just"/>
            <a:r>
              <a:rPr lang="fr-FR" sz="1000" dirty="0">
                <a:solidFill>
                  <a:schemeClr val="tx1"/>
                </a:solidFill>
                <a:latin typeface="+mn-lt"/>
              </a:rPr>
              <a:t>L’attention des investisseurs est également attirée sur les liens capitalistiques et financiers existant entre l’Émetteur Natixis, Natixis Assurances, BPCE, BPCE Vie et CNP Assurances : </a:t>
            </a:r>
          </a:p>
          <a:p>
            <a:pPr algn="just"/>
            <a:r>
              <a:rPr lang="fr-FR" sz="1000" dirty="0">
                <a:solidFill>
                  <a:schemeClr val="tx1"/>
                </a:solidFill>
                <a:latin typeface="+mn-lt"/>
              </a:rPr>
              <a:t>- BPCE et CNP Assurances : BPCE possède des participations financières indirectes au sein de CNP Assurances qui référence ce produit. </a:t>
            </a:r>
          </a:p>
          <a:p>
            <a:pPr algn="just"/>
            <a:r>
              <a:rPr lang="fr-FR" sz="1000" dirty="0">
                <a:solidFill>
                  <a:schemeClr val="tx1"/>
                </a:solidFill>
                <a:latin typeface="+mn-lt"/>
              </a:rPr>
              <a:t>- BPCE </a:t>
            </a:r>
            <a:r>
              <a:rPr lang="fr-FR" sz="1000" dirty="0" smtClean="0">
                <a:solidFill>
                  <a:schemeClr val="tx1"/>
                </a:solidFill>
                <a:latin typeface="+mn-lt"/>
              </a:rPr>
              <a:t>Vie, </a:t>
            </a:r>
            <a:r>
              <a:rPr lang="fr-FR" sz="1000" dirty="0">
                <a:solidFill>
                  <a:schemeClr val="tx1"/>
                </a:solidFill>
                <a:latin typeface="+mn-lt"/>
              </a:rPr>
              <a:t>qui référence ce produit, est une filiale de Natixis Assurances, elle-même filiale de l’Émetteur Natixis. </a:t>
            </a:r>
          </a:p>
          <a:p>
            <a:pPr algn="just"/>
            <a:r>
              <a:rPr lang="fr-FR" sz="1000" dirty="0">
                <a:solidFill>
                  <a:schemeClr val="tx1"/>
                </a:solidFill>
                <a:latin typeface="+mn-lt"/>
              </a:rPr>
              <a:t>L’attention des investisseurs est également attirée sur le conflit d’intérêt potentiel lié à la détermination de la valeur du produit </a:t>
            </a:r>
            <a:r>
              <a:rPr lang="fr-FR" sz="1000" dirty="0" smtClean="0">
                <a:solidFill>
                  <a:schemeClr val="tx1"/>
                </a:solidFill>
                <a:latin typeface="+mn-lt"/>
              </a:rPr>
              <a:t>en </a:t>
            </a:r>
            <a:r>
              <a:rPr lang="fr-FR" sz="1000" dirty="0">
                <a:solidFill>
                  <a:schemeClr val="tx1"/>
                </a:solidFill>
                <a:latin typeface="+mn-lt"/>
              </a:rPr>
              <a:t>cas de demande de rachat, d’arbitrage ou de dénouement du contrat avant l’échéance du support, Natixis, BPCE Vie et CNP Assurances pouvant décider d’acquérir ce support financier.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solidFill>
                  <a:schemeClr val="accent6">
                    <a:lumMod val="50000"/>
                  </a:schemeClr>
                </a:solidFill>
              </a:rPr>
              <a:t>Avantages/inconvénients</a:t>
            </a:r>
            <a:endParaRPr lang="fr-FR" dirty="0">
              <a:solidFill>
                <a:schemeClr val="accent6">
                  <a:lumMod val="50000"/>
                </a:schemeClr>
              </a:solidFill>
            </a:endParaRPr>
          </a:p>
        </p:txBody>
      </p:sp>
      <p:sp>
        <p:nvSpPr>
          <p:cNvPr id="5530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CDBA9393-70FF-42FA-B403-CE89BF04451C}" type="slidenum">
              <a:rPr lang="fr-FR" altLang="fr-FR" sz="1000" smtClean="0">
                <a:solidFill>
                  <a:srgbClr val="979797"/>
                </a:solidFill>
                <a:cs typeface="Arial" pitchFamily="34" charset="0"/>
              </a:rPr>
              <a:pPr eaLnBrk="1" hangingPunct="1">
                <a:spcBef>
                  <a:spcPct val="0"/>
                </a:spcBef>
                <a:buClrTx/>
                <a:buSzTx/>
                <a:buFontTx/>
                <a:buNone/>
              </a:pPr>
              <a:t>23</a:t>
            </a:fld>
            <a:endParaRPr lang="fr-FR" altLang="fr-FR" sz="1000" smtClean="0">
              <a:solidFill>
                <a:srgbClr val="979797"/>
              </a:solidFill>
              <a:cs typeface="Arial" pitchFamily="34" charset="0"/>
            </a:endParaRPr>
          </a:p>
        </p:txBody>
      </p:sp>
      <p:sp>
        <p:nvSpPr>
          <p:cNvPr id="10" name="Espace réservé du contenu 2"/>
          <p:cNvSpPr>
            <a:spLocks noGrp="1"/>
          </p:cNvSpPr>
          <p:nvPr>
            <p:ph idx="1"/>
          </p:nvPr>
        </p:nvSpPr>
        <p:spPr>
          <a:xfrm>
            <a:off x="88900" y="1639057"/>
            <a:ext cx="4361475" cy="3014080"/>
          </a:xfrm>
        </p:spPr>
        <p:txBody>
          <a:bodyPr>
            <a:noAutofit/>
          </a:bodyPr>
          <a:lstStyle/>
          <a:p>
            <a:pPr marL="0" indent="0" algn="just">
              <a:buFont typeface="Lucida Grande"/>
              <a:buNone/>
              <a:defRPr/>
            </a:pPr>
            <a:r>
              <a:rPr lang="fr-FR" altLang="fr-FR" sz="1300" b="1" dirty="0" smtClean="0">
                <a:solidFill>
                  <a:schemeClr val="tx1"/>
                </a:solidFill>
                <a:latin typeface="Helvetica" pitchFamily="34" charset="0"/>
                <a:cs typeface="Helvetica" pitchFamily="34" charset="0"/>
              </a:rPr>
              <a:t>Avantages</a:t>
            </a:r>
          </a:p>
          <a:p>
            <a:pPr marL="0" indent="0" algn="just">
              <a:buFont typeface="Lucida Grande"/>
              <a:buNone/>
              <a:defRPr/>
            </a:pPr>
            <a:endParaRPr lang="fr-FR" altLang="fr-FR" sz="1000" b="1" dirty="0" smtClean="0">
              <a:solidFill>
                <a:schemeClr val="tx1"/>
              </a:solidFill>
              <a:latin typeface="Helvetica" pitchFamily="34" charset="0"/>
              <a:cs typeface="Helvetica" pitchFamily="34" charset="0"/>
            </a:endParaRPr>
          </a:p>
          <a:p>
            <a:pPr algn="just">
              <a:buClr>
                <a:schemeClr val="accent6">
                  <a:lumMod val="50000"/>
                </a:schemeClr>
              </a:buClr>
            </a:pPr>
            <a:r>
              <a:rPr lang="fr-FR" sz="1000" dirty="0" smtClean="0">
                <a:solidFill>
                  <a:schemeClr val="tx1"/>
                </a:solidFill>
              </a:rPr>
              <a:t>Si </a:t>
            </a:r>
            <a:r>
              <a:rPr lang="fr-FR" sz="1000" dirty="0">
                <a:solidFill>
                  <a:schemeClr val="tx1"/>
                </a:solidFill>
              </a:rPr>
              <a:t>à la Date d’Évaluation de Remboursement Automatique Anticipé, l’Indice a progressé d’au moins 15 % par rapport au Niveau Initial, l’investisseur est automatiquement remboursé par anticipation, il bénéficie alors du capital initial augmenté d’un gain de </a:t>
            </a:r>
            <a:r>
              <a:rPr lang="fr-FR" sz="1000" dirty="0" smtClean="0">
                <a:solidFill>
                  <a:schemeClr val="tx1"/>
                </a:solidFill>
              </a:rPr>
              <a:t>5 </a:t>
            </a:r>
            <a:r>
              <a:rPr lang="fr-FR" sz="1000" dirty="0">
                <a:solidFill>
                  <a:schemeClr val="tx1"/>
                </a:solidFill>
              </a:rPr>
              <a:t>% par année écoulée, soit un remboursement de </a:t>
            </a:r>
            <a:r>
              <a:rPr lang="fr-FR" sz="1000" dirty="0" smtClean="0">
                <a:solidFill>
                  <a:schemeClr val="tx1"/>
                </a:solidFill>
              </a:rPr>
              <a:t>125 </a:t>
            </a:r>
            <a:r>
              <a:rPr lang="fr-FR" sz="1000" dirty="0">
                <a:solidFill>
                  <a:schemeClr val="tx1"/>
                </a:solidFill>
              </a:rPr>
              <a:t>% du capital initial (TRA* de </a:t>
            </a:r>
            <a:r>
              <a:rPr lang="fr-FR" sz="1000" dirty="0" smtClean="0">
                <a:solidFill>
                  <a:schemeClr val="tx1"/>
                </a:solidFill>
              </a:rPr>
              <a:t>4,53 </a:t>
            </a:r>
            <a:r>
              <a:rPr lang="fr-FR" sz="1000" dirty="0">
                <a:solidFill>
                  <a:schemeClr val="tx1"/>
                </a:solidFill>
              </a:rPr>
              <a:t>%). </a:t>
            </a:r>
          </a:p>
          <a:p>
            <a:pPr algn="just">
              <a:buClr>
                <a:schemeClr val="accent6">
                  <a:lumMod val="50000"/>
                </a:schemeClr>
              </a:buClr>
            </a:pPr>
            <a:r>
              <a:rPr lang="fr-FR" sz="1000" dirty="0" smtClean="0">
                <a:solidFill>
                  <a:schemeClr val="tx1"/>
                </a:solidFill>
              </a:rPr>
              <a:t>À </a:t>
            </a:r>
            <a:r>
              <a:rPr lang="fr-FR" sz="1000" dirty="0">
                <a:solidFill>
                  <a:schemeClr val="tx1"/>
                </a:solidFill>
              </a:rPr>
              <a:t>l’échéance, si le remboursement automatique anticipé n’a pas été activé, l’investisseur bénéficie du capital initial augmenté de la performance finale de l’Indice, lorsque cette dernière est positive. </a:t>
            </a:r>
          </a:p>
          <a:p>
            <a:pPr algn="just">
              <a:buClr>
                <a:schemeClr val="accent6">
                  <a:lumMod val="50000"/>
                </a:schemeClr>
              </a:buClr>
            </a:pPr>
            <a:r>
              <a:rPr lang="fr-FR" sz="1000" dirty="0" smtClean="0">
                <a:solidFill>
                  <a:schemeClr val="tx1"/>
                </a:solidFill>
              </a:rPr>
              <a:t>À </a:t>
            </a:r>
            <a:r>
              <a:rPr lang="fr-FR" sz="1000" dirty="0">
                <a:solidFill>
                  <a:schemeClr val="tx1"/>
                </a:solidFill>
              </a:rPr>
              <a:t>l’échéance, quelle que soit la performance de l’Indice par rapport au Niveau Initial, l’investisseur est protégé à hauteur de 90 % du capital </a:t>
            </a:r>
            <a:r>
              <a:rPr lang="fr-FR" sz="1000" dirty="0" smtClean="0">
                <a:solidFill>
                  <a:schemeClr val="tx1"/>
                </a:solidFill>
              </a:rPr>
              <a:t>initial** </a:t>
            </a:r>
            <a:r>
              <a:rPr lang="fr-FR" sz="1000" dirty="0">
                <a:solidFill>
                  <a:schemeClr val="tx1"/>
                </a:solidFill>
              </a:rPr>
              <a:t>(soit un TRA* de -</a:t>
            </a:r>
            <a:r>
              <a:rPr lang="fr-FR" sz="1000" dirty="0" smtClean="0">
                <a:solidFill>
                  <a:schemeClr val="tx1"/>
                </a:solidFill>
              </a:rPr>
              <a:t>1,05 </a:t>
            </a:r>
            <a:r>
              <a:rPr lang="fr-FR" sz="1000" dirty="0">
                <a:solidFill>
                  <a:schemeClr val="tx1"/>
                </a:solidFill>
              </a:rPr>
              <a:t>%), </a:t>
            </a:r>
            <a:r>
              <a:rPr lang="fr-FR" sz="1000" b="1" dirty="0">
                <a:solidFill>
                  <a:schemeClr val="tx1"/>
                </a:solidFill>
              </a:rPr>
              <a:t>représentant une perte en capital maximum de 10 %. </a:t>
            </a:r>
            <a:endParaRPr lang="fr-FR" altLang="fr-FR" sz="1000" b="1" dirty="0">
              <a:solidFill>
                <a:schemeClr val="tx1"/>
              </a:solidFill>
              <a:latin typeface="Helvetica" pitchFamily="34" charset="0"/>
              <a:cs typeface="Helvetica" pitchFamily="34" charset="0"/>
            </a:endParaRPr>
          </a:p>
          <a:p>
            <a:pPr marL="0" indent="0" algn="just">
              <a:buFont typeface="Lucida Grande"/>
              <a:buNone/>
              <a:defRPr/>
            </a:pPr>
            <a:endParaRPr lang="fr-FR" sz="1000" dirty="0">
              <a:solidFill>
                <a:schemeClr val="tx1"/>
              </a:solidFill>
              <a:latin typeface="Helvetica" pitchFamily="34" charset="0"/>
              <a:cs typeface="Helvetica" pitchFamily="34" charset="0"/>
            </a:endParaRPr>
          </a:p>
        </p:txBody>
      </p:sp>
      <p:sp>
        <p:nvSpPr>
          <p:cNvPr id="11" name="Espace réservé du contenu 2"/>
          <p:cNvSpPr txBox="1">
            <a:spLocks/>
          </p:cNvSpPr>
          <p:nvPr/>
        </p:nvSpPr>
        <p:spPr bwMode="auto">
          <a:xfrm>
            <a:off x="4376079" y="1636568"/>
            <a:ext cx="4608958" cy="43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indent="0" algn="just">
              <a:buFont typeface="Lucida Grande"/>
              <a:buNone/>
              <a:defRPr/>
            </a:pPr>
            <a:r>
              <a:rPr lang="fr-FR" altLang="fr-FR" sz="1300" b="1" dirty="0" smtClean="0">
                <a:solidFill>
                  <a:schemeClr val="tx1"/>
                </a:solidFill>
                <a:ea typeface="Helvetica" pitchFamily="34" charset="0"/>
              </a:rPr>
              <a:t>Inconvénients</a:t>
            </a:r>
            <a:r>
              <a:rPr lang="fr-FR" altLang="fr-FR" sz="1300" dirty="0" smtClean="0">
                <a:solidFill>
                  <a:schemeClr val="tx1"/>
                </a:solidFill>
                <a:ea typeface="Helvetica" pitchFamily="34" charset="0"/>
              </a:rPr>
              <a:t/>
            </a:r>
            <a:br>
              <a:rPr lang="fr-FR" altLang="fr-FR" sz="1300" dirty="0" smtClean="0">
                <a:solidFill>
                  <a:schemeClr val="tx1"/>
                </a:solidFill>
                <a:ea typeface="Helvetica" pitchFamily="34" charset="0"/>
              </a:rPr>
            </a:br>
            <a:endParaRPr lang="fr-FR" altLang="fr-FR" sz="1100" dirty="0">
              <a:solidFill>
                <a:schemeClr val="tx1"/>
              </a:solidFill>
              <a:ea typeface="Helvetica" pitchFamily="34" charset="0"/>
            </a:endParaRPr>
          </a:p>
          <a:p>
            <a:pPr algn="just">
              <a:lnSpc>
                <a:spcPct val="80000"/>
              </a:lnSpc>
              <a:buClr>
                <a:schemeClr val="accent6">
                  <a:lumMod val="50000"/>
                </a:schemeClr>
              </a:buClr>
              <a:defRPr/>
            </a:pPr>
            <a:r>
              <a:rPr lang="fr-FR" sz="1000" dirty="0" err="1" smtClean="0">
                <a:solidFill>
                  <a:schemeClr val="tx1"/>
                </a:solidFill>
              </a:rPr>
              <a:t>Helios</a:t>
            </a:r>
            <a:r>
              <a:rPr lang="fr-FR" sz="1000" dirty="0" smtClean="0">
                <a:solidFill>
                  <a:schemeClr val="tx1"/>
                </a:solidFill>
              </a:rPr>
              <a:t> Avril 2028 </a:t>
            </a:r>
            <a:r>
              <a:rPr lang="fr-FR" sz="1000" dirty="0" smtClean="0">
                <a:solidFill>
                  <a:schemeClr val="tx1"/>
                </a:solidFill>
                <a:ea typeface="Helvetica" pitchFamily="34" charset="0"/>
              </a:rPr>
              <a:t>présente</a:t>
            </a:r>
            <a:r>
              <a:rPr lang="fr-FR" sz="1000" b="1" dirty="0" smtClean="0">
                <a:solidFill>
                  <a:schemeClr val="tx1"/>
                </a:solidFill>
                <a:ea typeface="Helvetica" pitchFamily="34" charset="0"/>
              </a:rPr>
              <a:t> </a:t>
            </a:r>
            <a:r>
              <a:rPr lang="fr-FR" sz="1000" b="1" dirty="0">
                <a:solidFill>
                  <a:schemeClr val="tx1"/>
                </a:solidFill>
                <a:ea typeface="Helvetica" pitchFamily="34" charset="0"/>
              </a:rPr>
              <a:t>un risque de perte en capital de 10 % à l’échéance</a:t>
            </a:r>
            <a:r>
              <a:rPr lang="fr-FR" sz="1000" dirty="0">
                <a:solidFill>
                  <a:schemeClr val="tx1"/>
                </a:solidFill>
                <a:ea typeface="Helvetica" pitchFamily="34" charset="0"/>
              </a:rPr>
              <a:t>, si la performance finale </a:t>
            </a:r>
            <a:r>
              <a:rPr lang="fr-FR" sz="1000" dirty="0" smtClean="0">
                <a:solidFill>
                  <a:schemeClr val="tx1"/>
                </a:solidFill>
                <a:ea typeface="Helvetica" pitchFamily="34" charset="0"/>
              </a:rPr>
              <a:t>de l’Indice </a:t>
            </a:r>
            <a:r>
              <a:rPr lang="fr-FR" sz="1000" dirty="0">
                <a:solidFill>
                  <a:schemeClr val="tx1"/>
                </a:solidFill>
                <a:ea typeface="Helvetica" pitchFamily="34" charset="0"/>
              </a:rPr>
              <a:t>est inférieure ou égale à </a:t>
            </a:r>
            <a:r>
              <a:rPr lang="fr-FR" sz="1000" dirty="0" smtClean="0">
                <a:solidFill>
                  <a:schemeClr val="tx1"/>
                </a:solidFill>
                <a:ea typeface="Helvetica" pitchFamily="34" charset="0"/>
              </a:rPr>
              <a:t>  -</a:t>
            </a:r>
            <a:r>
              <a:rPr lang="fr-FR" sz="1000" dirty="0">
                <a:solidFill>
                  <a:schemeClr val="tx1"/>
                </a:solidFill>
                <a:ea typeface="Helvetica" pitchFamily="34" charset="0"/>
              </a:rPr>
              <a:t>10 %.</a:t>
            </a:r>
          </a:p>
          <a:p>
            <a:pPr algn="just">
              <a:lnSpc>
                <a:spcPct val="80000"/>
              </a:lnSpc>
              <a:buClr>
                <a:schemeClr val="accent6">
                  <a:lumMod val="50000"/>
                </a:schemeClr>
              </a:buClr>
              <a:defRPr/>
            </a:pPr>
            <a:r>
              <a:rPr lang="fr-FR" sz="1000" b="1" dirty="0" smtClean="0">
                <a:solidFill>
                  <a:schemeClr val="tx1"/>
                </a:solidFill>
                <a:ea typeface="Helvetica" pitchFamily="34" charset="0"/>
              </a:rPr>
              <a:t>La </a:t>
            </a:r>
            <a:r>
              <a:rPr lang="fr-FR" sz="1000" b="1" dirty="0">
                <a:solidFill>
                  <a:schemeClr val="tx1"/>
                </a:solidFill>
                <a:ea typeface="Helvetica" pitchFamily="34" charset="0"/>
              </a:rPr>
              <a:t>revente sur le marché secondaire</a:t>
            </a:r>
            <a:r>
              <a:rPr lang="fr-FR" sz="1000" dirty="0">
                <a:solidFill>
                  <a:schemeClr val="tx1"/>
                </a:solidFill>
                <a:ea typeface="Helvetica" pitchFamily="34" charset="0"/>
              </a:rPr>
              <a:t> avant l’échéance s’effectue aux conditions de marché ce jour-là, </a:t>
            </a:r>
            <a:r>
              <a:rPr lang="fr-FR" sz="1000" dirty="0" smtClean="0">
                <a:solidFill>
                  <a:schemeClr val="tx1"/>
                </a:solidFill>
                <a:ea typeface="Helvetica" pitchFamily="34" charset="0"/>
              </a:rPr>
              <a:t>et </a:t>
            </a:r>
            <a:r>
              <a:rPr lang="fr-FR" sz="1000" b="1" dirty="0" smtClean="0">
                <a:solidFill>
                  <a:schemeClr val="tx1"/>
                </a:solidFill>
                <a:ea typeface="Helvetica" pitchFamily="34" charset="0"/>
              </a:rPr>
              <a:t>l’investisseur </a:t>
            </a:r>
            <a:r>
              <a:rPr lang="fr-FR" sz="1000" b="1" dirty="0">
                <a:solidFill>
                  <a:schemeClr val="tx1"/>
                </a:solidFill>
                <a:ea typeface="Helvetica" pitchFamily="34" charset="0"/>
              </a:rPr>
              <a:t>prend un risque de perte en capital non mesurable a priori et pouvant être totale</a:t>
            </a:r>
            <a:r>
              <a:rPr lang="fr-FR" sz="1000" dirty="0">
                <a:solidFill>
                  <a:schemeClr val="tx1"/>
                </a:solidFill>
                <a:ea typeface="Helvetica" pitchFamily="34" charset="0"/>
              </a:rPr>
              <a:t>. L’évolution de </a:t>
            </a:r>
            <a:r>
              <a:rPr lang="fr-FR" sz="1000" dirty="0" smtClean="0">
                <a:solidFill>
                  <a:schemeClr val="tx1"/>
                </a:solidFill>
                <a:ea typeface="Helvetica" pitchFamily="34" charset="0"/>
              </a:rPr>
              <a:t>la valeur </a:t>
            </a:r>
            <a:r>
              <a:rPr lang="fr-FR" sz="1000" dirty="0">
                <a:solidFill>
                  <a:schemeClr val="tx1"/>
                </a:solidFill>
                <a:ea typeface="Helvetica" pitchFamily="34" charset="0"/>
              </a:rPr>
              <a:t>de marché </a:t>
            </a:r>
            <a:r>
              <a:rPr lang="fr-FR" sz="1000" dirty="0" smtClean="0">
                <a:solidFill>
                  <a:schemeClr val="tx1"/>
                </a:solidFill>
                <a:ea typeface="Helvetica" pitchFamily="34" charset="0"/>
              </a:rPr>
              <a:t>d’</a:t>
            </a:r>
            <a:r>
              <a:rPr lang="fr-FR" sz="1000" dirty="0" err="1" smtClean="0">
                <a:solidFill>
                  <a:schemeClr val="tx1"/>
                </a:solidFill>
              </a:rPr>
              <a:t>Helios</a:t>
            </a:r>
            <a:r>
              <a:rPr lang="fr-FR" sz="1000" dirty="0" smtClean="0">
                <a:solidFill>
                  <a:schemeClr val="tx1"/>
                </a:solidFill>
              </a:rPr>
              <a:t> Avril 2028 </a:t>
            </a:r>
            <a:r>
              <a:rPr lang="fr-FR" sz="1000" dirty="0" smtClean="0">
                <a:solidFill>
                  <a:schemeClr val="tx1"/>
                </a:solidFill>
                <a:ea typeface="Helvetica" pitchFamily="34" charset="0"/>
              </a:rPr>
              <a:t>pourra </a:t>
            </a:r>
            <a:r>
              <a:rPr lang="fr-FR" sz="1000" dirty="0">
                <a:solidFill>
                  <a:schemeClr val="tx1"/>
                </a:solidFill>
                <a:ea typeface="Helvetica" pitchFamily="34" charset="0"/>
              </a:rPr>
              <a:t>différer </a:t>
            </a:r>
            <a:r>
              <a:rPr lang="fr-FR" sz="1000" dirty="0" smtClean="0">
                <a:solidFill>
                  <a:schemeClr val="tx1"/>
                </a:solidFill>
                <a:ea typeface="Helvetica" pitchFamily="34" charset="0"/>
              </a:rPr>
              <a:t>de l’évolution </a:t>
            </a:r>
            <a:r>
              <a:rPr lang="fr-FR" sz="1000" dirty="0">
                <a:solidFill>
                  <a:schemeClr val="tx1"/>
                </a:solidFill>
                <a:ea typeface="Helvetica" pitchFamily="34" charset="0"/>
              </a:rPr>
              <a:t>de </a:t>
            </a:r>
            <a:r>
              <a:rPr lang="fr-FR" sz="1000" dirty="0" smtClean="0">
                <a:solidFill>
                  <a:schemeClr val="tx1"/>
                </a:solidFill>
                <a:ea typeface="Helvetica" pitchFamily="34" charset="0"/>
              </a:rPr>
              <a:t>l’Indice.</a:t>
            </a:r>
          </a:p>
          <a:p>
            <a:pPr algn="just">
              <a:lnSpc>
                <a:spcPct val="80000"/>
              </a:lnSpc>
              <a:buClr>
                <a:schemeClr val="accent6">
                  <a:lumMod val="50000"/>
                </a:schemeClr>
              </a:buClr>
              <a:defRPr/>
            </a:pPr>
            <a:r>
              <a:rPr lang="fr-FR" sz="1000" dirty="0" smtClean="0">
                <a:solidFill>
                  <a:schemeClr val="tx1"/>
                </a:solidFill>
                <a:ea typeface="Helvetica" pitchFamily="34" charset="0"/>
              </a:rPr>
              <a:t>Dans </a:t>
            </a:r>
            <a:r>
              <a:rPr lang="fr-FR" sz="1000" dirty="0">
                <a:solidFill>
                  <a:schemeClr val="tx1"/>
                </a:solidFill>
                <a:ea typeface="Helvetica" pitchFamily="34" charset="0"/>
              </a:rPr>
              <a:t>le cas où la performance finale de l’Indice est inférieure ou égale à -10 %, le remboursement de 90 % </a:t>
            </a:r>
            <a:r>
              <a:rPr lang="fr-FR" sz="1000" dirty="0" smtClean="0">
                <a:solidFill>
                  <a:schemeClr val="tx1"/>
                </a:solidFill>
                <a:ea typeface="Helvetica" pitchFamily="34" charset="0"/>
              </a:rPr>
              <a:t>du capital </a:t>
            </a:r>
            <a:r>
              <a:rPr lang="fr-FR" sz="1000" dirty="0">
                <a:solidFill>
                  <a:schemeClr val="tx1"/>
                </a:solidFill>
                <a:ea typeface="Helvetica" pitchFamily="34" charset="0"/>
              </a:rPr>
              <a:t>initial ne profite qu’aux seuls investisseurs ayant conservé </a:t>
            </a:r>
            <a:r>
              <a:rPr lang="fr-FR" sz="1000" dirty="0" err="1" smtClean="0">
                <a:solidFill>
                  <a:schemeClr val="tx1"/>
                </a:solidFill>
              </a:rPr>
              <a:t>Helios</a:t>
            </a:r>
            <a:r>
              <a:rPr lang="fr-FR" sz="1000" dirty="0" smtClean="0">
                <a:solidFill>
                  <a:schemeClr val="tx1"/>
                </a:solidFill>
              </a:rPr>
              <a:t> Avril 2028 </a:t>
            </a:r>
            <a:r>
              <a:rPr lang="fr-FR" sz="1000" dirty="0" smtClean="0">
                <a:solidFill>
                  <a:schemeClr val="tx1"/>
                </a:solidFill>
                <a:ea typeface="Helvetica" pitchFamily="34" charset="0"/>
              </a:rPr>
              <a:t>jusqu’à l’échéance</a:t>
            </a:r>
            <a:r>
              <a:rPr lang="fr-FR" sz="1000" dirty="0">
                <a:solidFill>
                  <a:schemeClr val="tx1"/>
                </a:solidFill>
                <a:ea typeface="Helvetica" pitchFamily="34" charset="0"/>
              </a:rPr>
              <a:t>.</a:t>
            </a:r>
          </a:p>
          <a:p>
            <a:pPr algn="just">
              <a:lnSpc>
                <a:spcPct val="80000"/>
              </a:lnSpc>
              <a:buClr>
                <a:schemeClr val="accent6">
                  <a:lumMod val="50000"/>
                </a:schemeClr>
              </a:buClr>
              <a:defRPr/>
            </a:pPr>
            <a:r>
              <a:rPr lang="fr-FR" sz="1000" dirty="0" smtClean="0">
                <a:solidFill>
                  <a:schemeClr val="tx1"/>
                </a:solidFill>
                <a:ea typeface="Helvetica" pitchFamily="34" charset="0"/>
              </a:rPr>
              <a:t>En </a:t>
            </a:r>
            <a:r>
              <a:rPr lang="fr-FR" sz="1000" dirty="0">
                <a:solidFill>
                  <a:schemeClr val="tx1"/>
                </a:solidFill>
                <a:ea typeface="Helvetica" pitchFamily="34" charset="0"/>
              </a:rPr>
              <a:t>cas d’un remboursement automatique anticipé la 5e année, le gain maximum pour l’investisseur est plafonné </a:t>
            </a:r>
            <a:r>
              <a:rPr lang="fr-FR" sz="1000" dirty="0" smtClean="0">
                <a:solidFill>
                  <a:schemeClr val="tx1"/>
                </a:solidFill>
                <a:ea typeface="Helvetica" pitchFamily="34" charset="0"/>
              </a:rPr>
              <a:t>à 25 </a:t>
            </a:r>
            <a:r>
              <a:rPr lang="fr-FR" sz="1000" dirty="0">
                <a:solidFill>
                  <a:schemeClr val="tx1"/>
                </a:solidFill>
                <a:ea typeface="Helvetica" pitchFamily="34" charset="0"/>
              </a:rPr>
              <a:t>%, quelle que soit la performance de l’Indice.</a:t>
            </a:r>
          </a:p>
          <a:p>
            <a:pPr algn="just">
              <a:lnSpc>
                <a:spcPct val="80000"/>
              </a:lnSpc>
              <a:buClr>
                <a:schemeClr val="accent6">
                  <a:lumMod val="50000"/>
                </a:schemeClr>
              </a:buClr>
              <a:defRPr/>
            </a:pPr>
            <a:r>
              <a:rPr lang="fr-FR" sz="1000" dirty="0" smtClean="0">
                <a:solidFill>
                  <a:schemeClr val="tx1"/>
                </a:solidFill>
                <a:ea typeface="Helvetica" pitchFamily="34" charset="0"/>
              </a:rPr>
              <a:t>L’Indice </a:t>
            </a:r>
            <a:r>
              <a:rPr lang="fr-FR" sz="1000" dirty="0">
                <a:solidFill>
                  <a:schemeClr val="tx1"/>
                </a:solidFill>
                <a:ea typeface="Helvetica" pitchFamily="34" charset="0"/>
              </a:rPr>
              <a:t>ne présente pas le rendement total des actifs dans lesquels il est investi. Il est calculé de la </a:t>
            </a:r>
            <a:r>
              <a:rPr lang="fr-FR" sz="1000" dirty="0" smtClean="0">
                <a:solidFill>
                  <a:schemeClr val="tx1"/>
                </a:solidFill>
                <a:ea typeface="Helvetica" pitchFamily="34" charset="0"/>
              </a:rPr>
              <a:t>façon suivante </a:t>
            </a:r>
            <a:r>
              <a:rPr lang="fr-FR" sz="1000" dirty="0">
                <a:solidFill>
                  <a:schemeClr val="tx1"/>
                </a:solidFill>
                <a:ea typeface="Helvetica" pitchFamily="34" charset="0"/>
              </a:rPr>
              <a:t>: en ajoutant tous les dividendes nets (versés par l’Indice au fil de l’eau tout le long de la vie du </a:t>
            </a:r>
            <a:r>
              <a:rPr lang="fr-FR" sz="1000" dirty="0" smtClean="0">
                <a:solidFill>
                  <a:schemeClr val="tx1"/>
                </a:solidFill>
                <a:ea typeface="Helvetica" pitchFamily="34" charset="0"/>
              </a:rPr>
              <a:t>produit) puis </a:t>
            </a:r>
            <a:r>
              <a:rPr lang="fr-FR" sz="1000" dirty="0">
                <a:solidFill>
                  <a:schemeClr val="tx1"/>
                </a:solidFill>
                <a:ea typeface="Helvetica" pitchFamily="34" charset="0"/>
              </a:rPr>
              <a:t>en soustrayant 5 % par an, sur une base quotidienne. Le dividende moyen réinvesti dans l’Indice peut </a:t>
            </a:r>
            <a:r>
              <a:rPr lang="fr-FR" sz="1000" dirty="0" smtClean="0">
                <a:solidFill>
                  <a:schemeClr val="tx1"/>
                </a:solidFill>
                <a:ea typeface="Helvetica" pitchFamily="34" charset="0"/>
              </a:rPr>
              <a:t>être inférieur </a:t>
            </a:r>
            <a:r>
              <a:rPr lang="fr-FR" sz="1000" dirty="0">
                <a:solidFill>
                  <a:schemeClr val="tx1"/>
                </a:solidFill>
                <a:ea typeface="Helvetica" pitchFamily="34" charset="0"/>
              </a:rPr>
              <a:t>ou supérieur à 5 %.</a:t>
            </a:r>
          </a:p>
          <a:p>
            <a:pPr algn="just">
              <a:lnSpc>
                <a:spcPct val="80000"/>
              </a:lnSpc>
              <a:buClr>
                <a:schemeClr val="accent6">
                  <a:lumMod val="50000"/>
                </a:schemeClr>
              </a:buClr>
              <a:defRPr/>
            </a:pPr>
            <a:r>
              <a:rPr lang="fr-FR" sz="1000" dirty="0" smtClean="0">
                <a:solidFill>
                  <a:schemeClr val="tx1"/>
                </a:solidFill>
                <a:ea typeface="Helvetica" pitchFamily="34" charset="0"/>
              </a:rPr>
              <a:t>L’investisseur </a:t>
            </a:r>
            <a:r>
              <a:rPr lang="fr-FR" sz="1000" dirty="0">
                <a:solidFill>
                  <a:schemeClr val="tx1"/>
                </a:solidFill>
                <a:ea typeface="Helvetica" pitchFamily="34" charset="0"/>
              </a:rPr>
              <a:t>ne connaît pas à l’avance la durée de son investissement qui peut être de 5 ans ou 10 ans.</a:t>
            </a:r>
          </a:p>
          <a:p>
            <a:pPr algn="just">
              <a:lnSpc>
                <a:spcPct val="80000"/>
              </a:lnSpc>
              <a:buClr>
                <a:schemeClr val="accent6">
                  <a:lumMod val="50000"/>
                </a:schemeClr>
              </a:buClr>
              <a:defRPr/>
            </a:pPr>
            <a:r>
              <a:rPr lang="fr-FR" sz="1000" dirty="0" smtClean="0">
                <a:solidFill>
                  <a:schemeClr val="tx1"/>
                </a:solidFill>
                <a:ea typeface="Helvetica" pitchFamily="34" charset="0"/>
              </a:rPr>
              <a:t>L’investisseur </a:t>
            </a:r>
            <a:r>
              <a:rPr lang="fr-FR" sz="1000" dirty="0">
                <a:solidFill>
                  <a:schemeClr val="tx1"/>
                </a:solidFill>
                <a:ea typeface="Helvetica" pitchFamily="34" charset="0"/>
              </a:rPr>
              <a:t>est exposé à un éventuel défaut, à une éventuelle faillite ou mise en résolution de l’Émetteur (</a:t>
            </a:r>
            <a:r>
              <a:rPr lang="fr-FR" sz="1000" dirty="0" smtClean="0">
                <a:solidFill>
                  <a:schemeClr val="tx1"/>
                </a:solidFill>
                <a:ea typeface="Helvetica" pitchFamily="34" charset="0"/>
              </a:rPr>
              <a:t>qui induit </a:t>
            </a:r>
            <a:r>
              <a:rPr lang="fr-FR" sz="1000" dirty="0">
                <a:solidFill>
                  <a:schemeClr val="tx1"/>
                </a:solidFill>
                <a:ea typeface="Helvetica" pitchFamily="34" charset="0"/>
              </a:rPr>
              <a:t>un risque sur </a:t>
            </a:r>
            <a:r>
              <a:rPr lang="fr-FR" sz="1000" dirty="0" smtClean="0">
                <a:solidFill>
                  <a:schemeClr val="tx1"/>
                </a:solidFill>
                <a:ea typeface="Helvetica" pitchFamily="34" charset="0"/>
              </a:rPr>
              <a:t>le remboursement</a:t>
            </a:r>
            <a:r>
              <a:rPr lang="fr-FR" sz="1000" dirty="0">
                <a:solidFill>
                  <a:schemeClr val="tx1"/>
                </a:solidFill>
                <a:ea typeface="Helvetica" pitchFamily="34" charset="0"/>
              </a:rPr>
              <a:t>) ou à une dégradation éventuelle de qualité de crédit (qui induit un </a:t>
            </a:r>
            <a:r>
              <a:rPr lang="fr-FR" sz="1000" dirty="0" smtClean="0">
                <a:solidFill>
                  <a:schemeClr val="tx1"/>
                </a:solidFill>
                <a:ea typeface="Helvetica" pitchFamily="34" charset="0"/>
              </a:rPr>
              <a:t>risque sur </a:t>
            </a:r>
            <a:r>
              <a:rPr lang="fr-FR" sz="1000" dirty="0">
                <a:solidFill>
                  <a:schemeClr val="tx1"/>
                </a:solidFill>
                <a:ea typeface="Helvetica" pitchFamily="34" charset="0"/>
              </a:rPr>
              <a:t>la valeur de marché du produit) de l’Émetteur.</a:t>
            </a:r>
            <a:endParaRPr lang="fr-FR" altLang="fr-FR" sz="1000" dirty="0">
              <a:solidFill>
                <a:schemeClr val="tx1"/>
              </a:solidFill>
              <a:ea typeface="Helvetica" pitchFamily="34" charset="0"/>
            </a:endParaRPr>
          </a:p>
        </p:txBody>
      </p:sp>
      <p:sp>
        <p:nvSpPr>
          <p:cNvPr id="8" name="Rectangle 7"/>
          <p:cNvSpPr/>
          <p:nvPr/>
        </p:nvSpPr>
        <p:spPr>
          <a:xfrm>
            <a:off x="102526" y="5445224"/>
            <a:ext cx="8933969" cy="507831"/>
          </a:xfrm>
          <a:prstGeom prst="rect">
            <a:avLst/>
          </a:prstGeom>
        </p:spPr>
        <p:txBody>
          <a:bodyPr wrap="square">
            <a:spAutoFit/>
          </a:bodyPr>
          <a:lstStyle/>
          <a:p>
            <a:r>
              <a:rPr lang="fr-FR" i="1" dirty="0" smtClean="0">
                <a:solidFill>
                  <a:schemeClr val="tx1"/>
                </a:solidFill>
              </a:rPr>
              <a:t>*TRA: </a:t>
            </a:r>
            <a:r>
              <a:rPr lang="fr-FR" i="1" dirty="0">
                <a:solidFill>
                  <a:schemeClr val="tx1"/>
                </a:solidFill>
              </a:rPr>
              <a:t>Taux de Rendement Annualisé brut hors frais sur versements, d’arbitrage, de gestion sur encours, et le cas échéant ceux liés aux garanties de prévoyance, notamment dans le cadre d’un contrat d’assurance vie ou de capitalisation et hors fiscalité et prélèvements sociaux applicables . Le remboursement à l’échéance est conditionné à l’absence de défaut, de faillite ou de mise en résolution de l’Émetteur Natixis.</a:t>
            </a:r>
            <a:endParaRPr lang="fr-FR" b="1" i="1" dirty="0">
              <a:solidFill>
                <a:schemeClr val="tx1"/>
              </a:solidFill>
            </a:endParaRPr>
          </a:p>
        </p:txBody>
      </p:sp>
      <p:sp>
        <p:nvSpPr>
          <p:cNvPr id="3" name="Rectangle 2"/>
          <p:cNvSpPr/>
          <p:nvPr/>
        </p:nvSpPr>
        <p:spPr>
          <a:xfrm>
            <a:off x="100940" y="5949280"/>
            <a:ext cx="8887930" cy="369332"/>
          </a:xfrm>
          <a:prstGeom prst="rect">
            <a:avLst/>
          </a:prstGeom>
        </p:spPr>
        <p:txBody>
          <a:bodyPr wrap="square">
            <a:spAutoFit/>
          </a:bodyPr>
          <a:lstStyle/>
          <a:p>
            <a:r>
              <a:rPr lang="fr-FR" i="1" dirty="0">
                <a:solidFill>
                  <a:schemeClr val="tx1"/>
                </a:solidFill>
              </a:rPr>
              <a:t>**hors frais sur versements, d’arbitrage, de gestion sur encours, et le cas échéant ceux liés aux garanties de prévoyance, notamment dans le cadre d’un </a:t>
            </a:r>
            <a:r>
              <a:rPr lang="fr-FR" i="1" dirty="0" smtClean="0">
                <a:solidFill>
                  <a:schemeClr val="tx1"/>
                </a:solidFill>
              </a:rPr>
              <a:t>contrat d’assurance </a:t>
            </a:r>
            <a:r>
              <a:rPr lang="fr-FR" i="1" dirty="0">
                <a:solidFill>
                  <a:schemeClr val="tx1"/>
                </a:solidFill>
              </a:rPr>
              <a:t>vie ou de capitalisation ou de compte titres, hors fiscalité et prélèvements sociaux "applicables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solidFill>
                  <a:schemeClr val="accent6">
                    <a:lumMod val="50000"/>
                  </a:schemeClr>
                </a:solidFill>
              </a:rPr>
              <a:t>facteurs de risques</a:t>
            </a:r>
            <a:endParaRPr lang="fr-FR" dirty="0">
              <a:solidFill>
                <a:schemeClr val="accent6">
                  <a:lumMod val="50000"/>
                </a:schemeClr>
              </a:solidFill>
            </a:endParaRPr>
          </a:p>
        </p:txBody>
      </p:sp>
      <p:sp>
        <p:nvSpPr>
          <p:cNvPr id="56325"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6D40A410-539A-4104-9200-DDB4AA016973}" type="slidenum">
              <a:rPr lang="fr-FR" altLang="fr-FR" sz="1000" smtClean="0">
                <a:solidFill>
                  <a:srgbClr val="979797"/>
                </a:solidFill>
                <a:cs typeface="Arial" pitchFamily="34" charset="0"/>
              </a:rPr>
              <a:pPr eaLnBrk="1" hangingPunct="1">
                <a:spcBef>
                  <a:spcPct val="0"/>
                </a:spcBef>
                <a:buClrTx/>
                <a:buSzTx/>
                <a:buFontTx/>
                <a:buNone/>
              </a:pPr>
              <a:t>24</a:t>
            </a:fld>
            <a:endParaRPr lang="fr-FR" altLang="fr-FR" sz="1000" smtClean="0">
              <a:solidFill>
                <a:srgbClr val="979797"/>
              </a:solidFill>
              <a:cs typeface="Arial" pitchFamily="34" charset="0"/>
            </a:endParaRPr>
          </a:p>
        </p:txBody>
      </p:sp>
      <p:sp>
        <p:nvSpPr>
          <p:cNvPr id="53256" name="Espace réservé du contenu 2"/>
          <p:cNvSpPr txBox="1">
            <a:spLocks/>
          </p:cNvSpPr>
          <p:nvPr/>
        </p:nvSpPr>
        <p:spPr bwMode="auto">
          <a:xfrm>
            <a:off x="457200" y="1484313"/>
            <a:ext cx="8507413"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marL="0" indent="0">
              <a:buFont typeface="Lucida Grande"/>
              <a:buNone/>
              <a:defRPr/>
            </a:pPr>
            <a:r>
              <a:rPr lang="fr-FR" altLang="fr-FR" sz="1500" b="1" dirty="0" smtClean="0">
                <a:solidFill>
                  <a:schemeClr val="tx1"/>
                </a:solidFill>
              </a:rPr>
              <a:t>Facteurs de risques</a:t>
            </a:r>
            <a:endParaRPr lang="fr-FR" altLang="fr-FR" sz="1500" dirty="0">
              <a:solidFill>
                <a:schemeClr val="tx1"/>
              </a:solidFill>
            </a:endParaRPr>
          </a:p>
          <a:p>
            <a:pPr>
              <a:defRPr/>
            </a:pPr>
            <a:endParaRPr lang="fr-FR" sz="1000" dirty="0" smtClean="0">
              <a:solidFill>
                <a:schemeClr val="tx1"/>
              </a:solidFill>
            </a:endParaRPr>
          </a:p>
          <a:p>
            <a:pPr marL="0" indent="0">
              <a:buFont typeface="Lucida Grande"/>
              <a:buNone/>
              <a:defRPr/>
            </a:pPr>
            <a:r>
              <a:rPr lang="fr-FR" sz="1000" dirty="0" smtClean="0">
                <a:solidFill>
                  <a:schemeClr val="tx1"/>
                </a:solidFill>
              </a:rPr>
              <a:t>Les investisseurs sont invités à lire attentivement la section facteurs de risques du Prospectus de Base. </a:t>
            </a:r>
            <a:endParaRPr lang="fr-FR" sz="1000" dirty="0">
              <a:solidFill>
                <a:schemeClr val="tx1"/>
              </a:solidFill>
            </a:endParaRPr>
          </a:p>
          <a:p>
            <a:pPr marL="0" indent="0">
              <a:buNone/>
              <a:defRPr/>
            </a:pPr>
            <a:r>
              <a:rPr lang="fr-FR" sz="1000" dirty="0" err="1" smtClean="0">
                <a:solidFill>
                  <a:schemeClr val="tx1"/>
                </a:solidFill>
              </a:rPr>
              <a:t>Helios</a:t>
            </a:r>
            <a:r>
              <a:rPr lang="fr-FR" sz="1000" dirty="0" smtClean="0">
                <a:solidFill>
                  <a:schemeClr val="tx1"/>
                </a:solidFill>
              </a:rPr>
              <a:t> Avril 2028 est notamment exposée aux risques suivants :</a:t>
            </a:r>
            <a:endParaRPr lang="fr-FR" sz="1000" b="1" dirty="0" smtClean="0">
              <a:solidFill>
                <a:schemeClr val="tx1"/>
              </a:solidFill>
            </a:endParaRPr>
          </a:p>
          <a:p>
            <a:pPr>
              <a:buClr>
                <a:schemeClr val="accent6">
                  <a:lumMod val="50000"/>
                </a:schemeClr>
              </a:buClr>
              <a:defRPr/>
            </a:pPr>
            <a:r>
              <a:rPr lang="fr-FR" sz="1000" b="1" dirty="0" smtClean="0">
                <a:solidFill>
                  <a:schemeClr val="tx1"/>
                </a:solidFill>
              </a:rPr>
              <a:t>Risque </a:t>
            </a:r>
            <a:r>
              <a:rPr lang="fr-FR" sz="1000" b="1" dirty="0">
                <a:solidFill>
                  <a:schemeClr val="tx1"/>
                </a:solidFill>
              </a:rPr>
              <a:t>de perte en capital : </a:t>
            </a:r>
            <a:r>
              <a:rPr lang="fr-FR" sz="1000" dirty="0">
                <a:solidFill>
                  <a:schemeClr val="tx1"/>
                </a:solidFill>
              </a:rPr>
              <a:t>en cas de baisse de l’Indice </a:t>
            </a:r>
            <a:r>
              <a:rPr lang="fr-FR" sz="1000" dirty="0" smtClean="0">
                <a:solidFill>
                  <a:schemeClr val="tx1"/>
                </a:solidFill>
              </a:rPr>
              <a:t>à la Date d’Évaluation </a:t>
            </a:r>
            <a:r>
              <a:rPr lang="fr-FR" sz="1000" dirty="0">
                <a:solidFill>
                  <a:schemeClr val="tx1"/>
                </a:solidFill>
              </a:rPr>
              <a:t>F</a:t>
            </a:r>
            <a:r>
              <a:rPr lang="fr-FR" sz="1000" dirty="0" smtClean="0">
                <a:solidFill>
                  <a:schemeClr val="tx1"/>
                </a:solidFill>
              </a:rPr>
              <a:t>inale, l’investisseur subit </a:t>
            </a:r>
            <a:r>
              <a:rPr lang="fr-FR" sz="1000" dirty="0">
                <a:solidFill>
                  <a:schemeClr val="tx1"/>
                </a:solidFill>
              </a:rPr>
              <a:t>une </a:t>
            </a:r>
            <a:r>
              <a:rPr lang="fr-FR" sz="1000" b="1" dirty="0">
                <a:solidFill>
                  <a:schemeClr val="tx1"/>
                </a:solidFill>
              </a:rPr>
              <a:t>perte en capital à l’échéance </a:t>
            </a:r>
            <a:r>
              <a:rPr lang="fr-FR" sz="1000" dirty="0">
                <a:solidFill>
                  <a:schemeClr val="tx1"/>
                </a:solidFill>
              </a:rPr>
              <a:t>(perte maximum limitée à 10 % du capital initial). En cas de sortie avant l’échéance, le prix de rachat du support pourra être inférieur à son prix de souscription, l’investisseur peut subir une </a:t>
            </a:r>
            <a:r>
              <a:rPr lang="fr-FR" sz="1000" b="1" dirty="0">
                <a:solidFill>
                  <a:schemeClr val="tx1"/>
                </a:solidFill>
              </a:rPr>
              <a:t>perte en capital</a:t>
            </a:r>
            <a:r>
              <a:rPr lang="fr-FR" sz="1000" dirty="0">
                <a:solidFill>
                  <a:schemeClr val="tx1"/>
                </a:solidFill>
              </a:rPr>
              <a:t> non mesurable a </a:t>
            </a:r>
            <a:r>
              <a:rPr lang="fr-FR" sz="1000" dirty="0" smtClean="0">
                <a:solidFill>
                  <a:schemeClr val="tx1"/>
                </a:solidFill>
              </a:rPr>
              <a:t>priori et pouvant être totale. </a:t>
            </a:r>
            <a:r>
              <a:rPr lang="fr-FR" sz="1000" dirty="0">
                <a:solidFill>
                  <a:schemeClr val="tx1"/>
                </a:solidFill>
              </a:rPr>
              <a:t>L’évolution </a:t>
            </a:r>
            <a:r>
              <a:rPr lang="fr-FR" sz="1000" dirty="0" smtClean="0">
                <a:solidFill>
                  <a:schemeClr val="tx1"/>
                </a:solidFill>
              </a:rPr>
              <a:t>d’</a:t>
            </a:r>
            <a:r>
              <a:rPr lang="fr-FR" sz="1000" dirty="0" err="1" smtClean="0">
                <a:solidFill>
                  <a:schemeClr val="tx1"/>
                </a:solidFill>
              </a:rPr>
              <a:t>Helios</a:t>
            </a:r>
            <a:r>
              <a:rPr lang="fr-FR" sz="1000" dirty="0" smtClean="0">
                <a:solidFill>
                  <a:schemeClr val="tx1"/>
                </a:solidFill>
              </a:rPr>
              <a:t> Avril 2028 pourra </a:t>
            </a:r>
            <a:r>
              <a:rPr lang="fr-FR" sz="1000" dirty="0">
                <a:solidFill>
                  <a:schemeClr val="tx1"/>
                </a:solidFill>
              </a:rPr>
              <a:t>différer de l’évolution de l’Indice. </a:t>
            </a:r>
            <a:endParaRPr lang="fr-FR" sz="1000" dirty="0" smtClean="0">
              <a:solidFill>
                <a:schemeClr val="tx1"/>
              </a:solidFill>
            </a:endParaRPr>
          </a:p>
          <a:p>
            <a:pPr>
              <a:buClr>
                <a:schemeClr val="accent6">
                  <a:lumMod val="50000"/>
                </a:schemeClr>
              </a:buClr>
              <a:defRPr/>
            </a:pPr>
            <a:r>
              <a:rPr lang="fr-FR" sz="1000" b="1" dirty="0" smtClean="0">
                <a:solidFill>
                  <a:schemeClr val="tx1"/>
                </a:solidFill>
              </a:rPr>
              <a:t>Risque </a:t>
            </a:r>
            <a:r>
              <a:rPr lang="fr-FR" sz="1000" b="1" dirty="0">
                <a:solidFill>
                  <a:schemeClr val="tx1"/>
                </a:solidFill>
              </a:rPr>
              <a:t>lié au sous-jacent : </a:t>
            </a:r>
            <a:r>
              <a:rPr lang="fr-FR" sz="1000" dirty="0">
                <a:solidFill>
                  <a:schemeClr val="tx1"/>
                </a:solidFill>
              </a:rPr>
              <a:t>le mécanisme de remboursement est lié à l’évolution du niveau de l’indice </a:t>
            </a:r>
            <a:r>
              <a:rPr lang="fr-FR" sz="1000" dirty="0" smtClean="0">
                <a:solidFill>
                  <a:schemeClr val="tx1"/>
                </a:solidFill>
              </a:rPr>
              <a:t>Euro </a:t>
            </a:r>
            <a:r>
              <a:rPr lang="fr-FR" sz="1000" dirty="0" err="1" smtClean="0">
                <a:solidFill>
                  <a:schemeClr val="tx1"/>
                </a:solidFill>
              </a:rPr>
              <a:t>iSTOXX</a:t>
            </a:r>
            <a:r>
              <a:rPr lang="fr-FR" sz="1000" baseline="30000" dirty="0" smtClean="0"/>
              <a:t>® </a:t>
            </a:r>
            <a:r>
              <a:rPr lang="fr-FR" sz="1000" dirty="0" smtClean="0">
                <a:solidFill>
                  <a:schemeClr val="tx1"/>
                </a:solidFill>
              </a:rPr>
              <a:t>70 EWD5 et </a:t>
            </a:r>
            <a:r>
              <a:rPr lang="fr-FR" sz="1000" dirty="0">
                <a:solidFill>
                  <a:schemeClr val="tx1"/>
                </a:solidFill>
              </a:rPr>
              <a:t>donc à l’évolution du marché actions </a:t>
            </a:r>
            <a:r>
              <a:rPr lang="fr-FR" sz="1000" dirty="0" smtClean="0">
                <a:solidFill>
                  <a:schemeClr val="tx1"/>
                </a:solidFill>
              </a:rPr>
              <a:t>de la zone euro. </a:t>
            </a:r>
          </a:p>
          <a:p>
            <a:pPr>
              <a:buClr>
                <a:schemeClr val="accent6">
                  <a:lumMod val="50000"/>
                </a:schemeClr>
              </a:buClr>
              <a:defRPr/>
            </a:pPr>
            <a:r>
              <a:rPr lang="fr-FR" sz="1000" b="1" dirty="0" smtClean="0">
                <a:solidFill>
                  <a:schemeClr val="tx1"/>
                </a:solidFill>
              </a:rPr>
              <a:t>Risque </a:t>
            </a:r>
            <a:r>
              <a:rPr lang="fr-FR" sz="1000" b="1" dirty="0">
                <a:solidFill>
                  <a:schemeClr val="tx1"/>
                </a:solidFill>
              </a:rPr>
              <a:t>lié aux marchés de taux : </a:t>
            </a:r>
            <a:r>
              <a:rPr lang="fr-FR" sz="1000" dirty="0">
                <a:solidFill>
                  <a:schemeClr val="tx1"/>
                </a:solidFill>
              </a:rPr>
              <a:t>avant l’échéance, une hausse des taux d’intérêt sur un horizon égal à la durée de vie restante du support </a:t>
            </a:r>
            <a:r>
              <a:rPr lang="fr-FR" sz="1000" dirty="0" smtClean="0">
                <a:solidFill>
                  <a:schemeClr val="tx1"/>
                </a:solidFill>
              </a:rPr>
              <a:t>provoquera une </a:t>
            </a:r>
            <a:r>
              <a:rPr lang="fr-FR" sz="1000" dirty="0">
                <a:solidFill>
                  <a:schemeClr val="tx1"/>
                </a:solidFill>
              </a:rPr>
              <a:t>baisse de sa valeur. </a:t>
            </a:r>
            <a:endParaRPr lang="fr-FR" sz="1000" dirty="0" smtClean="0">
              <a:solidFill>
                <a:schemeClr val="tx1"/>
              </a:solidFill>
            </a:endParaRPr>
          </a:p>
          <a:p>
            <a:pPr>
              <a:buClr>
                <a:schemeClr val="accent6">
                  <a:lumMod val="50000"/>
                </a:schemeClr>
              </a:buClr>
              <a:defRPr/>
            </a:pPr>
            <a:r>
              <a:rPr lang="fr-FR" sz="1000" b="1" dirty="0" smtClean="0">
                <a:solidFill>
                  <a:schemeClr val="tx1"/>
                </a:solidFill>
              </a:rPr>
              <a:t>Risque </a:t>
            </a:r>
            <a:r>
              <a:rPr lang="fr-FR" sz="1000" b="1" dirty="0">
                <a:solidFill>
                  <a:schemeClr val="tx1"/>
                </a:solidFill>
              </a:rPr>
              <a:t>de contrepartie : </a:t>
            </a:r>
            <a:r>
              <a:rPr lang="fr-FR" sz="1000" dirty="0">
                <a:solidFill>
                  <a:schemeClr val="tx1"/>
                </a:solidFill>
              </a:rPr>
              <a:t>l’investisseur est exposé au risque de faillite, de défaut de paiement et de </a:t>
            </a:r>
            <a:r>
              <a:rPr lang="fr-FR" sz="1000" dirty="0" smtClean="0">
                <a:solidFill>
                  <a:schemeClr val="tx1"/>
                </a:solidFill>
              </a:rPr>
              <a:t>mise en </a:t>
            </a:r>
            <a:r>
              <a:rPr lang="fr-FR" sz="1000" dirty="0">
                <a:solidFill>
                  <a:schemeClr val="tx1"/>
                </a:solidFill>
              </a:rPr>
              <a:t>résolution de l’Émetteur. La notation de Natixis est celle en vigueur à la date d’ouverture de la période </a:t>
            </a:r>
            <a:r>
              <a:rPr lang="fr-FR" sz="1000" dirty="0" smtClean="0">
                <a:solidFill>
                  <a:schemeClr val="tx1"/>
                </a:solidFill>
              </a:rPr>
              <a:t>de souscription, </a:t>
            </a:r>
            <a:r>
              <a:rPr lang="fr-FR" sz="1000" dirty="0">
                <a:solidFill>
                  <a:schemeClr val="tx1"/>
                </a:solidFill>
              </a:rPr>
              <a:t>le </a:t>
            </a:r>
            <a:r>
              <a:rPr lang="fr-FR" sz="1000" dirty="0" smtClean="0">
                <a:solidFill>
                  <a:schemeClr val="tx1"/>
                </a:solidFill>
              </a:rPr>
              <a:t>9 janvier 2018. </a:t>
            </a:r>
            <a:r>
              <a:rPr lang="fr-FR" sz="1000" dirty="0">
                <a:solidFill>
                  <a:schemeClr val="tx1"/>
                </a:solidFill>
              </a:rPr>
              <a:t>Cette notation peut être révisée à tout moment et n’est pas une </a:t>
            </a:r>
            <a:r>
              <a:rPr lang="fr-FR" sz="1000" dirty="0" smtClean="0">
                <a:solidFill>
                  <a:schemeClr val="tx1"/>
                </a:solidFill>
              </a:rPr>
              <a:t>garantie de </a:t>
            </a:r>
            <a:r>
              <a:rPr lang="fr-FR" sz="1000" dirty="0">
                <a:solidFill>
                  <a:schemeClr val="tx1"/>
                </a:solidFill>
              </a:rPr>
              <a:t>solvabilité de l’Émetteur. Elle ne représente en rien et ne saurait constituer un argument de souscription </a:t>
            </a:r>
            <a:r>
              <a:rPr lang="fr-FR" sz="1000" dirty="0" smtClean="0">
                <a:solidFill>
                  <a:schemeClr val="tx1"/>
                </a:solidFill>
              </a:rPr>
              <a:t>à l’instrument financier.</a:t>
            </a:r>
          </a:p>
          <a:p>
            <a:pPr>
              <a:buClr>
                <a:schemeClr val="accent6">
                  <a:lumMod val="50000"/>
                </a:schemeClr>
              </a:buClr>
              <a:defRPr/>
            </a:pPr>
            <a:r>
              <a:rPr lang="fr-FR" sz="1000" b="1" dirty="0" smtClean="0">
                <a:solidFill>
                  <a:schemeClr val="tx1"/>
                </a:solidFill>
              </a:rPr>
              <a:t>Risque </a:t>
            </a:r>
            <a:r>
              <a:rPr lang="fr-FR" sz="1000" b="1" dirty="0">
                <a:solidFill>
                  <a:schemeClr val="tx1"/>
                </a:solidFill>
              </a:rPr>
              <a:t>de liquidité : </a:t>
            </a:r>
            <a:r>
              <a:rPr lang="fr-FR" sz="1000" dirty="0">
                <a:solidFill>
                  <a:schemeClr val="tx1"/>
                </a:solidFill>
              </a:rPr>
              <a:t>certaines conditions exceptionnelles de marché peuvent avoir un effet défavorable sur la liquidité de l’instrument financier, voire même  </a:t>
            </a:r>
            <a:r>
              <a:rPr lang="fr-FR" sz="1000" dirty="0" smtClean="0">
                <a:solidFill>
                  <a:schemeClr val="tx1"/>
                </a:solidFill>
              </a:rPr>
              <a:t>le </a:t>
            </a:r>
            <a:r>
              <a:rPr lang="fr-FR" sz="1000" dirty="0">
                <a:solidFill>
                  <a:schemeClr val="tx1"/>
                </a:solidFill>
              </a:rPr>
              <a:t>rendre totalement illiquide. Les investisseurs pourraient ne pas être en mesure de vendre </a:t>
            </a:r>
            <a:r>
              <a:rPr lang="fr-FR" sz="1000" dirty="0" smtClean="0">
                <a:solidFill>
                  <a:schemeClr val="tx1"/>
                </a:solidFill>
              </a:rPr>
              <a:t>leurs instruments financiers  </a:t>
            </a:r>
            <a:r>
              <a:rPr lang="fr-FR" sz="1000" dirty="0">
                <a:solidFill>
                  <a:schemeClr val="tx1"/>
                </a:solidFill>
              </a:rPr>
              <a:t>avant la Date d’Échéance</a:t>
            </a:r>
            <a:r>
              <a:rPr lang="fr-FR" sz="1000" dirty="0" smtClean="0">
                <a:solidFill>
                  <a:schemeClr val="tx1"/>
                </a:solidFill>
              </a:rPr>
              <a:t>.</a:t>
            </a:r>
          </a:p>
          <a:p>
            <a:pPr>
              <a:buClr>
                <a:schemeClr val="accent6">
                  <a:lumMod val="50000"/>
                </a:schemeClr>
              </a:buClr>
              <a:defRPr/>
            </a:pPr>
            <a:r>
              <a:rPr lang="fr-FR" sz="1000" b="1" dirty="0">
                <a:solidFill>
                  <a:schemeClr val="tx1"/>
                </a:solidFill>
              </a:rPr>
              <a:t>Risque lié à l’éventuelle défaillance de l’Émetteur : </a:t>
            </a:r>
            <a:r>
              <a:rPr lang="fr-FR" sz="1000" dirty="0">
                <a:solidFill>
                  <a:schemeClr val="tx1"/>
                </a:solidFill>
              </a:rPr>
              <a:t>conformément à la règlementation relative au </a:t>
            </a:r>
            <a:r>
              <a:rPr lang="fr-FR" sz="1000" dirty="0" smtClean="0">
                <a:solidFill>
                  <a:schemeClr val="tx1"/>
                </a:solidFill>
              </a:rPr>
              <a:t>mécanisme de </a:t>
            </a:r>
            <a:r>
              <a:rPr lang="fr-FR" sz="1000" dirty="0">
                <a:solidFill>
                  <a:schemeClr val="tx1"/>
                </a:solidFill>
              </a:rPr>
              <a:t>renflouement interne des institutions financières (bail-in), en cas de défaillance probable ou certaine </a:t>
            </a:r>
            <a:r>
              <a:rPr lang="fr-FR" sz="1000" dirty="0" smtClean="0">
                <a:solidFill>
                  <a:schemeClr val="tx1"/>
                </a:solidFill>
              </a:rPr>
              <a:t>de l’Émetteur</a:t>
            </a:r>
            <a:r>
              <a:rPr lang="fr-FR" sz="1000" dirty="0">
                <a:solidFill>
                  <a:schemeClr val="tx1"/>
                </a:solidFill>
              </a:rPr>
              <a:t>, l’investisseur est soumis à un risque de diminution de la valeur de </a:t>
            </a:r>
            <a:r>
              <a:rPr lang="fr-FR" sz="1000" dirty="0" smtClean="0">
                <a:solidFill>
                  <a:schemeClr val="tx1"/>
                </a:solidFill>
              </a:rPr>
              <a:t>son instrument </a:t>
            </a:r>
            <a:r>
              <a:rPr lang="fr-FR" sz="1000" dirty="0">
                <a:solidFill>
                  <a:schemeClr val="tx1"/>
                </a:solidFill>
              </a:rPr>
              <a:t>financier, de conversion de </a:t>
            </a:r>
            <a:r>
              <a:rPr lang="fr-FR" sz="1000" dirty="0" smtClean="0">
                <a:solidFill>
                  <a:schemeClr val="tx1"/>
                </a:solidFill>
              </a:rPr>
              <a:t>ses instruments financiers en </a:t>
            </a:r>
            <a:r>
              <a:rPr lang="fr-FR" sz="1000" dirty="0">
                <a:solidFill>
                  <a:schemeClr val="tx1"/>
                </a:solidFill>
              </a:rPr>
              <a:t>d’autres types de titres financiers (y compris des actions) et de modification (y </a:t>
            </a:r>
            <a:r>
              <a:rPr lang="fr-FR" sz="1000" dirty="0" smtClean="0">
                <a:solidFill>
                  <a:schemeClr val="tx1"/>
                </a:solidFill>
              </a:rPr>
              <a:t>compris potentiellement </a:t>
            </a:r>
            <a:r>
              <a:rPr lang="fr-FR" sz="1000" dirty="0">
                <a:solidFill>
                  <a:schemeClr val="tx1"/>
                </a:solidFill>
              </a:rPr>
              <a:t>d’extension) de la maturité de ses </a:t>
            </a:r>
            <a:r>
              <a:rPr lang="fr-FR" sz="1000" dirty="0" smtClean="0">
                <a:solidFill>
                  <a:schemeClr val="tx1"/>
                </a:solidFill>
              </a:rPr>
              <a:t>instrument financiers.</a:t>
            </a:r>
            <a:endParaRPr lang="fr-FR" sz="1000"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 y="1922909"/>
            <a:ext cx="9144001" cy="1362075"/>
          </a:xfrm>
        </p:spPr>
        <p:txBody>
          <a:bodyPr/>
          <a:lstStyle/>
          <a:p>
            <a:pPr>
              <a:defRPr/>
            </a:pPr>
            <a:r>
              <a:rPr lang="fr-FR" dirty="0" smtClean="0">
                <a:solidFill>
                  <a:schemeClr val="accent6">
                    <a:lumMod val="50000"/>
                  </a:schemeClr>
                </a:solidFill>
              </a:rPr>
              <a:t>ANNEXES</a:t>
            </a:r>
            <a:endParaRPr lang="fr-FR" dirty="0">
              <a:solidFill>
                <a:schemeClr val="accent6">
                  <a:lumMod val="50000"/>
                </a:schemeClr>
              </a:solidFill>
            </a:endParaRPr>
          </a:p>
        </p:txBody>
      </p:sp>
      <p:sp>
        <p:nvSpPr>
          <p:cNvPr id="44037" name="Espace réservé du numéro de diapositive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95D97909-BA7C-4E7C-9DC6-2896184271D1}" type="slidenum">
              <a:rPr lang="fr-FR" altLang="fr-FR" sz="1000" smtClean="0">
                <a:solidFill>
                  <a:srgbClr val="979797"/>
                </a:solidFill>
              </a:rPr>
              <a:pPr eaLnBrk="1" hangingPunct="1">
                <a:spcBef>
                  <a:spcPct val="0"/>
                </a:spcBef>
                <a:buClrTx/>
                <a:buSzTx/>
                <a:buFontTx/>
                <a:buNone/>
              </a:pPr>
              <a:t>25</a:t>
            </a:fld>
            <a:endParaRPr lang="fr-FR" altLang="fr-FR" sz="1000" smtClean="0">
              <a:solidFill>
                <a:srgbClr val="979797"/>
              </a:solidFill>
            </a:endParaRPr>
          </a:p>
        </p:txBody>
      </p:sp>
    </p:spTree>
    <p:extLst>
      <p:ext uri="{BB962C8B-B14F-4D97-AF65-F5344CB8AC3E}">
        <p14:creationId xmlns:p14="http://schemas.microsoft.com/office/powerpoint/2010/main" val="2377930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solidFill>
                  <a:schemeClr val="accent6">
                    <a:lumMod val="75000"/>
                  </a:schemeClr>
                </a:solidFill>
              </a:rPr>
              <a:t>Comportement de la valeur de marché de l’instrument financier avant l’échéance </a:t>
            </a:r>
            <a:r>
              <a:rPr lang="fr-FR" baseline="30000" dirty="0" smtClean="0">
                <a:solidFill>
                  <a:schemeClr val="accent6">
                    <a:lumMod val="75000"/>
                  </a:schemeClr>
                </a:solidFill>
              </a:rPr>
              <a:t>(1/3)</a:t>
            </a:r>
            <a:endParaRPr lang="fr-FR" baseline="30000" dirty="0">
              <a:solidFill>
                <a:schemeClr val="accent6">
                  <a:lumMod val="75000"/>
                </a:schemeClr>
              </a:solidFill>
            </a:endParaRPr>
          </a:p>
        </p:txBody>
      </p:sp>
      <p:sp>
        <p:nvSpPr>
          <p:cNvPr id="53253"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9E130604-992D-4792-8479-6A6BDC7ABF50}" type="slidenum">
              <a:rPr lang="fr-FR" altLang="fr-FR" sz="1000" smtClean="0">
                <a:solidFill>
                  <a:srgbClr val="979797"/>
                </a:solidFill>
                <a:cs typeface="Arial" pitchFamily="34" charset="0"/>
              </a:rPr>
              <a:pPr eaLnBrk="1" hangingPunct="1">
                <a:spcBef>
                  <a:spcPct val="0"/>
                </a:spcBef>
                <a:buClrTx/>
                <a:buSzTx/>
                <a:buFontTx/>
                <a:buNone/>
              </a:pPr>
              <a:t>26</a:t>
            </a:fld>
            <a:endParaRPr lang="fr-FR" altLang="fr-FR" sz="1000" smtClean="0">
              <a:solidFill>
                <a:srgbClr val="979797"/>
              </a:solidFill>
              <a:cs typeface="Arial" pitchFamily="34" charset="0"/>
            </a:endParaRPr>
          </a:p>
        </p:txBody>
      </p:sp>
      <p:sp>
        <p:nvSpPr>
          <p:cNvPr id="4" name="ZoneTexte 3"/>
          <p:cNvSpPr txBox="1"/>
          <p:nvPr/>
        </p:nvSpPr>
        <p:spPr>
          <a:xfrm>
            <a:off x="454025" y="1975545"/>
            <a:ext cx="8150225" cy="2677591"/>
          </a:xfrm>
          <a:prstGeom prst="rect">
            <a:avLst/>
          </a:prstGeom>
          <a:noFill/>
        </p:spPr>
        <p:txBody>
          <a:bodyPr/>
          <a:lstStyle/>
          <a:p>
            <a:pPr>
              <a:spcBef>
                <a:spcPct val="50000"/>
              </a:spcBef>
              <a:defRPr/>
            </a:pPr>
            <a:r>
              <a:rPr lang="fr-FR" sz="1100" dirty="0">
                <a:solidFill>
                  <a:schemeClr val="tx1"/>
                </a:solidFill>
                <a:latin typeface="+mn-lt"/>
                <a:cs typeface="Calibri" panose="020F0502020204030204" pitchFamily="34" charset="0"/>
              </a:rPr>
              <a:t>Si le titre est revendu </a:t>
            </a:r>
            <a:r>
              <a:rPr lang="fr-FR" sz="1100" u="sng" dirty="0">
                <a:solidFill>
                  <a:schemeClr val="tx1"/>
                </a:solidFill>
                <a:latin typeface="+mn-lt"/>
                <a:cs typeface="Calibri" panose="020F0502020204030204" pitchFamily="34" charset="0"/>
              </a:rPr>
              <a:t>avant</a:t>
            </a:r>
            <a:r>
              <a:rPr lang="fr-FR" sz="1100" dirty="0">
                <a:solidFill>
                  <a:schemeClr val="tx1"/>
                </a:solidFill>
                <a:latin typeface="+mn-lt"/>
                <a:cs typeface="Calibri" panose="020F0502020204030204" pitchFamily="34" charset="0"/>
              </a:rPr>
              <a:t> la Date d’Échéance, l’investisseur prend un risque de perte en capital non mesurable a priori, et l’évolution de la valeur de marché </a:t>
            </a:r>
            <a:r>
              <a:rPr lang="fr-FR" sz="1100" dirty="0" smtClean="0">
                <a:solidFill>
                  <a:schemeClr val="tx1"/>
                </a:solidFill>
                <a:latin typeface="+mn-lt"/>
                <a:cs typeface="Calibri" panose="020F0502020204030204" pitchFamily="34" charset="0"/>
              </a:rPr>
              <a:t>d’</a:t>
            </a:r>
            <a:r>
              <a:rPr lang="fr-FR" sz="1100" b="1" i="1" dirty="0" err="1" smtClean="0">
                <a:solidFill>
                  <a:schemeClr val="tx1"/>
                </a:solidFill>
                <a:latin typeface="+mn-lt"/>
                <a:cs typeface="Calibri" panose="020F0502020204030204" pitchFamily="34" charset="0"/>
              </a:rPr>
              <a:t>Helios</a:t>
            </a:r>
            <a:r>
              <a:rPr lang="fr-FR" sz="1100" b="1" i="1" dirty="0" smtClean="0">
                <a:solidFill>
                  <a:schemeClr val="tx1"/>
                </a:solidFill>
                <a:latin typeface="+mn-lt"/>
                <a:cs typeface="Calibri" panose="020F0502020204030204" pitchFamily="34" charset="0"/>
              </a:rPr>
              <a:t> Avril 2028 </a:t>
            </a:r>
            <a:r>
              <a:rPr lang="fr-FR" sz="1100" dirty="0" smtClean="0">
                <a:solidFill>
                  <a:schemeClr val="tx1"/>
                </a:solidFill>
                <a:latin typeface="+mn-lt"/>
                <a:cs typeface="Calibri" panose="020F0502020204030204" pitchFamily="34" charset="0"/>
              </a:rPr>
              <a:t>pourra </a:t>
            </a:r>
            <a:r>
              <a:rPr lang="fr-FR" sz="1100" dirty="0">
                <a:solidFill>
                  <a:schemeClr val="tx1"/>
                </a:solidFill>
                <a:latin typeface="+mn-lt"/>
                <a:cs typeface="Calibri" panose="020F0502020204030204" pitchFamily="34" charset="0"/>
              </a:rPr>
              <a:t>différer de l’évolution de l’indice </a:t>
            </a:r>
            <a:r>
              <a:rPr lang="fr-FR" sz="1100" dirty="0" smtClean="0">
                <a:solidFill>
                  <a:schemeClr val="tx1"/>
                </a:solidFill>
                <a:latin typeface="+mn-lt"/>
                <a:cs typeface="Calibri" panose="020F0502020204030204" pitchFamily="34" charset="0"/>
              </a:rPr>
              <a:t>Euro </a:t>
            </a:r>
            <a:r>
              <a:rPr lang="fr-FR" sz="1100" dirty="0" err="1" smtClean="0">
                <a:solidFill>
                  <a:schemeClr val="tx1"/>
                </a:solidFill>
                <a:latin typeface="+mn-lt"/>
                <a:cs typeface="Calibri" panose="020F0502020204030204" pitchFamily="34" charset="0"/>
              </a:rPr>
              <a:t>iSTOXX</a:t>
            </a:r>
            <a:r>
              <a:rPr lang="fr-FR" sz="1100" baseline="30000" dirty="0" smtClean="0">
                <a:solidFill>
                  <a:srgbClr val="4F504F"/>
                </a:solidFill>
                <a:latin typeface="+mn-lt"/>
                <a:cs typeface="Calibri" panose="020F0502020204030204" pitchFamily="34" charset="0"/>
              </a:rPr>
              <a:t>®</a:t>
            </a:r>
            <a:r>
              <a:rPr lang="fr-FR" sz="1100" dirty="0" smtClean="0">
                <a:solidFill>
                  <a:schemeClr val="tx1"/>
                </a:solidFill>
                <a:latin typeface="+mn-lt"/>
                <a:cs typeface="Calibri" panose="020F0502020204030204" pitchFamily="34" charset="0"/>
              </a:rPr>
              <a:t> 70 </a:t>
            </a:r>
            <a:r>
              <a:rPr lang="fr-FR" sz="1100" dirty="0">
                <a:solidFill>
                  <a:schemeClr val="tx1"/>
                </a:solidFill>
                <a:latin typeface="+mn-lt"/>
                <a:cs typeface="Calibri" panose="020F0502020204030204" pitchFamily="34" charset="0"/>
              </a:rPr>
              <a:t>EWD5 </a:t>
            </a:r>
            <a:r>
              <a:rPr lang="fr-FR" sz="1100" dirty="0" smtClean="0">
                <a:solidFill>
                  <a:schemeClr val="tx1"/>
                </a:solidFill>
                <a:latin typeface="+mn-lt"/>
                <a:cs typeface="Calibri" panose="020F0502020204030204" pitchFamily="34" charset="0"/>
              </a:rPr>
              <a:t>.</a:t>
            </a:r>
            <a:endParaRPr lang="fr-FR" sz="1100" dirty="0">
              <a:solidFill>
                <a:schemeClr val="tx1"/>
              </a:solidFill>
              <a:latin typeface="+mn-lt"/>
              <a:cs typeface="Calibri" panose="020F0502020204030204" pitchFamily="34" charset="0"/>
            </a:endParaRPr>
          </a:p>
          <a:p>
            <a:pPr>
              <a:spcBef>
                <a:spcPct val="50000"/>
              </a:spcBef>
              <a:defRPr/>
            </a:pPr>
            <a:r>
              <a:rPr lang="fr-FR" sz="1100" dirty="0">
                <a:solidFill>
                  <a:schemeClr val="tx1"/>
                </a:solidFill>
                <a:latin typeface="+mn-lt"/>
                <a:cs typeface="Calibri" panose="020F0502020204030204" pitchFamily="34" charset="0"/>
              </a:rPr>
              <a:t>Plusieurs paramètres pourront impacter la valeur de marché en cours de vie </a:t>
            </a:r>
            <a:r>
              <a:rPr lang="fr-FR" sz="1100" dirty="0" smtClean="0">
                <a:solidFill>
                  <a:schemeClr val="tx1"/>
                </a:solidFill>
                <a:latin typeface="+mn-lt"/>
                <a:cs typeface="Calibri" panose="020F0502020204030204" pitchFamily="34" charset="0"/>
              </a:rPr>
              <a:t>du produit</a:t>
            </a:r>
            <a:r>
              <a:rPr lang="fr-FR" sz="1100" b="1" i="1" dirty="0" smtClean="0">
                <a:solidFill>
                  <a:schemeClr val="tx1"/>
                </a:solidFill>
                <a:latin typeface="+mn-lt"/>
                <a:cs typeface="Calibri" panose="020F0502020204030204" pitchFamily="34" charset="0"/>
              </a:rPr>
              <a:t>, </a:t>
            </a:r>
            <a:r>
              <a:rPr lang="fr-FR" sz="1100" dirty="0">
                <a:solidFill>
                  <a:schemeClr val="tx1"/>
                </a:solidFill>
                <a:latin typeface="+mn-lt"/>
                <a:cs typeface="Calibri" panose="020F0502020204030204" pitchFamily="34" charset="0"/>
              </a:rPr>
              <a:t>et donc le prix auquel l’investisseur pourra revendre l’instrument financier</a:t>
            </a:r>
            <a:r>
              <a:rPr lang="fr-FR" sz="1100" dirty="0" smtClean="0">
                <a:solidFill>
                  <a:schemeClr val="tx1"/>
                </a:solidFill>
                <a:latin typeface="+mn-lt"/>
                <a:cs typeface="Calibri" panose="020F0502020204030204" pitchFamily="34" charset="0"/>
              </a:rPr>
              <a:t> </a:t>
            </a:r>
            <a:r>
              <a:rPr lang="fr-FR" sz="1100" u="sng" dirty="0">
                <a:solidFill>
                  <a:schemeClr val="tx1"/>
                </a:solidFill>
                <a:latin typeface="+mn-lt"/>
                <a:cs typeface="Calibri" panose="020F0502020204030204" pitchFamily="34" charset="0"/>
              </a:rPr>
              <a:t>avant l’échéance</a:t>
            </a:r>
            <a:r>
              <a:rPr lang="fr-FR" sz="1100" dirty="0">
                <a:solidFill>
                  <a:schemeClr val="tx1"/>
                </a:solidFill>
                <a:latin typeface="+mn-lt"/>
                <a:cs typeface="Calibri" panose="020F0502020204030204" pitchFamily="34" charset="0"/>
              </a:rPr>
              <a:t> (cf. </a:t>
            </a:r>
            <a:r>
              <a:rPr lang="fr-FR" sz="1100" dirty="0" smtClean="0">
                <a:solidFill>
                  <a:schemeClr val="tx1"/>
                </a:solidFill>
                <a:latin typeface="+mn-lt"/>
                <a:cs typeface="Calibri" panose="020F0502020204030204" pitchFamily="34" charset="0"/>
              </a:rPr>
              <a:t>graphe </a:t>
            </a:r>
            <a:r>
              <a:rPr lang="fr-FR" sz="1100" dirty="0">
                <a:solidFill>
                  <a:schemeClr val="tx1"/>
                </a:solidFill>
                <a:latin typeface="+mn-lt"/>
                <a:cs typeface="Calibri" panose="020F0502020204030204" pitchFamily="34" charset="0"/>
              </a:rPr>
              <a:t>page suivante) :</a:t>
            </a:r>
          </a:p>
          <a:p>
            <a:pPr marL="144000">
              <a:spcBef>
                <a:spcPct val="50000"/>
              </a:spcBef>
              <a:defRPr/>
            </a:pPr>
            <a:r>
              <a:rPr lang="fr-FR" sz="1100" dirty="0">
                <a:solidFill>
                  <a:schemeClr val="tx1"/>
                </a:solidFill>
                <a:latin typeface="+mn-lt"/>
                <a:cs typeface="Calibri" panose="020F0502020204030204" pitchFamily="34" charset="0"/>
              </a:rPr>
              <a:t>- En cas de </a:t>
            </a:r>
            <a:r>
              <a:rPr lang="fr-FR" sz="1100" b="1" dirty="0">
                <a:solidFill>
                  <a:schemeClr val="tx1"/>
                </a:solidFill>
                <a:latin typeface="+mn-lt"/>
                <a:cs typeface="Calibri" panose="020F0502020204030204" pitchFamily="34" charset="0"/>
              </a:rPr>
              <a:t>hausse </a:t>
            </a:r>
            <a:r>
              <a:rPr lang="fr-FR" sz="1100" dirty="0">
                <a:solidFill>
                  <a:schemeClr val="tx1"/>
                </a:solidFill>
                <a:latin typeface="+mn-lt"/>
                <a:cs typeface="Calibri" panose="020F0502020204030204" pitchFamily="34" charset="0"/>
              </a:rPr>
              <a:t>des taux d’intérêt, la valeur de </a:t>
            </a:r>
            <a:r>
              <a:rPr lang="fr-FR" sz="1100" dirty="0" smtClean="0">
                <a:solidFill>
                  <a:schemeClr val="tx1"/>
                </a:solidFill>
                <a:latin typeface="+mn-lt"/>
                <a:cs typeface="Calibri" panose="020F0502020204030204" pitchFamily="34" charset="0"/>
              </a:rPr>
              <a:t>l’instrument financier </a:t>
            </a:r>
            <a:r>
              <a:rPr lang="fr-FR" sz="1100" dirty="0">
                <a:solidFill>
                  <a:schemeClr val="tx1"/>
                </a:solidFill>
                <a:latin typeface="+mn-lt"/>
                <a:cs typeface="Calibri" panose="020F0502020204030204" pitchFamily="34" charset="0"/>
              </a:rPr>
              <a:t>pourra </a:t>
            </a:r>
            <a:r>
              <a:rPr lang="fr-FR" sz="1100" b="1" dirty="0">
                <a:solidFill>
                  <a:schemeClr val="tx1"/>
                </a:solidFill>
                <a:latin typeface="+mn-lt"/>
                <a:cs typeface="Calibri" panose="020F0502020204030204" pitchFamily="34" charset="0"/>
              </a:rPr>
              <a:t>baisser</a:t>
            </a:r>
            <a:r>
              <a:rPr lang="fr-FR" sz="1100" dirty="0">
                <a:solidFill>
                  <a:schemeClr val="tx1"/>
                </a:solidFill>
                <a:latin typeface="+mn-lt"/>
                <a:cs typeface="Calibri" panose="020F0502020204030204" pitchFamily="34" charset="0"/>
              </a:rPr>
              <a:t> (et inversement).</a:t>
            </a:r>
          </a:p>
          <a:p>
            <a:pPr marL="144000">
              <a:spcBef>
                <a:spcPct val="50000"/>
              </a:spcBef>
              <a:defRPr/>
            </a:pPr>
            <a:r>
              <a:rPr lang="fr-FR" sz="1100" dirty="0">
                <a:solidFill>
                  <a:schemeClr val="tx1"/>
                </a:solidFill>
                <a:latin typeface="+mn-lt"/>
                <a:cs typeface="Calibri" panose="020F0502020204030204" pitchFamily="34" charset="0"/>
              </a:rPr>
              <a:t>- La variation de la notation (à la hausse ou à la baisse) de l’émetteur pourra impacter l</a:t>
            </a:r>
            <a:r>
              <a:rPr lang="fr-FR" sz="1100" dirty="0" smtClean="0">
                <a:solidFill>
                  <a:schemeClr val="tx1"/>
                </a:solidFill>
                <a:latin typeface="+mn-lt"/>
                <a:cs typeface="Calibri" panose="020F0502020204030204" pitchFamily="34" charset="0"/>
              </a:rPr>
              <a:t>a valeur de l’instrument financier.</a:t>
            </a:r>
            <a:endParaRPr lang="fr-FR" sz="1100" dirty="0">
              <a:solidFill>
                <a:schemeClr val="tx1"/>
              </a:solidFill>
              <a:latin typeface="+mn-lt"/>
              <a:cs typeface="Calibri" panose="020F0502020204030204" pitchFamily="34" charset="0"/>
            </a:endParaRPr>
          </a:p>
          <a:p>
            <a:pPr marL="144000">
              <a:spcBef>
                <a:spcPct val="50000"/>
              </a:spcBef>
              <a:defRPr/>
            </a:pPr>
            <a:r>
              <a:rPr lang="fr-FR" sz="1100" dirty="0">
                <a:solidFill>
                  <a:schemeClr val="tx1"/>
                </a:solidFill>
                <a:latin typeface="+mn-lt"/>
                <a:cs typeface="Calibri" panose="020F0502020204030204" pitchFamily="34" charset="0"/>
              </a:rPr>
              <a:t>- La valeur de marché </a:t>
            </a:r>
            <a:r>
              <a:rPr lang="fr-FR" sz="1100" dirty="0" smtClean="0">
                <a:solidFill>
                  <a:schemeClr val="tx1"/>
                </a:solidFill>
                <a:latin typeface="+mn-lt"/>
                <a:cs typeface="Calibri" panose="020F0502020204030204" pitchFamily="34" charset="0"/>
              </a:rPr>
              <a:t>de</a:t>
            </a:r>
            <a:r>
              <a:rPr lang="fr-FR" sz="1100" dirty="0">
                <a:solidFill>
                  <a:schemeClr val="tx1"/>
                </a:solidFill>
                <a:latin typeface="+mn-lt"/>
                <a:cs typeface="Calibri" panose="020F0502020204030204" pitchFamily="34" charset="0"/>
              </a:rPr>
              <a:t> l’instrument financier</a:t>
            </a:r>
            <a:r>
              <a:rPr lang="fr-FR" sz="1100" dirty="0" smtClean="0">
                <a:solidFill>
                  <a:schemeClr val="tx1"/>
                </a:solidFill>
                <a:latin typeface="+mn-lt"/>
                <a:cs typeface="Calibri" panose="020F0502020204030204" pitchFamily="34" charset="0"/>
              </a:rPr>
              <a:t> ne </a:t>
            </a:r>
            <a:r>
              <a:rPr lang="fr-FR" sz="1100" dirty="0">
                <a:solidFill>
                  <a:schemeClr val="tx1"/>
                </a:solidFill>
                <a:latin typeface="+mn-lt"/>
                <a:cs typeface="Calibri" panose="020F0502020204030204" pitchFamily="34" charset="0"/>
              </a:rPr>
              <a:t>répercute pas la totalité de la </a:t>
            </a:r>
            <a:r>
              <a:rPr lang="fr-FR" sz="1100" b="1" dirty="0">
                <a:solidFill>
                  <a:schemeClr val="tx1"/>
                </a:solidFill>
                <a:latin typeface="+mn-lt"/>
                <a:cs typeface="Calibri" panose="020F0502020204030204" pitchFamily="34" charset="0"/>
              </a:rPr>
              <a:t>hausse</a:t>
            </a:r>
            <a:r>
              <a:rPr lang="fr-FR" sz="1100" dirty="0">
                <a:solidFill>
                  <a:schemeClr val="tx1"/>
                </a:solidFill>
                <a:latin typeface="+mn-lt"/>
                <a:cs typeface="Calibri" panose="020F0502020204030204" pitchFamily="34" charset="0"/>
              </a:rPr>
              <a:t> ou de la </a:t>
            </a:r>
            <a:r>
              <a:rPr lang="fr-FR" sz="1100" b="1" dirty="0">
                <a:solidFill>
                  <a:schemeClr val="tx1"/>
                </a:solidFill>
                <a:latin typeface="+mn-lt"/>
                <a:cs typeface="Calibri" panose="020F0502020204030204" pitchFamily="34" charset="0"/>
              </a:rPr>
              <a:t>baisse </a:t>
            </a:r>
            <a:r>
              <a:rPr lang="fr-FR" sz="1100" dirty="0">
                <a:solidFill>
                  <a:schemeClr val="tx1"/>
                </a:solidFill>
                <a:latin typeface="+mn-lt"/>
                <a:cs typeface="Calibri" panose="020F0502020204030204" pitchFamily="34" charset="0"/>
              </a:rPr>
              <a:t>de l’indice </a:t>
            </a:r>
            <a:r>
              <a:rPr lang="fr-FR" sz="1100" dirty="0" smtClean="0">
                <a:solidFill>
                  <a:schemeClr val="tx1"/>
                </a:solidFill>
                <a:latin typeface="+mn-lt"/>
                <a:cs typeface="Calibri" panose="020F0502020204030204" pitchFamily="34" charset="0"/>
              </a:rPr>
              <a:t>Euro </a:t>
            </a:r>
            <a:r>
              <a:rPr lang="fr-FR" sz="1100" dirty="0" err="1" smtClean="0">
                <a:solidFill>
                  <a:schemeClr val="tx1"/>
                </a:solidFill>
                <a:latin typeface="+mn-lt"/>
                <a:cs typeface="Calibri" panose="020F0502020204030204" pitchFamily="34" charset="0"/>
              </a:rPr>
              <a:t>iSTOXX</a:t>
            </a:r>
            <a:r>
              <a:rPr lang="fr-FR" sz="1100" baseline="30000" dirty="0" smtClean="0">
                <a:solidFill>
                  <a:srgbClr val="4F504F"/>
                </a:solidFill>
                <a:latin typeface="+mn-lt"/>
                <a:cs typeface="Calibri" panose="020F0502020204030204" pitchFamily="34" charset="0"/>
              </a:rPr>
              <a:t>®</a:t>
            </a:r>
            <a:r>
              <a:rPr lang="fr-FR" sz="1100" dirty="0" smtClean="0">
                <a:solidFill>
                  <a:schemeClr val="tx1"/>
                </a:solidFill>
                <a:latin typeface="+mn-lt"/>
                <a:cs typeface="Calibri" panose="020F0502020204030204" pitchFamily="34" charset="0"/>
              </a:rPr>
              <a:t> 70 EWD5 par </a:t>
            </a:r>
            <a:r>
              <a:rPr lang="fr-FR" sz="1100" dirty="0">
                <a:solidFill>
                  <a:schemeClr val="tx1"/>
                </a:solidFill>
                <a:latin typeface="+mn-lt"/>
                <a:cs typeface="Calibri" panose="020F0502020204030204" pitchFamily="34" charset="0"/>
              </a:rPr>
              <a:t>rapport à son Niveau </a:t>
            </a:r>
            <a:r>
              <a:rPr lang="fr-FR" sz="1100" dirty="0" smtClean="0">
                <a:solidFill>
                  <a:schemeClr val="tx1"/>
                </a:solidFill>
                <a:latin typeface="+mn-lt"/>
                <a:cs typeface="Calibri" panose="020F0502020204030204" pitchFamily="34" charset="0"/>
              </a:rPr>
              <a:t>Initial.</a:t>
            </a:r>
            <a:endParaRPr lang="fr-FR" sz="1100" dirty="0">
              <a:solidFill>
                <a:schemeClr val="tx1"/>
              </a:solidFill>
              <a:latin typeface="+mn-lt"/>
              <a:cs typeface="Calibri" panose="020F0502020204030204" pitchFamily="34" charset="0"/>
            </a:endParaRPr>
          </a:p>
          <a:p>
            <a:pPr marL="144000">
              <a:spcBef>
                <a:spcPct val="50000"/>
              </a:spcBef>
              <a:defRPr/>
            </a:pPr>
            <a:endParaRPr lang="fr-FR" sz="1100" dirty="0">
              <a:solidFill>
                <a:schemeClr val="tx1"/>
              </a:solidFill>
              <a:latin typeface="+mn-lt"/>
              <a:cs typeface="Calibri" panose="020F0502020204030204" pitchFamily="34" charset="0"/>
            </a:endParaRPr>
          </a:p>
          <a:p>
            <a:pPr>
              <a:spcBef>
                <a:spcPct val="50000"/>
              </a:spcBef>
              <a:defRPr/>
            </a:pPr>
            <a:r>
              <a:rPr lang="fr-FR" sz="1100" dirty="0">
                <a:solidFill>
                  <a:schemeClr val="tx1"/>
                </a:solidFill>
                <a:latin typeface="+mn-lt"/>
                <a:cs typeface="Calibri" panose="020F0502020204030204" pitchFamily="34" charset="0"/>
              </a:rPr>
              <a:t>L’impact de ces paramètres peut se </a:t>
            </a:r>
            <a:r>
              <a:rPr lang="fr-FR" sz="1100" dirty="0" smtClean="0">
                <a:solidFill>
                  <a:schemeClr val="tx1"/>
                </a:solidFill>
                <a:latin typeface="+mn-lt"/>
                <a:cs typeface="Calibri" panose="020F0502020204030204" pitchFamily="34" charset="0"/>
              </a:rPr>
              <a:t>cumuler </a:t>
            </a:r>
            <a:r>
              <a:rPr lang="fr-FR" sz="1100" dirty="0">
                <a:solidFill>
                  <a:schemeClr val="tx1"/>
                </a:solidFill>
                <a:latin typeface="+mn-lt"/>
                <a:cs typeface="Calibri" panose="020F0502020204030204" pitchFamily="34" charset="0"/>
              </a:rPr>
              <a:t>et sera d’autant plus </a:t>
            </a:r>
            <a:r>
              <a:rPr lang="fr-FR" sz="1100" b="1" dirty="0">
                <a:solidFill>
                  <a:schemeClr val="tx1"/>
                </a:solidFill>
                <a:latin typeface="+mn-lt"/>
                <a:cs typeface="Calibri" panose="020F0502020204030204" pitchFamily="34" charset="0"/>
              </a:rPr>
              <a:t>important</a:t>
            </a:r>
            <a:r>
              <a:rPr lang="fr-FR" sz="1100" dirty="0">
                <a:solidFill>
                  <a:schemeClr val="tx1"/>
                </a:solidFill>
                <a:latin typeface="+mn-lt"/>
                <a:cs typeface="Calibri" panose="020F0502020204030204" pitchFamily="34" charset="0"/>
              </a:rPr>
              <a:t> que la maturité est </a:t>
            </a:r>
            <a:r>
              <a:rPr lang="fr-FR" sz="1100" b="1" dirty="0">
                <a:solidFill>
                  <a:schemeClr val="tx1"/>
                </a:solidFill>
                <a:latin typeface="+mn-lt"/>
                <a:cs typeface="Calibri" panose="020F0502020204030204" pitchFamily="34" charset="0"/>
              </a:rPr>
              <a:t>lointaine </a:t>
            </a:r>
            <a:r>
              <a:rPr lang="fr-FR" sz="1100" dirty="0">
                <a:solidFill>
                  <a:schemeClr val="tx1"/>
                </a:solidFill>
                <a:latin typeface="+mn-lt"/>
                <a:cs typeface="Calibri" panose="020F0502020204030204" pitchFamily="34" charset="0"/>
              </a:rPr>
              <a:t>(et inversement).</a:t>
            </a:r>
            <a:endParaRPr lang="fr-FR" sz="1100" b="1" dirty="0">
              <a:solidFill>
                <a:schemeClr val="tx1"/>
              </a:solidFill>
              <a:latin typeface="+mn-lt"/>
              <a:cs typeface="Calibri" panose="020F0502020204030204" pitchFamily="34" charset="0"/>
            </a:endParaRPr>
          </a:p>
          <a:p>
            <a:pPr>
              <a:spcBef>
                <a:spcPct val="50000"/>
              </a:spcBef>
              <a:defRPr/>
            </a:pPr>
            <a:endParaRPr lang="fr-FR" sz="1100" dirty="0">
              <a:solidFill>
                <a:schemeClr val="tx1"/>
              </a:solidFill>
              <a:latin typeface="+mn-lt"/>
              <a:cs typeface="Calibri" panose="020F0502020204030204" pitchFamily="34" charset="0"/>
            </a:endParaRPr>
          </a:p>
          <a:p>
            <a:pPr>
              <a:spcBef>
                <a:spcPct val="50000"/>
              </a:spcBef>
              <a:defRPr/>
            </a:pPr>
            <a:endParaRPr lang="fr-FR" sz="1100" dirty="0">
              <a:solidFill>
                <a:schemeClr val="tx1"/>
              </a:solidFill>
              <a:latin typeface="+mn-lt"/>
              <a:cs typeface="Calibri" panose="020F0502020204030204" pitchFamily="34" charset="0"/>
            </a:endParaRPr>
          </a:p>
          <a:p>
            <a:pPr>
              <a:spcBef>
                <a:spcPct val="50000"/>
              </a:spcBef>
              <a:defRPr/>
            </a:pPr>
            <a:endParaRPr lang="fr-FR" sz="1100" dirty="0">
              <a:solidFill>
                <a:schemeClr val="tx1"/>
              </a:solidFill>
              <a:latin typeface="+mn-lt"/>
              <a:cs typeface="Calibri" panose="020F0502020204030204" pitchFamily="34" charset="0"/>
            </a:endParaRPr>
          </a:p>
          <a:p>
            <a:pPr>
              <a:spcBef>
                <a:spcPct val="50000"/>
              </a:spcBef>
              <a:tabLst>
                <a:tab pos="715963" algn="l"/>
              </a:tabLst>
              <a:defRPr/>
            </a:pPr>
            <a:endParaRPr lang="fr-FR" sz="1100" i="1" dirty="0">
              <a:solidFill>
                <a:schemeClr val="tx1"/>
              </a:solidFill>
              <a:latin typeface="+mn-lt"/>
              <a:cs typeface="Calibri" panose="020F0502020204030204" pitchFamily="34" charset="0"/>
            </a:endParaRPr>
          </a:p>
        </p:txBody>
      </p:sp>
      <p:pic>
        <p:nvPicPr>
          <p:cNvPr id="53255" name="Picture 3" descr="C:\Users\sleve\Local Settings\Cache\Content.IE5\J6F3DQN3\warning-sign1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032375"/>
            <a:ext cx="4746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1116013" y="5032375"/>
            <a:ext cx="7405687" cy="431800"/>
          </a:xfrm>
          <a:prstGeom prst="rect">
            <a:avLst/>
          </a:prstGeom>
          <a:noFill/>
        </p:spPr>
        <p:txBody>
          <a:bodyPr>
            <a:spAutoFit/>
          </a:bodyPr>
          <a:lstStyle/>
          <a:p>
            <a:pPr>
              <a:defRPr/>
            </a:pPr>
            <a:r>
              <a:rPr lang="fr-FR" sz="1100" b="1" i="1" dirty="0">
                <a:solidFill>
                  <a:schemeClr val="bg1">
                    <a:lumMod val="10000"/>
                  </a:schemeClr>
                </a:solidFill>
                <a:latin typeface="+mn-lt"/>
              </a:rPr>
              <a:t>A l’échéance, la formule de remboursement s’applique et </a:t>
            </a:r>
            <a:r>
              <a:rPr lang="fr-FR" sz="1100" b="1" i="1" dirty="0" err="1" smtClean="0">
                <a:solidFill>
                  <a:schemeClr val="bg1">
                    <a:lumMod val="10000"/>
                  </a:schemeClr>
                </a:solidFill>
                <a:latin typeface="+mn-lt"/>
              </a:rPr>
              <a:t>Helios</a:t>
            </a:r>
            <a:r>
              <a:rPr lang="fr-FR" sz="1100" b="1" i="1" dirty="0" smtClean="0">
                <a:solidFill>
                  <a:schemeClr val="bg1">
                    <a:lumMod val="10000"/>
                  </a:schemeClr>
                </a:solidFill>
                <a:latin typeface="+mn-lt"/>
              </a:rPr>
              <a:t> Avril 2028 ne </a:t>
            </a:r>
            <a:r>
              <a:rPr lang="fr-FR" sz="1100" b="1" i="1" dirty="0">
                <a:solidFill>
                  <a:schemeClr val="bg1">
                    <a:lumMod val="10000"/>
                  </a:schemeClr>
                </a:solidFill>
                <a:latin typeface="+mn-lt"/>
              </a:rPr>
              <a:t>sera pas impactée par les différents paramètres de valorisation.</a:t>
            </a:r>
            <a:endParaRPr lang="fr-FR" sz="1100" b="1" dirty="0">
              <a:solidFill>
                <a:schemeClr val="bg1">
                  <a:lumMod val="10000"/>
                </a:schemeClr>
              </a:solidFill>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FAFC3703-4C20-4DCF-96BA-18571F9A330F}" type="slidenum">
              <a:rPr lang="fr-FR" altLang="fr-FR" sz="1000" smtClean="0">
                <a:solidFill>
                  <a:srgbClr val="979797"/>
                </a:solidFill>
                <a:cs typeface="Arial" pitchFamily="34" charset="0"/>
              </a:rPr>
              <a:pPr eaLnBrk="1" hangingPunct="1">
                <a:spcBef>
                  <a:spcPct val="0"/>
                </a:spcBef>
                <a:buClrTx/>
                <a:buSzTx/>
                <a:buFontTx/>
                <a:buNone/>
              </a:pPr>
              <a:t>27</a:t>
            </a:fld>
            <a:endParaRPr lang="fr-FR" altLang="fr-FR" sz="1000" smtClean="0">
              <a:solidFill>
                <a:srgbClr val="979797"/>
              </a:solidFill>
              <a:cs typeface="Arial" pitchFamily="34" charset="0"/>
            </a:endParaRPr>
          </a:p>
        </p:txBody>
      </p:sp>
      <p:sp>
        <p:nvSpPr>
          <p:cNvPr id="54275"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r>
              <a:rPr lang="fr-FR" altLang="fr-FR" sz="1500" b="1" dirty="0"/>
              <a:t>Exemples si l’investisseur </a:t>
            </a:r>
            <a:r>
              <a:rPr lang="fr-FR" altLang="fr-FR" sz="1500" b="1" dirty="0" smtClean="0"/>
              <a:t>désinvestit au </a:t>
            </a:r>
            <a:r>
              <a:rPr lang="fr-FR" altLang="fr-FR" sz="1500" b="1" dirty="0"/>
              <a:t>bout de 4 ans :</a:t>
            </a:r>
          </a:p>
        </p:txBody>
      </p:sp>
      <p:sp>
        <p:nvSpPr>
          <p:cNvPr id="54276" name="Rectangle 1"/>
          <p:cNvSpPr>
            <a:spLocks noChangeArrowheads="1"/>
          </p:cNvSpPr>
          <p:nvPr/>
        </p:nvSpPr>
        <p:spPr bwMode="auto">
          <a:xfrm>
            <a:off x="112713" y="5922963"/>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10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l’instrument </a:t>
            </a:r>
            <a:r>
              <a:rPr lang="fr-FR" altLang="fr-FR" sz="1000" i="1" dirty="0" smtClean="0">
                <a:solidFill>
                  <a:schemeClr val="tx1"/>
                </a:solidFill>
                <a:latin typeface="Arial" pitchFamily="34" charset="0"/>
                <a:cs typeface="Arial" pitchFamily="34" charset="0"/>
              </a:rPr>
              <a:t>financier </a:t>
            </a:r>
            <a:r>
              <a:rPr lang="fr-FR" altLang="fr-FR" sz="1000" i="1" dirty="0" err="1" smtClean="0">
                <a:solidFill>
                  <a:schemeClr val="tx1"/>
                </a:solidFill>
                <a:latin typeface="Arial" pitchFamily="34" charset="0"/>
                <a:cs typeface="Arial" pitchFamily="34" charset="0"/>
              </a:rPr>
              <a:t>Helios</a:t>
            </a:r>
            <a:r>
              <a:rPr lang="fr-FR" altLang="fr-FR" sz="1000" i="1" dirty="0" smtClean="0">
                <a:solidFill>
                  <a:schemeClr val="tx1"/>
                </a:solidFill>
                <a:latin typeface="Arial" pitchFamily="34" charset="0"/>
                <a:cs typeface="Arial" pitchFamily="34" charset="0"/>
              </a:rPr>
              <a:t> Avril 2028. </a:t>
            </a:r>
            <a:r>
              <a:rPr lang="fr-FR" altLang="fr-FR" sz="1000" i="1" dirty="0">
                <a:solidFill>
                  <a:schemeClr val="tx1"/>
                </a:solidFill>
                <a:latin typeface="Arial" pitchFamily="34" charset="0"/>
                <a:cs typeface="Arial" pitchFamily="34" charset="0"/>
              </a:rPr>
              <a:t>Elles ne préjugent en rien de résultats futurs.</a:t>
            </a:r>
          </a:p>
        </p:txBody>
      </p:sp>
      <p:sp>
        <p:nvSpPr>
          <p:cNvPr id="39" name="Titre 1"/>
          <p:cNvSpPr>
            <a:spLocks noGrp="1"/>
          </p:cNvSpPr>
          <p:nvPr>
            <p:ph type="title"/>
          </p:nvPr>
        </p:nvSpPr>
        <p:spPr>
          <a:xfrm>
            <a:off x="-8626" y="274638"/>
            <a:ext cx="9144000" cy="1143000"/>
          </a:xfrm>
        </p:spPr>
        <p:txBody>
          <a:bodyPr/>
          <a:lstStyle/>
          <a:p>
            <a:pPr>
              <a:defRPr/>
            </a:pPr>
            <a:r>
              <a:rPr lang="fr-FR" dirty="0" smtClean="0">
                <a:solidFill>
                  <a:schemeClr val="accent6">
                    <a:lumMod val="75000"/>
                  </a:schemeClr>
                </a:solidFill>
              </a:rPr>
              <a:t>Comportement de la valeur de marché de l’instrument financier avant l’échéance </a:t>
            </a:r>
            <a:r>
              <a:rPr lang="fr-FR" baseline="30000" dirty="0" smtClean="0">
                <a:solidFill>
                  <a:schemeClr val="accent6">
                    <a:lumMod val="75000"/>
                  </a:schemeClr>
                </a:solidFill>
              </a:rPr>
              <a:t>(2/3)</a:t>
            </a:r>
            <a:endParaRPr lang="fr-FR" baseline="30000" dirty="0">
              <a:solidFill>
                <a:schemeClr val="accent6">
                  <a:lumMod val="75000"/>
                </a:schemeClr>
              </a:solidFill>
            </a:endParaRPr>
          </a:p>
        </p:txBody>
      </p:sp>
      <p:sp>
        <p:nvSpPr>
          <p:cNvPr id="40" name="ZoneTexte 3"/>
          <p:cNvSpPr txBox="1"/>
          <p:nvPr/>
        </p:nvSpPr>
        <p:spPr>
          <a:xfrm>
            <a:off x="241300" y="2206625"/>
            <a:ext cx="4114800" cy="3673475"/>
          </a:xfrm>
          <a:prstGeom prst="rect">
            <a:avLst/>
          </a:prstGeom>
          <a:gradFill flip="none" rotWithShape="1">
            <a:gsLst>
              <a:gs pos="0">
                <a:srgbClr val="DDDDDD"/>
              </a:gs>
              <a:gs pos="100000">
                <a:schemeClr val="bg2">
                  <a:lumMod val="95000"/>
                </a:schemeClr>
              </a:gs>
            </a:gsLst>
            <a:lin ang="13500000" scaled="1"/>
            <a:tileRect/>
          </a:gradFill>
        </p:spPr>
        <p:txBody>
          <a:bodyPr lIns="216000"/>
          <a:lstStyle/>
          <a:p>
            <a:pPr>
              <a:spcBef>
                <a:spcPct val="50000"/>
              </a:spcBef>
              <a:defRPr/>
            </a:pPr>
            <a:r>
              <a:rPr lang="fr-FR" sz="1200" b="1" u="sng" dirty="0">
                <a:solidFill>
                  <a:srgbClr val="4F504F"/>
                </a:solidFill>
              </a:rPr>
              <a:t>Simulation d’une revente au bout de 4 ans :</a:t>
            </a:r>
          </a:p>
          <a:p>
            <a:pPr>
              <a:spcBef>
                <a:spcPct val="50000"/>
              </a:spcBef>
              <a:defRPr/>
            </a:pPr>
            <a:r>
              <a:rPr lang="fr-FR" sz="1100" dirty="0">
                <a:solidFill>
                  <a:srgbClr val="4F504F"/>
                </a:solidFill>
              </a:rPr>
              <a:t>L’indice </a:t>
            </a:r>
            <a:r>
              <a:rPr lang="fr-FR" sz="1100" dirty="0" smtClean="0">
                <a:solidFill>
                  <a:srgbClr val="4F504F"/>
                </a:solidFill>
              </a:rPr>
              <a:t>Euro </a:t>
            </a:r>
            <a:r>
              <a:rPr lang="fr-FR" sz="1100" dirty="0" err="1" smtClean="0">
                <a:solidFill>
                  <a:srgbClr val="4F504F"/>
                </a:solidFill>
              </a:rPr>
              <a:t>iSTOXX</a:t>
            </a:r>
            <a:r>
              <a:rPr lang="fr-FR" sz="1100" baseline="30000" dirty="0" smtClean="0">
                <a:solidFill>
                  <a:srgbClr val="4F504F"/>
                </a:solidFill>
              </a:rPr>
              <a:t>®</a:t>
            </a:r>
            <a:r>
              <a:rPr lang="fr-FR" sz="1100" dirty="0">
                <a:solidFill>
                  <a:srgbClr val="4F504F"/>
                </a:solidFill>
              </a:rPr>
              <a:t> </a:t>
            </a:r>
            <a:r>
              <a:rPr lang="fr-FR" sz="1100" dirty="0" smtClean="0">
                <a:solidFill>
                  <a:srgbClr val="4F504F"/>
                </a:solidFill>
              </a:rPr>
              <a:t>70 EWD5 baisse </a:t>
            </a:r>
            <a:r>
              <a:rPr lang="fr-FR" sz="1100" dirty="0">
                <a:solidFill>
                  <a:srgbClr val="4F504F"/>
                </a:solidFill>
              </a:rPr>
              <a:t>de 10% par an, les taux montent de +2% dans 4 ans et les autres paramètres restent inchangés. L</a:t>
            </a:r>
            <a:r>
              <a:rPr lang="fr-FR" sz="1100" dirty="0" smtClean="0">
                <a:solidFill>
                  <a:srgbClr val="4F504F"/>
                </a:solidFill>
              </a:rPr>
              <a:t>’instrument </a:t>
            </a:r>
            <a:r>
              <a:rPr lang="fr-FR" sz="1100" dirty="0">
                <a:solidFill>
                  <a:srgbClr val="4F504F"/>
                </a:solidFill>
              </a:rPr>
              <a:t>financier</a:t>
            </a:r>
            <a:r>
              <a:rPr lang="fr-FR" sz="1100" dirty="0" smtClean="0">
                <a:solidFill>
                  <a:srgbClr val="4F504F"/>
                </a:solidFill>
              </a:rPr>
              <a:t> </a:t>
            </a:r>
            <a:r>
              <a:rPr lang="fr-FR" sz="1100" dirty="0">
                <a:solidFill>
                  <a:srgbClr val="4F504F"/>
                </a:solidFill>
              </a:rPr>
              <a:t>est </a:t>
            </a:r>
            <a:r>
              <a:rPr lang="fr-FR" sz="1100" dirty="0" smtClean="0">
                <a:solidFill>
                  <a:srgbClr val="4F504F"/>
                </a:solidFill>
              </a:rPr>
              <a:t>vendu </a:t>
            </a:r>
            <a:r>
              <a:rPr lang="fr-FR" sz="1100" dirty="0">
                <a:solidFill>
                  <a:srgbClr val="4F504F"/>
                </a:solidFill>
              </a:rPr>
              <a:t>à </a:t>
            </a:r>
            <a:r>
              <a:rPr lang="fr-FR" sz="1100" b="1" dirty="0" smtClean="0">
                <a:solidFill>
                  <a:srgbClr val="4F504F"/>
                </a:solidFill>
              </a:rPr>
              <a:t>87% </a:t>
            </a:r>
            <a:r>
              <a:rPr lang="fr-FR" sz="1100" dirty="0">
                <a:solidFill>
                  <a:srgbClr val="4F504F"/>
                </a:solidFill>
              </a:rPr>
              <a:t>du montant investi initialement.</a:t>
            </a:r>
          </a:p>
        </p:txBody>
      </p:sp>
      <p:sp>
        <p:nvSpPr>
          <p:cNvPr id="41" name="ZoneTexte 3"/>
          <p:cNvSpPr txBox="1"/>
          <p:nvPr/>
        </p:nvSpPr>
        <p:spPr>
          <a:xfrm>
            <a:off x="4500563" y="2205038"/>
            <a:ext cx="4392612" cy="3675062"/>
          </a:xfrm>
          <a:prstGeom prst="rect">
            <a:avLst/>
          </a:prstGeom>
          <a:gradFill flip="none" rotWithShape="1">
            <a:gsLst>
              <a:gs pos="0">
                <a:srgbClr val="DDDDDD"/>
              </a:gs>
              <a:gs pos="100000">
                <a:schemeClr val="bg2">
                  <a:lumMod val="95000"/>
                </a:schemeClr>
              </a:gs>
            </a:gsLst>
            <a:lin ang="13500000" scaled="1"/>
            <a:tileRect/>
          </a:gradFill>
        </p:spPr>
        <p:txBody>
          <a:bodyPr lIns="216000"/>
          <a:lstStyle>
            <a:defPPr>
              <a:defRPr lang="fr-FR"/>
            </a:defPPr>
            <a:lvl1pPr>
              <a:spcBef>
                <a:spcPct val="50000"/>
              </a:spcBef>
              <a:defRPr sz="1200" b="1" u="sng">
                <a:solidFill>
                  <a:schemeClr val="tx1"/>
                </a:solidFill>
              </a:defRPr>
            </a:lvl1pPr>
          </a:lstStyle>
          <a:p>
            <a:pPr>
              <a:defRPr/>
            </a:pPr>
            <a:r>
              <a:rPr lang="fr-FR" dirty="0">
                <a:solidFill>
                  <a:srgbClr val="4F504F"/>
                </a:solidFill>
              </a:rPr>
              <a:t>Simulation d’une revente au bout de 4</a:t>
            </a:r>
            <a:r>
              <a:rPr lang="fr-FR" dirty="0" smtClean="0">
                <a:solidFill>
                  <a:srgbClr val="4F504F"/>
                </a:solidFill>
              </a:rPr>
              <a:t> </a:t>
            </a:r>
            <a:r>
              <a:rPr lang="fr-FR" dirty="0">
                <a:solidFill>
                  <a:srgbClr val="4F504F"/>
                </a:solidFill>
              </a:rPr>
              <a:t>ans :</a:t>
            </a:r>
          </a:p>
          <a:p>
            <a:pPr>
              <a:defRPr/>
            </a:pPr>
            <a:r>
              <a:rPr lang="fr-FR" sz="1100" b="0" u="none" dirty="0" smtClean="0">
                <a:solidFill>
                  <a:srgbClr val="4F504F"/>
                </a:solidFill>
              </a:rPr>
              <a:t>L’indice Euro </a:t>
            </a:r>
            <a:r>
              <a:rPr lang="fr-FR" sz="1100" b="0" u="none" dirty="0" err="1" smtClean="0">
                <a:solidFill>
                  <a:srgbClr val="4F504F"/>
                </a:solidFill>
              </a:rPr>
              <a:t>iSTOXX</a:t>
            </a:r>
            <a:r>
              <a:rPr lang="fr-FR" sz="1100" b="0" u="none" baseline="30000" dirty="0" smtClean="0">
                <a:solidFill>
                  <a:srgbClr val="4F504F"/>
                </a:solidFill>
              </a:rPr>
              <a:t>®</a:t>
            </a:r>
            <a:r>
              <a:rPr lang="fr-FR" sz="1100" b="0" u="none" dirty="0" smtClean="0">
                <a:solidFill>
                  <a:srgbClr val="4F504F"/>
                </a:solidFill>
              </a:rPr>
              <a:t> 70 EWD5 monte de 10</a:t>
            </a:r>
            <a:r>
              <a:rPr lang="fr-FR" sz="1100" b="0" u="none" dirty="0">
                <a:solidFill>
                  <a:srgbClr val="4F504F"/>
                </a:solidFill>
              </a:rPr>
              <a:t>% </a:t>
            </a:r>
            <a:r>
              <a:rPr lang="fr-FR" sz="1100" b="0" u="none" dirty="0" smtClean="0">
                <a:solidFill>
                  <a:srgbClr val="4F504F"/>
                </a:solidFill>
              </a:rPr>
              <a:t>par an sur 4 ans, les </a:t>
            </a:r>
            <a:r>
              <a:rPr lang="fr-FR" sz="1100" b="0" u="none" dirty="0">
                <a:solidFill>
                  <a:srgbClr val="4F504F"/>
                </a:solidFill>
              </a:rPr>
              <a:t>autres </a:t>
            </a:r>
            <a:r>
              <a:rPr lang="fr-FR" sz="1100" b="0" u="none" dirty="0" smtClean="0">
                <a:solidFill>
                  <a:srgbClr val="4F504F"/>
                </a:solidFill>
              </a:rPr>
              <a:t>paramètres restent </a:t>
            </a:r>
            <a:r>
              <a:rPr lang="fr-FR" sz="1100" b="0" u="none" dirty="0">
                <a:solidFill>
                  <a:srgbClr val="4F504F"/>
                </a:solidFill>
              </a:rPr>
              <a:t>inchangés. </a:t>
            </a:r>
            <a:r>
              <a:rPr lang="fr-FR" sz="1100" b="0" u="none" dirty="0" smtClean="0">
                <a:solidFill>
                  <a:srgbClr val="4F504F"/>
                </a:solidFill>
              </a:rPr>
              <a:t>L’instrument </a:t>
            </a:r>
            <a:r>
              <a:rPr lang="fr-FR" sz="1100" b="0" u="none" dirty="0">
                <a:solidFill>
                  <a:srgbClr val="4F504F"/>
                </a:solidFill>
              </a:rPr>
              <a:t>financier est </a:t>
            </a:r>
            <a:r>
              <a:rPr lang="fr-FR" sz="1100" b="0" u="none" dirty="0" smtClean="0">
                <a:solidFill>
                  <a:srgbClr val="4F504F"/>
                </a:solidFill>
              </a:rPr>
              <a:t>vendu </a:t>
            </a:r>
            <a:r>
              <a:rPr lang="fr-FR" sz="1100" b="0" u="none" dirty="0">
                <a:solidFill>
                  <a:srgbClr val="4F504F"/>
                </a:solidFill>
              </a:rPr>
              <a:t>à </a:t>
            </a:r>
            <a:r>
              <a:rPr lang="fr-FR" sz="1100" u="none" dirty="0" smtClean="0">
                <a:solidFill>
                  <a:srgbClr val="4F504F"/>
                </a:solidFill>
              </a:rPr>
              <a:t>122 % </a:t>
            </a:r>
            <a:r>
              <a:rPr lang="fr-FR" sz="1100" b="0" u="none" dirty="0">
                <a:solidFill>
                  <a:srgbClr val="4F504F"/>
                </a:solidFill>
              </a:rPr>
              <a:t>du montant investi initialement.</a:t>
            </a:r>
          </a:p>
          <a:p>
            <a:pPr>
              <a:defRPr/>
            </a:pPr>
            <a:endParaRPr lang="fr-FR" dirty="0">
              <a:solidFill>
                <a:srgbClr val="4F504F"/>
              </a:solidFill>
            </a:endParaRPr>
          </a:p>
        </p:txBody>
      </p:sp>
      <p:grpSp>
        <p:nvGrpSpPr>
          <p:cNvPr id="54282" name="Group 9"/>
          <p:cNvGrpSpPr>
            <a:grpSpLocks/>
          </p:cNvGrpSpPr>
          <p:nvPr/>
        </p:nvGrpSpPr>
        <p:grpSpPr bwMode="auto">
          <a:xfrm>
            <a:off x="755650" y="3509963"/>
            <a:ext cx="2584450" cy="1954212"/>
            <a:chOff x="611560" y="3509392"/>
            <a:chExt cx="2583904" cy="1954967"/>
          </a:xfrm>
        </p:grpSpPr>
        <p:cxnSp>
          <p:nvCxnSpPr>
            <p:cNvPr id="43" name="Straight Arrow Connector 5"/>
            <p:cNvCxnSpPr/>
            <p:nvPr/>
          </p:nvCxnSpPr>
          <p:spPr>
            <a:xfrm flipV="1">
              <a:off x="611560" y="3509392"/>
              <a:ext cx="0" cy="194385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11"/>
            <p:cNvCxnSpPr/>
            <p:nvPr/>
          </p:nvCxnSpPr>
          <p:spPr>
            <a:xfrm>
              <a:off x="611560" y="5464359"/>
              <a:ext cx="2583904"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45" name="Straight Connector 13"/>
          <p:cNvCxnSpPr/>
          <p:nvPr/>
        </p:nvCxnSpPr>
        <p:spPr>
          <a:xfrm>
            <a:off x="755650" y="4481513"/>
            <a:ext cx="2520950"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sp>
        <p:nvSpPr>
          <p:cNvPr id="54284" name="TextBox 17"/>
          <p:cNvSpPr txBox="1">
            <a:spLocks noChangeArrowheads="1"/>
          </p:cNvSpPr>
          <p:nvPr/>
        </p:nvSpPr>
        <p:spPr bwMode="auto">
          <a:xfrm>
            <a:off x="241300" y="4365625"/>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b="1">
                <a:solidFill>
                  <a:srgbClr val="CD0920"/>
                </a:solidFill>
                <a:latin typeface="Arial" pitchFamily="34" charset="0"/>
                <a:cs typeface="Arial" pitchFamily="34" charset="0"/>
              </a:rPr>
              <a:t>100%</a:t>
            </a:r>
          </a:p>
        </p:txBody>
      </p:sp>
      <p:sp>
        <p:nvSpPr>
          <p:cNvPr id="54285" name="TextBox 18"/>
          <p:cNvSpPr txBox="1">
            <a:spLocks noChangeArrowheads="1"/>
          </p:cNvSpPr>
          <p:nvPr/>
        </p:nvSpPr>
        <p:spPr bwMode="auto">
          <a:xfrm>
            <a:off x="614363" y="5661025"/>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latin typeface="Arial" pitchFamily="34" charset="0"/>
                <a:cs typeface="Arial" pitchFamily="34" charset="0"/>
              </a:rPr>
              <a:t>Années écoulées depuis la fin de </a:t>
            </a:r>
            <a:r>
              <a:rPr lang="fr-FR" altLang="fr-FR" sz="900" i="1" dirty="0" smtClean="0">
                <a:latin typeface="Arial" pitchFamily="34" charset="0"/>
                <a:cs typeface="Arial" pitchFamily="34" charset="0"/>
              </a:rPr>
              <a:t>commercialisation</a:t>
            </a:r>
            <a:endParaRPr lang="fr-FR" altLang="fr-FR" sz="900" i="1" dirty="0">
              <a:latin typeface="Arial" pitchFamily="34" charset="0"/>
              <a:cs typeface="Arial" pitchFamily="34" charset="0"/>
            </a:endParaRPr>
          </a:p>
        </p:txBody>
      </p:sp>
      <p:sp>
        <p:nvSpPr>
          <p:cNvPr id="54286" name="TextBox 19"/>
          <p:cNvSpPr txBox="1">
            <a:spLocks noChangeArrowheads="1"/>
          </p:cNvSpPr>
          <p:nvPr/>
        </p:nvSpPr>
        <p:spPr bwMode="auto">
          <a:xfrm>
            <a:off x="927100" y="5473700"/>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1 an</a:t>
            </a:r>
          </a:p>
        </p:txBody>
      </p:sp>
      <p:sp>
        <p:nvSpPr>
          <p:cNvPr id="54287" name="TextBox 20"/>
          <p:cNvSpPr txBox="1">
            <a:spLocks noChangeArrowheads="1"/>
          </p:cNvSpPr>
          <p:nvPr/>
        </p:nvSpPr>
        <p:spPr bwMode="auto">
          <a:xfrm>
            <a:off x="2411413" y="5473700"/>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3 ans  …</a:t>
            </a:r>
          </a:p>
        </p:txBody>
      </p:sp>
      <p:sp>
        <p:nvSpPr>
          <p:cNvPr id="50" name="Freeform 14"/>
          <p:cNvSpPr/>
          <p:nvPr/>
        </p:nvSpPr>
        <p:spPr>
          <a:xfrm>
            <a:off x="762000" y="4471988"/>
            <a:ext cx="2370138" cy="503237"/>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2069 h 357656"/>
              <a:gd name="connsiteX1" fmla="*/ 230452 w 1968137"/>
              <a:gd name="connsiteY1" fmla="*/ 182855 h 357656"/>
              <a:gd name="connsiteX2" fmla="*/ 505097 w 1968137"/>
              <a:gd name="connsiteY2" fmla="*/ 149 h 357656"/>
              <a:gd name="connsiteX3" fmla="*/ 722811 w 1968137"/>
              <a:gd name="connsiteY3" fmla="*/ 217863 h 357656"/>
              <a:gd name="connsiteX4" fmla="*/ 1105988 w 1968137"/>
              <a:gd name="connsiteY4" fmla="*/ 61109 h 357656"/>
              <a:gd name="connsiteX5" fmla="*/ 1297577 w 1968137"/>
              <a:gd name="connsiteY5" fmla="*/ 243989 h 357656"/>
              <a:gd name="connsiteX6" fmla="*/ 1576251 w 1968137"/>
              <a:gd name="connsiteY6" fmla="*/ 165612 h 357656"/>
              <a:gd name="connsiteX7" fmla="*/ 1793965 w 1968137"/>
              <a:gd name="connsiteY7" fmla="*/ 348492 h 357656"/>
              <a:gd name="connsiteX8" fmla="*/ 1968137 w 1968137"/>
              <a:gd name="connsiteY8" fmla="*/ 313657 h 357656"/>
              <a:gd name="connsiteX0" fmla="*/ 0 w 1968137"/>
              <a:gd name="connsiteY0" fmla="*/ 61056 h 296643"/>
              <a:gd name="connsiteX1" fmla="*/ 230452 w 1968137"/>
              <a:gd name="connsiteY1" fmla="*/ 121842 h 296643"/>
              <a:gd name="connsiteX2" fmla="*/ 505097 w 1968137"/>
              <a:gd name="connsiteY2" fmla="*/ 88718 h 296643"/>
              <a:gd name="connsiteX3" fmla="*/ 722811 w 1968137"/>
              <a:gd name="connsiteY3" fmla="*/ 156850 h 296643"/>
              <a:gd name="connsiteX4" fmla="*/ 1105988 w 1968137"/>
              <a:gd name="connsiteY4" fmla="*/ 96 h 296643"/>
              <a:gd name="connsiteX5" fmla="*/ 1297577 w 1968137"/>
              <a:gd name="connsiteY5" fmla="*/ 182976 h 296643"/>
              <a:gd name="connsiteX6" fmla="*/ 1576251 w 1968137"/>
              <a:gd name="connsiteY6" fmla="*/ 104599 h 296643"/>
              <a:gd name="connsiteX7" fmla="*/ 1793965 w 1968137"/>
              <a:gd name="connsiteY7" fmla="*/ 287479 h 296643"/>
              <a:gd name="connsiteX8" fmla="*/ 1968137 w 1968137"/>
              <a:gd name="connsiteY8" fmla="*/ 252644 h 296643"/>
              <a:gd name="connsiteX0" fmla="*/ 0 w 1968137"/>
              <a:gd name="connsiteY0" fmla="*/ 61480 h 297067"/>
              <a:gd name="connsiteX1" fmla="*/ 230452 w 1968137"/>
              <a:gd name="connsiteY1" fmla="*/ 122266 h 297067"/>
              <a:gd name="connsiteX2" fmla="*/ 505097 w 1968137"/>
              <a:gd name="connsiteY2" fmla="*/ 89142 h 297067"/>
              <a:gd name="connsiteX3" fmla="*/ 714102 w 1968137"/>
              <a:gd name="connsiteY3" fmla="*/ 251297 h 297067"/>
              <a:gd name="connsiteX4" fmla="*/ 1105988 w 1968137"/>
              <a:gd name="connsiteY4" fmla="*/ 520 h 297067"/>
              <a:gd name="connsiteX5" fmla="*/ 1297577 w 1968137"/>
              <a:gd name="connsiteY5" fmla="*/ 183400 h 297067"/>
              <a:gd name="connsiteX6" fmla="*/ 1576251 w 1968137"/>
              <a:gd name="connsiteY6" fmla="*/ 105023 h 297067"/>
              <a:gd name="connsiteX7" fmla="*/ 1793965 w 1968137"/>
              <a:gd name="connsiteY7" fmla="*/ 287903 h 297067"/>
              <a:gd name="connsiteX8" fmla="*/ 1968137 w 1968137"/>
              <a:gd name="connsiteY8" fmla="*/ 253068 h 297067"/>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97577 w 1968137"/>
              <a:gd name="connsiteY5" fmla="*/ 12298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6652"/>
              <a:gd name="connsiteX1" fmla="*/ 230452 w 1968137"/>
              <a:gd name="connsiteY1" fmla="*/ 61851 h 236652"/>
              <a:gd name="connsiteX2" fmla="*/ 505097 w 1968137"/>
              <a:gd name="connsiteY2" fmla="*/ 28727 h 236652"/>
              <a:gd name="connsiteX3" fmla="*/ 714102 w 1968137"/>
              <a:gd name="connsiteY3" fmla="*/ 190882 h 236652"/>
              <a:gd name="connsiteX4" fmla="*/ 1097279 w 1968137"/>
              <a:gd name="connsiteY4" fmla="*/ 46950 h 236652"/>
              <a:gd name="connsiteX5" fmla="*/ 1288869 w 1968137"/>
              <a:gd name="connsiteY5" fmla="*/ 178545 h 236652"/>
              <a:gd name="connsiteX6" fmla="*/ 1576251 w 1968137"/>
              <a:gd name="connsiteY6" fmla="*/ 44608 h 236652"/>
              <a:gd name="connsiteX7" fmla="*/ 1793965 w 1968137"/>
              <a:gd name="connsiteY7" fmla="*/ 227488 h 236652"/>
              <a:gd name="connsiteX8" fmla="*/ 1968137 w 1968137"/>
              <a:gd name="connsiteY8" fmla="*/ 192653 h 236652"/>
              <a:gd name="connsiteX0" fmla="*/ 0 w 1968137"/>
              <a:gd name="connsiteY0" fmla="*/ 1065 h 231301"/>
              <a:gd name="connsiteX1" fmla="*/ 230452 w 1968137"/>
              <a:gd name="connsiteY1" fmla="*/ 61851 h 231301"/>
              <a:gd name="connsiteX2" fmla="*/ 505097 w 1968137"/>
              <a:gd name="connsiteY2" fmla="*/ 28727 h 231301"/>
              <a:gd name="connsiteX3" fmla="*/ 714102 w 1968137"/>
              <a:gd name="connsiteY3" fmla="*/ 190882 h 231301"/>
              <a:gd name="connsiteX4" fmla="*/ 1097279 w 1968137"/>
              <a:gd name="connsiteY4" fmla="*/ 46950 h 231301"/>
              <a:gd name="connsiteX5" fmla="*/ 1288869 w 1968137"/>
              <a:gd name="connsiteY5" fmla="*/ 178545 h 231301"/>
              <a:gd name="connsiteX6" fmla="*/ 1558833 w 1968137"/>
              <a:gd name="connsiteY6" fmla="*/ 121537 h 231301"/>
              <a:gd name="connsiteX7" fmla="*/ 1793965 w 1968137"/>
              <a:gd name="connsiteY7" fmla="*/ 227488 h 231301"/>
              <a:gd name="connsiteX8" fmla="*/ 1968137 w 1968137"/>
              <a:gd name="connsiteY8" fmla="*/ 192653 h 231301"/>
              <a:gd name="connsiteX0" fmla="*/ 0 w 1968137"/>
              <a:gd name="connsiteY0" fmla="*/ 910 h 231146"/>
              <a:gd name="connsiteX1" fmla="*/ 230452 w 1968137"/>
              <a:gd name="connsiteY1" fmla="*/ 78791 h 231146"/>
              <a:gd name="connsiteX2" fmla="*/ 505097 w 1968137"/>
              <a:gd name="connsiteY2" fmla="*/ 28572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97279 w 1968137"/>
              <a:gd name="connsiteY4" fmla="*/ 46795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31146"/>
              <a:gd name="connsiteX1" fmla="*/ 230452 w 1968137"/>
              <a:gd name="connsiteY1" fmla="*/ 78791 h 231146"/>
              <a:gd name="connsiteX2" fmla="*/ 505097 w 1968137"/>
              <a:gd name="connsiteY2" fmla="*/ 49941 h 231146"/>
              <a:gd name="connsiteX3" fmla="*/ 714102 w 1968137"/>
              <a:gd name="connsiteY3" fmla="*/ 190727 h 231146"/>
              <a:gd name="connsiteX4" fmla="*/ 1071153 w 1968137"/>
              <a:gd name="connsiteY4" fmla="*/ 132270 h 231146"/>
              <a:gd name="connsiteX5" fmla="*/ 1288869 w 1968137"/>
              <a:gd name="connsiteY5" fmla="*/ 178390 h 231146"/>
              <a:gd name="connsiteX6" fmla="*/ 1558833 w 1968137"/>
              <a:gd name="connsiteY6" fmla="*/ 121382 h 231146"/>
              <a:gd name="connsiteX7" fmla="*/ 1793965 w 1968137"/>
              <a:gd name="connsiteY7" fmla="*/ 227333 h 231146"/>
              <a:gd name="connsiteX8" fmla="*/ 1968137 w 1968137"/>
              <a:gd name="connsiteY8" fmla="*/ 192498 h 231146"/>
              <a:gd name="connsiteX0" fmla="*/ 0 w 1968137"/>
              <a:gd name="connsiteY0" fmla="*/ 910 h 246793"/>
              <a:gd name="connsiteX1" fmla="*/ 230452 w 1968137"/>
              <a:gd name="connsiteY1" fmla="*/ 78791 h 246793"/>
              <a:gd name="connsiteX2" fmla="*/ 505097 w 1968137"/>
              <a:gd name="connsiteY2" fmla="*/ 49941 h 246793"/>
              <a:gd name="connsiteX3" fmla="*/ 714102 w 1968137"/>
              <a:gd name="connsiteY3" fmla="*/ 190727 h 246793"/>
              <a:gd name="connsiteX4" fmla="*/ 1071153 w 1968137"/>
              <a:gd name="connsiteY4" fmla="*/ 132270 h 246793"/>
              <a:gd name="connsiteX5" fmla="*/ 1314994 w 1968137"/>
              <a:gd name="connsiteY5" fmla="*/ 246771 h 246793"/>
              <a:gd name="connsiteX6" fmla="*/ 1558833 w 1968137"/>
              <a:gd name="connsiteY6" fmla="*/ 121382 h 246793"/>
              <a:gd name="connsiteX7" fmla="*/ 1793965 w 1968137"/>
              <a:gd name="connsiteY7" fmla="*/ 227333 h 246793"/>
              <a:gd name="connsiteX8" fmla="*/ 1968137 w 1968137"/>
              <a:gd name="connsiteY8" fmla="*/ 192498 h 246793"/>
              <a:gd name="connsiteX0" fmla="*/ 0 w 1968137"/>
              <a:gd name="connsiteY0" fmla="*/ 910 h 246890"/>
              <a:gd name="connsiteX1" fmla="*/ 230452 w 1968137"/>
              <a:gd name="connsiteY1" fmla="*/ 78791 h 246890"/>
              <a:gd name="connsiteX2" fmla="*/ 505097 w 1968137"/>
              <a:gd name="connsiteY2" fmla="*/ 49941 h 246890"/>
              <a:gd name="connsiteX3" fmla="*/ 714102 w 1968137"/>
              <a:gd name="connsiteY3" fmla="*/ 190727 h 246890"/>
              <a:gd name="connsiteX4" fmla="*/ 1071153 w 1968137"/>
              <a:gd name="connsiteY4" fmla="*/ 132270 h 246890"/>
              <a:gd name="connsiteX5" fmla="*/ 1314994 w 1968137"/>
              <a:gd name="connsiteY5" fmla="*/ 246771 h 246890"/>
              <a:gd name="connsiteX6" fmla="*/ 1558833 w 1968137"/>
              <a:gd name="connsiteY6" fmla="*/ 155573 h 246890"/>
              <a:gd name="connsiteX7" fmla="*/ 1793965 w 1968137"/>
              <a:gd name="connsiteY7" fmla="*/ 227333 h 246890"/>
              <a:gd name="connsiteX8" fmla="*/ 1968137 w 1968137"/>
              <a:gd name="connsiteY8" fmla="*/ 192498 h 246890"/>
              <a:gd name="connsiteX0" fmla="*/ 0 w 1968137"/>
              <a:gd name="connsiteY0" fmla="*/ 910 h 246888"/>
              <a:gd name="connsiteX1" fmla="*/ 230452 w 1968137"/>
              <a:gd name="connsiteY1" fmla="*/ 78791 h 246888"/>
              <a:gd name="connsiteX2" fmla="*/ 50509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 name="connsiteX0" fmla="*/ 0 w 1968137"/>
              <a:gd name="connsiteY0" fmla="*/ 910 h 246888"/>
              <a:gd name="connsiteX1" fmla="*/ 230452 w 1968137"/>
              <a:gd name="connsiteY1" fmla="*/ 78791 h 246888"/>
              <a:gd name="connsiteX2" fmla="*/ 444137 w 1968137"/>
              <a:gd name="connsiteY2" fmla="*/ 49941 h 246888"/>
              <a:gd name="connsiteX3" fmla="*/ 714102 w 1968137"/>
              <a:gd name="connsiteY3" fmla="*/ 190727 h 246888"/>
              <a:gd name="connsiteX4" fmla="*/ 1071153 w 1968137"/>
              <a:gd name="connsiteY4" fmla="*/ 132270 h 246888"/>
              <a:gd name="connsiteX5" fmla="*/ 1314994 w 1968137"/>
              <a:gd name="connsiteY5" fmla="*/ 246771 h 246888"/>
              <a:gd name="connsiteX6" fmla="*/ 1558833 w 1968137"/>
              <a:gd name="connsiteY6" fmla="*/ 155573 h 246888"/>
              <a:gd name="connsiteX7" fmla="*/ 1793965 w 1968137"/>
              <a:gd name="connsiteY7" fmla="*/ 240154 h 246888"/>
              <a:gd name="connsiteX8" fmla="*/ 1968137 w 1968137"/>
              <a:gd name="connsiteY8" fmla="*/ 192498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137" h="246888">
                <a:moveTo>
                  <a:pt x="0" y="910"/>
                </a:moveTo>
                <a:cubicBezTo>
                  <a:pt x="36957" y="-11040"/>
                  <a:pt x="146269" y="99111"/>
                  <a:pt x="230452" y="78791"/>
                </a:cubicBezTo>
                <a:cubicBezTo>
                  <a:pt x="314635" y="58471"/>
                  <a:pt x="363529" y="31285"/>
                  <a:pt x="444137" y="49941"/>
                </a:cubicBezTo>
                <a:cubicBezTo>
                  <a:pt x="524745" y="68597"/>
                  <a:pt x="609599" y="177006"/>
                  <a:pt x="714102" y="190727"/>
                </a:cubicBezTo>
                <a:cubicBezTo>
                  <a:pt x="818605" y="204448"/>
                  <a:pt x="971004" y="122929"/>
                  <a:pt x="1071153" y="132270"/>
                </a:cubicBezTo>
                <a:cubicBezTo>
                  <a:pt x="1171302" y="141611"/>
                  <a:pt x="1233714" y="242887"/>
                  <a:pt x="1314994" y="246771"/>
                </a:cubicBezTo>
                <a:cubicBezTo>
                  <a:pt x="1396274" y="250655"/>
                  <a:pt x="1479005" y="156676"/>
                  <a:pt x="1558833" y="155573"/>
                </a:cubicBezTo>
                <a:cubicBezTo>
                  <a:pt x="1638661" y="154470"/>
                  <a:pt x="1725748" y="234000"/>
                  <a:pt x="1793965" y="240154"/>
                </a:cubicBezTo>
                <a:cubicBezTo>
                  <a:pt x="1862182" y="246308"/>
                  <a:pt x="1913708" y="222252"/>
                  <a:pt x="1968137" y="192498"/>
                </a:cubicBezTo>
              </a:path>
            </a:pathLst>
          </a:custGeom>
          <a:noFill/>
          <a:ln w="25400">
            <a:solidFill>
              <a:srgbClr val="CD092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schemeClr val="accent6">
                  <a:lumMod val="75000"/>
                </a:schemeClr>
              </a:solidFill>
            </a:endParaRPr>
          </a:p>
        </p:txBody>
      </p:sp>
      <p:sp>
        <p:nvSpPr>
          <p:cNvPr id="51" name="Oval 15"/>
          <p:cNvSpPr/>
          <p:nvPr/>
        </p:nvSpPr>
        <p:spPr>
          <a:xfrm>
            <a:off x="3078163" y="4816475"/>
            <a:ext cx="107950" cy="107950"/>
          </a:xfrm>
          <a:prstGeom prst="ellipse">
            <a:avLst/>
          </a:prstGeom>
          <a:gradFill>
            <a:gsLst>
              <a:gs pos="0">
                <a:srgbClr val="CD092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srgbClr val="CDCECC"/>
              </a:solidFill>
            </a:endParaRPr>
          </a:p>
        </p:txBody>
      </p:sp>
      <p:sp>
        <p:nvSpPr>
          <p:cNvPr id="54290" name="TextBox 23"/>
          <p:cNvSpPr txBox="1">
            <a:spLocks noChangeArrowheads="1"/>
          </p:cNvSpPr>
          <p:nvPr/>
        </p:nvSpPr>
        <p:spPr bwMode="auto">
          <a:xfrm>
            <a:off x="2987675" y="4581525"/>
            <a:ext cx="4475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b="1" dirty="0" smtClean="0">
                <a:solidFill>
                  <a:srgbClr val="CD0920"/>
                </a:solidFill>
                <a:latin typeface="Arial" pitchFamily="34" charset="0"/>
                <a:cs typeface="Arial" pitchFamily="34" charset="0"/>
              </a:rPr>
              <a:t>87 %</a:t>
            </a:r>
            <a:endParaRPr lang="fr-FR" altLang="fr-FR" sz="900" b="1" dirty="0">
              <a:solidFill>
                <a:srgbClr val="CD0920"/>
              </a:solidFill>
              <a:latin typeface="Arial" pitchFamily="34" charset="0"/>
              <a:cs typeface="Arial" pitchFamily="34" charset="0"/>
            </a:endParaRPr>
          </a:p>
        </p:txBody>
      </p:sp>
      <p:grpSp>
        <p:nvGrpSpPr>
          <p:cNvPr id="54291" name="Group 24"/>
          <p:cNvGrpSpPr>
            <a:grpSpLocks/>
          </p:cNvGrpSpPr>
          <p:nvPr/>
        </p:nvGrpSpPr>
        <p:grpSpPr bwMode="auto">
          <a:xfrm>
            <a:off x="5087938" y="3494088"/>
            <a:ext cx="2584450" cy="1955800"/>
            <a:chOff x="611560" y="3509392"/>
            <a:chExt cx="2583904" cy="1954967"/>
          </a:xfrm>
        </p:grpSpPr>
        <p:cxnSp>
          <p:nvCxnSpPr>
            <p:cNvPr id="54" name="Straight Arrow Connector 25"/>
            <p:cNvCxnSpPr/>
            <p:nvPr/>
          </p:nvCxnSpPr>
          <p:spPr>
            <a:xfrm flipV="1">
              <a:off x="611560" y="3509392"/>
              <a:ext cx="0" cy="19438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26"/>
            <p:cNvCxnSpPr/>
            <p:nvPr/>
          </p:nvCxnSpPr>
          <p:spPr>
            <a:xfrm>
              <a:off x="611560" y="5464359"/>
              <a:ext cx="2583904"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54292" name="TextBox 27"/>
          <p:cNvSpPr txBox="1">
            <a:spLocks noChangeArrowheads="1"/>
          </p:cNvSpPr>
          <p:nvPr/>
        </p:nvSpPr>
        <p:spPr bwMode="auto">
          <a:xfrm>
            <a:off x="4511675" y="3265488"/>
            <a:ext cx="22878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rgbClr val="CD0920"/>
                </a:solidFill>
                <a:latin typeface="Arial" pitchFamily="34" charset="0"/>
                <a:cs typeface="Arial" pitchFamily="34" charset="0"/>
              </a:rPr>
              <a:t>Évolution du prix de </a:t>
            </a:r>
            <a:r>
              <a:rPr lang="fr-FR" altLang="fr-FR" sz="900" i="1" dirty="0" smtClean="0">
                <a:solidFill>
                  <a:srgbClr val="CD0920"/>
                </a:solidFill>
                <a:latin typeface="Arial" pitchFamily="34" charset="0"/>
                <a:cs typeface="Arial" pitchFamily="34" charset="0"/>
              </a:rPr>
              <a:t>l’instrument financier</a:t>
            </a:r>
            <a:endParaRPr lang="fr-FR" altLang="fr-FR" sz="900" i="1" dirty="0">
              <a:solidFill>
                <a:srgbClr val="CD0920"/>
              </a:solidFill>
              <a:latin typeface="Arial" pitchFamily="34" charset="0"/>
              <a:cs typeface="Arial" pitchFamily="34" charset="0"/>
            </a:endParaRPr>
          </a:p>
        </p:txBody>
      </p:sp>
      <p:cxnSp>
        <p:nvCxnSpPr>
          <p:cNvPr id="57" name="Straight Connector 28"/>
          <p:cNvCxnSpPr/>
          <p:nvPr/>
        </p:nvCxnSpPr>
        <p:spPr>
          <a:xfrm>
            <a:off x="5087938" y="4467225"/>
            <a:ext cx="2520950"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sp>
        <p:nvSpPr>
          <p:cNvPr id="54294" name="TextBox 29"/>
          <p:cNvSpPr txBox="1">
            <a:spLocks noChangeArrowheads="1"/>
          </p:cNvSpPr>
          <p:nvPr/>
        </p:nvSpPr>
        <p:spPr bwMode="auto">
          <a:xfrm>
            <a:off x="4573588" y="4351338"/>
            <a:ext cx="4794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b="1">
                <a:solidFill>
                  <a:srgbClr val="CD0920"/>
                </a:solidFill>
                <a:latin typeface="Arial" pitchFamily="34" charset="0"/>
                <a:cs typeface="Arial" pitchFamily="34" charset="0"/>
              </a:rPr>
              <a:t>100%</a:t>
            </a:r>
          </a:p>
        </p:txBody>
      </p:sp>
      <p:sp>
        <p:nvSpPr>
          <p:cNvPr id="54295" name="TextBox 30"/>
          <p:cNvSpPr txBox="1">
            <a:spLocks noChangeArrowheads="1"/>
          </p:cNvSpPr>
          <p:nvPr/>
        </p:nvSpPr>
        <p:spPr bwMode="auto">
          <a:xfrm>
            <a:off x="4948238" y="5646738"/>
            <a:ext cx="289694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latin typeface="Arial" pitchFamily="34" charset="0"/>
                <a:cs typeface="Arial" pitchFamily="34" charset="0"/>
              </a:rPr>
              <a:t>Années écoulées depuis la fin de </a:t>
            </a:r>
            <a:r>
              <a:rPr lang="fr-FR" altLang="fr-FR" sz="900" i="1" dirty="0" smtClean="0">
                <a:latin typeface="Arial" pitchFamily="34" charset="0"/>
                <a:cs typeface="Arial" pitchFamily="34" charset="0"/>
              </a:rPr>
              <a:t>commercialisation</a:t>
            </a:r>
            <a:endParaRPr lang="fr-FR" altLang="fr-FR" sz="900" i="1" dirty="0">
              <a:latin typeface="Arial" pitchFamily="34" charset="0"/>
              <a:cs typeface="Arial" pitchFamily="34" charset="0"/>
            </a:endParaRPr>
          </a:p>
        </p:txBody>
      </p:sp>
      <p:sp>
        <p:nvSpPr>
          <p:cNvPr id="60" name="Freeform 33"/>
          <p:cNvSpPr/>
          <p:nvPr/>
        </p:nvSpPr>
        <p:spPr>
          <a:xfrm flipV="1">
            <a:off x="5103813" y="3933055"/>
            <a:ext cx="2365375" cy="545282"/>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69936">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73591" y="233808"/>
                  <a:pt x="950517" y="255224"/>
                </a:cubicBezTo>
                <a:cubicBezTo>
                  <a:pt x="1027443" y="276640"/>
                  <a:pt x="1087333" y="518181"/>
                  <a:pt x="1166948" y="541204"/>
                </a:cubicBezTo>
                <a:cubicBezTo>
                  <a:pt x="1246563" y="564227"/>
                  <a:pt x="1358538" y="388621"/>
                  <a:pt x="1428206" y="393364"/>
                </a:cubicBezTo>
                <a:cubicBezTo>
                  <a:pt x="1497875" y="398107"/>
                  <a:pt x="1531476" y="577905"/>
                  <a:pt x="1584959" y="569661"/>
                </a:cubicBezTo>
                <a:cubicBezTo>
                  <a:pt x="1638442" y="561418"/>
                  <a:pt x="1685243" y="406751"/>
                  <a:pt x="1749106" y="343903"/>
                </a:cubicBezTo>
                <a:cubicBezTo>
                  <a:pt x="1812969" y="281055"/>
                  <a:pt x="1932440" y="557022"/>
                  <a:pt x="1967494" y="521927"/>
                </a:cubicBezTo>
              </a:path>
            </a:pathLst>
          </a:custGeom>
          <a:noFill/>
          <a:ln w="25400">
            <a:solidFill>
              <a:srgbClr val="CD092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solidFill>
                <a:srgbClr val="CDCECC"/>
              </a:solidFill>
            </a:endParaRPr>
          </a:p>
        </p:txBody>
      </p:sp>
      <p:sp>
        <p:nvSpPr>
          <p:cNvPr id="61" name="Oval 34"/>
          <p:cNvSpPr/>
          <p:nvPr/>
        </p:nvSpPr>
        <p:spPr>
          <a:xfrm>
            <a:off x="7415213" y="3897114"/>
            <a:ext cx="109537" cy="107950"/>
          </a:xfrm>
          <a:prstGeom prst="ellipse">
            <a:avLst/>
          </a:prstGeom>
          <a:gradFill>
            <a:gsLst>
              <a:gs pos="0">
                <a:srgbClr val="CD092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srgbClr val="CDCECC"/>
              </a:solidFill>
            </a:endParaRPr>
          </a:p>
        </p:txBody>
      </p:sp>
      <p:sp>
        <p:nvSpPr>
          <p:cNvPr id="54298" name="TextBox 35"/>
          <p:cNvSpPr txBox="1">
            <a:spLocks noChangeArrowheads="1"/>
          </p:cNvSpPr>
          <p:nvPr/>
        </p:nvSpPr>
        <p:spPr bwMode="auto">
          <a:xfrm>
            <a:off x="7370763" y="3666926"/>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b="1" dirty="0" smtClean="0">
                <a:solidFill>
                  <a:srgbClr val="CD0920"/>
                </a:solidFill>
                <a:latin typeface="Arial" pitchFamily="34" charset="0"/>
                <a:cs typeface="Arial" pitchFamily="34" charset="0"/>
              </a:rPr>
              <a:t>122 %</a:t>
            </a:r>
            <a:endParaRPr lang="fr-FR" altLang="fr-FR" sz="900" b="1" dirty="0">
              <a:solidFill>
                <a:srgbClr val="CD0920"/>
              </a:solidFill>
              <a:latin typeface="Arial" pitchFamily="34" charset="0"/>
              <a:cs typeface="Arial" pitchFamily="34" charset="0"/>
            </a:endParaRPr>
          </a:p>
        </p:txBody>
      </p:sp>
      <p:sp>
        <p:nvSpPr>
          <p:cNvPr id="54299" name="TextBox 37"/>
          <p:cNvSpPr txBox="1">
            <a:spLocks noChangeArrowheads="1"/>
          </p:cNvSpPr>
          <p:nvPr/>
        </p:nvSpPr>
        <p:spPr bwMode="auto">
          <a:xfrm>
            <a:off x="1677988" y="5473700"/>
            <a:ext cx="4667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2 ans</a:t>
            </a:r>
          </a:p>
        </p:txBody>
      </p:sp>
      <p:sp>
        <p:nvSpPr>
          <p:cNvPr id="54300" name="TextBox 39"/>
          <p:cNvSpPr txBox="1">
            <a:spLocks noChangeArrowheads="1"/>
          </p:cNvSpPr>
          <p:nvPr/>
        </p:nvSpPr>
        <p:spPr bwMode="auto">
          <a:xfrm>
            <a:off x="5240338" y="5443538"/>
            <a:ext cx="4095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1 an</a:t>
            </a:r>
          </a:p>
        </p:txBody>
      </p:sp>
      <p:sp>
        <p:nvSpPr>
          <p:cNvPr id="54301" name="TextBox 40"/>
          <p:cNvSpPr txBox="1">
            <a:spLocks noChangeArrowheads="1"/>
          </p:cNvSpPr>
          <p:nvPr/>
        </p:nvSpPr>
        <p:spPr bwMode="auto">
          <a:xfrm>
            <a:off x="6815138" y="5443538"/>
            <a:ext cx="6461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3 ans  …</a:t>
            </a:r>
          </a:p>
        </p:txBody>
      </p:sp>
      <p:sp>
        <p:nvSpPr>
          <p:cNvPr id="54302" name="TextBox 42"/>
          <p:cNvSpPr txBox="1">
            <a:spLocks noChangeArrowheads="1"/>
          </p:cNvSpPr>
          <p:nvPr/>
        </p:nvSpPr>
        <p:spPr bwMode="auto">
          <a:xfrm>
            <a:off x="6056313" y="5443538"/>
            <a:ext cx="4667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2 ans</a:t>
            </a:r>
          </a:p>
        </p:txBody>
      </p:sp>
      <p:sp>
        <p:nvSpPr>
          <p:cNvPr id="54303" name="TextBox 20"/>
          <p:cNvSpPr txBox="1">
            <a:spLocks noChangeArrowheads="1"/>
          </p:cNvSpPr>
          <p:nvPr/>
        </p:nvSpPr>
        <p:spPr bwMode="auto">
          <a:xfrm>
            <a:off x="3016250" y="5473700"/>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4 ans  …</a:t>
            </a:r>
          </a:p>
        </p:txBody>
      </p:sp>
      <p:sp>
        <p:nvSpPr>
          <p:cNvPr id="54304" name="TextBox 20"/>
          <p:cNvSpPr txBox="1">
            <a:spLocks noChangeArrowheads="1"/>
          </p:cNvSpPr>
          <p:nvPr/>
        </p:nvSpPr>
        <p:spPr bwMode="auto">
          <a:xfrm>
            <a:off x="7380288" y="5445125"/>
            <a:ext cx="6461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4 ans  …</a:t>
            </a:r>
          </a:p>
        </p:txBody>
      </p:sp>
      <p:sp>
        <p:nvSpPr>
          <p:cNvPr id="36" name="TextBox 27"/>
          <p:cNvSpPr txBox="1">
            <a:spLocks noChangeArrowheads="1"/>
          </p:cNvSpPr>
          <p:nvPr/>
        </p:nvSpPr>
        <p:spPr bwMode="auto">
          <a:xfrm>
            <a:off x="440313" y="3263256"/>
            <a:ext cx="22878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rgbClr val="CD0920"/>
                </a:solidFill>
                <a:latin typeface="Arial" pitchFamily="34" charset="0"/>
                <a:cs typeface="Arial" pitchFamily="34" charset="0"/>
              </a:rPr>
              <a:t>Évolution du prix de </a:t>
            </a:r>
            <a:r>
              <a:rPr lang="fr-FR" altLang="fr-FR" sz="900" i="1" dirty="0" smtClean="0">
                <a:solidFill>
                  <a:srgbClr val="CD0920"/>
                </a:solidFill>
                <a:latin typeface="Arial" pitchFamily="34" charset="0"/>
                <a:cs typeface="Arial" pitchFamily="34" charset="0"/>
              </a:rPr>
              <a:t>l’instrument financier</a:t>
            </a:r>
            <a:endParaRPr lang="fr-FR" altLang="fr-FR" sz="900" i="1" dirty="0">
              <a:solidFill>
                <a:srgbClr val="CD092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FAFC3703-4C20-4DCF-96BA-18571F9A330F}" type="slidenum">
              <a:rPr lang="fr-FR" altLang="fr-FR" sz="1000" smtClean="0">
                <a:solidFill>
                  <a:srgbClr val="979797"/>
                </a:solidFill>
                <a:cs typeface="Arial" pitchFamily="34" charset="0"/>
              </a:rPr>
              <a:pPr eaLnBrk="1" hangingPunct="1">
                <a:spcBef>
                  <a:spcPct val="0"/>
                </a:spcBef>
                <a:buClrTx/>
                <a:buSzTx/>
                <a:buFontTx/>
                <a:buNone/>
              </a:pPr>
              <a:t>28</a:t>
            </a:fld>
            <a:endParaRPr lang="fr-FR" altLang="fr-FR" sz="1000" smtClean="0">
              <a:solidFill>
                <a:srgbClr val="979797"/>
              </a:solidFill>
              <a:cs typeface="Arial" pitchFamily="34" charset="0"/>
            </a:endParaRPr>
          </a:p>
        </p:txBody>
      </p:sp>
      <p:sp>
        <p:nvSpPr>
          <p:cNvPr id="54275" name="Espace réservé du contenu 2"/>
          <p:cNvSpPr txBox="1">
            <a:spLocks/>
          </p:cNvSpPr>
          <p:nvPr/>
        </p:nvSpPr>
        <p:spPr bwMode="auto">
          <a:xfrm>
            <a:off x="457200" y="1527175"/>
            <a:ext cx="82296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r>
              <a:rPr lang="fr-FR" altLang="fr-FR" sz="1500" b="1" dirty="0" smtClean="0"/>
              <a:t>Exemple </a:t>
            </a:r>
            <a:r>
              <a:rPr lang="fr-FR" altLang="fr-FR" sz="1500" b="1" dirty="0"/>
              <a:t>si l’investisseur </a:t>
            </a:r>
            <a:r>
              <a:rPr lang="fr-FR" altLang="fr-FR" sz="1500" b="1" dirty="0" smtClean="0"/>
              <a:t>désinvestit </a:t>
            </a:r>
            <a:r>
              <a:rPr lang="fr-FR" altLang="fr-FR" sz="1500" b="1" dirty="0"/>
              <a:t>ses titres au bout de </a:t>
            </a:r>
            <a:r>
              <a:rPr lang="fr-FR" altLang="fr-FR" sz="1500" b="1" dirty="0" smtClean="0"/>
              <a:t>8 </a:t>
            </a:r>
            <a:r>
              <a:rPr lang="fr-FR" altLang="fr-FR" sz="1500" b="1" dirty="0"/>
              <a:t>ans :</a:t>
            </a:r>
          </a:p>
        </p:txBody>
      </p:sp>
      <p:sp>
        <p:nvSpPr>
          <p:cNvPr id="54276" name="Rectangle 1"/>
          <p:cNvSpPr>
            <a:spLocks noChangeArrowheads="1"/>
          </p:cNvSpPr>
          <p:nvPr/>
        </p:nvSpPr>
        <p:spPr bwMode="auto">
          <a:xfrm>
            <a:off x="112713" y="5922963"/>
            <a:ext cx="87677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1000" i="1" dirty="0">
                <a:solidFill>
                  <a:schemeClr val="tx1"/>
                </a:solidFill>
                <a:latin typeface="Arial" pitchFamily="34" charset="0"/>
                <a:cs typeface="Arial" pitchFamily="34" charset="0"/>
              </a:rPr>
              <a:t>Les données chiffrées utilisées dans ces scenarii n’ont qu’une valeur indicative et informative, l’objectif étant de décrire le mécanisme de </a:t>
            </a:r>
            <a:r>
              <a:rPr lang="fr-FR" altLang="fr-FR" sz="1000" i="1" dirty="0" smtClean="0">
                <a:solidFill>
                  <a:schemeClr val="tx1"/>
                </a:solidFill>
                <a:latin typeface="Arial" pitchFamily="34" charset="0"/>
                <a:cs typeface="Arial" pitchFamily="34" charset="0"/>
              </a:rPr>
              <a:t>l’instrument financier </a:t>
            </a:r>
            <a:r>
              <a:rPr lang="fr-FR" altLang="fr-FR" sz="1000" i="1" dirty="0" err="1" smtClean="0">
                <a:solidFill>
                  <a:schemeClr val="tx1"/>
                </a:solidFill>
                <a:latin typeface="Arial" pitchFamily="34" charset="0"/>
                <a:cs typeface="Arial" pitchFamily="34" charset="0"/>
              </a:rPr>
              <a:t>Helios</a:t>
            </a:r>
            <a:r>
              <a:rPr lang="fr-FR" altLang="fr-FR" sz="1000" i="1" dirty="0" smtClean="0">
                <a:solidFill>
                  <a:schemeClr val="tx1"/>
                </a:solidFill>
                <a:latin typeface="Arial" pitchFamily="34" charset="0"/>
                <a:cs typeface="Arial" pitchFamily="34" charset="0"/>
              </a:rPr>
              <a:t> Avril 2028. </a:t>
            </a:r>
            <a:r>
              <a:rPr lang="fr-FR" altLang="fr-FR" sz="1000" i="1" dirty="0">
                <a:solidFill>
                  <a:schemeClr val="tx1"/>
                </a:solidFill>
                <a:latin typeface="Arial" pitchFamily="34" charset="0"/>
                <a:cs typeface="Arial" pitchFamily="34" charset="0"/>
              </a:rPr>
              <a:t>Elles ne préjugent en rien de résultats futurs.</a:t>
            </a:r>
          </a:p>
        </p:txBody>
      </p:sp>
      <p:sp>
        <p:nvSpPr>
          <p:cNvPr id="39" name="Titre 1"/>
          <p:cNvSpPr>
            <a:spLocks noGrp="1"/>
          </p:cNvSpPr>
          <p:nvPr>
            <p:ph type="title"/>
          </p:nvPr>
        </p:nvSpPr>
        <p:spPr>
          <a:xfrm>
            <a:off x="-8626" y="274638"/>
            <a:ext cx="9144000" cy="1143000"/>
          </a:xfrm>
        </p:spPr>
        <p:txBody>
          <a:bodyPr/>
          <a:lstStyle/>
          <a:p>
            <a:pPr>
              <a:defRPr/>
            </a:pPr>
            <a:r>
              <a:rPr lang="fr-FR" dirty="0" smtClean="0">
                <a:solidFill>
                  <a:schemeClr val="accent6">
                    <a:lumMod val="75000"/>
                  </a:schemeClr>
                </a:solidFill>
              </a:rPr>
              <a:t>Comportement de la valeur de marché de </a:t>
            </a:r>
            <a:r>
              <a:rPr lang="fr-FR" dirty="0">
                <a:solidFill>
                  <a:schemeClr val="accent6">
                    <a:lumMod val="75000"/>
                  </a:schemeClr>
                </a:solidFill>
              </a:rPr>
              <a:t>l’instrument financier </a:t>
            </a:r>
            <a:r>
              <a:rPr lang="fr-FR" dirty="0" smtClean="0">
                <a:solidFill>
                  <a:schemeClr val="accent6">
                    <a:lumMod val="75000"/>
                  </a:schemeClr>
                </a:solidFill>
              </a:rPr>
              <a:t>avant l’échéance </a:t>
            </a:r>
            <a:r>
              <a:rPr lang="fr-FR" baseline="30000" dirty="0" smtClean="0">
                <a:solidFill>
                  <a:schemeClr val="accent6">
                    <a:lumMod val="75000"/>
                  </a:schemeClr>
                </a:solidFill>
              </a:rPr>
              <a:t>(</a:t>
            </a:r>
            <a:r>
              <a:rPr lang="fr-FR" baseline="30000" dirty="0">
                <a:solidFill>
                  <a:schemeClr val="accent6">
                    <a:lumMod val="75000"/>
                  </a:schemeClr>
                </a:solidFill>
              </a:rPr>
              <a:t>3</a:t>
            </a:r>
            <a:r>
              <a:rPr lang="fr-FR" baseline="30000" dirty="0" smtClean="0">
                <a:solidFill>
                  <a:schemeClr val="accent6">
                    <a:lumMod val="75000"/>
                  </a:schemeClr>
                </a:solidFill>
              </a:rPr>
              <a:t>/3)</a:t>
            </a:r>
            <a:endParaRPr lang="fr-FR" baseline="30000" dirty="0">
              <a:solidFill>
                <a:schemeClr val="accent6">
                  <a:lumMod val="75000"/>
                </a:schemeClr>
              </a:solidFill>
            </a:endParaRPr>
          </a:p>
        </p:txBody>
      </p:sp>
      <p:sp>
        <p:nvSpPr>
          <p:cNvPr id="40" name="ZoneTexte 3"/>
          <p:cNvSpPr txBox="1"/>
          <p:nvPr/>
        </p:nvSpPr>
        <p:spPr>
          <a:xfrm>
            <a:off x="2492144" y="1916113"/>
            <a:ext cx="4312104" cy="3963988"/>
          </a:xfrm>
          <a:prstGeom prst="rect">
            <a:avLst/>
          </a:prstGeom>
          <a:gradFill flip="none" rotWithShape="1">
            <a:gsLst>
              <a:gs pos="0">
                <a:srgbClr val="DDDDDD"/>
              </a:gs>
              <a:gs pos="100000">
                <a:schemeClr val="bg2">
                  <a:lumMod val="95000"/>
                </a:schemeClr>
              </a:gs>
            </a:gsLst>
            <a:lin ang="13500000" scaled="1"/>
            <a:tileRect/>
          </a:gradFill>
        </p:spPr>
        <p:txBody>
          <a:bodyPr lIns="216000"/>
          <a:lstStyle/>
          <a:p>
            <a:pPr>
              <a:spcBef>
                <a:spcPct val="50000"/>
              </a:spcBef>
              <a:defRPr/>
            </a:pPr>
            <a:r>
              <a:rPr lang="fr-FR" sz="1200" b="1" u="sng" dirty="0">
                <a:solidFill>
                  <a:srgbClr val="4F504F"/>
                </a:solidFill>
              </a:rPr>
              <a:t>Simulation d’une revente au bout de </a:t>
            </a:r>
            <a:r>
              <a:rPr lang="fr-FR" sz="1200" b="1" u="sng" dirty="0" smtClean="0">
                <a:solidFill>
                  <a:srgbClr val="4F504F"/>
                </a:solidFill>
              </a:rPr>
              <a:t>8 </a:t>
            </a:r>
            <a:r>
              <a:rPr lang="fr-FR" sz="1200" b="1" u="sng" dirty="0">
                <a:solidFill>
                  <a:srgbClr val="4F504F"/>
                </a:solidFill>
              </a:rPr>
              <a:t>ans :</a:t>
            </a:r>
          </a:p>
          <a:p>
            <a:pPr>
              <a:spcBef>
                <a:spcPct val="50000"/>
              </a:spcBef>
              <a:defRPr/>
            </a:pPr>
            <a:r>
              <a:rPr lang="fr-FR" sz="1100" dirty="0" smtClean="0">
                <a:solidFill>
                  <a:srgbClr val="4F504F"/>
                </a:solidFill>
              </a:rPr>
              <a:t>Le </a:t>
            </a:r>
            <a:r>
              <a:rPr lang="fr-FR" sz="1100" dirty="0">
                <a:solidFill>
                  <a:srgbClr val="4F504F"/>
                </a:solidFill>
              </a:rPr>
              <a:t>remboursement automatique anticipé n’est </a:t>
            </a:r>
            <a:r>
              <a:rPr lang="fr-FR" sz="1100" dirty="0" smtClean="0">
                <a:solidFill>
                  <a:srgbClr val="4F504F"/>
                </a:solidFill>
              </a:rPr>
              <a:t>pas activé en année 5. En </a:t>
            </a:r>
            <a:r>
              <a:rPr lang="fr-FR" sz="1100" dirty="0">
                <a:solidFill>
                  <a:srgbClr val="4F504F"/>
                </a:solidFill>
              </a:rPr>
              <a:t>année </a:t>
            </a:r>
            <a:r>
              <a:rPr lang="fr-FR" sz="1100" dirty="0" smtClean="0">
                <a:solidFill>
                  <a:srgbClr val="4F504F"/>
                </a:solidFill>
              </a:rPr>
              <a:t>8, l’indice Euro </a:t>
            </a:r>
            <a:r>
              <a:rPr lang="fr-FR" sz="1100" dirty="0" err="1" smtClean="0">
                <a:solidFill>
                  <a:srgbClr val="4F504F"/>
                </a:solidFill>
              </a:rPr>
              <a:t>iSTOXX</a:t>
            </a:r>
            <a:r>
              <a:rPr lang="fr-FR" sz="1100" baseline="30000" dirty="0" smtClean="0">
                <a:solidFill>
                  <a:srgbClr val="4F504F"/>
                </a:solidFill>
              </a:rPr>
              <a:t>®</a:t>
            </a:r>
            <a:r>
              <a:rPr lang="fr-FR" sz="1100" dirty="0" smtClean="0">
                <a:solidFill>
                  <a:srgbClr val="4F504F"/>
                </a:solidFill>
              </a:rPr>
              <a:t> 70 EWD5 est en hausse de 24 % par rapport au Niveau Initial, les </a:t>
            </a:r>
            <a:r>
              <a:rPr lang="fr-FR" sz="1100" dirty="0">
                <a:solidFill>
                  <a:srgbClr val="4F504F"/>
                </a:solidFill>
              </a:rPr>
              <a:t>autres paramètres restent inchangés. L’instrument financier</a:t>
            </a:r>
            <a:r>
              <a:rPr lang="fr-FR" sz="1100" dirty="0" smtClean="0">
                <a:solidFill>
                  <a:srgbClr val="4F504F"/>
                </a:solidFill>
              </a:rPr>
              <a:t> </a:t>
            </a:r>
            <a:r>
              <a:rPr lang="fr-FR" sz="1100" dirty="0">
                <a:solidFill>
                  <a:srgbClr val="4F504F"/>
                </a:solidFill>
              </a:rPr>
              <a:t>est </a:t>
            </a:r>
            <a:r>
              <a:rPr lang="fr-FR" sz="1100" dirty="0" smtClean="0">
                <a:solidFill>
                  <a:srgbClr val="4F504F"/>
                </a:solidFill>
              </a:rPr>
              <a:t>vendu </a:t>
            </a:r>
            <a:r>
              <a:rPr lang="fr-FR" sz="1100" dirty="0">
                <a:solidFill>
                  <a:srgbClr val="4F504F"/>
                </a:solidFill>
              </a:rPr>
              <a:t>à </a:t>
            </a:r>
            <a:r>
              <a:rPr lang="fr-FR" sz="1100" b="1" dirty="0" smtClean="0">
                <a:solidFill>
                  <a:srgbClr val="4F504F"/>
                </a:solidFill>
              </a:rPr>
              <a:t>124</a:t>
            </a:r>
            <a:r>
              <a:rPr lang="fr-FR" sz="1100" dirty="0" smtClean="0">
                <a:solidFill>
                  <a:srgbClr val="4F504F"/>
                </a:solidFill>
              </a:rPr>
              <a:t> </a:t>
            </a:r>
            <a:r>
              <a:rPr lang="fr-FR" sz="1100" b="1" dirty="0" smtClean="0">
                <a:solidFill>
                  <a:srgbClr val="4F504F"/>
                </a:solidFill>
              </a:rPr>
              <a:t>%</a:t>
            </a:r>
            <a:r>
              <a:rPr lang="fr-FR" sz="1100" dirty="0" smtClean="0">
                <a:solidFill>
                  <a:srgbClr val="4F504F"/>
                </a:solidFill>
              </a:rPr>
              <a:t> </a:t>
            </a:r>
            <a:r>
              <a:rPr lang="fr-FR" sz="1100" dirty="0">
                <a:solidFill>
                  <a:srgbClr val="4F504F"/>
                </a:solidFill>
              </a:rPr>
              <a:t>du montant investi </a:t>
            </a:r>
            <a:r>
              <a:rPr lang="fr-FR" sz="1100" dirty="0" smtClean="0">
                <a:solidFill>
                  <a:srgbClr val="4F504F"/>
                </a:solidFill>
              </a:rPr>
              <a:t>initialement.</a:t>
            </a:r>
            <a:endParaRPr lang="fr-FR" sz="1100" dirty="0">
              <a:solidFill>
                <a:srgbClr val="4F504F"/>
              </a:solidFill>
            </a:endParaRPr>
          </a:p>
        </p:txBody>
      </p:sp>
      <p:grpSp>
        <p:nvGrpSpPr>
          <p:cNvPr id="54282" name="Group 9"/>
          <p:cNvGrpSpPr>
            <a:grpSpLocks/>
          </p:cNvGrpSpPr>
          <p:nvPr/>
        </p:nvGrpSpPr>
        <p:grpSpPr bwMode="auto">
          <a:xfrm>
            <a:off x="2988022" y="3509963"/>
            <a:ext cx="2584450" cy="1954212"/>
            <a:chOff x="611560" y="3509392"/>
            <a:chExt cx="2583904" cy="1954967"/>
          </a:xfrm>
        </p:grpSpPr>
        <p:cxnSp>
          <p:nvCxnSpPr>
            <p:cNvPr id="43" name="Straight Arrow Connector 5"/>
            <p:cNvCxnSpPr/>
            <p:nvPr/>
          </p:nvCxnSpPr>
          <p:spPr>
            <a:xfrm flipV="1">
              <a:off x="611560" y="3509392"/>
              <a:ext cx="0" cy="194385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11"/>
            <p:cNvCxnSpPr/>
            <p:nvPr/>
          </p:nvCxnSpPr>
          <p:spPr>
            <a:xfrm>
              <a:off x="611560" y="5464359"/>
              <a:ext cx="2583904"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45" name="Straight Connector 13"/>
          <p:cNvCxnSpPr/>
          <p:nvPr/>
        </p:nvCxnSpPr>
        <p:spPr>
          <a:xfrm>
            <a:off x="2987824" y="4481513"/>
            <a:ext cx="2520950"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sp>
        <p:nvSpPr>
          <p:cNvPr id="54284" name="TextBox 17"/>
          <p:cNvSpPr txBox="1">
            <a:spLocks noChangeArrowheads="1"/>
          </p:cNvSpPr>
          <p:nvPr/>
        </p:nvSpPr>
        <p:spPr bwMode="auto">
          <a:xfrm>
            <a:off x="2473672" y="4365625"/>
            <a:ext cx="479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b="1">
                <a:solidFill>
                  <a:srgbClr val="CD0920"/>
                </a:solidFill>
                <a:latin typeface="Arial" pitchFamily="34" charset="0"/>
                <a:cs typeface="Arial" pitchFamily="34" charset="0"/>
              </a:rPr>
              <a:t>100%</a:t>
            </a:r>
          </a:p>
        </p:txBody>
      </p:sp>
      <p:sp>
        <p:nvSpPr>
          <p:cNvPr id="54285" name="TextBox 18"/>
          <p:cNvSpPr txBox="1">
            <a:spLocks noChangeArrowheads="1"/>
          </p:cNvSpPr>
          <p:nvPr/>
        </p:nvSpPr>
        <p:spPr bwMode="auto">
          <a:xfrm>
            <a:off x="2846735" y="5661025"/>
            <a:ext cx="28328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latin typeface="Arial" pitchFamily="34" charset="0"/>
                <a:cs typeface="Arial" pitchFamily="34" charset="0"/>
              </a:rPr>
              <a:t>Années écoulées depuis la fin de </a:t>
            </a:r>
            <a:r>
              <a:rPr lang="fr-FR" altLang="fr-FR" sz="900" i="1" dirty="0" smtClean="0">
                <a:latin typeface="Arial" pitchFamily="34" charset="0"/>
                <a:cs typeface="Arial" pitchFamily="34" charset="0"/>
              </a:rPr>
              <a:t>commercialisation</a:t>
            </a:r>
            <a:endParaRPr lang="fr-FR" altLang="fr-FR" sz="900" i="1" dirty="0">
              <a:latin typeface="Arial" pitchFamily="34" charset="0"/>
              <a:cs typeface="Arial" pitchFamily="34" charset="0"/>
            </a:endParaRPr>
          </a:p>
        </p:txBody>
      </p:sp>
      <p:sp>
        <p:nvSpPr>
          <p:cNvPr id="54286" name="TextBox 19"/>
          <p:cNvSpPr txBox="1">
            <a:spLocks noChangeArrowheads="1"/>
          </p:cNvSpPr>
          <p:nvPr/>
        </p:nvSpPr>
        <p:spPr bwMode="auto">
          <a:xfrm>
            <a:off x="3159472" y="5473700"/>
            <a:ext cx="409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a:latin typeface="Arial" pitchFamily="34" charset="0"/>
                <a:cs typeface="Arial" pitchFamily="34" charset="0"/>
              </a:rPr>
              <a:t>1 an</a:t>
            </a:r>
          </a:p>
        </p:txBody>
      </p:sp>
      <p:sp>
        <p:nvSpPr>
          <p:cNvPr id="51" name="Oval 15"/>
          <p:cNvSpPr/>
          <p:nvPr/>
        </p:nvSpPr>
        <p:spPr>
          <a:xfrm>
            <a:off x="5310552" y="3869406"/>
            <a:ext cx="107950" cy="107950"/>
          </a:xfrm>
          <a:prstGeom prst="ellipse">
            <a:avLst/>
          </a:prstGeom>
          <a:gradFill>
            <a:gsLst>
              <a:gs pos="0">
                <a:srgbClr val="CD092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srgbClr val="CDCECC"/>
              </a:solidFill>
            </a:endParaRPr>
          </a:p>
        </p:txBody>
      </p:sp>
      <p:sp>
        <p:nvSpPr>
          <p:cNvPr id="54290" name="TextBox 23"/>
          <p:cNvSpPr txBox="1">
            <a:spLocks noChangeArrowheads="1"/>
          </p:cNvSpPr>
          <p:nvPr/>
        </p:nvSpPr>
        <p:spPr bwMode="auto">
          <a:xfrm>
            <a:off x="5388526" y="3789040"/>
            <a:ext cx="511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b="1" dirty="0" smtClean="0">
                <a:solidFill>
                  <a:srgbClr val="CD0920"/>
                </a:solidFill>
                <a:latin typeface="Arial" pitchFamily="34" charset="0"/>
                <a:cs typeface="Arial" pitchFamily="34" charset="0"/>
              </a:rPr>
              <a:t>124 %</a:t>
            </a:r>
            <a:endParaRPr lang="fr-FR" altLang="fr-FR" sz="900" b="1" dirty="0">
              <a:solidFill>
                <a:srgbClr val="CD0920"/>
              </a:solidFill>
              <a:latin typeface="Arial" pitchFamily="34" charset="0"/>
              <a:cs typeface="Arial" pitchFamily="34" charset="0"/>
            </a:endParaRPr>
          </a:p>
        </p:txBody>
      </p:sp>
      <p:sp>
        <p:nvSpPr>
          <p:cNvPr id="54299" name="TextBox 37"/>
          <p:cNvSpPr txBox="1">
            <a:spLocks noChangeArrowheads="1"/>
          </p:cNvSpPr>
          <p:nvPr/>
        </p:nvSpPr>
        <p:spPr bwMode="auto">
          <a:xfrm>
            <a:off x="4321230" y="5473700"/>
            <a:ext cx="4667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dirty="0">
                <a:latin typeface="Arial" pitchFamily="34" charset="0"/>
                <a:cs typeface="Arial" pitchFamily="34" charset="0"/>
              </a:rPr>
              <a:t>5</a:t>
            </a:r>
            <a:r>
              <a:rPr lang="fr-FR" altLang="fr-FR" sz="900" dirty="0" smtClean="0">
                <a:latin typeface="Arial" pitchFamily="34" charset="0"/>
                <a:cs typeface="Arial" pitchFamily="34" charset="0"/>
              </a:rPr>
              <a:t> </a:t>
            </a:r>
            <a:r>
              <a:rPr lang="fr-FR" altLang="fr-FR" sz="900" dirty="0">
                <a:latin typeface="Arial" pitchFamily="34" charset="0"/>
                <a:cs typeface="Arial" pitchFamily="34" charset="0"/>
              </a:rPr>
              <a:t>ans</a:t>
            </a:r>
          </a:p>
        </p:txBody>
      </p:sp>
      <p:sp>
        <p:nvSpPr>
          <p:cNvPr id="54303" name="TextBox 20"/>
          <p:cNvSpPr txBox="1">
            <a:spLocks noChangeArrowheads="1"/>
          </p:cNvSpPr>
          <p:nvPr/>
        </p:nvSpPr>
        <p:spPr bwMode="auto">
          <a:xfrm>
            <a:off x="5248622" y="5473700"/>
            <a:ext cx="6461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dirty="0" smtClean="0">
                <a:latin typeface="Arial" pitchFamily="34" charset="0"/>
                <a:cs typeface="Arial" pitchFamily="34" charset="0"/>
              </a:rPr>
              <a:t>8 </a:t>
            </a:r>
            <a:r>
              <a:rPr lang="fr-FR" altLang="fr-FR" sz="900" dirty="0">
                <a:latin typeface="Arial" pitchFamily="34" charset="0"/>
                <a:cs typeface="Arial" pitchFamily="34" charset="0"/>
              </a:rPr>
              <a:t>ans  …</a:t>
            </a:r>
          </a:p>
        </p:txBody>
      </p:sp>
      <p:sp>
        <p:nvSpPr>
          <p:cNvPr id="21" name="Freeform 33"/>
          <p:cNvSpPr/>
          <p:nvPr/>
        </p:nvSpPr>
        <p:spPr>
          <a:xfrm flipV="1">
            <a:off x="2998713" y="3976023"/>
            <a:ext cx="2365375" cy="502314"/>
          </a:xfrm>
          <a:custGeom>
            <a:avLst/>
            <a:gdLst>
              <a:gd name="connsiteX0" fmla="*/ 0 w 1968137"/>
              <a:gd name="connsiteY0" fmla="*/ 124247 h 359834"/>
              <a:gd name="connsiteX1" fmla="*/ 505097 w 1968137"/>
              <a:gd name="connsiteY1" fmla="*/ 2327 h 359834"/>
              <a:gd name="connsiteX2" fmla="*/ 722811 w 1968137"/>
              <a:gd name="connsiteY2" fmla="*/ 220041 h 359834"/>
              <a:gd name="connsiteX3" fmla="*/ 1105988 w 1968137"/>
              <a:gd name="connsiteY3" fmla="*/ 63287 h 359834"/>
              <a:gd name="connsiteX4" fmla="*/ 1297577 w 1968137"/>
              <a:gd name="connsiteY4" fmla="*/ 246167 h 359834"/>
              <a:gd name="connsiteX5" fmla="*/ 1576251 w 1968137"/>
              <a:gd name="connsiteY5" fmla="*/ 167790 h 359834"/>
              <a:gd name="connsiteX6" fmla="*/ 1793965 w 1968137"/>
              <a:gd name="connsiteY6" fmla="*/ 350670 h 359834"/>
              <a:gd name="connsiteX7" fmla="*/ 1968137 w 1968137"/>
              <a:gd name="connsiteY7" fmla="*/ 315835 h 359834"/>
              <a:gd name="connsiteX0" fmla="*/ 0 w 1968137"/>
              <a:gd name="connsiteY0" fmla="*/ 123079 h 358666"/>
              <a:gd name="connsiteX1" fmla="*/ 251231 w 1968137"/>
              <a:gd name="connsiteY1" fmla="*/ 334364 h 358666"/>
              <a:gd name="connsiteX2" fmla="*/ 505097 w 1968137"/>
              <a:gd name="connsiteY2" fmla="*/ 1159 h 358666"/>
              <a:gd name="connsiteX3" fmla="*/ 722811 w 1968137"/>
              <a:gd name="connsiteY3" fmla="*/ 218873 h 358666"/>
              <a:gd name="connsiteX4" fmla="*/ 1105988 w 1968137"/>
              <a:gd name="connsiteY4" fmla="*/ 62119 h 358666"/>
              <a:gd name="connsiteX5" fmla="*/ 1297577 w 1968137"/>
              <a:gd name="connsiteY5" fmla="*/ 244999 h 358666"/>
              <a:gd name="connsiteX6" fmla="*/ 1576251 w 1968137"/>
              <a:gd name="connsiteY6" fmla="*/ 166622 h 358666"/>
              <a:gd name="connsiteX7" fmla="*/ 1793965 w 1968137"/>
              <a:gd name="connsiteY7" fmla="*/ 349502 h 358666"/>
              <a:gd name="connsiteX8" fmla="*/ 1968137 w 1968137"/>
              <a:gd name="connsiteY8" fmla="*/ 314667 h 358666"/>
              <a:gd name="connsiteX0" fmla="*/ 0 w 1968137"/>
              <a:gd name="connsiteY0" fmla="*/ 61063 h 296650"/>
              <a:gd name="connsiteX1" fmla="*/ 251231 w 1968137"/>
              <a:gd name="connsiteY1" fmla="*/ 272348 h 296650"/>
              <a:gd name="connsiteX2" fmla="*/ 487680 w 1968137"/>
              <a:gd name="connsiteY2" fmla="*/ 156344 h 296650"/>
              <a:gd name="connsiteX3" fmla="*/ 722811 w 1968137"/>
              <a:gd name="connsiteY3" fmla="*/ 156857 h 296650"/>
              <a:gd name="connsiteX4" fmla="*/ 1105988 w 1968137"/>
              <a:gd name="connsiteY4" fmla="*/ 103 h 296650"/>
              <a:gd name="connsiteX5" fmla="*/ 1297577 w 1968137"/>
              <a:gd name="connsiteY5" fmla="*/ 182983 h 296650"/>
              <a:gd name="connsiteX6" fmla="*/ 1576251 w 1968137"/>
              <a:gd name="connsiteY6" fmla="*/ 104606 h 296650"/>
              <a:gd name="connsiteX7" fmla="*/ 1793965 w 1968137"/>
              <a:gd name="connsiteY7" fmla="*/ 287486 h 296650"/>
              <a:gd name="connsiteX8" fmla="*/ 1968137 w 1968137"/>
              <a:gd name="connsiteY8" fmla="*/ 252651 h 296650"/>
              <a:gd name="connsiteX0" fmla="*/ 0 w 1968137"/>
              <a:gd name="connsiteY0" fmla="*/ 68047 h 481325"/>
              <a:gd name="connsiteX1" fmla="*/ 251231 w 1968137"/>
              <a:gd name="connsiteY1" fmla="*/ 279332 h 481325"/>
              <a:gd name="connsiteX2" fmla="*/ 487680 w 1968137"/>
              <a:gd name="connsiteY2" fmla="*/ 163328 h 481325"/>
              <a:gd name="connsiteX3" fmla="*/ 705394 w 1968137"/>
              <a:gd name="connsiteY3" fmla="*/ 479770 h 481325"/>
              <a:gd name="connsiteX4" fmla="*/ 1105988 w 1968137"/>
              <a:gd name="connsiteY4" fmla="*/ 7087 h 481325"/>
              <a:gd name="connsiteX5" fmla="*/ 1297577 w 1968137"/>
              <a:gd name="connsiteY5" fmla="*/ 189967 h 481325"/>
              <a:gd name="connsiteX6" fmla="*/ 1576251 w 1968137"/>
              <a:gd name="connsiteY6" fmla="*/ 111590 h 481325"/>
              <a:gd name="connsiteX7" fmla="*/ 1793965 w 1968137"/>
              <a:gd name="connsiteY7" fmla="*/ 294470 h 481325"/>
              <a:gd name="connsiteX8" fmla="*/ 1968137 w 1968137"/>
              <a:gd name="connsiteY8" fmla="*/ 259635 h 481325"/>
              <a:gd name="connsiteX0" fmla="*/ 0 w 1968137"/>
              <a:gd name="connsiteY0" fmla="*/ 983 h 415128"/>
              <a:gd name="connsiteX1" fmla="*/ 251231 w 1968137"/>
              <a:gd name="connsiteY1" fmla="*/ 212268 h 415128"/>
              <a:gd name="connsiteX2" fmla="*/ 487680 w 1968137"/>
              <a:gd name="connsiteY2" fmla="*/ 96264 h 415128"/>
              <a:gd name="connsiteX3" fmla="*/ 705394 w 1968137"/>
              <a:gd name="connsiteY3" fmla="*/ 412706 h 415128"/>
              <a:gd name="connsiteX4" fmla="*/ 984068 w 1968137"/>
              <a:gd name="connsiteY4" fmla="*/ 236207 h 415128"/>
              <a:gd name="connsiteX5" fmla="*/ 1297577 w 1968137"/>
              <a:gd name="connsiteY5" fmla="*/ 122903 h 415128"/>
              <a:gd name="connsiteX6" fmla="*/ 1576251 w 1968137"/>
              <a:gd name="connsiteY6" fmla="*/ 44526 h 415128"/>
              <a:gd name="connsiteX7" fmla="*/ 1793965 w 1968137"/>
              <a:gd name="connsiteY7" fmla="*/ 227406 h 415128"/>
              <a:gd name="connsiteX8" fmla="*/ 1968137 w 1968137"/>
              <a:gd name="connsiteY8" fmla="*/ 192571 h 415128"/>
              <a:gd name="connsiteX0" fmla="*/ 0 w 1968137"/>
              <a:gd name="connsiteY0" fmla="*/ 983 h 638123"/>
              <a:gd name="connsiteX1" fmla="*/ 251231 w 1968137"/>
              <a:gd name="connsiteY1" fmla="*/ 212268 h 638123"/>
              <a:gd name="connsiteX2" fmla="*/ 487680 w 1968137"/>
              <a:gd name="connsiteY2" fmla="*/ 96264 h 638123"/>
              <a:gd name="connsiteX3" fmla="*/ 705394 w 1968137"/>
              <a:gd name="connsiteY3" fmla="*/ 412706 h 638123"/>
              <a:gd name="connsiteX4" fmla="*/ 984068 w 1968137"/>
              <a:gd name="connsiteY4" fmla="*/ 236207 h 638123"/>
              <a:gd name="connsiteX5" fmla="*/ 1166948 w 1968137"/>
              <a:gd name="connsiteY5" fmla="*/ 636286 h 638123"/>
              <a:gd name="connsiteX6" fmla="*/ 1576251 w 1968137"/>
              <a:gd name="connsiteY6" fmla="*/ 44526 h 638123"/>
              <a:gd name="connsiteX7" fmla="*/ 1793965 w 1968137"/>
              <a:gd name="connsiteY7" fmla="*/ 227406 h 638123"/>
              <a:gd name="connsiteX8" fmla="*/ 1968137 w 1968137"/>
              <a:gd name="connsiteY8" fmla="*/ 192571 h 638123"/>
              <a:gd name="connsiteX0" fmla="*/ 0 w 1968137"/>
              <a:gd name="connsiteY0" fmla="*/ 983 h 638625"/>
              <a:gd name="connsiteX1" fmla="*/ 251231 w 1968137"/>
              <a:gd name="connsiteY1" fmla="*/ 212268 h 638625"/>
              <a:gd name="connsiteX2" fmla="*/ 487680 w 1968137"/>
              <a:gd name="connsiteY2" fmla="*/ 96264 h 638625"/>
              <a:gd name="connsiteX3" fmla="*/ 705394 w 1968137"/>
              <a:gd name="connsiteY3" fmla="*/ 412706 h 638625"/>
              <a:gd name="connsiteX4" fmla="*/ 984068 w 1968137"/>
              <a:gd name="connsiteY4" fmla="*/ 236207 h 638625"/>
              <a:gd name="connsiteX5" fmla="*/ 1166948 w 1968137"/>
              <a:gd name="connsiteY5" fmla="*/ 636286 h 638625"/>
              <a:gd name="connsiteX6" fmla="*/ 1428206 w 1968137"/>
              <a:gd name="connsiteY6" fmla="*/ 393364 h 638625"/>
              <a:gd name="connsiteX7" fmla="*/ 1793965 w 1968137"/>
              <a:gd name="connsiteY7" fmla="*/ 227406 h 638625"/>
              <a:gd name="connsiteX8" fmla="*/ 1968137 w 1968137"/>
              <a:gd name="connsiteY8" fmla="*/ 192571 h 638625"/>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968137 w 1968137"/>
              <a:gd name="connsiteY8" fmla="*/ 192571 h 638152"/>
              <a:gd name="connsiteX0" fmla="*/ 0 w 1968137"/>
              <a:gd name="connsiteY0" fmla="*/ 983 h 638152"/>
              <a:gd name="connsiteX1" fmla="*/ 251231 w 1968137"/>
              <a:gd name="connsiteY1" fmla="*/ 212268 h 638152"/>
              <a:gd name="connsiteX2" fmla="*/ 487680 w 1968137"/>
              <a:gd name="connsiteY2" fmla="*/ 96264 h 638152"/>
              <a:gd name="connsiteX3" fmla="*/ 705394 w 1968137"/>
              <a:gd name="connsiteY3" fmla="*/ 412706 h 638152"/>
              <a:gd name="connsiteX4" fmla="*/ 984068 w 1968137"/>
              <a:gd name="connsiteY4" fmla="*/ 236207 h 638152"/>
              <a:gd name="connsiteX5" fmla="*/ 1166948 w 1968137"/>
              <a:gd name="connsiteY5" fmla="*/ 636286 h 638152"/>
              <a:gd name="connsiteX6" fmla="*/ 1428206 w 1968137"/>
              <a:gd name="connsiteY6" fmla="*/ 393364 h 638152"/>
              <a:gd name="connsiteX7" fmla="*/ 1584959 w 1968137"/>
              <a:gd name="connsiteY7" fmla="*/ 569661 h 638152"/>
              <a:gd name="connsiteX8" fmla="*/ 1749106 w 1968137"/>
              <a:gd name="connsiteY8" fmla="*/ 343903 h 638152"/>
              <a:gd name="connsiteX9" fmla="*/ 1968137 w 1968137"/>
              <a:gd name="connsiteY9" fmla="*/ 192571 h 638152"/>
              <a:gd name="connsiteX0" fmla="*/ 0 w 1950719"/>
              <a:gd name="connsiteY0" fmla="*/ 983 h 638152"/>
              <a:gd name="connsiteX1" fmla="*/ 251231 w 1950719"/>
              <a:gd name="connsiteY1" fmla="*/ 212268 h 638152"/>
              <a:gd name="connsiteX2" fmla="*/ 487680 w 1950719"/>
              <a:gd name="connsiteY2" fmla="*/ 96264 h 638152"/>
              <a:gd name="connsiteX3" fmla="*/ 705394 w 1950719"/>
              <a:gd name="connsiteY3" fmla="*/ 412706 h 638152"/>
              <a:gd name="connsiteX4" fmla="*/ 984068 w 1950719"/>
              <a:gd name="connsiteY4" fmla="*/ 236207 h 638152"/>
              <a:gd name="connsiteX5" fmla="*/ 1166948 w 1950719"/>
              <a:gd name="connsiteY5" fmla="*/ 636286 h 638152"/>
              <a:gd name="connsiteX6" fmla="*/ 1428206 w 1950719"/>
              <a:gd name="connsiteY6" fmla="*/ 393364 h 638152"/>
              <a:gd name="connsiteX7" fmla="*/ 1584959 w 1950719"/>
              <a:gd name="connsiteY7" fmla="*/ 569661 h 638152"/>
              <a:gd name="connsiteX8" fmla="*/ 1749106 w 1950719"/>
              <a:gd name="connsiteY8" fmla="*/ 343903 h 638152"/>
              <a:gd name="connsiteX9" fmla="*/ 1950719 w 1950719"/>
              <a:gd name="connsiteY9" fmla="*/ 357118 h 638152"/>
              <a:gd name="connsiteX0" fmla="*/ 0 w 1950719"/>
              <a:gd name="connsiteY0" fmla="*/ 983 h 637089"/>
              <a:gd name="connsiteX1" fmla="*/ 251231 w 1950719"/>
              <a:gd name="connsiteY1" fmla="*/ 212268 h 637089"/>
              <a:gd name="connsiteX2" fmla="*/ 487680 w 1950719"/>
              <a:gd name="connsiteY2" fmla="*/ 96264 h 637089"/>
              <a:gd name="connsiteX3" fmla="*/ 705394 w 1950719"/>
              <a:gd name="connsiteY3" fmla="*/ 412706 h 637089"/>
              <a:gd name="connsiteX4" fmla="*/ 1093107 w 1950719"/>
              <a:gd name="connsiteY4" fmla="*/ 293256 h 637089"/>
              <a:gd name="connsiteX5" fmla="*/ 1166948 w 1950719"/>
              <a:gd name="connsiteY5" fmla="*/ 636286 h 637089"/>
              <a:gd name="connsiteX6" fmla="*/ 1428206 w 1950719"/>
              <a:gd name="connsiteY6" fmla="*/ 393364 h 637089"/>
              <a:gd name="connsiteX7" fmla="*/ 1584959 w 1950719"/>
              <a:gd name="connsiteY7" fmla="*/ 569661 h 637089"/>
              <a:gd name="connsiteX8" fmla="*/ 1749106 w 1950719"/>
              <a:gd name="connsiteY8" fmla="*/ 343903 h 637089"/>
              <a:gd name="connsiteX9" fmla="*/ 1950719 w 1950719"/>
              <a:gd name="connsiteY9" fmla="*/ 357118 h 637089"/>
              <a:gd name="connsiteX0" fmla="*/ 0 w 1950719"/>
              <a:gd name="connsiteY0" fmla="*/ 983 h 637756"/>
              <a:gd name="connsiteX1" fmla="*/ 251231 w 1950719"/>
              <a:gd name="connsiteY1" fmla="*/ 212268 h 637756"/>
              <a:gd name="connsiteX2" fmla="*/ 487680 w 1950719"/>
              <a:gd name="connsiteY2" fmla="*/ 96264 h 637756"/>
              <a:gd name="connsiteX3" fmla="*/ 705394 w 1950719"/>
              <a:gd name="connsiteY3" fmla="*/ 412706 h 637756"/>
              <a:gd name="connsiteX4" fmla="*/ 950517 w 1950719"/>
              <a:gd name="connsiteY4" fmla="*/ 255224 h 637756"/>
              <a:gd name="connsiteX5" fmla="*/ 1166948 w 1950719"/>
              <a:gd name="connsiteY5" fmla="*/ 636286 h 637756"/>
              <a:gd name="connsiteX6" fmla="*/ 1428206 w 1950719"/>
              <a:gd name="connsiteY6" fmla="*/ 393364 h 637756"/>
              <a:gd name="connsiteX7" fmla="*/ 1584959 w 1950719"/>
              <a:gd name="connsiteY7" fmla="*/ 569661 h 637756"/>
              <a:gd name="connsiteX8" fmla="*/ 1749106 w 1950719"/>
              <a:gd name="connsiteY8" fmla="*/ 343903 h 637756"/>
              <a:gd name="connsiteX9" fmla="*/ 1950719 w 1950719"/>
              <a:gd name="connsiteY9" fmla="*/ 357118 h 637756"/>
              <a:gd name="connsiteX0" fmla="*/ 0 w 1950719"/>
              <a:gd name="connsiteY0" fmla="*/ 983 h 569936"/>
              <a:gd name="connsiteX1" fmla="*/ 251231 w 1950719"/>
              <a:gd name="connsiteY1" fmla="*/ 212268 h 569936"/>
              <a:gd name="connsiteX2" fmla="*/ 487680 w 1950719"/>
              <a:gd name="connsiteY2" fmla="*/ 96264 h 569936"/>
              <a:gd name="connsiteX3" fmla="*/ 705394 w 1950719"/>
              <a:gd name="connsiteY3" fmla="*/ 412706 h 569936"/>
              <a:gd name="connsiteX4" fmla="*/ 950517 w 1950719"/>
              <a:gd name="connsiteY4" fmla="*/ 255224 h 569936"/>
              <a:gd name="connsiteX5" fmla="*/ 1166948 w 1950719"/>
              <a:gd name="connsiteY5" fmla="*/ 541204 h 569936"/>
              <a:gd name="connsiteX6" fmla="*/ 1428206 w 1950719"/>
              <a:gd name="connsiteY6" fmla="*/ 393364 h 569936"/>
              <a:gd name="connsiteX7" fmla="*/ 1584959 w 1950719"/>
              <a:gd name="connsiteY7" fmla="*/ 569661 h 569936"/>
              <a:gd name="connsiteX8" fmla="*/ 1749106 w 1950719"/>
              <a:gd name="connsiteY8" fmla="*/ 343903 h 569936"/>
              <a:gd name="connsiteX9" fmla="*/ 1950719 w 1950719"/>
              <a:gd name="connsiteY9" fmla="*/ 357118 h 569936"/>
              <a:gd name="connsiteX0" fmla="*/ 0 w 1967494"/>
              <a:gd name="connsiteY0" fmla="*/ 983 h 569936"/>
              <a:gd name="connsiteX1" fmla="*/ 251231 w 1967494"/>
              <a:gd name="connsiteY1" fmla="*/ 212268 h 569936"/>
              <a:gd name="connsiteX2" fmla="*/ 487680 w 1967494"/>
              <a:gd name="connsiteY2" fmla="*/ 96264 h 569936"/>
              <a:gd name="connsiteX3" fmla="*/ 705394 w 1967494"/>
              <a:gd name="connsiteY3" fmla="*/ 412706 h 569936"/>
              <a:gd name="connsiteX4" fmla="*/ 950517 w 1967494"/>
              <a:gd name="connsiteY4" fmla="*/ 255224 h 569936"/>
              <a:gd name="connsiteX5" fmla="*/ 1166948 w 1967494"/>
              <a:gd name="connsiteY5" fmla="*/ 541204 h 569936"/>
              <a:gd name="connsiteX6" fmla="*/ 1428206 w 1967494"/>
              <a:gd name="connsiteY6" fmla="*/ 393364 h 569936"/>
              <a:gd name="connsiteX7" fmla="*/ 1584959 w 1967494"/>
              <a:gd name="connsiteY7" fmla="*/ 569661 h 569936"/>
              <a:gd name="connsiteX8" fmla="*/ 1749106 w 1967494"/>
              <a:gd name="connsiteY8" fmla="*/ 343903 h 569936"/>
              <a:gd name="connsiteX9" fmla="*/ 1967494 w 1967494"/>
              <a:gd name="connsiteY9" fmla="*/ 521927 h 569936"/>
              <a:gd name="connsiteX0" fmla="*/ 0 w 1967494"/>
              <a:gd name="connsiteY0" fmla="*/ 983 h 569967"/>
              <a:gd name="connsiteX1" fmla="*/ 251231 w 1967494"/>
              <a:gd name="connsiteY1" fmla="*/ 212268 h 569967"/>
              <a:gd name="connsiteX2" fmla="*/ 487680 w 1967494"/>
              <a:gd name="connsiteY2" fmla="*/ 96264 h 569967"/>
              <a:gd name="connsiteX3" fmla="*/ 705394 w 1967494"/>
              <a:gd name="connsiteY3" fmla="*/ 412706 h 569967"/>
              <a:gd name="connsiteX4" fmla="*/ 950517 w 1967494"/>
              <a:gd name="connsiteY4" fmla="*/ 255224 h 569967"/>
              <a:gd name="connsiteX5" fmla="*/ 1189996 w 1967494"/>
              <a:gd name="connsiteY5" fmla="*/ 425356 h 569967"/>
              <a:gd name="connsiteX6" fmla="*/ 1428206 w 1967494"/>
              <a:gd name="connsiteY6" fmla="*/ 393364 h 569967"/>
              <a:gd name="connsiteX7" fmla="*/ 1584959 w 1967494"/>
              <a:gd name="connsiteY7" fmla="*/ 569661 h 569967"/>
              <a:gd name="connsiteX8" fmla="*/ 1749106 w 1967494"/>
              <a:gd name="connsiteY8" fmla="*/ 343903 h 569967"/>
              <a:gd name="connsiteX9" fmla="*/ 1967494 w 1967494"/>
              <a:gd name="connsiteY9" fmla="*/ 521927 h 569967"/>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428206 w 1967494"/>
              <a:gd name="connsiteY6" fmla="*/ 393364 h 525025"/>
              <a:gd name="connsiteX7" fmla="*/ 1584959 w 1967494"/>
              <a:gd name="connsiteY7" fmla="*/ 511737 h 525025"/>
              <a:gd name="connsiteX8" fmla="*/ 1749106 w 1967494"/>
              <a:gd name="connsiteY8" fmla="*/ 343903 h 525025"/>
              <a:gd name="connsiteX9" fmla="*/ 1967494 w 1967494"/>
              <a:gd name="connsiteY9" fmla="*/ 521927 h 525025"/>
              <a:gd name="connsiteX0" fmla="*/ 0 w 1967494"/>
              <a:gd name="connsiteY0" fmla="*/ 983 h 525025"/>
              <a:gd name="connsiteX1" fmla="*/ 251231 w 1967494"/>
              <a:gd name="connsiteY1" fmla="*/ 212268 h 525025"/>
              <a:gd name="connsiteX2" fmla="*/ 487680 w 1967494"/>
              <a:gd name="connsiteY2" fmla="*/ 96264 h 525025"/>
              <a:gd name="connsiteX3" fmla="*/ 705394 w 1967494"/>
              <a:gd name="connsiteY3" fmla="*/ 412706 h 525025"/>
              <a:gd name="connsiteX4" fmla="*/ 950517 w 1967494"/>
              <a:gd name="connsiteY4" fmla="*/ 255224 h 525025"/>
              <a:gd name="connsiteX5" fmla="*/ 1189996 w 1967494"/>
              <a:gd name="connsiteY5" fmla="*/ 425356 h 525025"/>
              <a:gd name="connsiteX6" fmla="*/ 1374427 w 1967494"/>
              <a:gd name="connsiteY6" fmla="*/ 345095 h 525025"/>
              <a:gd name="connsiteX7" fmla="*/ 1584959 w 1967494"/>
              <a:gd name="connsiteY7" fmla="*/ 511737 h 525025"/>
              <a:gd name="connsiteX8" fmla="*/ 1749106 w 1967494"/>
              <a:gd name="connsiteY8" fmla="*/ 343903 h 525025"/>
              <a:gd name="connsiteX9" fmla="*/ 1967494 w 1967494"/>
              <a:gd name="connsiteY9" fmla="*/ 521927 h 52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7494" h="525025">
                <a:moveTo>
                  <a:pt x="0" y="983"/>
                </a:moveTo>
                <a:cubicBezTo>
                  <a:pt x="78158" y="-17555"/>
                  <a:pt x="167048" y="232588"/>
                  <a:pt x="251231" y="212268"/>
                </a:cubicBezTo>
                <a:cubicBezTo>
                  <a:pt x="335414" y="191948"/>
                  <a:pt x="411986" y="62858"/>
                  <a:pt x="487680" y="96264"/>
                </a:cubicBezTo>
                <a:cubicBezTo>
                  <a:pt x="563374" y="129670"/>
                  <a:pt x="628255" y="386213"/>
                  <a:pt x="705394" y="412706"/>
                </a:cubicBezTo>
                <a:cubicBezTo>
                  <a:pt x="782533" y="439199"/>
                  <a:pt x="869750" y="253116"/>
                  <a:pt x="950517" y="255224"/>
                </a:cubicBezTo>
                <a:cubicBezTo>
                  <a:pt x="1031284" y="257332"/>
                  <a:pt x="1119344" y="410378"/>
                  <a:pt x="1189996" y="425356"/>
                </a:cubicBezTo>
                <a:cubicBezTo>
                  <a:pt x="1260648" y="440334"/>
                  <a:pt x="1308600" y="330698"/>
                  <a:pt x="1374427" y="345095"/>
                </a:cubicBezTo>
                <a:cubicBezTo>
                  <a:pt x="1440254" y="359492"/>
                  <a:pt x="1522513" y="511936"/>
                  <a:pt x="1584959" y="511737"/>
                </a:cubicBezTo>
                <a:cubicBezTo>
                  <a:pt x="1647405" y="511538"/>
                  <a:pt x="1685243" y="406751"/>
                  <a:pt x="1749106" y="343903"/>
                </a:cubicBezTo>
                <a:cubicBezTo>
                  <a:pt x="1812969" y="281055"/>
                  <a:pt x="1932440" y="557022"/>
                  <a:pt x="1967494" y="521927"/>
                </a:cubicBezTo>
              </a:path>
            </a:pathLst>
          </a:custGeom>
          <a:noFill/>
          <a:ln w="25400">
            <a:solidFill>
              <a:srgbClr val="CD092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solidFill>
                <a:srgbClr val="CDCECC"/>
              </a:solidFill>
            </a:endParaRPr>
          </a:p>
        </p:txBody>
      </p:sp>
      <p:sp>
        <p:nvSpPr>
          <p:cNvPr id="22" name="TextBox 27"/>
          <p:cNvSpPr txBox="1">
            <a:spLocks noChangeArrowheads="1"/>
          </p:cNvSpPr>
          <p:nvPr/>
        </p:nvSpPr>
        <p:spPr bwMode="auto">
          <a:xfrm>
            <a:off x="2486620" y="3265488"/>
            <a:ext cx="22878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r>
              <a:rPr lang="fr-FR" altLang="fr-FR" sz="900" i="1" dirty="0">
                <a:solidFill>
                  <a:srgbClr val="CD0920"/>
                </a:solidFill>
                <a:latin typeface="Arial" pitchFamily="34" charset="0"/>
                <a:cs typeface="Arial" pitchFamily="34" charset="0"/>
              </a:rPr>
              <a:t>Évolution du prix de </a:t>
            </a:r>
            <a:r>
              <a:rPr lang="fr-FR" altLang="fr-FR" sz="900" i="1" dirty="0" smtClean="0">
                <a:solidFill>
                  <a:srgbClr val="CD0920"/>
                </a:solidFill>
                <a:latin typeface="Arial" pitchFamily="34" charset="0"/>
                <a:cs typeface="Arial" pitchFamily="34" charset="0"/>
              </a:rPr>
              <a:t>l’instrument financier</a:t>
            </a:r>
            <a:endParaRPr lang="fr-FR" altLang="fr-FR" sz="900" i="1" dirty="0">
              <a:solidFill>
                <a:srgbClr val="CD0920"/>
              </a:solidFill>
              <a:latin typeface="Arial" pitchFamily="34" charset="0"/>
              <a:cs typeface="Arial" pitchFamily="34" charset="0"/>
            </a:endParaRPr>
          </a:p>
        </p:txBody>
      </p:sp>
    </p:spTree>
    <p:extLst>
      <p:ext uri="{BB962C8B-B14F-4D97-AF65-F5344CB8AC3E}">
        <p14:creationId xmlns:p14="http://schemas.microsoft.com/office/powerpoint/2010/main" val="3779294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2"/>
          <p:cNvSpPr txBox="1">
            <a:spLocks/>
          </p:cNvSpPr>
          <p:nvPr/>
        </p:nvSpPr>
        <p:spPr bwMode="auto">
          <a:xfrm>
            <a:off x="323528" y="2996952"/>
            <a:ext cx="8701087" cy="330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lgn="l" defTabSz="457200" rtl="0" eaLnBrk="0" fontAlgn="base" hangingPunct="0">
              <a:spcBef>
                <a:spcPct val="20000"/>
              </a:spcBef>
              <a:spcAft>
                <a:spcPct val="0"/>
              </a:spcAft>
              <a:buClr>
                <a:srgbClr val="CD0920"/>
              </a:buClr>
              <a:buSzPct val="75000"/>
              <a:buFont typeface="Lucida Grande"/>
              <a:buChar char="▶"/>
              <a:defRPr sz="2000" kern="1200">
                <a:solidFill>
                  <a:srgbClr val="4F504F"/>
                </a:solidFill>
                <a:latin typeface="Helvetica"/>
                <a:ea typeface="Helvetica" pitchFamily="34" charset="0"/>
                <a:cs typeface="Helvetica"/>
              </a:defRPr>
            </a:lvl1pPr>
            <a:lvl2pPr marL="806450" indent="-349250" algn="l" defTabSz="457200" rtl="0" eaLnBrk="0" fontAlgn="base" hangingPunct="0">
              <a:spcBef>
                <a:spcPct val="20000"/>
              </a:spcBef>
              <a:spcAft>
                <a:spcPct val="0"/>
              </a:spcAft>
              <a:buClr>
                <a:srgbClr val="CD0920"/>
              </a:buClr>
              <a:buSzPct val="125000"/>
              <a:buFont typeface="Arial" pitchFamily="34" charset="0"/>
              <a:buChar char="•"/>
              <a:defRPr sz="1800" kern="1200">
                <a:solidFill>
                  <a:srgbClr val="4F504F"/>
                </a:solidFill>
                <a:latin typeface="Helvetica"/>
                <a:ea typeface="Helvetica" pitchFamily="34" charset="0"/>
                <a:cs typeface="Helvetica"/>
              </a:defRPr>
            </a:lvl2pPr>
            <a:lvl3pPr marL="1143000" indent="-228600" algn="l" defTabSz="457200" rtl="0" eaLnBrk="0" fontAlgn="base" hangingPunct="0">
              <a:spcBef>
                <a:spcPct val="20000"/>
              </a:spcBef>
              <a:spcAft>
                <a:spcPct val="0"/>
              </a:spcAft>
              <a:buClr>
                <a:srgbClr val="CD0920"/>
              </a:buClr>
              <a:buSzPct val="80000"/>
              <a:buFont typeface="Wingdings" pitchFamily="2" charset="2"/>
              <a:buChar char=""/>
              <a:defRPr sz="1600" kern="1200">
                <a:solidFill>
                  <a:srgbClr val="4F504F"/>
                </a:solidFill>
                <a:latin typeface="Helvetica"/>
                <a:ea typeface="Helvetica" pitchFamily="34" charset="0"/>
                <a:cs typeface="Helvetica"/>
              </a:defRPr>
            </a:lvl3pPr>
            <a:lvl4pPr marL="1600200" indent="-228600" algn="l" defTabSz="457200" rtl="0" eaLnBrk="0" fontAlgn="base" hangingPunct="0">
              <a:spcBef>
                <a:spcPct val="20000"/>
              </a:spcBef>
              <a:spcAft>
                <a:spcPct val="0"/>
              </a:spcAft>
              <a:buClr>
                <a:srgbClr val="CD0920"/>
              </a:buClr>
              <a:buFont typeface="Wingdings" pitchFamily="2" charset="2"/>
              <a:buChar char="§"/>
              <a:defRPr sz="1400" kern="1200">
                <a:solidFill>
                  <a:srgbClr val="4F504F"/>
                </a:solidFill>
                <a:latin typeface="Helvetica"/>
                <a:ea typeface="Helvetica" pitchFamily="34" charset="0"/>
                <a:cs typeface="Helvetica"/>
              </a:defRPr>
            </a:lvl4pPr>
            <a:lvl5pPr marL="2057400" indent="-228600" algn="l" defTabSz="457200" rtl="0" eaLnBrk="0" fontAlgn="base" hangingPunct="0">
              <a:spcBef>
                <a:spcPct val="20000"/>
              </a:spcBef>
              <a:spcAft>
                <a:spcPct val="0"/>
              </a:spcAft>
              <a:buClr>
                <a:srgbClr val="CD0920"/>
              </a:buClr>
              <a:buFont typeface="Lucida Grande"/>
              <a:buChar char="-"/>
              <a:defRPr sz="1400" kern="1200">
                <a:solidFill>
                  <a:srgbClr val="4F504F"/>
                </a:solidFill>
                <a:latin typeface="Helvetica"/>
                <a:ea typeface="Helvetica" pitchFamily="34" charset="0"/>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fr-FR" altLang="fr-FR" sz="1500" b="1" dirty="0" smtClean="0">
                <a:solidFill>
                  <a:schemeClr val="tx1"/>
                </a:solidFill>
                <a:latin typeface="+mn-lt"/>
                <a:cs typeface="Helvetica" pitchFamily="34" charset="0"/>
              </a:rPr>
              <a:t>Documents à remettre aux clients : </a:t>
            </a:r>
          </a:p>
          <a:p>
            <a:pPr lvl="1">
              <a:defRPr/>
            </a:pPr>
            <a:r>
              <a:rPr lang="fr-FR" altLang="fr-FR" sz="1200" b="1" dirty="0" smtClean="0">
                <a:solidFill>
                  <a:schemeClr val="tx1"/>
                </a:solidFill>
                <a:latin typeface="+mn-lt"/>
                <a:cs typeface="Helvetica" pitchFamily="34" charset="0"/>
              </a:rPr>
              <a:t>CTO : </a:t>
            </a:r>
          </a:p>
          <a:p>
            <a:pPr lvl="2">
              <a:defRPr/>
            </a:pPr>
            <a:r>
              <a:rPr lang="fr-FR" altLang="fr-FR" sz="1100" dirty="0">
                <a:solidFill>
                  <a:schemeClr val="tx1"/>
                </a:solidFill>
                <a:latin typeface="+mn-lt"/>
                <a:cs typeface="Helvetica" pitchFamily="34" charset="0"/>
              </a:rPr>
              <a:t>l</a:t>
            </a:r>
            <a:r>
              <a:rPr lang="fr-FR" altLang="fr-FR" sz="1100" dirty="0" smtClean="0">
                <a:solidFill>
                  <a:schemeClr val="tx1"/>
                </a:solidFill>
                <a:latin typeface="+mn-lt"/>
                <a:cs typeface="Helvetica" pitchFamily="34" charset="0"/>
              </a:rPr>
              <a:t>e bulletin de souscription </a:t>
            </a:r>
          </a:p>
          <a:p>
            <a:pPr lvl="2">
              <a:defRPr/>
            </a:pPr>
            <a:r>
              <a:rPr lang="fr-FR" altLang="fr-FR" sz="1100" dirty="0">
                <a:solidFill>
                  <a:schemeClr val="tx1"/>
                </a:solidFill>
                <a:latin typeface="+mn-lt"/>
                <a:cs typeface="Helvetica" pitchFamily="34" charset="0"/>
              </a:rPr>
              <a:t>l</a:t>
            </a:r>
            <a:r>
              <a:rPr lang="fr-FR" altLang="fr-FR" sz="1100" dirty="0" smtClean="0">
                <a:solidFill>
                  <a:schemeClr val="tx1"/>
                </a:solidFill>
                <a:latin typeface="+mn-lt"/>
                <a:cs typeface="Helvetica" pitchFamily="34" charset="0"/>
              </a:rPr>
              <a:t>e document d’information</a:t>
            </a:r>
          </a:p>
          <a:p>
            <a:pPr lvl="2">
              <a:defRPr/>
            </a:pPr>
            <a:r>
              <a:rPr lang="fr-FR" altLang="fr-FR" sz="1100" dirty="0">
                <a:solidFill>
                  <a:schemeClr val="tx1"/>
                </a:solidFill>
                <a:latin typeface="+mn-lt"/>
                <a:cs typeface="Helvetica" pitchFamily="34" charset="0"/>
              </a:rPr>
              <a:t>l</a:t>
            </a:r>
            <a:r>
              <a:rPr lang="fr-FR" altLang="fr-FR" sz="1100" dirty="0" smtClean="0">
                <a:solidFill>
                  <a:schemeClr val="tx1"/>
                </a:solidFill>
                <a:latin typeface="+mn-lt"/>
                <a:cs typeface="Helvetica" pitchFamily="34" charset="0"/>
              </a:rPr>
              <a:t>a brochure commerciale</a:t>
            </a:r>
          </a:p>
          <a:p>
            <a:pPr lvl="2">
              <a:defRPr/>
            </a:pPr>
            <a:r>
              <a:rPr lang="fr-FR" altLang="fr-FR" sz="1100" dirty="0" smtClean="0">
                <a:solidFill>
                  <a:schemeClr val="tx1"/>
                </a:solidFill>
                <a:latin typeface="+mn-lt"/>
                <a:cs typeface="Helvetica" pitchFamily="34" charset="0"/>
              </a:rPr>
              <a:t>Le KID (le Document d’Informations Clés), </a:t>
            </a:r>
          </a:p>
          <a:p>
            <a:pPr marL="914400" lvl="2" indent="0">
              <a:buNone/>
              <a:defRPr/>
            </a:pPr>
            <a:r>
              <a:rPr lang="fr-FR" altLang="fr-FR" sz="1100" dirty="0" smtClean="0">
                <a:solidFill>
                  <a:schemeClr val="tx1"/>
                </a:solidFill>
                <a:latin typeface="+mn-lt"/>
                <a:cs typeface="Helvetica" pitchFamily="34" charset="0"/>
              </a:rPr>
              <a:t>document précontractuel à remettre avant toute souscription</a:t>
            </a:r>
          </a:p>
          <a:p>
            <a:pPr lvl="1">
              <a:defRPr/>
            </a:pPr>
            <a:r>
              <a:rPr lang="fr-FR" altLang="fr-FR" sz="1200" b="1" dirty="0" smtClean="0">
                <a:solidFill>
                  <a:schemeClr val="tx1"/>
                </a:solidFill>
                <a:latin typeface="+mn-lt"/>
                <a:cs typeface="Helvetica" pitchFamily="34" charset="0"/>
              </a:rPr>
              <a:t>Assurance-Vie</a:t>
            </a:r>
            <a:r>
              <a:rPr lang="fr-FR" altLang="fr-FR" sz="1200" dirty="0" smtClean="0">
                <a:solidFill>
                  <a:schemeClr val="tx1"/>
                </a:solidFill>
                <a:latin typeface="+mn-lt"/>
                <a:cs typeface="Helvetica" pitchFamily="34" charset="0"/>
              </a:rPr>
              <a:t> ou le contrat de capitalisation le cas échéant : </a:t>
            </a:r>
          </a:p>
          <a:p>
            <a:pPr lvl="2">
              <a:defRPr/>
            </a:pPr>
            <a:r>
              <a:rPr lang="fr-FR" sz="1100" dirty="0">
                <a:solidFill>
                  <a:schemeClr val="tx1"/>
                </a:solidFill>
                <a:latin typeface="+mn-lt"/>
              </a:rPr>
              <a:t>le contrat d’assurance </a:t>
            </a:r>
            <a:r>
              <a:rPr lang="fr-FR" sz="1100" dirty="0" smtClean="0">
                <a:solidFill>
                  <a:schemeClr val="tx1"/>
                </a:solidFill>
                <a:latin typeface="+mn-lt"/>
              </a:rPr>
              <a:t>vie le cas échéant</a:t>
            </a:r>
            <a:endParaRPr lang="fr-FR" sz="1100" dirty="0">
              <a:solidFill>
                <a:schemeClr val="tx1"/>
              </a:solidFill>
              <a:latin typeface="+mn-lt"/>
            </a:endParaRPr>
          </a:p>
          <a:p>
            <a:pPr lvl="2">
              <a:defRPr/>
            </a:pPr>
            <a:r>
              <a:rPr lang="fr-FR" sz="1100" dirty="0">
                <a:solidFill>
                  <a:schemeClr val="tx1"/>
                </a:solidFill>
                <a:latin typeface="+mn-lt"/>
              </a:rPr>
              <a:t>le devoir de conseil MYSYS</a:t>
            </a:r>
          </a:p>
          <a:p>
            <a:pPr lvl="2">
              <a:defRPr/>
            </a:pPr>
            <a:r>
              <a:rPr lang="fr-FR" altLang="fr-FR" sz="1100" dirty="0" smtClean="0">
                <a:solidFill>
                  <a:schemeClr val="tx1"/>
                </a:solidFill>
                <a:latin typeface="+mn-lt"/>
                <a:cs typeface="Helvetica" pitchFamily="34" charset="0"/>
              </a:rPr>
              <a:t>la </a:t>
            </a:r>
            <a:r>
              <a:rPr lang="fr-FR" altLang="fr-FR" sz="1100" dirty="0">
                <a:solidFill>
                  <a:schemeClr val="tx1"/>
                </a:solidFill>
                <a:latin typeface="+mn-lt"/>
                <a:cs typeface="Helvetica" pitchFamily="34" charset="0"/>
              </a:rPr>
              <a:t>brochure commerciale</a:t>
            </a:r>
            <a:endParaRPr lang="fr-FR" sz="1100" dirty="0">
              <a:solidFill>
                <a:schemeClr val="tx1"/>
              </a:solidFill>
              <a:latin typeface="+mn-lt"/>
            </a:endParaRPr>
          </a:p>
          <a:p>
            <a:pPr lvl="2">
              <a:defRPr/>
            </a:pPr>
            <a:r>
              <a:rPr lang="fr-FR" sz="1100" dirty="0" smtClean="0">
                <a:solidFill>
                  <a:schemeClr val="tx1"/>
                </a:solidFill>
                <a:latin typeface="+mn-lt"/>
              </a:rPr>
              <a:t>la fiche d’information assureur</a:t>
            </a:r>
          </a:p>
          <a:p>
            <a:pPr lvl="2">
              <a:defRPr/>
            </a:pPr>
            <a:r>
              <a:rPr lang="fr-FR" sz="1100" dirty="0" smtClean="0">
                <a:solidFill>
                  <a:schemeClr val="tx1"/>
                </a:solidFill>
                <a:latin typeface="+mn-lt"/>
              </a:rPr>
              <a:t>les Conditions Définitives</a:t>
            </a:r>
          </a:p>
          <a:p>
            <a:pPr lvl="2">
              <a:defRPr/>
            </a:pPr>
            <a:r>
              <a:rPr lang="fr-FR" altLang="fr-FR" sz="1100" dirty="0">
                <a:solidFill>
                  <a:schemeClr val="tx1"/>
                </a:solidFill>
                <a:cs typeface="Helvetica" pitchFamily="34" charset="0"/>
              </a:rPr>
              <a:t>Le KID (le document </a:t>
            </a:r>
            <a:r>
              <a:rPr lang="fr-FR" altLang="fr-FR" sz="1100" dirty="0" smtClean="0">
                <a:solidFill>
                  <a:schemeClr val="tx1"/>
                </a:solidFill>
                <a:cs typeface="Helvetica" pitchFamily="34" charset="0"/>
              </a:rPr>
              <a:t>d’informations clés), </a:t>
            </a:r>
            <a:r>
              <a:rPr lang="fr-FR" altLang="fr-FR" sz="1100" dirty="0">
                <a:solidFill>
                  <a:schemeClr val="tx1"/>
                </a:solidFill>
                <a:cs typeface="Helvetica" pitchFamily="34" charset="0"/>
              </a:rPr>
              <a:t>document </a:t>
            </a:r>
            <a:r>
              <a:rPr lang="fr-FR" altLang="fr-FR" sz="1100" dirty="0" smtClean="0">
                <a:solidFill>
                  <a:schemeClr val="tx1"/>
                </a:solidFill>
                <a:cs typeface="Helvetica" pitchFamily="34" charset="0"/>
              </a:rPr>
              <a:t>précontractuel </a:t>
            </a:r>
            <a:r>
              <a:rPr lang="fr-FR" altLang="fr-FR" sz="1100" dirty="0">
                <a:solidFill>
                  <a:schemeClr val="tx1"/>
                </a:solidFill>
                <a:cs typeface="Helvetica" pitchFamily="34" charset="0"/>
              </a:rPr>
              <a:t>à remettre avant toute </a:t>
            </a:r>
            <a:r>
              <a:rPr lang="fr-FR" altLang="fr-FR" sz="1100" dirty="0" smtClean="0">
                <a:solidFill>
                  <a:schemeClr val="tx1"/>
                </a:solidFill>
                <a:cs typeface="Helvetica" pitchFamily="34" charset="0"/>
              </a:rPr>
              <a:t>souscription</a:t>
            </a:r>
            <a:endParaRPr lang="fr-FR" altLang="fr-FR" sz="1100" dirty="0">
              <a:solidFill>
                <a:schemeClr val="tx1"/>
              </a:solidFill>
              <a:cs typeface="Helvetica" pitchFamily="34" charset="0"/>
            </a:endParaRPr>
          </a:p>
          <a:p>
            <a:r>
              <a:rPr lang="fr-FR" sz="1100" b="1" dirty="0" smtClean="0">
                <a:solidFill>
                  <a:schemeClr val="tx1"/>
                </a:solidFill>
                <a:latin typeface="+mn-lt"/>
              </a:rPr>
              <a:t>Le </a:t>
            </a:r>
            <a:r>
              <a:rPr lang="fr-FR" sz="1100" b="1" dirty="0">
                <a:solidFill>
                  <a:schemeClr val="tx1"/>
                </a:solidFill>
                <a:latin typeface="+mn-lt"/>
              </a:rPr>
              <a:t>Prospectus </a:t>
            </a:r>
            <a:r>
              <a:rPr lang="fr-FR" sz="1100" b="1" dirty="0" smtClean="0">
                <a:solidFill>
                  <a:schemeClr val="tx1"/>
                </a:solidFill>
                <a:latin typeface="+mn-lt"/>
              </a:rPr>
              <a:t>de Base doit </a:t>
            </a:r>
            <a:r>
              <a:rPr lang="fr-FR" sz="1100" b="1" dirty="0">
                <a:solidFill>
                  <a:schemeClr val="tx1"/>
                </a:solidFill>
                <a:latin typeface="+mn-lt"/>
              </a:rPr>
              <a:t>être remis au client sur simple </a:t>
            </a:r>
            <a:r>
              <a:rPr lang="fr-FR" sz="1100" b="1" dirty="0" smtClean="0">
                <a:solidFill>
                  <a:schemeClr val="tx1"/>
                </a:solidFill>
                <a:latin typeface="+mn-lt"/>
              </a:rPr>
              <a:t>demande. </a:t>
            </a:r>
            <a:r>
              <a:rPr lang="fr-FR" sz="1100" dirty="0" smtClean="0">
                <a:solidFill>
                  <a:schemeClr val="tx1"/>
                </a:solidFill>
                <a:latin typeface="+mn-lt"/>
              </a:rPr>
              <a:t>Il est disponible </a:t>
            </a:r>
            <a:r>
              <a:rPr lang="fr-FR" sz="1100" dirty="0">
                <a:solidFill>
                  <a:schemeClr val="tx1"/>
                </a:solidFill>
                <a:latin typeface="+mn-lt"/>
              </a:rPr>
              <a:t>en agence ou sur </a:t>
            </a:r>
            <a:r>
              <a:rPr lang="fr-FR" sz="1100" dirty="0" smtClean="0">
                <a:solidFill>
                  <a:schemeClr val="tx1"/>
                </a:solidFill>
                <a:latin typeface="+mn-lt"/>
              </a:rPr>
              <a:t>le </a:t>
            </a:r>
            <a:r>
              <a:rPr lang="fr-FR" sz="1100" dirty="0">
                <a:solidFill>
                  <a:schemeClr val="tx1"/>
                </a:solidFill>
                <a:latin typeface="+mn-lt"/>
              </a:rPr>
              <a:t>site de l’AMF (www.amf-france.org) et sur </a:t>
            </a:r>
            <a:r>
              <a:rPr lang="fr-FR" sz="1100" dirty="0" smtClean="0">
                <a:solidFill>
                  <a:schemeClr val="tx1"/>
                </a:solidFill>
                <a:latin typeface="+mn-lt"/>
              </a:rPr>
              <a:t>le site dédié </a:t>
            </a:r>
            <a:r>
              <a:rPr lang="fr-FR" sz="1100" dirty="0">
                <a:solidFill>
                  <a:schemeClr val="tx1"/>
                </a:solidFill>
                <a:latin typeface="+mn-lt"/>
              </a:rPr>
              <a:t>de Natixis (</a:t>
            </a:r>
            <a:r>
              <a:rPr lang="fr-FR" sz="1100" dirty="0" smtClean="0">
                <a:solidFill>
                  <a:schemeClr val="tx1"/>
                </a:solidFill>
                <a:latin typeface="+mn-lt"/>
              </a:rPr>
              <a:t>www.ce.natixis.com).</a:t>
            </a:r>
            <a:endParaRPr lang="fr-FR" sz="1100" dirty="0">
              <a:solidFill>
                <a:schemeClr val="tx1"/>
              </a:solidFill>
              <a:latin typeface="+mn-lt"/>
            </a:endParaRPr>
          </a:p>
        </p:txBody>
      </p:sp>
      <p:sp>
        <p:nvSpPr>
          <p:cNvPr id="2" name="Titre 1"/>
          <p:cNvSpPr>
            <a:spLocks noGrp="1"/>
          </p:cNvSpPr>
          <p:nvPr>
            <p:ph type="title"/>
          </p:nvPr>
        </p:nvSpPr>
        <p:spPr/>
        <p:txBody>
          <a:bodyPr/>
          <a:lstStyle/>
          <a:p>
            <a:pPr>
              <a:defRPr/>
            </a:pPr>
            <a:r>
              <a:rPr lang="fr-FR" dirty="0" smtClean="0">
                <a:solidFill>
                  <a:schemeClr val="accent6">
                    <a:lumMod val="75000"/>
                  </a:schemeClr>
                </a:solidFill>
              </a:rPr>
              <a:t>Éligibilité et souscriptions </a:t>
            </a:r>
            <a:endParaRPr lang="fr-FR" dirty="0">
              <a:solidFill>
                <a:schemeClr val="accent6">
                  <a:lumMod val="75000"/>
                </a:schemeClr>
              </a:solidFill>
            </a:endParaRPr>
          </a:p>
        </p:txBody>
      </p:sp>
      <p:sp>
        <p:nvSpPr>
          <p:cNvPr id="33797" name="Espace réservé du contenu 2"/>
          <p:cNvSpPr>
            <a:spLocks noGrp="1"/>
          </p:cNvSpPr>
          <p:nvPr>
            <p:ph idx="1"/>
          </p:nvPr>
        </p:nvSpPr>
        <p:spPr>
          <a:xfrm>
            <a:off x="323527" y="1439903"/>
            <a:ext cx="8701087" cy="1701065"/>
          </a:xfrm>
        </p:spPr>
        <p:txBody>
          <a:bodyPr>
            <a:noAutofit/>
          </a:bodyPr>
          <a:lstStyle/>
          <a:p>
            <a:pPr>
              <a:defRPr/>
            </a:pPr>
            <a:r>
              <a:rPr lang="fr-FR" altLang="fr-FR" sz="1500" b="1" dirty="0" smtClean="0">
                <a:solidFill>
                  <a:schemeClr val="tx1"/>
                </a:solidFill>
                <a:latin typeface="+mn-lt"/>
                <a:cs typeface="Helvetica" pitchFamily="34" charset="0"/>
              </a:rPr>
              <a:t>Compte-titres : souscriptions du 9 janvier au 29 </a:t>
            </a:r>
            <a:r>
              <a:rPr lang="fr-FR" altLang="fr-FR" sz="1500" b="1" dirty="0">
                <a:solidFill>
                  <a:schemeClr val="tx1"/>
                </a:solidFill>
                <a:latin typeface="+mn-lt"/>
                <a:cs typeface="Helvetica" pitchFamily="34" charset="0"/>
              </a:rPr>
              <a:t>mars </a:t>
            </a:r>
            <a:r>
              <a:rPr lang="fr-FR" altLang="fr-FR" sz="1500" b="1" dirty="0" smtClean="0">
                <a:solidFill>
                  <a:schemeClr val="tx1"/>
                </a:solidFill>
                <a:latin typeface="+mn-lt"/>
                <a:cs typeface="Helvetica" pitchFamily="34" charset="0"/>
              </a:rPr>
              <a:t>2018</a:t>
            </a:r>
          </a:p>
          <a:p>
            <a:pPr>
              <a:defRPr/>
            </a:pPr>
            <a:r>
              <a:rPr lang="fr-FR" altLang="fr-FR" sz="1500" b="1" dirty="0" smtClean="0">
                <a:solidFill>
                  <a:schemeClr val="tx1"/>
                </a:solidFill>
                <a:latin typeface="+mn-lt"/>
                <a:cs typeface="Helvetica" pitchFamily="34" charset="0"/>
              </a:rPr>
              <a:t>Assurance-Vie :</a:t>
            </a:r>
          </a:p>
          <a:p>
            <a:pPr lvl="2">
              <a:spcAft>
                <a:spcPts val="600"/>
              </a:spcAft>
              <a:defRPr/>
            </a:pPr>
            <a:r>
              <a:rPr lang="fr-FR" sz="1200" b="1" dirty="0" smtClean="0">
                <a:solidFill>
                  <a:schemeClr val="tx1"/>
                </a:solidFill>
                <a:latin typeface="+mn-lt"/>
                <a:cs typeface="Arial" charset="0"/>
              </a:rPr>
              <a:t>Souscriptions du </a:t>
            </a:r>
            <a:r>
              <a:rPr lang="fr-FR" altLang="fr-FR" sz="1200" b="1" dirty="0" smtClean="0">
                <a:solidFill>
                  <a:schemeClr val="tx1"/>
                </a:solidFill>
                <a:latin typeface="+mn-lt"/>
                <a:cs typeface="Helvetica" pitchFamily="34" charset="0"/>
              </a:rPr>
              <a:t>9 </a:t>
            </a:r>
            <a:r>
              <a:rPr lang="fr-FR" altLang="fr-FR" sz="1200" b="1" dirty="0">
                <a:solidFill>
                  <a:schemeClr val="tx1"/>
                </a:solidFill>
                <a:latin typeface="+mn-lt"/>
                <a:cs typeface="Helvetica" pitchFamily="34" charset="0"/>
              </a:rPr>
              <a:t>janvier au </a:t>
            </a:r>
            <a:r>
              <a:rPr lang="fr-FR" altLang="fr-FR" sz="1200" b="1" dirty="0" smtClean="0">
                <a:solidFill>
                  <a:schemeClr val="tx1"/>
                </a:solidFill>
                <a:latin typeface="+mn-lt"/>
                <a:cs typeface="Helvetica" pitchFamily="34" charset="0"/>
              </a:rPr>
              <a:t>29 mars 2018 </a:t>
            </a:r>
          </a:p>
          <a:p>
            <a:pPr lvl="2">
              <a:spcAft>
                <a:spcPts val="0"/>
              </a:spcAft>
              <a:defRPr/>
            </a:pPr>
            <a:r>
              <a:rPr lang="fr-FR" sz="1200" b="1" dirty="0" smtClean="0">
                <a:solidFill>
                  <a:schemeClr val="tx1"/>
                </a:solidFill>
                <a:latin typeface="+mn-lt"/>
                <a:cs typeface="Arial" charset="0"/>
              </a:rPr>
              <a:t>CNP : </a:t>
            </a:r>
            <a:r>
              <a:rPr lang="fr-FR" sz="1200" dirty="0" smtClean="0">
                <a:solidFill>
                  <a:schemeClr val="tx1"/>
                </a:solidFill>
                <a:latin typeface="+mn-lt"/>
                <a:cs typeface="Arial" charset="0"/>
              </a:rPr>
              <a:t>Sur les contrats  </a:t>
            </a:r>
            <a:r>
              <a:rPr lang="fr-FR" sz="1200" i="1" dirty="0" smtClean="0">
                <a:solidFill>
                  <a:schemeClr val="tx1"/>
                </a:solidFill>
                <a:latin typeface="+mn-lt"/>
                <a:cs typeface="Arial" charset="0"/>
              </a:rPr>
              <a:t>Nuances 3D, Nuances Grenadine, </a:t>
            </a:r>
            <a:r>
              <a:rPr lang="fr-FR" sz="1200" i="1" dirty="0" smtClean="0">
                <a:solidFill>
                  <a:schemeClr val="tx1"/>
                </a:solidFill>
                <a:latin typeface="+mn-lt"/>
              </a:rPr>
              <a:t>Nuances Plus, Nuances Privilège et Nuances </a:t>
            </a:r>
            <a:r>
              <a:rPr lang="fr-FR" sz="1200" i="1" dirty="0" err="1" smtClean="0">
                <a:solidFill>
                  <a:schemeClr val="tx1"/>
                </a:solidFill>
                <a:latin typeface="+mn-lt"/>
              </a:rPr>
              <a:t>Capi</a:t>
            </a:r>
            <a:endParaRPr lang="fr-FR" sz="1200" i="1" dirty="0" smtClean="0">
              <a:solidFill>
                <a:schemeClr val="tx1"/>
              </a:solidFill>
              <a:latin typeface="+mn-lt"/>
            </a:endParaRPr>
          </a:p>
          <a:p>
            <a:pPr lvl="2">
              <a:spcAft>
                <a:spcPts val="0"/>
              </a:spcAft>
              <a:defRPr/>
            </a:pPr>
            <a:r>
              <a:rPr lang="fr-FR" sz="1200" b="1" dirty="0" smtClean="0">
                <a:solidFill>
                  <a:schemeClr val="tx1"/>
                </a:solidFill>
                <a:latin typeface="+mn-lt"/>
                <a:cs typeface="Arial" charset="0"/>
              </a:rPr>
              <a:t>BPCE Vie : </a:t>
            </a:r>
            <a:r>
              <a:rPr lang="fr-FR" sz="1200" i="1" dirty="0">
                <a:solidFill>
                  <a:schemeClr val="tx1"/>
                </a:solidFill>
                <a:latin typeface="+mn-lt"/>
                <a:cs typeface="Arial" charset="0"/>
              </a:rPr>
              <a:t>sur les contrats </a:t>
            </a:r>
            <a:r>
              <a:rPr lang="fr-FR" sz="1200" i="1" dirty="0" err="1" smtClean="0">
                <a:solidFill>
                  <a:schemeClr val="tx1"/>
                </a:solidFill>
                <a:cs typeface="Arial" charset="0"/>
              </a:rPr>
              <a:t>Millevie</a:t>
            </a:r>
            <a:r>
              <a:rPr lang="fr-FR" sz="1200" i="1" dirty="0" smtClean="0">
                <a:solidFill>
                  <a:schemeClr val="tx1"/>
                </a:solidFill>
                <a:cs typeface="Arial" charset="0"/>
              </a:rPr>
              <a:t> Essentielle, </a:t>
            </a:r>
            <a:r>
              <a:rPr lang="fr-FR" sz="1200" i="1" dirty="0" err="1" smtClean="0">
                <a:solidFill>
                  <a:schemeClr val="tx1"/>
                </a:solidFill>
                <a:cs typeface="Arial" charset="0"/>
              </a:rPr>
              <a:t>Millevie</a:t>
            </a:r>
            <a:r>
              <a:rPr lang="fr-FR" sz="1200" i="1" dirty="0" smtClean="0">
                <a:solidFill>
                  <a:schemeClr val="tx1"/>
                </a:solidFill>
                <a:cs typeface="Arial" charset="0"/>
              </a:rPr>
              <a:t> Infinie, </a:t>
            </a:r>
            <a:r>
              <a:rPr lang="fr-FR" sz="1200" i="1" dirty="0" err="1" smtClean="0">
                <a:solidFill>
                  <a:schemeClr val="tx1"/>
                </a:solidFill>
                <a:latin typeface="+mn-lt"/>
                <a:cs typeface="Arial" charset="0"/>
              </a:rPr>
              <a:t>Millevie</a:t>
            </a:r>
            <a:r>
              <a:rPr lang="fr-FR" sz="1200" i="1" dirty="0" smtClean="0">
                <a:solidFill>
                  <a:schemeClr val="tx1"/>
                </a:solidFill>
                <a:latin typeface="+mn-lt"/>
                <a:cs typeface="Arial" charset="0"/>
              </a:rPr>
              <a:t> Initiale, </a:t>
            </a:r>
            <a:r>
              <a:rPr lang="fr-FR" sz="1200" i="1" dirty="0" err="1" smtClean="0">
                <a:solidFill>
                  <a:schemeClr val="tx1"/>
                </a:solidFill>
                <a:latin typeface="+mn-lt"/>
                <a:cs typeface="Arial" charset="0"/>
              </a:rPr>
              <a:t>Millevie</a:t>
            </a:r>
            <a:r>
              <a:rPr lang="fr-FR" sz="1200" i="1" dirty="0" smtClean="0">
                <a:solidFill>
                  <a:schemeClr val="tx1"/>
                </a:solidFill>
                <a:latin typeface="+mn-lt"/>
                <a:cs typeface="Arial" charset="0"/>
              </a:rPr>
              <a:t> Premium et</a:t>
            </a:r>
            <a:r>
              <a:rPr lang="fr-FR" sz="1200" i="1" dirty="0">
                <a:solidFill>
                  <a:schemeClr val="tx1"/>
                </a:solidFill>
                <a:cs typeface="Arial" charset="0"/>
              </a:rPr>
              <a:t> </a:t>
            </a:r>
            <a:r>
              <a:rPr lang="fr-FR" sz="1200" i="1" dirty="0" err="1">
                <a:solidFill>
                  <a:schemeClr val="tx1"/>
                </a:solidFill>
                <a:cs typeface="Arial" charset="0"/>
              </a:rPr>
              <a:t>Millevie</a:t>
            </a:r>
            <a:r>
              <a:rPr lang="fr-FR" sz="1200" i="1" dirty="0">
                <a:solidFill>
                  <a:schemeClr val="tx1"/>
                </a:solidFill>
                <a:cs typeface="Arial" charset="0"/>
              </a:rPr>
              <a:t> </a:t>
            </a:r>
            <a:r>
              <a:rPr lang="fr-FR" sz="1200" i="1" dirty="0" err="1" smtClean="0">
                <a:solidFill>
                  <a:schemeClr val="tx1"/>
                </a:solidFill>
                <a:cs typeface="Arial" charset="0"/>
              </a:rPr>
              <a:t>Capi</a:t>
            </a:r>
            <a:r>
              <a:rPr lang="fr-FR" sz="1200" i="1" dirty="0" smtClean="0">
                <a:solidFill>
                  <a:schemeClr val="tx1"/>
                </a:solidFill>
                <a:latin typeface="+mn-lt"/>
                <a:cs typeface="Arial" charset="0"/>
              </a:rPr>
              <a:t> </a:t>
            </a:r>
            <a:endParaRPr lang="fr-FR" sz="1200" i="1" dirty="0">
              <a:solidFill>
                <a:schemeClr val="tx1"/>
              </a:solidFill>
              <a:latin typeface="+mn-lt"/>
              <a:cs typeface="Arial" charset="0"/>
            </a:endParaRPr>
          </a:p>
          <a:p>
            <a:pPr lvl="2">
              <a:spcAft>
                <a:spcPts val="0"/>
              </a:spcAft>
              <a:defRPr/>
            </a:pPr>
            <a:endParaRPr lang="fr-FR" sz="1200" dirty="0">
              <a:solidFill>
                <a:schemeClr val="tx1"/>
              </a:solidFill>
              <a:latin typeface="+mn-lt"/>
              <a:cs typeface="Arial" charset="0"/>
            </a:endParaRPr>
          </a:p>
        </p:txBody>
      </p:sp>
      <p:sp>
        <p:nvSpPr>
          <p:cNvPr id="57351"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6A905DAD-6F90-42C5-B020-C200B54F1B3E}" type="slidenum">
              <a:rPr lang="fr-FR" altLang="fr-FR" sz="1000" smtClean="0">
                <a:solidFill>
                  <a:srgbClr val="979797"/>
                </a:solidFill>
                <a:cs typeface="Arial" pitchFamily="34" charset="0"/>
              </a:rPr>
              <a:pPr eaLnBrk="1" hangingPunct="1">
                <a:spcBef>
                  <a:spcPct val="0"/>
                </a:spcBef>
                <a:buClrTx/>
                <a:buSzTx/>
                <a:buFontTx/>
                <a:buNone/>
              </a:pPr>
              <a:t>29</a:t>
            </a:fld>
            <a:endParaRPr lang="fr-FR" altLang="fr-FR" sz="1000" dirty="0" smtClean="0">
              <a:solidFill>
                <a:srgbClr val="979797"/>
              </a:solidFill>
              <a:cs typeface="Arial" pitchFamily="34" charset="0"/>
            </a:endParaRPr>
          </a:p>
        </p:txBody>
      </p:sp>
      <p:sp>
        <p:nvSpPr>
          <p:cNvPr id="3" name="Flèche droite 2"/>
          <p:cNvSpPr/>
          <p:nvPr/>
        </p:nvSpPr>
        <p:spPr>
          <a:xfrm>
            <a:off x="5328084" y="4835252"/>
            <a:ext cx="648072" cy="3494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ZoneTexte 4"/>
          <p:cNvSpPr txBox="1"/>
          <p:nvPr/>
        </p:nvSpPr>
        <p:spPr>
          <a:xfrm>
            <a:off x="5996322" y="3933056"/>
            <a:ext cx="2896158" cy="261610"/>
          </a:xfrm>
          <a:prstGeom prst="rect">
            <a:avLst/>
          </a:prstGeom>
          <a:noFill/>
        </p:spPr>
        <p:txBody>
          <a:bodyPr wrap="square" rtlCol="0">
            <a:spAutoFit/>
          </a:bodyPr>
          <a:lstStyle/>
          <a:p>
            <a:r>
              <a:rPr lang="fr-FR" sz="1100" dirty="0" smtClean="0">
                <a:solidFill>
                  <a:schemeClr val="bg1">
                    <a:lumMod val="10000"/>
                  </a:schemeClr>
                </a:solidFill>
                <a:latin typeface="+mn-lt"/>
              </a:rPr>
              <a:t>Documents disponibles dans Platine  </a:t>
            </a:r>
            <a:endParaRPr lang="fr-FR" sz="1100" dirty="0">
              <a:solidFill>
                <a:schemeClr val="bg1">
                  <a:lumMod val="10000"/>
                </a:schemeClr>
              </a:solidFill>
              <a:latin typeface="+mn-lt"/>
            </a:endParaRPr>
          </a:p>
        </p:txBody>
      </p:sp>
      <p:sp>
        <p:nvSpPr>
          <p:cNvPr id="9" name="ZoneTexte 8"/>
          <p:cNvSpPr txBox="1"/>
          <p:nvPr/>
        </p:nvSpPr>
        <p:spPr>
          <a:xfrm>
            <a:off x="5996322" y="4879758"/>
            <a:ext cx="2896158" cy="261610"/>
          </a:xfrm>
          <a:prstGeom prst="rect">
            <a:avLst/>
          </a:prstGeom>
          <a:noFill/>
        </p:spPr>
        <p:txBody>
          <a:bodyPr wrap="square" rtlCol="0">
            <a:spAutoFit/>
          </a:bodyPr>
          <a:lstStyle>
            <a:defPPr>
              <a:defRPr lang="fr-FR"/>
            </a:defPPr>
            <a:lvl1pPr>
              <a:defRPr sz="1100">
                <a:solidFill>
                  <a:schemeClr val="accent2"/>
                </a:solidFill>
                <a:latin typeface="+mn-lt"/>
              </a:defRPr>
            </a:lvl1pPr>
          </a:lstStyle>
          <a:p>
            <a:r>
              <a:rPr lang="fr-FR" dirty="0">
                <a:solidFill>
                  <a:schemeClr val="bg1">
                    <a:lumMod val="10000"/>
                  </a:schemeClr>
                </a:solidFill>
              </a:rPr>
              <a:t>Documents disponibles </a:t>
            </a:r>
            <a:r>
              <a:rPr lang="fr-FR" dirty="0" smtClean="0">
                <a:solidFill>
                  <a:schemeClr val="bg1">
                    <a:lumMod val="10000"/>
                  </a:schemeClr>
                </a:solidFill>
              </a:rPr>
              <a:t>dans </a:t>
            </a:r>
            <a:r>
              <a:rPr lang="fr-FR" dirty="0" err="1">
                <a:solidFill>
                  <a:schemeClr val="bg1">
                    <a:lumMod val="10000"/>
                  </a:schemeClr>
                </a:solidFill>
              </a:rPr>
              <a:t>MyEAV</a:t>
            </a:r>
            <a:r>
              <a:rPr lang="fr-FR" dirty="0">
                <a:solidFill>
                  <a:schemeClr val="bg1">
                    <a:lumMod val="10000"/>
                  </a:schemeClr>
                </a:solidFill>
              </a:rPr>
              <a:t> </a:t>
            </a:r>
          </a:p>
        </p:txBody>
      </p:sp>
      <p:sp>
        <p:nvSpPr>
          <p:cNvPr id="11" name="Flèche droite 10"/>
          <p:cNvSpPr/>
          <p:nvPr/>
        </p:nvSpPr>
        <p:spPr>
          <a:xfrm>
            <a:off x="5312829" y="3873751"/>
            <a:ext cx="648072" cy="3494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solidFill>
                  <a:schemeClr val="accent6">
                    <a:lumMod val="50000"/>
                  </a:schemeClr>
                </a:solidFill>
              </a:rPr>
              <a:t>CONDITIONS SPÉCIFIQUES À L’INVESTISSEMENT </a:t>
            </a:r>
            <a:r>
              <a:rPr lang="fr-FR" dirty="0" smtClean="0">
                <a:solidFill>
                  <a:schemeClr val="accent6">
                    <a:lumMod val="50000"/>
                  </a:schemeClr>
                </a:solidFill>
              </a:rPr>
              <a:t>DANS </a:t>
            </a:r>
            <a:r>
              <a:rPr lang="fr-FR" dirty="0">
                <a:solidFill>
                  <a:schemeClr val="accent6">
                    <a:lumMod val="50000"/>
                  </a:schemeClr>
                </a:solidFill>
              </a:rPr>
              <a:t>UN CONTRAT D’ASSURANCE </a:t>
            </a:r>
            <a:r>
              <a:rPr lang="fr-FR" dirty="0" smtClean="0">
                <a:solidFill>
                  <a:schemeClr val="accent6">
                    <a:lumMod val="50000"/>
                  </a:schemeClr>
                </a:solidFill>
              </a:rPr>
              <a:t>VIE OU </a:t>
            </a:r>
            <a:r>
              <a:rPr lang="fr-FR" dirty="0">
                <a:solidFill>
                  <a:schemeClr val="accent6">
                    <a:lumMod val="50000"/>
                  </a:schemeClr>
                </a:solidFill>
              </a:rPr>
              <a:t>DE </a:t>
            </a:r>
            <a:r>
              <a:rPr lang="fr-FR" dirty="0" smtClean="0">
                <a:solidFill>
                  <a:schemeClr val="accent6">
                    <a:lumMod val="50000"/>
                  </a:schemeClr>
                </a:solidFill>
              </a:rPr>
              <a:t>CAPITALISATION</a:t>
            </a:r>
            <a:endParaRPr lang="fr-FR" dirty="0">
              <a:solidFill>
                <a:schemeClr val="accent6">
                  <a:lumMod val="50000"/>
                </a:schemeClr>
              </a:solidFill>
            </a:endParaRPr>
          </a:p>
        </p:txBody>
      </p:sp>
      <p:sp>
        <p:nvSpPr>
          <p:cNvPr id="3" name="Espace réservé du contenu 2"/>
          <p:cNvSpPr>
            <a:spLocks noGrp="1"/>
          </p:cNvSpPr>
          <p:nvPr>
            <p:ph idx="1"/>
          </p:nvPr>
        </p:nvSpPr>
        <p:spPr/>
        <p:txBody>
          <a:bodyPr>
            <a:noAutofit/>
          </a:bodyPr>
          <a:lstStyle/>
          <a:p>
            <a:pPr algn="just"/>
            <a:r>
              <a:rPr lang="fr-FR" sz="1050" dirty="0" smtClean="0">
                <a:solidFill>
                  <a:schemeClr val="bg1">
                    <a:lumMod val="10000"/>
                  </a:schemeClr>
                </a:solidFill>
              </a:rPr>
              <a:t>Pour </a:t>
            </a:r>
            <a:r>
              <a:rPr lang="fr-FR" sz="1050" dirty="0">
                <a:solidFill>
                  <a:schemeClr val="bg1">
                    <a:lumMod val="10000"/>
                  </a:schemeClr>
                </a:solidFill>
              </a:rPr>
              <a:t>un investissement réalisé pendant la période de souscription sur le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en </a:t>
            </a:r>
            <a:r>
              <a:rPr lang="fr-FR" sz="1050" dirty="0">
                <a:solidFill>
                  <a:schemeClr val="bg1">
                    <a:lumMod val="10000"/>
                  </a:schemeClr>
                </a:solidFill>
              </a:rPr>
              <a:t>tant que support en unités de </a:t>
            </a:r>
            <a:r>
              <a:rPr lang="fr-FR" sz="1050" dirty="0" smtClean="0">
                <a:solidFill>
                  <a:schemeClr val="bg1">
                    <a:lumMod val="10000"/>
                  </a:schemeClr>
                </a:solidFill>
              </a:rPr>
              <a:t>compte d’un </a:t>
            </a:r>
            <a:r>
              <a:rPr lang="fr-FR" sz="1050" dirty="0">
                <a:solidFill>
                  <a:schemeClr val="bg1">
                    <a:lumMod val="10000"/>
                  </a:schemeClr>
                </a:solidFill>
              </a:rPr>
              <a:t>contrat d’assurance vie ou de capitalisation, les conditions suivantes s’appliquent :</a:t>
            </a:r>
          </a:p>
          <a:p>
            <a:pPr algn="just"/>
            <a:r>
              <a:rPr lang="fr-FR" sz="1050" dirty="0" smtClean="0">
                <a:solidFill>
                  <a:schemeClr val="bg1">
                    <a:lumMod val="10000"/>
                  </a:schemeClr>
                </a:solidFill>
              </a:rPr>
              <a:t>De </a:t>
            </a:r>
            <a:r>
              <a:rPr lang="fr-FR" sz="1050" dirty="0">
                <a:solidFill>
                  <a:schemeClr val="bg1">
                    <a:lumMod val="10000"/>
                  </a:schemeClr>
                </a:solidFill>
              </a:rPr>
              <a:t>la Date d’Émission du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et </a:t>
            </a:r>
            <a:r>
              <a:rPr lang="fr-FR" sz="1050" dirty="0">
                <a:solidFill>
                  <a:schemeClr val="bg1">
                    <a:lumMod val="10000"/>
                  </a:schemeClr>
                </a:solidFill>
              </a:rPr>
              <a:t>jusqu’à sa date d’Échéance (entre le </a:t>
            </a:r>
            <a:r>
              <a:rPr lang="fr-FR" sz="1050" dirty="0" smtClean="0">
                <a:solidFill>
                  <a:schemeClr val="bg1">
                    <a:lumMod val="10000"/>
                  </a:schemeClr>
                </a:solidFill>
              </a:rPr>
              <a:t>16 avril 2018 </a:t>
            </a:r>
            <a:r>
              <a:rPr lang="fr-FR" sz="1050" dirty="0">
                <a:solidFill>
                  <a:schemeClr val="bg1">
                    <a:lumMod val="10000"/>
                  </a:schemeClr>
                </a:solidFill>
              </a:rPr>
              <a:t>et le </a:t>
            </a:r>
            <a:r>
              <a:rPr lang="fr-FR" sz="1050" dirty="0" smtClean="0">
                <a:solidFill>
                  <a:schemeClr val="bg1">
                    <a:lumMod val="10000"/>
                  </a:schemeClr>
                </a:solidFill>
              </a:rPr>
              <a:t>21 avril 2028) </a:t>
            </a:r>
            <a:r>
              <a:rPr lang="fr-FR" sz="1050" dirty="0">
                <a:solidFill>
                  <a:schemeClr val="bg1">
                    <a:lumMod val="10000"/>
                  </a:schemeClr>
                </a:solidFill>
              </a:rPr>
              <a: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est </a:t>
            </a:r>
            <a:r>
              <a:rPr lang="fr-FR" sz="1050" dirty="0">
                <a:solidFill>
                  <a:schemeClr val="bg1">
                    <a:lumMod val="10000"/>
                  </a:schemeClr>
                </a:solidFill>
              </a:rPr>
              <a:t>conçu dans la perspective d’un investissement jusqu’à la Date d’Échéance du </a:t>
            </a:r>
            <a:r>
              <a:rPr lang="fr-FR" sz="1050" dirty="0" smtClean="0">
                <a:solidFill>
                  <a:schemeClr val="bg1">
                    <a:lumMod val="10000"/>
                  </a:schemeClr>
                </a:solidFill>
              </a:rPr>
              <a:t>21 avril 2028. </a:t>
            </a:r>
            <a:r>
              <a:rPr lang="fr-FR" sz="1050" dirty="0">
                <a:solidFill>
                  <a:schemeClr val="bg1">
                    <a:lumMod val="10000"/>
                  </a:schemeClr>
                </a:solidFill>
              </a:rPr>
              <a:t>Il </a:t>
            </a:r>
            <a:r>
              <a:rPr lang="fr-FR" sz="1050" dirty="0" smtClean="0">
                <a:solidFill>
                  <a:schemeClr val="bg1">
                    <a:lumMod val="10000"/>
                  </a:schemeClr>
                </a:solidFill>
              </a:rPr>
              <a:t>est donc </a:t>
            </a:r>
            <a:r>
              <a:rPr lang="fr-FR" sz="1050" dirty="0">
                <a:solidFill>
                  <a:schemeClr val="bg1">
                    <a:lumMod val="10000"/>
                  </a:schemeClr>
                </a:solidFill>
              </a:rPr>
              <a:t>destiné aux adhérents/souscripteurs ayant l’intention de maintenir leur investissement jusqu’à l’échéance finale prévue, </a:t>
            </a:r>
            <a:r>
              <a:rPr lang="fr-FR" sz="1050" dirty="0" smtClean="0">
                <a:solidFill>
                  <a:schemeClr val="bg1">
                    <a:lumMod val="10000"/>
                  </a:schemeClr>
                </a:solidFill>
              </a:rPr>
              <a:t>21 avril 2028.</a:t>
            </a:r>
            <a:endParaRPr lang="fr-FR" sz="1050" dirty="0">
              <a:solidFill>
                <a:schemeClr val="bg1">
                  <a:lumMod val="10000"/>
                </a:schemeClr>
              </a:solidFill>
            </a:endParaRPr>
          </a:p>
          <a:p>
            <a:pPr algn="just"/>
            <a:r>
              <a:rPr lang="fr-FR" sz="1050" dirty="0">
                <a:solidFill>
                  <a:schemeClr val="bg1">
                    <a:lumMod val="10000"/>
                  </a:schemeClr>
                </a:solidFill>
              </a:rPr>
              <a:t>L’adhérent/souscripteur peut, en effet, prendre un risque de perte en capital non mesurable et pouvant être totale :</a:t>
            </a:r>
          </a:p>
          <a:p>
            <a:pPr marL="0" indent="0" algn="just">
              <a:buNone/>
            </a:pPr>
            <a:r>
              <a:rPr lang="fr-FR" sz="1050" dirty="0" smtClean="0">
                <a:solidFill>
                  <a:schemeClr val="bg1">
                    <a:lumMod val="10000"/>
                  </a:schemeClr>
                </a:solidFill>
              </a:rPr>
              <a:t>	– </a:t>
            </a:r>
            <a:r>
              <a:rPr lang="fr-FR" sz="1050" dirty="0">
                <a:solidFill>
                  <a:schemeClr val="bg1">
                    <a:lumMod val="10000"/>
                  </a:schemeClr>
                </a:solidFill>
              </a:rPr>
              <a:t>s’il est contraint de demander un rachat total ou partiel du montant investi sur le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avant </a:t>
            </a:r>
            <a:r>
              <a:rPr lang="fr-FR" sz="1050" dirty="0">
                <a:solidFill>
                  <a:schemeClr val="bg1">
                    <a:lumMod val="10000"/>
                  </a:schemeClr>
                </a:solidFill>
              </a:rPr>
              <a:t>l’une des </a:t>
            </a:r>
            <a:r>
              <a:rPr lang="fr-FR" sz="1050" dirty="0" smtClean="0">
                <a:solidFill>
                  <a:schemeClr val="bg1">
                    <a:lumMod val="10000"/>
                  </a:schemeClr>
                </a:solidFill>
              </a:rPr>
              <a:t>	échéances </a:t>
            </a:r>
            <a:r>
              <a:rPr lang="fr-FR" sz="1050" dirty="0">
                <a:solidFill>
                  <a:schemeClr val="bg1">
                    <a:lumMod val="10000"/>
                  </a:schemeClr>
                </a:solidFill>
              </a:rPr>
              <a:t>prévues ;</a:t>
            </a:r>
          </a:p>
          <a:p>
            <a:pPr marL="0" indent="0" algn="just">
              <a:buNone/>
            </a:pPr>
            <a:r>
              <a:rPr lang="fr-FR" sz="1050" dirty="0" smtClean="0">
                <a:solidFill>
                  <a:schemeClr val="bg1">
                    <a:lumMod val="10000"/>
                  </a:schemeClr>
                </a:solidFill>
              </a:rPr>
              <a:t>	– </a:t>
            </a:r>
            <a:r>
              <a:rPr lang="fr-FR" sz="1050" dirty="0">
                <a:solidFill>
                  <a:schemeClr val="bg1">
                    <a:lumMod val="10000"/>
                  </a:schemeClr>
                </a:solidFill>
              </a:rPr>
              <a:t>s’il souhaite effectuer un arbitrage en sortie du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avant </a:t>
            </a:r>
            <a:r>
              <a:rPr lang="fr-FR" sz="1050" dirty="0">
                <a:solidFill>
                  <a:schemeClr val="bg1">
                    <a:lumMod val="10000"/>
                  </a:schemeClr>
                </a:solidFill>
              </a:rPr>
              <a:t>l’une des échéances prévues ;</a:t>
            </a:r>
          </a:p>
          <a:p>
            <a:pPr marL="0" indent="0" algn="just">
              <a:buNone/>
            </a:pPr>
            <a:r>
              <a:rPr lang="fr-FR" sz="1050" dirty="0" smtClean="0">
                <a:solidFill>
                  <a:schemeClr val="bg1">
                    <a:lumMod val="10000"/>
                  </a:schemeClr>
                </a:solidFill>
              </a:rPr>
              <a:t>	– </a:t>
            </a:r>
            <a:r>
              <a:rPr lang="fr-FR" sz="1050" dirty="0">
                <a:solidFill>
                  <a:schemeClr val="bg1">
                    <a:lumMod val="10000"/>
                  </a:schemeClr>
                </a:solidFill>
              </a:rPr>
              <a:t>ou en cas de décès, qui entraîne le dénouement du contrat, avant l’une des échéances prévues lorsque la garantie de </a:t>
            </a:r>
            <a:r>
              <a:rPr lang="fr-FR" sz="1050" dirty="0" smtClean="0">
                <a:solidFill>
                  <a:schemeClr val="bg1">
                    <a:lumMod val="10000"/>
                  </a:schemeClr>
                </a:solidFill>
              </a:rPr>
              <a:t>	prévoyance éventuellement </a:t>
            </a:r>
            <a:r>
              <a:rPr lang="fr-FR" sz="1050" dirty="0">
                <a:solidFill>
                  <a:schemeClr val="bg1">
                    <a:lumMod val="10000"/>
                  </a:schemeClr>
                </a:solidFill>
              </a:rPr>
              <a:t>proposée dans certains contrats d’assurance vie n’a pas été souscrite ou ne peut pas s’appliquer.</a:t>
            </a:r>
          </a:p>
          <a:p>
            <a:pPr algn="just"/>
            <a:r>
              <a:rPr lang="fr-FR" sz="1050" dirty="0">
                <a:solidFill>
                  <a:schemeClr val="bg1">
                    <a:lumMod val="10000"/>
                  </a:schemeClr>
                </a:solidFill>
              </a:rPr>
              <a:t>Dans ces hypothèses, une sortie par décès, rachat ou arbitrage de l’unité de compte représentée par le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à une autre </a:t>
            </a:r>
            <a:r>
              <a:rPr lang="fr-FR" sz="1050" dirty="0">
                <a:solidFill>
                  <a:schemeClr val="bg1">
                    <a:lumMod val="10000"/>
                  </a:schemeClr>
                </a:solidFill>
              </a:rPr>
              <a:t>date que l’échéance (anticipée ou finale), s’effectuera à un prix qui dépendra des paramètres de marché ce jour-là ne permettant </a:t>
            </a:r>
            <a:r>
              <a:rPr lang="fr-FR" sz="1050" dirty="0" smtClean="0">
                <a:solidFill>
                  <a:schemeClr val="bg1">
                    <a:lumMod val="10000"/>
                  </a:schemeClr>
                </a:solidFill>
              </a:rPr>
              <a:t>plus à </a:t>
            </a:r>
            <a:r>
              <a:rPr lang="fr-FR" sz="1050" dirty="0">
                <a:solidFill>
                  <a:schemeClr val="bg1">
                    <a:lumMod val="10000"/>
                  </a:schemeClr>
                </a:solidFill>
              </a:rPr>
              <a:t>l’adhérent/souscripteur de bénéficier de la protection conditionnelle du capital prévue à l’échéance, ni du rendement espéré du </a:t>
            </a:r>
            <a:r>
              <a:rPr lang="fr-FR" sz="1050" dirty="0" smtClean="0">
                <a:solidFill>
                  <a:schemeClr val="bg1">
                    <a:lumMod val="10000"/>
                  </a:schemeClr>
                </a:solidFill>
              </a:rPr>
              <a:t>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a:t>
            </a:r>
            <a:r>
              <a:rPr lang="fr-FR" sz="1050" dirty="0" smtClean="0">
                <a:solidFill>
                  <a:schemeClr val="bg1">
                    <a:lumMod val="10000"/>
                  </a:schemeClr>
                </a:solidFill>
              </a:rPr>
              <a:t>, </a:t>
            </a:r>
            <a:r>
              <a:rPr lang="fr-FR" sz="1050" dirty="0">
                <a:solidFill>
                  <a:schemeClr val="bg1">
                    <a:lumMod val="10000"/>
                  </a:schemeClr>
                </a:solidFill>
              </a:rPr>
              <a:t>déduction faite des frais applicables détaillés ci-après.</a:t>
            </a:r>
          </a:p>
          <a:p>
            <a:pPr algn="just"/>
            <a:r>
              <a:rPr lang="fr-FR" sz="1050" dirty="0" smtClean="0">
                <a:solidFill>
                  <a:schemeClr val="bg1">
                    <a:lumMod val="10000"/>
                  </a:schemeClr>
                </a:solidFill>
              </a:rPr>
              <a:t>Remboursement </a:t>
            </a:r>
            <a:r>
              <a:rPr lang="fr-FR" sz="1050" dirty="0">
                <a:solidFill>
                  <a:schemeClr val="bg1">
                    <a:lumMod val="10000"/>
                  </a:schemeClr>
                </a:solidFill>
              </a:rPr>
              <a:t>Automatique Anticipé du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(le 28 avril 2023) </a:t>
            </a:r>
            <a:r>
              <a:rPr lang="fr-FR" sz="1050" dirty="0">
                <a:solidFill>
                  <a:schemeClr val="bg1">
                    <a:lumMod val="10000"/>
                  </a:schemeClr>
                </a:solidFill>
              </a:rPr>
              <a:t>: l’attention </a:t>
            </a:r>
            <a:r>
              <a:rPr lang="fr-FR" sz="1050" dirty="0" smtClean="0">
                <a:solidFill>
                  <a:schemeClr val="bg1">
                    <a:lumMod val="10000"/>
                  </a:schemeClr>
                </a:solidFill>
              </a:rPr>
              <a:t>de l’adhérent/souscripteur </a:t>
            </a:r>
            <a:r>
              <a:rPr lang="fr-FR" sz="1050" dirty="0">
                <a:solidFill>
                  <a:schemeClr val="bg1">
                    <a:lumMod val="10000"/>
                  </a:schemeClr>
                </a:solidFill>
              </a:rPr>
              <a:t>est attirée sur </a:t>
            </a:r>
            <a:r>
              <a:rPr lang="fr-FR" sz="1050" dirty="0" smtClean="0">
                <a:solidFill>
                  <a:schemeClr val="bg1">
                    <a:lumMod val="10000"/>
                  </a:schemeClr>
                </a:solidFill>
              </a:rPr>
              <a:t>le fait </a:t>
            </a:r>
            <a:r>
              <a:rPr lang="fr-FR" sz="1050" dirty="0">
                <a:solidFill>
                  <a:schemeClr val="bg1">
                    <a:lumMod val="10000"/>
                  </a:schemeClr>
                </a:solidFill>
              </a:rPr>
              <a:t>que le Remboursement Automatique Anticipé du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a:t>
            </a:r>
            <a:r>
              <a:rPr lang="fr-FR" sz="1050" dirty="0" smtClean="0">
                <a:solidFill>
                  <a:schemeClr val="bg1">
                    <a:lumMod val="10000"/>
                  </a:schemeClr>
                </a:solidFill>
              </a:rPr>
              <a:t> est </a:t>
            </a:r>
            <a:r>
              <a:rPr lang="fr-FR" sz="1050" dirty="0">
                <a:solidFill>
                  <a:schemeClr val="bg1">
                    <a:lumMod val="10000"/>
                  </a:schemeClr>
                </a:solidFill>
              </a:rPr>
              <a:t>soumis à des conditions de marché précises ne relevant pas </a:t>
            </a:r>
            <a:r>
              <a:rPr lang="fr-FR" sz="1050" dirty="0" smtClean="0">
                <a:solidFill>
                  <a:schemeClr val="bg1">
                    <a:lumMod val="10000"/>
                  </a:schemeClr>
                </a:solidFill>
              </a:rPr>
              <a:t>de la </a:t>
            </a:r>
            <a:r>
              <a:rPr lang="fr-FR" sz="1050" dirty="0">
                <a:solidFill>
                  <a:schemeClr val="bg1">
                    <a:lumMod val="10000"/>
                  </a:schemeClr>
                </a:solidFill>
              </a:rPr>
              <a:t>volonté de l’adhérent/souscripteur. Si les conditions sont réunies, le mécanisme s’activera automatiquement sans intervention de sa part.</a:t>
            </a:r>
          </a:p>
          <a:p>
            <a:pPr algn="just"/>
            <a:r>
              <a:rPr lang="fr-FR" sz="1050" dirty="0">
                <a:solidFill>
                  <a:schemeClr val="bg1">
                    <a:lumMod val="10000"/>
                  </a:schemeClr>
                </a:solidFill>
              </a:rPr>
              <a:t>Frais liés au contrat d’assurance vie ou de capitalisation : à toute performance affichée par le support </a:t>
            </a:r>
            <a:r>
              <a:rPr lang="fr-FR" sz="1050" i="1" dirty="0" err="1">
                <a:solidFill>
                  <a:schemeClr val="bg1">
                    <a:lumMod val="10000"/>
                  </a:schemeClr>
                </a:solidFill>
              </a:rPr>
              <a:t>Helios</a:t>
            </a:r>
            <a:r>
              <a:rPr lang="fr-FR" sz="1050" i="1" dirty="0">
                <a:solidFill>
                  <a:schemeClr val="bg1">
                    <a:lumMod val="10000"/>
                  </a:schemeClr>
                </a:solidFill>
              </a:rPr>
              <a:t> Avril </a:t>
            </a:r>
            <a:r>
              <a:rPr lang="fr-FR" sz="1050" i="1" dirty="0" smtClean="0">
                <a:solidFill>
                  <a:schemeClr val="bg1">
                    <a:lumMod val="10000"/>
                  </a:schemeClr>
                </a:solidFill>
              </a:rPr>
              <a:t>2028</a:t>
            </a:r>
            <a:r>
              <a:rPr lang="fr-FR" sz="1050" dirty="0" smtClean="0">
                <a:solidFill>
                  <a:schemeClr val="bg1">
                    <a:lumMod val="10000"/>
                  </a:schemeClr>
                </a:solidFill>
              </a:rPr>
              <a:t>, </a:t>
            </a:r>
            <a:r>
              <a:rPr lang="fr-FR" sz="1050" dirty="0">
                <a:solidFill>
                  <a:schemeClr val="bg1">
                    <a:lumMod val="10000"/>
                  </a:schemeClr>
                </a:solidFill>
              </a:rPr>
              <a:t>qu’elle soit </a:t>
            </a:r>
            <a:r>
              <a:rPr lang="fr-FR" sz="1050" dirty="0" smtClean="0">
                <a:solidFill>
                  <a:schemeClr val="bg1">
                    <a:lumMod val="10000"/>
                  </a:schemeClr>
                </a:solidFill>
              </a:rPr>
              <a:t>positive ou </a:t>
            </a:r>
            <a:r>
              <a:rPr lang="fr-FR" sz="1050" dirty="0">
                <a:solidFill>
                  <a:schemeClr val="bg1">
                    <a:lumMod val="10000"/>
                  </a:schemeClr>
                </a:solidFill>
              </a:rPr>
              <a:t>négative, les frais sur versements, d’arbitrage, de gestion sur encours, et le cas échéant, ceux liés aux garanties de prévoyance du </a:t>
            </a:r>
            <a:r>
              <a:rPr lang="fr-FR" sz="1050" dirty="0" smtClean="0">
                <a:solidFill>
                  <a:schemeClr val="bg1">
                    <a:lumMod val="10000"/>
                  </a:schemeClr>
                </a:solidFill>
              </a:rPr>
              <a:t>contrat d’assurance </a:t>
            </a:r>
            <a:r>
              <a:rPr lang="fr-FR" sz="1050" dirty="0">
                <a:solidFill>
                  <a:schemeClr val="bg1">
                    <a:lumMod val="10000"/>
                  </a:schemeClr>
                </a:solidFill>
              </a:rPr>
              <a:t>vie, de capitalisation doivent être déduits.</a:t>
            </a:r>
          </a:p>
          <a:p>
            <a:pPr algn="just"/>
            <a:r>
              <a:rPr lang="fr-FR" sz="1050" dirty="0">
                <a:solidFill>
                  <a:schemeClr val="bg1">
                    <a:lumMod val="10000"/>
                  </a:schemeClr>
                </a:solidFill>
              </a:rPr>
              <a:t>Fiscalité applicable à un investissement dans le support </a:t>
            </a:r>
            <a:r>
              <a:rPr lang="fr-FR" sz="1050" i="1" dirty="0" err="1" smtClean="0">
                <a:solidFill>
                  <a:schemeClr val="bg1">
                    <a:lumMod val="10000"/>
                  </a:schemeClr>
                </a:solidFill>
              </a:rPr>
              <a:t>Helios</a:t>
            </a:r>
            <a:r>
              <a:rPr lang="fr-FR" sz="1050" i="1" dirty="0" smtClean="0">
                <a:solidFill>
                  <a:schemeClr val="bg1">
                    <a:lumMod val="10000"/>
                  </a:schemeClr>
                </a:solidFill>
              </a:rPr>
              <a:t> Avril 2028 </a:t>
            </a:r>
            <a:r>
              <a:rPr lang="fr-FR" sz="1050" dirty="0" smtClean="0">
                <a:solidFill>
                  <a:schemeClr val="bg1">
                    <a:lumMod val="10000"/>
                  </a:schemeClr>
                </a:solidFill>
              </a:rPr>
              <a:t>dans </a:t>
            </a:r>
            <a:r>
              <a:rPr lang="fr-FR" sz="1050" dirty="0">
                <a:solidFill>
                  <a:schemeClr val="bg1">
                    <a:lumMod val="10000"/>
                  </a:schemeClr>
                </a:solidFill>
              </a:rPr>
              <a:t>les contrats d’assurance vie ou de capitalisation : </a:t>
            </a:r>
            <a:r>
              <a:rPr lang="fr-FR" sz="1050" dirty="0" smtClean="0">
                <a:solidFill>
                  <a:schemeClr val="bg1">
                    <a:lumMod val="10000"/>
                  </a:schemeClr>
                </a:solidFill>
              </a:rPr>
              <a:t>les dispositions fiscales et les prélèvements sociaux, </a:t>
            </a:r>
            <a:r>
              <a:rPr lang="fr-FR" sz="1050" dirty="0">
                <a:solidFill>
                  <a:schemeClr val="bg1">
                    <a:lumMod val="10000"/>
                  </a:schemeClr>
                </a:solidFill>
              </a:rPr>
              <a:t>en vigueur, propres aux contrats d’assurance vie ou de capitalisation lui sont applicables.</a:t>
            </a:r>
          </a:p>
        </p:txBody>
      </p:sp>
      <p:sp>
        <p:nvSpPr>
          <p:cNvPr id="4" name="Espace réservé du numéro de diapositive 3"/>
          <p:cNvSpPr>
            <a:spLocks noGrp="1"/>
          </p:cNvSpPr>
          <p:nvPr>
            <p:ph type="sldNum" sz="quarter" idx="10"/>
          </p:nvPr>
        </p:nvSpPr>
        <p:spPr/>
        <p:txBody>
          <a:bodyPr/>
          <a:lstStyle/>
          <a:p>
            <a:pPr>
              <a:defRPr/>
            </a:pPr>
            <a:fld id="{270D5E50-5FB4-44E8-9950-C560ACA14EBF}" type="slidenum">
              <a:rPr lang="fr-FR" smtClean="0"/>
              <a:pPr>
                <a:defRPr/>
              </a:pPr>
              <a:t>30</a:t>
            </a:fld>
            <a:endParaRPr lang="fr-FR"/>
          </a:p>
        </p:txBody>
      </p:sp>
    </p:spTree>
    <p:extLst>
      <p:ext uri="{BB962C8B-B14F-4D97-AF65-F5344CB8AC3E}">
        <p14:creationId xmlns:p14="http://schemas.microsoft.com/office/powerpoint/2010/main" val="21208730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u numéro de diapositive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3C38FB24-A210-4662-ABDF-B23EF75F6056}" type="slidenum">
              <a:rPr lang="fr-FR" altLang="fr-FR" sz="1000" smtClean="0">
                <a:solidFill>
                  <a:srgbClr val="979797"/>
                </a:solidFill>
              </a:rPr>
              <a:pPr eaLnBrk="1" hangingPunct="1">
                <a:spcBef>
                  <a:spcPct val="0"/>
                </a:spcBef>
                <a:buClrTx/>
                <a:buSzTx/>
                <a:buFontTx/>
                <a:buNone/>
              </a:pPr>
              <a:t>31</a:t>
            </a:fld>
            <a:endParaRPr lang="fr-FR" altLang="fr-FR" sz="1000" smtClean="0">
              <a:solidFill>
                <a:srgbClr val="979797"/>
              </a:solidFill>
            </a:endParaRPr>
          </a:p>
        </p:txBody>
      </p:sp>
      <p:sp>
        <p:nvSpPr>
          <p:cNvPr id="5" name="Titre 4"/>
          <p:cNvSpPr>
            <a:spLocks noGrp="1"/>
          </p:cNvSpPr>
          <p:nvPr>
            <p:ph type="title"/>
          </p:nvPr>
        </p:nvSpPr>
        <p:spPr/>
        <p:txBody>
          <a:bodyPr/>
          <a:lstStyle/>
          <a:p>
            <a:pPr>
              <a:defRPr/>
            </a:pPr>
            <a:r>
              <a:rPr lang="fr-FR" dirty="0" smtClean="0">
                <a:solidFill>
                  <a:schemeClr val="accent6">
                    <a:lumMod val="50000"/>
                  </a:schemeClr>
                </a:solidFill>
              </a:rPr>
              <a:t>CONTACTS</a:t>
            </a:r>
            <a:endParaRPr lang="fr-FR" dirty="0">
              <a:solidFill>
                <a:schemeClr val="accent6">
                  <a:lumMod val="50000"/>
                </a:schemeClr>
              </a:solidFill>
            </a:endParaRPr>
          </a:p>
        </p:txBody>
      </p:sp>
      <p:sp>
        <p:nvSpPr>
          <p:cNvPr id="59398" name="Espace réservé du contenu 5"/>
          <p:cNvSpPr txBox="1">
            <a:spLocks/>
          </p:cNvSpPr>
          <p:nvPr/>
        </p:nvSpPr>
        <p:spPr bwMode="auto">
          <a:xfrm>
            <a:off x="457200" y="1600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806450" indent="-349250" defTabSz="45720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defTabSz="4572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defTabSz="4572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defTabSz="4572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defTabSz="4572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r>
              <a:rPr lang="fr-FR" altLang="fr-FR" sz="1500" b="1"/>
              <a:t>Pour plus d’information </a:t>
            </a:r>
          </a:p>
          <a:p>
            <a:endParaRPr lang="fr-FR" altLang="fr-FR" sz="1500" b="1"/>
          </a:p>
        </p:txBody>
      </p:sp>
      <p:pic>
        <p:nvPicPr>
          <p:cNvPr id="59399" name="Picture 2" descr="http://www.google.fr/url?source=imglanding&amp;ct=img&amp;q=http://www.intellego.fr/uploads_static/uploads/media/actualite-education/numero-vert-APB.jpg&amp;sa=X&amp;ei=03JUVc_rOMvSUd_VgcgJ&amp;ved=0CAkQ8wc4EQ&amp;usg=AFQjCNFa9b_uL7d8RnnlgFQbALwGDWi7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016" y="2781347"/>
            <a:ext cx="1296194" cy="86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p:nvPr/>
        </p:nvSpPr>
        <p:spPr>
          <a:xfrm>
            <a:off x="2310210" y="3059197"/>
            <a:ext cx="5386388" cy="307975"/>
          </a:xfrm>
          <a:prstGeom prst="rect">
            <a:avLst/>
          </a:prstGeom>
          <a:noFill/>
        </p:spPr>
        <p:txBody>
          <a:bodyPr>
            <a:spAutoFit/>
          </a:bodyPr>
          <a:lstStyle/>
          <a:p>
            <a:pPr>
              <a:defRPr/>
            </a:pPr>
            <a:r>
              <a:rPr lang="fr-FR" sz="1400" b="1" dirty="0">
                <a:solidFill>
                  <a:srgbClr val="92D050"/>
                </a:solidFill>
                <a:latin typeface="+mn-lt"/>
              </a:rPr>
              <a:t>01 58 55 92 98 </a:t>
            </a:r>
          </a:p>
        </p:txBody>
      </p:sp>
      <p:pic>
        <p:nvPicPr>
          <p:cNvPr id="594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647" y="4149080"/>
            <a:ext cx="863996" cy="863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2324381" y="4535463"/>
            <a:ext cx="5386388" cy="307975"/>
          </a:xfrm>
          <a:prstGeom prst="rect">
            <a:avLst/>
          </a:prstGeom>
          <a:noFill/>
        </p:spPr>
        <p:txBody>
          <a:bodyPr>
            <a:spAutoFit/>
          </a:bodyPr>
          <a:lstStyle/>
          <a:p>
            <a:pPr>
              <a:defRPr/>
            </a:pPr>
            <a:r>
              <a:rPr lang="fr-FR" sz="1400" b="1" dirty="0">
                <a:solidFill>
                  <a:srgbClr val="0000FF"/>
                </a:solidFill>
                <a:latin typeface="+mn-lt"/>
              </a:rPr>
              <a:t>animation@natixis.com</a:t>
            </a:r>
          </a:p>
        </p:txBody>
      </p:sp>
      <p:sp>
        <p:nvSpPr>
          <p:cNvPr id="2" name="ZoneTexte 1"/>
          <p:cNvSpPr txBox="1"/>
          <p:nvPr/>
        </p:nvSpPr>
        <p:spPr>
          <a:xfrm>
            <a:off x="515938" y="2060575"/>
            <a:ext cx="8208962" cy="261938"/>
          </a:xfrm>
          <a:prstGeom prst="rect">
            <a:avLst/>
          </a:prstGeom>
          <a:noFill/>
        </p:spPr>
        <p:txBody>
          <a:bodyPr>
            <a:spAutoFit/>
          </a:bodyPr>
          <a:lstStyle/>
          <a:p>
            <a:pPr>
              <a:defRPr/>
            </a:pPr>
            <a:r>
              <a:rPr lang="fr-FR" sz="1100" dirty="0">
                <a:solidFill>
                  <a:schemeClr val="tx1"/>
                </a:solidFill>
                <a:latin typeface="+mn-lt"/>
              </a:rPr>
              <a:t>Si vous avez des questions, vous pouvez nous contacter par téléphone ou par e-mail : </a:t>
            </a:r>
          </a:p>
        </p:txBody>
      </p:sp>
    </p:spTree>
    <p:extLst>
      <p:ext uri="{BB962C8B-B14F-4D97-AF65-F5344CB8AC3E}">
        <p14:creationId xmlns:p14="http://schemas.microsoft.com/office/powerpoint/2010/main" val="35521188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fr-FR" dirty="0" err="1" smtClean="0">
                <a:solidFill>
                  <a:schemeClr val="accent6">
                    <a:lumMod val="50000"/>
                  </a:schemeClr>
                </a:solidFill>
              </a:rPr>
              <a:t>AVERtissement</a:t>
            </a:r>
            <a:endParaRPr lang="en-US" dirty="0">
              <a:solidFill>
                <a:schemeClr val="accent6">
                  <a:lumMod val="50000"/>
                </a:schemeClr>
              </a:solidFill>
            </a:endParaRPr>
          </a:p>
        </p:txBody>
      </p:sp>
      <p:sp>
        <p:nvSpPr>
          <p:cNvPr id="63493"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CD0920"/>
              </a:buClr>
              <a:buSzPct val="75000"/>
              <a:buFont typeface="Lucida Grande"/>
              <a:buChar char="▶"/>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defRPr sz="1400">
                <a:solidFill>
                  <a:srgbClr val="4F504F"/>
                </a:solidFill>
                <a:latin typeface="Helvetica" pitchFamily="34" charset="0"/>
                <a:cs typeface="Helvetica" pitchFamily="34" charset="0"/>
              </a:defRPr>
            </a:lvl9pPr>
          </a:lstStyle>
          <a:p>
            <a:pPr eaLnBrk="1" hangingPunct="1">
              <a:spcBef>
                <a:spcPct val="0"/>
              </a:spcBef>
              <a:buClrTx/>
              <a:buSzTx/>
              <a:buFontTx/>
              <a:buNone/>
            </a:pPr>
            <a:fld id="{A0CC62E8-6CF4-4EDC-944A-A387BD6647C1}" type="slidenum">
              <a:rPr lang="fr-FR" altLang="en-US" sz="1000" smtClean="0">
                <a:solidFill>
                  <a:srgbClr val="979797"/>
                </a:solidFill>
              </a:rPr>
              <a:pPr eaLnBrk="1" hangingPunct="1">
                <a:spcBef>
                  <a:spcPct val="0"/>
                </a:spcBef>
                <a:buClrTx/>
                <a:buSzTx/>
                <a:buFontTx/>
                <a:buNone/>
              </a:pPr>
              <a:t>32</a:t>
            </a:fld>
            <a:endParaRPr lang="fr-FR" altLang="en-US" sz="1000" smtClean="0">
              <a:solidFill>
                <a:srgbClr val="979797"/>
              </a:solidFill>
            </a:endParaRPr>
          </a:p>
        </p:txBody>
      </p:sp>
      <p:sp>
        <p:nvSpPr>
          <p:cNvPr id="63494" name="Rectangle 7"/>
          <p:cNvSpPr>
            <a:spLocks noChangeArrowheads="1"/>
          </p:cNvSpPr>
          <p:nvPr/>
        </p:nvSpPr>
        <p:spPr bwMode="auto">
          <a:xfrm>
            <a:off x="96838" y="1557338"/>
            <a:ext cx="8867775"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rgbClr val="CD0920"/>
              </a:buClr>
              <a:buSzPct val="75000"/>
              <a:buFont typeface="Lucida Grande"/>
              <a:buChar char="▶"/>
              <a:tabLst>
                <a:tab pos="457200" algn="l"/>
              </a:tabLst>
              <a:defRPr sz="2000">
                <a:solidFill>
                  <a:srgbClr val="4F504F"/>
                </a:solidFill>
                <a:latin typeface="Helvetica" pitchFamily="34" charset="0"/>
                <a:cs typeface="Helvetica" pitchFamily="34" charset="0"/>
              </a:defRPr>
            </a:lvl1pPr>
            <a:lvl2pPr marL="742950" indent="-285750" eaLnBrk="0" hangingPunct="0">
              <a:spcBef>
                <a:spcPct val="20000"/>
              </a:spcBef>
              <a:buClr>
                <a:srgbClr val="CD0920"/>
              </a:buClr>
              <a:buSzPct val="125000"/>
              <a:buFont typeface="Arial" pitchFamily="34" charset="0"/>
              <a:buChar char="•"/>
              <a:tabLst>
                <a:tab pos="457200" algn="l"/>
              </a:tabLst>
              <a:defRPr>
                <a:solidFill>
                  <a:srgbClr val="4F504F"/>
                </a:solidFill>
                <a:latin typeface="Helvetica" pitchFamily="34" charset="0"/>
                <a:cs typeface="Helvetica" pitchFamily="34" charset="0"/>
              </a:defRPr>
            </a:lvl2pPr>
            <a:lvl3pPr marL="1143000" indent="-228600" eaLnBrk="0" hangingPunct="0">
              <a:spcBef>
                <a:spcPct val="20000"/>
              </a:spcBef>
              <a:buClr>
                <a:srgbClr val="CD0920"/>
              </a:buClr>
              <a:buSzPct val="80000"/>
              <a:buFont typeface="Wingdings" pitchFamily="2" charset="2"/>
              <a:buChar char=""/>
              <a:tabLst>
                <a:tab pos="457200" algn="l"/>
              </a:tabLst>
              <a:defRPr sz="1600">
                <a:solidFill>
                  <a:srgbClr val="4F504F"/>
                </a:solidFill>
                <a:latin typeface="Helvetica" pitchFamily="34" charset="0"/>
                <a:cs typeface="Helvetica" pitchFamily="34" charset="0"/>
              </a:defRPr>
            </a:lvl3pPr>
            <a:lvl4pPr marL="1600200" indent="-228600" eaLnBrk="0" hangingPunct="0">
              <a:spcBef>
                <a:spcPct val="20000"/>
              </a:spcBef>
              <a:buClr>
                <a:srgbClr val="CD0920"/>
              </a:buClr>
              <a:buFont typeface="Wingdings" pitchFamily="2" charset="2"/>
              <a:buChar char="§"/>
              <a:tabLst>
                <a:tab pos="457200" algn="l"/>
              </a:tabLst>
              <a:defRPr sz="1400">
                <a:solidFill>
                  <a:srgbClr val="4F504F"/>
                </a:solidFill>
                <a:latin typeface="Helvetica" pitchFamily="34" charset="0"/>
                <a:cs typeface="Helvetica" pitchFamily="34" charset="0"/>
              </a:defRPr>
            </a:lvl4pPr>
            <a:lvl5pPr marL="2057400" indent="-228600" eaLnBrk="0" hangingPunct="0">
              <a:spcBef>
                <a:spcPct val="20000"/>
              </a:spcBef>
              <a:buClr>
                <a:srgbClr val="CD0920"/>
              </a:buClr>
              <a:buFont typeface="Lucida Grande"/>
              <a:buChar char="-"/>
              <a:tabLst>
                <a:tab pos="457200" algn="l"/>
              </a:tabLst>
              <a:defRPr sz="1400">
                <a:solidFill>
                  <a:srgbClr val="4F504F"/>
                </a:solidFill>
                <a:latin typeface="Helvetica" pitchFamily="34" charset="0"/>
                <a:cs typeface="Helvetica" pitchFamily="34" charset="0"/>
              </a:defRPr>
            </a:lvl5pPr>
            <a:lvl6pPr marL="25146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6pPr>
            <a:lvl7pPr marL="29718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7pPr>
            <a:lvl8pPr marL="34290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8pPr>
            <a:lvl9pPr marL="3886200" indent="-228600" eaLnBrk="0" fontAlgn="base" hangingPunct="0">
              <a:spcBef>
                <a:spcPct val="20000"/>
              </a:spcBef>
              <a:spcAft>
                <a:spcPct val="0"/>
              </a:spcAft>
              <a:buClr>
                <a:srgbClr val="CD0920"/>
              </a:buClr>
              <a:buFont typeface="Lucida Grande"/>
              <a:buChar char="-"/>
              <a:tabLst>
                <a:tab pos="457200" algn="l"/>
              </a:tabLst>
              <a:defRPr sz="1400">
                <a:solidFill>
                  <a:srgbClr val="4F504F"/>
                </a:solidFill>
                <a:latin typeface="Helvetica" pitchFamily="34" charset="0"/>
                <a:cs typeface="Helvetica" pitchFamily="34" charset="0"/>
              </a:defRPr>
            </a:lvl9pPr>
          </a:lstStyle>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Ce document de mise en marché et de formation est à usage strictement interne; il est strictement informatif et confidentiel. Ce document est exclusivement destiné à un usage interne au sein </a:t>
            </a:r>
            <a:r>
              <a:rPr lang="fr-FR" altLang="en-US" sz="700" dirty="0" smtClean="0">
                <a:solidFill>
                  <a:srgbClr val="808080"/>
                </a:solidFill>
                <a:latin typeface="Arial" pitchFamily="34" charset="0"/>
                <a:cs typeface="Arial" pitchFamily="34" charset="0"/>
              </a:rPr>
              <a:t>du réseau </a:t>
            </a:r>
            <a:r>
              <a:rPr lang="fr-FR" altLang="en-US" sz="700" dirty="0">
                <a:solidFill>
                  <a:srgbClr val="808080"/>
                </a:solidFill>
                <a:latin typeface="Arial" pitchFamily="34" charset="0"/>
                <a:cs typeface="Arial" pitchFamily="34" charset="0"/>
              </a:rPr>
              <a:t>Caisses </a:t>
            </a:r>
            <a:r>
              <a:rPr lang="fr-FR" altLang="en-US" sz="700" dirty="0" smtClean="0">
                <a:solidFill>
                  <a:srgbClr val="808080"/>
                </a:solidFill>
                <a:latin typeface="Arial" pitchFamily="34" charset="0"/>
                <a:cs typeface="Arial" pitchFamily="34" charset="0"/>
              </a:rPr>
              <a:t>d’Epargne et de Banques Populaires. </a:t>
            </a:r>
            <a:r>
              <a:rPr lang="fr-FR" altLang="en-US" sz="700" dirty="0">
                <a:solidFill>
                  <a:srgbClr val="808080"/>
                </a:solidFill>
                <a:latin typeface="Arial" pitchFamily="34" charset="0"/>
                <a:cs typeface="Arial" pitchFamily="34" charset="0"/>
              </a:rPr>
              <a:t>Les informations contenues dans ce document ont été établies par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pour le seul besoin de formation des conseillers dédiés du réseau Caisse d’Epargne.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accepte de mettre ce document à disposition desdits conseillers qui s’engagent à ne pas le réutiliser, le reproduire ou le diffuser à un tiers. Les informations contenues dans ce document sont la propriété de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Il ne saurait être transmis à quiconque  sans l’accord préalable écrit de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La distribution, possession ou la remise de ce document dans ou à partir de certaines juridictions peut être limitée ou interdite par la loi. Il est demandé aux personnes recevant ce document de s’informer sur l’existence de telles limitations ou interdictions et de s’y conformer. Ni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ni ses affiliés, directeurs, administrateurs, employés, agents ou conseils, ni toute autre personne accepte d’être responsable à l’encontre de toute personne du fait de la distribution, possession ou remise de ce document dans ou à partir de toute juridiction. Ce document est fourni à chaque destinataire à titre d’information, il ne comporte aucune offre d’achat ou de vente d’instruments financiers ni aucune prestation de conseil, notamment en matière de service d’investissement, et ne constitue pas une recommandation personnalisée d’investissement. Il est destiné à être diffusé en interne et les produits ou services visés ne prennent en compte aucun objectif d’investissement, situation financière ou besoin spécifique à un client ou à un tiers en particulier. Il ne peut être considéré comme une sollicitation, une offre ou un engagement de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à mettre en place une transaction aux conditions qui y sont décrites ou à d’autres conditions. Ce document ne constitue pas non plus une recherche en investissement ni un rapport de recherche indépendant.</a:t>
            </a:r>
          </a:p>
          <a:p>
            <a:pPr algn="just" eaLnBrk="1" hangingPunct="1">
              <a:spcBef>
                <a:spcPct val="0"/>
              </a:spcBef>
              <a:buClrTx/>
              <a:buSzTx/>
              <a:buFontTx/>
              <a:buNone/>
            </a:pP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n’a ni vérifié ni conduit une analyse indépendante des informations figurant dans ce document. Par conséquent,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ne fait aucune déclaration ou garantie ni ne prend aucun engagement envers les lecteurs de ce document, de quelque manière que ce soit (expresse ou implicite) au titre de la pertinence, de l’exactitude ou de l’exhaustivité des informations qui y figurent ou de la pertinence des hypothèses auxquelles elle fait référence. En effet, les informations y figurant ne tiennent pas compte des règles comptables ou fiscales particulières qui s’appliqueraient aux clients,  aux clients potentiels et plus généralement à tout tiers.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ne saurait donc être tenue responsable des éventuelles différences de valorisation entre ses propres données et celles de tiers, ces différences pouvant notamment résulter de considérations sur l’application de règles comptables, fiscales ou relatives à des modèles de valorisation.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Les informations contenues dans ce document, notamment mais non exclusivement les chiffres, performances, simulations, taux, risques sont indicatives et sont susceptibles d’évolution à tout moment, notamment en fonction des conditions de marché. Les performances passées et les simulations de performances passées ne sont pas un indicateur fiable et ne préjugent donc pas des performances futures. Les informations contenues dans ce document peuvent inclure des résultats d’analyses issues d’un modèle quantitatif qui représentent des évènements futurs potentiels, qui pourront ou non se réaliser, et elles ne constituent pas une analyse complète de tous les faits substantiels qui déterminent un produit. Les simulations présentées sur ce document sont le résultat d’estimations de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à un moment donné, sur la base de paramètres sélectionnés par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de conditions de marché à ce moment donné et de données historiques qui ne préjugent en rien de résultats futurs.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se réserve le droit de modifier ou de retirer ces informations à tout moment sans préavis. L’ensemble des données est présenté hors fiscalité applicable, hors inflation et/ou frais liés au cadre d’investissement. Les indications qui figurent dans le présent document, y compris la description des avantages et des inconvénients, ne préjugent pas du cadre d’investissement choisi et notamment de l’impact que les frais liés à ce cadre d’investissement peuvent avoir sur l’économie générale de l’opération pour l’investisseur, de ce fait, la performance nette pour le client peut donc être négative. Plus généralement,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ses filiales, ses actionnaires de référence ainsi que leurs directeurs, administrateurs, associés, agents, représentants, salariés ou conseils respectifs rejettent toute responsabilité à l’égard des lecteurs de ce document ou de leurs conseils concernant les caractéristiques de ces informations. Les affirmations, hypothèses et opinions contenues dans ce document peuvent contenir des prédictions et ainsi contenir des risques et des incertitudes. Les résultats constatés et les développements peuvent différer substantiellement de ceux exprimés ou qui sont implicites dans les affirmations, hypothèses et opinions en fonction d’une variété de facteurs. Il ne peut y avoir de garantie que les résultats projetés, les projections ou les développements seront atteints. Aucune déclaration ou garantie explicite ou implicite n’est donnée par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quant à l’accomplissement ou le bien fondé, de toute projection, tout objectif, estimation, prévision, affirmations, hypothèses et opinions contenus dans ce document et nul ne doit s’y fier. Rien dans ce document est ou doit être considéré comme une promesse ou une garantie quant au futur.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Les informations figurant dans la présentation n’ont pas vocation à faire l’objet d’une mise à jour après la date apposée en première page. Par ailleurs, la remise de ce document n’entraîne en aucune manière une obligation implicite de quiconque de mise à jour des informations qui y figurent. </a:t>
            </a:r>
          </a:p>
          <a:p>
            <a:pPr algn="just" eaLnBrk="1" hangingPunct="1">
              <a:spcBef>
                <a:spcPct val="0"/>
              </a:spcBef>
              <a:buClrTx/>
              <a:buSzTx/>
              <a:buFontTx/>
              <a:buNone/>
            </a:pP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ne saurait être tenue pour responsable des pertes financières ou d’une quelconque décision prise sur le fondement des informations figurant dans ce document et n’assume aucune prestation de conseil, notamment en matière de services d’investissement.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En tout état de cause, il appartient à chaque destinataire de ce document de recueillir les avis internes et externes nécessaires ou souhaitables, y compris de la part de juristes, fiscalistes, comptables, conseillers financiers, ou tous autres spécialistes, pour procéder à une évaluation indépendante des informations contenues dans ce document afin d’en apprécier les mérites et les facteurs de risques.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En conséquence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décline toute responsabilité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 -en cas d’imprécision, inexactitude, erreur ou omission portant sur des informations disponibles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 pour tous dommages, directs et/ou indirects, quelles qu’en soient les causes, origines, nature ou conséquences, provoqués à raison de l’accès à ce document ;</a:t>
            </a:r>
          </a:p>
          <a:p>
            <a:pPr algn="just" eaLnBrk="1" hangingPunct="1">
              <a:spcBef>
                <a:spcPct val="0"/>
              </a:spcBef>
              <a:buClrTx/>
              <a:buSzTx/>
              <a:buFontTx/>
              <a:buNone/>
            </a:pPr>
            <a:r>
              <a:rPr lang="fr-FR" altLang="en-US" sz="700" dirty="0">
                <a:solidFill>
                  <a:srgbClr val="808080"/>
                </a:solidFill>
                <a:latin typeface="Arial" pitchFamily="34" charset="0"/>
                <a:cs typeface="Arial" pitchFamily="34" charset="0"/>
              </a:rPr>
              <a:t>- de décision prises sur la base d’une information contenue dans ce document et de l’utilisation qui pourrait en être faîte par des tiers non destinataire de ce document.</a:t>
            </a:r>
          </a:p>
          <a:p>
            <a:pPr algn="just" eaLnBrk="1" hangingPunct="1">
              <a:spcBef>
                <a:spcPct val="0"/>
              </a:spcBef>
              <a:buClrTx/>
              <a:buSzTx/>
              <a:buFontTx/>
              <a:buNone/>
            </a:pPr>
            <a:endParaRPr lang="fr-FR" altLang="en-US" sz="700" dirty="0">
              <a:solidFill>
                <a:srgbClr val="808080"/>
              </a:solidFill>
              <a:latin typeface="Arial" pitchFamily="34" charset="0"/>
              <a:cs typeface="Arial" pitchFamily="34" charset="0"/>
            </a:endParaRPr>
          </a:p>
          <a:p>
            <a:pPr algn="just" eaLnBrk="1" hangingPunct="1">
              <a:spcBef>
                <a:spcPct val="0"/>
              </a:spcBef>
              <a:buClrTx/>
              <a:buSzTx/>
              <a:buFontTx/>
              <a:buNone/>
            </a:pP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est agréée par l’Autorité de Contrôle Prudentiel  et de Résolution (ACPR) en France en qualité de Banque – prestataire de services d’investissements et soumise à sa supervision.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est réglementée par l’AMF (Autorité des Marchés Financiers) pour l’exercice des services d’investissements pour lesquels elle est agréée. </a:t>
            </a:r>
            <a:r>
              <a:rPr lang="fr-FR" altLang="en-US" sz="700" dirty="0" err="1">
                <a:solidFill>
                  <a:srgbClr val="808080"/>
                </a:solidFill>
                <a:latin typeface="Arial" pitchFamily="34" charset="0"/>
                <a:cs typeface="Arial" pitchFamily="34" charset="0"/>
              </a:rPr>
              <a:t>Natixis</a:t>
            </a:r>
            <a:r>
              <a:rPr lang="fr-FR" altLang="en-US" sz="700" dirty="0">
                <a:solidFill>
                  <a:srgbClr val="808080"/>
                </a:solidFill>
                <a:latin typeface="Arial" pitchFamily="34" charset="0"/>
                <a:cs typeface="Arial" pitchFamily="34" charset="0"/>
              </a:rPr>
              <a:t>  est supervisée par  la Banque Centrale Européenne (BCE).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5_Gestion privé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6_Gestion privé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7_Gestion privé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6739</Words>
  <Application>Microsoft Office PowerPoint</Application>
  <PresentationFormat>Affichage à l'écran (4:3)</PresentationFormat>
  <Paragraphs>469</Paragraphs>
  <Slides>32</Slides>
  <Notes>2</Notes>
  <HiddenSlides>0</HiddenSlides>
  <MMClips>0</MMClips>
  <ScaleCrop>false</ScaleCrop>
  <HeadingPairs>
    <vt:vector size="4" baseType="variant">
      <vt:variant>
        <vt:lpstr>Thème</vt:lpstr>
      </vt:variant>
      <vt:variant>
        <vt:i4>3</vt:i4>
      </vt:variant>
      <vt:variant>
        <vt:lpstr>Titres des diapositives</vt:lpstr>
      </vt:variant>
      <vt:variant>
        <vt:i4>32</vt:i4>
      </vt:variant>
    </vt:vector>
  </HeadingPairs>
  <TitlesOfParts>
    <vt:vector size="35" baseType="lpstr">
      <vt:lpstr>5_Gestion privée</vt:lpstr>
      <vt:lpstr>6_Gestion privée</vt:lpstr>
      <vt:lpstr>7_Gestion privée</vt:lpstr>
      <vt:lpstr>Présentation PowerPoint</vt:lpstr>
      <vt:lpstr>Parcours de commercialisation</vt:lpstr>
      <vt:lpstr>à retenir</vt:lpstr>
      <vt:lpstr>à retenir (suite)</vt:lpstr>
      <vt:lpstr>sommaire</vt:lpstr>
      <vt:lpstr>Partie 1 – indice Euro istoxx® 70 ewd5 (equal weight decrement 5%)</vt:lpstr>
      <vt:lpstr>description de l’indice</vt:lpstr>
      <vt:lpstr>description de l’indice</vt:lpstr>
      <vt:lpstr>Composition de l’Indice</vt:lpstr>
      <vt:lpstr>Diversification géographique  et sectorielle</vt:lpstr>
      <vt:lpstr>Performance historique</vt:lpstr>
      <vt:lpstr>Partie 2 MECANISME ET SCENARII  simulations historiques</vt:lpstr>
      <vt:lpstr>Mécanisme : un produit à « rendez-vous »</vt:lpstr>
      <vt:lpstr>scénario Défavorable</vt:lpstr>
      <vt:lpstr>scénario médian</vt:lpstr>
      <vt:lpstr>scénario favorable</vt:lpstr>
      <vt:lpstr>Simulations historiques</vt:lpstr>
      <vt:lpstr>Simulations historiques</vt:lpstr>
      <vt:lpstr>Partie 3 - Caractéristiques d’Helios Avril 2028</vt:lpstr>
      <vt:lpstr>Caractéristiques</vt:lpstr>
      <vt:lpstr>Caractéristiques</vt:lpstr>
      <vt:lpstr>Conflits d’intérêts potentiels</vt:lpstr>
      <vt:lpstr>Avantages/inconvénients</vt:lpstr>
      <vt:lpstr>facteurs de risques</vt:lpstr>
      <vt:lpstr>ANNEXES</vt:lpstr>
      <vt:lpstr>Comportement de la valeur de marché de l’instrument financier avant l’échéance (1/3)</vt:lpstr>
      <vt:lpstr>Comportement de la valeur de marché de l’instrument financier avant l’échéance (2/3)</vt:lpstr>
      <vt:lpstr>Comportement de la valeur de marché de l’instrument financier avant l’échéance (3/3)</vt:lpstr>
      <vt:lpstr>Éligibilité et souscriptions </vt:lpstr>
      <vt:lpstr>CONDITIONS SPÉCIFIQUES À L’INVESTISSEMENT DANS UN CONTRAT D’ASSURANCE VIE OU DE CAPITALISATION</vt:lpstr>
      <vt:lpstr>CONTACTS</vt:lpstr>
      <vt:lpstr>AVERtissement</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yollant</dc:creator>
  <cp:lastModifiedBy>TURIOT</cp:lastModifiedBy>
  <cp:revision>1391</cp:revision>
  <cp:lastPrinted>2017-07-19T08:43:47Z</cp:lastPrinted>
  <dcterms:created xsi:type="dcterms:W3CDTF">2009-10-22T07:53:31Z</dcterms:created>
  <dcterms:modified xsi:type="dcterms:W3CDTF">2018-01-09T16:37:07Z</dcterms:modified>
</cp:coreProperties>
</file>