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316" r:id="rId2"/>
    <p:sldId id="3584" r:id="rId3"/>
    <p:sldId id="3614" r:id="rId4"/>
    <p:sldId id="3582" r:id="rId5"/>
    <p:sldId id="2807" r:id="rId6"/>
    <p:sldId id="3587" r:id="rId7"/>
    <p:sldId id="3607" r:id="rId8"/>
    <p:sldId id="2788" r:id="rId9"/>
    <p:sldId id="2847" r:id="rId10"/>
    <p:sldId id="3589" r:id="rId11"/>
    <p:sldId id="3608" r:id="rId12"/>
    <p:sldId id="3603" r:id="rId13"/>
    <p:sldId id="3610" r:id="rId14"/>
    <p:sldId id="3618" r:id="rId15"/>
    <p:sldId id="3626" r:id="rId16"/>
    <p:sldId id="3628" r:id="rId17"/>
    <p:sldId id="3627" r:id="rId18"/>
    <p:sldId id="3629" r:id="rId19"/>
    <p:sldId id="3550" r:id="rId20"/>
    <p:sldId id="3609" r:id="rId21"/>
    <p:sldId id="3585" r:id="rId22"/>
    <p:sldId id="3613" r:id="rId23"/>
    <p:sldId id="3590" r:id="rId24"/>
    <p:sldId id="3617" r:id="rId25"/>
    <p:sldId id="3616" r:id="rId26"/>
    <p:sldId id="356" r:id="rId27"/>
    <p:sldId id="2880" r:id="rId28"/>
    <p:sldId id="258" r:id="rId29"/>
    <p:sldId id="260"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793" userDrawn="1">
          <p15:clr>
            <a:srgbClr val="A4A3A4"/>
          </p15:clr>
        </p15:guide>
        <p15:guide id="2" pos="5465" userDrawn="1">
          <p15:clr>
            <a:srgbClr val="A4A3A4"/>
          </p15:clr>
        </p15:guide>
        <p15:guide id="3" orient="horz">
          <p15:clr>
            <a:srgbClr val="A4A3A4"/>
          </p15:clr>
        </p15:guide>
        <p15:guide id="4" pos="5738" userDrawn="1">
          <p15:clr>
            <a:srgbClr val="A4A3A4"/>
          </p15:clr>
        </p15:guide>
        <p15:guide id="5" orient="horz" pos="663" userDrawn="1">
          <p15:clr>
            <a:srgbClr val="A4A3A4"/>
          </p15:clr>
        </p15:guide>
        <p15:guide id="6" pos="295" userDrawn="1">
          <p15:clr>
            <a:srgbClr val="A4A3A4"/>
          </p15:clr>
        </p15:guide>
        <p15:guide id="7" orient="horz" pos="845"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Charley Wattinne" initials="CW" lastIdx="1" clrIdx="17">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FBDCDD"/>
    <a:srgbClr val="7F7F7F"/>
    <a:srgbClr val="595959"/>
    <a:srgbClr val="FFFFFF"/>
    <a:srgbClr val="C00000"/>
    <a:srgbClr val="E9CCCD"/>
    <a:srgbClr val="E70705"/>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0F1B83-004F-476B-B3C3-BE65EAAF0D2E}" v="41" dt="2018-09-18T08:11:57.7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3907" autoAdjust="0"/>
  </p:normalViewPr>
  <p:slideViewPr>
    <p:cSldViewPr showGuides="1">
      <p:cViewPr varScale="1">
        <p:scale>
          <a:sx n="92" d="100"/>
          <a:sy n="92" d="100"/>
        </p:scale>
        <p:origin x="-1590" y="-102"/>
      </p:cViewPr>
      <p:guideLst>
        <p:guide orient="horz" pos="3793"/>
        <p:guide orient="horz"/>
        <p:guide orient="horz" pos="663"/>
        <p:guide orient="horz" pos="845"/>
        <p:guide pos="5465"/>
        <p:guide pos="5738"/>
        <p:guide pos="295"/>
      </p:guideLst>
    </p:cSldViewPr>
  </p:slideViewPr>
  <p:notesTextViewPr>
    <p:cViewPr>
      <p:scale>
        <a:sx n="66" d="100"/>
        <a:sy n="66" d="100"/>
      </p:scale>
      <p:origin x="0" y="0"/>
    </p:cViewPr>
  </p:notesTextViewPr>
  <p:notesViewPr>
    <p:cSldViewPr showGuides="1">
      <p:cViewPr varScale="1">
        <p:scale>
          <a:sx n="116" d="100"/>
          <a:sy n="116" d="100"/>
        </p:scale>
        <p:origin x="-499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ôme de Ladoucette" userId="9bf19133-d4d1-46a6-b1a2-3318d1036640" providerId="ADAL" clId="{2A0F1B83-004F-476B-B3C3-BE65EAAF0D2E}"/>
    <pc:docChg chg="undo custSel addSld delSld modSld">
      <pc:chgData name="Côme de Ladoucette" userId="9bf19133-d4d1-46a6-b1a2-3318d1036640" providerId="ADAL" clId="{2A0F1B83-004F-476B-B3C3-BE65EAAF0D2E}" dt="2018-09-18T08:11:57.747" v="26"/>
      <pc:docMkLst>
        <pc:docMk/>
      </pc:docMkLst>
      <pc:sldChg chg="modSp">
        <pc:chgData name="Côme de Ladoucette" userId="9bf19133-d4d1-46a6-b1a2-3318d1036640" providerId="ADAL" clId="{2A0F1B83-004F-476B-B3C3-BE65EAAF0D2E}" dt="2018-09-18T07:52:39.134" v="12" actId="1076"/>
        <pc:sldMkLst>
          <pc:docMk/>
          <pc:sldMk cId="1290633704" sldId="2847"/>
        </pc:sldMkLst>
        <pc:spChg chg="mod">
          <ac:chgData name="Côme de Ladoucette" userId="9bf19133-d4d1-46a6-b1a2-3318d1036640" providerId="ADAL" clId="{2A0F1B83-004F-476B-B3C3-BE65EAAF0D2E}" dt="2018-09-18T07:52:39.134" v="12" actId="1076"/>
          <ac:spMkLst>
            <pc:docMk/>
            <pc:sldMk cId="1290633704" sldId="2847"/>
            <ac:spMk id="44" creationId="{1A113026-8CD1-48F8-82C8-15A25493B090}"/>
          </ac:spMkLst>
        </pc:spChg>
      </pc:sldChg>
      <pc:sldChg chg="modSp">
        <pc:chgData name="Côme de Ladoucette" userId="9bf19133-d4d1-46a6-b1a2-3318d1036640" providerId="ADAL" clId="{2A0F1B83-004F-476B-B3C3-BE65EAAF0D2E}" dt="2018-09-17T15:11:40.719" v="1"/>
        <pc:sldMkLst>
          <pc:docMk/>
          <pc:sldMk cId="2502045806" sldId="3550"/>
        </pc:sldMkLst>
        <pc:graphicFrameChg chg="mod">
          <ac:chgData name="Côme de Ladoucette" userId="9bf19133-d4d1-46a6-b1a2-3318d1036640" providerId="ADAL" clId="{2A0F1B83-004F-476B-B3C3-BE65EAAF0D2E}" dt="2018-09-17T15:11:40.719" v="1"/>
          <ac:graphicFrameMkLst>
            <pc:docMk/>
            <pc:sldMk cId="2502045806" sldId="3550"/>
            <ac:graphicFrameMk id="12" creationId="{C52DE818-E8FA-4D33-B92A-E066A1E0B315}"/>
          </ac:graphicFrameMkLst>
        </pc:graphicFrameChg>
      </pc:sldChg>
      <pc:sldChg chg="addSp delSp modSp">
        <pc:chgData name="Côme de Ladoucette" userId="9bf19133-d4d1-46a6-b1a2-3318d1036640" providerId="ADAL" clId="{2A0F1B83-004F-476B-B3C3-BE65EAAF0D2E}" dt="2018-09-18T08:11:57.747" v="26"/>
        <pc:sldMkLst>
          <pc:docMk/>
          <pc:sldMk cId="818637293" sldId="3589"/>
        </pc:sldMkLst>
        <pc:spChg chg="mod">
          <ac:chgData name="Côme de Ladoucette" userId="9bf19133-d4d1-46a6-b1a2-3318d1036640" providerId="ADAL" clId="{2A0F1B83-004F-476B-B3C3-BE65EAAF0D2E}" dt="2018-09-18T08:10:25.661" v="23" actId="1076"/>
          <ac:spMkLst>
            <pc:docMk/>
            <pc:sldMk cId="818637293" sldId="3589"/>
            <ac:spMk id="64" creationId="{34DD6237-415A-4D3F-8485-EDCE2EC1B787}"/>
          </ac:spMkLst>
        </pc:spChg>
        <pc:picChg chg="mod">
          <ac:chgData name="Côme de Ladoucette" userId="9bf19133-d4d1-46a6-b1a2-3318d1036640" providerId="ADAL" clId="{2A0F1B83-004F-476B-B3C3-BE65EAAF0D2E}" dt="2018-09-18T08:06:51.497" v="17"/>
          <ac:picMkLst>
            <pc:docMk/>
            <pc:sldMk cId="818637293" sldId="3589"/>
            <ac:picMk id="6" creationId="{90C56C07-3518-4DA0-B7A3-0D14CC26AEE8}"/>
          </ac:picMkLst>
        </pc:picChg>
        <pc:picChg chg="mod">
          <ac:chgData name="Côme de Ladoucette" userId="9bf19133-d4d1-46a6-b1a2-3318d1036640" providerId="ADAL" clId="{2A0F1B83-004F-476B-B3C3-BE65EAAF0D2E}" dt="2018-09-18T08:11:57.747" v="26"/>
          <ac:picMkLst>
            <pc:docMk/>
            <pc:sldMk cId="818637293" sldId="3589"/>
            <ac:picMk id="57" creationId="{F128F6B8-FE0C-4CAF-8C5E-AB6D35D0E060}"/>
          </ac:picMkLst>
        </pc:picChg>
        <pc:picChg chg="mod">
          <ac:chgData name="Côme de Ladoucette" userId="9bf19133-d4d1-46a6-b1a2-3318d1036640" providerId="ADAL" clId="{2A0F1B83-004F-476B-B3C3-BE65EAAF0D2E}" dt="2018-09-18T08:11:22.765" v="25"/>
          <ac:picMkLst>
            <pc:docMk/>
            <pc:sldMk cId="818637293" sldId="3589"/>
            <ac:picMk id="87" creationId="{3A62D90C-759A-4A0B-985C-43A2253ED211}"/>
          </ac:picMkLst>
        </pc:picChg>
        <pc:picChg chg="del">
          <ac:chgData name="Côme de Ladoucette" userId="9bf19133-d4d1-46a6-b1a2-3318d1036640" providerId="ADAL" clId="{2A0F1B83-004F-476B-B3C3-BE65EAAF0D2E}" dt="2018-09-18T08:06:09.435" v="15" actId="478"/>
          <ac:picMkLst>
            <pc:docMk/>
            <pc:sldMk cId="818637293" sldId="3589"/>
            <ac:picMk id="91" creationId="{8F654947-88F4-4AA1-8E76-2806697A0184}"/>
          </ac:picMkLst>
        </pc:picChg>
        <pc:picChg chg="del">
          <ac:chgData name="Côme de Ladoucette" userId="9bf19133-d4d1-46a6-b1a2-3318d1036640" providerId="ADAL" clId="{2A0F1B83-004F-476B-B3C3-BE65EAAF0D2E}" dt="2018-09-18T08:06:09.435" v="15" actId="478"/>
          <ac:picMkLst>
            <pc:docMk/>
            <pc:sldMk cId="818637293" sldId="3589"/>
            <ac:picMk id="92" creationId="{703926E0-3430-4324-9230-A4AF9E105981}"/>
          </ac:picMkLst>
        </pc:picChg>
        <pc:picChg chg="add">
          <ac:chgData name="Côme de Ladoucette" userId="9bf19133-d4d1-46a6-b1a2-3318d1036640" providerId="ADAL" clId="{2A0F1B83-004F-476B-B3C3-BE65EAAF0D2E}" dt="2018-09-18T08:06:09.774" v="16"/>
          <ac:picMkLst>
            <pc:docMk/>
            <pc:sldMk cId="818637293" sldId="3589"/>
            <ac:picMk id="94" creationId="{4D56CF6D-6E1D-4CCC-92A1-7862D6F95691}"/>
          </ac:picMkLst>
        </pc:picChg>
        <pc:picChg chg="add">
          <ac:chgData name="Côme de Ladoucette" userId="9bf19133-d4d1-46a6-b1a2-3318d1036640" providerId="ADAL" clId="{2A0F1B83-004F-476B-B3C3-BE65EAAF0D2E}" dt="2018-09-18T08:06:09.774" v="16"/>
          <ac:picMkLst>
            <pc:docMk/>
            <pc:sldMk cId="818637293" sldId="3589"/>
            <ac:picMk id="99" creationId="{7D9A8EB4-7EBB-4A06-8A27-29F710F40690}"/>
          </ac:picMkLst>
        </pc:picChg>
        <pc:picChg chg="mod">
          <ac:chgData name="Côme de Ladoucette" userId="9bf19133-d4d1-46a6-b1a2-3318d1036640" providerId="ADAL" clId="{2A0F1B83-004F-476B-B3C3-BE65EAAF0D2E}" dt="2018-09-18T08:10:57.169" v="24"/>
          <ac:picMkLst>
            <pc:docMk/>
            <pc:sldMk cId="818637293" sldId="3589"/>
            <ac:picMk id="101" creationId="{C0737811-44B6-4B39-AEF6-90A45F032086}"/>
          </ac:picMkLst>
        </pc:picChg>
        <pc:picChg chg="mod">
          <ac:chgData name="Côme de Ladoucette" userId="9bf19133-d4d1-46a6-b1a2-3318d1036640" providerId="ADAL" clId="{2A0F1B83-004F-476B-B3C3-BE65EAAF0D2E}" dt="2018-09-18T08:09:45.581" v="21"/>
          <ac:picMkLst>
            <pc:docMk/>
            <pc:sldMk cId="818637293" sldId="3589"/>
            <ac:picMk id="103" creationId="{51B29468-5A18-4487-A230-CCB942F86F9A}"/>
          </ac:picMkLst>
        </pc:picChg>
        <pc:picChg chg="mod">
          <ac:chgData name="Côme de Ladoucette" userId="9bf19133-d4d1-46a6-b1a2-3318d1036640" providerId="ADAL" clId="{2A0F1B83-004F-476B-B3C3-BE65EAAF0D2E}" dt="2018-09-18T08:08:53.588" v="20"/>
          <ac:picMkLst>
            <pc:docMk/>
            <pc:sldMk cId="818637293" sldId="3589"/>
            <ac:picMk id="107" creationId="{11B69E47-EB3B-4FEB-8B05-8E58BFC05153}"/>
          </ac:picMkLst>
        </pc:picChg>
        <pc:picChg chg="mod">
          <ac:chgData name="Côme de Ladoucette" userId="9bf19133-d4d1-46a6-b1a2-3318d1036640" providerId="ADAL" clId="{2A0F1B83-004F-476B-B3C3-BE65EAAF0D2E}" dt="2018-09-18T08:08:23.778" v="19"/>
          <ac:picMkLst>
            <pc:docMk/>
            <pc:sldMk cId="818637293" sldId="3589"/>
            <ac:picMk id="119" creationId="{AF740CB7-E8BA-486C-8E9F-B78B64A0B90B}"/>
          </ac:picMkLst>
        </pc:picChg>
        <pc:picChg chg="mod">
          <ac:chgData name="Côme de Ladoucette" userId="9bf19133-d4d1-46a6-b1a2-3318d1036640" providerId="ADAL" clId="{2A0F1B83-004F-476B-B3C3-BE65EAAF0D2E}" dt="2018-09-18T08:07:30.550" v="18"/>
          <ac:picMkLst>
            <pc:docMk/>
            <pc:sldMk cId="818637293" sldId="3589"/>
            <ac:picMk id="121" creationId="{D8809699-92D4-411F-ABF2-2D858997F3D3}"/>
          </ac:picMkLst>
        </pc:picChg>
      </pc:sldChg>
      <pc:sldChg chg="addSp delSp modSp">
        <pc:chgData name="Côme de Ladoucette" userId="9bf19133-d4d1-46a6-b1a2-3318d1036640" providerId="ADAL" clId="{2A0F1B83-004F-476B-B3C3-BE65EAAF0D2E}" dt="2018-09-18T07:09:48.675" v="6" actId="20577"/>
        <pc:sldMkLst>
          <pc:docMk/>
          <pc:sldMk cId="1222222330" sldId="3626"/>
        </pc:sldMkLst>
        <pc:spChg chg="add del mod">
          <ac:chgData name="Côme de Ladoucette" userId="9bf19133-d4d1-46a6-b1a2-3318d1036640" providerId="ADAL" clId="{2A0F1B83-004F-476B-B3C3-BE65EAAF0D2E}" dt="2018-09-18T07:09:28.933" v="4" actId="478"/>
          <ac:spMkLst>
            <pc:docMk/>
            <pc:sldMk cId="1222222330" sldId="3626"/>
            <ac:spMk id="4" creationId="{FA90C804-7035-40CD-9FA6-80E959DA9ABC}"/>
          </ac:spMkLst>
        </pc:spChg>
        <pc:spChg chg="del">
          <ac:chgData name="Côme de Ladoucette" userId="9bf19133-d4d1-46a6-b1a2-3318d1036640" providerId="ADAL" clId="{2A0F1B83-004F-476B-B3C3-BE65EAAF0D2E}" dt="2018-09-18T07:09:23.827" v="2" actId="478"/>
          <ac:spMkLst>
            <pc:docMk/>
            <pc:sldMk cId="1222222330" sldId="3626"/>
            <ac:spMk id="8" creationId="{BB735141-C900-4161-8204-3F11CC433B48}"/>
          </ac:spMkLst>
        </pc:spChg>
        <pc:spChg chg="add">
          <ac:chgData name="Côme de Ladoucette" userId="9bf19133-d4d1-46a6-b1a2-3318d1036640" providerId="ADAL" clId="{2A0F1B83-004F-476B-B3C3-BE65EAAF0D2E}" dt="2018-09-18T07:09:24.242" v="3"/>
          <ac:spMkLst>
            <pc:docMk/>
            <pc:sldMk cId="1222222330" sldId="3626"/>
            <ac:spMk id="9" creationId="{ACCEB064-C219-48E1-89CB-F2194213C7EC}"/>
          </ac:spMkLst>
        </pc:spChg>
        <pc:spChg chg="add mod">
          <ac:chgData name="Côme de Ladoucette" userId="9bf19133-d4d1-46a6-b1a2-3318d1036640" providerId="ADAL" clId="{2A0F1B83-004F-476B-B3C3-BE65EAAF0D2E}" dt="2018-09-18T07:09:48.675" v="6" actId="20577"/>
          <ac:spMkLst>
            <pc:docMk/>
            <pc:sldMk cId="1222222330" sldId="3626"/>
            <ac:spMk id="10" creationId="{AD583A61-7F07-4E6F-81AA-7E256526136B}"/>
          </ac:spMkLst>
        </pc:spChg>
        <pc:spChg chg="del">
          <ac:chgData name="Côme de Ladoucette" userId="9bf19133-d4d1-46a6-b1a2-3318d1036640" providerId="ADAL" clId="{2A0F1B83-004F-476B-B3C3-BE65EAAF0D2E}" dt="2018-09-18T07:09:23.827" v="2" actId="478"/>
          <ac:spMkLst>
            <pc:docMk/>
            <pc:sldMk cId="1222222330" sldId="3626"/>
            <ac:spMk id="11" creationId="{4DDBDE94-7DFA-442A-A76C-1C438BA0EFE7}"/>
          </ac:spMkLst>
        </pc:spChg>
      </pc:sldChg>
      <pc:sldChg chg="modSp add del">
        <pc:chgData name="Côme de Ladoucette" userId="9bf19133-d4d1-46a6-b1a2-3318d1036640" providerId="ADAL" clId="{2A0F1B83-004F-476B-B3C3-BE65EAAF0D2E}" dt="2018-09-18T07:57:00.989" v="13" actId="2696"/>
        <pc:sldMkLst>
          <pc:docMk/>
          <pc:sldMk cId="1923012182" sldId="3630"/>
        </pc:sldMkLst>
        <pc:spChg chg="mod">
          <ac:chgData name="Côme de Ladoucette" userId="9bf19133-d4d1-46a6-b1a2-3318d1036640" providerId="ADAL" clId="{2A0F1B83-004F-476B-B3C3-BE65EAAF0D2E}" dt="2018-09-18T07:46:43.625" v="10" actId="948"/>
          <ac:spMkLst>
            <pc:docMk/>
            <pc:sldMk cId="1923012182" sldId="3630"/>
            <ac:spMk id="2" creationId="{BFCBC07C-5325-4D0E-B64A-A28088BC7AA0}"/>
          </ac:spMkLst>
        </pc:spChg>
      </pc:sldChg>
      <pc:sldChg chg="add del">
        <pc:chgData name="Côme de Ladoucette" userId="9bf19133-d4d1-46a6-b1a2-3318d1036640" providerId="ADAL" clId="{2A0F1B83-004F-476B-B3C3-BE65EAAF0D2E}" dt="2018-09-18T07:57:01.005" v="14" actId="2696"/>
        <pc:sldMkLst>
          <pc:docMk/>
          <pc:sldMk cId="2308460313" sldId="3631"/>
        </pc:sldMkLst>
      </pc:sldChg>
    </pc:docChg>
  </pc:docChgLst>
  <pc:docChgLst>
    <pc:chgData name="Côme de Ladoucette" userId="9bf19133-d4d1-46a6-b1a2-3318d1036640" providerId="ADAL" clId="{D96C982B-E229-438A-8B51-7AB07513D7A7}"/>
    <pc:docChg chg="custSel delSld modSld">
      <pc:chgData name="Côme de Ladoucette" userId="9bf19133-d4d1-46a6-b1a2-3318d1036640" providerId="ADAL" clId="{D96C982B-E229-438A-8B51-7AB07513D7A7}" dt="2018-09-17T14:41:53.707" v="11" actId="478"/>
      <pc:docMkLst>
        <pc:docMk/>
      </pc:docMkLst>
      <pc:sldChg chg="del">
        <pc:chgData name="Côme de Ladoucette" userId="9bf19133-d4d1-46a6-b1a2-3318d1036640" providerId="ADAL" clId="{D96C982B-E229-438A-8B51-7AB07513D7A7}" dt="2018-09-17T14:41:31.622" v="0" actId="2696"/>
        <pc:sldMkLst>
          <pc:docMk/>
          <pc:sldMk cId="282955147" sldId="3567"/>
        </pc:sldMkLst>
      </pc:sldChg>
      <pc:sldChg chg="delSp">
        <pc:chgData name="Côme de Ladoucette" userId="9bf19133-d4d1-46a6-b1a2-3318d1036640" providerId="ADAL" clId="{D96C982B-E229-438A-8B51-7AB07513D7A7}" dt="2018-09-17T14:41:34.375" v="1" actId="478"/>
        <pc:sldMkLst>
          <pc:docMk/>
          <pc:sldMk cId="3216728207" sldId="3603"/>
        </pc:sldMkLst>
        <pc:spChg chg="del">
          <ac:chgData name="Côme de Ladoucette" userId="9bf19133-d4d1-46a6-b1a2-3318d1036640" providerId="ADAL" clId="{D96C982B-E229-438A-8B51-7AB07513D7A7}" dt="2018-09-17T14:41:34.375" v="1" actId="478"/>
          <ac:spMkLst>
            <pc:docMk/>
            <pc:sldMk cId="3216728207" sldId="3603"/>
            <ac:spMk id="50" creationId="{90D1672D-ACE4-4541-85DB-7E76638D7EAB}"/>
          </ac:spMkLst>
        </pc:spChg>
      </pc:sldChg>
      <pc:sldChg chg="del">
        <pc:chgData name="Côme de Ladoucette" userId="9bf19133-d4d1-46a6-b1a2-3318d1036640" providerId="ADAL" clId="{D96C982B-E229-438A-8B51-7AB07513D7A7}" dt="2018-09-17T14:41:42.980" v="2" actId="2696"/>
        <pc:sldMkLst>
          <pc:docMk/>
          <pc:sldMk cId="2183293725" sldId="3619"/>
        </pc:sldMkLst>
      </pc:sldChg>
      <pc:sldChg chg="del">
        <pc:chgData name="Côme de Ladoucette" userId="9bf19133-d4d1-46a6-b1a2-3318d1036640" providerId="ADAL" clId="{D96C982B-E229-438A-8B51-7AB07513D7A7}" dt="2018-09-17T14:41:43.827" v="3" actId="2696"/>
        <pc:sldMkLst>
          <pc:docMk/>
          <pc:sldMk cId="3393974013" sldId="3620"/>
        </pc:sldMkLst>
      </pc:sldChg>
      <pc:sldChg chg="del">
        <pc:chgData name="Côme de Ladoucette" userId="9bf19133-d4d1-46a6-b1a2-3318d1036640" providerId="ADAL" clId="{D96C982B-E229-438A-8B51-7AB07513D7A7}" dt="2018-09-17T14:41:44.474" v="4" actId="2696"/>
        <pc:sldMkLst>
          <pc:docMk/>
          <pc:sldMk cId="2700011207" sldId="3621"/>
        </pc:sldMkLst>
      </pc:sldChg>
      <pc:sldChg chg="del">
        <pc:chgData name="Côme de Ladoucette" userId="9bf19133-d4d1-46a6-b1a2-3318d1036640" providerId="ADAL" clId="{D96C982B-E229-438A-8B51-7AB07513D7A7}" dt="2018-09-17T14:41:45.030" v="5" actId="2696"/>
        <pc:sldMkLst>
          <pc:docMk/>
          <pc:sldMk cId="1950351589" sldId="3622"/>
        </pc:sldMkLst>
      </pc:sldChg>
      <pc:sldChg chg="del">
        <pc:chgData name="Côme de Ladoucette" userId="9bf19133-d4d1-46a6-b1a2-3318d1036640" providerId="ADAL" clId="{D96C982B-E229-438A-8B51-7AB07513D7A7}" dt="2018-09-17T14:41:45.685" v="6" actId="2696"/>
        <pc:sldMkLst>
          <pc:docMk/>
          <pc:sldMk cId="4205513744" sldId="3623"/>
        </pc:sldMkLst>
      </pc:sldChg>
      <pc:sldChg chg="del">
        <pc:chgData name="Côme de Ladoucette" userId="9bf19133-d4d1-46a6-b1a2-3318d1036640" providerId="ADAL" clId="{D96C982B-E229-438A-8B51-7AB07513D7A7}" dt="2018-09-17T14:41:46.232" v="7" actId="2696"/>
        <pc:sldMkLst>
          <pc:docMk/>
          <pc:sldMk cId="3972465735" sldId="3624"/>
        </pc:sldMkLst>
      </pc:sldChg>
      <pc:sldChg chg="del">
        <pc:chgData name="Côme de Ladoucette" userId="9bf19133-d4d1-46a6-b1a2-3318d1036640" providerId="ADAL" clId="{D96C982B-E229-438A-8B51-7AB07513D7A7}" dt="2018-09-17T14:41:46.907" v="8" actId="2696"/>
        <pc:sldMkLst>
          <pc:docMk/>
          <pc:sldMk cId="1634724699" sldId="3625"/>
        </pc:sldMkLst>
      </pc:sldChg>
      <pc:sldChg chg="delSp">
        <pc:chgData name="Côme de Ladoucette" userId="9bf19133-d4d1-46a6-b1a2-3318d1036640" providerId="ADAL" clId="{D96C982B-E229-438A-8B51-7AB07513D7A7}" dt="2018-09-17T14:41:50.326" v="9" actId="478"/>
        <pc:sldMkLst>
          <pc:docMk/>
          <pc:sldMk cId="1222222330" sldId="3626"/>
        </pc:sldMkLst>
        <pc:spChg chg="del">
          <ac:chgData name="Côme de Ladoucette" userId="9bf19133-d4d1-46a6-b1a2-3318d1036640" providerId="ADAL" clId="{D96C982B-E229-438A-8B51-7AB07513D7A7}" dt="2018-09-17T14:41:50.326" v="9" actId="478"/>
          <ac:spMkLst>
            <pc:docMk/>
            <pc:sldMk cId="1222222330" sldId="3626"/>
            <ac:spMk id="4" creationId="{8DD1ED0D-3FBB-4F35-B6FA-B219DFCD7434}"/>
          </ac:spMkLst>
        </pc:spChg>
      </pc:sldChg>
      <pc:sldChg chg="delSp">
        <pc:chgData name="Côme de Ladoucette" userId="9bf19133-d4d1-46a6-b1a2-3318d1036640" providerId="ADAL" clId="{D96C982B-E229-438A-8B51-7AB07513D7A7}" dt="2018-09-17T14:41:53.707" v="11" actId="478"/>
        <pc:sldMkLst>
          <pc:docMk/>
          <pc:sldMk cId="2513520296" sldId="3627"/>
        </pc:sldMkLst>
        <pc:spChg chg="del">
          <ac:chgData name="Côme de Ladoucette" userId="9bf19133-d4d1-46a6-b1a2-3318d1036640" providerId="ADAL" clId="{D96C982B-E229-438A-8B51-7AB07513D7A7}" dt="2018-09-17T14:41:53.707" v="11" actId="478"/>
          <ac:spMkLst>
            <pc:docMk/>
            <pc:sldMk cId="2513520296" sldId="3627"/>
            <ac:spMk id="12" creationId="{4747FF45-8500-45D7-85C6-2BCC3315AF99}"/>
          </ac:spMkLst>
        </pc:spChg>
      </pc:sldChg>
      <pc:sldChg chg="delSp">
        <pc:chgData name="Côme de Ladoucette" userId="9bf19133-d4d1-46a6-b1a2-3318d1036640" providerId="ADAL" clId="{D96C982B-E229-438A-8B51-7AB07513D7A7}" dt="2018-09-17T14:41:51.942" v="10" actId="478"/>
        <pc:sldMkLst>
          <pc:docMk/>
          <pc:sldMk cId="966573697" sldId="3628"/>
        </pc:sldMkLst>
        <pc:spChg chg="del">
          <ac:chgData name="Côme de Ladoucette" userId="9bf19133-d4d1-46a6-b1a2-3318d1036640" providerId="ADAL" clId="{D96C982B-E229-438A-8B51-7AB07513D7A7}" dt="2018-09-17T14:41:51.942" v="10" actId="478"/>
          <ac:spMkLst>
            <pc:docMk/>
            <pc:sldMk cId="966573697" sldId="3628"/>
            <ac:spMk id="6" creationId="{CAD50110-5242-4C4D-A629-F529800B15E7}"/>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18/09/2018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18/09/2018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5</a:t>
            </a:fld>
            <a:endParaRPr lang="fr-FR" dirty="0"/>
          </a:p>
        </p:txBody>
      </p:sp>
    </p:spTree>
    <p:extLst>
      <p:ext uri="{BB962C8B-B14F-4D97-AF65-F5344CB8AC3E}">
        <p14:creationId xmlns:p14="http://schemas.microsoft.com/office/powerpoint/2010/main" val="184391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b="1" kern="1200" dirty="0">
                <a:solidFill>
                  <a:schemeClr val="tx1">
                    <a:lumMod val="75000"/>
                    <a:lumOff val="25000"/>
                  </a:schemeClr>
                </a:solidFill>
                <a:latin typeface="+mn-lt"/>
                <a:ea typeface="Times New Roman"/>
                <a:cs typeface="+mn-cs"/>
              </a:rPr>
              <a:t>1. Devenir une banque de référence sur l’ensemble des marchés du territoire, et développer l’activité sur les pays frontaliers</a:t>
            </a:r>
            <a:endParaRPr lang="fr-FR" sz="1200" b="1" kern="1200" dirty="0">
              <a:solidFill>
                <a:schemeClr val="tx1">
                  <a:lumMod val="75000"/>
                  <a:lumOff val="25000"/>
                </a:schemeClr>
              </a:solidFill>
              <a:latin typeface="+mn-lt"/>
              <a:ea typeface="Times New Roman"/>
              <a:cs typeface="+mn-cs"/>
            </a:endParaRPr>
          </a:p>
          <a:p>
            <a:pPr>
              <a:lnSpc>
                <a:spcPts val="1300"/>
              </a:lnSpc>
              <a:buFont typeface="Wingdings" panose="05000000000000000000" pitchFamily="2" charset="2"/>
              <a:buChar char="§"/>
              <a:defRPr/>
            </a:pPr>
            <a:r>
              <a:rPr lang="fr-FR" sz="1200" dirty="0">
                <a:ea typeface="Times New Roman"/>
              </a:rPr>
              <a:t>Développer</a:t>
            </a:r>
            <a:r>
              <a:rPr lang="fr-FR" sz="1200" b="1" dirty="0">
                <a:ea typeface="Times New Roman"/>
              </a:rPr>
              <a:t> un modèle de conquête basé sur l’innovation, au service de nos sociétaires, nos clients et nos territoires, </a:t>
            </a:r>
            <a:r>
              <a:rPr lang="fr-FR" sz="1200" dirty="0">
                <a:ea typeface="Times New Roman"/>
              </a:rPr>
              <a:t>dans le respect de nos valeurs</a:t>
            </a:r>
          </a:p>
          <a:p>
            <a:pPr>
              <a:lnSpc>
                <a:spcPts val="1300"/>
              </a:lnSpc>
              <a:buFont typeface="Wingdings" panose="05000000000000000000" pitchFamily="2" charset="2"/>
              <a:buChar char="§"/>
              <a:defRPr/>
            </a:pPr>
            <a:r>
              <a:rPr lang="fr-FR" sz="1200" b="1" dirty="0">
                <a:ea typeface="Times New Roman"/>
              </a:rPr>
              <a:t>Développer notre offre de service auprès des transfrontaliers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2. </a:t>
            </a:r>
            <a:r>
              <a:rPr lang="fr-FR" sz="1200" b="1" kern="1200" dirty="0">
                <a:solidFill>
                  <a:schemeClr val="tx1">
                    <a:lumMod val="75000"/>
                    <a:lumOff val="25000"/>
                  </a:schemeClr>
                </a:solidFill>
                <a:latin typeface="+mn-lt"/>
                <a:ea typeface="Times New Roman"/>
                <a:cs typeface="+mn-cs"/>
              </a:rPr>
              <a:t>Adapter le modèle de relation</a:t>
            </a:r>
          </a:p>
          <a:p>
            <a:pPr>
              <a:lnSpc>
                <a:spcPts val="1300"/>
              </a:lnSpc>
              <a:spcBef>
                <a:spcPts val="300"/>
              </a:spcBef>
              <a:buFont typeface="Wingdings" panose="05000000000000000000" pitchFamily="2" charset="2"/>
              <a:buChar char="§"/>
            </a:pPr>
            <a:r>
              <a:rPr lang="fr-FR" sz="1050" dirty="0">
                <a:ea typeface="Times New Roman"/>
              </a:rPr>
              <a:t>Offrir à nos clients un mode de </a:t>
            </a:r>
            <a:r>
              <a:rPr lang="fr-FR" sz="1050" b="1" dirty="0">
                <a:ea typeface="Times New Roman"/>
              </a:rPr>
              <a:t>relation personnalisée </a:t>
            </a:r>
            <a:r>
              <a:rPr lang="fr-FR" sz="1050" dirty="0">
                <a:ea typeface="Times New Roman"/>
              </a:rPr>
              <a:t>:</a:t>
            </a:r>
          </a:p>
          <a:p>
            <a:pPr lvl="1">
              <a:lnSpc>
                <a:spcPts val="1100"/>
              </a:lnSpc>
              <a:spcBef>
                <a:spcPts val="300"/>
              </a:spcBef>
              <a:buFont typeface="Century Gothic" panose="020B0502020202020204" pitchFamily="34" charset="0"/>
              <a:buChar char="–"/>
            </a:pPr>
            <a:r>
              <a:rPr lang="fr-FR" sz="1000" dirty="0">
                <a:ea typeface="Times New Roman"/>
              </a:rPr>
              <a:t>Une </a:t>
            </a:r>
            <a:r>
              <a:rPr lang="fr-FR" sz="1000" b="1" dirty="0">
                <a:ea typeface="Times New Roman"/>
              </a:rPr>
              <a:t>expertise renforcée sur les segments à fort enjeu</a:t>
            </a:r>
          </a:p>
          <a:p>
            <a:pPr lvl="1">
              <a:lnSpc>
                <a:spcPts val="1100"/>
              </a:lnSpc>
              <a:spcBef>
                <a:spcPts val="300"/>
              </a:spcBef>
              <a:buFont typeface="Century Gothic" panose="020B0502020202020204" pitchFamily="34" charset="0"/>
              <a:buChar char="–"/>
            </a:pPr>
            <a:r>
              <a:rPr lang="fr-FR" sz="1000" dirty="0">
                <a:ea typeface="Times New Roman"/>
              </a:rPr>
              <a:t>Des </a:t>
            </a:r>
            <a:r>
              <a:rPr lang="fr-FR" sz="1000" b="1" dirty="0">
                <a:ea typeface="Times New Roman"/>
              </a:rPr>
              <a:t>modèles de relation adaptés aux besoins de chaque client </a:t>
            </a:r>
          </a:p>
          <a:p>
            <a:pPr lvl="1">
              <a:lnSpc>
                <a:spcPts val="1100"/>
              </a:lnSpc>
              <a:spcBef>
                <a:spcPts val="300"/>
              </a:spcBef>
              <a:buFont typeface="Century Gothic" panose="020B0502020202020204" pitchFamily="34" charset="0"/>
              <a:buChar char="–"/>
            </a:pPr>
            <a:r>
              <a:rPr lang="fr-FR" sz="1000" dirty="0">
                <a:ea typeface="Times New Roman"/>
              </a:rPr>
              <a:t>Accompagner nos clients dans </a:t>
            </a:r>
            <a:r>
              <a:rPr lang="fr-FR" sz="1000" b="1" dirty="0">
                <a:ea typeface="Times New Roman"/>
              </a:rPr>
              <a:t>les moments-clés</a:t>
            </a:r>
          </a:p>
          <a:p>
            <a:pPr>
              <a:lnSpc>
                <a:spcPts val="1300"/>
              </a:lnSpc>
              <a:spcBef>
                <a:spcPts val="300"/>
              </a:spcBef>
              <a:buFont typeface="Wingdings" panose="05000000000000000000" pitchFamily="2" charset="2"/>
              <a:buChar char="§"/>
            </a:pPr>
            <a:r>
              <a:rPr lang="fr-FR" sz="1050" dirty="0" err="1">
                <a:ea typeface="Times New Roman"/>
              </a:rPr>
              <a:t>Etre</a:t>
            </a:r>
            <a:r>
              <a:rPr lang="fr-FR" sz="1050" dirty="0">
                <a:ea typeface="Times New Roman"/>
              </a:rPr>
              <a:t> une </a:t>
            </a:r>
            <a:r>
              <a:rPr lang="fr-FR" sz="1050" b="1" dirty="0">
                <a:ea typeface="Times New Roman"/>
              </a:rPr>
              <a:t>banque accessible, plus simple, qui place l’expérience client au cœur de son modèle relationnel </a:t>
            </a:r>
            <a:r>
              <a:rPr lang="fr-FR" sz="1050" dirty="0">
                <a:ea typeface="Times New Roman"/>
              </a:rPr>
              <a:t>:</a:t>
            </a:r>
          </a:p>
          <a:p>
            <a:pPr lvl="1">
              <a:lnSpc>
                <a:spcPts val="1100"/>
              </a:lnSpc>
              <a:spcBef>
                <a:spcPts val="300"/>
              </a:spcBef>
              <a:buFont typeface="Century Gothic" panose="020B0502020202020204" pitchFamily="34" charset="0"/>
              <a:buChar char="–"/>
            </a:pPr>
            <a:r>
              <a:rPr lang="fr-FR" sz="1000" dirty="0">
                <a:ea typeface="Times New Roman"/>
              </a:rPr>
              <a:t>Exploiter toutes les </a:t>
            </a:r>
            <a:r>
              <a:rPr lang="fr-FR" sz="1000" b="1" dirty="0">
                <a:ea typeface="Times New Roman"/>
              </a:rPr>
              <a:t>opportunités de notre réseau physique </a:t>
            </a:r>
            <a:r>
              <a:rPr lang="fr-FR" sz="1000" dirty="0">
                <a:ea typeface="Times New Roman"/>
              </a:rPr>
              <a:t>et du </a:t>
            </a:r>
            <a:r>
              <a:rPr lang="fr-FR" sz="1000" b="1" dirty="0">
                <a:ea typeface="Times New Roman"/>
              </a:rPr>
              <a:t>digital</a:t>
            </a:r>
          </a:p>
          <a:p>
            <a:pPr lvl="1">
              <a:lnSpc>
                <a:spcPts val="1100"/>
              </a:lnSpc>
              <a:spcBef>
                <a:spcPts val="300"/>
              </a:spcBef>
              <a:buFont typeface="Century Gothic" panose="020B0502020202020204" pitchFamily="34" charset="0"/>
              <a:buChar char="–"/>
            </a:pPr>
            <a:r>
              <a:rPr lang="fr-FR" sz="1000" dirty="0">
                <a:ea typeface="Times New Roman"/>
              </a:rPr>
              <a:t>Offrir à nos clients le </a:t>
            </a:r>
            <a:r>
              <a:rPr lang="fr-FR" sz="1000" b="1" dirty="0">
                <a:ea typeface="Times New Roman"/>
              </a:rPr>
              <a:t>choix des canaux </a:t>
            </a:r>
            <a:r>
              <a:rPr lang="fr-FR" sz="1000" dirty="0">
                <a:ea typeface="Times New Roman"/>
              </a:rPr>
              <a:t>par lesquels ils entrent en relation avec la banque</a:t>
            </a:r>
          </a:p>
          <a:p>
            <a:pPr lvl="1">
              <a:lnSpc>
                <a:spcPts val="1100"/>
              </a:lnSpc>
              <a:spcBef>
                <a:spcPts val="300"/>
              </a:spcBef>
              <a:buFont typeface="Century Gothic" panose="020B0502020202020204" pitchFamily="34" charset="0"/>
              <a:buChar char="–"/>
            </a:pPr>
            <a:r>
              <a:rPr lang="fr-FR" sz="1000" dirty="0">
                <a:ea typeface="Times New Roman"/>
              </a:rPr>
              <a:t>Proposer des </a:t>
            </a:r>
            <a:r>
              <a:rPr lang="fr-FR" sz="1000" b="1" dirty="0">
                <a:ea typeface="Times New Roman"/>
              </a:rPr>
              <a:t>parcours simplifiés, digitalisés et socialisés</a:t>
            </a:r>
          </a:p>
          <a:p>
            <a:endParaRPr lang="fr-FR" dirty="0"/>
          </a:p>
          <a:p>
            <a:pPr algn="l">
              <a:defRPr/>
            </a:pPr>
            <a:r>
              <a:rPr lang="fr-FR" sz="1200" b="1" kern="1200" dirty="0">
                <a:solidFill>
                  <a:schemeClr val="tx1">
                    <a:lumMod val="75000"/>
                    <a:lumOff val="25000"/>
                  </a:schemeClr>
                </a:solidFill>
                <a:latin typeface="+mn-lt"/>
                <a:ea typeface="Times New Roman"/>
                <a:cs typeface="+mn-cs"/>
              </a:rPr>
              <a:t>3. </a:t>
            </a:r>
            <a:r>
              <a:rPr lang="fr-FR" sz="1200" b="1" kern="1200" dirty="0" err="1">
                <a:solidFill>
                  <a:schemeClr val="tx1">
                    <a:lumMod val="75000"/>
                    <a:lumOff val="25000"/>
                  </a:schemeClr>
                </a:solidFill>
                <a:latin typeface="+mn-lt"/>
                <a:ea typeface="Times New Roman"/>
                <a:cs typeface="+mn-cs"/>
              </a:rPr>
              <a:t>Etre</a:t>
            </a:r>
            <a:r>
              <a:rPr lang="fr-FR" sz="1200" b="1" kern="1200" dirty="0">
                <a:solidFill>
                  <a:schemeClr val="tx1">
                    <a:lumMod val="75000"/>
                    <a:lumOff val="25000"/>
                  </a:schemeClr>
                </a:solidFill>
                <a:latin typeface="+mn-lt"/>
                <a:ea typeface="Times New Roman"/>
                <a:cs typeface="+mn-cs"/>
              </a:rPr>
              <a:t> leader de la satisfaction client dans la banque de détail</a:t>
            </a:r>
          </a:p>
          <a:p>
            <a:pPr>
              <a:lnSpc>
                <a:spcPts val="1300"/>
              </a:lnSpc>
              <a:spcBef>
                <a:spcPts val="300"/>
              </a:spcBef>
              <a:buFont typeface="Wingdings" panose="05000000000000000000" pitchFamily="2" charset="2"/>
              <a:buChar char="§"/>
            </a:pPr>
            <a:r>
              <a:rPr lang="fr-FR" sz="1050" dirty="0">
                <a:ea typeface="Times New Roman"/>
              </a:rPr>
              <a:t>Offrir une qualité de service, de conseil et d’écoute irréprochables</a:t>
            </a:r>
          </a:p>
          <a:p>
            <a:pPr>
              <a:lnSpc>
                <a:spcPts val="1300"/>
              </a:lnSpc>
              <a:spcBef>
                <a:spcPts val="300"/>
              </a:spcBef>
              <a:buFont typeface="Wingdings" panose="05000000000000000000" pitchFamily="2" charset="2"/>
              <a:buChar char="§"/>
            </a:pPr>
            <a:r>
              <a:rPr lang="fr-FR" sz="1050" dirty="0">
                <a:ea typeface="Times New Roman"/>
              </a:rPr>
              <a:t>Garantir une </a:t>
            </a:r>
            <a:r>
              <a:rPr lang="fr-FR" sz="1050" b="1" dirty="0">
                <a:ea typeface="Times New Roman"/>
              </a:rPr>
              <a:t>excellence </a:t>
            </a:r>
          </a:p>
          <a:p>
            <a:pPr lvl="1">
              <a:lnSpc>
                <a:spcPts val="1300"/>
              </a:lnSpc>
              <a:spcBef>
                <a:spcPts val="300"/>
              </a:spcBef>
              <a:buFont typeface="Century Gothic" panose="020B0502020202020204" pitchFamily="34" charset="0"/>
              <a:buChar char="–"/>
            </a:pPr>
            <a:r>
              <a:rPr lang="fr-FR" sz="1000" b="1" dirty="0"/>
              <a:t>opérationnelle</a:t>
            </a:r>
            <a:r>
              <a:rPr lang="fr-FR" sz="1000" dirty="0"/>
              <a:t> pour tous nos clients avec une réactivité forte aux demandes</a:t>
            </a:r>
          </a:p>
          <a:p>
            <a:pPr lvl="1">
              <a:lnSpc>
                <a:spcPts val="1300"/>
              </a:lnSpc>
              <a:spcBef>
                <a:spcPts val="300"/>
              </a:spcBef>
              <a:buFont typeface="Century Gothic" panose="020B0502020202020204" pitchFamily="34" charset="0"/>
              <a:buChar char="–"/>
            </a:pPr>
            <a:r>
              <a:rPr lang="fr-FR" sz="1000" b="1" dirty="0"/>
              <a:t>relationnelle</a:t>
            </a:r>
            <a:r>
              <a:rPr lang="fr-FR" sz="1000" dirty="0"/>
              <a:t> avec une hausse de la satisfaction, de la recommandation et de la fidélité client</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4. </a:t>
            </a:r>
            <a:r>
              <a:rPr lang="fr-FR" sz="1200" b="1" kern="1200" dirty="0">
                <a:solidFill>
                  <a:schemeClr val="tx1">
                    <a:lumMod val="75000"/>
                    <a:lumOff val="25000"/>
                  </a:schemeClr>
                </a:solidFill>
                <a:latin typeface="+mn-lt"/>
                <a:ea typeface="Times New Roman"/>
                <a:cs typeface="+mn-cs"/>
              </a:rPr>
              <a:t>Renforcer l’efficacité de notre développement</a:t>
            </a:r>
            <a:endParaRPr lang="fr-FR" b="1" dirty="0"/>
          </a:p>
          <a:p>
            <a:pPr>
              <a:lnSpc>
                <a:spcPts val="1300"/>
              </a:lnSpc>
              <a:spcBef>
                <a:spcPts val="300"/>
              </a:spcBef>
              <a:buFont typeface="Wingdings" panose="05000000000000000000" pitchFamily="2" charset="2"/>
              <a:buChar char="§"/>
            </a:pPr>
            <a:r>
              <a:rPr lang="fr-FR" sz="1200" dirty="0">
                <a:ea typeface="Times New Roman"/>
              </a:rPr>
              <a:t>Allouer nos ressources </a:t>
            </a:r>
            <a:r>
              <a:rPr lang="fr-FR" sz="1200" b="1" dirty="0">
                <a:ea typeface="Times New Roman"/>
              </a:rPr>
              <a:t>en fonction des PNB et potentiel par segment</a:t>
            </a:r>
          </a:p>
          <a:p>
            <a:pPr>
              <a:lnSpc>
                <a:spcPts val="1300"/>
              </a:lnSpc>
              <a:spcBef>
                <a:spcPts val="300"/>
              </a:spcBef>
              <a:buFont typeface="Wingdings" panose="05000000000000000000" pitchFamily="2" charset="2"/>
              <a:buChar char="§"/>
            </a:pPr>
            <a:r>
              <a:rPr lang="fr-FR" sz="1200" dirty="0">
                <a:ea typeface="Times New Roman"/>
              </a:rPr>
              <a:t>Développer la </a:t>
            </a:r>
            <a:r>
              <a:rPr lang="fr-FR" sz="1200" b="1" dirty="0">
                <a:ea typeface="Times New Roman"/>
              </a:rPr>
              <a:t>distribution par les canaux digitaux et la proactivité digitale (évolution du CRM et marketing digital) et augmenter les ventes à distance</a:t>
            </a:r>
          </a:p>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6</a:t>
            </a:fld>
            <a:endParaRPr lang="fr-FR"/>
          </a:p>
        </p:txBody>
      </p:sp>
    </p:spTree>
    <p:extLst>
      <p:ext uri="{BB962C8B-B14F-4D97-AF65-F5344CB8AC3E}">
        <p14:creationId xmlns:p14="http://schemas.microsoft.com/office/powerpoint/2010/main" val="308382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7</a:t>
            </a:fld>
            <a:endParaRPr lang="fr-FR" dirty="0"/>
          </a:p>
        </p:txBody>
      </p:sp>
    </p:spTree>
    <p:extLst>
      <p:ext uri="{BB962C8B-B14F-4D97-AF65-F5344CB8AC3E}">
        <p14:creationId xmlns:p14="http://schemas.microsoft.com/office/powerpoint/2010/main" val="2345475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Création de postes d’assistance pour les Directions Commerciales Alsace</a:t>
            </a:r>
          </a:p>
          <a:p>
            <a:endParaRPr lang="fr-FR" dirty="0"/>
          </a:p>
          <a:p>
            <a:r>
              <a:rPr lang="fr-FR" dirty="0"/>
              <a:t>Nouvelle organisation de l’animation commerciale :</a:t>
            </a:r>
          </a:p>
          <a:p>
            <a:pPr marL="285750" indent="-285750">
              <a:buFontTx/>
              <a:buChar char="-"/>
            </a:pPr>
            <a:r>
              <a:rPr lang="fr-FR" dirty="0"/>
              <a:t>Renforcement de l’animation sur le marché des Pros et de la GP</a:t>
            </a:r>
          </a:p>
          <a:p>
            <a:pPr marL="285750" indent="-285750">
              <a:buFontTx/>
              <a:buChar char="-"/>
            </a:pPr>
            <a:r>
              <a:rPr lang="fr-FR" dirty="0"/>
              <a:t>Centralisation des moniteurs Part (moniteurs de managers et moniteurs des ventes)</a:t>
            </a:r>
          </a:p>
          <a:p>
            <a:pPr marL="285750" indent="-285750">
              <a:buFontTx/>
              <a:buChar char="-"/>
            </a:pPr>
            <a:endParaRPr lang="fr-FR" dirty="0"/>
          </a:p>
          <a:p>
            <a:pPr marL="285750" indent="-285750">
              <a:buFontTx/>
              <a:buChar char="-"/>
            </a:pPr>
            <a:endParaRPr lang="fr-FR" dirty="0"/>
          </a:p>
          <a:p>
            <a:pPr marL="0" indent="0">
              <a:buFontTx/>
              <a:buNone/>
            </a:pPr>
            <a:r>
              <a:rPr lang="fr-FR" dirty="0"/>
              <a:t>DCM : Directeur Commercial Marché</a:t>
            </a: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8</a:t>
            </a:fld>
            <a:endParaRPr lang="fr-FR" dirty="0"/>
          </a:p>
        </p:txBody>
      </p:sp>
    </p:spTree>
    <p:extLst>
      <p:ext uri="{BB962C8B-B14F-4D97-AF65-F5344CB8AC3E}">
        <p14:creationId xmlns:p14="http://schemas.microsoft.com/office/powerpoint/2010/main" val="185235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9</a:t>
            </a:fld>
            <a:endParaRPr lang="fr-FR" dirty="0"/>
          </a:p>
        </p:txBody>
      </p:sp>
    </p:spTree>
    <p:extLst>
      <p:ext uri="{BB962C8B-B14F-4D97-AF65-F5344CB8AC3E}">
        <p14:creationId xmlns:p14="http://schemas.microsoft.com/office/powerpoint/2010/main" val="251283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a:p>
        </p:txBody>
      </p:sp>
    </p:spTree>
    <p:extLst>
      <p:ext uri="{BB962C8B-B14F-4D97-AF65-F5344CB8AC3E}">
        <p14:creationId xmlns:p14="http://schemas.microsoft.com/office/powerpoint/2010/main" val="2083910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11</a:t>
            </a:fld>
            <a:endParaRPr lang="fr-FR" dirty="0"/>
          </a:p>
        </p:txBody>
      </p:sp>
    </p:spTree>
    <p:extLst>
      <p:ext uri="{BB962C8B-B14F-4D97-AF65-F5344CB8AC3E}">
        <p14:creationId xmlns:p14="http://schemas.microsoft.com/office/powerpoint/2010/main" val="457233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20</a:t>
            </a:fld>
            <a:endParaRPr lang="fr-FR" dirty="0"/>
          </a:p>
        </p:txBody>
      </p:sp>
    </p:spTree>
    <p:extLst>
      <p:ext uri="{BB962C8B-B14F-4D97-AF65-F5344CB8AC3E}">
        <p14:creationId xmlns:p14="http://schemas.microsoft.com/office/powerpoint/2010/main" val="374269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Prévoir une démonstration en direct de l’outil CDC : 2 minutes</a:t>
            </a: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21</a:t>
            </a:fld>
            <a:endParaRPr lang="fr-FR"/>
          </a:p>
        </p:txBody>
      </p:sp>
    </p:spTree>
    <p:extLst>
      <p:ext uri="{BB962C8B-B14F-4D97-AF65-F5344CB8AC3E}">
        <p14:creationId xmlns:p14="http://schemas.microsoft.com/office/powerpoint/2010/main" val="2380830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23</a:t>
            </a:fld>
            <a:endParaRPr lang="fr-FR"/>
          </a:p>
        </p:txBody>
      </p:sp>
    </p:spTree>
    <p:extLst>
      <p:ext uri="{BB962C8B-B14F-4D97-AF65-F5344CB8AC3E}">
        <p14:creationId xmlns:p14="http://schemas.microsoft.com/office/powerpoint/2010/main" val="176408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24</a:t>
            </a:fld>
            <a:endParaRPr lang="fr-FR"/>
          </a:p>
        </p:txBody>
      </p:sp>
    </p:spTree>
    <p:extLst>
      <p:ext uri="{BB962C8B-B14F-4D97-AF65-F5344CB8AC3E}">
        <p14:creationId xmlns:p14="http://schemas.microsoft.com/office/powerpoint/2010/main" val="205043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25</a:t>
            </a:fld>
            <a:endParaRPr lang="fr-FR" dirty="0"/>
          </a:p>
        </p:txBody>
      </p:sp>
    </p:spTree>
    <p:extLst>
      <p:ext uri="{BB962C8B-B14F-4D97-AF65-F5344CB8AC3E}">
        <p14:creationId xmlns:p14="http://schemas.microsoft.com/office/powerpoint/2010/main" val="3532378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26</a:t>
            </a:fld>
            <a:endParaRPr lang="fr-FR" dirty="0"/>
          </a:p>
        </p:txBody>
      </p:sp>
    </p:spTree>
    <p:extLst>
      <p:ext uri="{BB962C8B-B14F-4D97-AF65-F5344CB8AC3E}">
        <p14:creationId xmlns:p14="http://schemas.microsoft.com/office/powerpoint/2010/main" val="1844699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27</a:t>
            </a:fld>
            <a:endParaRPr lang="fr-FR" dirty="0"/>
          </a:p>
        </p:txBody>
      </p:sp>
    </p:spTree>
    <p:extLst>
      <p:ext uri="{BB962C8B-B14F-4D97-AF65-F5344CB8AC3E}">
        <p14:creationId xmlns:p14="http://schemas.microsoft.com/office/powerpoint/2010/main" val="12974151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4617192"/>
            <a:ext cx="4626000" cy="540000"/>
          </a:xfrm>
          <a:prstGeom prst="rect">
            <a:avLst/>
          </a:prstGeom>
        </p:spPr>
        <p:txBody>
          <a:bodyPr tIns="82800">
            <a:noAutofit/>
          </a:bodyPr>
          <a:lstStyle>
            <a:lvl1pPr marL="0" indent="0" algn="ctr">
              <a:buNone/>
              <a:defRPr sz="2000" b="0" i="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2"/>
          <p:cNvSpPr>
            <a:spLocks noGrp="1"/>
          </p:cNvSpPr>
          <p:nvPr>
            <p:ph type="title" hasCustomPrompt="1"/>
          </p:nvPr>
        </p:nvSpPr>
        <p:spPr>
          <a:xfrm>
            <a:off x="2149200" y="3366000"/>
            <a:ext cx="4626000" cy="677108"/>
          </a:xfrm>
          <a:prstGeom prst="rect">
            <a:avLst/>
          </a:prstGeom>
        </p:spPr>
        <p:txBody>
          <a:bodyPr>
            <a:spAutoFit/>
          </a:bodyPr>
          <a:lstStyle>
            <a:lvl1pPr algn="ctr">
              <a:defRPr sz="3800"/>
            </a:lvl1pPr>
          </a:lstStyle>
          <a:p>
            <a:r>
              <a:rPr lang="fr-FR" dirty="0"/>
              <a:t>Titre </a:t>
            </a:r>
            <a:r>
              <a:rPr lang="fr-FR" dirty="0" err="1"/>
              <a:t>powerpoint</a:t>
            </a:r>
            <a:endParaRPr lang="fr-FR" dirty="0"/>
          </a:p>
        </p:txBody>
      </p:sp>
      <p:pic>
        <p:nvPicPr>
          <p:cNvPr id="15"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36235" y="6237313"/>
            <a:ext cx="2186565" cy="490622"/>
          </a:xfrm>
          <a:prstGeom prst="rect">
            <a:avLst/>
          </a:prstGeom>
        </p:spPr>
      </p:pic>
    </p:spTree>
    <p:extLst>
      <p:ext uri="{BB962C8B-B14F-4D97-AF65-F5344CB8AC3E}">
        <p14:creationId xmlns:p14="http://schemas.microsoft.com/office/powerpoint/2010/main" val="119249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cxnSp>
        <p:nvCxnSpPr>
          <p:cNvPr id="6" name="Connecteur droit 5"/>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
        <p:nvSpPr>
          <p:cNvPr id="13" name="Content Placeholder 2">
            <a:extLst>
              <a:ext uri="{FF2B5EF4-FFF2-40B4-BE49-F238E27FC236}">
                <a16:creationId xmlns:a16="http://schemas.microsoft.com/office/drawing/2014/main" xmlns="" id="{9A4E7316-D18F-4CD7-903B-DF464D56B725}"/>
              </a:ext>
            </a:extLst>
          </p:cNvPr>
          <p:cNvSpPr>
            <a:spLocks noGrp="1"/>
          </p:cNvSpPr>
          <p:nvPr>
            <p:ph idx="1" hasCustomPrompt="1"/>
          </p:nvPr>
        </p:nvSpPr>
        <p:spPr>
          <a:xfrm>
            <a:off x="457200" y="1412775"/>
            <a:ext cx="7859216" cy="4713395"/>
          </a:xfrm>
          <a:prstGeom prst="rect">
            <a:avLst/>
          </a:prstGeom>
        </p:spPr>
        <p:txBody>
          <a:bodyPr>
            <a:noAutofit/>
          </a:bodyPr>
          <a:lstStyle>
            <a:lvl1pPr marL="162662" indent="-162662">
              <a:spcBef>
                <a:spcPts val="1800"/>
              </a:spcBef>
              <a:spcAft>
                <a:spcPts val="0"/>
              </a:spcAft>
              <a:buFont typeface="Wingdings" panose="05000000000000000000" pitchFamily="2" charset="2"/>
              <a:buChar char="§"/>
              <a:defRPr sz="14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227252" indent="0">
              <a:spcBef>
                <a:spcPts val="1800"/>
              </a:spcBef>
              <a:spcAft>
                <a:spcPts val="0"/>
              </a:spcAft>
              <a:buFont typeface="Courier New" panose="02070309020205020404" pitchFamily="49" charset="0"/>
              <a:buNone/>
              <a:defRPr sz="105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2"/>
            <a:endParaRPr lang="fr-FR" dirty="0"/>
          </a:p>
        </p:txBody>
      </p:sp>
      <p:grpSp>
        <p:nvGrpSpPr>
          <p:cNvPr id="14" name="Groupe 13">
            <a:extLst>
              <a:ext uri="{FF2B5EF4-FFF2-40B4-BE49-F238E27FC236}">
                <a16:creationId xmlns:a16="http://schemas.microsoft.com/office/drawing/2014/main" xmlns="" id="{EDF9C896-9B96-4EF5-BBEA-2BCC77D89E35}"/>
              </a:ext>
            </a:extLst>
          </p:cNvPr>
          <p:cNvGrpSpPr/>
          <p:nvPr userDrawn="1"/>
        </p:nvGrpSpPr>
        <p:grpSpPr>
          <a:xfrm>
            <a:off x="8143822" y="2216198"/>
            <a:ext cx="1332284" cy="1600395"/>
            <a:chOff x="8143822" y="2216198"/>
            <a:chExt cx="1332284" cy="1600395"/>
          </a:xfrm>
        </p:grpSpPr>
        <p:sp>
          <p:nvSpPr>
            <p:cNvPr id="15" name="Rectangle 9">
              <a:extLst>
                <a:ext uri="{FF2B5EF4-FFF2-40B4-BE49-F238E27FC236}">
                  <a16:creationId xmlns:a16="http://schemas.microsoft.com/office/drawing/2014/main" xmlns="" id="{C68F076E-26A7-4F62-9333-04325809DBB4}"/>
                </a:ext>
              </a:extLst>
            </p:cNvPr>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6" name="Rectangle 10">
              <a:extLst>
                <a:ext uri="{FF2B5EF4-FFF2-40B4-BE49-F238E27FC236}">
                  <a16:creationId xmlns:a16="http://schemas.microsoft.com/office/drawing/2014/main" xmlns="" id="{F67F1571-C4BB-4410-B63D-0E70D355EF71}"/>
                </a:ext>
              </a:extLst>
            </p:cNvPr>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Tree>
    <p:extLst>
      <p:ext uri="{BB962C8B-B14F-4D97-AF65-F5344CB8AC3E}">
        <p14:creationId xmlns:p14="http://schemas.microsoft.com/office/powerpoint/2010/main" val="158352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124751"/>
            <a:ext cx="8229600" cy="5001420"/>
          </a:xfrm>
          <a:prstGeom prst="rect">
            <a:avLst/>
          </a:prstGeom>
        </p:spPr>
        <p:txBody>
          <a:bodyPr>
            <a:noAutofit/>
          </a:bodyPr>
          <a:lstStyle>
            <a:lvl1pPr marL="162662" indent="-162662">
              <a:spcBef>
                <a:spcPts val="600"/>
              </a:spcBef>
              <a:spcAft>
                <a:spcPts val="0"/>
              </a:spcAft>
              <a:buFont typeface="Wingdings" panose="05000000000000000000" pitchFamily="2" charset="2"/>
              <a:buChar char="§"/>
              <a:defRPr sz="12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398702" indent="-171450">
              <a:spcBef>
                <a:spcPts val="100"/>
              </a:spcBef>
              <a:buFont typeface="Courier New" panose="02070309020205020404" pitchFamily="49" charset="0"/>
              <a:buChar char="o"/>
              <a:defRPr sz="100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1"/>
            <a:r>
              <a:rPr lang="fr-FR" dirty="0"/>
              <a:t>Deuxième niveau</a:t>
            </a:r>
          </a:p>
          <a:p>
            <a:pPr lvl="2"/>
            <a:endParaRPr lang="fr-FR" dirty="0"/>
          </a:p>
          <a:p>
            <a:pPr lvl="2"/>
            <a:endParaRPr lang="fr-FR" dirty="0"/>
          </a:p>
        </p:txBody>
      </p:sp>
      <p:cxnSp>
        <p:nvCxnSpPr>
          <p:cNvPr id="6" name="Connecteur droit 5">
            <a:extLst>
              <a:ext uri="{FF2B5EF4-FFF2-40B4-BE49-F238E27FC236}">
                <a16:creationId xmlns:a16="http://schemas.microsoft.com/office/drawing/2014/main" xmlns="" id="{524AE2B0-A9A5-4ADE-A3BC-18129E5F6DBB}"/>
              </a:ext>
            </a:extLst>
          </p:cNvPr>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xmlns="" id="{9EE88446-D3A9-4029-9486-12EAD56298AE}"/>
              </a:ext>
            </a:extLst>
          </p:cNvPr>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Tree>
    <p:extLst>
      <p:ext uri="{BB962C8B-B14F-4D97-AF65-F5344CB8AC3E}">
        <p14:creationId xmlns:p14="http://schemas.microsoft.com/office/powerpoint/2010/main" val="4222995125"/>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Connecteur droit 7"/>
          <p:cNvCxnSpPr/>
          <p:nvPr userDrawn="1"/>
        </p:nvCxnSpPr>
        <p:spPr>
          <a:xfrm>
            <a:off x="442800" y="6349563"/>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Espace réservé pour une image  69">
            <a:extLst>
              <a:ext uri="{FF2B5EF4-FFF2-40B4-BE49-F238E27FC236}">
                <a16:creationId xmlns:a16="http://schemas.microsoft.com/office/drawing/2014/main" xmlns="" id="{1B94ECDE-3BA8-4EF9-BFE9-2BF26B0F82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79444" y="6435985"/>
            <a:ext cx="1558512" cy="349699"/>
          </a:xfrm>
          <a:prstGeom prst="rect">
            <a:avLst/>
          </a:prstGeom>
        </p:spPr>
      </p:pic>
      <p:sp>
        <p:nvSpPr>
          <p:cNvPr id="9" name="ZoneTexte 8">
            <a:extLst>
              <a:ext uri="{FF2B5EF4-FFF2-40B4-BE49-F238E27FC236}">
                <a16:creationId xmlns:a16="http://schemas.microsoft.com/office/drawing/2014/main" xmlns="" id="{5080F08A-7EFC-4111-8325-F0AFBE7CEFD4}"/>
              </a:ext>
            </a:extLst>
          </p:cNvPr>
          <p:cNvSpPr txBox="1"/>
          <p:nvPr userDrawn="1"/>
        </p:nvSpPr>
        <p:spPr>
          <a:xfrm>
            <a:off x="2228459" y="6498083"/>
            <a:ext cx="4687082" cy="246221"/>
          </a:xfrm>
          <a:prstGeom prst="rect">
            <a:avLst/>
          </a:prstGeom>
          <a:noFill/>
        </p:spPr>
        <p:txBody>
          <a:bodyPr wrap="square" rtlCol="0">
            <a:spAutoFit/>
          </a:bodyPr>
          <a:lstStyle/>
          <a:p>
            <a:pPr algn="ctr"/>
            <a:r>
              <a:rPr lang="fr-FR" sz="1000" dirty="0">
                <a:solidFill>
                  <a:schemeClr val="tx1">
                    <a:lumMod val="65000"/>
                    <a:lumOff val="35000"/>
                  </a:schemeClr>
                </a:solidFill>
                <a:latin typeface="+mj-lt"/>
              </a:rPr>
              <a:t>Fusion CEGEE – Conduite du changement – Support de présentation BDD du 20/09/2018</a:t>
            </a:r>
          </a:p>
        </p:txBody>
      </p:sp>
      <p:sp>
        <p:nvSpPr>
          <p:cNvPr id="10" name="ZoneTexte 9">
            <a:extLst>
              <a:ext uri="{FF2B5EF4-FFF2-40B4-BE49-F238E27FC236}">
                <a16:creationId xmlns:a16="http://schemas.microsoft.com/office/drawing/2014/main" xmlns="" id="{A24EB9DA-6EC8-46D4-B2E3-14BA48BE5343}"/>
              </a:ext>
            </a:extLst>
          </p:cNvPr>
          <p:cNvSpPr txBox="1"/>
          <p:nvPr userDrawn="1"/>
        </p:nvSpPr>
        <p:spPr>
          <a:xfrm>
            <a:off x="8559524" y="6538957"/>
            <a:ext cx="536351" cy="246221"/>
          </a:xfrm>
          <a:prstGeom prst="rect">
            <a:avLst/>
          </a:prstGeom>
          <a:noFill/>
        </p:spPr>
        <p:txBody>
          <a:bodyPr wrap="square" rtlCol="0">
            <a:spAutoFit/>
          </a:bodyPr>
          <a:lstStyle/>
          <a:p>
            <a:pPr algn="r"/>
            <a:fld id="{0DB4BF68-5B5E-42EC-AF7A-8DC937C5D52D}" type="slidenum">
              <a:rPr lang="fr-FR" sz="1000" b="1" smtClean="0">
                <a:solidFill>
                  <a:schemeClr val="tx1">
                    <a:lumMod val="65000"/>
                    <a:lumOff val="35000"/>
                  </a:schemeClr>
                </a:solidFill>
                <a:latin typeface="+mj-lt"/>
              </a:rPr>
              <a:pPr algn="r"/>
              <a:t>‹N°›</a:t>
            </a:fld>
            <a:endParaRPr lang="fr-FR" sz="1000" b="1" dirty="0">
              <a:solidFill>
                <a:schemeClr val="tx1">
                  <a:lumMod val="65000"/>
                  <a:lumOff val="35000"/>
                </a:schemeClr>
              </a:solidFill>
              <a:latin typeface="+mj-lt"/>
            </a:endParaRP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5" r:id="rId3"/>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commerciaux.celca.caisse-epargne.fr/download/131/reseau-commercial-cegee/9055/bdd_les_directions_commerciales.ppt"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ce-gee.fr/ce-qui-evolue-pour/mon-metier-au-quotidien/mise-en-place-des-nouveaux-criteres-rpm" TargetMode="External"/><Relationship Id="rId13" Type="http://schemas.openxmlformats.org/officeDocument/2006/relationships/image" Target="../media/image13.png"/><Relationship Id="rId3" Type="http://schemas.openxmlformats.org/officeDocument/2006/relationships/hyperlink" Target="https://ce-gee.fr/ce-qui-evolue-pour/mon-metier-au-quotidien/harmonisation-des-schemas-delegataires-part-sur-le-credit-conso" TargetMode="External"/><Relationship Id="rId7" Type="http://schemas.openxmlformats.org/officeDocument/2006/relationships/hyperlink" Target="https://ce-gee.fr/ce-qui-evolue-pour/mon-metier-au-quotidien/traitement-des-clients-communs" TargetMode="External"/><Relationship Id="rId12"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ce-gee.fr/ce-qui-evolue-pour/mon-metier-au-quotidien/externalisation-des-alertes-fraudes-monetiques-commercant-aupres-de-natixis-payment-solutions" TargetMode="External"/><Relationship Id="rId11" Type="http://schemas.openxmlformats.org/officeDocument/2006/relationships/hyperlink" Target="https://ce-gee.fr/ce-qui-evolue-pour/mon-metier-au-quotidien/harmonisation-des-schemas-delegataires-pro" TargetMode="External"/><Relationship Id="rId5" Type="http://schemas.openxmlformats.org/officeDocument/2006/relationships/hyperlink" Target="https://ce-gee.fr/ce-qui-evolue-pour/mon-metier-au-quotidien/externalisation-des-alertes-fraudes-monetiques-porteur-aupres-de-natixis-payment-solutions" TargetMode="External"/><Relationship Id="rId10" Type="http://schemas.openxmlformats.org/officeDocument/2006/relationships/hyperlink" Target="https://ce-gee.fr/ce-qui-evolue-pour/mon-metier-au-quotidien/niveaux-de-derogations" TargetMode="External"/><Relationship Id="rId4" Type="http://schemas.openxmlformats.org/officeDocument/2006/relationships/image" Target="../media/image11.png"/><Relationship Id="rId9" Type="http://schemas.openxmlformats.org/officeDocument/2006/relationships/hyperlink" Target="https://ce-gee.fr/ce-qui-evolue-pour/mon-metier-au-quotidien/la-rubrique-des-commerciau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ervice-portail-intranet-cegee.sigce.caisse-epargne.fr/Intranet/IntranetCEGEE_PROD/gestionCampagnes/?params=Home/index/1" TargetMode="Externa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22.wmf"/><Relationship Id="rId4" Type="http://schemas.openxmlformats.org/officeDocument/2006/relationships/package" Target="../embeddings/Microsoft_PowerPoint_Presentation1.pptx"/></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hyperlink" Target="https://ce-gee.fr/" TargetMode="External"/><Relationship Id="rId5" Type="http://schemas.openxmlformats.org/officeDocument/2006/relationships/image" Target="../media/image25.png"/><Relationship Id="rId10" Type="http://schemas.openxmlformats.org/officeDocument/2006/relationships/hyperlink" Target="https://www.bestway-cealca.com/" TargetMode="External"/><Relationship Id="rId4" Type="http://schemas.openxmlformats.org/officeDocument/2006/relationships/image" Target="../media/image24.pn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9.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D2EF0A47-03B9-49A6-9F5A-EED0D8EF2240}"/>
              </a:ext>
            </a:extLst>
          </p:cNvPr>
          <p:cNvSpPr>
            <a:spLocks noGrp="1"/>
          </p:cNvSpPr>
          <p:nvPr>
            <p:ph type="body" sz="quarter" idx="4294967295"/>
          </p:nvPr>
        </p:nvSpPr>
        <p:spPr>
          <a:xfrm>
            <a:off x="2149200" y="4797152"/>
            <a:ext cx="4626000" cy="504056"/>
          </a:xfrm>
          <a:prstGeom prst="rect">
            <a:avLst/>
          </a:prstGeom>
        </p:spPr>
        <p:txBody>
          <a:bodyPr>
            <a:normAutofit/>
          </a:bodyPr>
          <a:lstStyle/>
          <a:p>
            <a:pPr algn="ctr"/>
            <a:r>
              <a:rPr lang="fr-FR" sz="2000" b="0" i="1" dirty="0"/>
              <a:t>20 septembre 2018</a:t>
            </a:r>
          </a:p>
        </p:txBody>
      </p:sp>
      <p:sp>
        <p:nvSpPr>
          <p:cNvPr id="4" name="Titre 3">
            <a:extLst>
              <a:ext uri="{FF2B5EF4-FFF2-40B4-BE49-F238E27FC236}">
                <a16:creationId xmlns:a16="http://schemas.microsoft.com/office/drawing/2014/main" xmlns="" id="{838735B5-3463-4F82-A011-40CA750F9FE0}"/>
              </a:ext>
            </a:extLst>
          </p:cNvPr>
          <p:cNvSpPr>
            <a:spLocks noGrp="1"/>
          </p:cNvSpPr>
          <p:nvPr>
            <p:ph type="title"/>
          </p:nvPr>
        </p:nvSpPr>
        <p:spPr>
          <a:xfrm>
            <a:off x="1380045" y="3356992"/>
            <a:ext cx="6383910" cy="1846659"/>
          </a:xfrm>
        </p:spPr>
        <p:txBody>
          <a:bodyPr/>
          <a:lstStyle/>
          <a:p>
            <a:r>
              <a:rPr lang="fr-FR" dirty="0"/>
              <a:t>Présentation des changements réseau BDD</a:t>
            </a:r>
          </a:p>
        </p:txBody>
      </p:sp>
      <p:sp>
        <p:nvSpPr>
          <p:cNvPr id="5" name="Titre 3">
            <a:extLst>
              <a:ext uri="{FF2B5EF4-FFF2-40B4-BE49-F238E27FC236}">
                <a16:creationId xmlns:a16="http://schemas.microsoft.com/office/drawing/2014/main" xmlns="" id="{80CDFF5E-F15E-4976-AB15-1F002A4288A9}"/>
              </a:ext>
            </a:extLst>
          </p:cNvPr>
          <p:cNvSpPr txBox="1">
            <a:spLocks/>
          </p:cNvSpPr>
          <p:nvPr/>
        </p:nvSpPr>
        <p:spPr>
          <a:xfrm>
            <a:off x="1888875" y="2132856"/>
            <a:ext cx="5059389" cy="677108"/>
          </a:xfrm>
          <a:prstGeom prst="rect">
            <a:avLst/>
          </a:prstGeom>
        </p:spPr>
        <p:txBody>
          <a:bodyPr>
            <a:spAutoFit/>
          </a:bodyPr>
          <a:lstStyle>
            <a:lvl1pPr algn="ctr" defTabSz="914400" rtl="0" eaLnBrk="1" latinLnBrk="0" hangingPunct="1">
              <a:spcBef>
                <a:spcPct val="0"/>
              </a:spcBef>
              <a:buNone/>
              <a:defRPr sz="3800" b="1" kern="1200" cap="all" baseline="0">
                <a:solidFill>
                  <a:schemeClr val="accent1"/>
                </a:solidFill>
                <a:latin typeface="+mj-lt"/>
                <a:ea typeface="+mj-ea"/>
                <a:cs typeface="+mj-cs"/>
              </a:defRPr>
            </a:lvl1pPr>
          </a:lstStyle>
          <a:p>
            <a:r>
              <a:rPr lang="fr-FR" dirty="0"/>
              <a:t>Fusion CEGEE</a:t>
            </a:r>
          </a:p>
        </p:txBody>
      </p:sp>
    </p:spTree>
    <p:extLst>
      <p:ext uri="{BB962C8B-B14F-4D97-AF65-F5344CB8AC3E}">
        <p14:creationId xmlns:p14="http://schemas.microsoft.com/office/powerpoint/2010/main" val="371190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xmlns="" id="{84380204-C9A9-470D-A081-7C18E423CA37}"/>
              </a:ext>
            </a:extLst>
          </p:cNvPr>
          <p:cNvSpPr>
            <a:spLocks noGrp="1"/>
          </p:cNvSpPr>
          <p:nvPr>
            <p:ph idx="1"/>
          </p:nvPr>
        </p:nvSpPr>
        <p:spPr>
          <a:xfrm>
            <a:off x="477376" y="4757255"/>
            <a:ext cx="3511134" cy="573880"/>
          </a:xfrm>
          <a:solidFill>
            <a:schemeClr val="bg1">
              <a:lumMod val="85000"/>
            </a:schemeClr>
          </a:solidFill>
          <a:ln w="19050">
            <a:noFill/>
          </a:ln>
        </p:spPr>
        <p:txBody>
          <a:bodyPr vert="horz" wrap="square" lIns="91440" tIns="45720" rIns="91440" bIns="45720" numCol="1" anchor="ctr" anchorCtr="0" compatLnSpc="1">
            <a:prstTxWarp prst="textNoShape">
              <a:avLst/>
            </a:prstTxWarp>
            <a:noAutofit/>
          </a:bodyPr>
          <a:lstStyle/>
          <a:p>
            <a:pPr marL="0" indent="0" algn="ctr">
              <a:spcBef>
                <a:spcPts val="0"/>
              </a:spcBef>
              <a:buClr>
                <a:schemeClr val="tx1">
                  <a:lumMod val="65000"/>
                  <a:lumOff val="35000"/>
                </a:schemeClr>
              </a:buClr>
              <a:buNone/>
            </a:pPr>
            <a:r>
              <a:rPr lang="fr-FR" sz="1600" b="1" dirty="0"/>
              <a:t>Naissance légale de la CEGEE </a:t>
            </a:r>
          </a:p>
        </p:txBody>
      </p:sp>
      <p:sp>
        <p:nvSpPr>
          <p:cNvPr id="2" name="Titre 1">
            <a:extLst>
              <a:ext uri="{FF2B5EF4-FFF2-40B4-BE49-F238E27FC236}">
                <a16:creationId xmlns:a16="http://schemas.microsoft.com/office/drawing/2014/main" xmlns="" id="{C18DE9B6-43E7-4642-9FB1-4D955587905E}"/>
              </a:ext>
            </a:extLst>
          </p:cNvPr>
          <p:cNvSpPr>
            <a:spLocks noGrp="1"/>
          </p:cNvSpPr>
          <p:nvPr>
            <p:ph type="title"/>
          </p:nvPr>
        </p:nvSpPr>
        <p:spPr/>
        <p:txBody>
          <a:bodyPr/>
          <a:lstStyle/>
          <a:p>
            <a:r>
              <a:rPr lang="fr-FR" dirty="0"/>
              <a:t>Rappel des grands jalons de la Fusion</a:t>
            </a:r>
          </a:p>
        </p:txBody>
      </p:sp>
      <p:pic>
        <p:nvPicPr>
          <p:cNvPr id="4" name="Picture 8" descr="https://d30y9cdsu7xlg0.cloudfront.net/png/139758-200.png">
            <a:extLst>
              <a:ext uri="{FF2B5EF4-FFF2-40B4-BE49-F238E27FC236}">
                <a16:creationId xmlns:a16="http://schemas.microsoft.com/office/drawing/2014/main" xmlns="" id="{19F75738-0F91-4187-B2C2-03FD0BE88E04}"/>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40248" y="2347850"/>
            <a:ext cx="2244522" cy="224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2">
            <a:extLst>
              <a:ext uri="{FF2B5EF4-FFF2-40B4-BE49-F238E27FC236}">
                <a16:creationId xmlns:a16="http://schemas.microsoft.com/office/drawing/2014/main" xmlns="" id="{4551C8A0-3DAD-488F-832C-7D6A33DAA317}"/>
              </a:ext>
            </a:extLst>
          </p:cNvPr>
          <p:cNvSpPr txBox="1">
            <a:spLocks noChangeArrowheads="1"/>
          </p:cNvSpPr>
          <p:nvPr/>
        </p:nvSpPr>
        <p:spPr bwMode="auto">
          <a:xfrm>
            <a:off x="1272836" y="3140968"/>
            <a:ext cx="1872208" cy="69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ctr" defTabSz="457200" eaLnBrk="0" hangingPunct="0">
              <a:defRPr>
                <a:solidFill>
                  <a:schemeClr val="tx1"/>
                </a:solidFill>
                <a:latin typeface="Arial" panose="020B0604020202020204" pitchFamily="34" charset="0"/>
              </a:defRPr>
            </a:lvl1pPr>
            <a:lvl2pPr marL="742950" indent="-285750" algn="ctr" defTabSz="457200" eaLnBrk="0" hangingPunct="0">
              <a:defRPr>
                <a:solidFill>
                  <a:schemeClr val="tx1"/>
                </a:solidFill>
                <a:latin typeface="Arial" panose="020B0604020202020204" pitchFamily="34" charset="0"/>
              </a:defRPr>
            </a:lvl2pPr>
            <a:lvl3pPr marL="1143000" indent="-228600" algn="ctr" defTabSz="457200" eaLnBrk="0" hangingPunct="0">
              <a:defRPr>
                <a:solidFill>
                  <a:schemeClr val="tx1"/>
                </a:solidFill>
                <a:latin typeface="Arial" panose="020B0604020202020204" pitchFamily="34" charset="0"/>
              </a:defRPr>
            </a:lvl3pPr>
            <a:lvl4pPr marL="1600200" indent="-228600" algn="ctr" defTabSz="457200" eaLnBrk="0" hangingPunct="0">
              <a:defRPr>
                <a:solidFill>
                  <a:schemeClr val="tx1"/>
                </a:solidFill>
                <a:latin typeface="Arial" panose="020B0604020202020204" pitchFamily="34" charset="0"/>
              </a:defRPr>
            </a:lvl4pPr>
            <a:lvl5pPr marL="2057400" indent="-228600" algn="ctr"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600" b="1" dirty="0">
                <a:solidFill>
                  <a:schemeClr val="accent1"/>
                </a:solidFill>
                <a:latin typeface="+mj-lt"/>
              </a:rPr>
              <a:t>23 Juin</a:t>
            </a:r>
          </a:p>
          <a:p>
            <a:pPr eaLnBrk="1" hangingPunct="1"/>
            <a:endParaRPr lang="fr-FR" altLang="fr-FR" sz="1600" dirty="0">
              <a:solidFill>
                <a:srgbClr val="4F504F"/>
              </a:solidFill>
              <a:latin typeface="+mj-lt"/>
            </a:endParaRPr>
          </a:p>
          <a:p>
            <a:pPr eaLnBrk="1" hangingPunct="1"/>
            <a:r>
              <a:rPr lang="fr-FR" altLang="fr-FR" sz="1600" dirty="0">
                <a:solidFill>
                  <a:srgbClr val="4F504F"/>
                </a:solidFill>
                <a:latin typeface="+mj-lt"/>
              </a:rPr>
              <a:t>Fusion </a:t>
            </a:r>
          </a:p>
          <a:p>
            <a:pPr eaLnBrk="1" hangingPunct="1"/>
            <a:r>
              <a:rPr lang="fr-FR" altLang="fr-FR" sz="1600" b="1" dirty="0">
                <a:solidFill>
                  <a:srgbClr val="4F504F"/>
                </a:solidFill>
                <a:latin typeface="+mj-lt"/>
              </a:rPr>
              <a:t>Juridique</a:t>
            </a:r>
          </a:p>
        </p:txBody>
      </p:sp>
      <p:pic>
        <p:nvPicPr>
          <p:cNvPr id="6" name="Picture 8" descr="https://d30y9cdsu7xlg0.cloudfront.net/png/139758-200.png">
            <a:extLst>
              <a:ext uri="{FF2B5EF4-FFF2-40B4-BE49-F238E27FC236}">
                <a16:creationId xmlns:a16="http://schemas.microsoft.com/office/drawing/2014/main" xmlns="" id="{90C764A7-4FB3-4D02-9B79-EFF5B828278D}"/>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22670" y="2347850"/>
            <a:ext cx="2244522" cy="224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42">
            <a:extLst>
              <a:ext uri="{FF2B5EF4-FFF2-40B4-BE49-F238E27FC236}">
                <a16:creationId xmlns:a16="http://schemas.microsoft.com/office/drawing/2014/main" xmlns="" id="{FE354879-ACED-42CB-8024-E6ACD02BF2B0}"/>
              </a:ext>
            </a:extLst>
          </p:cNvPr>
          <p:cNvSpPr txBox="1">
            <a:spLocks noChangeArrowheads="1"/>
          </p:cNvSpPr>
          <p:nvPr/>
        </p:nvSpPr>
        <p:spPr bwMode="auto">
          <a:xfrm>
            <a:off x="5161895" y="3140968"/>
            <a:ext cx="2088232" cy="69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ctr" defTabSz="457200" eaLnBrk="0" hangingPunct="0">
              <a:defRPr>
                <a:solidFill>
                  <a:schemeClr val="tx1"/>
                </a:solidFill>
                <a:latin typeface="Arial" panose="020B0604020202020204" pitchFamily="34" charset="0"/>
              </a:defRPr>
            </a:lvl1pPr>
            <a:lvl2pPr marL="742950" indent="-285750" algn="ctr" defTabSz="457200" eaLnBrk="0" hangingPunct="0">
              <a:defRPr>
                <a:solidFill>
                  <a:schemeClr val="tx1"/>
                </a:solidFill>
                <a:latin typeface="Arial" panose="020B0604020202020204" pitchFamily="34" charset="0"/>
              </a:defRPr>
            </a:lvl2pPr>
            <a:lvl3pPr marL="1143000" indent="-228600" algn="ctr" defTabSz="457200" eaLnBrk="0" hangingPunct="0">
              <a:defRPr>
                <a:solidFill>
                  <a:schemeClr val="tx1"/>
                </a:solidFill>
                <a:latin typeface="Arial" panose="020B0604020202020204" pitchFamily="34" charset="0"/>
              </a:defRPr>
            </a:lvl3pPr>
            <a:lvl4pPr marL="1600200" indent="-228600" algn="ctr" defTabSz="457200" eaLnBrk="0" hangingPunct="0">
              <a:defRPr>
                <a:solidFill>
                  <a:schemeClr val="tx1"/>
                </a:solidFill>
                <a:latin typeface="Arial" panose="020B0604020202020204" pitchFamily="34" charset="0"/>
              </a:defRPr>
            </a:lvl4pPr>
            <a:lvl5pPr marL="2057400" indent="-228600" algn="ctr"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600" b="1" dirty="0">
                <a:solidFill>
                  <a:schemeClr val="accent1"/>
                </a:solidFill>
                <a:latin typeface="+mj-lt"/>
              </a:rPr>
              <a:t>18 Novembre</a:t>
            </a:r>
          </a:p>
          <a:p>
            <a:pPr eaLnBrk="1" hangingPunct="1"/>
            <a:endParaRPr lang="fr-FR" altLang="fr-FR" sz="1600" dirty="0">
              <a:solidFill>
                <a:srgbClr val="4F504F"/>
              </a:solidFill>
              <a:latin typeface="+mj-lt"/>
            </a:endParaRPr>
          </a:p>
          <a:p>
            <a:pPr eaLnBrk="1" hangingPunct="1"/>
            <a:r>
              <a:rPr lang="fr-FR" altLang="fr-FR" sz="1600" dirty="0">
                <a:solidFill>
                  <a:srgbClr val="4F504F"/>
                </a:solidFill>
                <a:latin typeface="+mj-lt"/>
              </a:rPr>
              <a:t>Fusion </a:t>
            </a:r>
          </a:p>
          <a:p>
            <a:pPr eaLnBrk="1" hangingPunct="1"/>
            <a:r>
              <a:rPr lang="fr-FR" altLang="fr-FR" sz="1600" b="1" dirty="0">
                <a:solidFill>
                  <a:srgbClr val="4F504F"/>
                </a:solidFill>
                <a:latin typeface="+mj-lt"/>
              </a:rPr>
              <a:t>informatique</a:t>
            </a:r>
          </a:p>
        </p:txBody>
      </p:sp>
      <p:sp>
        <p:nvSpPr>
          <p:cNvPr id="8" name="Rectangle 7">
            <a:extLst>
              <a:ext uri="{FF2B5EF4-FFF2-40B4-BE49-F238E27FC236}">
                <a16:creationId xmlns:a16="http://schemas.microsoft.com/office/drawing/2014/main" xmlns="" id="{FBA2FE6E-CD09-480C-B833-793E329FEACD}"/>
              </a:ext>
            </a:extLst>
          </p:cNvPr>
          <p:cNvSpPr/>
          <p:nvPr/>
        </p:nvSpPr>
        <p:spPr>
          <a:xfrm>
            <a:off x="467544" y="1681347"/>
            <a:ext cx="7758198" cy="379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mj-lt"/>
              </a:rPr>
              <a:t>Les deux jalons clés de la Fusion</a:t>
            </a:r>
          </a:p>
        </p:txBody>
      </p:sp>
      <p:sp>
        <p:nvSpPr>
          <p:cNvPr id="10" name="Espace réservé du contenu 2">
            <a:extLst>
              <a:ext uri="{FF2B5EF4-FFF2-40B4-BE49-F238E27FC236}">
                <a16:creationId xmlns:a16="http://schemas.microsoft.com/office/drawing/2014/main" xmlns="" id="{B2141F52-394A-4E51-902C-F89F5626502E}"/>
              </a:ext>
            </a:extLst>
          </p:cNvPr>
          <p:cNvSpPr txBox="1">
            <a:spLocks/>
          </p:cNvSpPr>
          <p:nvPr/>
        </p:nvSpPr>
        <p:spPr bwMode="auto">
          <a:xfrm>
            <a:off x="4495168" y="4757255"/>
            <a:ext cx="3511134" cy="573880"/>
          </a:xfrm>
          <a:prstGeom prst="rect">
            <a:avLst/>
          </a:prstGeom>
          <a:solidFill>
            <a:schemeClr val="accent1">
              <a:lumMod val="20000"/>
              <a:lumOff val="80000"/>
            </a:schemeClr>
          </a:solidFill>
          <a:ln w="19050">
            <a:noFill/>
          </a:ln>
          <a:extLst/>
        </p:spPr>
        <p:txBody>
          <a:bodyPr vert="horz" wrap="square" lIns="91440" tIns="45720" rIns="91440" bIns="45720" numCol="1" anchor="ctr" anchorCtr="0" compatLnSpc="1">
            <a:prstTxWarp prst="textNoShape">
              <a:avLst/>
            </a:prstTxWarp>
            <a:noAutofit/>
          </a:bodyPr>
          <a:lstStyle>
            <a:lvl1pPr marL="133347" indent="-133347" algn="l" defTabSz="684213" rtl="0" fontAlgn="base">
              <a:spcBef>
                <a:spcPct val="20000"/>
              </a:spcBef>
              <a:spcAft>
                <a:spcPct val="0"/>
              </a:spcAft>
              <a:buFont typeface="Arial" panose="020B0604020202020204" pitchFamily="34" charset="0"/>
              <a:buChar char="•"/>
              <a:defRPr sz="1400" kern="1200">
                <a:solidFill>
                  <a:schemeClr val="tx1">
                    <a:lumMod val="65000"/>
                    <a:lumOff val="35000"/>
                  </a:schemeClr>
                </a:solidFill>
                <a:latin typeface="+mj-lt"/>
                <a:ea typeface="+mn-ea"/>
                <a:cs typeface="+mn-cs"/>
              </a:defRPr>
            </a:lvl1pPr>
            <a:lvl2pPr marL="266693" indent="-133347" algn="l" defTabSz="684213" rtl="0" fontAlgn="base">
              <a:spcBef>
                <a:spcPct val="20000"/>
              </a:spcBef>
              <a:spcAft>
                <a:spcPct val="0"/>
              </a:spcAft>
              <a:buFont typeface="Courier New" panose="02070309020205020404" pitchFamily="49" charset="0"/>
              <a:buChar char="o"/>
              <a:defRPr sz="1100" kern="1200">
                <a:solidFill>
                  <a:schemeClr val="tx1">
                    <a:lumMod val="65000"/>
                    <a:lumOff val="35000"/>
                  </a:schemeClr>
                </a:solidFill>
                <a:latin typeface="+mj-lt"/>
                <a:ea typeface="+mn-ea"/>
                <a:cs typeface="+mn-cs"/>
              </a:defRPr>
            </a:lvl2pPr>
            <a:lvl3pPr marL="405994" indent="-139301" algn="l" defTabSz="684213" rtl="0" fontAlgn="base">
              <a:spcBef>
                <a:spcPct val="20000"/>
              </a:spcBef>
              <a:spcAft>
                <a:spcPct val="0"/>
              </a:spcAft>
              <a:buFont typeface="Arial" panose="020B0604020202020204" pitchFamily="34" charset="0"/>
              <a:buChar char="•"/>
              <a:defRPr sz="1100" kern="1200">
                <a:solidFill>
                  <a:schemeClr val="tx1">
                    <a:lumMod val="65000"/>
                    <a:lumOff val="35000"/>
                  </a:schemeClr>
                </a:solidFill>
                <a:latin typeface="+mj-lt"/>
                <a:ea typeface="+mn-ea"/>
                <a:cs typeface="+mn-cs"/>
              </a:defRPr>
            </a:lvl3pPr>
            <a:lvl4pPr marL="1198563" indent="-169863" algn="l" defTabSz="684213" rtl="0" fontAlgn="base">
              <a:spcBef>
                <a:spcPct val="20000"/>
              </a:spcBef>
              <a:spcAft>
                <a:spcPct val="0"/>
              </a:spcAft>
              <a:buFont typeface="Courier New" panose="02070309020205020404" pitchFamily="49" charset="0"/>
              <a:buChar char="o"/>
              <a:defRPr sz="788" kern="1200">
                <a:solidFill>
                  <a:srgbClr val="7F7F7F"/>
                </a:solidFill>
                <a:latin typeface="+mj-lt"/>
                <a:ea typeface="+mn-ea"/>
                <a:cs typeface="+mn-cs"/>
              </a:defRPr>
            </a:lvl4pPr>
            <a:lvl5pPr marL="1541463" indent="-169863" algn="l" defTabSz="684213" rtl="0" fontAlgn="base">
              <a:spcBef>
                <a:spcPct val="20000"/>
              </a:spcBef>
              <a:spcAft>
                <a:spcPct val="0"/>
              </a:spcAft>
              <a:buFont typeface="Arial" panose="020B0604020202020204" pitchFamily="34" charset="0"/>
              <a:buChar char="•"/>
              <a:defRPr sz="788" kern="1200">
                <a:solidFill>
                  <a:srgbClr val="7F7F7F"/>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eaLnBrk="1" hangingPunct="1">
              <a:spcBef>
                <a:spcPts val="0"/>
              </a:spcBef>
              <a:buClr>
                <a:schemeClr val="tx1">
                  <a:lumMod val="65000"/>
                  <a:lumOff val="35000"/>
                </a:schemeClr>
              </a:buClr>
              <a:buFont typeface="Arial" panose="020B0604020202020204" pitchFamily="34" charset="0"/>
              <a:buNone/>
            </a:pPr>
            <a:r>
              <a:rPr lang="fr-FR" sz="1600" b="1" dirty="0"/>
              <a:t>Fusion des </a:t>
            </a:r>
          </a:p>
          <a:p>
            <a:pPr marL="0" indent="0" algn="ctr" eaLnBrk="1" hangingPunct="1">
              <a:spcBef>
                <a:spcPts val="0"/>
              </a:spcBef>
              <a:buClr>
                <a:schemeClr val="tx1">
                  <a:lumMod val="65000"/>
                  <a:lumOff val="35000"/>
                </a:schemeClr>
              </a:buClr>
              <a:buFont typeface="Arial" panose="020B0604020202020204" pitchFamily="34" charset="0"/>
              <a:buNone/>
            </a:pPr>
            <a:r>
              <a:rPr lang="fr-FR" sz="1600" b="1" dirty="0"/>
              <a:t>Systèmes d’Information</a:t>
            </a:r>
          </a:p>
        </p:txBody>
      </p:sp>
      <p:sp>
        <p:nvSpPr>
          <p:cNvPr id="11" name="Rectangle 10">
            <a:extLst>
              <a:ext uri="{FF2B5EF4-FFF2-40B4-BE49-F238E27FC236}">
                <a16:creationId xmlns:a16="http://schemas.microsoft.com/office/drawing/2014/main" xmlns="" id="{7B7472AE-B1D4-4E16-B7CD-735B1757FCC6}"/>
              </a:ext>
            </a:extLst>
          </p:cNvPr>
          <p:cNvSpPr/>
          <p:nvPr/>
        </p:nvSpPr>
        <p:spPr>
          <a:xfrm>
            <a:off x="4427984" y="2362137"/>
            <a:ext cx="3665862" cy="3155095"/>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3897107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7B54C5D8-2295-40A6-8390-2418E1EB39D5}"/>
              </a:ext>
            </a:extLst>
          </p:cNvPr>
          <p:cNvSpPr>
            <a:spLocks noGrp="1"/>
          </p:cNvSpPr>
          <p:nvPr>
            <p:ph idx="1"/>
          </p:nvPr>
        </p:nvSpPr>
        <p:spPr>
          <a:xfrm>
            <a:off x="481264" y="1064768"/>
            <a:ext cx="8445600" cy="5028528"/>
          </a:xfrm>
        </p:spPr>
        <p:txBody>
          <a:bodyPr anchor="ctr"/>
          <a:lstStyle/>
          <a:p>
            <a:r>
              <a:rPr lang="fr-FR" sz="1400" dirty="0"/>
              <a:t>La Fusion Informatique va engendrer un certain nombre de changements pour les collaborateurs du réseau BDD :</a:t>
            </a:r>
          </a:p>
          <a:p>
            <a:pPr lvl="1"/>
            <a:r>
              <a:rPr lang="fr-FR" sz="1400" dirty="0"/>
              <a:t>Des nouveaux modes de fonctionnement</a:t>
            </a:r>
          </a:p>
          <a:p>
            <a:pPr lvl="1"/>
            <a:r>
              <a:rPr lang="fr-FR" sz="1400" dirty="0"/>
              <a:t>Des nouveaux outils</a:t>
            </a:r>
          </a:p>
          <a:p>
            <a:pPr lvl="1"/>
            <a:r>
              <a:rPr lang="fr-FR" sz="1400" dirty="0"/>
              <a:t>…</a:t>
            </a:r>
          </a:p>
          <a:p>
            <a:pPr lvl="1"/>
            <a:endParaRPr lang="fr-FR" sz="1400" dirty="0"/>
          </a:p>
          <a:p>
            <a:r>
              <a:rPr lang="fr-FR" sz="1500" dirty="0"/>
              <a:t>Ces changements seront communiqués au réseau via différents canaux :</a:t>
            </a:r>
          </a:p>
          <a:p>
            <a:pPr lvl="1"/>
            <a:r>
              <a:rPr lang="fr-FR" sz="1400" dirty="0"/>
              <a:t>Les Briefs BDD pour les impacts mineurs</a:t>
            </a:r>
          </a:p>
          <a:p>
            <a:pPr lvl="1"/>
            <a:r>
              <a:rPr lang="fr-FR" sz="1400" b="1" dirty="0"/>
              <a:t>Les Heures du Jeudi </a:t>
            </a:r>
            <a:r>
              <a:rPr lang="fr-FR" sz="1400" dirty="0"/>
              <a:t>pour les impacts plus importants. En octobre, certaines HDJ pourront être étendues pour prendre le temps de bien présenter les changements</a:t>
            </a:r>
          </a:p>
          <a:p>
            <a:pPr lvl="1"/>
            <a:r>
              <a:rPr lang="fr-FR" sz="1400" dirty="0"/>
              <a:t>Les informations seront spécifiques et se focaliseront sur les changements vis-à-vis des réseaux ALS et LCA</a:t>
            </a:r>
          </a:p>
          <a:p>
            <a:pPr marL="113626" lvl="1" indent="0">
              <a:buNone/>
            </a:pPr>
            <a:endParaRPr lang="fr-FR" sz="1400" dirty="0"/>
          </a:p>
          <a:p>
            <a:pPr marL="162662" lvl="1" indent="-162662">
              <a:spcBef>
                <a:spcPts val="600"/>
              </a:spcBef>
              <a:buFont typeface="Wingdings" panose="05000000000000000000" pitchFamily="2" charset="2"/>
              <a:buChar char="§"/>
            </a:pPr>
            <a:r>
              <a:rPr lang="fr-FR" sz="1500" b="1" dirty="0"/>
              <a:t>Afin de préparer les HDJ, des audios </a:t>
            </a:r>
            <a:r>
              <a:rPr lang="fr-FR" sz="1500" dirty="0"/>
              <a:t>(30 minutes) </a:t>
            </a:r>
            <a:r>
              <a:rPr lang="fr-FR" sz="1500" b="1" dirty="0"/>
              <a:t>sont organisées de façon hebdomadaire pour présenter les supports de la Fusion aux managers </a:t>
            </a:r>
            <a:r>
              <a:rPr lang="fr-FR" sz="1500" dirty="0"/>
              <a:t>(à partir de la semaine du 17/09, jusqu’au 18/11 date de la Fusion Informatique)</a:t>
            </a:r>
          </a:p>
          <a:p>
            <a:pPr lvl="1"/>
            <a:r>
              <a:rPr lang="fr-FR" sz="1400" dirty="0"/>
              <a:t>En fonction de l’actualité et du contenu, les audios pourront être annulées</a:t>
            </a:r>
          </a:p>
          <a:p>
            <a:pPr lvl="1"/>
            <a:endParaRPr lang="fr-FR" sz="1400" dirty="0"/>
          </a:p>
          <a:p>
            <a:r>
              <a:rPr lang="fr-FR" sz="1500" dirty="0"/>
              <a:t>Les équipes de l’animation commerciale, la </a:t>
            </a:r>
            <a:r>
              <a:rPr lang="fr-FR" sz="1500" dirty="0" err="1"/>
              <a:t>task</a:t>
            </a:r>
            <a:r>
              <a:rPr lang="fr-FR" sz="1500" dirty="0"/>
              <a:t> force BDD et les facilitateurs se rendront en agence pour participer aux présentations Fusion durant les HDJ</a:t>
            </a:r>
          </a:p>
          <a:p>
            <a:pPr lvl="1"/>
            <a:r>
              <a:rPr lang="fr-FR" sz="1400" dirty="0"/>
              <a:t>L’objectif sera d’assister à une HDJ par agence sur la période</a:t>
            </a:r>
          </a:p>
        </p:txBody>
      </p:sp>
      <p:sp>
        <p:nvSpPr>
          <p:cNvPr id="3" name="Titre 2">
            <a:extLst>
              <a:ext uri="{FF2B5EF4-FFF2-40B4-BE49-F238E27FC236}">
                <a16:creationId xmlns:a16="http://schemas.microsoft.com/office/drawing/2014/main" xmlns="" id="{B1038D33-8D33-4A01-9797-ADB464299C88}"/>
              </a:ext>
            </a:extLst>
          </p:cNvPr>
          <p:cNvSpPr>
            <a:spLocks noGrp="1"/>
          </p:cNvSpPr>
          <p:nvPr>
            <p:ph type="title"/>
          </p:nvPr>
        </p:nvSpPr>
        <p:spPr/>
        <p:txBody>
          <a:bodyPr/>
          <a:lstStyle/>
          <a:p>
            <a:r>
              <a:rPr lang="fr-FR" dirty="0"/>
              <a:t>Préambule</a:t>
            </a:r>
          </a:p>
        </p:txBody>
      </p:sp>
    </p:spTree>
    <p:extLst>
      <p:ext uri="{BB962C8B-B14F-4D97-AF65-F5344CB8AC3E}">
        <p14:creationId xmlns:p14="http://schemas.microsoft.com/office/powerpoint/2010/main" val="366647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CF7CE19-BF6C-4304-9E2C-914C18BE164D}"/>
              </a:ext>
            </a:extLst>
          </p:cNvPr>
          <p:cNvSpPr>
            <a:spLocks noGrp="1"/>
          </p:cNvSpPr>
          <p:nvPr>
            <p:ph type="title"/>
          </p:nvPr>
        </p:nvSpPr>
        <p:spPr/>
        <p:txBody>
          <a:bodyPr/>
          <a:lstStyle/>
          <a:p>
            <a:r>
              <a:rPr lang="fr-FR" dirty="0"/>
              <a:t>Objectifs</a:t>
            </a:r>
          </a:p>
        </p:txBody>
      </p:sp>
      <p:sp>
        <p:nvSpPr>
          <p:cNvPr id="21" name="Rectangle 20">
            <a:extLst>
              <a:ext uri="{FF2B5EF4-FFF2-40B4-BE49-F238E27FC236}">
                <a16:creationId xmlns:a16="http://schemas.microsoft.com/office/drawing/2014/main" xmlns="" id="{5CCB98B7-49DF-4564-BA37-D3903E66CCE6}"/>
              </a:ext>
            </a:extLst>
          </p:cNvPr>
          <p:cNvSpPr/>
          <p:nvPr/>
        </p:nvSpPr>
        <p:spPr>
          <a:xfrm>
            <a:off x="520024" y="1700809"/>
            <a:ext cx="1439714" cy="316780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cap="all" dirty="0">
              <a:latin typeface="+mj-lt"/>
            </a:endParaRPr>
          </a:p>
          <a:p>
            <a:pPr algn="ctr"/>
            <a:endParaRPr lang="fr-FR" sz="1600" b="1" cap="all" dirty="0">
              <a:latin typeface="+mj-lt"/>
            </a:endParaRPr>
          </a:p>
          <a:p>
            <a:pPr algn="ctr"/>
            <a:r>
              <a:rPr lang="fr-FR" sz="1600" b="1" cap="all" dirty="0">
                <a:latin typeface="+mj-lt"/>
              </a:rPr>
              <a:t>Objectifs</a:t>
            </a:r>
          </a:p>
        </p:txBody>
      </p:sp>
      <p:pic>
        <p:nvPicPr>
          <p:cNvPr id="24" name="Image 23">
            <a:extLst>
              <a:ext uri="{FF2B5EF4-FFF2-40B4-BE49-F238E27FC236}">
                <a16:creationId xmlns:a16="http://schemas.microsoft.com/office/drawing/2014/main" xmlns="" id="{66F395FC-F0C4-4A55-ACDF-4A2F42F17B17}"/>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870670" y="2420889"/>
            <a:ext cx="738421" cy="738421"/>
          </a:xfrm>
          <a:prstGeom prst="rect">
            <a:avLst/>
          </a:prstGeom>
        </p:spPr>
      </p:pic>
      <p:sp>
        <p:nvSpPr>
          <p:cNvPr id="29" name="ZoneTexte 28">
            <a:extLst>
              <a:ext uri="{FF2B5EF4-FFF2-40B4-BE49-F238E27FC236}">
                <a16:creationId xmlns:a16="http://schemas.microsoft.com/office/drawing/2014/main" xmlns="" id="{8FC7AEB3-11D2-49C3-8A5A-1ABEBCA7FA4B}"/>
              </a:ext>
            </a:extLst>
          </p:cNvPr>
          <p:cNvSpPr txBox="1"/>
          <p:nvPr/>
        </p:nvSpPr>
        <p:spPr>
          <a:xfrm>
            <a:off x="2072680" y="1700808"/>
            <a:ext cx="6603776" cy="3167807"/>
          </a:xfrm>
          <a:prstGeom prst="rect">
            <a:avLst/>
          </a:prstGeom>
        </p:spPr>
        <p:txBody>
          <a:bodyPr vert="horz" wrap="square" lIns="91440" tIns="45720" rIns="91440" bIns="45720" rtlCol="0" anchor="ctr" anchorCtr="0">
            <a:noAutofit/>
          </a:bodyPr>
          <a:lstStyle/>
          <a:p>
            <a:pPr algn="l">
              <a:spcBef>
                <a:spcPts val="600"/>
              </a:spcBef>
            </a:pPr>
            <a:r>
              <a:rPr lang="fr-FR" sz="1600" b="1" dirty="0">
                <a:solidFill>
                  <a:schemeClr val="accent1"/>
                </a:solidFill>
                <a:latin typeface="+mj-lt"/>
              </a:rPr>
              <a:t>La présentation vise à :</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Partager les ambitions de la BDD</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Faire un retour sur les évolutions passées</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Donner de la visibilité sur les évolutions à venir</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Rappeler les dispositifs d’assistance et d’information</a:t>
            </a:r>
          </a:p>
          <a:p>
            <a:pPr algn="l">
              <a:spcBef>
                <a:spcPts val="600"/>
              </a:spcBef>
            </a:pPr>
            <a:endParaRPr lang="fr-FR" sz="1600" b="1" dirty="0">
              <a:solidFill>
                <a:schemeClr val="tx1">
                  <a:lumMod val="65000"/>
                  <a:lumOff val="35000"/>
                </a:schemeClr>
              </a:solidFill>
              <a:latin typeface="+mj-lt"/>
            </a:endParaRPr>
          </a:p>
          <a:p>
            <a:pPr algn="l">
              <a:spcBef>
                <a:spcPts val="600"/>
              </a:spcBef>
            </a:pPr>
            <a:r>
              <a:rPr lang="fr-FR" sz="1600" b="1" dirty="0">
                <a:solidFill>
                  <a:schemeClr val="accent1"/>
                </a:solidFill>
                <a:latin typeface="+mj-lt"/>
              </a:rPr>
              <a:t>… Elle permet aux managers du réseau de démultiplier les différentes informations vis-à-vis des équipes</a:t>
            </a:r>
          </a:p>
          <a:p>
            <a:pPr algn="l">
              <a:spcBef>
                <a:spcPts val="600"/>
              </a:spcBef>
            </a:pPr>
            <a:r>
              <a:rPr lang="fr-FR" sz="1600" dirty="0" err="1">
                <a:solidFill>
                  <a:schemeClr val="tx1">
                    <a:lumMod val="65000"/>
                    <a:lumOff val="35000"/>
                  </a:schemeClr>
                </a:solidFill>
                <a:latin typeface="+mj-lt"/>
              </a:rPr>
              <a:t>yc</a:t>
            </a:r>
            <a:r>
              <a:rPr lang="fr-FR" sz="1600" dirty="0">
                <a:solidFill>
                  <a:schemeClr val="tx1">
                    <a:lumMod val="65000"/>
                    <a:lumOff val="35000"/>
                  </a:schemeClr>
                </a:solidFill>
                <a:latin typeface="+mj-lt"/>
              </a:rPr>
              <a:t> aux DCM Pro et Patrimoniaux pour démultiplier auprès des CAGP et des CC Pro</a:t>
            </a:r>
            <a:endParaRPr lang="fr-FR" sz="1600" b="1" dirty="0">
              <a:solidFill>
                <a:schemeClr val="tx1">
                  <a:lumMod val="65000"/>
                  <a:lumOff val="35000"/>
                </a:schemeClr>
              </a:solidFill>
              <a:latin typeface="+mj-lt"/>
            </a:endParaRPr>
          </a:p>
        </p:txBody>
      </p:sp>
    </p:spTree>
    <p:extLst>
      <p:ext uri="{BB962C8B-B14F-4D97-AF65-F5344CB8AC3E}">
        <p14:creationId xmlns:p14="http://schemas.microsoft.com/office/powerpoint/2010/main" val="1586623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2068662"/>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83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96768A1-4FB1-4E42-938C-B5755DA6FE33}"/>
              </a:ext>
            </a:extLst>
          </p:cNvPr>
          <p:cNvSpPr>
            <a:spLocks noGrp="1"/>
          </p:cNvSpPr>
          <p:nvPr>
            <p:ph type="title"/>
          </p:nvPr>
        </p:nvSpPr>
        <p:spPr/>
        <p:txBody>
          <a:bodyPr/>
          <a:lstStyle/>
          <a:p>
            <a:r>
              <a:rPr lang="fr-FR" dirty="0"/>
              <a:t>Quatre enjeux guident la BDD dans le cadre des travaux de Fusion</a:t>
            </a:r>
          </a:p>
        </p:txBody>
      </p:sp>
      <p:sp>
        <p:nvSpPr>
          <p:cNvPr id="4" name="AutoShape 9">
            <a:extLst>
              <a:ext uri="{FF2B5EF4-FFF2-40B4-BE49-F238E27FC236}">
                <a16:creationId xmlns:a16="http://schemas.microsoft.com/office/drawing/2014/main" xmlns="" id="{119962E9-C9AD-465B-AFC1-493F8437EDB1}"/>
              </a:ext>
            </a:extLst>
          </p:cNvPr>
          <p:cNvSpPr>
            <a:spLocks noChangeArrowheads="1"/>
          </p:cNvSpPr>
          <p:nvPr/>
        </p:nvSpPr>
        <p:spPr bwMode="auto">
          <a:xfrm>
            <a:off x="942080" y="1124744"/>
            <a:ext cx="2736000" cy="1584176"/>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r>
              <a:rPr lang="fr-FR" altLang="fr-FR" sz="1400" b="1" dirty="0">
                <a:solidFill>
                  <a:schemeClr val="tx1">
                    <a:lumMod val="75000"/>
                    <a:lumOff val="25000"/>
                  </a:schemeClr>
                </a:solidFill>
                <a:latin typeface="+mj-lt"/>
                <a:ea typeface="Times New Roman"/>
              </a:rPr>
              <a:t>Devenir une banque de référence sur l’ensemble des marchés du territoire, et développer l’activité sur les pays frontaliers</a:t>
            </a:r>
            <a:endParaRPr lang="fr-FR" sz="1400" b="1" dirty="0">
              <a:solidFill>
                <a:schemeClr val="tx1">
                  <a:lumMod val="75000"/>
                  <a:lumOff val="25000"/>
                </a:schemeClr>
              </a:solidFill>
              <a:latin typeface="+mj-lt"/>
              <a:ea typeface="Times New Roman"/>
            </a:endParaRPr>
          </a:p>
        </p:txBody>
      </p:sp>
      <p:sp>
        <p:nvSpPr>
          <p:cNvPr id="5" name="AutoShape 9">
            <a:extLst>
              <a:ext uri="{FF2B5EF4-FFF2-40B4-BE49-F238E27FC236}">
                <a16:creationId xmlns:a16="http://schemas.microsoft.com/office/drawing/2014/main" xmlns="" id="{D15EE6B9-155C-42A1-8B6C-8DBD108240B5}"/>
              </a:ext>
            </a:extLst>
          </p:cNvPr>
          <p:cNvSpPr>
            <a:spLocks noChangeArrowheads="1"/>
          </p:cNvSpPr>
          <p:nvPr/>
        </p:nvSpPr>
        <p:spPr bwMode="auto">
          <a:xfrm>
            <a:off x="4957667" y="1124744"/>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Adapter le modèle de relation</a:t>
            </a:r>
          </a:p>
        </p:txBody>
      </p:sp>
      <p:sp>
        <p:nvSpPr>
          <p:cNvPr id="6" name="AutoShape 9">
            <a:extLst>
              <a:ext uri="{FF2B5EF4-FFF2-40B4-BE49-F238E27FC236}">
                <a16:creationId xmlns:a16="http://schemas.microsoft.com/office/drawing/2014/main" xmlns="" id="{E8951055-32CA-46DF-89EC-13F797719C20}"/>
              </a:ext>
            </a:extLst>
          </p:cNvPr>
          <p:cNvSpPr>
            <a:spLocks noChangeArrowheads="1"/>
          </p:cNvSpPr>
          <p:nvPr/>
        </p:nvSpPr>
        <p:spPr bwMode="auto">
          <a:xfrm>
            <a:off x="942080" y="3498625"/>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Etre leader de la satisfaction client </a:t>
            </a:r>
          </a:p>
          <a:p>
            <a:pPr algn="ctr">
              <a:defRPr/>
            </a:pPr>
            <a:r>
              <a:rPr lang="fr-FR" sz="1400" b="1" dirty="0">
                <a:solidFill>
                  <a:schemeClr val="tx1">
                    <a:lumMod val="75000"/>
                    <a:lumOff val="25000"/>
                  </a:schemeClr>
                </a:solidFill>
                <a:latin typeface="+mj-lt"/>
                <a:ea typeface="Times New Roman"/>
              </a:rPr>
              <a:t>dans la banque de détail</a:t>
            </a:r>
          </a:p>
        </p:txBody>
      </p:sp>
      <p:sp>
        <p:nvSpPr>
          <p:cNvPr id="7" name="AutoShape 9">
            <a:extLst>
              <a:ext uri="{FF2B5EF4-FFF2-40B4-BE49-F238E27FC236}">
                <a16:creationId xmlns:a16="http://schemas.microsoft.com/office/drawing/2014/main" xmlns="" id="{C8ED8489-3C4D-4184-A7FC-0B5B885C9FAF}"/>
              </a:ext>
            </a:extLst>
          </p:cNvPr>
          <p:cNvSpPr>
            <a:spLocks noChangeArrowheads="1"/>
          </p:cNvSpPr>
          <p:nvPr/>
        </p:nvSpPr>
        <p:spPr bwMode="auto">
          <a:xfrm>
            <a:off x="4957667" y="3498625"/>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Renforcer l’efficacité de notre développement</a:t>
            </a:r>
          </a:p>
        </p:txBody>
      </p:sp>
      <p:sp>
        <p:nvSpPr>
          <p:cNvPr id="8" name="Titre 1">
            <a:extLst>
              <a:ext uri="{FF2B5EF4-FFF2-40B4-BE49-F238E27FC236}">
                <a16:creationId xmlns:a16="http://schemas.microsoft.com/office/drawing/2014/main" xmlns="" id="{F6E6CB34-1621-4655-A427-B64D5DDD596F}"/>
              </a:ext>
            </a:extLst>
          </p:cNvPr>
          <p:cNvSpPr txBox="1">
            <a:spLocks/>
          </p:cNvSpPr>
          <p:nvPr/>
        </p:nvSpPr>
        <p:spPr>
          <a:xfrm>
            <a:off x="1685930" y="5618736"/>
            <a:ext cx="5267993" cy="609910"/>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algn="ctr">
              <a:lnSpc>
                <a:spcPct val="100000"/>
              </a:lnSpc>
            </a:pPr>
            <a:r>
              <a:rPr lang="fr-FR" altLang="fr-FR" sz="1600" b="1" dirty="0">
                <a:solidFill>
                  <a:schemeClr val="accent1"/>
                </a:solidFill>
              </a:rPr>
              <a:t>Affirmation de notre positionnement </a:t>
            </a:r>
          </a:p>
          <a:p>
            <a:pPr algn="ctr">
              <a:lnSpc>
                <a:spcPct val="100000"/>
              </a:lnSpc>
            </a:pPr>
            <a:r>
              <a:rPr lang="fr-FR" altLang="fr-FR" sz="1600" b="1" dirty="0">
                <a:solidFill>
                  <a:schemeClr val="accent1"/>
                </a:solidFill>
              </a:rPr>
              <a:t>de banque régionale coopérative de premier plan</a:t>
            </a:r>
            <a:endParaRPr lang="fr-FR" sz="1600" b="1" dirty="0">
              <a:solidFill>
                <a:schemeClr val="accent1"/>
              </a:solidFill>
            </a:endParaRPr>
          </a:p>
        </p:txBody>
      </p:sp>
      <p:sp>
        <p:nvSpPr>
          <p:cNvPr id="9" name="Ellipse 8">
            <a:extLst>
              <a:ext uri="{FF2B5EF4-FFF2-40B4-BE49-F238E27FC236}">
                <a16:creationId xmlns:a16="http://schemas.microsoft.com/office/drawing/2014/main" xmlns="" id="{EC9F6F21-1BEF-4045-A106-3545A577D6F6}"/>
              </a:ext>
            </a:extLst>
          </p:cNvPr>
          <p:cNvSpPr/>
          <p:nvPr/>
        </p:nvSpPr>
        <p:spPr>
          <a:xfrm>
            <a:off x="2840348" y="2463222"/>
            <a:ext cx="2955051" cy="1584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a:latin typeface="+mj-lt"/>
              </a:rPr>
              <a:t>4 Enjeux pour </a:t>
            </a:r>
          </a:p>
          <a:p>
            <a:pPr algn="ctr"/>
            <a:r>
              <a:rPr lang="fr-FR" sz="1600" b="1" cap="all" dirty="0">
                <a:latin typeface="+mj-lt"/>
              </a:rPr>
              <a:t>la BDD</a:t>
            </a:r>
          </a:p>
        </p:txBody>
      </p:sp>
      <p:sp>
        <p:nvSpPr>
          <p:cNvPr id="10" name="Triangle isocèle 9">
            <a:extLst>
              <a:ext uri="{FF2B5EF4-FFF2-40B4-BE49-F238E27FC236}">
                <a16:creationId xmlns:a16="http://schemas.microsoft.com/office/drawing/2014/main" xmlns="" id="{87F513CD-9B81-42E0-B23B-7726D0C48156}"/>
              </a:ext>
            </a:extLst>
          </p:cNvPr>
          <p:cNvSpPr/>
          <p:nvPr/>
        </p:nvSpPr>
        <p:spPr>
          <a:xfrm rot="10800000">
            <a:off x="2315075" y="5271180"/>
            <a:ext cx="4005596" cy="288032"/>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
        <p:nvSpPr>
          <p:cNvPr id="11" name="Ellipse 10">
            <a:extLst>
              <a:ext uri="{FF2B5EF4-FFF2-40B4-BE49-F238E27FC236}">
                <a16:creationId xmlns:a16="http://schemas.microsoft.com/office/drawing/2014/main" xmlns="" id="{2D967789-C8FE-476F-92E5-62A80B3E29BB}"/>
              </a:ext>
            </a:extLst>
          </p:cNvPr>
          <p:cNvSpPr/>
          <p:nvPr/>
        </p:nvSpPr>
        <p:spPr>
          <a:xfrm>
            <a:off x="755576" y="1124744"/>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1</a:t>
            </a:r>
          </a:p>
        </p:txBody>
      </p:sp>
      <p:sp>
        <p:nvSpPr>
          <p:cNvPr id="12" name="Ellipse 11">
            <a:extLst>
              <a:ext uri="{FF2B5EF4-FFF2-40B4-BE49-F238E27FC236}">
                <a16:creationId xmlns:a16="http://schemas.microsoft.com/office/drawing/2014/main" xmlns="" id="{6B846FEC-67AF-4EEA-8815-820387C2EA01}"/>
              </a:ext>
            </a:extLst>
          </p:cNvPr>
          <p:cNvSpPr/>
          <p:nvPr/>
        </p:nvSpPr>
        <p:spPr>
          <a:xfrm>
            <a:off x="755576" y="3498625"/>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3</a:t>
            </a:r>
          </a:p>
        </p:txBody>
      </p:sp>
      <p:sp>
        <p:nvSpPr>
          <p:cNvPr id="13" name="Ellipse 12">
            <a:extLst>
              <a:ext uri="{FF2B5EF4-FFF2-40B4-BE49-F238E27FC236}">
                <a16:creationId xmlns:a16="http://schemas.microsoft.com/office/drawing/2014/main" xmlns="" id="{C965040D-FEAC-4BED-9637-3A7D49C9C8A8}"/>
              </a:ext>
            </a:extLst>
          </p:cNvPr>
          <p:cNvSpPr/>
          <p:nvPr/>
        </p:nvSpPr>
        <p:spPr>
          <a:xfrm>
            <a:off x="7438363" y="1124744"/>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2</a:t>
            </a:r>
          </a:p>
        </p:txBody>
      </p:sp>
      <p:sp>
        <p:nvSpPr>
          <p:cNvPr id="14" name="Ellipse 13">
            <a:extLst>
              <a:ext uri="{FF2B5EF4-FFF2-40B4-BE49-F238E27FC236}">
                <a16:creationId xmlns:a16="http://schemas.microsoft.com/office/drawing/2014/main" xmlns="" id="{249A7B5B-1B6E-41BC-BEB5-0EEAA823BDA7}"/>
              </a:ext>
            </a:extLst>
          </p:cNvPr>
          <p:cNvSpPr/>
          <p:nvPr/>
        </p:nvSpPr>
        <p:spPr>
          <a:xfrm>
            <a:off x="7438363" y="3498625"/>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4</a:t>
            </a:r>
          </a:p>
        </p:txBody>
      </p:sp>
    </p:spTree>
    <p:extLst>
      <p:ext uri="{BB962C8B-B14F-4D97-AF65-F5344CB8AC3E}">
        <p14:creationId xmlns:p14="http://schemas.microsoft.com/office/powerpoint/2010/main" val="173221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2895172"/>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400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9199" y="100152"/>
            <a:ext cx="8759875" cy="653758"/>
          </a:xfrm>
        </p:spPr>
        <p:txBody>
          <a:bodyPr/>
          <a:lstStyle/>
          <a:p>
            <a:r>
              <a:rPr lang="fr-FR" dirty="0"/>
              <a:t>7 Directions Commerciales ont été mises en place à la Fusion Juridique</a:t>
            </a:r>
          </a:p>
        </p:txBody>
      </p:sp>
      <p:sp>
        <p:nvSpPr>
          <p:cNvPr id="21" name="AutoShape 9"/>
          <p:cNvSpPr>
            <a:spLocks noChangeArrowheads="1"/>
          </p:cNvSpPr>
          <p:nvPr/>
        </p:nvSpPr>
        <p:spPr bwMode="auto">
          <a:xfrm>
            <a:off x="1514430" y="1719787"/>
            <a:ext cx="2525538" cy="1462316"/>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altLang="fr-FR" sz="1400" b="1" dirty="0">
                <a:solidFill>
                  <a:schemeClr val="bg1"/>
                </a:solidFill>
                <a:latin typeface="+mj-lt"/>
                <a:ea typeface="Times New Roman"/>
              </a:rPr>
              <a:t>Organisation des groupes commerciaux en</a:t>
            </a:r>
            <a:br>
              <a:rPr lang="fr-FR" altLang="fr-FR" sz="1400" b="1" dirty="0">
                <a:solidFill>
                  <a:schemeClr val="bg1"/>
                </a:solidFill>
                <a:latin typeface="+mj-lt"/>
                <a:ea typeface="Times New Roman"/>
              </a:rPr>
            </a:br>
            <a:r>
              <a:rPr lang="fr-FR" altLang="fr-FR" sz="1400" b="1" dirty="0">
                <a:solidFill>
                  <a:schemeClr val="bg1"/>
                </a:solidFill>
                <a:latin typeface="+mj-lt"/>
                <a:ea typeface="Times New Roman"/>
              </a:rPr>
              <a:t>7 Directions Commerciales</a:t>
            </a:r>
          </a:p>
        </p:txBody>
      </p:sp>
      <p:sp>
        <p:nvSpPr>
          <p:cNvPr id="13" name="AutoShape 9">
            <a:extLst>
              <a:ext uri="{FF2B5EF4-FFF2-40B4-BE49-F238E27FC236}">
                <a16:creationId xmlns:a16="http://schemas.microsoft.com/office/drawing/2014/main" xmlns="" id="{FD98A541-CCFE-4382-9F8E-DB575EE272F4}"/>
              </a:ext>
            </a:extLst>
          </p:cNvPr>
          <p:cNvSpPr>
            <a:spLocks noChangeArrowheads="1"/>
          </p:cNvSpPr>
          <p:nvPr/>
        </p:nvSpPr>
        <p:spPr bwMode="auto">
          <a:xfrm>
            <a:off x="5221125" y="1719787"/>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sz="1400" b="1" dirty="0">
                <a:solidFill>
                  <a:schemeClr val="bg1"/>
                </a:solidFill>
                <a:latin typeface="+mj-lt"/>
              </a:rPr>
              <a:t>Nouvelle organisation de l’animation commerciale</a:t>
            </a:r>
          </a:p>
        </p:txBody>
      </p:sp>
      <p:sp>
        <p:nvSpPr>
          <p:cNvPr id="14" name="AutoShape 9">
            <a:extLst>
              <a:ext uri="{FF2B5EF4-FFF2-40B4-BE49-F238E27FC236}">
                <a16:creationId xmlns:a16="http://schemas.microsoft.com/office/drawing/2014/main" xmlns="" id="{60470ACE-4AD5-486B-989F-7D2F2E6EB223}"/>
              </a:ext>
            </a:extLst>
          </p:cNvPr>
          <p:cNvSpPr>
            <a:spLocks noChangeArrowheads="1"/>
          </p:cNvSpPr>
          <p:nvPr/>
        </p:nvSpPr>
        <p:spPr bwMode="auto">
          <a:xfrm>
            <a:off x="1514430" y="3911062"/>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defRPr/>
            </a:pPr>
            <a:r>
              <a:rPr lang="fr-FR" sz="1400" b="1" dirty="0">
                <a:solidFill>
                  <a:schemeClr val="bg1"/>
                </a:solidFill>
                <a:latin typeface="+mj-lt"/>
                <a:ea typeface="Times New Roman"/>
              </a:rPr>
              <a:t>Création des postes de DCM Patrimonial et rattachement des CAGP</a:t>
            </a:r>
          </a:p>
        </p:txBody>
      </p:sp>
      <p:sp>
        <p:nvSpPr>
          <p:cNvPr id="17" name="AutoShape 9">
            <a:extLst>
              <a:ext uri="{FF2B5EF4-FFF2-40B4-BE49-F238E27FC236}">
                <a16:creationId xmlns:a16="http://schemas.microsoft.com/office/drawing/2014/main" xmlns="" id="{73104204-1D6D-4ACC-9316-CE38B57D82B4}"/>
              </a:ext>
            </a:extLst>
          </p:cNvPr>
          <p:cNvSpPr>
            <a:spLocks noChangeArrowheads="1"/>
          </p:cNvSpPr>
          <p:nvPr/>
        </p:nvSpPr>
        <p:spPr bwMode="auto">
          <a:xfrm>
            <a:off x="5221125" y="3911062"/>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sz="1400" b="1" dirty="0">
                <a:solidFill>
                  <a:schemeClr val="bg1"/>
                </a:solidFill>
                <a:latin typeface="+mj-lt"/>
              </a:rPr>
              <a:t>Création des postes de DCM Pro et rattachement des CC Pro</a:t>
            </a:r>
          </a:p>
        </p:txBody>
      </p:sp>
      <p:sp>
        <p:nvSpPr>
          <p:cNvPr id="3" name="Ellipse 2">
            <a:extLst>
              <a:ext uri="{FF2B5EF4-FFF2-40B4-BE49-F238E27FC236}">
                <a16:creationId xmlns:a16="http://schemas.microsoft.com/office/drawing/2014/main" xmlns="" id="{9FCE39DF-BDA7-4856-9D53-B75038F48314}"/>
              </a:ext>
            </a:extLst>
          </p:cNvPr>
          <p:cNvSpPr/>
          <p:nvPr/>
        </p:nvSpPr>
        <p:spPr>
          <a:xfrm>
            <a:off x="3266678" y="2955305"/>
            <a:ext cx="2727739" cy="1462154"/>
          </a:xfrm>
          <a:prstGeom prst="ellipse">
            <a:avLst/>
          </a:prstGeom>
          <a:solidFill>
            <a:schemeClr val="tx1">
              <a:lumMod val="50000"/>
              <a:lumOff val="50000"/>
            </a:schemeClr>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a:latin typeface="+mj-lt"/>
              </a:rPr>
              <a:t>Mise en place des </a:t>
            </a:r>
            <a:r>
              <a:rPr lang="fr-FR" sz="1600" b="1" cap="all" dirty="0" err="1">
                <a:latin typeface="+mj-lt"/>
              </a:rPr>
              <a:t>dirco</a:t>
            </a:r>
            <a:endParaRPr lang="fr-FR" sz="1600" b="1" cap="all" dirty="0">
              <a:latin typeface="+mj-lt"/>
            </a:endParaRPr>
          </a:p>
        </p:txBody>
      </p:sp>
    </p:spTree>
    <p:extLst>
      <p:ext uri="{BB962C8B-B14F-4D97-AF65-F5344CB8AC3E}">
        <p14:creationId xmlns:p14="http://schemas.microsoft.com/office/powerpoint/2010/main" val="226106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Périmètre des Directions Commerciales</a:t>
            </a:r>
            <a:endParaRPr lang="fr-FR" i="1" dirty="0"/>
          </a:p>
        </p:txBody>
      </p:sp>
      <p:pic>
        <p:nvPicPr>
          <p:cNvPr id="43" name="Image 42">
            <a:extLst>
              <a:ext uri="{FF2B5EF4-FFF2-40B4-BE49-F238E27FC236}">
                <a16:creationId xmlns:a16="http://schemas.microsoft.com/office/drawing/2014/main" xmlns="" id="{95A8BDFB-D10C-4BC4-A16D-0030330B1356}"/>
              </a:ext>
            </a:extLst>
          </p:cNvPr>
          <p:cNvPicPr>
            <a:picLocks noChangeAspect="1"/>
          </p:cNvPicPr>
          <p:nvPr/>
        </p:nvPicPr>
        <p:blipFill>
          <a:blip r:embed="rId3"/>
          <a:stretch>
            <a:fillRect/>
          </a:stretch>
        </p:blipFill>
        <p:spPr>
          <a:xfrm>
            <a:off x="467544" y="1340768"/>
            <a:ext cx="4826040" cy="3819713"/>
          </a:xfrm>
          <a:prstGeom prst="rect">
            <a:avLst/>
          </a:prstGeom>
        </p:spPr>
      </p:pic>
      <p:sp>
        <p:nvSpPr>
          <p:cNvPr id="44" name="Rectangle 43">
            <a:extLst>
              <a:ext uri="{FF2B5EF4-FFF2-40B4-BE49-F238E27FC236}">
                <a16:creationId xmlns:a16="http://schemas.microsoft.com/office/drawing/2014/main" xmlns="" id="{1A113026-8CD1-48F8-82C8-15A25493B090}"/>
              </a:ext>
            </a:extLst>
          </p:cNvPr>
          <p:cNvSpPr/>
          <p:nvPr/>
        </p:nvSpPr>
        <p:spPr>
          <a:xfrm>
            <a:off x="2699792" y="5495701"/>
            <a:ext cx="4746537" cy="677108"/>
          </a:xfrm>
          <a:prstGeom prst="rect">
            <a:avLst/>
          </a:prstGeom>
        </p:spPr>
        <p:txBody>
          <a:bodyPr wrap="square">
            <a:spAutoFit/>
          </a:bodyPr>
          <a:lstStyle/>
          <a:p>
            <a:r>
              <a:rPr lang="fr-FR" sz="1400" b="1" dirty="0">
                <a:solidFill>
                  <a:schemeClr val="tx1">
                    <a:lumMod val="65000"/>
                    <a:lumOff val="35000"/>
                  </a:schemeClr>
                </a:solidFill>
                <a:latin typeface="+mj-lt"/>
                <a:ea typeface="Calibri" panose="020F0502020204030204" pitchFamily="34" charset="0"/>
              </a:rPr>
              <a:t>Le support de présentation des Directions Commerciales est disponible dans </a:t>
            </a:r>
            <a:r>
              <a:rPr lang="fr-FR" sz="1400" b="1" cap="all" dirty="0">
                <a:solidFill>
                  <a:srgbClr val="FF0000"/>
                </a:solidFill>
                <a:latin typeface="+mj-lt"/>
                <a:ea typeface="Calibri" panose="020F0502020204030204" pitchFamily="34" charset="0"/>
              </a:rPr>
              <a:t>la rubrique des commerciaux </a:t>
            </a:r>
            <a:r>
              <a:rPr lang="fr-FR" sz="1400" dirty="0">
                <a:solidFill>
                  <a:schemeClr val="tx1">
                    <a:lumMod val="65000"/>
                    <a:lumOff val="35000"/>
                  </a:schemeClr>
                </a:solidFill>
                <a:latin typeface="+mj-lt"/>
                <a:ea typeface="Calibri" panose="020F0502020204030204" pitchFamily="34" charset="0"/>
                <a:cs typeface="Calibri" panose="020F0502020204030204" pitchFamily="34" charset="0"/>
                <a:sym typeface="Wingdings" panose="05000000000000000000" pitchFamily="2" charset="2"/>
              </a:rPr>
              <a:t></a:t>
            </a:r>
            <a:r>
              <a:rPr lang="fr-FR" sz="1400" dirty="0">
                <a:solidFill>
                  <a:schemeClr val="tx1">
                    <a:lumMod val="65000"/>
                    <a:lumOff val="35000"/>
                  </a:schemeClr>
                </a:solidFill>
                <a:latin typeface="+mj-lt"/>
                <a:ea typeface="Calibri" panose="020F0502020204030204" pitchFamily="34" charset="0"/>
              </a:rPr>
              <a:t> </a:t>
            </a:r>
            <a:r>
              <a:rPr lang="fr-FR" sz="2400" u="sng" dirty="0">
                <a:solidFill>
                  <a:srgbClr val="0070C0"/>
                </a:solidFill>
                <a:latin typeface="+mj-lt"/>
                <a:ea typeface="Calibri" panose="020F0502020204030204" pitchFamily="34" charset="0"/>
                <a:hlinkClick r:id="rId4"/>
              </a:rPr>
              <a:t>clic</a:t>
            </a:r>
            <a:endParaRPr lang="fr-FR" sz="1400" dirty="0">
              <a:solidFill>
                <a:srgbClr val="0070C0"/>
              </a:solidFill>
              <a:latin typeface="+mj-lt"/>
            </a:endParaRPr>
          </a:p>
        </p:txBody>
      </p:sp>
      <p:pic>
        <p:nvPicPr>
          <p:cNvPr id="49" name="Image 48">
            <a:extLst>
              <a:ext uri="{FF2B5EF4-FFF2-40B4-BE49-F238E27FC236}">
                <a16:creationId xmlns:a16="http://schemas.microsoft.com/office/drawing/2014/main" xmlns="" id="{B9B38262-7D50-4BF9-87F4-C8DE18FF5A1F}"/>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882557" y="5451362"/>
            <a:ext cx="765785" cy="765785"/>
          </a:xfrm>
          <a:prstGeom prst="rect">
            <a:avLst/>
          </a:prstGeom>
        </p:spPr>
      </p:pic>
      <p:pic>
        <p:nvPicPr>
          <p:cNvPr id="3" name="Image 2">
            <a:extLst>
              <a:ext uri="{FF2B5EF4-FFF2-40B4-BE49-F238E27FC236}">
                <a16:creationId xmlns:a16="http://schemas.microsoft.com/office/drawing/2014/main" xmlns="" id="{9B3922A8-F4A2-4502-B35B-909919BCA21B}"/>
              </a:ext>
            </a:extLst>
          </p:cNvPr>
          <p:cNvPicPr>
            <a:picLocks noChangeAspect="1"/>
          </p:cNvPicPr>
          <p:nvPr/>
        </p:nvPicPr>
        <p:blipFill>
          <a:blip r:embed="rId6">
            <a:clrChange>
              <a:clrFrom>
                <a:srgbClr val="000000">
                  <a:alpha val="0"/>
                </a:srgbClr>
              </a:clrFrom>
              <a:clrTo>
                <a:srgbClr val="000000">
                  <a:alpha val="0"/>
                </a:srgbClr>
              </a:clrTo>
            </a:clrChange>
          </a:blip>
          <a:stretch>
            <a:fillRect/>
          </a:stretch>
        </p:blipFill>
        <p:spPr>
          <a:xfrm>
            <a:off x="5098987" y="1098645"/>
            <a:ext cx="4648965" cy="4130555"/>
          </a:xfrm>
          <a:prstGeom prst="rect">
            <a:avLst/>
          </a:prstGeom>
        </p:spPr>
      </p:pic>
    </p:spTree>
    <p:extLst>
      <p:ext uri="{BB962C8B-B14F-4D97-AF65-F5344CB8AC3E}">
        <p14:creationId xmlns:p14="http://schemas.microsoft.com/office/powerpoint/2010/main" val="1290633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E1CA3A8D-876A-446C-9282-ECECC2B78FD8}"/>
              </a:ext>
            </a:extLst>
          </p:cNvPr>
          <p:cNvSpPr>
            <a:spLocks noGrp="1"/>
          </p:cNvSpPr>
          <p:nvPr>
            <p:ph type="title"/>
          </p:nvPr>
        </p:nvSpPr>
        <p:spPr/>
        <p:txBody>
          <a:bodyPr/>
          <a:lstStyle/>
          <a:p>
            <a:r>
              <a:rPr lang="fr-FR" dirty="0"/>
              <a:t>Rappel des principaux changements à la Fusion Juridique</a:t>
            </a:r>
            <a:br>
              <a:rPr lang="fr-FR" dirty="0"/>
            </a:br>
            <a:r>
              <a:rPr lang="fr-FR" b="0" i="1" cap="none" dirty="0"/>
              <a:t>Détails en annexes</a:t>
            </a:r>
          </a:p>
        </p:txBody>
      </p:sp>
      <p:sp>
        <p:nvSpPr>
          <p:cNvPr id="59" name="ZoneTexte 58">
            <a:extLst>
              <a:ext uri="{FF2B5EF4-FFF2-40B4-BE49-F238E27FC236}">
                <a16:creationId xmlns:a16="http://schemas.microsoft.com/office/drawing/2014/main" xmlns="" id="{59D2B034-2B3E-4586-927E-1D8602151389}"/>
              </a:ext>
            </a:extLst>
          </p:cNvPr>
          <p:cNvSpPr txBox="1"/>
          <p:nvPr/>
        </p:nvSpPr>
        <p:spPr>
          <a:xfrm>
            <a:off x="479419" y="1581786"/>
            <a:ext cx="6180814" cy="238010"/>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des schémas délégataires Pa</a:t>
            </a:r>
            <a:r>
              <a:rPr kumimoji="0" lang="fr-FR" sz="1400" b="1" i="0" u="none" strike="noStrike" kern="0" cap="none" spc="0" normalizeH="0" baseline="0" noProof="0" dirty="0" err="1">
                <a:ln>
                  <a:noFill/>
                </a:ln>
                <a:solidFill>
                  <a:schemeClr val="tx1">
                    <a:lumMod val="65000"/>
                    <a:lumOff val="35000"/>
                  </a:schemeClr>
                </a:solidFill>
                <a:effectLst/>
                <a:uLnTx/>
                <a:uFillTx/>
                <a:latin typeface="+mj-lt"/>
              </a:rPr>
              <a:t>rt</a:t>
            </a:r>
            <a:r>
              <a:rPr kumimoji="0" lang="fr-FR" sz="1400" b="1" i="0" u="none" strike="noStrike" kern="0" cap="none" spc="0" normalizeH="0" baseline="0" noProof="0" dirty="0">
                <a:ln>
                  <a:noFill/>
                </a:ln>
                <a:solidFill>
                  <a:schemeClr val="tx1">
                    <a:lumMod val="65000"/>
                    <a:lumOff val="35000"/>
                  </a:schemeClr>
                </a:solidFill>
                <a:effectLst/>
                <a:uLnTx/>
                <a:uFillTx/>
                <a:latin typeface="+mj-lt"/>
              </a:rPr>
              <a:t> sur le crédit conso. et la Bancarisation</a:t>
            </a:r>
          </a:p>
        </p:txBody>
      </p:sp>
      <p:sp>
        <p:nvSpPr>
          <p:cNvPr id="60" name="ZoneTexte 59">
            <a:extLst>
              <a:ext uri="{FF2B5EF4-FFF2-40B4-BE49-F238E27FC236}">
                <a16:creationId xmlns:a16="http://schemas.microsoft.com/office/drawing/2014/main" xmlns="" id="{24F7B9DB-0FAA-4D5E-8FDF-EA89570A9BCA}"/>
              </a:ext>
            </a:extLst>
          </p:cNvPr>
          <p:cNvSpPr txBox="1"/>
          <p:nvPr/>
        </p:nvSpPr>
        <p:spPr>
          <a:xfrm>
            <a:off x="479419" y="1895317"/>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du schéma délégataire sur le Marché des Pros</a:t>
            </a:r>
          </a:p>
        </p:txBody>
      </p:sp>
      <p:sp>
        <p:nvSpPr>
          <p:cNvPr id="61" name="ZoneTexte 60">
            <a:extLst>
              <a:ext uri="{FF2B5EF4-FFF2-40B4-BE49-F238E27FC236}">
                <a16:creationId xmlns:a16="http://schemas.microsoft.com/office/drawing/2014/main" xmlns="" id="{2BFC6207-6F51-492F-80E7-6D1716015120}"/>
              </a:ext>
            </a:extLst>
          </p:cNvPr>
          <p:cNvSpPr txBox="1"/>
          <p:nvPr/>
        </p:nvSpPr>
        <p:spPr>
          <a:xfrm>
            <a:off x="479419" y="2208854"/>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 convergence des dérogations commerciales</a:t>
            </a:r>
          </a:p>
        </p:txBody>
      </p:sp>
      <p:sp>
        <p:nvSpPr>
          <p:cNvPr id="62" name="ZoneTexte 61">
            <a:extLst>
              <a:ext uri="{FF2B5EF4-FFF2-40B4-BE49-F238E27FC236}">
                <a16:creationId xmlns:a16="http://schemas.microsoft.com/office/drawing/2014/main" xmlns="" id="{6A28F94F-A189-4BB1-8EF3-772306D3BFEC}"/>
              </a:ext>
            </a:extLst>
          </p:cNvPr>
          <p:cNvSpPr txBox="1"/>
          <p:nvPr/>
        </p:nvSpPr>
        <p:spPr>
          <a:xfrm>
            <a:off x="479419" y="2522391"/>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des tarifs, des barèmes et des offres</a:t>
            </a:r>
          </a:p>
        </p:txBody>
      </p:sp>
      <p:sp>
        <p:nvSpPr>
          <p:cNvPr id="63" name="ZoneTexte 62">
            <a:extLst>
              <a:ext uri="{FF2B5EF4-FFF2-40B4-BE49-F238E27FC236}">
                <a16:creationId xmlns:a16="http://schemas.microsoft.com/office/drawing/2014/main" xmlns="" id="{1D6316C2-2A4A-4745-8DDA-5F4FC12E4C00}"/>
              </a:ext>
            </a:extLst>
          </p:cNvPr>
          <p:cNvSpPr txBox="1"/>
          <p:nvPr/>
        </p:nvSpPr>
        <p:spPr>
          <a:xfrm>
            <a:off x="479419" y="3149465"/>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 mise en place des nouveaux critères RPM </a:t>
            </a:r>
            <a:r>
              <a:rPr kumimoji="0" lang="fr-FR" sz="1400" b="0" i="0" u="none" strike="noStrike" kern="0" cap="none" spc="0" normalizeH="0" baseline="0" noProof="0" dirty="0">
                <a:ln>
                  <a:noFill/>
                </a:ln>
                <a:solidFill>
                  <a:schemeClr val="tx1">
                    <a:lumMod val="65000"/>
                    <a:lumOff val="35000"/>
                  </a:schemeClr>
                </a:solidFill>
                <a:effectLst/>
                <a:uLnTx/>
                <a:uFillTx/>
                <a:latin typeface="+mj-lt"/>
              </a:rPr>
              <a:t>(</a:t>
            </a:r>
            <a:r>
              <a:rPr kumimoji="0" lang="fr-FR" sz="1400" b="0" i="0" u="none" strike="noStrike" kern="0" cap="none" spc="0" normalizeH="0" baseline="0" noProof="0" dirty="0" err="1">
                <a:ln>
                  <a:noFill/>
                </a:ln>
                <a:solidFill>
                  <a:schemeClr val="tx1">
                    <a:lumMod val="65000"/>
                    <a:lumOff val="35000"/>
                  </a:schemeClr>
                </a:solidFill>
                <a:effectLst/>
                <a:uLnTx/>
                <a:uFillTx/>
                <a:latin typeface="+mj-lt"/>
              </a:rPr>
              <a:t>y.c</a:t>
            </a:r>
            <a:r>
              <a:rPr kumimoji="0" lang="fr-FR" sz="1400" b="0" i="0" u="none" strike="noStrike" kern="0" cap="none" spc="0" normalizeH="0" baseline="0" noProof="0" dirty="0">
                <a:ln>
                  <a:noFill/>
                </a:ln>
                <a:solidFill>
                  <a:schemeClr val="tx1">
                    <a:lumMod val="65000"/>
                    <a:lumOff val="35000"/>
                  </a:schemeClr>
                </a:solidFill>
                <a:effectLst/>
                <a:uLnTx/>
                <a:uFillTx/>
                <a:latin typeface="+mj-lt"/>
              </a:rPr>
              <a:t> automatisation de l’envoi des lettres)</a:t>
            </a:r>
            <a:endParaRPr kumimoji="0" lang="fr-FR" sz="1400" b="1" i="0" u="none" strike="noStrike" kern="0" cap="none" spc="0" normalizeH="0" baseline="0" noProof="0" dirty="0">
              <a:ln>
                <a:noFill/>
              </a:ln>
              <a:solidFill>
                <a:schemeClr val="tx1">
                  <a:lumMod val="65000"/>
                  <a:lumOff val="35000"/>
                </a:schemeClr>
              </a:solidFill>
              <a:effectLst/>
              <a:uLnTx/>
              <a:uFillTx/>
              <a:latin typeface="+mj-lt"/>
            </a:endParaRPr>
          </a:p>
        </p:txBody>
      </p:sp>
      <p:sp>
        <p:nvSpPr>
          <p:cNvPr id="64" name="ZoneTexte 63">
            <a:extLst>
              <a:ext uri="{FF2B5EF4-FFF2-40B4-BE49-F238E27FC236}">
                <a16:creationId xmlns:a16="http://schemas.microsoft.com/office/drawing/2014/main" xmlns="" id="{34DD6237-415A-4D3F-8485-EDCE2EC1B787}"/>
              </a:ext>
            </a:extLst>
          </p:cNvPr>
          <p:cNvSpPr txBox="1"/>
          <p:nvPr/>
        </p:nvSpPr>
        <p:spPr>
          <a:xfrm>
            <a:off x="479419" y="3463002"/>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 traitement des clients communs</a:t>
            </a:r>
          </a:p>
        </p:txBody>
      </p:sp>
      <p:sp>
        <p:nvSpPr>
          <p:cNvPr id="65" name="Rectangle 64">
            <a:extLst>
              <a:ext uri="{FF2B5EF4-FFF2-40B4-BE49-F238E27FC236}">
                <a16:creationId xmlns:a16="http://schemas.microsoft.com/office/drawing/2014/main" xmlns="" id="{2ECE7A22-C62E-43D9-AA9D-869924C970E6}"/>
              </a:ext>
            </a:extLst>
          </p:cNvPr>
          <p:cNvSpPr/>
          <p:nvPr/>
        </p:nvSpPr>
        <p:spPr>
          <a:xfrm>
            <a:off x="468313" y="992218"/>
            <a:ext cx="6191920"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Internes BDD</a:t>
            </a:r>
          </a:p>
        </p:txBody>
      </p:sp>
      <p:sp>
        <p:nvSpPr>
          <p:cNvPr id="66" name="Rectangle 65">
            <a:extLst>
              <a:ext uri="{FF2B5EF4-FFF2-40B4-BE49-F238E27FC236}">
                <a16:creationId xmlns:a16="http://schemas.microsoft.com/office/drawing/2014/main" xmlns="" id="{4E0422E0-6DCE-45B1-BCBC-3E1DFDA4D6CA}"/>
              </a:ext>
            </a:extLst>
          </p:cNvPr>
          <p:cNvSpPr/>
          <p:nvPr/>
        </p:nvSpPr>
        <p:spPr>
          <a:xfrm>
            <a:off x="6712133" y="1581785"/>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7" name="Rectangle 66">
            <a:extLst>
              <a:ext uri="{FF2B5EF4-FFF2-40B4-BE49-F238E27FC236}">
                <a16:creationId xmlns:a16="http://schemas.microsoft.com/office/drawing/2014/main" xmlns="" id="{41C430F7-2422-405A-9AA9-ECC83DBE0554}"/>
              </a:ext>
            </a:extLst>
          </p:cNvPr>
          <p:cNvSpPr/>
          <p:nvPr/>
        </p:nvSpPr>
        <p:spPr>
          <a:xfrm>
            <a:off x="7315120" y="1581785"/>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8" name="Rectangle 67">
            <a:extLst>
              <a:ext uri="{FF2B5EF4-FFF2-40B4-BE49-F238E27FC236}">
                <a16:creationId xmlns:a16="http://schemas.microsoft.com/office/drawing/2014/main" xmlns="" id="{419C1B18-1D44-4E0A-9EEE-F82BB0A6AF6D}"/>
              </a:ext>
            </a:extLst>
          </p:cNvPr>
          <p:cNvSpPr/>
          <p:nvPr/>
        </p:nvSpPr>
        <p:spPr>
          <a:xfrm>
            <a:off x="6712133" y="1895458"/>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9" name="Rectangle 68">
            <a:extLst>
              <a:ext uri="{FF2B5EF4-FFF2-40B4-BE49-F238E27FC236}">
                <a16:creationId xmlns:a16="http://schemas.microsoft.com/office/drawing/2014/main" xmlns="" id="{C02D531A-8A67-4DC2-ACB9-E5A9EFB345AE}"/>
              </a:ext>
            </a:extLst>
          </p:cNvPr>
          <p:cNvSpPr/>
          <p:nvPr/>
        </p:nvSpPr>
        <p:spPr>
          <a:xfrm>
            <a:off x="7315120" y="1895322"/>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0" name="Rectangle 69">
            <a:extLst>
              <a:ext uri="{FF2B5EF4-FFF2-40B4-BE49-F238E27FC236}">
                <a16:creationId xmlns:a16="http://schemas.microsoft.com/office/drawing/2014/main" xmlns="" id="{DBE24914-EAE9-4776-986B-FE6374871ADB}"/>
              </a:ext>
            </a:extLst>
          </p:cNvPr>
          <p:cNvSpPr/>
          <p:nvPr/>
        </p:nvSpPr>
        <p:spPr>
          <a:xfrm>
            <a:off x="6712133" y="2209131"/>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1" name="Rectangle 70">
            <a:extLst>
              <a:ext uri="{FF2B5EF4-FFF2-40B4-BE49-F238E27FC236}">
                <a16:creationId xmlns:a16="http://schemas.microsoft.com/office/drawing/2014/main" xmlns="" id="{19EC8256-F2EA-4A08-9AB7-1F8722A642E9}"/>
              </a:ext>
            </a:extLst>
          </p:cNvPr>
          <p:cNvSpPr/>
          <p:nvPr/>
        </p:nvSpPr>
        <p:spPr>
          <a:xfrm>
            <a:off x="7315120" y="2208859"/>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2" name="Rectangle 71">
            <a:extLst>
              <a:ext uri="{FF2B5EF4-FFF2-40B4-BE49-F238E27FC236}">
                <a16:creationId xmlns:a16="http://schemas.microsoft.com/office/drawing/2014/main" xmlns="" id="{DE9EF509-4F98-4EB4-8587-24826DA49599}"/>
              </a:ext>
            </a:extLst>
          </p:cNvPr>
          <p:cNvSpPr/>
          <p:nvPr/>
        </p:nvSpPr>
        <p:spPr>
          <a:xfrm>
            <a:off x="6712133" y="252280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3" name="Rectangle 72">
            <a:extLst>
              <a:ext uri="{FF2B5EF4-FFF2-40B4-BE49-F238E27FC236}">
                <a16:creationId xmlns:a16="http://schemas.microsoft.com/office/drawing/2014/main" xmlns="" id="{C9382325-D03D-4A1D-A67B-5A300E541A82}"/>
              </a:ext>
            </a:extLst>
          </p:cNvPr>
          <p:cNvSpPr/>
          <p:nvPr/>
        </p:nvSpPr>
        <p:spPr>
          <a:xfrm>
            <a:off x="7315120" y="252239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4" name="Rectangle 73">
            <a:extLst>
              <a:ext uri="{FF2B5EF4-FFF2-40B4-BE49-F238E27FC236}">
                <a16:creationId xmlns:a16="http://schemas.microsoft.com/office/drawing/2014/main" xmlns="" id="{988B5807-C77C-443A-A2EE-D7E43F70E86C}"/>
              </a:ext>
            </a:extLst>
          </p:cNvPr>
          <p:cNvSpPr/>
          <p:nvPr/>
        </p:nvSpPr>
        <p:spPr>
          <a:xfrm>
            <a:off x="6712133" y="315015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5" name="Rectangle 74">
            <a:extLst>
              <a:ext uri="{FF2B5EF4-FFF2-40B4-BE49-F238E27FC236}">
                <a16:creationId xmlns:a16="http://schemas.microsoft.com/office/drawing/2014/main" xmlns="" id="{E4798C57-82EB-40F1-85AD-16F47C65D9B7}"/>
              </a:ext>
            </a:extLst>
          </p:cNvPr>
          <p:cNvSpPr/>
          <p:nvPr/>
        </p:nvSpPr>
        <p:spPr>
          <a:xfrm>
            <a:off x="7315120" y="314947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6" name="Rectangle 75">
            <a:extLst>
              <a:ext uri="{FF2B5EF4-FFF2-40B4-BE49-F238E27FC236}">
                <a16:creationId xmlns:a16="http://schemas.microsoft.com/office/drawing/2014/main" xmlns="" id="{929A20DB-160A-4F54-B4B2-6B05838C7781}"/>
              </a:ext>
            </a:extLst>
          </p:cNvPr>
          <p:cNvSpPr/>
          <p:nvPr/>
        </p:nvSpPr>
        <p:spPr>
          <a:xfrm>
            <a:off x="6712133" y="346382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7" name="Rectangle 76">
            <a:extLst>
              <a:ext uri="{FF2B5EF4-FFF2-40B4-BE49-F238E27FC236}">
                <a16:creationId xmlns:a16="http://schemas.microsoft.com/office/drawing/2014/main" xmlns="" id="{7BFCFECB-C2D0-4074-AC28-29F96AE1B1FA}"/>
              </a:ext>
            </a:extLst>
          </p:cNvPr>
          <p:cNvSpPr/>
          <p:nvPr/>
        </p:nvSpPr>
        <p:spPr>
          <a:xfrm>
            <a:off x="7315120" y="3463007"/>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8" name="ZoneTexte 77">
            <a:extLst>
              <a:ext uri="{FF2B5EF4-FFF2-40B4-BE49-F238E27FC236}">
                <a16:creationId xmlns:a16="http://schemas.microsoft.com/office/drawing/2014/main" xmlns="" id="{AF472E5A-E731-4005-8245-BCC849D6E941}"/>
              </a:ext>
            </a:extLst>
          </p:cNvPr>
          <p:cNvSpPr txBox="1"/>
          <p:nvPr/>
        </p:nvSpPr>
        <p:spPr>
          <a:xfrm>
            <a:off x="479420" y="5205969"/>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L’externalisation des alertes fraudes monétiques commerçants chez NPS pour les Pros</a:t>
            </a:r>
          </a:p>
        </p:txBody>
      </p:sp>
      <p:sp>
        <p:nvSpPr>
          <p:cNvPr id="79" name="ZoneTexte 78">
            <a:extLst>
              <a:ext uri="{FF2B5EF4-FFF2-40B4-BE49-F238E27FC236}">
                <a16:creationId xmlns:a16="http://schemas.microsoft.com/office/drawing/2014/main" xmlns="" id="{8623CDF7-B449-41D2-899F-ED50A9AA86A9}"/>
              </a:ext>
            </a:extLst>
          </p:cNvPr>
          <p:cNvSpPr txBox="1"/>
          <p:nvPr/>
        </p:nvSpPr>
        <p:spPr>
          <a:xfrm>
            <a:off x="479420" y="5532442"/>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L’externalisation des alertes fraudes monétiques porteurs chez NPS pour les Pros</a:t>
            </a:r>
          </a:p>
        </p:txBody>
      </p:sp>
      <p:sp>
        <p:nvSpPr>
          <p:cNvPr id="80" name="ZoneTexte 79">
            <a:extLst>
              <a:ext uri="{FF2B5EF4-FFF2-40B4-BE49-F238E27FC236}">
                <a16:creationId xmlns:a16="http://schemas.microsoft.com/office/drawing/2014/main" xmlns="" id="{69ECC3CB-AD35-485C-BDBD-9E3F5754B1D1}"/>
              </a:ext>
            </a:extLst>
          </p:cNvPr>
          <p:cNvSpPr txBox="1"/>
          <p:nvPr/>
        </p:nvSpPr>
        <p:spPr>
          <a:xfrm>
            <a:off x="479420" y="5858915"/>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L’adhésion à la plateforme Natixis pour traiter le incidents liés à un contrat </a:t>
            </a:r>
            <a:r>
              <a:rPr kumimoji="0" lang="fr-FR" sz="1400" b="1" i="0" u="none" strike="noStrike" kern="0" cap="none" spc="0" normalizeH="0" baseline="0" noProof="0" dirty="0" err="1">
                <a:ln>
                  <a:noFill/>
                </a:ln>
                <a:solidFill>
                  <a:schemeClr val="tx1">
                    <a:lumMod val="65000"/>
                    <a:lumOff val="35000"/>
                  </a:schemeClr>
                </a:solidFill>
                <a:effectLst/>
                <a:uLnTx/>
                <a:uFillTx/>
                <a:latin typeface="+mj-lt"/>
              </a:rPr>
              <a:t>moné</a:t>
            </a:r>
            <a:r>
              <a:rPr lang="fr-FR" sz="1400" kern="0" dirty="0">
                <a:solidFill>
                  <a:schemeClr val="tx1">
                    <a:lumMod val="65000"/>
                    <a:lumOff val="35000"/>
                  </a:schemeClr>
                </a:solidFill>
                <a:latin typeface="+mj-lt"/>
              </a:rPr>
              <a:t>tique</a:t>
            </a:r>
            <a:endParaRPr kumimoji="0" lang="fr-FR" sz="1400" b="1" i="0" u="none" strike="noStrike" kern="0" cap="none" spc="0" normalizeH="0" baseline="0" noProof="0" dirty="0">
              <a:ln>
                <a:noFill/>
              </a:ln>
              <a:solidFill>
                <a:schemeClr val="tx1">
                  <a:lumMod val="65000"/>
                  <a:lumOff val="35000"/>
                </a:schemeClr>
              </a:solidFill>
              <a:effectLst/>
              <a:uLnTx/>
              <a:uFillTx/>
              <a:latin typeface="+mj-lt"/>
            </a:endParaRPr>
          </a:p>
        </p:txBody>
      </p:sp>
      <p:sp>
        <p:nvSpPr>
          <p:cNvPr id="81" name="Rectangle 80">
            <a:extLst>
              <a:ext uri="{FF2B5EF4-FFF2-40B4-BE49-F238E27FC236}">
                <a16:creationId xmlns:a16="http://schemas.microsoft.com/office/drawing/2014/main" xmlns="" id="{D0BD5FB8-88A1-4EC2-82CA-AB06C02873BA}"/>
              </a:ext>
            </a:extLst>
          </p:cNvPr>
          <p:cNvSpPr/>
          <p:nvPr/>
        </p:nvSpPr>
        <p:spPr>
          <a:xfrm>
            <a:off x="6712133" y="519841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2" name="Rectangle 81">
            <a:extLst>
              <a:ext uri="{FF2B5EF4-FFF2-40B4-BE49-F238E27FC236}">
                <a16:creationId xmlns:a16="http://schemas.microsoft.com/office/drawing/2014/main" xmlns="" id="{3E5001D2-6D3C-4A54-81BE-F17557105F43}"/>
              </a:ext>
            </a:extLst>
          </p:cNvPr>
          <p:cNvSpPr/>
          <p:nvPr/>
        </p:nvSpPr>
        <p:spPr>
          <a:xfrm>
            <a:off x="7315120" y="519841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3" name="Rectangle 82">
            <a:extLst>
              <a:ext uri="{FF2B5EF4-FFF2-40B4-BE49-F238E27FC236}">
                <a16:creationId xmlns:a16="http://schemas.microsoft.com/office/drawing/2014/main" xmlns="" id="{F0733C29-DF34-4A6B-BF89-037C4411FE9E}"/>
              </a:ext>
            </a:extLst>
          </p:cNvPr>
          <p:cNvSpPr/>
          <p:nvPr/>
        </p:nvSpPr>
        <p:spPr>
          <a:xfrm>
            <a:off x="6705318" y="553163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4" name="Rectangle 83">
            <a:extLst>
              <a:ext uri="{FF2B5EF4-FFF2-40B4-BE49-F238E27FC236}">
                <a16:creationId xmlns:a16="http://schemas.microsoft.com/office/drawing/2014/main" xmlns="" id="{37A94AC3-F4D8-4321-B974-12106E8CA972}"/>
              </a:ext>
            </a:extLst>
          </p:cNvPr>
          <p:cNvSpPr/>
          <p:nvPr/>
        </p:nvSpPr>
        <p:spPr>
          <a:xfrm>
            <a:off x="7308305" y="553163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5" name="Rectangle 84">
            <a:extLst>
              <a:ext uri="{FF2B5EF4-FFF2-40B4-BE49-F238E27FC236}">
                <a16:creationId xmlns:a16="http://schemas.microsoft.com/office/drawing/2014/main" xmlns="" id="{C5900091-6F2A-4A5B-8C2F-AF11DBCD0742}"/>
              </a:ext>
            </a:extLst>
          </p:cNvPr>
          <p:cNvSpPr/>
          <p:nvPr/>
        </p:nvSpPr>
        <p:spPr>
          <a:xfrm>
            <a:off x="6712133" y="586486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6" name="Rectangle 85">
            <a:extLst>
              <a:ext uri="{FF2B5EF4-FFF2-40B4-BE49-F238E27FC236}">
                <a16:creationId xmlns:a16="http://schemas.microsoft.com/office/drawing/2014/main" xmlns="" id="{FEDB61B2-388E-4569-AC18-5FB5902D6E15}"/>
              </a:ext>
            </a:extLst>
          </p:cNvPr>
          <p:cNvSpPr/>
          <p:nvPr/>
        </p:nvSpPr>
        <p:spPr>
          <a:xfrm>
            <a:off x="7315120" y="586486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8" name="ZoneTexte 87">
            <a:extLst>
              <a:ext uri="{FF2B5EF4-FFF2-40B4-BE49-F238E27FC236}">
                <a16:creationId xmlns:a16="http://schemas.microsoft.com/office/drawing/2014/main" xmlns="" id="{B9E1849D-6CB8-4BB8-BAEF-26CD160806DB}"/>
              </a:ext>
            </a:extLst>
          </p:cNvPr>
          <p:cNvSpPr txBox="1"/>
          <p:nvPr/>
        </p:nvSpPr>
        <p:spPr>
          <a:xfrm>
            <a:off x="479419" y="2835928"/>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 déploiement de la rubrique des commerciaux</a:t>
            </a:r>
          </a:p>
        </p:txBody>
      </p:sp>
      <p:sp>
        <p:nvSpPr>
          <p:cNvPr id="89" name="Rectangle 88">
            <a:extLst>
              <a:ext uri="{FF2B5EF4-FFF2-40B4-BE49-F238E27FC236}">
                <a16:creationId xmlns:a16="http://schemas.microsoft.com/office/drawing/2014/main" xmlns="" id="{5C858C5A-38EE-43E7-B76A-E744A1491EC9}"/>
              </a:ext>
            </a:extLst>
          </p:cNvPr>
          <p:cNvSpPr/>
          <p:nvPr/>
        </p:nvSpPr>
        <p:spPr>
          <a:xfrm>
            <a:off x="6712133" y="2836477"/>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0" name="Rectangle 89">
            <a:extLst>
              <a:ext uri="{FF2B5EF4-FFF2-40B4-BE49-F238E27FC236}">
                <a16:creationId xmlns:a16="http://schemas.microsoft.com/office/drawing/2014/main" xmlns="" id="{AE28FF63-3B9A-4AB9-AF38-B27F8E708E3B}"/>
              </a:ext>
            </a:extLst>
          </p:cNvPr>
          <p:cNvSpPr/>
          <p:nvPr/>
        </p:nvSpPr>
        <p:spPr>
          <a:xfrm>
            <a:off x="7315120" y="283593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6" name="ZoneTexte 95">
            <a:extLst>
              <a:ext uri="{FF2B5EF4-FFF2-40B4-BE49-F238E27FC236}">
                <a16:creationId xmlns:a16="http://schemas.microsoft.com/office/drawing/2014/main" xmlns="" id="{765FAB5D-8C0B-43BC-A02F-6049AE4DDEBB}"/>
              </a:ext>
            </a:extLst>
          </p:cNvPr>
          <p:cNvSpPr txBox="1"/>
          <p:nvPr/>
        </p:nvSpPr>
        <p:spPr>
          <a:xfrm>
            <a:off x="479419" y="4090080"/>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L’application des conditions négociées par la prescription Part &amp; Pro</a:t>
            </a:r>
          </a:p>
        </p:txBody>
      </p:sp>
      <p:sp>
        <p:nvSpPr>
          <p:cNvPr id="97" name="Rectangle 96">
            <a:extLst>
              <a:ext uri="{FF2B5EF4-FFF2-40B4-BE49-F238E27FC236}">
                <a16:creationId xmlns:a16="http://schemas.microsoft.com/office/drawing/2014/main" xmlns="" id="{579FCFFC-7D0C-4D47-8020-2FC04957A174}"/>
              </a:ext>
            </a:extLst>
          </p:cNvPr>
          <p:cNvSpPr/>
          <p:nvPr/>
        </p:nvSpPr>
        <p:spPr>
          <a:xfrm>
            <a:off x="6712133" y="4091169"/>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8" name="Rectangle 97">
            <a:extLst>
              <a:ext uri="{FF2B5EF4-FFF2-40B4-BE49-F238E27FC236}">
                <a16:creationId xmlns:a16="http://schemas.microsoft.com/office/drawing/2014/main" xmlns="" id="{E47A1880-9177-46A9-9860-47FA9DAD6823}"/>
              </a:ext>
            </a:extLst>
          </p:cNvPr>
          <p:cNvSpPr/>
          <p:nvPr/>
        </p:nvSpPr>
        <p:spPr>
          <a:xfrm>
            <a:off x="7315120" y="409008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0" name="ZoneTexte 109">
            <a:extLst>
              <a:ext uri="{FF2B5EF4-FFF2-40B4-BE49-F238E27FC236}">
                <a16:creationId xmlns:a16="http://schemas.microsoft.com/office/drawing/2014/main" xmlns="" id="{93E31698-8DDF-4F55-835E-EAA7A6CE6C86}"/>
              </a:ext>
            </a:extLst>
          </p:cNvPr>
          <p:cNvSpPr txBox="1"/>
          <p:nvPr/>
        </p:nvSpPr>
        <p:spPr>
          <a:xfrm>
            <a:off x="479419" y="3776539"/>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 certains processus GP</a:t>
            </a:r>
          </a:p>
        </p:txBody>
      </p:sp>
      <p:sp>
        <p:nvSpPr>
          <p:cNvPr id="111" name="Rectangle 110">
            <a:extLst>
              <a:ext uri="{FF2B5EF4-FFF2-40B4-BE49-F238E27FC236}">
                <a16:creationId xmlns:a16="http://schemas.microsoft.com/office/drawing/2014/main" xmlns="" id="{981E4C20-7EE6-45E6-8C48-F357CAD23759}"/>
              </a:ext>
            </a:extLst>
          </p:cNvPr>
          <p:cNvSpPr/>
          <p:nvPr/>
        </p:nvSpPr>
        <p:spPr>
          <a:xfrm>
            <a:off x="6712133" y="377749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2" name="Rectangle 111">
            <a:extLst>
              <a:ext uri="{FF2B5EF4-FFF2-40B4-BE49-F238E27FC236}">
                <a16:creationId xmlns:a16="http://schemas.microsoft.com/office/drawing/2014/main" xmlns="" id="{224D7396-B247-4746-8550-4C8939D0C368}"/>
              </a:ext>
            </a:extLst>
          </p:cNvPr>
          <p:cNvSpPr/>
          <p:nvPr/>
        </p:nvSpPr>
        <p:spPr>
          <a:xfrm>
            <a:off x="7315120" y="377654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4" name="Rectangle 113">
            <a:extLst>
              <a:ext uri="{FF2B5EF4-FFF2-40B4-BE49-F238E27FC236}">
                <a16:creationId xmlns:a16="http://schemas.microsoft.com/office/drawing/2014/main" xmlns="" id="{6264471A-A754-4F0F-A88E-FAF769AA1A9B}"/>
              </a:ext>
            </a:extLst>
          </p:cNvPr>
          <p:cNvSpPr/>
          <p:nvPr/>
        </p:nvSpPr>
        <p:spPr>
          <a:xfrm>
            <a:off x="468313" y="4616754"/>
            <a:ext cx="6191920" cy="485808"/>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Monétique</a:t>
            </a:r>
          </a:p>
        </p:txBody>
      </p:sp>
      <p:sp>
        <p:nvSpPr>
          <p:cNvPr id="115" name="Rectangle 114">
            <a:extLst>
              <a:ext uri="{FF2B5EF4-FFF2-40B4-BE49-F238E27FC236}">
                <a16:creationId xmlns:a16="http://schemas.microsoft.com/office/drawing/2014/main" xmlns="" id="{EC8FA2CD-05FB-4506-A840-5AC1C8BE6E18}"/>
              </a:ext>
            </a:extLst>
          </p:cNvPr>
          <p:cNvSpPr/>
          <p:nvPr/>
        </p:nvSpPr>
        <p:spPr>
          <a:xfrm>
            <a:off x="6712132" y="992218"/>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LCA</a:t>
            </a:r>
          </a:p>
        </p:txBody>
      </p:sp>
      <p:sp>
        <p:nvSpPr>
          <p:cNvPr id="116" name="Rectangle 115">
            <a:extLst>
              <a:ext uri="{FF2B5EF4-FFF2-40B4-BE49-F238E27FC236}">
                <a16:creationId xmlns:a16="http://schemas.microsoft.com/office/drawing/2014/main" xmlns="" id="{CBE0C361-9430-4739-9F05-7F3166114E57}"/>
              </a:ext>
            </a:extLst>
          </p:cNvPr>
          <p:cNvSpPr/>
          <p:nvPr/>
        </p:nvSpPr>
        <p:spPr>
          <a:xfrm>
            <a:off x="7308304" y="992218"/>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ALS</a:t>
            </a:r>
          </a:p>
        </p:txBody>
      </p:sp>
      <p:sp>
        <p:nvSpPr>
          <p:cNvPr id="117" name="Rectangle 116">
            <a:extLst>
              <a:ext uri="{FF2B5EF4-FFF2-40B4-BE49-F238E27FC236}">
                <a16:creationId xmlns:a16="http://schemas.microsoft.com/office/drawing/2014/main" xmlns="" id="{237D6CE4-0144-4503-A102-4E8838D00708}"/>
              </a:ext>
            </a:extLst>
          </p:cNvPr>
          <p:cNvSpPr/>
          <p:nvPr/>
        </p:nvSpPr>
        <p:spPr>
          <a:xfrm>
            <a:off x="6712132" y="4616753"/>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LCA</a:t>
            </a:r>
          </a:p>
        </p:txBody>
      </p:sp>
      <p:sp>
        <p:nvSpPr>
          <p:cNvPr id="118" name="Rectangle 117">
            <a:extLst>
              <a:ext uri="{FF2B5EF4-FFF2-40B4-BE49-F238E27FC236}">
                <a16:creationId xmlns:a16="http://schemas.microsoft.com/office/drawing/2014/main" xmlns="" id="{E7515EB4-B602-4420-850E-12AD42CD6C3C}"/>
              </a:ext>
            </a:extLst>
          </p:cNvPr>
          <p:cNvSpPr/>
          <p:nvPr/>
        </p:nvSpPr>
        <p:spPr>
          <a:xfrm>
            <a:off x="7308304" y="4616753"/>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ALS</a:t>
            </a:r>
          </a:p>
        </p:txBody>
      </p:sp>
      <p:sp>
        <p:nvSpPr>
          <p:cNvPr id="48" name="Rectangle 47">
            <a:extLst>
              <a:ext uri="{FF2B5EF4-FFF2-40B4-BE49-F238E27FC236}">
                <a16:creationId xmlns:a16="http://schemas.microsoft.com/office/drawing/2014/main" xmlns="" id="{1F174A70-1624-43A5-980E-56093EBA8588}"/>
              </a:ext>
            </a:extLst>
          </p:cNvPr>
          <p:cNvSpPr/>
          <p:nvPr/>
        </p:nvSpPr>
        <p:spPr>
          <a:xfrm>
            <a:off x="7885480" y="992218"/>
            <a:ext cx="790208" cy="480691"/>
          </a:xfrm>
          <a:prstGeom prst="rect">
            <a:avLst/>
          </a:prstGeom>
          <a:solidFill>
            <a:schemeClr val="tx2"/>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Fiche mémo*</a:t>
            </a:r>
          </a:p>
        </p:txBody>
      </p:sp>
      <p:sp>
        <p:nvSpPr>
          <p:cNvPr id="49" name="Rectangle 48">
            <a:extLst>
              <a:ext uri="{FF2B5EF4-FFF2-40B4-BE49-F238E27FC236}">
                <a16:creationId xmlns:a16="http://schemas.microsoft.com/office/drawing/2014/main" xmlns="" id="{CA244F74-5134-48E6-89A0-B01B3E71B9AE}"/>
              </a:ext>
            </a:extLst>
          </p:cNvPr>
          <p:cNvSpPr/>
          <p:nvPr/>
        </p:nvSpPr>
        <p:spPr>
          <a:xfrm>
            <a:off x="7885480" y="4616752"/>
            <a:ext cx="790208" cy="480691"/>
          </a:xfrm>
          <a:prstGeom prst="rect">
            <a:avLst/>
          </a:prstGeom>
          <a:solidFill>
            <a:schemeClr val="tx2"/>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Fiche mémo*</a:t>
            </a:r>
          </a:p>
        </p:txBody>
      </p:sp>
      <p:sp>
        <p:nvSpPr>
          <p:cNvPr id="2" name="Rectangle 1">
            <a:extLst>
              <a:ext uri="{FF2B5EF4-FFF2-40B4-BE49-F238E27FC236}">
                <a16:creationId xmlns:a16="http://schemas.microsoft.com/office/drawing/2014/main" xmlns="" id="{3D4F6FF7-AA8C-40AB-ABD3-CB3855F8806E}"/>
              </a:ext>
            </a:extLst>
          </p:cNvPr>
          <p:cNvSpPr/>
          <p:nvPr/>
        </p:nvSpPr>
        <p:spPr>
          <a:xfrm>
            <a:off x="5422707" y="6096931"/>
            <a:ext cx="4301530" cy="276999"/>
          </a:xfrm>
          <a:prstGeom prst="rect">
            <a:avLst/>
          </a:prstGeom>
        </p:spPr>
        <p:txBody>
          <a:bodyPr wrap="square">
            <a:spAutoFit/>
          </a:bodyPr>
          <a:lstStyle/>
          <a:p>
            <a:pPr defTabSz="1277156"/>
            <a:r>
              <a:rPr lang="fr-FR" sz="1200" i="1" kern="0" dirty="0">
                <a:solidFill>
                  <a:schemeClr val="tx1">
                    <a:lumMod val="65000"/>
                    <a:lumOff val="35000"/>
                  </a:schemeClr>
                </a:solidFill>
              </a:rPr>
              <a:t>*Espace Conduite du Changement / CDC dans </a:t>
            </a:r>
            <a:r>
              <a:rPr lang="fr-FR" sz="1200" i="1" kern="0" dirty="0" err="1">
                <a:solidFill>
                  <a:schemeClr val="tx1">
                    <a:lumMod val="65000"/>
                    <a:lumOff val="35000"/>
                  </a:schemeClr>
                </a:solidFill>
              </a:rPr>
              <a:t>bESTway</a:t>
            </a:r>
            <a:endParaRPr lang="fr-FR" sz="1200" i="1" kern="0" dirty="0">
              <a:solidFill>
                <a:schemeClr val="tx1">
                  <a:lumMod val="65000"/>
                  <a:lumOff val="35000"/>
                </a:schemeClr>
              </a:solidFill>
            </a:endParaRPr>
          </a:p>
        </p:txBody>
      </p:sp>
      <p:sp>
        <p:nvSpPr>
          <p:cNvPr id="53" name="Rectangle 52">
            <a:extLst>
              <a:ext uri="{FF2B5EF4-FFF2-40B4-BE49-F238E27FC236}">
                <a16:creationId xmlns:a16="http://schemas.microsoft.com/office/drawing/2014/main" xmlns="" id="{64514145-B766-496A-B167-8EFE163AD8C3}"/>
              </a:ext>
            </a:extLst>
          </p:cNvPr>
          <p:cNvSpPr/>
          <p:nvPr/>
        </p:nvSpPr>
        <p:spPr>
          <a:xfrm>
            <a:off x="7885480" y="1581785"/>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6" name="Image 5">
            <a:hlinkClick r:id="rId3"/>
            <a:extLst>
              <a:ext uri="{FF2B5EF4-FFF2-40B4-BE49-F238E27FC236}">
                <a16:creationId xmlns:a16="http://schemas.microsoft.com/office/drawing/2014/main" xmlns="" id="{90C56C07-3518-4DA0-B7A3-0D14CC26A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1613143"/>
            <a:ext cx="189721" cy="189721"/>
          </a:xfrm>
          <a:prstGeom prst="rect">
            <a:avLst/>
          </a:prstGeom>
        </p:spPr>
      </p:pic>
      <p:sp>
        <p:nvSpPr>
          <p:cNvPr id="54" name="Rectangle 53">
            <a:extLst>
              <a:ext uri="{FF2B5EF4-FFF2-40B4-BE49-F238E27FC236}">
                <a16:creationId xmlns:a16="http://schemas.microsoft.com/office/drawing/2014/main" xmlns="" id="{45AD9FAB-F2B3-4093-9943-70B0F657E2E4}"/>
              </a:ext>
            </a:extLst>
          </p:cNvPr>
          <p:cNvSpPr/>
          <p:nvPr/>
        </p:nvSpPr>
        <p:spPr>
          <a:xfrm>
            <a:off x="7885480" y="5864863"/>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56" name="Rectangle 55">
            <a:extLst>
              <a:ext uri="{FF2B5EF4-FFF2-40B4-BE49-F238E27FC236}">
                <a16:creationId xmlns:a16="http://schemas.microsoft.com/office/drawing/2014/main" xmlns="" id="{43082302-5B8D-4A85-8D4F-9D9E7A400656}"/>
              </a:ext>
            </a:extLst>
          </p:cNvPr>
          <p:cNvSpPr/>
          <p:nvPr/>
        </p:nvSpPr>
        <p:spPr>
          <a:xfrm>
            <a:off x="7885480" y="5528313"/>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57" name="Image 56">
            <a:hlinkClick r:id="rId5"/>
            <a:extLst>
              <a:ext uri="{FF2B5EF4-FFF2-40B4-BE49-F238E27FC236}">
                <a16:creationId xmlns:a16="http://schemas.microsoft.com/office/drawing/2014/main" xmlns="" id="{F128F6B8-FE0C-4CAF-8C5E-AB6D35D0E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5559671"/>
            <a:ext cx="189721" cy="189721"/>
          </a:xfrm>
          <a:prstGeom prst="rect">
            <a:avLst/>
          </a:prstGeom>
        </p:spPr>
      </p:pic>
      <p:sp>
        <p:nvSpPr>
          <p:cNvPr id="58" name="Rectangle 57">
            <a:extLst>
              <a:ext uri="{FF2B5EF4-FFF2-40B4-BE49-F238E27FC236}">
                <a16:creationId xmlns:a16="http://schemas.microsoft.com/office/drawing/2014/main" xmlns="" id="{AB21F244-89F9-47AC-8FED-860134EE76D0}"/>
              </a:ext>
            </a:extLst>
          </p:cNvPr>
          <p:cNvSpPr/>
          <p:nvPr/>
        </p:nvSpPr>
        <p:spPr>
          <a:xfrm>
            <a:off x="7885480" y="5193872"/>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87" name="Image 86">
            <a:hlinkClick r:id="rId6"/>
            <a:extLst>
              <a:ext uri="{FF2B5EF4-FFF2-40B4-BE49-F238E27FC236}">
                <a16:creationId xmlns:a16="http://schemas.microsoft.com/office/drawing/2014/main" xmlns="" id="{3A62D90C-759A-4A0B-985C-43A2253ED2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5225230"/>
            <a:ext cx="189721" cy="189721"/>
          </a:xfrm>
          <a:prstGeom prst="rect">
            <a:avLst/>
          </a:prstGeom>
        </p:spPr>
      </p:pic>
      <p:sp>
        <p:nvSpPr>
          <p:cNvPr id="93" name="Rectangle 92">
            <a:extLst>
              <a:ext uri="{FF2B5EF4-FFF2-40B4-BE49-F238E27FC236}">
                <a16:creationId xmlns:a16="http://schemas.microsoft.com/office/drawing/2014/main" xmlns="" id="{9A60E60F-ED8D-4C50-8AE3-A965891D5583}"/>
              </a:ext>
            </a:extLst>
          </p:cNvPr>
          <p:cNvSpPr/>
          <p:nvPr/>
        </p:nvSpPr>
        <p:spPr>
          <a:xfrm>
            <a:off x="7885480" y="4090496"/>
            <a:ext cx="779101" cy="237600"/>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5" name="Rectangle 94">
            <a:extLst>
              <a:ext uri="{FF2B5EF4-FFF2-40B4-BE49-F238E27FC236}">
                <a16:creationId xmlns:a16="http://schemas.microsoft.com/office/drawing/2014/main" xmlns="" id="{EE79AECD-0C7F-4F34-81E1-9B5F670B52E3}"/>
              </a:ext>
            </a:extLst>
          </p:cNvPr>
          <p:cNvSpPr/>
          <p:nvPr/>
        </p:nvSpPr>
        <p:spPr>
          <a:xfrm>
            <a:off x="7885480" y="3776544"/>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00" name="Rectangle 99">
            <a:extLst>
              <a:ext uri="{FF2B5EF4-FFF2-40B4-BE49-F238E27FC236}">
                <a16:creationId xmlns:a16="http://schemas.microsoft.com/office/drawing/2014/main" xmlns="" id="{9CA0693B-47A1-4961-B696-0AA045AA4B84}"/>
              </a:ext>
            </a:extLst>
          </p:cNvPr>
          <p:cNvSpPr/>
          <p:nvPr/>
        </p:nvSpPr>
        <p:spPr>
          <a:xfrm>
            <a:off x="7885480" y="3463007"/>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1" name="Image 100">
            <a:hlinkClick r:id="rId7"/>
            <a:extLst>
              <a:ext uri="{FF2B5EF4-FFF2-40B4-BE49-F238E27FC236}">
                <a16:creationId xmlns:a16="http://schemas.microsoft.com/office/drawing/2014/main" xmlns="" id="{C0737811-44B6-4B39-AEF6-90A45F0320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3496629"/>
            <a:ext cx="189721" cy="189721"/>
          </a:xfrm>
          <a:prstGeom prst="rect">
            <a:avLst/>
          </a:prstGeom>
        </p:spPr>
      </p:pic>
      <p:sp>
        <p:nvSpPr>
          <p:cNvPr id="102" name="Rectangle 101">
            <a:extLst>
              <a:ext uri="{FF2B5EF4-FFF2-40B4-BE49-F238E27FC236}">
                <a16:creationId xmlns:a16="http://schemas.microsoft.com/office/drawing/2014/main" xmlns="" id="{A90CBF5E-3CD6-4437-AC73-F41F23716459}"/>
              </a:ext>
            </a:extLst>
          </p:cNvPr>
          <p:cNvSpPr/>
          <p:nvPr/>
        </p:nvSpPr>
        <p:spPr>
          <a:xfrm>
            <a:off x="7885480" y="3149470"/>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3" name="Image 102">
            <a:hlinkClick r:id="rId8"/>
            <a:extLst>
              <a:ext uri="{FF2B5EF4-FFF2-40B4-BE49-F238E27FC236}">
                <a16:creationId xmlns:a16="http://schemas.microsoft.com/office/drawing/2014/main" xmlns="" id="{51B29468-5A18-4487-A230-CCB942F86F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3178295"/>
            <a:ext cx="189721" cy="189721"/>
          </a:xfrm>
          <a:prstGeom prst="rect">
            <a:avLst/>
          </a:prstGeom>
        </p:spPr>
      </p:pic>
      <p:sp>
        <p:nvSpPr>
          <p:cNvPr id="106" name="Rectangle 105">
            <a:extLst>
              <a:ext uri="{FF2B5EF4-FFF2-40B4-BE49-F238E27FC236}">
                <a16:creationId xmlns:a16="http://schemas.microsoft.com/office/drawing/2014/main" xmlns="" id="{65725AA2-55F0-4218-9E99-48B069BADE88}"/>
              </a:ext>
            </a:extLst>
          </p:cNvPr>
          <p:cNvSpPr/>
          <p:nvPr/>
        </p:nvSpPr>
        <p:spPr>
          <a:xfrm>
            <a:off x="7885480" y="2835928"/>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7" name="Image 106">
            <a:hlinkClick r:id="rId9"/>
            <a:extLst>
              <a:ext uri="{FF2B5EF4-FFF2-40B4-BE49-F238E27FC236}">
                <a16:creationId xmlns:a16="http://schemas.microsoft.com/office/drawing/2014/main" xmlns="" id="{11B69E47-EB3B-4FEB-8B05-8E58BFC051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2864753"/>
            <a:ext cx="189721" cy="189721"/>
          </a:xfrm>
          <a:prstGeom prst="rect">
            <a:avLst/>
          </a:prstGeom>
        </p:spPr>
      </p:pic>
      <p:sp>
        <p:nvSpPr>
          <p:cNvPr id="108" name="Rectangle 107">
            <a:extLst>
              <a:ext uri="{FF2B5EF4-FFF2-40B4-BE49-F238E27FC236}">
                <a16:creationId xmlns:a16="http://schemas.microsoft.com/office/drawing/2014/main" xmlns="" id="{C59D491E-C8F0-4F13-A38D-E53E2E4AAF59}"/>
              </a:ext>
            </a:extLst>
          </p:cNvPr>
          <p:cNvSpPr/>
          <p:nvPr/>
        </p:nvSpPr>
        <p:spPr>
          <a:xfrm>
            <a:off x="7885480" y="2517615"/>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3" name="Rectangle 112">
            <a:extLst>
              <a:ext uri="{FF2B5EF4-FFF2-40B4-BE49-F238E27FC236}">
                <a16:creationId xmlns:a16="http://schemas.microsoft.com/office/drawing/2014/main" xmlns="" id="{C434E918-0290-4C49-81BA-21777322715E}"/>
              </a:ext>
            </a:extLst>
          </p:cNvPr>
          <p:cNvSpPr/>
          <p:nvPr/>
        </p:nvSpPr>
        <p:spPr>
          <a:xfrm>
            <a:off x="7885480" y="2208854"/>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19" name="Image 118">
            <a:hlinkClick r:id="rId10"/>
            <a:extLst>
              <a:ext uri="{FF2B5EF4-FFF2-40B4-BE49-F238E27FC236}">
                <a16:creationId xmlns:a16="http://schemas.microsoft.com/office/drawing/2014/main" xmlns="" id="{AF740CB7-E8BA-486C-8E9F-B78B64A0B9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2237679"/>
            <a:ext cx="189721" cy="189721"/>
          </a:xfrm>
          <a:prstGeom prst="rect">
            <a:avLst/>
          </a:prstGeom>
        </p:spPr>
      </p:pic>
      <p:sp>
        <p:nvSpPr>
          <p:cNvPr id="120" name="Rectangle 119">
            <a:extLst>
              <a:ext uri="{FF2B5EF4-FFF2-40B4-BE49-F238E27FC236}">
                <a16:creationId xmlns:a16="http://schemas.microsoft.com/office/drawing/2014/main" xmlns="" id="{0E3F470D-436C-423A-99A8-CAC16BDFBAF4}"/>
              </a:ext>
            </a:extLst>
          </p:cNvPr>
          <p:cNvSpPr/>
          <p:nvPr/>
        </p:nvSpPr>
        <p:spPr>
          <a:xfrm>
            <a:off x="7885480" y="1895667"/>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21" name="Image 120">
            <a:hlinkClick r:id="rId11"/>
            <a:extLst>
              <a:ext uri="{FF2B5EF4-FFF2-40B4-BE49-F238E27FC236}">
                <a16:creationId xmlns:a16="http://schemas.microsoft.com/office/drawing/2014/main" xmlns="" id="{D8809699-92D4-411F-ABF2-2D858997F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1924492"/>
            <a:ext cx="189721" cy="189721"/>
          </a:xfrm>
          <a:prstGeom prst="rect">
            <a:avLst/>
          </a:prstGeom>
        </p:spPr>
      </p:pic>
      <p:pic>
        <p:nvPicPr>
          <p:cNvPr id="94" name="Image 93">
            <a:extLst>
              <a:ext uri="{FF2B5EF4-FFF2-40B4-BE49-F238E27FC236}">
                <a16:creationId xmlns:a16="http://schemas.microsoft.com/office/drawing/2014/main" xmlns="" id="{4D56CF6D-6E1D-4CCC-92A1-7862D6F95691}"/>
              </a:ext>
            </a:extLst>
          </p:cNvPr>
          <p:cNvPicPr>
            <a:picLocks noChangeAspect="1"/>
          </p:cNvPicPr>
          <p:nvPr/>
        </p:nvPicPr>
        <p:blipFill>
          <a:blip r:embed="rId12" cstate="print">
            <a:lum bright="70000" contrast="-70000"/>
            <a:extLst>
              <a:ext uri="{28A0092B-C50C-407E-A947-70E740481C1C}">
                <a14:useLocalDpi xmlns:a14="http://schemas.microsoft.com/office/drawing/2010/main" val="0"/>
              </a:ext>
            </a:extLst>
          </a:blip>
          <a:stretch>
            <a:fillRect/>
          </a:stretch>
        </p:blipFill>
        <p:spPr>
          <a:xfrm>
            <a:off x="2456704" y="997973"/>
            <a:ext cx="468358" cy="468358"/>
          </a:xfrm>
          <a:prstGeom prst="rect">
            <a:avLst/>
          </a:prstGeom>
          <a:ln>
            <a:noFill/>
          </a:ln>
        </p:spPr>
      </p:pic>
      <p:pic>
        <p:nvPicPr>
          <p:cNvPr id="99" name="Image 98">
            <a:extLst>
              <a:ext uri="{FF2B5EF4-FFF2-40B4-BE49-F238E27FC236}">
                <a16:creationId xmlns:a16="http://schemas.microsoft.com/office/drawing/2014/main" xmlns="" id="{7D9A8EB4-7EBB-4A06-8A27-29F710F40690}"/>
              </a:ext>
            </a:extLst>
          </p:cNvPr>
          <p:cNvPicPr>
            <a:picLocks noChangeAspect="1"/>
          </p:cNvPicPr>
          <p:nvPr/>
        </p:nvPicPr>
        <p:blipFill>
          <a:blip r:embed="rId13" cstate="print">
            <a:lum bright="70000" contrast="-70000"/>
            <a:extLst>
              <a:ext uri="{28A0092B-C50C-407E-A947-70E740481C1C}">
                <a14:useLocalDpi xmlns:a14="http://schemas.microsoft.com/office/drawing/2010/main" val="0"/>
              </a:ext>
            </a:extLst>
          </a:blip>
          <a:stretch>
            <a:fillRect/>
          </a:stretch>
        </p:blipFill>
        <p:spPr>
          <a:xfrm>
            <a:off x="2456704" y="4638332"/>
            <a:ext cx="459112" cy="459112"/>
          </a:xfrm>
          <a:prstGeom prst="rect">
            <a:avLst/>
          </a:prstGeom>
          <a:ln>
            <a:noFill/>
          </a:ln>
        </p:spPr>
      </p:pic>
    </p:spTree>
    <p:extLst>
      <p:ext uri="{BB962C8B-B14F-4D97-AF65-F5344CB8AC3E}">
        <p14:creationId xmlns:p14="http://schemas.microsoft.com/office/powerpoint/2010/main" val="818637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3791167"/>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91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D8D0101C-D953-4230-8B4F-7C751CA3A015}"/>
              </a:ext>
            </a:extLst>
          </p:cNvPr>
          <p:cNvSpPr>
            <a:spLocks noGrp="1"/>
          </p:cNvSpPr>
          <p:nvPr>
            <p:ph type="title"/>
          </p:nvPr>
        </p:nvSpPr>
        <p:spPr/>
        <p:txBody>
          <a:bodyPr/>
          <a:lstStyle/>
          <a:p>
            <a:r>
              <a:rPr lang="fr-FR" dirty="0"/>
              <a:t>Présentation des thématiques des changements à venir</a:t>
            </a:r>
          </a:p>
        </p:txBody>
      </p:sp>
      <p:sp>
        <p:nvSpPr>
          <p:cNvPr id="4" name="Rectangle 3">
            <a:extLst>
              <a:ext uri="{FF2B5EF4-FFF2-40B4-BE49-F238E27FC236}">
                <a16:creationId xmlns:a16="http://schemas.microsoft.com/office/drawing/2014/main" xmlns="" id="{C69B7339-7D3E-407E-939C-8EB3B1AA8A18}"/>
              </a:ext>
            </a:extLst>
          </p:cNvPr>
          <p:cNvSpPr/>
          <p:nvPr/>
        </p:nvSpPr>
        <p:spPr>
          <a:xfrm>
            <a:off x="468313" y="1052736"/>
            <a:ext cx="3272036"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Septembre</a:t>
            </a:r>
          </a:p>
        </p:txBody>
      </p:sp>
      <p:sp>
        <p:nvSpPr>
          <p:cNvPr id="5" name="Rectangle 4">
            <a:extLst>
              <a:ext uri="{FF2B5EF4-FFF2-40B4-BE49-F238E27FC236}">
                <a16:creationId xmlns:a16="http://schemas.microsoft.com/office/drawing/2014/main" xmlns="" id="{C1B8B9E8-74AA-485F-9D4B-CB47393E017F}"/>
              </a:ext>
            </a:extLst>
          </p:cNvPr>
          <p:cNvSpPr/>
          <p:nvPr/>
        </p:nvSpPr>
        <p:spPr>
          <a:xfrm>
            <a:off x="3923935" y="1052736"/>
            <a:ext cx="4751753"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Octobre</a:t>
            </a:r>
          </a:p>
        </p:txBody>
      </p:sp>
      <p:sp>
        <p:nvSpPr>
          <p:cNvPr id="10" name="Rectangle 9">
            <a:extLst>
              <a:ext uri="{FF2B5EF4-FFF2-40B4-BE49-F238E27FC236}">
                <a16:creationId xmlns:a16="http://schemas.microsoft.com/office/drawing/2014/main" xmlns="" id="{E179CCBE-0D24-46AA-B92F-475567A66443}"/>
              </a:ext>
            </a:extLst>
          </p:cNvPr>
          <p:cNvSpPr/>
          <p:nvPr/>
        </p:nvSpPr>
        <p:spPr>
          <a:xfrm>
            <a:off x="4872733" y="1443685"/>
            <a:ext cx="3802951"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08/10 au 02/11 </a:t>
            </a:r>
          </a:p>
        </p:txBody>
      </p:sp>
      <p:sp>
        <p:nvSpPr>
          <p:cNvPr id="22" name="ZoneTexte 21">
            <a:extLst>
              <a:ext uri="{FF2B5EF4-FFF2-40B4-BE49-F238E27FC236}">
                <a16:creationId xmlns:a16="http://schemas.microsoft.com/office/drawing/2014/main" xmlns="" id="{4291FCD8-35BF-4017-8B0D-710488378F6D}"/>
              </a:ext>
            </a:extLst>
          </p:cNvPr>
          <p:cNvSpPr txBox="1"/>
          <p:nvPr/>
        </p:nvSpPr>
        <p:spPr>
          <a:xfrm>
            <a:off x="2593211" y="2172687"/>
            <a:ext cx="1042685" cy="461665"/>
          </a:xfrm>
          <a:prstGeom prst="rect">
            <a:avLst/>
          </a:prstGeom>
          <a:noFill/>
        </p:spPr>
        <p:txBody>
          <a:bodyPr wrap="square" rtlCol="0">
            <a:spAutoFit/>
          </a:bodyPr>
          <a:lstStyle/>
          <a:p>
            <a:pPr algn="ctr"/>
            <a:r>
              <a:rPr lang="fr-FR" sz="1200" b="1" dirty="0">
                <a:solidFill>
                  <a:srgbClr val="C31632"/>
                </a:solidFill>
              </a:rPr>
              <a:t>Heure du jeudi</a:t>
            </a:r>
          </a:p>
        </p:txBody>
      </p:sp>
      <p:sp>
        <p:nvSpPr>
          <p:cNvPr id="23" name="Rectangle 22">
            <a:extLst>
              <a:ext uri="{FF2B5EF4-FFF2-40B4-BE49-F238E27FC236}">
                <a16:creationId xmlns:a16="http://schemas.microsoft.com/office/drawing/2014/main" xmlns="" id="{D42369F6-716D-45AE-92EF-6F2C84CB8AC2}"/>
              </a:ext>
            </a:extLst>
          </p:cNvPr>
          <p:cNvSpPr/>
          <p:nvPr/>
        </p:nvSpPr>
        <p:spPr>
          <a:xfrm>
            <a:off x="2015887" y="2741620"/>
            <a:ext cx="1259964" cy="2880320"/>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VAD </a:t>
            </a:r>
            <a:r>
              <a:rPr lang="fr-FR" sz="1200" b="1" dirty="0" err="1">
                <a:solidFill>
                  <a:schemeClr val="tx1">
                    <a:lumMod val="65000"/>
                    <a:lumOff val="35000"/>
                  </a:schemeClr>
                </a:solidFill>
              </a:rPr>
              <a:t>Banca</a:t>
            </a:r>
            <a:endParaRPr lang="fr-FR" sz="1200" b="1" dirty="0">
              <a:solidFill>
                <a:schemeClr val="tx1">
                  <a:lumMod val="65000"/>
                  <a:lumOff val="35000"/>
                </a:schemeClr>
              </a:solidFill>
            </a:endParaRP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Harmonisation SAG</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Assistance bancaire – communication écrite via </a:t>
            </a:r>
            <a:r>
              <a:rPr lang="fr-FR" sz="1200" b="1" dirty="0" err="1">
                <a:solidFill>
                  <a:schemeClr val="tx1">
                    <a:lumMod val="65000"/>
                    <a:lumOff val="35000"/>
                  </a:schemeClr>
                </a:solidFill>
              </a:rPr>
              <a:t>MyFlow</a:t>
            </a:r>
            <a:endParaRPr lang="fr-FR" sz="1200" b="1" dirty="0">
              <a:solidFill>
                <a:schemeClr val="tx1">
                  <a:lumMod val="65000"/>
                  <a:lumOff val="35000"/>
                </a:schemeClr>
              </a:solidFill>
            </a:endParaRPr>
          </a:p>
        </p:txBody>
      </p:sp>
      <p:pic>
        <p:nvPicPr>
          <p:cNvPr id="1028" name="Picture 4" descr="https://static.thenounproject.com/png/1724993-200.png">
            <a:extLst>
              <a:ext uri="{FF2B5EF4-FFF2-40B4-BE49-F238E27FC236}">
                <a16:creationId xmlns:a16="http://schemas.microsoft.com/office/drawing/2014/main" xmlns="" id="{808FC470-D025-40A8-9907-E4CB265368C8}"/>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26080" y="2108307"/>
            <a:ext cx="583165" cy="58316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ttps://static.thenounproject.com/png/1724993-200.png">
            <a:extLst>
              <a:ext uri="{FF2B5EF4-FFF2-40B4-BE49-F238E27FC236}">
                <a16:creationId xmlns:a16="http://schemas.microsoft.com/office/drawing/2014/main" xmlns="" id="{9DFBE407-EF90-444F-890A-D837B8B613E9}"/>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2268"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xmlns="" id="{69F59774-BE02-4BB0-A26B-4226305BC760}"/>
              </a:ext>
            </a:extLst>
          </p:cNvPr>
          <p:cNvSpPr txBox="1"/>
          <p:nvPr/>
        </p:nvSpPr>
        <p:spPr>
          <a:xfrm>
            <a:off x="1877602" y="1828943"/>
            <a:ext cx="1080120" cy="307777"/>
          </a:xfrm>
          <a:prstGeom prst="rect">
            <a:avLst/>
          </a:prstGeom>
          <a:noFill/>
        </p:spPr>
        <p:txBody>
          <a:bodyPr wrap="square" rtlCol="0">
            <a:spAutoFit/>
          </a:bodyPr>
          <a:lstStyle/>
          <a:p>
            <a:pPr algn="ctr"/>
            <a:r>
              <a:rPr lang="fr-FR" sz="1400" b="1" dirty="0">
                <a:solidFill>
                  <a:schemeClr val="accent1"/>
                </a:solidFill>
              </a:rPr>
              <a:t>27/09</a:t>
            </a:r>
          </a:p>
        </p:txBody>
      </p:sp>
      <p:sp>
        <p:nvSpPr>
          <p:cNvPr id="28" name="ZoneTexte 27">
            <a:extLst>
              <a:ext uri="{FF2B5EF4-FFF2-40B4-BE49-F238E27FC236}">
                <a16:creationId xmlns:a16="http://schemas.microsoft.com/office/drawing/2014/main" xmlns="" id="{489917B7-4C60-4ACE-AF81-B4CF494BBBB0}"/>
              </a:ext>
            </a:extLst>
          </p:cNvPr>
          <p:cNvSpPr txBox="1"/>
          <p:nvPr/>
        </p:nvSpPr>
        <p:spPr>
          <a:xfrm>
            <a:off x="5084523" y="1828943"/>
            <a:ext cx="1080120" cy="307777"/>
          </a:xfrm>
          <a:prstGeom prst="rect">
            <a:avLst/>
          </a:prstGeom>
          <a:noFill/>
        </p:spPr>
        <p:txBody>
          <a:bodyPr wrap="square" rtlCol="0">
            <a:spAutoFit/>
          </a:bodyPr>
          <a:lstStyle/>
          <a:p>
            <a:pPr algn="ctr"/>
            <a:r>
              <a:rPr lang="fr-FR" sz="1400" b="1" dirty="0">
                <a:solidFill>
                  <a:schemeClr val="accent1"/>
                </a:solidFill>
              </a:rPr>
              <a:t>11/10</a:t>
            </a:r>
          </a:p>
        </p:txBody>
      </p:sp>
      <p:sp>
        <p:nvSpPr>
          <p:cNvPr id="30" name="Rectangle 29">
            <a:extLst>
              <a:ext uri="{FF2B5EF4-FFF2-40B4-BE49-F238E27FC236}">
                <a16:creationId xmlns:a16="http://schemas.microsoft.com/office/drawing/2014/main" xmlns="" id="{35FA230D-F860-4728-9244-DF41BB5B8461}"/>
              </a:ext>
            </a:extLst>
          </p:cNvPr>
          <p:cNvSpPr/>
          <p:nvPr/>
        </p:nvSpPr>
        <p:spPr>
          <a:xfrm>
            <a:off x="3923935" y="1443685"/>
            <a:ext cx="792081"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01-05/10</a:t>
            </a:r>
          </a:p>
        </p:txBody>
      </p:sp>
      <p:cxnSp>
        <p:nvCxnSpPr>
          <p:cNvPr id="31" name="Connecteur droit avec flèche 30">
            <a:extLst>
              <a:ext uri="{FF2B5EF4-FFF2-40B4-BE49-F238E27FC236}">
                <a16:creationId xmlns:a16="http://schemas.microsoft.com/office/drawing/2014/main" xmlns="" id="{8831971B-4A4F-48AD-AE37-C13F8FE73A24}"/>
              </a:ext>
            </a:extLst>
          </p:cNvPr>
          <p:cNvCxnSpPr>
            <a:cxnSpLocks/>
          </p:cNvCxnSpPr>
          <p:nvPr/>
        </p:nvCxnSpPr>
        <p:spPr>
          <a:xfrm>
            <a:off x="4794374"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pic>
        <p:nvPicPr>
          <p:cNvPr id="36" name="Picture 2" descr="https://static.thenounproject.com/png/50356-200.png">
            <a:extLst>
              <a:ext uri="{FF2B5EF4-FFF2-40B4-BE49-F238E27FC236}">
                <a16:creationId xmlns:a16="http://schemas.microsoft.com/office/drawing/2014/main" xmlns="" id="{3EC58D1F-D6C4-4FF9-8E53-686FE04779E7}"/>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78460" y="206202"/>
            <a:ext cx="422311" cy="422311"/>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xmlns="" id="{A3AD7026-EF4E-445F-9683-7F757469EB87}"/>
              </a:ext>
            </a:extLst>
          </p:cNvPr>
          <p:cNvSpPr txBox="1"/>
          <p:nvPr/>
        </p:nvSpPr>
        <p:spPr>
          <a:xfrm>
            <a:off x="3779912" y="1828943"/>
            <a:ext cx="1080120" cy="307777"/>
          </a:xfrm>
          <a:prstGeom prst="rect">
            <a:avLst/>
          </a:prstGeom>
          <a:noFill/>
        </p:spPr>
        <p:txBody>
          <a:bodyPr wrap="square" rtlCol="0">
            <a:spAutoFit/>
          </a:bodyPr>
          <a:lstStyle/>
          <a:p>
            <a:pPr algn="ctr"/>
            <a:r>
              <a:rPr lang="fr-FR" sz="1400" b="1" dirty="0">
                <a:solidFill>
                  <a:schemeClr val="accent1"/>
                </a:solidFill>
              </a:rPr>
              <a:t>05/10</a:t>
            </a:r>
          </a:p>
        </p:txBody>
      </p:sp>
      <p:pic>
        <p:nvPicPr>
          <p:cNvPr id="6" name="Image 5">
            <a:extLst>
              <a:ext uri="{FF2B5EF4-FFF2-40B4-BE49-F238E27FC236}">
                <a16:creationId xmlns:a16="http://schemas.microsoft.com/office/drawing/2014/main" xmlns="" id="{B33C85F0-4E3A-4A89-BE42-55D012917F4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62150" y="2057826"/>
            <a:ext cx="477753" cy="477753"/>
          </a:xfrm>
          <a:prstGeom prst="rect">
            <a:avLst/>
          </a:prstGeom>
        </p:spPr>
      </p:pic>
      <p:pic>
        <p:nvPicPr>
          <p:cNvPr id="41" name="Picture 4" descr="https://static.thenounproject.com/png/1724993-200.png">
            <a:extLst>
              <a:ext uri="{FF2B5EF4-FFF2-40B4-BE49-F238E27FC236}">
                <a16:creationId xmlns:a16="http://schemas.microsoft.com/office/drawing/2014/main" xmlns="" id="{51FAC2E3-5B15-4310-9195-D4C325ACC452}"/>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1903"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2" name="ZoneTexte 41">
            <a:extLst>
              <a:ext uri="{FF2B5EF4-FFF2-40B4-BE49-F238E27FC236}">
                <a16:creationId xmlns:a16="http://schemas.microsoft.com/office/drawing/2014/main" xmlns="" id="{BC9D714B-0537-4B93-AE34-24EC9057DB5F}"/>
              </a:ext>
            </a:extLst>
          </p:cNvPr>
          <p:cNvSpPr txBox="1"/>
          <p:nvPr/>
        </p:nvSpPr>
        <p:spPr>
          <a:xfrm>
            <a:off x="5843425" y="1828943"/>
            <a:ext cx="1080120" cy="307777"/>
          </a:xfrm>
          <a:prstGeom prst="rect">
            <a:avLst/>
          </a:prstGeom>
          <a:noFill/>
        </p:spPr>
        <p:txBody>
          <a:bodyPr wrap="square" rtlCol="0">
            <a:spAutoFit/>
          </a:bodyPr>
          <a:lstStyle/>
          <a:p>
            <a:pPr algn="ctr"/>
            <a:r>
              <a:rPr lang="fr-FR" sz="1400" b="1" dirty="0">
                <a:solidFill>
                  <a:schemeClr val="accent1"/>
                </a:solidFill>
              </a:rPr>
              <a:t>18/10</a:t>
            </a:r>
          </a:p>
        </p:txBody>
      </p:sp>
      <p:pic>
        <p:nvPicPr>
          <p:cNvPr id="43" name="Picture 4" descr="https://static.thenounproject.com/png/1724993-200.png">
            <a:extLst>
              <a:ext uri="{FF2B5EF4-FFF2-40B4-BE49-F238E27FC236}">
                <a16:creationId xmlns:a16="http://schemas.microsoft.com/office/drawing/2014/main" xmlns="" id="{0E53037D-F992-4614-A537-82452EF984DC}"/>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64863"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43">
            <a:extLst>
              <a:ext uri="{FF2B5EF4-FFF2-40B4-BE49-F238E27FC236}">
                <a16:creationId xmlns:a16="http://schemas.microsoft.com/office/drawing/2014/main" xmlns="" id="{B2A23632-A04B-4D5E-98D9-244BFA8E8482}"/>
              </a:ext>
            </a:extLst>
          </p:cNvPr>
          <p:cNvSpPr txBox="1"/>
          <p:nvPr/>
        </p:nvSpPr>
        <p:spPr>
          <a:xfrm>
            <a:off x="6616385" y="1828943"/>
            <a:ext cx="1080120" cy="307777"/>
          </a:xfrm>
          <a:prstGeom prst="rect">
            <a:avLst/>
          </a:prstGeom>
          <a:noFill/>
        </p:spPr>
        <p:txBody>
          <a:bodyPr wrap="square" rtlCol="0">
            <a:spAutoFit/>
          </a:bodyPr>
          <a:lstStyle/>
          <a:p>
            <a:pPr algn="ctr"/>
            <a:r>
              <a:rPr lang="fr-FR" sz="1400" b="1" dirty="0">
                <a:solidFill>
                  <a:schemeClr val="accent1"/>
                </a:solidFill>
              </a:rPr>
              <a:t>25/10</a:t>
            </a:r>
          </a:p>
        </p:txBody>
      </p:sp>
      <p:pic>
        <p:nvPicPr>
          <p:cNvPr id="45" name="Picture 4" descr="https://static.thenounproject.com/png/1724993-200.png">
            <a:extLst>
              <a:ext uri="{FF2B5EF4-FFF2-40B4-BE49-F238E27FC236}">
                <a16:creationId xmlns:a16="http://schemas.microsoft.com/office/drawing/2014/main" xmlns="" id="{F31BEA88-4A32-42D8-AA86-3207871B0993}"/>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00798"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6" name="ZoneTexte 45">
            <a:extLst>
              <a:ext uri="{FF2B5EF4-FFF2-40B4-BE49-F238E27FC236}">
                <a16:creationId xmlns:a16="http://schemas.microsoft.com/office/drawing/2014/main" xmlns="" id="{BDD890FA-9351-44BA-8576-2E0354DAC65C}"/>
              </a:ext>
            </a:extLst>
          </p:cNvPr>
          <p:cNvSpPr txBox="1"/>
          <p:nvPr/>
        </p:nvSpPr>
        <p:spPr>
          <a:xfrm>
            <a:off x="7452320" y="1828943"/>
            <a:ext cx="1080120" cy="307777"/>
          </a:xfrm>
          <a:prstGeom prst="rect">
            <a:avLst/>
          </a:prstGeom>
          <a:noFill/>
        </p:spPr>
        <p:txBody>
          <a:bodyPr wrap="square" rtlCol="0">
            <a:spAutoFit/>
          </a:bodyPr>
          <a:lstStyle/>
          <a:p>
            <a:pPr algn="ctr"/>
            <a:r>
              <a:rPr lang="fr-FR" sz="1400" b="1" dirty="0">
                <a:solidFill>
                  <a:schemeClr val="accent1"/>
                </a:solidFill>
              </a:rPr>
              <a:t>31/10</a:t>
            </a:r>
          </a:p>
        </p:txBody>
      </p:sp>
      <p:sp>
        <p:nvSpPr>
          <p:cNvPr id="47" name="Explosion : 14 points 46">
            <a:extLst>
              <a:ext uri="{FF2B5EF4-FFF2-40B4-BE49-F238E27FC236}">
                <a16:creationId xmlns:a16="http://schemas.microsoft.com/office/drawing/2014/main" xmlns="" id="{C5C529B2-EAA6-428E-B531-4AC0AA3DD2D2}"/>
              </a:ext>
            </a:extLst>
          </p:cNvPr>
          <p:cNvSpPr/>
          <p:nvPr/>
        </p:nvSpPr>
        <p:spPr>
          <a:xfrm>
            <a:off x="7957018" y="2251866"/>
            <a:ext cx="936000" cy="443681"/>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b="1" dirty="0">
                <a:solidFill>
                  <a:schemeClr val="tx1"/>
                </a:solidFill>
              </a:rPr>
              <a:t>Mercredi</a:t>
            </a:r>
          </a:p>
        </p:txBody>
      </p:sp>
      <p:cxnSp>
        <p:nvCxnSpPr>
          <p:cNvPr id="48" name="Connecteur droit avec flèche 47">
            <a:extLst>
              <a:ext uri="{FF2B5EF4-FFF2-40B4-BE49-F238E27FC236}">
                <a16:creationId xmlns:a16="http://schemas.microsoft.com/office/drawing/2014/main" xmlns="" id="{8C401F70-1F2C-442B-807C-EA4BABBCACE1}"/>
              </a:ext>
            </a:extLst>
          </p:cNvPr>
          <p:cNvCxnSpPr>
            <a:cxnSpLocks/>
          </p:cNvCxnSpPr>
          <p:nvPr/>
        </p:nvCxnSpPr>
        <p:spPr>
          <a:xfrm>
            <a:off x="3829479"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pic>
        <p:nvPicPr>
          <p:cNvPr id="53" name="Picture 4" descr="https://static.thenounproject.com/png/995537-200.png">
            <a:extLst>
              <a:ext uri="{FF2B5EF4-FFF2-40B4-BE49-F238E27FC236}">
                <a16:creationId xmlns:a16="http://schemas.microsoft.com/office/drawing/2014/main" xmlns="" id="{5E5FD22B-397F-4065-88D5-CC904D786131}"/>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8012" y="329984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6" descr="https://static.thenounproject.com/png/1326805-200.png">
            <a:extLst>
              <a:ext uri="{FF2B5EF4-FFF2-40B4-BE49-F238E27FC236}">
                <a16:creationId xmlns:a16="http://schemas.microsoft.com/office/drawing/2014/main" xmlns="" id="{D22E1043-E897-4F0A-BD21-4E7F1F8A06A0}"/>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8012" y="4321767"/>
            <a:ext cx="360000" cy="360000"/>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a:extLst>
              <a:ext uri="{FF2B5EF4-FFF2-40B4-BE49-F238E27FC236}">
                <a16:creationId xmlns:a16="http://schemas.microsoft.com/office/drawing/2014/main" xmlns="" id="{B487ACAC-E41B-450F-BBD9-47CD81E7EED2}"/>
              </a:ext>
            </a:extLst>
          </p:cNvPr>
          <p:cNvSpPr/>
          <p:nvPr/>
        </p:nvSpPr>
        <p:spPr>
          <a:xfrm>
            <a:off x="4922881" y="2741620"/>
            <a:ext cx="3249519" cy="3279768"/>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endParaRPr lang="fr-FR" sz="1200" b="1" dirty="0">
              <a:solidFill>
                <a:schemeClr val="tx1">
                  <a:lumMod val="65000"/>
                  <a:lumOff val="35000"/>
                </a:schemeClr>
              </a:solidFill>
            </a:endParaRP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Offres</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Evènements Compte</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Epargne Monétaire et Financière</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Echange et Moyen de Paiement</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EDI et Prestataires</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MO Flux et Fraude</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Contrôle de Fiscalité</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Risque, Conformité et Contrôle Permanent</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Engagement</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Assistance bancaire</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Harmonisation MYMEVO</a:t>
            </a:r>
          </a:p>
          <a:p>
            <a:pPr marL="176213" indent="-176213">
              <a:spcBef>
                <a:spcPts val="300"/>
              </a:spcBef>
              <a:spcAft>
                <a:spcPts val="300"/>
              </a:spcAft>
              <a:buFont typeface="Wingdings" panose="05000000000000000000" pitchFamily="2" charset="2"/>
              <a:buChar char="§"/>
            </a:pPr>
            <a:r>
              <a:rPr lang="fr-FR" sz="1200" b="1" dirty="0">
                <a:solidFill>
                  <a:schemeClr val="tx1">
                    <a:lumMod val="65000"/>
                    <a:lumOff val="35000"/>
                  </a:schemeClr>
                </a:solidFill>
              </a:rPr>
              <a:t>Harmonisation Banque à Distance</a:t>
            </a:r>
          </a:p>
        </p:txBody>
      </p:sp>
      <p:sp>
        <p:nvSpPr>
          <p:cNvPr id="51" name="Rectangle 50">
            <a:extLst>
              <a:ext uri="{FF2B5EF4-FFF2-40B4-BE49-F238E27FC236}">
                <a16:creationId xmlns:a16="http://schemas.microsoft.com/office/drawing/2014/main" xmlns="" id="{1E1C795A-7739-4FF0-922B-AC3E364830FA}"/>
              </a:ext>
            </a:extLst>
          </p:cNvPr>
          <p:cNvSpPr/>
          <p:nvPr/>
        </p:nvSpPr>
        <p:spPr>
          <a:xfrm>
            <a:off x="2007468" y="1443685"/>
            <a:ext cx="1732879"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24-28/09</a:t>
            </a:r>
          </a:p>
        </p:txBody>
      </p:sp>
      <p:cxnSp>
        <p:nvCxnSpPr>
          <p:cNvPr id="57" name="Connecteur droit avec flèche 56">
            <a:extLst>
              <a:ext uri="{FF2B5EF4-FFF2-40B4-BE49-F238E27FC236}">
                <a16:creationId xmlns:a16="http://schemas.microsoft.com/office/drawing/2014/main" xmlns="" id="{D1741990-E871-46F5-BEFE-31B28D5B3436}"/>
              </a:ext>
            </a:extLst>
          </p:cNvPr>
          <p:cNvCxnSpPr>
            <a:cxnSpLocks/>
          </p:cNvCxnSpPr>
          <p:nvPr/>
        </p:nvCxnSpPr>
        <p:spPr>
          <a:xfrm>
            <a:off x="1926754"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xmlns="" id="{6DB9DB3C-9CD0-4D77-9A03-63F36918F6CA}"/>
              </a:ext>
            </a:extLst>
          </p:cNvPr>
          <p:cNvSpPr/>
          <p:nvPr/>
        </p:nvSpPr>
        <p:spPr>
          <a:xfrm>
            <a:off x="468313" y="1443685"/>
            <a:ext cx="1363202"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17-21/09</a:t>
            </a:r>
          </a:p>
        </p:txBody>
      </p:sp>
      <p:pic>
        <p:nvPicPr>
          <p:cNvPr id="61" name="Image 60">
            <a:extLst>
              <a:ext uri="{FF2B5EF4-FFF2-40B4-BE49-F238E27FC236}">
                <a16:creationId xmlns:a16="http://schemas.microsoft.com/office/drawing/2014/main" xmlns="" id="{DFA7BB3C-863E-41AA-BBAB-7551DC414FFD}"/>
              </a:ext>
            </a:extLst>
          </p:cNvPr>
          <p:cNvPicPr>
            <a:picLocks noChangeAspect="1"/>
          </p:cNvPicPr>
          <p:nvPr/>
        </p:nvPicPr>
        <p:blipFill>
          <a:blip r:embed="rId7"/>
          <a:stretch>
            <a:fillRect/>
          </a:stretch>
        </p:blipFill>
        <p:spPr>
          <a:xfrm>
            <a:off x="816739" y="1905987"/>
            <a:ext cx="730925" cy="730925"/>
          </a:xfrm>
          <a:prstGeom prst="rect">
            <a:avLst/>
          </a:prstGeom>
        </p:spPr>
      </p:pic>
      <p:sp>
        <p:nvSpPr>
          <p:cNvPr id="62" name="Rectangle 61">
            <a:extLst>
              <a:ext uri="{FF2B5EF4-FFF2-40B4-BE49-F238E27FC236}">
                <a16:creationId xmlns:a16="http://schemas.microsoft.com/office/drawing/2014/main" xmlns="" id="{1F9D5D14-C333-4CB5-B606-E15F2DAE1ECA}"/>
              </a:ext>
            </a:extLst>
          </p:cNvPr>
          <p:cNvSpPr/>
          <p:nvPr/>
        </p:nvSpPr>
        <p:spPr>
          <a:xfrm>
            <a:off x="479479" y="2741620"/>
            <a:ext cx="1477798" cy="2880320"/>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Part Variable 2018</a:t>
            </a:r>
          </a:p>
          <a:p>
            <a:pPr marL="176213" indent="-176213">
              <a:spcBef>
                <a:spcPts val="1200"/>
              </a:spcBef>
              <a:spcAft>
                <a:spcPts val="600"/>
              </a:spcAft>
              <a:buFont typeface="Wingdings" panose="05000000000000000000" pitchFamily="2" charset="2"/>
              <a:buChar char="§"/>
            </a:pPr>
            <a:r>
              <a:rPr lang="fr-FR" sz="1200" b="1" dirty="0" err="1">
                <a:solidFill>
                  <a:schemeClr val="tx1">
                    <a:lumMod val="65000"/>
                    <a:lumOff val="35000"/>
                  </a:schemeClr>
                </a:solidFill>
              </a:rPr>
              <a:t>MyGerc</a:t>
            </a:r>
            <a:endParaRPr lang="fr-FR" sz="1200" b="1" dirty="0">
              <a:solidFill>
                <a:schemeClr val="tx1">
                  <a:lumMod val="65000"/>
                  <a:lumOff val="35000"/>
                </a:schemeClr>
              </a:solidFill>
            </a:endParaRPr>
          </a:p>
        </p:txBody>
      </p:sp>
      <p:sp>
        <p:nvSpPr>
          <p:cNvPr id="37" name="ZoneTexte 36">
            <a:extLst>
              <a:ext uri="{FF2B5EF4-FFF2-40B4-BE49-F238E27FC236}">
                <a16:creationId xmlns:a16="http://schemas.microsoft.com/office/drawing/2014/main" xmlns="" id="{C0A51670-C985-4B0B-9F45-A2C61F30AFAD}"/>
              </a:ext>
            </a:extLst>
          </p:cNvPr>
          <p:cNvSpPr txBox="1"/>
          <p:nvPr/>
        </p:nvSpPr>
        <p:spPr>
          <a:xfrm>
            <a:off x="3801838" y="2403519"/>
            <a:ext cx="1042685" cy="646331"/>
          </a:xfrm>
          <a:prstGeom prst="rect">
            <a:avLst/>
          </a:prstGeom>
          <a:noFill/>
        </p:spPr>
        <p:txBody>
          <a:bodyPr wrap="square" rtlCol="0">
            <a:spAutoFit/>
          </a:bodyPr>
          <a:lstStyle/>
          <a:p>
            <a:pPr algn="ctr"/>
            <a:r>
              <a:rPr lang="fr-FR" sz="1200" b="1" dirty="0">
                <a:solidFill>
                  <a:srgbClr val="C31632"/>
                </a:solidFill>
              </a:rPr>
              <a:t>Convention BDD</a:t>
            </a:r>
          </a:p>
          <a:p>
            <a:pPr algn="ctr"/>
            <a:r>
              <a:rPr lang="fr-FR" sz="1200" b="1" dirty="0">
                <a:solidFill>
                  <a:srgbClr val="C31632"/>
                </a:solidFill>
              </a:rPr>
              <a:t>(Managers)</a:t>
            </a:r>
          </a:p>
        </p:txBody>
      </p:sp>
    </p:spTree>
    <p:extLst>
      <p:ext uri="{BB962C8B-B14F-4D97-AF65-F5344CB8AC3E}">
        <p14:creationId xmlns:p14="http://schemas.microsoft.com/office/powerpoint/2010/main" val="321672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102A5F1-3AA3-4A63-9862-BB4874CA73D0}"/>
              </a:ext>
            </a:extLst>
          </p:cNvPr>
          <p:cNvSpPr>
            <a:spLocks noGrp="1"/>
          </p:cNvSpPr>
          <p:nvPr>
            <p:ph type="title"/>
          </p:nvPr>
        </p:nvSpPr>
        <p:spPr/>
        <p:txBody>
          <a:bodyPr/>
          <a:lstStyle/>
          <a:p>
            <a:r>
              <a:rPr lang="fr-FR" dirty="0"/>
              <a:t>Zoom sur les changements présentés durant l’HDJ du </a:t>
            </a:r>
            <a:r>
              <a:rPr lang="fr-FR" u="sng" dirty="0"/>
              <a:t>20/09</a:t>
            </a:r>
          </a:p>
        </p:txBody>
      </p:sp>
      <p:sp>
        <p:nvSpPr>
          <p:cNvPr id="5" name="Rectangle 4">
            <a:extLst>
              <a:ext uri="{FF2B5EF4-FFF2-40B4-BE49-F238E27FC236}">
                <a16:creationId xmlns:a16="http://schemas.microsoft.com/office/drawing/2014/main" xmlns="" id="{CBDEB8CC-2D56-4E62-BD34-2FDD6FF34210}"/>
              </a:ext>
            </a:extLst>
          </p:cNvPr>
          <p:cNvSpPr/>
          <p:nvPr/>
        </p:nvSpPr>
        <p:spPr>
          <a:xfrm>
            <a:off x="1763688" y="2343960"/>
            <a:ext cx="2595854" cy="1584175"/>
          </a:xfrm>
          <a:prstGeom prst="rect">
            <a:avLst/>
          </a:prstGeom>
          <a:solidFill>
            <a:srgbClr val="E70705"/>
          </a:solidFill>
          <a:ln>
            <a:solidFill>
              <a:srgbClr val="E707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Part Variable</a:t>
            </a:r>
          </a:p>
          <a:p>
            <a:pPr algn="ctr"/>
            <a:r>
              <a:rPr lang="fr-FR" b="1" dirty="0">
                <a:solidFill>
                  <a:schemeClr val="bg1"/>
                </a:solidFill>
              </a:rPr>
              <a:t>2018</a:t>
            </a:r>
          </a:p>
        </p:txBody>
      </p:sp>
      <p:sp>
        <p:nvSpPr>
          <p:cNvPr id="7" name="Rectangle 6">
            <a:extLst>
              <a:ext uri="{FF2B5EF4-FFF2-40B4-BE49-F238E27FC236}">
                <a16:creationId xmlns:a16="http://schemas.microsoft.com/office/drawing/2014/main" xmlns="" id="{4A53EDAC-E3A3-4A5F-B3A8-709E18FBFD19}"/>
              </a:ext>
            </a:extLst>
          </p:cNvPr>
          <p:cNvSpPr/>
          <p:nvPr/>
        </p:nvSpPr>
        <p:spPr>
          <a:xfrm>
            <a:off x="4572000" y="2343960"/>
            <a:ext cx="2595855" cy="1584647"/>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65000"/>
                    <a:lumOff val="35000"/>
                  </a:schemeClr>
                </a:solidFill>
              </a:rPr>
              <a:t> </a:t>
            </a:r>
            <a:r>
              <a:rPr lang="fr-FR" b="1" dirty="0" err="1">
                <a:solidFill>
                  <a:schemeClr val="tx1">
                    <a:lumMod val="65000"/>
                    <a:lumOff val="35000"/>
                  </a:schemeClr>
                </a:solidFill>
              </a:rPr>
              <a:t>MyGERC</a:t>
            </a:r>
            <a:endParaRPr lang="fr-FR" b="1" dirty="0">
              <a:solidFill>
                <a:schemeClr val="tx1">
                  <a:lumMod val="65000"/>
                  <a:lumOff val="35000"/>
                </a:schemeClr>
              </a:solidFill>
            </a:endParaRPr>
          </a:p>
        </p:txBody>
      </p:sp>
      <p:pic>
        <p:nvPicPr>
          <p:cNvPr id="8" name="Picture 2" descr="https://d30y9cdsu7xlg0.cloudfront.net/png/25958-200.png">
            <a:extLst>
              <a:ext uri="{FF2B5EF4-FFF2-40B4-BE49-F238E27FC236}">
                <a16:creationId xmlns:a16="http://schemas.microsoft.com/office/drawing/2014/main" xmlns="" id="{23CECBC1-92AD-40E7-855E-0D0F84D652B8}"/>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1763688" y="3279298"/>
            <a:ext cx="653758" cy="65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912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ED02415F-F60A-4159-8D83-6FEFB4D82303}"/>
              </a:ext>
            </a:extLst>
          </p:cNvPr>
          <p:cNvSpPr>
            <a:spLocks noGrp="1"/>
          </p:cNvSpPr>
          <p:nvPr>
            <p:ph idx="1"/>
          </p:nvPr>
        </p:nvSpPr>
        <p:spPr>
          <a:xfrm>
            <a:off x="476450" y="1700815"/>
            <a:ext cx="8199238" cy="3744409"/>
          </a:xfrm>
        </p:spPr>
        <p:txBody>
          <a:bodyPr/>
          <a:lstStyle/>
          <a:p>
            <a:pPr>
              <a:spcBef>
                <a:spcPts val="1800"/>
              </a:spcBef>
            </a:pPr>
            <a:r>
              <a:rPr lang="fr-FR" sz="1600" dirty="0"/>
              <a:t>La CEA et la CELCA disposaient chacune d’une définition de part variable collective et individuelle basée sur des résultats quantitatifs et qualitatifs ; cela pour tous les marchés.</a:t>
            </a:r>
          </a:p>
          <a:p>
            <a:pPr>
              <a:spcBef>
                <a:spcPts val="1800"/>
              </a:spcBef>
            </a:pPr>
            <a:r>
              <a:rPr lang="fr-FR" sz="1600" dirty="0"/>
              <a:t> Compte-tenu de la fusion informatique prévue le 18 Novembre, et sachant que certaines données ne seront plus disponibles sur les mois de novembre et décembre, </a:t>
            </a:r>
            <a:r>
              <a:rPr lang="fr-FR" sz="1600" u="sng" dirty="0">
                <a:solidFill>
                  <a:srgbClr val="FF0000"/>
                </a:solidFill>
              </a:rPr>
              <a:t>il a été décidé d’arrêter le calcul de la part variable 2018 au 31/10/2018 (ex CELCA et ex CEA)</a:t>
            </a:r>
          </a:p>
          <a:p>
            <a:pPr>
              <a:spcBef>
                <a:spcPts val="1800"/>
              </a:spcBef>
            </a:pPr>
            <a:r>
              <a:rPr lang="fr-FR" sz="1600" dirty="0"/>
              <a:t>Le principe sera de prendre en compte 10/12 des objectifs annuels attendus </a:t>
            </a:r>
            <a:r>
              <a:rPr lang="fr-FR" sz="1600" u="sng" dirty="0">
                <a:solidFill>
                  <a:srgbClr val="FF0000"/>
                </a:solidFill>
              </a:rPr>
              <a:t>soit un seuil de déclenchement à 83,33%</a:t>
            </a:r>
          </a:p>
          <a:p>
            <a:pPr>
              <a:spcBef>
                <a:spcPts val="1800"/>
              </a:spcBef>
            </a:pPr>
            <a:r>
              <a:rPr lang="fr-FR" sz="1600" dirty="0"/>
              <a:t>Les outils de suivis étant </a:t>
            </a:r>
            <a:r>
              <a:rPr lang="fr-FR" sz="1600" dirty="0" smtClean="0"/>
              <a:t>différents </a:t>
            </a:r>
            <a:r>
              <a:rPr lang="fr-FR" sz="1600" dirty="0"/>
              <a:t>entre chaque ex caisse (site RH, GPS, </a:t>
            </a:r>
            <a:r>
              <a:rPr lang="fr-FR" sz="1600" dirty="0" err="1"/>
              <a:t>CdG</a:t>
            </a:r>
            <a:r>
              <a:rPr lang="fr-FR" sz="1600" dirty="0"/>
              <a:t>), la parution du pourcentage final des PV se fera sur les références au 31/10/2018 et fin de la semaine 44 pour le GPS</a:t>
            </a:r>
          </a:p>
          <a:p>
            <a:pPr>
              <a:spcBef>
                <a:spcPts val="1800"/>
              </a:spcBef>
            </a:pPr>
            <a:r>
              <a:rPr lang="fr-FR" sz="1600" u="sng" dirty="0">
                <a:solidFill>
                  <a:srgbClr val="FF0000"/>
                </a:solidFill>
              </a:rPr>
              <a:t>La progressivité initiale prévue aux règlements après les 100% sera  identique</a:t>
            </a:r>
          </a:p>
        </p:txBody>
      </p:sp>
      <p:sp>
        <p:nvSpPr>
          <p:cNvPr id="3" name="Titre 2">
            <a:extLst>
              <a:ext uri="{FF2B5EF4-FFF2-40B4-BE49-F238E27FC236}">
                <a16:creationId xmlns:a16="http://schemas.microsoft.com/office/drawing/2014/main" xmlns="" id="{17BFB761-96E8-48F6-9BE6-F86D6D37345B}"/>
              </a:ext>
            </a:extLst>
          </p:cNvPr>
          <p:cNvSpPr>
            <a:spLocks noGrp="1"/>
          </p:cNvSpPr>
          <p:nvPr>
            <p:ph type="title"/>
          </p:nvPr>
        </p:nvSpPr>
        <p:spPr/>
        <p:txBody>
          <a:bodyPr/>
          <a:lstStyle/>
          <a:p>
            <a:r>
              <a:rPr lang="fr-FR"/>
              <a:t>Le contexte de la fusion</a:t>
            </a:r>
            <a:endParaRPr lang="fr-FR" dirty="0"/>
          </a:p>
        </p:txBody>
      </p:sp>
    </p:spTree>
    <p:extLst>
      <p:ext uri="{BB962C8B-B14F-4D97-AF65-F5344CB8AC3E}">
        <p14:creationId xmlns:p14="http://schemas.microsoft.com/office/powerpoint/2010/main" val="2739236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2A0555B-C3F8-4581-9B28-2B126ABDB603}"/>
              </a:ext>
            </a:extLst>
          </p:cNvPr>
          <p:cNvSpPr>
            <a:spLocks noGrp="1"/>
          </p:cNvSpPr>
          <p:nvPr>
            <p:ph type="title"/>
          </p:nvPr>
        </p:nvSpPr>
        <p:spPr/>
        <p:txBody>
          <a:bodyPr/>
          <a:lstStyle/>
          <a:p>
            <a:r>
              <a:rPr lang="fr-FR"/>
              <a:t>Synthèse des Principes appliqués en ex ceLCa pour tous les marches</a:t>
            </a:r>
            <a:endParaRPr lang="fr-FR" dirty="0"/>
          </a:p>
        </p:txBody>
      </p:sp>
      <p:sp>
        <p:nvSpPr>
          <p:cNvPr id="7" name="Espace réservé du texte 3">
            <a:extLst>
              <a:ext uri="{FF2B5EF4-FFF2-40B4-BE49-F238E27FC236}">
                <a16:creationId xmlns:a16="http://schemas.microsoft.com/office/drawing/2014/main" xmlns="" id="{50CBF159-DE9E-4588-BB83-A1C773880BC6}"/>
              </a:ext>
            </a:extLst>
          </p:cNvPr>
          <p:cNvSpPr txBox="1">
            <a:spLocks/>
          </p:cNvSpPr>
          <p:nvPr/>
        </p:nvSpPr>
        <p:spPr>
          <a:xfrm>
            <a:off x="3635896" y="2420888"/>
            <a:ext cx="7823200" cy="4680000"/>
          </a:xfrm>
          <a:prstGeom prst="rect">
            <a:avLst/>
          </a:prstGeom>
        </p:spPr>
        <p:txBody>
          <a:bodyPr>
            <a:normAutofit/>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endParaRPr lang="fr-FR" sz="1600" dirty="0"/>
          </a:p>
        </p:txBody>
      </p:sp>
      <p:sp>
        <p:nvSpPr>
          <p:cNvPr id="9" name="Espace réservé du contenu 10">
            <a:extLst>
              <a:ext uri="{FF2B5EF4-FFF2-40B4-BE49-F238E27FC236}">
                <a16:creationId xmlns:a16="http://schemas.microsoft.com/office/drawing/2014/main" xmlns="" id="{ACCEB064-C219-48E1-89CB-F2194213C7EC}"/>
              </a:ext>
            </a:extLst>
          </p:cNvPr>
          <p:cNvSpPr txBox="1">
            <a:spLocks/>
          </p:cNvSpPr>
          <p:nvPr/>
        </p:nvSpPr>
        <p:spPr>
          <a:xfrm>
            <a:off x="457200" y="980728"/>
            <a:ext cx="8229600" cy="5145443"/>
          </a:xfrm>
          <a:prstGeom prst="rect">
            <a:avLst/>
          </a:prstGeom>
        </p:spPr>
        <p:txBody>
          <a:bodyPr>
            <a:noAutofit/>
          </a:bodyPr>
          <a:lstStyle>
            <a:lvl1pPr marL="162662" indent="-162662" algn="l" defTabSz="914400" rtl="0" eaLnBrk="1" latinLnBrk="0" hangingPunct="1">
              <a:spcBef>
                <a:spcPts val="600"/>
              </a:spcBef>
              <a:spcAft>
                <a:spcPts val="0"/>
              </a:spcAft>
              <a:buFont typeface="Wingdings" panose="05000000000000000000" pitchFamily="2" charset="2"/>
              <a:buChar char="§"/>
              <a:defRPr sz="1200" b="1" kern="1200" cap="none" baseline="0">
                <a:solidFill>
                  <a:schemeClr val="tx1">
                    <a:lumMod val="65000"/>
                    <a:lumOff val="35000"/>
                  </a:schemeClr>
                </a:solidFill>
                <a:latin typeface="+mn-lt"/>
                <a:ea typeface="+mn-ea"/>
                <a:cs typeface="+mn-cs"/>
              </a:defRPr>
            </a:lvl1pPr>
            <a:lvl2pPr marL="271891" indent="-158265" algn="l" defTabSz="914400" rtl="0" eaLnBrk="1" latinLnBrk="0" hangingPunct="1">
              <a:spcBef>
                <a:spcPts val="300"/>
              </a:spcBef>
              <a:buFont typeface="Arial Narrow" panose="020B0606020202030204" pitchFamily="34" charset="0"/>
              <a:buChar char="–"/>
              <a:defRPr sz="1100" b="0" kern="1200" cap="none" baseline="0">
                <a:solidFill>
                  <a:schemeClr val="tx1">
                    <a:lumMod val="65000"/>
                    <a:lumOff val="35000"/>
                  </a:schemeClr>
                </a:solidFill>
                <a:latin typeface="+mn-lt"/>
                <a:ea typeface="+mn-ea"/>
                <a:cs typeface="+mn-cs"/>
              </a:defRPr>
            </a:lvl2pPr>
            <a:lvl3pPr marL="398702" indent="-171450" algn="l" defTabSz="914400" rtl="0" eaLnBrk="1" latinLnBrk="0" hangingPunct="1">
              <a:spcBef>
                <a:spcPts val="100"/>
              </a:spcBef>
              <a:buFont typeface="Courier New" panose="02070309020205020404" pitchFamily="49" charset="0"/>
              <a:buChar char="o"/>
              <a:defRPr sz="1000" b="0" kern="1200" cap="none">
                <a:solidFill>
                  <a:schemeClr val="tx1">
                    <a:lumMod val="65000"/>
                    <a:lumOff val="35000"/>
                  </a:schemeClr>
                </a:solidFill>
                <a:latin typeface="+mn-lt"/>
                <a:ea typeface="+mn-ea"/>
                <a:cs typeface="+mn-cs"/>
              </a:defRPr>
            </a:lvl3pPr>
            <a:lvl4pPr marL="0" indent="0" algn="just" defTabSz="914400" rtl="0" eaLnBrk="1" latinLnBrk="0" hangingPunct="1">
              <a:lnSpc>
                <a:spcPts val="2000"/>
              </a:lnSpc>
              <a:spcBef>
                <a:spcPts val="0"/>
              </a:spcBef>
              <a:buFontTx/>
              <a:buNone/>
              <a:defRPr sz="671"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671"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 typeface="Arial" pitchFamily="34" charset="0"/>
              <a:buChar char="•"/>
              <a:defRPr sz="1100" b="0" i="0" kern="1200" cap="all" baseline="0">
                <a:solidFill>
                  <a:schemeClr val="bg1"/>
                </a:solidFill>
                <a:latin typeface="+mn-lt"/>
                <a:ea typeface="+mn-ea"/>
                <a:cs typeface="+mn-cs"/>
              </a:defRPr>
            </a:lvl9pPr>
          </a:lstStyle>
          <a:p>
            <a:r>
              <a:rPr lang="fr-FR" sz="1600" dirty="0"/>
              <a:t>Arrêté du calcul de la PV 2018 : </a:t>
            </a:r>
          </a:p>
          <a:p>
            <a:pPr lvl="1"/>
            <a:r>
              <a:rPr lang="fr-FR" sz="1400" dirty="0"/>
              <a:t>PV collective : au 31/10/2018</a:t>
            </a:r>
          </a:p>
          <a:p>
            <a:pPr lvl="1"/>
            <a:r>
              <a:rPr lang="fr-FR" sz="1400" dirty="0"/>
              <a:t>PV individuelle : fin de la semaine 44 pour le GPS (03/11/2018)</a:t>
            </a:r>
            <a:endParaRPr lang="fr-FR" sz="1600" dirty="0"/>
          </a:p>
          <a:p>
            <a:pPr>
              <a:spcBef>
                <a:spcPts val="1200"/>
              </a:spcBef>
            </a:pPr>
            <a:r>
              <a:rPr lang="fr-FR" sz="1600" u="sng" dirty="0">
                <a:solidFill>
                  <a:srgbClr val="FF0000"/>
                </a:solidFill>
              </a:rPr>
              <a:t>PV collective :</a:t>
            </a:r>
            <a:r>
              <a:rPr lang="fr-FR" sz="1600" dirty="0">
                <a:solidFill>
                  <a:srgbClr val="FF0000"/>
                </a:solidFill>
              </a:rPr>
              <a:t> </a:t>
            </a:r>
            <a:r>
              <a:rPr lang="fr-FR" sz="1600" dirty="0"/>
              <a:t>Modifier les objectifs sur le site RH, sans édition des mois de novembre et décembre</a:t>
            </a:r>
          </a:p>
          <a:p>
            <a:pPr marL="355600" indent="-177800">
              <a:buFont typeface="Wingdings" panose="05000000000000000000" pitchFamily="2" charset="2"/>
              <a:buChar char="Ø"/>
            </a:pPr>
            <a:r>
              <a:rPr lang="fr-FR" sz="1400" dirty="0">
                <a:sym typeface="Wingdings" panose="05000000000000000000" pitchFamily="2" charset="2"/>
              </a:rPr>
              <a:t>Taux servis en PV par lignes visibles pour chacun en fin d’année (certaines données ne seront disponibles qu’en fin d’année)</a:t>
            </a:r>
            <a:endParaRPr lang="fr-FR" sz="1600" dirty="0">
              <a:sym typeface="Wingdings" panose="05000000000000000000" pitchFamily="2" charset="2"/>
            </a:endParaRPr>
          </a:p>
          <a:p>
            <a:pPr>
              <a:spcBef>
                <a:spcPts val="1200"/>
              </a:spcBef>
            </a:pPr>
            <a:r>
              <a:rPr lang="fr-FR" sz="1600" u="sng" dirty="0">
                <a:solidFill>
                  <a:srgbClr val="FF0000"/>
                </a:solidFill>
              </a:rPr>
              <a:t>PV individuelle :</a:t>
            </a:r>
            <a:r>
              <a:rPr lang="fr-FR" sz="1600" dirty="0">
                <a:solidFill>
                  <a:srgbClr val="FF0000"/>
                </a:solidFill>
              </a:rPr>
              <a:t> </a:t>
            </a:r>
            <a:r>
              <a:rPr lang="fr-FR" sz="1600" dirty="0"/>
              <a:t>A partir de 83,33% de taux d’atteinte moyen à fin de semaine 44, il sera pris en compte l’équivalent d’atteinte des 100% annuels sur le GPS</a:t>
            </a:r>
          </a:p>
          <a:p>
            <a:pPr lvl="1"/>
            <a:r>
              <a:rPr lang="fr-FR" sz="1400" dirty="0"/>
              <a:t>Maintien de la vision GPS sans modification des objectifs jusqu’à la fin de l’année</a:t>
            </a:r>
          </a:p>
          <a:p>
            <a:pPr lvl="1"/>
            <a:r>
              <a:rPr lang="fr-FR" sz="1400" dirty="0"/>
              <a:t>Principe appliqué à S 44 pour le GPS (date de calcul de l’attribution de la PV individuelle)</a:t>
            </a:r>
          </a:p>
          <a:p>
            <a:pPr lvl="1"/>
            <a:r>
              <a:rPr lang="fr-FR" sz="1400" dirty="0"/>
              <a:t>83,33% = 100%  </a:t>
            </a:r>
            <a:r>
              <a:rPr lang="fr-FR" sz="1400" dirty="0">
                <a:sym typeface="Wingdings" panose="05000000000000000000" pitchFamily="2" charset="2"/>
              </a:rPr>
              <a:t>/</a:t>
            </a:r>
            <a:r>
              <a:rPr lang="fr-FR" sz="1400" dirty="0"/>
              <a:t> 100% = 120% </a:t>
            </a:r>
            <a:r>
              <a:rPr lang="fr-FR" sz="1400" dirty="0">
                <a:sym typeface="Wingdings" panose="05000000000000000000" pitchFamily="2" charset="2"/>
              </a:rPr>
              <a:t>/</a:t>
            </a:r>
            <a:r>
              <a:rPr lang="fr-FR" sz="1400" dirty="0"/>
              <a:t> 125% = 150%</a:t>
            </a:r>
          </a:p>
          <a:p>
            <a:endParaRPr lang="fr-FR" sz="1600" dirty="0"/>
          </a:p>
          <a:p>
            <a:endParaRPr lang="fr-FR" sz="1600" dirty="0"/>
          </a:p>
          <a:p>
            <a:pPr marL="0" indent="0">
              <a:buFont typeface="Wingdings" panose="05000000000000000000" pitchFamily="2" charset="2"/>
              <a:buNone/>
            </a:pPr>
            <a:endParaRPr lang="fr-FR" sz="1600" dirty="0"/>
          </a:p>
          <a:p>
            <a:pPr marL="0" indent="0">
              <a:buFont typeface="Wingdings" panose="05000000000000000000" pitchFamily="2" charset="2"/>
              <a:buNone/>
            </a:pPr>
            <a:endParaRPr lang="fr-FR" sz="1600" dirty="0"/>
          </a:p>
          <a:p>
            <a:endParaRPr lang="fr-FR" sz="1600" dirty="0">
              <a:sym typeface="Wingdings" panose="05000000000000000000" pitchFamily="2" charset="2"/>
            </a:endParaRPr>
          </a:p>
          <a:p>
            <a:r>
              <a:rPr lang="fr-FR" sz="1600" dirty="0">
                <a:sym typeface="Wingdings" panose="05000000000000000000" pitchFamily="2" charset="2"/>
              </a:rPr>
              <a:t>Figer la PV individuelle GPS sur le site RH fin de semaine 44</a:t>
            </a:r>
          </a:p>
          <a:p>
            <a:r>
              <a:rPr lang="fr-FR" sz="1600" dirty="0">
                <a:sym typeface="Wingdings" panose="05000000000000000000" pitchFamily="2" charset="2"/>
              </a:rPr>
              <a:t>Idem pour le marché de la GP et des PRO</a:t>
            </a:r>
            <a:endParaRPr lang="fr-FR" sz="1600" dirty="0"/>
          </a:p>
        </p:txBody>
      </p:sp>
      <p:sp>
        <p:nvSpPr>
          <p:cNvPr id="10" name="Espace réservé du contenu 1">
            <a:extLst>
              <a:ext uri="{FF2B5EF4-FFF2-40B4-BE49-F238E27FC236}">
                <a16:creationId xmlns:a16="http://schemas.microsoft.com/office/drawing/2014/main" xmlns="" id="{AD583A61-7F07-4E6F-81AA-7E256526136B}"/>
              </a:ext>
            </a:extLst>
          </p:cNvPr>
          <p:cNvSpPr txBox="1">
            <a:spLocks/>
          </p:cNvSpPr>
          <p:nvPr/>
        </p:nvSpPr>
        <p:spPr>
          <a:xfrm>
            <a:off x="457200" y="4221088"/>
            <a:ext cx="8310612" cy="1368152"/>
          </a:xfrm>
          <a:prstGeom prst="rect">
            <a:avLst/>
          </a:prstGeom>
          <a:ln w="28575">
            <a:solidFill>
              <a:srgbClr val="C31632"/>
            </a:solidFill>
          </a:ln>
        </p:spPr>
        <p:txBody>
          <a:bodyPr anchor="ctr">
            <a:noAutofit/>
          </a:bodyPr>
          <a:lstStyle>
            <a:lvl1pPr marL="162662" indent="-162662" algn="l" defTabSz="914400" rtl="0" eaLnBrk="1" latinLnBrk="0" hangingPunct="1">
              <a:spcBef>
                <a:spcPts val="600"/>
              </a:spcBef>
              <a:spcAft>
                <a:spcPts val="0"/>
              </a:spcAft>
              <a:buFont typeface="Wingdings" panose="05000000000000000000" pitchFamily="2" charset="2"/>
              <a:buChar char="§"/>
              <a:defRPr sz="1200" b="1" kern="1200" cap="none" baseline="0">
                <a:solidFill>
                  <a:schemeClr val="tx1">
                    <a:lumMod val="65000"/>
                    <a:lumOff val="35000"/>
                  </a:schemeClr>
                </a:solidFill>
                <a:latin typeface="+mn-lt"/>
                <a:ea typeface="+mn-ea"/>
                <a:cs typeface="+mn-cs"/>
              </a:defRPr>
            </a:lvl1pPr>
            <a:lvl2pPr marL="271891" indent="-158265" algn="l" defTabSz="914400" rtl="0" eaLnBrk="1" latinLnBrk="0" hangingPunct="1">
              <a:spcBef>
                <a:spcPts val="300"/>
              </a:spcBef>
              <a:buFont typeface="Arial Narrow" panose="020B0606020202030204" pitchFamily="34" charset="0"/>
              <a:buChar char="–"/>
              <a:defRPr sz="1100" b="0" kern="1200" cap="none" baseline="0">
                <a:solidFill>
                  <a:schemeClr val="tx1">
                    <a:lumMod val="65000"/>
                    <a:lumOff val="35000"/>
                  </a:schemeClr>
                </a:solidFill>
                <a:latin typeface="+mn-lt"/>
                <a:ea typeface="+mn-ea"/>
                <a:cs typeface="+mn-cs"/>
              </a:defRPr>
            </a:lvl2pPr>
            <a:lvl3pPr marL="398702" indent="-171450" algn="l" defTabSz="914400" rtl="0" eaLnBrk="1" latinLnBrk="0" hangingPunct="1">
              <a:spcBef>
                <a:spcPts val="100"/>
              </a:spcBef>
              <a:buFont typeface="Courier New" panose="02070309020205020404" pitchFamily="49" charset="0"/>
              <a:buChar char="o"/>
              <a:defRPr sz="1000" b="0" kern="1200" cap="none">
                <a:solidFill>
                  <a:schemeClr val="tx1">
                    <a:lumMod val="65000"/>
                    <a:lumOff val="35000"/>
                  </a:schemeClr>
                </a:solidFill>
                <a:latin typeface="+mn-lt"/>
                <a:ea typeface="+mn-ea"/>
                <a:cs typeface="+mn-cs"/>
              </a:defRPr>
            </a:lvl3pPr>
            <a:lvl4pPr marL="0" indent="0" algn="just" defTabSz="914400" rtl="0" eaLnBrk="1" latinLnBrk="0" hangingPunct="1">
              <a:lnSpc>
                <a:spcPts val="2000"/>
              </a:lnSpc>
              <a:spcBef>
                <a:spcPts val="0"/>
              </a:spcBef>
              <a:buFontTx/>
              <a:buNone/>
              <a:defRPr sz="671"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671"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 typeface="Arial" pitchFamily="34" charset="0"/>
              <a:buChar char="•"/>
              <a:defRPr sz="1100" b="0" i="0" kern="1200" cap="all" baseline="0">
                <a:solidFill>
                  <a:schemeClr val="bg1"/>
                </a:solidFill>
                <a:latin typeface="+mn-lt"/>
                <a:ea typeface="+mn-ea"/>
                <a:cs typeface="+mn-cs"/>
              </a:defRPr>
            </a:lvl9pPr>
          </a:lstStyle>
          <a:p>
            <a:pPr marL="361950" lvl="5" indent="-187325">
              <a:spcBef>
                <a:spcPts val="1200"/>
              </a:spcBef>
              <a:buFont typeface="Wingdings" panose="05000000000000000000" pitchFamily="2" charset="2"/>
              <a:buChar char="Ø"/>
            </a:pPr>
            <a:r>
              <a:rPr lang="fr-FR" sz="1400" b="1" i="0" dirty="0">
                <a:solidFill>
                  <a:srgbClr val="FF0000"/>
                </a:solidFill>
              </a:rPr>
              <a:t>La prise en compte des taux affichés après la semaine 44 sur la page d’accueil du GPS (exemple S52) ne pourra en aucune manière être la référence du calcul de la part variable individuelle</a:t>
            </a:r>
          </a:p>
          <a:p>
            <a:pPr marL="361950" lvl="5" indent="-187325">
              <a:spcBef>
                <a:spcPts val="1200"/>
              </a:spcBef>
              <a:buFont typeface="Wingdings" panose="05000000000000000000" pitchFamily="2" charset="2"/>
              <a:buChar char="Ø"/>
            </a:pPr>
            <a:r>
              <a:rPr lang="fr-FR" sz="1400" b="1" i="0" dirty="0">
                <a:solidFill>
                  <a:srgbClr val="FF0000"/>
                </a:solidFill>
              </a:rPr>
              <a:t>DRC / RPM : Pour 2018, les ventes réalisées sur les clients EER majeurs capables et mineurs émancipés dont le DRC n’est pas conforme au 31 octobre seront retirées dans le calcul de la part variable individuelle et collective</a:t>
            </a:r>
          </a:p>
        </p:txBody>
      </p:sp>
    </p:spTree>
    <p:extLst>
      <p:ext uri="{BB962C8B-B14F-4D97-AF65-F5344CB8AC3E}">
        <p14:creationId xmlns:p14="http://schemas.microsoft.com/office/powerpoint/2010/main" val="122222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8C62A8F-6F8B-4A59-8C38-29C650ED9369}"/>
              </a:ext>
            </a:extLst>
          </p:cNvPr>
          <p:cNvSpPr>
            <a:spLocks noGrp="1"/>
          </p:cNvSpPr>
          <p:nvPr>
            <p:ph type="title"/>
          </p:nvPr>
        </p:nvSpPr>
        <p:spPr/>
        <p:txBody>
          <a:bodyPr/>
          <a:lstStyle/>
          <a:p>
            <a:r>
              <a:rPr lang="fr-FR" dirty="0"/>
              <a:t>Vision GPS ex CELCA </a:t>
            </a:r>
            <a:br>
              <a:rPr lang="fr-FR" dirty="0"/>
            </a:br>
            <a:r>
              <a:rPr lang="fr-FR" dirty="0">
                <a:solidFill>
                  <a:schemeClr val="tx1"/>
                </a:solidFill>
              </a:rPr>
              <a:t>PV individuelle  BDD 2018</a:t>
            </a:r>
          </a:p>
        </p:txBody>
      </p:sp>
      <p:pic>
        <p:nvPicPr>
          <p:cNvPr id="4" name="Picture 2">
            <a:extLst>
              <a:ext uri="{FF2B5EF4-FFF2-40B4-BE49-F238E27FC236}">
                <a16:creationId xmlns:a16="http://schemas.microsoft.com/office/drawing/2014/main" xmlns="" id="{16806F5F-7ADF-4803-A0C6-E467E8C79B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11" t="17597" r="16920" b="2425"/>
          <a:stretch/>
        </p:blipFill>
        <p:spPr bwMode="auto">
          <a:xfrm>
            <a:off x="1187624" y="1073308"/>
            <a:ext cx="6454258" cy="421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xmlns="" id="{70C5A24D-52E9-4182-BD95-A008E79F2F86}"/>
              </a:ext>
            </a:extLst>
          </p:cNvPr>
          <p:cNvSpPr txBox="1"/>
          <p:nvPr/>
        </p:nvSpPr>
        <p:spPr>
          <a:xfrm>
            <a:off x="5364088" y="5827085"/>
            <a:ext cx="2664296" cy="523220"/>
          </a:xfrm>
          <a:prstGeom prst="rect">
            <a:avLst/>
          </a:prstGeom>
          <a:noFill/>
        </p:spPr>
        <p:txBody>
          <a:bodyPr wrap="square" rtlCol="0">
            <a:spAutoFit/>
          </a:bodyPr>
          <a:lstStyle/>
          <a:p>
            <a:pPr algn="ctr"/>
            <a:r>
              <a:rPr lang="fr-FR" sz="1400" b="1" dirty="0">
                <a:solidFill>
                  <a:srgbClr val="FF0000"/>
                </a:solidFill>
              </a:rPr>
              <a:t>Attribution PV individuelle à partir de 83,33% réalisés à fin S44</a:t>
            </a:r>
          </a:p>
        </p:txBody>
      </p:sp>
      <p:sp>
        <p:nvSpPr>
          <p:cNvPr id="7" name="Flèche vers le bas 5">
            <a:extLst>
              <a:ext uri="{FF2B5EF4-FFF2-40B4-BE49-F238E27FC236}">
                <a16:creationId xmlns:a16="http://schemas.microsoft.com/office/drawing/2014/main" xmlns="" id="{46CC3BE0-A40B-4330-AC09-99302E4B6BE0}"/>
              </a:ext>
            </a:extLst>
          </p:cNvPr>
          <p:cNvSpPr/>
          <p:nvPr/>
        </p:nvSpPr>
        <p:spPr>
          <a:xfrm rot="10800000">
            <a:off x="6444779" y="5215011"/>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66573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8C62A8F-6F8B-4A59-8C38-29C650ED9369}"/>
              </a:ext>
            </a:extLst>
          </p:cNvPr>
          <p:cNvSpPr>
            <a:spLocks noGrp="1"/>
          </p:cNvSpPr>
          <p:nvPr>
            <p:ph type="title"/>
          </p:nvPr>
        </p:nvSpPr>
        <p:spPr/>
        <p:txBody>
          <a:bodyPr/>
          <a:lstStyle/>
          <a:p>
            <a:r>
              <a:rPr lang="fr-FR" dirty="0"/>
              <a:t>Vision collaborateur PV collective + PV individuelle Ex CELCA BDD</a:t>
            </a:r>
            <a:br>
              <a:rPr lang="fr-FR" dirty="0"/>
            </a:br>
            <a:r>
              <a:rPr lang="fr-FR" dirty="0">
                <a:solidFill>
                  <a:schemeClr val="tx1"/>
                </a:solidFill>
              </a:rPr>
              <a:t>Site RH</a:t>
            </a:r>
          </a:p>
        </p:txBody>
      </p:sp>
      <p:pic>
        <p:nvPicPr>
          <p:cNvPr id="4" name="Picture 2">
            <a:extLst>
              <a:ext uri="{FF2B5EF4-FFF2-40B4-BE49-F238E27FC236}">
                <a16:creationId xmlns:a16="http://schemas.microsoft.com/office/drawing/2014/main" xmlns="" id="{A57AA986-0305-40B1-B784-0C8768D387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34" t="26723" r="1125" b="4459"/>
          <a:stretch/>
        </p:blipFill>
        <p:spPr bwMode="auto">
          <a:xfrm>
            <a:off x="488757" y="1340768"/>
            <a:ext cx="8221942" cy="4325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xmlns="" id="{BFCFEBFB-3E47-4D5C-A947-1471EB16DF6F}"/>
              </a:ext>
            </a:extLst>
          </p:cNvPr>
          <p:cNvSpPr txBox="1"/>
          <p:nvPr/>
        </p:nvSpPr>
        <p:spPr>
          <a:xfrm>
            <a:off x="1547664" y="3853513"/>
            <a:ext cx="2664296" cy="523220"/>
          </a:xfrm>
          <a:prstGeom prst="rect">
            <a:avLst/>
          </a:prstGeom>
          <a:noFill/>
        </p:spPr>
        <p:txBody>
          <a:bodyPr wrap="square" rtlCol="0">
            <a:spAutoFit/>
          </a:bodyPr>
          <a:lstStyle>
            <a:defPPr>
              <a:defRPr lang="fr-FR"/>
            </a:defPPr>
            <a:lvl1pPr algn="ctr">
              <a:defRPr sz="1400" b="1">
                <a:solidFill>
                  <a:srgbClr val="FF0000"/>
                </a:solidFill>
              </a:defRPr>
            </a:lvl1pPr>
          </a:lstStyle>
          <a:p>
            <a:pPr algn="r"/>
            <a:r>
              <a:rPr lang="fr-FR" dirty="0"/>
              <a:t>Seul endroit où la PV individuelle issue du GPS sera figée à S 44</a:t>
            </a:r>
          </a:p>
        </p:txBody>
      </p:sp>
      <p:sp>
        <p:nvSpPr>
          <p:cNvPr id="6" name="Flèche vers le bas 7">
            <a:extLst>
              <a:ext uri="{FF2B5EF4-FFF2-40B4-BE49-F238E27FC236}">
                <a16:creationId xmlns:a16="http://schemas.microsoft.com/office/drawing/2014/main" xmlns="" id="{BDF2DEB6-1D79-4178-9F52-EDF46E329F68}"/>
              </a:ext>
            </a:extLst>
          </p:cNvPr>
          <p:cNvSpPr/>
          <p:nvPr/>
        </p:nvSpPr>
        <p:spPr>
          <a:xfrm>
            <a:off x="4191308" y="3880212"/>
            <a:ext cx="216024" cy="5760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xmlns="" id="{36B85F96-1B1A-4F58-98F1-C2E877C4A3F9}"/>
              </a:ext>
            </a:extLst>
          </p:cNvPr>
          <p:cNvSpPr txBox="1"/>
          <p:nvPr/>
        </p:nvSpPr>
        <p:spPr>
          <a:xfrm>
            <a:off x="827584" y="960983"/>
            <a:ext cx="3550872" cy="307777"/>
          </a:xfrm>
          <a:prstGeom prst="rect">
            <a:avLst/>
          </a:prstGeom>
          <a:noFill/>
        </p:spPr>
        <p:txBody>
          <a:bodyPr wrap="square" rtlCol="0">
            <a:spAutoFit/>
          </a:bodyPr>
          <a:lstStyle>
            <a:defPPr>
              <a:defRPr lang="fr-FR"/>
            </a:defPPr>
            <a:lvl1pPr algn="ctr">
              <a:defRPr sz="1400" b="1">
                <a:solidFill>
                  <a:srgbClr val="FF0000"/>
                </a:solidFill>
              </a:defRPr>
            </a:lvl1pPr>
          </a:lstStyle>
          <a:p>
            <a:pPr algn="r"/>
            <a:r>
              <a:rPr lang="fr-FR" dirty="0"/>
              <a:t>Modification de l’objectif annuel  remis à 83,33%</a:t>
            </a:r>
          </a:p>
        </p:txBody>
      </p:sp>
      <p:sp>
        <p:nvSpPr>
          <p:cNvPr id="10" name="ZoneTexte 9">
            <a:extLst>
              <a:ext uri="{FF2B5EF4-FFF2-40B4-BE49-F238E27FC236}">
                <a16:creationId xmlns:a16="http://schemas.microsoft.com/office/drawing/2014/main" xmlns="" id="{082CAC4C-2D39-4655-B916-32D496F737B8}"/>
              </a:ext>
            </a:extLst>
          </p:cNvPr>
          <p:cNvSpPr txBox="1"/>
          <p:nvPr/>
        </p:nvSpPr>
        <p:spPr>
          <a:xfrm>
            <a:off x="6528916" y="955521"/>
            <a:ext cx="1609564" cy="307777"/>
          </a:xfrm>
          <a:prstGeom prst="rect">
            <a:avLst/>
          </a:prstGeom>
          <a:noFill/>
        </p:spPr>
        <p:txBody>
          <a:bodyPr wrap="square" rtlCol="0">
            <a:spAutoFit/>
          </a:bodyPr>
          <a:lstStyle>
            <a:defPPr>
              <a:defRPr lang="fr-FR"/>
            </a:defPPr>
            <a:lvl1pPr algn="r">
              <a:defRPr sz="1400" b="1">
                <a:solidFill>
                  <a:srgbClr val="FF0000"/>
                </a:solidFill>
              </a:defRPr>
            </a:lvl1pPr>
          </a:lstStyle>
          <a:p>
            <a:r>
              <a:rPr lang="fr-FR" dirty="0"/>
              <a:t>Taux réels attribués </a:t>
            </a:r>
          </a:p>
        </p:txBody>
      </p:sp>
      <p:sp>
        <p:nvSpPr>
          <p:cNvPr id="14" name="ZoneTexte 13">
            <a:extLst>
              <a:ext uri="{FF2B5EF4-FFF2-40B4-BE49-F238E27FC236}">
                <a16:creationId xmlns:a16="http://schemas.microsoft.com/office/drawing/2014/main" xmlns="" id="{CDC61E5C-7BE1-4D1E-B697-68E68BE4ABCE}"/>
              </a:ext>
            </a:extLst>
          </p:cNvPr>
          <p:cNvSpPr txBox="1"/>
          <p:nvPr/>
        </p:nvSpPr>
        <p:spPr>
          <a:xfrm>
            <a:off x="4785647" y="5680009"/>
            <a:ext cx="2664296" cy="523220"/>
          </a:xfrm>
          <a:prstGeom prst="rect">
            <a:avLst/>
          </a:prstGeom>
          <a:noFill/>
        </p:spPr>
        <p:txBody>
          <a:bodyPr wrap="square" rtlCol="0">
            <a:spAutoFit/>
          </a:bodyPr>
          <a:lstStyle/>
          <a:p>
            <a:pPr algn="ctr"/>
            <a:r>
              <a:rPr lang="fr-FR" sz="1400" b="1" dirty="0">
                <a:solidFill>
                  <a:srgbClr val="FF0000"/>
                </a:solidFill>
              </a:rPr>
              <a:t>Attribution PV individuelle à partir de 83,33% réalisés à fin S44</a:t>
            </a:r>
          </a:p>
        </p:txBody>
      </p:sp>
      <p:sp>
        <p:nvSpPr>
          <p:cNvPr id="15" name="Flèche vers le bas 5">
            <a:extLst>
              <a:ext uri="{FF2B5EF4-FFF2-40B4-BE49-F238E27FC236}">
                <a16:creationId xmlns:a16="http://schemas.microsoft.com/office/drawing/2014/main" xmlns="" id="{6E03D542-2572-46E8-8D21-1FAFD301051A}"/>
              </a:ext>
            </a:extLst>
          </p:cNvPr>
          <p:cNvSpPr/>
          <p:nvPr/>
        </p:nvSpPr>
        <p:spPr>
          <a:xfrm rot="14002050">
            <a:off x="7561323" y="5494945"/>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5">
            <a:extLst>
              <a:ext uri="{FF2B5EF4-FFF2-40B4-BE49-F238E27FC236}">
                <a16:creationId xmlns:a16="http://schemas.microsoft.com/office/drawing/2014/main" xmlns="" id="{65DFC9E8-2052-434F-B5EE-6BF033D25B00}"/>
              </a:ext>
            </a:extLst>
          </p:cNvPr>
          <p:cNvSpPr/>
          <p:nvPr/>
        </p:nvSpPr>
        <p:spPr>
          <a:xfrm>
            <a:off x="4353599" y="1041804"/>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vers le bas 5">
            <a:extLst>
              <a:ext uri="{FF2B5EF4-FFF2-40B4-BE49-F238E27FC236}">
                <a16:creationId xmlns:a16="http://schemas.microsoft.com/office/drawing/2014/main" xmlns="" id="{4452720F-CF54-44AC-B409-F448C4D3A9C1}"/>
              </a:ext>
            </a:extLst>
          </p:cNvPr>
          <p:cNvSpPr/>
          <p:nvPr/>
        </p:nvSpPr>
        <p:spPr>
          <a:xfrm>
            <a:off x="8027274" y="1041804"/>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13520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102A5F1-3AA3-4A63-9862-BB4874CA73D0}"/>
              </a:ext>
            </a:extLst>
          </p:cNvPr>
          <p:cNvSpPr>
            <a:spLocks noGrp="1"/>
          </p:cNvSpPr>
          <p:nvPr>
            <p:ph type="title"/>
          </p:nvPr>
        </p:nvSpPr>
        <p:spPr/>
        <p:txBody>
          <a:bodyPr/>
          <a:lstStyle/>
          <a:p>
            <a:r>
              <a:rPr lang="fr-FR" dirty="0"/>
              <a:t>Zoom sur les changements présentés durant l’HDJ du </a:t>
            </a:r>
            <a:r>
              <a:rPr lang="fr-FR" u="sng" dirty="0"/>
              <a:t>20/09</a:t>
            </a:r>
          </a:p>
        </p:txBody>
      </p:sp>
      <p:sp>
        <p:nvSpPr>
          <p:cNvPr id="5" name="Rectangle 4">
            <a:extLst>
              <a:ext uri="{FF2B5EF4-FFF2-40B4-BE49-F238E27FC236}">
                <a16:creationId xmlns:a16="http://schemas.microsoft.com/office/drawing/2014/main" xmlns="" id="{CBDEB8CC-2D56-4E62-BD34-2FDD6FF34210}"/>
              </a:ext>
            </a:extLst>
          </p:cNvPr>
          <p:cNvSpPr/>
          <p:nvPr/>
        </p:nvSpPr>
        <p:spPr>
          <a:xfrm>
            <a:off x="1763688" y="2343960"/>
            <a:ext cx="2595854" cy="158417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65000"/>
                    <a:lumOff val="35000"/>
                  </a:schemeClr>
                </a:solidFill>
              </a:rPr>
              <a:t>Part Variable</a:t>
            </a:r>
          </a:p>
          <a:p>
            <a:pPr algn="ctr"/>
            <a:r>
              <a:rPr lang="fr-FR" b="1" dirty="0">
                <a:solidFill>
                  <a:schemeClr val="tx1">
                    <a:lumMod val="65000"/>
                    <a:lumOff val="35000"/>
                  </a:schemeClr>
                </a:solidFill>
              </a:rPr>
              <a:t>2018</a:t>
            </a:r>
          </a:p>
        </p:txBody>
      </p:sp>
      <p:sp>
        <p:nvSpPr>
          <p:cNvPr id="7" name="Rectangle 6">
            <a:extLst>
              <a:ext uri="{FF2B5EF4-FFF2-40B4-BE49-F238E27FC236}">
                <a16:creationId xmlns:a16="http://schemas.microsoft.com/office/drawing/2014/main" xmlns="" id="{4A53EDAC-E3A3-4A5F-B3A8-709E18FBFD19}"/>
              </a:ext>
            </a:extLst>
          </p:cNvPr>
          <p:cNvSpPr/>
          <p:nvPr/>
        </p:nvSpPr>
        <p:spPr>
          <a:xfrm>
            <a:off x="4572000" y="2343960"/>
            <a:ext cx="2595855" cy="1584647"/>
          </a:xfrm>
          <a:prstGeom prst="rect">
            <a:avLst/>
          </a:prstGeom>
          <a:solidFill>
            <a:srgbClr val="E70705"/>
          </a:solidFill>
          <a:ln>
            <a:solidFill>
              <a:srgbClr val="E707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 </a:t>
            </a:r>
            <a:r>
              <a:rPr lang="fr-FR" b="1" dirty="0" err="1">
                <a:solidFill>
                  <a:schemeClr val="bg1"/>
                </a:solidFill>
              </a:rPr>
              <a:t>MyGERC</a:t>
            </a:r>
            <a:endParaRPr lang="fr-FR" b="1" dirty="0">
              <a:solidFill>
                <a:schemeClr val="bg1"/>
              </a:solidFill>
            </a:endParaRPr>
          </a:p>
        </p:txBody>
      </p:sp>
      <p:pic>
        <p:nvPicPr>
          <p:cNvPr id="8" name="Picture 2" descr="https://d30y9cdsu7xlg0.cloudfront.net/png/25958-200.png">
            <a:extLst>
              <a:ext uri="{FF2B5EF4-FFF2-40B4-BE49-F238E27FC236}">
                <a16:creationId xmlns:a16="http://schemas.microsoft.com/office/drawing/2014/main" xmlns="" id="{23CECBC1-92AD-40E7-855E-0D0F84D652B8}"/>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4566314" y="3279298"/>
            <a:ext cx="653758" cy="65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22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xmlns="" id="{F16CB2E7-1F7E-4847-9191-BD7E491C465C}"/>
              </a:ext>
            </a:extLst>
          </p:cNvPr>
          <p:cNvSpPr>
            <a:spLocks noGrp="1"/>
          </p:cNvSpPr>
          <p:nvPr>
            <p:ph idx="1"/>
          </p:nvPr>
        </p:nvSpPr>
        <p:spPr>
          <a:xfrm>
            <a:off x="457200" y="1062373"/>
            <a:ext cx="8229600" cy="5289459"/>
          </a:xfrm>
        </p:spPr>
        <p:txBody>
          <a:bodyPr/>
          <a:lstStyle/>
          <a:p>
            <a:pPr algn="just"/>
            <a:r>
              <a:rPr lang="fr-FR" sz="1600" dirty="0"/>
              <a:t>L’outil </a:t>
            </a:r>
            <a:r>
              <a:rPr lang="fr-FR" sz="1600" dirty="0" err="1"/>
              <a:t>MyGerc</a:t>
            </a:r>
            <a:r>
              <a:rPr lang="fr-FR" sz="1600" dirty="0"/>
              <a:t> est une interface entre l’agence et son Plan des Opportunités qui permet à chaque Directeur d’Agence de se constituer une GERC </a:t>
            </a:r>
            <a:r>
              <a:rPr lang="fr-FR" sz="1600" dirty="0">
                <a:solidFill>
                  <a:srgbClr val="FF0000"/>
                </a:solidFill>
              </a:rPr>
              <a:t>« à la carte » </a:t>
            </a:r>
            <a:r>
              <a:rPr lang="fr-FR" sz="1600" dirty="0"/>
              <a:t>pour le prochain </a:t>
            </a:r>
            <a:r>
              <a:rPr lang="fr-FR" sz="1600" u="sng" dirty="0">
                <a:solidFill>
                  <a:srgbClr val="FF0000"/>
                </a:solidFill>
              </a:rPr>
              <a:t>Temps Fort</a:t>
            </a:r>
          </a:p>
          <a:p>
            <a:pPr lvl="1" algn="just"/>
            <a:r>
              <a:rPr lang="fr-FR" sz="1500" dirty="0"/>
              <a:t>Déjà déployé sur le territoire alsacien en juin 2017</a:t>
            </a:r>
          </a:p>
          <a:p>
            <a:pPr algn="just"/>
            <a:endParaRPr lang="fr-FR" sz="1600" dirty="0"/>
          </a:p>
          <a:p>
            <a:pPr algn="just"/>
            <a:r>
              <a:rPr lang="fr-FR" sz="1600" dirty="0">
                <a:solidFill>
                  <a:srgbClr val="FF0000"/>
                </a:solidFill>
              </a:rPr>
              <a:t>38 campagnes </a:t>
            </a:r>
            <a:r>
              <a:rPr lang="fr-FR" sz="1600" dirty="0"/>
              <a:t>sont proposées au catalogue et sont susceptibles de venir compléter les cibles prioritaires et récurrentes du dernier trimestre 2018</a:t>
            </a:r>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r>
              <a:rPr lang="fr-FR" sz="1600" dirty="0"/>
              <a:t>Pour découvrir </a:t>
            </a:r>
            <a:r>
              <a:rPr lang="fr-FR" sz="1600" dirty="0" err="1"/>
              <a:t>MyGERC</a:t>
            </a:r>
            <a:r>
              <a:rPr lang="fr-FR" sz="1600" dirty="0"/>
              <a:t> : </a:t>
            </a:r>
            <a:r>
              <a:rPr lang="fr-FR" sz="1600" dirty="0">
                <a:hlinkClick r:id="rId3"/>
              </a:rPr>
              <a:t>accès</a:t>
            </a:r>
            <a:r>
              <a:rPr lang="fr-FR" sz="1600" dirty="0"/>
              <a:t> et Catalogue </a:t>
            </a:r>
            <a:r>
              <a:rPr lang="fr-FR" sz="1600" dirty="0" err="1"/>
              <a:t>MyGERC</a:t>
            </a:r>
            <a:endParaRPr lang="fr-FR" sz="1600" dirty="0"/>
          </a:p>
        </p:txBody>
      </p:sp>
      <p:sp>
        <p:nvSpPr>
          <p:cNvPr id="4" name="Titre 3">
            <a:extLst>
              <a:ext uri="{FF2B5EF4-FFF2-40B4-BE49-F238E27FC236}">
                <a16:creationId xmlns:a16="http://schemas.microsoft.com/office/drawing/2014/main" xmlns="" id="{83C1D7F5-7074-4E0E-892E-1A1BE13FB4E5}"/>
              </a:ext>
            </a:extLst>
          </p:cNvPr>
          <p:cNvSpPr>
            <a:spLocks noGrp="1"/>
          </p:cNvSpPr>
          <p:nvPr>
            <p:ph type="title"/>
          </p:nvPr>
        </p:nvSpPr>
        <p:spPr/>
        <p:txBody>
          <a:bodyPr/>
          <a:lstStyle/>
          <a:p>
            <a:r>
              <a:rPr lang="fr-FR" dirty="0"/>
              <a:t>MYGERC : des campagnes à la carte</a:t>
            </a:r>
          </a:p>
        </p:txBody>
      </p:sp>
      <p:sp>
        <p:nvSpPr>
          <p:cNvPr id="10" name="ZoneTexte 9"/>
          <p:cNvSpPr txBox="1"/>
          <p:nvPr/>
        </p:nvSpPr>
        <p:spPr>
          <a:xfrm>
            <a:off x="106050" y="2971552"/>
            <a:ext cx="3027245" cy="1077218"/>
          </a:xfrm>
          <a:prstGeom prst="rect">
            <a:avLst/>
          </a:prstGeom>
          <a:noFill/>
        </p:spPr>
        <p:txBody>
          <a:bodyPr wrap="square" rtlCol="0" anchor="ctr">
            <a:spAutoFit/>
          </a:bodyPr>
          <a:lstStyle/>
          <a:p>
            <a:pPr algn="ctr"/>
            <a:r>
              <a:rPr lang="fr-FR" sz="1600" b="1" dirty="0">
                <a:solidFill>
                  <a:srgbClr val="FF0000"/>
                </a:solidFill>
              </a:rPr>
              <a:t>Ouverture du catalogue </a:t>
            </a:r>
            <a:r>
              <a:rPr lang="fr-FR" sz="1600" b="1" dirty="0" err="1">
                <a:solidFill>
                  <a:srgbClr val="FF0000"/>
                </a:solidFill>
              </a:rPr>
              <a:t>MyGERC</a:t>
            </a:r>
            <a:r>
              <a:rPr lang="fr-FR" sz="1600" b="1" dirty="0">
                <a:solidFill>
                  <a:srgbClr val="FF0000"/>
                </a:solidFill>
              </a:rPr>
              <a:t> :</a:t>
            </a:r>
          </a:p>
          <a:p>
            <a:pPr algn="ctr"/>
            <a:r>
              <a:rPr lang="fr-FR" sz="1600" b="1" dirty="0">
                <a:solidFill>
                  <a:srgbClr val="FF0000"/>
                </a:solidFill>
              </a:rPr>
              <a:t>Un email sera envoyé à l’ensemble des DA avec le lien et le mode opératoire pour faire son choix</a:t>
            </a:r>
          </a:p>
        </p:txBody>
      </p:sp>
      <p:sp>
        <p:nvSpPr>
          <p:cNvPr id="15" name="ZoneTexte 14"/>
          <p:cNvSpPr txBox="1"/>
          <p:nvPr/>
        </p:nvSpPr>
        <p:spPr>
          <a:xfrm>
            <a:off x="6669336" y="2996952"/>
            <a:ext cx="2232248" cy="1077218"/>
          </a:xfrm>
          <a:prstGeom prst="rect">
            <a:avLst/>
          </a:prstGeom>
          <a:noFill/>
        </p:spPr>
        <p:txBody>
          <a:bodyPr wrap="square" rtlCol="0">
            <a:spAutoFit/>
          </a:bodyPr>
          <a:lstStyle/>
          <a:p>
            <a:pPr algn="ctr"/>
            <a:r>
              <a:rPr lang="fr-FR" sz="1600" b="1" dirty="0">
                <a:solidFill>
                  <a:schemeClr val="tx1">
                    <a:lumMod val="65000"/>
                    <a:lumOff val="35000"/>
                  </a:schemeClr>
                </a:solidFill>
              </a:rPr>
              <a:t>Visibilité des campagnes sélectionnées dans la GERC de chaque Agence</a:t>
            </a:r>
          </a:p>
          <a:p>
            <a:pPr algn="ctr"/>
            <a:r>
              <a:rPr lang="fr-FR" sz="1600" b="1" dirty="0">
                <a:solidFill>
                  <a:schemeClr val="tx1">
                    <a:lumMod val="65000"/>
                    <a:lumOff val="35000"/>
                  </a:schemeClr>
                </a:solidFill>
              </a:rPr>
              <a:t>(jusqu’à la fin de l’année)</a:t>
            </a:r>
          </a:p>
        </p:txBody>
      </p:sp>
      <p:sp>
        <p:nvSpPr>
          <p:cNvPr id="17" name="ZoneTexte 16"/>
          <p:cNvSpPr txBox="1"/>
          <p:nvPr/>
        </p:nvSpPr>
        <p:spPr>
          <a:xfrm>
            <a:off x="5013152" y="2996952"/>
            <a:ext cx="1728192" cy="1077218"/>
          </a:xfrm>
          <a:prstGeom prst="rect">
            <a:avLst/>
          </a:prstGeom>
          <a:noFill/>
        </p:spPr>
        <p:txBody>
          <a:bodyPr wrap="square" rtlCol="0" anchor="ctr">
            <a:spAutoFit/>
          </a:bodyPr>
          <a:lstStyle>
            <a:defPPr>
              <a:defRPr lang="fr-FR"/>
            </a:defPPr>
            <a:lvl1pPr algn="ctr">
              <a:defRPr sz="1600" b="1">
                <a:solidFill>
                  <a:schemeClr val="accent1"/>
                </a:solidFill>
              </a:defRPr>
            </a:lvl1pPr>
          </a:lstStyle>
          <a:p>
            <a:r>
              <a:rPr lang="fr-FR" dirty="0">
                <a:solidFill>
                  <a:srgbClr val="FF0000"/>
                </a:solidFill>
              </a:rPr>
              <a:t>Fin de la sélection, le Département CRM enregistre vos choix </a:t>
            </a:r>
          </a:p>
        </p:txBody>
      </p:sp>
      <p:sp>
        <p:nvSpPr>
          <p:cNvPr id="2" name="Flèche : pentagone 1">
            <a:extLst>
              <a:ext uri="{FF2B5EF4-FFF2-40B4-BE49-F238E27FC236}">
                <a16:creationId xmlns:a16="http://schemas.microsoft.com/office/drawing/2014/main" xmlns="" id="{6FA3A9BD-4C16-485F-8401-4A93224A9BBF}"/>
              </a:ext>
            </a:extLst>
          </p:cNvPr>
          <p:cNvSpPr/>
          <p:nvPr/>
        </p:nvSpPr>
        <p:spPr>
          <a:xfrm>
            <a:off x="468313" y="4341898"/>
            <a:ext cx="8207371" cy="794526"/>
          </a:xfrm>
          <a:prstGeom prst="homePlat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rganigramme : Décision 2">
            <a:extLst>
              <a:ext uri="{FF2B5EF4-FFF2-40B4-BE49-F238E27FC236}">
                <a16:creationId xmlns:a16="http://schemas.microsoft.com/office/drawing/2014/main" xmlns="" id="{D23390AD-C0DE-4004-ABC9-4B0D73DA7568}"/>
              </a:ext>
            </a:extLst>
          </p:cNvPr>
          <p:cNvSpPr/>
          <p:nvPr/>
        </p:nvSpPr>
        <p:spPr>
          <a:xfrm>
            <a:off x="790784"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18/09</a:t>
            </a:r>
          </a:p>
        </p:txBody>
      </p:sp>
      <p:sp>
        <p:nvSpPr>
          <p:cNvPr id="19" name="Organigramme : Décision 18">
            <a:extLst>
              <a:ext uri="{FF2B5EF4-FFF2-40B4-BE49-F238E27FC236}">
                <a16:creationId xmlns:a16="http://schemas.microsoft.com/office/drawing/2014/main" xmlns="" id="{55A4CDD3-84CC-4E27-870A-3029516ABB47}"/>
              </a:ext>
            </a:extLst>
          </p:cNvPr>
          <p:cNvSpPr/>
          <p:nvPr/>
        </p:nvSpPr>
        <p:spPr>
          <a:xfrm>
            <a:off x="5429896"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30/09</a:t>
            </a:r>
          </a:p>
        </p:txBody>
      </p:sp>
      <p:sp>
        <p:nvSpPr>
          <p:cNvPr id="20" name="Organigramme : Décision 19">
            <a:extLst>
              <a:ext uri="{FF2B5EF4-FFF2-40B4-BE49-F238E27FC236}">
                <a16:creationId xmlns:a16="http://schemas.microsoft.com/office/drawing/2014/main" xmlns="" id="{5493E22D-C83B-45E6-9A3C-965E1BBFFF14}"/>
              </a:ext>
            </a:extLst>
          </p:cNvPr>
          <p:cNvSpPr/>
          <p:nvPr/>
        </p:nvSpPr>
        <p:spPr>
          <a:xfrm>
            <a:off x="7092280"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03/10</a:t>
            </a:r>
          </a:p>
        </p:txBody>
      </p:sp>
      <p:sp>
        <p:nvSpPr>
          <p:cNvPr id="18" name="Flèche droite 17"/>
          <p:cNvSpPr/>
          <p:nvPr/>
        </p:nvSpPr>
        <p:spPr>
          <a:xfrm>
            <a:off x="1706768" y="4384154"/>
            <a:ext cx="3585312" cy="720080"/>
          </a:xfrm>
          <a:prstGeom prst="rightArrow">
            <a:avLst/>
          </a:prstGeom>
          <a:solidFill>
            <a:schemeClr val="bg1"/>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400" b="1" dirty="0">
                <a:solidFill>
                  <a:srgbClr val="FF0000"/>
                </a:solidFill>
              </a:rPr>
              <a:t>Possibilité de choisir ses campagnes jusqu’au 30/09</a:t>
            </a:r>
          </a:p>
        </p:txBody>
      </p:sp>
      <p:cxnSp>
        <p:nvCxnSpPr>
          <p:cNvPr id="16" name="Connecteur droit 15">
            <a:extLst>
              <a:ext uri="{FF2B5EF4-FFF2-40B4-BE49-F238E27FC236}">
                <a16:creationId xmlns:a16="http://schemas.microsoft.com/office/drawing/2014/main" xmlns="" id="{E75C9EA5-4ED7-4B2F-A8A0-B247E3632BF9}"/>
              </a:ext>
            </a:extLst>
          </p:cNvPr>
          <p:cNvCxnSpPr>
            <a:cxnSpLocks/>
            <a:stCxn id="3" idx="0"/>
          </p:cNvCxnSpPr>
          <p:nvPr/>
        </p:nvCxnSpPr>
        <p:spPr>
          <a:xfrm flipV="1">
            <a:off x="1201920" y="4074170"/>
            <a:ext cx="0" cy="49002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xmlns="" id="{9B4C8CCE-8DD1-4640-A6BE-57398DC47427}"/>
              </a:ext>
            </a:extLst>
          </p:cNvPr>
          <p:cNvCxnSpPr>
            <a:cxnSpLocks/>
          </p:cNvCxnSpPr>
          <p:nvPr/>
        </p:nvCxnSpPr>
        <p:spPr>
          <a:xfrm flipV="1">
            <a:off x="5827886" y="4074170"/>
            <a:ext cx="0" cy="49002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xmlns="" id="{6AE8DC0E-70D8-4D21-A9B5-72C318D74A26}"/>
              </a:ext>
            </a:extLst>
          </p:cNvPr>
          <p:cNvCxnSpPr>
            <a:cxnSpLocks/>
          </p:cNvCxnSpPr>
          <p:nvPr/>
        </p:nvCxnSpPr>
        <p:spPr>
          <a:xfrm flipV="1">
            <a:off x="7505278" y="4074170"/>
            <a:ext cx="0" cy="490024"/>
          </a:xfrm>
          <a:prstGeom prst="line">
            <a:avLst/>
          </a:prstGeom>
          <a:ln w="28575">
            <a:solidFill>
              <a:schemeClr val="tx1">
                <a:lumMod val="65000"/>
                <a:lumOff val="3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xmlns="" id="{8DB835D2-CB76-49A2-9029-3BE41D3B7D52}"/>
              </a:ext>
            </a:extLst>
          </p:cNvPr>
          <p:cNvSpPr txBox="1"/>
          <p:nvPr/>
        </p:nvSpPr>
        <p:spPr>
          <a:xfrm>
            <a:off x="6750564" y="5587878"/>
            <a:ext cx="1799428" cy="415498"/>
          </a:xfrm>
          <a:prstGeom prst="rect">
            <a:avLst/>
          </a:prstGeom>
          <a:noFill/>
        </p:spPr>
        <p:txBody>
          <a:bodyPr wrap="square" rtlCol="0">
            <a:spAutoFit/>
          </a:bodyPr>
          <a:lstStyle/>
          <a:p>
            <a:r>
              <a:rPr lang="fr-FR" sz="1050" b="1" dirty="0">
                <a:solidFill>
                  <a:srgbClr val="0070C0"/>
                </a:solidFill>
              </a:rPr>
              <a:t>Cliquer sur l’image pour accéder au catalogue</a:t>
            </a:r>
          </a:p>
        </p:txBody>
      </p:sp>
      <p:graphicFrame>
        <p:nvGraphicFramePr>
          <p:cNvPr id="12" name="Objet 11">
            <a:hlinkClick r:id="" action="ppaction://ole?verb=0"/>
            <a:extLst>
              <a:ext uri="{FF2B5EF4-FFF2-40B4-BE49-F238E27FC236}">
                <a16:creationId xmlns:a16="http://schemas.microsoft.com/office/drawing/2014/main" xmlns="" id="{C52DE818-E8FA-4D33-B92A-E066A1E0B315}"/>
              </a:ext>
            </a:extLst>
          </p:cNvPr>
          <p:cNvGraphicFramePr>
            <a:graphicFrameLocks noChangeAspect="1"/>
          </p:cNvGraphicFramePr>
          <p:nvPr>
            <p:extLst>
              <p:ext uri="{D42A27DB-BD31-4B8C-83A1-F6EECF244321}">
                <p14:modId xmlns:p14="http://schemas.microsoft.com/office/powerpoint/2010/main" val="2420136620"/>
              </p:ext>
            </p:extLst>
          </p:nvPr>
        </p:nvGraphicFramePr>
        <p:xfrm>
          <a:off x="5543422" y="5449250"/>
          <a:ext cx="1417492" cy="878592"/>
        </p:xfrm>
        <a:graphic>
          <a:graphicData uri="http://schemas.openxmlformats.org/presentationml/2006/ole">
            <mc:AlternateContent xmlns:mc="http://schemas.openxmlformats.org/markup-compatibility/2006">
              <mc:Choice xmlns:v="urn:schemas-microsoft-com:vml" Requires="v">
                <p:oleObj spid="_x0000_s1028" name="Presentation" showAsIcon="1" r:id="rId4" imgW="914400" imgH="806400" progId="PowerPoint.Show.12">
                  <p:embed/>
                </p:oleObj>
              </mc:Choice>
              <mc:Fallback>
                <p:oleObj name="Presentation" showAsIcon="1" r:id="rId4" imgW="914400" imgH="806400" progId="PowerPoint.Show.12">
                  <p:embed/>
                  <p:pic>
                    <p:nvPicPr>
                      <p:cNvPr id="12" name="Objet 11">
                        <a:hlinkClick r:id="" action="ppaction://ole?verb=0"/>
                        <a:extLst>
                          <a:ext uri="{FF2B5EF4-FFF2-40B4-BE49-F238E27FC236}">
                            <a16:creationId xmlns:a16="http://schemas.microsoft.com/office/drawing/2014/main" xmlns="" id="{C52DE818-E8FA-4D33-B92A-E066A1E0B315}"/>
                          </a:ext>
                        </a:extLst>
                      </p:cNvPr>
                      <p:cNvPicPr/>
                      <p:nvPr/>
                    </p:nvPicPr>
                    <p:blipFill>
                      <a:blip r:embed="rId5"/>
                      <a:stretch>
                        <a:fillRect/>
                      </a:stretch>
                    </p:blipFill>
                    <p:spPr>
                      <a:xfrm>
                        <a:off x="5543422" y="5449250"/>
                        <a:ext cx="1417492" cy="878592"/>
                      </a:xfrm>
                      <a:prstGeom prst="rect">
                        <a:avLst/>
                      </a:prstGeom>
                    </p:spPr>
                  </p:pic>
                </p:oleObj>
              </mc:Fallback>
            </mc:AlternateContent>
          </a:graphicData>
        </a:graphic>
      </p:graphicFrame>
    </p:spTree>
    <p:extLst>
      <p:ext uri="{BB962C8B-B14F-4D97-AF65-F5344CB8AC3E}">
        <p14:creationId xmlns:p14="http://schemas.microsoft.com/office/powerpoint/2010/main" val="2502045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seront les principaux changements au sein de la BDD d’ici la fusion informatique ?</a:t>
            </a:r>
          </a:p>
          <a:p>
            <a:r>
              <a:rPr lang="fr-FR" dirty="0"/>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4671979"/>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752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2D0B490-90D6-4E4D-B6A8-913CBB4AB198}"/>
              </a:ext>
            </a:extLst>
          </p:cNvPr>
          <p:cNvSpPr>
            <a:spLocks noGrp="1"/>
          </p:cNvSpPr>
          <p:nvPr>
            <p:ph type="title"/>
          </p:nvPr>
        </p:nvSpPr>
        <p:spPr/>
        <p:txBody>
          <a:bodyPr/>
          <a:lstStyle/>
          <a:p>
            <a:r>
              <a:rPr lang="fr-FR" dirty="0"/>
              <a:t>Trois grands leviers d’assistance sont mis à disposition</a:t>
            </a:r>
          </a:p>
        </p:txBody>
      </p:sp>
      <p:sp>
        <p:nvSpPr>
          <p:cNvPr id="5" name="Rectangle 4">
            <a:extLst>
              <a:ext uri="{FF2B5EF4-FFF2-40B4-BE49-F238E27FC236}">
                <a16:creationId xmlns:a16="http://schemas.microsoft.com/office/drawing/2014/main" xmlns="" id="{762C56C5-0390-4A1D-8540-6DB8336A2216}"/>
              </a:ext>
            </a:extLst>
          </p:cNvPr>
          <p:cNvSpPr/>
          <p:nvPr/>
        </p:nvSpPr>
        <p:spPr>
          <a:xfrm>
            <a:off x="3038449" y="1126239"/>
            <a:ext cx="3376263"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Documentation</a:t>
            </a:r>
          </a:p>
        </p:txBody>
      </p:sp>
      <p:sp>
        <p:nvSpPr>
          <p:cNvPr id="6" name="Rectangle 5">
            <a:extLst>
              <a:ext uri="{FF2B5EF4-FFF2-40B4-BE49-F238E27FC236}">
                <a16:creationId xmlns:a16="http://schemas.microsoft.com/office/drawing/2014/main" xmlns="" id="{02E90144-7081-4AB5-9FBB-FF66C44F536F}"/>
              </a:ext>
            </a:extLst>
          </p:cNvPr>
          <p:cNvSpPr/>
          <p:nvPr/>
        </p:nvSpPr>
        <p:spPr>
          <a:xfrm>
            <a:off x="467543" y="1126239"/>
            <a:ext cx="2473811"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Communication</a:t>
            </a:r>
          </a:p>
        </p:txBody>
      </p:sp>
      <p:pic>
        <p:nvPicPr>
          <p:cNvPr id="8" name="Image 7">
            <a:extLst>
              <a:ext uri="{FF2B5EF4-FFF2-40B4-BE49-F238E27FC236}">
                <a16:creationId xmlns:a16="http://schemas.microsoft.com/office/drawing/2014/main" xmlns="" id="{D6C68A1E-42BF-4E45-948D-7935C64AB1E0}"/>
              </a:ext>
            </a:extLst>
          </p:cNvPr>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3536322" y="1192320"/>
            <a:ext cx="502125" cy="502125"/>
          </a:xfrm>
          <a:prstGeom prst="rect">
            <a:avLst/>
          </a:prstGeom>
        </p:spPr>
      </p:pic>
      <p:pic>
        <p:nvPicPr>
          <p:cNvPr id="9" name="Image 8">
            <a:extLst>
              <a:ext uri="{FF2B5EF4-FFF2-40B4-BE49-F238E27FC236}">
                <a16:creationId xmlns:a16="http://schemas.microsoft.com/office/drawing/2014/main" xmlns="" id="{D35F39F8-DE86-4F12-8E00-8A3C6E8D9E69}"/>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561901" y="1219507"/>
            <a:ext cx="468151" cy="468151"/>
          </a:xfrm>
          <a:prstGeom prst="rect">
            <a:avLst/>
          </a:prstGeom>
        </p:spPr>
      </p:pic>
      <p:sp>
        <p:nvSpPr>
          <p:cNvPr id="14" name="Rectangle 13">
            <a:extLst>
              <a:ext uri="{FF2B5EF4-FFF2-40B4-BE49-F238E27FC236}">
                <a16:creationId xmlns:a16="http://schemas.microsoft.com/office/drawing/2014/main" xmlns="" id="{52257028-EA97-4BDB-A210-B79857194CA9}"/>
              </a:ext>
            </a:extLst>
          </p:cNvPr>
          <p:cNvSpPr/>
          <p:nvPr/>
        </p:nvSpPr>
        <p:spPr>
          <a:xfrm>
            <a:off x="468313" y="1822445"/>
            <a:ext cx="2472867" cy="4414984"/>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prstClr val="black">
                    <a:lumMod val="65000"/>
                    <a:lumOff val="35000"/>
                  </a:prstClr>
                </a:solidFill>
              </a:rPr>
              <a:t>Communication interne fusion : </a:t>
            </a:r>
            <a:r>
              <a:rPr lang="fr-FR" sz="1400" b="1" kern="0" dirty="0" err="1">
                <a:solidFill>
                  <a:prstClr val="black">
                    <a:lumMod val="65000"/>
                    <a:lumOff val="35000"/>
                  </a:prstClr>
                </a:solidFill>
              </a:rPr>
              <a:t>bESTway</a:t>
            </a:r>
            <a:endParaRPr lang="fr-FR" sz="1400" b="1" kern="0" dirty="0">
              <a:solidFill>
                <a:prstClr val="black">
                  <a:lumMod val="65000"/>
                  <a:lumOff val="35000"/>
                </a:prstClr>
              </a:solidFill>
            </a:endParaRPr>
          </a:p>
        </p:txBody>
      </p:sp>
      <p:sp>
        <p:nvSpPr>
          <p:cNvPr id="15" name="Rectangle 14">
            <a:extLst>
              <a:ext uri="{FF2B5EF4-FFF2-40B4-BE49-F238E27FC236}">
                <a16:creationId xmlns:a16="http://schemas.microsoft.com/office/drawing/2014/main" xmlns="" id="{B8C0EFF5-A3AF-4BE7-B7D8-42119DEF9654}"/>
              </a:ext>
            </a:extLst>
          </p:cNvPr>
          <p:cNvSpPr/>
          <p:nvPr/>
        </p:nvSpPr>
        <p:spPr>
          <a:xfrm>
            <a:off x="3038450" y="1823344"/>
            <a:ext cx="3376262" cy="4413968"/>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schemeClr val="tx1">
                    <a:lumMod val="65000"/>
                    <a:lumOff val="35000"/>
                  </a:schemeClr>
                </a:solidFill>
              </a:rPr>
              <a:t>Espace Conduite du Changement / CDC </a:t>
            </a:r>
          </a:p>
          <a:p>
            <a:pPr algn="ctr" defTabSz="1277156"/>
            <a:r>
              <a:rPr lang="fr-FR" sz="1400" b="1" kern="0" dirty="0">
                <a:solidFill>
                  <a:schemeClr val="tx1">
                    <a:lumMod val="65000"/>
                    <a:lumOff val="35000"/>
                  </a:schemeClr>
                </a:solidFill>
              </a:rPr>
              <a:t>dans </a:t>
            </a:r>
            <a:r>
              <a:rPr lang="fr-FR" sz="1400" b="1" kern="0" dirty="0" err="1">
                <a:solidFill>
                  <a:schemeClr val="tx1">
                    <a:lumMod val="65000"/>
                    <a:lumOff val="35000"/>
                  </a:schemeClr>
                </a:solidFill>
              </a:rPr>
              <a:t>bESTway</a:t>
            </a:r>
            <a:endParaRPr lang="fr-FR" sz="1400" b="1" kern="0" dirty="0">
              <a:solidFill>
                <a:schemeClr val="tx1">
                  <a:lumMod val="65000"/>
                  <a:lumOff val="35000"/>
                </a:schemeClr>
              </a:solidFill>
            </a:endParaRPr>
          </a:p>
        </p:txBody>
      </p:sp>
      <p:sp>
        <p:nvSpPr>
          <p:cNvPr id="18" name="Rectangle 17">
            <a:extLst>
              <a:ext uri="{FF2B5EF4-FFF2-40B4-BE49-F238E27FC236}">
                <a16:creationId xmlns:a16="http://schemas.microsoft.com/office/drawing/2014/main" xmlns="" id="{96720E8E-CB7A-4FE4-B064-15EA0E637C83}"/>
              </a:ext>
            </a:extLst>
          </p:cNvPr>
          <p:cNvSpPr>
            <a:spLocks noChangeArrowheads="1"/>
          </p:cNvSpPr>
          <p:nvPr/>
        </p:nvSpPr>
        <p:spPr bwMode="auto">
          <a:xfrm>
            <a:off x="3087259" y="4652089"/>
            <a:ext cx="1430313" cy="1506791"/>
          </a:xfrm>
          <a:prstGeom prst="rect">
            <a:avLst/>
          </a:prstGeom>
          <a:noFill/>
          <a:ln w="9525">
            <a:noFill/>
            <a:miter lim="800000"/>
            <a:headEnd type="none" w="sm" len="sm"/>
            <a:tailEnd type="none" w="sm" len="sm"/>
          </a:ln>
          <a:effectLst/>
        </p:spPr>
        <p:txBody>
          <a:bodyPr lIns="66462" rIns="66462" anchor="ctr"/>
          <a:lstStyle/>
          <a:p>
            <a:pPr defTabSz="1178943">
              <a:defRPr/>
            </a:pPr>
            <a:r>
              <a:rPr lang="fr-FR" sz="1200" b="1" dirty="0">
                <a:solidFill>
                  <a:schemeClr val="tx1">
                    <a:lumMod val="65000"/>
                    <a:lumOff val="35000"/>
                  </a:schemeClr>
                </a:solidFill>
              </a:rPr>
              <a:t>L’espace intègre des </a:t>
            </a:r>
            <a:r>
              <a:rPr lang="fr-FR" sz="1200" b="1" dirty="0">
                <a:solidFill>
                  <a:schemeClr val="accent1"/>
                </a:solidFill>
              </a:rPr>
              <a:t>fiches mémo </a:t>
            </a:r>
            <a:r>
              <a:rPr lang="fr-FR" sz="1200" b="1" dirty="0">
                <a:solidFill>
                  <a:schemeClr val="tx1">
                    <a:lumMod val="65000"/>
                    <a:lumOff val="35000"/>
                  </a:schemeClr>
                </a:solidFill>
              </a:rPr>
              <a:t>qui récapitulent les changements et des </a:t>
            </a:r>
            <a:r>
              <a:rPr lang="fr-FR" sz="1200" b="1" dirty="0">
                <a:solidFill>
                  <a:schemeClr val="accent1"/>
                </a:solidFill>
              </a:rPr>
              <a:t>consignes </a:t>
            </a:r>
            <a:r>
              <a:rPr lang="fr-FR" sz="1200" b="1" dirty="0">
                <a:solidFill>
                  <a:schemeClr val="tx1">
                    <a:lumMod val="65000"/>
                    <a:lumOff val="35000"/>
                  </a:schemeClr>
                </a:solidFill>
              </a:rPr>
              <a:t>pour rappeler les éventuelles instructions à suivre </a:t>
            </a:r>
          </a:p>
        </p:txBody>
      </p:sp>
      <p:sp>
        <p:nvSpPr>
          <p:cNvPr id="19" name="Rectangle 18">
            <a:extLst>
              <a:ext uri="{FF2B5EF4-FFF2-40B4-BE49-F238E27FC236}">
                <a16:creationId xmlns:a16="http://schemas.microsoft.com/office/drawing/2014/main" xmlns="" id="{92D524EA-5AB7-40E9-9CBF-2D9066EA34D6}"/>
              </a:ext>
            </a:extLst>
          </p:cNvPr>
          <p:cNvSpPr/>
          <p:nvPr/>
        </p:nvSpPr>
        <p:spPr>
          <a:xfrm>
            <a:off x="6516217" y="1126239"/>
            <a:ext cx="2224136"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Assistance</a:t>
            </a:r>
          </a:p>
        </p:txBody>
      </p:sp>
      <p:pic>
        <p:nvPicPr>
          <p:cNvPr id="7" name="Image 6">
            <a:extLst>
              <a:ext uri="{FF2B5EF4-FFF2-40B4-BE49-F238E27FC236}">
                <a16:creationId xmlns:a16="http://schemas.microsoft.com/office/drawing/2014/main" xmlns="" id="{AEC0841A-69CA-4673-8CC1-B7DB464992F6}"/>
              </a:ext>
            </a:extLst>
          </p:cNvPr>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6546147" y="1122280"/>
            <a:ext cx="680317" cy="680317"/>
          </a:xfrm>
          <a:prstGeom prst="rect">
            <a:avLst/>
          </a:prstGeom>
        </p:spPr>
      </p:pic>
      <p:sp>
        <p:nvSpPr>
          <p:cNvPr id="22" name="Rectangle 21">
            <a:extLst>
              <a:ext uri="{FF2B5EF4-FFF2-40B4-BE49-F238E27FC236}">
                <a16:creationId xmlns:a16="http://schemas.microsoft.com/office/drawing/2014/main" xmlns="" id="{C7131731-F8ED-4D8C-B231-7861AF7BEEF8}"/>
              </a:ext>
            </a:extLst>
          </p:cNvPr>
          <p:cNvSpPr/>
          <p:nvPr/>
        </p:nvSpPr>
        <p:spPr>
          <a:xfrm>
            <a:off x="6516216" y="1823344"/>
            <a:ext cx="2224136" cy="4413968"/>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prstClr val="black">
                    <a:lumMod val="65000"/>
                    <a:lumOff val="35000"/>
                  </a:prstClr>
                </a:solidFill>
              </a:rPr>
              <a:t>2 modalités de contact</a:t>
            </a:r>
          </a:p>
        </p:txBody>
      </p:sp>
      <p:sp>
        <p:nvSpPr>
          <p:cNvPr id="2" name="Rectangle 1">
            <a:extLst>
              <a:ext uri="{FF2B5EF4-FFF2-40B4-BE49-F238E27FC236}">
                <a16:creationId xmlns:a16="http://schemas.microsoft.com/office/drawing/2014/main" xmlns="" id="{D0BC6205-9D6E-4455-98A1-1388BC12CE6F}"/>
              </a:ext>
            </a:extLst>
          </p:cNvPr>
          <p:cNvSpPr/>
          <p:nvPr/>
        </p:nvSpPr>
        <p:spPr>
          <a:xfrm>
            <a:off x="656155" y="2357770"/>
            <a:ext cx="1729961" cy="400110"/>
          </a:xfrm>
          <a:prstGeom prst="rect">
            <a:avLst/>
          </a:prstGeom>
        </p:spPr>
        <p:txBody>
          <a:bodyPr wrap="none">
            <a:spAutoFit/>
          </a:bodyPr>
          <a:lstStyle/>
          <a:p>
            <a:pPr algn="ctr">
              <a:spcAft>
                <a:spcPts val="0"/>
              </a:spcAft>
            </a:pPr>
            <a:r>
              <a:rPr lang="fr-FR" sz="1000" u="sng" dirty="0">
                <a:solidFill>
                  <a:srgbClr val="000000"/>
                </a:solidFill>
                <a:ea typeface="Calibri" panose="020F0502020204030204" pitchFamily="34" charset="0"/>
                <a:hlinkClick r:id="" action="ppaction://noaction"/>
              </a:rPr>
              <a:t>Lien : </a:t>
            </a:r>
          </a:p>
          <a:p>
            <a:pPr algn="ctr">
              <a:spcAft>
                <a:spcPts val="0"/>
              </a:spcAft>
            </a:pPr>
            <a:r>
              <a:rPr lang="fr-FR" sz="1000" u="sng" dirty="0">
                <a:solidFill>
                  <a:srgbClr val="000000"/>
                </a:solidFill>
                <a:ea typeface="Calibri" panose="020F0502020204030204" pitchFamily="34" charset="0"/>
                <a:hlinkClick r:id="" action="ppaction://noaction"/>
              </a:rPr>
              <a:t>https://www.bestway-cealca.com/</a:t>
            </a:r>
            <a:endParaRPr lang="fr-FR" sz="1000" dirty="0">
              <a:effectLst/>
              <a:ea typeface="Calibri" panose="020F0502020204030204" pitchFamily="34" charset="0"/>
            </a:endParaRPr>
          </a:p>
        </p:txBody>
      </p:sp>
      <p:sp>
        <p:nvSpPr>
          <p:cNvPr id="16" name="Rectangle 15">
            <a:extLst>
              <a:ext uri="{FF2B5EF4-FFF2-40B4-BE49-F238E27FC236}">
                <a16:creationId xmlns:a16="http://schemas.microsoft.com/office/drawing/2014/main" xmlns="" id="{E1BFEE92-7918-4EAB-86C3-A1A06BE181D7}"/>
              </a:ext>
            </a:extLst>
          </p:cNvPr>
          <p:cNvSpPr/>
          <p:nvPr/>
        </p:nvSpPr>
        <p:spPr>
          <a:xfrm>
            <a:off x="6683521" y="2874350"/>
            <a:ext cx="1976647" cy="1386070"/>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92" b="1" dirty="0"/>
              <a:t>ASSISTANCE BANCAIRE </a:t>
            </a:r>
          </a:p>
        </p:txBody>
      </p:sp>
      <p:sp>
        <p:nvSpPr>
          <p:cNvPr id="20" name="Rectangle 19">
            <a:extLst>
              <a:ext uri="{FF2B5EF4-FFF2-40B4-BE49-F238E27FC236}">
                <a16:creationId xmlns:a16="http://schemas.microsoft.com/office/drawing/2014/main" xmlns="" id="{CD846982-C284-45FA-9A30-079D38154776}"/>
              </a:ext>
            </a:extLst>
          </p:cNvPr>
          <p:cNvSpPr/>
          <p:nvPr/>
        </p:nvSpPr>
        <p:spPr>
          <a:xfrm>
            <a:off x="6683521" y="3628612"/>
            <a:ext cx="1976647" cy="664444"/>
          </a:xfrm>
          <a:prstGeom prst="rect">
            <a:avLst/>
          </a:prstGeom>
          <a:noFill/>
          <a:ln w="6350" cap="flat" cmpd="sng" algn="ctr">
            <a:noFill/>
            <a:prstDash val="solid"/>
            <a:headEnd/>
            <a:tailEnd/>
          </a:ln>
          <a:effectLst/>
        </p:spPr>
        <p:txBody>
          <a:bodyPr lIns="66462" rIns="0" rtlCol="0" anchor="ctr" anchorCtr="0"/>
          <a:lstStyle/>
          <a:p>
            <a:pPr algn="ctr" defTabSz="844083">
              <a:lnSpc>
                <a:spcPct val="85000"/>
              </a:lnSpc>
              <a:spcBef>
                <a:spcPts val="1108"/>
              </a:spcBef>
              <a:spcAft>
                <a:spcPts val="554"/>
              </a:spcAft>
              <a:defRPr/>
            </a:pPr>
            <a:r>
              <a:rPr lang="fr-FR" sz="1400" b="1" kern="0" dirty="0">
                <a:solidFill>
                  <a:schemeClr val="tx1">
                    <a:lumMod val="75000"/>
                    <a:lumOff val="25000"/>
                  </a:schemeClr>
                </a:solidFill>
                <a:cs typeface="Arial" panose="020B0604020202020204" pitchFamily="34" charset="0"/>
              </a:rPr>
              <a:t>CEA : 03 88 52 58 58</a:t>
            </a:r>
          </a:p>
          <a:p>
            <a:pPr algn="ctr" defTabSz="844083">
              <a:lnSpc>
                <a:spcPct val="85000"/>
              </a:lnSpc>
              <a:defRPr/>
            </a:pPr>
            <a:r>
              <a:rPr lang="fr-FR" sz="1400" b="1" kern="0" dirty="0">
                <a:solidFill>
                  <a:schemeClr val="tx1">
                    <a:lumMod val="75000"/>
                    <a:lumOff val="25000"/>
                  </a:schemeClr>
                </a:solidFill>
                <a:cs typeface="Arial" panose="020B0604020202020204" pitchFamily="34" charset="0"/>
              </a:rPr>
              <a:t>CELCA : 03 26 86 85 85 </a:t>
            </a:r>
          </a:p>
        </p:txBody>
      </p:sp>
      <p:pic>
        <p:nvPicPr>
          <p:cNvPr id="21" name="Image 20">
            <a:extLst>
              <a:ext uri="{FF2B5EF4-FFF2-40B4-BE49-F238E27FC236}">
                <a16:creationId xmlns:a16="http://schemas.microsoft.com/office/drawing/2014/main" xmlns="" id="{761FF282-5040-4ADE-A897-93FF269D8B97}"/>
              </a:ext>
            </a:extLst>
          </p:cNvPr>
          <p:cNvPicPr>
            <a:picLocks noChangeAspect="1"/>
          </p:cNvPicPr>
          <p:nvPr/>
        </p:nvPicPr>
        <p:blipFill>
          <a:blip r:embed="rId6"/>
          <a:stretch>
            <a:fillRect/>
          </a:stretch>
        </p:blipFill>
        <p:spPr>
          <a:xfrm>
            <a:off x="6784910" y="2966022"/>
            <a:ext cx="1819538" cy="633906"/>
          </a:xfrm>
          <a:prstGeom prst="rect">
            <a:avLst/>
          </a:prstGeom>
        </p:spPr>
      </p:pic>
      <p:sp>
        <p:nvSpPr>
          <p:cNvPr id="26" name="Rectangle 25">
            <a:extLst>
              <a:ext uri="{FF2B5EF4-FFF2-40B4-BE49-F238E27FC236}">
                <a16:creationId xmlns:a16="http://schemas.microsoft.com/office/drawing/2014/main" xmlns="" id="{59F8633D-6A13-40F5-867A-957D6A0F8059}"/>
              </a:ext>
            </a:extLst>
          </p:cNvPr>
          <p:cNvSpPr/>
          <p:nvPr/>
        </p:nvSpPr>
        <p:spPr>
          <a:xfrm>
            <a:off x="6683521" y="4522362"/>
            <a:ext cx="1976647" cy="1386070"/>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92" b="1" dirty="0"/>
              <a:t>ASSISTANCE BANCAIRE </a:t>
            </a:r>
          </a:p>
        </p:txBody>
      </p:sp>
      <p:pic>
        <p:nvPicPr>
          <p:cNvPr id="23" name="Picture 4" descr="https://d30y9cdsu7xlg0.cloudfront.net/png/1642504-200.png">
            <a:extLst>
              <a:ext uri="{FF2B5EF4-FFF2-40B4-BE49-F238E27FC236}">
                <a16:creationId xmlns:a16="http://schemas.microsoft.com/office/drawing/2014/main" xmlns="" id="{FF66FDF1-6026-4119-8FF1-037559AF1032}"/>
              </a:ext>
            </a:extLst>
          </p:cNvPr>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79665" y="4602542"/>
            <a:ext cx="688679" cy="68867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xmlns="" id="{1CB29187-2C96-4468-9113-B58449446604}"/>
              </a:ext>
            </a:extLst>
          </p:cNvPr>
          <p:cNvSpPr/>
          <p:nvPr/>
        </p:nvSpPr>
        <p:spPr>
          <a:xfrm>
            <a:off x="7666255" y="4654886"/>
            <a:ext cx="823673" cy="499167"/>
          </a:xfrm>
          <a:prstGeom prst="rect">
            <a:avLst/>
          </a:prstGeom>
          <a:noFill/>
          <a:ln w="6350" cap="flat" cmpd="sng" algn="ctr">
            <a:noFill/>
            <a:prstDash val="solid"/>
            <a:headEnd/>
            <a:tailEnd/>
          </a:ln>
          <a:effectLst/>
        </p:spPr>
        <p:txBody>
          <a:bodyPr lIns="66462" rIns="0" rtlCol="0" anchor="ctr" anchorCtr="0"/>
          <a:lstStyle/>
          <a:p>
            <a:pPr defTabSz="844083">
              <a:lnSpc>
                <a:spcPct val="85000"/>
              </a:lnSpc>
              <a:spcBef>
                <a:spcPts val="1108"/>
              </a:spcBef>
              <a:spcAft>
                <a:spcPts val="554"/>
              </a:spcAft>
              <a:defRPr/>
            </a:pPr>
            <a:r>
              <a:rPr lang="fr-FR" sz="1477" b="1" kern="0" dirty="0">
                <a:solidFill>
                  <a:schemeClr val="accent1"/>
                </a:solidFill>
                <a:cs typeface="Arial" panose="020B0604020202020204" pitchFamily="34" charset="0"/>
              </a:rPr>
              <a:t>FAQ</a:t>
            </a:r>
          </a:p>
        </p:txBody>
      </p:sp>
      <p:sp>
        <p:nvSpPr>
          <p:cNvPr id="25" name="Rectangle 24">
            <a:extLst>
              <a:ext uri="{FF2B5EF4-FFF2-40B4-BE49-F238E27FC236}">
                <a16:creationId xmlns:a16="http://schemas.microsoft.com/office/drawing/2014/main" xmlns="" id="{E7BC974C-7CCE-4254-B601-D0AC65A0B5C0}"/>
              </a:ext>
            </a:extLst>
          </p:cNvPr>
          <p:cNvSpPr/>
          <p:nvPr/>
        </p:nvSpPr>
        <p:spPr>
          <a:xfrm>
            <a:off x="6826653" y="5270943"/>
            <a:ext cx="1736051" cy="499167"/>
          </a:xfrm>
          <a:prstGeom prst="rect">
            <a:avLst/>
          </a:prstGeom>
          <a:noFill/>
          <a:ln w="6350" cap="flat" cmpd="sng" algn="ctr">
            <a:noFill/>
            <a:prstDash val="solid"/>
            <a:headEnd/>
            <a:tailEnd/>
          </a:ln>
          <a:effectLst/>
        </p:spPr>
        <p:txBody>
          <a:bodyPr lIns="66462" rIns="0" rtlCol="0" anchor="ctr" anchorCtr="0"/>
          <a:lstStyle/>
          <a:p>
            <a:pPr algn="ctr" defTabSz="844083">
              <a:lnSpc>
                <a:spcPct val="85000"/>
              </a:lnSpc>
              <a:spcBef>
                <a:spcPts val="1108"/>
              </a:spcBef>
              <a:spcAft>
                <a:spcPts val="554"/>
              </a:spcAft>
              <a:defRPr/>
            </a:pPr>
            <a:r>
              <a:rPr lang="fr-FR" sz="1400" b="1" kern="0" dirty="0">
                <a:solidFill>
                  <a:schemeClr val="tx1">
                    <a:lumMod val="75000"/>
                    <a:lumOff val="25000"/>
                  </a:schemeClr>
                </a:solidFill>
                <a:cs typeface="Arial" panose="020B0604020202020204" pitchFamily="34" charset="0"/>
              </a:rPr>
              <a:t>Accessible via </a:t>
            </a:r>
            <a:r>
              <a:rPr lang="fr-FR" sz="1400" b="1" kern="0" dirty="0" err="1">
                <a:solidFill>
                  <a:schemeClr val="tx1">
                    <a:lumMod val="75000"/>
                    <a:lumOff val="25000"/>
                  </a:schemeClr>
                </a:solidFill>
                <a:cs typeface="Arial" panose="020B0604020202020204" pitchFamily="34" charset="0"/>
              </a:rPr>
              <a:t>bESTway</a:t>
            </a:r>
            <a:r>
              <a:rPr lang="fr-FR" sz="1400" b="1" kern="0" dirty="0">
                <a:solidFill>
                  <a:schemeClr val="tx1">
                    <a:lumMod val="75000"/>
                    <a:lumOff val="25000"/>
                  </a:schemeClr>
                </a:solidFill>
                <a:cs typeface="Arial" panose="020B0604020202020204" pitchFamily="34" charset="0"/>
              </a:rPr>
              <a:t> ou </a:t>
            </a:r>
            <a:r>
              <a:rPr lang="fr-FR" sz="1400" b="1" kern="0" dirty="0" err="1">
                <a:solidFill>
                  <a:schemeClr val="tx1">
                    <a:lumMod val="75000"/>
                    <a:lumOff val="25000"/>
                  </a:schemeClr>
                </a:solidFill>
                <a:cs typeface="Arial" panose="020B0604020202020204" pitchFamily="34" charset="0"/>
              </a:rPr>
              <a:t>CloE</a:t>
            </a:r>
            <a:endParaRPr lang="fr-FR" sz="1400" b="1" kern="0" dirty="0">
              <a:solidFill>
                <a:schemeClr val="tx1">
                  <a:lumMod val="75000"/>
                  <a:lumOff val="25000"/>
                </a:schemeClr>
              </a:solidFill>
              <a:cs typeface="Arial" panose="020B0604020202020204" pitchFamily="34" charset="0"/>
            </a:endParaRPr>
          </a:p>
        </p:txBody>
      </p:sp>
      <p:pic>
        <p:nvPicPr>
          <p:cNvPr id="13" name="Image 12">
            <a:extLst>
              <a:ext uri="{FF2B5EF4-FFF2-40B4-BE49-F238E27FC236}">
                <a16:creationId xmlns:a16="http://schemas.microsoft.com/office/drawing/2014/main" xmlns="" id="{3D971496-7404-42F1-A853-239D09C5EC99}"/>
              </a:ext>
            </a:extLst>
          </p:cNvPr>
          <p:cNvPicPr>
            <a:picLocks noChangeAspect="1"/>
          </p:cNvPicPr>
          <p:nvPr/>
        </p:nvPicPr>
        <p:blipFill rotWithShape="1">
          <a:blip r:embed="rId8"/>
          <a:srcRect l="2371" t="49430" r="71739" b="11370"/>
          <a:stretch/>
        </p:blipFill>
        <p:spPr>
          <a:xfrm>
            <a:off x="4594078" y="4629544"/>
            <a:ext cx="1721747" cy="1466407"/>
          </a:xfrm>
          <a:prstGeom prst="rect">
            <a:avLst/>
          </a:prstGeom>
          <a:ln w="12700">
            <a:solidFill>
              <a:schemeClr val="accent1"/>
            </a:solidFill>
          </a:ln>
          <a:effectLst>
            <a:outerShdw blurRad="50800" dist="38100" dir="2700000" algn="tl" rotWithShape="0">
              <a:prstClr val="black">
                <a:alpha val="40000"/>
              </a:prstClr>
            </a:outerShdw>
          </a:effectLst>
        </p:spPr>
      </p:pic>
      <p:pic>
        <p:nvPicPr>
          <p:cNvPr id="30" name="Image 29">
            <a:extLst>
              <a:ext uri="{FF2B5EF4-FFF2-40B4-BE49-F238E27FC236}">
                <a16:creationId xmlns:a16="http://schemas.microsoft.com/office/drawing/2014/main" xmlns="" id="{1169D2CA-0D16-4C9A-9B5E-25819FD535B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9377" r="16926"/>
          <a:stretch/>
        </p:blipFill>
        <p:spPr>
          <a:xfrm>
            <a:off x="660356" y="2884096"/>
            <a:ext cx="2045693" cy="1552936"/>
          </a:xfrm>
          <a:prstGeom prst="rect">
            <a:avLst/>
          </a:prstGeom>
          <a:effectLst>
            <a:outerShdw blurRad="50800" dist="38100" dir="2700000" algn="tl" rotWithShape="0">
              <a:prstClr val="black">
                <a:alpha val="40000"/>
              </a:prstClr>
            </a:outerShdw>
          </a:effectLst>
        </p:spPr>
      </p:pic>
      <p:sp>
        <p:nvSpPr>
          <p:cNvPr id="31" name="Rectangle 30">
            <a:extLst>
              <a:ext uri="{FF2B5EF4-FFF2-40B4-BE49-F238E27FC236}">
                <a16:creationId xmlns:a16="http://schemas.microsoft.com/office/drawing/2014/main" xmlns="" id="{1CCA0B78-EF21-4843-A2AB-6A545ABAD1FF}"/>
              </a:ext>
            </a:extLst>
          </p:cNvPr>
          <p:cNvSpPr/>
          <p:nvPr/>
        </p:nvSpPr>
        <p:spPr>
          <a:xfrm>
            <a:off x="3014332" y="2357770"/>
            <a:ext cx="3400380" cy="400110"/>
          </a:xfrm>
          <a:prstGeom prst="rect">
            <a:avLst/>
          </a:prstGeom>
        </p:spPr>
        <p:txBody>
          <a:bodyPr wrap="square">
            <a:spAutoFit/>
          </a:bodyPr>
          <a:lstStyle/>
          <a:p>
            <a:pPr algn="ctr">
              <a:spcAft>
                <a:spcPts val="0"/>
              </a:spcAft>
            </a:pPr>
            <a:r>
              <a:rPr lang="fr-FR" sz="1000" u="sng" dirty="0">
                <a:solidFill>
                  <a:srgbClr val="000000"/>
                </a:solidFill>
                <a:ea typeface="Calibri" panose="020F0502020204030204" pitchFamily="34" charset="0"/>
                <a:hlinkClick r:id="rId10"/>
              </a:rPr>
              <a:t>Lien :  </a:t>
            </a:r>
            <a:endParaRPr lang="fr-FR" sz="1000" u="sng" dirty="0">
              <a:solidFill>
                <a:srgbClr val="000000"/>
              </a:solidFill>
              <a:ea typeface="Calibri" panose="020F0502020204030204" pitchFamily="34" charset="0"/>
            </a:endParaRPr>
          </a:p>
          <a:p>
            <a:pPr algn="ctr">
              <a:spcAft>
                <a:spcPts val="0"/>
              </a:spcAft>
            </a:pPr>
            <a:r>
              <a:rPr lang="fr-FR" sz="1000" u="sng" dirty="0">
                <a:solidFill>
                  <a:srgbClr val="000000"/>
                </a:solidFill>
                <a:ea typeface="Calibri" panose="020F0502020204030204" pitchFamily="34" charset="0"/>
                <a:hlinkClick r:id="rId11"/>
              </a:rPr>
              <a:t>https://ce-gee.fr/</a:t>
            </a:r>
            <a:r>
              <a:rPr lang="fr-FR" sz="1000" u="sng" dirty="0">
                <a:solidFill>
                  <a:srgbClr val="000000"/>
                </a:solidFill>
                <a:ea typeface="Calibri" panose="020F0502020204030204" pitchFamily="34" charset="0"/>
              </a:rPr>
              <a:t>  </a:t>
            </a:r>
            <a:r>
              <a:rPr lang="fr-FR" sz="1000" u="sng" dirty="0">
                <a:solidFill>
                  <a:schemeClr val="tx1">
                    <a:lumMod val="65000"/>
                    <a:lumOff val="35000"/>
                  </a:schemeClr>
                </a:solidFill>
                <a:ea typeface="Calibri" panose="020F0502020204030204" pitchFamily="34" charset="0"/>
              </a:rPr>
              <a:t>&amp; lien dans </a:t>
            </a:r>
            <a:r>
              <a:rPr lang="fr-FR" sz="1000" u="sng" dirty="0" err="1">
                <a:solidFill>
                  <a:schemeClr val="tx1">
                    <a:lumMod val="65000"/>
                    <a:lumOff val="35000"/>
                  </a:schemeClr>
                </a:solidFill>
                <a:ea typeface="Calibri" panose="020F0502020204030204" pitchFamily="34" charset="0"/>
              </a:rPr>
              <a:t>BestWay</a:t>
            </a:r>
            <a:r>
              <a:rPr lang="fr-FR" sz="1000" u="sng" dirty="0">
                <a:solidFill>
                  <a:schemeClr val="tx1">
                    <a:lumMod val="65000"/>
                    <a:lumOff val="35000"/>
                  </a:schemeClr>
                </a:solidFill>
                <a:ea typeface="Calibri" panose="020F0502020204030204" pitchFamily="34" charset="0"/>
              </a:rPr>
              <a:t> en jaune</a:t>
            </a:r>
          </a:p>
        </p:txBody>
      </p:sp>
      <p:pic>
        <p:nvPicPr>
          <p:cNvPr id="32" name="Picture 2" descr="https://d30y9cdsu7xlg0.cloudfront.net/png/25958-200.png">
            <a:extLst>
              <a:ext uri="{FF2B5EF4-FFF2-40B4-BE49-F238E27FC236}">
                <a16:creationId xmlns:a16="http://schemas.microsoft.com/office/drawing/2014/main" xmlns="" id="{308A3852-6DA6-4DD3-A04B-C8BCBFC76EF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4376279" y="4904012"/>
            <a:ext cx="347288" cy="34728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xmlns="" id="{85E09DD3-406F-471A-AECA-FEDC72863119}"/>
              </a:ext>
            </a:extLst>
          </p:cNvPr>
          <p:cNvSpPr/>
          <p:nvPr/>
        </p:nvSpPr>
        <p:spPr>
          <a:xfrm>
            <a:off x="3140723" y="2996617"/>
            <a:ext cx="3376262" cy="1506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6462" tIns="66462" rIns="33231" bIns="99692" numCol="1" spcCol="0" rtlCol="0" fromWordArt="0" anchor="b" anchorCtr="0" forceAA="0" compatLnSpc="1">
            <a:prstTxWarp prst="textNoShape">
              <a:avLst/>
            </a:prstTxWarp>
            <a:noAutofit/>
          </a:bodyPr>
          <a:lstStyle/>
          <a:p>
            <a:pPr marL="158265" indent="-158265">
              <a:spcBef>
                <a:spcPts val="831"/>
              </a:spcBef>
              <a:buClr>
                <a:schemeClr val="tx1">
                  <a:lumMod val="65000"/>
                  <a:lumOff val="35000"/>
                </a:schemeClr>
              </a:buClr>
              <a:buFont typeface="Wingdings" panose="05000000000000000000" pitchFamily="2" charset="2"/>
              <a:buChar char="§"/>
            </a:pPr>
            <a:r>
              <a:rPr lang="fr-FR" sz="1200" b="1" dirty="0">
                <a:solidFill>
                  <a:schemeClr val="tx1">
                    <a:lumMod val="65000"/>
                    <a:lumOff val="35000"/>
                  </a:schemeClr>
                </a:solidFill>
              </a:rPr>
              <a:t>Une arborescence autour de 6 rubriques </a:t>
            </a:r>
          </a:p>
          <a:p>
            <a:pPr marL="335582" indent="-158265">
              <a:spcBef>
                <a:spcPts val="300"/>
              </a:spcBef>
              <a:buClr>
                <a:schemeClr val="tx1"/>
              </a:buClr>
              <a:buFontTx/>
              <a:buChar char="-"/>
            </a:pPr>
            <a:r>
              <a:rPr lang="fr-FR" sz="1200" b="1" dirty="0">
                <a:solidFill>
                  <a:srgbClr val="C00000"/>
                </a:solidFill>
              </a:rPr>
              <a:t>Actualités</a:t>
            </a:r>
            <a:r>
              <a:rPr lang="fr-FR" sz="1200" dirty="0">
                <a:solidFill>
                  <a:prstClr val="black">
                    <a:lumMod val="75000"/>
                    <a:lumOff val="25000"/>
                  </a:prstClr>
                </a:solidFill>
              </a:rPr>
              <a:t> de la semaine</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mon entreprise</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moi</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mon métier</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mes clients</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mes fournisseurs</a:t>
            </a:r>
          </a:p>
        </p:txBody>
      </p:sp>
      <p:pic>
        <p:nvPicPr>
          <p:cNvPr id="34" name="Image 33">
            <a:extLst>
              <a:ext uri="{FF2B5EF4-FFF2-40B4-BE49-F238E27FC236}">
                <a16:creationId xmlns:a16="http://schemas.microsoft.com/office/drawing/2014/main" xmlns="" id="{F4A08FA9-546C-41CB-B2A4-CEEAFBF8C271}"/>
              </a:ext>
            </a:extLst>
          </p:cNvPr>
          <p:cNvPicPr>
            <a:picLocks noChangeAspect="1"/>
          </p:cNvPicPr>
          <p:nvPr/>
        </p:nvPicPr>
        <p:blipFill rotWithShape="1">
          <a:blip r:embed="rId13"/>
          <a:srcRect l="19376" r="17713"/>
          <a:stretch/>
        </p:blipFill>
        <p:spPr>
          <a:xfrm>
            <a:off x="662831" y="4540280"/>
            <a:ext cx="2036961" cy="15530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9668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C22FFC17-B466-42BC-B59F-814054736583}"/>
              </a:ext>
            </a:extLst>
          </p:cNvPr>
          <p:cNvSpPr>
            <a:spLocks noGrp="1"/>
          </p:cNvSpPr>
          <p:nvPr>
            <p:ph type="title"/>
          </p:nvPr>
        </p:nvSpPr>
        <p:spPr>
          <a:xfrm>
            <a:off x="3158651" y="2703234"/>
            <a:ext cx="2826698" cy="653758"/>
          </a:xfrm>
        </p:spPr>
        <p:txBody>
          <a:bodyPr/>
          <a:lstStyle/>
          <a:p>
            <a:pPr algn="ctr"/>
            <a:r>
              <a:rPr lang="fr-FR" sz="4000" dirty="0"/>
              <a:t>Annexes</a:t>
            </a:r>
          </a:p>
        </p:txBody>
      </p:sp>
      <p:sp>
        <p:nvSpPr>
          <p:cNvPr id="4" name="Accolades 3">
            <a:extLst>
              <a:ext uri="{FF2B5EF4-FFF2-40B4-BE49-F238E27FC236}">
                <a16:creationId xmlns:a16="http://schemas.microsoft.com/office/drawing/2014/main" xmlns="" id="{1EB2CF2A-DA2E-4A02-A7D0-45E334EAB0E4}"/>
              </a:ext>
            </a:extLst>
          </p:cNvPr>
          <p:cNvSpPr/>
          <p:nvPr/>
        </p:nvSpPr>
        <p:spPr>
          <a:xfrm>
            <a:off x="2267744" y="2132856"/>
            <a:ext cx="4752528" cy="2016224"/>
          </a:xfrm>
          <a:prstGeom prst="bracePair">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Rectangle 4">
            <a:extLst>
              <a:ext uri="{FF2B5EF4-FFF2-40B4-BE49-F238E27FC236}">
                <a16:creationId xmlns:a16="http://schemas.microsoft.com/office/drawing/2014/main" xmlns="" id="{A6E41B74-9FC7-4D6F-8B87-0BB7770EA25F}"/>
              </a:ext>
            </a:extLst>
          </p:cNvPr>
          <p:cNvSpPr/>
          <p:nvPr/>
        </p:nvSpPr>
        <p:spPr>
          <a:xfrm>
            <a:off x="179512" y="404664"/>
            <a:ext cx="8712968"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678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272A135B-A117-4469-A91B-13E0AEAED94C}"/>
              </a:ext>
            </a:extLst>
          </p:cNvPr>
          <p:cNvSpPr>
            <a:spLocks noGrp="1"/>
          </p:cNvSpPr>
          <p:nvPr>
            <p:ph type="title"/>
          </p:nvPr>
        </p:nvSpPr>
        <p:spPr/>
        <p:txBody>
          <a:bodyPr/>
          <a:lstStyle/>
          <a:p>
            <a:r>
              <a:rPr lang="fr-FR" dirty="0"/>
              <a:t>Zoom sur l’évolution des schémas délégataires particuliers</a:t>
            </a:r>
          </a:p>
        </p:txBody>
      </p:sp>
      <p:sp>
        <p:nvSpPr>
          <p:cNvPr id="22" name="Rectangle 21">
            <a:extLst>
              <a:ext uri="{FF2B5EF4-FFF2-40B4-BE49-F238E27FC236}">
                <a16:creationId xmlns:a16="http://schemas.microsoft.com/office/drawing/2014/main" xmlns="" id="{0BF3CC4D-4218-4133-8624-B1A09EEAB0CF}"/>
              </a:ext>
            </a:extLst>
          </p:cNvPr>
          <p:cNvSpPr/>
          <p:nvPr/>
        </p:nvSpPr>
        <p:spPr>
          <a:xfrm>
            <a:off x="498130" y="2901466"/>
            <a:ext cx="8182774" cy="42479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Schéma de décision</a:t>
            </a:r>
          </a:p>
        </p:txBody>
      </p:sp>
      <p:pic>
        <p:nvPicPr>
          <p:cNvPr id="23" name="Image 22">
            <a:extLst>
              <a:ext uri="{FF2B5EF4-FFF2-40B4-BE49-F238E27FC236}">
                <a16:creationId xmlns:a16="http://schemas.microsoft.com/office/drawing/2014/main" xmlns="" id="{2A0D234A-AF02-4328-8C32-C8AB393CB37E}"/>
              </a:ext>
            </a:extLst>
          </p:cNvPr>
          <p:cNvPicPr>
            <a:picLocks noChangeAspect="1"/>
          </p:cNvPicPr>
          <p:nvPr/>
        </p:nvPicPr>
        <p:blipFill>
          <a:blip r:embed="rId3"/>
          <a:stretch>
            <a:fillRect/>
          </a:stretch>
        </p:blipFill>
        <p:spPr>
          <a:xfrm>
            <a:off x="2584498" y="3589176"/>
            <a:ext cx="4012360" cy="2744652"/>
          </a:xfrm>
          <a:prstGeom prst="rect">
            <a:avLst/>
          </a:prstGeom>
        </p:spPr>
      </p:pic>
      <p:sp>
        <p:nvSpPr>
          <p:cNvPr id="24" name="Rectangle 23">
            <a:extLst>
              <a:ext uri="{FF2B5EF4-FFF2-40B4-BE49-F238E27FC236}">
                <a16:creationId xmlns:a16="http://schemas.microsoft.com/office/drawing/2014/main" xmlns="" id="{6D6506C4-F9C1-4022-B0F9-A83E59D7C61D}"/>
              </a:ext>
            </a:extLst>
          </p:cNvPr>
          <p:cNvSpPr/>
          <p:nvPr/>
        </p:nvSpPr>
        <p:spPr>
          <a:xfrm>
            <a:off x="479419"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immobilier - MAD</a:t>
            </a:r>
          </a:p>
        </p:txBody>
      </p:sp>
      <p:sp>
        <p:nvSpPr>
          <p:cNvPr id="25" name="Rectangle 24">
            <a:extLst>
              <a:ext uri="{FF2B5EF4-FFF2-40B4-BE49-F238E27FC236}">
                <a16:creationId xmlns:a16="http://schemas.microsoft.com/office/drawing/2014/main" xmlns="" id="{D10A61B9-F188-41FB-9D59-7754F3019632}"/>
              </a:ext>
            </a:extLst>
          </p:cNvPr>
          <p:cNvSpPr/>
          <p:nvPr/>
        </p:nvSpPr>
        <p:spPr>
          <a:xfrm>
            <a:off x="3317797"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à la consommation</a:t>
            </a:r>
          </a:p>
        </p:txBody>
      </p:sp>
      <p:sp>
        <p:nvSpPr>
          <p:cNvPr id="26" name="Rectangle 25">
            <a:extLst>
              <a:ext uri="{FF2B5EF4-FFF2-40B4-BE49-F238E27FC236}">
                <a16:creationId xmlns:a16="http://schemas.microsoft.com/office/drawing/2014/main" xmlns="" id="{723226A9-30BD-4DD8-821D-D61CA991D9C0}"/>
              </a:ext>
            </a:extLst>
          </p:cNvPr>
          <p:cNvSpPr/>
          <p:nvPr/>
        </p:nvSpPr>
        <p:spPr>
          <a:xfrm>
            <a:off x="6156176"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Autres produits crédit</a:t>
            </a:r>
          </a:p>
        </p:txBody>
      </p:sp>
      <p:sp>
        <p:nvSpPr>
          <p:cNvPr id="27" name="Rectangle 26">
            <a:extLst>
              <a:ext uri="{FF2B5EF4-FFF2-40B4-BE49-F238E27FC236}">
                <a16:creationId xmlns:a16="http://schemas.microsoft.com/office/drawing/2014/main" xmlns="" id="{5D77CAD6-2A57-4C55-A979-E3FC8928D39D}"/>
              </a:ext>
            </a:extLst>
          </p:cNvPr>
          <p:cNvSpPr/>
          <p:nvPr/>
        </p:nvSpPr>
        <p:spPr>
          <a:xfrm>
            <a:off x="488950" y="1476561"/>
            <a:ext cx="2515197" cy="1226330"/>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400" b="1" dirty="0">
                <a:solidFill>
                  <a:schemeClr val="accent1"/>
                </a:solidFill>
                <a:latin typeface="+mj-lt"/>
              </a:rPr>
              <a:t>Il n’y a aucun changement pour les collaborateurs</a:t>
            </a:r>
          </a:p>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Ce sont les schémas délégataires CEA et CELCA qui continuent à s’appliquer en fonction de la zone géographique d’origine</a:t>
            </a:r>
          </a:p>
        </p:txBody>
      </p:sp>
      <p:sp>
        <p:nvSpPr>
          <p:cNvPr id="28" name="Rectangle 27">
            <a:extLst>
              <a:ext uri="{FF2B5EF4-FFF2-40B4-BE49-F238E27FC236}">
                <a16:creationId xmlns:a16="http://schemas.microsoft.com/office/drawing/2014/main" xmlns="" id="{B9AC5AC5-7185-4A11-8403-242D8B4505F3}"/>
              </a:ext>
            </a:extLst>
          </p:cNvPr>
          <p:cNvSpPr/>
          <p:nvPr/>
        </p:nvSpPr>
        <p:spPr>
          <a:xfrm>
            <a:off x="3317797" y="1476561"/>
            <a:ext cx="2524729" cy="1232286"/>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La nouvelle grille de délégation est intégrée à l’outil depuis la fusion juridique</a:t>
            </a:r>
          </a:p>
        </p:txBody>
      </p:sp>
      <p:sp>
        <p:nvSpPr>
          <p:cNvPr id="29" name="Rectangle 28">
            <a:extLst>
              <a:ext uri="{FF2B5EF4-FFF2-40B4-BE49-F238E27FC236}">
                <a16:creationId xmlns:a16="http://schemas.microsoft.com/office/drawing/2014/main" xmlns="" id="{576F9A95-D487-4808-9298-3ECC4DDE8392}"/>
              </a:ext>
            </a:extLst>
          </p:cNvPr>
          <p:cNvSpPr/>
          <p:nvPr/>
        </p:nvSpPr>
        <p:spPr>
          <a:xfrm>
            <a:off x="6181237" y="1476561"/>
            <a:ext cx="2499668" cy="1082241"/>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En ce qui concerne les autres produits tels que, découvert, plafond cartes…, un nouveau schéma délégataire commun est applicable depuis la fusion juridique</a:t>
            </a:r>
          </a:p>
        </p:txBody>
      </p:sp>
      <p:sp>
        <p:nvSpPr>
          <p:cNvPr id="35" name="Triangle isocèle 34">
            <a:extLst>
              <a:ext uri="{FF2B5EF4-FFF2-40B4-BE49-F238E27FC236}">
                <a16:creationId xmlns:a16="http://schemas.microsoft.com/office/drawing/2014/main" xmlns="" id="{B9615813-898E-43BE-A23A-9586D608B9AF}"/>
              </a:ext>
            </a:extLst>
          </p:cNvPr>
          <p:cNvSpPr/>
          <p:nvPr/>
        </p:nvSpPr>
        <p:spPr>
          <a:xfrm rot="10800000">
            <a:off x="3563888" y="3261234"/>
            <a:ext cx="2016224" cy="224825"/>
          </a:xfrm>
          <a:prstGeom prst="triangl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1277156"/>
            <a:endParaRPr lang="fr-FR" sz="1200" b="1">
              <a:solidFill>
                <a:prstClr val="white"/>
              </a:solidFill>
              <a:latin typeface="Century Gothic"/>
            </a:endParaRPr>
          </a:p>
        </p:txBody>
      </p:sp>
    </p:spTree>
    <p:extLst>
      <p:ext uri="{BB962C8B-B14F-4D97-AF65-F5344CB8AC3E}">
        <p14:creationId xmlns:p14="http://schemas.microsoft.com/office/powerpoint/2010/main" val="767371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272A135B-A117-4469-A91B-13E0AEAED94C}"/>
              </a:ext>
            </a:extLst>
          </p:cNvPr>
          <p:cNvSpPr>
            <a:spLocks noGrp="1"/>
          </p:cNvSpPr>
          <p:nvPr>
            <p:ph type="title"/>
          </p:nvPr>
        </p:nvSpPr>
        <p:spPr/>
        <p:txBody>
          <a:bodyPr/>
          <a:lstStyle/>
          <a:p>
            <a:r>
              <a:rPr lang="fr-FR" dirty="0"/>
              <a:t>Les dérogations commerciales évoluent pour donner davantage de marges de manœuvre au Réseau</a:t>
            </a:r>
          </a:p>
        </p:txBody>
      </p:sp>
      <p:cxnSp>
        <p:nvCxnSpPr>
          <p:cNvPr id="12" name="Connecteur droit 11">
            <a:extLst>
              <a:ext uri="{FF2B5EF4-FFF2-40B4-BE49-F238E27FC236}">
                <a16:creationId xmlns:a16="http://schemas.microsoft.com/office/drawing/2014/main" xmlns="" id="{A03A62A6-4B69-450C-B7A3-8F615155EFFF}"/>
              </a:ext>
            </a:extLst>
          </p:cNvPr>
          <p:cNvCxnSpPr>
            <a:cxnSpLocks/>
          </p:cNvCxnSpPr>
          <p:nvPr/>
        </p:nvCxnSpPr>
        <p:spPr>
          <a:xfrm flipV="1">
            <a:off x="4410035" y="1313718"/>
            <a:ext cx="0" cy="2951883"/>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xmlns="" id="{8094836A-2D33-4768-BC02-F1C36D4AD64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35925" y="4331370"/>
            <a:ext cx="434730" cy="434730"/>
          </a:xfrm>
          <a:prstGeom prst="rect">
            <a:avLst/>
          </a:prstGeom>
        </p:spPr>
      </p:pic>
      <p:sp>
        <p:nvSpPr>
          <p:cNvPr id="14" name="ZoneTexte 13">
            <a:extLst>
              <a:ext uri="{FF2B5EF4-FFF2-40B4-BE49-F238E27FC236}">
                <a16:creationId xmlns:a16="http://schemas.microsoft.com/office/drawing/2014/main" xmlns="" id="{3D7CCF36-8F1E-4303-A384-ADC28127FA93}"/>
              </a:ext>
            </a:extLst>
          </p:cNvPr>
          <p:cNvSpPr txBox="1"/>
          <p:nvPr/>
        </p:nvSpPr>
        <p:spPr>
          <a:xfrm>
            <a:off x="4940788" y="4356142"/>
            <a:ext cx="3774209" cy="368295"/>
          </a:xfrm>
          <a:prstGeom prst="rect">
            <a:avLst/>
          </a:prstGeom>
        </p:spPr>
        <p:txBody>
          <a:bodyPr vert="horz" wrap="square" lIns="33231" tIns="42203" rIns="33231" bIns="42203" rtlCol="0" anchor="t" anchorCtr="0">
            <a:noAutofit/>
          </a:bodyPr>
          <a:lstStyle/>
          <a:p>
            <a:pPr>
              <a:lnSpc>
                <a:spcPts val="1108"/>
              </a:lnSpc>
            </a:pPr>
            <a:r>
              <a:rPr lang="fr-FR" sz="969" b="1" i="1" dirty="0">
                <a:solidFill>
                  <a:schemeClr val="accent1"/>
                </a:solidFill>
                <a:latin typeface="+mj-lt"/>
              </a:rPr>
              <a:t>Les nouvelles dérogations commerciales sont accessibles depuis la rubrique des commerciaux à partir de la FJ</a:t>
            </a:r>
          </a:p>
        </p:txBody>
      </p:sp>
      <p:sp>
        <p:nvSpPr>
          <p:cNvPr id="15" name="Freeform 2">
            <a:extLst>
              <a:ext uri="{FF2B5EF4-FFF2-40B4-BE49-F238E27FC236}">
                <a16:creationId xmlns:a16="http://schemas.microsoft.com/office/drawing/2014/main" xmlns="" id="{289898CB-81F8-44DE-B5A8-8326913FD094}"/>
              </a:ext>
            </a:extLst>
          </p:cNvPr>
          <p:cNvSpPr>
            <a:spLocks/>
          </p:cNvSpPr>
          <p:nvPr/>
        </p:nvSpPr>
        <p:spPr bwMode="auto">
          <a:xfrm>
            <a:off x="5373468" y="1895405"/>
            <a:ext cx="1267474" cy="1162619"/>
          </a:xfrm>
          <a:custGeom>
            <a:avLst/>
            <a:gdLst/>
            <a:ahLst/>
            <a:cxnLst>
              <a:cxn ang="0">
                <a:pos x="1" y="0"/>
              </a:cxn>
              <a:cxn ang="0">
                <a:pos x="532" y="0"/>
              </a:cxn>
              <a:cxn ang="0">
                <a:pos x="870" y="0"/>
              </a:cxn>
              <a:cxn ang="0">
                <a:pos x="1387" y="0"/>
              </a:cxn>
              <a:cxn ang="0">
                <a:pos x="1387" y="357"/>
              </a:cxn>
              <a:cxn ang="0">
                <a:pos x="1347" y="395"/>
              </a:cxn>
              <a:cxn ang="0">
                <a:pos x="1225" y="360"/>
              </a:cxn>
              <a:cxn ang="0">
                <a:pos x="1056" y="482"/>
              </a:cxn>
              <a:cxn ang="0">
                <a:pos x="1225" y="600"/>
              </a:cxn>
              <a:cxn ang="0">
                <a:pos x="1351" y="563"/>
              </a:cxn>
              <a:cxn ang="0">
                <a:pos x="1393" y="600"/>
              </a:cxn>
              <a:cxn ang="0">
                <a:pos x="1393" y="960"/>
              </a:cxn>
              <a:cxn ang="0">
                <a:pos x="868" y="960"/>
              </a:cxn>
              <a:cxn ang="0">
                <a:pos x="822" y="921"/>
              </a:cxn>
              <a:cxn ang="0">
                <a:pos x="867" y="840"/>
              </a:cxn>
              <a:cxn ang="0">
                <a:pos x="700" y="720"/>
              </a:cxn>
              <a:cxn ang="0">
                <a:pos x="529" y="840"/>
              </a:cxn>
              <a:cxn ang="0">
                <a:pos x="576" y="924"/>
              </a:cxn>
              <a:cxn ang="0">
                <a:pos x="532" y="960"/>
              </a:cxn>
              <a:cxn ang="0">
                <a:pos x="0" y="956"/>
              </a:cxn>
              <a:cxn ang="0">
                <a:pos x="0" y="593"/>
              </a:cxn>
              <a:cxn ang="0">
                <a:pos x="1" y="360"/>
              </a:cxn>
              <a:cxn ang="0">
                <a:pos x="1" y="0"/>
              </a:cxn>
            </a:cxnLst>
            <a:rect l="0" t="0" r="r" b="b"/>
            <a:pathLst>
              <a:path w="1393" h="960">
                <a:moveTo>
                  <a:pt x="1" y="0"/>
                </a:moveTo>
                <a:cubicBezTo>
                  <a:pt x="266" y="0"/>
                  <a:pt x="532" y="0"/>
                  <a:pt x="532" y="0"/>
                </a:cubicBezTo>
                <a:cubicBezTo>
                  <a:pt x="677" y="0"/>
                  <a:pt x="728" y="0"/>
                  <a:pt x="870" y="0"/>
                </a:cubicBezTo>
                <a:cubicBezTo>
                  <a:pt x="989" y="0"/>
                  <a:pt x="1123" y="0"/>
                  <a:pt x="1387" y="0"/>
                </a:cubicBezTo>
                <a:cubicBezTo>
                  <a:pt x="1387" y="178"/>
                  <a:pt x="1387" y="357"/>
                  <a:pt x="1387" y="357"/>
                </a:cubicBezTo>
                <a:cubicBezTo>
                  <a:pt x="1383" y="425"/>
                  <a:pt x="1372" y="409"/>
                  <a:pt x="1347" y="395"/>
                </a:cubicBezTo>
                <a:cubicBezTo>
                  <a:pt x="1322" y="381"/>
                  <a:pt x="1284" y="360"/>
                  <a:pt x="1225" y="360"/>
                </a:cubicBezTo>
                <a:cubicBezTo>
                  <a:pt x="1166" y="360"/>
                  <a:pt x="1056" y="395"/>
                  <a:pt x="1056" y="482"/>
                </a:cubicBezTo>
                <a:cubicBezTo>
                  <a:pt x="1056" y="569"/>
                  <a:pt x="1162" y="600"/>
                  <a:pt x="1225" y="600"/>
                </a:cubicBezTo>
                <a:cubicBezTo>
                  <a:pt x="1288" y="600"/>
                  <a:pt x="1332" y="578"/>
                  <a:pt x="1351" y="563"/>
                </a:cubicBezTo>
                <a:cubicBezTo>
                  <a:pt x="1370" y="548"/>
                  <a:pt x="1388" y="532"/>
                  <a:pt x="1393" y="600"/>
                </a:cubicBezTo>
                <a:cubicBezTo>
                  <a:pt x="1393" y="600"/>
                  <a:pt x="1393" y="780"/>
                  <a:pt x="1393" y="960"/>
                </a:cubicBezTo>
                <a:cubicBezTo>
                  <a:pt x="1130" y="960"/>
                  <a:pt x="868" y="960"/>
                  <a:pt x="868" y="960"/>
                </a:cubicBezTo>
                <a:cubicBezTo>
                  <a:pt x="799" y="960"/>
                  <a:pt x="807" y="933"/>
                  <a:pt x="822" y="921"/>
                </a:cubicBezTo>
                <a:cubicBezTo>
                  <a:pt x="837" y="909"/>
                  <a:pt x="867" y="887"/>
                  <a:pt x="867" y="840"/>
                </a:cubicBezTo>
                <a:cubicBezTo>
                  <a:pt x="867" y="793"/>
                  <a:pt x="817" y="720"/>
                  <a:pt x="700" y="720"/>
                </a:cubicBezTo>
                <a:cubicBezTo>
                  <a:pt x="583" y="720"/>
                  <a:pt x="529" y="786"/>
                  <a:pt x="529" y="840"/>
                </a:cubicBezTo>
                <a:cubicBezTo>
                  <a:pt x="529" y="894"/>
                  <a:pt x="561" y="909"/>
                  <a:pt x="576" y="924"/>
                </a:cubicBezTo>
                <a:cubicBezTo>
                  <a:pt x="591" y="939"/>
                  <a:pt x="595" y="959"/>
                  <a:pt x="532" y="960"/>
                </a:cubicBezTo>
                <a:cubicBezTo>
                  <a:pt x="532" y="960"/>
                  <a:pt x="267" y="956"/>
                  <a:pt x="0" y="956"/>
                </a:cubicBezTo>
                <a:cubicBezTo>
                  <a:pt x="0" y="777"/>
                  <a:pt x="0" y="593"/>
                  <a:pt x="0" y="593"/>
                </a:cubicBezTo>
                <a:cubicBezTo>
                  <a:pt x="0" y="493"/>
                  <a:pt x="1" y="460"/>
                  <a:pt x="1" y="360"/>
                </a:cubicBezTo>
                <a:cubicBezTo>
                  <a:pt x="1" y="360"/>
                  <a:pt x="1" y="180"/>
                  <a:pt x="1" y="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6" name="Freeform 4">
            <a:extLst>
              <a:ext uri="{FF2B5EF4-FFF2-40B4-BE49-F238E27FC236}">
                <a16:creationId xmlns:a16="http://schemas.microsoft.com/office/drawing/2014/main" xmlns="" id="{8E9FED08-68B3-448C-81E8-503104A09947}"/>
              </a:ext>
            </a:extLst>
          </p:cNvPr>
          <p:cNvSpPr>
            <a:spLocks/>
          </p:cNvSpPr>
          <p:nvPr/>
        </p:nvSpPr>
        <p:spPr bwMode="auto">
          <a:xfrm>
            <a:off x="6320429" y="1895405"/>
            <a:ext cx="1575017" cy="1162619"/>
          </a:xfrm>
          <a:custGeom>
            <a:avLst/>
            <a:gdLst/>
            <a:ahLst/>
            <a:cxnLst>
              <a:cxn ang="0">
                <a:pos x="339" y="0"/>
              </a:cxn>
              <a:cxn ang="0">
                <a:pos x="870" y="0"/>
              </a:cxn>
              <a:cxn ang="0">
                <a:pos x="1208" y="0"/>
              </a:cxn>
              <a:cxn ang="0">
                <a:pos x="1725" y="0"/>
              </a:cxn>
              <a:cxn ang="0">
                <a:pos x="1725" y="357"/>
              </a:cxn>
              <a:cxn ang="0">
                <a:pos x="1724" y="602"/>
              </a:cxn>
              <a:cxn ang="0">
                <a:pos x="1724" y="959"/>
              </a:cxn>
              <a:cxn ang="0">
                <a:pos x="1206" y="960"/>
              </a:cxn>
              <a:cxn ang="0">
                <a:pos x="1160" y="921"/>
              </a:cxn>
              <a:cxn ang="0">
                <a:pos x="1205" y="840"/>
              </a:cxn>
              <a:cxn ang="0">
                <a:pos x="1038" y="720"/>
              </a:cxn>
              <a:cxn ang="0">
                <a:pos x="867" y="840"/>
              </a:cxn>
              <a:cxn ang="0">
                <a:pos x="914" y="924"/>
              </a:cxn>
              <a:cxn ang="0">
                <a:pos x="870" y="960"/>
              </a:cxn>
              <a:cxn ang="0">
                <a:pos x="336" y="960"/>
              </a:cxn>
              <a:cxn ang="0">
                <a:pos x="336" y="603"/>
              </a:cxn>
              <a:cxn ang="0">
                <a:pos x="296" y="561"/>
              </a:cxn>
              <a:cxn ang="0">
                <a:pos x="170" y="602"/>
              </a:cxn>
              <a:cxn ang="0">
                <a:pos x="2" y="482"/>
              </a:cxn>
              <a:cxn ang="0">
                <a:pos x="171" y="360"/>
              </a:cxn>
              <a:cxn ang="0">
                <a:pos x="300" y="404"/>
              </a:cxn>
              <a:cxn ang="0">
                <a:pos x="339" y="360"/>
              </a:cxn>
              <a:cxn ang="0">
                <a:pos x="339" y="0"/>
              </a:cxn>
            </a:cxnLst>
            <a:rect l="0" t="0" r="r" b="b"/>
            <a:pathLst>
              <a:path w="1730" h="960">
                <a:moveTo>
                  <a:pt x="339" y="0"/>
                </a:moveTo>
                <a:cubicBezTo>
                  <a:pt x="604" y="0"/>
                  <a:pt x="870" y="0"/>
                  <a:pt x="870" y="0"/>
                </a:cubicBezTo>
                <a:cubicBezTo>
                  <a:pt x="1015" y="0"/>
                  <a:pt x="1066" y="0"/>
                  <a:pt x="1208" y="0"/>
                </a:cubicBezTo>
                <a:cubicBezTo>
                  <a:pt x="1327" y="0"/>
                  <a:pt x="1461" y="0"/>
                  <a:pt x="1725" y="0"/>
                </a:cubicBezTo>
                <a:cubicBezTo>
                  <a:pt x="1725" y="178"/>
                  <a:pt x="1725" y="357"/>
                  <a:pt x="1725" y="357"/>
                </a:cubicBezTo>
                <a:cubicBezTo>
                  <a:pt x="1726" y="457"/>
                  <a:pt x="1727" y="503"/>
                  <a:pt x="1724" y="602"/>
                </a:cubicBezTo>
                <a:cubicBezTo>
                  <a:pt x="1730" y="599"/>
                  <a:pt x="1724" y="779"/>
                  <a:pt x="1724" y="959"/>
                </a:cubicBezTo>
                <a:cubicBezTo>
                  <a:pt x="1461" y="959"/>
                  <a:pt x="1206" y="960"/>
                  <a:pt x="1206" y="960"/>
                </a:cubicBezTo>
                <a:cubicBezTo>
                  <a:pt x="1137" y="960"/>
                  <a:pt x="1145" y="933"/>
                  <a:pt x="1160" y="921"/>
                </a:cubicBezTo>
                <a:cubicBezTo>
                  <a:pt x="1175" y="909"/>
                  <a:pt x="1205" y="887"/>
                  <a:pt x="1205" y="840"/>
                </a:cubicBezTo>
                <a:cubicBezTo>
                  <a:pt x="1205" y="793"/>
                  <a:pt x="1155" y="720"/>
                  <a:pt x="1038" y="720"/>
                </a:cubicBezTo>
                <a:cubicBezTo>
                  <a:pt x="921" y="720"/>
                  <a:pt x="867" y="786"/>
                  <a:pt x="867" y="840"/>
                </a:cubicBezTo>
                <a:cubicBezTo>
                  <a:pt x="867" y="894"/>
                  <a:pt x="899" y="909"/>
                  <a:pt x="914" y="924"/>
                </a:cubicBezTo>
                <a:cubicBezTo>
                  <a:pt x="929" y="939"/>
                  <a:pt x="933" y="959"/>
                  <a:pt x="870" y="960"/>
                </a:cubicBezTo>
                <a:cubicBezTo>
                  <a:pt x="870" y="960"/>
                  <a:pt x="603" y="960"/>
                  <a:pt x="336" y="960"/>
                </a:cubicBezTo>
                <a:cubicBezTo>
                  <a:pt x="336" y="781"/>
                  <a:pt x="336" y="603"/>
                  <a:pt x="336" y="603"/>
                </a:cubicBezTo>
                <a:cubicBezTo>
                  <a:pt x="339" y="548"/>
                  <a:pt x="319" y="540"/>
                  <a:pt x="296" y="561"/>
                </a:cubicBezTo>
                <a:cubicBezTo>
                  <a:pt x="273" y="582"/>
                  <a:pt x="235" y="602"/>
                  <a:pt x="170" y="602"/>
                </a:cubicBezTo>
                <a:cubicBezTo>
                  <a:pt x="105" y="602"/>
                  <a:pt x="4" y="562"/>
                  <a:pt x="2" y="482"/>
                </a:cubicBezTo>
                <a:cubicBezTo>
                  <a:pt x="0" y="402"/>
                  <a:pt x="98" y="360"/>
                  <a:pt x="171" y="360"/>
                </a:cubicBezTo>
                <a:cubicBezTo>
                  <a:pt x="244" y="360"/>
                  <a:pt x="285" y="392"/>
                  <a:pt x="300" y="404"/>
                </a:cubicBezTo>
                <a:cubicBezTo>
                  <a:pt x="315" y="416"/>
                  <a:pt x="339" y="401"/>
                  <a:pt x="339" y="360"/>
                </a:cubicBezTo>
                <a:cubicBezTo>
                  <a:pt x="339" y="360"/>
                  <a:pt x="339" y="180"/>
                  <a:pt x="339" y="0"/>
                </a:cubicBezTo>
                <a:close/>
              </a:path>
            </a:pathLst>
          </a:custGeom>
          <a:solidFill>
            <a:schemeClr val="bg1">
              <a:lumMod val="75000"/>
            </a:schemeClr>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7" name="Freeform 8">
            <a:extLst>
              <a:ext uri="{FF2B5EF4-FFF2-40B4-BE49-F238E27FC236}">
                <a16:creationId xmlns:a16="http://schemas.microsoft.com/office/drawing/2014/main" xmlns="" id="{2DC0E084-57F3-49C6-9307-CD9564C4B68A}"/>
              </a:ext>
            </a:extLst>
          </p:cNvPr>
          <p:cNvSpPr>
            <a:spLocks/>
          </p:cNvSpPr>
          <p:nvPr/>
        </p:nvSpPr>
        <p:spPr bwMode="auto">
          <a:xfrm>
            <a:off x="5372558" y="2758779"/>
            <a:ext cx="1268384" cy="1453274"/>
          </a:xfrm>
          <a:custGeom>
            <a:avLst/>
            <a:gdLst/>
            <a:ahLst/>
            <a:cxnLst>
              <a:cxn ang="0">
                <a:pos x="2" y="240"/>
              </a:cxn>
              <a:cxn ang="0">
                <a:pos x="517" y="240"/>
              </a:cxn>
              <a:cxn ang="0">
                <a:pos x="548" y="192"/>
              </a:cxn>
              <a:cxn ang="0">
                <a:pos x="514" y="119"/>
              </a:cxn>
              <a:cxn ang="0">
                <a:pos x="679" y="0"/>
              </a:cxn>
              <a:cxn ang="0">
                <a:pos x="842" y="120"/>
              </a:cxn>
              <a:cxn ang="0">
                <a:pos x="807" y="192"/>
              </a:cxn>
              <a:cxn ang="0">
                <a:pos x="845" y="240"/>
              </a:cxn>
              <a:cxn ang="0">
                <a:pos x="1346" y="240"/>
              </a:cxn>
              <a:cxn ang="0">
                <a:pos x="1346" y="597"/>
              </a:cxn>
              <a:cxn ang="0">
                <a:pos x="1307" y="635"/>
              </a:cxn>
              <a:cxn ang="0">
                <a:pos x="1189" y="600"/>
              </a:cxn>
              <a:cxn ang="0">
                <a:pos x="1025" y="722"/>
              </a:cxn>
              <a:cxn ang="0">
                <a:pos x="1189" y="840"/>
              </a:cxn>
              <a:cxn ang="0">
                <a:pos x="1311" y="803"/>
              </a:cxn>
              <a:cxn ang="0">
                <a:pos x="1352" y="840"/>
              </a:cxn>
              <a:cxn ang="0">
                <a:pos x="1352" y="1200"/>
              </a:cxn>
              <a:cxn ang="0">
                <a:pos x="843" y="1200"/>
              </a:cxn>
              <a:cxn ang="0">
                <a:pos x="517" y="1200"/>
              </a:cxn>
              <a:cxn ang="0">
                <a:pos x="1" y="1199"/>
              </a:cxn>
              <a:cxn ang="0">
                <a:pos x="2" y="600"/>
              </a:cxn>
              <a:cxn ang="0">
                <a:pos x="2" y="240"/>
              </a:cxn>
            </a:cxnLst>
            <a:rect l="0" t="0" r="r" b="b"/>
            <a:pathLst>
              <a:path w="1352" h="1200">
                <a:moveTo>
                  <a:pt x="2" y="240"/>
                </a:moveTo>
                <a:cubicBezTo>
                  <a:pt x="259" y="240"/>
                  <a:pt x="517" y="240"/>
                  <a:pt x="517" y="240"/>
                </a:cubicBezTo>
                <a:cubicBezTo>
                  <a:pt x="609" y="234"/>
                  <a:pt x="554" y="201"/>
                  <a:pt x="548" y="192"/>
                </a:cubicBezTo>
                <a:cubicBezTo>
                  <a:pt x="537" y="177"/>
                  <a:pt x="514" y="173"/>
                  <a:pt x="514" y="119"/>
                </a:cubicBezTo>
                <a:cubicBezTo>
                  <a:pt x="514" y="65"/>
                  <a:pt x="569" y="0"/>
                  <a:pt x="679" y="0"/>
                </a:cubicBezTo>
                <a:cubicBezTo>
                  <a:pt x="789" y="0"/>
                  <a:pt x="841" y="75"/>
                  <a:pt x="842" y="120"/>
                </a:cubicBezTo>
                <a:cubicBezTo>
                  <a:pt x="843" y="165"/>
                  <a:pt x="816" y="183"/>
                  <a:pt x="807" y="192"/>
                </a:cubicBezTo>
                <a:cubicBezTo>
                  <a:pt x="798" y="201"/>
                  <a:pt x="754" y="235"/>
                  <a:pt x="845" y="240"/>
                </a:cubicBezTo>
                <a:cubicBezTo>
                  <a:pt x="960" y="240"/>
                  <a:pt x="1090" y="240"/>
                  <a:pt x="1346" y="240"/>
                </a:cubicBezTo>
                <a:cubicBezTo>
                  <a:pt x="1346" y="418"/>
                  <a:pt x="1346" y="597"/>
                  <a:pt x="1346" y="597"/>
                </a:cubicBezTo>
                <a:cubicBezTo>
                  <a:pt x="1342" y="665"/>
                  <a:pt x="1332" y="649"/>
                  <a:pt x="1307" y="635"/>
                </a:cubicBezTo>
                <a:cubicBezTo>
                  <a:pt x="1283" y="621"/>
                  <a:pt x="1246" y="600"/>
                  <a:pt x="1189" y="600"/>
                </a:cubicBezTo>
                <a:cubicBezTo>
                  <a:pt x="1132" y="600"/>
                  <a:pt x="1025" y="635"/>
                  <a:pt x="1025" y="722"/>
                </a:cubicBezTo>
                <a:cubicBezTo>
                  <a:pt x="1025" y="809"/>
                  <a:pt x="1128" y="840"/>
                  <a:pt x="1189" y="840"/>
                </a:cubicBezTo>
                <a:cubicBezTo>
                  <a:pt x="1250" y="840"/>
                  <a:pt x="1293" y="818"/>
                  <a:pt x="1311" y="803"/>
                </a:cubicBezTo>
                <a:cubicBezTo>
                  <a:pt x="1330" y="788"/>
                  <a:pt x="1347" y="772"/>
                  <a:pt x="1352" y="840"/>
                </a:cubicBezTo>
                <a:cubicBezTo>
                  <a:pt x="1352" y="840"/>
                  <a:pt x="1352" y="1020"/>
                  <a:pt x="1352" y="1200"/>
                </a:cubicBezTo>
                <a:cubicBezTo>
                  <a:pt x="1097" y="1200"/>
                  <a:pt x="843" y="1200"/>
                  <a:pt x="843" y="1200"/>
                </a:cubicBezTo>
                <a:cubicBezTo>
                  <a:pt x="704" y="1200"/>
                  <a:pt x="658" y="1200"/>
                  <a:pt x="517" y="1200"/>
                </a:cubicBezTo>
                <a:cubicBezTo>
                  <a:pt x="517" y="1200"/>
                  <a:pt x="260" y="1199"/>
                  <a:pt x="1" y="1199"/>
                </a:cubicBezTo>
                <a:cubicBezTo>
                  <a:pt x="0" y="1071"/>
                  <a:pt x="2" y="760"/>
                  <a:pt x="2" y="600"/>
                </a:cubicBezTo>
                <a:cubicBezTo>
                  <a:pt x="2" y="600"/>
                  <a:pt x="2" y="420"/>
                  <a:pt x="2" y="24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8" name="Freeform 10">
            <a:extLst>
              <a:ext uri="{FF2B5EF4-FFF2-40B4-BE49-F238E27FC236}">
                <a16:creationId xmlns:a16="http://schemas.microsoft.com/office/drawing/2014/main" xmlns="" id="{1B5BC6C0-068F-4C37-B38B-8A6C4B55A1DB}"/>
              </a:ext>
            </a:extLst>
          </p:cNvPr>
          <p:cNvSpPr>
            <a:spLocks/>
          </p:cNvSpPr>
          <p:nvPr/>
        </p:nvSpPr>
        <p:spPr bwMode="auto">
          <a:xfrm>
            <a:off x="6320430" y="2758779"/>
            <a:ext cx="1571377" cy="1453274"/>
          </a:xfrm>
          <a:custGeom>
            <a:avLst/>
            <a:gdLst/>
            <a:ahLst/>
            <a:cxnLst>
              <a:cxn ang="0">
                <a:pos x="339" y="240"/>
              </a:cxn>
              <a:cxn ang="0">
                <a:pos x="870" y="240"/>
              </a:cxn>
              <a:cxn ang="0">
                <a:pos x="902" y="192"/>
              </a:cxn>
              <a:cxn ang="0">
                <a:pos x="867" y="119"/>
              </a:cxn>
              <a:cxn ang="0">
                <a:pos x="1037" y="0"/>
              </a:cxn>
              <a:cxn ang="0">
                <a:pos x="1205" y="120"/>
              </a:cxn>
              <a:cxn ang="0">
                <a:pos x="1169" y="192"/>
              </a:cxn>
              <a:cxn ang="0">
                <a:pos x="1208" y="240"/>
              </a:cxn>
              <a:cxn ang="0">
                <a:pos x="1725" y="240"/>
              </a:cxn>
              <a:cxn ang="0">
                <a:pos x="1725" y="597"/>
              </a:cxn>
              <a:cxn ang="0">
                <a:pos x="1724" y="842"/>
              </a:cxn>
              <a:cxn ang="0">
                <a:pos x="1724" y="1199"/>
              </a:cxn>
              <a:cxn ang="0">
                <a:pos x="1206" y="1200"/>
              </a:cxn>
              <a:cxn ang="0">
                <a:pos x="870" y="1200"/>
              </a:cxn>
              <a:cxn ang="0">
                <a:pos x="336" y="1200"/>
              </a:cxn>
              <a:cxn ang="0">
                <a:pos x="336" y="843"/>
              </a:cxn>
              <a:cxn ang="0">
                <a:pos x="296" y="801"/>
              </a:cxn>
              <a:cxn ang="0">
                <a:pos x="170" y="842"/>
              </a:cxn>
              <a:cxn ang="0">
                <a:pos x="2" y="722"/>
              </a:cxn>
              <a:cxn ang="0">
                <a:pos x="171" y="600"/>
              </a:cxn>
              <a:cxn ang="0">
                <a:pos x="300" y="644"/>
              </a:cxn>
              <a:cxn ang="0">
                <a:pos x="339" y="600"/>
              </a:cxn>
              <a:cxn ang="0">
                <a:pos x="339" y="240"/>
              </a:cxn>
            </a:cxnLst>
            <a:rect l="0" t="0" r="r" b="b"/>
            <a:pathLst>
              <a:path w="1726"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6" y="697"/>
                  <a:pt x="1723" y="742"/>
                  <a:pt x="1724" y="842"/>
                </a:cubicBezTo>
                <a:cubicBezTo>
                  <a:pt x="1724" y="842"/>
                  <a:pt x="1724" y="1019"/>
                  <a:pt x="1724" y="1199"/>
                </a:cubicBezTo>
                <a:cubicBezTo>
                  <a:pt x="1461" y="1199"/>
                  <a:pt x="1206" y="1200"/>
                  <a:pt x="1206" y="1200"/>
                </a:cubicBezTo>
                <a:cubicBezTo>
                  <a:pt x="1063" y="1200"/>
                  <a:pt x="1015" y="1200"/>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chemeClr val="tx1">
              <a:lumMod val="65000"/>
              <a:lumOff val="35000"/>
            </a:schemeClr>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9" name="ZoneTexte 18">
            <a:extLst>
              <a:ext uri="{FF2B5EF4-FFF2-40B4-BE49-F238E27FC236}">
                <a16:creationId xmlns:a16="http://schemas.microsoft.com/office/drawing/2014/main" xmlns="" id="{4E507F8A-711B-4579-AC3B-7066C604EF39}"/>
              </a:ext>
            </a:extLst>
          </p:cNvPr>
          <p:cNvSpPr txBox="1"/>
          <p:nvPr/>
        </p:nvSpPr>
        <p:spPr>
          <a:xfrm>
            <a:off x="5382936" y="1895405"/>
            <a:ext cx="1071769" cy="1162617"/>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Tarification</a:t>
            </a:r>
          </a:p>
        </p:txBody>
      </p:sp>
      <p:sp>
        <p:nvSpPr>
          <p:cNvPr id="20" name="ZoneTexte 19">
            <a:extLst>
              <a:ext uri="{FF2B5EF4-FFF2-40B4-BE49-F238E27FC236}">
                <a16:creationId xmlns:a16="http://schemas.microsoft.com/office/drawing/2014/main" xmlns="" id="{914945CE-B7CC-4CD5-A841-C372C1037CC5}"/>
              </a:ext>
            </a:extLst>
          </p:cNvPr>
          <p:cNvSpPr txBox="1"/>
          <p:nvPr/>
        </p:nvSpPr>
        <p:spPr>
          <a:xfrm>
            <a:off x="6688680" y="1883681"/>
            <a:ext cx="1146064" cy="1162618"/>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Crédit des Particuliers</a:t>
            </a:r>
          </a:p>
          <a:p>
            <a:pPr algn="ctr"/>
            <a:r>
              <a:rPr lang="fr-FR" sz="1015" i="1" dirty="0">
                <a:solidFill>
                  <a:schemeClr val="bg1"/>
                </a:solidFill>
                <a:latin typeface="+mj-lt"/>
              </a:rPr>
              <a:t>(</a:t>
            </a:r>
            <a:r>
              <a:rPr lang="fr-FR" sz="1015" i="1" dirty="0" err="1">
                <a:solidFill>
                  <a:schemeClr val="bg1"/>
                </a:solidFill>
                <a:latin typeface="+mj-lt"/>
              </a:rPr>
              <a:t>immo</a:t>
            </a:r>
            <a:r>
              <a:rPr lang="fr-FR" sz="1015" i="1" dirty="0">
                <a:solidFill>
                  <a:schemeClr val="bg1"/>
                </a:solidFill>
                <a:latin typeface="+mj-lt"/>
              </a:rPr>
              <a:t>., conso.)</a:t>
            </a:r>
          </a:p>
        </p:txBody>
      </p:sp>
      <p:sp>
        <p:nvSpPr>
          <p:cNvPr id="21" name="ZoneTexte 20">
            <a:extLst>
              <a:ext uri="{FF2B5EF4-FFF2-40B4-BE49-F238E27FC236}">
                <a16:creationId xmlns:a16="http://schemas.microsoft.com/office/drawing/2014/main" xmlns="" id="{4CE35C9D-FC7D-4A1C-AABA-5EB77156E358}"/>
              </a:ext>
            </a:extLst>
          </p:cNvPr>
          <p:cNvSpPr txBox="1"/>
          <p:nvPr/>
        </p:nvSpPr>
        <p:spPr>
          <a:xfrm>
            <a:off x="5382936" y="3045610"/>
            <a:ext cx="1071769" cy="1162617"/>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Assurance</a:t>
            </a:r>
          </a:p>
          <a:p>
            <a:pPr algn="ctr"/>
            <a:r>
              <a:rPr lang="fr-FR" sz="1108" b="1" dirty="0">
                <a:solidFill>
                  <a:schemeClr val="bg1"/>
                </a:solidFill>
                <a:latin typeface="+mj-lt"/>
              </a:rPr>
              <a:t>Vie</a:t>
            </a:r>
          </a:p>
        </p:txBody>
      </p:sp>
      <p:sp>
        <p:nvSpPr>
          <p:cNvPr id="30" name="ZoneTexte 29">
            <a:extLst>
              <a:ext uri="{FF2B5EF4-FFF2-40B4-BE49-F238E27FC236}">
                <a16:creationId xmlns:a16="http://schemas.microsoft.com/office/drawing/2014/main" xmlns="" id="{78AB4D9C-BF5C-4365-B493-0409829CE8BE}"/>
              </a:ext>
            </a:extLst>
          </p:cNvPr>
          <p:cNvSpPr txBox="1"/>
          <p:nvPr/>
        </p:nvSpPr>
        <p:spPr>
          <a:xfrm>
            <a:off x="6786641" y="3033471"/>
            <a:ext cx="997034" cy="1162618"/>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Pros</a:t>
            </a:r>
          </a:p>
        </p:txBody>
      </p:sp>
      <p:sp>
        <p:nvSpPr>
          <p:cNvPr id="31" name="Rectangle 30">
            <a:extLst>
              <a:ext uri="{FF2B5EF4-FFF2-40B4-BE49-F238E27FC236}">
                <a16:creationId xmlns:a16="http://schemas.microsoft.com/office/drawing/2014/main" xmlns="" id="{5B60C7D7-F324-4CE9-A6C7-0C31C293C1AC}"/>
              </a:ext>
            </a:extLst>
          </p:cNvPr>
          <p:cNvSpPr/>
          <p:nvPr/>
        </p:nvSpPr>
        <p:spPr>
          <a:xfrm>
            <a:off x="517397" y="2332612"/>
            <a:ext cx="3641994"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Directeur Commercial</a:t>
            </a:r>
          </a:p>
        </p:txBody>
      </p:sp>
      <p:sp>
        <p:nvSpPr>
          <p:cNvPr id="32" name="Rectangle 31">
            <a:extLst>
              <a:ext uri="{FF2B5EF4-FFF2-40B4-BE49-F238E27FC236}">
                <a16:creationId xmlns:a16="http://schemas.microsoft.com/office/drawing/2014/main" xmlns="" id="{8A8CC64A-DF02-4508-892E-8DE92BD29B91}"/>
              </a:ext>
            </a:extLst>
          </p:cNvPr>
          <p:cNvSpPr/>
          <p:nvPr/>
        </p:nvSpPr>
        <p:spPr>
          <a:xfrm>
            <a:off x="517396" y="2864364"/>
            <a:ext cx="1775370"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DUC / DS</a:t>
            </a:r>
          </a:p>
        </p:txBody>
      </p:sp>
      <p:sp>
        <p:nvSpPr>
          <p:cNvPr id="33" name="Rectangle 32">
            <a:extLst>
              <a:ext uri="{FF2B5EF4-FFF2-40B4-BE49-F238E27FC236}">
                <a16:creationId xmlns:a16="http://schemas.microsoft.com/office/drawing/2014/main" xmlns="" id="{262CF97C-C0D3-494F-81D8-797430F736A5}"/>
              </a:ext>
            </a:extLst>
          </p:cNvPr>
          <p:cNvSpPr/>
          <p:nvPr/>
        </p:nvSpPr>
        <p:spPr>
          <a:xfrm>
            <a:off x="2393846" y="3396115"/>
            <a:ext cx="1765546"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fr-FR" sz="923" b="1" dirty="0">
                <a:solidFill>
                  <a:schemeClr val="bg1"/>
                </a:solidFill>
                <a:latin typeface="Century Gothic"/>
              </a:rPr>
              <a:t>DA</a:t>
            </a:r>
          </a:p>
        </p:txBody>
      </p:sp>
      <p:cxnSp>
        <p:nvCxnSpPr>
          <p:cNvPr id="34" name="Connecteur droit avec flèche 33">
            <a:extLst>
              <a:ext uri="{FF2B5EF4-FFF2-40B4-BE49-F238E27FC236}">
                <a16:creationId xmlns:a16="http://schemas.microsoft.com/office/drawing/2014/main" xmlns="" id="{44D628C5-B791-43E5-B99E-2A15991CC7E7}"/>
              </a:ext>
            </a:extLst>
          </p:cNvPr>
          <p:cNvCxnSpPr>
            <a:cxnSpLocks/>
            <a:stCxn id="33" idx="0"/>
          </p:cNvCxnSpPr>
          <p:nvPr/>
        </p:nvCxnSpPr>
        <p:spPr>
          <a:xfrm flipV="1">
            <a:off x="3276619" y="2670346"/>
            <a:ext cx="2666" cy="725769"/>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xmlns="" id="{F82C3288-B26A-4BC7-BA09-18E1C145EAA8}"/>
              </a:ext>
            </a:extLst>
          </p:cNvPr>
          <p:cNvSpPr/>
          <p:nvPr/>
        </p:nvSpPr>
        <p:spPr>
          <a:xfrm>
            <a:off x="525871" y="1800861"/>
            <a:ext cx="3633521"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Directeurs de Marchés</a:t>
            </a:r>
          </a:p>
        </p:txBody>
      </p:sp>
      <p:cxnSp>
        <p:nvCxnSpPr>
          <p:cNvPr id="37" name="Connecteur droit avec flèche 36">
            <a:extLst>
              <a:ext uri="{FF2B5EF4-FFF2-40B4-BE49-F238E27FC236}">
                <a16:creationId xmlns:a16="http://schemas.microsoft.com/office/drawing/2014/main" xmlns="" id="{9AF24E91-EE8E-4301-ACA4-92D72E6D116E}"/>
              </a:ext>
            </a:extLst>
          </p:cNvPr>
          <p:cNvCxnSpPr>
            <a:cxnSpLocks/>
            <a:stCxn id="31" idx="0"/>
            <a:endCxn id="36" idx="2"/>
          </p:cNvCxnSpPr>
          <p:nvPr/>
        </p:nvCxnSpPr>
        <p:spPr>
          <a:xfrm flipV="1">
            <a:off x="2338394" y="2138595"/>
            <a:ext cx="4238"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xmlns="" id="{497D573A-0D60-48B2-A0F9-FD713B7FA48E}"/>
              </a:ext>
            </a:extLst>
          </p:cNvPr>
          <p:cNvSpPr/>
          <p:nvPr/>
        </p:nvSpPr>
        <p:spPr>
          <a:xfrm>
            <a:off x="513010" y="3927867"/>
            <a:ext cx="1775370"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defTabSz="844083">
              <a:defRPr/>
            </a:pPr>
            <a:r>
              <a:rPr lang="fr-FR" sz="923" b="1" dirty="0">
                <a:solidFill>
                  <a:schemeClr val="bg1"/>
                </a:solidFill>
                <a:latin typeface="Century Gothic"/>
              </a:rPr>
              <a:t>GC </a:t>
            </a:r>
          </a:p>
          <a:p>
            <a:pPr algn="ctr" defTabSz="844083">
              <a:defRPr/>
            </a:pPr>
            <a:r>
              <a:rPr lang="fr-FR" sz="923" i="1" dirty="0">
                <a:solidFill>
                  <a:schemeClr val="bg1"/>
                </a:solidFill>
                <a:latin typeface="Century Gothic"/>
              </a:rPr>
              <a:t>A</a:t>
            </a:r>
            <a:r>
              <a:rPr lang="fr-FR" sz="923" i="1" dirty="0" err="1">
                <a:solidFill>
                  <a:schemeClr val="bg1"/>
                </a:solidFill>
                <a:latin typeface="Century Gothic"/>
              </a:rPr>
              <a:t>gence</a:t>
            </a:r>
            <a:r>
              <a:rPr lang="fr-FR" sz="923" i="1" dirty="0">
                <a:solidFill>
                  <a:schemeClr val="bg1"/>
                </a:solidFill>
                <a:latin typeface="Century Gothic"/>
              </a:rPr>
              <a:t> tête de secteur/UC</a:t>
            </a:r>
          </a:p>
        </p:txBody>
      </p:sp>
      <p:cxnSp>
        <p:nvCxnSpPr>
          <p:cNvPr id="39" name="Connecteur droit avec flèche 38">
            <a:extLst>
              <a:ext uri="{FF2B5EF4-FFF2-40B4-BE49-F238E27FC236}">
                <a16:creationId xmlns:a16="http://schemas.microsoft.com/office/drawing/2014/main" xmlns="" id="{60070002-73D5-4B03-B5DD-90B151A39B03}"/>
              </a:ext>
            </a:extLst>
          </p:cNvPr>
          <p:cNvCxnSpPr>
            <a:cxnSpLocks/>
            <a:stCxn id="32" idx="0"/>
          </p:cNvCxnSpPr>
          <p:nvPr/>
        </p:nvCxnSpPr>
        <p:spPr>
          <a:xfrm flipV="1">
            <a:off x="1405081" y="2670346"/>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xmlns="" id="{35359B3F-A355-4EC2-A5D4-785D6285E397}"/>
              </a:ext>
            </a:extLst>
          </p:cNvPr>
          <p:cNvCxnSpPr>
            <a:cxnSpLocks/>
            <a:stCxn id="42" idx="0"/>
            <a:endCxn id="33" idx="2"/>
          </p:cNvCxnSpPr>
          <p:nvPr/>
        </p:nvCxnSpPr>
        <p:spPr>
          <a:xfrm flipV="1">
            <a:off x="3276619" y="3733849"/>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xmlns="" id="{86CDFEF2-56CD-40E3-9F49-759D0BFB0383}"/>
              </a:ext>
            </a:extLst>
          </p:cNvPr>
          <p:cNvCxnSpPr>
            <a:cxnSpLocks/>
            <a:stCxn id="38" idx="0"/>
            <a:endCxn id="49" idx="2"/>
          </p:cNvCxnSpPr>
          <p:nvPr/>
        </p:nvCxnSpPr>
        <p:spPr>
          <a:xfrm flipH="1" flipV="1">
            <a:off x="1394086" y="3733849"/>
            <a:ext cx="6609"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xmlns="" id="{6CC37D51-210A-4D60-86C7-6CE66E711873}"/>
              </a:ext>
            </a:extLst>
          </p:cNvPr>
          <p:cNvSpPr/>
          <p:nvPr/>
        </p:nvSpPr>
        <p:spPr>
          <a:xfrm>
            <a:off x="2393847" y="3927867"/>
            <a:ext cx="1765545"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defTabSz="844083">
              <a:defRPr/>
            </a:pPr>
            <a:r>
              <a:rPr lang="fr-FR" sz="923" b="1" dirty="0">
                <a:solidFill>
                  <a:schemeClr val="bg1"/>
                </a:solidFill>
                <a:latin typeface="Century Gothic"/>
              </a:rPr>
              <a:t>GC </a:t>
            </a:r>
          </a:p>
          <a:p>
            <a:pPr algn="ctr" defTabSz="844083">
              <a:defRPr/>
            </a:pPr>
            <a:r>
              <a:rPr lang="fr-FR" sz="923" i="1" dirty="0">
                <a:solidFill>
                  <a:schemeClr val="bg1"/>
                </a:solidFill>
                <a:latin typeface="Century Gothic"/>
              </a:rPr>
              <a:t>A</a:t>
            </a:r>
            <a:r>
              <a:rPr lang="fr-FR" sz="923" i="1" dirty="0" err="1">
                <a:solidFill>
                  <a:schemeClr val="bg1"/>
                </a:solidFill>
                <a:latin typeface="Century Gothic"/>
              </a:rPr>
              <a:t>gence</a:t>
            </a:r>
            <a:endParaRPr lang="fr-FR" sz="923" i="1" dirty="0">
              <a:solidFill>
                <a:schemeClr val="bg1"/>
              </a:solidFill>
              <a:latin typeface="Century Gothic"/>
            </a:endParaRPr>
          </a:p>
        </p:txBody>
      </p:sp>
      <p:sp>
        <p:nvSpPr>
          <p:cNvPr id="43" name="ZoneTexte 42">
            <a:extLst>
              <a:ext uri="{FF2B5EF4-FFF2-40B4-BE49-F238E27FC236}">
                <a16:creationId xmlns:a16="http://schemas.microsoft.com/office/drawing/2014/main" xmlns="" id="{0E41D0D8-E527-431D-B221-D0FAC61DCCB5}"/>
              </a:ext>
            </a:extLst>
          </p:cNvPr>
          <p:cNvSpPr txBox="1"/>
          <p:nvPr/>
        </p:nvSpPr>
        <p:spPr>
          <a:xfrm>
            <a:off x="2366767" y="2098000"/>
            <a:ext cx="1400931" cy="265876"/>
          </a:xfrm>
          <a:prstGeom prst="rect">
            <a:avLst/>
          </a:prstGeom>
        </p:spPr>
        <p:txBody>
          <a:bodyPr vert="horz" wrap="square" lIns="84406" tIns="42203" rIns="84406" bIns="42203" rtlCol="0" anchor="ctr" anchorCtr="0">
            <a:noAutofit/>
          </a:bodyPr>
          <a:lstStyle/>
          <a:p>
            <a:pPr>
              <a:lnSpc>
                <a:spcPts val="1108"/>
              </a:lnSpc>
            </a:pPr>
            <a:r>
              <a:rPr lang="fr-FR" sz="831" i="1" dirty="0">
                <a:solidFill>
                  <a:schemeClr val="tx1">
                    <a:lumMod val="65000"/>
                    <a:lumOff val="35000"/>
                  </a:schemeClr>
                </a:solidFill>
                <a:latin typeface="+mj-lt"/>
              </a:rPr>
              <a:t>A titre exceptionnel</a:t>
            </a:r>
          </a:p>
        </p:txBody>
      </p:sp>
      <p:sp>
        <p:nvSpPr>
          <p:cNvPr id="44" name="Rectangle 43">
            <a:extLst>
              <a:ext uri="{FF2B5EF4-FFF2-40B4-BE49-F238E27FC236}">
                <a16:creationId xmlns:a16="http://schemas.microsoft.com/office/drawing/2014/main" xmlns="" id="{8313EE31-F08C-4A8B-94C4-CD40A3A012FD}"/>
              </a:ext>
            </a:extLst>
          </p:cNvPr>
          <p:cNvSpPr/>
          <p:nvPr/>
        </p:nvSpPr>
        <p:spPr>
          <a:xfrm>
            <a:off x="474373" y="4991369"/>
            <a:ext cx="1163077" cy="1111684"/>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r>
              <a:rPr lang="fr-FR" sz="1108" b="1" dirty="0">
                <a:solidFill>
                  <a:prstClr val="white"/>
                </a:solidFill>
                <a:latin typeface="Century Gothic"/>
              </a:rPr>
              <a:t>Bénéfices</a:t>
            </a:r>
          </a:p>
        </p:txBody>
      </p:sp>
      <p:sp>
        <p:nvSpPr>
          <p:cNvPr id="45" name="ZoneTexte 44">
            <a:extLst>
              <a:ext uri="{FF2B5EF4-FFF2-40B4-BE49-F238E27FC236}">
                <a16:creationId xmlns:a16="http://schemas.microsoft.com/office/drawing/2014/main" xmlns="" id="{39C351B4-5A6E-40CA-87F1-6451DA40F96F}"/>
              </a:ext>
            </a:extLst>
          </p:cNvPr>
          <p:cNvSpPr txBox="1"/>
          <p:nvPr/>
        </p:nvSpPr>
        <p:spPr>
          <a:xfrm>
            <a:off x="1637450" y="4991370"/>
            <a:ext cx="6923327" cy="1111091"/>
          </a:xfrm>
          <a:prstGeom prst="rect">
            <a:avLst/>
          </a:prstGeom>
          <a:ln w="19050">
            <a:noFill/>
          </a:ln>
        </p:spPr>
        <p:txBody>
          <a:bodyPr vert="horz" wrap="square" lIns="84406" tIns="42203" rIns="84406" bIns="42203" rtlCol="0" anchor="ctr" anchorCtr="0">
            <a:noAutofit/>
          </a:bodyPr>
          <a:lstStyle/>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Développer l’activité commerciale en :</a:t>
            </a:r>
          </a:p>
          <a:p>
            <a:pPr marL="326789" indent="-164127">
              <a:spcBef>
                <a:spcPts val="554"/>
              </a:spcBef>
              <a:buFont typeface="Century Gothic" panose="020B0502020202020204" pitchFamily="34" charset="0"/>
              <a:buChar char="–"/>
              <a:defRPr/>
            </a:pPr>
            <a:r>
              <a:rPr lang="fr-FR" sz="1108" i="1" dirty="0">
                <a:solidFill>
                  <a:schemeClr val="accent1"/>
                </a:solidFill>
                <a:latin typeface="Century Gothic"/>
              </a:rPr>
              <a:t>Donnant de l’autonomie</a:t>
            </a:r>
          </a:p>
          <a:p>
            <a:pPr marL="326789" indent="-164127">
              <a:spcBef>
                <a:spcPts val="554"/>
              </a:spcBef>
              <a:buFont typeface="Century Gothic" panose="020B0502020202020204" pitchFamily="34" charset="0"/>
              <a:buChar char="–"/>
              <a:defRPr/>
            </a:pPr>
            <a:r>
              <a:rPr lang="fr-FR" sz="1108" i="1" dirty="0">
                <a:solidFill>
                  <a:schemeClr val="accent1"/>
                </a:solidFill>
                <a:latin typeface="Century Gothic"/>
              </a:rPr>
              <a:t>Favorisant la réactivité</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Responsabiliser les acteurs notamment dans la gestion du PNB de l’agence</a:t>
            </a:r>
          </a:p>
        </p:txBody>
      </p:sp>
      <p:sp>
        <p:nvSpPr>
          <p:cNvPr id="46" name="Rectangle 45">
            <a:extLst>
              <a:ext uri="{FF2B5EF4-FFF2-40B4-BE49-F238E27FC236}">
                <a16:creationId xmlns:a16="http://schemas.microsoft.com/office/drawing/2014/main" xmlns="" id="{4B1922C1-F0C2-4883-92CF-4F924BBEC85F}"/>
              </a:ext>
            </a:extLst>
          </p:cNvPr>
          <p:cNvSpPr/>
          <p:nvPr/>
        </p:nvSpPr>
        <p:spPr>
          <a:xfrm>
            <a:off x="451340" y="1313719"/>
            <a:ext cx="3832807" cy="336079"/>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Une structure de dérogation avec 5 niveaux</a:t>
            </a:r>
          </a:p>
        </p:txBody>
      </p:sp>
      <p:sp>
        <p:nvSpPr>
          <p:cNvPr id="47" name="Rectangle 46">
            <a:extLst>
              <a:ext uri="{FF2B5EF4-FFF2-40B4-BE49-F238E27FC236}">
                <a16:creationId xmlns:a16="http://schemas.microsoft.com/office/drawing/2014/main" xmlns="" id="{2B0477DB-6180-4D85-8E87-5DFF35CCBA99}"/>
              </a:ext>
            </a:extLst>
          </p:cNvPr>
          <p:cNvSpPr/>
          <p:nvPr/>
        </p:nvSpPr>
        <p:spPr>
          <a:xfrm>
            <a:off x="4571313" y="1313719"/>
            <a:ext cx="3832807" cy="336079"/>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Plusieurs types de supports sont intégrés</a:t>
            </a:r>
          </a:p>
        </p:txBody>
      </p:sp>
      <p:pic>
        <p:nvPicPr>
          <p:cNvPr id="48" name="Image 47">
            <a:extLst>
              <a:ext uri="{FF2B5EF4-FFF2-40B4-BE49-F238E27FC236}">
                <a16:creationId xmlns:a16="http://schemas.microsoft.com/office/drawing/2014/main" xmlns="" id="{BD0615B9-9775-414B-824A-1DC9EE897EBB}"/>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64897" y="5038904"/>
            <a:ext cx="573941" cy="573941"/>
          </a:xfrm>
          <a:prstGeom prst="rect">
            <a:avLst/>
          </a:prstGeom>
        </p:spPr>
      </p:pic>
      <p:sp>
        <p:nvSpPr>
          <p:cNvPr id="49" name="Rectangle 48">
            <a:extLst>
              <a:ext uri="{FF2B5EF4-FFF2-40B4-BE49-F238E27FC236}">
                <a16:creationId xmlns:a16="http://schemas.microsoft.com/office/drawing/2014/main" xmlns="" id="{938ED222-3E01-4388-94B2-537DEDE0044E}"/>
              </a:ext>
            </a:extLst>
          </p:cNvPr>
          <p:cNvSpPr/>
          <p:nvPr/>
        </p:nvSpPr>
        <p:spPr>
          <a:xfrm>
            <a:off x="511313" y="3396115"/>
            <a:ext cx="1765546"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844083"/>
            <a:r>
              <a:rPr lang="fr-FR" sz="923" b="1" dirty="0">
                <a:solidFill>
                  <a:schemeClr val="bg1"/>
                </a:solidFill>
                <a:latin typeface="Century Gothic"/>
              </a:rPr>
              <a:t>DAA / ADS </a:t>
            </a:r>
          </a:p>
          <a:p>
            <a:pPr algn="ctr" defTabSz="844083"/>
            <a:r>
              <a:rPr lang="fr-FR" sz="923" i="1" dirty="0">
                <a:solidFill>
                  <a:schemeClr val="bg1"/>
                </a:solidFill>
                <a:latin typeface="Century Gothic"/>
              </a:rPr>
              <a:t>Agence tête de secteur / UC</a:t>
            </a:r>
          </a:p>
        </p:txBody>
      </p:sp>
      <p:cxnSp>
        <p:nvCxnSpPr>
          <p:cNvPr id="50" name="Connecteur droit avec flèche 49">
            <a:extLst>
              <a:ext uri="{FF2B5EF4-FFF2-40B4-BE49-F238E27FC236}">
                <a16:creationId xmlns:a16="http://schemas.microsoft.com/office/drawing/2014/main" xmlns="" id="{43474865-CBC7-46FE-845B-B784B3BB3139}"/>
              </a:ext>
            </a:extLst>
          </p:cNvPr>
          <p:cNvCxnSpPr>
            <a:cxnSpLocks/>
          </p:cNvCxnSpPr>
          <p:nvPr/>
        </p:nvCxnSpPr>
        <p:spPr>
          <a:xfrm flipV="1">
            <a:off x="1405081" y="3202097"/>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482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1CCEA9-B8B1-4C0D-A3FE-6E8D1EAB0FB1}"/>
              </a:ext>
            </a:extLst>
          </p:cNvPr>
          <p:cNvSpPr>
            <a:spLocks noGrp="1"/>
          </p:cNvSpPr>
          <p:nvPr>
            <p:ph type="title"/>
          </p:nvPr>
        </p:nvSpPr>
        <p:spPr/>
        <p:txBody>
          <a:bodyPr/>
          <a:lstStyle/>
          <a:p>
            <a:r>
              <a:rPr lang="fr-FR" dirty="0"/>
              <a:t>L’outil « Rubrique des Commerciaux » sera déployé en CEA pour faciliter et simplifier la communication avec le Réseau</a:t>
            </a:r>
          </a:p>
        </p:txBody>
      </p:sp>
      <p:sp>
        <p:nvSpPr>
          <p:cNvPr id="6" name="Rectangle 5">
            <a:extLst>
              <a:ext uri="{FF2B5EF4-FFF2-40B4-BE49-F238E27FC236}">
                <a16:creationId xmlns:a16="http://schemas.microsoft.com/office/drawing/2014/main" xmlns="" id="{78FE9CBC-1B4B-44D3-A1C2-EC558B096BD2}"/>
              </a:ext>
            </a:extLst>
          </p:cNvPr>
          <p:cNvSpPr/>
          <p:nvPr/>
        </p:nvSpPr>
        <p:spPr>
          <a:xfrm>
            <a:off x="451338" y="1302728"/>
            <a:ext cx="1047954" cy="696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lang="fr-FR" sz="969" b="1" dirty="0">
              <a:solidFill>
                <a:prstClr val="white"/>
              </a:solidFill>
              <a:latin typeface="Century Gothic"/>
            </a:endParaRPr>
          </a:p>
          <a:p>
            <a:pPr algn="ctr" defTabSz="844083">
              <a:defRPr/>
            </a:pPr>
            <a:endParaRPr lang="fr-FR" sz="969" b="1" dirty="0">
              <a:solidFill>
                <a:prstClr val="white"/>
              </a:solidFill>
              <a:latin typeface="Century Gothic"/>
            </a:endParaRPr>
          </a:p>
          <a:p>
            <a:pPr algn="ctr" defTabSz="844083">
              <a:defRPr/>
            </a:pPr>
            <a:endParaRPr lang="fr-FR" sz="969" b="1" dirty="0">
              <a:solidFill>
                <a:prstClr val="white"/>
              </a:solidFill>
              <a:latin typeface="Century Gothic"/>
            </a:endParaRPr>
          </a:p>
          <a:p>
            <a:pPr algn="ctr" defTabSz="844083">
              <a:defRPr/>
            </a:pPr>
            <a:r>
              <a:rPr lang="fr-FR" sz="969" b="1" dirty="0">
                <a:solidFill>
                  <a:prstClr val="white"/>
                </a:solidFill>
                <a:latin typeface="Century Gothic"/>
              </a:rPr>
              <a:t>L</a:t>
            </a:r>
            <a:r>
              <a:rPr lang="fr-FR" sz="969" b="1" dirty="0" err="1">
                <a:solidFill>
                  <a:prstClr val="white"/>
                </a:solidFill>
                <a:latin typeface="Century Gothic"/>
              </a:rPr>
              <a:t>ecture</a:t>
            </a:r>
            <a:r>
              <a:rPr lang="fr-FR" sz="969" b="1" dirty="0">
                <a:solidFill>
                  <a:prstClr val="white"/>
                </a:solidFill>
                <a:latin typeface="Century Gothic"/>
              </a:rPr>
              <a:t> simple</a:t>
            </a:r>
          </a:p>
        </p:txBody>
      </p:sp>
      <p:sp>
        <p:nvSpPr>
          <p:cNvPr id="10" name="ZoneTexte 9">
            <a:extLst>
              <a:ext uri="{FF2B5EF4-FFF2-40B4-BE49-F238E27FC236}">
                <a16:creationId xmlns:a16="http://schemas.microsoft.com/office/drawing/2014/main" xmlns="" id="{D0DB0CDF-6C65-46B1-848F-BAD485443F81}"/>
              </a:ext>
            </a:extLst>
          </p:cNvPr>
          <p:cNvSpPr txBox="1"/>
          <p:nvPr/>
        </p:nvSpPr>
        <p:spPr>
          <a:xfrm>
            <a:off x="1499289" y="1302728"/>
            <a:ext cx="7326722" cy="714811"/>
          </a:xfrm>
          <a:prstGeom prst="rect">
            <a:avLst/>
          </a:prstGeom>
          <a:noFill/>
        </p:spPr>
        <p:txBody>
          <a:bodyPr wrap="square" rtlCol="0">
            <a:spAutoFit/>
          </a:bodyPr>
          <a:lstStyle/>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page d’accueil qui permet en un coup d’œil de voir les actualités et d’accéder aux principales rubriques </a:t>
            </a:r>
          </a:p>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organisation par marché : Part, Pros, GP, Partenariats, Personnes Protégées, Associations de Proximité…</a:t>
            </a:r>
          </a:p>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recherche facilitée par un moteur de recherche plus efficace</a:t>
            </a:r>
          </a:p>
        </p:txBody>
      </p:sp>
      <p:pic>
        <p:nvPicPr>
          <p:cNvPr id="13" name="Image 12">
            <a:extLst>
              <a:ext uri="{FF2B5EF4-FFF2-40B4-BE49-F238E27FC236}">
                <a16:creationId xmlns:a16="http://schemas.microsoft.com/office/drawing/2014/main" xmlns="" id="{CE0528F2-8E90-4D51-B722-65C18C2139B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22171" y="1125543"/>
            <a:ext cx="906285" cy="906285"/>
          </a:xfrm>
          <a:prstGeom prst="rect">
            <a:avLst/>
          </a:prstGeom>
        </p:spPr>
      </p:pic>
      <p:sp>
        <p:nvSpPr>
          <p:cNvPr id="16" name="Rectangle 15">
            <a:extLst>
              <a:ext uri="{FF2B5EF4-FFF2-40B4-BE49-F238E27FC236}">
                <a16:creationId xmlns:a16="http://schemas.microsoft.com/office/drawing/2014/main" xmlns="" id="{65806D45-3CD7-46AA-9AEF-D08F85E1DCF8}"/>
              </a:ext>
            </a:extLst>
          </p:cNvPr>
          <p:cNvSpPr/>
          <p:nvPr/>
        </p:nvSpPr>
        <p:spPr>
          <a:xfrm>
            <a:off x="6566068" y="2228550"/>
            <a:ext cx="2459350" cy="573942"/>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Bénéfices</a:t>
            </a:r>
          </a:p>
        </p:txBody>
      </p:sp>
      <p:pic>
        <p:nvPicPr>
          <p:cNvPr id="17" name="Image 16">
            <a:extLst>
              <a:ext uri="{FF2B5EF4-FFF2-40B4-BE49-F238E27FC236}">
                <a16:creationId xmlns:a16="http://schemas.microsoft.com/office/drawing/2014/main" xmlns="" id="{9C9CB0E7-CAC6-4818-A44E-72AE3FFCC62C}"/>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702637" y="2219249"/>
            <a:ext cx="573941" cy="573941"/>
          </a:xfrm>
          <a:prstGeom prst="rect">
            <a:avLst/>
          </a:prstGeom>
        </p:spPr>
      </p:pic>
      <p:sp>
        <p:nvSpPr>
          <p:cNvPr id="18" name="ZoneTexte 17">
            <a:extLst>
              <a:ext uri="{FF2B5EF4-FFF2-40B4-BE49-F238E27FC236}">
                <a16:creationId xmlns:a16="http://schemas.microsoft.com/office/drawing/2014/main" xmlns="" id="{3F3937A5-5153-4545-A79B-B1ECCB74D0D6}"/>
              </a:ext>
            </a:extLst>
          </p:cNvPr>
          <p:cNvSpPr txBox="1"/>
          <p:nvPr/>
        </p:nvSpPr>
        <p:spPr>
          <a:xfrm>
            <a:off x="6566068" y="2811794"/>
            <a:ext cx="2459350" cy="3342433"/>
          </a:xfrm>
          <a:prstGeom prst="rect">
            <a:avLst/>
          </a:prstGeom>
          <a:ln w="19050">
            <a:noFill/>
          </a:ln>
        </p:spPr>
        <p:txBody>
          <a:bodyPr vert="horz" wrap="square" lIns="84406" tIns="99692" rIns="84406" bIns="42203" rtlCol="0" anchor="t" anchorCtr="0">
            <a:noAutofit/>
          </a:bodyPr>
          <a:lstStyle/>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Lecture fluide et intuitive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La disponibilité des informations dans un seul outil et à la demande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Un moteur de recherche efficace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Des accès rapides et des raccourcis</a:t>
            </a:r>
          </a:p>
          <a:p>
            <a:pPr>
              <a:spcBef>
                <a:spcPts val="554"/>
              </a:spcBef>
              <a:defRPr/>
            </a:pPr>
            <a:endParaRPr lang="fr-FR" sz="1108" b="1" dirty="0">
              <a:solidFill>
                <a:schemeClr val="accent1"/>
              </a:solidFill>
              <a:latin typeface="Century Gothic"/>
            </a:endParaRPr>
          </a:p>
        </p:txBody>
      </p:sp>
      <p:pic>
        <p:nvPicPr>
          <p:cNvPr id="23" name="Image 22">
            <a:extLst>
              <a:ext uri="{FF2B5EF4-FFF2-40B4-BE49-F238E27FC236}">
                <a16:creationId xmlns:a16="http://schemas.microsoft.com/office/drawing/2014/main" xmlns="" id="{B991ABED-6BFA-451D-A221-AA670556B7E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32881" y="5779289"/>
            <a:ext cx="381548" cy="413342"/>
          </a:xfrm>
          <a:prstGeom prst="rect">
            <a:avLst/>
          </a:prstGeom>
        </p:spPr>
      </p:pic>
      <p:sp>
        <p:nvSpPr>
          <p:cNvPr id="24" name="ZoneTexte 23">
            <a:extLst>
              <a:ext uri="{FF2B5EF4-FFF2-40B4-BE49-F238E27FC236}">
                <a16:creationId xmlns:a16="http://schemas.microsoft.com/office/drawing/2014/main" xmlns="" id="{2A9566C4-EFD6-40C4-A8B2-6B1D211DF6EA}"/>
              </a:ext>
            </a:extLst>
          </p:cNvPr>
          <p:cNvSpPr txBox="1"/>
          <p:nvPr/>
        </p:nvSpPr>
        <p:spPr>
          <a:xfrm>
            <a:off x="1483977" y="5815322"/>
            <a:ext cx="5706102" cy="399546"/>
          </a:xfrm>
          <a:prstGeom prst="rect">
            <a:avLst/>
          </a:prstGeom>
        </p:spPr>
        <p:txBody>
          <a:bodyPr vert="horz" wrap="square" lIns="84406" tIns="42203" rIns="84406" bIns="42203" rtlCol="0" anchor="ctr" anchorCtr="0">
            <a:noAutofit/>
          </a:bodyPr>
          <a:lstStyle/>
          <a:p>
            <a:pPr defTabSz="1178943">
              <a:lnSpc>
                <a:spcPts val="1108"/>
              </a:lnSpc>
            </a:pPr>
            <a:r>
              <a:rPr lang="fr-FR" sz="1108" b="1" dirty="0">
                <a:solidFill>
                  <a:prstClr val="black">
                    <a:lumMod val="65000"/>
                    <a:lumOff val="35000"/>
                  </a:prstClr>
                </a:solidFill>
                <a:latin typeface="Century Gothic"/>
              </a:rPr>
              <a:t>Pour l’Alsace, </a:t>
            </a:r>
            <a:r>
              <a:rPr lang="fr-FR" sz="1108" b="1" dirty="0" err="1">
                <a:solidFill>
                  <a:prstClr val="black">
                    <a:lumMod val="65000"/>
                    <a:lumOff val="35000"/>
                  </a:prstClr>
                </a:solidFill>
                <a:latin typeface="Century Gothic"/>
              </a:rPr>
              <a:t>EasyDoc</a:t>
            </a:r>
            <a:r>
              <a:rPr lang="fr-FR" sz="1108" b="1" dirty="0">
                <a:solidFill>
                  <a:prstClr val="black">
                    <a:lumMod val="65000"/>
                    <a:lumOff val="35000"/>
                  </a:prstClr>
                </a:solidFill>
                <a:latin typeface="Century Gothic"/>
              </a:rPr>
              <a:t> restera accessible depuis la rubrique des commerciaux</a:t>
            </a:r>
          </a:p>
        </p:txBody>
      </p:sp>
      <p:pic>
        <p:nvPicPr>
          <p:cNvPr id="3" name="Image 2">
            <a:extLst>
              <a:ext uri="{FF2B5EF4-FFF2-40B4-BE49-F238E27FC236}">
                <a16:creationId xmlns:a16="http://schemas.microsoft.com/office/drawing/2014/main" xmlns="" id="{AA15CFFC-F3D7-4D9C-83D4-25CF3E842730}"/>
              </a:ext>
            </a:extLst>
          </p:cNvPr>
          <p:cNvPicPr>
            <a:picLocks noChangeAspect="1"/>
          </p:cNvPicPr>
          <p:nvPr/>
        </p:nvPicPr>
        <p:blipFill rotWithShape="1">
          <a:blip r:embed="rId6"/>
          <a:srcRect l="23537" t="11510" r="21369" b="24153"/>
          <a:stretch/>
        </p:blipFill>
        <p:spPr>
          <a:xfrm>
            <a:off x="577790" y="2078763"/>
            <a:ext cx="5534393" cy="3635298"/>
          </a:xfrm>
          <a:prstGeom prst="rect">
            <a:avLst/>
          </a:prstGeom>
        </p:spPr>
      </p:pic>
      <p:sp>
        <p:nvSpPr>
          <p:cNvPr id="22" name="Forme libre 4">
            <a:extLst>
              <a:ext uri="{FF2B5EF4-FFF2-40B4-BE49-F238E27FC236}">
                <a16:creationId xmlns:a16="http://schemas.microsoft.com/office/drawing/2014/main" xmlns="" id="{46C5FEFA-EFA4-4D2B-9429-A66CD996EDC3}"/>
              </a:ext>
            </a:extLst>
          </p:cNvPr>
          <p:cNvSpPr/>
          <p:nvPr/>
        </p:nvSpPr>
        <p:spPr>
          <a:xfrm>
            <a:off x="2994410" y="5517698"/>
            <a:ext cx="1378184" cy="413342"/>
          </a:xfrm>
          <a:custGeom>
            <a:avLst/>
            <a:gdLst>
              <a:gd name="connsiteX0" fmla="*/ 0 w 1034143"/>
              <a:gd name="connsiteY0" fmla="*/ 511629 h 511629"/>
              <a:gd name="connsiteX1" fmla="*/ 185057 w 1034143"/>
              <a:gd name="connsiteY1" fmla="*/ 43543 h 511629"/>
              <a:gd name="connsiteX2" fmla="*/ 664028 w 1034143"/>
              <a:gd name="connsiteY2" fmla="*/ 76200 h 511629"/>
              <a:gd name="connsiteX3" fmla="*/ 1034143 w 1034143"/>
              <a:gd name="connsiteY3" fmla="*/ 0 h 511629"/>
            </a:gdLst>
            <a:ahLst/>
            <a:cxnLst>
              <a:cxn ang="0">
                <a:pos x="connsiteX0" y="connsiteY0"/>
              </a:cxn>
              <a:cxn ang="0">
                <a:pos x="connsiteX1" y="connsiteY1"/>
              </a:cxn>
              <a:cxn ang="0">
                <a:pos x="connsiteX2" y="connsiteY2"/>
              </a:cxn>
              <a:cxn ang="0">
                <a:pos x="connsiteX3" y="connsiteY3"/>
              </a:cxn>
            </a:cxnLst>
            <a:rect l="l" t="t" r="r" b="b"/>
            <a:pathLst>
              <a:path w="1034143" h="511629">
                <a:moveTo>
                  <a:pt x="0" y="511629"/>
                </a:moveTo>
                <a:cubicBezTo>
                  <a:pt x="37193" y="313871"/>
                  <a:pt x="74386" y="116114"/>
                  <a:pt x="185057" y="43543"/>
                </a:cubicBezTo>
                <a:cubicBezTo>
                  <a:pt x="295728" y="-29028"/>
                  <a:pt x="522514" y="83457"/>
                  <a:pt x="664028" y="76200"/>
                </a:cubicBezTo>
                <a:cubicBezTo>
                  <a:pt x="805542" y="68943"/>
                  <a:pt x="919842" y="34471"/>
                  <a:pt x="1034143" y="0"/>
                </a:cubicBezTo>
              </a:path>
            </a:pathLst>
          </a:custGeom>
          <a:noFill/>
          <a:ln w="12700">
            <a:prstDash val="sysDash"/>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62"/>
          </a:p>
        </p:txBody>
      </p:sp>
    </p:spTree>
    <p:extLst>
      <p:ext uri="{BB962C8B-B14F-4D97-AF65-F5344CB8AC3E}">
        <p14:creationId xmlns:p14="http://schemas.microsoft.com/office/powerpoint/2010/main" val="2909380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228802A2-78FA-4DCD-AFBA-C7582EBC59B9}"/>
              </a:ext>
            </a:extLst>
          </p:cNvPr>
          <p:cNvSpPr/>
          <p:nvPr/>
        </p:nvSpPr>
        <p:spPr>
          <a:xfrm>
            <a:off x="3365597" y="2248433"/>
            <a:ext cx="1700920" cy="407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6191"/>
            <a:r>
              <a:rPr lang="fr-FR" sz="1108" b="1" dirty="0">
                <a:solidFill>
                  <a:schemeClr val="tx1">
                    <a:lumMod val="65000"/>
                    <a:lumOff val="35000"/>
                  </a:schemeClr>
                </a:solidFill>
                <a:latin typeface="+mj-lt"/>
              </a:rPr>
              <a:t>Envoi automatique 1</a:t>
            </a:r>
            <a:r>
              <a:rPr lang="fr-FR" sz="1108" b="1" baseline="30000" dirty="0">
                <a:solidFill>
                  <a:schemeClr val="tx1">
                    <a:lumMod val="65000"/>
                    <a:lumOff val="35000"/>
                  </a:schemeClr>
                </a:solidFill>
                <a:latin typeface="+mj-lt"/>
              </a:rPr>
              <a:t>ère</a:t>
            </a:r>
            <a:r>
              <a:rPr lang="fr-FR" sz="1108" b="1" dirty="0">
                <a:solidFill>
                  <a:schemeClr val="tx1">
                    <a:lumMod val="65000"/>
                    <a:lumOff val="35000"/>
                  </a:schemeClr>
                </a:solidFill>
                <a:latin typeface="+mj-lt"/>
              </a:rPr>
              <a:t> lettre </a:t>
            </a:r>
            <a:r>
              <a:rPr lang="fr-FR" sz="1108" dirty="0">
                <a:solidFill>
                  <a:schemeClr val="tx1">
                    <a:lumMod val="65000"/>
                    <a:lumOff val="35000"/>
                  </a:schemeClr>
                </a:solidFill>
                <a:latin typeface="+mj-lt"/>
              </a:rPr>
              <a:t>(J+5)</a:t>
            </a:r>
          </a:p>
        </p:txBody>
      </p:sp>
      <p:sp>
        <p:nvSpPr>
          <p:cNvPr id="19" name="Rectangle 18">
            <a:extLst>
              <a:ext uri="{FF2B5EF4-FFF2-40B4-BE49-F238E27FC236}">
                <a16:creationId xmlns:a16="http://schemas.microsoft.com/office/drawing/2014/main" xmlns="" id="{AFB65E97-AD50-4863-8D40-13B199515D7C}"/>
              </a:ext>
            </a:extLst>
          </p:cNvPr>
          <p:cNvSpPr/>
          <p:nvPr/>
        </p:nvSpPr>
        <p:spPr>
          <a:xfrm>
            <a:off x="3076965" y="2641790"/>
            <a:ext cx="531751" cy="209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rtlCol="0" anchor="ctr"/>
          <a:lstStyle/>
          <a:p>
            <a:pPr algn="ctr"/>
            <a:r>
              <a:rPr lang="fr-FR" sz="1108" b="1" dirty="0">
                <a:solidFill>
                  <a:srgbClr val="FF0000"/>
                </a:solidFill>
                <a:latin typeface="+mj-lt"/>
              </a:rPr>
              <a:t>10,5 €</a:t>
            </a:r>
          </a:p>
        </p:txBody>
      </p:sp>
      <p:grpSp>
        <p:nvGrpSpPr>
          <p:cNvPr id="66" name="Groupe 65">
            <a:extLst>
              <a:ext uri="{FF2B5EF4-FFF2-40B4-BE49-F238E27FC236}">
                <a16:creationId xmlns:a16="http://schemas.microsoft.com/office/drawing/2014/main" xmlns="" id="{DC58314D-96F1-4B61-B40E-AF1A09863607}"/>
              </a:ext>
            </a:extLst>
          </p:cNvPr>
          <p:cNvGrpSpPr/>
          <p:nvPr/>
        </p:nvGrpSpPr>
        <p:grpSpPr>
          <a:xfrm>
            <a:off x="3209918" y="2885686"/>
            <a:ext cx="265846" cy="1340942"/>
            <a:chOff x="342109" y="2071754"/>
            <a:chExt cx="288000" cy="1588730"/>
          </a:xfrm>
          <a:solidFill>
            <a:schemeClr val="tx1">
              <a:lumMod val="65000"/>
              <a:lumOff val="35000"/>
            </a:schemeClr>
          </a:solidFill>
        </p:grpSpPr>
        <p:cxnSp>
          <p:nvCxnSpPr>
            <p:cNvPr id="67" name="Connecteur droit 66">
              <a:extLst>
                <a:ext uri="{FF2B5EF4-FFF2-40B4-BE49-F238E27FC236}">
                  <a16:creationId xmlns:a16="http://schemas.microsoft.com/office/drawing/2014/main" xmlns="" id="{513FBE44-ABF8-42BC-8471-9649957896E7}"/>
                </a:ext>
              </a:extLst>
            </p:cNvPr>
            <p:cNvCxnSpPr>
              <a:cxnSpLocks/>
            </p:cNvCxnSpPr>
            <p:nvPr/>
          </p:nvCxnSpPr>
          <p:spPr>
            <a:xfrm>
              <a:off x="486109" y="2218266"/>
              <a:ext cx="0" cy="1442218"/>
            </a:xfrm>
            <a:prstGeom prst="line">
              <a:avLst/>
            </a:prstGeom>
            <a:grpFill/>
            <a:ln w="28575">
              <a:solidFill>
                <a:schemeClr val="bg1">
                  <a:lumMod val="65000"/>
                </a:schemeClr>
              </a:solidFill>
              <a:headEnd type="none"/>
            </a:ln>
          </p:spPr>
          <p:style>
            <a:lnRef idx="1">
              <a:schemeClr val="accent1"/>
            </a:lnRef>
            <a:fillRef idx="0">
              <a:schemeClr val="accent1"/>
            </a:fillRef>
            <a:effectRef idx="0">
              <a:schemeClr val="accent1"/>
            </a:effectRef>
            <a:fontRef idx="minor">
              <a:schemeClr val="tx1"/>
            </a:fontRef>
          </p:style>
        </p:cxnSp>
        <p:sp>
          <p:nvSpPr>
            <p:cNvPr id="68" name="Triangle isocèle 67">
              <a:extLst>
                <a:ext uri="{FF2B5EF4-FFF2-40B4-BE49-F238E27FC236}">
                  <a16:creationId xmlns:a16="http://schemas.microsoft.com/office/drawing/2014/main" xmlns="" id="{BE7B5758-41DC-4C6B-98ED-FC47EEB2C534}"/>
                </a:ext>
              </a:extLst>
            </p:cNvPr>
            <p:cNvSpPr/>
            <p:nvPr/>
          </p:nvSpPr>
          <p:spPr>
            <a:xfrm flipV="1">
              <a:off x="342109" y="2071754"/>
              <a:ext cx="288000" cy="216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46" dirty="0">
                <a:latin typeface="+mj-lt"/>
              </a:endParaRPr>
            </a:p>
          </p:txBody>
        </p:sp>
      </p:grpSp>
      <p:sp>
        <p:nvSpPr>
          <p:cNvPr id="65" name="Rectangle 64">
            <a:extLst>
              <a:ext uri="{FF2B5EF4-FFF2-40B4-BE49-F238E27FC236}">
                <a16:creationId xmlns:a16="http://schemas.microsoft.com/office/drawing/2014/main" xmlns="" id="{44E098B5-539F-4128-8B56-88B4D5699209}"/>
              </a:ext>
            </a:extLst>
          </p:cNvPr>
          <p:cNvSpPr/>
          <p:nvPr/>
        </p:nvSpPr>
        <p:spPr>
          <a:xfrm>
            <a:off x="353528" y="4064347"/>
            <a:ext cx="1796591" cy="2695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fr-FR" sz="969" b="1" dirty="0">
                <a:solidFill>
                  <a:schemeClr val="tx1">
                    <a:lumMod val="65000"/>
                    <a:lumOff val="35000"/>
                  </a:schemeClr>
                </a:solidFill>
                <a:latin typeface="+mj-lt"/>
              </a:rPr>
              <a:t>Entrée en RPM</a:t>
            </a:r>
          </a:p>
        </p:txBody>
      </p:sp>
      <p:sp>
        <p:nvSpPr>
          <p:cNvPr id="4" name="Flèche : pentagone 3">
            <a:extLst>
              <a:ext uri="{FF2B5EF4-FFF2-40B4-BE49-F238E27FC236}">
                <a16:creationId xmlns:a16="http://schemas.microsoft.com/office/drawing/2014/main" xmlns="" id="{855FD5CA-84F2-47EA-A67E-4CF8418A0D44}"/>
              </a:ext>
            </a:extLst>
          </p:cNvPr>
          <p:cNvSpPr/>
          <p:nvPr/>
        </p:nvSpPr>
        <p:spPr>
          <a:xfrm>
            <a:off x="1587856" y="3775371"/>
            <a:ext cx="1692023" cy="21326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5 jours</a:t>
            </a:r>
          </a:p>
        </p:txBody>
      </p:sp>
      <p:pic>
        <p:nvPicPr>
          <p:cNvPr id="74" name="Image 73">
            <a:extLst>
              <a:ext uri="{FF2B5EF4-FFF2-40B4-BE49-F238E27FC236}">
                <a16:creationId xmlns:a16="http://schemas.microsoft.com/office/drawing/2014/main" xmlns="" id="{9624AD6C-8233-4C1B-B541-5BEAC7BB0442}"/>
              </a:ext>
            </a:extLst>
          </p:cNvPr>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139845" y="2226667"/>
            <a:ext cx="451503" cy="451503"/>
          </a:xfrm>
          <a:prstGeom prst="rect">
            <a:avLst/>
          </a:prstGeom>
        </p:spPr>
      </p:pic>
      <p:sp>
        <p:nvSpPr>
          <p:cNvPr id="73" name="Titre 1">
            <a:extLst>
              <a:ext uri="{FF2B5EF4-FFF2-40B4-BE49-F238E27FC236}">
                <a16:creationId xmlns:a16="http://schemas.microsoft.com/office/drawing/2014/main" xmlns="" id="{01202ABA-8803-4165-9EDE-CABC1E49146B}"/>
              </a:ext>
            </a:extLst>
          </p:cNvPr>
          <p:cNvSpPr>
            <a:spLocks noGrp="1"/>
          </p:cNvSpPr>
          <p:nvPr>
            <p:ph type="title"/>
          </p:nvPr>
        </p:nvSpPr>
        <p:spPr>
          <a:xfrm>
            <a:off x="457200" y="116632"/>
            <a:ext cx="8075239" cy="597312"/>
          </a:xfrm>
        </p:spPr>
        <p:txBody>
          <a:bodyPr/>
          <a:lstStyle/>
          <a:p>
            <a:r>
              <a:rPr lang="fr-FR" dirty="0"/>
              <a:t>Les courriers RPM sont dorénavant envoyés automatiquement et ne nécessitent plus d’action en agence</a:t>
            </a:r>
          </a:p>
        </p:txBody>
      </p:sp>
      <p:sp>
        <p:nvSpPr>
          <p:cNvPr id="26" name="Flèche : pentagone 25">
            <a:extLst>
              <a:ext uri="{FF2B5EF4-FFF2-40B4-BE49-F238E27FC236}">
                <a16:creationId xmlns:a16="http://schemas.microsoft.com/office/drawing/2014/main" xmlns="" id="{25463758-09C3-4722-81A9-DB2D0514F88C}"/>
              </a:ext>
            </a:extLst>
          </p:cNvPr>
          <p:cNvSpPr/>
          <p:nvPr/>
        </p:nvSpPr>
        <p:spPr>
          <a:xfrm>
            <a:off x="3439397" y="3775371"/>
            <a:ext cx="3689353" cy="21326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15 jours</a:t>
            </a:r>
          </a:p>
        </p:txBody>
      </p:sp>
      <p:sp>
        <p:nvSpPr>
          <p:cNvPr id="27" name="Rectangle 26">
            <a:extLst>
              <a:ext uri="{FF2B5EF4-FFF2-40B4-BE49-F238E27FC236}">
                <a16:creationId xmlns:a16="http://schemas.microsoft.com/office/drawing/2014/main" xmlns="" id="{F7F9194B-B29D-4E15-A5CB-5D7F4F8F4C04}"/>
              </a:ext>
            </a:extLst>
          </p:cNvPr>
          <p:cNvSpPr/>
          <p:nvPr/>
        </p:nvSpPr>
        <p:spPr>
          <a:xfrm>
            <a:off x="7230757" y="2248433"/>
            <a:ext cx="1700920" cy="407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6191"/>
            <a:r>
              <a:rPr lang="fr-FR" sz="1108" b="1" dirty="0">
                <a:solidFill>
                  <a:schemeClr val="tx1">
                    <a:lumMod val="65000"/>
                    <a:lumOff val="35000"/>
                  </a:schemeClr>
                </a:solidFill>
                <a:latin typeface="+mj-lt"/>
              </a:rPr>
              <a:t>Envoi automatique </a:t>
            </a:r>
          </a:p>
          <a:p>
            <a:pPr marL="246191"/>
            <a:r>
              <a:rPr lang="fr-FR" sz="1108" b="1" dirty="0">
                <a:solidFill>
                  <a:schemeClr val="tx1">
                    <a:lumMod val="65000"/>
                    <a:lumOff val="35000"/>
                  </a:schemeClr>
                </a:solidFill>
                <a:latin typeface="+mj-lt"/>
              </a:rPr>
              <a:t>2</a:t>
            </a:r>
            <a:r>
              <a:rPr lang="fr-FR" sz="1108" b="1" baseline="30000" dirty="0">
                <a:solidFill>
                  <a:schemeClr val="tx1">
                    <a:lumMod val="65000"/>
                    <a:lumOff val="35000"/>
                  </a:schemeClr>
                </a:solidFill>
                <a:latin typeface="+mj-lt"/>
              </a:rPr>
              <a:t>e</a:t>
            </a:r>
            <a:r>
              <a:rPr lang="fr-FR" sz="1108" b="1" dirty="0">
                <a:solidFill>
                  <a:schemeClr val="tx1">
                    <a:lumMod val="65000"/>
                    <a:lumOff val="35000"/>
                  </a:schemeClr>
                </a:solidFill>
                <a:latin typeface="+mj-lt"/>
              </a:rPr>
              <a:t>  lettre </a:t>
            </a:r>
            <a:r>
              <a:rPr lang="fr-FR" sz="1108" dirty="0">
                <a:solidFill>
                  <a:schemeClr val="tx1">
                    <a:lumMod val="65000"/>
                    <a:lumOff val="35000"/>
                  </a:schemeClr>
                </a:solidFill>
                <a:latin typeface="+mj-lt"/>
              </a:rPr>
              <a:t>(J+20)</a:t>
            </a:r>
          </a:p>
        </p:txBody>
      </p:sp>
      <p:sp>
        <p:nvSpPr>
          <p:cNvPr id="28" name="Rectangle 27">
            <a:extLst>
              <a:ext uri="{FF2B5EF4-FFF2-40B4-BE49-F238E27FC236}">
                <a16:creationId xmlns:a16="http://schemas.microsoft.com/office/drawing/2014/main" xmlns="" id="{A99C3D8A-F2D7-478C-B688-049992C5EB2A}"/>
              </a:ext>
            </a:extLst>
          </p:cNvPr>
          <p:cNvSpPr/>
          <p:nvPr/>
        </p:nvSpPr>
        <p:spPr>
          <a:xfrm>
            <a:off x="6942126" y="2641790"/>
            <a:ext cx="531751" cy="209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rtlCol="0" anchor="ctr"/>
          <a:lstStyle/>
          <a:p>
            <a:pPr algn="ctr"/>
            <a:r>
              <a:rPr lang="fr-FR" sz="1108" b="1" dirty="0">
                <a:solidFill>
                  <a:srgbClr val="FF0000"/>
                </a:solidFill>
                <a:latin typeface="+mj-lt"/>
              </a:rPr>
              <a:t>10,5 €</a:t>
            </a:r>
          </a:p>
        </p:txBody>
      </p:sp>
      <p:pic>
        <p:nvPicPr>
          <p:cNvPr id="33" name="Image 32">
            <a:extLst>
              <a:ext uri="{FF2B5EF4-FFF2-40B4-BE49-F238E27FC236}">
                <a16:creationId xmlns:a16="http://schemas.microsoft.com/office/drawing/2014/main" xmlns="" id="{40F658E8-6F08-407C-B473-5BA623F37BC1}"/>
              </a:ext>
            </a:extLst>
          </p:cNvPr>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7005005" y="2226667"/>
            <a:ext cx="451503" cy="451503"/>
          </a:xfrm>
          <a:prstGeom prst="rect">
            <a:avLst/>
          </a:prstGeom>
        </p:spPr>
      </p:pic>
      <p:grpSp>
        <p:nvGrpSpPr>
          <p:cNvPr id="34" name="Groupe 33">
            <a:extLst>
              <a:ext uri="{FF2B5EF4-FFF2-40B4-BE49-F238E27FC236}">
                <a16:creationId xmlns:a16="http://schemas.microsoft.com/office/drawing/2014/main" xmlns="" id="{D7A6A732-9C9E-4FA9-9956-4C42AEDD8176}"/>
              </a:ext>
            </a:extLst>
          </p:cNvPr>
          <p:cNvGrpSpPr/>
          <p:nvPr/>
        </p:nvGrpSpPr>
        <p:grpSpPr>
          <a:xfrm>
            <a:off x="7075078" y="2885686"/>
            <a:ext cx="265846" cy="1340942"/>
            <a:chOff x="342109" y="2071754"/>
            <a:chExt cx="288000" cy="1588730"/>
          </a:xfrm>
          <a:solidFill>
            <a:schemeClr val="tx1">
              <a:lumMod val="65000"/>
              <a:lumOff val="35000"/>
            </a:schemeClr>
          </a:solidFill>
        </p:grpSpPr>
        <p:cxnSp>
          <p:nvCxnSpPr>
            <p:cNvPr id="35" name="Connecteur droit 34">
              <a:extLst>
                <a:ext uri="{FF2B5EF4-FFF2-40B4-BE49-F238E27FC236}">
                  <a16:creationId xmlns:a16="http://schemas.microsoft.com/office/drawing/2014/main" xmlns="" id="{63D68210-552E-4E7E-9CA3-A20DB6707FCC}"/>
                </a:ext>
              </a:extLst>
            </p:cNvPr>
            <p:cNvCxnSpPr>
              <a:cxnSpLocks/>
            </p:cNvCxnSpPr>
            <p:nvPr/>
          </p:nvCxnSpPr>
          <p:spPr>
            <a:xfrm>
              <a:off x="486109" y="2218266"/>
              <a:ext cx="0" cy="1442218"/>
            </a:xfrm>
            <a:prstGeom prst="line">
              <a:avLst/>
            </a:prstGeom>
            <a:grpFill/>
            <a:ln w="28575">
              <a:solidFill>
                <a:schemeClr val="bg1">
                  <a:lumMod val="65000"/>
                </a:schemeClr>
              </a:solidFill>
              <a:headEnd type="none"/>
            </a:ln>
          </p:spPr>
          <p:style>
            <a:lnRef idx="1">
              <a:schemeClr val="accent1"/>
            </a:lnRef>
            <a:fillRef idx="0">
              <a:schemeClr val="accent1"/>
            </a:fillRef>
            <a:effectRef idx="0">
              <a:schemeClr val="accent1"/>
            </a:effectRef>
            <a:fontRef idx="minor">
              <a:schemeClr val="tx1"/>
            </a:fontRef>
          </p:style>
        </p:cxnSp>
        <p:sp>
          <p:nvSpPr>
            <p:cNvPr id="39" name="Triangle isocèle 38">
              <a:extLst>
                <a:ext uri="{FF2B5EF4-FFF2-40B4-BE49-F238E27FC236}">
                  <a16:creationId xmlns:a16="http://schemas.microsoft.com/office/drawing/2014/main" xmlns="" id="{950967F6-AD21-4845-B8A3-8F1433EC4243}"/>
                </a:ext>
              </a:extLst>
            </p:cNvPr>
            <p:cNvSpPr/>
            <p:nvPr/>
          </p:nvSpPr>
          <p:spPr>
            <a:xfrm flipV="1">
              <a:off x="342109" y="2071754"/>
              <a:ext cx="288000" cy="216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46" dirty="0">
                <a:latin typeface="+mj-lt"/>
              </a:endParaRPr>
            </a:p>
          </p:txBody>
        </p:sp>
      </p:grpSp>
      <p:pic>
        <p:nvPicPr>
          <p:cNvPr id="5" name="Image 4">
            <a:extLst>
              <a:ext uri="{FF2B5EF4-FFF2-40B4-BE49-F238E27FC236}">
                <a16:creationId xmlns:a16="http://schemas.microsoft.com/office/drawing/2014/main" xmlns="" id="{B66ED447-37EF-40EA-80E8-A366C0938415}"/>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10211" y="3530358"/>
            <a:ext cx="677645" cy="677645"/>
          </a:xfrm>
          <a:prstGeom prst="rect">
            <a:avLst/>
          </a:prstGeom>
        </p:spPr>
      </p:pic>
    </p:spTree>
    <p:extLst>
      <p:ext uri="{BB962C8B-B14F-4D97-AF65-F5344CB8AC3E}">
        <p14:creationId xmlns:p14="http://schemas.microsoft.com/office/powerpoint/2010/main" val="573299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re 1">
            <a:extLst>
              <a:ext uri="{FF2B5EF4-FFF2-40B4-BE49-F238E27FC236}">
                <a16:creationId xmlns:a16="http://schemas.microsoft.com/office/drawing/2014/main" xmlns="" id="{01202ABA-8803-4165-9EDE-CABC1E49146B}"/>
              </a:ext>
            </a:extLst>
          </p:cNvPr>
          <p:cNvSpPr>
            <a:spLocks noGrp="1"/>
          </p:cNvSpPr>
          <p:nvPr>
            <p:ph type="title"/>
          </p:nvPr>
        </p:nvSpPr>
        <p:spPr>
          <a:xfrm>
            <a:off x="457202" y="163239"/>
            <a:ext cx="5585491" cy="597312"/>
          </a:xfrm>
        </p:spPr>
        <p:txBody>
          <a:bodyPr/>
          <a:lstStyle/>
          <a:p>
            <a:r>
              <a:rPr lang="fr-FR" dirty="0"/>
              <a:t>L’harmonisation de certains processus GP</a:t>
            </a:r>
          </a:p>
        </p:txBody>
      </p:sp>
      <p:sp>
        <p:nvSpPr>
          <p:cNvPr id="23" name="Rectangle à coins arrondis 106">
            <a:extLst>
              <a:ext uri="{FF2B5EF4-FFF2-40B4-BE49-F238E27FC236}">
                <a16:creationId xmlns:a16="http://schemas.microsoft.com/office/drawing/2014/main" xmlns="" id="{B1E2C2CD-B3A4-4988-9A9A-66913F313D74}"/>
              </a:ext>
            </a:extLst>
          </p:cNvPr>
          <p:cNvSpPr/>
          <p:nvPr/>
        </p:nvSpPr>
        <p:spPr bwMode="auto">
          <a:xfrm>
            <a:off x="2710870" y="4705118"/>
            <a:ext cx="1222086" cy="930462"/>
          </a:xfrm>
          <a:prstGeom prst="roundRect">
            <a:avLst>
              <a:gd name="adj" fmla="val 2358"/>
            </a:avLst>
          </a:prstGeom>
          <a:no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t"/>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831" b="1" dirty="0">
                <a:solidFill>
                  <a:schemeClr val="tx2">
                    <a:lumMod val="25000"/>
                  </a:schemeClr>
                </a:solidFill>
                <a:latin typeface="+mj-lt"/>
              </a:rPr>
              <a:t>S’appuyer sur la procédure de numérisation dans classeur client </a:t>
            </a:r>
          </a:p>
        </p:txBody>
      </p:sp>
      <p:sp>
        <p:nvSpPr>
          <p:cNvPr id="3" name="Rectangle 2">
            <a:extLst>
              <a:ext uri="{FF2B5EF4-FFF2-40B4-BE49-F238E27FC236}">
                <a16:creationId xmlns:a16="http://schemas.microsoft.com/office/drawing/2014/main" xmlns="" id="{FA5B25BE-44F4-4B2D-BF0D-4A087783578B}"/>
              </a:ext>
            </a:extLst>
          </p:cNvPr>
          <p:cNvSpPr/>
          <p:nvPr/>
        </p:nvSpPr>
        <p:spPr>
          <a:xfrm>
            <a:off x="2303780" y="1634340"/>
            <a:ext cx="2068814" cy="2525820"/>
          </a:xfrm>
          <a:prstGeom prst="rect">
            <a:avLst/>
          </a:prstGeom>
          <a:solidFill>
            <a:schemeClr val="accent1">
              <a:lumMod val="40000"/>
              <a:lumOff val="60000"/>
            </a:schemeClr>
          </a:solidFill>
        </p:spPr>
        <p:txBody>
          <a:bodyPr lIns="33231" tIns="132923" rIns="33231" anchor="t" anchorCtr="0">
            <a:noAutofit/>
          </a:bodyPr>
          <a:lstStyle/>
          <a:p>
            <a:pPr algn="ctr"/>
            <a:r>
              <a:rPr lang="fr-FR" altLang="fr-FR" sz="1108" b="1" i="1" dirty="0">
                <a:solidFill>
                  <a:schemeClr val="tx1">
                    <a:lumMod val="75000"/>
                    <a:lumOff val="25000"/>
                  </a:schemeClr>
                </a:solidFill>
                <a:latin typeface="+mj-lt"/>
              </a:rPr>
              <a:t>Gérer les transmissions </a:t>
            </a:r>
          </a:p>
          <a:p>
            <a:pPr algn="ctr"/>
            <a:r>
              <a:rPr lang="fr-FR" altLang="fr-FR" sz="1108" b="1" i="1" dirty="0">
                <a:solidFill>
                  <a:schemeClr val="tx1">
                    <a:lumMod val="75000"/>
                    <a:lumOff val="25000"/>
                  </a:schemeClr>
                </a:solidFill>
                <a:latin typeface="+mj-lt"/>
              </a:rPr>
              <a:t>de patrimoine</a:t>
            </a:r>
            <a:endParaRPr lang="fr-FR" sz="1108" b="1" dirty="0">
              <a:solidFill>
                <a:schemeClr val="tx1">
                  <a:lumMod val="75000"/>
                  <a:lumOff val="25000"/>
                </a:schemeClr>
              </a:solidFill>
              <a:latin typeface="+mj-lt"/>
            </a:endParaRPr>
          </a:p>
        </p:txBody>
      </p:sp>
      <p:sp>
        <p:nvSpPr>
          <p:cNvPr id="4" name="Rectangle 3">
            <a:extLst>
              <a:ext uri="{FF2B5EF4-FFF2-40B4-BE49-F238E27FC236}">
                <a16:creationId xmlns:a16="http://schemas.microsoft.com/office/drawing/2014/main" xmlns="" id="{8891F0CB-9C1A-4542-B8FC-E831791B99CE}"/>
              </a:ext>
            </a:extLst>
          </p:cNvPr>
          <p:cNvSpPr/>
          <p:nvPr/>
        </p:nvSpPr>
        <p:spPr>
          <a:xfrm>
            <a:off x="451338" y="1634341"/>
            <a:ext cx="1222086" cy="8465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Activités</a:t>
            </a:r>
          </a:p>
        </p:txBody>
      </p:sp>
      <p:sp>
        <p:nvSpPr>
          <p:cNvPr id="68" name="Rectangle 67">
            <a:extLst>
              <a:ext uri="{FF2B5EF4-FFF2-40B4-BE49-F238E27FC236}">
                <a16:creationId xmlns:a16="http://schemas.microsoft.com/office/drawing/2014/main" xmlns="" id="{204FB97A-7BAE-4392-9BE1-89D52B85223E}"/>
              </a:ext>
            </a:extLst>
          </p:cNvPr>
          <p:cNvSpPr/>
          <p:nvPr/>
        </p:nvSpPr>
        <p:spPr>
          <a:xfrm>
            <a:off x="451338" y="2722807"/>
            <a:ext cx="1222086" cy="143735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Description de l’évolution</a:t>
            </a:r>
          </a:p>
        </p:txBody>
      </p:sp>
      <p:sp>
        <p:nvSpPr>
          <p:cNvPr id="5" name="Triangle isocèle 4">
            <a:extLst>
              <a:ext uri="{FF2B5EF4-FFF2-40B4-BE49-F238E27FC236}">
                <a16:creationId xmlns:a16="http://schemas.microsoft.com/office/drawing/2014/main" xmlns="" id="{32B8E112-4315-4E4C-A503-23F54452F2D9}"/>
              </a:ext>
            </a:extLst>
          </p:cNvPr>
          <p:cNvSpPr/>
          <p:nvPr/>
        </p:nvSpPr>
        <p:spPr>
          <a:xfrm rot="5400000">
            <a:off x="1621049" y="1935247"/>
            <a:ext cx="640553" cy="244710"/>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8" b="1">
              <a:latin typeface="+mj-lt"/>
            </a:endParaRPr>
          </a:p>
        </p:txBody>
      </p:sp>
      <p:sp>
        <p:nvSpPr>
          <p:cNvPr id="70" name="Rectangle 69">
            <a:extLst>
              <a:ext uri="{FF2B5EF4-FFF2-40B4-BE49-F238E27FC236}">
                <a16:creationId xmlns:a16="http://schemas.microsoft.com/office/drawing/2014/main" xmlns="" id="{AFF585B0-1AA1-492C-9F53-2F0B9761AC09}"/>
              </a:ext>
            </a:extLst>
          </p:cNvPr>
          <p:cNvSpPr/>
          <p:nvPr/>
        </p:nvSpPr>
        <p:spPr>
          <a:xfrm>
            <a:off x="4663091" y="1634340"/>
            <a:ext cx="4117382" cy="2525819"/>
          </a:xfrm>
          <a:prstGeom prst="rect">
            <a:avLst/>
          </a:prstGeom>
          <a:solidFill>
            <a:schemeClr val="accent1">
              <a:lumMod val="40000"/>
              <a:lumOff val="60000"/>
            </a:schemeClr>
          </a:solidFill>
        </p:spPr>
        <p:txBody>
          <a:bodyPr lIns="33231" tIns="132923" rIns="33231" anchor="t" anchorCtr="0">
            <a:noAutofit/>
          </a:bodyPr>
          <a:lstStyle/>
          <a:p>
            <a:pPr algn="ctr"/>
            <a:r>
              <a:rPr lang="fr-FR" altLang="fr-FR" sz="1108" b="1" i="1" dirty="0">
                <a:solidFill>
                  <a:schemeClr val="tx1">
                    <a:lumMod val="75000"/>
                    <a:lumOff val="25000"/>
                  </a:schemeClr>
                </a:solidFill>
                <a:latin typeface="+mj-lt"/>
              </a:rPr>
              <a:t>Réaliser un bilan patrimonial</a:t>
            </a:r>
            <a:endParaRPr lang="fr-FR" sz="1108" b="1" dirty="0">
              <a:solidFill>
                <a:schemeClr val="tx1">
                  <a:lumMod val="75000"/>
                  <a:lumOff val="25000"/>
                </a:schemeClr>
              </a:solidFill>
              <a:latin typeface="+mj-lt"/>
            </a:endParaRPr>
          </a:p>
        </p:txBody>
      </p:sp>
      <p:sp>
        <p:nvSpPr>
          <p:cNvPr id="71" name="Rectangle à coins arrondis 106">
            <a:extLst>
              <a:ext uri="{FF2B5EF4-FFF2-40B4-BE49-F238E27FC236}">
                <a16:creationId xmlns:a16="http://schemas.microsoft.com/office/drawing/2014/main" xmlns="" id="{43DB576A-AB70-407E-B289-1A9A5C4204E3}"/>
              </a:ext>
            </a:extLst>
          </p:cNvPr>
          <p:cNvSpPr/>
          <p:nvPr/>
        </p:nvSpPr>
        <p:spPr bwMode="auto">
          <a:xfrm>
            <a:off x="2382929" y="3055152"/>
            <a:ext cx="1910515"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Numérisation du contrat signé par le client dans le classeur client avant transmission à Natixis </a:t>
            </a:r>
            <a:r>
              <a:rPr lang="fr-FR" sz="969" b="1" dirty="0" err="1">
                <a:solidFill>
                  <a:schemeClr val="tx2">
                    <a:lumMod val="25000"/>
                  </a:schemeClr>
                </a:solidFill>
                <a:latin typeface="+mj-lt"/>
              </a:rPr>
              <a:t>Wealth</a:t>
            </a:r>
            <a:r>
              <a:rPr lang="fr-FR" sz="969" b="1" dirty="0">
                <a:solidFill>
                  <a:schemeClr val="tx2">
                    <a:lumMod val="25000"/>
                  </a:schemeClr>
                </a:solidFill>
                <a:latin typeface="+mj-lt"/>
              </a:rPr>
              <a:t> Management (ex 1818)</a:t>
            </a:r>
          </a:p>
        </p:txBody>
      </p:sp>
      <p:pic>
        <p:nvPicPr>
          <p:cNvPr id="7" name="Image 6">
            <a:extLst>
              <a:ext uri="{FF2B5EF4-FFF2-40B4-BE49-F238E27FC236}">
                <a16:creationId xmlns:a16="http://schemas.microsoft.com/office/drawing/2014/main" xmlns="" id="{FDB5D290-0912-4ECB-8E28-18E9F037D225}"/>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059651" y="4226628"/>
            <a:ext cx="483872" cy="483872"/>
          </a:xfrm>
          <a:prstGeom prst="rect">
            <a:avLst/>
          </a:prstGeom>
        </p:spPr>
      </p:pic>
      <p:sp>
        <p:nvSpPr>
          <p:cNvPr id="72" name="Rectangle à coins arrondis 94">
            <a:extLst>
              <a:ext uri="{FF2B5EF4-FFF2-40B4-BE49-F238E27FC236}">
                <a16:creationId xmlns:a16="http://schemas.microsoft.com/office/drawing/2014/main" xmlns="" id="{5570EE37-0212-46E4-926B-489FB85D3447}"/>
              </a:ext>
            </a:extLst>
          </p:cNvPr>
          <p:cNvSpPr/>
          <p:nvPr/>
        </p:nvSpPr>
        <p:spPr bwMode="auto">
          <a:xfrm>
            <a:off x="4785563" y="3055151"/>
            <a:ext cx="1913442"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Réalisation de la contre analyse et de l’archivage par les Ingénieurs Patrimoniaux</a:t>
            </a:r>
          </a:p>
        </p:txBody>
      </p:sp>
      <p:pic>
        <p:nvPicPr>
          <p:cNvPr id="9" name="Image 8">
            <a:extLst>
              <a:ext uri="{FF2B5EF4-FFF2-40B4-BE49-F238E27FC236}">
                <a16:creationId xmlns:a16="http://schemas.microsoft.com/office/drawing/2014/main" xmlns="" id="{6E227049-3B37-4806-A7D3-BAEAF1274D4C}"/>
              </a:ext>
            </a:extLst>
          </p:cNvPr>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2565" y="4201597"/>
            <a:ext cx="483873" cy="483873"/>
          </a:xfrm>
          <a:prstGeom prst="rect">
            <a:avLst/>
          </a:prstGeom>
        </p:spPr>
      </p:pic>
      <p:sp>
        <p:nvSpPr>
          <p:cNvPr id="74" name="Rectangle à coins arrondis 106">
            <a:extLst>
              <a:ext uri="{FF2B5EF4-FFF2-40B4-BE49-F238E27FC236}">
                <a16:creationId xmlns:a16="http://schemas.microsoft.com/office/drawing/2014/main" xmlns="" id="{D4F8BE9C-1EBF-4A0A-A4D4-04EC3B7D2D71}"/>
              </a:ext>
            </a:extLst>
          </p:cNvPr>
          <p:cNvSpPr/>
          <p:nvPr/>
        </p:nvSpPr>
        <p:spPr bwMode="auto">
          <a:xfrm>
            <a:off x="5131241" y="4705118"/>
            <a:ext cx="1222086" cy="930462"/>
          </a:xfrm>
          <a:prstGeom prst="roundRect">
            <a:avLst>
              <a:gd name="adj" fmla="val 2358"/>
            </a:avLst>
          </a:prstGeom>
          <a:no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t"/>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831" b="1" dirty="0">
                <a:solidFill>
                  <a:schemeClr val="tx2">
                    <a:lumMod val="25000"/>
                  </a:schemeClr>
                </a:solidFill>
                <a:latin typeface="+mj-lt"/>
              </a:rPr>
              <a:t>Le poste d’Ingénieur Patrimonial (IP) est nouveau en Alsace</a:t>
            </a:r>
          </a:p>
        </p:txBody>
      </p:sp>
      <p:sp>
        <p:nvSpPr>
          <p:cNvPr id="76" name="Rectangle à coins arrondis 94">
            <a:extLst>
              <a:ext uri="{FF2B5EF4-FFF2-40B4-BE49-F238E27FC236}">
                <a16:creationId xmlns:a16="http://schemas.microsoft.com/office/drawing/2014/main" xmlns="" id="{D02FBA8E-D8CA-4403-9EC8-AA243FAC4DB6}"/>
              </a:ext>
            </a:extLst>
          </p:cNvPr>
          <p:cNvSpPr/>
          <p:nvPr/>
        </p:nvSpPr>
        <p:spPr bwMode="auto">
          <a:xfrm>
            <a:off x="6765475" y="3055151"/>
            <a:ext cx="1913442"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Centralisation des Accusés de Réception (AR) auprès de la Direction de Marché GP</a:t>
            </a:r>
          </a:p>
        </p:txBody>
      </p:sp>
      <p:sp>
        <p:nvSpPr>
          <p:cNvPr id="78" name="Triangle isocèle 77">
            <a:extLst>
              <a:ext uri="{FF2B5EF4-FFF2-40B4-BE49-F238E27FC236}">
                <a16:creationId xmlns:a16="http://schemas.microsoft.com/office/drawing/2014/main" xmlns="" id="{784DE595-F1D9-45E9-9702-AEC6CD74CF40}"/>
              </a:ext>
            </a:extLst>
          </p:cNvPr>
          <p:cNvSpPr/>
          <p:nvPr/>
        </p:nvSpPr>
        <p:spPr>
          <a:xfrm rot="5400000">
            <a:off x="1621049" y="3423179"/>
            <a:ext cx="640553" cy="244710"/>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8" b="1">
              <a:latin typeface="+mj-lt"/>
            </a:endParaRPr>
          </a:p>
        </p:txBody>
      </p:sp>
    </p:spTree>
    <p:extLst>
      <p:ext uri="{BB962C8B-B14F-4D97-AF65-F5344CB8AC3E}">
        <p14:creationId xmlns:p14="http://schemas.microsoft.com/office/powerpoint/2010/main" val="2184621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contenu 2"/>
          <p:cNvSpPr>
            <a:spLocks noGrp="1"/>
          </p:cNvSpPr>
          <p:nvPr>
            <p:ph idx="1"/>
          </p:nvPr>
        </p:nvSpPr>
        <p:spPr>
          <a:xfrm>
            <a:off x="468000" y="1729782"/>
            <a:ext cx="8208000" cy="2098032"/>
          </a:xfrm>
          <a:solidFill>
            <a:schemeClr val="bg1">
              <a:lumMod val="85000"/>
            </a:schemeClr>
          </a:solidFill>
          <a:ln w="12700">
            <a:noFill/>
            <a:prstDash val="dash"/>
          </a:ln>
        </p:spPr>
        <p:txBody>
          <a:bodyPr lIns="66462" rIns="66462" anchor="ctr" anchorCtr="0">
            <a:noAutofit/>
          </a:bodyPr>
          <a:lstStyle/>
          <a:p>
            <a:pPr marL="0" indent="0" algn="ctr" defTabSz="844083">
              <a:spcBef>
                <a:spcPts val="554"/>
              </a:spcBef>
              <a:spcAft>
                <a:spcPts val="554"/>
              </a:spcAft>
              <a:buNone/>
            </a:pPr>
            <a:r>
              <a:rPr lang="fr-FR" sz="1108" dirty="0">
                <a:solidFill>
                  <a:srgbClr val="FF0000"/>
                </a:solidFill>
              </a:rPr>
              <a:t>Externalisation de la gestion des alertes fraudes porteurs</a:t>
            </a:r>
            <a:endParaRPr lang="fr-FR" sz="1108" dirty="0">
              <a:solidFill>
                <a:prstClr val="black">
                  <a:tint val="75000"/>
                </a:prstClr>
              </a:solidFill>
            </a:endParaRPr>
          </a:p>
          <a:p>
            <a:pPr indent="0" algn="ctr">
              <a:buNone/>
            </a:pPr>
            <a:r>
              <a:rPr lang="fr-FR" sz="1108" dirty="0"/>
              <a:t>LCLF NPS (NATIXIS PAYMENT SOLUTIONS) prendra en charge l’analyse des alertes fraude porteur et contactera nos clients pour la levée de doute</a:t>
            </a:r>
          </a:p>
          <a:p>
            <a:pPr indent="0">
              <a:spcBef>
                <a:spcPts val="1108"/>
              </a:spcBef>
              <a:buNone/>
            </a:pPr>
            <a:r>
              <a:rPr lang="fr-FR" sz="1108" dirty="0"/>
              <a:t>En cas de fraude avérée NATIXIS PAYMENT SOLUTIONS se charge de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La mise en opposition de la carte et la confirmation par sms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La commande d’une carte de même type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L’envoi des bordereaux de mise en opposition et de recommande de carte</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L’envoi du dossier de contestation accompagné d’une enveloppe T pour le retour du dossier au MO de REIMS</a:t>
            </a:r>
          </a:p>
        </p:txBody>
      </p:sp>
      <p:sp>
        <p:nvSpPr>
          <p:cNvPr id="13" name="Titre 1"/>
          <p:cNvSpPr>
            <a:spLocks noGrp="1"/>
          </p:cNvSpPr>
          <p:nvPr>
            <p:ph type="title"/>
          </p:nvPr>
        </p:nvSpPr>
        <p:spPr>
          <a:xfrm>
            <a:off x="468000" y="44624"/>
            <a:ext cx="8208001" cy="797627"/>
          </a:xfrm>
        </p:spPr>
        <p:txBody>
          <a:bodyPr/>
          <a:lstStyle/>
          <a:p>
            <a:r>
              <a:rPr lang="fr-FR" dirty="0"/>
              <a:t>Nouveaux modes de fonctionnement à la fusion juridique</a:t>
            </a:r>
            <a:br>
              <a:rPr lang="fr-FR" dirty="0"/>
            </a:br>
            <a:r>
              <a:rPr lang="fr-FR" b="0" i="1" cap="none" dirty="0"/>
              <a:t>Zoom sur l’externalisation de la gestion des alertes fraudes porteurs et commerçants</a:t>
            </a:r>
          </a:p>
        </p:txBody>
      </p:sp>
      <p:sp>
        <p:nvSpPr>
          <p:cNvPr id="22" name="Rectangle 21"/>
          <p:cNvSpPr/>
          <p:nvPr/>
        </p:nvSpPr>
        <p:spPr>
          <a:xfrm>
            <a:off x="650334" y="6077915"/>
            <a:ext cx="1931939" cy="234360"/>
          </a:xfrm>
          <a:prstGeom prst="rect">
            <a:avLst/>
          </a:prstGeom>
        </p:spPr>
        <p:txBody>
          <a:bodyPr wrap="none">
            <a:spAutoFit/>
          </a:bodyPr>
          <a:lstStyle/>
          <a:p>
            <a:pPr defTabSz="1178199" eaLnBrk="0" fontAlgn="base" hangingPunct="0">
              <a:spcBef>
                <a:spcPct val="0"/>
              </a:spcBef>
              <a:spcAft>
                <a:spcPct val="0"/>
              </a:spcAft>
            </a:pPr>
            <a:r>
              <a:rPr lang="fr-FR" sz="923" i="1" dirty="0">
                <a:solidFill>
                  <a:prstClr val="black">
                    <a:lumMod val="75000"/>
                    <a:lumOff val="25000"/>
                  </a:prstClr>
                </a:solidFill>
                <a:latin typeface="Century Gothic"/>
                <a:cs typeface="Arial" charset="0"/>
              </a:rPr>
              <a:t>[*] évolution impactant la CEA</a:t>
            </a:r>
          </a:p>
        </p:txBody>
      </p:sp>
      <p:sp>
        <p:nvSpPr>
          <p:cNvPr id="14" name="Espace réservé du contenu 2"/>
          <p:cNvSpPr txBox="1">
            <a:spLocks/>
          </p:cNvSpPr>
          <p:nvPr/>
        </p:nvSpPr>
        <p:spPr bwMode="auto">
          <a:xfrm>
            <a:off x="468000" y="4027220"/>
            <a:ext cx="8208000" cy="1860923"/>
          </a:xfrm>
          <a:prstGeom prst="rect">
            <a:avLst/>
          </a:prstGeom>
          <a:solidFill>
            <a:schemeClr val="bg1">
              <a:lumMod val="85000"/>
            </a:schemeClr>
          </a:solidFill>
          <a:ln w="12700">
            <a:noFill/>
            <a:prstDash val="dash"/>
            <a:miter lim="800000"/>
            <a:headEnd/>
            <a:tailEnd/>
          </a:ln>
          <a:extLst/>
        </p:spPr>
        <p:txBody>
          <a:bodyPr vert="horz" wrap="square" lIns="84406" tIns="42203" rIns="84406" bIns="42203" numCol="1" anchor="ctr" anchorCtr="0" compatLnSpc="1">
            <a:prstTxWarp prst="textNoShape">
              <a:avLst/>
            </a:prstTxWarp>
            <a:noAutofit/>
          </a:bodyPr>
          <a:lstStyle>
            <a:lvl1pPr marL="133347" indent="-133347" algn="l" defTabSz="684213" rtl="0" fontAlgn="base">
              <a:spcBef>
                <a:spcPct val="20000"/>
              </a:spcBef>
              <a:spcAft>
                <a:spcPct val="0"/>
              </a:spcAft>
              <a:buFont typeface="Arial" panose="020B0604020202020204" pitchFamily="34" charset="0"/>
              <a:buChar char="•"/>
              <a:defRPr sz="1400" kern="1200">
                <a:solidFill>
                  <a:schemeClr val="tx1">
                    <a:lumMod val="65000"/>
                    <a:lumOff val="35000"/>
                  </a:schemeClr>
                </a:solidFill>
                <a:latin typeface="+mj-lt"/>
                <a:ea typeface="+mn-ea"/>
                <a:cs typeface="+mn-cs"/>
              </a:defRPr>
            </a:lvl1pPr>
            <a:lvl2pPr marL="266693" indent="-133347" algn="l" defTabSz="684213" rtl="0" fontAlgn="base">
              <a:spcBef>
                <a:spcPct val="20000"/>
              </a:spcBef>
              <a:spcAft>
                <a:spcPct val="0"/>
              </a:spcAft>
              <a:buFont typeface="Courier New" panose="02070309020205020404" pitchFamily="49" charset="0"/>
              <a:buChar char="o"/>
              <a:defRPr sz="1100" kern="1200">
                <a:solidFill>
                  <a:schemeClr val="tx1">
                    <a:lumMod val="65000"/>
                    <a:lumOff val="35000"/>
                  </a:schemeClr>
                </a:solidFill>
                <a:latin typeface="+mj-lt"/>
                <a:ea typeface="+mn-ea"/>
                <a:cs typeface="+mn-cs"/>
              </a:defRPr>
            </a:lvl2pPr>
            <a:lvl3pPr marL="405994" indent="-139301" algn="l" defTabSz="684213" rtl="0" fontAlgn="base">
              <a:spcBef>
                <a:spcPct val="20000"/>
              </a:spcBef>
              <a:spcAft>
                <a:spcPct val="0"/>
              </a:spcAft>
              <a:buFont typeface="Arial" panose="020B0604020202020204" pitchFamily="34" charset="0"/>
              <a:buChar char="•"/>
              <a:defRPr sz="1100" kern="1200">
                <a:solidFill>
                  <a:schemeClr val="tx1">
                    <a:lumMod val="65000"/>
                    <a:lumOff val="35000"/>
                  </a:schemeClr>
                </a:solidFill>
                <a:latin typeface="+mj-lt"/>
                <a:ea typeface="+mn-ea"/>
                <a:cs typeface="+mn-cs"/>
              </a:defRPr>
            </a:lvl3pPr>
            <a:lvl4pPr marL="1198563" indent="-169863" algn="l" defTabSz="684213" rtl="0" fontAlgn="base">
              <a:spcBef>
                <a:spcPct val="20000"/>
              </a:spcBef>
              <a:spcAft>
                <a:spcPct val="0"/>
              </a:spcAft>
              <a:buFont typeface="Courier New" panose="02070309020205020404" pitchFamily="49" charset="0"/>
              <a:buChar char="o"/>
              <a:defRPr sz="788" kern="1200">
                <a:solidFill>
                  <a:srgbClr val="7F7F7F"/>
                </a:solidFill>
                <a:latin typeface="+mj-lt"/>
                <a:ea typeface="+mn-ea"/>
                <a:cs typeface="+mn-cs"/>
              </a:defRPr>
            </a:lvl4pPr>
            <a:lvl5pPr marL="1541463" indent="-169863" algn="l" defTabSz="684213" rtl="0" fontAlgn="base">
              <a:spcBef>
                <a:spcPct val="20000"/>
              </a:spcBef>
              <a:spcAft>
                <a:spcPct val="0"/>
              </a:spcAft>
              <a:buFont typeface="Arial" panose="020B0604020202020204" pitchFamily="34" charset="0"/>
              <a:buChar char="•"/>
              <a:defRPr sz="788" kern="1200">
                <a:solidFill>
                  <a:srgbClr val="7F7F7F"/>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defTabSz="844083" fontAlgn="auto">
              <a:spcBef>
                <a:spcPts val="554"/>
              </a:spcBef>
              <a:spcAft>
                <a:spcPts val="554"/>
              </a:spcAft>
              <a:buNone/>
            </a:pPr>
            <a:r>
              <a:rPr lang="fr-FR" sz="1108" b="1" dirty="0">
                <a:solidFill>
                  <a:srgbClr val="FF0000"/>
                </a:solidFill>
              </a:rPr>
              <a:t>Externalisation de la gestion des alertes fraudes commerçants :</a:t>
            </a:r>
          </a:p>
          <a:p>
            <a:pPr marL="162662" indent="0" algn="ctr" defTabSz="633046">
              <a:buNone/>
            </a:pPr>
            <a:r>
              <a:rPr lang="fr-FR" sz="1108" b="1" dirty="0"/>
              <a:t>LCLF NPS (NATIXIS PAYMENT SOLUTIONS) prendra en charge l’analyse des alertes fraude commerçant issues de </a:t>
            </a:r>
            <a:r>
              <a:rPr lang="fr-FR" sz="1108" b="1" dirty="0" err="1"/>
              <a:t>PRISma</a:t>
            </a:r>
            <a:endParaRPr lang="fr-FR" sz="1108" b="1" dirty="0"/>
          </a:p>
          <a:p>
            <a:pPr marL="162662" indent="0" defTabSz="633046">
              <a:spcBef>
                <a:spcPts val="1108"/>
              </a:spcBef>
              <a:buNone/>
            </a:pPr>
            <a:r>
              <a:rPr lang="fr-FR" sz="1108" b="1" dirty="0"/>
              <a:t>En cas de fraude avérée NATIXIS PAYMENT SOLUTIONS se charge de :</a:t>
            </a:r>
            <a:endParaRPr lang="fr-FR" sz="1108" dirty="0"/>
          </a:p>
          <a:p>
            <a:pPr marL="408853" lvl="3" indent="-162662" defTabSz="633046">
              <a:buFont typeface="Wingdings" panose="05000000000000000000" pitchFamily="2" charset="2"/>
              <a:buChar char="§"/>
            </a:pPr>
            <a:r>
              <a:rPr lang="fr-FR" sz="1108" dirty="0">
                <a:solidFill>
                  <a:schemeClr val="tx1">
                    <a:lumMod val="65000"/>
                    <a:lumOff val="35000"/>
                  </a:schemeClr>
                </a:solidFill>
              </a:rPr>
              <a:t>L’interprétation de l’alerte</a:t>
            </a:r>
          </a:p>
          <a:p>
            <a:pPr marL="408853" lvl="3" indent="-162662" defTabSz="633046">
              <a:buFont typeface="Wingdings" panose="05000000000000000000" pitchFamily="2" charset="2"/>
              <a:buChar char="§"/>
            </a:pPr>
            <a:r>
              <a:rPr lang="fr-FR" sz="1108" dirty="0">
                <a:solidFill>
                  <a:schemeClr val="tx1">
                    <a:lumMod val="65000"/>
                    <a:lumOff val="35000"/>
                  </a:schemeClr>
                </a:solidFill>
              </a:rPr>
              <a:t>L’identification des mesures à prendre</a:t>
            </a:r>
          </a:p>
          <a:p>
            <a:pPr marL="408853" lvl="3" indent="-162662" defTabSz="633046">
              <a:buFont typeface="Wingdings" panose="05000000000000000000" pitchFamily="2" charset="2"/>
              <a:buChar char="§"/>
            </a:pPr>
            <a:r>
              <a:rPr lang="fr-FR" sz="1108" dirty="0">
                <a:solidFill>
                  <a:schemeClr val="tx1">
                    <a:lumMod val="65000"/>
                    <a:lumOff val="35000"/>
                  </a:schemeClr>
                </a:solidFill>
              </a:rPr>
              <a:t>L’accompagnement du chargé de clientèle, complément d’analyse (interventions niveau 1) </a:t>
            </a:r>
          </a:p>
          <a:p>
            <a:pPr marL="408853" lvl="3" indent="-162662" defTabSz="633046">
              <a:buFont typeface="Wingdings" panose="05000000000000000000" pitchFamily="2" charset="2"/>
              <a:buChar char="§"/>
            </a:pPr>
            <a:r>
              <a:rPr lang="fr-FR" sz="1108" dirty="0">
                <a:solidFill>
                  <a:schemeClr val="tx1">
                    <a:lumMod val="65000"/>
                    <a:lumOff val="35000"/>
                  </a:schemeClr>
                </a:solidFill>
              </a:rPr>
              <a:t>L’échanges avec le correspondant monétique pour les interventions de niveau 2</a:t>
            </a:r>
          </a:p>
        </p:txBody>
      </p:sp>
    </p:spTree>
    <p:extLst>
      <p:ext uri="{BB962C8B-B14F-4D97-AF65-F5344CB8AC3E}">
        <p14:creationId xmlns:p14="http://schemas.microsoft.com/office/powerpoint/2010/main" val="1616949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4D6E104F-D298-4A88-825A-841B49CA652B}"/>
              </a:ext>
            </a:extLst>
          </p:cNvPr>
          <p:cNvSpPr txBox="1">
            <a:spLocks/>
          </p:cNvSpPr>
          <p:nvPr/>
        </p:nvSpPr>
        <p:spPr>
          <a:xfrm>
            <a:off x="468000" y="-27384"/>
            <a:ext cx="7875003" cy="797627"/>
          </a:xfrm>
          <a:prstGeom prst="rect">
            <a:avLst/>
          </a:prstGeom>
        </p:spPr>
        <p:txBody>
          <a:bodyPr vert="horz" lIns="84406" tIns="42203" rIns="84406" bIns="42203"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b="1" cap="all" dirty="0">
                <a:solidFill>
                  <a:schemeClr val="accent1"/>
                </a:solidFill>
              </a:rPr>
              <a:t>Nouveaux modes de fonctionnement à la fusion juridique</a:t>
            </a:r>
            <a:r>
              <a:rPr lang="fr-FR" sz="1846" dirty="0"/>
              <a:t/>
            </a:r>
            <a:br>
              <a:rPr lang="fr-FR" sz="1846" dirty="0"/>
            </a:br>
            <a:r>
              <a:rPr lang="fr-FR" i="1" dirty="0">
                <a:solidFill>
                  <a:schemeClr val="accent1"/>
                </a:solidFill>
              </a:rPr>
              <a:t>Zoom sur l’assistance Monétique PREMIUM de NPS</a:t>
            </a:r>
          </a:p>
        </p:txBody>
      </p:sp>
      <p:sp>
        <p:nvSpPr>
          <p:cNvPr id="27" name="Espace réservé du contenu 2"/>
          <p:cNvSpPr>
            <a:spLocks noGrp="1"/>
          </p:cNvSpPr>
          <p:nvPr>
            <p:ph idx="1"/>
          </p:nvPr>
        </p:nvSpPr>
        <p:spPr>
          <a:xfrm>
            <a:off x="468000" y="1720537"/>
            <a:ext cx="8208000" cy="1953567"/>
          </a:xfrm>
          <a:solidFill>
            <a:schemeClr val="bg1">
              <a:lumMod val="85000"/>
            </a:schemeClr>
          </a:solidFill>
          <a:ln w="12700">
            <a:noFill/>
            <a:prstDash val="dash"/>
          </a:ln>
        </p:spPr>
        <p:txBody>
          <a:bodyPr anchor="ctr" anchorCtr="0">
            <a:noAutofit/>
          </a:bodyPr>
          <a:lstStyle/>
          <a:p>
            <a:pPr marL="0" indent="0" algn="ctr" defTabSz="844083">
              <a:spcBef>
                <a:spcPts val="554"/>
              </a:spcBef>
              <a:spcAft>
                <a:spcPts val="554"/>
              </a:spcAft>
              <a:buNone/>
            </a:pPr>
            <a:r>
              <a:rPr lang="fr-FR" sz="1108" dirty="0">
                <a:solidFill>
                  <a:srgbClr val="FF0000"/>
                </a:solidFill>
              </a:rPr>
              <a:t>L’Assistance PRO NATIXIS PAYMENT SOLUTIONS </a:t>
            </a:r>
          </a:p>
          <a:p>
            <a:pPr marL="0" indent="0" algn="ctr" defTabSz="844083">
              <a:buNone/>
            </a:pPr>
            <a:r>
              <a:rPr lang="fr-FR" sz="1108" dirty="0"/>
              <a:t>Pour toute question relative aux conseils à la vente, aux conditions générales des contrats, aux dysfonctionnements, au traitement des réclamations, aux conditions commerciales, aux procédures, à la tarification, aux impayés commerçants, aux clôtures de location… </a:t>
            </a:r>
          </a:p>
          <a:p>
            <a:pPr marL="0" indent="0" algn="ctr" defTabSz="844083">
              <a:buNone/>
            </a:pPr>
            <a:endParaRPr lang="fr-FR" sz="1108" dirty="0"/>
          </a:p>
          <a:p>
            <a:pPr marL="0" indent="0" algn="ctr" defTabSz="844083">
              <a:buNone/>
            </a:pPr>
            <a:r>
              <a:rPr lang="fr-FR" sz="1108" dirty="0"/>
              <a:t>Contactez l’assistance monétique PRO de </a:t>
            </a:r>
            <a:r>
              <a:rPr lang="fr-FR" sz="1108" dirty="0" err="1"/>
              <a:t>Natixis</a:t>
            </a:r>
            <a:r>
              <a:rPr lang="fr-FR" sz="1108" dirty="0"/>
              <a:t> </a:t>
            </a:r>
            <a:r>
              <a:rPr lang="fr-FR" sz="1108" dirty="0" err="1"/>
              <a:t>Payment</a:t>
            </a:r>
            <a:r>
              <a:rPr lang="fr-FR" sz="1108" dirty="0"/>
              <a:t> Solutions, </a:t>
            </a:r>
          </a:p>
          <a:p>
            <a:pPr marL="0" indent="0" algn="ctr" defTabSz="844083">
              <a:buNone/>
            </a:pPr>
            <a:r>
              <a:rPr lang="fr-FR" sz="1108" dirty="0"/>
              <a:t>un service joignable du lundi au samedi de 9h à 18h </a:t>
            </a:r>
          </a:p>
          <a:p>
            <a:pPr marL="0" indent="0" algn="ctr" defTabSz="844083">
              <a:buNone/>
            </a:pPr>
            <a:r>
              <a:rPr lang="fr-FR" sz="1108" dirty="0"/>
              <a:t>au 09 69 36 06 26 </a:t>
            </a:r>
          </a:p>
          <a:p>
            <a:pPr marL="0" indent="0" algn="ctr" defTabSz="844083">
              <a:buNone/>
            </a:pPr>
            <a:r>
              <a:rPr lang="fr-FR" sz="1108" dirty="0"/>
              <a:t>et par mail : Assistance-monetiquepro@natixis.com</a:t>
            </a:r>
          </a:p>
        </p:txBody>
      </p:sp>
      <p:sp>
        <p:nvSpPr>
          <p:cNvPr id="22" name="Rectangle 21"/>
          <p:cNvSpPr/>
          <p:nvPr/>
        </p:nvSpPr>
        <p:spPr>
          <a:xfrm>
            <a:off x="746450" y="6051410"/>
            <a:ext cx="1931939" cy="234360"/>
          </a:xfrm>
          <a:prstGeom prst="rect">
            <a:avLst/>
          </a:prstGeom>
        </p:spPr>
        <p:txBody>
          <a:bodyPr wrap="none">
            <a:spAutoFit/>
          </a:bodyPr>
          <a:lstStyle/>
          <a:p>
            <a:pPr defTabSz="1178199" eaLnBrk="0" fontAlgn="base" hangingPunct="0">
              <a:spcBef>
                <a:spcPct val="0"/>
              </a:spcBef>
              <a:spcAft>
                <a:spcPct val="0"/>
              </a:spcAft>
            </a:pPr>
            <a:r>
              <a:rPr lang="fr-FR" sz="923" i="1" dirty="0">
                <a:solidFill>
                  <a:prstClr val="black">
                    <a:lumMod val="75000"/>
                    <a:lumOff val="25000"/>
                  </a:prstClr>
                </a:solidFill>
                <a:latin typeface="Century Gothic"/>
                <a:cs typeface="Arial" charset="0"/>
              </a:rPr>
              <a:t>[*] évolution impactant la CEA</a:t>
            </a:r>
          </a:p>
        </p:txBody>
      </p:sp>
      <p:sp>
        <p:nvSpPr>
          <p:cNvPr id="14" name="Espace réservé du contenu 2">
            <a:extLst>
              <a:ext uri="{FF2B5EF4-FFF2-40B4-BE49-F238E27FC236}">
                <a16:creationId xmlns:a16="http://schemas.microsoft.com/office/drawing/2014/main" xmlns="" id="{BD9AB8E6-D6A7-47E6-8CD6-2550AE68D4E1}"/>
              </a:ext>
            </a:extLst>
          </p:cNvPr>
          <p:cNvSpPr txBox="1">
            <a:spLocks/>
          </p:cNvSpPr>
          <p:nvPr/>
        </p:nvSpPr>
        <p:spPr>
          <a:xfrm>
            <a:off x="468000" y="4027220"/>
            <a:ext cx="8208000" cy="1953567"/>
          </a:xfrm>
          <a:prstGeom prst="rect">
            <a:avLst/>
          </a:prstGeom>
          <a:solidFill>
            <a:schemeClr val="bg1">
              <a:lumMod val="85000"/>
            </a:schemeClr>
          </a:solidFill>
          <a:ln w="12700">
            <a:noFill/>
            <a:prstDash val="dash"/>
          </a:ln>
        </p:spPr>
        <p:txBody>
          <a:bodyPr vert="horz" lIns="84406" tIns="42203" rIns="84406" bIns="42203" rtlCol="0" anchor="ctr" anchorCtr="0">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defTabSz="844083">
              <a:spcBef>
                <a:spcPts val="554"/>
              </a:spcBef>
              <a:spcAft>
                <a:spcPts val="554"/>
              </a:spcAft>
              <a:buNone/>
            </a:pPr>
            <a:r>
              <a:rPr lang="fr-FR" sz="1108" b="1" dirty="0">
                <a:solidFill>
                  <a:srgbClr val="FF0000"/>
                </a:solidFill>
              </a:rPr>
              <a:t>L’Assistance Clients NATIXIS PAYMENT SOLUTIONS </a:t>
            </a:r>
          </a:p>
          <a:p>
            <a:pPr marL="0" indent="0" algn="ctr" defTabSz="844083">
              <a:buNone/>
            </a:pPr>
            <a:r>
              <a:rPr lang="fr-FR" sz="1108" dirty="0"/>
              <a:t>Pour toute question relative à la régularisation d’une remise non traitée, l’annulation d’une facture, la correction d’une erreur de montant, la réception d’une demande de justificatifs ou d’un impayé reçu</a:t>
            </a:r>
          </a:p>
          <a:p>
            <a:pPr marL="0" indent="0" algn="ctr" defTabSz="844083">
              <a:buNone/>
            </a:pPr>
            <a:endParaRPr lang="fr-FR" sz="1108" dirty="0"/>
          </a:p>
          <a:p>
            <a:pPr marL="0" indent="0" algn="ctr" defTabSz="844083">
              <a:buNone/>
            </a:pPr>
            <a:r>
              <a:rPr lang="fr-FR" sz="1108" b="1" dirty="0"/>
              <a:t>Les clients pourront contacter l’assistance monétique PREMIUM de Natixis </a:t>
            </a:r>
            <a:r>
              <a:rPr lang="fr-FR" sz="1108" b="1" dirty="0" err="1"/>
              <a:t>Payment</a:t>
            </a:r>
            <a:r>
              <a:rPr lang="fr-FR" sz="1108" b="1" dirty="0"/>
              <a:t> Solutions,</a:t>
            </a:r>
          </a:p>
          <a:p>
            <a:pPr marL="0" indent="0" algn="ctr" defTabSz="844083">
              <a:buNone/>
            </a:pPr>
            <a:endParaRPr lang="fr-FR" sz="1108" b="1" dirty="0"/>
          </a:p>
          <a:p>
            <a:pPr marL="0" indent="0" algn="ctr" defTabSz="844083">
              <a:buNone/>
            </a:pPr>
            <a:r>
              <a:rPr lang="fr-FR" sz="1108" b="1" dirty="0"/>
              <a:t>un service joignable du lundi au samedi de 9h à 18h </a:t>
            </a:r>
          </a:p>
          <a:p>
            <a:pPr marL="0" indent="0" algn="ctr" defTabSz="844083">
              <a:buNone/>
            </a:pPr>
            <a:r>
              <a:rPr lang="fr-FR" sz="1108" b="1" dirty="0"/>
              <a:t>au 0 825 888 613</a:t>
            </a:r>
            <a:endParaRPr lang="fr-FR" sz="1754" dirty="0">
              <a:latin typeface="Calibri"/>
            </a:endParaRPr>
          </a:p>
        </p:txBody>
      </p:sp>
    </p:spTree>
    <p:extLst>
      <p:ext uri="{BB962C8B-B14F-4D97-AF65-F5344CB8AC3E}">
        <p14:creationId xmlns:p14="http://schemas.microsoft.com/office/powerpoint/2010/main" val="3053211250"/>
      </p:ext>
    </p:extLst>
  </p:cSld>
  <p:clrMapOvr>
    <a:masterClrMapping/>
  </p:clrMapOvr>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5051</TotalTime>
  <Words>2757</Words>
  <Application>Microsoft Office PowerPoint</Application>
  <PresentationFormat>Affichage à l'écran (4:3)</PresentationFormat>
  <Paragraphs>443</Paragraphs>
  <Slides>29</Slides>
  <Notes>14</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1" baseType="lpstr">
      <vt:lpstr>Thème Office</vt:lpstr>
      <vt:lpstr>Presentation</vt:lpstr>
      <vt:lpstr>Présentation des changements réseau BDD</vt:lpstr>
      <vt:lpstr>Rappel des grands jalons de la Fusion</vt:lpstr>
      <vt:lpstr>Préambule</vt:lpstr>
      <vt:lpstr>Objectifs</vt:lpstr>
      <vt:lpstr>Ordre du jour</vt:lpstr>
      <vt:lpstr>Quatre enjeux guident la BDD dans le cadre des travaux de Fusion</vt:lpstr>
      <vt:lpstr>Ordre du jour</vt:lpstr>
      <vt:lpstr>7 Directions Commerciales ont été mises en place à la Fusion Juridique</vt:lpstr>
      <vt:lpstr>Périmètre des Directions Commerciales</vt:lpstr>
      <vt:lpstr>Rappel des principaux changements à la Fusion Juridique Détails en annexes</vt:lpstr>
      <vt:lpstr>Ordre du jour</vt:lpstr>
      <vt:lpstr>Présentation des thématiques des changements à venir</vt:lpstr>
      <vt:lpstr>Zoom sur les changements présentés durant l’HDJ du 20/09</vt:lpstr>
      <vt:lpstr>Le contexte de la fusion</vt:lpstr>
      <vt:lpstr>Synthèse des Principes appliqués en ex ceLCa pour tous les marches</vt:lpstr>
      <vt:lpstr>Vision GPS ex CELCA  PV individuelle  BDD 2018</vt:lpstr>
      <vt:lpstr>Vision collaborateur PV collective + PV individuelle Ex CELCA BDD Site RH</vt:lpstr>
      <vt:lpstr>Zoom sur les changements présentés durant l’HDJ du 20/09</vt:lpstr>
      <vt:lpstr>MYGERC : des campagnes à la carte</vt:lpstr>
      <vt:lpstr>Ordre du jour</vt:lpstr>
      <vt:lpstr>Trois grands leviers d’assistance sont mis à disposition</vt:lpstr>
      <vt:lpstr>Annexes</vt:lpstr>
      <vt:lpstr>Zoom sur l’évolution des schémas délégataires particuliers</vt:lpstr>
      <vt:lpstr>Les dérogations commerciales évoluent pour donner davantage de marges de manœuvre au Réseau</vt:lpstr>
      <vt:lpstr>L’outil « Rubrique des Commerciaux » sera déployé en CEA pour faciliter et simplifier la communication avec le Réseau</vt:lpstr>
      <vt:lpstr>Les courriers RPM sont dorénavant envoyés automatiquement et ne nécessitent plus d’action en agence</vt:lpstr>
      <vt:lpstr>L’harmonisation de certains processus GP</vt:lpstr>
      <vt:lpstr>Nouveaux modes de fonctionnement à la fusion juridique Zoom sur l’externalisation de la gestion des alertes fraudes porteurs et commerçants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A6701265</cp:lastModifiedBy>
  <cp:revision>266</cp:revision>
  <dcterms:created xsi:type="dcterms:W3CDTF">2017-05-30T18:41:27Z</dcterms:created>
  <dcterms:modified xsi:type="dcterms:W3CDTF">2018-09-18T09:14:16Z</dcterms:modified>
</cp:coreProperties>
</file>