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28"/>
  </p:notesMasterIdLst>
  <p:handoutMasterIdLst>
    <p:handoutMasterId r:id="rId29"/>
  </p:handoutMasterIdLst>
  <p:sldIdLst>
    <p:sldId id="316" r:id="rId2"/>
    <p:sldId id="4043" r:id="rId3"/>
    <p:sldId id="4021" r:id="rId4"/>
    <p:sldId id="3963" r:id="rId5"/>
    <p:sldId id="3974" r:id="rId6"/>
    <p:sldId id="4195" r:id="rId7"/>
    <p:sldId id="4196" r:id="rId8"/>
    <p:sldId id="4165" r:id="rId9"/>
    <p:sldId id="4166" r:id="rId10"/>
    <p:sldId id="4187" r:id="rId11"/>
    <p:sldId id="4168" r:id="rId12"/>
    <p:sldId id="4199" r:id="rId13"/>
    <p:sldId id="4193" r:id="rId14"/>
    <p:sldId id="4169" r:id="rId15"/>
    <p:sldId id="4171" r:id="rId16"/>
    <p:sldId id="4200" r:id="rId17"/>
    <p:sldId id="4173" r:id="rId18"/>
    <p:sldId id="4176" r:id="rId19"/>
    <p:sldId id="4182" r:id="rId20"/>
    <p:sldId id="4189" r:id="rId21"/>
    <p:sldId id="4198" r:id="rId22"/>
    <p:sldId id="4190" r:id="rId23"/>
    <p:sldId id="4185" r:id="rId24"/>
    <p:sldId id="4191" r:id="rId25"/>
    <p:sldId id="4186" r:id="rId26"/>
    <p:sldId id="4201" r:id="rId2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845" userDrawn="1">
          <p15:clr>
            <a:srgbClr val="A4A3A4"/>
          </p15:clr>
        </p15:guide>
        <p15:guide id="2" pos="5556" userDrawn="1">
          <p15:clr>
            <a:srgbClr val="A4A3A4"/>
          </p15:clr>
        </p15:guide>
        <p15:guide id="3" orient="horz">
          <p15:clr>
            <a:srgbClr val="A4A3A4"/>
          </p15:clr>
        </p15:guide>
        <p15:guide id="4" pos="5692" userDrawn="1">
          <p15:clr>
            <a:srgbClr val="A4A3A4"/>
          </p15:clr>
        </p15:guide>
        <p15:guide id="5" orient="horz" pos="663" userDrawn="1">
          <p15:clr>
            <a:srgbClr val="A4A3A4"/>
          </p15:clr>
        </p15:guide>
        <p15:guide id="6" pos="295" userDrawn="1">
          <p15:clr>
            <a:srgbClr val="A4A3A4"/>
          </p15:clr>
        </p15:guide>
        <p15:guide id="7" orient="horz" pos="3203" userDrawn="1">
          <p15:clr>
            <a:srgbClr val="A4A3A4"/>
          </p15:clr>
        </p15:guide>
      </p15:sldGuideLst>
    </p:ext>
    <p:ext uri="{2D200454-40CA-4A62-9FC3-DE9A4176ACB9}">
      <p15:notesGuideLst xmlns="" xmlns:p15="http://schemas.microsoft.com/office/powerpoint/2012/main">
        <p15:guide id="1" orient="horz" pos="3131" userDrawn="1">
          <p15:clr>
            <a:srgbClr val="A4A3A4"/>
          </p15:clr>
        </p15:guide>
        <p15:guide id="2" pos="2145" userDrawn="1">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9" name="Auteur" initials="A" lastIdx="0" clrIdx="18"/>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C00000"/>
    <a:srgbClr val="F396A5"/>
    <a:srgbClr val="FBDCDD"/>
    <a:srgbClr val="595959"/>
    <a:srgbClr val="E9CCCD"/>
    <a:srgbClr val="C31632"/>
    <a:srgbClr val="FFFFFF"/>
    <a:srgbClr val="7F7F7F"/>
    <a:srgbClr val="E70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64AAE1-9548-419F-8DC9-E87DCA87EA10}" v="303" dt="2018-11-13T10:01:31.10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18" autoAdjust="0"/>
    <p:restoredTop sz="93907" autoAdjust="0"/>
  </p:normalViewPr>
  <p:slideViewPr>
    <p:cSldViewPr showGuides="1">
      <p:cViewPr varScale="1">
        <p:scale>
          <a:sx n="92" d="100"/>
          <a:sy n="92" d="100"/>
        </p:scale>
        <p:origin x="-564" y="-102"/>
      </p:cViewPr>
      <p:guideLst>
        <p:guide orient="horz" pos="845"/>
        <p:guide orient="horz"/>
        <p:guide orient="horz" pos="663"/>
        <p:guide orient="horz" pos="3203"/>
        <p:guide pos="5556"/>
        <p:guide pos="5692"/>
        <p:guide pos="295"/>
      </p:guideLst>
    </p:cSldViewPr>
  </p:slideViewPr>
  <p:notesTextViewPr>
    <p:cViewPr>
      <p:scale>
        <a:sx n="66" d="100"/>
        <a:sy n="66" d="100"/>
      </p:scale>
      <p:origin x="0" y="0"/>
    </p:cViewPr>
  </p:notesTextViewPr>
  <p:sorterViewPr>
    <p:cViewPr varScale="1">
      <p:scale>
        <a:sx n="100" d="100"/>
        <a:sy n="100" d="100"/>
      </p:scale>
      <p:origin x="0" y="3414"/>
    </p:cViewPr>
  </p:sorterViewPr>
  <p:notesViewPr>
    <p:cSldViewPr showGuides="1">
      <p:cViewPr varScale="1">
        <p:scale>
          <a:sx n="51" d="100"/>
          <a:sy n="51" d="100"/>
        </p:scale>
        <p:origin x="-3006" y="-108"/>
      </p:cViewPr>
      <p:guideLst>
        <p:guide orient="horz" pos="3131"/>
        <p:guide orient="horz" pos="3127"/>
        <p:guide pos="2145"/>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55"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8" cy="496332"/>
          </a:xfrm>
          <a:prstGeom prst="rect">
            <a:avLst/>
          </a:prstGeom>
        </p:spPr>
        <p:txBody>
          <a:bodyPr vert="horz" lIns="91294" tIns="45647" rIns="91294" bIns="45647" rtlCol="0"/>
          <a:lstStyle>
            <a:lvl1pPr algn="l">
              <a:defRPr sz="1200"/>
            </a:lvl1pPr>
          </a:lstStyle>
          <a:p>
            <a:endParaRPr lang="fr-FR"/>
          </a:p>
        </p:txBody>
      </p:sp>
      <p:sp>
        <p:nvSpPr>
          <p:cNvPr id="3" name="Espace réservé de la date 2"/>
          <p:cNvSpPr>
            <a:spLocks noGrp="1"/>
          </p:cNvSpPr>
          <p:nvPr>
            <p:ph type="dt" sz="quarter" idx="1"/>
          </p:nvPr>
        </p:nvSpPr>
        <p:spPr>
          <a:xfrm>
            <a:off x="3850444" y="0"/>
            <a:ext cx="2945658" cy="496332"/>
          </a:xfrm>
          <a:prstGeom prst="rect">
            <a:avLst/>
          </a:prstGeom>
        </p:spPr>
        <p:txBody>
          <a:bodyPr vert="horz" lIns="91294" tIns="45647" rIns="91294" bIns="45647" rtlCol="0"/>
          <a:lstStyle>
            <a:lvl1pPr algn="r">
              <a:defRPr sz="1200"/>
            </a:lvl1pPr>
          </a:lstStyle>
          <a:p>
            <a:fld id="{E9EE0349-EDD4-49F9-AF80-3B443319975B}" type="datetimeFigureOut">
              <a:rPr lang="fr-FR" smtClean="0"/>
              <a:t>22/11/2018</a:t>
            </a:fld>
            <a:endParaRPr lang="fr-FR"/>
          </a:p>
        </p:txBody>
      </p:sp>
      <p:sp>
        <p:nvSpPr>
          <p:cNvPr id="4" name="Espace réservé du pied de page 3"/>
          <p:cNvSpPr>
            <a:spLocks noGrp="1"/>
          </p:cNvSpPr>
          <p:nvPr>
            <p:ph type="ftr" sz="quarter" idx="2"/>
          </p:nvPr>
        </p:nvSpPr>
        <p:spPr>
          <a:xfrm>
            <a:off x="1" y="9428583"/>
            <a:ext cx="2945658" cy="496332"/>
          </a:xfrm>
          <a:prstGeom prst="rect">
            <a:avLst/>
          </a:prstGeom>
        </p:spPr>
        <p:txBody>
          <a:bodyPr vert="horz" lIns="91294" tIns="45647" rIns="91294" bIns="45647"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4" y="9428583"/>
            <a:ext cx="2945658" cy="496332"/>
          </a:xfrm>
          <a:prstGeom prst="rect">
            <a:avLst/>
          </a:prstGeom>
        </p:spPr>
        <p:txBody>
          <a:bodyPr vert="horz" lIns="91294" tIns="45647" rIns="91294" bIns="45647"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8" cy="496332"/>
          </a:xfrm>
          <a:prstGeom prst="rect">
            <a:avLst/>
          </a:prstGeom>
        </p:spPr>
        <p:txBody>
          <a:bodyPr vert="horz" lIns="91294" tIns="45647" rIns="91294" bIns="45647" rtlCol="0"/>
          <a:lstStyle>
            <a:lvl1pPr algn="l">
              <a:defRPr sz="1200"/>
            </a:lvl1pPr>
          </a:lstStyle>
          <a:p>
            <a:endParaRPr lang="fr-FR"/>
          </a:p>
        </p:txBody>
      </p:sp>
      <p:sp>
        <p:nvSpPr>
          <p:cNvPr id="3" name="Espace réservé de la date 2"/>
          <p:cNvSpPr>
            <a:spLocks noGrp="1"/>
          </p:cNvSpPr>
          <p:nvPr>
            <p:ph type="dt" idx="1"/>
          </p:nvPr>
        </p:nvSpPr>
        <p:spPr>
          <a:xfrm>
            <a:off x="3850444" y="0"/>
            <a:ext cx="2945658" cy="496332"/>
          </a:xfrm>
          <a:prstGeom prst="rect">
            <a:avLst/>
          </a:prstGeom>
        </p:spPr>
        <p:txBody>
          <a:bodyPr vert="horz" lIns="91294" tIns="45647" rIns="91294" bIns="45647" rtlCol="0"/>
          <a:lstStyle>
            <a:lvl1pPr algn="r">
              <a:defRPr sz="1200"/>
            </a:lvl1pPr>
          </a:lstStyle>
          <a:p>
            <a:fld id="{D7998B5C-2BD5-47C8-8BFF-FF284A350E8C}" type="datetimeFigureOut">
              <a:rPr lang="fr-FR" smtClean="0"/>
              <a:t>22/11/2018</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294" tIns="45647" rIns="91294" bIns="45647" rtlCol="0" anchor="ctr"/>
          <a:lstStyle/>
          <a:p>
            <a:endParaRPr lang="fr-FR"/>
          </a:p>
        </p:txBody>
      </p:sp>
      <p:sp>
        <p:nvSpPr>
          <p:cNvPr id="5" name="Espace réservé des commentaires 4"/>
          <p:cNvSpPr>
            <a:spLocks noGrp="1"/>
          </p:cNvSpPr>
          <p:nvPr>
            <p:ph type="body" sz="quarter" idx="3"/>
          </p:nvPr>
        </p:nvSpPr>
        <p:spPr>
          <a:xfrm>
            <a:off x="679768" y="4715154"/>
            <a:ext cx="5438140" cy="4466987"/>
          </a:xfrm>
          <a:prstGeom prst="rect">
            <a:avLst/>
          </a:prstGeom>
        </p:spPr>
        <p:txBody>
          <a:bodyPr vert="horz" lIns="91294" tIns="45647" rIns="91294" bIns="45647"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3"/>
            <a:ext cx="2945658" cy="496332"/>
          </a:xfrm>
          <a:prstGeom prst="rect">
            <a:avLst/>
          </a:prstGeom>
        </p:spPr>
        <p:txBody>
          <a:bodyPr vert="horz" lIns="91294" tIns="45647" rIns="91294" bIns="45647"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3"/>
            <a:ext cx="2945658" cy="496332"/>
          </a:xfrm>
          <a:prstGeom prst="rect">
            <a:avLst/>
          </a:prstGeom>
        </p:spPr>
        <p:txBody>
          <a:bodyPr vert="horz" lIns="91294" tIns="45647" rIns="91294" bIns="45647"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a:t>
            </a:fld>
            <a:endParaRPr lang="fr-FR"/>
          </a:p>
        </p:txBody>
      </p:sp>
    </p:spTree>
    <p:extLst>
      <p:ext uri="{BB962C8B-B14F-4D97-AF65-F5344CB8AC3E}">
        <p14:creationId xmlns:p14="http://schemas.microsoft.com/office/powerpoint/2010/main" val="334531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a:t>
            </a:fld>
            <a:endParaRPr lang="fr-FR"/>
          </a:p>
        </p:txBody>
      </p:sp>
    </p:spTree>
    <p:extLst>
      <p:ext uri="{BB962C8B-B14F-4D97-AF65-F5344CB8AC3E}">
        <p14:creationId xmlns:p14="http://schemas.microsoft.com/office/powerpoint/2010/main" val="3301314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a:t>
            </a:fld>
            <a:endParaRPr lang="fr-FR"/>
          </a:p>
        </p:txBody>
      </p:sp>
    </p:spTree>
    <p:extLst>
      <p:ext uri="{BB962C8B-B14F-4D97-AF65-F5344CB8AC3E}">
        <p14:creationId xmlns:p14="http://schemas.microsoft.com/office/powerpoint/2010/main" val="306712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a:t>
            </a:fld>
            <a:endParaRPr lang="fr-FR"/>
          </a:p>
        </p:txBody>
      </p:sp>
    </p:spTree>
    <p:extLst>
      <p:ext uri="{BB962C8B-B14F-4D97-AF65-F5344CB8AC3E}">
        <p14:creationId xmlns:p14="http://schemas.microsoft.com/office/powerpoint/2010/main" val="92185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5</a:t>
            </a:fld>
            <a:endParaRPr lang="fr-FR"/>
          </a:p>
        </p:txBody>
      </p:sp>
    </p:spTree>
    <p:extLst>
      <p:ext uri="{BB962C8B-B14F-4D97-AF65-F5344CB8AC3E}">
        <p14:creationId xmlns:p14="http://schemas.microsoft.com/office/powerpoint/2010/main" val="2218306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6</a:t>
            </a:fld>
            <a:endParaRPr lang="fr-FR"/>
          </a:p>
        </p:txBody>
      </p:sp>
    </p:spTree>
    <p:extLst>
      <p:ext uri="{BB962C8B-B14F-4D97-AF65-F5344CB8AC3E}">
        <p14:creationId xmlns:p14="http://schemas.microsoft.com/office/powerpoint/2010/main" val="2653792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2653792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8</a:t>
            </a:fld>
            <a:endParaRPr lang="fr-FR"/>
          </a:p>
        </p:txBody>
      </p:sp>
    </p:spTree>
    <p:extLst>
      <p:ext uri="{BB962C8B-B14F-4D97-AF65-F5344CB8AC3E}">
        <p14:creationId xmlns:p14="http://schemas.microsoft.com/office/powerpoint/2010/main" val="3462160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9</a:t>
            </a:fld>
            <a:endParaRPr lang="fr-FR"/>
          </a:p>
        </p:txBody>
      </p:sp>
    </p:spTree>
    <p:extLst>
      <p:ext uri="{BB962C8B-B14F-4D97-AF65-F5344CB8AC3E}">
        <p14:creationId xmlns:p14="http://schemas.microsoft.com/office/powerpoint/2010/main" val="3317896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10</a:t>
            </a:fld>
            <a:endParaRPr lang="fr-FR"/>
          </a:p>
        </p:txBody>
      </p:sp>
    </p:spTree>
    <p:extLst>
      <p:ext uri="{BB962C8B-B14F-4D97-AF65-F5344CB8AC3E}">
        <p14:creationId xmlns:p14="http://schemas.microsoft.com/office/powerpoint/2010/main" val="3301288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11</a:t>
            </a:fld>
            <a:endParaRPr lang="fr-FR"/>
          </a:p>
        </p:txBody>
      </p:sp>
    </p:spTree>
    <p:extLst>
      <p:ext uri="{BB962C8B-B14F-4D97-AF65-F5344CB8AC3E}">
        <p14:creationId xmlns:p14="http://schemas.microsoft.com/office/powerpoint/2010/main" val="3873282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solidFill>
                  <a:prstClr val="black"/>
                </a:solidFill>
              </a:rPr>
              <a:pPr/>
              <a:t>12</a:t>
            </a:fld>
            <a:endParaRPr lang="fr-FR">
              <a:solidFill>
                <a:prstClr val="black"/>
              </a:solidFill>
            </a:endParaRPr>
          </a:p>
        </p:txBody>
      </p:sp>
    </p:spTree>
    <p:extLst>
      <p:ext uri="{BB962C8B-B14F-4D97-AF65-F5344CB8AC3E}">
        <p14:creationId xmlns:p14="http://schemas.microsoft.com/office/powerpoint/2010/main" val="1932195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13</a:t>
            </a:fld>
            <a:endParaRPr lang="fr-FR"/>
          </a:p>
        </p:txBody>
      </p:sp>
    </p:spTree>
    <p:extLst>
      <p:ext uri="{BB962C8B-B14F-4D97-AF65-F5344CB8AC3E}">
        <p14:creationId xmlns:p14="http://schemas.microsoft.com/office/powerpoint/2010/main" val="1932195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14</a:t>
            </a:fld>
            <a:endParaRPr lang="fr-FR"/>
          </a:p>
        </p:txBody>
      </p:sp>
    </p:spTree>
    <p:extLst>
      <p:ext uri="{BB962C8B-B14F-4D97-AF65-F5344CB8AC3E}">
        <p14:creationId xmlns:p14="http://schemas.microsoft.com/office/powerpoint/2010/main" val="2615746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15</a:t>
            </a:fld>
            <a:endParaRPr lang="fr-FR"/>
          </a:p>
        </p:txBody>
      </p:sp>
    </p:spTree>
    <p:extLst>
      <p:ext uri="{BB962C8B-B14F-4D97-AF65-F5344CB8AC3E}">
        <p14:creationId xmlns:p14="http://schemas.microsoft.com/office/powerpoint/2010/main" val="3958401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solidFill>
                  <a:prstClr val="black"/>
                </a:solidFill>
              </a:rPr>
              <a:pPr/>
              <a:t>16</a:t>
            </a:fld>
            <a:endParaRPr lang="fr-FR">
              <a:solidFill>
                <a:prstClr val="black"/>
              </a:solidFill>
            </a:endParaRPr>
          </a:p>
        </p:txBody>
      </p:sp>
    </p:spTree>
    <p:extLst>
      <p:ext uri="{BB962C8B-B14F-4D97-AF65-F5344CB8AC3E}">
        <p14:creationId xmlns:p14="http://schemas.microsoft.com/office/powerpoint/2010/main" val="2615746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17</a:t>
            </a:fld>
            <a:endParaRPr lang="fr-FR"/>
          </a:p>
        </p:txBody>
      </p:sp>
    </p:spTree>
    <p:extLst>
      <p:ext uri="{BB962C8B-B14F-4D97-AF65-F5344CB8AC3E}">
        <p14:creationId xmlns:p14="http://schemas.microsoft.com/office/powerpoint/2010/main" val="3283689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18</a:t>
            </a:fld>
            <a:endParaRPr lang="fr-FR"/>
          </a:p>
        </p:txBody>
      </p:sp>
    </p:spTree>
    <p:extLst>
      <p:ext uri="{BB962C8B-B14F-4D97-AF65-F5344CB8AC3E}">
        <p14:creationId xmlns:p14="http://schemas.microsoft.com/office/powerpoint/2010/main" val="29590647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19</a:t>
            </a:fld>
            <a:endParaRPr lang="fr-FR"/>
          </a:p>
        </p:txBody>
      </p:sp>
    </p:spTree>
    <p:extLst>
      <p:ext uri="{BB962C8B-B14F-4D97-AF65-F5344CB8AC3E}">
        <p14:creationId xmlns:p14="http://schemas.microsoft.com/office/powerpoint/2010/main" val="157060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20</a:t>
            </a:fld>
            <a:endParaRPr lang="fr-FR"/>
          </a:p>
        </p:txBody>
      </p:sp>
    </p:spTree>
    <p:extLst>
      <p:ext uri="{BB962C8B-B14F-4D97-AF65-F5344CB8AC3E}">
        <p14:creationId xmlns:p14="http://schemas.microsoft.com/office/powerpoint/2010/main" val="4173763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solidFill>
                  <a:prstClr val="black"/>
                </a:solidFill>
              </a:rPr>
              <a:pPr/>
              <a:t>21</a:t>
            </a:fld>
            <a:endParaRPr lang="fr-FR">
              <a:solidFill>
                <a:prstClr val="black"/>
              </a:solidFill>
            </a:endParaRPr>
          </a:p>
        </p:txBody>
      </p:sp>
    </p:spTree>
    <p:extLst>
      <p:ext uri="{BB962C8B-B14F-4D97-AF65-F5344CB8AC3E}">
        <p14:creationId xmlns:p14="http://schemas.microsoft.com/office/powerpoint/2010/main" val="1610587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22</a:t>
            </a:fld>
            <a:endParaRPr lang="fr-FR"/>
          </a:p>
        </p:txBody>
      </p:sp>
    </p:spTree>
    <p:extLst>
      <p:ext uri="{BB962C8B-B14F-4D97-AF65-F5344CB8AC3E}">
        <p14:creationId xmlns:p14="http://schemas.microsoft.com/office/powerpoint/2010/main" val="5814211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23</a:t>
            </a:fld>
            <a:endParaRPr lang="fr-FR"/>
          </a:p>
        </p:txBody>
      </p:sp>
    </p:spTree>
    <p:extLst>
      <p:ext uri="{BB962C8B-B14F-4D97-AF65-F5344CB8AC3E}">
        <p14:creationId xmlns:p14="http://schemas.microsoft.com/office/powerpoint/2010/main" val="21709962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24</a:t>
            </a:fld>
            <a:endParaRPr lang="fr-FR"/>
          </a:p>
        </p:txBody>
      </p:sp>
    </p:spTree>
    <p:extLst>
      <p:ext uri="{BB962C8B-B14F-4D97-AF65-F5344CB8AC3E}">
        <p14:creationId xmlns:p14="http://schemas.microsoft.com/office/powerpoint/2010/main" val="1238802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25</a:t>
            </a:fld>
            <a:endParaRPr lang="fr-FR"/>
          </a:p>
        </p:txBody>
      </p:sp>
    </p:spTree>
    <p:extLst>
      <p:ext uri="{BB962C8B-B14F-4D97-AF65-F5344CB8AC3E}">
        <p14:creationId xmlns:p14="http://schemas.microsoft.com/office/powerpoint/2010/main" val="11468617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4617192"/>
            <a:ext cx="4626000" cy="540000"/>
          </a:xfrm>
          <a:prstGeom prst="rect">
            <a:avLst/>
          </a:prstGeom>
        </p:spPr>
        <p:txBody>
          <a:bodyPr tIns="82800">
            <a:noAutofit/>
          </a:bodyPr>
          <a:lstStyle>
            <a:lvl1pPr marL="0" indent="0" algn="ctr">
              <a:buNone/>
              <a:defRPr sz="2000" b="0" i="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379200"/>
            <a:ext cx="1332000" cy="201077"/>
          </a:xfrm>
          <a:prstGeom prst="rect">
            <a:avLst/>
          </a:prstGeom>
        </p:spPr>
      </p:pic>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itre 12"/>
          <p:cNvSpPr>
            <a:spLocks noGrp="1"/>
          </p:cNvSpPr>
          <p:nvPr>
            <p:ph type="title" hasCustomPrompt="1"/>
          </p:nvPr>
        </p:nvSpPr>
        <p:spPr>
          <a:xfrm>
            <a:off x="2149200" y="3366000"/>
            <a:ext cx="4626000" cy="677108"/>
          </a:xfrm>
          <a:prstGeom prst="rect">
            <a:avLst/>
          </a:prstGeom>
        </p:spPr>
        <p:txBody>
          <a:bodyPr>
            <a:spAutoFit/>
          </a:bodyPr>
          <a:lstStyle>
            <a:lvl1pPr algn="ctr">
              <a:defRPr sz="3800"/>
            </a:lvl1pPr>
          </a:lstStyle>
          <a:p>
            <a:r>
              <a:rPr lang="fr-FR" dirty="0"/>
              <a:t>Titre </a:t>
            </a:r>
            <a:r>
              <a:rPr lang="fr-FR" dirty="0" err="1"/>
              <a:t>powerpoint</a:t>
            </a:r>
            <a:endParaRPr lang="fr-FR" dirty="0"/>
          </a:p>
        </p:txBody>
      </p:sp>
      <p:pic>
        <p:nvPicPr>
          <p:cNvPr id="15" name="Espace réservé pour une image  1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36235" y="6237313"/>
            <a:ext cx="2186565" cy="490622"/>
          </a:xfrm>
          <a:prstGeom prst="rect">
            <a:avLst/>
          </a:prstGeom>
        </p:spPr>
      </p:pic>
    </p:spTree>
    <p:extLst>
      <p:ext uri="{BB962C8B-B14F-4D97-AF65-F5344CB8AC3E}">
        <p14:creationId xmlns:p14="http://schemas.microsoft.com/office/powerpoint/2010/main" val="1192494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cxnSp>
        <p:nvCxnSpPr>
          <p:cNvPr id="6" name="Connecteur droit 5"/>
          <p:cNvCxnSpPr/>
          <p:nvPr userDrawn="1"/>
        </p:nvCxnSpPr>
        <p:spPr>
          <a:xfrm>
            <a:off x="450000" y="753912"/>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100152"/>
            <a:ext cx="8445600" cy="653758"/>
          </a:xfrm>
          <a:prstGeom prst="rect">
            <a:avLst/>
          </a:prstGeom>
        </p:spPr>
        <p:txBody>
          <a:bodyPr lIns="72000" rIns="72000" anchor="ctr" anchorCtr="0">
            <a:noAutofit/>
          </a:bodyPr>
          <a:lstStyle>
            <a:lvl1pPr>
              <a:defRPr/>
            </a:lvl1pPr>
          </a:lstStyle>
          <a:p>
            <a:r>
              <a:rPr lang="fr-FR" dirty="0"/>
              <a:t>Titre principal de la partie</a:t>
            </a:r>
          </a:p>
        </p:txBody>
      </p:sp>
      <p:sp>
        <p:nvSpPr>
          <p:cNvPr id="13" name="Content Placeholder 2">
            <a:extLst>
              <a:ext uri="{FF2B5EF4-FFF2-40B4-BE49-F238E27FC236}">
                <a16:creationId xmlns="" xmlns:a16="http://schemas.microsoft.com/office/drawing/2014/main" id="{9A4E7316-D18F-4CD7-903B-DF464D56B725}"/>
              </a:ext>
            </a:extLst>
          </p:cNvPr>
          <p:cNvSpPr>
            <a:spLocks noGrp="1"/>
          </p:cNvSpPr>
          <p:nvPr>
            <p:ph idx="1" hasCustomPrompt="1"/>
          </p:nvPr>
        </p:nvSpPr>
        <p:spPr>
          <a:xfrm>
            <a:off x="457200" y="1412775"/>
            <a:ext cx="7859216" cy="4713395"/>
          </a:xfrm>
          <a:prstGeom prst="rect">
            <a:avLst/>
          </a:prstGeom>
        </p:spPr>
        <p:txBody>
          <a:bodyPr>
            <a:noAutofit/>
          </a:bodyPr>
          <a:lstStyle>
            <a:lvl1pPr marL="162662" indent="-162662">
              <a:spcBef>
                <a:spcPts val="1800"/>
              </a:spcBef>
              <a:spcAft>
                <a:spcPts val="0"/>
              </a:spcAft>
              <a:buFont typeface="Wingdings" panose="05000000000000000000" pitchFamily="2" charset="2"/>
              <a:buChar char="§"/>
              <a:defRPr sz="1400" cap="none">
                <a:solidFill>
                  <a:schemeClr val="tx1">
                    <a:lumMod val="65000"/>
                    <a:lumOff val="35000"/>
                  </a:schemeClr>
                </a:solidFill>
              </a:defRPr>
            </a:lvl1pPr>
            <a:lvl2pPr marL="271891" indent="-158265">
              <a:spcBef>
                <a:spcPts val="300"/>
              </a:spcBef>
              <a:buFont typeface="Arial Narrow" panose="020B0606020202030204" pitchFamily="34" charset="0"/>
              <a:buChar char="–"/>
              <a:defRPr sz="1100" b="0" cap="none">
                <a:solidFill>
                  <a:schemeClr val="tx1">
                    <a:lumMod val="65000"/>
                    <a:lumOff val="35000"/>
                  </a:schemeClr>
                </a:solidFill>
              </a:defRPr>
            </a:lvl2pPr>
            <a:lvl3pPr marL="227252" indent="0">
              <a:spcBef>
                <a:spcPts val="1800"/>
              </a:spcBef>
              <a:spcAft>
                <a:spcPts val="0"/>
              </a:spcAft>
              <a:buFont typeface="Courier New" panose="02070309020205020404" pitchFamily="49" charset="0"/>
              <a:buNone/>
              <a:defRPr sz="1050" b="0" cap="none">
                <a:solidFill>
                  <a:schemeClr val="tx1">
                    <a:lumMod val="65000"/>
                    <a:lumOff val="35000"/>
                  </a:schemeClr>
                </a:solidFill>
              </a:defRPr>
            </a:lvl3pPr>
            <a:lvl4pPr>
              <a:defRPr sz="671"/>
            </a:lvl4pPr>
            <a:lvl5pPr>
              <a:defRPr sz="671"/>
            </a:lvl5pPr>
            <a:lvl6pPr>
              <a:defRPr/>
            </a:lvl6pPr>
            <a:lvl7pPr>
              <a:defRPr/>
            </a:lvl7pPr>
            <a:lvl8pPr>
              <a:defRPr/>
            </a:lvl8pPr>
            <a:lvl9pPr>
              <a:buFont typeface="Arial" pitchFamily="34" charset="0"/>
              <a:buChar char="•"/>
              <a:defRPr/>
            </a:lvl9pPr>
          </a:lstStyle>
          <a:p>
            <a:pPr lvl="0"/>
            <a:r>
              <a:rPr lang="fr-FR" dirty="0"/>
              <a:t>Modifiez les styles du texte du masque</a:t>
            </a:r>
          </a:p>
          <a:p>
            <a:pPr lvl="2"/>
            <a:endParaRPr lang="fr-FR" dirty="0"/>
          </a:p>
        </p:txBody>
      </p:sp>
      <p:grpSp>
        <p:nvGrpSpPr>
          <p:cNvPr id="14" name="Groupe 13">
            <a:extLst>
              <a:ext uri="{FF2B5EF4-FFF2-40B4-BE49-F238E27FC236}">
                <a16:creationId xmlns="" xmlns:a16="http://schemas.microsoft.com/office/drawing/2014/main" id="{EDF9C896-9B96-4EF5-BBEA-2BCC77D89E35}"/>
              </a:ext>
            </a:extLst>
          </p:cNvPr>
          <p:cNvGrpSpPr/>
          <p:nvPr userDrawn="1"/>
        </p:nvGrpSpPr>
        <p:grpSpPr>
          <a:xfrm>
            <a:off x="8143822" y="2216198"/>
            <a:ext cx="1332284" cy="1600395"/>
            <a:chOff x="8143822" y="2216198"/>
            <a:chExt cx="1332284" cy="1600395"/>
          </a:xfrm>
        </p:grpSpPr>
        <p:sp>
          <p:nvSpPr>
            <p:cNvPr id="15" name="Rectangle 9">
              <a:extLst>
                <a:ext uri="{FF2B5EF4-FFF2-40B4-BE49-F238E27FC236}">
                  <a16:creationId xmlns="" xmlns:a16="http://schemas.microsoft.com/office/drawing/2014/main" id="{C68F076E-26A7-4F62-9333-04325809DBB4}"/>
                </a:ext>
              </a:extLst>
            </p:cNvPr>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6" name="Rectangle 10">
              <a:extLst>
                <a:ext uri="{FF2B5EF4-FFF2-40B4-BE49-F238E27FC236}">
                  <a16:creationId xmlns="" xmlns:a16="http://schemas.microsoft.com/office/drawing/2014/main" id="{F67F1571-C4BB-4410-B63D-0E70D355EF71}"/>
                </a:ext>
              </a:extLst>
            </p:cNvPr>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spTree>
    <p:extLst>
      <p:ext uri="{BB962C8B-B14F-4D97-AF65-F5344CB8AC3E}">
        <p14:creationId xmlns:p14="http://schemas.microsoft.com/office/powerpoint/2010/main" val="158352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124751"/>
            <a:ext cx="8229600" cy="5001420"/>
          </a:xfrm>
          <a:prstGeom prst="rect">
            <a:avLst/>
          </a:prstGeom>
        </p:spPr>
        <p:txBody>
          <a:bodyPr>
            <a:noAutofit/>
          </a:bodyPr>
          <a:lstStyle>
            <a:lvl1pPr marL="162662" indent="-162662">
              <a:spcBef>
                <a:spcPts val="600"/>
              </a:spcBef>
              <a:spcAft>
                <a:spcPts val="0"/>
              </a:spcAft>
              <a:buFont typeface="Wingdings" panose="05000000000000000000" pitchFamily="2" charset="2"/>
              <a:buChar char="§"/>
              <a:defRPr sz="1200" cap="none">
                <a:solidFill>
                  <a:schemeClr val="tx1">
                    <a:lumMod val="65000"/>
                    <a:lumOff val="35000"/>
                  </a:schemeClr>
                </a:solidFill>
              </a:defRPr>
            </a:lvl1pPr>
            <a:lvl2pPr marL="271891" indent="-158265">
              <a:spcBef>
                <a:spcPts val="300"/>
              </a:spcBef>
              <a:buFont typeface="Arial Narrow" panose="020B0606020202030204" pitchFamily="34" charset="0"/>
              <a:buChar char="–"/>
              <a:defRPr sz="1100" b="0" cap="none">
                <a:solidFill>
                  <a:schemeClr val="tx1">
                    <a:lumMod val="65000"/>
                    <a:lumOff val="35000"/>
                  </a:schemeClr>
                </a:solidFill>
              </a:defRPr>
            </a:lvl2pPr>
            <a:lvl3pPr marL="398702" indent="-171450">
              <a:spcBef>
                <a:spcPts val="100"/>
              </a:spcBef>
              <a:buFont typeface="Courier New" panose="02070309020205020404" pitchFamily="49" charset="0"/>
              <a:buChar char="o"/>
              <a:defRPr sz="1000" b="0" cap="none">
                <a:solidFill>
                  <a:schemeClr val="tx1">
                    <a:lumMod val="65000"/>
                    <a:lumOff val="35000"/>
                  </a:schemeClr>
                </a:solidFill>
              </a:defRPr>
            </a:lvl3pPr>
            <a:lvl4pPr>
              <a:defRPr sz="671"/>
            </a:lvl4pPr>
            <a:lvl5pPr>
              <a:defRPr sz="671"/>
            </a:lvl5pPr>
            <a:lvl6pPr>
              <a:defRPr/>
            </a:lvl6pPr>
            <a:lvl7pPr>
              <a:defRPr/>
            </a:lvl7pPr>
            <a:lvl8pPr>
              <a:defRPr/>
            </a:lvl8pPr>
            <a:lvl9pPr>
              <a:buFont typeface="Arial" pitchFamily="34" charset="0"/>
              <a:buChar char="•"/>
              <a:defRPr/>
            </a:lvl9pPr>
          </a:lstStyle>
          <a:p>
            <a:pPr lvl="0"/>
            <a:r>
              <a:rPr lang="fr-FR" dirty="0"/>
              <a:t>Modifiez les styles du texte du masque</a:t>
            </a:r>
          </a:p>
          <a:p>
            <a:pPr lvl="1"/>
            <a:r>
              <a:rPr lang="fr-FR" dirty="0"/>
              <a:t>Deuxième niveau</a:t>
            </a:r>
          </a:p>
          <a:p>
            <a:pPr lvl="2"/>
            <a:endParaRPr lang="fr-FR" dirty="0"/>
          </a:p>
          <a:p>
            <a:pPr lvl="2"/>
            <a:endParaRPr lang="fr-FR" dirty="0"/>
          </a:p>
        </p:txBody>
      </p:sp>
      <p:cxnSp>
        <p:nvCxnSpPr>
          <p:cNvPr id="6" name="Connecteur droit 5">
            <a:extLst>
              <a:ext uri="{FF2B5EF4-FFF2-40B4-BE49-F238E27FC236}">
                <a16:creationId xmlns="" xmlns:a16="http://schemas.microsoft.com/office/drawing/2014/main" id="{524AE2B0-A9A5-4ADE-A3BC-18129E5F6DBB}"/>
              </a:ext>
            </a:extLst>
          </p:cNvPr>
          <p:cNvCxnSpPr/>
          <p:nvPr userDrawn="1"/>
        </p:nvCxnSpPr>
        <p:spPr>
          <a:xfrm>
            <a:off x="450000" y="753912"/>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re 1">
            <a:extLst>
              <a:ext uri="{FF2B5EF4-FFF2-40B4-BE49-F238E27FC236}">
                <a16:creationId xmlns="" xmlns:a16="http://schemas.microsoft.com/office/drawing/2014/main" id="{9EE88446-D3A9-4029-9486-12EAD56298AE}"/>
              </a:ext>
            </a:extLst>
          </p:cNvPr>
          <p:cNvSpPr>
            <a:spLocks noGrp="1"/>
          </p:cNvSpPr>
          <p:nvPr>
            <p:ph type="title" hasCustomPrompt="1"/>
          </p:nvPr>
        </p:nvSpPr>
        <p:spPr>
          <a:xfrm>
            <a:off x="349200" y="100152"/>
            <a:ext cx="8445600" cy="653758"/>
          </a:xfrm>
          <a:prstGeom prst="rect">
            <a:avLst/>
          </a:prstGeom>
        </p:spPr>
        <p:txBody>
          <a:bodyPr lIns="72000" rIns="72000" anchor="ctr" anchorCtr="0">
            <a:noAutofit/>
          </a:bodyPr>
          <a:lstStyle>
            <a:lvl1pPr>
              <a:defRPr/>
            </a:lvl1pPr>
          </a:lstStyle>
          <a:p>
            <a:r>
              <a:rPr lang="fr-FR" dirty="0"/>
              <a:t>Titre principal de la partie</a:t>
            </a:r>
          </a:p>
        </p:txBody>
      </p:sp>
    </p:spTree>
    <p:extLst>
      <p:ext uri="{BB962C8B-B14F-4D97-AF65-F5344CB8AC3E}">
        <p14:creationId xmlns:p14="http://schemas.microsoft.com/office/powerpoint/2010/main" val="4222995125"/>
      </p:ext>
    </p:extLst>
  </p:cSld>
  <p:clrMapOvr>
    <a:masterClrMapping/>
  </p:clrMapOvr>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a:prstGeom prst="rect">
            <a:avLst/>
          </a:prstGeo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a:prstGeom prst="rect">
            <a:avLst/>
          </a:prstGeo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sp>
        <p:nvSpPr>
          <p:cNvPr id="3" name="Titre 2"/>
          <p:cNvSpPr>
            <a:spLocks noGrp="1"/>
          </p:cNvSpPr>
          <p:nvPr userDrawn="1">
            <p:ph type="title" hasCustomPrompt="1"/>
          </p:nvPr>
        </p:nvSpPr>
        <p:spPr>
          <a:xfrm>
            <a:off x="349200" y="378000"/>
            <a:ext cx="8445600" cy="399600"/>
          </a:xfrm>
          <a:prstGeom prst="rect">
            <a:avLst/>
          </a:prstGeom>
        </p:spPr>
        <p:txBody>
          <a:bodyPr wrap="square"/>
          <a:lstStyle>
            <a:lvl1pPr>
              <a:defRPr/>
            </a:lvl1p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de la partie sur une ligne</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a:t>Titre de la présentation-01/01/2018</a:t>
            </a:r>
            <a:endParaRPr lang="fr-FR" dirty="0"/>
          </a:p>
        </p:txBody>
      </p:sp>
      <p:sp>
        <p:nvSpPr>
          <p:cNvPr id="7" name="Espace réservé du numéro de diapositive 6"/>
          <p:cNvSpPr>
            <a:spLocks noGrp="1"/>
          </p:cNvSpPr>
          <p:nvPr>
            <p:ph type="sldNum" sz="quarter" idx="22"/>
          </p:nvPr>
        </p:nvSpPr>
        <p:spPr>
          <a:xfrm>
            <a:off x="179512" y="6309320"/>
            <a:ext cx="586408" cy="365125"/>
          </a:xfrm>
          <a:prstGeom prst="rect">
            <a:avLst/>
          </a:prstGeom>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24048"/>
            <a:ext cx="4150792" cy="341463"/>
          </a:xfrm>
          <a:prstGeom prst="rect">
            <a:avLst/>
          </a:prstGeo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a:prstGeom prst="rect">
            <a:avLst/>
          </a:prstGeo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prstGeom prst="rect">
            <a:avLst/>
          </a:prstGeo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a:prstGeom prst="rect">
            <a:avLst/>
          </a:prstGeo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prstGeom prst="rect">
            <a:avLst/>
          </a:prstGeo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cxnSp>
        <p:nvCxnSpPr>
          <p:cNvPr id="20" name="Connecteur droit 1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119360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Connecteur droit 7"/>
          <p:cNvCxnSpPr/>
          <p:nvPr userDrawn="1"/>
        </p:nvCxnSpPr>
        <p:spPr>
          <a:xfrm>
            <a:off x="442800" y="6349563"/>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Espace réservé pour une image  69">
            <a:extLst>
              <a:ext uri="{FF2B5EF4-FFF2-40B4-BE49-F238E27FC236}">
                <a16:creationId xmlns="" xmlns:a16="http://schemas.microsoft.com/office/drawing/2014/main" id="{1B94ECDE-3BA8-4EF9-BFE9-2BF26B0F824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79444" y="6435985"/>
            <a:ext cx="1558512" cy="349699"/>
          </a:xfrm>
          <a:prstGeom prst="rect">
            <a:avLst/>
          </a:prstGeom>
        </p:spPr>
      </p:pic>
      <p:sp>
        <p:nvSpPr>
          <p:cNvPr id="9" name="ZoneTexte 8">
            <a:extLst>
              <a:ext uri="{FF2B5EF4-FFF2-40B4-BE49-F238E27FC236}">
                <a16:creationId xmlns="" xmlns:a16="http://schemas.microsoft.com/office/drawing/2014/main" id="{5080F08A-7EFC-4111-8325-F0AFBE7CEFD4}"/>
              </a:ext>
            </a:extLst>
          </p:cNvPr>
          <p:cNvSpPr txBox="1"/>
          <p:nvPr userDrawn="1"/>
        </p:nvSpPr>
        <p:spPr>
          <a:xfrm>
            <a:off x="2228459" y="6498083"/>
            <a:ext cx="4687082" cy="246221"/>
          </a:xfrm>
          <a:prstGeom prst="rect">
            <a:avLst/>
          </a:prstGeom>
          <a:noFill/>
        </p:spPr>
        <p:txBody>
          <a:bodyPr wrap="square" rtlCol="0">
            <a:spAutoFit/>
          </a:bodyPr>
          <a:lstStyle/>
          <a:p>
            <a:pPr algn="ctr"/>
            <a:r>
              <a:rPr lang="fr-FR" sz="1000" dirty="0">
                <a:solidFill>
                  <a:schemeClr val="tx1">
                    <a:lumMod val="65000"/>
                    <a:lumOff val="35000"/>
                  </a:schemeClr>
                </a:solidFill>
                <a:latin typeface="+mj-lt"/>
              </a:rPr>
              <a:t>Support de présentation HDJ BDD du </a:t>
            </a:r>
            <a:r>
              <a:rPr lang="fr-FR" sz="1000" dirty="0" smtClean="0">
                <a:solidFill>
                  <a:schemeClr val="tx1">
                    <a:lumMod val="65000"/>
                    <a:lumOff val="35000"/>
                  </a:schemeClr>
                </a:solidFill>
                <a:latin typeface="+mj-lt"/>
              </a:rPr>
              <a:t>22/11/2018</a:t>
            </a:r>
            <a:endParaRPr lang="fr-FR" sz="1000" dirty="0">
              <a:solidFill>
                <a:schemeClr val="tx1">
                  <a:lumMod val="65000"/>
                  <a:lumOff val="35000"/>
                </a:schemeClr>
              </a:solidFill>
              <a:latin typeface="+mj-lt"/>
            </a:endParaRPr>
          </a:p>
        </p:txBody>
      </p:sp>
      <p:sp>
        <p:nvSpPr>
          <p:cNvPr id="10" name="ZoneTexte 9">
            <a:extLst>
              <a:ext uri="{FF2B5EF4-FFF2-40B4-BE49-F238E27FC236}">
                <a16:creationId xmlns="" xmlns:a16="http://schemas.microsoft.com/office/drawing/2014/main" id="{A24EB9DA-6EC8-46D4-B2E3-14BA48BE5343}"/>
              </a:ext>
            </a:extLst>
          </p:cNvPr>
          <p:cNvSpPr txBox="1"/>
          <p:nvPr userDrawn="1"/>
        </p:nvSpPr>
        <p:spPr>
          <a:xfrm>
            <a:off x="8559524" y="6538957"/>
            <a:ext cx="536351" cy="246221"/>
          </a:xfrm>
          <a:prstGeom prst="rect">
            <a:avLst/>
          </a:prstGeom>
          <a:noFill/>
        </p:spPr>
        <p:txBody>
          <a:bodyPr wrap="square" rtlCol="0">
            <a:spAutoFit/>
          </a:bodyPr>
          <a:lstStyle/>
          <a:p>
            <a:pPr algn="r"/>
            <a:fld id="{0DB4BF68-5B5E-42EC-AF7A-8DC937C5D52D}" type="slidenum">
              <a:rPr lang="fr-FR" sz="1000" b="1" smtClean="0">
                <a:solidFill>
                  <a:schemeClr val="tx1">
                    <a:lumMod val="65000"/>
                    <a:lumOff val="35000"/>
                  </a:schemeClr>
                </a:solidFill>
                <a:latin typeface="+mj-lt"/>
              </a:rPr>
              <a:pPr algn="r"/>
              <a:t>‹N°›</a:t>
            </a:fld>
            <a:endParaRPr lang="fr-FR" sz="1000" b="1" dirty="0">
              <a:solidFill>
                <a:schemeClr val="tx1">
                  <a:lumMod val="65000"/>
                  <a:lumOff val="35000"/>
                </a:schemeClr>
              </a:solidFill>
              <a:latin typeface="+mj-lt"/>
            </a:endParaRPr>
          </a:p>
        </p:txBody>
      </p: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75" r:id="rId3"/>
    <p:sldLayoutId id="2147483677" r:id="rId4"/>
  </p:sldLayoutIdLst>
  <p:timing>
    <p:tnLst>
      <p:par>
        <p:cTn id="1" dur="indefinite" restart="never" nodeType="tmRoot"/>
      </p:par>
    </p:tnLst>
  </p:timing>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www.google.fr/url?sa=i&amp;rct=j&amp;q=&amp;esrc=s&amp;source=images&amp;cd=&amp;cad=rja&amp;uact=8&amp;ved=2ahUKEwi8kNba5-DeAhWrI8AKHS6yCgAQjRx6BAgBEAU&amp;url=https://www.seton.fr/panneau-signalisation-temporaire-cone-danger-general.html&amp;psig=AOvVaw2hPd9NL5j3kr-cQsUX8Msz&amp;ust=1542729048396972"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commerciaux.celca.caisse-epargne.fr/download/29/hdj-de-la-semaine/11122/hdj-2018-s47-action-auto-gav.pptx"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 xmlns:a16="http://schemas.microsoft.com/office/drawing/2014/main" id="{D2EF0A47-03B9-49A6-9F5A-EED0D8EF2240}"/>
              </a:ext>
            </a:extLst>
          </p:cNvPr>
          <p:cNvSpPr>
            <a:spLocks noGrp="1"/>
          </p:cNvSpPr>
          <p:nvPr>
            <p:ph type="body" sz="quarter" idx="4294967295"/>
          </p:nvPr>
        </p:nvSpPr>
        <p:spPr>
          <a:xfrm>
            <a:off x="2149200" y="4797152"/>
            <a:ext cx="4626000" cy="504056"/>
          </a:xfrm>
          <a:prstGeom prst="rect">
            <a:avLst/>
          </a:prstGeom>
        </p:spPr>
        <p:txBody>
          <a:bodyPr>
            <a:normAutofit/>
          </a:bodyPr>
          <a:lstStyle/>
          <a:p>
            <a:pPr algn="ctr"/>
            <a:r>
              <a:rPr lang="fr-FR" sz="2000" dirty="0"/>
              <a:t>Territoire : Alsace</a:t>
            </a:r>
          </a:p>
        </p:txBody>
      </p:sp>
      <p:sp>
        <p:nvSpPr>
          <p:cNvPr id="4" name="Titre 3">
            <a:extLst>
              <a:ext uri="{FF2B5EF4-FFF2-40B4-BE49-F238E27FC236}">
                <a16:creationId xmlns="" xmlns:a16="http://schemas.microsoft.com/office/drawing/2014/main" id="{838735B5-3463-4F82-A011-40CA750F9FE0}"/>
              </a:ext>
            </a:extLst>
          </p:cNvPr>
          <p:cNvSpPr>
            <a:spLocks noGrp="1"/>
          </p:cNvSpPr>
          <p:nvPr>
            <p:ph type="title"/>
          </p:nvPr>
        </p:nvSpPr>
        <p:spPr>
          <a:xfrm>
            <a:off x="1010838" y="3356992"/>
            <a:ext cx="7122325" cy="1107996"/>
          </a:xfrm>
        </p:spPr>
        <p:txBody>
          <a:bodyPr/>
          <a:lstStyle/>
          <a:p>
            <a:r>
              <a:rPr lang="fr-FR" dirty="0" smtClean="0"/>
              <a:t>Renumérotation des comptes </a:t>
            </a:r>
            <a:r>
              <a:rPr lang="fr-FR" sz="2800" dirty="0" smtClean="0"/>
              <a:t>Présentation de l’outil IBAN conseiller</a:t>
            </a:r>
            <a:endParaRPr lang="fr-FR" dirty="0"/>
          </a:p>
        </p:txBody>
      </p:sp>
      <p:sp>
        <p:nvSpPr>
          <p:cNvPr id="6" name="Espace réservé du texte 2">
            <a:extLst>
              <a:ext uri="{FF2B5EF4-FFF2-40B4-BE49-F238E27FC236}">
                <a16:creationId xmlns="" xmlns:a16="http://schemas.microsoft.com/office/drawing/2014/main" id="{C0A5F7CB-77E1-499B-8D2A-D6D5A5C01480}"/>
              </a:ext>
            </a:extLst>
          </p:cNvPr>
          <p:cNvSpPr txBox="1">
            <a:spLocks/>
          </p:cNvSpPr>
          <p:nvPr/>
        </p:nvSpPr>
        <p:spPr>
          <a:xfrm>
            <a:off x="2154102" y="5350903"/>
            <a:ext cx="4626000" cy="504056"/>
          </a:xfrm>
          <a:prstGeom prst="rect">
            <a:avLst/>
          </a:prstGeom>
        </p:spPr>
        <p:txBody>
          <a:bodyPr>
            <a:normAutofit/>
          </a:bodyPr>
          <a:lst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pPr algn="ctr"/>
            <a:r>
              <a:rPr lang="fr-FR" sz="2000" b="0" i="1" dirty="0" smtClean="0"/>
              <a:t>22 Novembre </a:t>
            </a:r>
            <a:r>
              <a:rPr lang="fr-FR" sz="2000" b="0" i="1" dirty="0"/>
              <a:t>2018</a:t>
            </a:r>
          </a:p>
        </p:txBody>
      </p:sp>
      <p:sp>
        <p:nvSpPr>
          <p:cNvPr id="5" name="Titre 3">
            <a:extLst>
              <a:ext uri="{FF2B5EF4-FFF2-40B4-BE49-F238E27FC236}">
                <a16:creationId xmlns="" xmlns:a16="http://schemas.microsoft.com/office/drawing/2014/main" id="{49AE90C6-D458-473E-B800-6C978157C48C}"/>
              </a:ext>
            </a:extLst>
          </p:cNvPr>
          <p:cNvSpPr txBox="1">
            <a:spLocks/>
          </p:cNvSpPr>
          <p:nvPr/>
        </p:nvSpPr>
        <p:spPr>
          <a:xfrm>
            <a:off x="1010838" y="1887796"/>
            <a:ext cx="7122325" cy="677108"/>
          </a:xfrm>
          <a:prstGeom prst="rect">
            <a:avLst/>
          </a:prstGeom>
        </p:spPr>
        <p:txBody>
          <a:bodyPr>
            <a:spAutoFit/>
          </a:bodyPr>
          <a:lstStyle>
            <a:lvl1pPr algn="ctr" defTabSz="914400" rtl="0" eaLnBrk="1" latinLnBrk="0" hangingPunct="1">
              <a:spcBef>
                <a:spcPct val="0"/>
              </a:spcBef>
              <a:buNone/>
              <a:defRPr sz="3800" b="1" kern="1200" cap="all" baseline="0">
                <a:solidFill>
                  <a:schemeClr val="accent1"/>
                </a:solidFill>
                <a:latin typeface="+mj-lt"/>
                <a:ea typeface="+mj-ea"/>
                <a:cs typeface="+mj-cs"/>
              </a:defRPr>
            </a:lvl1pPr>
          </a:lstStyle>
          <a:p>
            <a:r>
              <a:rPr lang="fr-FR" dirty="0"/>
              <a:t>Fusion CEGEE</a:t>
            </a:r>
          </a:p>
        </p:txBody>
      </p:sp>
    </p:spTree>
    <p:extLst>
      <p:ext uri="{BB962C8B-B14F-4D97-AF65-F5344CB8AC3E}">
        <p14:creationId xmlns:p14="http://schemas.microsoft.com/office/powerpoint/2010/main" val="37119078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CF7CE19-BF6C-4304-9E2C-914C18BE164D}"/>
              </a:ext>
            </a:extLst>
          </p:cNvPr>
          <p:cNvSpPr>
            <a:spLocks noGrp="1"/>
          </p:cNvSpPr>
          <p:nvPr>
            <p:ph type="title"/>
          </p:nvPr>
        </p:nvSpPr>
        <p:spPr/>
        <p:txBody>
          <a:bodyPr/>
          <a:lstStyle/>
          <a:p>
            <a:r>
              <a:rPr lang="fr-FR" dirty="0"/>
              <a:t>Objectifs</a:t>
            </a:r>
          </a:p>
        </p:txBody>
      </p:sp>
      <p:sp>
        <p:nvSpPr>
          <p:cNvPr id="29" name="ZoneTexte 28">
            <a:extLst>
              <a:ext uri="{FF2B5EF4-FFF2-40B4-BE49-F238E27FC236}">
                <a16:creationId xmlns="" xmlns:a16="http://schemas.microsoft.com/office/drawing/2014/main" id="{8FC7AEB3-11D2-49C3-8A5A-1ABEBCA7FA4B}"/>
              </a:ext>
            </a:extLst>
          </p:cNvPr>
          <p:cNvSpPr txBox="1"/>
          <p:nvPr/>
        </p:nvSpPr>
        <p:spPr>
          <a:xfrm>
            <a:off x="2113788" y="1858295"/>
            <a:ext cx="6706361" cy="2636451"/>
          </a:xfrm>
          <a:prstGeom prst="rect">
            <a:avLst/>
          </a:prstGeom>
        </p:spPr>
        <p:txBody>
          <a:bodyPr vert="horz" wrap="square" lIns="91440" tIns="45720" rIns="91440" bIns="45720" rtlCol="0" anchor="ctr" anchorCtr="0">
            <a:noAutofit/>
          </a:bodyPr>
          <a:lstStyle/>
          <a:p>
            <a:pPr>
              <a:spcBef>
                <a:spcPts val="600"/>
              </a:spcBef>
            </a:pPr>
            <a:r>
              <a:rPr lang="fr-FR" sz="1600" b="1" dirty="0">
                <a:solidFill>
                  <a:schemeClr val="accent1"/>
                </a:solidFill>
                <a:latin typeface="+mj-lt"/>
              </a:rPr>
              <a:t>La présentation vise à partager :</a:t>
            </a:r>
          </a:p>
          <a:p>
            <a:pPr marL="447675" indent="-268288">
              <a:spcBef>
                <a:spcPts val="600"/>
              </a:spcBef>
              <a:buFont typeface="Wingdings" panose="05000000000000000000" pitchFamily="2" charset="2"/>
              <a:buChar char="§"/>
            </a:pPr>
            <a:r>
              <a:rPr lang="fr-FR" sz="1600" i="1" dirty="0" smtClean="0">
                <a:solidFill>
                  <a:prstClr val="black">
                    <a:lumMod val="65000"/>
                    <a:lumOff val="35000"/>
                  </a:prstClr>
                </a:solidFill>
              </a:rPr>
              <a:t>Le contexte de renumérotations des comptes pour les clients Ex-CEA</a:t>
            </a:r>
            <a:endParaRPr lang="fr-FR" sz="1600" i="1" dirty="0">
              <a:solidFill>
                <a:prstClr val="black">
                  <a:lumMod val="65000"/>
                  <a:lumOff val="35000"/>
                </a:prstClr>
              </a:solidFill>
            </a:endParaRPr>
          </a:p>
          <a:p>
            <a:pPr marL="447675" indent="-268288">
              <a:spcBef>
                <a:spcPts val="600"/>
              </a:spcBef>
              <a:buFont typeface="Wingdings" panose="05000000000000000000" pitchFamily="2" charset="2"/>
              <a:buChar char="§"/>
            </a:pPr>
            <a:r>
              <a:rPr lang="fr-FR" sz="1600" i="1" dirty="0">
                <a:solidFill>
                  <a:prstClr val="black">
                    <a:lumMod val="65000"/>
                    <a:lumOff val="35000"/>
                  </a:prstClr>
                </a:solidFill>
              </a:rPr>
              <a:t>L’outil IBAN conseiller et le processus à respecter</a:t>
            </a:r>
          </a:p>
          <a:p>
            <a:pPr marL="447675" indent="-268288">
              <a:spcBef>
                <a:spcPts val="600"/>
              </a:spcBef>
              <a:buFont typeface="Wingdings" panose="05000000000000000000" pitchFamily="2" charset="2"/>
              <a:buChar char="§"/>
            </a:pPr>
            <a:r>
              <a:rPr lang="fr-FR" sz="1600" i="1" dirty="0" smtClean="0">
                <a:solidFill>
                  <a:prstClr val="black">
                    <a:lumMod val="65000"/>
                    <a:lumOff val="35000"/>
                  </a:prstClr>
                </a:solidFill>
              </a:rPr>
              <a:t>Les éléments de langage à utiliser et la posture du conseiller</a:t>
            </a:r>
            <a:endParaRPr lang="fr-FR" sz="1600" b="1" dirty="0">
              <a:solidFill>
                <a:schemeClr val="tx1">
                  <a:lumMod val="65000"/>
                  <a:lumOff val="35000"/>
                </a:schemeClr>
              </a:solidFill>
              <a:latin typeface="+mj-lt"/>
            </a:endParaRPr>
          </a:p>
          <a:p>
            <a:pPr algn="l">
              <a:spcBef>
                <a:spcPts val="600"/>
              </a:spcBef>
            </a:pPr>
            <a:r>
              <a:rPr lang="fr-FR" sz="1600" b="1" dirty="0" smtClean="0">
                <a:solidFill>
                  <a:schemeClr val="accent1"/>
                </a:solidFill>
                <a:latin typeface="+mj-lt"/>
              </a:rPr>
              <a:t>La présentation est suivie d’une prise en main collective de l’outil</a:t>
            </a:r>
            <a:endParaRPr lang="fr-FR" sz="1600" b="1" dirty="0">
              <a:solidFill>
                <a:schemeClr val="accent1"/>
              </a:solidFill>
              <a:latin typeface="+mj-lt"/>
            </a:endParaRPr>
          </a:p>
        </p:txBody>
      </p:sp>
      <p:sp>
        <p:nvSpPr>
          <p:cNvPr id="6" name="Rectangle 5">
            <a:extLst>
              <a:ext uri="{FF2B5EF4-FFF2-40B4-BE49-F238E27FC236}">
                <a16:creationId xmlns="" xmlns:a16="http://schemas.microsoft.com/office/drawing/2014/main" id="{CAB451B9-7D53-4A2F-93CE-0FDDEC18D2C1}"/>
              </a:ext>
            </a:extLst>
          </p:cNvPr>
          <p:cNvSpPr/>
          <p:nvPr/>
        </p:nvSpPr>
        <p:spPr>
          <a:xfrm>
            <a:off x="520024" y="1616426"/>
            <a:ext cx="1439714" cy="303053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b="1" cap="all" dirty="0">
              <a:latin typeface="+mj-lt"/>
            </a:endParaRPr>
          </a:p>
          <a:p>
            <a:pPr algn="ctr"/>
            <a:endParaRPr lang="fr-FR" sz="1600" b="1" cap="all" dirty="0">
              <a:latin typeface="+mj-lt"/>
            </a:endParaRPr>
          </a:p>
          <a:p>
            <a:pPr algn="ctr"/>
            <a:r>
              <a:rPr lang="fr-FR" sz="1600" b="1" cap="all" dirty="0">
                <a:latin typeface="+mj-lt"/>
              </a:rPr>
              <a:t>Objectifs</a:t>
            </a:r>
          </a:p>
        </p:txBody>
      </p:sp>
      <p:pic>
        <p:nvPicPr>
          <p:cNvPr id="7" name="Image 6">
            <a:extLst>
              <a:ext uri="{FF2B5EF4-FFF2-40B4-BE49-F238E27FC236}">
                <a16:creationId xmlns="" xmlns:a16="http://schemas.microsoft.com/office/drawing/2014/main" id="{4C032C83-E8A7-4C7D-97E8-6233107EEF74}"/>
              </a:ext>
            </a:extLst>
          </p:cNvPr>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891190" y="2304253"/>
            <a:ext cx="738421" cy="738421"/>
          </a:xfrm>
          <a:prstGeom prst="rect">
            <a:avLst/>
          </a:prstGeom>
        </p:spPr>
      </p:pic>
    </p:spTree>
    <p:extLst>
      <p:ext uri="{BB962C8B-B14F-4D97-AF65-F5344CB8AC3E}">
        <p14:creationId xmlns:p14="http://schemas.microsoft.com/office/powerpoint/2010/main" val="4143725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 xmlns:a16="http://schemas.microsoft.com/office/drawing/2014/main" id="{F52C1648-B08E-4284-8BFB-1E4AA1549E6C}"/>
              </a:ext>
            </a:extLst>
          </p:cNvPr>
          <p:cNvSpPr>
            <a:spLocks noGrp="1"/>
          </p:cNvSpPr>
          <p:nvPr>
            <p:ph type="title"/>
          </p:nvPr>
        </p:nvSpPr>
        <p:spPr/>
        <p:txBody>
          <a:bodyPr/>
          <a:lstStyle/>
          <a:p>
            <a:r>
              <a:rPr lang="fr-FR" dirty="0"/>
              <a:t>Ordre du jour</a:t>
            </a:r>
          </a:p>
        </p:txBody>
      </p:sp>
      <p:grpSp>
        <p:nvGrpSpPr>
          <p:cNvPr id="22" name="Groupe 21">
            <a:extLst>
              <a:ext uri="{FF2B5EF4-FFF2-40B4-BE49-F238E27FC236}">
                <a16:creationId xmlns="" xmlns:a16="http://schemas.microsoft.com/office/drawing/2014/main" id="{34CDDEFD-1FF3-4989-85F0-1B5FB1408632}"/>
              </a:ext>
            </a:extLst>
          </p:cNvPr>
          <p:cNvGrpSpPr/>
          <p:nvPr/>
        </p:nvGrpSpPr>
        <p:grpSpPr>
          <a:xfrm>
            <a:off x="323165" y="1124744"/>
            <a:ext cx="8231519" cy="724791"/>
            <a:chOff x="313857" y="3208381"/>
            <a:chExt cx="8480942" cy="746753"/>
          </a:xfrm>
        </p:grpSpPr>
        <p:sp>
          <p:nvSpPr>
            <p:cNvPr id="8" name="Rectangle 7">
              <a:extLst>
                <a:ext uri="{FF2B5EF4-FFF2-40B4-BE49-F238E27FC236}">
                  <a16:creationId xmlns="" xmlns:a16="http://schemas.microsoft.com/office/drawing/2014/main" id="{2ACF00AE-6880-4FEF-B3B9-88DD5C4E35EC}"/>
                </a:ext>
              </a:extLst>
            </p:cNvPr>
            <p:cNvSpPr/>
            <p:nvPr/>
          </p:nvSpPr>
          <p:spPr>
            <a:xfrm>
              <a:off x="468175" y="3208381"/>
              <a:ext cx="237563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du </a:t>
              </a:r>
              <a:r>
                <a:rPr lang="fr-FR" sz="1400" b="1" dirty="0" smtClean="0">
                  <a:solidFill>
                    <a:prstClr val="white"/>
                  </a:solidFill>
                  <a:latin typeface="+mj-lt"/>
                </a:rPr>
                <a:t>périmètre</a:t>
              </a:r>
              <a:endParaRPr lang="fr-FR" sz="1400" i="1" dirty="0">
                <a:solidFill>
                  <a:prstClr val="white"/>
                </a:solidFill>
                <a:latin typeface="+mj-lt"/>
              </a:endParaRPr>
            </a:p>
          </p:txBody>
        </p:sp>
        <p:sp>
          <p:nvSpPr>
            <p:cNvPr id="9" name="ZoneTexte 8">
              <a:extLst>
                <a:ext uri="{FF2B5EF4-FFF2-40B4-BE49-F238E27FC236}">
                  <a16:creationId xmlns="" xmlns:a16="http://schemas.microsoft.com/office/drawing/2014/main" id="{4EEDDFD6-8CEF-4280-8F7C-757D1EB7938D}"/>
                </a:ext>
              </a:extLst>
            </p:cNvPr>
            <p:cNvSpPr txBox="1"/>
            <p:nvPr/>
          </p:nvSpPr>
          <p:spPr>
            <a:xfrm>
              <a:off x="2998129" y="3208381"/>
              <a:ext cx="5796670" cy="746753"/>
            </a:xfrm>
            <a:prstGeom prst="rect">
              <a:avLst/>
            </a:prstGeom>
            <a:solidFill>
              <a:schemeClr val="accent4">
                <a:lumMod val="20000"/>
                <a:lumOff val="80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pPr>
              <a:r>
                <a:rPr lang="fr-FR" sz="1400" i="1" dirty="0" smtClean="0">
                  <a:solidFill>
                    <a:prstClr val="black">
                      <a:lumMod val="65000"/>
                      <a:lumOff val="35000"/>
                    </a:prstClr>
                  </a:solidFill>
                </a:rPr>
                <a:t>Qui est concerné par la renumérotation?</a:t>
              </a:r>
            </a:p>
            <a:p>
              <a:pPr marL="179388" indent="-179388" defTabSz="844083">
                <a:buFont typeface="Wingdings" panose="05000000000000000000" pitchFamily="2" charset="2"/>
                <a:buChar char="ü"/>
              </a:pPr>
              <a:r>
                <a:rPr lang="fr-FR" sz="1400" i="1" dirty="0">
                  <a:solidFill>
                    <a:prstClr val="black">
                      <a:lumMod val="65000"/>
                      <a:lumOff val="35000"/>
                    </a:prstClr>
                  </a:solidFill>
                </a:rPr>
                <a:t>Comment communiquons-nous actuellement vers les clients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10" name="Ellipse 9">
              <a:extLst>
                <a:ext uri="{FF2B5EF4-FFF2-40B4-BE49-F238E27FC236}">
                  <a16:creationId xmlns="" xmlns:a16="http://schemas.microsoft.com/office/drawing/2014/main" id="{536BF6DF-249B-4D26-8B13-A21E8EC04175}"/>
                </a:ext>
              </a:extLst>
            </p:cNvPr>
            <p:cNvSpPr/>
            <p:nvPr/>
          </p:nvSpPr>
          <p:spPr>
            <a:xfrm>
              <a:off x="313857" y="3429222"/>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grpSp>
      <p:grpSp>
        <p:nvGrpSpPr>
          <p:cNvPr id="23" name="Groupe 22">
            <a:extLst>
              <a:ext uri="{FF2B5EF4-FFF2-40B4-BE49-F238E27FC236}">
                <a16:creationId xmlns="" xmlns:a16="http://schemas.microsoft.com/office/drawing/2014/main" id="{03A1D248-DDF5-4061-B227-26E94549DED8}"/>
              </a:ext>
            </a:extLst>
          </p:cNvPr>
          <p:cNvGrpSpPr/>
          <p:nvPr/>
        </p:nvGrpSpPr>
        <p:grpSpPr>
          <a:xfrm>
            <a:off x="303650" y="1964713"/>
            <a:ext cx="8250736" cy="724791"/>
            <a:chOff x="294052" y="4237092"/>
            <a:chExt cx="8500747" cy="746753"/>
          </a:xfrm>
        </p:grpSpPr>
        <p:sp>
          <p:nvSpPr>
            <p:cNvPr id="11" name="Rectangle 10">
              <a:extLst>
                <a:ext uri="{FF2B5EF4-FFF2-40B4-BE49-F238E27FC236}">
                  <a16:creationId xmlns="" xmlns:a16="http://schemas.microsoft.com/office/drawing/2014/main" id="{FED7A671-B879-4343-87BB-E8A5FA31CA3D}"/>
                </a:ext>
              </a:extLst>
            </p:cNvPr>
            <p:cNvSpPr/>
            <p:nvPr/>
          </p:nvSpPr>
          <p:spPr>
            <a:xfrm>
              <a:off x="468173" y="4237092"/>
              <a:ext cx="237563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Présentation de l’outil IBAN Conseiller</a:t>
              </a:r>
              <a:endParaRPr lang="fr-FR" sz="1400" dirty="0">
                <a:solidFill>
                  <a:prstClr val="white"/>
                </a:solidFill>
              </a:endParaRPr>
            </a:p>
          </p:txBody>
        </p:sp>
        <p:sp>
          <p:nvSpPr>
            <p:cNvPr id="12" name="ZoneTexte 11">
              <a:extLst>
                <a:ext uri="{FF2B5EF4-FFF2-40B4-BE49-F238E27FC236}">
                  <a16:creationId xmlns="" xmlns:a16="http://schemas.microsoft.com/office/drawing/2014/main" id="{184A46AB-FC6C-405D-812B-AA2AE1E72BAD}"/>
                </a:ext>
              </a:extLst>
            </p:cNvPr>
            <p:cNvSpPr txBox="1"/>
            <p:nvPr/>
          </p:nvSpPr>
          <p:spPr>
            <a:xfrm>
              <a:off x="2998128" y="4237092"/>
              <a:ext cx="5796671" cy="746753"/>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l’outil ?</a:t>
              </a:r>
            </a:p>
          </p:txBody>
        </p:sp>
        <p:sp>
          <p:nvSpPr>
            <p:cNvPr id="13" name="Ellipse 12">
              <a:extLst>
                <a:ext uri="{FF2B5EF4-FFF2-40B4-BE49-F238E27FC236}">
                  <a16:creationId xmlns="" xmlns:a16="http://schemas.microsoft.com/office/drawing/2014/main" id="{F7BACEC3-00F9-468B-B820-1E366DF3ABB6}"/>
                </a:ext>
              </a:extLst>
            </p:cNvPr>
            <p:cNvSpPr/>
            <p:nvPr/>
          </p:nvSpPr>
          <p:spPr>
            <a:xfrm>
              <a:off x="294052" y="4455774"/>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grpSp>
      <p:grpSp>
        <p:nvGrpSpPr>
          <p:cNvPr id="2" name="Groupe 1">
            <a:extLst>
              <a:ext uri="{FF2B5EF4-FFF2-40B4-BE49-F238E27FC236}">
                <a16:creationId xmlns="" xmlns:a16="http://schemas.microsoft.com/office/drawing/2014/main" id="{C424B74E-1650-463E-BB9B-EF63A806D927}"/>
              </a:ext>
            </a:extLst>
          </p:cNvPr>
          <p:cNvGrpSpPr/>
          <p:nvPr/>
        </p:nvGrpSpPr>
        <p:grpSpPr>
          <a:xfrm>
            <a:off x="303650" y="2804682"/>
            <a:ext cx="8250742" cy="724791"/>
            <a:chOff x="294052" y="3663158"/>
            <a:chExt cx="8500747" cy="724791"/>
          </a:xfrm>
        </p:grpSpPr>
        <p:sp>
          <p:nvSpPr>
            <p:cNvPr id="15" name="Rectangle 14">
              <a:extLst>
                <a:ext uri="{FF2B5EF4-FFF2-40B4-BE49-F238E27FC236}">
                  <a16:creationId xmlns="" xmlns:a16="http://schemas.microsoft.com/office/drawing/2014/main" id="{678DBE66-D349-4E9D-929C-431C63D1C2E8}"/>
                </a:ext>
              </a:extLst>
            </p:cNvPr>
            <p:cNvSpPr/>
            <p:nvPr/>
          </p:nvSpPr>
          <p:spPr>
            <a:xfrm>
              <a:off x="468173" y="3663158"/>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smtClean="0">
                  <a:solidFill>
                    <a:prstClr val="white"/>
                  </a:solidFill>
                </a:rPr>
                <a:t>Posture face à une sollicitation client</a:t>
              </a:r>
              <a:endParaRPr lang="fr-FR" sz="1400" dirty="0">
                <a:solidFill>
                  <a:prstClr val="white"/>
                </a:solidFill>
              </a:endParaRPr>
            </a:p>
          </p:txBody>
        </p:sp>
        <p:sp>
          <p:nvSpPr>
            <p:cNvPr id="16" name="ZoneTexte 15">
              <a:extLst>
                <a:ext uri="{FF2B5EF4-FFF2-40B4-BE49-F238E27FC236}">
                  <a16:creationId xmlns="" xmlns:a16="http://schemas.microsoft.com/office/drawing/2014/main" id="{0F175FEE-EDAB-4F35-AB97-FC8A3208B538}"/>
                </a:ext>
              </a:extLst>
            </p:cNvPr>
            <p:cNvSpPr txBox="1"/>
            <p:nvPr/>
          </p:nvSpPr>
          <p:spPr>
            <a:xfrm>
              <a:off x="2998129" y="3663158"/>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Quelles </a:t>
              </a:r>
              <a:r>
                <a:rPr lang="fr-FR" sz="1400" i="1" dirty="0" smtClean="0">
                  <a:solidFill>
                    <a:prstClr val="black">
                      <a:lumMod val="65000"/>
                      <a:lumOff val="35000"/>
                    </a:prstClr>
                  </a:solidFill>
                </a:rPr>
                <a:t>attitudes et démarches adopter face </a:t>
              </a:r>
              <a:r>
                <a:rPr lang="fr-FR" sz="1400" i="1" dirty="0">
                  <a:solidFill>
                    <a:prstClr val="black">
                      <a:lumMod val="65000"/>
                      <a:lumOff val="35000"/>
                    </a:prstClr>
                  </a:solidFill>
                </a:rPr>
                <a:t>à une demande </a:t>
              </a:r>
              <a:br>
                <a:rPr lang="fr-FR" sz="1400" i="1" dirty="0">
                  <a:solidFill>
                    <a:prstClr val="black">
                      <a:lumMod val="65000"/>
                      <a:lumOff val="35000"/>
                    </a:prstClr>
                  </a:solidFill>
                </a:rPr>
              </a:br>
              <a:r>
                <a:rPr lang="fr-FR" sz="1400" i="1" dirty="0">
                  <a:solidFill>
                    <a:prstClr val="black">
                      <a:lumMod val="65000"/>
                      <a:lumOff val="35000"/>
                    </a:prstClr>
                  </a:solidFill>
                </a:rPr>
                <a:t>client ?</a:t>
              </a:r>
            </a:p>
          </p:txBody>
        </p:sp>
        <p:sp>
          <p:nvSpPr>
            <p:cNvPr id="17" name="Ellipse 16">
              <a:extLst>
                <a:ext uri="{FF2B5EF4-FFF2-40B4-BE49-F238E27FC236}">
                  <a16:creationId xmlns="" xmlns:a16="http://schemas.microsoft.com/office/drawing/2014/main" id="{BD97FE26-C651-4586-9C8F-A531DF8CEEA9}"/>
                </a:ext>
              </a:extLst>
            </p:cNvPr>
            <p:cNvSpPr/>
            <p:nvPr/>
          </p:nvSpPr>
          <p:spPr>
            <a:xfrm>
              <a:off x="294052" y="3875257"/>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grpSp>
      <p:pic>
        <p:nvPicPr>
          <p:cNvPr id="27" name="Image 26">
            <a:extLst>
              <a:ext uri="{FF2B5EF4-FFF2-40B4-BE49-F238E27FC236}">
                <a16:creationId xmlns="" xmlns:a16="http://schemas.microsoft.com/office/drawing/2014/main" id="{91791D88-5767-4783-BA8C-F3A1F783DC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0310" y="1268760"/>
            <a:ext cx="468862" cy="468862"/>
          </a:xfrm>
          <a:prstGeom prst="rect">
            <a:avLst/>
          </a:prstGeom>
        </p:spPr>
      </p:pic>
      <p:grpSp>
        <p:nvGrpSpPr>
          <p:cNvPr id="5" name="Groupe 4">
            <a:extLst>
              <a:ext uri="{FF2B5EF4-FFF2-40B4-BE49-F238E27FC236}">
                <a16:creationId xmlns="" xmlns:a16="http://schemas.microsoft.com/office/drawing/2014/main" id="{9269BF98-0612-44BC-941C-C905CB7A0238}"/>
              </a:ext>
            </a:extLst>
          </p:cNvPr>
          <p:cNvGrpSpPr/>
          <p:nvPr/>
        </p:nvGrpSpPr>
        <p:grpSpPr>
          <a:xfrm>
            <a:off x="303650" y="3644651"/>
            <a:ext cx="8250742" cy="724791"/>
            <a:chOff x="294052" y="4767732"/>
            <a:chExt cx="8500747" cy="724791"/>
          </a:xfrm>
        </p:grpSpPr>
        <p:sp>
          <p:nvSpPr>
            <p:cNvPr id="34" name="Rectangle 33">
              <a:extLst>
                <a:ext uri="{FF2B5EF4-FFF2-40B4-BE49-F238E27FC236}">
                  <a16:creationId xmlns="" xmlns:a16="http://schemas.microsoft.com/office/drawing/2014/main" id="{14F2CCB7-E1EA-4DFA-820B-51374D8F446F}"/>
                </a:ext>
              </a:extLst>
            </p:cNvPr>
            <p:cNvSpPr/>
            <p:nvPr/>
          </p:nvSpPr>
          <p:spPr>
            <a:xfrm>
              <a:off x="468173" y="4767732"/>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Entrainement collectif</a:t>
              </a:r>
              <a:endParaRPr lang="fr-FR" sz="1400" dirty="0">
                <a:solidFill>
                  <a:prstClr val="white"/>
                </a:solidFill>
              </a:endParaRPr>
            </a:p>
          </p:txBody>
        </p:sp>
        <p:sp>
          <p:nvSpPr>
            <p:cNvPr id="35" name="ZoneTexte 34">
              <a:extLst>
                <a:ext uri="{FF2B5EF4-FFF2-40B4-BE49-F238E27FC236}">
                  <a16:creationId xmlns="" xmlns:a16="http://schemas.microsoft.com/office/drawing/2014/main" id="{12C7AB41-C467-45BD-B773-AD690F1FF05A}"/>
                </a:ext>
              </a:extLst>
            </p:cNvPr>
            <p:cNvSpPr txBox="1"/>
            <p:nvPr/>
          </p:nvSpPr>
          <p:spPr>
            <a:xfrm>
              <a:off x="2998129" y="4767732"/>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concrètement et efficacement cet outil sur mon portefeuille ?</a:t>
              </a:r>
            </a:p>
          </p:txBody>
        </p:sp>
        <p:sp>
          <p:nvSpPr>
            <p:cNvPr id="36" name="Ellipse 35">
              <a:extLst>
                <a:ext uri="{FF2B5EF4-FFF2-40B4-BE49-F238E27FC236}">
                  <a16:creationId xmlns="" xmlns:a16="http://schemas.microsoft.com/office/drawing/2014/main" id="{E9679F76-C15F-49E5-85D2-34A35B1C4496}"/>
                </a:ext>
              </a:extLst>
            </p:cNvPr>
            <p:cNvSpPr/>
            <p:nvPr/>
          </p:nvSpPr>
          <p:spPr>
            <a:xfrm>
              <a:off x="294052" y="4979831"/>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grpSp>
      <p:grpSp>
        <p:nvGrpSpPr>
          <p:cNvPr id="43" name="Groupe 42">
            <a:extLst>
              <a:ext uri="{FF2B5EF4-FFF2-40B4-BE49-F238E27FC236}">
                <a16:creationId xmlns="" xmlns:a16="http://schemas.microsoft.com/office/drawing/2014/main" id="{0655FF89-0E9C-4233-ACB7-65AAA81AF55E}"/>
              </a:ext>
            </a:extLst>
          </p:cNvPr>
          <p:cNvGrpSpPr/>
          <p:nvPr/>
        </p:nvGrpSpPr>
        <p:grpSpPr>
          <a:xfrm>
            <a:off x="303650" y="4484620"/>
            <a:ext cx="8250742" cy="724791"/>
            <a:chOff x="294052" y="4767732"/>
            <a:chExt cx="8500747" cy="724791"/>
          </a:xfrm>
        </p:grpSpPr>
        <p:sp>
          <p:nvSpPr>
            <p:cNvPr id="44" name="Rectangle 43">
              <a:extLst>
                <a:ext uri="{FF2B5EF4-FFF2-40B4-BE49-F238E27FC236}">
                  <a16:creationId xmlns="" xmlns:a16="http://schemas.microsoft.com/office/drawing/2014/main" id="{E7125914-B646-4DE2-A91D-7B58A6D855CB}"/>
                </a:ext>
              </a:extLst>
            </p:cNvPr>
            <p:cNvSpPr/>
            <p:nvPr/>
          </p:nvSpPr>
          <p:spPr>
            <a:xfrm>
              <a:off x="468173" y="4767732"/>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L’assistance</a:t>
              </a:r>
              <a:endParaRPr lang="fr-FR" sz="1400" dirty="0">
                <a:solidFill>
                  <a:prstClr val="white"/>
                </a:solidFill>
                <a:latin typeface="+mj-lt"/>
              </a:endParaRPr>
            </a:p>
          </p:txBody>
        </p:sp>
        <p:sp>
          <p:nvSpPr>
            <p:cNvPr id="45" name="ZoneTexte 44">
              <a:extLst>
                <a:ext uri="{FF2B5EF4-FFF2-40B4-BE49-F238E27FC236}">
                  <a16:creationId xmlns="" xmlns:a16="http://schemas.microsoft.com/office/drawing/2014/main" id="{C46A1EF7-CD6C-4117-A75C-226A9045AFDC}"/>
                </a:ext>
              </a:extLst>
            </p:cNvPr>
            <p:cNvSpPr txBox="1"/>
            <p:nvPr/>
          </p:nvSpPr>
          <p:spPr>
            <a:xfrm>
              <a:off x="2998129" y="4767732"/>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En cas de difficulté, quelles solutions </a:t>
              </a:r>
              <a:r>
                <a:rPr lang="fr-FR" sz="1400" i="1" dirty="0" smtClean="0">
                  <a:solidFill>
                    <a:prstClr val="black">
                      <a:lumMod val="65000"/>
                      <a:lumOff val="35000"/>
                    </a:prstClr>
                  </a:solidFill>
                </a:rPr>
                <a:t>s’offrent </a:t>
              </a:r>
              <a:r>
                <a:rPr lang="fr-FR" sz="1400" i="1" dirty="0">
                  <a:solidFill>
                    <a:prstClr val="black">
                      <a:lumMod val="65000"/>
                      <a:lumOff val="35000"/>
                    </a:prstClr>
                  </a:solidFill>
                </a:rPr>
                <a:t>à nous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46" name="Ellipse 45">
              <a:extLst>
                <a:ext uri="{FF2B5EF4-FFF2-40B4-BE49-F238E27FC236}">
                  <a16:creationId xmlns="" xmlns:a16="http://schemas.microsoft.com/office/drawing/2014/main" id="{E92862CA-1388-4746-939E-278BFD3862D6}"/>
                </a:ext>
              </a:extLst>
            </p:cNvPr>
            <p:cNvSpPr/>
            <p:nvPr/>
          </p:nvSpPr>
          <p:spPr>
            <a:xfrm>
              <a:off x="294052" y="4979831"/>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5</a:t>
              </a:r>
            </a:p>
          </p:txBody>
        </p:sp>
      </p:grpSp>
    </p:spTree>
    <p:extLst>
      <p:ext uri="{BB962C8B-B14F-4D97-AF65-F5344CB8AC3E}">
        <p14:creationId xmlns:p14="http://schemas.microsoft.com/office/powerpoint/2010/main" val="4235600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 xmlns:a16="http://schemas.microsoft.com/office/drawing/2014/main" id="{62BFB4EB-FD41-4B4B-B2A7-FB3ACA9DD43E}"/>
              </a:ext>
            </a:extLst>
          </p:cNvPr>
          <p:cNvSpPr>
            <a:spLocks noGrp="1"/>
          </p:cNvSpPr>
          <p:nvPr>
            <p:ph type="title"/>
          </p:nvPr>
        </p:nvSpPr>
        <p:spPr>
          <a:xfrm>
            <a:off x="468313" y="100152"/>
            <a:ext cx="8326487" cy="653758"/>
          </a:xfrm>
        </p:spPr>
        <p:txBody>
          <a:bodyPr/>
          <a:lstStyle/>
          <a:p>
            <a:r>
              <a:rPr lang="fr-FR" dirty="0"/>
              <a:t>Rappel du </a:t>
            </a:r>
            <a:r>
              <a:rPr lang="fr-FR" dirty="0" smtClean="0"/>
              <a:t>périmètre de la renumérotation</a:t>
            </a:r>
            <a:endParaRPr lang="fr-FR" dirty="0"/>
          </a:p>
        </p:txBody>
      </p:sp>
      <p:sp>
        <p:nvSpPr>
          <p:cNvPr id="9" name="Rectangle 8">
            <a:extLst>
              <a:ext uri="{FF2B5EF4-FFF2-40B4-BE49-F238E27FC236}">
                <a16:creationId xmlns="" xmlns:a16="http://schemas.microsoft.com/office/drawing/2014/main" id="{757B4330-A5CD-4A08-B356-9E5CB1D884B4}"/>
              </a:ext>
            </a:extLst>
          </p:cNvPr>
          <p:cNvSpPr/>
          <p:nvPr/>
        </p:nvSpPr>
        <p:spPr>
          <a:xfrm>
            <a:off x="475545" y="1451908"/>
            <a:ext cx="2080231" cy="1656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nchorCtr="0"/>
          <a:lstStyle/>
          <a:p>
            <a:pPr algn="ctr"/>
            <a:r>
              <a:rPr lang="fr-FR" sz="2400" b="1" dirty="0" smtClean="0">
                <a:solidFill>
                  <a:schemeClr val="bg1"/>
                </a:solidFill>
              </a:rPr>
              <a:t>Les clients de l’ex-CEA</a:t>
            </a:r>
            <a:endParaRPr lang="fr-FR" sz="2400" b="1" dirty="0">
              <a:solidFill>
                <a:schemeClr val="bg1"/>
              </a:solidFill>
            </a:endParaRPr>
          </a:p>
        </p:txBody>
      </p:sp>
      <p:sp>
        <p:nvSpPr>
          <p:cNvPr id="12" name="Espace réservé du contenu 1">
            <a:extLst>
              <a:ext uri="{FF2B5EF4-FFF2-40B4-BE49-F238E27FC236}">
                <a16:creationId xmlns="" xmlns:a16="http://schemas.microsoft.com/office/drawing/2014/main" id="{44991236-389E-4ACE-A09B-63793C02DF7C}"/>
              </a:ext>
            </a:extLst>
          </p:cNvPr>
          <p:cNvSpPr txBox="1">
            <a:spLocks/>
          </p:cNvSpPr>
          <p:nvPr/>
        </p:nvSpPr>
        <p:spPr>
          <a:xfrm>
            <a:off x="2699791" y="1450876"/>
            <a:ext cx="6120359" cy="1657032"/>
          </a:xfrm>
          <a:prstGeom prst="rect">
            <a:avLst/>
          </a:prstGeom>
        </p:spPr>
        <p:txBody>
          <a:bodyPr anchor="ctr">
            <a:noAutofit/>
          </a:bodyPr>
          <a:lstStyle>
            <a:lvl1pPr marL="162662" indent="-162662" algn="l" defTabSz="914400" rtl="0" eaLnBrk="1" latinLnBrk="0" hangingPunct="1">
              <a:spcBef>
                <a:spcPts val="600"/>
              </a:spcBef>
              <a:spcAft>
                <a:spcPts val="0"/>
              </a:spcAft>
              <a:buFont typeface="Wingdings" panose="05000000000000000000" pitchFamily="2" charset="2"/>
              <a:buChar char="§"/>
              <a:defRPr sz="1200" b="1" kern="1200" cap="none" baseline="0">
                <a:solidFill>
                  <a:schemeClr val="tx1">
                    <a:lumMod val="65000"/>
                    <a:lumOff val="35000"/>
                  </a:schemeClr>
                </a:solidFill>
                <a:latin typeface="+mn-lt"/>
                <a:ea typeface="+mn-ea"/>
                <a:cs typeface="+mn-cs"/>
              </a:defRPr>
            </a:lvl1pPr>
            <a:lvl2pPr marL="271891" indent="-158265" algn="l" defTabSz="914400" rtl="0" eaLnBrk="1" latinLnBrk="0" hangingPunct="1">
              <a:spcBef>
                <a:spcPts val="300"/>
              </a:spcBef>
              <a:buFont typeface="Arial Narrow" panose="020B0606020202030204" pitchFamily="34" charset="0"/>
              <a:buChar char="–"/>
              <a:defRPr sz="1100" b="0" kern="1200" cap="none" baseline="0">
                <a:solidFill>
                  <a:schemeClr val="tx1">
                    <a:lumMod val="65000"/>
                    <a:lumOff val="35000"/>
                  </a:schemeClr>
                </a:solidFill>
                <a:latin typeface="+mn-lt"/>
                <a:ea typeface="+mn-ea"/>
                <a:cs typeface="+mn-cs"/>
              </a:defRPr>
            </a:lvl2pPr>
            <a:lvl3pPr marL="398702" indent="-171450" algn="l" defTabSz="914400" rtl="0" eaLnBrk="1" latinLnBrk="0" hangingPunct="1">
              <a:spcBef>
                <a:spcPts val="100"/>
              </a:spcBef>
              <a:buFont typeface="Courier New" panose="02070309020205020404" pitchFamily="49" charset="0"/>
              <a:buChar char="o"/>
              <a:defRPr sz="1000" b="0" kern="1200" cap="none">
                <a:solidFill>
                  <a:schemeClr val="tx1">
                    <a:lumMod val="65000"/>
                    <a:lumOff val="35000"/>
                  </a:schemeClr>
                </a:solidFill>
                <a:latin typeface="+mn-lt"/>
                <a:ea typeface="+mn-ea"/>
                <a:cs typeface="+mn-cs"/>
              </a:defRPr>
            </a:lvl3pPr>
            <a:lvl4pPr marL="0" indent="0" algn="just" defTabSz="914400" rtl="0" eaLnBrk="1" latinLnBrk="0" hangingPunct="1">
              <a:lnSpc>
                <a:spcPts val="2000"/>
              </a:lnSpc>
              <a:spcBef>
                <a:spcPts val="0"/>
              </a:spcBef>
              <a:buFontTx/>
              <a:buNone/>
              <a:defRPr sz="671"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671"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 typeface="Arial" pitchFamily="34" charset="0"/>
              <a:buChar char="•"/>
              <a:defRPr sz="1100" b="0" i="0" kern="1200" cap="all" baseline="0">
                <a:solidFill>
                  <a:schemeClr val="bg1"/>
                </a:solidFill>
                <a:latin typeface="+mn-lt"/>
                <a:ea typeface="+mn-ea"/>
                <a:cs typeface="+mn-cs"/>
              </a:defRPr>
            </a:lvl9pPr>
          </a:lstStyle>
          <a:p>
            <a:pPr lvl="2">
              <a:spcAft>
                <a:spcPts val="600"/>
              </a:spcAft>
            </a:pPr>
            <a:r>
              <a:rPr lang="fr-FR" sz="2800" b="1" dirty="0" smtClean="0">
                <a:solidFill>
                  <a:schemeClr val="accent1"/>
                </a:solidFill>
              </a:rPr>
              <a:t> 198.000 clients particuliers</a:t>
            </a:r>
            <a:endParaRPr lang="fr-FR" sz="2800" b="1" dirty="0"/>
          </a:p>
          <a:p>
            <a:pPr lvl="2"/>
            <a:r>
              <a:rPr lang="fr-FR" sz="2800" b="1" dirty="0" smtClean="0">
                <a:solidFill>
                  <a:schemeClr val="accent1"/>
                </a:solidFill>
              </a:rPr>
              <a:t> 7.700 clients professionnels</a:t>
            </a:r>
          </a:p>
        </p:txBody>
      </p:sp>
      <p:sp>
        <p:nvSpPr>
          <p:cNvPr id="19" name="Rectangle 18">
            <a:extLst>
              <a:ext uri="{FF2B5EF4-FFF2-40B4-BE49-F238E27FC236}">
                <a16:creationId xmlns="" xmlns:a16="http://schemas.microsoft.com/office/drawing/2014/main" id="{D2B7F5F1-B960-4F68-96CF-DC5D9355F5EF}"/>
              </a:ext>
            </a:extLst>
          </p:cNvPr>
          <p:cNvSpPr/>
          <p:nvPr/>
        </p:nvSpPr>
        <p:spPr>
          <a:xfrm>
            <a:off x="475545" y="3933240"/>
            <a:ext cx="2080231" cy="1656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nchorCtr="0"/>
          <a:lstStyle/>
          <a:p>
            <a:pPr algn="ctr"/>
            <a:r>
              <a:rPr lang="fr-FR" sz="2400" b="1" dirty="0" smtClean="0">
                <a:solidFill>
                  <a:schemeClr val="bg1"/>
                </a:solidFill>
              </a:rPr>
              <a:t>Qu’est-ce qui change ?</a:t>
            </a:r>
            <a:endParaRPr lang="fr-FR" sz="2400" b="1" dirty="0">
              <a:solidFill>
                <a:schemeClr val="bg1"/>
              </a:solidFill>
            </a:endParaRPr>
          </a:p>
        </p:txBody>
      </p:sp>
      <p:sp>
        <p:nvSpPr>
          <p:cNvPr id="2" name="Ellipse 1">
            <a:extLst>
              <a:ext uri="{FF2B5EF4-FFF2-40B4-BE49-F238E27FC236}">
                <a16:creationId xmlns="" xmlns:a16="http://schemas.microsoft.com/office/drawing/2014/main" id="{0F50D57A-5211-4385-B3FA-87937EBB93A7}"/>
              </a:ext>
            </a:extLst>
          </p:cNvPr>
          <p:cNvSpPr/>
          <p:nvPr/>
        </p:nvSpPr>
        <p:spPr>
          <a:xfrm>
            <a:off x="1245660" y="1180876"/>
            <a:ext cx="540000" cy="5400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1</a:t>
            </a:r>
          </a:p>
        </p:txBody>
      </p:sp>
      <p:sp>
        <p:nvSpPr>
          <p:cNvPr id="13" name="Ellipse 12">
            <a:extLst>
              <a:ext uri="{FF2B5EF4-FFF2-40B4-BE49-F238E27FC236}">
                <a16:creationId xmlns="" xmlns:a16="http://schemas.microsoft.com/office/drawing/2014/main" id="{9D9C1002-0E17-4A14-9E13-56EB5F179860}"/>
              </a:ext>
            </a:extLst>
          </p:cNvPr>
          <p:cNvSpPr/>
          <p:nvPr/>
        </p:nvSpPr>
        <p:spPr>
          <a:xfrm>
            <a:off x="1245660" y="3663240"/>
            <a:ext cx="540000" cy="5400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2</a:t>
            </a:r>
          </a:p>
        </p:txBody>
      </p:sp>
      <p:graphicFrame>
        <p:nvGraphicFramePr>
          <p:cNvPr id="10" name="Tableau 9"/>
          <p:cNvGraphicFramePr>
            <a:graphicFrameLocks noGrp="1"/>
          </p:cNvGraphicFramePr>
          <p:nvPr>
            <p:extLst>
              <p:ext uri="{D42A27DB-BD31-4B8C-83A1-F6EECF244321}">
                <p14:modId xmlns:p14="http://schemas.microsoft.com/office/powerpoint/2010/main" val="983657510"/>
              </p:ext>
            </p:extLst>
          </p:nvPr>
        </p:nvGraphicFramePr>
        <p:xfrm>
          <a:off x="3851920" y="4063706"/>
          <a:ext cx="4896544" cy="548640"/>
        </p:xfrm>
        <a:graphic>
          <a:graphicData uri="http://schemas.openxmlformats.org/drawingml/2006/table">
            <a:tbl>
              <a:tblPr firstRow="1" bandRow="1">
                <a:tableStyleId>{284E427A-3D55-4303-BF80-6455036E1DE7}</a:tableStyleId>
              </a:tblPr>
              <a:tblGrid>
                <a:gridCol w="1391557"/>
                <a:gridCol w="1391557"/>
                <a:gridCol w="1391557"/>
                <a:gridCol w="721873"/>
              </a:tblGrid>
              <a:tr h="12492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200" dirty="0" smtClean="0"/>
                        <a:t>Code banque</a:t>
                      </a:r>
                      <a:endParaRPr lang="fr-FR" sz="1200" dirty="0"/>
                    </a:p>
                  </a:txBody>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200" dirty="0" smtClean="0"/>
                        <a:t>Code Guichet</a:t>
                      </a:r>
                      <a:endParaRPr lang="fr-FR" sz="1200" dirty="0"/>
                    </a:p>
                  </a:txBody>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200" dirty="0" smtClean="0"/>
                        <a:t>Compte</a:t>
                      </a:r>
                      <a:endParaRPr lang="fr-FR" sz="1200" dirty="0"/>
                    </a:p>
                  </a:txBody>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200" dirty="0" smtClean="0"/>
                        <a:t>Clé</a:t>
                      </a:r>
                      <a:endParaRPr lang="fr-FR" sz="1200" dirty="0"/>
                    </a:p>
                  </a:txBody>
                  <a:tcPr/>
                </a:tc>
              </a:tr>
              <a:tr h="12492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smtClean="0"/>
                        <a:t>16705</a:t>
                      </a:r>
                      <a:endParaRPr lang="fr-FR" sz="12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smtClean="0"/>
                        <a:t>09017</a:t>
                      </a:r>
                      <a:endParaRPr lang="fr-FR" sz="12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smtClean="0"/>
                        <a:t>04085048022</a:t>
                      </a:r>
                      <a:endParaRPr lang="fr-FR" sz="12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smtClean="0"/>
                        <a:t>12</a:t>
                      </a:r>
                      <a:endParaRPr lang="fr-FR" sz="1200" dirty="0"/>
                    </a:p>
                  </a:txBody>
                  <a:tcPr/>
                </a:tc>
              </a:tr>
            </a:tbl>
          </a:graphicData>
        </a:graphic>
      </p:graphicFrame>
      <p:graphicFrame>
        <p:nvGraphicFramePr>
          <p:cNvPr id="14" name="Tableau 13"/>
          <p:cNvGraphicFramePr>
            <a:graphicFrameLocks noGrp="1"/>
          </p:cNvGraphicFramePr>
          <p:nvPr>
            <p:extLst>
              <p:ext uri="{D42A27DB-BD31-4B8C-83A1-F6EECF244321}">
                <p14:modId xmlns:p14="http://schemas.microsoft.com/office/powerpoint/2010/main" val="83600906"/>
              </p:ext>
            </p:extLst>
          </p:nvPr>
        </p:nvGraphicFramePr>
        <p:xfrm>
          <a:off x="5292080" y="4910606"/>
          <a:ext cx="2783116" cy="548640"/>
        </p:xfrm>
        <a:graphic>
          <a:graphicData uri="http://schemas.openxmlformats.org/drawingml/2006/table">
            <a:tbl>
              <a:tblPr firstRow="1" bandRow="1">
                <a:tableStyleId>{284E427A-3D55-4303-BF80-6455036E1DE7}</a:tableStyleId>
              </a:tblPr>
              <a:tblGrid>
                <a:gridCol w="1391558"/>
                <a:gridCol w="1391558"/>
              </a:tblGrid>
              <a:tr h="12492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dirty="0" smtClean="0"/>
                        <a:t>Code Guichet</a:t>
                      </a:r>
                      <a:endParaRPr lang="fr-FR" sz="1200" dirty="0"/>
                    </a:p>
                  </a:txBody>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200" dirty="0" smtClean="0"/>
                        <a:t>Compte</a:t>
                      </a:r>
                      <a:endParaRPr lang="fr-FR" sz="1200" dirty="0"/>
                    </a:p>
                  </a:txBody>
                  <a:tcPr/>
                </a:tc>
              </a:tr>
              <a:tr h="20821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smtClean="0"/>
                        <a:t>09017</a:t>
                      </a:r>
                      <a:endParaRPr lang="fr-FR" sz="12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dirty="0" smtClean="0"/>
                        <a:t>04085048022</a:t>
                      </a:r>
                      <a:endParaRPr lang="fr-FR" sz="1200" dirty="0"/>
                    </a:p>
                  </a:txBody>
                  <a:tcPr/>
                </a:tc>
              </a:tr>
            </a:tbl>
          </a:graphicData>
        </a:graphic>
      </p:graphicFrame>
      <p:sp>
        <p:nvSpPr>
          <p:cNvPr id="15" name="Rectangle 14"/>
          <p:cNvSpPr/>
          <p:nvPr/>
        </p:nvSpPr>
        <p:spPr>
          <a:xfrm>
            <a:off x="2867120" y="4911550"/>
            <a:ext cx="761195" cy="461665"/>
          </a:xfrm>
          <a:prstGeom prst="rect">
            <a:avLst/>
          </a:prstGeom>
          <a:solidFill>
            <a:schemeClr val="accent2">
              <a:lumMod val="20000"/>
              <a:lumOff val="80000"/>
            </a:schemeClr>
          </a:solidFill>
        </p:spPr>
        <p:txBody>
          <a:bodyPr wrap="square">
            <a:spAutoFit/>
          </a:bodyPr>
          <a:lstStyle/>
          <a:p>
            <a:pPr marL="58738"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black"/>
                </a:solidFill>
                <a:effectLst/>
                <a:uLnTx/>
                <a:uFillTx/>
              </a:rPr>
              <a:t>RICE   CE GEE </a:t>
            </a:r>
          </a:p>
        </p:txBody>
      </p:sp>
      <p:sp>
        <p:nvSpPr>
          <p:cNvPr id="16" name="Rectangle 15"/>
          <p:cNvSpPr/>
          <p:nvPr/>
        </p:nvSpPr>
        <p:spPr>
          <a:xfrm>
            <a:off x="2787533" y="4098398"/>
            <a:ext cx="920371" cy="461665"/>
          </a:xfrm>
          <a:prstGeom prst="rect">
            <a:avLst/>
          </a:prstGeom>
          <a:solidFill>
            <a:schemeClr val="accent2">
              <a:lumMod val="20000"/>
              <a:lumOff val="80000"/>
            </a:schemeClr>
          </a:solidFill>
        </p:spPr>
        <p:txBody>
          <a:bodyPr wrap="square">
            <a:spAutoFit/>
          </a:bodyPr>
          <a:lstStyle/>
          <a:p>
            <a:pPr marL="58738"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black"/>
                </a:solidFill>
                <a:effectLst/>
                <a:uLnTx/>
                <a:uFillTx/>
              </a:rPr>
              <a:t>RICE   CE ALSACE </a:t>
            </a:r>
          </a:p>
        </p:txBody>
      </p:sp>
      <p:graphicFrame>
        <p:nvGraphicFramePr>
          <p:cNvPr id="17" name="Tableau 16"/>
          <p:cNvGraphicFramePr>
            <a:graphicFrameLocks noGrp="1"/>
          </p:cNvGraphicFramePr>
          <p:nvPr>
            <p:extLst>
              <p:ext uri="{D42A27DB-BD31-4B8C-83A1-F6EECF244321}">
                <p14:modId xmlns:p14="http://schemas.microsoft.com/office/powerpoint/2010/main" val="2099157708"/>
              </p:ext>
            </p:extLst>
          </p:nvPr>
        </p:nvGraphicFramePr>
        <p:xfrm>
          <a:off x="8054137" y="4900281"/>
          <a:ext cx="687035" cy="616951"/>
        </p:xfrm>
        <a:graphic>
          <a:graphicData uri="http://schemas.openxmlformats.org/drawingml/2006/table">
            <a:tbl>
              <a:tblPr firstRow="1" bandRow="1">
                <a:tableStyleId>{F5AB1C69-6EDB-4FF4-983F-18BD219EF322}</a:tableStyleId>
              </a:tblPr>
              <a:tblGrid>
                <a:gridCol w="687035"/>
              </a:tblGrid>
              <a:tr h="23343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200" dirty="0" smtClean="0"/>
                        <a:t>Clé</a:t>
                      </a:r>
                      <a:endParaRPr lang="fr-FR" sz="1200" dirty="0"/>
                    </a:p>
                  </a:txBody>
                  <a:tcPr/>
                </a:tc>
              </a:tr>
              <a:tr h="34263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smtClean="0"/>
                        <a:t>57</a:t>
                      </a:r>
                      <a:endParaRPr lang="fr-FR" sz="1200" dirty="0"/>
                    </a:p>
                  </a:txBody>
                  <a:tcPr/>
                </a:tc>
              </a:tr>
            </a:tbl>
          </a:graphicData>
        </a:graphic>
      </p:graphicFrame>
      <p:graphicFrame>
        <p:nvGraphicFramePr>
          <p:cNvPr id="18" name="Tableau 17"/>
          <p:cNvGraphicFramePr>
            <a:graphicFrameLocks noGrp="1"/>
          </p:cNvGraphicFramePr>
          <p:nvPr>
            <p:extLst>
              <p:ext uri="{D42A27DB-BD31-4B8C-83A1-F6EECF244321}">
                <p14:modId xmlns:p14="http://schemas.microsoft.com/office/powerpoint/2010/main" val="3571519864"/>
              </p:ext>
            </p:extLst>
          </p:nvPr>
        </p:nvGraphicFramePr>
        <p:xfrm>
          <a:off x="3851920" y="4911551"/>
          <a:ext cx="1440160" cy="583758"/>
        </p:xfrm>
        <a:graphic>
          <a:graphicData uri="http://schemas.openxmlformats.org/drawingml/2006/table">
            <a:tbl>
              <a:tblPr firstRow="1" bandRow="1">
                <a:tableStyleId>{5C22544A-7EE6-4342-B048-85BDC9FD1C3A}</a:tableStyleId>
              </a:tblPr>
              <a:tblGrid>
                <a:gridCol w="1440160"/>
              </a:tblGrid>
              <a:tr h="224236">
                <a:tc>
                  <a:txBody>
                    <a:bodyPr/>
                    <a:lstStyle/>
                    <a:p>
                      <a:pPr algn="ctr"/>
                      <a:r>
                        <a:rPr lang="fr-FR" sz="1200" dirty="0" smtClean="0"/>
                        <a:t>Code banque</a:t>
                      </a:r>
                      <a:endParaRPr lang="fr-FR" sz="1200" dirty="0"/>
                    </a:p>
                  </a:txBody>
                  <a:tcPr/>
                </a:tc>
              </a:tr>
              <a:tr h="309438">
                <a:tc>
                  <a:txBody>
                    <a:bodyPr/>
                    <a:lstStyle/>
                    <a:p>
                      <a:pPr algn="ctr"/>
                      <a:r>
                        <a:rPr lang="fr-FR" sz="1200" dirty="0" smtClean="0"/>
                        <a:t>15135</a:t>
                      </a:r>
                      <a:endParaRPr lang="fr-FR" sz="1200" dirty="0"/>
                    </a:p>
                  </a:txBody>
                  <a:tcPr/>
                </a:tc>
              </a:tr>
            </a:tbl>
          </a:graphicData>
        </a:graphic>
      </p:graphicFrame>
      <p:cxnSp>
        <p:nvCxnSpPr>
          <p:cNvPr id="20" name="Connecteur : en angle 15"/>
          <p:cNvCxnSpPr>
            <a:cxnSpLocks/>
          </p:cNvCxnSpPr>
          <p:nvPr/>
        </p:nvCxnSpPr>
        <p:spPr>
          <a:xfrm rot="5400000">
            <a:off x="2680453" y="4251664"/>
            <a:ext cx="19340" cy="306"/>
          </a:xfrm>
          <a:prstGeom prst="bentConnector3">
            <a:avLst>
              <a:gd name="adj1" fmla="val 50000"/>
            </a:avLst>
          </a:prstGeom>
          <a:ln w="127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Connecteur : en angle 63">
            <a:extLst>
              <a:ext uri="{FF2B5EF4-FFF2-40B4-BE49-F238E27FC236}">
                <a16:creationId xmlns:a16="http://schemas.microsoft.com/office/drawing/2014/main" xmlns="" id="{5EC30771-9D9B-44DC-9A91-3D542B5782F9}"/>
              </a:ext>
            </a:extLst>
          </p:cNvPr>
          <p:cNvCxnSpPr>
            <a:cxnSpLocks/>
          </p:cNvCxnSpPr>
          <p:nvPr/>
        </p:nvCxnSpPr>
        <p:spPr>
          <a:xfrm rot="16200000" flipH="1">
            <a:off x="8140105" y="4613423"/>
            <a:ext cx="381141" cy="172535"/>
          </a:xfrm>
          <a:prstGeom prst="bentConnector3">
            <a:avLst>
              <a:gd name="adj1" fmla="val 50000"/>
            </a:avLst>
          </a:prstGeom>
          <a:noFill/>
          <a:ln w="19050" cap="flat" cmpd="sng" algn="ctr">
            <a:solidFill>
              <a:srgbClr val="FF0000"/>
            </a:solidFill>
            <a:prstDash val="solid"/>
            <a:tailEnd type="triangle"/>
          </a:ln>
          <a:effectLst/>
        </p:spPr>
      </p:cxnSp>
      <p:cxnSp>
        <p:nvCxnSpPr>
          <p:cNvPr id="25" name="Connecteur : en angle 15"/>
          <p:cNvCxnSpPr>
            <a:cxnSpLocks/>
          </p:cNvCxnSpPr>
          <p:nvPr/>
        </p:nvCxnSpPr>
        <p:spPr>
          <a:xfrm rot="5400000">
            <a:off x="4524369" y="4595776"/>
            <a:ext cx="455303" cy="216024"/>
          </a:xfrm>
          <a:prstGeom prst="bentConnector3">
            <a:avLst>
              <a:gd name="adj1" fmla="val 50000"/>
            </a:avLst>
          </a:prstGeom>
          <a:ln w="127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110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 xmlns:a16="http://schemas.microsoft.com/office/drawing/2014/main" id="{D8D0101C-D953-4230-8B4F-7C751CA3A015}"/>
              </a:ext>
            </a:extLst>
          </p:cNvPr>
          <p:cNvSpPr>
            <a:spLocks noGrp="1"/>
          </p:cNvSpPr>
          <p:nvPr>
            <p:ph type="title"/>
          </p:nvPr>
        </p:nvSpPr>
        <p:spPr/>
        <p:txBody>
          <a:bodyPr/>
          <a:lstStyle/>
          <a:p>
            <a:r>
              <a:rPr lang="fr-FR" dirty="0" smtClean="0"/>
              <a:t>Rappel du périmètre : Présentation de la communication </a:t>
            </a:r>
            <a:r>
              <a:rPr lang="fr-FR" dirty="0"/>
              <a:t>clients</a:t>
            </a:r>
          </a:p>
        </p:txBody>
      </p:sp>
      <p:sp>
        <p:nvSpPr>
          <p:cNvPr id="34" name="Rectangle 33">
            <a:extLst>
              <a:ext uri="{FF2B5EF4-FFF2-40B4-BE49-F238E27FC236}">
                <a16:creationId xmlns="" xmlns:a16="http://schemas.microsoft.com/office/drawing/2014/main" id="{2616A90D-781C-4201-8D40-2480AE52ABB6}"/>
              </a:ext>
            </a:extLst>
          </p:cNvPr>
          <p:cNvSpPr/>
          <p:nvPr/>
        </p:nvSpPr>
        <p:spPr>
          <a:xfrm>
            <a:off x="467544" y="1479122"/>
            <a:ext cx="2520000" cy="360040"/>
          </a:xfrm>
          <a:prstGeom prst="rect">
            <a:avLst/>
          </a:prstGeom>
          <a:solidFill>
            <a:schemeClr val="accent1"/>
          </a:solidFill>
          <a:ln w="57150">
            <a:noFill/>
          </a:ln>
          <a:effectLst/>
        </p:spPr>
        <p:txBody>
          <a:bodyPr vert="horz" lIns="84406" tIns="42203" rIns="84406" bIns="42203" rtlCol="0" anchor="ctr" anchorCtr="0">
            <a:noAutofit/>
          </a:bodyPr>
          <a:lstStyle/>
          <a:p>
            <a:pPr algn="ctr" defTabSz="844083" eaLnBrk="0" fontAlgn="base" hangingPunct="0">
              <a:spcBef>
                <a:spcPct val="0"/>
              </a:spcBef>
              <a:spcAft>
                <a:spcPct val="0"/>
              </a:spcAft>
              <a:defRPr/>
            </a:pPr>
            <a:r>
              <a:rPr lang="fr-FR" b="1" dirty="0">
                <a:solidFill>
                  <a:prstClr val="white"/>
                </a:solidFill>
                <a:latin typeface="Century Gothic"/>
              </a:rPr>
              <a:t>Octobre</a:t>
            </a:r>
          </a:p>
        </p:txBody>
      </p:sp>
      <p:sp>
        <p:nvSpPr>
          <p:cNvPr id="37" name="ZoneTexte 36">
            <a:extLst>
              <a:ext uri="{FF2B5EF4-FFF2-40B4-BE49-F238E27FC236}">
                <a16:creationId xmlns="" xmlns:a16="http://schemas.microsoft.com/office/drawing/2014/main" id="{D5534AB2-BDC3-43DD-9A90-27434634AC76}"/>
              </a:ext>
            </a:extLst>
          </p:cNvPr>
          <p:cNvSpPr txBox="1"/>
          <p:nvPr/>
        </p:nvSpPr>
        <p:spPr>
          <a:xfrm>
            <a:off x="467544" y="2046336"/>
            <a:ext cx="2520000" cy="3600000"/>
          </a:xfrm>
          <a:prstGeom prst="rect">
            <a:avLst/>
          </a:prstGeom>
          <a:solidFill>
            <a:schemeClr val="accent2">
              <a:lumMod val="20000"/>
              <a:lumOff val="80000"/>
            </a:schemeClr>
          </a:solidFill>
        </p:spPr>
        <p:txBody>
          <a:bodyPr wrap="square" rtlCol="0">
            <a:spAutoFit/>
          </a:bodyPr>
          <a:lstStyle/>
          <a:p>
            <a:pPr algn="ctr"/>
            <a:r>
              <a:rPr lang="fr-FR" sz="1600" b="1" u="sng" dirty="0" smtClean="0">
                <a:solidFill>
                  <a:schemeClr val="tx1">
                    <a:lumMod val="65000"/>
                    <a:lumOff val="35000"/>
                  </a:schemeClr>
                </a:solidFill>
              </a:rPr>
              <a:t>Semaine 41</a:t>
            </a:r>
          </a:p>
          <a:p>
            <a:pPr algn="ctr"/>
            <a:endParaRPr lang="fr-FR" sz="1600" b="1" dirty="0" smtClean="0">
              <a:solidFill>
                <a:schemeClr val="tx1">
                  <a:lumMod val="65000"/>
                  <a:lumOff val="35000"/>
                </a:schemeClr>
              </a:solidFill>
            </a:endParaRPr>
          </a:p>
          <a:p>
            <a:pPr algn="ctr"/>
            <a:endParaRPr lang="fr-FR" sz="1600" b="1" dirty="0">
              <a:solidFill>
                <a:schemeClr val="tx1">
                  <a:lumMod val="65000"/>
                  <a:lumOff val="35000"/>
                </a:schemeClr>
              </a:solidFill>
            </a:endParaRPr>
          </a:p>
          <a:p>
            <a:pPr algn="ctr"/>
            <a:r>
              <a:rPr lang="fr-FR" sz="1600" b="1" dirty="0" smtClean="0">
                <a:solidFill>
                  <a:schemeClr val="tx1">
                    <a:lumMod val="65000"/>
                    <a:lumOff val="35000"/>
                  </a:schemeClr>
                </a:solidFill>
              </a:rPr>
              <a:t>Extraits de compte transmis par courrier aux clients,</a:t>
            </a:r>
          </a:p>
          <a:p>
            <a:pPr algn="ctr"/>
            <a:r>
              <a:rPr lang="fr-FR" sz="1600" b="1" dirty="0" smtClean="0">
                <a:solidFill>
                  <a:schemeClr val="tx1">
                    <a:lumMod val="65000"/>
                    <a:lumOff val="35000"/>
                  </a:schemeClr>
                </a:solidFill>
                <a:sym typeface="Wingdings" panose="05000000000000000000" pitchFamily="2" charset="2"/>
              </a:rPr>
              <a:t> </a:t>
            </a:r>
            <a:r>
              <a:rPr lang="fr-FR" sz="1600" b="1" dirty="0" smtClean="0">
                <a:solidFill>
                  <a:schemeClr val="tx1">
                    <a:lumMod val="65000"/>
                    <a:lumOff val="35000"/>
                  </a:schemeClr>
                </a:solidFill>
              </a:rPr>
              <a:t>ajout d’un dépliant présentant l’impact de la numérotation de compte</a:t>
            </a:r>
            <a:endParaRPr lang="fr-FR" sz="1600" b="1" dirty="0">
              <a:solidFill>
                <a:schemeClr val="tx1">
                  <a:lumMod val="65000"/>
                  <a:lumOff val="35000"/>
                </a:schemeClr>
              </a:solidFill>
            </a:endParaRPr>
          </a:p>
          <a:p>
            <a:pPr algn="ctr"/>
            <a:endParaRPr lang="fr-FR" sz="1600" b="1" dirty="0">
              <a:solidFill>
                <a:schemeClr val="tx1">
                  <a:lumMod val="65000"/>
                  <a:lumOff val="35000"/>
                </a:schemeClr>
              </a:solidFill>
            </a:endParaRPr>
          </a:p>
        </p:txBody>
      </p:sp>
      <p:sp>
        <p:nvSpPr>
          <p:cNvPr id="56" name="Rectangle 55">
            <a:extLst>
              <a:ext uri="{FF2B5EF4-FFF2-40B4-BE49-F238E27FC236}">
                <a16:creationId xmlns="" xmlns:a16="http://schemas.microsoft.com/office/drawing/2014/main" id="{A9C21F59-6CD5-42A9-BFF8-4CDF05691B47}"/>
              </a:ext>
            </a:extLst>
          </p:cNvPr>
          <p:cNvSpPr/>
          <p:nvPr/>
        </p:nvSpPr>
        <p:spPr>
          <a:xfrm>
            <a:off x="3420152" y="1479122"/>
            <a:ext cx="5374648" cy="360040"/>
          </a:xfrm>
          <a:prstGeom prst="rect">
            <a:avLst/>
          </a:prstGeom>
          <a:solidFill>
            <a:schemeClr val="accent1"/>
          </a:solidFill>
          <a:ln w="57150">
            <a:noFill/>
          </a:ln>
          <a:effectLst/>
        </p:spPr>
        <p:txBody>
          <a:bodyPr vert="horz" lIns="84406" tIns="42203" rIns="84406" bIns="42203" rtlCol="0" anchor="ctr" anchorCtr="0">
            <a:noAutofit/>
          </a:bodyPr>
          <a:lstStyle/>
          <a:p>
            <a:pPr algn="ctr" defTabSz="844083" eaLnBrk="0" fontAlgn="base" hangingPunct="0">
              <a:spcBef>
                <a:spcPct val="0"/>
              </a:spcBef>
              <a:spcAft>
                <a:spcPct val="0"/>
              </a:spcAft>
              <a:defRPr/>
            </a:pPr>
            <a:r>
              <a:rPr lang="fr-FR" b="1" dirty="0">
                <a:solidFill>
                  <a:prstClr val="white"/>
                </a:solidFill>
                <a:latin typeface="Century Gothic"/>
              </a:rPr>
              <a:t>Novembre</a:t>
            </a:r>
          </a:p>
        </p:txBody>
      </p:sp>
      <p:sp>
        <p:nvSpPr>
          <p:cNvPr id="30" name="ZoneTexte 29">
            <a:extLst>
              <a:ext uri="{FF2B5EF4-FFF2-40B4-BE49-F238E27FC236}">
                <a16:creationId xmlns="" xmlns:a16="http://schemas.microsoft.com/office/drawing/2014/main" id="{D5534AB2-BDC3-43DD-9A90-27434634AC76}"/>
              </a:ext>
            </a:extLst>
          </p:cNvPr>
          <p:cNvSpPr txBox="1"/>
          <p:nvPr/>
        </p:nvSpPr>
        <p:spPr>
          <a:xfrm>
            <a:off x="3420152" y="2058674"/>
            <a:ext cx="2520000" cy="3600000"/>
          </a:xfrm>
          <a:prstGeom prst="rect">
            <a:avLst/>
          </a:prstGeom>
          <a:solidFill>
            <a:schemeClr val="accent2">
              <a:lumMod val="20000"/>
              <a:lumOff val="80000"/>
            </a:schemeClr>
          </a:solidFill>
        </p:spPr>
        <p:txBody>
          <a:bodyPr wrap="square" rtlCol="0">
            <a:spAutoFit/>
          </a:bodyPr>
          <a:lstStyle/>
          <a:p>
            <a:pPr algn="ctr"/>
            <a:r>
              <a:rPr lang="fr-FR" sz="1600" b="1" u="sng" dirty="0" smtClean="0">
                <a:solidFill>
                  <a:schemeClr val="tx1">
                    <a:lumMod val="65000"/>
                    <a:lumOff val="35000"/>
                  </a:schemeClr>
                </a:solidFill>
              </a:rPr>
              <a:t>Semaine 45</a:t>
            </a:r>
          </a:p>
          <a:p>
            <a:pPr algn="ctr"/>
            <a:endParaRPr lang="fr-FR" sz="1600" b="1" dirty="0" smtClean="0">
              <a:solidFill>
                <a:schemeClr val="tx1">
                  <a:lumMod val="65000"/>
                  <a:lumOff val="35000"/>
                </a:schemeClr>
              </a:solidFill>
            </a:endParaRPr>
          </a:p>
          <a:p>
            <a:pPr algn="ctr"/>
            <a:endParaRPr lang="fr-FR" sz="1600" b="1" dirty="0">
              <a:solidFill>
                <a:schemeClr val="tx1">
                  <a:lumMod val="65000"/>
                  <a:lumOff val="35000"/>
                </a:schemeClr>
              </a:solidFill>
            </a:endParaRPr>
          </a:p>
          <a:p>
            <a:pPr algn="ctr"/>
            <a:r>
              <a:rPr lang="fr-FR" sz="1600" b="1" dirty="0" smtClean="0">
                <a:solidFill>
                  <a:schemeClr val="tx1">
                    <a:lumMod val="65000"/>
                    <a:lumOff val="35000"/>
                  </a:schemeClr>
                </a:solidFill>
              </a:rPr>
              <a:t>Mail client</a:t>
            </a:r>
          </a:p>
          <a:p>
            <a:pPr algn="ctr"/>
            <a:r>
              <a:rPr lang="fr-FR" sz="1600" b="1" dirty="0" smtClean="0">
                <a:solidFill>
                  <a:schemeClr val="tx1">
                    <a:lumMod val="65000"/>
                    <a:lumOff val="35000"/>
                  </a:schemeClr>
                </a:solidFill>
              </a:rPr>
              <a:t>présentant l’impact de la numérotation de compte</a:t>
            </a:r>
          </a:p>
          <a:p>
            <a:pPr algn="ctr"/>
            <a:endParaRPr lang="fr-FR" sz="1600" b="1" dirty="0" smtClean="0">
              <a:solidFill>
                <a:schemeClr val="tx1">
                  <a:lumMod val="65000"/>
                  <a:lumOff val="35000"/>
                </a:schemeClr>
              </a:solidFill>
            </a:endParaRPr>
          </a:p>
          <a:p>
            <a:pPr algn="ctr"/>
            <a:endParaRPr lang="fr-FR" sz="1600" b="1" dirty="0">
              <a:solidFill>
                <a:schemeClr val="tx1">
                  <a:lumMod val="65000"/>
                  <a:lumOff val="35000"/>
                </a:schemeClr>
              </a:solidFill>
            </a:endParaRPr>
          </a:p>
          <a:p>
            <a:pPr algn="ctr"/>
            <a:endParaRPr lang="fr-FR" sz="1600" b="1" dirty="0">
              <a:solidFill>
                <a:schemeClr val="tx1">
                  <a:lumMod val="65000"/>
                  <a:lumOff val="35000"/>
                </a:schemeClr>
              </a:solidFill>
            </a:endParaRPr>
          </a:p>
          <a:p>
            <a:pPr algn="ctr"/>
            <a:r>
              <a:rPr lang="fr-FR" sz="1600" b="1" dirty="0">
                <a:solidFill>
                  <a:schemeClr val="tx1">
                    <a:lumMod val="65000"/>
                    <a:lumOff val="35000"/>
                  </a:schemeClr>
                </a:solidFill>
              </a:rPr>
              <a:t>Message MSI </a:t>
            </a:r>
            <a:endParaRPr lang="fr-FR" sz="1600" b="1" dirty="0" smtClean="0">
              <a:solidFill>
                <a:schemeClr val="tx1">
                  <a:lumMod val="65000"/>
                  <a:lumOff val="35000"/>
                </a:schemeClr>
              </a:solidFill>
            </a:endParaRPr>
          </a:p>
          <a:p>
            <a:pPr algn="ctr"/>
            <a:r>
              <a:rPr lang="fr-FR" sz="1600" b="1" dirty="0" smtClean="0">
                <a:solidFill>
                  <a:schemeClr val="tx1">
                    <a:lumMod val="65000"/>
                    <a:lumOff val="35000"/>
                  </a:schemeClr>
                </a:solidFill>
              </a:rPr>
              <a:t>présentant </a:t>
            </a:r>
            <a:r>
              <a:rPr lang="fr-FR" sz="1600" b="1" dirty="0">
                <a:solidFill>
                  <a:schemeClr val="tx1">
                    <a:lumMod val="65000"/>
                    <a:lumOff val="35000"/>
                  </a:schemeClr>
                </a:solidFill>
              </a:rPr>
              <a:t>l’impact de la numérotation de compte</a:t>
            </a:r>
          </a:p>
          <a:p>
            <a:pPr algn="ctr"/>
            <a:endParaRPr lang="fr-FR" sz="1600" b="1" dirty="0">
              <a:solidFill>
                <a:schemeClr val="tx1">
                  <a:lumMod val="65000"/>
                  <a:lumOff val="35000"/>
                </a:schemeClr>
              </a:solidFill>
            </a:endParaRPr>
          </a:p>
          <a:p>
            <a:pPr algn="ctr"/>
            <a:endParaRPr lang="fr-FR" sz="1600" b="1" dirty="0">
              <a:solidFill>
                <a:schemeClr val="tx1">
                  <a:lumMod val="65000"/>
                  <a:lumOff val="35000"/>
                </a:schemeClr>
              </a:solidFill>
            </a:endParaRPr>
          </a:p>
        </p:txBody>
      </p:sp>
      <p:sp>
        <p:nvSpPr>
          <p:cNvPr id="39" name="ZoneTexte 38">
            <a:extLst>
              <a:ext uri="{FF2B5EF4-FFF2-40B4-BE49-F238E27FC236}">
                <a16:creationId xmlns="" xmlns:a16="http://schemas.microsoft.com/office/drawing/2014/main" id="{D5534AB2-BDC3-43DD-9A90-27434634AC76}"/>
              </a:ext>
            </a:extLst>
          </p:cNvPr>
          <p:cNvSpPr txBox="1"/>
          <p:nvPr/>
        </p:nvSpPr>
        <p:spPr>
          <a:xfrm>
            <a:off x="6228464" y="2060847"/>
            <a:ext cx="2520000" cy="3600000"/>
          </a:xfrm>
          <a:prstGeom prst="rect">
            <a:avLst/>
          </a:prstGeom>
          <a:solidFill>
            <a:schemeClr val="accent2">
              <a:lumMod val="20000"/>
              <a:lumOff val="80000"/>
            </a:schemeClr>
          </a:solidFill>
        </p:spPr>
        <p:txBody>
          <a:bodyPr wrap="square" rtlCol="0">
            <a:spAutoFit/>
          </a:bodyPr>
          <a:lstStyle/>
          <a:p>
            <a:pPr algn="ctr"/>
            <a:r>
              <a:rPr lang="fr-FR" sz="1600" b="1" u="sng" dirty="0" smtClean="0">
                <a:solidFill>
                  <a:schemeClr val="tx1">
                    <a:lumMod val="65000"/>
                    <a:lumOff val="35000"/>
                  </a:schemeClr>
                </a:solidFill>
              </a:rPr>
              <a:t>Semaine 46</a:t>
            </a:r>
          </a:p>
          <a:p>
            <a:pPr algn="ctr"/>
            <a:endParaRPr lang="fr-FR" sz="1600" b="1" dirty="0" smtClean="0">
              <a:solidFill>
                <a:schemeClr val="tx1">
                  <a:lumMod val="65000"/>
                  <a:lumOff val="35000"/>
                </a:schemeClr>
              </a:solidFill>
            </a:endParaRPr>
          </a:p>
          <a:p>
            <a:pPr algn="ctr"/>
            <a:endParaRPr lang="fr-FR" sz="1600" b="1" dirty="0">
              <a:solidFill>
                <a:schemeClr val="tx1">
                  <a:lumMod val="65000"/>
                  <a:lumOff val="35000"/>
                </a:schemeClr>
              </a:solidFill>
            </a:endParaRPr>
          </a:p>
          <a:p>
            <a:pPr algn="ctr"/>
            <a:r>
              <a:rPr lang="fr-FR" sz="1600" b="1" dirty="0" smtClean="0">
                <a:solidFill>
                  <a:schemeClr val="tx1">
                    <a:lumMod val="65000"/>
                    <a:lumOff val="35000"/>
                  </a:schemeClr>
                </a:solidFill>
              </a:rPr>
              <a:t>SMS client</a:t>
            </a:r>
            <a:endParaRPr lang="fr-FR" sz="1600" b="1" dirty="0">
              <a:solidFill>
                <a:schemeClr val="tx1">
                  <a:lumMod val="65000"/>
                  <a:lumOff val="35000"/>
                </a:schemeClr>
              </a:solidFill>
            </a:endParaRPr>
          </a:p>
          <a:p>
            <a:pPr algn="ctr"/>
            <a:r>
              <a:rPr lang="fr-FR" sz="1600" b="1" dirty="0">
                <a:solidFill>
                  <a:schemeClr val="tx1">
                    <a:lumMod val="65000"/>
                    <a:lumOff val="35000"/>
                  </a:schemeClr>
                </a:solidFill>
              </a:rPr>
              <a:t>présentant l’impact de la numérotation de compte</a:t>
            </a:r>
          </a:p>
          <a:p>
            <a:pPr algn="ctr"/>
            <a:endParaRPr lang="fr-FR" sz="1600" b="1" dirty="0" smtClean="0">
              <a:solidFill>
                <a:schemeClr val="tx1">
                  <a:lumMod val="65000"/>
                  <a:lumOff val="35000"/>
                </a:schemeClr>
              </a:solidFill>
            </a:endParaRPr>
          </a:p>
          <a:p>
            <a:pPr algn="ctr"/>
            <a:endParaRPr lang="fr-FR" sz="1600" b="1" dirty="0">
              <a:solidFill>
                <a:schemeClr val="tx1">
                  <a:lumMod val="65000"/>
                  <a:lumOff val="35000"/>
                </a:schemeClr>
              </a:solidFill>
            </a:endParaRPr>
          </a:p>
          <a:p>
            <a:pPr algn="ctr"/>
            <a:endParaRPr lang="fr-FR" sz="1600" b="1" dirty="0" smtClean="0">
              <a:solidFill>
                <a:schemeClr val="tx1">
                  <a:lumMod val="65000"/>
                  <a:lumOff val="35000"/>
                </a:schemeClr>
              </a:solidFill>
            </a:endParaRPr>
          </a:p>
          <a:p>
            <a:pPr algn="ctr"/>
            <a:r>
              <a:rPr lang="fr-FR" sz="1600" b="1" dirty="0" smtClean="0">
                <a:solidFill>
                  <a:schemeClr val="tx1">
                    <a:lumMod val="65000"/>
                    <a:lumOff val="35000"/>
                  </a:schemeClr>
                </a:solidFill>
              </a:rPr>
              <a:t>Courrier  transmis aux clients </a:t>
            </a:r>
            <a:r>
              <a:rPr lang="fr-FR" sz="1600" b="1" dirty="0">
                <a:solidFill>
                  <a:schemeClr val="tx1">
                    <a:lumMod val="65000"/>
                    <a:lumOff val="35000"/>
                  </a:schemeClr>
                </a:solidFill>
              </a:rPr>
              <a:t>présentant l’impact de la numérotation de </a:t>
            </a:r>
            <a:r>
              <a:rPr lang="fr-FR" sz="1600" b="1" dirty="0" smtClean="0">
                <a:solidFill>
                  <a:schemeClr val="tx1">
                    <a:lumMod val="65000"/>
                    <a:lumOff val="35000"/>
                  </a:schemeClr>
                </a:solidFill>
              </a:rPr>
              <a:t>compte avec 4 nouveaux RIB</a:t>
            </a:r>
            <a:endParaRPr lang="fr-FR" sz="1600" b="1" dirty="0">
              <a:solidFill>
                <a:schemeClr val="tx1">
                  <a:lumMod val="65000"/>
                  <a:lumOff val="35000"/>
                </a:schemeClr>
              </a:solidFill>
            </a:endParaRPr>
          </a:p>
        </p:txBody>
      </p:sp>
    </p:spTree>
    <p:extLst>
      <p:ext uri="{BB962C8B-B14F-4D97-AF65-F5344CB8AC3E}">
        <p14:creationId xmlns:p14="http://schemas.microsoft.com/office/powerpoint/2010/main" val="268157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1000"/>
                                        <p:tgtEl>
                                          <p:spTgt spid="56"/>
                                        </p:tgtEl>
                                      </p:cBhvr>
                                    </p:animEffect>
                                    <p:anim calcmode="lin" valueType="num">
                                      <p:cBhvr>
                                        <p:cTn id="20" dur="1000" fill="hold"/>
                                        <p:tgtEl>
                                          <p:spTgt spid="56"/>
                                        </p:tgtEl>
                                        <p:attrNameLst>
                                          <p:attrName>ppt_x</p:attrName>
                                        </p:attrNameLst>
                                      </p:cBhvr>
                                      <p:tavLst>
                                        <p:tav tm="0">
                                          <p:val>
                                            <p:strVal val="#ppt_x"/>
                                          </p:val>
                                        </p:tav>
                                        <p:tav tm="100000">
                                          <p:val>
                                            <p:strVal val="#ppt_x"/>
                                          </p:val>
                                        </p:tav>
                                      </p:tavLst>
                                    </p:anim>
                                    <p:anim calcmode="lin" valueType="num">
                                      <p:cBhvr>
                                        <p:cTn id="21" dur="1000" fill="hold"/>
                                        <p:tgtEl>
                                          <p:spTgt spid="5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1000"/>
                                        <p:tgtEl>
                                          <p:spTgt spid="30"/>
                                        </p:tgtEl>
                                      </p:cBhvr>
                                    </p:animEffect>
                                    <p:anim calcmode="lin" valueType="num">
                                      <p:cBhvr>
                                        <p:cTn id="25" dur="1000" fill="hold"/>
                                        <p:tgtEl>
                                          <p:spTgt spid="30"/>
                                        </p:tgtEl>
                                        <p:attrNameLst>
                                          <p:attrName>ppt_x</p:attrName>
                                        </p:attrNameLst>
                                      </p:cBhvr>
                                      <p:tavLst>
                                        <p:tav tm="0">
                                          <p:val>
                                            <p:strVal val="#ppt_x"/>
                                          </p:val>
                                        </p:tav>
                                        <p:tav tm="100000">
                                          <p:val>
                                            <p:strVal val="#ppt_x"/>
                                          </p:val>
                                        </p:tav>
                                      </p:tavLst>
                                    </p:anim>
                                    <p:anim calcmode="lin" valueType="num">
                                      <p:cBhvr>
                                        <p:cTn id="26" dur="1000" fill="hold"/>
                                        <p:tgtEl>
                                          <p:spTgt spid="3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1000"/>
                                        <p:tgtEl>
                                          <p:spTgt spid="39"/>
                                        </p:tgtEl>
                                      </p:cBhvr>
                                    </p:animEffect>
                                    <p:anim calcmode="lin" valueType="num">
                                      <p:cBhvr>
                                        <p:cTn id="30" dur="1000" fill="hold"/>
                                        <p:tgtEl>
                                          <p:spTgt spid="39"/>
                                        </p:tgtEl>
                                        <p:attrNameLst>
                                          <p:attrName>ppt_x</p:attrName>
                                        </p:attrNameLst>
                                      </p:cBhvr>
                                      <p:tavLst>
                                        <p:tav tm="0">
                                          <p:val>
                                            <p:strVal val="#ppt_x"/>
                                          </p:val>
                                        </p:tav>
                                        <p:tav tm="100000">
                                          <p:val>
                                            <p:strVal val="#ppt_x"/>
                                          </p:val>
                                        </p:tav>
                                      </p:tavLst>
                                    </p:anim>
                                    <p:anim calcmode="lin" valueType="num">
                                      <p:cBhvr>
                                        <p:cTn id="31"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56" grpId="0" animBg="1"/>
      <p:bldP spid="30" grpId="0" animBg="1"/>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sz="2800" dirty="0" smtClean="0"/>
              <a:t>opérations dans et en dehors du périmètre</a:t>
            </a:r>
            <a:endParaRPr lang="fr-FR" sz="2800" dirty="0"/>
          </a:p>
        </p:txBody>
      </p:sp>
      <p:sp>
        <p:nvSpPr>
          <p:cNvPr id="9" name="Rectangle 8"/>
          <p:cNvSpPr/>
          <p:nvPr/>
        </p:nvSpPr>
        <p:spPr>
          <a:xfrm>
            <a:off x="467544" y="980728"/>
            <a:ext cx="7992888" cy="2952328"/>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effectLst>
                  <a:outerShdw blurRad="38100" dist="38100" dir="2700000" algn="tl">
                    <a:srgbClr val="000000">
                      <a:alpha val="43137"/>
                    </a:srgbClr>
                  </a:outerShdw>
                </a:effectLst>
              </a:rPr>
              <a:t>Opérations HORS PERIMETRE </a:t>
            </a:r>
            <a:r>
              <a:rPr lang="fr-FR" sz="1600" i="1" dirty="0" smtClean="0"/>
              <a:t>(pour lesquelles ni vous, ni vos clients n’auront d’action à mener – gérer directement par IT-CE dans leurs travaux pré-fusion) :</a:t>
            </a:r>
          </a:p>
          <a:p>
            <a:pPr algn="ctr"/>
            <a:endParaRPr lang="fr-FR" sz="1600" i="1" dirty="0"/>
          </a:p>
          <a:p>
            <a:pPr algn="ctr"/>
            <a:endParaRPr lang="fr-FR" sz="1600" i="1" dirty="0" smtClean="0"/>
          </a:p>
          <a:p>
            <a:pPr algn="ctr"/>
            <a:endParaRPr lang="fr-FR" sz="1600" i="1" dirty="0"/>
          </a:p>
          <a:p>
            <a:pPr algn="ctr"/>
            <a:endParaRPr lang="fr-FR" sz="1600" i="1" dirty="0" smtClean="0"/>
          </a:p>
          <a:p>
            <a:pPr algn="ctr"/>
            <a:endParaRPr lang="fr-FR" sz="1600" i="1" dirty="0"/>
          </a:p>
          <a:p>
            <a:pPr algn="ctr"/>
            <a:endParaRPr lang="fr-FR" sz="1600" i="1" dirty="0" smtClean="0"/>
          </a:p>
          <a:p>
            <a:pPr algn="ctr"/>
            <a:endParaRPr lang="fr-FR" sz="1600" i="1" dirty="0"/>
          </a:p>
          <a:p>
            <a:pPr algn="ctr"/>
            <a:endParaRPr lang="fr-FR" sz="1600" i="1" dirty="0" smtClean="0"/>
          </a:p>
          <a:p>
            <a:pPr algn="ctr"/>
            <a:endParaRPr lang="fr-FR" sz="1600" i="1" dirty="0"/>
          </a:p>
        </p:txBody>
      </p:sp>
      <p:sp>
        <p:nvSpPr>
          <p:cNvPr id="10" name="Rectangle 9"/>
          <p:cNvSpPr/>
          <p:nvPr/>
        </p:nvSpPr>
        <p:spPr>
          <a:xfrm>
            <a:off x="682258" y="1916832"/>
            <a:ext cx="7416824" cy="9361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a:buChar char="v"/>
            </a:pPr>
            <a:r>
              <a:rPr lang="fr-FR" b="1" dirty="0" smtClean="0">
                <a:solidFill>
                  <a:schemeClr val="accent6">
                    <a:lumMod val="50000"/>
                  </a:schemeClr>
                </a:solidFill>
                <a:effectLst>
                  <a:outerShdw blurRad="38100" dist="38100" dir="2700000" algn="tl">
                    <a:srgbClr val="000000">
                      <a:alpha val="43137"/>
                    </a:srgbClr>
                  </a:outerShdw>
                </a:effectLst>
              </a:rPr>
              <a:t>VIREMENTS INTERNES</a:t>
            </a:r>
          </a:p>
          <a:p>
            <a:pPr marL="1200150" lvl="2" indent="-285750" algn="just">
              <a:buFont typeface="Wingdings" panose="05000000000000000000" pitchFamily="2" charset="2"/>
              <a:buChar char="Ø"/>
            </a:pPr>
            <a:r>
              <a:rPr lang="fr-FR" sz="1600" i="1" dirty="0" smtClean="0">
                <a:solidFill>
                  <a:schemeClr val="accent6">
                    <a:lumMod val="50000"/>
                  </a:schemeClr>
                </a:solidFill>
              </a:rPr>
              <a:t>d’un compte CE de Monsieur A vers autre compte CE de Monsieur A</a:t>
            </a:r>
          </a:p>
          <a:p>
            <a:pPr marL="1200150" lvl="2" indent="-285750" algn="just">
              <a:buFont typeface="Wingdings" panose="05000000000000000000" pitchFamily="2" charset="2"/>
              <a:buChar char="Ø"/>
            </a:pPr>
            <a:r>
              <a:rPr lang="fr-FR" sz="1600" i="1" dirty="0" smtClean="0">
                <a:solidFill>
                  <a:schemeClr val="accent6">
                    <a:lumMod val="50000"/>
                  </a:schemeClr>
                </a:solidFill>
              </a:rPr>
              <a:t>d’un compte CE de Monsieur A vers un compte CE de Monsieur B</a:t>
            </a:r>
            <a:endParaRPr lang="fr-FR" sz="1600" i="1" dirty="0">
              <a:solidFill>
                <a:schemeClr val="accent6">
                  <a:lumMod val="50000"/>
                </a:schemeClr>
              </a:solidFill>
            </a:endParaRPr>
          </a:p>
        </p:txBody>
      </p:sp>
      <p:sp>
        <p:nvSpPr>
          <p:cNvPr id="31" name="Rectangle 30"/>
          <p:cNvSpPr/>
          <p:nvPr/>
        </p:nvSpPr>
        <p:spPr>
          <a:xfrm>
            <a:off x="682258" y="2991838"/>
            <a:ext cx="7416824" cy="72519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a:buChar char="v"/>
            </a:pPr>
            <a:r>
              <a:rPr lang="fr-FR" b="1" dirty="0" smtClean="0">
                <a:solidFill>
                  <a:schemeClr val="accent6">
                    <a:lumMod val="50000"/>
                  </a:schemeClr>
                </a:solidFill>
                <a:effectLst>
                  <a:outerShdw blurRad="38100" dist="38100" dir="2700000" algn="tl">
                    <a:srgbClr val="000000">
                      <a:alpha val="43137"/>
                    </a:srgbClr>
                  </a:outerShdw>
                </a:effectLst>
              </a:rPr>
              <a:t>VIREMENTS EXTERNES </a:t>
            </a:r>
            <a:r>
              <a:rPr lang="fr-FR" b="1" dirty="0" smtClean="0">
                <a:solidFill>
                  <a:schemeClr val="tx1"/>
                </a:solidFill>
                <a:effectLst>
                  <a:outerShdw blurRad="38100" dist="38100" dir="2700000" algn="tl">
                    <a:srgbClr val="000000">
                      <a:alpha val="43137"/>
                    </a:srgbClr>
                  </a:outerShdw>
                </a:effectLst>
              </a:rPr>
              <a:t>EMIS</a:t>
            </a:r>
          </a:p>
          <a:p>
            <a:pPr marL="1200150" lvl="2" indent="-285750" algn="just">
              <a:buFont typeface="Wingdings" panose="05000000000000000000" pitchFamily="2" charset="2"/>
              <a:buChar char="Ø"/>
            </a:pPr>
            <a:r>
              <a:rPr lang="fr-FR" sz="1600" i="1" dirty="0" smtClean="0">
                <a:solidFill>
                  <a:schemeClr val="accent6">
                    <a:lumMod val="50000"/>
                  </a:schemeClr>
                </a:solidFill>
              </a:rPr>
              <a:t>Ex : Monsieur A, client CE paye son loyer à Monsieur B, client au Crédit Mutuel</a:t>
            </a:r>
            <a:endParaRPr lang="fr-FR" sz="1600" i="1" dirty="0">
              <a:solidFill>
                <a:schemeClr val="accent6">
                  <a:lumMod val="50000"/>
                </a:schemeClr>
              </a:solidFill>
            </a:endParaRPr>
          </a:p>
        </p:txBody>
      </p:sp>
      <p:sp>
        <p:nvSpPr>
          <p:cNvPr id="32" name="Rectangle 31"/>
          <p:cNvSpPr/>
          <p:nvPr/>
        </p:nvSpPr>
        <p:spPr>
          <a:xfrm>
            <a:off x="470457" y="4078513"/>
            <a:ext cx="7992888" cy="215879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effectLst>
                  <a:outerShdw blurRad="38100" dist="38100" dir="2700000" algn="tl">
                    <a:srgbClr val="000000">
                      <a:alpha val="43137"/>
                    </a:srgbClr>
                  </a:outerShdw>
                </a:effectLst>
              </a:rPr>
              <a:t>Opérations ENTRANT DANS LE PERIMETRE des actions à mener</a:t>
            </a:r>
          </a:p>
          <a:p>
            <a:pPr algn="ctr"/>
            <a:endParaRPr lang="fr-FR" sz="2400" b="1" dirty="0">
              <a:effectLst>
                <a:outerShdw blurRad="38100" dist="38100" dir="2700000" algn="tl">
                  <a:srgbClr val="000000">
                    <a:alpha val="43137"/>
                  </a:srgbClr>
                </a:outerShdw>
              </a:effectLst>
            </a:endParaRPr>
          </a:p>
          <a:p>
            <a:pPr algn="ctr"/>
            <a:endParaRPr lang="fr-FR" sz="2400" b="1" dirty="0" smtClean="0">
              <a:effectLst>
                <a:outerShdw blurRad="38100" dist="38100" dir="2700000" algn="tl">
                  <a:srgbClr val="000000">
                    <a:alpha val="43137"/>
                  </a:srgbClr>
                </a:outerShdw>
              </a:effectLst>
            </a:endParaRPr>
          </a:p>
          <a:p>
            <a:pPr algn="ctr"/>
            <a:endParaRPr lang="fr-FR" sz="2400" b="1" dirty="0">
              <a:effectLst>
                <a:outerShdw blurRad="38100" dist="38100" dir="2700000" algn="tl">
                  <a:srgbClr val="000000">
                    <a:alpha val="43137"/>
                  </a:srgbClr>
                </a:outerShdw>
              </a:effectLst>
            </a:endParaRPr>
          </a:p>
          <a:p>
            <a:pPr algn="ctr"/>
            <a:endParaRPr lang="fr-FR" sz="2400" b="1" dirty="0" smtClean="0">
              <a:effectLst>
                <a:outerShdw blurRad="38100" dist="38100" dir="2700000" algn="tl">
                  <a:srgbClr val="000000">
                    <a:alpha val="43137"/>
                  </a:srgbClr>
                </a:outerShdw>
              </a:effectLst>
            </a:endParaRPr>
          </a:p>
          <a:p>
            <a:pPr algn="ctr"/>
            <a:endParaRPr lang="fr-FR" sz="1600" i="1" dirty="0"/>
          </a:p>
        </p:txBody>
      </p:sp>
      <p:sp>
        <p:nvSpPr>
          <p:cNvPr id="33" name="Rectangle 32"/>
          <p:cNvSpPr/>
          <p:nvPr/>
        </p:nvSpPr>
        <p:spPr>
          <a:xfrm>
            <a:off x="758489" y="4581128"/>
            <a:ext cx="6621823" cy="468052"/>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a:buChar char="v"/>
            </a:pPr>
            <a:r>
              <a:rPr lang="fr-FR" b="1" dirty="0" smtClean="0">
                <a:solidFill>
                  <a:srgbClr val="C00000"/>
                </a:solidFill>
                <a:effectLst>
                  <a:outerShdw blurRad="38100" dist="38100" dir="2700000" algn="tl">
                    <a:srgbClr val="000000">
                      <a:alpha val="43137"/>
                    </a:srgbClr>
                  </a:outerShdw>
                </a:effectLst>
              </a:rPr>
              <a:t>PRELEVEMENTS OPERES SUR LES COMPTES CE DE NOS CLIENTS</a:t>
            </a:r>
          </a:p>
        </p:txBody>
      </p:sp>
      <p:sp>
        <p:nvSpPr>
          <p:cNvPr id="34" name="Rectangle 33"/>
          <p:cNvSpPr/>
          <p:nvPr/>
        </p:nvSpPr>
        <p:spPr>
          <a:xfrm>
            <a:off x="758489" y="5186099"/>
            <a:ext cx="6621823" cy="9342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a:buChar char="v"/>
            </a:pPr>
            <a:r>
              <a:rPr lang="fr-FR" b="1" dirty="0" smtClean="0">
                <a:solidFill>
                  <a:srgbClr val="C00000"/>
                </a:solidFill>
                <a:effectLst>
                  <a:outerShdw blurRad="38100" dist="38100" dir="2700000" algn="tl">
                    <a:srgbClr val="000000">
                      <a:alpha val="43137"/>
                    </a:srgbClr>
                  </a:outerShdw>
                </a:effectLst>
              </a:rPr>
              <a:t>VIREMENTS EXTERNES </a:t>
            </a:r>
            <a:r>
              <a:rPr lang="fr-FR" b="1" cap="all" dirty="0" err="1" smtClean="0">
                <a:solidFill>
                  <a:schemeClr val="tx1"/>
                </a:solidFill>
                <a:effectLst>
                  <a:outerShdw blurRad="38100" dist="38100" dir="2700000" algn="tl">
                    <a:srgbClr val="000000">
                      <a:alpha val="43137"/>
                    </a:srgbClr>
                  </a:outerShdw>
                </a:effectLst>
              </a:rPr>
              <a:t>REçus</a:t>
            </a:r>
            <a:endParaRPr lang="fr-FR" b="1" cap="all" dirty="0" smtClean="0">
              <a:solidFill>
                <a:schemeClr val="tx1"/>
              </a:solidFill>
              <a:effectLst>
                <a:outerShdw blurRad="38100" dist="38100" dir="2700000" algn="tl">
                  <a:srgbClr val="000000">
                    <a:alpha val="43137"/>
                  </a:srgbClr>
                </a:outerShdw>
              </a:effectLst>
            </a:endParaRPr>
          </a:p>
          <a:p>
            <a:pPr marL="1200150" lvl="2" indent="-285750" algn="just">
              <a:buFont typeface="Wingdings" panose="05000000000000000000" pitchFamily="2" charset="2"/>
              <a:buChar char="Ø"/>
            </a:pPr>
            <a:r>
              <a:rPr lang="fr-FR" sz="1600" i="1" dirty="0" smtClean="0">
                <a:solidFill>
                  <a:srgbClr val="C00000"/>
                </a:solidFill>
              </a:rPr>
              <a:t>Ex : Monsieur A, client </a:t>
            </a:r>
            <a:r>
              <a:rPr lang="fr-FR" sz="1600" i="1" dirty="0" smtClean="0">
                <a:solidFill>
                  <a:srgbClr val="C00000"/>
                </a:solidFill>
              </a:rPr>
              <a:t>CE, </a:t>
            </a:r>
            <a:r>
              <a:rPr lang="fr-FR" sz="1600" i="1" dirty="0" smtClean="0">
                <a:solidFill>
                  <a:srgbClr val="C00000"/>
                </a:solidFill>
              </a:rPr>
              <a:t>reçoit le loyer de son locataire, Monsieur B, client au Crédit Mutuel</a:t>
            </a:r>
            <a:endParaRPr lang="fr-FR" sz="1600" i="1" dirty="0">
              <a:solidFill>
                <a:srgbClr val="C00000"/>
              </a:solidFill>
            </a:endParaRPr>
          </a:p>
        </p:txBody>
      </p:sp>
      <p:sp>
        <p:nvSpPr>
          <p:cNvPr id="13" name="Accolade fermante 12"/>
          <p:cNvSpPr/>
          <p:nvPr/>
        </p:nvSpPr>
        <p:spPr>
          <a:xfrm>
            <a:off x="7452320" y="4581128"/>
            <a:ext cx="288032" cy="1539246"/>
          </a:xfrm>
          <a:prstGeom prst="rightBrace">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17" name="Ellipse 16"/>
          <p:cNvSpPr/>
          <p:nvPr/>
        </p:nvSpPr>
        <p:spPr>
          <a:xfrm>
            <a:off x="7740352" y="4815154"/>
            <a:ext cx="1403648" cy="99011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Voir dia suivante</a:t>
            </a:r>
            <a:endParaRPr lang="fr-FR" dirty="0">
              <a:solidFill>
                <a:schemeClr val="tx1"/>
              </a:solidFill>
            </a:endParaRPr>
          </a:p>
        </p:txBody>
      </p:sp>
    </p:spTree>
    <p:extLst>
      <p:ext uri="{BB962C8B-B14F-4D97-AF65-F5344CB8AC3E}">
        <p14:creationId xmlns:p14="http://schemas.microsoft.com/office/powerpoint/2010/main" val="168065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1" grpId="0" animBg="1"/>
      <p:bldP spid="32" grpId="0" animBg="1"/>
      <p:bldP spid="33" grpId="0" animBg="1"/>
      <p:bldP spid="34" grpId="0" animBg="1"/>
      <p:bldP spid="13"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sz="2800" dirty="0" smtClean="0"/>
              <a:t>opérations dans le périmètre</a:t>
            </a:r>
            <a:endParaRPr lang="fr-FR" sz="2800" dirty="0"/>
          </a:p>
        </p:txBody>
      </p:sp>
      <p:sp>
        <p:nvSpPr>
          <p:cNvPr id="32" name="Rectangle 31"/>
          <p:cNvSpPr/>
          <p:nvPr/>
        </p:nvSpPr>
        <p:spPr>
          <a:xfrm>
            <a:off x="470457" y="908721"/>
            <a:ext cx="7992888" cy="18002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prstClr val="white"/>
                </a:solidFill>
                <a:effectLst>
                  <a:outerShdw blurRad="38100" dist="38100" dir="2700000" algn="tl">
                    <a:srgbClr val="000000">
                      <a:alpha val="43137"/>
                    </a:srgbClr>
                  </a:outerShdw>
                </a:effectLst>
              </a:rPr>
              <a:t>Opérations ENTRANT DANS LE PERIMETRE des actions à mener</a:t>
            </a:r>
            <a:endParaRPr lang="fr-FR" sz="2400" b="1" dirty="0">
              <a:solidFill>
                <a:prstClr val="white"/>
              </a:solidFill>
              <a:effectLst>
                <a:outerShdw blurRad="38100" dist="38100" dir="2700000" algn="tl">
                  <a:srgbClr val="000000">
                    <a:alpha val="43137"/>
                  </a:srgbClr>
                </a:outerShdw>
              </a:effectLst>
            </a:endParaRPr>
          </a:p>
          <a:p>
            <a:pPr algn="ctr"/>
            <a:endParaRPr lang="fr-FR" sz="2400" b="1" dirty="0" smtClean="0">
              <a:solidFill>
                <a:prstClr val="white"/>
              </a:solidFill>
              <a:effectLst>
                <a:outerShdw blurRad="38100" dist="38100" dir="2700000" algn="tl">
                  <a:srgbClr val="000000">
                    <a:alpha val="43137"/>
                  </a:srgbClr>
                </a:outerShdw>
              </a:effectLst>
            </a:endParaRPr>
          </a:p>
          <a:p>
            <a:pPr algn="ctr"/>
            <a:endParaRPr lang="fr-FR" sz="2400" b="1" dirty="0">
              <a:solidFill>
                <a:prstClr val="white"/>
              </a:solidFill>
              <a:effectLst>
                <a:outerShdw blurRad="38100" dist="38100" dir="2700000" algn="tl">
                  <a:srgbClr val="000000">
                    <a:alpha val="43137"/>
                  </a:srgbClr>
                </a:outerShdw>
              </a:effectLst>
            </a:endParaRPr>
          </a:p>
          <a:p>
            <a:pPr algn="ctr"/>
            <a:endParaRPr lang="fr-FR" sz="2400" b="1" dirty="0" smtClean="0">
              <a:solidFill>
                <a:prstClr val="white"/>
              </a:solidFill>
              <a:effectLst>
                <a:outerShdw blurRad="38100" dist="38100" dir="2700000" algn="tl">
                  <a:srgbClr val="000000">
                    <a:alpha val="43137"/>
                  </a:srgbClr>
                </a:outerShdw>
              </a:effectLst>
            </a:endParaRPr>
          </a:p>
          <a:p>
            <a:pPr algn="ctr"/>
            <a:endParaRPr lang="fr-FR" sz="1600" i="1" dirty="0">
              <a:solidFill>
                <a:prstClr val="white"/>
              </a:solidFill>
            </a:endParaRPr>
          </a:p>
        </p:txBody>
      </p:sp>
      <p:sp>
        <p:nvSpPr>
          <p:cNvPr id="33" name="Rectangle 32"/>
          <p:cNvSpPr/>
          <p:nvPr/>
        </p:nvSpPr>
        <p:spPr>
          <a:xfrm>
            <a:off x="758489" y="1411335"/>
            <a:ext cx="7485919" cy="468052"/>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a:buChar char="v"/>
            </a:pPr>
            <a:r>
              <a:rPr lang="fr-FR" b="1" dirty="0" smtClean="0">
                <a:solidFill>
                  <a:srgbClr val="C00000"/>
                </a:solidFill>
                <a:effectLst>
                  <a:outerShdw blurRad="38100" dist="38100" dir="2700000" algn="tl">
                    <a:srgbClr val="000000">
                      <a:alpha val="43137"/>
                    </a:srgbClr>
                  </a:outerShdw>
                </a:effectLst>
              </a:rPr>
              <a:t>PRELEVEMENTS OPERES SUR LES COMPTES CE DE NOS CLIENTS</a:t>
            </a:r>
          </a:p>
        </p:txBody>
      </p:sp>
      <p:sp>
        <p:nvSpPr>
          <p:cNvPr id="34" name="Rectangle 33"/>
          <p:cNvSpPr/>
          <p:nvPr/>
        </p:nvSpPr>
        <p:spPr>
          <a:xfrm>
            <a:off x="758489" y="2016306"/>
            <a:ext cx="7485919" cy="62060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a:buChar char="v"/>
            </a:pPr>
            <a:r>
              <a:rPr lang="fr-FR" b="1" dirty="0" smtClean="0">
                <a:solidFill>
                  <a:srgbClr val="C00000"/>
                </a:solidFill>
                <a:effectLst>
                  <a:outerShdw blurRad="38100" dist="38100" dir="2700000" algn="tl">
                    <a:srgbClr val="000000">
                      <a:alpha val="43137"/>
                    </a:srgbClr>
                  </a:outerShdw>
                </a:effectLst>
              </a:rPr>
              <a:t>VIREMENTS EXTERNES </a:t>
            </a:r>
            <a:r>
              <a:rPr lang="fr-FR" b="1" cap="all" dirty="0" err="1" smtClean="0">
                <a:solidFill>
                  <a:prstClr val="black"/>
                </a:solidFill>
                <a:effectLst>
                  <a:outerShdw blurRad="38100" dist="38100" dir="2700000" algn="tl">
                    <a:srgbClr val="000000">
                      <a:alpha val="43137"/>
                    </a:srgbClr>
                  </a:outerShdw>
                </a:effectLst>
              </a:rPr>
              <a:t>REçus</a:t>
            </a:r>
            <a:endParaRPr lang="fr-FR" b="1" cap="all" dirty="0" smtClean="0">
              <a:solidFill>
                <a:prstClr val="black"/>
              </a:solidFill>
              <a:effectLst>
                <a:outerShdw blurRad="38100" dist="38100" dir="2700000" algn="tl">
                  <a:srgbClr val="000000">
                    <a:alpha val="43137"/>
                  </a:srgbClr>
                </a:outerShdw>
              </a:effectLst>
            </a:endParaRPr>
          </a:p>
          <a:p>
            <a:pPr marL="1200150" lvl="2" indent="-285750" algn="just">
              <a:buFont typeface="Wingdings" panose="05000000000000000000" pitchFamily="2" charset="2"/>
              <a:buChar char="Ø"/>
            </a:pPr>
            <a:r>
              <a:rPr lang="fr-FR" sz="1400" i="1" dirty="0" smtClean="0">
                <a:solidFill>
                  <a:srgbClr val="C00000"/>
                </a:solidFill>
              </a:rPr>
              <a:t>Ex : Monsieur A, client CE reçoit le loyer de son locataire, Monsieur B, client au Crédit Mutuel</a:t>
            </a:r>
            <a:endParaRPr lang="fr-FR" sz="1400" i="1" dirty="0">
              <a:solidFill>
                <a:srgbClr val="C00000"/>
              </a:solidFill>
            </a:endParaRPr>
          </a:p>
        </p:txBody>
      </p:sp>
      <p:sp>
        <p:nvSpPr>
          <p:cNvPr id="2" name="Triangle isocèle 1"/>
          <p:cNvSpPr/>
          <p:nvPr/>
        </p:nvSpPr>
        <p:spPr>
          <a:xfrm flipV="1">
            <a:off x="2989280" y="2780928"/>
            <a:ext cx="3024336" cy="4320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470456" y="3246075"/>
            <a:ext cx="8133991" cy="830997"/>
          </a:xfrm>
          <a:prstGeom prst="rect">
            <a:avLst/>
          </a:prstGeom>
          <a:solidFill>
            <a:srgbClr val="FFFF00"/>
          </a:solidFill>
        </p:spPr>
        <p:txBody>
          <a:bodyPr wrap="square" rtlCol="0">
            <a:spAutoFit/>
          </a:bodyPr>
          <a:lstStyle/>
          <a:p>
            <a:pPr algn="ctr"/>
            <a:r>
              <a:rPr lang="fr-FR" sz="2400" b="1" dirty="0" smtClean="0"/>
              <a:t>Selon la nature des organismes à l’origine du prélèvement ou du virement, il convient de distinguer 2 cas : </a:t>
            </a:r>
          </a:p>
        </p:txBody>
      </p:sp>
      <p:sp>
        <p:nvSpPr>
          <p:cNvPr id="14" name="ZoneTexte 13"/>
          <p:cNvSpPr txBox="1"/>
          <p:nvPr/>
        </p:nvSpPr>
        <p:spPr>
          <a:xfrm>
            <a:off x="456570" y="4581128"/>
            <a:ext cx="3885519" cy="1815882"/>
          </a:xfrm>
          <a:prstGeom prst="rect">
            <a:avLst/>
          </a:prstGeom>
          <a:solidFill>
            <a:schemeClr val="accent6">
              <a:lumMod val="40000"/>
              <a:lumOff val="60000"/>
            </a:schemeClr>
          </a:solidFill>
        </p:spPr>
        <p:txBody>
          <a:bodyPr wrap="square" rtlCol="0">
            <a:spAutoFit/>
          </a:bodyPr>
          <a:lstStyle/>
          <a:p>
            <a:pPr algn="ctr"/>
            <a:r>
              <a:rPr lang="fr-FR" b="1" dirty="0" smtClean="0"/>
              <a:t>Si l’émetteur du prélèvement ou du virement fait partie des « Grands organismes émetteurs » </a:t>
            </a:r>
            <a:r>
              <a:rPr lang="fr-FR" sz="1600" b="1" i="1" dirty="0" smtClean="0"/>
              <a:t>(impôts, CAF, mutuelles, …) </a:t>
            </a:r>
            <a:r>
              <a:rPr lang="fr-FR" b="1" dirty="0" smtClean="0">
                <a:sym typeface="Wingdings" panose="05000000000000000000" pitchFamily="2" charset="2"/>
              </a:rPr>
              <a:t> action de masse centralisée, </a:t>
            </a:r>
            <a:r>
              <a:rPr lang="fr-FR" sz="2000" b="1" dirty="0" smtClean="0">
                <a:solidFill>
                  <a:srgbClr val="006600"/>
                </a:solidFill>
                <a:sym typeface="Wingdings" panose="05000000000000000000" pitchFamily="2" charset="2"/>
              </a:rPr>
              <a:t>pour laquelle aucune action Réseau n’est à opérer</a:t>
            </a:r>
            <a:r>
              <a:rPr lang="fr-FR" sz="2000" b="1" dirty="0" smtClean="0">
                <a:solidFill>
                  <a:srgbClr val="006600"/>
                </a:solidFill>
              </a:rPr>
              <a:t> </a:t>
            </a:r>
            <a:endParaRPr lang="fr-FR" b="1" dirty="0" smtClean="0">
              <a:solidFill>
                <a:srgbClr val="006600"/>
              </a:solidFill>
            </a:endParaRPr>
          </a:p>
        </p:txBody>
      </p:sp>
      <p:sp>
        <p:nvSpPr>
          <p:cNvPr id="15" name="ZoneTexte 14"/>
          <p:cNvSpPr txBox="1"/>
          <p:nvPr/>
        </p:nvSpPr>
        <p:spPr>
          <a:xfrm>
            <a:off x="4718928" y="4562919"/>
            <a:ext cx="3885519" cy="1754326"/>
          </a:xfrm>
          <a:prstGeom prst="rect">
            <a:avLst/>
          </a:prstGeom>
          <a:solidFill>
            <a:schemeClr val="accent1">
              <a:lumMod val="20000"/>
              <a:lumOff val="80000"/>
            </a:schemeClr>
          </a:solidFill>
        </p:spPr>
        <p:txBody>
          <a:bodyPr wrap="square" rtlCol="0">
            <a:spAutoFit/>
          </a:bodyPr>
          <a:lstStyle/>
          <a:p>
            <a:pPr algn="ctr"/>
            <a:r>
              <a:rPr lang="fr-FR" b="1" dirty="0" smtClean="0"/>
              <a:t>Si l’émetteur du prélèvement ou du virement </a:t>
            </a:r>
            <a:r>
              <a:rPr lang="fr-FR" b="1" dirty="0" smtClean="0">
                <a:solidFill>
                  <a:srgbClr val="C00000"/>
                </a:solidFill>
              </a:rPr>
              <a:t>NE fait PAS </a:t>
            </a:r>
            <a:r>
              <a:rPr lang="fr-FR" b="1" dirty="0" smtClean="0"/>
              <a:t>partie des « Grands organismes émetteurs » </a:t>
            </a:r>
            <a:r>
              <a:rPr lang="fr-FR" sz="1600" b="1" i="1" dirty="0" smtClean="0"/>
              <a:t>(ex : client Particulier, PME, …) </a:t>
            </a:r>
            <a:r>
              <a:rPr lang="fr-FR" b="1" dirty="0" smtClean="0">
                <a:sym typeface="Wingdings" panose="05000000000000000000" pitchFamily="2" charset="2"/>
              </a:rPr>
              <a:t> </a:t>
            </a:r>
            <a:r>
              <a:rPr lang="fr-FR" b="1" dirty="0" smtClean="0">
                <a:solidFill>
                  <a:srgbClr val="C00000"/>
                </a:solidFill>
                <a:sym typeface="Wingdings" panose="05000000000000000000" pitchFamily="2" charset="2"/>
              </a:rPr>
              <a:t>action Réseau à conduire pour informer ces donneurs d’ordre des nouvelles coordonnées RICE</a:t>
            </a:r>
            <a:endParaRPr lang="fr-FR" b="1" dirty="0" smtClean="0">
              <a:solidFill>
                <a:srgbClr val="C00000"/>
              </a:solidFill>
            </a:endParaRPr>
          </a:p>
        </p:txBody>
      </p:sp>
      <p:cxnSp>
        <p:nvCxnSpPr>
          <p:cNvPr id="6" name="Connecteur droit avec flèche 5"/>
          <p:cNvCxnSpPr>
            <a:stCxn id="4" idx="2"/>
          </p:cNvCxnSpPr>
          <p:nvPr/>
        </p:nvCxnSpPr>
        <p:spPr>
          <a:xfrm flipH="1">
            <a:off x="4211960" y="4077072"/>
            <a:ext cx="325492" cy="485847"/>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cxnSp>
        <p:nvCxnSpPr>
          <p:cNvPr id="18" name="Connecteur droit avec flèche 17"/>
          <p:cNvCxnSpPr>
            <a:stCxn id="4" idx="2"/>
          </p:cNvCxnSpPr>
          <p:nvPr/>
        </p:nvCxnSpPr>
        <p:spPr>
          <a:xfrm>
            <a:off x="4537452" y="4077072"/>
            <a:ext cx="322580" cy="48584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0" name="Ellipse 19"/>
          <p:cNvSpPr/>
          <p:nvPr/>
        </p:nvSpPr>
        <p:spPr>
          <a:xfrm rot="983290">
            <a:off x="7907562" y="5659706"/>
            <a:ext cx="1160530" cy="773230"/>
          </a:xfrm>
          <a:prstGeom prst="ellipse">
            <a:avLst/>
          </a:prstGeom>
          <a:solidFill>
            <a:srgbClr val="FFFF00">
              <a:alpha val="68000"/>
            </a:srgb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b="1" dirty="0" smtClean="0">
                <a:solidFill>
                  <a:schemeClr val="tx1"/>
                </a:solidFill>
              </a:rPr>
              <a:t>Voir dia suivante</a:t>
            </a:r>
            <a:endParaRPr lang="fr-FR" b="1" dirty="0">
              <a:solidFill>
                <a:schemeClr val="tx1"/>
              </a:solidFill>
            </a:endParaRPr>
          </a:p>
        </p:txBody>
      </p:sp>
    </p:spTree>
    <p:extLst>
      <p:ext uri="{BB962C8B-B14F-4D97-AF65-F5344CB8AC3E}">
        <p14:creationId xmlns:p14="http://schemas.microsoft.com/office/powerpoint/2010/main" val="259372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4" grpId="0" animBg="1"/>
      <p:bldP spid="15"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Rappel du </a:t>
            </a:r>
            <a:r>
              <a:rPr lang="fr-FR" dirty="0" smtClean="0"/>
              <a:t>périmètre : </a:t>
            </a:r>
            <a:r>
              <a:rPr lang="fr-FR" cap="small" dirty="0"/>
              <a:t>Une stratégie de traitement à plusieurs </a:t>
            </a:r>
            <a:r>
              <a:rPr lang="fr-FR" cap="small" dirty="0" smtClean="0"/>
              <a:t>étages</a:t>
            </a:r>
            <a:endParaRPr lang="fr-FR" dirty="0"/>
          </a:p>
        </p:txBody>
      </p:sp>
      <p:sp>
        <p:nvSpPr>
          <p:cNvPr id="29" name="Flèche : pentagone 7">
            <a:extLst>
              <a:ext uri="{FF2B5EF4-FFF2-40B4-BE49-F238E27FC236}">
                <a16:creationId xmlns:a16="http://schemas.microsoft.com/office/drawing/2014/main" xmlns="" id="{BF845462-79A3-4E89-A225-64D13BA002B5}"/>
              </a:ext>
            </a:extLst>
          </p:cNvPr>
          <p:cNvSpPr/>
          <p:nvPr/>
        </p:nvSpPr>
        <p:spPr>
          <a:xfrm>
            <a:off x="1275656" y="1562066"/>
            <a:ext cx="2132028" cy="653758"/>
          </a:xfrm>
          <a:prstGeom prst="homePlate">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white"/>
                </a:solidFill>
                <a:effectLst/>
                <a:uLnTx/>
                <a:uFillTx/>
                <a:latin typeface="Calibri"/>
                <a:ea typeface="+mn-ea"/>
                <a:cs typeface="+mn-cs"/>
              </a:rPr>
              <a:t>Action de masse</a:t>
            </a:r>
          </a:p>
        </p:txBody>
      </p:sp>
      <p:pic>
        <p:nvPicPr>
          <p:cNvPr id="30" name="Image 29">
            <a:extLst>
              <a:ext uri="{FF2B5EF4-FFF2-40B4-BE49-F238E27FC236}">
                <a16:creationId xmlns:a16="http://schemas.microsoft.com/office/drawing/2014/main" xmlns="" id="{844AC525-925B-46DC-A53F-9C3EC5BA5EA1}"/>
              </a:ext>
            </a:extLst>
          </p:cNvPr>
          <p:cNvPicPr>
            <a:picLocks noChangeAspect="1"/>
          </p:cNvPicPr>
          <p:nvPr/>
        </p:nvPicPr>
        <p:blipFill>
          <a:blip r:embed="rId3" cstate="print">
            <a:duotone>
              <a:srgbClr val="4F81BD">
                <a:shade val="45000"/>
                <a:satMod val="135000"/>
              </a:srgbClr>
              <a:prstClr val="white"/>
            </a:duotone>
            <a:extLst>
              <a:ext uri="{28A0092B-C50C-407E-A947-70E740481C1C}">
                <a14:useLocalDpi xmlns:a14="http://schemas.microsoft.com/office/drawing/2010/main" val="0"/>
              </a:ext>
            </a:extLst>
          </a:blip>
          <a:stretch>
            <a:fillRect/>
          </a:stretch>
        </p:blipFill>
        <p:spPr>
          <a:xfrm>
            <a:off x="380084" y="4422529"/>
            <a:ext cx="477753" cy="477753"/>
          </a:xfrm>
          <a:prstGeom prst="rect">
            <a:avLst/>
          </a:prstGeom>
        </p:spPr>
      </p:pic>
      <p:sp>
        <p:nvSpPr>
          <p:cNvPr id="31" name="ZoneTexte 30">
            <a:extLst>
              <a:ext uri="{FF2B5EF4-FFF2-40B4-BE49-F238E27FC236}">
                <a16:creationId xmlns:a16="http://schemas.microsoft.com/office/drawing/2014/main" xmlns="" id="{B4B1ECCA-7C3D-47F8-A266-9EDCA385CC09}"/>
              </a:ext>
            </a:extLst>
          </p:cNvPr>
          <p:cNvSpPr txBox="1"/>
          <p:nvPr/>
        </p:nvSpPr>
        <p:spPr>
          <a:xfrm>
            <a:off x="46783" y="4884513"/>
            <a:ext cx="1185117" cy="430887"/>
          </a:xfrm>
          <a:prstGeom prst="rect">
            <a:avLst/>
          </a:prstGeom>
          <a:noFill/>
        </p:spPr>
        <p:txBody>
          <a:bodyPr wrap="square" rtlCol="0">
            <a:spAutoFit/>
          </a:bodyPr>
          <a:lstStyle/>
          <a:p>
            <a:pPr algn="ctr"/>
            <a:r>
              <a:rPr lang="fr-FR" sz="1100" b="1" dirty="0">
                <a:solidFill>
                  <a:prstClr val="black"/>
                </a:solidFill>
                <a:latin typeface="Calibri"/>
              </a:rPr>
              <a:t>Outil IBAN </a:t>
            </a:r>
          </a:p>
          <a:p>
            <a:pPr algn="ctr"/>
            <a:r>
              <a:rPr lang="fr-FR" sz="1100" b="1" dirty="0">
                <a:solidFill>
                  <a:prstClr val="black"/>
                </a:solidFill>
                <a:latin typeface="Calibri"/>
              </a:rPr>
              <a:t>Client</a:t>
            </a:r>
          </a:p>
        </p:txBody>
      </p:sp>
      <p:sp>
        <p:nvSpPr>
          <p:cNvPr id="32" name="ZoneTexte 31">
            <a:extLst>
              <a:ext uri="{FF2B5EF4-FFF2-40B4-BE49-F238E27FC236}">
                <a16:creationId xmlns:a16="http://schemas.microsoft.com/office/drawing/2014/main" xmlns="" id="{8A32EE9E-A204-4DFE-8BB3-743C385C5969}"/>
              </a:ext>
            </a:extLst>
          </p:cNvPr>
          <p:cNvSpPr txBox="1"/>
          <p:nvPr/>
        </p:nvSpPr>
        <p:spPr>
          <a:xfrm>
            <a:off x="-191461" y="1883814"/>
            <a:ext cx="1661604" cy="600164"/>
          </a:xfrm>
          <a:prstGeom prst="rect">
            <a:avLst/>
          </a:prstGeom>
          <a:noFill/>
        </p:spPr>
        <p:txBody>
          <a:bodyPr wrap="square" rtlCol="0">
            <a:spAutoFit/>
          </a:bodyPr>
          <a:lstStyle/>
          <a:p>
            <a:pPr algn="ctr"/>
            <a:r>
              <a:rPr lang="fr-FR" sz="1100" b="1" dirty="0">
                <a:solidFill>
                  <a:prstClr val="black"/>
                </a:solidFill>
                <a:latin typeface="Calibri"/>
              </a:rPr>
              <a:t>Cellule Natixis</a:t>
            </a:r>
          </a:p>
          <a:p>
            <a:pPr algn="ctr"/>
            <a:r>
              <a:rPr lang="fr-FR" sz="1100" b="1" dirty="0">
                <a:solidFill>
                  <a:prstClr val="black"/>
                </a:solidFill>
                <a:latin typeface="Calibri"/>
              </a:rPr>
              <a:t>Grands </a:t>
            </a:r>
            <a:r>
              <a:rPr lang="fr-FR" sz="1100" b="1" dirty="0" smtClean="0">
                <a:solidFill>
                  <a:prstClr val="black"/>
                </a:solidFill>
                <a:latin typeface="Calibri"/>
              </a:rPr>
              <a:t>Donneurs d’Ordre</a:t>
            </a:r>
            <a:endParaRPr lang="fr-FR" sz="1100" b="1" dirty="0">
              <a:solidFill>
                <a:prstClr val="black"/>
              </a:solidFill>
              <a:latin typeface="Calibri"/>
            </a:endParaRPr>
          </a:p>
        </p:txBody>
      </p:sp>
      <p:sp>
        <p:nvSpPr>
          <p:cNvPr id="33" name="ZoneTexte 32">
            <a:extLst>
              <a:ext uri="{FF2B5EF4-FFF2-40B4-BE49-F238E27FC236}">
                <a16:creationId xmlns:a16="http://schemas.microsoft.com/office/drawing/2014/main" xmlns="" id="{FCC634AB-9958-4433-BAE3-A35CD57A5BF6}"/>
              </a:ext>
            </a:extLst>
          </p:cNvPr>
          <p:cNvSpPr txBox="1"/>
          <p:nvPr/>
        </p:nvSpPr>
        <p:spPr>
          <a:xfrm>
            <a:off x="-116743" y="2868836"/>
            <a:ext cx="1512168" cy="430887"/>
          </a:xfrm>
          <a:prstGeom prst="rect">
            <a:avLst/>
          </a:prstGeom>
          <a:noFill/>
        </p:spPr>
        <p:txBody>
          <a:bodyPr wrap="square" rtlCol="0">
            <a:spAutoFit/>
          </a:bodyPr>
          <a:lstStyle/>
          <a:p>
            <a:pPr algn="ctr"/>
            <a:r>
              <a:rPr lang="fr-FR" sz="1100" b="1" dirty="0">
                <a:solidFill>
                  <a:prstClr val="black"/>
                </a:solidFill>
                <a:latin typeface="Calibri"/>
              </a:rPr>
              <a:t>Cellule locale</a:t>
            </a:r>
          </a:p>
          <a:p>
            <a:pPr algn="ctr"/>
            <a:r>
              <a:rPr lang="fr-FR" sz="1100" b="1" dirty="0">
                <a:solidFill>
                  <a:prstClr val="black"/>
                </a:solidFill>
                <a:latin typeface="Calibri"/>
              </a:rPr>
              <a:t>CEGEE</a:t>
            </a:r>
          </a:p>
        </p:txBody>
      </p:sp>
      <p:pic>
        <p:nvPicPr>
          <p:cNvPr id="34" name="Image 33">
            <a:extLst>
              <a:ext uri="{FF2B5EF4-FFF2-40B4-BE49-F238E27FC236}">
                <a16:creationId xmlns:a16="http://schemas.microsoft.com/office/drawing/2014/main" xmlns="" id="{A8B0F527-59D1-4D18-8BA9-AC805E926A08}"/>
              </a:ext>
            </a:extLst>
          </p:cNvPr>
          <p:cNvPicPr>
            <a:picLocks noChangeAspect="1"/>
          </p:cNvPicPr>
          <p:nvPr/>
        </p:nvPicPr>
        <p:blipFill>
          <a:blip r:embed="rId4" cstate="print">
            <a:duotone>
              <a:srgbClr val="4F81BD">
                <a:shade val="45000"/>
                <a:satMod val="135000"/>
              </a:srgbClr>
              <a:prstClr val="white"/>
            </a:duotone>
            <a:extLst>
              <a:ext uri="{28A0092B-C50C-407E-A947-70E740481C1C}">
                <a14:useLocalDpi xmlns:a14="http://schemas.microsoft.com/office/drawing/2010/main" val="0"/>
              </a:ext>
            </a:extLst>
          </a:blip>
          <a:stretch>
            <a:fillRect/>
          </a:stretch>
        </p:blipFill>
        <p:spPr>
          <a:xfrm>
            <a:off x="380121" y="1427790"/>
            <a:ext cx="477678" cy="477678"/>
          </a:xfrm>
          <a:prstGeom prst="rect">
            <a:avLst/>
          </a:prstGeom>
        </p:spPr>
      </p:pic>
      <p:pic>
        <p:nvPicPr>
          <p:cNvPr id="35" name="Image 34">
            <a:extLst>
              <a:ext uri="{FF2B5EF4-FFF2-40B4-BE49-F238E27FC236}">
                <a16:creationId xmlns:a16="http://schemas.microsoft.com/office/drawing/2014/main" xmlns="" id="{6EBA178B-15D4-4DBC-9F84-12208CDA370E}"/>
              </a:ext>
            </a:extLst>
          </p:cNvPr>
          <p:cNvPicPr>
            <a:picLocks noChangeAspect="1"/>
          </p:cNvPicPr>
          <p:nvPr/>
        </p:nvPicPr>
        <p:blipFill>
          <a:blip r:embed="rId4" cstate="print">
            <a:duotone>
              <a:srgbClr val="4F81BD">
                <a:shade val="45000"/>
                <a:satMod val="135000"/>
              </a:srgbClr>
              <a:prstClr val="white"/>
            </a:duotone>
            <a:extLst>
              <a:ext uri="{28A0092B-C50C-407E-A947-70E740481C1C}">
                <a14:useLocalDpi xmlns:a14="http://schemas.microsoft.com/office/drawing/2010/main" val="0"/>
              </a:ext>
            </a:extLst>
          </a:blip>
          <a:stretch>
            <a:fillRect/>
          </a:stretch>
        </p:blipFill>
        <p:spPr>
          <a:xfrm>
            <a:off x="380121" y="2487752"/>
            <a:ext cx="477678" cy="477678"/>
          </a:xfrm>
          <a:prstGeom prst="rect">
            <a:avLst/>
          </a:prstGeom>
        </p:spPr>
      </p:pic>
      <p:sp>
        <p:nvSpPr>
          <p:cNvPr id="36" name="Flèche : pentagone 24">
            <a:extLst>
              <a:ext uri="{FF2B5EF4-FFF2-40B4-BE49-F238E27FC236}">
                <a16:creationId xmlns:a16="http://schemas.microsoft.com/office/drawing/2014/main" xmlns="" id="{7F2E0973-DA5F-43ED-9D49-687C1052DA9D}"/>
              </a:ext>
            </a:extLst>
          </p:cNvPr>
          <p:cNvSpPr/>
          <p:nvPr/>
        </p:nvSpPr>
        <p:spPr>
          <a:xfrm>
            <a:off x="1275656" y="2567438"/>
            <a:ext cx="2132028" cy="653758"/>
          </a:xfrm>
          <a:prstGeom prst="homePlate">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white"/>
                </a:solidFill>
                <a:effectLst/>
                <a:uLnTx/>
                <a:uFillTx/>
                <a:latin typeface="Calibri"/>
                <a:ea typeface="+mn-ea"/>
                <a:cs typeface="+mn-cs"/>
              </a:rPr>
              <a:t>Action de masse</a:t>
            </a:r>
          </a:p>
        </p:txBody>
      </p:sp>
      <p:sp>
        <p:nvSpPr>
          <p:cNvPr id="37" name="Flèche : pentagone 25">
            <a:extLst>
              <a:ext uri="{FF2B5EF4-FFF2-40B4-BE49-F238E27FC236}">
                <a16:creationId xmlns:a16="http://schemas.microsoft.com/office/drawing/2014/main" xmlns="" id="{A66BDA48-4E52-4937-8000-A5590B443293}"/>
              </a:ext>
            </a:extLst>
          </p:cNvPr>
          <p:cNvSpPr/>
          <p:nvPr/>
        </p:nvSpPr>
        <p:spPr>
          <a:xfrm>
            <a:off x="1275656" y="3572810"/>
            <a:ext cx="2132028" cy="653758"/>
          </a:xfrm>
          <a:prstGeom prst="homePlate">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black"/>
                </a:solidFill>
                <a:effectLst/>
                <a:uLnTx/>
                <a:uFillTx/>
                <a:latin typeface="Calibri"/>
                <a:ea typeface="+mn-ea"/>
                <a:cs typeface="+mn-cs"/>
              </a:rPr>
              <a:t>Action à l’aide d’un outil dédié de gestion et de suivi</a:t>
            </a:r>
          </a:p>
        </p:txBody>
      </p:sp>
      <p:sp>
        <p:nvSpPr>
          <p:cNvPr id="38" name="Flèche : pentagone 26">
            <a:extLst>
              <a:ext uri="{FF2B5EF4-FFF2-40B4-BE49-F238E27FC236}">
                <a16:creationId xmlns:a16="http://schemas.microsoft.com/office/drawing/2014/main" xmlns="" id="{07B0BB74-6A08-4377-B927-1378910D0E9F}"/>
              </a:ext>
            </a:extLst>
          </p:cNvPr>
          <p:cNvSpPr/>
          <p:nvPr/>
        </p:nvSpPr>
        <p:spPr>
          <a:xfrm>
            <a:off x="1275656" y="4578182"/>
            <a:ext cx="2132028" cy="653758"/>
          </a:xfrm>
          <a:prstGeom prst="homePlate">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white"/>
                </a:solidFill>
                <a:effectLst/>
                <a:uLnTx/>
                <a:uFillTx/>
                <a:latin typeface="Calibri"/>
                <a:ea typeface="+mn-ea"/>
                <a:cs typeface="+mn-cs"/>
              </a:rPr>
              <a:t>Choix de gestion à la main du client par accès dans DEI</a:t>
            </a:r>
          </a:p>
        </p:txBody>
      </p:sp>
      <p:sp>
        <p:nvSpPr>
          <p:cNvPr id="39" name="Flèche : pentagone 27">
            <a:extLst>
              <a:ext uri="{FF2B5EF4-FFF2-40B4-BE49-F238E27FC236}">
                <a16:creationId xmlns:a16="http://schemas.microsoft.com/office/drawing/2014/main" xmlns="" id="{5AC5DC92-770B-4113-B02E-DB4D3794A574}"/>
              </a:ext>
            </a:extLst>
          </p:cNvPr>
          <p:cNvSpPr/>
          <p:nvPr/>
        </p:nvSpPr>
        <p:spPr>
          <a:xfrm>
            <a:off x="20813" y="5583554"/>
            <a:ext cx="3386871" cy="653758"/>
          </a:xfrm>
          <a:prstGeom prst="homePlate">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black"/>
                </a:solidFill>
                <a:effectLst/>
                <a:uLnTx/>
                <a:uFillTx/>
                <a:latin typeface="Calibri"/>
                <a:ea typeface="+mn-ea"/>
                <a:cs typeface="+mn-cs"/>
              </a:rPr>
              <a:t>En complément appels téléphoniques et accompagnement sur des populations ciblées pour traitement </a:t>
            </a:r>
          </a:p>
        </p:txBody>
      </p:sp>
      <p:pic>
        <p:nvPicPr>
          <p:cNvPr id="40" name="Image 39">
            <a:extLst>
              <a:ext uri="{FF2B5EF4-FFF2-40B4-BE49-F238E27FC236}">
                <a16:creationId xmlns:a16="http://schemas.microsoft.com/office/drawing/2014/main" xmlns="" id="{3084E198-CA27-4380-9693-4E5A6960F843}"/>
              </a:ext>
            </a:extLst>
          </p:cNvPr>
          <p:cNvPicPr>
            <a:picLocks noChangeAspect="1"/>
          </p:cNvPicPr>
          <p:nvPr/>
        </p:nvPicPr>
        <p:blipFill>
          <a:blip r:embed="rId3" cstate="print">
            <a:duotone>
              <a:srgbClr val="4F81BD">
                <a:shade val="45000"/>
                <a:satMod val="135000"/>
              </a:srgbClr>
              <a:prstClr val="white"/>
            </a:duotone>
            <a:extLst>
              <a:ext uri="{28A0092B-C50C-407E-A947-70E740481C1C}">
                <a14:useLocalDpi xmlns:a14="http://schemas.microsoft.com/office/drawing/2010/main" val="0"/>
              </a:ext>
            </a:extLst>
          </a:blip>
          <a:stretch>
            <a:fillRect/>
          </a:stretch>
        </p:blipFill>
        <p:spPr>
          <a:xfrm>
            <a:off x="380084" y="3416615"/>
            <a:ext cx="477753" cy="477753"/>
          </a:xfrm>
          <a:prstGeom prst="rect">
            <a:avLst/>
          </a:prstGeom>
        </p:spPr>
      </p:pic>
      <p:sp>
        <p:nvSpPr>
          <p:cNvPr id="41" name="ZoneTexte 40">
            <a:extLst>
              <a:ext uri="{FF2B5EF4-FFF2-40B4-BE49-F238E27FC236}">
                <a16:creationId xmlns:a16="http://schemas.microsoft.com/office/drawing/2014/main" xmlns="" id="{4BD5B16A-B40B-4D8C-9B7E-2C3B6ECA7A06}"/>
              </a:ext>
            </a:extLst>
          </p:cNvPr>
          <p:cNvSpPr txBox="1"/>
          <p:nvPr/>
        </p:nvSpPr>
        <p:spPr>
          <a:xfrm>
            <a:off x="46783" y="3878599"/>
            <a:ext cx="1185117" cy="430887"/>
          </a:xfrm>
          <a:prstGeom prst="rect">
            <a:avLst/>
          </a:prstGeom>
          <a:noFill/>
        </p:spPr>
        <p:txBody>
          <a:bodyPr wrap="square" rtlCol="0">
            <a:spAutoFit/>
          </a:bodyPr>
          <a:lstStyle/>
          <a:p>
            <a:pPr algn="ctr"/>
            <a:r>
              <a:rPr lang="fr-FR" sz="1100" b="1" dirty="0">
                <a:solidFill>
                  <a:prstClr val="black"/>
                </a:solidFill>
                <a:latin typeface="Calibri"/>
              </a:rPr>
              <a:t>Outil IBAN Conseiller</a:t>
            </a:r>
          </a:p>
        </p:txBody>
      </p:sp>
      <p:sp>
        <p:nvSpPr>
          <p:cNvPr id="43" name="Forme libre : forme 21">
            <a:extLst>
              <a:ext uri="{FF2B5EF4-FFF2-40B4-BE49-F238E27FC236}">
                <a16:creationId xmlns:a16="http://schemas.microsoft.com/office/drawing/2014/main" xmlns="" id="{0CF26043-4D52-49D1-B77B-A9E2A2FBF84E}"/>
              </a:ext>
            </a:extLst>
          </p:cNvPr>
          <p:cNvSpPr/>
          <p:nvPr/>
        </p:nvSpPr>
        <p:spPr>
          <a:xfrm>
            <a:off x="3518619" y="1191066"/>
            <a:ext cx="4725789" cy="1123634"/>
          </a:xfrm>
          <a:custGeom>
            <a:avLst/>
            <a:gdLst>
              <a:gd name="connsiteX0" fmla="*/ 0 w 5450735"/>
              <a:gd name="connsiteY0" fmla="*/ 894582 h 894582"/>
              <a:gd name="connsiteX1" fmla="*/ 470255 w 5450735"/>
              <a:gd name="connsiteY1" fmla="*/ 0 h 894582"/>
              <a:gd name="connsiteX2" fmla="*/ 4980480 w 5450735"/>
              <a:gd name="connsiteY2" fmla="*/ 0 h 894582"/>
              <a:gd name="connsiteX3" fmla="*/ 5450735 w 5450735"/>
              <a:gd name="connsiteY3" fmla="*/ 894582 h 894582"/>
              <a:gd name="connsiteX4" fmla="*/ 0 w 5450735"/>
              <a:gd name="connsiteY4" fmla="*/ 894582 h 894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0735" h="894582">
                <a:moveTo>
                  <a:pt x="5450735" y="1"/>
                </a:moveTo>
                <a:lnTo>
                  <a:pt x="4980480" y="894581"/>
                </a:lnTo>
                <a:lnTo>
                  <a:pt x="470255" y="894581"/>
                </a:lnTo>
                <a:lnTo>
                  <a:pt x="0" y="1"/>
                </a:lnTo>
                <a:lnTo>
                  <a:pt x="5450735" y="1"/>
                </a:lnTo>
                <a:close/>
              </a:path>
            </a:pathLst>
          </a:custGeom>
          <a:solidFill>
            <a:srgbClr val="4F81BD"/>
          </a:solidFill>
          <a:ln w="25400" cap="flat" cmpd="sng" algn="ctr">
            <a:solidFill>
              <a:sysClr val="window" lastClr="FFFFFF">
                <a:hueOff val="0"/>
                <a:satOff val="0"/>
                <a:lumOff val="0"/>
                <a:alphaOff val="0"/>
              </a:sysClr>
            </a:solidFill>
            <a:prstDash val="solid"/>
          </a:ln>
          <a:effectLst/>
        </p:spPr>
        <p:txBody>
          <a:bodyPr spcFirstLastPara="0" vert="horz" wrap="square" lIns="792000" tIns="15241" rIns="792000" bIns="15241" numCol="1" spcCol="1270" anchor="ctr" anchorCtr="0">
            <a:noAutofit/>
          </a:bodyPr>
          <a:lstStyle/>
          <a:p>
            <a:pPr marL="0" marR="0" lvl="0" indent="0" algn="ctr" defTabSz="533400" eaLnBrk="1" fontAlgn="auto" latinLnBrk="0" hangingPunct="1">
              <a:lnSpc>
                <a:spcPct val="90000"/>
              </a:lnSpc>
              <a:spcBef>
                <a:spcPct val="0"/>
              </a:spcBef>
              <a:spcAft>
                <a:spcPct val="35000"/>
              </a:spcAft>
              <a:buClrTx/>
              <a:buSzTx/>
              <a:buFontTx/>
              <a:buNone/>
              <a:tabLst/>
              <a:defRPr/>
            </a:pPr>
            <a:r>
              <a:rPr kumimoji="0" lang="fr-FR" sz="1200" b="1" i="0" u="none" strike="noStrike" kern="0" cap="none" spc="0" normalizeH="0" baseline="0" noProof="0" dirty="0" smtClean="0">
                <a:ln>
                  <a:noFill/>
                </a:ln>
                <a:solidFill>
                  <a:prstClr val="white"/>
                </a:solidFill>
                <a:effectLst/>
                <a:uLnTx/>
                <a:uFillTx/>
                <a:latin typeface="Calibri"/>
              </a:rPr>
              <a:t>Actions centralisées sur les émetteurs par </a:t>
            </a:r>
            <a:r>
              <a:rPr kumimoji="0" lang="fr-FR" sz="1200" b="1" i="0" u="none" strike="noStrike" kern="0" cap="none" spc="0" normalizeH="0" baseline="0" noProof="0" dirty="0" err="1" smtClean="0">
                <a:ln>
                  <a:noFill/>
                </a:ln>
                <a:solidFill>
                  <a:prstClr val="white"/>
                </a:solidFill>
                <a:effectLst/>
                <a:uLnTx/>
                <a:uFillTx/>
                <a:latin typeface="Calibri"/>
              </a:rPr>
              <a:t>Natixis</a:t>
            </a:r>
            <a:endParaRPr kumimoji="0" lang="fr-FR" sz="1200" b="1" i="0" u="none" strike="noStrike" kern="0" cap="none" spc="0" normalizeH="0" baseline="0" noProof="0" dirty="0" smtClean="0">
              <a:ln>
                <a:noFill/>
              </a:ln>
              <a:solidFill>
                <a:prstClr val="white"/>
              </a:solidFill>
              <a:effectLst/>
              <a:uLnTx/>
              <a:uFillTx/>
              <a:latin typeface="Calibri"/>
            </a:endParaRPr>
          </a:p>
          <a:p>
            <a:pPr lvl="0" algn="ctr" defTabSz="533400">
              <a:lnSpc>
                <a:spcPct val="90000"/>
              </a:lnSpc>
              <a:spcBef>
                <a:spcPct val="0"/>
              </a:spcBef>
              <a:spcAft>
                <a:spcPct val="35000"/>
              </a:spcAft>
            </a:pPr>
            <a:r>
              <a:rPr kumimoji="0" lang="fr-FR" b="1" i="0" u="none" strike="noStrike" kern="0" cap="none" spc="0" normalizeH="0" baseline="0" noProof="0" dirty="0" smtClean="0">
                <a:ln>
                  <a:noFill/>
                </a:ln>
                <a:solidFill>
                  <a:prstClr val="white"/>
                </a:solidFill>
                <a:effectLst/>
                <a:uLnTx/>
                <a:uFillTx/>
                <a:latin typeface="Calibri"/>
              </a:rPr>
              <a:t>85 %</a:t>
            </a:r>
            <a:r>
              <a:rPr kumimoji="0" lang="fr-FR" sz="1200" b="1" i="0" u="none" strike="noStrike" kern="0" cap="none" spc="0" normalizeH="0" baseline="0" noProof="0" dirty="0" smtClean="0">
                <a:ln>
                  <a:noFill/>
                </a:ln>
                <a:solidFill>
                  <a:prstClr val="white"/>
                </a:solidFill>
                <a:effectLst/>
                <a:uLnTx/>
                <a:uFillTx/>
                <a:latin typeface="Calibri"/>
              </a:rPr>
              <a:t> </a:t>
            </a:r>
            <a:r>
              <a:rPr kumimoji="0" lang="fr-FR" sz="1200" b="0" i="0" u="none" strike="noStrike" kern="0" cap="none" spc="0" normalizeH="0" baseline="0" noProof="0" dirty="0" smtClean="0">
                <a:ln>
                  <a:noFill/>
                </a:ln>
                <a:solidFill>
                  <a:prstClr val="white"/>
                </a:solidFill>
                <a:effectLst/>
                <a:uLnTx/>
                <a:uFillTx/>
                <a:latin typeface="Calibri"/>
              </a:rPr>
              <a:t>des  </a:t>
            </a:r>
            <a:r>
              <a:rPr lang="fr-FR" sz="1200" kern="0" dirty="0">
                <a:solidFill>
                  <a:prstClr val="white"/>
                </a:solidFill>
                <a:latin typeface="Calibri"/>
              </a:rPr>
              <a:t>prélèvements pris en charges</a:t>
            </a:r>
            <a:endParaRPr kumimoji="0" lang="fr-FR" sz="1200" b="0" i="0" u="none" strike="noStrike" kern="0" cap="none" spc="0" normalizeH="0" baseline="0" noProof="0" dirty="0" smtClean="0">
              <a:ln>
                <a:noFill/>
              </a:ln>
              <a:solidFill>
                <a:prstClr val="white"/>
              </a:solidFill>
              <a:effectLst/>
              <a:uLnTx/>
              <a:uFillTx/>
              <a:latin typeface="Calibri"/>
            </a:endParaRPr>
          </a:p>
          <a:p>
            <a:pPr marL="0" marR="0" lvl="0" indent="0" algn="ctr" defTabSz="533400" eaLnBrk="1" fontAlgn="auto" latinLnBrk="0" hangingPunct="1">
              <a:lnSpc>
                <a:spcPct val="90000"/>
              </a:lnSpc>
              <a:spcBef>
                <a:spcPct val="0"/>
              </a:spcBef>
              <a:spcAft>
                <a:spcPct val="35000"/>
              </a:spcAft>
              <a:buClrTx/>
              <a:buSzTx/>
              <a:buFontTx/>
              <a:buNone/>
              <a:tabLst/>
              <a:defRPr/>
            </a:pPr>
            <a:r>
              <a:rPr kumimoji="0" lang="fr-FR" b="1" i="0" u="none" strike="noStrike" kern="0" cap="none" spc="0" normalizeH="0" baseline="0" noProof="0" dirty="0" smtClean="0">
                <a:ln>
                  <a:noFill/>
                </a:ln>
                <a:solidFill>
                  <a:prstClr val="white"/>
                </a:solidFill>
                <a:effectLst/>
                <a:uLnTx/>
                <a:uFillTx/>
                <a:latin typeface="Calibri"/>
              </a:rPr>
              <a:t>59 %</a:t>
            </a:r>
            <a:r>
              <a:rPr kumimoji="0" lang="fr-FR" sz="1200" b="0" i="0" u="none" strike="noStrike" kern="0" cap="none" spc="0" normalizeH="0" baseline="0" noProof="0" dirty="0" smtClean="0">
                <a:ln>
                  <a:noFill/>
                </a:ln>
                <a:solidFill>
                  <a:prstClr val="white"/>
                </a:solidFill>
                <a:effectLst/>
                <a:uLnTx/>
                <a:uFillTx/>
                <a:latin typeface="Calibri"/>
              </a:rPr>
              <a:t> des</a:t>
            </a:r>
            <a:r>
              <a:rPr kumimoji="0" lang="fr-FR" sz="1200" b="0" i="0" u="none" strike="noStrike" kern="0" cap="none" spc="0" normalizeH="0" noProof="0" dirty="0" smtClean="0">
                <a:ln>
                  <a:noFill/>
                </a:ln>
                <a:solidFill>
                  <a:prstClr val="white"/>
                </a:solidFill>
                <a:effectLst/>
                <a:uLnTx/>
                <a:uFillTx/>
                <a:latin typeface="Calibri"/>
              </a:rPr>
              <a:t> </a:t>
            </a:r>
            <a:r>
              <a:rPr kumimoji="0" lang="fr-FR" sz="1200" b="0" i="0" u="none" strike="noStrike" kern="0" cap="none" spc="0" normalizeH="0" baseline="0" noProof="0" dirty="0" smtClean="0">
                <a:ln>
                  <a:noFill/>
                </a:ln>
                <a:solidFill>
                  <a:prstClr val="white"/>
                </a:solidFill>
                <a:effectLst/>
                <a:uLnTx/>
                <a:uFillTx/>
                <a:latin typeface="Calibri"/>
              </a:rPr>
              <a:t>virements reçus pris en charges</a:t>
            </a:r>
            <a:endParaRPr kumimoji="0" lang="fr-FR" sz="1200" b="1" i="0" u="none" strike="noStrike" kern="0" cap="none" spc="0" normalizeH="0" baseline="0" noProof="0" dirty="0" smtClean="0">
              <a:ln>
                <a:noFill/>
              </a:ln>
              <a:solidFill>
                <a:prstClr val="white"/>
              </a:solidFill>
              <a:effectLst/>
              <a:uLnTx/>
              <a:uFillTx/>
              <a:latin typeface="Calibri"/>
            </a:endParaRPr>
          </a:p>
        </p:txBody>
      </p:sp>
      <p:sp>
        <p:nvSpPr>
          <p:cNvPr id="44" name="Forme libre : forme 30">
            <a:extLst>
              <a:ext uri="{FF2B5EF4-FFF2-40B4-BE49-F238E27FC236}">
                <a16:creationId xmlns:a16="http://schemas.microsoft.com/office/drawing/2014/main" xmlns="" id="{C1419357-5AFE-43EC-B8A9-0A90FBB8D91F}"/>
              </a:ext>
            </a:extLst>
          </p:cNvPr>
          <p:cNvSpPr/>
          <p:nvPr/>
        </p:nvSpPr>
        <p:spPr>
          <a:xfrm>
            <a:off x="3926329" y="2314701"/>
            <a:ext cx="3910368" cy="1101914"/>
          </a:xfrm>
          <a:custGeom>
            <a:avLst/>
            <a:gdLst>
              <a:gd name="connsiteX0" fmla="*/ 0 w 4510227"/>
              <a:gd name="connsiteY0" fmla="*/ 1051767 h 1051767"/>
              <a:gd name="connsiteX1" fmla="*/ 552882 w 4510227"/>
              <a:gd name="connsiteY1" fmla="*/ 0 h 1051767"/>
              <a:gd name="connsiteX2" fmla="*/ 3957345 w 4510227"/>
              <a:gd name="connsiteY2" fmla="*/ 0 h 1051767"/>
              <a:gd name="connsiteX3" fmla="*/ 4510227 w 4510227"/>
              <a:gd name="connsiteY3" fmla="*/ 1051767 h 1051767"/>
              <a:gd name="connsiteX4" fmla="*/ 0 w 4510227"/>
              <a:gd name="connsiteY4" fmla="*/ 1051767 h 1051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0227" h="1051767">
                <a:moveTo>
                  <a:pt x="4510227" y="1"/>
                </a:moveTo>
                <a:lnTo>
                  <a:pt x="3957345" y="1051766"/>
                </a:lnTo>
                <a:lnTo>
                  <a:pt x="552882" y="1051766"/>
                </a:lnTo>
                <a:lnTo>
                  <a:pt x="0" y="1"/>
                </a:lnTo>
                <a:lnTo>
                  <a:pt x="4510227" y="1"/>
                </a:lnTo>
                <a:close/>
              </a:path>
            </a:pathLst>
          </a:custGeom>
          <a:solidFill>
            <a:sysClr val="windowText" lastClr="000000">
              <a:lumMod val="65000"/>
              <a:lumOff val="35000"/>
            </a:sysClr>
          </a:solidFill>
          <a:ln w="25400" cap="flat" cmpd="sng" algn="ctr">
            <a:solidFill>
              <a:sysClr val="window" lastClr="FFFFFF">
                <a:hueOff val="0"/>
                <a:satOff val="0"/>
                <a:lumOff val="0"/>
                <a:alphaOff val="0"/>
              </a:sysClr>
            </a:solidFill>
            <a:prstDash val="solid"/>
          </a:ln>
          <a:effectLst/>
        </p:spPr>
        <p:txBody>
          <a:bodyPr spcFirstLastPara="0" vert="horz" wrap="square" lIns="804530" tIns="15240" rIns="804529" bIns="15241" numCol="1" spcCol="1270" anchor="ctr" anchorCtr="0">
            <a:noAutofit/>
          </a:bodyPr>
          <a:lstStyle/>
          <a:p>
            <a:pPr marL="0" marR="0" lvl="0" indent="0" algn="ctr" defTabSz="533400" eaLnBrk="1" fontAlgn="auto" latinLnBrk="0" hangingPunct="1">
              <a:lnSpc>
                <a:spcPct val="90000"/>
              </a:lnSpc>
              <a:spcBef>
                <a:spcPct val="0"/>
              </a:spcBef>
              <a:spcAft>
                <a:spcPct val="35000"/>
              </a:spcAft>
              <a:buClrTx/>
              <a:buSzTx/>
              <a:buFontTx/>
              <a:buNone/>
              <a:tabLst/>
              <a:defRPr/>
            </a:pPr>
            <a:r>
              <a:rPr kumimoji="0" lang="fr-FR" sz="1100" b="1" i="0" u="none" strike="noStrike" kern="0" cap="none" spc="0" normalizeH="0" baseline="0" noProof="0" dirty="0" smtClean="0">
                <a:ln>
                  <a:noFill/>
                </a:ln>
                <a:solidFill>
                  <a:prstClr val="white"/>
                </a:solidFill>
                <a:effectLst/>
                <a:uLnTx/>
                <a:uFillTx/>
                <a:latin typeface="Calibri"/>
              </a:rPr>
              <a:t>+ Actions centralisées complémentaires avec priorisation des plus sensibles</a:t>
            </a:r>
          </a:p>
          <a:p>
            <a:pPr lvl="0" algn="ctr" defTabSz="533400">
              <a:lnSpc>
                <a:spcPct val="90000"/>
              </a:lnSpc>
              <a:spcBef>
                <a:spcPct val="0"/>
              </a:spcBef>
              <a:spcAft>
                <a:spcPct val="35000"/>
              </a:spcAft>
            </a:pPr>
            <a:r>
              <a:rPr lang="fr-FR" sz="1400" b="1" kern="0" dirty="0" smtClean="0">
                <a:solidFill>
                  <a:srgbClr val="FFFF00"/>
                </a:solidFill>
                <a:effectLst>
                  <a:outerShdw blurRad="38100" dist="38100" dir="2700000" algn="tl">
                    <a:srgbClr val="000000">
                      <a:alpha val="43137"/>
                    </a:srgbClr>
                  </a:outerShdw>
                </a:effectLst>
                <a:latin typeface="Calibri"/>
              </a:rPr>
              <a:t>90 </a:t>
            </a:r>
            <a:r>
              <a:rPr lang="fr-FR" sz="1400" b="1" kern="0" dirty="0">
                <a:solidFill>
                  <a:srgbClr val="FFFF00"/>
                </a:solidFill>
                <a:latin typeface="Calibri"/>
              </a:rPr>
              <a:t>%</a:t>
            </a:r>
            <a:r>
              <a:rPr lang="fr-FR" sz="1100" b="1" kern="0" dirty="0">
                <a:solidFill>
                  <a:prstClr val="white"/>
                </a:solidFill>
                <a:latin typeface="Calibri"/>
              </a:rPr>
              <a:t> </a:t>
            </a:r>
            <a:r>
              <a:rPr lang="fr-FR" sz="1100" kern="0" dirty="0">
                <a:solidFill>
                  <a:prstClr val="white"/>
                </a:solidFill>
                <a:latin typeface="Calibri"/>
              </a:rPr>
              <a:t>des  prélèvements pris en charges</a:t>
            </a:r>
          </a:p>
          <a:p>
            <a:pPr lvl="0" algn="ctr" defTabSz="533400">
              <a:lnSpc>
                <a:spcPct val="90000"/>
              </a:lnSpc>
              <a:spcBef>
                <a:spcPct val="0"/>
              </a:spcBef>
              <a:spcAft>
                <a:spcPct val="35000"/>
              </a:spcAft>
              <a:defRPr/>
            </a:pPr>
            <a:r>
              <a:rPr lang="fr-FR" sz="1400" b="1" kern="0" dirty="0" smtClean="0">
                <a:solidFill>
                  <a:srgbClr val="FFFF00"/>
                </a:solidFill>
                <a:effectLst>
                  <a:outerShdw blurRad="38100" dist="38100" dir="2700000" algn="tl">
                    <a:srgbClr val="000000">
                      <a:alpha val="43137"/>
                    </a:srgbClr>
                  </a:outerShdw>
                </a:effectLst>
                <a:latin typeface="Calibri"/>
              </a:rPr>
              <a:t>62 </a:t>
            </a:r>
            <a:r>
              <a:rPr lang="fr-FR" sz="1400" b="1" kern="0" dirty="0">
                <a:solidFill>
                  <a:srgbClr val="FFFF00"/>
                </a:solidFill>
                <a:latin typeface="Calibri"/>
              </a:rPr>
              <a:t>%</a:t>
            </a:r>
            <a:r>
              <a:rPr lang="fr-FR" sz="1100" kern="0" dirty="0">
                <a:solidFill>
                  <a:prstClr val="white"/>
                </a:solidFill>
                <a:latin typeface="Calibri"/>
              </a:rPr>
              <a:t> des virements </a:t>
            </a:r>
            <a:r>
              <a:rPr lang="fr-FR" sz="1100" kern="0" dirty="0" smtClean="0">
                <a:solidFill>
                  <a:prstClr val="white"/>
                </a:solidFill>
                <a:latin typeface="Calibri"/>
              </a:rPr>
              <a:t>reçus pris </a:t>
            </a:r>
            <a:r>
              <a:rPr lang="fr-FR" sz="1100" kern="0" dirty="0">
                <a:solidFill>
                  <a:prstClr val="white"/>
                </a:solidFill>
                <a:latin typeface="Calibri"/>
              </a:rPr>
              <a:t>en </a:t>
            </a:r>
            <a:r>
              <a:rPr lang="fr-FR" sz="1100" kern="0" dirty="0" smtClean="0">
                <a:solidFill>
                  <a:prstClr val="white"/>
                </a:solidFill>
                <a:latin typeface="Calibri"/>
              </a:rPr>
              <a:t>charges</a:t>
            </a:r>
            <a:endParaRPr kumimoji="0" lang="fr-FR" sz="1100" b="1" i="0" u="none" strike="noStrike" kern="0" cap="none" spc="0" normalizeH="0" baseline="0" noProof="0" dirty="0" smtClean="0">
              <a:ln>
                <a:noFill/>
              </a:ln>
              <a:solidFill>
                <a:prstClr val="white"/>
              </a:solidFill>
              <a:effectLst/>
              <a:uLnTx/>
              <a:uFillTx/>
              <a:latin typeface="Calibri"/>
            </a:endParaRPr>
          </a:p>
        </p:txBody>
      </p:sp>
      <p:sp>
        <p:nvSpPr>
          <p:cNvPr id="45" name="Forme libre : forme 31">
            <a:extLst>
              <a:ext uri="{FF2B5EF4-FFF2-40B4-BE49-F238E27FC236}">
                <a16:creationId xmlns:a16="http://schemas.microsoft.com/office/drawing/2014/main" xmlns="" id="{53DBFB07-0FC7-40C4-8D01-199D3E5E2991}"/>
              </a:ext>
            </a:extLst>
          </p:cNvPr>
          <p:cNvSpPr/>
          <p:nvPr/>
        </p:nvSpPr>
        <p:spPr>
          <a:xfrm>
            <a:off x="4405677" y="3405518"/>
            <a:ext cx="2951673" cy="1017009"/>
          </a:xfrm>
          <a:custGeom>
            <a:avLst/>
            <a:gdLst>
              <a:gd name="connsiteX0" fmla="*/ 0 w 3404466"/>
              <a:gd name="connsiteY0" fmla="*/ 982832 h 982832"/>
              <a:gd name="connsiteX1" fmla="*/ 516645 w 3404466"/>
              <a:gd name="connsiteY1" fmla="*/ 0 h 982832"/>
              <a:gd name="connsiteX2" fmla="*/ 2887821 w 3404466"/>
              <a:gd name="connsiteY2" fmla="*/ 0 h 982832"/>
              <a:gd name="connsiteX3" fmla="*/ 3404466 w 3404466"/>
              <a:gd name="connsiteY3" fmla="*/ 982832 h 982832"/>
              <a:gd name="connsiteX4" fmla="*/ 0 w 3404466"/>
              <a:gd name="connsiteY4" fmla="*/ 982832 h 982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4466" h="982832">
                <a:moveTo>
                  <a:pt x="3404466" y="1"/>
                </a:moveTo>
                <a:lnTo>
                  <a:pt x="2887821" y="982831"/>
                </a:lnTo>
                <a:lnTo>
                  <a:pt x="516645" y="982831"/>
                </a:lnTo>
                <a:lnTo>
                  <a:pt x="0" y="1"/>
                </a:lnTo>
                <a:lnTo>
                  <a:pt x="3404466" y="1"/>
                </a:lnTo>
                <a:close/>
              </a:path>
            </a:pathLst>
          </a:custGeom>
          <a:solidFill>
            <a:sysClr val="window" lastClr="FFFFFF">
              <a:lumMod val="65000"/>
            </a:sysClr>
          </a:solidFill>
          <a:ln w="25400" cap="flat" cmpd="sng" algn="ctr">
            <a:solidFill>
              <a:sysClr val="window" lastClr="FFFFFF">
                <a:hueOff val="0"/>
                <a:satOff val="0"/>
                <a:lumOff val="0"/>
                <a:alphaOff val="0"/>
              </a:sysClr>
            </a:solidFill>
            <a:prstDash val="solid"/>
          </a:ln>
          <a:effectLst/>
        </p:spPr>
        <p:txBody>
          <a:bodyPr spcFirstLastPara="0" vert="horz" wrap="square" lIns="611021" tIns="15240" rIns="611022" bIns="15241" numCol="1" spcCol="1270" anchor="ctr" anchorCtr="0">
            <a:noAutofit/>
          </a:bodyPr>
          <a:lstStyle/>
          <a:p>
            <a:pPr marL="0" marR="0" lvl="0" indent="0" algn="ctr" defTabSz="533400" eaLnBrk="1" fontAlgn="auto" latinLnBrk="0" hangingPunct="1">
              <a:lnSpc>
                <a:spcPct val="90000"/>
              </a:lnSpc>
              <a:spcBef>
                <a:spcPct val="0"/>
              </a:spcBef>
              <a:spcAft>
                <a:spcPct val="35000"/>
              </a:spcAft>
              <a:buClrTx/>
              <a:buSzTx/>
              <a:buFontTx/>
              <a:buNone/>
              <a:tabLst/>
              <a:defRPr/>
            </a:pPr>
            <a:r>
              <a:rPr kumimoji="0" lang="fr-FR" sz="1200" b="1" i="0" u="none" strike="noStrike" kern="0" cap="none" spc="0" normalizeH="0" baseline="0" noProof="0" dirty="0" smtClean="0">
                <a:ln>
                  <a:noFill/>
                </a:ln>
                <a:solidFill>
                  <a:prstClr val="white"/>
                </a:solidFill>
                <a:effectLst/>
                <a:uLnTx/>
                <a:uFillTx/>
                <a:latin typeface="Calibri"/>
                <a:ea typeface="+mn-ea"/>
                <a:cs typeface="+mn-cs"/>
              </a:rPr>
              <a:t>+ Approche client par le réseau avec appui sur l’outil mis à disposition</a:t>
            </a:r>
          </a:p>
        </p:txBody>
      </p:sp>
      <p:sp>
        <p:nvSpPr>
          <p:cNvPr id="46" name="Forme libre : forme 32">
            <a:extLst>
              <a:ext uri="{FF2B5EF4-FFF2-40B4-BE49-F238E27FC236}">
                <a16:creationId xmlns:a16="http://schemas.microsoft.com/office/drawing/2014/main" xmlns="" id="{5632AAF2-9AF9-4B7F-AA97-D64068348510}"/>
              </a:ext>
            </a:extLst>
          </p:cNvPr>
          <p:cNvSpPr/>
          <p:nvPr/>
        </p:nvSpPr>
        <p:spPr>
          <a:xfrm>
            <a:off x="4853606" y="4422528"/>
            <a:ext cx="2055813" cy="1017009"/>
          </a:xfrm>
          <a:custGeom>
            <a:avLst/>
            <a:gdLst>
              <a:gd name="connsiteX0" fmla="*/ 0 w 2371178"/>
              <a:gd name="connsiteY0" fmla="*/ 841202 h 841202"/>
              <a:gd name="connsiteX1" fmla="*/ 442195 w 2371178"/>
              <a:gd name="connsiteY1" fmla="*/ 0 h 841202"/>
              <a:gd name="connsiteX2" fmla="*/ 1928983 w 2371178"/>
              <a:gd name="connsiteY2" fmla="*/ 0 h 841202"/>
              <a:gd name="connsiteX3" fmla="*/ 2371178 w 2371178"/>
              <a:gd name="connsiteY3" fmla="*/ 841202 h 841202"/>
              <a:gd name="connsiteX4" fmla="*/ 0 w 2371178"/>
              <a:gd name="connsiteY4" fmla="*/ 841202 h 841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1178" h="841202">
                <a:moveTo>
                  <a:pt x="2371178" y="1"/>
                </a:moveTo>
                <a:lnTo>
                  <a:pt x="1928983" y="841201"/>
                </a:lnTo>
                <a:lnTo>
                  <a:pt x="442195" y="841201"/>
                </a:lnTo>
                <a:lnTo>
                  <a:pt x="0" y="1"/>
                </a:lnTo>
                <a:lnTo>
                  <a:pt x="2371178" y="1"/>
                </a:lnTo>
                <a:close/>
              </a:path>
            </a:pathLst>
          </a:custGeom>
          <a:solidFill>
            <a:srgbClr val="E70705"/>
          </a:solidFill>
          <a:ln w="25400" cap="flat" cmpd="sng" algn="ctr">
            <a:solidFill>
              <a:sysClr val="window" lastClr="FFFFFF">
                <a:hueOff val="0"/>
                <a:satOff val="0"/>
                <a:lumOff val="0"/>
                <a:alphaOff val="0"/>
              </a:sysClr>
            </a:solidFill>
            <a:prstDash val="solid"/>
          </a:ln>
          <a:effectLst/>
        </p:spPr>
        <p:txBody>
          <a:bodyPr spcFirstLastPara="0" vert="horz" wrap="square" lIns="430197" tIns="15240" rIns="430196" bIns="15241" numCol="1" spcCol="1270" anchor="ctr" anchorCtr="0">
            <a:noAutofit/>
          </a:bodyPr>
          <a:lstStyle/>
          <a:p>
            <a:pPr marL="0" marR="0" lvl="0" indent="0" algn="ctr" defTabSz="533400" eaLnBrk="1" fontAlgn="auto" latinLnBrk="0" hangingPunct="1">
              <a:lnSpc>
                <a:spcPct val="90000"/>
              </a:lnSpc>
              <a:spcBef>
                <a:spcPct val="0"/>
              </a:spcBef>
              <a:spcAft>
                <a:spcPct val="35000"/>
              </a:spcAft>
              <a:buClrTx/>
              <a:buSzTx/>
              <a:buFontTx/>
              <a:buNone/>
              <a:tabLst/>
              <a:defRPr/>
            </a:pPr>
            <a:r>
              <a:rPr kumimoji="0" lang="fr-FR" sz="1200" b="0" i="0" u="none" strike="noStrike" kern="0" cap="none" spc="0" normalizeH="0" baseline="0" noProof="0" dirty="0" smtClean="0">
                <a:ln>
                  <a:noFill/>
                </a:ln>
                <a:solidFill>
                  <a:prstClr val="white"/>
                </a:solidFill>
                <a:effectLst/>
                <a:uLnTx/>
                <a:uFillTx/>
                <a:latin typeface="Calibri"/>
                <a:ea typeface="+mn-ea"/>
                <a:cs typeface="+mn-cs"/>
              </a:rPr>
              <a:t>+ </a:t>
            </a:r>
            <a:r>
              <a:rPr kumimoji="0" lang="fr-FR" sz="1200" b="1" i="0" u="none" strike="noStrike" kern="0" cap="none" spc="0" normalizeH="0" baseline="0" noProof="0" dirty="0" smtClean="0">
                <a:ln>
                  <a:noFill/>
                </a:ln>
                <a:solidFill>
                  <a:prstClr val="white"/>
                </a:solidFill>
                <a:effectLst/>
                <a:uLnTx/>
                <a:uFillTx/>
                <a:latin typeface="Calibri"/>
                <a:ea typeface="+mn-ea"/>
                <a:cs typeface="+mn-cs"/>
              </a:rPr>
              <a:t>Action du client par l’outil mis à sa disposition</a:t>
            </a:r>
          </a:p>
        </p:txBody>
      </p:sp>
      <p:sp>
        <p:nvSpPr>
          <p:cNvPr id="47" name="Forme libre : forme 34">
            <a:extLst>
              <a:ext uri="{FF2B5EF4-FFF2-40B4-BE49-F238E27FC236}">
                <a16:creationId xmlns:a16="http://schemas.microsoft.com/office/drawing/2014/main" xmlns="" id="{77638767-4FB2-4D9D-9027-5FB28BC6D854}"/>
              </a:ext>
            </a:extLst>
          </p:cNvPr>
          <p:cNvSpPr/>
          <p:nvPr/>
        </p:nvSpPr>
        <p:spPr>
          <a:xfrm>
            <a:off x="5221470" y="5435089"/>
            <a:ext cx="1314958" cy="802223"/>
          </a:xfrm>
          <a:custGeom>
            <a:avLst/>
            <a:gdLst>
              <a:gd name="connsiteX0" fmla="*/ 0 w 2371178"/>
              <a:gd name="connsiteY0" fmla="*/ 841202 h 841202"/>
              <a:gd name="connsiteX1" fmla="*/ 442195 w 2371178"/>
              <a:gd name="connsiteY1" fmla="*/ 0 h 841202"/>
              <a:gd name="connsiteX2" fmla="*/ 1928983 w 2371178"/>
              <a:gd name="connsiteY2" fmla="*/ 0 h 841202"/>
              <a:gd name="connsiteX3" fmla="*/ 2371178 w 2371178"/>
              <a:gd name="connsiteY3" fmla="*/ 841202 h 841202"/>
              <a:gd name="connsiteX4" fmla="*/ 0 w 2371178"/>
              <a:gd name="connsiteY4" fmla="*/ 841202 h 841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1178" h="841202">
                <a:moveTo>
                  <a:pt x="2371178" y="1"/>
                </a:moveTo>
                <a:lnTo>
                  <a:pt x="1928983" y="841201"/>
                </a:lnTo>
                <a:lnTo>
                  <a:pt x="442195" y="841201"/>
                </a:lnTo>
                <a:lnTo>
                  <a:pt x="0" y="1"/>
                </a:lnTo>
                <a:lnTo>
                  <a:pt x="2371178" y="1"/>
                </a:lnTo>
                <a:close/>
              </a:path>
            </a:pathLst>
          </a:custGeom>
          <a:solidFill>
            <a:sysClr val="window" lastClr="FFFFFF">
              <a:lumMod val="85000"/>
            </a:sysClr>
          </a:solidFill>
          <a:ln w="25400" cap="flat" cmpd="sng" algn="ctr">
            <a:solidFill>
              <a:sysClr val="window" lastClr="FFFFFF">
                <a:hueOff val="0"/>
                <a:satOff val="0"/>
                <a:lumOff val="0"/>
                <a:alphaOff val="0"/>
              </a:sysClr>
            </a:solidFill>
            <a:prstDash val="solid"/>
          </a:ln>
          <a:effectLst/>
        </p:spPr>
        <p:txBody>
          <a:bodyPr spcFirstLastPara="0" vert="horz" wrap="square" lIns="0" tIns="0" rIns="0" bIns="0" numCol="1" spcCol="1270" anchor="ctr" anchorCtr="0">
            <a:noAutofit/>
          </a:bodyPr>
          <a:lstStyle/>
          <a:p>
            <a:pPr marL="0" marR="0" lvl="0" indent="0" algn="ctr" defTabSz="533400" eaLnBrk="1" fontAlgn="auto" latinLnBrk="0" hangingPunct="1">
              <a:lnSpc>
                <a:spcPct val="90000"/>
              </a:lnSpc>
              <a:spcBef>
                <a:spcPct val="0"/>
              </a:spcBef>
              <a:spcAft>
                <a:spcPts val="0"/>
              </a:spcAft>
              <a:buClrTx/>
              <a:buSzTx/>
              <a:buFontTx/>
              <a:buNone/>
              <a:tabLst/>
              <a:defRPr/>
            </a:pPr>
            <a:r>
              <a:rPr kumimoji="0" lang="fr-FR" sz="1200" b="1" i="0" u="none" strike="noStrike" kern="0" cap="none" spc="0" normalizeH="0" baseline="0" noProof="0" dirty="0" smtClean="0">
                <a:ln>
                  <a:noFill/>
                </a:ln>
                <a:solidFill>
                  <a:prstClr val="black">
                    <a:lumMod val="65000"/>
                    <a:lumOff val="35000"/>
                  </a:prstClr>
                </a:solidFill>
                <a:effectLst/>
                <a:uLnTx/>
                <a:uFillTx/>
                <a:latin typeface="Calibri"/>
                <a:ea typeface="+mn-ea"/>
                <a:cs typeface="+mn-cs"/>
              </a:rPr>
              <a:t>+ Approche client </a:t>
            </a:r>
          </a:p>
          <a:p>
            <a:pPr marL="0" marR="0" lvl="0" indent="0" algn="ctr" defTabSz="533400" eaLnBrk="1" fontAlgn="auto" latinLnBrk="0" hangingPunct="1">
              <a:lnSpc>
                <a:spcPct val="90000"/>
              </a:lnSpc>
              <a:spcBef>
                <a:spcPct val="0"/>
              </a:spcBef>
              <a:spcAft>
                <a:spcPts val="0"/>
              </a:spcAft>
              <a:buClrTx/>
              <a:buSzTx/>
              <a:buFontTx/>
              <a:buNone/>
              <a:tabLst/>
              <a:defRPr/>
            </a:pPr>
            <a:r>
              <a:rPr kumimoji="0" lang="fr-FR" sz="1200" b="1" i="0" u="none" strike="noStrike" kern="0" cap="none" spc="0" normalizeH="0" baseline="0" noProof="0" dirty="0" smtClean="0">
                <a:ln>
                  <a:noFill/>
                </a:ln>
                <a:solidFill>
                  <a:prstClr val="black">
                    <a:lumMod val="65000"/>
                    <a:lumOff val="35000"/>
                  </a:prstClr>
                </a:solidFill>
                <a:effectLst/>
                <a:uLnTx/>
                <a:uFillTx/>
                <a:latin typeface="Calibri"/>
                <a:ea typeface="+mn-ea"/>
                <a:cs typeface="+mn-cs"/>
              </a:rPr>
              <a:t>ciblée</a:t>
            </a:r>
            <a:endParaRPr kumimoji="0" lang="fr-FR" sz="1200" b="0" i="1" u="none" strike="noStrike" kern="0" cap="none" spc="0" normalizeH="0" baseline="0" noProof="0" dirty="0" smtClean="0">
              <a:ln>
                <a:noFill/>
              </a:ln>
              <a:solidFill>
                <a:prstClr val="black">
                  <a:lumMod val="65000"/>
                  <a:lumOff val="35000"/>
                </a:prstClr>
              </a:solidFill>
              <a:effectLst/>
              <a:uLnTx/>
              <a:uFillTx/>
              <a:latin typeface="Calibri"/>
              <a:ea typeface="+mn-ea"/>
              <a:cs typeface="+mn-cs"/>
            </a:endParaRPr>
          </a:p>
        </p:txBody>
      </p:sp>
      <p:sp>
        <p:nvSpPr>
          <p:cNvPr id="48" name="ZoneTexte 47"/>
          <p:cNvSpPr txBox="1"/>
          <p:nvPr/>
        </p:nvSpPr>
        <p:spPr>
          <a:xfrm>
            <a:off x="7357350" y="3713199"/>
            <a:ext cx="1607138" cy="461665"/>
          </a:xfrm>
          <a:prstGeom prst="rect">
            <a:avLst/>
          </a:prstGeom>
          <a:noFill/>
        </p:spPr>
        <p:txBody>
          <a:bodyPr wrap="square" rtlCol="0" anchor="ctr">
            <a:spAutoFit/>
          </a:bodyPr>
          <a:lstStyle/>
          <a:p>
            <a:pPr algn="ctr"/>
            <a:r>
              <a:rPr lang="fr-FR" sz="1200" b="1" dirty="0" smtClean="0"/>
              <a:t>Mise en production le 20 novembre 2018</a:t>
            </a:r>
          </a:p>
        </p:txBody>
      </p:sp>
      <p:sp>
        <p:nvSpPr>
          <p:cNvPr id="49" name="Flèche droite 48"/>
          <p:cNvSpPr/>
          <p:nvPr/>
        </p:nvSpPr>
        <p:spPr>
          <a:xfrm>
            <a:off x="7053435" y="3789040"/>
            <a:ext cx="326877" cy="215443"/>
          </a:xfrm>
          <a:prstGeom prst="rightArrow">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p:cNvSpPr txBox="1"/>
          <p:nvPr/>
        </p:nvSpPr>
        <p:spPr>
          <a:xfrm>
            <a:off x="7036155" y="4767535"/>
            <a:ext cx="1607138" cy="461665"/>
          </a:xfrm>
          <a:prstGeom prst="rect">
            <a:avLst/>
          </a:prstGeom>
          <a:noFill/>
        </p:spPr>
        <p:txBody>
          <a:bodyPr wrap="square" rtlCol="0" anchor="ctr">
            <a:spAutoFit/>
          </a:bodyPr>
          <a:lstStyle/>
          <a:p>
            <a:pPr algn="ctr"/>
            <a:r>
              <a:rPr lang="fr-FR" sz="1200" b="1" dirty="0" smtClean="0"/>
              <a:t>Mise en production le 11 décembre 2018</a:t>
            </a:r>
          </a:p>
        </p:txBody>
      </p:sp>
      <p:sp>
        <p:nvSpPr>
          <p:cNvPr id="51" name="Flèche droite 50"/>
          <p:cNvSpPr/>
          <p:nvPr/>
        </p:nvSpPr>
        <p:spPr>
          <a:xfrm>
            <a:off x="6732240" y="4843376"/>
            <a:ext cx="326877" cy="215443"/>
          </a:xfrm>
          <a:prstGeom prst="rightArrow">
            <a:avLst/>
          </a:prstGeom>
          <a:solidFill>
            <a:schemeClr val="accent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p:cNvSpPr/>
          <p:nvPr/>
        </p:nvSpPr>
        <p:spPr>
          <a:xfrm>
            <a:off x="51986" y="3405518"/>
            <a:ext cx="9015683" cy="1017011"/>
          </a:xfrm>
          <a:prstGeom prst="rect">
            <a:avLst/>
          </a:prstGeom>
          <a:noFill/>
          <a:ln w="444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6637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0-#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0-#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0-#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1000"/>
                                        <p:tgtEl>
                                          <p:spTgt spid="44"/>
                                        </p:tgtEl>
                                      </p:cBhvr>
                                    </p:animEffect>
                                    <p:anim calcmode="lin" valueType="num">
                                      <p:cBhvr>
                                        <p:cTn id="39" dur="1000" fill="hold"/>
                                        <p:tgtEl>
                                          <p:spTgt spid="44"/>
                                        </p:tgtEl>
                                        <p:attrNameLst>
                                          <p:attrName>ppt_x</p:attrName>
                                        </p:attrNameLst>
                                      </p:cBhvr>
                                      <p:tavLst>
                                        <p:tav tm="0">
                                          <p:val>
                                            <p:strVal val="#ppt_x"/>
                                          </p:val>
                                        </p:tav>
                                        <p:tav tm="100000">
                                          <p:val>
                                            <p:strVal val="#ppt_x"/>
                                          </p:val>
                                        </p:tav>
                                      </p:tavLst>
                                    </p:anim>
                                    <p:anim calcmode="lin" valueType="num">
                                      <p:cBhvr>
                                        <p:cTn id="40"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0-#ppt_w/2"/>
                                          </p:val>
                                        </p:tav>
                                        <p:tav tm="100000">
                                          <p:val>
                                            <p:strVal val="#ppt_x"/>
                                          </p:val>
                                        </p:tav>
                                      </p:tavLst>
                                    </p:anim>
                                    <p:anim calcmode="lin" valueType="num">
                                      <p:cBhvr additive="base">
                                        <p:cTn id="46" dur="500" fill="hold"/>
                                        <p:tgtEl>
                                          <p:spTgt spid="40"/>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0-#ppt_w/2"/>
                                          </p:val>
                                        </p:tav>
                                        <p:tav tm="100000">
                                          <p:val>
                                            <p:strVal val="#ppt_x"/>
                                          </p:val>
                                        </p:tav>
                                      </p:tavLst>
                                    </p:anim>
                                    <p:anim calcmode="lin" valueType="num">
                                      <p:cBhvr additive="base">
                                        <p:cTn id="50" dur="500" fill="hold"/>
                                        <p:tgtEl>
                                          <p:spTgt spid="41"/>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0-#ppt_w/2"/>
                                          </p:val>
                                        </p:tav>
                                        <p:tav tm="100000">
                                          <p:val>
                                            <p:strVal val="#ppt_x"/>
                                          </p:val>
                                        </p:tav>
                                      </p:tavLst>
                                    </p:anim>
                                    <p:anim calcmode="lin" valueType="num">
                                      <p:cBhvr additive="base">
                                        <p:cTn id="54" dur="500" fill="hold"/>
                                        <p:tgtEl>
                                          <p:spTgt spid="37"/>
                                        </p:tgtEl>
                                        <p:attrNameLst>
                                          <p:attrName>ppt_y</p:attrName>
                                        </p:attrNameLst>
                                      </p:cBhvr>
                                      <p:tavLst>
                                        <p:tav tm="0">
                                          <p:val>
                                            <p:strVal val="#ppt_y"/>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1000"/>
                                        <p:tgtEl>
                                          <p:spTgt spid="45"/>
                                        </p:tgtEl>
                                      </p:cBhvr>
                                    </p:animEffect>
                                    <p:anim calcmode="lin" valueType="num">
                                      <p:cBhvr>
                                        <p:cTn id="58" dur="1000" fill="hold"/>
                                        <p:tgtEl>
                                          <p:spTgt spid="45"/>
                                        </p:tgtEl>
                                        <p:attrNameLst>
                                          <p:attrName>ppt_x</p:attrName>
                                        </p:attrNameLst>
                                      </p:cBhvr>
                                      <p:tavLst>
                                        <p:tav tm="0">
                                          <p:val>
                                            <p:strVal val="#ppt_x"/>
                                          </p:val>
                                        </p:tav>
                                        <p:tav tm="100000">
                                          <p:val>
                                            <p:strVal val="#ppt_x"/>
                                          </p:val>
                                        </p:tav>
                                      </p:tavLst>
                                    </p:anim>
                                    <p:anim calcmode="lin" valueType="num">
                                      <p:cBhvr>
                                        <p:cTn id="5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1000"/>
                                        <p:tgtEl>
                                          <p:spTgt spid="49"/>
                                        </p:tgtEl>
                                      </p:cBhvr>
                                    </p:animEffect>
                                    <p:anim calcmode="lin" valueType="num">
                                      <p:cBhvr>
                                        <p:cTn id="65" dur="1000" fill="hold"/>
                                        <p:tgtEl>
                                          <p:spTgt spid="49"/>
                                        </p:tgtEl>
                                        <p:attrNameLst>
                                          <p:attrName>ppt_x</p:attrName>
                                        </p:attrNameLst>
                                      </p:cBhvr>
                                      <p:tavLst>
                                        <p:tav tm="0">
                                          <p:val>
                                            <p:strVal val="#ppt_x"/>
                                          </p:val>
                                        </p:tav>
                                        <p:tav tm="100000">
                                          <p:val>
                                            <p:strVal val="#ppt_x"/>
                                          </p:val>
                                        </p:tav>
                                      </p:tavLst>
                                    </p:anim>
                                    <p:anim calcmode="lin" valueType="num">
                                      <p:cBhvr>
                                        <p:cTn id="66" dur="1000" fill="hold"/>
                                        <p:tgtEl>
                                          <p:spTgt spid="4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fade">
                                      <p:cBhvr>
                                        <p:cTn id="69" dur="1000"/>
                                        <p:tgtEl>
                                          <p:spTgt spid="48"/>
                                        </p:tgtEl>
                                      </p:cBhvr>
                                    </p:animEffect>
                                    <p:anim calcmode="lin" valueType="num">
                                      <p:cBhvr>
                                        <p:cTn id="70" dur="1000" fill="hold"/>
                                        <p:tgtEl>
                                          <p:spTgt spid="48"/>
                                        </p:tgtEl>
                                        <p:attrNameLst>
                                          <p:attrName>ppt_x</p:attrName>
                                        </p:attrNameLst>
                                      </p:cBhvr>
                                      <p:tavLst>
                                        <p:tav tm="0">
                                          <p:val>
                                            <p:strVal val="#ppt_x"/>
                                          </p:val>
                                        </p:tav>
                                        <p:tav tm="100000">
                                          <p:val>
                                            <p:strVal val="#ppt_x"/>
                                          </p:val>
                                        </p:tav>
                                      </p:tavLst>
                                    </p:anim>
                                    <p:anim calcmode="lin" valueType="num">
                                      <p:cBhvr>
                                        <p:cTn id="71"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nodeType="click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0-#ppt_w/2"/>
                                          </p:val>
                                        </p:tav>
                                        <p:tav tm="100000">
                                          <p:val>
                                            <p:strVal val="#ppt_x"/>
                                          </p:val>
                                        </p:tav>
                                      </p:tavLst>
                                    </p:anim>
                                    <p:anim calcmode="lin" valueType="num">
                                      <p:cBhvr additive="base">
                                        <p:cTn id="77" dur="500" fill="hold"/>
                                        <p:tgtEl>
                                          <p:spTgt spid="30"/>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additive="base">
                                        <p:cTn id="80" dur="500" fill="hold"/>
                                        <p:tgtEl>
                                          <p:spTgt spid="31"/>
                                        </p:tgtEl>
                                        <p:attrNameLst>
                                          <p:attrName>ppt_x</p:attrName>
                                        </p:attrNameLst>
                                      </p:cBhvr>
                                      <p:tavLst>
                                        <p:tav tm="0">
                                          <p:val>
                                            <p:strVal val="0-#ppt_w/2"/>
                                          </p:val>
                                        </p:tav>
                                        <p:tav tm="100000">
                                          <p:val>
                                            <p:strVal val="#ppt_x"/>
                                          </p:val>
                                        </p:tav>
                                      </p:tavLst>
                                    </p:anim>
                                    <p:anim calcmode="lin" valueType="num">
                                      <p:cBhvr additive="base">
                                        <p:cTn id="81" dur="500" fill="hold"/>
                                        <p:tgtEl>
                                          <p:spTgt spid="31"/>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additive="base">
                                        <p:cTn id="84" dur="500" fill="hold"/>
                                        <p:tgtEl>
                                          <p:spTgt spid="38"/>
                                        </p:tgtEl>
                                        <p:attrNameLst>
                                          <p:attrName>ppt_x</p:attrName>
                                        </p:attrNameLst>
                                      </p:cBhvr>
                                      <p:tavLst>
                                        <p:tav tm="0">
                                          <p:val>
                                            <p:strVal val="0-#ppt_w/2"/>
                                          </p:val>
                                        </p:tav>
                                        <p:tav tm="100000">
                                          <p:val>
                                            <p:strVal val="#ppt_x"/>
                                          </p:val>
                                        </p:tav>
                                      </p:tavLst>
                                    </p:anim>
                                    <p:anim calcmode="lin" valueType="num">
                                      <p:cBhvr additive="base">
                                        <p:cTn id="85" dur="500" fill="hold"/>
                                        <p:tgtEl>
                                          <p:spTgt spid="38"/>
                                        </p:tgtEl>
                                        <p:attrNameLst>
                                          <p:attrName>ppt_y</p:attrName>
                                        </p:attrNameLst>
                                      </p:cBhvr>
                                      <p:tavLst>
                                        <p:tav tm="0">
                                          <p:val>
                                            <p:strVal val="#ppt_y"/>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1000"/>
                                        <p:tgtEl>
                                          <p:spTgt spid="46"/>
                                        </p:tgtEl>
                                      </p:cBhvr>
                                    </p:animEffect>
                                    <p:anim calcmode="lin" valueType="num">
                                      <p:cBhvr>
                                        <p:cTn id="89" dur="1000" fill="hold"/>
                                        <p:tgtEl>
                                          <p:spTgt spid="46"/>
                                        </p:tgtEl>
                                        <p:attrNameLst>
                                          <p:attrName>ppt_x</p:attrName>
                                        </p:attrNameLst>
                                      </p:cBhvr>
                                      <p:tavLst>
                                        <p:tav tm="0">
                                          <p:val>
                                            <p:strVal val="#ppt_x"/>
                                          </p:val>
                                        </p:tav>
                                        <p:tav tm="100000">
                                          <p:val>
                                            <p:strVal val="#ppt_x"/>
                                          </p:val>
                                        </p:tav>
                                      </p:tavLst>
                                    </p:anim>
                                    <p:anim calcmode="lin" valueType="num">
                                      <p:cBhvr>
                                        <p:cTn id="9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1000"/>
                                        <p:tgtEl>
                                          <p:spTgt spid="51"/>
                                        </p:tgtEl>
                                      </p:cBhvr>
                                    </p:animEffect>
                                    <p:anim calcmode="lin" valueType="num">
                                      <p:cBhvr>
                                        <p:cTn id="96" dur="1000" fill="hold"/>
                                        <p:tgtEl>
                                          <p:spTgt spid="51"/>
                                        </p:tgtEl>
                                        <p:attrNameLst>
                                          <p:attrName>ppt_x</p:attrName>
                                        </p:attrNameLst>
                                      </p:cBhvr>
                                      <p:tavLst>
                                        <p:tav tm="0">
                                          <p:val>
                                            <p:strVal val="#ppt_x"/>
                                          </p:val>
                                        </p:tav>
                                        <p:tav tm="100000">
                                          <p:val>
                                            <p:strVal val="#ppt_x"/>
                                          </p:val>
                                        </p:tav>
                                      </p:tavLst>
                                    </p:anim>
                                    <p:anim calcmode="lin" valueType="num">
                                      <p:cBhvr>
                                        <p:cTn id="97" dur="1000" fill="hold"/>
                                        <p:tgtEl>
                                          <p:spTgt spid="51"/>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fade">
                                      <p:cBhvr>
                                        <p:cTn id="100" dur="1000"/>
                                        <p:tgtEl>
                                          <p:spTgt spid="50"/>
                                        </p:tgtEl>
                                      </p:cBhvr>
                                    </p:animEffect>
                                    <p:anim calcmode="lin" valueType="num">
                                      <p:cBhvr>
                                        <p:cTn id="101" dur="1000" fill="hold"/>
                                        <p:tgtEl>
                                          <p:spTgt spid="50"/>
                                        </p:tgtEl>
                                        <p:attrNameLst>
                                          <p:attrName>ppt_x</p:attrName>
                                        </p:attrNameLst>
                                      </p:cBhvr>
                                      <p:tavLst>
                                        <p:tav tm="0">
                                          <p:val>
                                            <p:strVal val="#ppt_x"/>
                                          </p:val>
                                        </p:tav>
                                        <p:tav tm="100000">
                                          <p:val>
                                            <p:strVal val="#ppt_x"/>
                                          </p:val>
                                        </p:tav>
                                      </p:tavLst>
                                    </p:anim>
                                    <p:anim calcmode="lin" valueType="num">
                                      <p:cBhvr>
                                        <p:cTn id="102"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8" fill="hold" grpId="0" nodeType="clickEffect">
                                  <p:stCondLst>
                                    <p:cond delay="0"/>
                                  </p:stCondLst>
                                  <p:childTnLst>
                                    <p:set>
                                      <p:cBhvr>
                                        <p:cTn id="106" dur="1" fill="hold">
                                          <p:stCondLst>
                                            <p:cond delay="0"/>
                                          </p:stCondLst>
                                        </p:cTn>
                                        <p:tgtEl>
                                          <p:spTgt spid="39"/>
                                        </p:tgtEl>
                                        <p:attrNameLst>
                                          <p:attrName>style.visibility</p:attrName>
                                        </p:attrNameLst>
                                      </p:cBhvr>
                                      <p:to>
                                        <p:strVal val="visible"/>
                                      </p:to>
                                    </p:set>
                                    <p:anim calcmode="lin" valueType="num">
                                      <p:cBhvr additive="base">
                                        <p:cTn id="107" dur="500" fill="hold"/>
                                        <p:tgtEl>
                                          <p:spTgt spid="39"/>
                                        </p:tgtEl>
                                        <p:attrNameLst>
                                          <p:attrName>ppt_x</p:attrName>
                                        </p:attrNameLst>
                                      </p:cBhvr>
                                      <p:tavLst>
                                        <p:tav tm="0">
                                          <p:val>
                                            <p:strVal val="0-#ppt_w/2"/>
                                          </p:val>
                                        </p:tav>
                                        <p:tav tm="100000">
                                          <p:val>
                                            <p:strVal val="#ppt_x"/>
                                          </p:val>
                                        </p:tav>
                                      </p:tavLst>
                                    </p:anim>
                                    <p:anim calcmode="lin" valueType="num">
                                      <p:cBhvr additive="base">
                                        <p:cTn id="108" dur="500" fill="hold"/>
                                        <p:tgtEl>
                                          <p:spTgt spid="39"/>
                                        </p:tgtEl>
                                        <p:attrNameLst>
                                          <p:attrName>ppt_y</p:attrName>
                                        </p:attrNameLst>
                                      </p:cBhvr>
                                      <p:tavLst>
                                        <p:tav tm="0">
                                          <p:val>
                                            <p:strVal val="#ppt_y"/>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1000"/>
                                        <p:tgtEl>
                                          <p:spTgt spid="47"/>
                                        </p:tgtEl>
                                      </p:cBhvr>
                                    </p:animEffect>
                                    <p:anim calcmode="lin" valueType="num">
                                      <p:cBhvr>
                                        <p:cTn id="112" dur="1000" fill="hold"/>
                                        <p:tgtEl>
                                          <p:spTgt spid="47"/>
                                        </p:tgtEl>
                                        <p:attrNameLst>
                                          <p:attrName>ppt_x</p:attrName>
                                        </p:attrNameLst>
                                      </p:cBhvr>
                                      <p:tavLst>
                                        <p:tav tm="0">
                                          <p:val>
                                            <p:strVal val="#ppt_x"/>
                                          </p:val>
                                        </p:tav>
                                        <p:tav tm="100000">
                                          <p:val>
                                            <p:strVal val="#ppt_x"/>
                                          </p:val>
                                        </p:tav>
                                      </p:tavLst>
                                    </p:anim>
                                    <p:anim calcmode="lin" valueType="num">
                                      <p:cBhvr>
                                        <p:cTn id="11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16" presetClass="entr" presetSubtype="21" fill="hold" grpId="0" nodeType="clickEffect">
                                  <p:stCondLst>
                                    <p:cond delay="0"/>
                                  </p:stCondLst>
                                  <p:childTnLst>
                                    <p:set>
                                      <p:cBhvr>
                                        <p:cTn id="117" dur="1" fill="hold">
                                          <p:stCondLst>
                                            <p:cond delay="0"/>
                                          </p:stCondLst>
                                        </p:cTn>
                                        <p:tgtEl>
                                          <p:spTgt spid="52"/>
                                        </p:tgtEl>
                                        <p:attrNameLst>
                                          <p:attrName>style.visibility</p:attrName>
                                        </p:attrNameLst>
                                      </p:cBhvr>
                                      <p:to>
                                        <p:strVal val="visible"/>
                                      </p:to>
                                    </p:set>
                                    <p:animEffect transition="in" filter="barn(inVertical)">
                                      <p:cBhvr>
                                        <p:cTn id="11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P spid="32" grpId="0"/>
      <p:bldP spid="33" grpId="0"/>
      <p:bldP spid="36" grpId="0" animBg="1"/>
      <p:bldP spid="37" grpId="0" animBg="1"/>
      <p:bldP spid="38" grpId="0" animBg="1"/>
      <p:bldP spid="39" grpId="0" animBg="1"/>
      <p:bldP spid="41" grpId="0"/>
      <p:bldP spid="43" grpId="0" animBg="1"/>
      <p:bldP spid="44" grpId="0" animBg="1"/>
      <p:bldP spid="45" grpId="0" animBg="1"/>
      <p:bldP spid="46" grpId="0" animBg="1"/>
      <p:bldP spid="47" grpId="0" animBg="1"/>
      <p:bldP spid="48" grpId="0"/>
      <p:bldP spid="49" grpId="0" animBg="1"/>
      <p:bldP spid="50" grpId="0"/>
      <p:bldP spid="51" grpId="0" animBg="1"/>
      <p:bldP spid="5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Rappel du périmètre : </a:t>
            </a:r>
            <a:r>
              <a:rPr lang="fr-FR" cap="small" dirty="0" smtClean="0"/>
              <a:t>le planning</a:t>
            </a:r>
            <a:endParaRPr lang="fr-FR" dirty="0"/>
          </a:p>
        </p:txBody>
      </p:sp>
      <p:graphicFrame>
        <p:nvGraphicFramePr>
          <p:cNvPr id="4" name="Tableau 3">
            <a:extLst>
              <a:ext uri="{FF2B5EF4-FFF2-40B4-BE49-F238E27FC236}">
                <a16:creationId xmlns:a16="http://schemas.microsoft.com/office/drawing/2014/main" xmlns="" id="{1BDE5B5A-27AF-4DC4-A160-465E9ED32457}"/>
              </a:ext>
            </a:extLst>
          </p:cNvPr>
          <p:cNvGraphicFramePr>
            <a:graphicFrameLocks noGrp="1"/>
          </p:cNvGraphicFramePr>
          <p:nvPr>
            <p:extLst>
              <p:ext uri="{D42A27DB-BD31-4B8C-83A1-F6EECF244321}">
                <p14:modId xmlns:p14="http://schemas.microsoft.com/office/powerpoint/2010/main" val="675912082"/>
              </p:ext>
            </p:extLst>
          </p:nvPr>
        </p:nvGraphicFramePr>
        <p:xfrm>
          <a:off x="468312" y="980728"/>
          <a:ext cx="8208000" cy="4464496"/>
        </p:xfrm>
        <a:graphic>
          <a:graphicData uri="http://schemas.openxmlformats.org/drawingml/2006/table">
            <a:tbl>
              <a:tblPr firstRow="1" bandRow="1">
                <a:tableStyleId>{5C22544A-7EE6-4342-B048-85BDC9FD1C3A}</a:tableStyleId>
              </a:tblPr>
              <a:tblGrid>
                <a:gridCol w="972000">
                  <a:extLst>
                    <a:ext uri="{9D8B030D-6E8A-4147-A177-3AD203B41FA5}">
                      <a16:colId xmlns:a16="http://schemas.microsoft.com/office/drawing/2014/main" xmlns="" val="2338455968"/>
                    </a:ext>
                  </a:extLst>
                </a:gridCol>
                <a:gridCol w="972000">
                  <a:extLst>
                    <a:ext uri="{9D8B030D-6E8A-4147-A177-3AD203B41FA5}">
                      <a16:colId xmlns:a16="http://schemas.microsoft.com/office/drawing/2014/main" xmlns="" val="1308599520"/>
                    </a:ext>
                  </a:extLst>
                </a:gridCol>
                <a:gridCol w="972000">
                  <a:extLst>
                    <a:ext uri="{9D8B030D-6E8A-4147-A177-3AD203B41FA5}">
                      <a16:colId xmlns:a16="http://schemas.microsoft.com/office/drawing/2014/main" xmlns="" val="1412370652"/>
                    </a:ext>
                  </a:extLst>
                </a:gridCol>
                <a:gridCol w="3240000">
                  <a:extLst>
                    <a:ext uri="{9D8B030D-6E8A-4147-A177-3AD203B41FA5}">
                      <a16:colId xmlns:a16="http://schemas.microsoft.com/office/drawing/2014/main" xmlns="" val="517567521"/>
                    </a:ext>
                  </a:extLst>
                </a:gridCol>
                <a:gridCol w="972000">
                  <a:extLst>
                    <a:ext uri="{9D8B030D-6E8A-4147-A177-3AD203B41FA5}">
                      <a16:colId xmlns:a16="http://schemas.microsoft.com/office/drawing/2014/main" xmlns="" val="1861620457"/>
                    </a:ext>
                  </a:extLst>
                </a:gridCol>
                <a:gridCol w="1080000">
                  <a:extLst>
                    <a:ext uri="{9D8B030D-6E8A-4147-A177-3AD203B41FA5}">
                      <a16:colId xmlns:a16="http://schemas.microsoft.com/office/drawing/2014/main" xmlns="" val="2393255800"/>
                    </a:ext>
                  </a:extLst>
                </a:gridCol>
              </a:tblGrid>
              <a:tr h="492490">
                <a:tc gridSpan="2">
                  <a:txBody>
                    <a:bodyPr/>
                    <a:lstStyle/>
                    <a:p>
                      <a:pPr algn="ctr"/>
                      <a:r>
                        <a:rPr lang="fr-FR" sz="1400" b="1" dirty="0">
                          <a:solidFill>
                            <a:schemeClr val="bg1"/>
                          </a:solidFill>
                        </a:rPr>
                        <a:t>2018</a:t>
                      </a: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hMerge="1">
                  <a:txBody>
                    <a:bodyPr/>
                    <a:lstStyle/>
                    <a:p>
                      <a:pPr algn="ctr"/>
                      <a:endParaRPr lang="fr-FR" sz="1400" dirty="0"/>
                    </a:p>
                  </a:txBody>
                  <a:tcPr marL="0" marR="0" marT="0" marB="0" anchor="ctr">
                    <a:solidFill>
                      <a:schemeClr val="accent1"/>
                    </a:solidFill>
                  </a:tcPr>
                </a:tc>
                <a:tc gridSpan="3">
                  <a:txBody>
                    <a:bodyPr/>
                    <a:lstStyle/>
                    <a:p>
                      <a:pPr algn="ctr"/>
                      <a:r>
                        <a:rPr lang="fr-FR" sz="1400" b="1" dirty="0">
                          <a:solidFill>
                            <a:schemeClr val="bg1"/>
                          </a:solidFill>
                        </a:rPr>
                        <a:t>2019</a:t>
                      </a: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hMerge="1">
                  <a:txBody>
                    <a:bodyPr/>
                    <a:lstStyle/>
                    <a:p>
                      <a:pPr algn="ctr"/>
                      <a:endParaRPr lang="fr-FR" sz="1400" b="1" dirty="0">
                        <a:solidFill>
                          <a:schemeClr val="bg1"/>
                        </a:solidFill>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hMerge="1">
                  <a:txBody>
                    <a:bodyPr/>
                    <a:lstStyle/>
                    <a:p>
                      <a:pPr algn="ctr"/>
                      <a:endParaRPr lang="fr-FR" sz="1400" b="1" dirty="0">
                        <a:solidFill>
                          <a:schemeClr val="bg1"/>
                        </a:solidFill>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rowSpan="2">
                  <a:txBody>
                    <a:bodyPr/>
                    <a:lstStyle/>
                    <a:p>
                      <a:pPr algn="ctr"/>
                      <a:r>
                        <a:rPr lang="fr-FR" sz="1400" b="1" dirty="0">
                          <a:solidFill>
                            <a:schemeClr val="bg1"/>
                          </a:solidFill>
                        </a:rPr>
                        <a:t>2020</a:t>
                      </a: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xmlns="" val="399050685"/>
                  </a:ext>
                </a:extLst>
              </a:tr>
              <a:tr h="242872">
                <a:tc>
                  <a:txBody>
                    <a:bodyPr/>
                    <a:lstStyle/>
                    <a:p>
                      <a:pPr algn="ctr"/>
                      <a:r>
                        <a:rPr lang="fr-FR" sz="1200" b="0" i="1" dirty="0">
                          <a:solidFill>
                            <a:schemeClr val="bg1"/>
                          </a:solidFill>
                        </a:rPr>
                        <a:t>Novembre</a:t>
                      </a: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algn="ctr"/>
                      <a:r>
                        <a:rPr lang="fr-FR" sz="1200" b="0" i="1" dirty="0">
                          <a:solidFill>
                            <a:schemeClr val="bg1"/>
                          </a:solidFill>
                        </a:rPr>
                        <a:t>Décembre</a:t>
                      </a: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algn="ctr"/>
                      <a:r>
                        <a:rPr lang="fr-FR" sz="1200" b="0" i="1" dirty="0">
                          <a:solidFill>
                            <a:schemeClr val="bg1"/>
                          </a:solidFill>
                        </a:rPr>
                        <a:t>Janvier</a:t>
                      </a: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algn="ctr"/>
                      <a:r>
                        <a:rPr lang="fr-FR" sz="1200" b="0" i="1" dirty="0">
                          <a:solidFill>
                            <a:schemeClr val="bg1"/>
                          </a:solidFill>
                        </a:rPr>
                        <a:t>…</a:t>
                      </a: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algn="ctr"/>
                      <a:r>
                        <a:rPr lang="fr-FR" sz="1200" b="0" i="1" dirty="0">
                          <a:solidFill>
                            <a:schemeClr val="bg1"/>
                          </a:solidFill>
                        </a:rPr>
                        <a:t>Décembre</a:t>
                      </a: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vMerge="1">
                  <a:txBody>
                    <a:bodyPr/>
                    <a:lstStyle/>
                    <a:p>
                      <a:pPr algn="ctr"/>
                      <a:endParaRPr lang="fr-FR" sz="1400" dirty="0"/>
                    </a:p>
                  </a:txBody>
                  <a:tcPr marL="0" marR="0" marT="0" marB="0" anchor="ctr">
                    <a:solidFill>
                      <a:schemeClr val="accent1"/>
                    </a:solidFill>
                  </a:tcPr>
                </a:tc>
                <a:extLst>
                  <a:ext uri="{0D108BD9-81ED-4DB2-BD59-A6C34878D82A}">
                    <a16:rowId xmlns:a16="http://schemas.microsoft.com/office/drawing/2014/main" xmlns="" val="2389163641"/>
                  </a:ext>
                </a:extLst>
              </a:tr>
              <a:tr h="3729134">
                <a:tc>
                  <a:txBody>
                    <a:bodyPr/>
                    <a:lstStyle/>
                    <a:p>
                      <a:endParaRPr lang="fr-FR" dirty="0"/>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endParaRPr lang="fr-FR" dirty="0"/>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endParaRPr lang="fr-FR" dirty="0"/>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endParaRPr lang="fr-FR" dirty="0"/>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endParaRPr lang="fr-FR" dirty="0"/>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endParaRPr lang="fr-FR" dirty="0"/>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1256715306"/>
                  </a:ext>
                </a:extLst>
              </a:tr>
            </a:tbl>
          </a:graphicData>
        </a:graphic>
      </p:graphicFrame>
      <p:sp>
        <p:nvSpPr>
          <p:cNvPr id="5" name="Organigramme : Décision 4">
            <a:extLst>
              <a:ext uri="{FF2B5EF4-FFF2-40B4-BE49-F238E27FC236}">
                <a16:creationId xmlns:a16="http://schemas.microsoft.com/office/drawing/2014/main" xmlns="" id="{0B52DD5D-845C-4337-B7FA-72A497818A31}"/>
              </a:ext>
            </a:extLst>
          </p:cNvPr>
          <p:cNvSpPr/>
          <p:nvPr/>
        </p:nvSpPr>
        <p:spPr>
          <a:xfrm>
            <a:off x="1056348" y="1730625"/>
            <a:ext cx="252000" cy="252000"/>
          </a:xfrm>
          <a:prstGeom prst="flowChartDecision">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xmlns="" id="{E3C3B1C5-3107-46A8-887F-207654D31ECD}"/>
              </a:ext>
            </a:extLst>
          </p:cNvPr>
          <p:cNvSpPr txBox="1"/>
          <p:nvPr/>
        </p:nvSpPr>
        <p:spPr>
          <a:xfrm>
            <a:off x="174236" y="2018977"/>
            <a:ext cx="2016224" cy="461665"/>
          </a:xfrm>
          <a:prstGeom prst="rect">
            <a:avLst/>
          </a:prstGeom>
          <a:noFill/>
        </p:spPr>
        <p:txBody>
          <a:bodyPr wrap="square" rtlCol="0">
            <a:spAutoFit/>
          </a:bodyPr>
          <a:lstStyle/>
          <a:p>
            <a:pPr algn="ctr"/>
            <a:r>
              <a:rPr lang="fr-FR" sz="1200" b="1" dirty="0">
                <a:solidFill>
                  <a:schemeClr val="accent1"/>
                </a:solidFill>
              </a:rPr>
              <a:t>18/11</a:t>
            </a:r>
          </a:p>
          <a:p>
            <a:pPr algn="ctr"/>
            <a:r>
              <a:rPr lang="fr-FR" sz="1200" b="1" dirty="0">
                <a:solidFill>
                  <a:schemeClr val="accent1"/>
                </a:solidFill>
              </a:rPr>
              <a:t>Fusion Informatique</a:t>
            </a:r>
          </a:p>
        </p:txBody>
      </p:sp>
      <p:sp>
        <p:nvSpPr>
          <p:cNvPr id="7" name="Organigramme : Décision 6">
            <a:extLst>
              <a:ext uri="{FF2B5EF4-FFF2-40B4-BE49-F238E27FC236}">
                <a16:creationId xmlns:a16="http://schemas.microsoft.com/office/drawing/2014/main" xmlns="" id="{E167A99E-AD57-4695-BB13-CBDB53992C8D}"/>
              </a:ext>
            </a:extLst>
          </p:cNvPr>
          <p:cNvSpPr/>
          <p:nvPr/>
        </p:nvSpPr>
        <p:spPr>
          <a:xfrm>
            <a:off x="7110296" y="1730625"/>
            <a:ext cx="252000" cy="252000"/>
          </a:xfrm>
          <a:prstGeom prst="flowChartDecision">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xmlns="" id="{2AF0E59B-E83D-463B-AF67-EDC9C863232C}"/>
              </a:ext>
            </a:extLst>
          </p:cNvPr>
          <p:cNvSpPr txBox="1"/>
          <p:nvPr/>
        </p:nvSpPr>
        <p:spPr>
          <a:xfrm>
            <a:off x="5904388" y="1992498"/>
            <a:ext cx="2699292" cy="461665"/>
          </a:xfrm>
          <a:prstGeom prst="rect">
            <a:avLst/>
          </a:prstGeom>
          <a:noFill/>
        </p:spPr>
        <p:txBody>
          <a:bodyPr wrap="square" rtlCol="0">
            <a:spAutoFit/>
          </a:bodyPr>
          <a:lstStyle/>
          <a:p>
            <a:pPr algn="ctr"/>
            <a:r>
              <a:rPr lang="fr-FR" sz="1200" b="1" dirty="0">
                <a:solidFill>
                  <a:schemeClr val="accent1"/>
                </a:solidFill>
              </a:rPr>
              <a:t>23/12</a:t>
            </a:r>
          </a:p>
          <a:p>
            <a:pPr algn="ctr"/>
            <a:r>
              <a:rPr lang="fr-FR" sz="1200" b="1" dirty="0">
                <a:solidFill>
                  <a:schemeClr val="accent1"/>
                </a:solidFill>
              </a:rPr>
              <a:t>Fin de validation des anciens IBAN</a:t>
            </a:r>
          </a:p>
        </p:txBody>
      </p:sp>
      <p:sp>
        <p:nvSpPr>
          <p:cNvPr id="9" name="Flèche : pentagone 12">
            <a:extLst>
              <a:ext uri="{FF2B5EF4-FFF2-40B4-BE49-F238E27FC236}">
                <a16:creationId xmlns:a16="http://schemas.microsoft.com/office/drawing/2014/main" xmlns="" id="{36C9CBB3-C015-4A1A-B415-150367A90CE6}"/>
              </a:ext>
            </a:extLst>
          </p:cNvPr>
          <p:cNvSpPr/>
          <p:nvPr/>
        </p:nvSpPr>
        <p:spPr>
          <a:xfrm>
            <a:off x="6660232" y="2512447"/>
            <a:ext cx="1943448" cy="1910634"/>
          </a:xfrm>
          <a:prstGeom prst="homePlate">
            <a:avLst>
              <a:gd name="adj" fmla="val 15305"/>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65000"/>
                    <a:lumOff val="35000"/>
                  </a:schemeClr>
                </a:solidFill>
              </a:rPr>
              <a:t>Assistance client et résolution des incidents</a:t>
            </a:r>
          </a:p>
        </p:txBody>
      </p:sp>
      <p:grpSp>
        <p:nvGrpSpPr>
          <p:cNvPr id="10" name="Groupe 9"/>
          <p:cNvGrpSpPr/>
          <p:nvPr/>
        </p:nvGrpSpPr>
        <p:grpSpPr>
          <a:xfrm>
            <a:off x="1182348" y="3486084"/>
            <a:ext cx="5405876" cy="415498"/>
            <a:chOff x="1442869" y="3645024"/>
            <a:chExt cx="5145355" cy="415498"/>
          </a:xfrm>
        </p:grpSpPr>
        <p:sp>
          <p:nvSpPr>
            <p:cNvPr id="11" name="Flèche : pentagone 10">
              <a:extLst>
                <a:ext uri="{FF2B5EF4-FFF2-40B4-BE49-F238E27FC236}">
                  <a16:creationId xmlns:a16="http://schemas.microsoft.com/office/drawing/2014/main" xmlns="" id="{1524B50C-D55C-4E9D-908B-E91652BB0D5F}"/>
                </a:ext>
              </a:extLst>
            </p:cNvPr>
            <p:cNvSpPr/>
            <p:nvPr/>
          </p:nvSpPr>
          <p:spPr>
            <a:xfrm>
              <a:off x="1442869" y="3645024"/>
              <a:ext cx="5145355" cy="415498"/>
            </a:xfrm>
            <a:prstGeom prst="homePlat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468000" rtlCol="0" anchor="ctr"/>
            <a:lstStyle/>
            <a:p>
              <a:pPr lvl="0"/>
              <a:r>
                <a:rPr lang="fr-FR" sz="1400" b="1" dirty="0"/>
                <a:t>Approche client par le réseau avec appui sur l’outil IBAN Conseiller</a:t>
              </a:r>
              <a:endParaRPr lang="fr-FR" sz="1400" dirty="0"/>
            </a:p>
          </p:txBody>
        </p:sp>
        <p:pic>
          <p:nvPicPr>
            <p:cNvPr id="12" name="Image 11">
              <a:extLst>
                <a:ext uri="{FF2B5EF4-FFF2-40B4-BE49-F238E27FC236}">
                  <a16:creationId xmlns:a16="http://schemas.microsoft.com/office/drawing/2014/main" xmlns="" id="{A1B9124A-B192-4A62-B048-468354D40589}"/>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9803" y="3690370"/>
              <a:ext cx="327024" cy="327024"/>
            </a:xfrm>
            <a:prstGeom prst="rect">
              <a:avLst/>
            </a:prstGeom>
          </p:spPr>
        </p:pic>
      </p:grpSp>
      <p:grpSp>
        <p:nvGrpSpPr>
          <p:cNvPr id="13" name="Groupe 12"/>
          <p:cNvGrpSpPr/>
          <p:nvPr/>
        </p:nvGrpSpPr>
        <p:grpSpPr>
          <a:xfrm>
            <a:off x="1182348" y="2470827"/>
            <a:ext cx="5405876" cy="415498"/>
            <a:chOff x="1182348" y="2614843"/>
            <a:chExt cx="5405876" cy="415498"/>
          </a:xfrm>
        </p:grpSpPr>
        <p:sp>
          <p:nvSpPr>
            <p:cNvPr id="14" name="Flèche : pentagone 4">
              <a:extLst>
                <a:ext uri="{FF2B5EF4-FFF2-40B4-BE49-F238E27FC236}">
                  <a16:creationId xmlns:a16="http://schemas.microsoft.com/office/drawing/2014/main" xmlns="" id="{55BFE5CF-0BAA-4F7C-B804-0FCB38F79FCA}"/>
                </a:ext>
              </a:extLst>
            </p:cNvPr>
            <p:cNvSpPr/>
            <p:nvPr/>
          </p:nvSpPr>
          <p:spPr>
            <a:xfrm>
              <a:off x="1187624" y="2614843"/>
              <a:ext cx="5400600" cy="415498"/>
            </a:xfrm>
            <a:prstGeom prst="homePlat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Traitement des donneurs d’ordre par la cellule NPS</a:t>
              </a:r>
            </a:p>
          </p:txBody>
        </p:sp>
        <p:pic>
          <p:nvPicPr>
            <p:cNvPr id="15" name="Image 14">
              <a:extLst>
                <a:ext uri="{FF2B5EF4-FFF2-40B4-BE49-F238E27FC236}">
                  <a16:creationId xmlns:a16="http://schemas.microsoft.com/office/drawing/2014/main" xmlns="" id="{EEA43EF8-C0D1-4FB0-A252-BCB96AAF92F5}"/>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82348" y="2656462"/>
              <a:ext cx="326973" cy="326973"/>
            </a:xfrm>
            <a:prstGeom prst="rect">
              <a:avLst/>
            </a:prstGeom>
          </p:spPr>
        </p:pic>
      </p:grpSp>
      <p:grpSp>
        <p:nvGrpSpPr>
          <p:cNvPr id="16" name="Groupe 15"/>
          <p:cNvGrpSpPr/>
          <p:nvPr/>
        </p:nvGrpSpPr>
        <p:grpSpPr>
          <a:xfrm>
            <a:off x="1182348" y="2977402"/>
            <a:ext cx="5405876" cy="415498"/>
            <a:chOff x="1182348" y="3121418"/>
            <a:chExt cx="5405876" cy="415498"/>
          </a:xfrm>
        </p:grpSpPr>
        <p:sp>
          <p:nvSpPr>
            <p:cNvPr id="17" name="Flèche : pentagone 9">
              <a:extLst>
                <a:ext uri="{FF2B5EF4-FFF2-40B4-BE49-F238E27FC236}">
                  <a16:creationId xmlns:a16="http://schemas.microsoft.com/office/drawing/2014/main" xmlns="" id="{45ECB227-1636-4765-8918-3B2F5A87319D}"/>
                </a:ext>
              </a:extLst>
            </p:cNvPr>
            <p:cNvSpPr/>
            <p:nvPr/>
          </p:nvSpPr>
          <p:spPr>
            <a:xfrm>
              <a:off x="1187624" y="3121418"/>
              <a:ext cx="5400600" cy="415498"/>
            </a:xfrm>
            <a:prstGeom prst="homePlat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Traitement des donneurs d’ordre par la cellule interne CEGEE</a:t>
              </a:r>
            </a:p>
          </p:txBody>
        </p:sp>
        <p:pic>
          <p:nvPicPr>
            <p:cNvPr id="18" name="Image 17">
              <a:extLst>
                <a:ext uri="{FF2B5EF4-FFF2-40B4-BE49-F238E27FC236}">
                  <a16:creationId xmlns:a16="http://schemas.microsoft.com/office/drawing/2014/main" xmlns="" id="{3AE7D3C3-9B4F-443D-8E2A-3732FC7C7D6A}"/>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82348" y="3164379"/>
              <a:ext cx="326973" cy="326973"/>
            </a:xfrm>
            <a:prstGeom prst="rect">
              <a:avLst/>
            </a:prstGeom>
          </p:spPr>
        </p:pic>
      </p:grpSp>
      <p:grpSp>
        <p:nvGrpSpPr>
          <p:cNvPr id="19" name="Groupe 18"/>
          <p:cNvGrpSpPr/>
          <p:nvPr/>
        </p:nvGrpSpPr>
        <p:grpSpPr>
          <a:xfrm>
            <a:off x="1874917" y="4007583"/>
            <a:ext cx="4713307" cy="415498"/>
            <a:chOff x="1442869" y="4151599"/>
            <a:chExt cx="5145355" cy="415498"/>
          </a:xfrm>
        </p:grpSpPr>
        <p:sp>
          <p:nvSpPr>
            <p:cNvPr id="20" name="Flèche : pentagone 11">
              <a:extLst>
                <a:ext uri="{FF2B5EF4-FFF2-40B4-BE49-F238E27FC236}">
                  <a16:creationId xmlns:a16="http://schemas.microsoft.com/office/drawing/2014/main" xmlns="" id="{98C5FB09-FBF3-4CF2-A208-81D5CA6849EE}"/>
                </a:ext>
              </a:extLst>
            </p:cNvPr>
            <p:cNvSpPr/>
            <p:nvPr/>
          </p:nvSpPr>
          <p:spPr>
            <a:xfrm>
              <a:off x="1442869" y="4151599"/>
              <a:ext cx="5145355" cy="415498"/>
            </a:xfrm>
            <a:prstGeom prst="homePlat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68000" rtlCol="0" anchor="ctr"/>
            <a:lstStyle/>
            <a:p>
              <a:pPr lvl="0"/>
              <a:r>
                <a:rPr lang="fr-FR" sz="1400" b="1" dirty="0">
                  <a:solidFill>
                    <a:schemeClr val="bg1"/>
                  </a:solidFill>
                </a:rPr>
                <a:t>Action du client via l’outil IBAN Client</a:t>
              </a:r>
              <a:endParaRPr lang="fr-FR" sz="1400" dirty="0"/>
            </a:p>
          </p:txBody>
        </p:sp>
        <p:pic>
          <p:nvPicPr>
            <p:cNvPr id="21" name="Image 20">
              <a:extLst>
                <a:ext uri="{FF2B5EF4-FFF2-40B4-BE49-F238E27FC236}">
                  <a16:creationId xmlns:a16="http://schemas.microsoft.com/office/drawing/2014/main" xmlns="" id="{501BE9EB-55B1-4F13-AD16-CA0630EA8203}"/>
                </a:ext>
              </a:extLst>
            </p:cNvPr>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1577710" y="4195978"/>
              <a:ext cx="327024" cy="327024"/>
            </a:xfrm>
            <a:prstGeom prst="rect">
              <a:avLst/>
            </a:prstGeom>
          </p:spPr>
        </p:pic>
      </p:grpSp>
      <p:grpSp>
        <p:nvGrpSpPr>
          <p:cNvPr id="23" name="Groupe 22"/>
          <p:cNvGrpSpPr/>
          <p:nvPr/>
        </p:nvGrpSpPr>
        <p:grpSpPr>
          <a:xfrm>
            <a:off x="1778306" y="4748861"/>
            <a:ext cx="4459040" cy="541340"/>
            <a:chOff x="1614640" y="5407940"/>
            <a:chExt cx="4622706" cy="541340"/>
          </a:xfrm>
        </p:grpSpPr>
        <p:sp>
          <p:nvSpPr>
            <p:cNvPr id="24" name="ZoneTexte 23">
              <a:extLst>
                <a:ext uri="{FF2B5EF4-FFF2-40B4-BE49-F238E27FC236}">
                  <a16:creationId xmlns:a16="http://schemas.microsoft.com/office/drawing/2014/main" xmlns="" id="{FA3DA186-798B-4642-BEF4-CD40CD2F5B64}"/>
                </a:ext>
              </a:extLst>
            </p:cNvPr>
            <p:cNvSpPr txBox="1"/>
            <p:nvPr/>
          </p:nvSpPr>
          <p:spPr>
            <a:xfrm>
              <a:off x="2205675" y="5434217"/>
              <a:ext cx="4031671" cy="461665"/>
            </a:xfrm>
            <a:prstGeom prst="rect">
              <a:avLst/>
            </a:prstGeom>
            <a:noFill/>
          </p:spPr>
          <p:txBody>
            <a:bodyPr wrap="square" rtlCol="0">
              <a:spAutoFit/>
            </a:bodyPr>
            <a:lstStyle/>
            <a:p>
              <a:r>
                <a:rPr lang="fr-FR" sz="1200" b="1" dirty="0">
                  <a:solidFill>
                    <a:schemeClr val="accent1"/>
                  </a:solidFill>
                </a:rPr>
                <a:t>Des formations seront dispensées aux réseaux sur les outils IBAN Conseiller et IBAN Client post Fusion Informatique</a:t>
              </a:r>
            </a:p>
          </p:txBody>
        </p:sp>
        <p:pic>
          <p:nvPicPr>
            <p:cNvPr id="25" name="Image 24">
              <a:extLst>
                <a:ext uri="{FF2B5EF4-FFF2-40B4-BE49-F238E27FC236}">
                  <a16:creationId xmlns:a16="http://schemas.microsoft.com/office/drawing/2014/main" xmlns="" id="{93DA207E-5D3E-4A1F-B16E-F46895867DA9}"/>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14640" y="5407940"/>
              <a:ext cx="541340" cy="541340"/>
            </a:xfrm>
            <a:prstGeom prst="rect">
              <a:avLst/>
            </a:prstGeom>
          </p:spPr>
        </p:pic>
      </p:grpSp>
      <p:sp>
        <p:nvSpPr>
          <p:cNvPr id="28" name="Organigramme : Décision 27">
            <a:extLst>
              <a:ext uri="{FF2B5EF4-FFF2-40B4-BE49-F238E27FC236}">
                <a16:creationId xmlns:a16="http://schemas.microsoft.com/office/drawing/2014/main" xmlns="" id="{0B52DD5D-845C-4337-B7FA-72A497818A31}"/>
              </a:ext>
            </a:extLst>
          </p:cNvPr>
          <p:cNvSpPr/>
          <p:nvPr/>
        </p:nvSpPr>
        <p:spPr>
          <a:xfrm>
            <a:off x="1526306" y="4041096"/>
            <a:ext cx="252000" cy="252000"/>
          </a:xfrm>
          <a:prstGeom prst="flowChartDecision">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xmlns="" id="{E3C3B1C5-3107-46A8-887F-207654D31ECD}"/>
              </a:ext>
            </a:extLst>
          </p:cNvPr>
          <p:cNvSpPr txBox="1"/>
          <p:nvPr/>
        </p:nvSpPr>
        <p:spPr>
          <a:xfrm>
            <a:off x="1378621" y="4437112"/>
            <a:ext cx="529083" cy="276999"/>
          </a:xfrm>
          <a:prstGeom prst="rect">
            <a:avLst/>
          </a:prstGeom>
          <a:noFill/>
        </p:spPr>
        <p:txBody>
          <a:bodyPr wrap="square" rtlCol="0">
            <a:spAutoFit/>
          </a:bodyPr>
          <a:lstStyle/>
          <a:p>
            <a:pPr algn="ctr"/>
            <a:r>
              <a:rPr lang="fr-FR" sz="1200" b="1" dirty="0" smtClean="0">
                <a:solidFill>
                  <a:schemeClr val="accent1"/>
                </a:solidFill>
              </a:rPr>
              <a:t>11/12</a:t>
            </a:r>
            <a:endParaRPr lang="fr-FR" sz="1200" b="1" dirty="0">
              <a:solidFill>
                <a:schemeClr val="accent1"/>
              </a:solidFill>
            </a:endParaRPr>
          </a:p>
        </p:txBody>
      </p:sp>
    </p:spTree>
    <p:extLst>
      <p:ext uri="{BB962C8B-B14F-4D97-AF65-F5344CB8AC3E}">
        <p14:creationId xmlns:p14="http://schemas.microsoft.com/office/powerpoint/2010/main" val="218714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par>
                                <p:cTn id="39" presetID="22" presetClass="entr" presetSubtype="8" fill="hold" nodeType="withEffect">
                                  <p:stCondLst>
                                    <p:cond delay="100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Effect transition="in" filter="fade">
                                      <p:cBhvr>
                                        <p:cTn id="52" dur="500"/>
                                        <p:tgtEl>
                                          <p:spTgt spid="2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22" presetClass="entr" presetSubtype="8" fill="hold"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left)">
                                      <p:cBhvr>
                                        <p:cTn id="65" dur="500"/>
                                        <p:tgtEl>
                                          <p:spTgt spid="9"/>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28" grpId="0" animBg="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 xmlns:a16="http://schemas.microsoft.com/office/drawing/2014/main" id="{F52C1648-B08E-4284-8BFB-1E4AA1549E6C}"/>
              </a:ext>
            </a:extLst>
          </p:cNvPr>
          <p:cNvSpPr>
            <a:spLocks noGrp="1"/>
          </p:cNvSpPr>
          <p:nvPr>
            <p:ph type="title"/>
          </p:nvPr>
        </p:nvSpPr>
        <p:spPr/>
        <p:txBody>
          <a:bodyPr/>
          <a:lstStyle/>
          <a:p>
            <a:r>
              <a:rPr lang="fr-FR" dirty="0"/>
              <a:t>Ordre du jour</a:t>
            </a:r>
          </a:p>
        </p:txBody>
      </p:sp>
      <p:grpSp>
        <p:nvGrpSpPr>
          <p:cNvPr id="22" name="Groupe 21">
            <a:extLst>
              <a:ext uri="{FF2B5EF4-FFF2-40B4-BE49-F238E27FC236}">
                <a16:creationId xmlns="" xmlns:a16="http://schemas.microsoft.com/office/drawing/2014/main" id="{34CDDEFD-1FF3-4989-85F0-1B5FB1408632}"/>
              </a:ext>
            </a:extLst>
          </p:cNvPr>
          <p:cNvGrpSpPr/>
          <p:nvPr/>
        </p:nvGrpSpPr>
        <p:grpSpPr>
          <a:xfrm>
            <a:off x="323165" y="1124744"/>
            <a:ext cx="8231519" cy="724791"/>
            <a:chOff x="313857" y="3208381"/>
            <a:chExt cx="8480942" cy="746753"/>
          </a:xfrm>
        </p:grpSpPr>
        <p:sp>
          <p:nvSpPr>
            <p:cNvPr id="8" name="Rectangle 7">
              <a:extLst>
                <a:ext uri="{FF2B5EF4-FFF2-40B4-BE49-F238E27FC236}">
                  <a16:creationId xmlns="" xmlns:a16="http://schemas.microsoft.com/office/drawing/2014/main" id="{2ACF00AE-6880-4FEF-B3B9-88DD5C4E35EC}"/>
                </a:ext>
              </a:extLst>
            </p:cNvPr>
            <p:cNvSpPr/>
            <p:nvPr/>
          </p:nvSpPr>
          <p:spPr>
            <a:xfrm>
              <a:off x="468175" y="3208381"/>
              <a:ext cx="2375635" cy="746753"/>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du </a:t>
              </a:r>
              <a:r>
                <a:rPr lang="fr-FR" sz="1400" b="1" dirty="0" smtClean="0">
                  <a:solidFill>
                    <a:prstClr val="white"/>
                  </a:solidFill>
                  <a:latin typeface="+mj-lt"/>
                </a:rPr>
                <a:t>périmètre</a:t>
              </a:r>
              <a:endParaRPr lang="fr-FR" sz="1400" i="1" dirty="0">
                <a:solidFill>
                  <a:prstClr val="white"/>
                </a:solidFill>
                <a:latin typeface="+mj-lt"/>
              </a:endParaRPr>
            </a:p>
          </p:txBody>
        </p:sp>
        <p:sp>
          <p:nvSpPr>
            <p:cNvPr id="9" name="ZoneTexte 8">
              <a:extLst>
                <a:ext uri="{FF2B5EF4-FFF2-40B4-BE49-F238E27FC236}">
                  <a16:creationId xmlns="" xmlns:a16="http://schemas.microsoft.com/office/drawing/2014/main" id="{4EEDDFD6-8CEF-4280-8F7C-757D1EB7938D}"/>
                </a:ext>
              </a:extLst>
            </p:cNvPr>
            <p:cNvSpPr txBox="1"/>
            <p:nvPr/>
          </p:nvSpPr>
          <p:spPr>
            <a:xfrm>
              <a:off x="2998129" y="3208381"/>
              <a:ext cx="5796670" cy="746753"/>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pPr>
              <a:r>
                <a:rPr lang="fr-FR" sz="1400" i="1" dirty="0" smtClean="0">
                  <a:solidFill>
                    <a:prstClr val="black">
                      <a:lumMod val="65000"/>
                      <a:lumOff val="35000"/>
                    </a:prstClr>
                  </a:solidFill>
                </a:rPr>
                <a:t>Qui est concerné par la renumérotation?</a:t>
              </a:r>
            </a:p>
            <a:p>
              <a:pPr marL="179388" indent="-179388" defTabSz="844083">
                <a:buFont typeface="Wingdings" panose="05000000000000000000" pitchFamily="2" charset="2"/>
                <a:buChar char="ü"/>
              </a:pPr>
              <a:r>
                <a:rPr lang="fr-FR" sz="1400" i="1" dirty="0">
                  <a:solidFill>
                    <a:prstClr val="black">
                      <a:lumMod val="65000"/>
                      <a:lumOff val="35000"/>
                    </a:prstClr>
                  </a:solidFill>
                </a:rPr>
                <a:t>Comment communiquons-nous actuellement vers les clients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10" name="Ellipse 9">
              <a:extLst>
                <a:ext uri="{FF2B5EF4-FFF2-40B4-BE49-F238E27FC236}">
                  <a16:creationId xmlns="" xmlns:a16="http://schemas.microsoft.com/office/drawing/2014/main" id="{536BF6DF-249B-4D26-8B13-A21E8EC04175}"/>
                </a:ext>
              </a:extLst>
            </p:cNvPr>
            <p:cNvSpPr/>
            <p:nvPr/>
          </p:nvSpPr>
          <p:spPr>
            <a:xfrm>
              <a:off x="313857" y="3429222"/>
              <a:ext cx="299077" cy="299077"/>
            </a:xfrm>
            <a:prstGeom prst="ellipse">
              <a:avLst/>
            </a:prstGeom>
            <a:solidFill>
              <a:srgbClr val="59595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grpSp>
      <p:grpSp>
        <p:nvGrpSpPr>
          <p:cNvPr id="23" name="Groupe 22">
            <a:extLst>
              <a:ext uri="{FF2B5EF4-FFF2-40B4-BE49-F238E27FC236}">
                <a16:creationId xmlns="" xmlns:a16="http://schemas.microsoft.com/office/drawing/2014/main" id="{03A1D248-DDF5-4061-B227-26E94549DED8}"/>
              </a:ext>
            </a:extLst>
          </p:cNvPr>
          <p:cNvGrpSpPr/>
          <p:nvPr/>
        </p:nvGrpSpPr>
        <p:grpSpPr>
          <a:xfrm>
            <a:off x="303650" y="1964713"/>
            <a:ext cx="8250736" cy="724791"/>
            <a:chOff x="294052" y="4237092"/>
            <a:chExt cx="8500747" cy="746753"/>
          </a:xfrm>
        </p:grpSpPr>
        <p:sp>
          <p:nvSpPr>
            <p:cNvPr id="11" name="Rectangle 10">
              <a:extLst>
                <a:ext uri="{FF2B5EF4-FFF2-40B4-BE49-F238E27FC236}">
                  <a16:creationId xmlns="" xmlns:a16="http://schemas.microsoft.com/office/drawing/2014/main" id="{FED7A671-B879-4343-87BB-E8A5FA31CA3D}"/>
                </a:ext>
              </a:extLst>
            </p:cNvPr>
            <p:cNvSpPr/>
            <p:nvPr/>
          </p:nvSpPr>
          <p:spPr>
            <a:xfrm>
              <a:off x="468173" y="4237092"/>
              <a:ext cx="237563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Présentation de l’outil IBAN Conseiller</a:t>
              </a:r>
              <a:endParaRPr lang="fr-FR" sz="1400" dirty="0">
                <a:solidFill>
                  <a:prstClr val="white"/>
                </a:solidFill>
              </a:endParaRPr>
            </a:p>
          </p:txBody>
        </p:sp>
        <p:sp>
          <p:nvSpPr>
            <p:cNvPr id="12" name="ZoneTexte 11">
              <a:extLst>
                <a:ext uri="{FF2B5EF4-FFF2-40B4-BE49-F238E27FC236}">
                  <a16:creationId xmlns="" xmlns:a16="http://schemas.microsoft.com/office/drawing/2014/main" id="{184A46AB-FC6C-405D-812B-AA2AE1E72BAD}"/>
                </a:ext>
              </a:extLst>
            </p:cNvPr>
            <p:cNvSpPr txBox="1"/>
            <p:nvPr/>
          </p:nvSpPr>
          <p:spPr>
            <a:xfrm>
              <a:off x="2998128" y="4237092"/>
              <a:ext cx="5796671" cy="746753"/>
            </a:xfrm>
            <a:prstGeom prst="rect">
              <a:avLst/>
            </a:prstGeom>
            <a:solidFill>
              <a:srgbClr val="FBDCDD"/>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l’outil ?</a:t>
              </a:r>
            </a:p>
          </p:txBody>
        </p:sp>
        <p:sp>
          <p:nvSpPr>
            <p:cNvPr id="13" name="Ellipse 12">
              <a:extLst>
                <a:ext uri="{FF2B5EF4-FFF2-40B4-BE49-F238E27FC236}">
                  <a16:creationId xmlns="" xmlns:a16="http://schemas.microsoft.com/office/drawing/2014/main" id="{F7BACEC3-00F9-468B-B820-1E366DF3ABB6}"/>
                </a:ext>
              </a:extLst>
            </p:cNvPr>
            <p:cNvSpPr/>
            <p:nvPr/>
          </p:nvSpPr>
          <p:spPr>
            <a:xfrm>
              <a:off x="294052" y="4455774"/>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grpSp>
      <p:pic>
        <p:nvPicPr>
          <p:cNvPr id="27" name="Image 26">
            <a:extLst>
              <a:ext uri="{FF2B5EF4-FFF2-40B4-BE49-F238E27FC236}">
                <a16:creationId xmlns="" xmlns:a16="http://schemas.microsoft.com/office/drawing/2014/main" id="{91791D88-5767-4783-BA8C-F3A1F783DC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5875" y="2176964"/>
            <a:ext cx="468862" cy="468862"/>
          </a:xfrm>
          <a:prstGeom prst="rect">
            <a:avLst/>
          </a:prstGeom>
        </p:spPr>
      </p:pic>
      <p:grpSp>
        <p:nvGrpSpPr>
          <p:cNvPr id="5" name="Groupe 4">
            <a:extLst>
              <a:ext uri="{FF2B5EF4-FFF2-40B4-BE49-F238E27FC236}">
                <a16:creationId xmlns="" xmlns:a16="http://schemas.microsoft.com/office/drawing/2014/main" id="{9269BF98-0612-44BC-941C-C905CB7A0238}"/>
              </a:ext>
            </a:extLst>
          </p:cNvPr>
          <p:cNvGrpSpPr/>
          <p:nvPr/>
        </p:nvGrpSpPr>
        <p:grpSpPr>
          <a:xfrm>
            <a:off x="303650" y="3644651"/>
            <a:ext cx="8250742" cy="724791"/>
            <a:chOff x="294052" y="4767732"/>
            <a:chExt cx="8500747" cy="724791"/>
          </a:xfrm>
        </p:grpSpPr>
        <p:sp>
          <p:nvSpPr>
            <p:cNvPr id="34" name="Rectangle 33">
              <a:extLst>
                <a:ext uri="{FF2B5EF4-FFF2-40B4-BE49-F238E27FC236}">
                  <a16:creationId xmlns="" xmlns:a16="http://schemas.microsoft.com/office/drawing/2014/main" id="{14F2CCB7-E1EA-4DFA-820B-51374D8F446F}"/>
                </a:ext>
              </a:extLst>
            </p:cNvPr>
            <p:cNvSpPr/>
            <p:nvPr/>
          </p:nvSpPr>
          <p:spPr>
            <a:xfrm>
              <a:off x="468173" y="4767732"/>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Entrainement collectif</a:t>
              </a:r>
              <a:endParaRPr lang="fr-FR" sz="1400" dirty="0">
                <a:solidFill>
                  <a:prstClr val="white"/>
                </a:solidFill>
              </a:endParaRPr>
            </a:p>
          </p:txBody>
        </p:sp>
        <p:sp>
          <p:nvSpPr>
            <p:cNvPr id="35" name="ZoneTexte 34">
              <a:extLst>
                <a:ext uri="{FF2B5EF4-FFF2-40B4-BE49-F238E27FC236}">
                  <a16:creationId xmlns="" xmlns:a16="http://schemas.microsoft.com/office/drawing/2014/main" id="{12C7AB41-C467-45BD-B773-AD690F1FF05A}"/>
                </a:ext>
              </a:extLst>
            </p:cNvPr>
            <p:cNvSpPr txBox="1"/>
            <p:nvPr/>
          </p:nvSpPr>
          <p:spPr>
            <a:xfrm>
              <a:off x="2998129" y="4767732"/>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concrètement et efficacement cet outil sur mon portefeuille ?</a:t>
              </a:r>
            </a:p>
          </p:txBody>
        </p:sp>
        <p:sp>
          <p:nvSpPr>
            <p:cNvPr id="36" name="Ellipse 35">
              <a:extLst>
                <a:ext uri="{FF2B5EF4-FFF2-40B4-BE49-F238E27FC236}">
                  <a16:creationId xmlns="" xmlns:a16="http://schemas.microsoft.com/office/drawing/2014/main" id="{E9679F76-C15F-49E5-85D2-34A35B1C4496}"/>
                </a:ext>
              </a:extLst>
            </p:cNvPr>
            <p:cNvSpPr/>
            <p:nvPr/>
          </p:nvSpPr>
          <p:spPr>
            <a:xfrm>
              <a:off x="294052" y="4979831"/>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grpSp>
      <p:grpSp>
        <p:nvGrpSpPr>
          <p:cNvPr id="43" name="Groupe 42">
            <a:extLst>
              <a:ext uri="{FF2B5EF4-FFF2-40B4-BE49-F238E27FC236}">
                <a16:creationId xmlns="" xmlns:a16="http://schemas.microsoft.com/office/drawing/2014/main" id="{0655FF89-0E9C-4233-ACB7-65AAA81AF55E}"/>
              </a:ext>
            </a:extLst>
          </p:cNvPr>
          <p:cNvGrpSpPr/>
          <p:nvPr/>
        </p:nvGrpSpPr>
        <p:grpSpPr>
          <a:xfrm>
            <a:off x="303650" y="4484620"/>
            <a:ext cx="8250742" cy="724791"/>
            <a:chOff x="294052" y="4767732"/>
            <a:chExt cx="8500747" cy="724791"/>
          </a:xfrm>
        </p:grpSpPr>
        <p:sp>
          <p:nvSpPr>
            <p:cNvPr id="44" name="Rectangle 43">
              <a:extLst>
                <a:ext uri="{FF2B5EF4-FFF2-40B4-BE49-F238E27FC236}">
                  <a16:creationId xmlns="" xmlns:a16="http://schemas.microsoft.com/office/drawing/2014/main" id="{E7125914-B646-4DE2-A91D-7B58A6D855CB}"/>
                </a:ext>
              </a:extLst>
            </p:cNvPr>
            <p:cNvSpPr/>
            <p:nvPr/>
          </p:nvSpPr>
          <p:spPr>
            <a:xfrm>
              <a:off x="468173" y="4767732"/>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L’assistance</a:t>
              </a:r>
              <a:endParaRPr lang="fr-FR" sz="1400" dirty="0">
                <a:solidFill>
                  <a:prstClr val="white"/>
                </a:solidFill>
                <a:latin typeface="+mj-lt"/>
              </a:endParaRPr>
            </a:p>
          </p:txBody>
        </p:sp>
        <p:sp>
          <p:nvSpPr>
            <p:cNvPr id="45" name="ZoneTexte 44">
              <a:extLst>
                <a:ext uri="{FF2B5EF4-FFF2-40B4-BE49-F238E27FC236}">
                  <a16:creationId xmlns="" xmlns:a16="http://schemas.microsoft.com/office/drawing/2014/main" id="{C46A1EF7-CD6C-4117-A75C-226A9045AFDC}"/>
                </a:ext>
              </a:extLst>
            </p:cNvPr>
            <p:cNvSpPr txBox="1"/>
            <p:nvPr/>
          </p:nvSpPr>
          <p:spPr>
            <a:xfrm>
              <a:off x="2998129" y="4767732"/>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En cas de difficulté, quelles solutions s’offre à nous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46" name="Ellipse 45">
              <a:extLst>
                <a:ext uri="{FF2B5EF4-FFF2-40B4-BE49-F238E27FC236}">
                  <a16:creationId xmlns="" xmlns:a16="http://schemas.microsoft.com/office/drawing/2014/main" id="{E92862CA-1388-4746-939E-278BFD3862D6}"/>
                </a:ext>
              </a:extLst>
            </p:cNvPr>
            <p:cNvSpPr/>
            <p:nvPr/>
          </p:nvSpPr>
          <p:spPr>
            <a:xfrm>
              <a:off x="294052" y="4979831"/>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5</a:t>
              </a:r>
            </a:p>
          </p:txBody>
        </p:sp>
      </p:grpSp>
      <p:grpSp>
        <p:nvGrpSpPr>
          <p:cNvPr id="24" name="Groupe 23">
            <a:extLst>
              <a:ext uri="{FF2B5EF4-FFF2-40B4-BE49-F238E27FC236}">
                <a16:creationId xmlns="" xmlns:a16="http://schemas.microsoft.com/office/drawing/2014/main" id="{C424B74E-1650-463E-BB9B-EF63A806D927}"/>
              </a:ext>
            </a:extLst>
          </p:cNvPr>
          <p:cNvGrpSpPr/>
          <p:nvPr/>
        </p:nvGrpSpPr>
        <p:grpSpPr>
          <a:xfrm>
            <a:off x="303650" y="2804682"/>
            <a:ext cx="8250742" cy="724791"/>
            <a:chOff x="294052" y="3663158"/>
            <a:chExt cx="8500747" cy="724791"/>
          </a:xfrm>
        </p:grpSpPr>
        <p:sp>
          <p:nvSpPr>
            <p:cNvPr id="25" name="Rectangle 24">
              <a:extLst>
                <a:ext uri="{FF2B5EF4-FFF2-40B4-BE49-F238E27FC236}">
                  <a16:creationId xmlns="" xmlns:a16="http://schemas.microsoft.com/office/drawing/2014/main" id="{678DBE66-D349-4E9D-929C-431C63D1C2E8}"/>
                </a:ext>
              </a:extLst>
            </p:cNvPr>
            <p:cNvSpPr/>
            <p:nvPr/>
          </p:nvSpPr>
          <p:spPr>
            <a:xfrm>
              <a:off x="468173" y="3663158"/>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smtClean="0">
                  <a:solidFill>
                    <a:prstClr val="white"/>
                  </a:solidFill>
                </a:rPr>
                <a:t>Posture face à une sollicitation client</a:t>
              </a:r>
              <a:endParaRPr lang="fr-FR" sz="1400" dirty="0">
                <a:solidFill>
                  <a:prstClr val="white"/>
                </a:solidFill>
              </a:endParaRPr>
            </a:p>
          </p:txBody>
        </p:sp>
        <p:sp>
          <p:nvSpPr>
            <p:cNvPr id="26" name="ZoneTexte 25">
              <a:extLst>
                <a:ext uri="{FF2B5EF4-FFF2-40B4-BE49-F238E27FC236}">
                  <a16:creationId xmlns="" xmlns:a16="http://schemas.microsoft.com/office/drawing/2014/main" id="{0F175FEE-EDAB-4F35-AB97-FC8A3208B538}"/>
                </a:ext>
              </a:extLst>
            </p:cNvPr>
            <p:cNvSpPr txBox="1"/>
            <p:nvPr/>
          </p:nvSpPr>
          <p:spPr>
            <a:xfrm>
              <a:off x="2998129" y="3663158"/>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Quelles </a:t>
              </a:r>
              <a:r>
                <a:rPr lang="fr-FR" sz="1400" i="1" dirty="0" smtClean="0">
                  <a:solidFill>
                    <a:prstClr val="black">
                      <a:lumMod val="65000"/>
                      <a:lumOff val="35000"/>
                    </a:prstClr>
                  </a:solidFill>
                </a:rPr>
                <a:t>attitudes et démarches adopter face </a:t>
              </a:r>
              <a:r>
                <a:rPr lang="fr-FR" sz="1400" i="1" dirty="0">
                  <a:solidFill>
                    <a:prstClr val="black">
                      <a:lumMod val="65000"/>
                      <a:lumOff val="35000"/>
                    </a:prstClr>
                  </a:solidFill>
                </a:rPr>
                <a:t>à une demande </a:t>
              </a:r>
              <a:br>
                <a:rPr lang="fr-FR" sz="1400" i="1" dirty="0">
                  <a:solidFill>
                    <a:prstClr val="black">
                      <a:lumMod val="65000"/>
                      <a:lumOff val="35000"/>
                    </a:prstClr>
                  </a:solidFill>
                </a:rPr>
              </a:br>
              <a:r>
                <a:rPr lang="fr-FR" sz="1400" i="1" dirty="0">
                  <a:solidFill>
                    <a:prstClr val="black">
                      <a:lumMod val="65000"/>
                      <a:lumOff val="35000"/>
                    </a:prstClr>
                  </a:solidFill>
                </a:rPr>
                <a:t>client ?</a:t>
              </a:r>
            </a:p>
          </p:txBody>
        </p:sp>
        <p:sp>
          <p:nvSpPr>
            <p:cNvPr id="28" name="Ellipse 27">
              <a:extLst>
                <a:ext uri="{FF2B5EF4-FFF2-40B4-BE49-F238E27FC236}">
                  <a16:creationId xmlns="" xmlns:a16="http://schemas.microsoft.com/office/drawing/2014/main" id="{BD97FE26-C651-4586-9C8F-A531DF8CEEA9}"/>
                </a:ext>
              </a:extLst>
            </p:cNvPr>
            <p:cNvSpPr/>
            <p:nvPr/>
          </p:nvSpPr>
          <p:spPr>
            <a:xfrm>
              <a:off x="294052" y="3875257"/>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grpSp>
    </p:spTree>
    <p:extLst>
      <p:ext uri="{BB962C8B-B14F-4D97-AF65-F5344CB8AC3E}">
        <p14:creationId xmlns:p14="http://schemas.microsoft.com/office/powerpoint/2010/main" val="4424184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Connecteur droit 43"/>
          <p:cNvCxnSpPr/>
          <p:nvPr/>
        </p:nvCxnSpPr>
        <p:spPr>
          <a:xfrm flipV="1">
            <a:off x="255088" y="5195479"/>
            <a:ext cx="7860847" cy="50496"/>
          </a:xfrm>
          <a:prstGeom prst="line">
            <a:avLst/>
          </a:prstGeom>
          <a:ln>
            <a:solidFill>
              <a:srgbClr val="C7DCEB"/>
            </a:solidFill>
            <a:prstDash val="sysDash"/>
          </a:ln>
        </p:spPr>
        <p:style>
          <a:lnRef idx="2">
            <a:schemeClr val="accent5"/>
          </a:lnRef>
          <a:fillRef idx="0">
            <a:schemeClr val="accent5"/>
          </a:fillRef>
          <a:effectRef idx="1">
            <a:schemeClr val="accent5"/>
          </a:effectRef>
          <a:fontRef idx="minor">
            <a:schemeClr val="tx1"/>
          </a:fontRef>
        </p:style>
      </p:cxnSp>
      <p:cxnSp>
        <p:nvCxnSpPr>
          <p:cNvPr id="45" name="Connecteur droit 44"/>
          <p:cNvCxnSpPr/>
          <p:nvPr/>
        </p:nvCxnSpPr>
        <p:spPr>
          <a:xfrm flipV="1">
            <a:off x="311553" y="2857757"/>
            <a:ext cx="7860847" cy="26722"/>
          </a:xfrm>
          <a:prstGeom prst="line">
            <a:avLst/>
          </a:prstGeom>
          <a:ln>
            <a:solidFill>
              <a:srgbClr val="C7DCEB"/>
            </a:solidFill>
            <a:prstDash val="sysDash"/>
          </a:ln>
        </p:spPr>
        <p:style>
          <a:lnRef idx="2">
            <a:schemeClr val="accent5"/>
          </a:lnRef>
          <a:fillRef idx="0">
            <a:schemeClr val="accent5"/>
          </a:fillRef>
          <a:effectRef idx="1">
            <a:schemeClr val="accent5"/>
          </a:effectRef>
          <a:fontRef idx="minor">
            <a:schemeClr val="tx1"/>
          </a:fontRef>
        </p:style>
      </p:cxnSp>
      <p:sp>
        <p:nvSpPr>
          <p:cNvPr id="3" name="Titre 2"/>
          <p:cNvSpPr>
            <a:spLocks noGrp="1"/>
          </p:cNvSpPr>
          <p:nvPr>
            <p:ph type="title"/>
          </p:nvPr>
        </p:nvSpPr>
        <p:spPr/>
        <p:txBody>
          <a:bodyPr/>
          <a:lstStyle/>
          <a:p>
            <a:r>
              <a:rPr lang="fr-FR" dirty="0"/>
              <a:t>Présentation de l’outil IBAN </a:t>
            </a:r>
            <a:r>
              <a:rPr lang="fr-FR" dirty="0" smtClean="0"/>
              <a:t>Conseiller : </a:t>
            </a:r>
            <a:r>
              <a:rPr lang="fr-FR" cap="small" dirty="0" smtClean="0"/>
              <a:t>les étapes</a:t>
            </a:r>
            <a:endParaRPr lang="fr-FR" cap="small" dirty="0"/>
          </a:p>
        </p:txBody>
      </p:sp>
      <p:sp>
        <p:nvSpPr>
          <p:cNvPr id="4" name="Title 1">
            <a:extLst>
              <a:ext uri="{FF2B5EF4-FFF2-40B4-BE49-F238E27FC236}">
                <a16:creationId xmlns="" xmlns:a16="http://schemas.microsoft.com/office/drawing/2014/main" id="{AB49B720-01F5-41C8-904A-023F0C196939}"/>
              </a:ext>
            </a:extLst>
          </p:cNvPr>
          <p:cNvSpPr txBox="1">
            <a:spLocks/>
          </p:cNvSpPr>
          <p:nvPr/>
        </p:nvSpPr>
        <p:spPr>
          <a:xfrm>
            <a:off x="400716" y="390879"/>
            <a:ext cx="8445600" cy="369332"/>
          </a:xfrm>
          <a:prstGeom prst="rect">
            <a:avLst/>
          </a:prstGeom>
        </p:spPr>
        <p:txBody>
          <a:bodyPr lIns="72000" rIns="72000" anchor="ctr" anchorCtr="0">
            <a:no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endParaRPr lang="fr-FR" sz="1800" dirty="0">
              <a:cs typeface="Calibri" panose="020F0502020204030204" pitchFamily="34" charset="0"/>
            </a:endParaRPr>
          </a:p>
        </p:txBody>
      </p:sp>
      <p:sp>
        <p:nvSpPr>
          <p:cNvPr id="7" name="ZoneTexte 6">
            <a:extLst>
              <a:ext uri="{FF2B5EF4-FFF2-40B4-BE49-F238E27FC236}">
                <a16:creationId xmlns:a16="http://schemas.microsoft.com/office/drawing/2014/main" xmlns="" id="{F04E8954-EC8E-4952-B69D-7B4EDDE8F851}"/>
              </a:ext>
            </a:extLst>
          </p:cNvPr>
          <p:cNvSpPr txBox="1"/>
          <p:nvPr/>
        </p:nvSpPr>
        <p:spPr>
          <a:xfrm>
            <a:off x="2411760" y="836712"/>
            <a:ext cx="2374266" cy="253916"/>
          </a:xfrm>
          <a:prstGeom prst="rect">
            <a:avLst/>
          </a:prstGeom>
          <a:noFill/>
          <a:ln>
            <a:noFill/>
          </a:ln>
        </p:spPr>
        <p:txBody>
          <a:bodyPr wrap="square" rtlCol="0">
            <a:spAutoFit/>
          </a:bodyPr>
          <a:lstStyle/>
          <a:p>
            <a:pPr algn="ctr"/>
            <a:r>
              <a:rPr lang="fr-FR" sz="1050" i="1" dirty="0" smtClean="0">
                <a:solidFill>
                  <a:srgbClr val="7030A0"/>
                </a:solidFill>
              </a:rPr>
              <a:t>Approche Donneurs d’Ordre</a:t>
            </a:r>
            <a:endParaRPr lang="fr-FR" sz="1050" i="1" dirty="0">
              <a:solidFill>
                <a:srgbClr val="7030A0"/>
              </a:solidFill>
            </a:endParaRPr>
          </a:p>
        </p:txBody>
      </p:sp>
      <p:sp>
        <p:nvSpPr>
          <p:cNvPr id="8" name="ZoneTexte 7">
            <a:extLst>
              <a:ext uri="{FF2B5EF4-FFF2-40B4-BE49-F238E27FC236}">
                <a16:creationId xmlns:a16="http://schemas.microsoft.com/office/drawing/2014/main" xmlns="" id="{F04E8954-EC8E-4952-B69D-7B4EDDE8F851}"/>
              </a:ext>
            </a:extLst>
          </p:cNvPr>
          <p:cNvSpPr txBox="1"/>
          <p:nvPr/>
        </p:nvSpPr>
        <p:spPr>
          <a:xfrm>
            <a:off x="3934632" y="2048683"/>
            <a:ext cx="1039215" cy="253916"/>
          </a:xfrm>
          <a:prstGeom prst="rect">
            <a:avLst/>
          </a:prstGeom>
          <a:noFill/>
          <a:ln>
            <a:noFill/>
          </a:ln>
        </p:spPr>
        <p:txBody>
          <a:bodyPr wrap="square" rtlCol="0">
            <a:spAutoFit/>
          </a:bodyPr>
          <a:lstStyle/>
          <a:p>
            <a:pPr algn="ctr"/>
            <a:r>
              <a:rPr lang="fr-FR" sz="1050" i="1" dirty="0" smtClean="0">
                <a:solidFill>
                  <a:srgbClr val="7030A0"/>
                </a:solidFill>
              </a:rPr>
              <a:t>Approche Client</a:t>
            </a:r>
            <a:endParaRPr lang="fr-FR" sz="1050" i="1" dirty="0">
              <a:solidFill>
                <a:srgbClr val="7030A0"/>
              </a:solidFill>
            </a:endParaRPr>
          </a:p>
        </p:txBody>
      </p:sp>
      <p:cxnSp>
        <p:nvCxnSpPr>
          <p:cNvPr id="9" name="Connecteur droit avec flèche 8"/>
          <p:cNvCxnSpPr>
            <a:stCxn id="20" idx="2"/>
            <a:endCxn id="21" idx="0"/>
          </p:cNvCxnSpPr>
          <p:nvPr/>
        </p:nvCxnSpPr>
        <p:spPr>
          <a:xfrm>
            <a:off x="3630563" y="1401743"/>
            <a:ext cx="5311" cy="30052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a:off x="3586503" y="1900724"/>
            <a:ext cx="0" cy="3897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stCxn id="23" idx="2"/>
          </p:cNvCxnSpPr>
          <p:nvPr/>
        </p:nvCxnSpPr>
        <p:spPr>
          <a:xfrm>
            <a:off x="1594452" y="3437197"/>
            <a:ext cx="0" cy="20550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a:stCxn id="24" idx="2"/>
          </p:cNvCxnSpPr>
          <p:nvPr/>
        </p:nvCxnSpPr>
        <p:spPr>
          <a:xfrm>
            <a:off x="3327337" y="3437975"/>
            <a:ext cx="1" cy="20473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a:endCxn id="30" idx="0"/>
          </p:cNvCxnSpPr>
          <p:nvPr/>
        </p:nvCxnSpPr>
        <p:spPr>
          <a:xfrm>
            <a:off x="2725112" y="5632278"/>
            <a:ext cx="1" cy="32803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stCxn id="25" idx="2"/>
          </p:cNvCxnSpPr>
          <p:nvPr/>
        </p:nvCxnSpPr>
        <p:spPr>
          <a:xfrm flipH="1">
            <a:off x="4912959" y="3521835"/>
            <a:ext cx="1" cy="24605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a:stCxn id="42" idx="2"/>
          </p:cNvCxnSpPr>
          <p:nvPr/>
        </p:nvCxnSpPr>
        <p:spPr>
          <a:xfrm flipH="1">
            <a:off x="2725112" y="5058762"/>
            <a:ext cx="2" cy="29651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6550756" y="1003070"/>
            <a:ext cx="936104" cy="261610"/>
          </a:xfrm>
          <a:prstGeom prst="rect">
            <a:avLst/>
          </a:prstGeom>
          <a:noFill/>
          <a:ln w="12700">
            <a:solidFill>
              <a:schemeClr val="tx1"/>
            </a:solidFill>
          </a:ln>
        </p:spPr>
        <p:txBody>
          <a:bodyPr wrap="square" rtlCol="0">
            <a:spAutoFit/>
          </a:bodyPr>
          <a:lstStyle/>
          <a:p>
            <a:pPr algn="ctr"/>
            <a:r>
              <a:rPr lang="fr-FR" sz="1100" b="1" dirty="0" smtClean="0"/>
              <a:t>Statut client</a:t>
            </a:r>
          </a:p>
        </p:txBody>
      </p:sp>
      <p:sp>
        <p:nvSpPr>
          <p:cNvPr id="17" name="ZoneTexte 16"/>
          <p:cNvSpPr txBox="1"/>
          <p:nvPr/>
        </p:nvSpPr>
        <p:spPr>
          <a:xfrm>
            <a:off x="6550756" y="1713523"/>
            <a:ext cx="936104" cy="1107996"/>
          </a:xfrm>
          <a:prstGeom prst="rect">
            <a:avLst/>
          </a:prstGeom>
          <a:solidFill>
            <a:schemeClr val="accent2">
              <a:lumMod val="60000"/>
              <a:lumOff val="40000"/>
            </a:schemeClr>
          </a:solidFill>
        </p:spPr>
        <p:txBody>
          <a:bodyPr wrap="square" rtlCol="0">
            <a:spAutoFit/>
          </a:bodyPr>
          <a:lstStyle/>
          <a:p>
            <a:pPr algn="ctr"/>
            <a:endParaRPr lang="fr-FR" sz="1400" b="1" dirty="0" smtClean="0"/>
          </a:p>
          <a:p>
            <a:pPr algn="ctr"/>
            <a:r>
              <a:rPr lang="fr-FR" sz="1400" b="1" dirty="0" smtClean="0"/>
              <a:t>Client à traiter</a:t>
            </a:r>
            <a:endParaRPr lang="fr-FR" sz="1400" b="1" dirty="0"/>
          </a:p>
          <a:p>
            <a:pPr algn="ctr"/>
            <a:endParaRPr lang="fr-FR" sz="1200" b="1" dirty="0" smtClean="0"/>
          </a:p>
          <a:p>
            <a:pPr algn="ctr"/>
            <a:endParaRPr lang="fr-FR" sz="1200" b="1" dirty="0" smtClean="0"/>
          </a:p>
        </p:txBody>
      </p:sp>
      <p:sp>
        <p:nvSpPr>
          <p:cNvPr id="18" name="ZoneTexte 17"/>
          <p:cNvSpPr txBox="1"/>
          <p:nvPr/>
        </p:nvSpPr>
        <p:spPr>
          <a:xfrm>
            <a:off x="6550756" y="2890730"/>
            <a:ext cx="936104" cy="2246769"/>
          </a:xfrm>
          <a:prstGeom prst="rect">
            <a:avLst/>
          </a:prstGeom>
          <a:solidFill>
            <a:schemeClr val="accent2">
              <a:lumMod val="20000"/>
              <a:lumOff val="80000"/>
            </a:schemeClr>
          </a:solidFill>
        </p:spPr>
        <p:txBody>
          <a:bodyPr wrap="square" rtlCol="0">
            <a:spAutoFit/>
          </a:bodyPr>
          <a:lstStyle/>
          <a:p>
            <a:pPr algn="ctr"/>
            <a:endParaRPr lang="fr-FR" sz="1400" b="1" dirty="0" smtClean="0"/>
          </a:p>
          <a:p>
            <a:pPr algn="ctr"/>
            <a:endParaRPr lang="fr-FR" sz="1400" b="1" dirty="0"/>
          </a:p>
          <a:p>
            <a:pPr algn="ctr"/>
            <a:endParaRPr lang="fr-FR" sz="1400" b="1" dirty="0"/>
          </a:p>
          <a:p>
            <a:pPr algn="ctr"/>
            <a:r>
              <a:rPr lang="fr-FR" sz="1400" b="1" dirty="0" smtClean="0"/>
              <a:t>Client en cours</a:t>
            </a:r>
          </a:p>
          <a:p>
            <a:pPr algn="ctr"/>
            <a:endParaRPr lang="fr-FR" sz="1400" b="1" dirty="0" smtClean="0"/>
          </a:p>
          <a:p>
            <a:pPr algn="ctr"/>
            <a:endParaRPr lang="fr-FR" sz="700" b="1" dirty="0" smtClean="0"/>
          </a:p>
          <a:p>
            <a:pPr algn="ctr"/>
            <a:endParaRPr lang="fr-FR" sz="700" b="1" dirty="0"/>
          </a:p>
          <a:p>
            <a:pPr algn="ctr"/>
            <a:endParaRPr lang="fr-FR" sz="700" b="1" dirty="0" smtClean="0"/>
          </a:p>
          <a:p>
            <a:pPr algn="ctr"/>
            <a:endParaRPr lang="fr-FR" sz="700" b="1" dirty="0" smtClean="0"/>
          </a:p>
          <a:p>
            <a:pPr algn="ctr"/>
            <a:endParaRPr lang="fr-FR" sz="700" b="1" dirty="0"/>
          </a:p>
          <a:p>
            <a:pPr algn="ctr"/>
            <a:endParaRPr lang="fr-FR" sz="700" b="1" dirty="0" smtClean="0"/>
          </a:p>
          <a:p>
            <a:pPr algn="ctr"/>
            <a:endParaRPr lang="fr-FR" sz="700" b="1" dirty="0"/>
          </a:p>
          <a:p>
            <a:pPr algn="ctr"/>
            <a:endParaRPr lang="fr-FR" sz="700" b="1" dirty="0" smtClean="0"/>
          </a:p>
        </p:txBody>
      </p:sp>
      <p:sp>
        <p:nvSpPr>
          <p:cNvPr id="19" name="ZoneTexte 18"/>
          <p:cNvSpPr txBox="1"/>
          <p:nvPr/>
        </p:nvSpPr>
        <p:spPr>
          <a:xfrm>
            <a:off x="6550756" y="5245975"/>
            <a:ext cx="936104" cy="954107"/>
          </a:xfrm>
          <a:prstGeom prst="rect">
            <a:avLst/>
          </a:prstGeom>
          <a:solidFill>
            <a:schemeClr val="accent6">
              <a:lumMod val="40000"/>
              <a:lumOff val="60000"/>
            </a:schemeClr>
          </a:solidFill>
        </p:spPr>
        <p:txBody>
          <a:bodyPr wrap="square" rtlCol="0">
            <a:spAutoFit/>
          </a:bodyPr>
          <a:lstStyle/>
          <a:p>
            <a:pPr algn="ctr"/>
            <a:endParaRPr lang="fr-FR" sz="1400" b="1" dirty="0" smtClean="0"/>
          </a:p>
          <a:p>
            <a:pPr algn="ctr"/>
            <a:r>
              <a:rPr lang="fr-FR" sz="1400" b="1" dirty="0" smtClean="0"/>
              <a:t>Client traité</a:t>
            </a:r>
            <a:endParaRPr lang="fr-FR" sz="1400" b="1" dirty="0"/>
          </a:p>
          <a:p>
            <a:pPr algn="ctr"/>
            <a:endParaRPr lang="fr-FR" sz="1400" b="1" dirty="0" smtClean="0"/>
          </a:p>
        </p:txBody>
      </p:sp>
      <p:sp>
        <p:nvSpPr>
          <p:cNvPr id="20" name="ZoneTexte 19">
            <a:extLst>
              <a:ext uri="{FF2B5EF4-FFF2-40B4-BE49-F238E27FC236}">
                <a16:creationId xmlns:a16="http://schemas.microsoft.com/office/drawing/2014/main" xmlns="" id="{21AA15F2-92F0-499D-B493-DC54DF3BB5D0}"/>
              </a:ext>
            </a:extLst>
          </p:cNvPr>
          <p:cNvSpPr txBox="1"/>
          <p:nvPr/>
        </p:nvSpPr>
        <p:spPr>
          <a:xfrm>
            <a:off x="2311972" y="1124744"/>
            <a:ext cx="2637182" cy="276999"/>
          </a:xfrm>
          <a:prstGeom prst="rect">
            <a:avLst/>
          </a:prstGeom>
          <a:solidFill>
            <a:schemeClr val="bg2">
              <a:lumMod val="40000"/>
              <a:lumOff val="60000"/>
            </a:schemeClr>
          </a:solidFill>
          <a:ln w="28575">
            <a:solidFill>
              <a:srgbClr val="0070C0"/>
            </a:solidFill>
          </a:ln>
        </p:spPr>
        <p:txBody>
          <a:bodyPr wrap="square" rtlCol="0">
            <a:spAutoFit/>
          </a:bodyPr>
          <a:lstStyle/>
          <a:p>
            <a:pPr algn="ctr"/>
            <a:r>
              <a:rPr lang="fr-FR" sz="1200" b="1" dirty="0" smtClean="0"/>
              <a:t>Mise </a:t>
            </a:r>
            <a:r>
              <a:rPr lang="fr-FR" sz="1200" b="1" dirty="0"/>
              <a:t>à jour centralisée</a:t>
            </a:r>
          </a:p>
        </p:txBody>
      </p:sp>
      <p:sp>
        <p:nvSpPr>
          <p:cNvPr id="21" name="ZoneTexte 20">
            <a:extLst>
              <a:ext uri="{FF2B5EF4-FFF2-40B4-BE49-F238E27FC236}">
                <a16:creationId xmlns:a16="http://schemas.microsoft.com/office/drawing/2014/main" xmlns="" id="{6948CF3A-DB90-4EAA-AD15-4AF6F2F20B53}"/>
              </a:ext>
            </a:extLst>
          </p:cNvPr>
          <p:cNvSpPr txBox="1"/>
          <p:nvPr/>
        </p:nvSpPr>
        <p:spPr>
          <a:xfrm>
            <a:off x="2317283" y="1702272"/>
            <a:ext cx="2637182" cy="276999"/>
          </a:xfrm>
          <a:prstGeom prst="rect">
            <a:avLst/>
          </a:prstGeom>
          <a:solidFill>
            <a:schemeClr val="accent2">
              <a:lumMod val="60000"/>
              <a:lumOff val="40000"/>
            </a:schemeClr>
          </a:solidFill>
          <a:ln w="28575">
            <a:solidFill>
              <a:srgbClr val="0070C0"/>
            </a:solidFill>
          </a:ln>
        </p:spPr>
        <p:txBody>
          <a:bodyPr wrap="square" rtlCol="0">
            <a:spAutoFit/>
          </a:bodyPr>
          <a:lstStyle/>
          <a:p>
            <a:pPr algn="ctr"/>
            <a:r>
              <a:rPr lang="fr-FR" sz="1200" b="1" dirty="0" smtClean="0"/>
              <a:t>Reliquat des opérations à traiter</a:t>
            </a:r>
            <a:endParaRPr lang="fr-FR" sz="1200" b="1" dirty="0"/>
          </a:p>
        </p:txBody>
      </p:sp>
      <p:sp>
        <p:nvSpPr>
          <p:cNvPr id="22" name="ZoneTexte 21">
            <a:extLst>
              <a:ext uri="{FF2B5EF4-FFF2-40B4-BE49-F238E27FC236}">
                <a16:creationId xmlns:a16="http://schemas.microsoft.com/office/drawing/2014/main" xmlns="" id="{F04E8954-EC8E-4952-B69D-7B4EDDE8F851}"/>
              </a:ext>
            </a:extLst>
          </p:cNvPr>
          <p:cNvSpPr txBox="1"/>
          <p:nvPr/>
        </p:nvSpPr>
        <p:spPr>
          <a:xfrm>
            <a:off x="2319587" y="2290480"/>
            <a:ext cx="2637182" cy="276999"/>
          </a:xfrm>
          <a:prstGeom prst="rect">
            <a:avLst/>
          </a:prstGeom>
          <a:solidFill>
            <a:schemeClr val="accent2">
              <a:lumMod val="60000"/>
              <a:lumOff val="40000"/>
            </a:schemeClr>
          </a:solidFill>
          <a:ln>
            <a:solidFill>
              <a:srgbClr val="0070C0"/>
            </a:solidFill>
          </a:ln>
        </p:spPr>
        <p:txBody>
          <a:bodyPr wrap="square" rtlCol="0">
            <a:spAutoFit/>
          </a:bodyPr>
          <a:lstStyle/>
          <a:p>
            <a:pPr algn="ctr"/>
            <a:r>
              <a:rPr lang="fr-FR" sz="1200" b="1" dirty="0"/>
              <a:t>Outil IBAN Conseiller</a:t>
            </a:r>
          </a:p>
        </p:txBody>
      </p:sp>
      <p:sp>
        <p:nvSpPr>
          <p:cNvPr id="23" name="ZoneTexte 22">
            <a:extLst>
              <a:ext uri="{FF2B5EF4-FFF2-40B4-BE49-F238E27FC236}">
                <a16:creationId xmlns:a16="http://schemas.microsoft.com/office/drawing/2014/main" xmlns="" id="{78074CDB-95D9-4DA3-AB69-E2ADCA46196C}"/>
              </a:ext>
            </a:extLst>
          </p:cNvPr>
          <p:cNvSpPr txBox="1"/>
          <p:nvPr/>
        </p:nvSpPr>
        <p:spPr>
          <a:xfrm>
            <a:off x="971600" y="3160198"/>
            <a:ext cx="1245704" cy="276999"/>
          </a:xfrm>
          <a:prstGeom prst="rect">
            <a:avLst/>
          </a:prstGeom>
          <a:noFill/>
          <a:ln>
            <a:solidFill>
              <a:srgbClr val="0070C0"/>
            </a:solidFill>
          </a:ln>
        </p:spPr>
        <p:txBody>
          <a:bodyPr wrap="square" rtlCol="0">
            <a:spAutoFit/>
          </a:bodyPr>
          <a:lstStyle/>
          <a:p>
            <a:pPr algn="ctr"/>
            <a:r>
              <a:rPr lang="fr-FR" sz="1200" i="1" dirty="0"/>
              <a:t>La banque </a:t>
            </a:r>
            <a:r>
              <a:rPr lang="fr-FR" sz="1200" i="1" dirty="0" smtClean="0"/>
              <a:t> </a:t>
            </a:r>
            <a:r>
              <a:rPr lang="fr-FR" sz="1200" i="1" dirty="0"/>
              <a:t>traite</a:t>
            </a:r>
          </a:p>
        </p:txBody>
      </p:sp>
      <p:sp>
        <p:nvSpPr>
          <p:cNvPr id="24" name="ZoneTexte 23">
            <a:extLst>
              <a:ext uri="{FF2B5EF4-FFF2-40B4-BE49-F238E27FC236}">
                <a16:creationId xmlns:a16="http://schemas.microsoft.com/office/drawing/2014/main" xmlns="" id="{DCAB8A27-44FB-4A91-A3C4-FAFA01CAE7AC}"/>
              </a:ext>
            </a:extLst>
          </p:cNvPr>
          <p:cNvSpPr txBox="1"/>
          <p:nvPr/>
        </p:nvSpPr>
        <p:spPr>
          <a:xfrm>
            <a:off x="2800563" y="3160976"/>
            <a:ext cx="1053547" cy="276999"/>
          </a:xfrm>
          <a:prstGeom prst="rect">
            <a:avLst/>
          </a:prstGeom>
          <a:noFill/>
          <a:ln>
            <a:solidFill>
              <a:srgbClr val="0070C0"/>
            </a:solidFill>
          </a:ln>
        </p:spPr>
        <p:txBody>
          <a:bodyPr wrap="square" rtlCol="0">
            <a:spAutoFit/>
          </a:bodyPr>
          <a:lstStyle/>
          <a:p>
            <a:pPr algn="ctr"/>
            <a:r>
              <a:rPr lang="fr-FR" sz="1200" i="1" dirty="0"/>
              <a:t>Le client </a:t>
            </a:r>
            <a:r>
              <a:rPr lang="fr-FR" sz="1200" i="1" dirty="0" smtClean="0"/>
              <a:t>traite</a:t>
            </a:r>
            <a:endParaRPr lang="fr-FR" sz="1200" i="1" dirty="0"/>
          </a:p>
        </p:txBody>
      </p:sp>
      <p:sp>
        <p:nvSpPr>
          <p:cNvPr id="25" name="ZoneTexte 24">
            <a:extLst>
              <a:ext uri="{FF2B5EF4-FFF2-40B4-BE49-F238E27FC236}">
                <a16:creationId xmlns:a16="http://schemas.microsoft.com/office/drawing/2014/main" xmlns="" id="{75808EED-919F-432E-A7EB-E10D2A8EB51A}"/>
              </a:ext>
            </a:extLst>
          </p:cNvPr>
          <p:cNvSpPr txBox="1"/>
          <p:nvPr/>
        </p:nvSpPr>
        <p:spPr>
          <a:xfrm>
            <a:off x="4241976" y="3090948"/>
            <a:ext cx="1341967" cy="430887"/>
          </a:xfrm>
          <a:prstGeom prst="rect">
            <a:avLst/>
          </a:prstGeom>
          <a:noFill/>
          <a:ln>
            <a:solidFill>
              <a:srgbClr val="0070C0"/>
            </a:solidFill>
          </a:ln>
        </p:spPr>
        <p:txBody>
          <a:bodyPr wrap="square" rtlCol="0">
            <a:spAutoFit/>
          </a:bodyPr>
          <a:lstStyle/>
          <a:p>
            <a:pPr algn="ctr"/>
            <a:r>
              <a:rPr lang="fr-FR" sz="1100" i="1" dirty="0" smtClean="0"/>
              <a:t>Le mouvement n’a </a:t>
            </a:r>
            <a:r>
              <a:rPr lang="fr-FR" sz="1100" i="1" dirty="0"/>
              <a:t>pas besoin d’être </a:t>
            </a:r>
            <a:r>
              <a:rPr lang="fr-FR" sz="1100" i="1" dirty="0" smtClean="0"/>
              <a:t>modifié</a:t>
            </a:r>
            <a:endParaRPr lang="fr-FR" sz="1100" i="1" dirty="0"/>
          </a:p>
        </p:txBody>
      </p:sp>
      <p:sp>
        <p:nvSpPr>
          <p:cNvPr id="26" name="ZoneTexte 25">
            <a:extLst>
              <a:ext uri="{FF2B5EF4-FFF2-40B4-BE49-F238E27FC236}">
                <a16:creationId xmlns:a16="http://schemas.microsoft.com/office/drawing/2014/main" xmlns="" id="{44A7FC1E-26C1-4E0D-9B7A-89C2938D6069}"/>
              </a:ext>
            </a:extLst>
          </p:cNvPr>
          <p:cNvSpPr txBox="1"/>
          <p:nvPr/>
        </p:nvSpPr>
        <p:spPr>
          <a:xfrm>
            <a:off x="995988" y="3651346"/>
            <a:ext cx="1184933" cy="461665"/>
          </a:xfrm>
          <a:prstGeom prst="rect">
            <a:avLst/>
          </a:prstGeom>
          <a:noFill/>
          <a:ln w="38100">
            <a:solidFill>
              <a:srgbClr val="0070C0"/>
            </a:solidFill>
          </a:ln>
        </p:spPr>
        <p:txBody>
          <a:bodyPr wrap="square" rtlCol="0">
            <a:spAutoFit/>
          </a:bodyPr>
          <a:lstStyle/>
          <a:p>
            <a:pPr algn="ctr"/>
            <a:r>
              <a:rPr lang="fr-FR" sz="1200" dirty="0"/>
              <a:t>Prise en charge banque</a:t>
            </a:r>
          </a:p>
        </p:txBody>
      </p:sp>
      <p:sp>
        <p:nvSpPr>
          <p:cNvPr id="27" name="ZoneTexte 26">
            <a:extLst>
              <a:ext uri="{FF2B5EF4-FFF2-40B4-BE49-F238E27FC236}">
                <a16:creationId xmlns:a16="http://schemas.microsoft.com/office/drawing/2014/main" xmlns="" id="{3D27FF93-2206-4FA4-BEC2-9FC81E45A41F}"/>
              </a:ext>
            </a:extLst>
          </p:cNvPr>
          <p:cNvSpPr txBox="1"/>
          <p:nvPr/>
        </p:nvSpPr>
        <p:spPr>
          <a:xfrm>
            <a:off x="2819465" y="3671180"/>
            <a:ext cx="1013090" cy="461665"/>
          </a:xfrm>
          <a:prstGeom prst="rect">
            <a:avLst/>
          </a:prstGeom>
          <a:noFill/>
          <a:ln w="38100">
            <a:solidFill>
              <a:srgbClr val="0070C0"/>
            </a:solidFill>
          </a:ln>
        </p:spPr>
        <p:txBody>
          <a:bodyPr wrap="square" rtlCol="0">
            <a:spAutoFit/>
          </a:bodyPr>
          <a:lstStyle/>
          <a:p>
            <a:pPr algn="ctr"/>
            <a:r>
              <a:rPr lang="fr-FR" sz="1200" dirty="0"/>
              <a:t>Prise en charge Client</a:t>
            </a:r>
          </a:p>
        </p:txBody>
      </p:sp>
      <p:sp>
        <p:nvSpPr>
          <p:cNvPr id="28" name="ZoneTexte 27">
            <a:extLst>
              <a:ext uri="{FF2B5EF4-FFF2-40B4-BE49-F238E27FC236}">
                <a16:creationId xmlns:a16="http://schemas.microsoft.com/office/drawing/2014/main" xmlns="" id="{652F85B7-9876-4FAD-83EB-8F50169B480B}"/>
              </a:ext>
            </a:extLst>
          </p:cNvPr>
          <p:cNvSpPr txBox="1"/>
          <p:nvPr/>
        </p:nvSpPr>
        <p:spPr>
          <a:xfrm>
            <a:off x="4445487" y="3767892"/>
            <a:ext cx="985913" cy="276999"/>
          </a:xfrm>
          <a:prstGeom prst="rect">
            <a:avLst/>
          </a:prstGeom>
          <a:solidFill>
            <a:schemeClr val="accent6">
              <a:lumMod val="60000"/>
              <a:lumOff val="40000"/>
            </a:schemeClr>
          </a:solidFill>
          <a:ln w="38100">
            <a:solidFill>
              <a:srgbClr val="0070C0"/>
            </a:solidFill>
          </a:ln>
        </p:spPr>
        <p:txBody>
          <a:bodyPr wrap="square" rtlCol="0">
            <a:spAutoFit/>
          </a:bodyPr>
          <a:lstStyle/>
          <a:p>
            <a:pPr algn="ctr"/>
            <a:r>
              <a:rPr lang="fr-FR" sz="1200" dirty="0"/>
              <a:t>A ignorer</a:t>
            </a:r>
          </a:p>
        </p:txBody>
      </p:sp>
      <p:sp>
        <p:nvSpPr>
          <p:cNvPr id="29" name="ZoneTexte 28">
            <a:extLst>
              <a:ext uri="{FF2B5EF4-FFF2-40B4-BE49-F238E27FC236}">
                <a16:creationId xmlns:a16="http://schemas.microsoft.com/office/drawing/2014/main" xmlns="" id="{95C31FEA-25B5-4BCD-AF65-0E593522511B}"/>
              </a:ext>
            </a:extLst>
          </p:cNvPr>
          <p:cNvSpPr txBox="1"/>
          <p:nvPr/>
        </p:nvSpPr>
        <p:spPr>
          <a:xfrm>
            <a:off x="539552" y="5355279"/>
            <a:ext cx="4559827" cy="276999"/>
          </a:xfrm>
          <a:prstGeom prst="rect">
            <a:avLst/>
          </a:prstGeom>
          <a:noFill/>
          <a:ln>
            <a:solidFill>
              <a:srgbClr val="0070C0"/>
            </a:solidFill>
          </a:ln>
        </p:spPr>
        <p:txBody>
          <a:bodyPr wrap="square" rtlCol="0">
            <a:spAutoFit/>
          </a:bodyPr>
          <a:lstStyle/>
          <a:p>
            <a:pPr algn="ctr"/>
            <a:r>
              <a:rPr lang="fr-FR" sz="1200" b="1" dirty="0"/>
              <a:t>L’opération est passée sur les nouvelles coordonnées bancaires</a:t>
            </a:r>
          </a:p>
        </p:txBody>
      </p:sp>
      <p:sp>
        <p:nvSpPr>
          <p:cNvPr id="30" name="ZoneTexte 29">
            <a:extLst>
              <a:ext uri="{FF2B5EF4-FFF2-40B4-BE49-F238E27FC236}">
                <a16:creationId xmlns:a16="http://schemas.microsoft.com/office/drawing/2014/main" xmlns="" id="{D471D478-9BFD-44B5-A8C2-A032A1DDD9E6}"/>
              </a:ext>
            </a:extLst>
          </p:cNvPr>
          <p:cNvSpPr txBox="1"/>
          <p:nvPr/>
        </p:nvSpPr>
        <p:spPr>
          <a:xfrm>
            <a:off x="1863722" y="5960313"/>
            <a:ext cx="1722781" cy="276999"/>
          </a:xfrm>
          <a:prstGeom prst="rect">
            <a:avLst/>
          </a:prstGeom>
          <a:solidFill>
            <a:schemeClr val="accent6">
              <a:lumMod val="60000"/>
              <a:lumOff val="40000"/>
            </a:schemeClr>
          </a:solidFill>
          <a:ln w="28575">
            <a:solidFill>
              <a:srgbClr val="0070C0"/>
            </a:solidFill>
          </a:ln>
        </p:spPr>
        <p:txBody>
          <a:bodyPr wrap="square" rtlCol="0">
            <a:spAutoFit/>
          </a:bodyPr>
          <a:lstStyle/>
          <a:p>
            <a:pPr algn="ctr"/>
            <a:r>
              <a:rPr lang="fr-FR" sz="1200" b="1" dirty="0"/>
              <a:t>IBAN OK</a:t>
            </a:r>
          </a:p>
        </p:txBody>
      </p:sp>
      <p:sp>
        <p:nvSpPr>
          <p:cNvPr id="34" name="ZoneTexte 33">
            <a:extLst>
              <a:ext uri="{FF2B5EF4-FFF2-40B4-BE49-F238E27FC236}">
                <a16:creationId xmlns:a16="http://schemas.microsoft.com/office/drawing/2014/main" xmlns="" id="{5BA16849-7BF4-4330-9556-7B12F85F4AD0}"/>
              </a:ext>
            </a:extLst>
          </p:cNvPr>
          <p:cNvSpPr txBox="1"/>
          <p:nvPr/>
        </p:nvSpPr>
        <p:spPr>
          <a:xfrm>
            <a:off x="400716" y="1052736"/>
            <a:ext cx="1415917" cy="430887"/>
          </a:xfrm>
          <a:prstGeom prst="rect">
            <a:avLst/>
          </a:prstGeom>
          <a:solidFill>
            <a:schemeClr val="accent2">
              <a:lumMod val="20000"/>
              <a:lumOff val="80000"/>
            </a:schemeClr>
          </a:solidFill>
        </p:spPr>
        <p:txBody>
          <a:bodyPr wrap="square" rtlCol="0">
            <a:spAutoFit/>
          </a:bodyPr>
          <a:lstStyle/>
          <a:p>
            <a:pPr algn="ctr"/>
            <a:r>
              <a:rPr lang="fr-FR" sz="1100" b="1" dirty="0" smtClean="0"/>
              <a:t>Outil Donneurs d’ordre</a:t>
            </a:r>
            <a:endParaRPr lang="fr-FR" sz="1100" b="1" dirty="0"/>
          </a:p>
        </p:txBody>
      </p:sp>
      <p:cxnSp>
        <p:nvCxnSpPr>
          <p:cNvPr id="35" name="Connecteur droit 34">
            <a:extLst>
              <a:ext uri="{FF2B5EF4-FFF2-40B4-BE49-F238E27FC236}">
                <a16:creationId xmlns:a16="http://schemas.microsoft.com/office/drawing/2014/main" xmlns="" id="{3238304D-9F9E-4428-A294-FA438C3EB7DF}"/>
              </a:ext>
            </a:extLst>
          </p:cNvPr>
          <p:cNvCxnSpPr>
            <a:cxnSpLocks/>
            <a:stCxn id="20" idx="1"/>
            <a:endCxn id="34" idx="3"/>
          </p:cNvCxnSpPr>
          <p:nvPr/>
        </p:nvCxnSpPr>
        <p:spPr>
          <a:xfrm flipH="1">
            <a:off x="1816633" y="1263244"/>
            <a:ext cx="495339" cy="4936"/>
          </a:xfrm>
          <a:prstGeom prst="line">
            <a:avLst/>
          </a:prstGeom>
          <a:ln w="25400"/>
        </p:spPr>
        <p:style>
          <a:lnRef idx="1">
            <a:schemeClr val="accent2"/>
          </a:lnRef>
          <a:fillRef idx="0">
            <a:schemeClr val="accent2"/>
          </a:fillRef>
          <a:effectRef idx="0">
            <a:schemeClr val="accent2"/>
          </a:effectRef>
          <a:fontRef idx="minor">
            <a:schemeClr val="tx1"/>
          </a:fontRef>
        </p:style>
      </p:cxnSp>
      <p:cxnSp>
        <p:nvCxnSpPr>
          <p:cNvPr id="37" name="Connecteur droit avec flèche 36"/>
          <p:cNvCxnSpPr>
            <a:endCxn id="23" idx="0"/>
          </p:cNvCxnSpPr>
          <p:nvPr/>
        </p:nvCxnSpPr>
        <p:spPr>
          <a:xfrm flipH="1">
            <a:off x="1594452" y="2544396"/>
            <a:ext cx="1732886" cy="61580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a:endCxn id="24" idx="0"/>
          </p:cNvCxnSpPr>
          <p:nvPr/>
        </p:nvCxnSpPr>
        <p:spPr>
          <a:xfrm>
            <a:off x="3327337" y="2544396"/>
            <a:ext cx="0" cy="61658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a:endCxn id="25" idx="0"/>
          </p:cNvCxnSpPr>
          <p:nvPr/>
        </p:nvCxnSpPr>
        <p:spPr>
          <a:xfrm>
            <a:off x="3307108" y="2544396"/>
            <a:ext cx="1605852" cy="54655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0" name="Connecteur droit avec flèche 39"/>
          <p:cNvCxnSpPr>
            <a:stCxn id="27" idx="2"/>
          </p:cNvCxnSpPr>
          <p:nvPr/>
        </p:nvCxnSpPr>
        <p:spPr>
          <a:xfrm>
            <a:off x="3326010" y="4132845"/>
            <a:ext cx="0" cy="66943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xmlns="" id="{95C31FEA-25B5-4BCD-AF65-0E593522511B}"/>
              </a:ext>
            </a:extLst>
          </p:cNvPr>
          <p:cNvSpPr txBox="1"/>
          <p:nvPr/>
        </p:nvSpPr>
        <p:spPr>
          <a:xfrm>
            <a:off x="995989" y="4781763"/>
            <a:ext cx="3458250" cy="276999"/>
          </a:xfrm>
          <a:prstGeom prst="rect">
            <a:avLst/>
          </a:prstGeom>
          <a:noFill/>
          <a:ln>
            <a:solidFill>
              <a:srgbClr val="0070C0"/>
            </a:solidFill>
          </a:ln>
        </p:spPr>
        <p:txBody>
          <a:bodyPr wrap="square" rtlCol="0">
            <a:spAutoFit/>
          </a:bodyPr>
          <a:lstStyle/>
          <a:p>
            <a:pPr algn="ctr"/>
            <a:r>
              <a:rPr lang="fr-FR" sz="1200" b="1" dirty="0" smtClean="0"/>
              <a:t>Modification par les donneurs d’ordre</a:t>
            </a:r>
            <a:endParaRPr lang="fr-FR" sz="1200" b="1" dirty="0"/>
          </a:p>
        </p:txBody>
      </p:sp>
      <p:cxnSp>
        <p:nvCxnSpPr>
          <p:cNvPr id="43" name="Connecteur en angle 42"/>
          <p:cNvCxnSpPr>
            <a:endCxn id="42" idx="3"/>
          </p:cNvCxnSpPr>
          <p:nvPr/>
        </p:nvCxnSpPr>
        <p:spPr>
          <a:xfrm flipH="1">
            <a:off x="4454239" y="1175847"/>
            <a:ext cx="494915" cy="3744416"/>
          </a:xfrm>
          <a:prstGeom prst="bentConnector3">
            <a:avLst>
              <a:gd name="adj1" fmla="val -207854"/>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nvCxnSpPr>
        <p:spPr>
          <a:xfrm flipV="1">
            <a:off x="311553" y="1593474"/>
            <a:ext cx="7860847" cy="26722"/>
          </a:xfrm>
          <a:prstGeom prst="line">
            <a:avLst/>
          </a:prstGeom>
          <a:ln>
            <a:solidFill>
              <a:srgbClr val="C7DCEB"/>
            </a:solidFill>
            <a:prstDash val="sysDash"/>
          </a:ln>
        </p:spPr>
        <p:style>
          <a:lnRef idx="2">
            <a:schemeClr val="accent5"/>
          </a:lnRef>
          <a:fillRef idx="0">
            <a:schemeClr val="accent5"/>
          </a:fillRef>
          <a:effectRef idx="1">
            <a:schemeClr val="accent5"/>
          </a:effectRef>
          <a:fontRef idx="minor">
            <a:schemeClr val="tx1"/>
          </a:fontRef>
        </p:style>
      </p:cxnSp>
      <p:sp>
        <p:nvSpPr>
          <p:cNvPr id="47" name="ZoneTexte 46">
            <a:extLst>
              <a:ext uri="{FF2B5EF4-FFF2-40B4-BE49-F238E27FC236}">
                <a16:creationId xmlns:a16="http://schemas.microsoft.com/office/drawing/2014/main" xmlns="" id="{95C31FEA-25B5-4BCD-AF65-0E593522511B}"/>
              </a:ext>
            </a:extLst>
          </p:cNvPr>
          <p:cNvSpPr txBox="1"/>
          <p:nvPr/>
        </p:nvSpPr>
        <p:spPr>
          <a:xfrm>
            <a:off x="995695" y="4368816"/>
            <a:ext cx="1172457" cy="246221"/>
          </a:xfrm>
          <a:prstGeom prst="rect">
            <a:avLst/>
          </a:prstGeom>
          <a:noFill/>
          <a:ln>
            <a:solidFill>
              <a:srgbClr val="0070C0"/>
            </a:solidFill>
          </a:ln>
        </p:spPr>
        <p:txBody>
          <a:bodyPr wrap="square" rtlCol="0">
            <a:spAutoFit/>
          </a:bodyPr>
          <a:lstStyle/>
          <a:p>
            <a:pPr algn="ctr"/>
            <a:r>
              <a:rPr lang="fr-FR" sz="1000" dirty="0" smtClean="0"/>
              <a:t>Envoi courrier au DO</a:t>
            </a:r>
            <a:endParaRPr lang="fr-FR" sz="1000" dirty="0"/>
          </a:p>
        </p:txBody>
      </p:sp>
      <p:sp>
        <p:nvSpPr>
          <p:cNvPr id="50" name="Rectangle 49"/>
          <p:cNvSpPr/>
          <p:nvPr/>
        </p:nvSpPr>
        <p:spPr>
          <a:xfrm>
            <a:off x="936104" y="2805239"/>
            <a:ext cx="1375868" cy="1631083"/>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smtClean="0">
                <a:solidFill>
                  <a:schemeClr val="accent1"/>
                </a:solidFill>
              </a:rPr>
              <a:t>A privilégier</a:t>
            </a:r>
            <a:endParaRPr lang="fr-FR" sz="1400" b="1" dirty="0">
              <a:solidFill>
                <a:schemeClr val="accent1"/>
              </a:solidFill>
            </a:endParaRPr>
          </a:p>
        </p:txBody>
      </p:sp>
      <p:sp>
        <p:nvSpPr>
          <p:cNvPr id="2" name="Flèche courbée vers la gauche 1"/>
          <p:cNvSpPr/>
          <p:nvPr/>
        </p:nvSpPr>
        <p:spPr>
          <a:xfrm>
            <a:off x="7740352" y="2095602"/>
            <a:ext cx="792088" cy="1922647"/>
          </a:xfrm>
          <a:prstGeom prst="curvedLeftArrow">
            <a:avLst/>
          </a:prstGeom>
          <a:solidFill>
            <a:schemeClr val="accent2">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9" name="Flèche courbée vers la gauche 48"/>
          <p:cNvSpPr/>
          <p:nvPr/>
        </p:nvSpPr>
        <p:spPr>
          <a:xfrm>
            <a:off x="7971756" y="4170649"/>
            <a:ext cx="792088" cy="1922647"/>
          </a:xfrm>
          <a:prstGeom prst="curvedLeftArrow">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Rectangle à coins arrondis 4"/>
          <p:cNvSpPr/>
          <p:nvPr/>
        </p:nvSpPr>
        <p:spPr>
          <a:xfrm>
            <a:off x="7740352" y="2544396"/>
            <a:ext cx="1238944" cy="972472"/>
          </a:xfrm>
          <a:prstGeom prst="roundRect">
            <a:avLst/>
          </a:prstGeom>
          <a:solidFill>
            <a:schemeClr val="accent2">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accent1"/>
                </a:solidFill>
              </a:rPr>
              <a:t>Si </a:t>
            </a:r>
            <a:r>
              <a:rPr lang="fr-FR" sz="1200" b="1" u="sng" dirty="0" smtClean="0">
                <a:solidFill>
                  <a:schemeClr val="accent1"/>
                </a:solidFill>
                <a:effectLst>
                  <a:outerShdw blurRad="38100" dist="38100" dir="2700000" algn="tl">
                    <a:srgbClr val="000000">
                      <a:alpha val="43137"/>
                    </a:srgbClr>
                  </a:outerShdw>
                </a:effectLst>
              </a:rPr>
              <a:t>TOUS</a:t>
            </a:r>
            <a:r>
              <a:rPr lang="fr-FR" sz="1200" b="1" dirty="0" smtClean="0">
                <a:solidFill>
                  <a:schemeClr val="accent1"/>
                </a:solidFill>
              </a:rPr>
              <a:t> les Virements et Prélèvements pris en charge</a:t>
            </a:r>
            <a:endParaRPr lang="fr-FR" sz="1200" b="1" dirty="0">
              <a:solidFill>
                <a:schemeClr val="accent1"/>
              </a:solidFill>
            </a:endParaRPr>
          </a:p>
        </p:txBody>
      </p:sp>
      <p:sp>
        <p:nvSpPr>
          <p:cNvPr id="51" name="Rectangle à coins arrondis 50"/>
          <p:cNvSpPr/>
          <p:nvPr/>
        </p:nvSpPr>
        <p:spPr>
          <a:xfrm>
            <a:off x="7991872" y="4615867"/>
            <a:ext cx="1152128" cy="972472"/>
          </a:xfrm>
          <a:prstGeom prst="roundRect">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accent1"/>
                </a:solidFill>
              </a:rPr>
              <a:t>Si </a:t>
            </a:r>
            <a:r>
              <a:rPr lang="fr-FR" sz="1200" b="1" u="sng" dirty="0" smtClean="0">
                <a:solidFill>
                  <a:schemeClr val="accent1"/>
                </a:solidFill>
                <a:effectLst>
                  <a:outerShdw blurRad="38100" dist="38100" dir="2700000" algn="tl">
                    <a:srgbClr val="000000">
                      <a:alpha val="43137"/>
                    </a:srgbClr>
                  </a:outerShdw>
                </a:effectLst>
              </a:rPr>
              <a:t>TOUTES</a:t>
            </a:r>
            <a:r>
              <a:rPr lang="fr-FR" sz="1200" b="1" dirty="0" smtClean="0">
                <a:solidFill>
                  <a:schemeClr val="accent1"/>
                </a:solidFill>
              </a:rPr>
              <a:t> </a:t>
            </a:r>
            <a:r>
              <a:rPr lang="fr-FR" sz="1200" b="1" dirty="0">
                <a:solidFill>
                  <a:schemeClr val="accent1"/>
                </a:solidFill>
              </a:rPr>
              <a:t>les </a:t>
            </a:r>
            <a:r>
              <a:rPr lang="fr-FR" sz="1200" b="1" dirty="0" smtClean="0">
                <a:solidFill>
                  <a:schemeClr val="accent1"/>
                </a:solidFill>
              </a:rPr>
              <a:t>opérations sont passées sur nouvel IBAN</a:t>
            </a:r>
            <a:endParaRPr lang="fr-FR" sz="1200" b="1" dirty="0">
              <a:solidFill>
                <a:schemeClr val="accent1"/>
              </a:solidFill>
            </a:endParaRPr>
          </a:p>
        </p:txBody>
      </p:sp>
      <p:sp>
        <p:nvSpPr>
          <p:cNvPr id="55" name="ZoneTexte 54"/>
          <p:cNvSpPr txBox="1"/>
          <p:nvPr/>
        </p:nvSpPr>
        <p:spPr>
          <a:xfrm>
            <a:off x="0" y="3671180"/>
            <a:ext cx="5431400" cy="461665"/>
          </a:xfrm>
          <a:prstGeom prst="rect">
            <a:avLst/>
          </a:prstGeom>
          <a:noFill/>
          <a:ln w="38100">
            <a:solidFill>
              <a:srgbClr val="0070C0"/>
            </a:solidFill>
          </a:ln>
        </p:spPr>
        <p:txBody>
          <a:bodyPr wrap="square" rtlCol="0">
            <a:spAutoFit/>
          </a:bodyPr>
          <a:lstStyle/>
          <a:p>
            <a:r>
              <a:rPr lang="fr-FR" sz="1200" b="1" dirty="0" smtClean="0"/>
              <a:t>Situation</a:t>
            </a:r>
          </a:p>
          <a:p>
            <a:r>
              <a:rPr lang="fr-FR" sz="1200" b="1" dirty="0" smtClean="0"/>
              <a:t>mouvement</a:t>
            </a:r>
          </a:p>
        </p:txBody>
      </p:sp>
      <p:cxnSp>
        <p:nvCxnSpPr>
          <p:cNvPr id="52" name="Connecteur droit avec flèche 51"/>
          <p:cNvCxnSpPr/>
          <p:nvPr/>
        </p:nvCxnSpPr>
        <p:spPr>
          <a:xfrm>
            <a:off x="1619672" y="4159596"/>
            <a:ext cx="0" cy="20550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p:nvPr/>
        </p:nvCxnSpPr>
        <p:spPr>
          <a:xfrm>
            <a:off x="1619672" y="4596773"/>
            <a:ext cx="0" cy="20550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54" name="ZoneTexte 53"/>
          <p:cNvSpPr txBox="1"/>
          <p:nvPr/>
        </p:nvSpPr>
        <p:spPr>
          <a:xfrm>
            <a:off x="6549895" y="993939"/>
            <a:ext cx="936104" cy="261610"/>
          </a:xfrm>
          <a:prstGeom prst="rect">
            <a:avLst/>
          </a:prstGeom>
          <a:noFill/>
          <a:ln w="28575">
            <a:solidFill>
              <a:srgbClr val="0070C0"/>
            </a:solidFill>
          </a:ln>
        </p:spPr>
        <p:txBody>
          <a:bodyPr wrap="square" rtlCol="0">
            <a:spAutoFit/>
          </a:bodyPr>
          <a:lstStyle/>
          <a:p>
            <a:pPr algn="ctr"/>
            <a:endParaRPr lang="fr-FR" sz="1100" b="1" dirty="0" smtClean="0"/>
          </a:p>
        </p:txBody>
      </p:sp>
    </p:spTree>
    <p:extLst>
      <p:ext uri="{BB962C8B-B14F-4D97-AF65-F5344CB8AC3E}">
        <p14:creationId xmlns:p14="http://schemas.microsoft.com/office/powerpoint/2010/main" val="243214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1000"/>
                                        <p:tgtEl>
                                          <p:spTgt spid="46"/>
                                        </p:tgtEl>
                                      </p:cBhvr>
                                    </p:animEffect>
                                    <p:anim calcmode="lin" valueType="num">
                                      <p:cBhvr>
                                        <p:cTn id="30" dur="1000" fill="hold"/>
                                        <p:tgtEl>
                                          <p:spTgt spid="46"/>
                                        </p:tgtEl>
                                        <p:attrNameLst>
                                          <p:attrName>ppt_x</p:attrName>
                                        </p:attrNameLst>
                                      </p:cBhvr>
                                      <p:tavLst>
                                        <p:tav tm="0">
                                          <p:val>
                                            <p:strVal val="#ppt_x"/>
                                          </p:val>
                                        </p:tav>
                                        <p:tav tm="100000">
                                          <p:val>
                                            <p:strVal val="#ppt_x"/>
                                          </p:val>
                                        </p:tav>
                                      </p:tavLst>
                                    </p:anim>
                                    <p:anim calcmode="lin" valueType="num">
                                      <p:cBhvr>
                                        <p:cTn id="31" dur="1000" fill="hold"/>
                                        <p:tgtEl>
                                          <p:spTgt spid="4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1000" fill="hold"/>
                                        <p:tgtEl>
                                          <p:spTgt spid="1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1000"/>
                                        <p:tgtEl>
                                          <p:spTgt spid="8"/>
                                        </p:tgtEl>
                                      </p:cBhvr>
                                    </p:animEffect>
                                    <p:anim calcmode="lin" valueType="num">
                                      <p:cBhvr>
                                        <p:cTn id="62" dur="1000" fill="hold"/>
                                        <p:tgtEl>
                                          <p:spTgt spid="8"/>
                                        </p:tgtEl>
                                        <p:attrNameLst>
                                          <p:attrName>ppt_x</p:attrName>
                                        </p:attrNameLst>
                                      </p:cBhvr>
                                      <p:tavLst>
                                        <p:tav tm="0">
                                          <p:val>
                                            <p:strVal val="#ppt_x"/>
                                          </p:val>
                                        </p:tav>
                                        <p:tav tm="100000">
                                          <p:val>
                                            <p:strVal val="#ppt_x"/>
                                          </p:val>
                                        </p:tav>
                                      </p:tavLst>
                                    </p:anim>
                                    <p:anim calcmode="lin" valueType="num">
                                      <p:cBhvr>
                                        <p:cTn id="63" dur="1000" fill="hold"/>
                                        <p:tgtEl>
                                          <p:spTgt spid="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fade">
                                      <p:cBhvr>
                                        <p:cTn id="74" dur="1000"/>
                                        <p:tgtEl>
                                          <p:spTgt spid="45"/>
                                        </p:tgtEl>
                                      </p:cBhvr>
                                    </p:animEffect>
                                    <p:anim calcmode="lin" valueType="num">
                                      <p:cBhvr>
                                        <p:cTn id="75" dur="1000" fill="hold"/>
                                        <p:tgtEl>
                                          <p:spTgt spid="45"/>
                                        </p:tgtEl>
                                        <p:attrNameLst>
                                          <p:attrName>ppt_x</p:attrName>
                                        </p:attrNameLst>
                                      </p:cBhvr>
                                      <p:tavLst>
                                        <p:tav tm="0">
                                          <p:val>
                                            <p:strVal val="#ppt_x"/>
                                          </p:val>
                                        </p:tav>
                                        <p:tav tm="100000">
                                          <p:val>
                                            <p:strVal val="#ppt_x"/>
                                          </p:val>
                                        </p:tav>
                                      </p:tavLst>
                                    </p:anim>
                                    <p:anim calcmode="lin" valueType="num">
                                      <p:cBhvr>
                                        <p:cTn id="76" dur="1000" fill="hold"/>
                                        <p:tgtEl>
                                          <p:spTgt spid="45"/>
                                        </p:tgtEl>
                                        <p:attrNameLst>
                                          <p:attrName>ppt_y</p:attrName>
                                        </p:attrNameLst>
                                      </p:cBhvr>
                                      <p:tavLst>
                                        <p:tav tm="0">
                                          <p:val>
                                            <p:strVal val="#ppt_y+.1"/>
                                          </p:val>
                                        </p:tav>
                                        <p:tav tm="100000">
                                          <p:val>
                                            <p:strVal val="#ppt_y"/>
                                          </p:val>
                                        </p:tav>
                                      </p:tavLst>
                                    </p:anim>
                                  </p:childTnLst>
                                </p:cTn>
                              </p:par>
                            </p:childTnLst>
                          </p:cTn>
                        </p:par>
                        <p:par>
                          <p:cTn id="77" fill="hold">
                            <p:stCondLst>
                              <p:cond delay="1000"/>
                            </p:stCondLst>
                            <p:childTnLst>
                              <p:par>
                                <p:cTn id="78" presetID="42" presetClass="entr" presetSubtype="0" fill="hold" nodeType="after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fade">
                                      <p:cBhvr>
                                        <p:cTn id="80" dur="1000"/>
                                        <p:tgtEl>
                                          <p:spTgt spid="37"/>
                                        </p:tgtEl>
                                      </p:cBhvr>
                                    </p:animEffect>
                                    <p:anim calcmode="lin" valueType="num">
                                      <p:cBhvr>
                                        <p:cTn id="81" dur="1000" fill="hold"/>
                                        <p:tgtEl>
                                          <p:spTgt spid="37"/>
                                        </p:tgtEl>
                                        <p:attrNameLst>
                                          <p:attrName>ppt_x</p:attrName>
                                        </p:attrNameLst>
                                      </p:cBhvr>
                                      <p:tavLst>
                                        <p:tav tm="0">
                                          <p:val>
                                            <p:strVal val="#ppt_x"/>
                                          </p:val>
                                        </p:tav>
                                        <p:tav tm="100000">
                                          <p:val>
                                            <p:strVal val="#ppt_x"/>
                                          </p:val>
                                        </p:tav>
                                      </p:tavLst>
                                    </p:anim>
                                    <p:anim calcmode="lin" valueType="num">
                                      <p:cBhvr>
                                        <p:cTn id="82" dur="1000" fill="hold"/>
                                        <p:tgtEl>
                                          <p:spTgt spid="3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1000"/>
                                        <p:tgtEl>
                                          <p:spTgt spid="23"/>
                                        </p:tgtEl>
                                      </p:cBhvr>
                                    </p:animEffect>
                                    <p:anim calcmode="lin" valueType="num">
                                      <p:cBhvr>
                                        <p:cTn id="86" dur="1000" fill="hold"/>
                                        <p:tgtEl>
                                          <p:spTgt spid="23"/>
                                        </p:tgtEl>
                                        <p:attrNameLst>
                                          <p:attrName>ppt_x</p:attrName>
                                        </p:attrNameLst>
                                      </p:cBhvr>
                                      <p:tavLst>
                                        <p:tav tm="0">
                                          <p:val>
                                            <p:strVal val="#ppt_x"/>
                                          </p:val>
                                        </p:tav>
                                        <p:tav tm="100000">
                                          <p:val>
                                            <p:strVal val="#ppt_x"/>
                                          </p:val>
                                        </p:tav>
                                      </p:tavLst>
                                    </p:anim>
                                    <p:anim calcmode="lin" valueType="num">
                                      <p:cBhvr>
                                        <p:cTn id="87" dur="1000" fill="hold"/>
                                        <p:tgtEl>
                                          <p:spTgt spid="23"/>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fade">
                                      <p:cBhvr>
                                        <p:cTn id="90" dur="1000"/>
                                        <p:tgtEl>
                                          <p:spTgt spid="11"/>
                                        </p:tgtEl>
                                      </p:cBhvr>
                                    </p:animEffect>
                                    <p:anim calcmode="lin" valueType="num">
                                      <p:cBhvr>
                                        <p:cTn id="91" dur="1000" fill="hold"/>
                                        <p:tgtEl>
                                          <p:spTgt spid="11"/>
                                        </p:tgtEl>
                                        <p:attrNameLst>
                                          <p:attrName>ppt_x</p:attrName>
                                        </p:attrNameLst>
                                      </p:cBhvr>
                                      <p:tavLst>
                                        <p:tav tm="0">
                                          <p:val>
                                            <p:strVal val="#ppt_x"/>
                                          </p:val>
                                        </p:tav>
                                        <p:tav tm="100000">
                                          <p:val>
                                            <p:strVal val="#ppt_x"/>
                                          </p:val>
                                        </p:tav>
                                      </p:tavLst>
                                    </p:anim>
                                    <p:anim calcmode="lin" valueType="num">
                                      <p:cBhvr>
                                        <p:cTn id="92" dur="1000" fill="hold"/>
                                        <p:tgtEl>
                                          <p:spTgt spid="1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fade">
                                      <p:cBhvr>
                                        <p:cTn id="95" dur="1000"/>
                                        <p:tgtEl>
                                          <p:spTgt spid="52"/>
                                        </p:tgtEl>
                                      </p:cBhvr>
                                    </p:animEffect>
                                    <p:anim calcmode="lin" valueType="num">
                                      <p:cBhvr>
                                        <p:cTn id="96" dur="1000" fill="hold"/>
                                        <p:tgtEl>
                                          <p:spTgt spid="52"/>
                                        </p:tgtEl>
                                        <p:attrNameLst>
                                          <p:attrName>ppt_x</p:attrName>
                                        </p:attrNameLst>
                                      </p:cBhvr>
                                      <p:tavLst>
                                        <p:tav tm="0">
                                          <p:val>
                                            <p:strVal val="#ppt_x"/>
                                          </p:val>
                                        </p:tav>
                                        <p:tav tm="100000">
                                          <p:val>
                                            <p:strVal val="#ppt_x"/>
                                          </p:val>
                                        </p:tav>
                                      </p:tavLst>
                                    </p:anim>
                                    <p:anim calcmode="lin" valueType="num">
                                      <p:cBhvr>
                                        <p:cTn id="97" dur="1000" fill="hold"/>
                                        <p:tgtEl>
                                          <p:spTgt spid="5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1000"/>
                                        <p:tgtEl>
                                          <p:spTgt spid="26"/>
                                        </p:tgtEl>
                                      </p:cBhvr>
                                    </p:animEffect>
                                    <p:anim calcmode="lin" valueType="num">
                                      <p:cBhvr>
                                        <p:cTn id="101" dur="1000" fill="hold"/>
                                        <p:tgtEl>
                                          <p:spTgt spid="26"/>
                                        </p:tgtEl>
                                        <p:attrNameLst>
                                          <p:attrName>ppt_x</p:attrName>
                                        </p:attrNameLst>
                                      </p:cBhvr>
                                      <p:tavLst>
                                        <p:tav tm="0">
                                          <p:val>
                                            <p:strVal val="#ppt_x"/>
                                          </p:val>
                                        </p:tav>
                                        <p:tav tm="100000">
                                          <p:val>
                                            <p:strVal val="#ppt_x"/>
                                          </p:val>
                                        </p:tav>
                                      </p:tavLst>
                                    </p:anim>
                                    <p:anim calcmode="lin" valueType="num">
                                      <p:cBhvr>
                                        <p:cTn id="102" dur="1000" fill="hold"/>
                                        <p:tgtEl>
                                          <p:spTgt spid="26"/>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fade">
                                      <p:cBhvr>
                                        <p:cTn id="105" dur="1000"/>
                                        <p:tgtEl>
                                          <p:spTgt spid="47"/>
                                        </p:tgtEl>
                                      </p:cBhvr>
                                    </p:animEffect>
                                    <p:anim calcmode="lin" valueType="num">
                                      <p:cBhvr>
                                        <p:cTn id="106" dur="1000" fill="hold"/>
                                        <p:tgtEl>
                                          <p:spTgt spid="47"/>
                                        </p:tgtEl>
                                        <p:attrNameLst>
                                          <p:attrName>ppt_x</p:attrName>
                                        </p:attrNameLst>
                                      </p:cBhvr>
                                      <p:tavLst>
                                        <p:tav tm="0">
                                          <p:val>
                                            <p:strVal val="#ppt_x"/>
                                          </p:val>
                                        </p:tav>
                                        <p:tav tm="100000">
                                          <p:val>
                                            <p:strVal val="#ppt_x"/>
                                          </p:val>
                                        </p:tav>
                                      </p:tavLst>
                                    </p:anim>
                                    <p:anim calcmode="lin" valueType="num">
                                      <p:cBhvr>
                                        <p:cTn id="107"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fade">
                                      <p:cBhvr>
                                        <p:cTn id="112" dur="1000"/>
                                        <p:tgtEl>
                                          <p:spTgt spid="38"/>
                                        </p:tgtEl>
                                      </p:cBhvr>
                                    </p:animEffect>
                                    <p:anim calcmode="lin" valueType="num">
                                      <p:cBhvr>
                                        <p:cTn id="113" dur="1000" fill="hold"/>
                                        <p:tgtEl>
                                          <p:spTgt spid="38"/>
                                        </p:tgtEl>
                                        <p:attrNameLst>
                                          <p:attrName>ppt_x</p:attrName>
                                        </p:attrNameLst>
                                      </p:cBhvr>
                                      <p:tavLst>
                                        <p:tav tm="0">
                                          <p:val>
                                            <p:strVal val="#ppt_x"/>
                                          </p:val>
                                        </p:tav>
                                        <p:tav tm="100000">
                                          <p:val>
                                            <p:strVal val="#ppt_x"/>
                                          </p:val>
                                        </p:tav>
                                      </p:tavLst>
                                    </p:anim>
                                    <p:anim calcmode="lin" valueType="num">
                                      <p:cBhvr>
                                        <p:cTn id="114" dur="1000" fill="hold"/>
                                        <p:tgtEl>
                                          <p:spTgt spid="38"/>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fade">
                                      <p:cBhvr>
                                        <p:cTn id="117" dur="1000"/>
                                        <p:tgtEl>
                                          <p:spTgt spid="24"/>
                                        </p:tgtEl>
                                      </p:cBhvr>
                                    </p:animEffect>
                                    <p:anim calcmode="lin" valueType="num">
                                      <p:cBhvr>
                                        <p:cTn id="118" dur="1000" fill="hold"/>
                                        <p:tgtEl>
                                          <p:spTgt spid="24"/>
                                        </p:tgtEl>
                                        <p:attrNameLst>
                                          <p:attrName>ppt_x</p:attrName>
                                        </p:attrNameLst>
                                      </p:cBhvr>
                                      <p:tavLst>
                                        <p:tav tm="0">
                                          <p:val>
                                            <p:strVal val="#ppt_x"/>
                                          </p:val>
                                        </p:tav>
                                        <p:tav tm="100000">
                                          <p:val>
                                            <p:strVal val="#ppt_x"/>
                                          </p:val>
                                        </p:tav>
                                      </p:tavLst>
                                    </p:anim>
                                    <p:anim calcmode="lin" valueType="num">
                                      <p:cBhvr>
                                        <p:cTn id="119" dur="1000" fill="hold"/>
                                        <p:tgtEl>
                                          <p:spTgt spid="24"/>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12"/>
                                        </p:tgtEl>
                                        <p:attrNameLst>
                                          <p:attrName>style.visibility</p:attrName>
                                        </p:attrNameLst>
                                      </p:cBhvr>
                                      <p:to>
                                        <p:strVal val="visible"/>
                                      </p:to>
                                    </p:set>
                                    <p:animEffect transition="in" filter="fade">
                                      <p:cBhvr>
                                        <p:cTn id="122" dur="1000"/>
                                        <p:tgtEl>
                                          <p:spTgt spid="12"/>
                                        </p:tgtEl>
                                      </p:cBhvr>
                                    </p:animEffect>
                                    <p:anim calcmode="lin" valueType="num">
                                      <p:cBhvr>
                                        <p:cTn id="123" dur="1000" fill="hold"/>
                                        <p:tgtEl>
                                          <p:spTgt spid="12"/>
                                        </p:tgtEl>
                                        <p:attrNameLst>
                                          <p:attrName>ppt_x</p:attrName>
                                        </p:attrNameLst>
                                      </p:cBhvr>
                                      <p:tavLst>
                                        <p:tav tm="0">
                                          <p:val>
                                            <p:strVal val="#ppt_x"/>
                                          </p:val>
                                        </p:tav>
                                        <p:tav tm="100000">
                                          <p:val>
                                            <p:strVal val="#ppt_x"/>
                                          </p:val>
                                        </p:tav>
                                      </p:tavLst>
                                    </p:anim>
                                    <p:anim calcmode="lin" valueType="num">
                                      <p:cBhvr>
                                        <p:cTn id="124" dur="1000" fill="hold"/>
                                        <p:tgtEl>
                                          <p:spTgt spid="12"/>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fade">
                                      <p:cBhvr>
                                        <p:cTn id="127" dur="1000"/>
                                        <p:tgtEl>
                                          <p:spTgt spid="27"/>
                                        </p:tgtEl>
                                      </p:cBhvr>
                                    </p:animEffect>
                                    <p:anim calcmode="lin" valueType="num">
                                      <p:cBhvr>
                                        <p:cTn id="128" dur="1000" fill="hold"/>
                                        <p:tgtEl>
                                          <p:spTgt spid="27"/>
                                        </p:tgtEl>
                                        <p:attrNameLst>
                                          <p:attrName>ppt_x</p:attrName>
                                        </p:attrNameLst>
                                      </p:cBhvr>
                                      <p:tavLst>
                                        <p:tav tm="0">
                                          <p:val>
                                            <p:strVal val="#ppt_x"/>
                                          </p:val>
                                        </p:tav>
                                        <p:tav tm="100000">
                                          <p:val>
                                            <p:strVal val="#ppt_x"/>
                                          </p:val>
                                        </p:tav>
                                      </p:tavLst>
                                    </p:anim>
                                    <p:anim calcmode="lin" valueType="num">
                                      <p:cBhvr>
                                        <p:cTn id="12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42" presetClass="entr" presetSubtype="0" fill="hold" nodeType="click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fade">
                                      <p:cBhvr>
                                        <p:cTn id="134" dur="1000"/>
                                        <p:tgtEl>
                                          <p:spTgt spid="39"/>
                                        </p:tgtEl>
                                      </p:cBhvr>
                                    </p:animEffect>
                                    <p:anim calcmode="lin" valueType="num">
                                      <p:cBhvr>
                                        <p:cTn id="135" dur="1000" fill="hold"/>
                                        <p:tgtEl>
                                          <p:spTgt spid="39"/>
                                        </p:tgtEl>
                                        <p:attrNameLst>
                                          <p:attrName>ppt_x</p:attrName>
                                        </p:attrNameLst>
                                      </p:cBhvr>
                                      <p:tavLst>
                                        <p:tav tm="0">
                                          <p:val>
                                            <p:strVal val="#ppt_x"/>
                                          </p:val>
                                        </p:tav>
                                        <p:tav tm="100000">
                                          <p:val>
                                            <p:strVal val="#ppt_x"/>
                                          </p:val>
                                        </p:tav>
                                      </p:tavLst>
                                    </p:anim>
                                    <p:anim calcmode="lin" valueType="num">
                                      <p:cBhvr>
                                        <p:cTn id="136" dur="1000" fill="hold"/>
                                        <p:tgtEl>
                                          <p:spTgt spid="39"/>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25"/>
                                        </p:tgtEl>
                                        <p:attrNameLst>
                                          <p:attrName>style.visibility</p:attrName>
                                        </p:attrNameLst>
                                      </p:cBhvr>
                                      <p:to>
                                        <p:strVal val="visible"/>
                                      </p:to>
                                    </p:set>
                                    <p:animEffect transition="in" filter="fade">
                                      <p:cBhvr>
                                        <p:cTn id="139" dur="1000"/>
                                        <p:tgtEl>
                                          <p:spTgt spid="25"/>
                                        </p:tgtEl>
                                      </p:cBhvr>
                                    </p:animEffect>
                                    <p:anim calcmode="lin" valueType="num">
                                      <p:cBhvr>
                                        <p:cTn id="140" dur="1000" fill="hold"/>
                                        <p:tgtEl>
                                          <p:spTgt spid="25"/>
                                        </p:tgtEl>
                                        <p:attrNameLst>
                                          <p:attrName>ppt_x</p:attrName>
                                        </p:attrNameLst>
                                      </p:cBhvr>
                                      <p:tavLst>
                                        <p:tav tm="0">
                                          <p:val>
                                            <p:strVal val="#ppt_x"/>
                                          </p:val>
                                        </p:tav>
                                        <p:tav tm="100000">
                                          <p:val>
                                            <p:strVal val="#ppt_x"/>
                                          </p:val>
                                        </p:tav>
                                      </p:tavLst>
                                    </p:anim>
                                    <p:anim calcmode="lin" valueType="num">
                                      <p:cBhvr>
                                        <p:cTn id="141" dur="1000" fill="hold"/>
                                        <p:tgtEl>
                                          <p:spTgt spid="25"/>
                                        </p:tgtEl>
                                        <p:attrNameLst>
                                          <p:attrName>ppt_y</p:attrName>
                                        </p:attrNameLst>
                                      </p:cBhvr>
                                      <p:tavLst>
                                        <p:tav tm="0">
                                          <p:val>
                                            <p:strVal val="#ppt_y+.1"/>
                                          </p:val>
                                        </p:tav>
                                        <p:tav tm="100000">
                                          <p:val>
                                            <p:strVal val="#ppt_y"/>
                                          </p:val>
                                        </p:tav>
                                      </p:tavLst>
                                    </p:anim>
                                  </p:childTnLst>
                                </p:cTn>
                              </p:par>
                              <p:par>
                                <p:cTn id="142" presetID="42" presetClass="entr" presetSubtype="0" fill="hold" nodeType="withEffect">
                                  <p:stCondLst>
                                    <p:cond delay="0"/>
                                  </p:stCondLst>
                                  <p:childTnLst>
                                    <p:set>
                                      <p:cBhvr>
                                        <p:cTn id="143" dur="1" fill="hold">
                                          <p:stCondLst>
                                            <p:cond delay="0"/>
                                          </p:stCondLst>
                                        </p:cTn>
                                        <p:tgtEl>
                                          <p:spTgt spid="14"/>
                                        </p:tgtEl>
                                        <p:attrNameLst>
                                          <p:attrName>style.visibility</p:attrName>
                                        </p:attrNameLst>
                                      </p:cBhvr>
                                      <p:to>
                                        <p:strVal val="visible"/>
                                      </p:to>
                                    </p:set>
                                    <p:animEffect transition="in" filter="fade">
                                      <p:cBhvr>
                                        <p:cTn id="144" dur="1000"/>
                                        <p:tgtEl>
                                          <p:spTgt spid="14"/>
                                        </p:tgtEl>
                                      </p:cBhvr>
                                    </p:animEffect>
                                    <p:anim calcmode="lin" valueType="num">
                                      <p:cBhvr>
                                        <p:cTn id="145" dur="1000" fill="hold"/>
                                        <p:tgtEl>
                                          <p:spTgt spid="14"/>
                                        </p:tgtEl>
                                        <p:attrNameLst>
                                          <p:attrName>ppt_x</p:attrName>
                                        </p:attrNameLst>
                                      </p:cBhvr>
                                      <p:tavLst>
                                        <p:tav tm="0">
                                          <p:val>
                                            <p:strVal val="#ppt_x"/>
                                          </p:val>
                                        </p:tav>
                                        <p:tav tm="100000">
                                          <p:val>
                                            <p:strVal val="#ppt_x"/>
                                          </p:val>
                                        </p:tav>
                                      </p:tavLst>
                                    </p:anim>
                                    <p:anim calcmode="lin" valueType="num">
                                      <p:cBhvr>
                                        <p:cTn id="146" dur="1000" fill="hold"/>
                                        <p:tgtEl>
                                          <p:spTgt spid="14"/>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28"/>
                                        </p:tgtEl>
                                        <p:attrNameLst>
                                          <p:attrName>style.visibility</p:attrName>
                                        </p:attrNameLst>
                                      </p:cBhvr>
                                      <p:to>
                                        <p:strVal val="visible"/>
                                      </p:to>
                                    </p:set>
                                    <p:animEffect transition="in" filter="fade">
                                      <p:cBhvr>
                                        <p:cTn id="149" dur="1000"/>
                                        <p:tgtEl>
                                          <p:spTgt spid="28"/>
                                        </p:tgtEl>
                                      </p:cBhvr>
                                    </p:animEffect>
                                    <p:anim calcmode="lin" valueType="num">
                                      <p:cBhvr>
                                        <p:cTn id="150" dur="1000" fill="hold"/>
                                        <p:tgtEl>
                                          <p:spTgt spid="28"/>
                                        </p:tgtEl>
                                        <p:attrNameLst>
                                          <p:attrName>ppt_x</p:attrName>
                                        </p:attrNameLst>
                                      </p:cBhvr>
                                      <p:tavLst>
                                        <p:tav tm="0">
                                          <p:val>
                                            <p:strVal val="#ppt_x"/>
                                          </p:val>
                                        </p:tav>
                                        <p:tav tm="100000">
                                          <p:val>
                                            <p:strVal val="#ppt_x"/>
                                          </p:val>
                                        </p:tav>
                                      </p:tavLst>
                                    </p:anim>
                                    <p:anim calcmode="lin" valueType="num">
                                      <p:cBhvr>
                                        <p:cTn id="1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55"/>
                                        </p:tgtEl>
                                        <p:attrNameLst>
                                          <p:attrName>style.visibility</p:attrName>
                                        </p:attrNameLst>
                                      </p:cBhvr>
                                      <p:to>
                                        <p:strVal val="visible"/>
                                      </p:to>
                                    </p:set>
                                    <p:animEffect transition="in" filter="fade">
                                      <p:cBhvr>
                                        <p:cTn id="156" dur="1000"/>
                                        <p:tgtEl>
                                          <p:spTgt spid="55"/>
                                        </p:tgtEl>
                                      </p:cBhvr>
                                    </p:animEffect>
                                    <p:anim calcmode="lin" valueType="num">
                                      <p:cBhvr>
                                        <p:cTn id="157" dur="1000" fill="hold"/>
                                        <p:tgtEl>
                                          <p:spTgt spid="55"/>
                                        </p:tgtEl>
                                        <p:attrNameLst>
                                          <p:attrName>ppt_x</p:attrName>
                                        </p:attrNameLst>
                                      </p:cBhvr>
                                      <p:tavLst>
                                        <p:tav tm="0">
                                          <p:val>
                                            <p:strVal val="#ppt_x"/>
                                          </p:val>
                                        </p:tav>
                                        <p:tav tm="100000">
                                          <p:val>
                                            <p:strVal val="#ppt_x"/>
                                          </p:val>
                                        </p:tav>
                                      </p:tavLst>
                                    </p:anim>
                                    <p:anim calcmode="lin" valueType="num">
                                      <p:cBhvr>
                                        <p:cTn id="158" dur="1000" fill="hold"/>
                                        <p:tgtEl>
                                          <p:spTgt spid="55"/>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54"/>
                                        </p:tgtEl>
                                        <p:attrNameLst>
                                          <p:attrName>style.visibility</p:attrName>
                                        </p:attrNameLst>
                                      </p:cBhvr>
                                      <p:to>
                                        <p:strVal val="visible"/>
                                      </p:to>
                                    </p:set>
                                    <p:animEffect transition="in" filter="fade">
                                      <p:cBhvr>
                                        <p:cTn id="161" dur="1000"/>
                                        <p:tgtEl>
                                          <p:spTgt spid="54"/>
                                        </p:tgtEl>
                                      </p:cBhvr>
                                    </p:animEffect>
                                    <p:anim calcmode="lin" valueType="num">
                                      <p:cBhvr>
                                        <p:cTn id="162" dur="1000" fill="hold"/>
                                        <p:tgtEl>
                                          <p:spTgt spid="54"/>
                                        </p:tgtEl>
                                        <p:attrNameLst>
                                          <p:attrName>ppt_x</p:attrName>
                                        </p:attrNameLst>
                                      </p:cBhvr>
                                      <p:tavLst>
                                        <p:tav tm="0">
                                          <p:val>
                                            <p:strVal val="#ppt_x"/>
                                          </p:val>
                                        </p:tav>
                                        <p:tav tm="100000">
                                          <p:val>
                                            <p:strVal val="#ppt_x"/>
                                          </p:val>
                                        </p:tav>
                                      </p:tavLst>
                                    </p:anim>
                                    <p:anim calcmode="lin" valueType="num">
                                      <p:cBhvr>
                                        <p:cTn id="163" dur="1000" fill="hold"/>
                                        <p:tgtEl>
                                          <p:spTgt spid="54"/>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54"/>
                                        </p:tgtEl>
                                        <p:attrNameLst>
                                          <p:attrName>style.visibility</p:attrName>
                                        </p:attrNameLst>
                                      </p:cBhvr>
                                      <p:to>
                                        <p:strVal val="hidden"/>
                                      </p:to>
                                    </p:set>
                                  </p:subTnLst>
                                </p:cTn>
                              </p:par>
                            </p:childTnLst>
                          </p:cTn>
                        </p:par>
                      </p:childTnLst>
                    </p:cTn>
                  </p:par>
                  <p:par>
                    <p:cTn id="164" fill="hold">
                      <p:stCondLst>
                        <p:cond delay="indefinite"/>
                      </p:stCondLst>
                      <p:childTnLst>
                        <p:par>
                          <p:cTn id="165" fill="hold">
                            <p:stCondLst>
                              <p:cond delay="0"/>
                            </p:stCondLst>
                            <p:childTnLst>
                              <p:par>
                                <p:cTn id="166" presetID="45" presetClass="entr" presetSubtype="0" fill="hold" grpId="0" nodeType="click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2000"/>
                                        <p:tgtEl>
                                          <p:spTgt spid="50"/>
                                        </p:tgtEl>
                                      </p:cBhvr>
                                    </p:animEffect>
                                    <p:anim calcmode="lin" valueType="num">
                                      <p:cBhvr>
                                        <p:cTn id="169" dur="2000" fill="hold"/>
                                        <p:tgtEl>
                                          <p:spTgt spid="50"/>
                                        </p:tgtEl>
                                        <p:attrNameLst>
                                          <p:attrName>ppt_w</p:attrName>
                                        </p:attrNameLst>
                                      </p:cBhvr>
                                      <p:tavLst>
                                        <p:tav tm="0" fmla="#ppt_w*sin(2.5*pi*$)">
                                          <p:val>
                                            <p:fltVal val="0"/>
                                          </p:val>
                                        </p:tav>
                                        <p:tav tm="100000">
                                          <p:val>
                                            <p:fltVal val="1"/>
                                          </p:val>
                                        </p:tav>
                                      </p:tavLst>
                                    </p:anim>
                                    <p:anim calcmode="lin" valueType="num">
                                      <p:cBhvr>
                                        <p:cTn id="170" dur="2000" fill="hold"/>
                                        <p:tgtEl>
                                          <p:spTgt spid="50"/>
                                        </p:tgtEl>
                                        <p:attrNameLst>
                                          <p:attrName>ppt_h</p:attrName>
                                        </p:attrNameLst>
                                      </p:cBhvr>
                                      <p:tavLst>
                                        <p:tav tm="0">
                                          <p:val>
                                            <p:strVal val="#ppt_h"/>
                                          </p:val>
                                        </p:tav>
                                        <p:tav tm="100000">
                                          <p:val>
                                            <p:strVal val="#ppt_h"/>
                                          </p:val>
                                        </p:tav>
                                      </p:tavLst>
                                    </p:anim>
                                  </p:childTnLst>
                                </p:cTn>
                              </p:par>
                            </p:childTnLst>
                          </p:cTn>
                        </p:par>
                        <p:par>
                          <p:cTn id="171" fill="hold">
                            <p:stCondLst>
                              <p:cond delay="2000"/>
                            </p:stCondLst>
                            <p:childTnLst>
                              <p:par>
                                <p:cTn id="172" presetID="42" presetClass="entr" presetSubtype="0" fill="hold" nodeType="afterEffect">
                                  <p:stCondLst>
                                    <p:cond delay="0"/>
                                  </p:stCondLst>
                                  <p:childTnLst>
                                    <p:set>
                                      <p:cBhvr>
                                        <p:cTn id="173" dur="1" fill="hold">
                                          <p:stCondLst>
                                            <p:cond delay="0"/>
                                          </p:stCondLst>
                                        </p:cTn>
                                        <p:tgtEl>
                                          <p:spTgt spid="40"/>
                                        </p:tgtEl>
                                        <p:attrNameLst>
                                          <p:attrName>style.visibility</p:attrName>
                                        </p:attrNameLst>
                                      </p:cBhvr>
                                      <p:to>
                                        <p:strVal val="visible"/>
                                      </p:to>
                                    </p:set>
                                    <p:animEffect transition="in" filter="fade">
                                      <p:cBhvr>
                                        <p:cTn id="174" dur="1000"/>
                                        <p:tgtEl>
                                          <p:spTgt spid="40"/>
                                        </p:tgtEl>
                                      </p:cBhvr>
                                    </p:animEffect>
                                    <p:anim calcmode="lin" valueType="num">
                                      <p:cBhvr>
                                        <p:cTn id="175" dur="1000" fill="hold"/>
                                        <p:tgtEl>
                                          <p:spTgt spid="40"/>
                                        </p:tgtEl>
                                        <p:attrNameLst>
                                          <p:attrName>ppt_x</p:attrName>
                                        </p:attrNameLst>
                                      </p:cBhvr>
                                      <p:tavLst>
                                        <p:tav tm="0">
                                          <p:val>
                                            <p:strVal val="#ppt_x"/>
                                          </p:val>
                                        </p:tav>
                                        <p:tav tm="100000">
                                          <p:val>
                                            <p:strVal val="#ppt_x"/>
                                          </p:val>
                                        </p:tav>
                                      </p:tavLst>
                                    </p:anim>
                                    <p:anim calcmode="lin" valueType="num">
                                      <p:cBhvr>
                                        <p:cTn id="176" dur="1000" fill="hold"/>
                                        <p:tgtEl>
                                          <p:spTgt spid="40"/>
                                        </p:tgtEl>
                                        <p:attrNameLst>
                                          <p:attrName>ppt_y</p:attrName>
                                        </p:attrNameLst>
                                      </p:cBhvr>
                                      <p:tavLst>
                                        <p:tav tm="0">
                                          <p:val>
                                            <p:strVal val="#ppt_y+.1"/>
                                          </p:val>
                                        </p:tav>
                                        <p:tav tm="100000">
                                          <p:val>
                                            <p:strVal val="#ppt_y"/>
                                          </p:val>
                                        </p:tav>
                                      </p:tavLst>
                                    </p:anim>
                                  </p:childTnLst>
                                </p:cTn>
                              </p:par>
                              <p:par>
                                <p:cTn id="177" presetID="42" presetClass="entr" presetSubtype="0" fill="hold" nodeType="withEffect">
                                  <p:stCondLst>
                                    <p:cond delay="0"/>
                                  </p:stCondLst>
                                  <p:childTnLst>
                                    <p:set>
                                      <p:cBhvr>
                                        <p:cTn id="178" dur="1" fill="hold">
                                          <p:stCondLst>
                                            <p:cond delay="0"/>
                                          </p:stCondLst>
                                        </p:cTn>
                                        <p:tgtEl>
                                          <p:spTgt spid="53"/>
                                        </p:tgtEl>
                                        <p:attrNameLst>
                                          <p:attrName>style.visibility</p:attrName>
                                        </p:attrNameLst>
                                      </p:cBhvr>
                                      <p:to>
                                        <p:strVal val="visible"/>
                                      </p:to>
                                    </p:set>
                                    <p:animEffect transition="in" filter="fade">
                                      <p:cBhvr>
                                        <p:cTn id="179" dur="1000"/>
                                        <p:tgtEl>
                                          <p:spTgt spid="53"/>
                                        </p:tgtEl>
                                      </p:cBhvr>
                                    </p:animEffect>
                                    <p:anim calcmode="lin" valueType="num">
                                      <p:cBhvr>
                                        <p:cTn id="180" dur="1000" fill="hold"/>
                                        <p:tgtEl>
                                          <p:spTgt spid="53"/>
                                        </p:tgtEl>
                                        <p:attrNameLst>
                                          <p:attrName>ppt_x</p:attrName>
                                        </p:attrNameLst>
                                      </p:cBhvr>
                                      <p:tavLst>
                                        <p:tav tm="0">
                                          <p:val>
                                            <p:strVal val="#ppt_x"/>
                                          </p:val>
                                        </p:tav>
                                        <p:tav tm="100000">
                                          <p:val>
                                            <p:strVal val="#ppt_x"/>
                                          </p:val>
                                        </p:tav>
                                      </p:tavLst>
                                    </p:anim>
                                    <p:anim calcmode="lin" valueType="num">
                                      <p:cBhvr>
                                        <p:cTn id="181" dur="1000" fill="hold"/>
                                        <p:tgtEl>
                                          <p:spTgt spid="53"/>
                                        </p:tgtEl>
                                        <p:attrNameLst>
                                          <p:attrName>ppt_y</p:attrName>
                                        </p:attrNameLst>
                                      </p:cBhvr>
                                      <p:tavLst>
                                        <p:tav tm="0">
                                          <p:val>
                                            <p:strVal val="#ppt_y+.1"/>
                                          </p:val>
                                        </p:tav>
                                        <p:tav tm="100000">
                                          <p:val>
                                            <p:strVal val="#ppt_y"/>
                                          </p:val>
                                        </p:tav>
                                      </p:tavLst>
                                    </p:anim>
                                  </p:childTnLst>
                                </p:cTn>
                              </p:par>
                            </p:childTnLst>
                          </p:cTn>
                        </p:par>
                        <p:par>
                          <p:cTn id="182" fill="hold">
                            <p:stCondLst>
                              <p:cond delay="3000"/>
                            </p:stCondLst>
                            <p:childTnLst>
                              <p:par>
                                <p:cTn id="183" presetID="42" presetClass="entr" presetSubtype="0" fill="hold" nodeType="afterEffect">
                                  <p:stCondLst>
                                    <p:cond delay="0"/>
                                  </p:stCondLst>
                                  <p:childTnLst>
                                    <p:set>
                                      <p:cBhvr>
                                        <p:cTn id="184" dur="1" fill="hold">
                                          <p:stCondLst>
                                            <p:cond delay="0"/>
                                          </p:stCondLst>
                                        </p:cTn>
                                        <p:tgtEl>
                                          <p:spTgt spid="43"/>
                                        </p:tgtEl>
                                        <p:attrNameLst>
                                          <p:attrName>style.visibility</p:attrName>
                                        </p:attrNameLst>
                                      </p:cBhvr>
                                      <p:to>
                                        <p:strVal val="visible"/>
                                      </p:to>
                                    </p:set>
                                    <p:animEffect transition="in" filter="fade">
                                      <p:cBhvr>
                                        <p:cTn id="185" dur="1000"/>
                                        <p:tgtEl>
                                          <p:spTgt spid="43"/>
                                        </p:tgtEl>
                                      </p:cBhvr>
                                    </p:animEffect>
                                    <p:anim calcmode="lin" valueType="num">
                                      <p:cBhvr>
                                        <p:cTn id="186" dur="1000" fill="hold"/>
                                        <p:tgtEl>
                                          <p:spTgt spid="43"/>
                                        </p:tgtEl>
                                        <p:attrNameLst>
                                          <p:attrName>ppt_x</p:attrName>
                                        </p:attrNameLst>
                                      </p:cBhvr>
                                      <p:tavLst>
                                        <p:tav tm="0">
                                          <p:val>
                                            <p:strVal val="#ppt_x"/>
                                          </p:val>
                                        </p:tav>
                                        <p:tav tm="100000">
                                          <p:val>
                                            <p:strVal val="#ppt_x"/>
                                          </p:val>
                                        </p:tav>
                                      </p:tavLst>
                                    </p:anim>
                                    <p:anim calcmode="lin" valueType="num">
                                      <p:cBhvr>
                                        <p:cTn id="187" dur="1000" fill="hold"/>
                                        <p:tgtEl>
                                          <p:spTgt spid="43"/>
                                        </p:tgtEl>
                                        <p:attrNameLst>
                                          <p:attrName>ppt_y</p:attrName>
                                        </p:attrNameLst>
                                      </p:cBhvr>
                                      <p:tavLst>
                                        <p:tav tm="0">
                                          <p:val>
                                            <p:strVal val="#ppt_y+.1"/>
                                          </p:val>
                                        </p:tav>
                                        <p:tav tm="100000">
                                          <p:val>
                                            <p:strVal val="#ppt_y"/>
                                          </p:val>
                                        </p:tav>
                                      </p:tavLst>
                                    </p:anim>
                                  </p:childTnLst>
                                </p:cTn>
                              </p:par>
                              <p:par>
                                <p:cTn id="188" presetID="42" presetClass="entr" presetSubtype="0" fill="hold" grpId="0" nodeType="withEffect">
                                  <p:stCondLst>
                                    <p:cond delay="0"/>
                                  </p:stCondLst>
                                  <p:childTnLst>
                                    <p:set>
                                      <p:cBhvr>
                                        <p:cTn id="189" dur="1" fill="hold">
                                          <p:stCondLst>
                                            <p:cond delay="0"/>
                                          </p:stCondLst>
                                        </p:cTn>
                                        <p:tgtEl>
                                          <p:spTgt spid="42"/>
                                        </p:tgtEl>
                                        <p:attrNameLst>
                                          <p:attrName>style.visibility</p:attrName>
                                        </p:attrNameLst>
                                      </p:cBhvr>
                                      <p:to>
                                        <p:strVal val="visible"/>
                                      </p:to>
                                    </p:set>
                                    <p:animEffect transition="in" filter="fade">
                                      <p:cBhvr>
                                        <p:cTn id="190" dur="1000"/>
                                        <p:tgtEl>
                                          <p:spTgt spid="42"/>
                                        </p:tgtEl>
                                      </p:cBhvr>
                                    </p:animEffect>
                                    <p:anim calcmode="lin" valueType="num">
                                      <p:cBhvr>
                                        <p:cTn id="191" dur="1000" fill="hold"/>
                                        <p:tgtEl>
                                          <p:spTgt spid="42"/>
                                        </p:tgtEl>
                                        <p:attrNameLst>
                                          <p:attrName>ppt_x</p:attrName>
                                        </p:attrNameLst>
                                      </p:cBhvr>
                                      <p:tavLst>
                                        <p:tav tm="0">
                                          <p:val>
                                            <p:strVal val="#ppt_x"/>
                                          </p:val>
                                        </p:tav>
                                        <p:tav tm="100000">
                                          <p:val>
                                            <p:strVal val="#ppt_x"/>
                                          </p:val>
                                        </p:tav>
                                      </p:tavLst>
                                    </p:anim>
                                    <p:anim calcmode="lin" valueType="num">
                                      <p:cBhvr>
                                        <p:cTn id="19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2" presetClass="entr" presetSubtype="1" fill="hold" grpId="0" nodeType="clickEffect">
                                  <p:stCondLst>
                                    <p:cond delay="0"/>
                                  </p:stCondLst>
                                  <p:childTnLst>
                                    <p:set>
                                      <p:cBhvr>
                                        <p:cTn id="196" dur="1" fill="hold">
                                          <p:stCondLst>
                                            <p:cond delay="0"/>
                                          </p:stCondLst>
                                        </p:cTn>
                                        <p:tgtEl>
                                          <p:spTgt spid="2"/>
                                        </p:tgtEl>
                                        <p:attrNameLst>
                                          <p:attrName>style.visibility</p:attrName>
                                        </p:attrNameLst>
                                      </p:cBhvr>
                                      <p:to>
                                        <p:strVal val="visible"/>
                                      </p:to>
                                    </p:set>
                                    <p:animEffect transition="in" filter="wipe(up)">
                                      <p:cBhvr>
                                        <p:cTn id="197" dur="500"/>
                                        <p:tgtEl>
                                          <p:spTgt spid="2"/>
                                        </p:tgtEl>
                                      </p:cBhvr>
                                    </p:animEffect>
                                  </p:childTnLst>
                                </p:cTn>
                              </p:par>
                              <p:par>
                                <p:cTn id="198" presetID="22" presetClass="entr" presetSubtype="1" fill="hold" grpId="0" nodeType="withEffect">
                                  <p:stCondLst>
                                    <p:cond delay="0"/>
                                  </p:stCondLst>
                                  <p:childTnLst>
                                    <p:set>
                                      <p:cBhvr>
                                        <p:cTn id="199" dur="1" fill="hold">
                                          <p:stCondLst>
                                            <p:cond delay="0"/>
                                          </p:stCondLst>
                                        </p:cTn>
                                        <p:tgtEl>
                                          <p:spTgt spid="5"/>
                                        </p:tgtEl>
                                        <p:attrNameLst>
                                          <p:attrName>style.visibility</p:attrName>
                                        </p:attrNameLst>
                                      </p:cBhvr>
                                      <p:to>
                                        <p:strVal val="visible"/>
                                      </p:to>
                                    </p:set>
                                    <p:animEffect transition="in" filter="wipe(up)">
                                      <p:cBhvr>
                                        <p:cTn id="200" dur="500"/>
                                        <p:tgtEl>
                                          <p:spTgt spid="5"/>
                                        </p:tgtEl>
                                      </p:cBhvr>
                                    </p:animEffect>
                                  </p:childTnLst>
                                </p:cTn>
                              </p:par>
                            </p:childTnLst>
                          </p:cTn>
                        </p:par>
                        <p:par>
                          <p:cTn id="201" fill="hold">
                            <p:stCondLst>
                              <p:cond delay="500"/>
                            </p:stCondLst>
                            <p:childTnLst>
                              <p:par>
                                <p:cTn id="202" presetID="42" presetClass="entr" presetSubtype="0" fill="hold" grpId="0" nodeType="afterEffect">
                                  <p:stCondLst>
                                    <p:cond delay="0"/>
                                  </p:stCondLst>
                                  <p:childTnLst>
                                    <p:set>
                                      <p:cBhvr>
                                        <p:cTn id="203" dur="1" fill="hold">
                                          <p:stCondLst>
                                            <p:cond delay="0"/>
                                          </p:stCondLst>
                                        </p:cTn>
                                        <p:tgtEl>
                                          <p:spTgt spid="18"/>
                                        </p:tgtEl>
                                        <p:attrNameLst>
                                          <p:attrName>style.visibility</p:attrName>
                                        </p:attrNameLst>
                                      </p:cBhvr>
                                      <p:to>
                                        <p:strVal val="visible"/>
                                      </p:to>
                                    </p:set>
                                    <p:animEffect transition="in" filter="fade">
                                      <p:cBhvr>
                                        <p:cTn id="204" dur="1000"/>
                                        <p:tgtEl>
                                          <p:spTgt spid="18"/>
                                        </p:tgtEl>
                                      </p:cBhvr>
                                    </p:animEffect>
                                    <p:anim calcmode="lin" valueType="num">
                                      <p:cBhvr>
                                        <p:cTn id="205" dur="1000" fill="hold"/>
                                        <p:tgtEl>
                                          <p:spTgt spid="18"/>
                                        </p:tgtEl>
                                        <p:attrNameLst>
                                          <p:attrName>ppt_x</p:attrName>
                                        </p:attrNameLst>
                                      </p:cBhvr>
                                      <p:tavLst>
                                        <p:tav tm="0">
                                          <p:val>
                                            <p:strVal val="#ppt_x"/>
                                          </p:val>
                                        </p:tav>
                                        <p:tav tm="100000">
                                          <p:val>
                                            <p:strVal val="#ppt_x"/>
                                          </p:val>
                                        </p:tav>
                                      </p:tavLst>
                                    </p:anim>
                                    <p:anim calcmode="lin" valueType="num">
                                      <p:cBhvr>
                                        <p:cTn id="20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42" presetClass="entr" presetSubtype="0" fill="hold" nodeType="clickEffect">
                                  <p:stCondLst>
                                    <p:cond delay="0"/>
                                  </p:stCondLst>
                                  <p:childTnLst>
                                    <p:set>
                                      <p:cBhvr>
                                        <p:cTn id="210" dur="1" fill="hold">
                                          <p:stCondLst>
                                            <p:cond delay="0"/>
                                          </p:stCondLst>
                                        </p:cTn>
                                        <p:tgtEl>
                                          <p:spTgt spid="44"/>
                                        </p:tgtEl>
                                        <p:attrNameLst>
                                          <p:attrName>style.visibility</p:attrName>
                                        </p:attrNameLst>
                                      </p:cBhvr>
                                      <p:to>
                                        <p:strVal val="visible"/>
                                      </p:to>
                                    </p:set>
                                    <p:animEffect transition="in" filter="fade">
                                      <p:cBhvr>
                                        <p:cTn id="211" dur="1000"/>
                                        <p:tgtEl>
                                          <p:spTgt spid="44"/>
                                        </p:tgtEl>
                                      </p:cBhvr>
                                    </p:animEffect>
                                    <p:anim calcmode="lin" valueType="num">
                                      <p:cBhvr>
                                        <p:cTn id="212" dur="1000" fill="hold"/>
                                        <p:tgtEl>
                                          <p:spTgt spid="44"/>
                                        </p:tgtEl>
                                        <p:attrNameLst>
                                          <p:attrName>ppt_x</p:attrName>
                                        </p:attrNameLst>
                                      </p:cBhvr>
                                      <p:tavLst>
                                        <p:tav tm="0">
                                          <p:val>
                                            <p:strVal val="#ppt_x"/>
                                          </p:val>
                                        </p:tav>
                                        <p:tav tm="100000">
                                          <p:val>
                                            <p:strVal val="#ppt_x"/>
                                          </p:val>
                                        </p:tav>
                                      </p:tavLst>
                                    </p:anim>
                                    <p:anim calcmode="lin" valueType="num">
                                      <p:cBhvr>
                                        <p:cTn id="213" dur="1000" fill="hold"/>
                                        <p:tgtEl>
                                          <p:spTgt spid="44"/>
                                        </p:tgtEl>
                                        <p:attrNameLst>
                                          <p:attrName>ppt_y</p:attrName>
                                        </p:attrNameLst>
                                      </p:cBhvr>
                                      <p:tavLst>
                                        <p:tav tm="0">
                                          <p:val>
                                            <p:strVal val="#ppt_y+.1"/>
                                          </p:val>
                                        </p:tav>
                                        <p:tav tm="100000">
                                          <p:val>
                                            <p:strVal val="#ppt_y"/>
                                          </p:val>
                                        </p:tav>
                                      </p:tavLst>
                                    </p:anim>
                                  </p:childTnLst>
                                </p:cTn>
                              </p:par>
                              <p:par>
                                <p:cTn id="214" presetID="42" presetClass="entr" presetSubtype="0" fill="hold" nodeType="withEffect">
                                  <p:stCondLst>
                                    <p:cond delay="0"/>
                                  </p:stCondLst>
                                  <p:childTnLst>
                                    <p:set>
                                      <p:cBhvr>
                                        <p:cTn id="215" dur="1" fill="hold">
                                          <p:stCondLst>
                                            <p:cond delay="0"/>
                                          </p:stCondLst>
                                        </p:cTn>
                                        <p:tgtEl>
                                          <p:spTgt spid="15"/>
                                        </p:tgtEl>
                                        <p:attrNameLst>
                                          <p:attrName>style.visibility</p:attrName>
                                        </p:attrNameLst>
                                      </p:cBhvr>
                                      <p:to>
                                        <p:strVal val="visible"/>
                                      </p:to>
                                    </p:set>
                                    <p:animEffect transition="in" filter="fade">
                                      <p:cBhvr>
                                        <p:cTn id="216" dur="1000"/>
                                        <p:tgtEl>
                                          <p:spTgt spid="15"/>
                                        </p:tgtEl>
                                      </p:cBhvr>
                                    </p:animEffect>
                                    <p:anim calcmode="lin" valueType="num">
                                      <p:cBhvr>
                                        <p:cTn id="217" dur="1000" fill="hold"/>
                                        <p:tgtEl>
                                          <p:spTgt spid="15"/>
                                        </p:tgtEl>
                                        <p:attrNameLst>
                                          <p:attrName>ppt_x</p:attrName>
                                        </p:attrNameLst>
                                      </p:cBhvr>
                                      <p:tavLst>
                                        <p:tav tm="0">
                                          <p:val>
                                            <p:strVal val="#ppt_x"/>
                                          </p:val>
                                        </p:tav>
                                        <p:tav tm="100000">
                                          <p:val>
                                            <p:strVal val="#ppt_x"/>
                                          </p:val>
                                        </p:tav>
                                      </p:tavLst>
                                    </p:anim>
                                    <p:anim calcmode="lin" valueType="num">
                                      <p:cBhvr>
                                        <p:cTn id="218" dur="1000" fill="hold"/>
                                        <p:tgtEl>
                                          <p:spTgt spid="15"/>
                                        </p:tgtEl>
                                        <p:attrNameLst>
                                          <p:attrName>ppt_y</p:attrName>
                                        </p:attrNameLst>
                                      </p:cBhvr>
                                      <p:tavLst>
                                        <p:tav tm="0">
                                          <p:val>
                                            <p:strVal val="#ppt_y+.1"/>
                                          </p:val>
                                        </p:tav>
                                        <p:tav tm="100000">
                                          <p:val>
                                            <p:strVal val="#ppt_y"/>
                                          </p:val>
                                        </p:tav>
                                      </p:tavLst>
                                    </p:anim>
                                  </p:childTnLst>
                                </p:cTn>
                              </p:par>
                              <p:par>
                                <p:cTn id="219" presetID="42" presetClass="entr" presetSubtype="0" fill="hold" grpId="0" nodeType="withEffect">
                                  <p:stCondLst>
                                    <p:cond delay="0"/>
                                  </p:stCondLst>
                                  <p:childTnLst>
                                    <p:set>
                                      <p:cBhvr>
                                        <p:cTn id="220" dur="1" fill="hold">
                                          <p:stCondLst>
                                            <p:cond delay="0"/>
                                          </p:stCondLst>
                                        </p:cTn>
                                        <p:tgtEl>
                                          <p:spTgt spid="29"/>
                                        </p:tgtEl>
                                        <p:attrNameLst>
                                          <p:attrName>style.visibility</p:attrName>
                                        </p:attrNameLst>
                                      </p:cBhvr>
                                      <p:to>
                                        <p:strVal val="visible"/>
                                      </p:to>
                                    </p:set>
                                    <p:animEffect transition="in" filter="fade">
                                      <p:cBhvr>
                                        <p:cTn id="221" dur="1000"/>
                                        <p:tgtEl>
                                          <p:spTgt spid="29"/>
                                        </p:tgtEl>
                                      </p:cBhvr>
                                    </p:animEffect>
                                    <p:anim calcmode="lin" valueType="num">
                                      <p:cBhvr>
                                        <p:cTn id="222" dur="1000" fill="hold"/>
                                        <p:tgtEl>
                                          <p:spTgt spid="29"/>
                                        </p:tgtEl>
                                        <p:attrNameLst>
                                          <p:attrName>ppt_x</p:attrName>
                                        </p:attrNameLst>
                                      </p:cBhvr>
                                      <p:tavLst>
                                        <p:tav tm="0">
                                          <p:val>
                                            <p:strVal val="#ppt_x"/>
                                          </p:val>
                                        </p:tav>
                                        <p:tav tm="100000">
                                          <p:val>
                                            <p:strVal val="#ppt_x"/>
                                          </p:val>
                                        </p:tav>
                                      </p:tavLst>
                                    </p:anim>
                                    <p:anim calcmode="lin" valueType="num">
                                      <p:cBhvr>
                                        <p:cTn id="223" dur="1000" fill="hold"/>
                                        <p:tgtEl>
                                          <p:spTgt spid="29"/>
                                        </p:tgtEl>
                                        <p:attrNameLst>
                                          <p:attrName>ppt_y</p:attrName>
                                        </p:attrNameLst>
                                      </p:cBhvr>
                                      <p:tavLst>
                                        <p:tav tm="0">
                                          <p:val>
                                            <p:strVal val="#ppt_y+.1"/>
                                          </p:val>
                                        </p:tav>
                                        <p:tav tm="100000">
                                          <p:val>
                                            <p:strVal val="#ppt_y"/>
                                          </p:val>
                                        </p:tav>
                                      </p:tavLst>
                                    </p:anim>
                                  </p:childTnLst>
                                </p:cTn>
                              </p:par>
                              <p:par>
                                <p:cTn id="224" presetID="42" presetClass="entr" presetSubtype="0" fill="hold" grpId="0" nodeType="withEffect">
                                  <p:stCondLst>
                                    <p:cond delay="0"/>
                                  </p:stCondLst>
                                  <p:childTnLst>
                                    <p:set>
                                      <p:cBhvr>
                                        <p:cTn id="225" dur="1" fill="hold">
                                          <p:stCondLst>
                                            <p:cond delay="0"/>
                                          </p:stCondLst>
                                        </p:cTn>
                                        <p:tgtEl>
                                          <p:spTgt spid="30"/>
                                        </p:tgtEl>
                                        <p:attrNameLst>
                                          <p:attrName>style.visibility</p:attrName>
                                        </p:attrNameLst>
                                      </p:cBhvr>
                                      <p:to>
                                        <p:strVal val="visible"/>
                                      </p:to>
                                    </p:set>
                                    <p:animEffect transition="in" filter="fade">
                                      <p:cBhvr>
                                        <p:cTn id="226" dur="1000"/>
                                        <p:tgtEl>
                                          <p:spTgt spid="30"/>
                                        </p:tgtEl>
                                      </p:cBhvr>
                                    </p:animEffect>
                                    <p:anim calcmode="lin" valueType="num">
                                      <p:cBhvr>
                                        <p:cTn id="227" dur="1000" fill="hold"/>
                                        <p:tgtEl>
                                          <p:spTgt spid="30"/>
                                        </p:tgtEl>
                                        <p:attrNameLst>
                                          <p:attrName>ppt_x</p:attrName>
                                        </p:attrNameLst>
                                      </p:cBhvr>
                                      <p:tavLst>
                                        <p:tav tm="0">
                                          <p:val>
                                            <p:strVal val="#ppt_x"/>
                                          </p:val>
                                        </p:tav>
                                        <p:tav tm="100000">
                                          <p:val>
                                            <p:strVal val="#ppt_x"/>
                                          </p:val>
                                        </p:tav>
                                      </p:tavLst>
                                    </p:anim>
                                    <p:anim calcmode="lin" valueType="num">
                                      <p:cBhvr>
                                        <p:cTn id="228" dur="1000" fill="hold"/>
                                        <p:tgtEl>
                                          <p:spTgt spid="30"/>
                                        </p:tgtEl>
                                        <p:attrNameLst>
                                          <p:attrName>ppt_y</p:attrName>
                                        </p:attrNameLst>
                                      </p:cBhvr>
                                      <p:tavLst>
                                        <p:tav tm="0">
                                          <p:val>
                                            <p:strVal val="#ppt_y+.1"/>
                                          </p:val>
                                        </p:tav>
                                        <p:tav tm="100000">
                                          <p:val>
                                            <p:strVal val="#ppt_y"/>
                                          </p:val>
                                        </p:tav>
                                      </p:tavLst>
                                    </p:anim>
                                  </p:childTnLst>
                                </p:cTn>
                              </p:par>
                              <p:par>
                                <p:cTn id="229" presetID="42" presetClass="entr" presetSubtype="0" fill="hold" nodeType="withEffect">
                                  <p:stCondLst>
                                    <p:cond delay="0"/>
                                  </p:stCondLst>
                                  <p:childTnLst>
                                    <p:set>
                                      <p:cBhvr>
                                        <p:cTn id="230" dur="1" fill="hold">
                                          <p:stCondLst>
                                            <p:cond delay="0"/>
                                          </p:stCondLst>
                                        </p:cTn>
                                        <p:tgtEl>
                                          <p:spTgt spid="13"/>
                                        </p:tgtEl>
                                        <p:attrNameLst>
                                          <p:attrName>style.visibility</p:attrName>
                                        </p:attrNameLst>
                                      </p:cBhvr>
                                      <p:to>
                                        <p:strVal val="visible"/>
                                      </p:to>
                                    </p:set>
                                    <p:animEffect transition="in" filter="fade">
                                      <p:cBhvr>
                                        <p:cTn id="231" dur="1000"/>
                                        <p:tgtEl>
                                          <p:spTgt spid="13"/>
                                        </p:tgtEl>
                                      </p:cBhvr>
                                    </p:animEffect>
                                    <p:anim calcmode="lin" valueType="num">
                                      <p:cBhvr>
                                        <p:cTn id="232" dur="1000" fill="hold"/>
                                        <p:tgtEl>
                                          <p:spTgt spid="13"/>
                                        </p:tgtEl>
                                        <p:attrNameLst>
                                          <p:attrName>ppt_x</p:attrName>
                                        </p:attrNameLst>
                                      </p:cBhvr>
                                      <p:tavLst>
                                        <p:tav tm="0">
                                          <p:val>
                                            <p:strVal val="#ppt_x"/>
                                          </p:val>
                                        </p:tav>
                                        <p:tav tm="100000">
                                          <p:val>
                                            <p:strVal val="#ppt_x"/>
                                          </p:val>
                                        </p:tav>
                                      </p:tavLst>
                                    </p:anim>
                                    <p:anim calcmode="lin" valueType="num">
                                      <p:cBhvr>
                                        <p:cTn id="2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4" fill="hold">
                      <p:stCondLst>
                        <p:cond delay="indefinite"/>
                      </p:stCondLst>
                      <p:childTnLst>
                        <p:par>
                          <p:cTn id="235" fill="hold">
                            <p:stCondLst>
                              <p:cond delay="0"/>
                            </p:stCondLst>
                            <p:childTnLst>
                              <p:par>
                                <p:cTn id="236" presetID="22" presetClass="entr" presetSubtype="1" fill="hold" grpId="0" nodeType="clickEffect">
                                  <p:stCondLst>
                                    <p:cond delay="0"/>
                                  </p:stCondLst>
                                  <p:childTnLst>
                                    <p:set>
                                      <p:cBhvr>
                                        <p:cTn id="237" dur="1" fill="hold">
                                          <p:stCondLst>
                                            <p:cond delay="0"/>
                                          </p:stCondLst>
                                        </p:cTn>
                                        <p:tgtEl>
                                          <p:spTgt spid="49"/>
                                        </p:tgtEl>
                                        <p:attrNameLst>
                                          <p:attrName>style.visibility</p:attrName>
                                        </p:attrNameLst>
                                      </p:cBhvr>
                                      <p:to>
                                        <p:strVal val="visible"/>
                                      </p:to>
                                    </p:set>
                                    <p:animEffect transition="in" filter="wipe(up)">
                                      <p:cBhvr>
                                        <p:cTn id="238" dur="500"/>
                                        <p:tgtEl>
                                          <p:spTgt spid="49"/>
                                        </p:tgtEl>
                                      </p:cBhvr>
                                    </p:animEffect>
                                  </p:childTnLst>
                                </p:cTn>
                              </p:par>
                              <p:par>
                                <p:cTn id="239" presetID="22" presetClass="entr" presetSubtype="1" fill="hold" grpId="0" nodeType="withEffect">
                                  <p:stCondLst>
                                    <p:cond delay="0"/>
                                  </p:stCondLst>
                                  <p:childTnLst>
                                    <p:set>
                                      <p:cBhvr>
                                        <p:cTn id="240" dur="1" fill="hold">
                                          <p:stCondLst>
                                            <p:cond delay="0"/>
                                          </p:stCondLst>
                                        </p:cTn>
                                        <p:tgtEl>
                                          <p:spTgt spid="51"/>
                                        </p:tgtEl>
                                        <p:attrNameLst>
                                          <p:attrName>style.visibility</p:attrName>
                                        </p:attrNameLst>
                                      </p:cBhvr>
                                      <p:to>
                                        <p:strVal val="visible"/>
                                      </p:to>
                                    </p:set>
                                    <p:animEffect transition="in" filter="wipe(up)">
                                      <p:cBhvr>
                                        <p:cTn id="241" dur="500"/>
                                        <p:tgtEl>
                                          <p:spTgt spid="51"/>
                                        </p:tgtEl>
                                      </p:cBhvr>
                                    </p:animEffect>
                                  </p:childTnLst>
                                </p:cTn>
                              </p:par>
                            </p:childTnLst>
                          </p:cTn>
                        </p:par>
                        <p:par>
                          <p:cTn id="242" fill="hold">
                            <p:stCondLst>
                              <p:cond delay="500"/>
                            </p:stCondLst>
                            <p:childTnLst>
                              <p:par>
                                <p:cTn id="243" presetID="42" presetClass="entr" presetSubtype="0" fill="hold" grpId="0" nodeType="afterEffect">
                                  <p:stCondLst>
                                    <p:cond delay="0"/>
                                  </p:stCondLst>
                                  <p:childTnLst>
                                    <p:set>
                                      <p:cBhvr>
                                        <p:cTn id="244" dur="1" fill="hold">
                                          <p:stCondLst>
                                            <p:cond delay="0"/>
                                          </p:stCondLst>
                                        </p:cTn>
                                        <p:tgtEl>
                                          <p:spTgt spid="19"/>
                                        </p:tgtEl>
                                        <p:attrNameLst>
                                          <p:attrName>style.visibility</p:attrName>
                                        </p:attrNameLst>
                                      </p:cBhvr>
                                      <p:to>
                                        <p:strVal val="visible"/>
                                      </p:to>
                                    </p:set>
                                    <p:animEffect transition="in" filter="fade">
                                      <p:cBhvr>
                                        <p:cTn id="245" dur="1000"/>
                                        <p:tgtEl>
                                          <p:spTgt spid="19"/>
                                        </p:tgtEl>
                                      </p:cBhvr>
                                    </p:animEffect>
                                    <p:anim calcmode="lin" valueType="num">
                                      <p:cBhvr>
                                        <p:cTn id="246" dur="1000" fill="hold"/>
                                        <p:tgtEl>
                                          <p:spTgt spid="19"/>
                                        </p:tgtEl>
                                        <p:attrNameLst>
                                          <p:attrName>ppt_x</p:attrName>
                                        </p:attrNameLst>
                                      </p:cBhvr>
                                      <p:tavLst>
                                        <p:tav tm="0">
                                          <p:val>
                                            <p:strVal val="#ppt_x"/>
                                          </p:val>
                                        </p:tav>
                                        <p:tav tm="100000">
                                          <p:val>
                                            <p:strVal val="#ppt_x"/>
                                          </p:val>
                                        </p:tav>
                                      </p:tavLst>
                                    </p:anim>
                                    <p:anim calcmode="lin" valueType="num">
                                      <p:cBhvr>
                                        <p:cTn id="2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4" grpId="0" animBg="1"/>
      <p:bldP spid="42" grpId="0" animBg="1"/>
      <p:bldP spid="47" grpId="0" animBg="1"/>
      <p:bldP spid="50" grpId="0" animBg="1"/>
      <p:bldP spid="2" grpId="0" animBg="1"/>
      <p:bldP spid="49" grpId="0" animBg="1"/>
      <p:bldP spid="5" grpId="0" animBg="1"/>
      <p:bldP spid="51" grpId="0" animBg="1"/>
      <p:bldP spid="55" grpId="0" animBg="1"/>
      <p:bldP spid="5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l’outil </a:t>
            </a:r>
            <a:r>
              <a:rPr lang="fr-FR" dirty="0"/>
              <a:t>IBAN Conseiller</a:t>
            </a:r>
          </a:p>
        </p:txBody>
      </p:sp>
      <p:sp>
        <p:nvSpPr>
          <p:cNvPr id="4" name="ZoneTexte 3"/>
          <p:cNvSpPr txBox="1"/>
          <p:nvPr/>
        </p:nvSpPr>
        <p:spPr>
          <a:xfrm>
            <a:off x="1331640" y="774988"/>
            <a:ext cx="6696744" cy="523220"/>
          </a:xfrm>
          <a:prstGeom prst="rect">
            <a:avLst/>
          </a:prstGeom>
          <a:solidFill>
            <a:schemeClr val="accent1"/>
          </a:solidFill>
        </p:spPr>
        <p:txBody>
          <a:bodyPr wrap="square" rtlCol="0" anchor="ctr">
            <a:spAutoFit/>
          </a:bodyPr>
          <a:lstStyle/>
          <a:p>
            <a:pPr algn="ctr"/>
            <a:r>
              <a:rPr lang="fr-FR" sz="1400" b="1" dirty="0" smtClean="0">
                <a:solidFill>
                  <a:prstClr val="white"/>
                </a:solidFill>
              </a:rPr>
              <a:t>Un client se présente et vous interroge sur les modifications IBAN</a:t>
            </a:r>
          </a:p>
          <a:p>
            <a:pPr algn="ctr"/>
            <a:r>
              <a:rPr lang="fr-FR" sz="1400" b="1" dirty="0" smtClean="0">
                <a:solidFill>
                  <a:prstClr val="white"/>
                </a:solidFill>
              </a:rPr>
              <a:t>Aller </a:t>
            </a:r>
            <a:r>
              <a:rPr lang="fr-FR" sz="1400" b="1" dirty="0">
                <a:solidFill>
                  <a:prstClr val="white"/>
                </a:solidFill>
              </a:rPr>
              <a:t>sur l’outil IBAN </a:t>
            </a:r>
            <a:r>
              <a:rPr lang="fr-FR" sz="1400" b="1" i="1" dirty="0">
                <a:solidFill>
                  <a:prstClr val="white"/>
                </a:solidFill>
              </a:rPr>
              <a:t>(Via le PCM ou l’intranet en tapant « IBAN 2018 </a:t>
            </a:r>
            <a:r>
              <a:rPr lang="fr-FR" sz="1400" b="1" i="1" dirty="0" smtClean="0">
                <a:solidFill>
                  <a:prstClr val="white"/>
                </a:solidFill>
              </a:rPr>
              <a:t>»)</a:t>
            </a:r>
            <a:endParaRPr lang="fr-FR" sz="1200" b="1" dirty="0" smtClean="0">
              <a:solidFill>
                <a:prstClr val="white"/>
              </a:solidFill>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0591"/>
          <a:stretch/>
        </p:blipFill>
        <p:spPr bwMode="auto">
          <a:xfrm>
            <a:off x="10391" y="1412776"/>
            <a:ext cx="1489472" cy="4268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llipse 4"/>
          <p:cNvSpPr/>
          <p:nvPr/>
        </p:nvSpPr>
        <p:spPr>
          <a:xfrm>
            <a:off x="179512" y="2780928"/>
            <a:ext cx="1320351" cy="28803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9863" y="1412776"/>
            <a:ext cx="6190456" cy="3876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llipse 5"/>
          <p:cNvSpPr/>
          <p:nvPr/>
        </p:nvSpPr>
        <p:spPr>
          <a:xfrm>
            <a:off x="10391" y="2492896"/>
            <a:ext cx="457153" cy="432048"/>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effectLst>
                  <a:outerShdw blurRad="38100" dist="38100" dir="2700000" algn="tl">
                    <a:srgbClr val="000000">
                      <a:alpha val="43137"/>
                    </a:srgbClr>
                  </a:outerShdw>
                </a:effectLst>
              </a:rPr>
              <a:t>1</a:t>
            </a:r>
            <a:endParaRPr lang="fr-FR" sz="2800" b="1" dirty="0">
              <a:effectLst>
                <a:outerShdw blurRad="38100" dist="38100" dir="2700000" algn="tl">
                  <a:srgbClr val="000000">
                    <a:alpha val="43137"/>
                  </a:srgbClr>
                </a:outerShdw>
              </a:effectLst>
            </a:endParaRPr>
          </a:p>
        </p:txBody>
      </p:sp>
      <p:sp>
        <p:nvSpPr>
          <p:cNvPr id="9" name="Ellipse 8"/>
          <p:cNvSpPr/>
          <p:nvPr/>
        </p:nvSpPr>
        <p:spPr>
          <a:xfrm>
            <a:off x="3059832" y="1556792"/>
            <a:ext cx="457153" cy="432048"/>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effectLst>
                  <a:outerShdw blurRad="38100" dist="38100" dir="2700000" algn="tl">
                    <a:srgbClr val="000000">
                      <a:alpha val="43137"/>
                    </a:srgbClr>
                  </a:outerShdw>
                </a:effectLst>
              </a:rPr>
              <a:t>2</a:t>
            </a:r>
            <a:endParaRPr lang="fr-FR" sz="2800" b="1" dirty="0">
              <a:effectLst>
                <a:outerShdw blurRad="38100" dist="38100" dir="2700000" algn="tl">
                  <a:srgbClr val="000000">
                    <a:alpha val="43137"/>
                  </a:srgbClr>
                </a:outerShdw>
              </a:effectLst>
            </a:endParaRPr>
          </a:p>
        </p:txBody>
      </p:sp>
      <p:sp>
        <p:nvSpPr>
          <p:cNvPr id="7" name="ZoneTexte 6"/>
          <p:cNvSpPr txBox="1"/>
          <p:nvPr/>
        </p:nvSpPr>
        <p:spPr>
          <a:xfrm>
            <a:off x="1177278" y="5852543"/>
            <a:ext cx="6201891" cy="369332"/>
          </a:xfrm>
          <a:prstGeom prst="rect">
            <a:avLst/>
          </a:prstGeom>
          <a:solidFill>
            <a:srgbClr val="0070C0"/>
          </a:solidFill>
        </p:spPr>
        <p:txBody>
          <a:bodyPr wrap="none" rtlCol="0">
            <a:spAutoFit/>
          </a:bodyPr>
          <a:lstStyle/>
          <a:p>
            <a:r>
              <a:rPr lang="fr-FR" b="1" dirty="0" smtClean="0">
                <a:solidFill>
                  <a:schemeClr val="bg1"/>
                </a:solidFill>
                <a:effectLst>
                  <a:outerShdw blurRad="38100" dist="38100" dir="2700000" algn="tl">
                    <a:srgbClr val="000000">
                      <a:alpha val="43137"/>
                    </a:srgbClr>
                  </a:outerShdw>
                </a:effectLst>
              </a:rPr>
              <a:t>Autre chemin : Mon Espace Métier / Expertise / Applications / IBAN</a:t>
            </a:r>
          </a:p>
        </p:txBody>
      </p:sp>
      <p:sp>
        <p:nvSpPr>
          <p:cNvPr id="11" name="Ellipse 10"/>
          <p:cNvSpPr/>
          <p:nvPr/>
        </p:nvSpPr>
        <p:spPr>
          <a:xfrm>
            <a:off x="2481714" y="1556792"/>
            <a:ext cx="567680" cy="417758"/>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3997810" y="1563937"/>
            <a:ext cx="567680" cy="417758"/>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4565490" y="1563937"/>
            <a:ext cx="457153" cy="432048"/>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effectLst>
                  <a:outerShdw blurRad="38100" dist="38100" dir="2700000" algn="tl">
                    <a:srgbClr val="000000">
                      <a:alpha val="43137"/>
                    </a:srgbClr>
                  </a:outerShdw>
                </a:effectLst>
              </a:rPr>
              <a:t>3</a:t>
            </a:r>
            <a:endParaRPr lang="fr-FR" sz="2800" b="1" dirty="0">
              <a:effectLst>
                <a:outerShdw blurRad="38100" dist="38100" dir="2700000" algn="tl">
                  <a:srgbClr val="000000">
                    <a:alpha val="43137"/>
                  </a:srgbClr>
                </a:outerShdw>
              </a:effectLst>
            </a:endParaRPr>
          </a:p>
        </p:txBody>
      </p:sp>
      <p:sp>
        <p:nvSpPr>
          <p:cNvPr id="2" name="Rectangle 1"/>
          <p:cNvSpPr/>
          <p:nvPr/>
        </p:nvSpPr>
        <p:spPr>
          <a:xfrm>
            <a:off x="3288408" y="2204865"/>
            <a:ext cx="5460056" cy="3168352"/>
          </a:xfrm>
          <a:prstGeom prst="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effectLst>
                  <a:outerShdw blurRad="38100" dist="38100" dir="2700000" algn="tl">
                    <a:srgbClr val="000000">
                      <a:alpha val="43137"/>
                    </a:srgbClr>
                  </a:outerShdw>
                </a:effectLst>
              </a:rPr>
              <a:t>Autre accès possible </a:t>
            </a:r>
            <a:r>
              <a:rPr lang="fr-FR" b="1" dirty="0" smtClean="0">
                <a:solidFill>
                  <a:schemeClr val="bg1"/>
                </a:solidFill>
                <a:effectLst>
                  <a:outerShdw blurRad="38100" dist="38100" dir="2700000" algn="tl">
                    <a:srgbClr val="000000">
                      <a:alpha val="43137"/>
                    </a:srgbClr>
                  </a:outerShdw>
                </a:effectLst>
                <a:sym typeface="Wingdings" panose="05000000000000000000" pitchFamily="2" charset="2"/>
              </a:rPr>
              <a:t> depuis le PCM :</a:t>
            </a:r>
          </a:p>
          <a:p>
            <a:pPr algn="ctr"/>
            <a:endParaRPr lang="fr-FR" b="1" dirty="0">
              <a:solidFill>
                <a:schemeClr val="bg1"/>
              </a:solidFill>
              <a:effectLst>
                <a:outerShdw blurRad="38100" dist="38100" dir="2700000" algn="tl">
                  <a:srgbClr val="000000">
                    <a:alpha val="43137"/>
                  </a:srgbClr>
                </a:outerShdw>
              </a:effectLst>
              <a:sym typeface="Wingdings" panose="05000000000000000000" pitchFamily="2" charset="2"/>
            </a:endParaRPr>
          </a:p>
          <a:p>
            <a:pPr algn="ctr"/>
            <a:endParaRPr lang="fr-FR" b="1" dirty="0" smtClean="0">
              <a:solidFill>
                <a:schemeClr val="bg1"/>
              </a:solidFill>
              <a:effectLst>
                <a:outerShdw blurRad="38100" dist="38100" dir="2700000" algn="tl">
                  <a:srgbClr val="000000">
                    <a:alpha val="43137"/>
                  </a:srgbClr>
                </a:outerShdw>
              </a:effectLst>
              <a:sym typeface="Wingdings" panose="05000000000000000000" pitchFamily="2" charset="2"/>
            </a:endParaRPr>
          </a:p>
          <a:p>
            <a:pPr algn="ctr"/>
            <a:endParaRPr lang="fr-FR" b="1" dirty="0">
              <a:solidFill>
                <a:schemeClr val="bg1"/>
              </a:solidFill>
              <a:effectLst>
                <a:outerShdw blurRad="38100" dist="38100" dir="2700000" algn="tl">
                  <a:srgbClr val="000000">
                    <a:alpha val="43137"/>
                  </a:srgbClr>
                </a:outerShdw>
              </a:effectLst>
              <a:sym typeface="Wingdings" panose="05000000000000000000" pitchFamily="2" charset="2"/>
            </a:endParaRPr>
          </a:p>
          <a:p>
            <a:pPr algn="ctr"/>
            <a:endParaRPr lang="fr-FR" b="1" dirty="0" smtClean="0">
              <a:solidFill>
                <a:schemeClr val="bg1"/>
              </a:solidFill>
              <a:effectLst>
                <a:outerShdw blurRad="38100" dist="38100" dir="2700000" algn="tl">
                  <a:srgbClr val="000000">
                    <a:alpha val="43137"/>
                  </a:srgbClr>
                </a:outerShdw>
              </a:effectLst>
              <a:sym typeface="Wingdings" panose="05000000000000000000" pitchFamily="2" charset="2"/>
            </a:endParaRPr>
          </a:p>
          <a:p>
            <a:pPr algn="ctr"/>
            <a:endParaRPr lang="fr-FR" b="1" dirty="0">
              <a:solidFill>
                <a:schemeClr val="bg1"/>
              </a:solidFill>
              <a:effectLst>
                <a:outerShdw blurRad="38100" dist="38100" dir="2700000" algn="tl">
                  <a:srgbClr val="000000">
                    <a:alpha val="43137"/>
                  </a:srgbClr>
                </a:outerShdw>
              </a:effectLst>
              <a:sym typeface="Wingdings" panose="05000000000000000000" pitchFamily="2" charset="2"/>
            </a:endParaRPr>
          </a:p>
          <a:p>
            <a:pPr algn="ctr"/>
            <a:endParaRPr lang="fr-FR" b="1" dirty="0" smtClean="0">
              <a:solidFill>
                <a:schemeClr val="bg1"/>
              </a:solidFill>
              <a:effectLst>
                <a:outerShdw blurRad="38100" dist="38100" dir="2700000" algn="tl">
                  <a:srgbClr val="000000">
                    <a:alpha val="43137"/>
                  </a:srgbClr>
                </a:outerShdw>
              </a:effectLst>
              <a:sym typeface="Wingdings" panose="05000000000000000000" pitchFamily="2" charset="2"/>
            </a:endParaRPr>
          </a:p>
          <a:p>
            <a:pPr algn="ctr"/>
            <a:endParaRPr lang="fr-FR" b="1" dirty="0">
              <a:solidFill>
                <a:schemeClr val="bg1"/>
              </a:solidFill>
              <a:effectLst>
                <a:outerShdw blurRad="38100" dist="38100" dir="2700000" algn="tl">
                  <a:srgbClr val="000000">
                    <a:alpha val="43137"/>
                  </a:srgbClr>
                </a:outerShdw>
              </a:effectLst>
              <a:sym typeface="Wingdings" panose="05000000000000000000" pitchFamily="2" charset="2"/>
            </a:endParaRPr>
          </a:p>
          <a:p>
            <a:pPr algn="ctr"/>
            <a:endParaRPr lang="fr-FR" b="1" dirty="0" smtClean="0">
              <a:solidFill>
                <a:schemeClr val="bg1"/>
              </a:solidFill>
              <a:effectLst>
                <a:outerShdw blurRad="38100" dist="38100" dir="2700000" algn="tl">
                  <a:srgbClr val="000000">
                    <a:alpha val="43137"/>
                  </a:srgbClr>
                </a:outerShdw>
              </a:effectLst>
              <a:sym typeface="Wingdings" panose="05000000000000000000" pitchFamily="2" charset="2"/>
            </a:endParaRPr>
          </a:p>
          <a:p>
            <a:pPr algn="ctr"/>
            <a:endParaRPr lang="fr-FR" b="1" dirty="0">
              <a:solidFill>
                <a:schemeClr val="bg1"/>
              </a:solidFill>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8512" y="2731278"/>
            <a:ext cx="5135434" cy="24979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Ellipse 9"/>
          <p:cNvSpPr/>
          <p:nvPr/>
        </p:nvSpPr>
        <p:spPr>
          <a:xfrm>
            <a:off x="5652120" y="4421548"/>
            <a:ext cx="1440160" cy="432048"/>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8947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l’outil </a:t>
            </a:r>
            <a:r>
              <a:rPr lang="fr-FR" dirty="0"/>
              <a:t>IBAN Conseiller</a:t>
            </a:r>
          </a:p>
        </p:txBody>
      </p:sp>
      <p:sp>
        <p:nvSpPr>
          <p:cNvPr id="4" name="ZoneTexte 3"/>
          <p:cNvSpPr txBox="1"/>
          <p:nvPr/>
        </p:nvSpPr>
        <p:spPr>
          <a:xfrm>
            <a:off x="1331640" y="774988"/>
            <a:ext cx="6696744" cy="523220"/>
          </a:xfrm>
          <a:prstGeom prst="rect">
            <a:avLst/>
          </a:prstGeom>
          <a:solidFill>
            <a:schemeClr val="accent1"/>
          </a:solidFill>
        </p:spPr>
        <p:txBody>
          <a:bodyPr wrap="square" rtlCol="0" anchor="ctr">
            <a:spAutoFit/>
          </a:bodyPr>
          <a:lstStyle/>
          <a:p>
            <a:pPr algn="ctr"/>
            <a:r>
              <a:rPr lang="fr-FR" sz="1400" b="1" dirty="0" smtClean="0">
                <a:solidFill>
                  <a:schemeClr val="bg1"/>
                </a:solidFill>
              </a:rPr>
              <a:t>Un client se présente et vous interroge sur les modifications IBAN</a:t>
            </a:r>
          </a:p>
          <a:p>
            <a:pPr algn="ctr"/>
            <a:r>
              <a:rPr lang="fr-FR" sz="1400" b="1" dirty="0" smtClean="0">
                <a:solidFill>
                  <a:schemeClr val="bg1"/>
                </a:solidFill>
              </a:rPr>
              <a:t>Aller </a:t>
            </a:r>
            <a:r>
              <a:rPr lang="fr-FR" sz="1400" b="1" dirty="0">
                <a:solidFill>
                  <a:schemeClr val="bg1"/>
                </a:solidFill>
              </a:rPr>
              <a:t>sur l’outil IBAN </a:t>
            </a:r>
            <a:r>
              <a:rPr lang="fr-FR" sz="1400" b="1" i="1" dirty="0">
                <a:solidFill>
                  <a:schemeClr val="bg1"/>
                </a:solidFill>
              </a:rPr>
              <a:t>(Via le PCM ou l’intranet en tapant « IBAN 2018 </a:t>
            </a:r>
            <a:r>
              <a:rPr lang="fr-FR" sz="1400" b="1" i="1" dirty="0" smtClean="0">
                <a:solidFill>
                  <a:schemeClr val="bg1"/>
                </a:solidFill>
              </a:rPr>
              <a:t>»)</a:t>
            </a:r>
            <a:endParaRPr lang="fr-FR" sz="1200" b="1" dirty="0" smtClean="0">
              <a:solidFill>
                <a:schemeClr val="bg1"/>
              </a:solidFill>
            </a:endParaRP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916" t="10595" r="38296" b="43056"/>
          <a:stretch/>
        </p:blipFill>
        <p:spPr bwMode="auto">
          <a:xfrm>
            <a:off x="323528" y="1388391"/>
            <a:ext cx="8640000" cy="4109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916" t="63591" r="38296" b="27977"/>
          <a:stretch/>
        </p:blipFill>
        <p:spPr bwMode="auto">
          <a:xfrm>
            <a:off x="323528" y="5561667"/>
            <a:ext cx="8640000" cy="747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llipse 6"/>
          <p:cNvSpPr/>
          <p:nvPr/>
        </p:nvSpPr>
        <p:spPr>
          <a:xfrm>
            <a:off x="1351360" y="3659185"/>
            <a:ext cx="5236864" cy="7059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4211960" y="5522856"/>
            <a:ext cx="3384376" cy="504056"/>
          </a:xfrm>
          <a:prstGeom prst="wedgeRoundRectCallout">
            <a:avLst>
              <a:gd name="adj1" fmla="val -98907"/>
              <a:gd name="adj2" fmla="val -8396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ym typeface="Webdings"/>
              </a:rPr>
              <a:t></a:t>
            </a:r>
            <a:r>
              <a:rPr lang="fr-FR" sz="1600" dirty="0" smtClean="0"/>
              <a:t>A n’utiliser que par les managers</a:t>
            </a:r>
            <a:endParaRPr lang="fr-FR" sz="1600" dirty="0"/>
          </a:p>
        </p:txBody>
      </p:sp>
    </p:spTree>
    <p:extLst>
      <p:ext uri="{BB962C8B-B14F-4D97-AF65-F5344CB8AC3E}">
        <p14:creationId xmlns:p14="http://schemas.microsoft.com/office/powerpoint/2010/main" val="143087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fade">
                                      <p:cBhvr>
                                        <p:cTn id="14" dur="1000"/>
                                        <p:tgtEl>
                                          <p:spTgt spid="6146"/>
                                        </p:tgtEl>
                                      </p:cBhvr>
                                    </p:animEffect>
                                    <p:anim calcmode="lin" valueType="num">
                                      <p:cBhvr>
                                        <p:cTn id="15" dur="1000" fill="hold"/>
                                        <p:tgtEl>
                                          <p:spTgt spid="6146"/>
                                        </p:tgtEl>
                                        <p:attrNameLst>
                                          <p:attrName>ppt_x</p:attrName>
                                        </p:attrNameLst>
                                      </p:cBhvr>
                                      <p:tavLst>
                                        <p:tav tm="0">
                                          <p:val>
                                            <p:strVal val="#ppt_x"/>
                                          </p:val>
                                        </p:tav>
                                        <p:tav tm="100000">
                                          <p:val>
                                            <p:strVal val="#ppt_x"/>
                                          </p:val>
                                        </p:tav>
                                      </p:tavLst>
                                    </p:anim>
                                    <p:anim calcmode="lin" valueType="num">
                                      <p:cBhvr>
                                        <p:cTn id="16" dur="1000" fill="hold"/>
                                        <p:tgtEl>
                                          <p:spTgt spid="6146"/>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7232" t="11957" r="8988" b="8279"/>
          <a:stretch/>
        </p:blipFill>
        <p:spPr bwMode="auto">
          <a:xfrm>
            <a:off x="18999" y="836712"/>
            <a:ext cx="9151951"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3375" y="1988840"/>
            <a:ext cx="548185" cy="432048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p:nvPr>
        </p:nvSpPr>
        <p:spPr/>
        <p:txBody>
          <a:bodyPr/>
          <a:lstStyle/>
          <a:p>
            <a:r>
              <a:rPr lang="fr-FR" dirty="0" smtClean="0"/>
              <a:t>l’outil </a:t>
            </a:r>
            <a:r>
              <a:rPr lang="fr-FR" dirty="0"/>
              <a:t>IBAN Conseiller</a:t>
            </a:r>
          </a:p>
        </p:txBody>
      </p:sp>
      <p:sp>
        <p:nvSpPr>
          <p:cNvPr id="6" name="Ellipse 5"/>
          <p:cNvSpPr/>
          <p:nvPr/>
        </p:nvSpPr>
        <p:spPr>
          <a:xfrm>
            <a:off x="426858" y="1628800"/>
            <a:ext cx="401444"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p:cNvSpPr/>
          <p:nvPr/>
        </p:nvSpPr>
        <p:spPr>
          <a:xfrm>
            <a:off x="539552" y="4149080"/>
            <a:ext cx="401444"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1439348" y="3861048"/>
            <a:ext cx="1692492" cy="504056"/>
          </a:xfrm>
          <a:prstGeom prst="wedgeRoundRectCallout">
            <a:avLst>
              <a:gd name="adj1" fmla="val -98907"/>
              <a:gd name="adj2" fmla="val -8396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Approche globale tous n° de comptes</a:t>
            </a:r>
            <a:endParaRPr lang="fr-FR" sz="1400" dirty="0"/>
          </a:p>
        </p:txBody>
      </p:sp>
      <p:sp>
        <p:nvSpPr>
          <p:cNvPr id="9" name="Rectangle 8"/>
          <p:cNvSpPr/>
          <p:nvPr/>
        </p:nvSpPr>
        <p:spPr>
          <a:xfrm>
            <a:off x="3591767" y="1988840"/>
            <a:ext cx="548185" cy="432048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4594974" y="1628800"/>
            <a:ext cx="3001362" cy="338517"/>
          </a:xfrm>
          <a:prstGeom prst="wedgeRoundRectCallout">
            <a:avLst>
              <a:gd name="adj1" fmla="val -66016"/>
              <a:gd name="adj2" fmla="val 12144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Nb d’opérations sur les 15 derniers mois</a:t>
            </a:r>
            <a:endParaRPr lang="fr-FR" sz="1400" dirty="0"/>
          </a:p>
        </p:txBody>
      </p:sp>
      <p:cxnSp>
        <p:nvCxnSpPr>
          <p:cNvPr id="13" name="Connecteur droit avec flèche 12"/>
          <p:cNvCxnSpPr/>
          <p:nvPr/>
        </p:nvCxnSpPr>
        <p:spPr>
          <a:xfrm flipH="1" flipV="1">
            <a:off x="2285594" y="1340769"/>
            <a:ext cx="3006486" cy="1011814"/>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292080" y="1988840"/>
            <a:ext cx="980233" cy="432048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llipse 1"/>
          <p:cNvSpPr/>
          <p:nvPr/>
        </p:nvSpPr>
        <p:spPr>
          <a:xfrm>
            <a:off x="4139952" y="188640"/>
            <a:ext cx="4176464"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Profondeur d’historique : 15 mois</a:t>
            </a:r>
            <a:endParaRPr lang="fr-FR" dirty="0"/>
          </a:p>
        </p:txBody>
      </p:sp>
    </p:spTree>
    <p:extLst>
      <p:ext uri="{BB962C8B-B14F-4D97-AF65-F5344CB8AC3E}">
        <p14:creationId xmlns:p14="http://schemas.microsoft.com/office/powerpoint/2010/main" val="187028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6" presetClass="entr" presetSubtype="2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6" presetClass="entr" presetSubtype="21"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p:stCondLst>
                              <p:cond delay="0"/>
                            </p:stCondLst>
                            <p:childTnLst>
                              <p:par>
                                <p:cTn id="38" presetID="10" presetClass="entr" presetSubtype="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9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2"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7232" t="11957" r="8988" b="8279"/>
          <a:stretch/>
        </p:blipFill>
        <p:spPr bwMode="auto">
          <a:xfrm>
            <a:off x="18999" y="836712"/>
            <a:ext cx="9151951"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p:cNvPicPr>
            <a:picLocks noChangeAspect="1" noChangeArrowheads="1"/>
          </p:cNvPicPr>
          <p:nvPr/>
        </p:nvPicPr>
        <p:blipFill rotWithShape="1">
          <a:blip r:embed="rId4">
            <a:extLst>
              <a:ext uri="{28A0092B-C50C-407E-A947-70E740481C1C}">
                <a14:useLocalDpi xmlns:a14="http://schemas.microsoft.com/office/drawing/2010/main" val="0"/>
              </a:ext>
            </a:extLst>
          </a:blip>
          <a:srcRect l="7232" t="24638" r="23814" b="19022"/>
          <a:stretch/>
        </p:blipFill>
        <p:spPr bwMode="auto">
          <a:xfrm>
            <a:off x="18998" y="836712"/>
            <a:ext cx="9125001" cy="5616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110919" y="1277144"/>
            <a:ext cx="2236946" cy="152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p:nvPr>
        </p:nvSpPr>
        <p:spPr/>
        <p:txBody>
          <a:bodyPr/>
          <a:lstStyle/>
          <a:p>
            <a:r>
              <a:rPr lang="fr-FR" dirty="0" smtClean="0"/>
              <a:t>traitement </a:t>
            </a:r>
            <a:r>
              <a:rPr lang="fr-FR" dirty="0"/>
              <a:t>IBAN </a:t>
            </a:r>
            <a:r>
              <a:rPr lang="fr-FR" dirty="0" smtClean="0"/>
              <a:t>Conseiller : </a:t>
            </a:r>
            <a:r>
              <a:rPr lang="fr-FR" dirty="0" smtClean="0">
                <a:solidFill>
                  <a:schemeClr val="tx1"/>
                </a:solidFill>
              </a:rPr>
              <a:t>commencer par filtrer sur les mouvements « à déterminer »</a:t>
            </a:r>
            <a:endParaRPr lang="fr-FR" dirty="0">
              <a:solidFill>
                <a:schemeClr val="tx1"/>
              </a:solidFill>
            </a:endParaRPr>
          </a:p>
        </p:txBody>
      </p:sp>
      <p:pic>
        <p:nvPicPr>
          <p:cNvPr id="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7534" t="38864" r="65243" b="37192"/>
          <a:stretch/>
        </p:blipFill>
        <p:spPr bwMode="auto">
          <a:xfrm>
            <a:off x="106940" y="720467"/>
            <a:ext cx="2240925" cy="1751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Ellipse 9"/>
          <p:cNvSpPr/>
          <p:nvPr/>
        </p:nvSpPr>
        <p:spPr>
          <a:xfrm>
            <a:off x="714172" y="2492896"/>
            <a:ext cx="401444"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930196" y="4509120"/>
            <a:ext cx="401444"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2555776" y="3356992"/>
            <a:ext cx="401444"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2555776" y="5373215"/>
            <a:ext cx="401444" cy="10801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à coins arrondis 1"/>
          <p:cNvSpPr/>
          <p:nvPr/>
        </p:nvSpPr>
        <p:spPr>
          <a:xfrm>
            <a:off x="3347864" y="3861048"/>
            <a:ext cx="1368152" cy="324036"/>
          </a:xfrm>
          <a:prstGeom prst="wedgeRoundRectCallout">
            <a:avLst>
              <a:gd name="adj1" fmla="val -81146"/>
              <a:gd name="adj2" fmla="val -1262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12 virements</a:t>
            </a:r>
            <a:endParaRPr lang="fr-FR" sz="1400" dirty="0"/>
          </a:p>
        </p:txBody>
      </p:sp>
      <p:sp>
        <p:nvSpPr>
          <p:cNvPr id="20" name="Rectangle à coins arrondis 19"/>
          <p:cNvSpPr/>
          <p:nvPr/>
        </p:nvSpPr>
        <p:spPr>
          <a:xfrm>
            <a:off x="3381804" y="4393289"/>
            <a:ext cx="5510676" cy="324036"/>
          </a:xfrm>
          <a:prstGeom prst="wedgeRoundRectCallout">
            <a:avLst>
              <a:gd name="adj1" fmla="val -59769"/>
              <a:gd name="adj2" fmla="val 5198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1 prélèvement </a:t>
            </a:r>
            <a:r>
              <a:rPr lang="fr-FR" sz="1400" dirty="0" smtClean="0">
                <a:sym typeface="Wingdings" panose="05000000000000000000" pitchFamily="2" charset="2"/>
              </a:rPr>
              <a:t> s’assurer  avec le client, qu’il est toujours actif </a:t>
            </a:r>
            <a:endParaRPr lang="fr-FR" sz="1400" dirty="0"/>
          </a:p>
        </p:txBody>
      </p:sp>
      <p:sp>
        <p:nvSpPr>
          <p:cNvPr id="21" name="Ellipse 20"/>
          <p:cNvSpPr/>
          <p:nvPr/>
        </p:nvSpPr>
        <p:spPr>
          <a:xfrm>
            <a:off x="4698146" y="3350818"/>
            <a:ext cx="1169998"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4698146" y="5373214"/>
            <a:ext cx="1169998" cy="10801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5591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ircle(in)">
                                      <p:cBhvr>
                                        <p:cTn id="11" dur="20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circle(in)">
                                      <p:cBhvr>
                                        <p:cTn id="16" dur="500"/>
                                        <p:tgtEl>
                                          <p:spTgt spid="15"/>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par>
                                <p:cTn id="46" presetID="16" presetClass="entr" presetSubtype="21" fill="hold" grpId="0"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barn(inVertical)">
                                      <p:cBhvr>
                                        <p:cTn id="48" dur="500"/>
                                        <p:tgtEl>
                                          <p:spTgt spid="2"/>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16" presetClass="entr" presetSubtype="21"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barn(inVertical)">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2" grpId="0" animBg="1"/>
      <p:bldP spid="16" grpId="0" animBg="1"/>
      <p:bldP spid="17" grpId="0" animBg="1"/>
      <p:bldP spid="2" grpId="0" animBg="1"/>
      <p:bldP spid="20"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7232" t="24638" r="23814" b="19022"/>
          <a:stretch/>
        </p:blipFill>
        <p:spPr bwMode="auto">
          <a:xfrm>
            <a:off x="18998" y="836712"/>
            <a:ext cx="9125001" cy="5616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re 2"/>
          <p:cNvSpPr>
            <a:spLocks noGrp="1"/>
          </p:cNvSpPr>
          <p:nvPr>
            <p:ph type="title"/>
          </p:nvPr>
        </p:nvSpPr>
        <p:spPr/>
        <p:txBody>
          <a:bodyPr/>
          <a:lstStyle/>
          <a:p>
            <a:r>
              <a:rPr lang="fr-FR" dirty="0" smtClean="0"/>
              <a:t>traitement </a:t>
            </a:r>
            <a:r>
              <a:rPr lang="fr-FR" dirty="0"/>
              <a:t>IBAN </a:t>
            </a:r>
            <a:r>
              <a:rPr lang="fr-FR" dirty="0" smtClean="0"/>
              <a:t>Conseiller : </a:t>
            </a:r>
            <a:r>
              <a:rPr lang="fr-FR" dirty="0" smtClean="0">
                <a:solidFill>
                  <a:schemeClr val="tx1"/>
                </a:solidFill>
              </a:rPr>
              <a:t>évacuer ensuite*, avec votre client, les mouvements « à ignorer »</a:t>
            </a:r>
            <a:endParaRPr lang="fr-FR" dirty="0">
              <a:solidFill>
                <a:schemeClr val="tx1"/>
              </a:solidFill>
            </a:endParaRPr>
          </a:p>
        </p:txBody>
      </p:sp>
      <p:cxnSp>
        <p:nvCxnSpPr>
          <p:cNvPr id="11" name="Connecteur droit avec flèche 10"/>
          <p:cNvCxnSpPr/>
          <p:nvPr/>
        </p:nvCxnSpPr>
        <p:spPr>
          <a:xfrm>
            <a:off x="7308304" y="2060848"/>
            <a:ext cx="1152128" cy="41764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ZoneTexte 12"/>
          <p:cNvSpPr txBox="1"/>
          <p:nvPr/>
        </p:nvSpPr>
        <p:spPr>
          <a:xfrm>
            <a:off x="5283145" y="499909"/>
            <a:ext cx="3807453" cy="253916"/>
          </a:xfrm>
          <a:prstGeom prst="rect">
            <a:avLst/>
          </a:prstGeom>
          <a:noFill/>
        </p:spPr>
        <p:txBody>
          <a:bodyPr wrap="none" rtlCol="0">
            <a:spAutoFit/>
          </a:bodyPr>
          <a:lstStyle/>
          <a:p>
            <a:r>
              <a:rPr lang="fr-FR" sz="1050" i="1" dirty="0" smtClean="0"/>
              <a:t>* après avoir filtré sur les mouvements « à déterminer » (</a:t>
            </a:r>
            <a:r>
              <a:rPr lang="fr-FR" sz="1050" i="1" dirty="0" err="1" smtClean="0"/>
              <a:t>cf</a:t>
            </a:r>
            <a:r>
              <a:rPr lang="fr-FR" sz="1050" i="1" dirty="0" smtClean="0"/>
              <a:t> dia précédente)</a:t>
            </a:r>
          </a:p>
        </p:txBody>
      </p:sp>
      <p:sp>
        <p:nvSpPr>
          <p:cNvPr id="16" name="Rectangle 15"/>
          <p:cNvSpPr/>
          <p:nvPr/>
        </p:nvSpPr>
        <p:spPr>
          <a:xfrm>
            <a:off x="110919" y="1277144"/>
            <a:ext cx="2236946" cy="152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7534" t="38864" r="65243" b="37192"/>
          <a:stretch/>
        </p:blipFill>
        <p:spPr bwMode="auto">
          <a:xfrm>
            <a:off x="106940" y="720467"/>
            <a:ext cx="2240925" cy="1751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Ellipse 18"/>
          <p:cNvSpPr/>
          <p:nvPr/>
        </p:nvSpPr>
        <p:spPr>
          <a:xfrm>
            <a:off x="930196" y="4509120"/>
            <a:ext cx="401444"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2555776" y="5373215"/>
            <a:ext cx="401444" cy="10801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à coins arrondis 22"/>
          <p:cNvSpPr/>
          <p:nvPr/>
        </p:nvSpPr>
        <p:spPr>
          <a:xfrm>
            <a:off x="3381804" y="4393289"/>
            <a:ext cx="5510676" cy="324036"/>
          </a:xfrm>
          <a:prstGeom prst="wedgeRoundRectCallout">
            <a:avLst>
              <a:gd name="adj1" fmla="val -59581"/>
              <a:gd name="adj2" fmla="val 51663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1 prélèvement </a:t>
            </a:r>
            <a:r>
              <a:rPr lang="fr-FR" sz="1400" dirty="0" smtClean="0">
                <a:sym typeface="Wingdings" panose="05000000000000000000" pitchFamily="2" charset="2"/>
              </a:rPr>
              <a:t> s’assurer  avec le client, qu’il est toujours actif </a:t>
            </a:r>
            <a:endParaRPr lang="fr-FR" sz="1400" dirty="0"/>
          </a:p>
        </p:txBody>
      </p:sp>
      <p:sp>
        <p:nvSpPr>
          <p:cNvPr id="24" name="Ellipse 23"/>
          <p:cNvSpPr/>
          <p:nvPr/>
        </p:nvSpPr>
        <p:spPr>
          <a:xfrm>
            <a:off x="4698146" y="3350818"/>
            <a:ext cx="1169998"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p:cNvSpPr/>
          <p:nvPr/>
        </p:nvSpPr>
        <p:spPr>
          <a:xfrm>
            <a:off x="4698146" y="5373214"/>
            <a:ext cx="1169998" cy="10801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4771632" y="825833"/>
            <a:ext cx="4264864" cy="1235015"/>
          </a:xfrm>
          <a:prstGeom prst="wedgeRoundRectCallout">
            <a:avLst>
              <a:gd name="adj1" fmla="val -21702"/>
              <a:gd name="adj2" fmla="val 4833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prstClr val="white"/>
                </a:solidFill>
              </a:rPr>
              <a:t>Pour cela, parcourir la liste des mouvements « à </a:t>
            </a:r>
            <a:r>
              <a:rPr lang="fr-FR" sz="1400" dirty="0" smtClean="0">
                <a:solidFill>
                  <a:prstClr val="white"/>
                </a:solidFill>
              </a:rPr>
              <a:t>déterminer</a:t>
            </a:r>
            <a:r>
              <a:rPr lang="fr-FR" sz="1400" dirty="0" smtClean="0">
                <a:solidFill>
                  <a:prstClr val="white"/>
                </a:solidFill>
              </a:rPr>
              <a:t> » avec votre client, ligne à ligne, pour identifier les mouvements qui n’auront pas vocation à se reproduire </a:t>
            </a:r>
            <a:r>
              <a:rPr lang="fr-FR" sz="1400" dirty="0" smtClean="0">
                <a:solidFill>
                  <a:prstClr val="white"/>
                </a:solidFill>
                <a:sym typeface="Wingdings" panose="05000000000000000000" pitchFamily="2" charset="2"/>
              </a:rPr>
              <a:t> sur chaque ligne ainsi identifiée, </a:t>
            </a:r>
            <a:r>
              <a:rPr lang="fr-FR" sz="1400" dirty="0" smtClean="0">
                <a:solidFill>
                  <a:prstClr val="white"/>
                </a:solidFill>
              </a:rPr>
              <a:t>cliquer sur « Modifier », puis choisir « IGNORER »</a:t>
            </a:r>
            <a:endParaRPr lang="fr-FR" sz="1400" dirty="0">
              <a:solidFill>
                <a:prstClr val="white"/>
              </a:solidFill>
            </a:endParaRPr>
          </a:p>
        </p:txBody>
      </p:sp>
    </p:spTree>
    <p:extLst>
      <p:ext uri="{BB962C8B-B14F-4D97-AF65-F5344CB8AC3E}">
        <p14:creationId xmlns:p14="http://schemas.microsoft.com/office/powerpoint/2010/main" val="117485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7232" t="24638" r="23814" b="19022"/>
          <a:stretch/>
        </p:blipFill>
        <p:spPr bwMode="auto">
          <a:xfrm>
            <a:off x="18999" y="764703"/>
            <a:ext cx="9125001" cy="5616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re 2"/>
          <p:cNvSpPr>
            <a:spLocks noGrp="1"/>
          </p:cNvSpPr>
          <p:nvPr>
            <p:ph type="title"/>
          </p:nvPr>
        </p:nvSpPr>
        <p:spPr/>
        <p:txBody>
          <a:bodyPr/>
          <a:lstStyle/>
          <a:p>
            <a:r>
              <a:rPr lang="fr-FR" dirty="0"/>
              <a:t>Présentation de l’outil IBAN </a:t>
            </a:r>
            <a:r>
              <a:rPr lang="fr-FR" dirty="0" smtClean="0"/>
              <a:t>Conseiller : </a:t>
            </a:r>
            <a:r>
              <a:rPr lang="fr-FR" dirty="0" smtClean="0">
                <a:solidFill>
                  <a:schemeClr val="tx1"/>
                </a:solidFill>
              </a:rPr>
              <a:t>traitons un mouvement pour le compte du client </a:t>
            </a:r>
            <a:r>
              <a:rPr lang="fr-FR" dirty="0" smtClean="0">
                <a:solidFill>
                  <a:schemeClr val="tx1"/>
                </a:solidFill>
                <a:sym typeface="Wingdings" panose="05000000000000000000" pitchFamily="2" charset="2"/>
              </a:rPr>
              <a:t> ex : </a:t>
            </a:r>
            <a:r>
              <a:rPr lang="fr-FR" dirty="0" err="1" smtClean="0">
                <a:solidFill>
                  <a:schemeClr val="tx1"/>
                </a:solidFill>
                <a:sym typeface="Wingdings" panose="05000000000000000000" pitchFamily="2" charset="2"/>
              </a:rPr>
              <a:t>VIREment</a:t>
            </a:r>
            <a:r>
              <a:rPr lang="fr-FR" dirty="0" smtClean="0">
                <a:solidFill>
                  <a:schemeClr val="tx1"/>
                </a:solidFill>
                <a:sym typeface="Wingdings" panose="05000000000000000000" pitchFamily="2" charset="2"/>
              </a:rPr>
              <a:t> DDFIP</a:t>
            </a:r>
            <a:endParaRPr lang="fr-FR" dirty="0">
              <a:solidFill>
                <a:schemeClr val="tx1"/>
              </a:solidFill>
            </a:endParaRPr>
          </a:p>
        </p:txBody>
      </p:sp>
      <p:sp>
        <p:nvSpPr>
          <p:cNvPr id="17" name="Ellipse 16"/>
          <p:cNvSpPr/>
          <p:nvPr/>
        </p:nvSpPr>
        <p:spPr>
          <a:xfrm>
            <a:off x="8388424" y="3212975"/>
            <a:ext cx="755574" cy="57606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13067" t="19511" r="48789" b="25968"/>
          <a:stretch/>
        </p:blipFill>
        <p:spPr bwMode="auto">
          <a:xfrm>
            <a:off x="0" y="2498414"/>
            <a:ext cx="4255750" cy="34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2936" t="19547" r="47851" b="25561"/>
          <a:stretch/>
        </p:blipFill>
        <p:spPr bwMode="auto">
          <a:xfrm>
            <a:off x="35496" y="2420888"/>
            <a:ext cx="4574254"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à coins arrondis 9"/>
          <p:cNvSpPr/>
          <p:nvPr/>
        </p:nvSpPr>
        <p:spPr>
          <a:xfrm>
            <a:off x="5530169" y="2245971"/>
            <a:ext cx="1800200" cy="720081"/>
          </a:xfrm>
          <a:prstGeom prst="wedgeRoundRectCallout">
            <a:avLst>
              <a:gd name="adj1" fmla="val -176379"/>
              <a:gd name="adj2" fmla="val 7888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Sélectionner Prise en charge Banque</a:t>
            </a:r>
            <a:endParaRPr lang="fr-FR" sz="1400" dirty="0"/>
          </a:p>
        </p:txBody>
      </p:sp>
      <p:sp>
        <p:nvSpPr>
          <p:cNvPr id="20" name="Rectangle à coins arrondis 19"/>
          <p:cNvSpPr/>
          <p:nvPr/>
        </p:nvSpPr>
        <p:spPr>
          <a:xfrm>
            <a:off x="5292080" y="4847008"/>
            <a:ext cx="1800200" cy="720081"/>
          </a:xfrm>
          <a:prstGeom prst="wedgeRoundRectCallout">
            <a:avLst>
              <a:gd name="adj1" fmla="val -143625"/>
              <a:gd name="adj2" fmla="val -12041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Adresse CP / Ville à compléter</a:t>
            </a:r>
            <a:endParaRPr lang="fr-FR" sz="1400" dirty="0"/>
          </a:p>
        </p:txBody>
      </p:sp>
      <p:sp>
        <p:nvSpPr>
          <p:cNvPr id="16" name="Ellipse 15"/>
          <p:cNvSpPr/>
          <p:nvPr/>
        </p:nvSpPr>
        <p:spPr>
          <a:xfrm>
            <a:off x="683568" y="3581342"/>
            <a:ext cx="180000" cy="18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a:off x="647584" y="3825064"/>
            <a:ext cx="180000" cy="18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683568" y="4293096"/>
            <a:ext cx="180000" cy="18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503568" y="4581128"/>
            <a:ext cx="180000" cy="18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0034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par>
                                <p:cTn id="20" presetID="16" presetClass="entr" presetSubtype="2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20" grpId="0" animBg="1"/>
      <p:bldP spid="16" grpId="0" animBg="1"/>
      <p:bldP spid="19" grpId="0" animBg="1"/>
      <p:bldP spid="21"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926" t="20833" r="23814" b="16322"/>
          <a:stretch/>
        </p:blipFill>
        <p:spPr bwMode="auto">
          <a:xfrm>
            <a:off x="-1" y="908720"/>
            <a:ext cx="9144001"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llipse 8"/>
          <p:cNvSpPr/>
          <p:nvPr/>
        </p:nvSpPr>
        <p:spPr>
          <a:xfrm>
            <a:off x="4860032" y="4149080"/>
            <a:ext cx="1728192"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p:nvPr>
        </p:nvSpPr>
        <p:spPr/>
        <p:txBody>
          <a:bodyPr/>
          <a:lstStyle/>
          <a:p>
            <a:r>
              <a:rPr lang="fr-FR" dirty="0" smtClean="0"/>
              <a:t>l’outil </a:t>
            </a:r>
            <a:r>
              <a:rPr lang="fr-FR" dirty="0"/>
              <a:t>IBAN </a:t>
            </a:r>
            <a:r>
              <a:rPr lang="fr-FR" dirty="0" smtClean="0"/>
              <a:t>Conseiller : </a:t>
            </a:r>
            <a:r>
              <a:rPr lang="fr-FR" dirty="0" smtClean="0">
                <a:solidFill>
                  <a:schemeClr val="tx1"/>
                </a:solidFill>
              </a:rPr>
              <a:t>visualisation une fois le mouvement traité</a:t>
            </a:r>
            <a:endParaRPr lang="fr-FR" dirty="0">
              <a:solidFill>
                <a:schemeClr val="tx1"/>
              </a:solidFill>
            </a:endParaRPr>
          </a:p>
        </p:txBody>
      </p:sp>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824" t="21015" r="23815" b="17392"/>
          <a:stretch/>
        </p:blipFill>
        <p:spPr bwMode="auto">
          <a:xfrm>
            <a:off x="-13289" y="980728"/>
            <a:ext cx="9157289" cy="5147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llipse 4"/>
          <p:cNvSpPr/>
          <p:nvPr/>
        </p:nvSpPr>
        <p:spPr>
          <a:xfrm>
            <a:off x="1954019" y="1844824"/>
            <a:ext cx="1728192"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31360" y="3478520"/>
            <a:ext cx="9139863" cy="38252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à coins arrondis 19"/>
          <p:cNvSpPr/>
          <p:nvPr/>
        </p:nvSpPr>
        <p:spPr>
          <a:xfrm>
            <a:off x="4788024" y="2420888"/>
            <a:ext cx="3240360" cy="611159"/>
          </a:xfrm>
          <a:prstGeom prst="wedgeRoundRectCallout">
            <a:avLst>
              <a:gd name="adj1" fmla="val -166029"/>
              <a:gd name="adj2" fmla="val 4332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Un courrier automatique est généré par la CE et transmis à l’émetteur du virement</a:t>
            </a:r>
            <a:endParaRPr lang="fr-FR" sz="1400" dirty="0"/>
          </a:p>
        </p:txBody>
      </p:sp>
      <p:sp>
        <p:nvSpPr>
          <p:cNvPr id="21" name="Rectangle à coins arrondis 20"/>
          <p:cNvSpPr/>
          <p:nvPr/>
        </p:nvSpPr>
        <p:spPr>
          <a:xfrm>
            <a:off x="4758213" y="4221088"/>
            <a:ext cx="3240360" cy="611159"/>
          </a:xfrm>
          <a:prstGeom prst="wedgeRoundRectCallout">
            <a:avLst>
              <a:gd name="adj1" fmla="val -157681"/>
              <a:gd name="adj2" fmla="val 2647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Un courrier automatique est généré par la CE et transmis au Donneur d’Ordre</a:t>
            </a:r>
            <a:endParaRPr lang="fr-FR" sz="1400" dirty="0"/>
          </a:p>
        </p:txBody>
      </p:sp>
    </p:spTree>
    <p:extLst>
      <p:ext uri="{BB962C8B-B14F-4D97-AF65-F5344CB8AC3E}">
        <p14:creationId xmlns:p14="http://schemas.microsoft.com/office/powerpoint/2010/main" val="293574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l’outil </a:t>
            </a:r>
            <a:r>
              <a:rPr lang="fr-FR" dirty="0"/>
              <a:t>IBAN Conseiller</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824" t="21014" r="14545" b="19203"/>
          <a:stretch/>
        </p:blipFill>
        <p:spPr bwMode="auto">
          <a:xfrm>
            <a:off x="-18293" y="851525"/>
            <a:ext cx="9061919" cy="5025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à coins arrondis 10"/>
          <p:cNvSpPr/>
          <p:nvPr/>
        </p:nvSpPr>
        <p:spPr>
          <a:xfrm>
            <a:off x="3491880" y="3364398"/>
            <a:ext cx="4680520" cy="712674"/>
          </a:xfrm>
          <a:prstGeom prst="wedgeRoundRectCallout">
            <a:avLst>
              <a:gd name="adj1" fmla="val -25353"/>
              <a:gd name="adj2" fmla="val 1518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Quand </a:t>
            </a:r>
            <a:r>
              <a:rPr lang="fr-FR" sz="2000" b="1" dirty="0" smtClean="0">
                <a:effectLst>
                  <a:outerShdw blurRad="38100" dist="38100" dir="2700000" algn="tl">
                    <a:srgbClr val="000000">
                      <a:alpha val="43137"/>
                    </a:srgbClr>
                  </a:outerShdw>
                </a:effectLst>
              </a:rPr>
              <a:t>tous</a:t>
            </a:r>
            <a:r>
              <a:rPr lang="fr-FR" sz="2000" dirty="0" smtClean="0">
                <a:effectLst>
                  <a:outerShdw blurRad="38100" dist="38100" dir="2700000" algn="tl">
                    <a:srgbClr val="000000">
                      <a:alpha val="43137"/>
                    </a:srgbClr>
                  </a:outerShdw>
                </a:effectLst>
              </a:rPr>
              <a:t> </a:t>
            </a:r>
            <a:r>
              <a:rPr lang="fr-FR" sz="1400" dirty="0" smtClean="0"/>
              <a:t>les virements et prélèvements « à déterminer » seront pris en charge, le statut du client passera à ‘’En cours’’</a:t>
            </a:r>
            <a:endParaRPr lang="fr-FR" sz="1400" dirty="0"/>
          </a:p>
        </p:txBody>
      </p:sp>
      <p:sp>
        <p:nvSpPr>
          <p:cNvPr id="12" name="Ellipse 11"/>
          <p:cNvSpPr/>
          <p:nvPr/>
        </p:nvSpPr>
        <p:spPr>
          <a:xfrm>
            <a:off x="8172400" y="1340768"/>
            <a:ext cx="936104" cy="5760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4067944" y="4797152"/>
            <a:ext cx="1169998" cy="10801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avec flèche 6"/>
          <p:cNvCxnSpPr>
            <a:endCxn id="12" idx="3"/>
          </p:cNvCxnSpPr>
          <p:nvPr/>
        </p:nvCxnSpPr>
        <p:spPr>
          <a:xfrm flipV="1">
            <a:off x="7164288" y="1832469"/>
            <a:ext cx="1145201" cy="153192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1858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
                                        <p:tgtEl>
                                          <p:spTgt spid="13"/>
                                        </p:tgtEl>
                                      </p:cBhvr>
                                    </p:animEffect>
                                    <p:anim calcmode="lin" valueType="num">
                                      <p:cBhvr>
                                        <p:cTn id="8" dur="100" fill="hold"/>
                                        <p:tgtEl>
                                          <p:spTgt spid="13"/>
                                        </p:tgtEl>
                                        <p:attrNameLst>
                                          <p:attrName>ppt_x</p:attrName>
                                        </p:attrNameLst>
                                      </p:cBhvr>
                                      <p:tavLst>
                                        <p:tav tm="0">
                                          <p:val>
                                            <p:strVal val="#ppt_x"/>
                                          </p:val>
                                        </p:tav>
                                        <p:tav tm="100000">
                                          <p:val>
                                            <p:strVal val="#ppt_x"/>
                                          </p:val>
                                        </p:tav>
                                      </p:tavLst>
                                    </p:anim>
                                    <p:anim calcmode="lin" valueType="num">
                                      <p:cBhvr>
                                        <p:cTn id="9" dur="100" fill="hold"/>
                                        <p:tgtEl>
                                          <p:spTgt spid="13"/>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1100"/>
                                        <p:tgtEl>
                                          <p:spTgt spid="11"/>
                                        </p:tgtEl>
                                      </p:cBhvr>
                                    </p:animEffect>
                                  </p:childTnLst>
                                </p:cTn>
                              </p:par>
                            </p:childTnLst>
                          </p:cTn>
                        </p:par>
                        <p:par>
                          <p:cTn id="13" fill="hold">
                            <p:stCondLst>
                              <p:cond delay="110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 xmlns:a16="http://schemas.microsoft.com/office/drawing/2014/main" id="{F52C1648-B08E-4284-8BFB-1E4AA1549E6C}"/>
              </a:ext>
            </a:extLst>
          </p:cNvPr>
          <p:cNvSpPr>
            <a:spLocks noGrp="1"/>
          </p:cNvSpPr>
          <p:nvPr>
            <p:ph type="title"/>
          </p:nvPr>
        </p:nvSpPr>
        <p:spPr/>
        <p:txBody>
          <a:bodyPr/>
          <a:lstStyle/>
          <a:p>
            <a:r>
              <a:rPr lang="fr-FR" dirty="0"/>
              <a:t>Ordre du jour</a:t>
            </a:r>
          </a:p>
        </p:txBody>
      </p:sp>
      <p:grpSp>
        <p:nvGrpSpPr>
          <p:cNvPr id="22" name="Groupe 21">
            <a:extLst>
              <a:ext uri="{FF2B5EF4-FFF2-40B4-BE49-F238E27FC236}">
                <a16:creationId xmlns="" xmlns:a16="http://schemas.microsoft.com/office/drawing/2014/main" id="{34CDDEFD-1FF3-4989-85F0-1B5FB1408632}"/>
              </a:ext>
            </a:extLst>
          </p:cNvPr>
          <p:cNvGrpSpPr/>
          <p:nvPr/>
        </p:nvGrpSpPr>
        <p:grpSpPr>
          <a:xfrm>
            <a:off x="323165" y="1124744"/>
            <a:ext cx="8231519" cy="724791"/>
            <a:chOff x="313857" y="3208381"/>
            <a:chExt cx="8480942" cy="746753"/>
          </a:xfrm>
        </p:grpSpPr>
        <p:sp>
          <p:nvSpPr>
            <p:cNvPr id="8" name="Rectangle 7">
              <a:extLst>
                <a:ext uri="{FF2B5EF4-FFF2-40B4-BE49-F238E27FC236}">
                  <a16:creationId xmlns="" xmlns:a16="http://schemas.microsoft.com/office/drawing/2014/main" id="{2ACF00AE-6880-4FEF-B3B9-88DD5C4E35EC}"/>
                </a:ext>
              </a:extLst>
            </p:cNvPr>
            <p:cNvSpPr/>
            <p:nvPr/>
          </p:nvSpPr>
          <p:spPr>
            <a:xfrm>
              <a:off x="468175" y="3208381"/>
              <a:ext cx="2375635" cy="746753"/>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du </a:t>
              </a:r>
              <a:r>
                <a:rPr lang="fr-FR" sz="1400" b="1" dirty="0" smtClean="0">
                  <a:solidFill>
                    <a:prstClr val="white"/>
                  </a:solidFill>
                  <a:latin typeface="+mj-lt"/>
                </a:rPr>
                <a:t>périmètre</a:t>
              </a:r>
              <a:endParaRPr lang="fr-FR" sz="1400" i="1" dirty="0">
                <a:solidFill>
                  <a:prstClr val="white"/>
                </a:solidFill>
                <a:latin typeface="+mj-lt"/>
              </a:endParaRPr>
            </a:p>
          </p:txBody>
        </p:sp>
        <p:sp>
          <p:nvSpPr>
            <p:cNvPr id="9" name="ZoneTexte 8">
              <a:extLst>
                <a:ext uri="{FF2B5EF4-FFF2-40B4-BE49-F238E27FC236}">
                  <a16:creationId xmlns="" xmlns:a16="http://schemas.microsoft.com/office/drawing/2014/main" id="{4EEDDFD6-8CEF-4280-8F7C-757D1EB7938D}"/>
                </a:ext>
              </a:extLst>
            </p:cNvPr>
            <p:cNvSpPr txBox="1"/>
            <p:nvPr/>
          </p:nvSpPr>
          <p:spPr>
            <a:xfrm>
              <a:off x="2998129" y="3208381"/>
              <a:ext cx="5796670" cy="746753"/>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pPr>
              <a:r>
                <a:rPr lang="fr-FR" sz="1400" i="1" dirty="0" smtClean="0">
                  <a:solidFill>
                    <a:prstClr val="black">
                      <a:lumMod val="65000"/>
                      <a:lumOff val="35000"/>
                    </a:prstClr>
                  </a:solidFill>
                </a:rPr>
                <a:t>Qui est concerné par la renumérotation?</a:t>
              </a:r>
            </a:p>
            <a:p>
              <a:pPr marL="179388" indent="-179388" defTabSz="844083">
                <a:buFont typeface="Wingdings" panose="05000000000000000000" pitchFamily="2" charset="2"/>
                <a:buChar char="ü"/>
              </a:pPr>
              <a:r>
                <a:rPr lang="fr-FR" sz="1400" i="1" dirty="0">
                  <a:solidFill>
                    <a:prstClr val="black">
                      <a:lumMod val="65000"/>
                      <a:lumOff val="35000"/>
                    </a:prstClr>
                  </a:solidFill>
                </a:rPr>
                <a:t>Comment communiquons-nous actuellement vers les clients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10" name="Ellipse 9">
              <a:extLst>
                <a:ext uri="{FF2B5EF4-FFF2-40B4-BE49-F238E27FC236}">
                  <a16:creationId xmlns="" xmlns:a16="http://schemas.microsoft.com/office/drawing/2014/main" id="{536BF6DF-249B-4D26-8B13-A21E8EC04175}"/>
                </a:ext>
              </a:extLst>
            </p:cNvPr>
            <p:cNvSpPr/>
            <p:nvPr/>
          </p:nvSpPr>
          <p:spPr>
            <a:xfrm>
              <a:off x="313857" y="3429222"/>
              <a:ext cx="299077" cy="299077"/>
            </a:xfrm>
            <a:prstGeom prst="ellipse">
              <a:avLst/>
            </a:prstGeom>
            <a:solidFill>
              <a:srgbClr val="59595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grpSp>
      <p:grpSp>
        <p:nvGrpSpPr>
          <p:cNvPr id="23" name="Groupe 22">
            <a:extLst>
              <a:ext uri="{FF2B5EF4-FFF2-40B4-BE49-F238E27FC236}">
                <a16:creationId xmlns="" xmlns:a16="http://schemas.microsoft.com/office/drawing/2014/main" id="{03A1D248-DDF5-4061-B227-26E94549DED8}"/>
              </a:ext>
            </a:extLst>
          </p:cNvPr>
          <p:cNvGrpSpPr/>
          <p:nvPr/>
        </p:nvGrpSpPr>
        <p:grpSpPr>
          <a:xfrm>
            <a:off x="303650" y="1964713"/>
            <a:ext cx="8250736" cy="724791"/>
            <a:chOff x="294052" y="4237092"/>
            <a:chExt cx="8500747" cy="746753"/>
          </a:xfrm>
        </p:grpSpPr>
        <p:sp>
          <p:nvSpPr>
            <p:cNvPr id="11" name="Rectangle 10">
              <a:extLst>
                <a:ext uri="{FF2B5EF4-FFF2-40B4-BE49-F238E27FC236}">
                  <a16:creationId xmlns="" xmlns:a16="http://schemas.microsoft.com/office/drawing/2014/main" id="{FED7A671-B879-4343-87BB-E8A5FA31CA3D}"/>
                </a:ext>
              </a:extLst>
            </p:cNvPr>
            <p:cNvSpPr/>
            <p:nvPr/>
          </p:nvSpPr>
          <p:spPr>
            <a:xfrm>
              <a:off x="468173" y="4237092"/>
              <a:ext cx="237563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Présentation de l’outil IBAN Conseiller</a:t>
              </a:r>
              <a:endParaRPr lang="fr-FR" sz="1400" dirty="0">
                <a:solidFill>
                  <a:prstClr val="white"/>
                </a:solidFill>
              </a:endParaRPr>
            </a:p>
          </p:txBody>
        </p:sp>
        <p:sp>
          <p:nvSpPr>
            <p:cNvPr id="12" name="ZoneTexte 11">
              <a:extLst>
                <a:ext uri="{FF2B5EF4-FFF2-40B4-BE49-F238E27FC236}">
                  <a16:creationId xmlns="" xmlns:a16="http://schemas.microsoft.com/office/drawing/2014/main" id="{184A46AB-FC6C-405D-812B-AA2AE1E72BAD}"/>
                </a:ext>
              </a:extLst>
            </p:cNvPr>
            <p:cNvSpPr txBox="1"/>
            <p:nvPr/>
          </p:nvSpPr>
          <p:spPr>
            <a:xfrm>
              <a:off x="2998128" y="4237092"/>
              <a:ext cx="5796671" cy="746753"/>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l’outil ?</a:t>
              </a:r>
            </a:p>
          </p:txBody>
        </p:sp>
        <p:sp>
          <p:nvSpPr>
            <p:cNvPr id="13" name="Ellipse 12">
              <a:extLst>
                <a:ext uri="{FF2B5EF4-FFF2-40B4-BE49-F238E27FC236}">
                  <a16:creationId xmlns="" xmlns:a16="http://schemas.microsoft.com/office/drawing/2014/main" id="{F7BACEC3-00F9-468B-B820-1E366DF3ABB6}"/>
                </a:ext>
              </a:extLst>
            </p:cNvPr>
            <p:cNvSpPr/>
            <p:nvPr/>
          </p:nvSpPr>
          <p:spPr>
            <a:xfrm>
              <a:off x="294052" y="4455774"/>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grpSp>
      <p:grpSp>
        <p:nvGrpSpPr>
          <p:cNvPr id="2" name="Groupe 1">
            <a:extLst>
              <a:ext uri="{FF2B5EF4-FFF2-40B4-BE49-F238E27FC236}">
                <a16:creationId xmlns="" xmlns:a16="http://schemas.microsoft.com/office/drawing/2014/main" id="{C424B74E-1650-463E-BB9B-EF63A806D927}"/>
              </a:ext>
            </a:extLst>
          </p:cNvPr>
          <p:cNvGrpSpPr/>
          <p:nvPr/>
        </p:nvGrpSpPr>
        <p:grpSpPr>
          <a:xfrm>
            <a:off x="303650" y="2804682"/>
            <a:ext cx="8250742" cy="724791"/>
            <a:chOff x="294052" y="3663158"/>
            <a:chExt cx="8500747" cy="724791"/>
          </a:xfrm>
        </p:grpSpPr>
        <p:sp>
          <p:nvSpPr>
            <p:cNvPr id="15" name="Rectangle 14">
              <a:extLst>
                <a:ext uri="{FF2B5EF4-FFF2-40B4-BE49-F238E27FC236}">
                  <a16:creationId xmlns="" xmlns:a16="http://schemas.microsoft.com/office/drawing/2014/main" id="{678DBE66-D349-4E9D-929C-431C63D1C2E8}"/>
                </a:ext>
              </a:extLst>
            </p:cNvPr>
            <p:cNvSpPr/>
            <p:nvPr/>
          </p:nvSpPr>
          <p:spPr>
            <a:xfrm>
              <a:off x="468173" y="3663158"/>
              <a:ext cx="2375635" cy="7247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Posture face à une sollicitation client</a:t>
              </a:r>
              <a:endParaRPr lang="fr-FR" sz="1400" dirty="0">
                <a:solidFill>
                  <a:prstClr val="white"/>
                </a:solidFill>
              </a:endParaRPr>
            </a:p>
          </p:txBody>
        </p:sp>
        <p:sp>
          <p:nvSpPr>
            <p:cNvPr id="16" name="ZoneTexte 15">
              <a:extLst>
                <a:ext uri="{FF2B5EF4-FFF2-40B4-BE49-F238E27FC236}">
                  <a16:creationId xmlns="" xmlns:a16="http://schemas.microsoft.com/office/drawing/2014/main" id="{0F175FEE-EDAB-4F35-AB97-FC8A3208B538}"/>
                </a:ext>
              </a:extLst>
            </p:cNvPr>
            <p:cNvSpPr txBox="1"/>
            <p:nvPr/>
          </p:nvSpPr>
          <p:spPr>
            <a:xfrm>
              <a:off x="2998129" y="3663158"/>
              <a:ext cx="5796670" cy="724791"/>
            </a:xfrm>
            <a:prstGeom prst="rect">
              <a:avLst/>
            </a:prstGeom>
            <a:solidFill>
              <a:srgbClr val="FBDCDD"/>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Quelles attitudes et démarches adopter face à une demande </a:t>
              </a:r>
              <a:br>
                <a:rPr lang="fr-FR" sz="1400" i="1" dirty="0">
                  <a:solidFill>
                    <a:prstClr val="black">
                      <a:lumMod val="65000"/>
                      <a:lumOff val="35000"/>
                    </a:prstClr>
                  </a:solidFill>
                </a:rPr>
              </a:br>
              <a:r>
                <a:rPr lang="fr-FR" sz="1400" i="1" dirty="0">
                  <a:solidFill>
                    <a:prstClr val="black">
                      <a:lumMod val="65000"/>
                      <a:lumOff val="35000"/>
                    </a:prstClr>
                  </a:solidFill>
                </a:rPr>
                <a:t>client ?</a:t>
              </a:r>
            </a:p>
          </p:txBody>
        </p:sp>
        <p:sp>
          <p:nvSpPr>
            <p:cNvPr id="17" name="Ellipse 16">
              <a:extLst>
                <a:ext uri="{FF2B5EF4-FFF2-40B4-BE49-F238E27FC236}">
                  <a16:creationId xmlns="" xmlns:a16="http://schemas.microsoft.com/office/drawing/2014/main" id="{BD97FE26-C651-4586-9C8F-A531DF8CEEA9}"/>
                </a:ext>
              </a:extLst>
            </p:cNvPr>
            <p:cNvSpPr/>
            <p:nvPr/>
          </p:nvSpPr>
          <p:spPr>
            <a:xfrm>
              <a:off x="294052" y="3875257"/>
              <a:ext cx="299077" cy="290281"/>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grpSp>
      <p:pic>
        <p:nvPicPr>
          <p:cNvPr id="27" name="Image 26">
            <a:extLst>
              <a:ext uri="{FF2B5EF4-FFF2-40B4-BE49-F238E27FC236}">
                <a16:creationId xmlns="" xmlns:a16="http://schemas.microsoft.com/office/drawing/2014/main" id="{91791D88-5767-4783-BA8C-F3A1F783DC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1659" y="3016781"/>
            <a:ext cx="468862" cy="468862"/>
          </a:xfrm>
          <a:prstGeom prst="rect">
            <a:avLst/>
          </a:prstGeom>
        </p:spPr>
      </p:pic>
      <p:grpSp>
        <p:nvGrpSpPr>
          <p:cNvPr id="5" name="Groupe 4">
            <a:extLst>
              <a:ext uri="{FF2B5EF4-FFF2-40B4-BE49-F238E27FC236}">
                <a16:creationId xmlns="" xmlns:a16="http://schemas.microsoft.com/office/drawing/2014/main" id="{9269BF98-0612-44BC-941C-C905CB7A0238}"/>
              </a:ext>
            </a:extLst>
          </p:cNvPr>
          <p:cNvGrpSpPr/>
          <p:nvPr/>
        </p:nvGrpSpPr>
        <p:grpSpPr>
          <a:xfrm>
            <a:off x="303650" y="3644651"/>
            <a:ext cx="8250742" cy="724791"/>
            <a:chOff x="294052" y="4767732"/>
            <a:chExt cx="8500747" cy="724791"/>
          </a:xfrm>
        </p:grpSpPr>
        <p:sp>
          <p:nvSpPr>
            <p:cNvPr id="34" name="Rectangle 33">
              <a:extLst>
                <a:ext uri="{FF2B5EF4-FFF2-40B4-BE49-F238E27FC236}">
                  <a16:creationId xmlns="" xmlns:a16="http://schemas.microsoft.com/office/drawing/2014/main" id="{14F2CCB7-E1EA-4DFA-820B-51374D8F446F}"/>
                </a:ext>
              </a:extLst>
            </p:cNvPr>
            <p:cNvSpPr/>
            <p:nvPr/>
          </p:nvSpPr>
          <p:spPr>
            <a:xfrm>
              <a:off x="468173" y="4767732"/>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Entrainement collectif</a:t>
              </a:r>
              <a:endParaRPr lang="fr-FR" sz="1400" dirty="0">
                <a:solidFill>
                  <a:prstClr val="white"/>
                </a:solidFill>
              </a:endParaRPr>
            </a:p>
          </p:txBody>
        </p:sp>
        <p:sp>
          <p:nvSpPr>
            <p:cNvPr id="35" name="ZoneTexte 34">
              <a:extLst>
                <a:ext uri="{FF2B5EF4-FFF2-40B4-BE49-F238E27FC236}">
                  <a16:creationId xmlns="" xmlns:a16="http://schemas.microsoft.com/office/drawing/2014/main" id="{12C7AB41-C467-45BD-B773-AD690F1FF05A}"/>
                </a:ext>
              </a:extLst>
            </p:cNvPr>
            <p:cNvSpPr txBox="1"/>
            <p:nvPr/>
          </p:nvSpPr>
          <p:spPr>
            <a:xfrm>
              <a:off x="2998129" y="4767732"/>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concrètement et efficacement cet outil sur mon portefeuille ?</a:t>
              </a:r>
            </a:p>
          </p:txBody>
        </p:sp>
        <p:sp>
          <p:nvSpPr>
            <p:cNvPr id="36" name="Ellipse 35">
              <a:extLst>
                <a:ext uri="{FF2B5EF4-FFF2-40B4-BE49-F238E27FC236}">
                  <a16:creationId xmlns="" xmlns:a16="http://schemas.microsoft.com/office/drawing/2014/main" id="{E9679F76-C15F-49E5-85D2-34A35B1C4496}"/>
                </a:ext>
              </a:extLst>
            </p:cNvPr>
            <p:cNvSpPr/>
            <p:nvPr/>
          </p:nvSpPr>
          <p:spPr>
            <a:xfrm>
              <a:off x="294052" y="4979831"/>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grpSp>
      <p:grpSp>
        <p:nvGrpSpPr>
          <p:cNvPr id="43" name="Groupe 42">
            <a:extLst>
              <a:ext uri="{FF2B5EF4-FFF2-40B4-BE49-F238E27FC236}">
                <a16:creationId xmlns="" xmlns:a16="http://schemas.microsoft.com/office/drawing/2014/main" id="{0655FF89-0E9C-4233-ACB7-65AAA81AF55E}"/>
              </a:ext>
            </a:extLst>
          </p:cNvPr>
          <p:cNvGrpSpPr/>
          <p:nvPr/>
        </p:nvGrpSpPr>
        <p:grpSpPr>
          <a:xfrm>
            <a:off x="303650" y="4484620"/>
            <a:ext cx="8250742" cy="724791"/>
            <a:chOff x="294052" y="4767732"/>
            <a:chExt cx="8500747" cy="724791"/>
          </a:xfrm>
        </p:grpSpPr>
        <p:sp>
          <p:nvSpPr>
            <p:cNvPr id="44" name="Rectangle 43">
              <a:extLst>
                <a:ext uri="{FF2B5EF4-FFF2-40B4-BE49-F238E27FC236}">
                  <a16:creationId xmlns="" xmlns:a16="http://schemas.microsoft.com/office/drawing/2014/main" id="{E7125914-B646-4DE2-A91D-7B58A6D855CB}"/>
                </a:ext>
              </a:extLst>
            </p:cNvPr>
            <p:cNvSpPr/>
            <p:nvPr/>
          </p:nvSpPr>
          <p:spPr>
            <a:xfrm>
              <a:off x="468173" y="4767732"/>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L’assistance</a:t>
              </a:r>
              <a:endParaRPr lang="fr-FR" sz="1400" dirty="0">
                <a:solidFill>
                  <a:prstClr val="white"/>
                </a:solidFill>
                <a:latin typeface="+mj-lt"/>
              </a:endParaRPr>
            </a:p>
          </p:txBody>
        </p:sp>
        <p:sp>
          <p:nvSpPr>
            <p:cNvPr id="45" name="ZoneTexte 44">
              <a:extLst>
                <a:ext uri="{FF2B5EF4-FFF2-40B4-BE49-F238E27FC236}">
                  <a16:creationId xmlns="" xmlns:a16="http://schemas.microsoft.com/office/drawing/2014/main" id="{C46A1EF7-CD6C-4117-A75C-226A9045AFDC}"/>
                </a:ext>
              </a:extLst>
            </p:cNvPr>
            <p:cNvSpPr txBox="1"/>
            <p:nvPr/>
          </p:nvSpPr>
          <p:spPr>
            <a:xfrm>
              <a:off x="2998129" y="4767732"/>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En cas de difficulté, quelles solutions </a:t>
              </a:r>
              <a:r>
                <a:rPr lang="fr-FR" sz="1400" i="1" dirty="0" smtClean="0">
                  <a:solidFill>
                    <a:prstClr val="black">
                      <a:lumMod val="65000"/>
                      <a:lumOff val="35000"/>
                    </a:prstClr>
                  </a:solidFill>
                </a:rPr>
                <a:t>s’offrent </a:t>
              </a:r>
              <a:r>
                <a:rPr lang="fr-FR" sz="1400" i="1" dirty="0">
                  <a:solidFill>
                    <a:prstClr val="black">
                      <a:lumMod val="65000"/>
                      <a:lumOff val="35000"/>
                    </a:prstClr>
                  </a:solidFill>
                </a:rPr>
                <a:t>à nous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46" name="Ellipse 45">
              <a:extLst>
                <a:ext uri="{FF2B5EF4-FFF2-40B4-BE49-F238E27FC236}">
                  <a16:creationId xmlns="" xmlns:a16="http://schemas.microsoft.com/office/drawing/2014/main" id="{E92862CA-1388-4746-939E-278BFD3862D6}"/>
                </a:ext>
              </a:extLst>
            </p:cNvPr>
            <p:cNvSpPr/>
            <p:nvPr/>
          </p:nvSpPr>
          <p:spPr>
            <a:xfrm>
              <a:off x="294052" y="4979831"/>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5</a:t>
              </a:r>
            </a:p>
          </p:txBody>
        </p:sp>
      </p:grpSp>
    </p:spTree>
    <p:extLst>
      <p:ext uri="{BB962C8B-B14F-4D97-AF65-F5344CB8AC3E}">
        <p14:creationId xmlns:p14="http://schemas.microsoft.com/office/powerpoint/2010/main" val="4424184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77620" y="2132856"/>
            <a:ext cx="8629694" cy="42258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p:nvPr>
        </p:nvSpPr>
        <p:spPr/>
        <p:txBody>
          <a:bodyPr/>
          <a:lstStyle/>
          <a:p>
            <a:r>
              <a:rPr lang="fr-FR" dirty="0" smtClean="0"/>
              <a:t>Situations auxquelles faire face</a:t>
            </a:r>
            <a:endParaRPr lang="fr-FR" dirty="0"/>
          </a:p>
        </p:txBody>
      </p:sp>
      <p:sp>
        <p:nvSpPr>
          <p:cNvPr id="4" name="ZoneTexte 3">
            <a:extLst>
              <a:ext uri="{FF2B5EF4-FFF2-40B4-BE49-F238E27FC236}">
                <a16:creationId xmlns="" xmlns:a16="http://schemas.microsoft.com/office/drawing/2014/main" id="{8FC7AEB3-11D2-49C3-8A5A-1ABEBCA7FA4B}"/>
              </a:ext>
            </a:extLst>
          </p:cNvPr>
          <p:cNvSpPr txBox="1"/>
          <p:nvPr/>
        </p:nvSpPr>
        <p:spPr>
          <a:xfrm>
            <a:off x="1950530" y="836712"/>
            <a:ext cx="7056784" cy="864096"/>
          </a:xfrm>
          <a:prstGeom prst="rect">
            <a:avLst/>
          </a:prstGeom>
        </p:spPr>
        <p:txBody>
          <a:bodyPr vert="horz" wrap="square" lIns="91440" tIns="45720" rIns="91440" bIns="45720" rtlCol="0" anchor="ctr" anchorCtr="0">
            <a:noAutofit/>
          </a:bodyPr>
          <a:lstStyle/>
          <a:p>
            <a:pPr algn="ctr">
              <a:spcBef>
                <a:spcPts val="1200"/>
              </a:spcBef>
              <a:spcAft>
                <a:spcPts val="600"/>
              </a:spcAft>
            </a:pPr>
            <a:r>
              <a:rPr lang="fr-FR" sz="2000" b="1" dirty="0" smtClean="0">
                <a:solidFill>
                  <a:srgbClr val="C31632"/>
                </a:solidFill>
              </a:rPr>
              <a:t>Un de vos clients se présente en agence ou vous appelle ou vous envoie un email car il souhaite en savoir plus sur ce qu’il lui appartient de faire suite à la renumérotation de son IBAN</a:t>
            </a:r>
            <a:endParaRPr lang="fr-FR" sz="2000" b="1" dirty="0">
              <a:solidFill>
                <a:srgbClr val="C31632"/>
              </a:solidFill>
            </a:endParaRPr>
          </a:p>
        </p:txBody>
      </p:sp>
      <p:sp>
        <p:nvSpPr>
          <p:cNvPr id="5" name="Rectangle 4">
            <a:extLst>
              <a:ext uri="{FF2B5EF4-FFF2-40B4-BE49-F238E27FC236}">
                <a16:creationId xmlns="" xmlns:a16="http://schemas.microsoft.com/office/drawing/2014/main" id="{CAB451B9-7D53-4A2F-93CE-0FDDEC18D2C1}"/>
              </a:ext>
            </a:extLst>
          </p:cNvPr>
          <p:cNvSpPr/>
          <p:nvPr/>
        </p:nvSpPr>
        <p:spPr>
          <a:xfrm>
            <a:off x="395536" y="836712"/>
            <a:ext cx="1439714" cy="86409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cap="all" dirty="0" smtClean="0">
                <a:solidFill>
                  <a:prstClr val="white"/>
                </a:solidFill>
              </a:rPr>
              <a:t>Les situations à traiter</a:t>
            </a:r>
            <a:endParaRPr lang="fr-FR" sz="1600" b="1" cap="all" dirty="0">
              <a:solidFill>
                <a:prstClr val="white"/>
              </a:solidFill>
            </a:endParaRPr>
          </a:p>
        </p:txBody>
      </p:sp>
      <p:sp>
        <p:nvSpPr>
          <p:cNvPr id="2" name="ZoneTexte 1"/>
          <p:cNvSpPr txBox="1"/>
          <p:nvPr/>
        </p:nvSpPr>
        <p:spPr>
          <a:xfrm>
            <a:off x="377620" y="1772816"/>
            <a:ext cx="8622557" cy="4832092"/>
          </a:xfrm>
          <a:prstGeom prst="rect">
            <a:avLst/>
          </a:prstGeom>
          <a:noFill/>
        </p:spPr>
        <p:txBody>
          <a:bodyPr wrap="square" rtlCol="0">
            <a:spAutoFit/>
          </a:bodyPr>
          <a:lstStyle/>
          <a:p>
            <a:pPr algn="just"/>
            <a:r>
              <a:rPr lang="fr-FR" sz="1600" b="1" u="sng" dirty="0" smtClean="0">
                <a:effectLst>
                  <a:outerShdw blurRad="38100" dist="38100" dir="2700000" algn="tl">
                    <a:srgbClr val="000000">
                      <a:alpha val="43137"/>
                    </a:srgbClr>
                  </a:outerShdw>
                </a:effectLst>
              </a:rPr>
              <a:t>Objectif n°1 : RASSURER LE CLIENT</a:t>
            </a:r>
            <a:r>
              <a:rPr lang="fr-FR" sz="1600" b="1" dirty="0" smtClean="0">
                <a:effectLst>
                  <a:outerShdw blurRad="38100" dist="38100" dir="2700000" algn="tl">
                    <a:srgbClr val="000000">
                      <a:alpha val="43137"/>
                    </a:srgbClr>
                  </a:outerShdw>
                </a:effectLst>
              </a:rPr>
              <a:t> ! </a:t>
            </a:r>
            <a:r>
              <a:rPr lang="fr-FR" sz="1600" dirty="0" smtClean="0"/>
              <a:t> Pour cela, nous pouvons avancer les arguments suivants :</a:t>
            </a:r>
          </a:p>
          <a:p>
            <a:pPr algn="just"/>
            <a:endParaRPr lang="fr-FR" sz="400" dirty="0" smtClean="0"/>
          </a:p>
          <a:p>
            <a:pPr marL="342900" indent="-342900" algn="just">
              <a:buAutoNum type="arabicPeriod"/>
            </a:pPr>
            <a:r>
              <a:rPr lang="fr-FR" sz="1550" dirty="0" smtClean="0"/>
              <a:t>Nous avons du temps </a:t>
            </a:r>
            <a:r>
              <a:rPr lang="fr-FR" sz="1550" dirty="0" smtClean="0">
                <a:sym typeface="Wingdings" panose="05000000000000000000" pitchFamily="2" charset="2"/>
              </a:rPr>
              <a:t> pendant 13 mois, soit jusqu’à décembre 2019, tous les mouvements qui se présenteront sur votre « ancien » n° de compte seront bel et bien honorés.</a:t>
            </a:r>
          </a:p>
          <a:p>
            <a:pPr marL="342900" indent="-342900" algn="just">
              <a:buAutoNum type="arabicPeriod"/>
            </a:pPr>
            <a:r>
              <a:rPr lang="fr-FR" sz="1550" dirty="0" smtClean="0">
                <a:sym typeface="Wingdings" panose="05000000000000000000" pitchFamily="2" charset="2"/>
              </a:rPr>
              <a:t>Mais nous allons mettre ce temps à profit dès maintenant ! Je suis à vos côtés pour vous accompagner dans ces démarches : je m’occupe de tout.</a:t>
            </a:r>
          </a:p>
          <a:p>
            <a:pPr marL="342900" indent="-342900" algn="just">
              <a:buAutoNum type="arabicPeriod"/>
            </a:pPr>
            <a:r>
              <a:rPr lang="fr-FR" sz="1550" dirty="0" smtClean="0">
                <a:sym typeface="Wingdings" panose="05000000000000000000" pitchFamily="2" charset="2"/>
              </a:rPr>
              <a:t>Je dispose d’un outil qui me permet aujourd’hui de mesurer très précisément le nombre d’organismes ou de particuliers à qui il faut communiquer votre nouveau n° de compte.</a:t>
            </a:r>
          </a:p>
          <a:p>
            <a:pPr marL="342900" indent="-342900" algn="just">
              <a:buAutoNum type="arabicPeriod"/>
            </a:pPr>
            <a:r>
              <a:rPr lang="fr-FR" sz="1550" dirty="0" smtClean="0">
                <a:sym typeface="Wingdings" panose="05000000000000000000" pitchFamily="2" charset="2"/>
              </a:rPr>
              <a:t>Je vous propose donc d’effectuer ce travail pour vous, mais j’ai besoin de votre aide : afin de pouvoir envoyer moi-même un courrier aux organismes en question, je vais avoir besoin de connaître l’adresse précise de ces destinataires. Dressons ensemble cette liste détaillée vous concernant.</a:t>
            </a:r>
          </a:p>
          <a:p>
            <a:pPr marL="342900" indent="-342900" algn="just">
              <a:buAutoNum type="arabicPeriod"/>
            </a:pPr>
            <a:endParaRPr lang="fr-FR" sz="1550" dirty="0">
              <a:sym typeface="Wingdings" panose="05000000000000000000" pitchFamily="2" charset="2"/>
            </a:endParaRPr>
          </a:p>
          <a:p>
            <a:pPr marL="342900" indent="-342900" algn="just">
              <a:buAutoNum type="arabicPeriod"/>
            </a:pPr>
            <a:endParaRPr lang="fr-FR" sz="1550" dirty="0" smtClean="0">
              <a:sym typeface="Wingdings" panose="05000000000000000000" pitchFamily="2" charset="2"/>
            </a:endParaRPr>
          </a:p>
          <a:p>
            <a:pPr marL="342900" indent="-342900" algn="just">
              <a:buAutoNum type="arabicPeriod"/>
            </a:pPr>
            <a:r>
              <a:rPr lang="fr-FR" sz="1550" dirty="0" smtClean="0">
                <a:solidFill>
                  <a:srgbClr val="C00000"/>
                </a:solidFill>
                <a:sym typeface="Wingdings" panose="05000000000000000000" pitchFamily="2" charset="2"/>
              </a:rPr>
              <a:t>Parcourir la liste avec votre client, isoler les mouvements « à déterminer », puis évacuer avec lui les mouvements « à ignorer » (</a:t>
            </a:r>
            <a:r>
              <a:rPr lang="fr-FR" sz="1550" dirty="0" err="1" smtClean="0">
                <a:solidFill>
                  <a:srgbClr val="C00000"/>
                </a:solidFill>
                <a:sym typeface="Wingdings" panose="05000000000000000000" pitchFamily="2" charset="2"/>
              </a:rPr>
              <a:t>cf</a:t>
            </a:r>
            <a:r>
              <a:rPr lang="fr-FR" sz="1550" dirty="0" smtClean="0">
                <a:solidFill>
                  <a:srgbClr val="C00000"/>
                </a:solidFill>
                <a:sym typeface="Wingdings" panose="05000000000000000000" pitchFamily="2" charset="2"/>
              </a:rPr>
              <a:t> dia 15 &amp; 16)</a:t>
            </a:r>
            <a:endParaRPr lang="fr-FR" sz="1550" dirty="0">
              <a:solidFill>
                <a:srgbClr val="C00000"/>
              </a:solidFill>
              <a:sym typeface="Wingdings" panose="05000000000000000000" pitchFamily="2" charset="2"/>
            </a:endParaRPr>
          </a:p>
          <a:p>
            <a:pPr marL="342900" indent="-342900" algn="just">
              <a:buAutoNum type="arabicPeriod"/>
            </a:pPr>
            <a:r>
              <a:rPr lang="fr-FR" sz="1550" i="1" dirty="0" smtClean="0">
                <a:solidFill>
                  <a:srgbClr val="C00000"/>
                </a:solidFill>
                <a:sym typeface="Wingdings" panose="05000000000000000000" pitchFamily="2" charset="2"/>
              </a:rPr>
              <a:t>Faire ensuite une capture écran de la vue où vous avez filtré sur « Situations des émetteurs A DETERMINER » et la remettre à votre client en lui demandant de vous retourner, de préférence par mail, les adresses précises des émetteurs figurant sur cette liste. A réception, et après avoir complété l’outil IBAN Conseiller de ces informations, vous pourrez l’avertir que vous avez fait le nécessaire et qu’il convient désormais d’attendre que ces organismes prennent en compte le changement d’IBAN .</a:t>
            </a:r>
            <a:endParaRPr lang="fr-FR" sz="1550" i="1" dirty="0" smtClean="0">
              <a:solidFill>
                <a:srgbClr val="C00000"/>
              </a:solidFill>
            </a:endParaRPr>
          </a:p>
        </p:txBody>
      </p:sp>
      <p:sp>
        <p:nvSpPr>
          <p:cNvPr id="7" name="Rectangle 6"/>
          <p:cNvSpPr/>
          <p:nvPr/>
        </p:nvSpPr>
        <p:spPr>
          <a:xfrm>
            <a:off x="992382" y="4261194"/>
            <a:ext cx="7776864" cy="4721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50" i="1" dirty="0" smtClean="0"/>
              <a:t>2 cas de figure possibles : soit positionner un RDV (situation à privilégier), soit « débroussailler » immédiatement avec votre client  (si impatient)</a:t>
            </a:r>
            <a:endParaRPr lang="fr-FR" sz="1550" i="1" dirty="0"/>
          </a:p>
        </p:txBody>
      </p:sp>
    </p:spTree>
    <p:extLst>
      <p:ext uri="{BB962C8B-B14F-4D97-AF65-F5344CB8AC3E}">
        <p14:creationId xmlns:p14="http://schemas.microsoft.com/office/powerpoint/2010/main" val="215200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 xmlns:a16="http://schemas.microsoft.com/office/drawing/2014/main" id="{F52C1648-B08E-4284-8BFB-1E4AA1549E6C}"/>
              </a:ext>
            </a:extLst>
          </p:cNvPr>
          <p:cNvSpPr>
            <a:spLocks noGrp="1"/>
          </p:cNvSpPr>
          <p:nvPr>
            <p:ph type="title"/>
          </p:nvPr>
        </p:nvSpPr>
        <p:spPr/>
        <p:txBody>
          <a:bodyPr/>
          <a:lstStyle/>
          <a:p>
            <a:r>
              <a:rPr lang="fr-FR" dirty="0"/>
              <a:t>Ordre du jour</a:t>
            </a:r>
          </a:p>
        </p:txBody>
      </p:sp>
      <p:grpSp>
        <p:nvGrpSpPr>
          <p:cNvPr id="22" name="Groupe 21">
            <a:extLst>
              <a:ext uri="{FF2B5EF4-FFF2-40B4-BE49-F238E27FC236}">
                <a16:creationId xmlns="" xmlns:a16="http://schemas.microsoft.com/office/drawing/2014/main" id="{34CDDEFD-1FF3-4989-85F0-1B5FB1408632}"/>
              </a:ext>
            </a:extLst>
          </p:cNvPr>
          <p:cNvGrpSpPr/>
          <p:nvPr/>
        </p:nvGrpSpPr>
        <p:grpSpPr>
          <a:xfrm>
            <a:off x="323165" y="1124744"/>
            <a:ext cx="8231519" cy="724791"/>
            <a:chOff x="313857" y="3208381"/>
            <a:chExt cx="8480942" cy="746753"/>
          </a:xfrm>
        </p:grpSpPr>
        <p:sp>
          <p:nvSpPr>
            <p:cNvPr id="8" name="Rectangle 7">
              <a:extLst>
                <a:ext uri="{FF2B5EF4-FFF2-40B4-BE49-F238E27FC236}">
                  <a16:creationId xmlns="" xmlns:a16="http://schemas.microsoft.com/office/drawing/2014/main" id="{2ACF00AE-6880-4FEF-B3B9-88DD5C4E35EC}"/>
                </a:ext>
              </a:extLst>
            </p:cNvPr>
            <p:cNvSpPr/>
            <p:nvPr/>
          </p:nvSpPr>
          <p:spPr>
            <a:xfrm>
              <a:off x="468175" y="3208381"/>
              <a:ext cx="2375635" cy="746753"/>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du </a:t>
              </a:r>
              <a:r>
                <a:rPr lang="fr-FR" sz="1400" b="1" dirty="0" smtClean="0">
                  <a:solidFill>
                    <a:prstClr val="white"/>
                  </a:solidFill>
                  <a:latin typeface="+mj-lt"/>
                </a:rPr>
                <a:t>périmètre</a:t>
              </a:r>
              <a:endParaRPr lang="fr-FR" sz="1400" i="1" dirty="0">
                <a:solidFill>
                  <a:prstClr val="white"/>
                </a:solidFill>
                <a:latin typeface="+mj-lt"/>
              </a:endParaRPr>
            </a:p>
          </p:txBody>
        </p:sp>
        <p:sp>
          <p:nvSpPr>
            <p:cNvPr id="9" name="ZoneTexte 8">
              <a:extLst>
                <a:ext uri="{FF2B5EF4-FFF2-40B4-BE49-F238E27FC236}">
                  <a16:creationId xmlns="" xmlns:a16="http://schemas.microsoft.com/office/drawing/2014/main" id="{4EEDDFD6-8CEF-4280-8F7C-757D1EB7938D}"/>
                </a:ext>
              </a:extLst>
            </p:cNvPr>
            <p:cNvSpPr txBox="1"/>
            <p:nvPr/>
          </p:nvSpPr>
          <p:spPr>
            <a:xfrm>
              <a:off x="2998129" y="3208381"/>
              <a:ext cx="5796670" cy="746753"/>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pPr>
              <a:r>
                <a:rPr lang="fr-FR" sz="1400" i="1" dirty="0" smtClean="0">
                  <a:solidFill>
                    <a:prstClr val="black">
                      <a:lumMod val="65000"/>
                      <a:lumOff val="35000"/>
                    </a:prstClr>
                  </a:solidFill>
                </a:rPr>
                <a:t>Qui est concerné par la renumérotation?</a:t>
              </a:r>
            </a:p>
            <a:p>
              <a:pPr marL="179388" indent="-179388" defTabSz="844083">
                <a:buFont typeface="Wingdings" panose="05000000000000000000" pitchFamily="2" charset="2"/>
                <a:buChar char="ü"/>
              </a:pPr>
              <a:r>
                <a:rPr lang="fr-FR" sz="1400" i="1" dirty="0">
                  <a:solidFill>
                    <a:prstClr val="black">
                      <a:lumMod val="65000"/>
                      <a:lumOff val="35000"/>
                    </a:prstClr>
                  </a:solidFill>
                </a:rPr>
                <a:t>Comment communiquons-nous actuellement vers les clients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10" name="Ellipse 9">
              <a:extLst>
                <a:ext uri="{FF2B5EF4-FFF2-40B4-BE49-F238E27FC236}">
                  <a16:creationId xmlns="" xmlns:a16="http://schemas.microsoft.com/office/drawing/2014/main" id="{536BF6DF-249B-4D26-8B13-A21E8EC04175}"/>
                </a:ext>
              </a:extLst>
            </p:cNvPr>
            <p:cNvSpPr/>
            <p:nvPr/>
          </p:nvSpPr>
          <p:spPr>
            <a:xfrm>
              <a:off x="313857" y="3429222"/>
              <a:ext cx="299077" cy="299077"/>
            </a:xfrm>
            <a:prstGeom prst="ellipse">
              <a:avLst/>
            </a:prstGeom>
            <a:solidFill>
              <a:srgbClr val="59595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grpSp>
      <p:grpSp>
        <p:nvGrpSpPr>
          <p:cNvPr id="23" name="Groupe 22">
            <a:extLst>
              <a:ext uri="{FF2B5EF4-FFF2-40B4-BE49-F238E27FC236}">
                <a16:creationId xmlns="" xmlns:a16="http://schemas.microsoft.com/office/drawing/2014/main" id="{03A1D248-DDF5-4061-B227-26E94549DED8}"/>
              </a:ext>
            </a:extLst>
          </p:cNvPr>
          <p:cNvGrpSpPr/>
          <p:nvPr/>
        </p:nvGrpSpPr>
        <p:grpSpPr>
          <a:xfrm>
            <a:off x="303650" y="1964713"/>
            <a:ext cx="8250736" cy="724791"/>
            <a:chOff x="294052" y="4237092"/>
            <a:chExt cx="8500747" cy="746753"/>
          </a:xfrm>
        </p:grpSpPr>
        <p:sp>
          <p:nvSpPr>
            <p:cNvPr id="11" name="Rectangle 10">
              <a:extLst>
                <a:ext uri="{FF2B5EF4-FFF2-40B4-BE49-F238E27FC236}">
                  <a16:creationId xmlns="" xmlns:a16="http://schemas.microsoft.com/office/drawing/2014/main" id="{FED7A671-B879-4343-87BB-E8A5FA31CA3D}"/>
                </a:ext>
              </a:extLst>
            </p:cNvPr>
            <p:cNvSpPr/>
            <p:nvPr/>
          </p:nvSpPr>
          <p:spPr>
            <a:xfrm>
              <a:off x="468173" y="4237092"/>
              <a:ext cx="237563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Présentation de l’outil IBAN Conseiller</a:t>
              </a:r>
              <a:endParaRPr lang="fr-FR" sz="1400" dirty="0">
                <a:solidFill>
                  <a:prstClr val="white"/>
                </a:solidFill>
              </a:endParaRPr>
            </a:p>
          </p:txBody>
        </p:sp>
        <p:sp>
          <p:nvSpPr>
            <p:cNvPr id="12" name="ZoneTexte 11">
              <a:extLst>
                <a:ext uri="{FF2B5EF4-FFF2-40B4-BE49-F238E27FC236}">
                  <a16:creationId xmlns="" xmlns:a16="http://schemas.microsoft.com/office/drawing/2014/main" id="{184A46AB-FC6C-405D-812B-AA2AE1E72BAD}"/>
                </a:ext>
              </a:extLst>
            </p:cNvPr>
            <p:cNvSpPr txBox="1"/>
            <p:nvPr/>
          </p:nvSpPr>
          <p:spPr>
            <a:xfrm>
              <a:off x="2998128" y="4237092"/>
              <a:ext cx="5796671" cy="746753"/>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l’outil ?</a:t>
              </a:r>
            </a:p>
          </p:txBody>
        </p:sp>
        <p:sp>
          <p:nvSpPr>
            <p:cNvPr id="13" name="Ellipse 12">
              <a:extLst>
                <a:ext uri="{FF2B5EF4-FFF2-40B4-BE49-F238E27FC236}">
                  <a16:creationId xmlns="" xmlns:a16="http://schemas.microsoft.com/office/drawing/2014/main" id="{F7BACEC3-00F9-468B-B820-1E366DF3ABB6}"/>
                </a:ext>
              </a:extLst>
            </p:cNvPr>
            <p:cNvSpPr/>
            <p:nvPr/>
          </p:nvSpPr>
          <p:spPr>
            <a:xfrm>
              <a:off x="294052" y="4455774"/>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grpSp>
      <p:pic>
        <p:nvPicPr>
          <p:cNvPr id="27" name="Image 26">
            <a:extLst>
              <a:ext uri="{FF2B5EF4-FFF2-40B4-BE49-F238E27FC236}">
                <a16:creationId xmlns="" xmlns:a16="http://schemas.microsoft.com/office/drawing/2014/main" id="{91791D88-5767-4783-BA8C-F3A1F783DC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0310" y="1268760"/>
            <a:ext cx="468862" cy="468862"/>
          </a:xfrm>
          <a:prstGeom prst="rect">
            <a:avLst/>
          </a:prstGeom>
        </p:spPr>
      </p:pic>
      <p:grpSp>
        <p:nvGrpSpPr>
          <p:cNvPr id="5" name="Groupe 4">
            <a:extLst>
              <a:ext uri="{FF2B5EF4-FFF2-40B4-BE49-F238E27FC236}">
                <a16:creationId xmlns="" xmlns:a16="http://schemas.microsoft.com/office/drawing/2014/main" id="{9269BF98-0612-44BC-941C-C905CB7A0238}"/>
              </a:ext>
            </a:extLst>
          </p:cNvPr>
          <p:cNvGrpSpPr/>
          <p:nvPr/>
        </p:nvGrpSpPr>
        <p:grpSpPr>
          <a:xfrm>
            <a:off x="303650" y="3644651"/>
            <a:ext cx="8250742" cy="724791"/>
            <a:chOff x="294052" y="4767732"/>
            <a:chExt cx="8500747" cy="724791"/>
          </a:xfrm>
        </p:grpSpPr>
        <p:sp>
          <p:nvSpPr>
            <p:cNvPr id="34" name="Rectangle 33">
              <a:extLst>
                <a:ext uri="{FF2B5EF4-FFF2-40B4-BE49-F238E27FC236}">
                  <a16:creationId xmlns="" xmlns:a16="http://schemas.microsoft.com/office/drawing/2014/main" id="{14F2CCB7-E1EA-4DFA-820B-51374D8F446F}"/>
                </a:ext>
              </a:extLst>
            </p:cNvPr>
            <p:cNvSpPr/>
            <p:nvPr/>
          </p:nvSpPr>
          <p:spPr>
            <a:xfrm>
              <a:off x="468173" y="4767732"/>
              <a:ext cx="2375635" cy="7247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Entrainement collectif</a:t>
              </a:r>
              <a:endParaRPr lang="fr-FR" sz="1400" dirty="0">
                <a:solidFill>
                  <a:prstClr val="white"/>
                </a:solidFill>
              </a:endParaRPr>
            </a:p>
          </p:txBody>
        </p:sp>
        <p:sp>
          <p:nvSpPr>
            <p:cNvPr id="35" name="ZoneTexte 34">
              <a:extLst>
                <a:ext uri="{FF2B5EF4-FFF2-40B4-BE49-F238E27FC236}">
                  <a16:creationId xmlns="" xmlns:a16="http://schemas.microsoft.com/office/drawing/2014/main" id="{12C7AB41-C467-45BD-B773-AD690F1FF05A}"/>
                </a:ext>
              </a:extLst>
            </p:cNvPr>
            <p:cNvSpPr txBox="1"/>
            <p:nvPr/>
          </p:nvSpPr>
          <p:spPr>
            <a:xfrm>
              <a:off x="2998129" y="4767732"/>
              <a:ext cx="5796670" cy="724791"/>
            </a:xfrm>
            <a:prstGeom prst="rect">
              <a:avLst/>
            </a:prstGeom>
            <a:solidFill>
              <a:srgbClr val="FBDCDD"/>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concrètement et efficacement cet outil sur mon portefeuille ?</a:t>
              </a:r>
            </a:p>
          </p:txBody>
        </p:sp>
        <p:sp>
          <p:nvSpPr>
            <p:cNvPr id="36" name="Ellipse 35">
              <a:extLst>
                <a:ext uri="{FF2B5EF4-FFF2-40B4-BE49-F238E27FC236}">
                  <a16:creationId xmlns="" xmlns:a16="http://schemas.microsoft.com/office/drawing/2014/main" id="{E9679F76-C15F-49E5-85D2-34A35B1C4496}"/>
                </a:ext>
              </a:extLst>
            </p:cNvPr>
            <p:cNvSpPr/>
            <p:nvPr/>
          </p:nvSpPr>
          <p:spPr>
            <a:xfrm>
              <a:off x="294052" y="4979831"/>
              <a:ext cx="299077" cy="290281"/>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grpSp>
      <p:grpSp>
        <p:nvGrpSpPr>
          <p:cNvPr id="43" name="Groupe 42">
            <a:extLst>
              <a:ext uri="{FF2B5EF4-FFF2-40B4-BE49-F238E27FC236}">
                <a16:creationId xmlns="" xmlns:a16="http://schemas.microsoft.com/office/drawing/2014/main" id="{0655FF89-0E9C-4233-ACB7-65AAA81AF55E}"/>
              </a:ext>
            </a:extLst>
          </p:cNvPr>
          <p:cNvGrpSpPr/>
          <p:nvPr/>
        </p:nvGrpSpPr>
        <p:grpSpPr>
          <a:xfrm>
            <a:off x="303650" y="4484620"/>
            <a:ext cx="8250742" cy="724791"/>
            <a:chOff x="294052" y="4767732"/>
            <a:chExt cx="8500747" cy="724791"/>
          </a:xfrm>
        </p:grpSpPr>
        <p:sp>
          <p:nvSpPr>
            <p:cNvPr id="44" name="Rectangle 43">
              <a:extLst>
                <a:ext uri="{FF2B5EF4-FFF2-40B4-BE49-F238E27FC236}">
                  <a16:creationId xmlns="" xmlns:a16="http://schemas.microsoft.com/office/drawing/2014/main" id="{E7125914-B646-4DE2-A91D-7B58A6D855CB}"/>
                </a:ext>
              </a:extLst>
            </p:cNvPr>
            <p:cNvSpPr/>
            <p:nvPr/>
          </p:nvSpPr>
          <p:spPr>
            <a:xfrm>
              <a:off x="468173" y="4767732"/>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L’assistance</a:t>
              </a:r>
              <a:endParaRPr lang="fr-FR" sz="1400" dirty="0">
                <a:solidFill>
                  <a:prstClr val="white"/>
                </a:solidFill>
                <a:latin typeface="+mj-lt"/>
              </a:endParaRPr>
            </a:p>
          </p:txBody>
        </p:sp>
        <p:sp>
          <p:nvSpPr>
            <p:cNvPr id="45" name="ZoneTexte 44">
              <a:extLst>
                <a:ext uri="{FF2B5EF4-FFF2-40B4-BE49-F238E27FC236}">
                  <a16:creationId xmlns="" xmlns:a16="http://schemas.microsoft.com/office/drawing/2014/main" id="{C46A1EF7-CD6C-4117-A75C-226A9045AFDC}"/>
                </a:ext>
              </a:extLst>
            </p:cNvPr>
            <p:cNvSpPr txBox="1"/>
            <p:nvPr/>
          </p:nvSpPr>
          <p:spPr>
            <a:xfrm>
              <a:off x="2998129" y="4767732"/>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En cas de difficulté, quelles solutions </a:t>
              </a:r>
              <a:r>
                <a:rPr lang="fr-FR" sz="1400" i="1" dirty="0" smtClean="0">
                  <a:solidFill>
                    <a:prstClr val="black">
                      <a:lumMod val="65000"/>
                      <a:lumOff val="35000"/>
                    </a:prstClr>
                  </a:solidFill>
                </a:rPr>
                <a:t>s’offrent </a:t>
              </a:r>
              <a:r>
                <a:rPr lang="fr-FR" sz="1400" i="1" dirty="0">
                  <a:solidFill>
                    <a:prstClr val="black">
                      <a:lumMod val="65000"/>
                      <a:lumOff val="35000"/>
                    </a:prstClr>
                  </a:solidFill>
                </a:rPr>
                <a:t>à nous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46" name="Ellipse 45">
              <a:extLst>
                <a:ext uri="{FF2B5EF4-FFF2-40B4-BE49-F238E27FC236}">
                  <a16:creationId xmlns="" xmlns:a16="http://schemas.microsoft.com/office/drawing/2014/main" id="{E92862CA-1388-4746-939E-278BFD3862D6}"/>
                </a:ext>
              </a:extLst>
            </p:cNvPr>
            <p:cNvSpPr/>
            <p:nvPr/>
          </p:nvSpPr>
          <p:spPr>
            <a:xfrm>
              <a:off x="294052" y="4979831"/>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5</a:t>
              </a:r>
            </a:p>
          </p:txBody>
        </p:sp>
      </p:grpSp>
      <p:grpSp>
        <p:nvGrpSpPr>
          <p:cNvPr id="25" name="Groupe 24">
            <a:extLst>
              <a:ext uri="{FF2B5EF4-FFF2-40B4-BE49-F238E27FC236}">
                <a16:creationId xmlns="" xmlns:a16="http://schemas.microsoft.com/office/drawing/2014/main" id="{C424B74E-1650-463E-BB9B-EF63A806D927}"/>
              </a:ext>
            </a:extLst>
          </p:cNvPr>
          <p:cNvGrpSpPr/>
          <p:nvPr/>
        </p:nvGrpSpPr>
        <p:grpSpPr>
          <a:xfrm>
            <a:off x="303650" y="2804682"/>
            <a:ext cx="8250742" cy="724791"/>
            <a:chOff x="294052" y="3663158"/>
            <a:chExt cx="8500747" cy="724791"/>
          </a:xfrm>
        </p:grpSpPr>
        <p:sp>
          <p:nvSpPr>
            <p:cNvPr id="26" name="Rectangle 25">
              <a:extLst>
                <a:ext uri="{FF2B5EF4-FFF2-40B4-BE49-F238E27FC236}">
                  <a16:creationId xmlns="" xmlns:a16="http://schemas.microsoft.com/office/drawing/2014/main" id="{678DBE66-D349-4E9D-929C-431C63D1C2E8}"/>
                </a:ext>
              </a:extLst>
            </p:cNvPr>
            <p:cNvSpPr/>
            <p:nvPr/>
          </p:nvSpPr>
          <p:spPr>
            <a:xfrm>
              <a:off x="468173" y="3663158"/>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smtClean="0">
                  <a:solidFill>
                    <a:prstClr val="white"/>
                  </a:solidFill>
                </a:rPr>
                <a:t>Posture face à une sollicitation client</a:t>
              </a:r>
              <a:endParaRPr lang="fr-FR" sz="1400" dirty="0">
                <a:solidFill>
                  <a:prstClr val="white"/>
                </a:solidFill>
              </a:endParaRPr>
            </a:p>
          </p:txBody>
        </p:sp>
        <p:sp>
          <p:nvSpPr>
            <p:cNvPr id="28" name="ZoneTexte 27">
              <a:extLst>
                <a:ext uri="{FF2B5EF4-FFF2-40B4-BE49-F238E27FC236}">
                  <a16:creationId xmlns="" xmlns:a16="http://schemas.microsoft.com/office/drawing/2014/main" id="{0F175FEE-EDAB-4F35-AB97-FC8A3208B538}"/>
                </a:ext>
              </a:extLst>
            </p:cNvPr>
            <p:cNvSpPr txBox="1"/>
            <p:nvPr/>
          </p:nvSpPr>
          <p:spPr>
            <a:xfrm>
              <a:off x="2998129" y="3663158"/>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Quelles </a:t>
              </a:r>
              <a:r>
                <a:rPr lang="fr-FR" sz="1400" i="1" dirty="0" smtClean="0">
                  <a:solidFill>
                    <a:prstClr val="black">
                      <a:lumMod val="65000"/>
                      <a:lumOff val="35000"/>
                    </a:prstClr>
                  </a:solidFill>
                </a:rPr>
                <a:t>attitudes et démarches adopter face </a:t>
              </a:r>
              <a:r>
                <a:rPr lang="fr-FR" sz="1400" i="1" dirty="0">
                  <a:solidFill>
                    <a:prstClr val="black">
                      <a:lumMod val="65000"/>
                      <a:lumOff val="35000"/>
                    </a:prstClr>
                  </a:solidFill>
                </a:rPr>
                <a:t>à une demande </a:t>
              </a:r>
              <a:br>
                <a:rPr lang="fr-FR" sz="1400" i="1" dirty="0">
                  <a:solidFill>
                    <a:prstClr val="black">
                      <a:lumMod val="65000"/>
                      <a:lumOff val="35000"/>
                    </a:prstClr>
                  </a:solidFill>
                </a:rPr>
              </a:br>
              <a:r>
                <a:rPr lang="fr-FR" sz="1400" i="1" dirty="0">
                  <a:solidFill>
                    <a:prstClr val="black">
                      <a:lumMod val="65000"/>
                      <a:lumOff val="35000"/>
                    </a:prstClr>
                  </a:solidFill>
                </a:rPr>
                <a:t>client ?</a:t>
              </a:r>
            </a:p>
          </p:txBody>
        </p:sp>
        <p:sp>
          <p:nvSpPr>
            <p:cNvPr id="29" name="Ellipse 28">
              <a:extLst>
                <a:ext uri="{FF2B5EF4-FFF2-40B4-BE49-F238E27FC236}">
                  <a16:creationId xmlns="" xmlns:a16="http://schemas.microsoft.com/office/drawing/2014/main" id="{BD97FE26-C651-4586-9C8F-A531DF8CEEA9}"/>
                </a:ext>
              </a:extLst>
            </p:cNvPr>
            <p:cNvSpPr/>
            <p:nvPr/>
          </p:nvSpPr>
          <p:spPr>
            <a:xfrm>
              <a:off x="294052" y="3875257"/>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grpSp>
    </p:spTree>
    <p:extLst>
      <p:ext uri="{BB962C8B-B14F-4D97-AF65-F5344CB8AC3E}">
        <p14:creationId xmlns:p14="http://schemas.microsoft.com/office/powerpoint/2010/main" val="442418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Entrainement </a:t>
            </a:r>
            <a:r>
              <a:rPr lang="fr-FR" dirty="0" smtClean="0"/>
              <a:t>collectif</a:t>
            </a:r>
            <a:endParaRPr lang="fr-FR" dirty="0"/>
          </a:p>
        </p:txBody>
      </p:sp>
      <p:sp>
        <p:nvSpPr>
          <p:cNvPr id="4" name="Rectangle 3"/>
          <p:cNvSpPr/>
          <p:nvPr/>
        </p:nvSpPr>
        <p:spPr>
          <a:xfrm>
            <a:off x="755576" y="1268761"/>
            <a:ext cx="7848872" cy="4616648"/>
          </a:xfrm>
          <a:prstGeom prst="rect">
            <a:avLst/>
          </a:prstGeom>
        </p:spPr>
        <p:txBody>
          <a:bodyPr wrap="square">
            <a:spAutoFit/>
          </a:bodyPr>
          <a:lstStyle/>
          <a:p>
            <a:pPr algn="just" defTabSz="844083">
              <a:spcBef>
                <a:spcPts val="1200"/>
              </a:spcBef>
              <a:defRPr/>
            </a:pPr>
            <a:r>
              <a:rPr lang="fr-FR" sz="2400" b="1" u="sng" dirty="0" smtClean="0">
                <a:solidFill>
                  <a:prstClr val="black">
                    <a:lumMod val="65000"/>
                    <a:lumOff val="35000"/>
                  </a:prstClr>
                </a:solidFill>
                <a:effectLst>
                  <a:outerShdw blurRad="38100" dist="38100" dir="2700000" algn="tl">
                    <a:srgbClr val="000000">
                      <a:alpha val="43137"/>
                    </a:srgbClr>
                  </a:outerShdw>
                </a:effectLst>
              </a:rPr>
              <a:t>Test grandeur nature sur la base client « </a:t>
            </a:r>
            <a:r>
              <a:rPr lang="fr-FR" sz="2400" b="1" u="sng" dirty="0" smtClean="0">
                <a:solidFill>
                  <a:srgbClr val="C00000"/>
                </a:solidFill>
                <a:effectLst>
                  <a:outerShdw blurRad="38100" dist="38100" dir="2700000" algn="tl">
                    <a:srgbClr val="000000">
                      <a:alpha val="43137"/>
                    </a:srgbClr>
                  </a:outerShdw>
                </a:effectLst>
              </a:rPr>
              <a:t>réelle</a:t>
            </a:r>
            <a:r>
              <a:rPr lang="fr-FR" sz="2400" b="1" u="sng" dirty="0" smtClean="0">
                <a:solidFill>
                  <a:prstClr val="black">
                    <a:lumMod val="65000"/>
                    <a:lumOff val="35000"/>
                  </a:prstClr>
                </a:solidFill>
                <a:effectLst>
                  <a:outerShdw blurRad="38100" dist="38100" dir="2700000" algn="tl">
                    <a:srgbClr val="000000">
                      <a:alpha val="43137"/>
                    </a:srgbClr>
                  </a:outerShdw>
                </a:effectLst>
              </a:rPr>
              <a:t> »</a:t>
            </a:r>
          </a:p>
          <a:p>
            <a:pPr marL="457200" indent="-457200" algn="just" defTabSz="844083">
              <a:spcBef>
                <a:spcPts val="1200"/>
              </a:spcBef>
              <a:buFont typeface="+mj-lt"/>
              <a:buAutoNum type="arabicPeriod"/>
              <a:defRPr/>
            </a:pPr>
            <a:r>
              <a:rPr lang="fr-FR" sz="2000" b="1" i="1" dirty="0" smtClean="0">
                <a:solidFill>
                  <a:prstClr val="black">
                    <a:lumMod val="65000"/>
                    <a:lumOff val="35000"/>
                  </a:prstClr>
                </a:solidFill>
              </a:rPr>
              <a:t>Accéder à l’outil</a:t>
            </a:r>
          </a:p>
          <a:p>
            <a:pPr marL="914400" lvl="1" indent="-457200" algn="just" defTabSz="844083">
              <a:spcBef>
                <a:spcPts val="1200"/>
              </a:spcBef>
              <a:buFont typeface="+mj-lt"/>
              <a:buAutoNum type="alphaLcPeriod"/>
              <a:defRPr/>
            </a:pPr>
            <a:r>
              <a:rPr lang="fr-FR" sz="2000" b="1" i="1" dirty="0" smtClean="0">
                <a:solidFill>
                  <a:prstClr val="black">
                    <a:lumMod val="65000"/>
                    <a:lumOff val="35000"/>
                  </a:prstClr>
                </a:solidFill>
              </a:rPr>
              <a:t>Via le PCM</a:t>
            </a:r>
          </a:p>
          <a:p>
            <a:pPr marL="914400" lvl="1" indent="-457200" algn="just" defTabSz="844083">
              <a:spcBef>
                <a:spcPts val="1200"/>
              </a:spcBef>
              <a:buFont typeface="+mj-lt"/>
              <a:buAutoNum type="alphaLcPeriod"/>
              <a:defRPr/>
            </a:pPr>
            <a:r>
              <a:rPr lang="fr-FR" sz="2000" b="1" i="1" dirty="0" smtClean="0">
                <a:solidFill>
                  <a:prstClr val="black">
                    <a:lumMod val="65000"/>
                    <a:lumOff val="35000"/>
                  </a:prstClr>
                </a:solidFill>
              </a:rPr>
              <a:t>Via le portail</a:t>
            </a:r>
          </a:p>
          <a:p>
            <a:pPr marL="914400" lvl="1" indent="-457200" algn="just" defTabSz="844083">
              <a:spcBef>
                <a:spcPts val="1200"/>
              </a:spcBef>
              <a:buFont typeface="+mj-lt"/>
              <a:buAutoNum type="alphaLcPeriod"/>
              <a:defRPr/>
            </a:pPr>
            <a:r>
              <a:rPr lang="fr-FR" sz="2000" b="1" i="1" dirty="0" smtClean="0">
                <a:solidFill>
                  <a:prstClr val="black">
                    <a:lumMod val="65000"/>
                    <a:lumOff val="35000"/>
                  </a:prstClr>
                </a:solidFill>
              </a:rPr>
              <a:t>Via Internet</a:t>
            </a:r>
          </a:p>
          <a:p>
            <a:pPr marL="457200" indent="-457200" algn="just" defTabSz="844083">
              <a:spcBef>
                <a:spcPts val="1200"/>
              </a:spcBef>
              <a:buFont typeface="+mj-lt"/>
              <a:buAutoNum type="arabicPeriod"/>
              <a:defRPr/>
            </a:pPr>
            <a:r>
              <a:rPr lang="fr-FR" sz="2000" b="1" i="1" dirty="0" smtClean="0">
                <a:solidFill>
                  <a:prstClr val="black">
                    <a:lumMod val="65000"/>
                    <a:lumOff val="35000"/>
                  </a:prstClr>
                </a:solidFill>
              </a:rPr>
              <a:t>Accéder au portefeuille du DA et tester la navigation</a:t>
            </a:r>
          </a:p>
          <a:p>
            <a:pPr marL="457200" indent="-457200" algn="just" defTabSz="844083">
              <a:spcBef>
                <a:spcPts val="1200"/>
              </a:spcBef>
              <a:buFont typeface="+mj-lt"/>
              <a:buAutoNum type="arabicPeriod"/>
              <a:defRPr/>
            </a:pPr>
            <a:r>
              <a:rPr lang="fr-FR" sz="2000" b="1" i="1" dirty="0" smtClean="0">
                <a:solidFill>
                  <a:prstClr val="black">
                    <a:lumMod val="65000"/>
                    <a:lumOff val="35000"/>
                  </a:prstClr>
                </a:solidFill>
              </a:rPr>
              <a:t>Par « rechercher </a:t>
            </a:r>
            <a:r>
              <a:rPr lang="fr-FR" sz="2000" b="1" i="1" dirty="0">
                <a:solidFill>
                  <a:prstClr val="black">
                    <a:lumMod val="65000"/>
                    <a:lumOff val="35000"/>
                  </a:prstClr>
                </a:solidFill>
              </a:rPr>
              <a:t>n° de </a:t>
            </a:r>
            <a:r>
              <a:rPr lang="fr-FR" sz="2000" b="1" i="1" dirty="0" smtClean="0">
                <a:solidFill>
                  <a:prstClr val="black">
                    <a:lumMod val="65000"/>
                    <a:lumOff val="35000"/>
                  </a:prstClr>
                </a:solidFill>
              </a:rPr>
              <a:t>personne », visualiser les mouvements d’un client qui nous a déjà sollicité sur le sujet. Balayer le support HDJ* pour vous approprier les écrans.</a:t>
            </a:r>
          </a:p>
          <a:p>
            <a:pPr algn="just" defTabSz="844083">
              <a:spcBef>
                <a:spcPts val="1200"/>
              </a:spcBef>
              <a:defRPr/>
            </a:pPr>
            <a:r>
              <a:rPr lang="fr-FR" sz="2000" b="1" i="1" dirty="0" smtClean="0">
                <a:solidFill>
                  <a:srgbClr val="C00000"/>
                </a:solidFill>
              </a:rPr>
              <a:t>ATTENTION, vous travaillez sur la base client réelle. Prenez garde de ne pas valider vos actions lors de cet exercice.</a:t>
            </a:r>
            <a:endParaRPr lang="fr-FR" sz="2000" b="1" i="1" dirty="0">
              <a:solidFill>
                <a:srgbClr val="C00000"/>
              </a:solidFill>
            </a:endParaRPr>
          </a:p>
        </p:txBody>
      </p:sp>
      <p:sp>
        <p:nvSpPr>
          <p:cNvPr id="2" name="ZoneTexte 1"/>
          <p:cNvSpPr txBox="1"/>
          <p:nvPr/>
        </p:nvSpPr>
        <p:spPr>
          <a:xfrm>
            <a:off x="1187624" y="5949280"/>
            <a:ext cx="3003899" cy="276999"/>
          </a:xfrm>
          <a:prstGeom prst="rect">
            <a:avLst/>
          </a:prstGeom>
          <a:noFill/>
        </p:spPr>
        <p:txBody>
          <a:bodyPr wrap="none" rtlCol="0">
            <a:spAutoFit/>
          </a:bodyPr>
          <a:lstStyle/>
          <a:p>
            <a:r>
              <a:rPr lang="fr-FR" sz="1200" i="1" dirty="0" smtClean="0"/>
              <a:t>* Accessible depuis la Rubrique des Commerciaux</a:t>
            </a:r>
          </a:p>
        </p:txBody>
      </p:sp>
      <p:pic>
        <p:nvPicPr>
          <p:cNvPr id="1026" name="Picture 2" descr="Résultat de recherche d'images pour &quot;panneau danger&quot;">
            <a:hlinkClick r:id="rId3"/>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9667" l="0" r="100000"/>
                    </a14:imgEffect>
                  </a14:imgLayer>
                </a14:imgProps>
              </a:ext>
              <a:ext uri="{28A0092B-C50C-407E-A947-70E740481C1C}">
                <a14:useLocalDpi xmlns:a14="http://schemas.microsoft.com/office/drawing/2010/main" val="0"/>
              </a:ext>
            </a:extLst>
          </a:blip>
          <a:srcRect/>
          <a:stretch>
            <a:fillRect/>
          </a:stretch>
        </p:blipFill>
        <p:spPr bwMode="auto">
          <a:xfrm>
            <a:off x="6691041" y="857324"/>
            <a:ext cx="1913407" cy="1686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9592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 xmlns:a16="http://schemas.microsoft.com/office/drawing/2014/main" id="{F52C1648-B08E-4284-8BFB-1E4AA1549E6C}"/>
              </a:ext>
            </a:extLst>
          </p:cNvPr>
          <p:cNvSpPr>
            <a:spLocks noGrp="1"/>
          </p:cNvSpPr>
          <p:nvPr>
            <p:ph type="title"/>
          </p:nvPr>
        </p:nvSpPr>
        <p:spPr/>
        <p:txBody>
          <a:bodyPr/>
          <a:lstStyle/>
          <a:p>
            <a:r>
              <a:rPr lang="fr-FR" dirty="0"/>
              <a:t>Ordre du jour</a:t>
            </a:r>
          </a:p>
        </p:txBody>
      </p:sp>
      <p:grpSp>
        <p:nvGrpSpPr>
          <p:cNvPr id="22" name="Groupe 21">
            <a:extLst>
              <a:ext uri="{FF2B5EF4-FFF2-40B4-BE49-F238E27FC236}">
                <a16:creationId xmlns="" xmlns:a16="http://schemas.microsoft.com/office/drawing/2014/main" id="{34CDDEFD-1FF3-4989-85F0-1B5FB1408632}"/>
              </a:ext>
            </a:extLst>
          </p:cNvPr>
          <p:cNvGrpSpPr/>
          <p:nvPr/>
        </p:nvGrpSpPr>
        <p:grpSpPr>
          <a:xfrm>
            <a:off x="323165" y="1124744"/>
            <a:ext cx="8231519" cy="724791"/>
            <a:chOff x="313857" y="3208381"/>
            <a:chExt cx="8480942" cy="746753"/>
          </a:xfrm>
        </p:grpSpPr>
        <p:sp>
          <p:nvSpPr>
            <p:cNvPr id="8" name="Rectangle 7">
              <a:extLst>
                <a:ext uri="{FF2B5EF4-FFF2-40B4-BE49-F238E27FC236}">
                  <a16:creationId xmlns="" xmlns:a16="http://schemas.microsoft.com/office/drawing/2014/main" id="{2ACF00AE-6880-4FEF-B3B9-88DD5C4E35EC}"/>
                </a:ext>
              </a:extLst>
            </p:cNvPr>
            <p:cNvSpPr/>
            <p:nvPr/>
          </p:nvSpPr>
          <p:spPr>
            <a:xfrm>
              <a:off x="468175" y="3208381"/>
              <a:ext cx="2375635" cy="746753"/>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du </a:t>
              </a:r>
              <a:r>
                <a:rPr lang="fr-FR" sz="1400" b="1" dirty="0" smtClean="0">
                  <a:solidFill>
                    <a:prstClr val="white"/>
                  </a:solidFill>
                  <a:latin typeface="+mj-lt"/>
                </a:rPr>
                <a:t>périmètre</a:t>
              </a:r>
              <a:endParaRPr lang="fr-FR" sz="1400" i="1" dirty="0">
                <a:solidFill>
                  <a:prstClr val="white"/>
                </a:solidFill>
                <a:latin typeface="+mj-lt"/>
              </a:endParaRPr>
            </a:p>
          </p:txBody>
        </p:sp>
        <p:sp>
          <p:nvSpPr>
            <p:cNvPr id="9" name="ZoneTexte 8">
              <a:extLst>
                <a:ext uri="{FF2B5EF4-FFF2-40B4-BE49-F238E27FC236}">
                  <a16:creationId xmlns="" xmlns:a16="http://schemas.microsoft.com/office/drawing/2014/main" id="{4EEDDFD6-8CEF-4280-8F7C-757D1EB7938D}"/>
                </a:ext>
              </a:extLst>
            </p:cNvPr>
            <p:cNvSpPr txBox="1"/>
            <p:nvPr/>
          </p:nvSpPr>
          <p:spPr>
            <a:xfrm>
              <a:off x="2998129" y="3208381"/>
              <a:ext cx="5796670" cy="746753"/>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pPr>
              <a:r>
                <a:rPr lang="fr-FR" sz="1400" i="1" dirty="0" smtClean="0">
                  <a:solidFill>
                    <a:prstClr val="black">
                      <a:lumMod val="65000"/>
                      <a:lumOff val="35000"/>
                    </a:prstClr>
                  </a:solidFill>
                </a:rPr>
                <a:t>Qui est concerné par la renumérotation?</a:t>
              </a:r>
            </a:p>
            <a:p>
              <a:pPr marL="179388" indent="-179388" defTabSz="844083">
                <a:buFont typeface="Wingdings" panose="05000000000000000000" pitchFamily="2" charset="2"/>
                <a:buChar char="ü"/>
              </a:pPr>
              <a:r>
                <a:rPr lang="fr-FR" sz="1400" i="1" dirty="0">
                  <a:solidFill>
                    <a:prstClr val="black">
                      <a:lumMod val="65000"/>
                      <a:lumOff val="35000"/>
                    </a:prstClr>
                  </a:solidFill>
                </a:rPr>
                <a:t>Comment communiquons-nous actuellement vers les clients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10" name="Ellipse 9">
              <a:extLst>
                <a:ext uri="{FF2B5EF4-FFF2-40B4-BE49-F238E27FC236}">
                  <a16:creationId xmlns="" xmlns:a16="http://schemas.microsoft.com/office/drawing/2014/main" id="{536BF6DF-249B-4D26-8B13-A21E8EC04175}"/>
                </a:ext>
              </a:extLst>
            </p:cNvPr>
            <p:cNvSpPr/>
            <p:nvPr/>
          </p:nvSpPr>
          <p:spPr>
            <a:xfrm>
              <a:off x="313857" y="3429222"/>
              <a:ext cx="299077" cy="299077"/>
            </a:xfrm>
            <a:prstGeom prst="ellipse">
              <a:avLst/>
            </a:prstGeom>
            <a:solidFill>
              <a:srgbClr val="59595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grpSp>
      <p:grpSp>
        <p:nvGrpSpPr>
          <p:cNvPr id="23" name="Groupe 22">
            <a:extLst>
              <a:ext uri="{FF2B5EF4-FFF2-40B4-BE49-F238E27FC236}">
                <a16:creationId xmlns="" xmlns:a16="http://schemas.microsoft.com/office/drawing/2014/main" id="{03A1D248-DDF5-4061-B227-26E94549DED8}"/>
              </a:ext>
            </a:extLst>
          </p:cNvPr>
          <p:cNvGrpSpPr/>
          <p:nvPr/>
        </p:nvGrpSpPr>
        <p:grpSpPr>
          <a:xfrm>
            <a:off x="303650" y="1964713"/>
            <a:ext cx="8250736" cy="724791"/>
            <a:chOff x="294052" y="4237092"/>
            <a:chExt cx="8500747" cy="746753"/>
          </a:xfrm>
        </p:grpSpPr>
        <p:sp>
          <p:nvSpPr>
            <p:cNvPr id="11" name="Rectangle 10">
              <a:extLst>
                <a:ext uri="{FF2B5EF4-FFF2-40B4-BE49-F238E27FC236}">
                  <a16:creationId xmlns="" xmlns:a16="http://schemas.microsoft.com/office/drawing/2014/main" id="{FED7A671-B879-4343-87BB-E8A5FA31CA3D}"/>
                </a:ext>
              </a:extLst>
            </p:cNvPr>
            <p:cNvSpPr/>
            <p:nvPr/>
          </p:nvSpPr>
          <p:spPr>
            <a:xfrm>
              <a:off x="468173" y="4237092"/>
              <a:ext cx="237563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Présentation de l’outil IBAN Conseiller</a:t>
              </a:r>
              <a:endParaRPr lang="fr-FR" sz="1400" dirty="0">
                <a:solidFill>
                  <a:prstClr val="white"/>
                </a:solidFill>
              </a:endParaRPr>
            </a:p>
          </p:txBody>
        </p:sp>
        <p:sp>
          <p:nvSpPr>
            <p:cNvPr id="12" name="ZoneTexte 11">
              <a:extLst>
                <a:ext uri="{FF2B5EF4-FFF2-40B4-BE49-F238E27FC236}">
                  <a16:creationId xmlns="" xmlns:a16="http://schemas.microsoft.com/office/drawing/2014/main" id="{184A46AB-FC6C-405D-812B-AA2AE1E72BAD}"/>
                </a:ext>
              </a:extLst>
            </p:cNvPr>
            <p:cNvSpPr txBox="1"/>
            <p:nvPr/>
          </p:nvSpPr>
          <p:spPr>
            <a:xfrm>
              <a:off x="2998128" y="4237092"/>
              <a:ext cx="5796671" cy="746753"/>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l’outil ?</a:t>
              </a:r>
            </a:p>
          </p:txBody>
        </p:sp>
        <p:sp>
          <p:nvSpPr>
            <p:cNvPr id="13" name="Ellipse 12">
              <a:extLst>
                <a:ext uri="{FF2B5EF4-FFF2-40B4-BE49-F238E27FC236}">
                  <a16:creationId xmlns="" xmlns:a16="http://schemas.microsoft.com/office/drawing/2014/main" id="{F7BACEC3-00F9-468B-B820-1E366DF3ABB6}"/>
                </a:ext>
              </a:extLst>
            </p:cNvPr>
            <p:cNvSpPr/>
            <p:nvPr/>
          </p:nvSpPr>
          <p:spPr>
            <a:xfrm>
              <a:off x="294052" y="4455774"/>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grpSp>
      <p:grpSp>
        <p:nvGrpSpPr>
          <p:cNvPr id="2" name="Groupe 1">
            <a:extLst>
              <a:ext uri="{FF2B5EF4-FFF2-40B4-BE49-F238E27FC236}">
                <a16:creationId xmlns="" xmlns:a16="http://schemas.microsoft.com/office/drawing/2014/main" id="{C424B74E-1650-463E-BB9B-EF63A806D927}"/>
              </a:ext>
            </a:extLst>
          </p:cNvPr>
          <p:cNvGrpSpPr/>
          <p:nvPr/>
        </p:nvGrpSpPr>
        <p:grpSpPr>
          <a:xfrm>
            <a:off x="303650" y="2804682"/>
            <a:ext cx="8250742" cy="724791"/>
            <a:chOff x="294052" y="3663158"/>
            <a:chExt cx="8500747" cy="724791"/>
          </a:xfrm>
        </p:grpSpPr>
        <p:sp>
          <p:nvSpPr>
            <p:cNvPr id="15" name="Rectangle 14">
              <a:extLst>
                <a:ext uri="{FF2B5EF4-FFF2-40B4-BE49-F238E27FC236}">
                  <a16:creationId xmlns="" xmlns:a16="http://schemas.microsoft.com/office/drawing/2014/main" id="{678DBE66-D349-4E9D-929C-431C63D1C2E8}"/>
                </a:ext>
              </a:extLst>
            </p:cNvPr>
            <p:cNvSpPr/>
            <p:nvPr/>
          </p:nvSpPr>
          <p:spPr>
            <a:xfrm>
              <a:off x="468173" y="3663158"/>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Partage des éléments de langage</a:t>
              </a:r>
              <a:endParaRPr lang="fr-FR" sz="1400" dirty="0">
                <a:solidFill>
                  <a:prstClr val="white"/>
                </a:solidFill>
              </a:endParaRPr>
            </a:p>
          </p:txBody>
        </p:sp>
        <p:sp>
          <p:nvSpPr>
            <p:cNvPr id="16" name="ZoneTexte 15">
              <a:extLst>
                <a:ext uri="{FF2B5EF4-FFF2-40B4-BE49-F238E27FC236}">
                  <a16:creationId xmlns="" xmlns:a16="http://schemas.microsoft.com/office/drawing/2014/main" id="{0F175FEE-EDAB-4F35-AB97-FC8A3208B538}"/>
                </a:ext>
              </a:extLst>
            </p:cNvPr>
            <p:cNvSpPr txBox="1"/>
            <p:nvPr/>
          </p:nvSpPr>
          <p:spPr>
            <a:xfrm>
              <a:off x="2998129" y="3663158"/>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Quelles sont bonnes pratiques et les bonnes postures face à une demande </a:t>
              </a:r>
              <a:br>
                <a:rPr lang="fr-FR" sz="1400" i="1" dirty="0">
                  <a:solidFill>
                    <a:prstClr val="black">
                      <a:lumMod val="65000"/>
                      <a:lumOff val="35000"/>
                    </a:prstClr>
                  </a:solidFill>
                </a:rPr>
              </a:br>
              <a:r>
                <a:rPr lang="fr-FR" sz="1400" i="1" dirty="0">
                  <a:solidFill>
                    <a:prstClr val="black">
                      <a:lumMod val="65000"/>
                      <a:lumOff val="35000"/>
                    </a:prstClr>
                  </a:solidFill>
                </a:rPr>
                <a:t>client ?</a:t>
              </a:r>
            </a:p>
          </p:txBody>
        </p:sp>
        <p:sp>
          <p:nvSpPr>
            <p:cNvPr id="17" name="Ellipse 16">
              <a:extLst>
                <a:ext uri="{FF2B5EF4-FFF2-40B4-BE49-F238E27FC236}">
                  <a16:creationId xmlns="" xmlns:a16="http://schemas.microsoft.com/office/drawing/2014/main" id="{BD97FE26-C651-4586-9C8F-A531DF8CEEA9}"/>
                </a:ext>
              </a:extLst>
            </p:cNvPr>
            <p:cNvSpPr/>
            <p:nvPr/>
          </p:nvSpPr>
          <p:spPr>
            <a:xfrm>
              <a:off x="294052" y="3875257"/>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grpSp>
      <p:pic>
        <p:nvPicPr>
          <p:cNvPr id="27" name="Image 26">
            <a:extLst>
              <a:ext uri="{FF2B5EF4-FFF2-40B4-BE49-F238E27FC236}">
                <a16:creationId xmlns="" xmlns:a16="http://schemas.microsoft.com/office/drawing/2014/main" id="{91791D88-5767-4783-BA8C-F3A1F783DC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0310" y="1268760"/>
            <a:ext cx="468862" cy="468862"/>
          </a:xfrm>
          <a:prstGeom prst="rect">
            <a:avLst/>
          </a:prstGeom>
        </p:spPr>
      </p:pic>
      <p:grpSp>
        <p:nvGrpSpPr>
          <p:cNvPr id="5" name="Groupe 4">
            <a:extLst>
              <a:ext uri="{FF2B5EF4-FFF2-40B4-BE49-F238E27FC236}">
                <a16:creationId xmlns="" xmlns:a16="http://schemas.microsoft.com/office/drawing/2014/main" id="{9269BF98-0612-44BC-941C-C905CB7A0238}"/>
              </a:ext>
            </a:extLst>
          </p:cNvPr>
          <p:cNvGrpSpPr/>
          <p:nvPr/>
        </p:nvGrpSpPr>
        <p:grpSpPr>
          <a:xfrm>
            <a:off x="303650" y="3644651"/>
            <a:ext cx="8250742" cy="724791"/>
            <a:chOff x="294052" y="4767732"/>
            <a:chExt cx="8500747" cy="724791"/>
          </a:xfrm>
        </p:grpSpPr>
        <p:sp>
          <p:nvSpPr>
            <p:cNvPr id="34" name="Rectangle 33">
              <a:extLst>
                <a:ext uri="{FF2B5EF4-FFF2-40B4-BE49-F238E27FC236}">
                  <a16:creationId xmlns="" xmlns:a16="http://schemas.microsoft.com/office/drawing/2014/main" id="{14F2CCB7-E1EA-4DFA-820B-51374D8F446F}"/>
                </a:ext>
              </a:extLst>
            </p:cNvPr>
            <p:cNvSpPr/>
            <p:nvPr/>
          </p:nvSpPr>
          <p:spPr>
            <a:xfrm>
              <a:off x="468173" y="4767732"/>
              <a:ext cx="2375635" cy="7247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Entrainement collectif</a:t>
              </a:r>
              <a:endParaRPr lang="fr-FR" sz="1400" dirty="0">
                <a:solidFill>
                  <a:prstClr val="white"/>
                </a:solidFill>
              </a:endParaRPr>
            </a:p>
          </p:txBody>
        </p:sp>
        <p:sp>
          <p:nvSpPr>
            <p:cNvPr id="35" name="ZoneTexte 34">
              <a:extLst>
                <a:ext uri="{FF2B5EF4-FFF2-40B4-BE49-F238E27FC236}">
                  <a16:creationId xmlns="" xmlns:a16="http://schemas.microsoft.com/office/drawing/2014/main" id="{12C7AB41-C467-45BD-B773-AD690F1FF05A}"/>
                </a:ext>
              </a:extLst>
            </p:cNvPr>
            <p:cNvSpPr txBox="1"/>
            <p:nvPr/>
          </p:nvSpPr>
          <p:spPr>
            <a:xfrm>
              <a:off x="2998129" y="4767732"/>
              <a:ext cx="5796670" cy="724791"/>
            </a:xfrm>
            <a:prstGeom prst="rect">
              <a:avLst/>
            </a:prstGeom>
            <a:solidFill>
              <a:schemeClr val="bg1">
                <a:lumMod val="85000"/>
              </a:schemeClr>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Comment utiliser concrètement et efficacement cet outil sur mon portefeuille ?</a:t>
              </a:r>
            </a:p>
          </p:txBody>
        </p:sp>
        <p:sp>
          <p:nvSpPr>
            <p:cNvPr id="36" name="Ellipse 35">
              <a:extLst>
                <a:ext uri="{FF2B5EF4-FFF2-40B4-BE49-F238E27FC236}">
                  <a16:creationId xmlns="" xmlns:a16="http://schemas.microsoft.com/office/drawing/2014/main" id="{E9679F76-C15F-49E5-85D2-34A35B1C4496}"/>
                </a:ext>
              </a:extLst>
            </p:cNvPr>
            <p:cNvSpPr/>
            <p:nvPr/>
          </p:nvSpPr>
          <p:spPr>
            <a:xfrm>
              <a:off x="294052" y="4979831"/>
              <a:ext cx="299077" cy="290281"/>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grpSp>
      <p:grpSp>
        <p:nvGrpSpPr>
          <p:cNvPr id="43" name="Groupe 42">
            <a:extLst>
              <a:ext uri="{FF2B5EF4-FFF2-40B4-BE49-F238E27FC236}">
                <a16:creationId xmlns="" xmlns:a16="http://schemas.microsoft.com/office/drawing/2014/main" id="{0655FF89-0E9C-4233-ACB7-65AAA81AF55E}"/>
              </a:ext>
            </a:extLst>
          </p:cNvPr>
          <p:cNvGrpSpPr/>
          <p:nvPr/>
        </p:nvGrpSpPr>
        <p:grpSpPr>
          <a:xfrm>
            <a:off x="303650" y="4484620"/>
            <a:ext cx="8250742" cy="724791"/>
            <a:chOff x="294052" y="4767732"/>
            <a:chExt cx="8500747" cy="724791"/>
          </a:xfrm>
        </p:grpSpPr>
        <p:sp>
          <p:nvSpPr>
            <p:cNvPr id="44" name="Rectangle 43">
              <a:extLst>
                <a:ext uri="{FF2B5EF4-FFF2-40B4-BE49-F238E27FC236}">
                  <a16:creationId xmlns="" xmlns:a16="http://schemas.microsoft.com/office/drawing/2014/main" id="{E7125914-B646-4DE2-A91D-7B58A6D855CB}"/>
                </a:ext>
              </a:extLst>
            </p:cNvPr>
            <p:cNvSpPr/>
            <p:nvPr/>
          </p:nvSpPr>
          <p:spPr>
            <a:xfrm>
              <a:off x="468173" y="4767732"/>
              <a:ext cx="2375635" cy="7247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rPr>
                <a:t>L’assistance</a:t>
              </a:r>
              <a:endParaRPr lang="fr-FR" sz="1400" dirty="0">
                <a:solidFill>
                  <a:prstClr val="white"/>
                </a:solidFill>
                <a:latin typeface="+mj-lt"/>
              </a:endParaRPr>
            </a:p>
          </p:txBody>
        </p:sp>
        <p:sp>
          <p:nvSpPr>
            <p:cNvPr id="45" name="ZoneTexte 44">
              <a:extLst>
                <a:ext uri="{FF2B5EF4-FFF2-40B4-BE49-F238E27FC236}">
                  <a16:creationId xmlns="" xmlns:a16="http://schemas.microsoft.com/office/drawing/2014/main" id="{C46A1EF7-CD6C-4117-A75C-226A9045AFDC}"/>
                </a:ext>
              </a:extLst>
            </p:cNvPr>
            <p:cNvSpPr txBox="1"/>
            <p:nvPr/>
          </p:nvSpPr>
          <p:spPr>
            <a:xfrm>
              <a:off x="2998129" y="4767732"/>
              <a:ext cx="5796670" cy="724791"/>
            </a:xfrm>
            <a:prstGeom prst="rect">
              <a:avLst/>
            </a:prstGeom>
            <a:solidFill>
              <a:srgbClr val="FBDCDD"/>
            </a:solidFill>
          </p:spPr>
          <p:txBody>
            <a:bodyPr vert="horz" wrap="square" lIns="99692" tIns="38957" rIns="33231" bIns="38957" rtlCol="0" anchor="ctr" anchorCtr="0">
              <a:noAutofit/>
            </a:bodyPr>
            <a:lstStyle/>
            <a:p>
              <a:pPr marL="179388" indent="-179388" defTabSz="844083">
                <a:buFont typeface="Wingdings" panose="05000000000000000000" pitchFamily="2" charset="2"/>
                <a:buChar char="ü"/>
                <a:defRPr/>
              </a:pPr>
              <a:r>
                <a:rPr lang="fr-FR" sz="1400" i="1" dirty="0">
                  <a:solidFill>
                    <a:prstClr val="black">
                      <a:lumMod val="65000"/>
                      <a:lumOff val="35000"/>
                    </a:prstClr>
                  </a:solidFill>
                </a:rPr>
                <a:t>En cas de difficulté, quelles solutions </a:t>
              </a:r>
              <a:r>
                <a:rPr lang="fr-FR" sz="1400" i="1" dirty="0" smtClean="0">
                  <a:solidFill>
                    <a:prstClr val="black">
                      <a:lumMod val="65000"/>
                      <a:lumOff val="35000"/>
                    </a:prstClr>
                  </a:solidFill>
                </a:rPr>
                <a:t>s’offrent </a:t>
              </a:r>
              <a:r>
                <a:rPr lang="fr-FR" sz="1400" i="1" dirty="0">
                  <a:solidFill>
                    <a:prstClr val="black">
                      <a:lumMod val="65000"/>
                      <a:lumOff val="35000"/>
                    </a:prstClr>
                  </a:solidFill>
                </a:rPr>
                <a:t>à nous </a:t>
              </a:r>
              <a:r>
                <a:rPr lang="fr-FR" sz="1400" i="1" dirty="0" smtClean="0">
                  <a:solidFill>
                    <a:prstClr val="black">
                      <a:lumMod val="65000"/>
                      <a:lumOff val="35000"/>
                    </a:prstClr>
                  </a:solidFill>
                </a:rPr>
                <a:t>?</a:t>
              </a:r>
              <a:endParaRPr lang="fr-FR" sz="1400" i="1" dirty="0">
                <a:solidFill>
                  <a:prstClr val="black">
                    <a:lumMod val="65000"/>
                    <a:lumOff val="35000"/>
                  </a:prstClr>
                </a:solidFill>
              </a:endParaRPr>
            </a:p>
          </p:txBody>
        </p:sp>
        <p:sp>
          <p:nvSpPr>
            <p:cNvPr id="46" name="Ellipse 45">
              <a:extLst>
                <a:ext uri="{FF2B5EF4-FFF2-40B4-BE49-F238E27FC236}">
                  <a16:creationId xmlns="" xmlns:a16="http://schemas.microsoft.com/office/drawing/2014/main" id="{E92862CA-1388-4746-939E-278BFD3862D6}"/>
                </a:ext>
              </a:extLst>
            </p:cNvPr>
            <p:cNvSpPr/>
            <p:nvPr/>
          </p:nvSpPr>
          <p:spPr>
            <a:xfrm>
              <a:off x="294052" y="4979831"/>
              <a:ext cx="299077" cy="290281"/>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5</a:t>
              </a:r>
            </a:p>
          </p:txBody>
        </p:sp>
      </p:grpSp>
    </p:spTree>
    <p:extLst>
      <p:ext uri="{BB962C8B-B14F-4D97-AF65-F5344CB8AC3E}">
        <p14:creationId xmlns:p14="http://schemas.microsoft.com/office/powerpoint/2010/main" val="4424184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L’assistance</a:t>
            </a:r>
          </a:p>
        </p:txBody>
      </p:sp>
      <p:sp>
        <p:nvSpPr>
          <p:cNvPr id="4" name="Espace réservé du contenu 1">
            <a:extLst>
              <a:ext uri="{FF2B5EF4-FFF2-40B4-BE49-F238E27FC236}">
                <a16:creationId xmlns="" xmlns:a16="http://schemas.microsoft.com/office/drawing/2014/main" id="{E704EDE5-BA2B-4445-B4C8-366A01983522}"/>
              </a:ext>
            </a:extLst>
          </p:cNvPr>
          <p:cNvSpPr txBox="1">
            <a:spLocks/>
          </p:cNvSpPr>
          <p:nvPr/>
        </p:nvSpPr>
        <p:spPr>
          <a:xfrm>
            <a:off x="2699792" y="836712"/>
            <a:ext cx="5968662" cy="1655999"/>
          </a:xfrm>
          <a:prstGeom prst="rect">
            <a:avLst/>
          </a:prstGeom>
        </p:spPr>
        <p:txBody>
          <a:bodyPr anchor="ctr">
            <a:noAutofit/>
          </a:bodyPr>
          <a:lstStyle>
            <a:defPPr>
              <a:defRPr lang="fr-FR"/>
            </a:defPPr>
            <a:lvl1pPr marL="162662" indent="-162662">
              <a:spcBef>
                <a:spcPts val="600"/>
              </a:spcBef>
              <a:spcAft>
                <a:spcPts val="0"/>
              </a:spcAft>
              <a:buFont typeface="Wingdings" panose="05000000000000000000" pitchFamily="2" charset="2"/>
              <a:buChar char="§"/>
              <a:defRPr sz="1600" b="1" u="sng" cap="none" baseline="0">
                <a:solidFill>
                  <a:schemeClr val="tx1">
                    <a:lumMod val="65000"/>
                    <a:lumOff val="35000"/>
                  </a:schemeClr>
                </a:solidFill>
              </a:defRPr>
            </a:lvl1pPr>
            <a:lvl2pPr marL="271891" indent="-158265">
              <a:spcBef>
                <a:spcPts val="300"/>
              </a:spcBef>
              <a:buFont typeface="Arial Narrow" panose="020B0606020202030204" pitchFamily="34" charset="0"/>
              <a:buChar char="–"/>
              <a:defRPr sz="1100" b="0" cap="none" baseline="0">
                <a:solidFill>
                  <a:schemeClr val="tx1">
                    <a:lumMod val="65000"/>
                    <a:lumOff val="35000"/>
                  </a:schemeClr>
                </a:solidFill>
              </a:defRPr>
            </a:lvl2pPr>
            <a:lvl3pPr marL="398702" indent="-171450">
              <a:spcBef>
                <a:spcPts val="100"/>
              </a:spcBef>
              <a:buFont typeface="Courier New" panose="02070309020205020404" pitchFamily="49" charset="0"/>
              <a:buChar char="o"/>
              <a:defRPr sz="1000" b="0" cap="none">
                <a:solidFill>
                  <a:schemeClr val="tx1">
                    <a:lumMod val="65000"/>
                    <a:lumOff val="35000"/>
                  </a:schemeClr>
                </a:solidFill>
              </a:defRPr>
            </a:lvl3pPr>
            <a:lvl4pPr marL="0" indent="0" algn="just">
              <a:lnSpc>
                <a:spcPts val="2000"/>
              </a:lnSpc>
              <a:spcBef>
                <a:spcPts val="0"/>
              </a:spcBef>
              <a:buFontTx/>
              <a:buNone/>
              <a:defRPr sz="671"/>
            </a:lvl4pPr>
            <a:lvl5pPr marL="0" indent="-144000" algn="just">
              <a:spcBef>
                <a:spcPts val="300"/>
              </a:spcBef>
              <a:spcAft>
                <a:spcPts val="300"/>
              </a:spcAft>
              <a:buClr>
                <a:schemeClr val="accent1"/>
              </a:buClr>
              <a:buFont typeface="Arial" panose="020B0604020202020204" pitchFamily="34" charset="0"/>
              <a:buChar char="&gt;"/>
              <a:defRPr sz="671" cap="all" baseline="0">
                <a:solidFill>
                  <a:schemeClr val="accent1"/>
                </a:solidFill>
              </a:defRPr>
            </a:lvl5pPr>
            <a:lvl6pPr marL="360000" indent="-144000">
              <a:lnSpc>
                <a:spcPts val="1600"/>
              </a:lnSpc>
              <a:spcBef>
                <a:spcPts val="400"/>
              </a:spcBef>
              <a:buClr>
                <a:schemeClr val="accent1"/>
              </a:buClr>
              <a:buFont typeface="Wingdings 2" panose="05020102010507070707" pitchFamily="18" charset="2"/>
              <a:buChar char=""/>
              <a:defRPr sz="1300" i="1"/>
            </a:lvl6pPr>
            <a:lvl7pPr marL="0" indent="0" algn="just">
              <a:lnSpc>
                <a:spcPts val="1500"/>
              </a:lnSpc>
              <a:spcBef>
                <a:spcPts val="0"/>
              </a:spcBef>
              <a:buClr>
                <a:schemeClr val="accent1"/>
              </a:buClr>
              <a:buFontTx/>
              <a:buNone/>
              <a:defRPr sz="1400" b="0" i="0" cap="all" baseline="0">
                <a:solidFill>
                  <a:schemeClr val="accent1"/>
                </a:solidFill>
              </a:defRPr>
            </a:lvl7pPr>
            <a:lvl8pPr marL="0" indent="0">
              <a:spcBef>
                <a:spcPts val="0"/>
              </a:spcBef>
              <a:spcAft>
                <a:spcPts val="300"/>
              </a:spcAft>
              <a:buClr>
                <a:schemeClr val="accent1"/>
              </a:buClr>
              <a:buFontTx/>
              <a:buNone/>
              <a:defRPr sz="1400" b="0" i="0" cap="all" baseline="0">
                <a:solidFill>
                  <a:schemeClr val="bg1"/>
                </a:solidFill>
              </a:defRPr>
            </a:lvl8pPr>
            <a:lvl9pPr marL="216000" indent="0">
              <a:spcBef>
                <a:spcPts val="0"/>
              </a:spcBef>
              <a:spcAft>
                <a:spcPts val="770"/>
              </a:spcAft>
              <a:buClr>
                <a:schemeClr val="accent1"/>
              </a:buClr>
              <a:buFont typeface="Arial" pitchFamily="34" charset="0"/>
              <a:buChar char="•"/>
              <a:defRPr sz="1100" b="0" i="0" cap="all" baseline="0">
                <a:solidFill>
                  <a:schemeClr val="bg1"/>
                </a:solidFill>
              </a:defRPr>
            </a:lvl9pPr>
          </a:lstStyle>
          <a:p>
            <a:r>
              <a:rPr lang="fr-FR" u="none" dirty="0" err="1">
                <a:solidFill>
                  <a:schemeClr val="accent1"/>
                </a:solidFill>
              </a:rPr>
              <a:t>My</a:t>
            </a:r>
            <a:r>
              <a:rPr lang="fr-FR" u="none" dirty="0">
                <a:solidFill>
                  <a:schemeClr val="accent1"/>
                </a:solidFill>
              </a:rPr>
              <a:t> Assistance comme </a:t>
            </a:r>
            <a:r>
              <a:rPr lang="fr-FR" dirty="0">
                <a:solidFill>
                  <a:schemeClr val="accent1"/>
                </a:solidFill>
              </a:rPr>
              <a:t>point d’entrée unique </a:t>
            </a:r>
            <a:r>
              <a:rPr lang="fr-FR" u="none" dirty="0"/>
              <a:t>pour déclarer les incidents qu’ils soient de nature informatique ou process</a:t>
            </a:r>
          </a:p>
        </p:txBody>
      </p:sp>
      <p:sp>
        <p:nvSpPr>
          <p:cNvPr id="5" name="Rectangle 4">
            <a:extLst>
              <a:ext uri="{FF2B5EF4-FFF2-40B4-BE49-F238E27FC236}">
                <a16:creationId xmlns="" xmlns:a16="http://schemas.microsoft.com/office/drawing/2014/main" id="{757B4330-A5CD-4A08-B356-9E5CB1D884B4}"/>
              </a:ext>
            </a:extLst>
          </p:cNvPr>
          <p:cNvSpPr/>
          <p:nvPr/>
        </p:nvSpPr>
        <p:spPr>
          <a:xfrm>
            <a:off x="475545" y="1179752"/>
            <a:ext cx="2080231" cy="1656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nchorCtr="0"/>
          <a:lstStyle/>
          <a:p>
            <a:pPr algn="ctr"/>
            <a:r>
              <a:rPr lang="fr-FR" sz="2400" b="1" dirty="0">
                <a:solidFill>
                  <a:schemeClr val="bg1"/>
                </a:solidFill>
              </a:rPr>
              <a:t>Traiter les incidents</a:t>
            </a:r>
          </a:p>
        </p:txBody>
      </p:sp>
      <p:pic>
        <p:nvPicPr>
          <p:cNvPr id="6" name="Picture 2">
            <a:extLst>
              <a:ext uri="{FF2B5EF4-FFF2-40B4-BE49-F238E27FC236}">
                <a16:creationId xmlns="" xmlns:a16="http://schemas.microsoft.com/office/drawing/2014/main" id="{ADECAAB9-D10D-4478-AC2E-36519F8A1C85}"/>
              </a:ext>
            </a:extLst>
          </p:cNvPr>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355976" y="1890820"/>
            <a:ext cx="1660391" cy="601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Espace réservé du contenu 1">
            <a:extLst>
              <a:ext uri="{FF2B5EF4-FFF2-40B4-BE49-F238E27FC236}">
                <a16:creationId xmlns="" xmlns:a16="http://schemas.microsoft.com/office/drawing/2014/main" id="{44991236-389E-4ACE-A09B-63793C02DF7C}"/>
              </a:ext>
            </a:extLst>
          </p:cNvPr>
          <p:cNvSpPr txBox="1">
            <a:spLocks/>
          </p:cNvSpPr>
          <p:nvPr/>
        </p:nvSpPr>
        <p:spPr>
          <a:xfrm>
            <a:off x="2956187" y="3981411"/>
            <a:ext cx="6120359" cy="1103773"/>
          </a:xfrm>
          <a:prstGeom prst="rect">
            <a:avLst/>
          </a:prstGeom>
        </p:spPr>
        <p:txBody>
          <a:bodyPr anchor="ctr">
            <a:noAutofit/>
          </a:bodyPr>
          <a:lstStyle>
            <a:lvl1pPr marL="162662" indent="-162662" algn="l" defTabSz="914400" rtl="0" eaLnBrk="1" latinLnBrk="0" hangingPunct="1">
              <a:spcBef>
                <a:spcPts val="600"/>
              </a:spcBef>
              <a:spcAft>
                <a:spcPts val="0"/>
              </a:spcAft>
              <a:buFont typeface="Wingdings" panose="05000000000000000000" pitchFamily="2" charset="2"/>
              <a:buChar char="§"/>
              <a:defRPr sz="1200" b="1" kern="1200" cap="none" baseline="0">
                <a:solidFill>
                  <a:schemeClr val="tx1">
                    <a:lumMod val="65000"/>
                    <a:lumOff val="35000"/>
                  </a:schemeClr>
                </a:solidFill>
                <a:latin typeface="+mn-lt"/>
                <a:ea typeface="+mn-ea"/>
                <a:cs typeface="+mn-cs"/>
              </a:defRPr>
            </a:lvl1pPr>
            <a:lvl2pPr marL="271891" indent="-158265" algn="l" defTabSz="914400" rtl="0" eaLnBrk="1" latinLnBrk="0" hangingPunct="1">
              <a:spcBef>
                <a:spcPts val="300"/>
              </a:spcBef>
              <a:buFont typeface="Arial Narrow" panose="020B0606020202030204" pitchFamily="34" charset="0"/>
              <a:buChar char="–"/>
              <a:defRPr sz="1100" b="0" kern="1200" cap="none" baseline="0">
                <a:solidFill>
                  <a:schemeClr val="tx1">
                    <a:lumMod val="65000"/>
                    <a:lumOff val="35000"/>
                  </a:schemeClr>
                </a:solidFill>
                <a:latin typeface="+mn-lt"/>
                <a:ea typeface="+mn-ea"/>
                <a:cs typeface="+mn-cs"/>
              </a:defRPr>
            </a:lvl2pPr>
            <a:lvl3pPr marL="398702" indent="-171450" algn="l" defTabSz="914400" rtl="0" eaLnBrk="1" latinLnBrk="0" hangingPunct="1">
              <a:spcBef>
                <a:spcPts val="100"/>
              </a:spcBef>
              <a:buFont typeface="Courier New" panose="02070309020205020404" pitchFamily="49" charset="0"/>
              <a:buChar char="o"/>
              <a:defRPr sz="1000" b="0" kern="1200" cap="none">
                <a:solidFill>
                  <a:schemeClr val="tx1">
                    <a:lumMod val="65000"/>
                    <a:lumOff val="35000"/>
                  </a:schemeClr>
                </a:solidFill>
                <a:latin typeface="+mn-lt"/>
                <a:ea typeface="+mn-ea"/>
                <a:cs typeface="+mn-cs"/>
              </a:defRPr>
            </a:lvl3pPr>
            <a:lvl4pPr marL="0" indent="0" algn="just" defTabSz="914400" rtl="0" eaLnBrk="1" latinLnBrk="0" hangingPunct="1">
              <a:lnSpc>
                <a:spcPts val="2000"/>
              </a:lnSpc>
              <a:spcBef>
                <a:spcPts val="0"/>
              </a:spcBef>
              <a:buFontTx/>
              <a:buNone/>
              <a:defRPr sz="671"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671"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 typeface="Arial" pitchFamily="34" charset="0"/>
              <a:buChar char="•"/>
              <a:defRPr sz="1100" b="0" i="0" kern="1200" cap="all" baseline="0">
                <a:solidFill>
                  <a:schemeClr val="bg1"/>
                </a:solidFill>
                <a:latin typeface="+mn-lt"/>
                <a:ea typeface="+mn-ea"/>
                <a:cs typeface="+mn-cs"/>
              </a:defRPr>
            </a:lvl9pPr>
          </a:lstStyle>
          <a:p>
            <a:r>
              <a:rPr lang="fr-FR" sz="1600" u="sng" dirty="0" smtClean="0">
                <a:solidFill>
                  <a:schemeClr val="accent1"/>
                </a:solidFill>
              </a:rPr>
              <a:t>Accompagnement au Changement </a:t>
            </a:r>
            <a:r>
              <a:rPr lang="fr-FR" sz="1600" dirty="0" smtClean="0">
                <a:solidFill>
                  <a:schemeClr val="accent1"/>
                </a:solidFill>
              </a:rPr>
              <a:t>: </a:t>
            </a:r>
            <a:r>
              <a:rPr lang="fr-FR" sz="1600" b="0" dirty="0" smtClean="0"/>
              <a:t>Contacter votre facilitateur</a:t>
            </a:r>
            <a:endParaRPr lang="fr-FR" sz="1600" b="0" dirty="0"/>
          </a:p>
          <a:p>
            <a:r>
              <a:rPr lang="fr-FR" sz="1600" u="sng" dirty="0" smtClean="0">
                <a:solidFill>
                  <a:schemeClr val="accent1"/>
                </a:solidFill>
              </a:rPr>
              <a:t>Animation Commerciale </a:t>
            </a:r>
            <a:r>
              <a:rPr lang="fr-FR" sz="1600" dirty="0" smtClean="0">
                <a:solidFill>
                  <a:schemeClr val="accent1"/>
                </a:solidFill>
              </a:rPr>
              <a:t>: </a:t>
            </a:r>
            <a:r>
              <a:rPr lang="fr-FR" sz="1600" b="0" dirty="0" smtClean="0"/>
              <a:t>contacter le moniteur en charge de votre agence (sentinelle fusion)</a:t>
            </a:r>
            <a:endParaRPr lang="fr-FR" sz="1400" b="0" dirty="0"/>
          </a:p>
        </p:txBody>
      </p:sp>
      <p:sp>
        <p:nvSpPr>
          <p:cNvPr id="8" name="Rectangle 7">
            <a:extLst>
              <a:ext uri="{FF2B5EF4-FFF2-40B4-BE49-F238E27FC236}">
                <a16:creationId xmlns="" xmlns:a16="http://schemas.microsoft.com/office/drawing/2014/main" id="{D2B7F5F1-B960-4F68-96CF-DC5D9355F5EF}"/>
              </a:ext>
            </a:extLst>
          </p:cNvPr>
          <p:cNvSpPr/>
          <p:nvPr/>
        </p:nvSpPr>
        <p:spPr>
          <a:xfrm>
            <a:off x="475545" y="3338960"/>
            <a:ext cx="2080231" cy="1656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nchorCtr="0"/>
          <a:lstStyle/>
          <a:p>
            <a:pPr algn="ctr"/>
            <a:r>
              <a:rPr lang="fr-FR" sz="2400" b="1" dirty="0" smtClean="0">
                <a:solidFill>
                  <a:schemeClr val="bg1"/>
                </a:solidFill>
              </a:rPr>
              <a:t>Aide au la prise en main</a:t>
            </a:r>
            <a:endParaRPr lang="fr-FR" sz="2400" b="1" dirty="0">
              <a:solidFill>
                <a:schemeClr val="bg1"/>
              </a:solidFill>
            </a:endParaRPr>
          </a:p>
        </p:txBody>
      </p:sp>
      <p:sp>
        <p:nvSpPr>
          <p:cNvPr id="9" name="Ellipse 8">
            <a:extLst>
              <a:ext uri="{FF2B5EF4-FFF2-40B4-BE49-F238E27FC236}">
                <a16:creationId xmlns="" xmlns:a16="http://schemas.microsoft.com/office/drawing/2014/main" id="{0F50D57A-5211-4385-B3FA-87937EBB93A7}"/>
              </a:ext>
            </a:extLst>
          </p:cNvPr>
          <p:cNvSpPr/>
          <p:nvPr/>
        </p:nvSpPr>
        <p:spPr>
          <a:xfrm>
            <a:off x="1245660" y="908720"/>
            <a:ext cx="540000" cy="5400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1</a:t>
            </a:r>
          </a:p>
        </p:txBody>
      </p:sp>
      <p:sp>
        <p:nvSpPr>
          <p:cNvPr id="10" name="Ellipse 9">
            <a:extLst>
              <a:ext uri="{FF2B5EF4-FFF2-40B4-BE49-F238E27FC236}">
                <a16:creationId xmlns="" xmlns:a16="http://schemas.microsoft.com/office/drawing/2014/main" id="{9D9C1002-0E17-4A14-9E13-56EB5F179860}"/>
              </a:ext>
            </a:extLst>
          </p:cNvPr>
          <p:cNvSpPr/>
          <p:nvPr/>
        </p:nvSpPr>
        <p:spPr>
          <a:xfrm>
            <a:off x="1245660" y="3068960"/>
            <a:ext cx="540000" cy="5400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2</a:t>
            </a:r>
          </a:p>
        </p:txBody>
      </p:sp>
      <p:sp>
        <p:nvSpPr>
          <p:cNvPr id="11" name="Rectangle 10">
            <a:extLst>
              <a:ext uri="{FF2B5EF4-FFF2-40B4-BE49-F238E27FC236}">
                <a16:creationId xmlns="" xmlns:a16="http://schemas.microsoft.com/office/drawing/2014/main" id="{B0BC5743-99F9-4F4E-8BC0-D7536037DB6C}"/>
              </a:ext>
            </a:extLst>
          </p:cNvPr>
          <p:cNvSpPr/>
          <p:nvPr/>
        </p:nvSpPr>
        <p:spPr>
          <a:xfrm>
            <a:off x="5292080" y="2378513"/>
            <a:ext cx="2033435" cy="414567"/>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bIns="0" rtlCol="0" anchor="ctr"/>
          <a:lstStyle/>
          <a:p>
            <a:pPr algn="ctr">
              <a:buClr>
                <a:srgbClr val="C00000"/>
              </a:buClr>
            </a:pPr>
            <a:r>
              <a:rPr lang="fr-FR" sz="2000" b="1" dirty="0">
                <a:solidFill>
                  <a:schemeClr val="tx1">
                    <a:lumMod val="75000"/>
                    <a:lumOff val="25000"/>
                  </a:schemeClr>
                </a:solidFill>
                <a:latin typeface="+mj-lt"/>
              </a:rPr>
              <a:t>03.26.86.</a:t>
            </a:r>
            <a:r>
              <a:rPr lang="fr-FR" sz="2800" b="1" dirty="0">
                <a:solidFill>
                  <a:schemeClr val="accent1"/>
                </a:solidFill>
                <a:latin typeface="+mj-lt"/>
              </a:rPr>
              <a:t>85.85</a:t>
            </a:r>
          </a:p>
        </p:txBody>
      </p:sp>
      <p:sp>
        <p:nvSpPr>
          <p:cNvPr id="2" name="Rectangle 1"/>
          <p:cNvSpPr/>
          <p:nvPr/>
        </p:nvSpPr>
        <p:spPr>
          <a:xfrm>
            <a:off x="3047507" y="3338960"/>
            <a:ext cx="5652120" cy="57606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just">
              <a:spcBef>
                <a:spcPts val="1200"/>
              </a:spcBef>
              <a:spcAft>
                <a:spcPts val="600"/>
              </a:spcAft>
            </a:pPr>
            <a:r>
              <a:rPr lang="fr-FR" sz="2000" b="1" i="1" dirty="0">
                <a:solidFill>
                  <a:prstClr val="black">
                    <a:lumMod val="65000"/>
                    <a:lumOff val="35000"/>
                  </a:prstClr>
                </a:solidFill>
                <a:sym typeface="Wingdings" panose="05000000000000000000" pitchFamily="2" charset="2"/>
              </a:rPr>
              <a:t> </a:t>
            </a:r>
            <a:r>
              <a:rPr lang="fr-FR" sz="2000" b="1" i="1" dirty="0">
                <a:solidFill>
                  <a:prstClr val="black">
                    <a:lumMod val="65000"/>
                    <a:lumOff val="35000"/>
                  </a:prstClr>
                </a:solidFill>
              </a:rPr>
              <a:t>Un accompagnement des commerciaux et des managers est en cours de planification</a:t>
            </a:r>
            <a:endParaRPr lang="fr-FR" sz="2000" b="1" dirty="0">
              <a:solidFill>
                <a:schemeClr val="accent1"/>
              </a:solidFill>
            </a:endParaRPr>
          </a:p>
        </p:txBody>
      </p:sp>
      <p:sp>
        <p:nvSpPr>
          <p:cNvPr id="12" name="Ellipse 11"/>
          <p:cNvSpPr/>
          <p:nvPr/>
        </p:nvSpPr>
        <p:spPr>
          <a:xfrm>
            <a:off x="3544131" y="5109000"/>
            <a:ext cx="4680520" cy="75608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0000"/>
                </a:solidFill>
              </a:rPr>
              <a:t>+ 1 vidéo </a:t>
            </a:r>
            <a:r>
              <a:rPr lang="fr-FR" dirty="0" err="1" smtClean="0">
                <a:solidFill>
                  <a:srgbClr val="FF0000"/>
                </a:solidFill>
              </a:rPr>
              <a:t>Tuto</a:t>
            </a:r>
            <a:r>
              <a:rPr lang="fr-FR" dirty="0" smtClean="0">
                <a:solidFill>
                  <a:srgbClr val="FF0000"/>
                </a:solidFill>
              </a:rPr>
              <a:t> disponible avant la fin de la semaine</a:t>
            </a:r>
            <a:endParaRPr lang="fr-FR" dirty="0">
              <a:solidFill>
                <a:srgbClr val="FF0000"/>
              </a:solidFill>
            </a:endParaRPr>
          </a:p>
        </p:txBody>
      </p:sp>
    </p:spTree>
    <p:extLst>
      <p:ext uri="{BB962C8B-B14F-4D97-AF65-F5344CB8AC3E}">
        <p14:creationId xmlns:p14="http://schemas.microsoft.com/office/powerpoint/2010/main" val="2507952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052736"/>
            <a:ext cx="6840760" cy="51305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547664" y="188640"/>
            <a:ext cx="4493538" cy="461665"/>
          </a:xfrm>
          <a:prstGeom prst="rect">
            <a:avLst/>
          </a:prstGeom>
          <a:noFill/>
        </p:spPr>
        <p:txBody>
          <a:bodyPr wrap="none" rtlCol="0">
            <a:spAutoFit/>
          </a:bodyPr>
          <a:lstStyle/>
          <a:p>
            <a:r>
              <a:rPr lang="fr-FR" sz="2400" dirty="0" smtClean="0"/>
              <a:t>Autre sujet à aborder dans cette HDJ :</a:t>
            </a:r>
          </a:p>
        </p:txBody>
      </p:sp>
      <p:sp>
        <p:nvSpPr>
          <p:cNvPr id="5" name="ZoneTexte 4"/>
          <p:cNvSpPr txBox="1"/>
          <p:nvPr/>
        </p:nvSpPr>
        <p:spPr>
          <a:xfrm>
            <a:off x="4392452" y="1076772"/>
            <a:ext cx="3635932" cy="307777"/>
          </a:xfrm>
          <a:prstGeom prst="rect">
            <a:avLst/>
          </a:prstGeom>
          <a:solidFill>
            <a:srgbClr val="FFFF00"/>
          </a:solidFill>
        </p:spPr>
        <p:txBody>
          <a:bodyPr wrap="none" rtlCol="0">
            <a:spAutoFit/>
          </a:bodyPr>
          <a:lstStyle/>
          <a:p>
            <a:pPr algn="r"/>
            <a:r>
              <a:rPr lang="fr-FR" sz="1400" dirty="0" smtClean="0">
                <a:solidFill>
                  <a:srgbClr val="C00000"/>
                </a:solidFill>
              </a:rPr>
              <a:t>Clic sur l’image pour accéder directement au support</a:t>
            </a:r>
          </a:p>
        </p:txBody>
      </p:sp>
    </p:spTree>
    <p:extLst>
      <p:ext uri="{BB962C8B-B14F-4D97-AF65-F5344CB8AC3E}">
        <p14:creationId xmlns:p14="http://schemas.microsoft.com/office/powerpoint/2010/main" val="109800737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1617</Words>
  <Application>Microsoft Office PowerPoint</Application>
  <PresentationFormat>Affichage à l'écran (4:3)</PresentationFormat>
  <Paragraphs>366</Paragraphs>
  <Slides>26</Slides>
  <Notes>25</Notes>
  <HiddenSlides>0</HiddenSlides>
  <MMClips>0</MMClips>
  <ScaleCrop>false</ScaleCrop>
  <HeadingPairs>
    <vt:vector size="4" baseType="variant">
      <vt:variant>
        <vt:lpstr>Thème</vt:lpstr>
      </vt:variant>
      <vt:variant>
        <vt:i4>1</vt:i4>
      </vt:variant>
      <vt:variant>
        <vt:lpstr>Titres des diapositives</vt:lpstr>
      </vt:variant>
      <vt:variant>
        <vt:i4>26</vt:i4>
      </vt:variant>
    </vt:vector>
  </HeadingPairs>
  <TitlesOfParts>
    <vt:vector size="27" baseType="lpstr">
      <vt:lpstr>Thème Office</vt:lpstr>
      <vt:lpstr>Renumérotation des comptes Présentation de l’outil IBAN conseiller</vt:lpstr>
      <vt:lpstr>Objectifs</vt:lpstr>
      <vt:lpstr>Ordre du jour</vt:lpstr>
      <vt:lpstr>Rappel du périmètre de la renumérotation</vt:lpstr>
      <vt:lpstr>Rappel du périmètre : Présentation de la communication clients</vt:lpstr>
      <vt:lpstr>opérations dans et en dehors du périmètre</vt:lpstr>
      <vt:lpstr>opérations dans le périmètre</vt:lpstr>
      <vt:lpstr>Rappel du périmètre : Une stratégie de traitement à plusieurs étages</vt:lpstr>
      <vt:lpstr>Rappel du périmètre : le planning</vt:lpstr>
      <vt:lpstr>Ordre du jour</vt:lpstr>
      <vt:lpstr>Présentation de l’outil IBAN Conseiller : les étapes</vt:lpstr>
      <vt:lpstr>l’outil IBAN Conseiller</vt:lpstr>
      <vt:lpstr>l’outil IBAN Conseiller</vt:lpstr>
      <vt:lpstr>l’outil IBAN Conseiller</vt:lpstr>
      <vt:lpstr>traitement IBAN Conseiller : commencer par filtrer sur les mouvements « à déterminer »</vt:lpstr>
      <vt:lpstr>traitement IBAN Conseiller : évacuer ensuite*, avec votre client, les mouvements « à ignorer »</vt:lpstr>
      <vt:lpstr>Présentation de l’outil IBAN Conseiller : traitons un mouvement pour le compte du client  ex : VIREment DDFIP</vt:lpstr>
      <vt:lpstr>l’outil IBAN Conseiller : visualisation une fois le mouvement traité</vt:lpstr>
      <vt:lpstr>l’outil IBAN Conseiller</vt:lpstr>
      <vt:lpstr>Ordre du jour</vt:lpstr>
      <vt:lpstr>Situations auxquelles faire face</vt:lpstr>
      <vt:lpstr>Ordre du jour</vt:lpstr>
      <vt:lpstr>Entrainement collectif</vt:lpstr>
      <vt:lpstr>Ordre du jour</vt:lpstr>
      <vt:lpstr>L’assistance</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2018-09-20T12:55:57Z</dcterms:created>
  <dcterms:modified xsi:type="dcterms:W3CDTF">2018-11-22T11:53:56Z</dcterms:modified>
</cp:coreProperties>
</file>