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0" r:id="rId5"/>
    <p:sldMasterId id="2147483684" r:id="rId6"/>
    <p:sldMasterId id="2147483696" r:id="rId7"/>
    <p:sldMasterId id="2147483723" r:id="rId8"/>
    <p:sldMasterId id="2147483733" r:id="rId9"/>
    <p:sldMasterId id="2147483843" r:id="rId10"/>
  </p:sldMasterIdLst>
  <p:notesMasterIdLst>
    <p:notesMasterId r:id="rId27"/>
  </p:notesMasterIdLst>
  <p:handoutMasterIdLst>
    <p:handoutMasterId r:id="rId28"/>
  </p:handoutMasterIdLst>
  <p:sldIdLst>
    <p:sldId id="296" r:id="rId11"/>
    <p:sldId id="336" r:id="rId12"/>
    <p:sldId id="346" r:id="rId13"/>
    <p:sldId id="372" r:id="rId14"/>
    <p:sldId id="373" r:id="rId15"/>
    <p:sldId id="374" r:id="rId16"/>
    <p:sldId id="376" r:id="rId17"/>
    <p:sldId id="375" r:id="rId18"/>
    <p:sldId id="384" r:id="rId19"/>
    <p:sldId id="377" r:id="rId20"/>
    <p:sldId id="378" r:id="rId21"/>
    <p:sldId id="379" r:id="rId22"/>
    <p:sldId id="381" r:id="rId23"/>
    <p:sldId id="382" r:id="rId24"/>
    <p:sldId id="383" r:id="rId25"/>
    <p:sldId id="380" r:id="rId2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1EFFF"/>
    <a:srgbClr val="C31632"/>
    <a:srgbClr val="FF00FF"/>
    <a:srgbClr val="33CCCC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4"/>
    <p:restoredTop sz="94193" autoAdjust="0"/>
  </p:normalViewPr>
  <p:slideViewPr>
    <p:cSldViewPr showGuides="1">
      <p:cViewPr varScale="1">
        <p:scale>
          <a:sx n="87" d="100"/>
          <a:sy n="87" d="100"/>
        </p:scale>
        <p:origin x="-1344" y="-72"/>
      </p:cViewPr>
      <p:guideLst>
        <p:guide orient="horz" pos="2115"/>
        <p:guide orient="horz"/>
        <p:guide pos="5602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27/11/2018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768C9-143B-4C1A-9FDC-6BC32683CB30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3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7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jpe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00" y="6379200"/>
            <a:ext cx="1332000" cy="201077"/>
          </a:xfrm>
          <a:prstGeom prst="rect">
            <a:avLst/>
          </a:prstGeom>
        </p:spPr>
      </p:pic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  <p:sp>
        <p:nvSpPr>
          <p:cNvPr id="16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z="1050" smtClean="0"/>
              <a:t>2018 - HDJ S37 - Action de dynamisation Auto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z="1050" smtClean="0"/>
              <a:t>2018 - HDJ S37 - Action de dynamisation Auto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z="1050" smtClean="0"/>
              <a:t>2018 - HDJ S37 - Action de dynamisation Auto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z="1100" smtClean="0"/>
              <a:t>2018 - HDJ S37 - Action de dynamisation Auto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2" name="Groupe 1"/>
          <p:cNvGrpSpPr/>
          <p:nvPr userDrawn="1"/>
        </p:nvGrpSpPr>
        <p:grpSpPr>
          <a:xfrm>
            <a:off x="8143822" y="2216198"/>
            <a:ext cx="1332284" cy="1600395"/>
            <a:chOff x="8143822" y="2216198"/>
            <a:chExt cx="1332284" cy="1600395"/>
          </a:xfrm>
        </p:grpSpPr>
        <p:sp>
          <p:nvSpPr>
            <p:cNvPr id="10" name="Rectangle 9"/>
            <p:cNvSpPr/>
            <p:nvPr/>
          </p:nvSpPr>
          <p:spPr>
            <a:xfrm rot="18780000" flipH="1">
              <a:off x="8106778" y="2709939"/>
              <a:ext cx="1429678" cy="442196"/>
            </a:xfrm>
            <a:custGeom>
              <a:avLst/>
              <a:gdLst>
                <a:gd name="connsiteX0" fmla="*/ 0 w 1764000"/>
                <a:gd name="connsiteY0" fmla="*/ 0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0 w 1764000"/>
                <a:gd name="connsiteY4" fmla="*/ 0 h 441000"/>
                <a:gd name="connsiteX0" fmla="*/ 334322 w 1764000"/>
                <a:gd name="connsiteY0" fmla="*/ 351 h 441000"/>
                <a:gd name="connsiteX1" fmla="*/ 1764000 w 1764000"/>
                <a:gd name="connsiteY1" fmla="*/ 0 h 441000"/>
                <a:gd name="connsiteX2" fmla="*/ 1764000 w 1764000"/>
                <a:gd name="connsiteY2" fmla="*/ 441000 h 441000"/>
                <a:gd name="connsiteX3" fmla="*/ 0 w 1764000"/>
                <a:gd name="connsiteY3" fmla="*/ 441000 h 441000"/>
                <a:gd name="connsiteX4" fmla="*/ 334322 w 1764000"/>
                <a:gd name="connsiteY4" fmla="*/ 351 h 441000"/>
                <a:gd name="connsiteX0" fmla="*/ 0 w 1429678"/>
                <a:gd name="connsiteY0" fmla="*/ 351 h 442196"/>
                <a:gd name="connsiteX1" fmla="*/ 1429678 w 1429678"/>
                <a:gd name="connsiteY1" fmla="*/ 0 h 442196"/>
                <a:gd name="connsiteX2" fmla="*/ 1429678 w 1429678"/>
                <a:gd name="connsiteY2" fmla="*/ 441000 h 442196"/>
                <a:gd name="connsiteX3" fmla="*/ 473571 w 1429678"/>
                <a:gd name="connsiteY3" fmla="*/ 442196 h 442196"/>
                <a:gd name="connsiteX4" fmla="*/ 0 w 1429678"/>
                <a:gd name="connsiteY4" fmla="*/ 351 h 44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678" h="442196">
                  <a:moveTo>
                    <a:pt x="0" y="351"/>
                  </a:moveTo>
                  <a:lnTo>
                    <a:pt x="1429678" y="0"/>
                  </a:lnTo>
                  <a:lnTo>
                    <a:pt x="1429678" y="441000"/>
                  </a:lnTo>
                  <a:lnTo>
                    <a:pt x="473571" y="442196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8780000" flipH="1">
              <a:off x="8589464" y="2929951"/>
              <a:ext cx="441000" cy="1332284"/>
            </a:xfrm>
            <a:custGeom>
              <a:avLst/>
              <a:gdLst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41000 w 441000"/>
                <a:gd name="connsiteY2" fmla="*/ 1510425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510425"/>
                <a:gd name="connsiteX1" fmla="*/ 441000 w 441000"/>
                <a:gd name="connsiteY1" fmla="*/ 0 h 1510425"/>
                <a:gd name="connsiteX2" fmla="*/ 439969 w 441000"/>
                <a:gd name="connsiteY2" fmla="*/ 1332284 h 1510425"/>
                <a:gd name="connsiteX3" fmla="*/ 0 w 441000"/>
                <a:gd name="connsiteY3" fmla="*/ 1510425 h 1510425"/>
                <a:gd name="connsiteX4" fmla="*/ 0 w 441000"/>
                <a:gd name="connsiteY4" fmla="*/ 0 h 1510425"/>
                <a:gd name="connsiteX0" fmla="*/ 0 w 441000"/>
                <a:gd name="connsiteY0" fmla="*/ 0 h 1332284"/>
                <a:gd name="connsiteX1" fmla="*/ 441000 w 441000"/>
                <a:gd name="connsiteY1" fmla="*/ 0 h 1332284"/>
                <a:gd name="connsiteX2" fmla="*/ 439969 w 441000"/>
                <a:gd name="connsiteY2" fmla="*/ 1332284 h 1332284"/>
                <a:gd name="connsiteX3" fmla="*/ 3795 w 441000"/>
                <a:gd name="connsiteY3" fmla="*/ 925595 h 1332284"/>
                <a:gd name="connsiteX4" fmla="*/ 0 w 441000"/>
                <a:gd name="connsiteY4" fmla="*/ 0 h 133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000" h="1332284">
                  <a:moveTo>
                    <a:pt x="0" y="0"/>
                  </a:moveTo>
                  <a:lnTo>
                    <a:pt x="441000" y="0"/>
                  </a:lnTo>
                  <a:cubicBezTo>
                    <a:pt x="440656" y="444095"/>
                    <a:pt x="440313" y="888189"/>
                    <a:pt x="439969" y="1332284"/>
                  </a:cubicBezTo>
                  <a:lnTo>
                    <a:pt x="3795" y="925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/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286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720000" y="1080000"/>
            <a:ext cx="7020000" cy="5220000"/>
          </a:xfrm>
          <a:prstGeom prst="rect">
            <a:avLst/>
          </a:prstGeom>
        </p:spPr>
        <p:txBody>
          <a:bodyPr/>
          <a:lstStyle>
            <a:lvl1pPr marL="363538" indent="-361950">
              <a:buFont typeface="Courier New" panose="02070309020205020404" pitchFamily="49" charset="0"/>
              <a:buChar char="o"/>
              <a:defRPr/>
            </a:lvl1pPr>
            <a:lvl2pPr marL="809625" indent="-266700">
              <a:buFont typeface="Arial" panose="020B0604020202020204" pitchFamily="34" charset="0"/>
              <a:buChar char="•"/>
              <a:defRPr/>
            </a:lvl2pPr>
          </a:lstStyle>
          <a:p>
            <a:endParaRPr lang="fr-FR" dirty="0" smtClean="0"/>
          </a:p>
          <a:p>
            <a:r>
              <a:rPr lang="fr-FR" dirty="0" smtClean="0"/>
              <a:t>Objet</a:t>
            </a:r>
          </a:p>
          <a:p>
            <a:pPr lvl="1"/>
            <a:r>
              <a:rPr lang="fr-FR" dirty="0" smtClean="0"/>
              <a:t>Thème</a:t>
            </a:r>
            <a:endParaRPr lang="fr-FR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899592" y="180000"/>
            <a:ext cx="6120000" cy="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</a:t>
            </a:r>
            <a:br>
              <a:rPr lang="fr-FR" dirty="0" smtClean="0"/>
            </a:br>
            <a:r>
              <a:rPr lang="fr-FR" dirty="0" smtClean="0"/>
              <a:t>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289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6471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4"/>
          <p:cNvSpPr>
            <a:spLocks noGrp="1"/>
          </p:cNvSpPr>
          <p:nvPr>
            <p:ph type="body" sz="quarter" idx="19"/>
          </p:nvPr>
        </p:nvSpPr>
        <p:spPr>
          <a:xfrm>
            <a:off x="1579016" y="6019525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 sz="11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3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59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054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9625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211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144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70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90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33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373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4525" y="302058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4049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8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226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021" y="929373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8552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439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1"/>
          <p:cNvSpPr/>
          <p:nvPr userDrawn="1"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1525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25902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9193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292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199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4" name="Espace réservé de la date 17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5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1827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4" name="Espace réservé de la date 17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5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20281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17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6958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6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7432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20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5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5917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  <p:sp>
        <p:nvSpPr>
          <p:cNvPr id="8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02782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 dirty="0">
              <a:solidFill>
                <a:srgbClr val="581D74"/>
              </a:solidFill>
            </a:endParaRPr>
          </a:p>
        </p:txBody>
      </p:sp>
      <p:sp>
        <p:nvSpPr>
          <p:cNvPr id="8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4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7712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1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21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2470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9" name="Espace réservé de la date 17"/>
          <p:cNvSpPr>
            <a:spLocks noGrp="1"/>
          </p:cNvSpPr>
          <p:nvPr>
            <p:ph type="dt" sz="half" idx="22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20" name="Espace réservé du pied de page 18"/>
          <p:cNvSpPr>
            <a:spLocks noGrp="1"/>
          </p:cNvSpPr>
          <p:nvPr>
            <p:ph type="ftr" sz="quarter" idx="23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67965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9" name="Espace réservé de la date 17"/>
          <p:cNvSpPr>
            <a:spLocks noGrp="1"/>
          </p:cNvSpPr>
          <p:nvPr>
            <p:ph type="dt" sz="half" idx="22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20" name="Espace réservé du pied de page 18"/>
          <p:cNvSpPr>
            <a:spLocks noGrp="1"/>
          </p:cNvSpPr>
          <p:nvPr>
            <p:ph type="ftr" sz="quarter" idx="23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49696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20" name="Espace réservé de la date 17"/>
          <p:cNvSpPr>
            <a:spLocks noGrp="1"/>
          </p:cNvSpPr>
          <p:nvPr>
            <p:ph type="dt" sz="half" idx="23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21" name="Espace réservé du pied de page 18"/>
          <p:cNvSpPr>
            <a:spLocks noGrp="1"/>
          </p:cNvSpPr>
          <p:nvPr>
            <p:ph type="ftr" sz="quarter" idx="24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9035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0" name="Espace réservé de la date 17"/>
          <p:cNvSpPr>
            <a:spLocks noGrp="1"/>
          </p:cNvSpPr>
          <p:nvPr>
            <p:ph type="dt" sz="half" idx="19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1" name="Espace réservé du pied de page 18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46908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9" name="Espace réservé de la date 17"/>
          <p:cNvSpPr>
            <a:spLocks noGrp="1"/>
          </p:cNvSpPr>
          <p:nvPr>
            <p:ph type="dt" sz="half" idx="22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20" name="Espace réservé du pied de page 18"/>
          <p:cNvSpPr>
            <a:spLocks noGrp="1"/>
          </p:cNvSpPr>
          <p:nvPr>
            <p:ph type="ftr" sz="quarter" idx="23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07280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20" name="Espace réservé de la date 17"/>
          <p:cNvSpPr>
            <a:spLocks noGrp="1"/>
          </p:cNvSpPr>
          <p:nvPr>
            <p:ph type="dt" sz="half" idx="2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22" name="Espace réservé du pied de page 18"/>
          <p:cNvSpPr>
            <a:spLocks noGrp="1"/>
          </p:cNvSpPr>
          <p:nvPr>
            <p:ph type="ftr" sz="quarter" idx="26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6325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5" name="Espace réservé de la date 17"/>
          <p:cNvSpPr>
            <a:spLocks noGrp="1"/>
          </p:cNvSpPr>
          <p:nvPr>
            <p:ph type="dt" sz="half" idx="23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7" name="Espace réservé du pied de page 18"/>
          <p:cNvSpPr>
            <a:spLocks noGrp="1"/>
          </p:cNvSpPr>
          <p:nvPr>
            <p:ph type="ftr" sz="quarter" idx="16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555253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7" name="Espace réservé de la date 17"/>
          <p:cNvSpPr>
            <a:spLocks noGrp="1"/>
          </p:cNvSpPr>
          <p:nvPr>
            <p:ph type="dt" sz="half" idx="15"/>
          </p:nvPr>
        </p:nvSpPr>
        <p:spPr>
          <a:xfrm>
            <a:off x="1347715" y="6524769"/>
            <a:ext cx="767122" cy="123111"/>
          </a:xfrm>
        </p:spPr>
        <p:txBody>
          <a:bodyPr/>
          <a:lstStyle/>
          <a:p>
            <a:endParaRPr dirty="0"/>
          </a:p>
        </p:txBody>
      </p:sp>
      <p:sp>
        <p:nvSpPr>
          <p:cNvPr id="13" name="Espace réservé du pied de page 18"/>
          <p:cNvSpPr>
            <a:spLocks noGrp="1"/>
          </p:cNvSpPr>
          <p:nvPr>
            <p:ph type="ftr" sz="quarter" idx="17"/>
          </p:nvPr>
        </p:nvSpPr>
        <p:spPr>
          <a:xfrm>
            <a:off x="2158532" y="6521787"/>
            <a:ext cx="5004000" cy="123111"/>
          </a:xfrm>
        </p:spPr>
        <p:txBody>
          <a:bodyPr/>
          <a:lstStyle/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5414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prstClr val="white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180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88104" y="6382338"/>
            <a:ext cx="1533981" cy="3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190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115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293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668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2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27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89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498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9020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88104" y="6382338"/>
            <a:ext cx="1533981" cy="3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410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00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8094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43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944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79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4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245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405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>
          <a:xfrm>
            <a:off x="2843808" y="4340807"/>
            <a:ext cx="3564676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 userDrawn="1"/>
        </p:nvCxnSpPr>
        <p:spPr>
          <a:xfrm>
            <a:off x="2843808" y="5301208"/>
            <a:ext cx="3564676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space réservé pour une image 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000" y="248400"/>
            <a:ext cx="902576" cy="9324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3"/>
          <a:stretch/>
        </p:blipFill>
        <p:spPr bwMode="auto">
          <a:xfrm>
            <a:off x="1064655" y="1287213"/>
            <a:ext cx="7240512" cy="274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1"/>
          <p:cNvGrpSpPr/>
          <p:nvPr userDrawn="1"/>
        </p:nvGrpSpPr>
        <p:grpSpPr>
          <a:xfrm>
            <a:off x="-675902" y="1669676"/>
            <a:ext cx="1823968" cy="1791757"/>
            <a:chOff x="-623910" y="1669672"/>
            <a:chExt cx="1683663" cy="1791757"/>
          </a:xfrm>
        </p:grpSpPr>
        <p:sp>
          <p:nvSpPr>
            <p:cNvPr id="13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057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9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24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68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70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-39149" y="913926"/>
            <a:ext cx="9183149" cy="0"/>
          </a:xfrm>
          <a:prstGeom prst="line">
            <a:avLst/>
          </a:prstGeom>
          <a:ln w="2857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0" y="6381328"/>
            <a:ext cx="9143170" cy="0"/>
          </a:xfrm>
          <a:prstGeom prst="line">
            <a:avLst/>
          </a:prstGeom>
          <a:ln w="9525">
            <a:solidFill>
              <a:srgbClr val="C316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rme en L 19"/>
          <p:cNvSpPr/>
          <p:nvPr userDrawn="1"/>
        </p:nvSpPr>
        <p:spPr>
          <a:xfrm rot="18895940" flipH="1">
            <a:off x="-1280674" y="2554428"/>
            <a:ext cx="2519697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5880" tIns="62939" rIns="125880" bIns="62939" rtlCol="0" anchor="ctr"/>
          <a:lstStyle/>
          <a:p>
            <a:pPr algn="ctr" defTabSz="1258794">
              <a:defRPr/>
            </a:pPr>
            <a:endParaRPr lang="fr-FR" sz="2500" kern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47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02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260951"/>
            <a:ext cx="742277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3535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image" Target="../media/image15.jpe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63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z="9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2018 - HDJ S37 - Action de dynamisation Auto</a:t>
            </a:r>
            <a:endParaRPr lang="fr-FR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5" r:id="rId3"/>
    <p:sldLayoutId id="2147483678" r:id="rId4"/>
    <p:sldLayoutId id="2147483679" r:id="rId5"/>
    <p:sldLayoutId id="2147483668" r:id="rId6"/>
    <p:sldLayoutId id="2147483655" r:id="rId7"/>
    <p:sldLayoutId id="2147483660" r:id="rId8"/>
    <p:sldLayoutId id="2147483671" r:id="rId9"/>
    <p:sldLayoutId id="2147483672" r:id="rId10"/>
    <p:sldLayoutId id="2147483659" r:id="rId11"/>
    <p:sldLayoutId id="2147483673" r:id="rId12"/>
    <p:sldLayoutId id="2147483662" r:id="rId13"/>
    <p:sldLayoutId id="2147483658" r:id="rId14"/>
    <p:sldLayoutId id="2147483663" r:id="rId15"/>
    <p:sldLayoutId id="2147483666" r:id="rId16"/>
    <p:sldLayoutId id="2147483674" r:id="rId17"/>
    <p:sldLayoutId id="2147483654" r:id="rId18"/>
    <p:sldLayoutId id="2147483669" r:id="rId1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 bwMode="auto">
          <a:xfrm rot="10800000">
            <a:off x="-284669" y="103501"/>
            <a:ext cx="7627603" cy="79555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smtClean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 rot="10800000">
            <a:off x="-382213" y="103501"/>
            <a:ext cx="875901" cy="795554"/>
          </a:xfrm>
          <a:prstGeom prst="rect">
            <a:avLst/>
          </a:prstGeom>
          <a:solidFill>
            <a:srgbClr val="D63D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smtClean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 rot="4206568">
            <a:off x="-203333" y="219975"/>
            <a:ext cx="1453268" cy="3606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smtClean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 rot="4206568" flipV="1">
            <a:off x="-573356" y="696606"/>
            <a:ext cx="1453268" cy="457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smtClean="0">
              <a:solidFill>
                <a:srgbClr val="000000"/>
              </a:solidFill>
            </a:endParaRPr>
          </a:p>
        </p:txBody>
      </p:sp>
      <p:sp>
        <p:nvSpPr>
          <p:cNvPr id="4105" name="Rectangle 46"/>
          <p:cNvSpPr>
            <a:spLocks noGrp="1" noChangeArrowheads="1"/>
          </p:cNvSpPr>
          <p:nvPr>
            <p:ph type="title"/>
          </p:nvPr>
        </p:nvSpPr>
        <p:spPr bwMode="auto">
          <a:xfrm>
            <a:off x="875897" y="183788"/>
            <a:ext cx="6430544" cy="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</a:t>
            </a:r>
            <a:br>
              <a:rPr lang="fr-FR" dirty="0" smtClean="0"/>
            </a:br>
            <a:r>
              <a:rPr lang="fr-FR" dirty="0" smtClean="0"/>
              <a:t>LE STYLE DU TITRE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 rot="6005784">
            <a:off x="6778991" y="481783"/>
            <a:ext cx="1086400" cy="32150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r>
              <a:rPr lang="fr-FR" sz="32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7884000" y="6120000"/>
            <a:ext cx="1260000" cy="36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bg1">
                  <a:lumMod val="65000"/>
                </a:schemeClr>
              </a:gs>
              <a:gs pos="100000">
                <a:srgbClr val="FFFFFF"/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smtClean="0">
              <a:solidFill>
                <a:srgbClr val="000000"/>
              </a:solidFill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 userDrawn="1"/>
        </p:nvSpPr>
        <p:spPr bwMode="auto">
          <a:xfrm>
            <a:off x="8352000" y="6120001"/>
            <a:ext cx="720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0"/>
              </a:spcBef>
              <a:defRPr/>
            </a:pPr>
            <a:fld id="{8E9C572A-06A9-4A07-AFE4-4012BA355436}" type="slidenum">
              <a:rPr lang="fr-FR" sz="2000">
                <a:solidFill>
                  <a:srgbClr val="FFFFFF"/>
                </a:solidFill>
                <a:latin typeface="a•space"/>
                <a:cs typeface="a•space"/>
              </a:rPr>
              <a:pPr algn="ctr">
                <a:spcBef>
                  <a:spcPct val="0"/>
                </a:spcBef>
                <a:defRPr/>
              </a:pPr>
              <a:t>‹N°›</a:t>
            </a:fld>
            <a:r>
              <a:rPr lang="fr-FR" sz="1200" dirty="0">
                <a:solidFill>
                  <a:srgbClr val="B11116"/>
                </a:solidFill>
                <a:latin typeface="Gill Sans MT" pitchFamily="34" charset="0"/>
              </a:rPr>
              <a:t> </a:t>
            </a:r>
            <a:endParaRPr lang="fr-FR" sz="4400" dirty="0">
              <a:solidFill>
                <a:srgbClr val="B11116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97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0" i="0">
          <a:solidFill>
            <a:srgbClr val="D63D25"/>
          </a:solidFill>
          <a:latin typeface="a•space"/>
          <a:ea typeface="+mj-ea"/>
          <a:cs typeface="a•spac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folHlink"/>
          </a:solidFill>
          <a:latin typeface="Arial Narrow" pitchFamily="34" charset="0"/>
        </a:defRPr>
      </a:lvl9pPr>
    </p:titleStyle>
    <p:bodyStyle>
      <a:lvl1pPr marL="363538" indent="-3619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Tx/>
        <a:buBlip>
          <a:blip r:embed="rId5"/>
        </a:buBlip>
        <a:defRPr sz="2000" b="1" i="0">
          <a:solidFill>
            <a:srgbClr val="4C4C4C"/>
          </a:solidFill>
          <a:latin typeface="Gill Sans Std"/>
          <a:ea typeface="+mn-ea"/>
          <a:cs typeface="Gill Sans Std"/>
        </a:defRPr>
      </a:lvl1pPr>
      <a:lvl2pPr marL="809625" indent="-2667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Tx/>
        <a:buBlip>
          <a:blip r:embed="rId6"/>
        </a:buBlip>
        <a:defRPr sz="1800" b="0" i="0">
          <a:solidFill>
            <a:srgbClr val="4C4C4C"/>
          </a:solidFill>
          <a:latin typeface="Gill Sans Std"/>
          <a:cs typeface="Gill Sans Std"/>
        </a:defRPr>
      </a:lvl2pPr>
      <a:lvl3pPr marL="1169988" indent="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Tx/>
        <a:buNone/>
        <a:defRPr sz="1800">
          <a:solidFill>
            <a:srgbClr val="4C4C4C"/>
          </a:solidFill>
          <a:latin typeface="Gill Sans MT" pitchFamily="34" charset="0"/>
        </a:defRPr>
      </a:lvl3pPr>
      <a:lvl4pPr marL="2066925" indent="-228600" algn="l" rtl="0" eaLnBrk="0" fontAlgn="base" hangingPunct="0">
        <a:spcBef>
          <a:spcPct val="20000"/>
        </a:spcBef>
        <a:spcAft>
          <a:spcPct val="0"/>
        </a:spcAft>
        <a:buClr>
          <a:srgbClr val="4C4C4C"/>
        </a:buClr>
        <a:buSzPct val="80000"/>
        <a:buFont typeface="Arial"/>
        <a:buChar char="•"/>
        <a:defRPr sz="1400">
          <a:solidFill>
            <a:srgbClr val="4C4C4C"/>
          </a:solidFill>
          <a:latin typeface="Gill Sans MT" pitchFamily="34" charset="0"/>
        </a:defRPr>
      </a:lvl4pPr>
      <a:lvl5pPr marL="2600325" indent="-196850" algn="l" rtl="0" eaLnBrk="0" fontAlgn="base" hangingPunct="0">
        <a:spcBef>
          <a:spcPct val="20000"/>
        </a:spcBef>
        <a:spcAft>
          <a:spcPct val="0"/>
        </a:spcAft>
        <a:buClr>
          <a:srgbClr val="D63D25"/>
        </a:buClr>
        <a:buSzPct val="70000"/>
        <a:buFont typeface="Arial"/>
        <a:buChar char="•"/>
        <a:defRPr sz="1400">
          <a:solidFill>
            <a:srgbClr val="4C4C4C"/>
          </a:solidFill>
          <a:latin typeface="Gill Sans MT" pitchFamily="34" charset="0"/>
        </a:defRPr>
      </a:lvl5pPr>
      <a:lvl6pPr marL="30575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6pPr>
      <a:lvl7pPr marL="35147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7pPr>
      <a:lvl8pPr marL="39719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8pPr>
      <a:lvl9pPr marL="4429125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3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fr-FR" sz="900" dirty="0" smtClean="0">
                <a:solidFill>
                  <a:srgbClr val="000000"/>
                </a:solidFill>
              </a:rPr>
              <a:t>HDJ 15 février 2018</a:t>
            </a:r>
            <a:endParaRPr lang="fr-FR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0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5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smtClean="0"/>
              <a:t>2018 - HDJ S37 - Action de dynamisation Auto</a:t>
            </a:r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>
                <a:solidFill>
                  <a:srgbClr val="581D74"/>
                </a:solidFill>
              </a:rPr>
              <a:pPr/>
              <a:t>‹N°›</a:t>
            </a:fld>
            <a:endParaRPr lang="fr-FR">
              <a:solidFill>
                <a:srgbClr val="581D74"/>
              </a:solidFill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endParaRPr dirty="0"/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3771" y="6339605"/>
            <a:ext cx="1164111" cy="4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60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116632"/>
            <a:ext cx="8595012" cy="720080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453336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525344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texte 141"/>
          <p:cNvSpPr txBox="1">
            <a:spLocks/>
          </p:cNvSpPr>
          <p:nvPr/>
        </p:nvSpPr>
        <p:spPr>
          <a:xfrm>
            <a:off x="647420" y="6568930"/>
            <a:ext cx="6603613" cy="316454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HEURE DU JEUDI 2017 S24 – Jeudi 15 juin 2017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02515" y="6515110"/>
            <a:ext cx="1323881" cy="298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02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116632"/>
            <a:ext cx="8595012" cy="720080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116632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453336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525344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space réservé du texte 141"/>
          <p:cNvSpPr txBox="1">
            <a:spLocks/>
          </p:cNvSpPr>
          <p:nvPr/>
        </p:nvSpPr>
        <p:spPr>
          <a:xfrm>
            <a:off x="647420" y="6568930"/>
            <a:ext cx="6603613" cy="316454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HEURE DU JEUDI 2017 S35 – Jeudi 31 août 2017</a:t>
            </a:r>
            <a:endParaRPr lang="fr-FR" sz="1200" i="1" dirty="0">
              <a:solidFill>
                <a:srgbClr val="000000">
                  <a:lumMod val="50000"/>
                  <a:lumOff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02515" y="6515110"/>
            <a:ext cx="1323881" cy="298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87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13"/>
          <p:cNvSpPr txBox="1">
            <a:spLocks noChangeAspect="1" noChangeArrowheads="1"/>
          </p:cNvSpPr>
          <p:nvPr userDrawn="1"/>
        </p:nvSpPr>
        <p:spPr bwMode="auto">
          <a:xfrm>
            <a:off x="283183" y="6525344"/>
            <a:ext cx="277813" cy="277812"/>
          </a:xfrm>
          <a:prstGeom prst="rect">
            <a:avLst/>
          </a:prstGeom>
          <a:solidFill>
            <a:srgbClr val="C31632"/>
          </a:solidFill>
          <a:ln>
            <a:solidFill>
              <a:srgbClr val="C31632"/>
            </a:solidFill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258794">
              <a:defRPr/>
            </a:pPr>
            <a:fld id="{1E08334B-91D7-46DA-837A-2A85F7B647E5}" type="slidenum">
              <a:rPr lang="fr-FR" sz="1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defTabSz="1258794">
                <a:defRPr/>
              </a:pPr>
              <a:t>‹N°›</a:t>
            </a:fld>
            <a:endParaRPr lang="fr-FR" sz="11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space réservé du texte 141"/>
          <p:cNvSpPr txBox="1">
            <a:spLocks/>
          </p:cNvSpPr>
          <p:nvPr userDrawn="1"/>
        </p:nvSpPr>
        <p:spPr>
          <a:xfrm>
            <a:off x="647420" y="6568930"/>
            <a:ext cx="6603613" cy="316454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fr-FR" sz="1200" i="1" dirty="0" smtClean="0">
                <a:solidFill>
                  <a:srgbClr val="000000">
                    <a:lumMod val="50000"/>
                    <a:lumOff val="50000"/>
                  </a:srgbClr>
                </a:solidFill>
                <a:cs typeface="Calibri" panose="020F0502020204030204" pitchFamily="34" charset="0"/>
              </a:rPr>
              <a:t>Heure du Jeudi 2018 S23 NOUVELLE OFFRE 2 ROUES</a:t>
            </a:r>
          </a:p>
        </p:txBody>
      </p:sp>
    </p:spTree>
    <p:extLst>
      <p:ext uri="{BB962C8B-B14F-4D97-AF65-F5344CB8AC3E}">
        <p14:creationId xmlns:p14="http://schemas.microsoft.com/office/powerpoint/2010/main" val="241383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302/les-cibles-ponctuelles/11214/liste-detenteurs-contrats-2-roues-relance-reseau-2.xlsx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302/les-cibles-ponctuelles/11214/liste-detenteurs-contrats-2-roues-relance-reseau-2.xlsx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ceals-moss.sigce.caisse-epargne.fr/sites/als1/briefhdj/Documents%20partages/2018%20Michel%20WEISS/NOUVELLE%20OFFRE%202%20ROUES/6388BOOK%20PART_2017_2Roues%20VF.PDF" TargetMode="External"/><Relationship Id="rId13" Type="http://schemas.openxmlformats.org/officeDocument/2006/relationships/image" Target="../media/image60.png"/><Relationship Id="rId3" Type="http://schemas.openxmlformats.org/officeDocument/2006/relationships/hyperlink" Target="http://assurance2roues.bpcea.caisse-epargne.fr/" TargetMode="External"/><Relationship Id="rId7" Type="http://schemas.openxmlformats.org/officeDocument/2006/relationships/image" Target="../media/image57.png"/><Relationship Id="rId12" Type="http://schemas.openxmlformats.org/officeDocument/2006/relationships/hyperlink" Target="http://service-ceals-moss.sigce.caisse-epargne.fr/sites/als1/briefhdj/Documents%20partages/2018%20Michel%20WEISS/NOUVELLE%20OFFRE%202%20ROUES/2%20Roues%20Ancienne%20vs%20nouvelle%20offre.pdf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service-ceals-moss.sigce.caisse-epargne.fr/sites/als1/briefhdj/Documents%20partages/2018%20Michel%20WEISS/NOUVELLE%20OFFRE%202%20ROUES/2016-OAV_BPCE_300x120_VCE.PDF" TargetMode="External"/><Relationship Id="rId11" Type="http://schemas.openxmlformats.org/officeDocument/2006/relationships/image" Target="../media/image59.png"/><Relationship Id="rId5" Type="http://schemas.openxmlformats.org/officeDocument/2006/relationships/image" Target="../media/image56.gif"/><Relationship Id="rId15" Type="http://schemas.openxmlformats.org/officeDocument/2006/relationships/image" Target="../media/image61.png"/><Relationship Id="rId10" Type="http://schemas.openxmlformats.org/officeDocument/2006/relationships/hyperlink" Target="http://service-ceals-moss.sigce.caisse-epargne.fr/sites/als1/briefhdj/Documents%20partages/2018%20Michel%20WEISS/NOUVELLE%20OFFRE%202%20ROUES/6392_EdEp_FicheProduit2rouesVF.PDF" TargetMode="External"/><Relationship Id="rId4" Type="http://schemas.openxmlformats.org/officeDocument/2006/relationships/image" Target="../media/image55.png"/><Relationship Id="rId9" Type="http://schemas.openxmlformats.org/officeDocument/2006/relationships/image" Target="../media/image58.png"/><Relationship Id="rId14" Type="http://schemas.openxmlformats.org/officeDocument/2006/relationships/hyperlink" Target="http://service-ceals-moss.sigce.caisse-epargne.fr/sites/als1/briefhdj/Documents%20partages/2018%20Michel%20WEISS/NOUVELLE%20OFFRE%202%20ROUES/CG%202%20ROU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0" y="4437184"/>
            <a:ext cx="9144000" cy="648000"/>
          </a:xfrm>
        </p:spPr>
        <p:txBody>
          <a:bodyPr/>
          <a:lstStyle/>
          <a:p>
            <a:r>
              <a:rPr lang="fr-FR" dirty="0" smtClean="0"/>
              <a:t>Action </a:t>
            </a:r>
            <a:r>
              <a:rPr lang="fr-FR" dirty="0" err="1" smtClean="0"/>
              <a:t>iard</a:t>
            </a:r>
            <a:r>
              <a:rPr lang="fr-FR" dirty="0" smtClean="0"/>
              <a:t> auto-</a:t>
            </a:r>
            <a:r>
              <a:rPr lang="fr-FR" dirty="0" err="1" smtClean="0"/>
              <a:t>gav</a:t>
            </a:r>
            <a:endParaRPr lang="fr-FR" dirty="0"/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>
          <a:xfrm>
            <a:off x="0" y="5265264"/>
            <a:ext cx="9144000" cy="540000"/>
          </a:xfrm>
        </p:spPr>
        <p:txBody>
          <a:bodyPr>
            <a:noAutofit/>
          </a:bodyPr>
          <a:lstStyle/>
          <a:p>
            <a:r>
              <a:rPr lang="fr-FR" sz="2000" dirty="0" smtClean="0"/>
              <a:t>Heure du jeudi du 22 novembre</a:t>
            </a:r>
            <a:endParaRPr lang="fr-FR" sz="2000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S48 2018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Résultat de recherche d'images pour &quot;assurance auto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13114"/>
            <a:ext cx="4416491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ésultat de recherche d'images pour &quot;accidents de la vie&quot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8011" y="1313114"/>
            <a:ext cx="4296477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619672" y="404664"/>
            <a:ext cx="6870792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Segoe Print" panose="02000600000000000000" pitchFamily="2" charset="0"/>
              </a:rPr>
              <a:t>Complément à l’HDJ S47</a:t>
            </a:r>
          </a:p>
        </p:txBody>
      </p:sp>
    </p:spTree>
    <p:extLst>
      <p:ext uri="{BB962C8B-B14F-4D97-AF65-F5344CB8AC3E}">
        <p14:creationId xmlns:p14="http://schemas.microsoft.com/office/powerpoint/2010/main" val="342918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888" y="260648"/>
            <a:ext cx="3492000" cy="756000"/>
          </a:xfrm>
        </p:spPr>
        <p:txBody>
          <a:bodyPr/>
          <a:lstStyle/>
          <a:p>
            <a:pPr algn="ctr"/>
            <a:r>
              <a:rPr lang="fr-FR" sz="5400" dirty="0"/>
              <a:t>sommaire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99790" y="2736790"/>
            <a:ext cx="532859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3200" b="1" dirty="0" smtClean="0">
                <a:solidFill>
                  <a:srgbClr val="FFFF00"/>
                </a:solidFill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chemeClr val="bg1"/>
                </a:solidFill>
              </a:rPr>
              <a:t>CONTEXTE DU DESENGAGEMENT MACIF </a:t>
            </a:r>
          </a:p>
          <a:p>
            <a:r>
              <a:rPr lang="fr-FR" sz="2000" b="1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chemeClr val="bg1"/>
                </a:solidFill>
              </a:rPr>
              <a:t>RELIQUAT A TRAITER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prstClr val="white"/>
                </a:solidFill>
              </a:rPr>
              <a:t>DEMARCHE COMMERCIALE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prstClr val="white"/>
                </a:solidFill>
              </a:rPr>
              <a:t>RAPPELS NOUVELLE OFFRE 2 ROUES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483768" y="2617455"/>
            <a:ext cx="4248472" cy="792088"/>
          </a:xfrm>
          <a:prstGeom prst="round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599112" y="188640"/>
            <a:ext cx="5442183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Segoe Print" panose="02000600000000000000" pitchFamily="2" charset="0"/>
              </a:rPr>
              <a:t>Complément relatif à la sauvegarde du portefeuille 2 roues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/>
              <a:t>2018 - HDJ S48 – complément pour l’Action IARD Auto GAV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99499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 de l’action et intégration de la cible « 2 roues »</a:t>
            </a:r>
            <a:endParaRPr lang="fr-FR" dirty="0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/>
              <a:t>2018 - HDJ S48 – complément pour l’Action IARD Auto GAV</a:t>
            </a:r>
            <a:endParaRPr lang="fr-FR" sz="1100" dirty="0"/>
          </a:p>
        </p:txBody>
      </p:sp>
      <p:sp>
        <p:nvSpPr>
          <p:cNvPr id="5" name="ZoneTexte 4"/>
          <p:cNvSpPr txBox="1"/>
          <p:nvPr/>
        </p:nvSpPr>
        <p:spPr>
          <a:xfrm>
            <a:off x="323528" y="1124744"/>
            <a:ext cx="85483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écho à l’HDJ diffusée la semaine passée vous présentant les contours de l’action IARD AUTO &amp; GAV, vous trouverez dans les diapos suivantes une </a:t>
            </a:r>
            <a:r>
              <a:rPr lang="fr-F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source complémentaire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pour alimenter l’activité IARD sur les semaines à venir : </a:t>
            </a:r>
          </a:p>
          <a:p>
            <a:pPr algn="just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sauvegarde du portefeuille des clients assurés en 2 Roues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 »</a:t>
            </a:r>
          </a:p>
          <a:p>
            <a:pPr algn="just"/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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des contours de l’action IARD AUTO &amp; GAV :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1560" y="2924944"/>
            <a:ext cx="7992888" cy="21592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 smtClean="0"/>
              <a:t>1</a:t>
            </a:r>
            <a:r>
              <a:rPr lang="fr-FR" sz="2800" b="1" dirty="0" smtClean="0"/>
              <a:t> contrat / collaborateur / semaine </a:t>
            </a:r>
          </a:p>
          <a:p>
            <a:pPr algn="ctr"/>
            <a:r>
              <a:rPr lang="fr-FR" sz="2000" b="1" dirty="0" smtClean="0"/>
              <a:t>sur le périmètre produit suivant :</a:t>
            </a:r>
          </a:p>
          <a:p>
            <a:pPr algn="ctr"/>
            <a:endParaRPr lang="fr-FR" sz="900" b="1" dirty="0" smtClean="0"/>
          </a:p>
          <a:p>
            <a:pPr algn="ctr"/>
            <a:endParaRPr lang="fr-FR" sz="2000" b="1" dirty="0" smtClean="0"/>
          </a:p>
          <a:p>
            <a:pPr algn="ctr"/>
            <a:endParaRPr lang="fr-FR" sz="2000" b="1" dirty="0" smtClean="0"/>
          </a:p>
          <a:p>
            <a:pPr algn="ctr"/>
            <a:endParaRPr lang="fr-FR" sz="2000" b="1" dirty="0"/>
          </a:p>
          <a:p>
            <a:pPr algn="ctr"/>
            <a:endParaRPr lang="fr-FR" sz="2000" b="1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788" y="3861049"/>
            <a:ext cx="1068206" cy="798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61048"/>
            <a:ext cx="937319" cy="798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à coins arrondis 12"/>
          <p:cNvSpPr/>
          <p:nvPr/>
        </p:nvSpPr>
        <p:spPr>
          <a:xfrm>
            <a:off x="2210520" y="5486776"/>
            <a:ext cx="612068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prstClr val="white"/>
                </a:solidFill>
              </a:rPr>
              <a:t>S49 (du mardi 4 décembre) à S50 (samedi 15 décembre)</a:t>
            </a:r>
            <a:endParaRPr lang="fr-FR" sz="2000" b="1" dirty="0">
              <a:solidFill>
                <a:prstClr val="white"/>
              </a:solidFill>
            </a:endParaRPr>
          </a:p>
        </p:txBody>
      </p:sp>
      <p:pic>
        <p:nvPicPr>
          <p:cNvPr id="14" name="Picture 6" descr="Résultat de recherche d'images pour &quot;calendrier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73216"/>
            <a:ext cx="1298271" cy="80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6460438" y="4675068"/>
            <a:ext cx="21345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/>
              <a:t>Ventes Brutes Santé également comptabilisées dans cette action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38" y="3861049"/>
            <a:ext cx="1121236" cy="798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 rot="20975800">
            <a:off x="633199" y="4200973"/>
            <a:ext cx="2448272" cy="830997"/>
          </a:xfrm>
          <a:prstGeom prst="rect">
            <a:avLst/>
          </a:prstGeom>
          <a:solidFill>
            <a:schemeClr val="accent6">
              <a:lumMod val="20000"/>
              <a:lumOff val="80000"/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+ les contrats 2 Roues</a:t>
            </a:r>
          </a:p>
        </p:txBody>
      </p:sp>
    </p:spTree>
    <p:extLst>
      <p:ext uri="{BB962C8B-B14F-4D97-AF65-F5344CB8AC3E}">
        <p14:creationId xmlns:p14="http://schemas.microsoft.com/office/powerpoint/2010/main" val="424760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3" grpId="0" animBg="1"/>
      <p:bldP spid="15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888" y="260648"/>
            <a:ext cx="3492000" cy="756000"/>
          </a:xfrm>
        </p:spPr>
        <p:txBody>
          <a:bodyPr/>
          <a:lstStyle/>
          <a:p>
            <a:pPr algn="ctr"/>
            <a:r>
              <a:rPr lang="fr-FR" sz="5400" dirty="0"/>
              <a:t>sommaire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99790" y="2736790"/>
            <a:ext cx="619269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fr-FR" sz="28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 smtClean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prstClr val="white"/>
                </a:solidFill>
              </a:rPr>
              <a:t> </a:t>
            </a:r>
            <a:r>
              <a:rPr lang="fr-FR" sz="2400" b="1" dirty="0" smtClean="0">
                <a:solidFill>
                  <a:srgbClr val="FFFF00"/>
                </a:solidFill>
              </a:rPr>
              <a:t>CONTEXTE DU DESENGAGEMENT MACIF </a:t>
            </a:r>
          </a:p>
          <a:p>
            <a:r>
              <a:rPr lang="fr-FR" sz="2000" b="1" dirty="0" smtClean="0">
                <a:solidFill>
                  <a:srgbClr val="FFFF0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prstClr val="white"/>
                </a:solidFill>
              </a:rPr>
              <a:t>RELIQUAT A TRAITER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prstClr val="white"/>
                </a:solidFill>
              </a:rPr>
              <a:t>DEMARCHE COMMERCIALE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prstClr val="white"/>
                </a:solidFill>
              </a:rPr>
              <a:t>RAPPELS NOUVELLE OFFRE 2 ROUES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483768" y="3284984"/>
            <a:ext cx="6336704" cy="792088"/>
          </a:xfrm>
          <a:prstGeom prst="round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99112" y="188640"/>
            <a:ext cx="5442183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Complément relatif à la sauvegarde du portefeuille 2 roues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6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00" y="404664"/>
            <a:ext cx="8445600" cy="720000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Rappel : Contexte du désengagement de la </a:t>
            </a:r>
            <a:r>
              <a:rPr lang="fr-FR" sz="2400" dirty="0" err="1" smtClean="0"/>
              <a:t>macif</a:t>
            </a:r>
            <a:r>
              <a:rPr lang="fr-FR" sz="2400" dirty="0" smtClean="0"/>
              <a:t> au 31/12/2018 [1/2]</a:t>
            </a:r>
            <a:endParaRPr lang="fr-FR" sz="2400" dirty="0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12648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25 juin 2018</a:t>
            </a:r>
            <a:r>
              <a:rPr lang="fr-FR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nous mettions en marché la </a:t>
            </a:r>
            <a:r>
              <a:rPr lang="fr-F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 OFFRE 2 ROUES</a:t>
            </a:r>
            <a:r>
              <a:rPr lang="fr-FR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23528" y="154750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sym typeface="Wingdings"/>
              </a:rPr>
              <a:t> </a:t>
            </a:r>
            <a:r>
              <a:rPr lang="fr-FR" dirty="0" smtClean="0">
                <a:solidFill>
                  <a:srgbClr val="000000"/>
                </a:solidFill>
              </a:rPr>
              <a:t>Pourquoi une nouvelle offre Assurance 2 roues ?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251520" y="1914444"/>
            <a:ext cx="8568952" cy="151455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prstClr val="white"/>
                </a:solidFill>
              </a:rPr>
              <a:t>1. Parce que l’offre « 2 roues » proposée jusqu’à présent souffrait de 2 inconvénients majeurs :</a:t>
            </a:r>
          </a:p>
          <a:p>
            <a:pPr marL="342900" indent="-342900" algn="ctr">
              <a:buFontTx/>
              <a:buAutoNum type="arabicPeriod"/>
            </a:pPr>
            <a:endParaRPr lang="fr-FR" dirty="0" smtClean="0">
              <a:solidFill>
                <a:prstClr val="white"/>
              </a:solidFill>
            </a:endParaRPr>
          </a:p>
          <a:p>
            <a:pPr marL="342900" indent="-342900" algn="ctr">
              <a:buFontTx/>
              <a:buAutoNum type="arabicPeriod"/>
            </a:pPr>
            <a:endParaRPr lang="fr-FR" dirty="0">
              <a:solidFill>
                <a:prstClr val="white"/>
              </a:solidFill>
            </a:endParaRPr>
          </a:p>
          <a:p>
            <a:pPr marL="342900" indent="-342900" algn="ctr">
              <a:buFontTx/>
              <a:buAutoNum type="arabicPeriod"/>
            </a:pPr>
            <a:endParaRPr lang="fr-FR" dirty="0" smtClean="0">
              <a:solidFill>
                <a:prstClr val="white"/>
              </a:solidFill>
            </a:endParaRPr>
          </a:p>
          <a:p>
            <a:pPr marL="342900" indent="-342900" algn="ctr">
              <a:buFontTx/>
              <a:buAutoNum type="arabicPeriod"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1835" y="2451598"/>
            <a:ext cx="3446109" cy="833386"/>
          </a:xfrm>
          <a:prstGeom prst="rect">
            <a:avLst/>
          </a:prstGeom>
          <a:solidFill>
            <a:srgbClr val="C31632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 smtClean="0">
                <a:solidFill>
                  <a:prstClr val="white"/>
                </a:solidFill>
              </a:rPr>
              <a:t>Elle n’était proposée qu’en mode « </a:t>
            </a:r>
            <a:r>
              <a:rPr lang="fr-FR" sz="1700" b="1" i="1" dirty="0" smtClean="0">
                <a:solidFill>
                  <a:prstClr val="white"/>
                </a:solidFill>
              </a:rPr>
              <a:t>défensif</a:t>
            </a:r>
            <a:r>
              <a:rPr lang="fr-FR" sz="1700" b="1" dirty="0" smtClean="0">
                <a:solidFill>
                  <a:prstClr val="white"/>
                </a:solidFill>
              </a:rPr>
              <a:t> », </a:t>
            </a:r>
            <a:r>
              <a:rPr lang="fr-FR" sz="1400" dirty="0" smtClean="0">
                <a:solidFill>
                  <a:prstClr val="white"/>
                </a:solidFill>
              </a:rPr>
              <a:t>c’est-à-dire proposée uniquement aux clients détenteurs d’un contrat AUTO</a:t>
            </a:r>
            <a:endParaRPr lang="fr-FR" sz="14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11960" y="2451598"/>
            <a:ext cx="4410066" cy="833385"/>
          </a:xfrm>
          <a:prstGeom prst="rect">
            <a:avLst/>
          </a:prstGeom>
          <a:solidFill>
            <a:srgbClr val="C31632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 smtClean="0">
                <a:solidFill>
                  <a:prstClr val="white"/>
                </a:solidFill>
              </a:rPr>
              <a:t>La Caisse d’Epargne n’était que distributrice d’un contrat qui est assuré par la MACIF</a:t>
            </a:r>
            <a:r>
              <a:rPr lang="fr-FR" sz="1400" dirty="0" smtClean="0">
                <a:solidFill>
                  <a:prstClr val="white"/>
                </a:solidFill>
              </a:rPr>
              <a:t>, et cette dernière se désengage de l’intégralité du portefeuille au 01/01/2019</a:t>
            </a:r>
            <a:endParaRPr lang="fr-FR" sz="1100" dirty="0">
              <a:solidFill>
                <a:prstClr val="white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251520" y="3789040"/>
            <a:ext cx="8568952" cy="1370540"/>
          </a:xfrm>
          <a:prstGeom prst="roundRect">
            <a:avLst/>
          </a:prstGeom>
          <a:solidFill>
            <a:srgbClr val="C31632"/>
          </a:solidFill>
          <a:ln>
            <a:solidFill>
              <a:srgbClr val="C316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dirty="0" smtClean="0">
                <a:solidFill>
                  <a:prstClr val="white"/>
                </a:solidFill>
              </a:rPr>
              <a:t>2. Parce que la Caisse d’Epargne affiche son ambition d’être un </a:t>
            </a:r>
            <a:r>
              <a:rPr lang="fr-FR" b="1" dirty="0" smtClean="0">
                <a:solidFill>
                  <a:prstClr val="white"/>
                </a:solidFill>
              </a:rPr>
              <a:t>acteur à part entière sur ce marché de l’assurance « 2 roues » </a:t>
            </a:r>
            <a:r>
              <a:rPr lang="fr-FR" dirty="0" smtClean="0">
                <a:solidFill>
                  <a:prstClr val="white"/>
                </a:solidFill>
              </a:rPr>
              <a:t>: elle propose donc, depuis le 25 juin 2018, son propre contrat 2 roues  à TOUS les clients Caisse d’Epargne possédant un véhicule 2 roues, même s’ils ne sont pas titulaires d’un contrat AUTO.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187623" y="5301208"/>
            <a:ext cx="6840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 smtClean="0">
                <a:solidFill>
                  <a:srgbClr val="000000"/>
                </a:solidFill>
                <a:sym typeface="Wingdings"/>
              </a:rPr>
              <a:t> </a:t>
            </a:r>
            <a:r>
              <a:rPr lang="fr-FR" sz="2400" b="1" i="1" dirty="0" smtClean="0">
                <a:solidFill>
                  <a:srgbClr val="000000"/>
                </a:solidFill>
              </a:rPr>
              <a:t>La Nouvelle Offre 2 roues, c’est maîtriser l’ensemble de la chaîne, de la souscription à la gestion du sinistre !</a:t>
            </a:r>
            <a:endParaRPr lang="fr-FR" sz="24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3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1" grpId="0" animBg="1"/>
      <p:bldP spid="22" grpId="0" animBg="1"/>
      <p:bldP spid="24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00" y="404664"/>
            <a:ext cx="8445600" cy="720000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Rappel : Contexte du désengagement de la </a:t>
            </a:r>
            <a:r>
              <a:rPr lang="fr-FR" sz="2400" dirty="0" err="1" smtClean="0"/>
              <a:t>macif</a:t>
            </a:r>
            <a:r>
              <a:rPr lang="fr-FR" sz="2400" dirty="0" smtClean="0"/>
              <a:t> au 31/12/2018 [2/2]</a:t>
            </a:r>
            <a:endParaRPr lang="fr-FR" sz="2400" dirty="0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23528" y="111545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/>
              </a:rPr>
              <a:t>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Quelles sont les conséquences du désengagement de la MACIF 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96955" y="1484784"/>
            <a:ext cx="3960440" cy="2300199"/>
          </a:xfrm>
          <a:prstGeom prst="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C3163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Impact sur le flux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Fin de commercialisation de l’offre 2 roues MACIF depuis le 24 juin dernier en « </a:t>
            </a:r>
            <a:r>
              <a:rPr kumimoji="0" lang="fr-FR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affaires nouvelles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 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  <a:sym typeface="Wingdings"/>
              </a:rPr>
              <a:t> </a:t>
            </a:r>
            <a:r>
              <a:rPr kumimoji="0" lang="fr-FR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Nouvelle Offre 2 roues « by Caisse d’Epargne » disponible depuis</a:t>
            </a:r>
            <a:r>
              <a:rPr kumimoji="0" lang="fr-FR" b="1" i="1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cette date</a:t>
            </a:r>
            <a:endParaRPr kumimoji="0" lang="fr-FR" sz="2000" b="1" i="1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09964" y="1488841"/>
            <a:ext cx="4382515" cy="2300199"/>
          </a:xfrm>
          <a:prstGeom prst="rect">
            <a:avLst/>
          </a:prstGeom>
          <a:solidFill>
            <a:srgbClr val="7030A0"/>
          </a:solidFill>
          <a:ln w="25400" cap="flat" cmpd="sng" algn="ctr">
            <a:solidFill>
              <a:srgbClr val="C3163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Impact sur le stock de clients actuellement assurés en 2 roues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Désengagement total de la MACIF à compter du 1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er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 janvier 2019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Dit autrement, si un client  ne souscrit ni à notre nouvelle offre, ni à un contrat concurrent, il ne sera plus assuré à compter du 1</a:t>
            </a:r>
            <a:r>
              <a:rPr kumimoji="0" lang="fr-FR" sz="1500" b="1" i="1" u="none" strike="noStrike" kern="0" cap="none" spc="0" normalizeH="0" baseline="3000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er</a:t>
            </a:r>
            <a:r>
              <a:rPr kumimoji="0" lang="fr-FR" sz="15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janvier 2019 !</a:t>
            </a:r>
            <a:endParaRPr kumimoji="0" lang="fr-FR" sz="1600" b="1" i="1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923928" y="4365104"/>
            <a:ext cx="4985997" cy="147732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vl="0" algn="just"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Une action a donc été mise en place dès juin : prise en charge par notre filiale 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BPCEAssurances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*, relayée ensuite par DEE.</a:t>
            </a:r>
          </a:p>
          <a:p>
            <a:pPr lvl="0" algn="just"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N</a:t>
            </a:r>
            <a:r>
              <a:rPr lang="fr-FR" b="1" u="sng" kern="0" dirty="0" err="1" smtClean="0">
                <a:solidFill>
                  <a:srgbClr val="7030A0"/>
                </a:solidFill>
              </a:rPr>
              <a:t>ous</a:t>
            </a:r>
            <a:r>
              <a:rPr lang="fr-FR" b="1" u="sng" kern="0" dirty="0" smtClean="0">
                <a:solidFill>
                  <a:srgbClr val="7030A0"/>
                </a:solidFill>
              </a:rPr>
              <a:t> </a:t>
            </a:r>
            <a:r>
              <a:rPr lang="fr-FR" b="1" u="sng" kern="0" dirty="0">
                <a:solidFill>
                  <a:srgbClr val="7030A0"/>
                </a:solidFill>
              </a:rPr>
              <a:t>prenons aujourd’hui  le </a:t>
            </a:r>
            <a:r>
              <a:rPr lang="fr-FR" b="1" u="sng" kern="0" dirty="0" smtClean="0">
                <a:solidFill>
                  <a:srgbClr val="7030A0"/>
                </a:solidFill>
              </a:rPr>
              <a:t>relais</a:t>
            </a:r>
            <a:r>
              <a:rPr lang="fr-FR" b="1" kern="0" dirty="0" smtClean="0">
                <a:solidFill>
                  <a:srgbClr val="7030A0"/>
                </a:solidFill>
              </a:rPr>
              <a:t> </a:t>
            </a:r>
            <a:r>
              <a:rPr kumimoji="0" lang="fr-FR" sz="1800" b="1" i="0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pour une ultime action</a:t>
            </a:r>
            <a:r>
              <a:rPr kumimoji="0" lang="fr-FR" sz="1800" b="1" i="0" strike="noStrike" kern="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auprès de cette cible</a:t>
            </a:r>
            <a:endParaRPr kumimoji="0" lang="fr-FR" sz="1800" b="1" i="1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0" name="Flèche vers le bas 29"/>
          <p:cNvSpPr/>
          <p:nvPr/>
        </p:nvSpPr>
        <p:spPr>
          <a:xfrm>
            <a:off x="6089153" y="3789040"/>
            <a:ext cx="1224136" cy="576064"/>
          </a:xfrm>
          <a:prstGeom prst="downArrow">
            <a:avLst/>
          </a:prstGeom>
          <a:solidFill>
            <a:srgbClr val="7030A0"/>
          </a:solidFill>
          <a:ln w="25400" cap="flat" cmpd="sng" algn="ctr">
            <a:solidFill>
              <a:srgbClr val="C3163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23928" y="5821814"/>
            <a:ext cx="4985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50" i="1" dirty="0" smtClean="0"/>
              <a:t>* envoi de courriers avec A/R + relances + relances téléphoniques pour proposer à nos clients de basculer sur notre nouvelle offre 2 roues by Caisse d’Epargne </a:t>
            </a:r>
          </a:p>
        </p:txBody>
      </p:sp>
    </p:spTree>
    <p:extLst>
      <p:ext uri="{BB962C8B-B14F-4D97-AF65-F5344CB8AC3E}">
        <p14:creationId xmlns:p14="http://schemas.microsoft.com/office/powerpoint/2010/main" val="415682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 animBg="1"/>
      <p:bldP spid="29" grpId="0"/>
      <p:bldP spid="30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888" y="260648"/>
            <a:ext cx="3492000" cy="756000"/>
          </a:xfrm>
        </p:spPr>
        <p:txBody>
          <a:bodyPr/>
          <a:lstStyle/>
          <a:p>
            <a:pPr algn="ctr"/>
            <a:r>
              <a:rPr lang="fr-FR" sz="5400" dirty="0"/>
              <a:t>sommaire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99790" y="2736790"/>
            <a:ext cx="619269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prstClr val="white"/>
              </a:buClr>
              <a:buFont typeface="Wingdings" panose="05000000000000000000" pitchFamily="2" charset="2"/>
              <a:buChar char="q"/>
            </a:pPr>
            <a:r>
              <a:rPr lang="fr-FR" sz="28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prstClr val="white"/>
                </a:solidFill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 smtClean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</a:rPr>
              <a:t>CONTEXTE DU DESENGAGEMENT MACIF </a:t>
            </a:r>
          </a:p>
          <a:p>
            <a:r>
              <a:rPr lang="fr-FR" sz="2000" b="1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FFFF00"/>
                </a:solidFill>
              </a:rPr>
              <a:t> RELIQUAT A TRAITER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prstClr val="white"/>
                </a:solidFill>
              </a:rPr>
              <a:t>DEMARCHE COMMERCIALE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prstClr val="white"/>
                </a:solidFill>
              </a:rPr>
              <a:t>RAPPELS </a:t>
            </a:r>
            <a:r>
              <a:rPr lang="fr-FR" sz="2000" b="1" dirty="0">
                <a:solidFill>
                  <a:prstClr val="white"/>
                </a:solidFill>
              </a:rPr>
              <a:t>NOUVELLE OFFRE 2 ROUES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483768" y="3926364"/>
            <a:ext cx="6336704" cy="792088"/>
          </a:xfrm>
          <a:prstGeom prst="round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99112" y="188640"/>
            <a:ext cx="5442183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Complément relatif à la sauvegarde du portefeuille 2 roues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32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00" y="404664"/>
            <a:ext cx="8445600" cy="72000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Reliquat à traiter : nos cibles pour cette action IARD</a:t>
            </a:r>
            <a:endParaRPr lang="fr-FR" sz="2400" dirty="0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5536" y="1340768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Voici le résultat du traitement par la filiale &amp; DEE du stock de nos clients détenteurs d’un contrat 2 roues :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1987098"/>
            <a:ext cx="2952328" cy="10818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1.701 clients CEGEE détenteurs d’un contrat 2 roues MACIF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44008" y="1987099"/>
            <a:ext cx="3816424" cy="108186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773 clients CEGEE ont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-souscrit au nouveau contrat 2 roues Caisse d’Epargne, soit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45%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riangle isocèle 3"/>
          <p:cNvSpPr/>
          <p:nvPr/>
        </p:nvSpPr>
        <p:spPr>
          <a:xfrm rot="5400000">
            <a:off x="3779912" y="2312005"/>
            <a:ext cx="720080" cy="432048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1560" y="3509299"/>
            <a:ext cx="7848872" cy="10818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928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clients CEGEE n’ont à ce jour pas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-souscrit un nouveau contrat 2 roues à la CE. Il leur reste quelques semaines (avant le 1</a:t>
            </a:r>
            <a:r>
              <a:rPr lang="fr-FR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janvier 2019) pour trouver une assurance pour leur 2 roues.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riangle isocèle 25"/>
          <p:cNvSpPr/>
          <p:nvPr/>
        </p:nvSpPr>
        <p:spPr>
          <a:xfrm rot="10800000">
            <a:off x="6192180" y="3212976"/>
            <a:ext cx="720080" cy="432048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hlinkClick r:id="rId2"/>
          </p:cNvPr>
          <p:cNvSpPr/>
          <p:nvPr/>
        </p:nvSpPr>
        <p:spPr>
          <a:xfrm>
            <a:off x="2555776" y="4797152"/>
            <a:ext cx="3996444" cy="57606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Lien vers ces clients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CLIC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050855" y="5555960"/>
            <a:ext cx="500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Comment aborder ce fichier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voir diapo suivante</a:t>
            </a:r>
            <a:endParaRPr lang="fr-F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51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4" grpId="0" animBg="1"/>
      <p:bldP spid="4" grpId="0" animBg="1"/>
      <p:bldP spid="16" grpId="0" animBg="1"/>
      <p:bldP spid="26" grpId="0" animBg="1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00" y="404664"/>
            <a:ext cx="8445600" cy="72000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Reliquat à traiter : nos cibles pour cette action IARD</a:t>
            </a:r>
            <a:endParaRPr lang="fr-FR" sz="2400" dirty="0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5" name="Ellipse 4">
            <a:hlinkClick r:id="rId2"/>
          </p:cNvPr>
          <p:cNvSpPr/>
          <p:nvPr/>
        </p:nvSpPr>
        <p:spPr>
          <a:xfrm>
            <a:off x="2555776" y="1124744"/>
            <a:ext cx="3996444" cy="57606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Lien vers ces clients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CLIC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9532" y="5558323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Profitons de cette action IARD AUTO/GAV pour tenter une dernière fois d’aller à la rencontre de ces clients </a:t>
            </a:r>
            <a:r>
              <a:rPr lang="fr-F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Démarche commerciale : voir partie suivante</a:t>
            </a:r>
            <a:endParaRPr lang="fr-FR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59532" y="1700808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Vous trouverez dans cette liste les </a:t>
            </a:r>
            <a:r>
              <a:rPr lang="fr-FR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928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 clients n’ayant pas encore recyclé leur actuel contrat 2 Roues MACIF en 1 contrat 2 Roues CE. Ils se répartissent en 3 cibles :</a:t>
            </a:r>
          </a:p>
        </p:txBody>
      </p:sp>
      <p:sp>
        <p:nvSpPr>
          <p:cNvPr id="7" name="Rectangle 6"/>
          <p:cNvSpPr/>
          <p:nvPr/>
        </p:nvSpPr>
        <p:spPr>
          <a:xfrm>
            <a:off x="359532" y="2375655"/>
            <a:ext cx="4428492" cy="129614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Cible 1 et cible 2 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clients ayant souscrit leur contrat 2 Roues entre le 01/01/2018 et le 16/06/2018,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OU clients ayant souscrits avant le 01/01/2018 mais ayant une SF &gt; 1.000€ et cylindrée &gt; 125 cm</a:t>
            </a:r>
            <a:r>
              <a:rPr lang="fr-FR" sz="15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52120" y="2375655"/>
            <a:ext cx="3168352" cy="129614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Pour ces 2 cibles, retrouvez les devis proposés directement dans l’outil IMPACT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>
            <a:off x="4788024" y="2663687"/>
            <a:ext cx="864096" cy="720080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359532" y="3815814"/>
            <a:ext cx="4428492" cy="16294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 3 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Tous les autres clients détenteurs d’un contrat 2 Roues</a:t>
            </a:r>
            <a:endParaRPr lang="fr-FR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riangle isocèle 20"/>
          <p:cNvSpPr/>
          <p:nvPr/>
        </p:nvSpPr>
        <p:spPr>
          <a:xfrm rot="5400000">
            <a:off x="4788024" y="4247863"/>
            <a:ext cx="864096" cy="720080"/>
          </a:xfrm>
          <a:prstGeom prst="triangl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52120" y="3815815"/>
            <a:ext cx="3168352" cy="16294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cette 3ème cible, les informations sont à récupérer auprès d’APS DIJON, au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0825.006.018</a:t>
            </a:r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fr-FR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Ils vous communiqueront les éléments nécessaires à l’établissement du devis </a:t>
            </a:r>
            <a:r>
              <a:rPr lang="fr-FR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(carte grise, cylindrée, …)</a:t>
            </a:r>
            <a:endParaRPr lang="fr-FR" sz="1400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9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 animBg="1"/>
      <p:bldP spid="18" grpId="0" animBg="1"/>
      <p:bldP spid="8" grpId="0" animBg="1"/>
      <p:bldP spid="19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888" y="260648"/>
            <a:ext cx="3492000" cy="756000"/>
          </a:xfrm>
        </p:spPr>
        <p:txBody>
          <a:bodyPr/>
          <a:lstStyle/>
          <a:p>
            <a:pPr algn="ctr"/>
            <a:r>
              <a:rPr lang="fr-FR" sz="5400" dirty="0"/>
              <a:t>sommaire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99790" y="2736790"/>
            <a:ext cx="619269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prstClr val="white"/>
              </a:buClr>
              <a:buFont typeface="Wingdings" panose="05000000000000000000" pitchFamily="2" charset="2"/>
              <a:buChar char="q"/>
            </a:pPr>
            <a:r>
              <a:rPr lang="fr-FR" sz="28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prstClr val="white"/>
                </a:solidFill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 smtClean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prstClr val="white"/>
                </a:solidFill>
              </a:rPr>
              <a:t>CONTEXTE DU DESENGAGEMENT MACIF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chemeClr val="bg1"/>
                </a:solidFill>
              </a:rPr>
              <a:t> RELIQUAT A TRAITER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FFFF00"/>
                </a:solidFill>
              </a:rPr>
              <a:t> DEMARCHE COMMERCIALE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prstClr val="white"/>
                </a:solidFill>
              </a:rPr>
              <a:t>RAPPELS NOUVELLE OFFRE 2 ROUES</a:t>
            </a:r>
          </a:p>
          <a:p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483768" y="4581128"/>
            <a:ext cx="6336704" cy="792088"/>
          </a:xfrm>
          <a:prstGeom prst="round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99112" y="188640"/>
            <a:ext cx="5442183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Complément relatif à la sauvegarde du portefeuille 2 roues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7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00" y="404664"/>
            <a:ext cx="8445600" cy="72000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Démarche commerciale</a:t>
            </a:r>
            <a:endParaRPr lang="fr-FR" sz="2400" dirty="0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3528" y="1124744"/>
            <a:ext cx="83529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Préambule </a:t>
            </a:r>
            <a:r>
              <a:rPr lang="fr-FR" sz="1600" i="1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Rappel du contexte : les clients ont déjà été informés à plusieurs reprises (courriers en recommandé avec AR) et n’ont pas réagi à ces sollicitations.</a:t>
            </a:r>
          </a:p>
          <a:p>
            <a:pPr algn="just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Proposition de structuration de votre appel téléphonique auprès de ces clients détenteurs d’un contrat 2 roues « MACIF »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rabicParenR"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Contacter le client pour s’assurer qu’il a bel et bien compris que, sans action de sa part pour trouver un nouvel assureur, il ne sera plus assuré pour son 2 roues au 1</a:t>
            </a:r>
            <a:r>
              <a:rPr lang="fr-FR" sz="16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janvier 2019.</a:t>
            </a:r>
          </a:p>
          <a:p>
            <a:pPr marL="342900" indent="-342900" algn="just">
              <a:buAutoNum type="arabicParenR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rabicParenR"/>
            </a:pP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Lui demander s’il a d’ores et déjà pris ses dispositions pour assurer son engin au-delà du 1</a:t>
            </a:r>
            <a:r>
              <a:rPr lang="fr-FR" sz="16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janvier 2019.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83568" y="4094788"/>
            <a:ext cx="360040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 oui, le rassurer en lui disant qu’il a fait l’essentiel. Lui rappeler que le nouveau contrat 2 roues CE se veut plus performant que le précédent, et ce, à tarif maintenu.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Proposer un devis pour l’année suivante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932040" y="4094788"/>
            <a:ext cx="3600400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 non, le rassurer en lui disant qu’il n’est pas trop tard. Lui rappeler que le nouveau contrat 2 roues CE se veut plus performant que le précédent, et ce, à tarif maintenu. 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Lui proposer un devis pour effet au 1</a:t>
            </a:r>
            <a:r>
              <a:rPr lang="fr-FR" sz="1600" b="1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janvier 2019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9477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888" y="260648"/>
            <a:ext cx="3492000" cy="756000"/>
          </a:xfrm>
        </p:spPr>
        <p:txBody>
          <a:bodyPr/>
          <a:lstStyle/>
          <a:p>
            <a:pPr algn="ctr"/>
            <a:r>
              <a:rPr lang="fr-FR" sz="5400" dirty="0"/>
              <a:t>sommaire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99790" y="2736790"/>
            <a:ext cx="619269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prstClr val="white"/>
              </a:buClr>
              <a:buFont typeface="Wingdings" panose="05000000000000000000" pitchFamily="2" charset="2"/>
              <a:buChar char="q"/>
            </a:pPr>
            <a:r>
              <a:rPr lang="fr-FR" sz="28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prstClr val="white"/>
                </a:solidFill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 smtClean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prstClr val="white"/>
                </a:solidFill>
              </a:rPr>
              <a:t> </a:t>
            </a:r>
            <a:r>
              <a:rPr lang="fr-FR" sz="2000" b="1" dirty="0" smtClean="0">
                <a:solidFill>
                  <a:prstClr val="white"/>
                </a:solidFill>
              </a:rPr>
              <a:t>CONTEXTE DU DESENGAGEMENT MACIF </a:t>
            </a:r>
          </a:p>
          <a:p>
            <a:r>
              <a:rPr lang="fr-FR" b="1" dirty="0" smtClean="0">
                <a:solidFill>
                  <a:prstClr val="white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prstClr val="white"/>
                </a:solidFill>
              </a:rPr>
              <a:t> RELIQUAT A TRAITER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chemeClr val="bg1"/>
                </a:solidFill>
              </a:rPr>
              <a:t> DEMARCHE COMMERCIALE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2000" b="1" dirty="0">
              <a:solidFill>
                <a:srgbClr val="FF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b="1" dirty="0" smtClean="0">
                <a:solidFill>
                  <a:srgbClr val="FFFF00"/>
                </a:solidFill>
              </a:rPr>
              <a:t> RAPPELS NOUVELLE OFFRE 2 ROUES</a:t>
            </a:r>
          </a:p>
          <a:p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483768" y="5128728"/>
            <a:ext cx="6336704" cy="792088"/>
          </a:xfrm>
          <a:prstGeom prst="round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99112" y="188640"/>
            <a:ext cx="5442183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prstClr val="black"/>
                </a:solidFill>
                <a:latin typeface="Segoe Print" panose="02000600000000000000" pitchFamily="2" charset="0"/>
              </a:rPr>
              <a:t>Complément relatif à la sauvegarde du portefeuille 2 roues</a:t>
            </a: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54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0"/>
            <a:ext cx="9144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400" kern="0" dirty="0">
                <a:solidFill>
                  <a:srgbClr val="C31632"/>
                </a:solidFill>
              </a:rPr>
              <a:t>ACTIONS COMMERCIALES / PREVOYANCE-IARD : IARD</a:t>
            </a:r>
          </a:p>
          <a:p>
            <a:pPr algn="r"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 OFFRE 2 ROUES : </a:t>
            </a:r>
            <a:r>
              <a:rPr lang="fr-FR" sz="2400" b="1" kern="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l’offre (1/3)</a:t>
            </a:r>
            <a:endParaRPr lang="fr-FR" sz="2400" b="1" kern="0" dirty="0">
              <a:solidFill>
                <a:srgbClr val="C316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Résultat de recherche d'images pour &quot;joe bar team ça pass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1511970" cy="113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26370" y="980728"/>
            <a:ext cx="7194102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Parc 2 roues en quelques mots ….</a:t>
            </a:r>
            <a:r>
              <a:rPr lang="fr-FR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fr-F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654970" y="1288505"/>
            <a:ext cx="7489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millions de 2 roues en circulation en France en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circulation des 2 roues a augmenté en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moyenne de </a:t>
            </a: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+ 2,1% entre 2016 et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parc est composé de </a:t>
            </a:r>
            <a:r>
              <a:rPr lang="fr-F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 de motos &gt; 125cm</a:t>
            </a:r>
            <a:r>
              <a:rPr lang="fr-FR" sz="1200" b="1" baseline="30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NOTRE CŒUR DE CIBLE         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36% de motos &lt; 125 cm</a:t>
            </a:r>
            <a:r>
              <a:rPr lang="fr-FR" sz="1200" baseline="30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et 20% de cyclos.</a:t>
            </a: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7917" y="2119502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prime moyenne d’une assurance moto sur le marché est de 234 € HT / an en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disparités existent entre les agglomérations, avec des écarts pouvant aller jusqu’à 185€/an en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 Paris </a:t>
            </a: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 en tête du classement avec une prime moyenne de 590€/an, suivie par Lyon et Marseille qui affichent une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prime moyenne </a:t>
            </a: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574€/an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nombre de vols est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3X </a:t>
            </a: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supérieur pour les 2 roues que pour les voitures (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vols en 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70 442 blessés en 2 roues en 2015 contre 73.048 en 2014</a:t>
            </a:r>
            <a:r>
              <a:rPr lang="fr-FR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1" y="3429000"/>
            <a:ext cx="7555605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offre </a:t>
            </a:r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adaptée à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cylindrée </a:t>
            </a:r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 besoins du conducteur </a:t>
            </a:r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Résultat de recherche d'images pour &quot;joe bar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117" y="3582888"/>
            <a:ext cx="126544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179512" y="3854310"/>
            <a:ext cx="2775916" cy="30150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formules CYCLO</a:t>
            </a:r>
            <a:endParaRPr lang="fr-FR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79512" y="4204398"/>
            <a:ext cx="2775916" cy="301507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formules MOTO</a:t>
            </a:r>
            <a:endParaRPr lang="fr-FR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29" y="1618280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7" y="4186642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à coins arrondis 13"/>
          <p:cNvSpPr/>
          <p:nvPr/>
        </p:nvSpPr>
        <p:spPr>
          <a:xfrm>
            <a:off x="3022277" y="3854310"/>
            <a:ext cx="4650795" cy="301507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Cylindrée ≤ 50 cm3 et quad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3022276" y="4204397"/>
            <a:ext cx="4650795" cy="30150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Cylindrée &gt; 50 cm3</a:t>
            </a:r>
          </a:p>
        </p:txBody>
      </p:sp>
      <p:pic>
        <p:nvPicPr>
          <p:cNvPr id="16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74" y="4242129"/>
            <a:ext cx="239115" cy="23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755576" y="5202566"/>
            <a:ext cx="2775916" cy="3600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clarté</a:t>
            </a:r>
            <a:endParaRPr lang="fr-FR" sz="1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55576" y="5596398"/>
            <a:ext cx="2775916" cy="3600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couverture</a:t>
            </a:r>
            <a:endParaRPr lang="fr-FR" sz="1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3634494" y="5204212"/>
            <a:ext cx="5329993" cy="3583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offre structurée par univers de besoins</a:t>
            </a:r>
            <a:r>
              <a:rPr lang="fr-FR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pour une lecture et une compréhension des garanties </a:t>
            </a:r>
            <a:r>
              <a:rPr lang="fr-FR" sz="105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facilitées.</a:t>
            </a:r>
            <a:endParaRPr lang="fr-FR" sz="10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3634494" y="5607816"/>
            <a:ext cx="5329993" cy="3583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garanties et une assistance renforcées</a:t>
            </a:r>
            <a:r>
              <a:rPr lang="fr-FR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pour une meilleure protection des assurés.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760" y="4654297"/>
            <a:ext cx="88748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Notre offre est entièrement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modulable et personnalisable suivant la formule choisie (formules moto</a:t>
            </a:r>
            <a:r>
              <a:rPr lang="fr-FR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Elle est ouverte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la souscription pour tous les clients CE </a:t>
            </a:r>
            <a:r>
              <a:rPr lang="fr-FR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l’obligation de détenir un contrat </a:t>
            </a:r>
            <a:r>
              <a:rPr lang="fr-FR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et est entièrement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gérée par BPCE </a:t>
            </a:r>
            <a:r>
              <a:rPr lang="fr-FR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Assurances.</a:t>
            </a: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lèche droite 21"/>
          <p:cNvSpPr/>
          <p:nvPr/>
        </p:nvSpPr>
        <p:spPr>
          <a:xfrm>
            <a:off x="107504" y="5202566"/>
            <a:ext cx="576064" cy="115212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755576" y="5994654"/>
            <a:ext cx="2775916" cy="3600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de prévention</a:t>
            </a:r>
            <a:endParaRPr lang="fr-FR" sz="1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3634493" y="5996300"/>
            <a:ext cx="5329993" cy="35839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prise en charge du casque et gilet airbag </a:t>
            </a:r>
            <a:r>
              <a:rPr lang="fr-FR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conducteur quelle que soit la formule MOTO souscrite. </a:t>
            </a:r>
          </a:p>
        </p:txBody>
      </p:sp>
      <p:sp>
        <p:nvSpPr>
          <p:cNvPr id="2" name="Pensées 1"/>
          <p:cNvSpPr/>
          <p:nvPr/>
        </p:nvSpPr>
        <p:spPr>
          <a:xfrm>
            <a:off x="7673070" y="2768769"/>
            <a:ext cx="1247283" cy="732239"/>
          </a:xfrm>
          <a:prstGeom prst="cloudCallout">
            <a:avLst>
              <a:gd name="adj1" fmla="val 15053"/>
              <a:gd name="adj2" fmla="val 66642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Vieux motard que jamais </a:t>
            </a:r>
            <a:r>
              <a:rPr lang="fr-FR" sz="9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fr-FR" sz="9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21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9" grpId="0" animBg="1"/>
      <p:bldP spid="10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 animBg="1"/>
      <p:bldP spid="24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0"/>
            <a:ext cx="9144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400" kern="0" dirty="0">
                <a:solidFill>
                  <a:srgbClr val="C31632"/>
                </a:solidFill>
              </a:rPr>
              <a:t>ACTIONS COMMERCIALES / PREVOYANCE-IARD : IARD</a:t>
            </a:r>
          </a:p>
          <a:p>
            <a:pPr algn="r"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 OFFRE 2 ROUES : </a:t>
            </a:r>
            <a:r>
              <a:rPr lang="fr-FR" sz="2400" b="1" kern="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l’offre (2/3)</a:t>
            </a:r>
            <a:endParaRPr lang="fr-FR" sz="2400" b="1" kern="0" dirty="0">
              <a:solidFill>
                <a:srgbClr val="C316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999726"/>
            <a:ext cx="4032448" cy="30777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inclusion quelle que soit la </a:t>
            </a:r>
            <a:r>
              <a:rPr lang="fr-FR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 :</a:t>
            </a:r>
            <a:endParaRPr lang="fr-F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Résultat de recherche d'images pour &quot;joe bar team gaz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6372" r="8473" b="32480"/>
          <a:stretch/>
        </p:blipFill>
        <p:spPr bwMode="auto">
          <a:xfrm>
            <a:off x="1081084" y="5199933"/>
            <a:ext cx="1728272" cy="107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1835" y="1443014"/>
            <a:ext cx="3960779" cy="968749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Garantie corporelle </a:t>
            </a:r>
          </a:p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du conducteur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srgbClr val="7030A0"/>
                </a:solidFill>
                <a:latin typeface="Arial"/>
              </a:rPr>
              <a:t>Protection du conducteur pouvant all</a:t>
            </a: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er jusqu’à 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300 000 € selon le préjudice subi.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9162" y="1414439"/>
            <a:ext cx="4231006" cy="995077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Assistance aux personnes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Assistance aux personnes en cas de maladie, de décès, de blessures ou de déplacement (lié ou non à l’utilisation du véhicule assuré).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4261034" y="1518998"/>
            <a:ext cx="681128" cy="664611"/>
            <a:chOff x="4477635" y="2214632"/>
            <a:chExt cx="681128" cy="664611"/>
          </a:xfrm>
        </p:grpSpPr>
        <p:sp>
          <p:nvSpPr>
            <p:cNvPr id="8" name="Ellipse 7"/>
            <p:cNvSpPr>
              <a:spLocks noChangeAspect="1"/>
            </p:cNvSpPr>
            <p:nvPr/>
          </p:nvSpPr>
          <p:spPr>
            <a:xfrm>
              <a:off x="4477635" y="2214632"/>
              <a:ext cx="681128" cy="664611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ln>
                  <a:solidFill>
                    <a:srgbClr val="581D74"/>
                  </a:solidFill>
                </a:ln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9024" y="2318924"/>
              <a:ext cx="393762" cy="44601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ZoneTexte 9"/>
          <p:cNvSpPr txBox="1"/>
          <p:nvPr/>
        </p:nvSpPr>
        <p:spPr>
          <a:xfrm>
            <a:off x="211836" y="2547008"/>
            <a:ext cx="3960780" cy="276999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kern="0" dirty="0" smtClean="0">
                <a:solidFill>
                  <a:prstClr val="white"/>
                </a:solidFill>
                <a:latin typeface="Arial"/>
              </a:rPr>
              <a:t>Les + des formules CYCLOS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582161" y="2530441"/>
            <a:ext cx="4229474" cy="276999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kern="0" dirty="0" smtClean="0">
                <a:solidFill>
                  <a:prstClr val="white"/>
                </a:solidFill>
                <a:latin typeface="Arial"/>
              </a:rPr>
              <a:t>Les + des formules MOTO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1633" y="2911935"/>
            <a:ext cx="4240207" cy="877105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Garanties de prévention</a:t>
            </a:r>
          </a:p>
          <a:p>
            <a:pPr algn="ctr">
              <a:defRPr/>
            </a:pPr>
            <a:r>
              <a:rPr lang="fr-FR" sz="900" b="1" kern="0" cap="all" dirty="0" smtClean="0">
                <a:solidFill>
                  <a:srgbClr val="0070C0"/>
                </a:solidFill>
                <a:latin typeface="Arial"/>
              </a:rPr>
              <a:t>(dans toutes les formules)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Remplacement ou remboursement du casque et du gilet airbag du conducteur en cas d’accident dès la formule Tiers, jusqu’à 500€/année d’assurance</a:t>
            </a:r>
            <a:endParaRPr lang="fr-FR" sz="1200" b="1" kern="0" cap="all" dirty="0" smtClean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3110" y="2953566"/>
            <a:ext cx="3949506" cy="1265941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Défense pénale – </a:t>
            </a:r>
            <a:b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</a:b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Recours suite à accident </a:t>
            </a:r>
          </a:p>
          <a:p>
            <a:pPr marL="358775"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Mise à disposition d’avocats en cas de poursuites pénales suite à un évènement couvert par le contrat (accident, vol ou incendie) ou litige avec un tiers. </a:t>
            </a:r>
          </a:p>
          <a:p>
            <a:pPr marL="358775"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Prise en charge des frais pouvant aller jusqu’à </a:t>
            </a:r>
          </a:p>
          <a:p>
            <a:pPr marL="358775"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16 600 € par recours.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4232459" y="3008508"/>
            <a:ext cx="720000" cy="664611"/>
            <a:chOff x="4477635" y="3713667"/>
            <a:chExt cx="720000" cy="664611"/>
          </a:xfrm>
          <a:solidFill>
            <a:sysClr val="window" lastClr="FFFFFF"/>
          </a:solidFill>
        </p:grpSpPr>
        <p:sp>
          <p:nvSpPr>
            <p:cNvPr id="16" name="Ellipse 15"/>
            <p:cNvSpPr>
              <a:spLocks noChangeAspect="1"/>
            </p:cNvSpPr>
            <p:nvPr/>
          </p:nvSpPr>
          <p:spPr>
            <a:xfrm>
              <a:off x="4477635" y="3713667"/>
              <a:ext cx="720000" cy="664611"/>
            </a:xfrm>
            <a:prstGeom prst="ellipse">
              <a:avLst/>
            </a:prstGeom>
            <a:grpFill/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974" y="3810992"/>
              <a:ext cx="446016" cy="44601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</p:pic>
      </p:grpSp>
      <p:sp>
        <p:nvSpPr>
          <p:cNvPr id="18" name="Rectangle 17"/>
          <p:cNvSpPr/>
          <p:nvPr/>
        </p:nvSpPr>
        <p:spPr>
          <a:xfrm>
            <a:off x="4572115" y="3842308"/>
            <a:ext cx="4240208" cy="835230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Véhicule de remplacement</a:t>
            </a:r>
            <a:endParaRPr lang="fr-FR" sz="1100" b="1" kern="0" cap="all" baseline="30000" dirty="0" smtClean="0">
              <a:solidFill>
                <a:srgbClr val="0070C0"/>
              </a:solidFill>
              <a:latin typeface="Arial"/>
            </a:endParaRPr>
          </a:p>
          <a:p>
            <a:pPr algn="ctr">
              <a:defRPr/>
            </a:pPr>
            <a:r>
              <a:rPr lang="fr-FR" sz="900" b="1" kern="0" cap="all" dirty="0" smtClean="0">
                <a:solidFill>
                  <a:srgbClr val="0070C0"/>
                </a:solidFill>
                <a:latin typeface="Arial"/>
              </a:rPr>
              <a:t>   (en option en formule TIERS Plus et Tous risques)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Mise à disposition d’un 2 roues ou d’une voiture en cas d’accident, de panne ou de vol, jusqu’à 30 jours</a:t>
            </a:r>
            <a:r>
              <a:rPr lang="fr-FR" sz="1100" b="1" kern="0" cap="all" baseline="30000" dirty="0" smtClean="0">
                <a:solidFill>
                  <a:srgbClr val="581D74"/>
                </a:solidFill>
                <a:latin typeface="Arial"/>
              </a:rPr>
              <a:t>(2)</a:t>
            </a: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.</a:t>
            </a:r>
            <a:endParaRPr lang="fr-FR" sz="1200" b="1" kern="0" cap="all" dirty="0" smtClean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8004" y="4293096"/>
            <a:ext cx="3914611" cy="836371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Assistance au véhicule </a:t>
            </a:r>
          </a:p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Standard</a:t>
            </a:r>
          </a:p>
          <a:p>
            <a:pPr algn="ctr">
              <a:defRPr/>
            </a:pPr>
            <a:r>
              <a:rPr lang="fr-FR" sz="1100" b="1" kern="0" cap="all" dirty="0" smtClean="0">
                <a:solidFill>
                  <a:srgbClr val="7030A0"/>
                </a:solidFill>
                <a:latin typeface="Arial"/>
              </a:rPr>
              <a:t>(</a:t>
            </a:r>
            <a:r>
              <a:rPr lang="fr-FR" sz="900" b="1" kern="0" cap="all" dirty="0" smtClean="0">
                <a:solidFill>
                  <a:srgbClr val="7030A0"/>
                </a:solidFill>
                <a:latin typeface="Arial"/>
              </a:rPr>
              <a:t>dans toutes les 2 formules)</a:t>
            </a:r>
          </a:p>
          <a:p>
            <a:pPr marL="355600">
              <a:tabLst>
                <a:tab pos="355600" algn="l"/>
              </a:tabLst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Assistance au véhicule de 50 km</a:t>
            </a:r>
            <a:r>
              <a:rPr lang="fr-FR" sz="1100" kern="0" baseline="30000" dirty="0" smtClean="0">
                <a:solidFill>
                  <a:prstClr val="black"/>
                </a:solidFill>
                <a:latin typeface="Arial"/>
              </a:rPr>
              <a:t>(1)</a:t>
            </a: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 en cas de panne.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-108520" y="4348390"/>
            <a:ext cx="720000" cy="664611"/>
            <a:chOff x="108081" y="5224706"/>
            <a:chExt cx="720000" cy="664611"/>
          </a:xfrm>
          <a:solidFill>
            <a:sysClr val="window" lastClr="FFFFFF"/>
          </a:solidFill>
        </p:grpSpPr>
        <p:sp>
          <p:nvSpPr>
            <p:cNvPr id="21" name="Ellipse 20"/>
            <p:cNvSpPr>
              <a:spLocks noChangeAspect="1"/>
            </p:cNvSpPr>
            <p:nvPr/>
          </p:nvSpPr>
          <p:spPr>
            <a:xfrm>
              <a:off x="108081" y="5224706"/>
              <a:ext cx="720000" cy="664611"/>
            </a:xfrm>
            <a:prstGeom prst="ellipse">
              <a:avLst/>
            </a:prstGeom>
            <a:grpFill/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22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42" y="5446551"/>
              <a:ext cx="599021" cy="2146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e 22"/>
          <p:cNvGrpSpPr/>
          <p:nvPr/>
        </p:nvGrpSpPr>
        <p:grpSpPr>
          <a:xfrm>
            <a:off x="4259354" y="3949918"/>
            <a:ext cx="626249" cy="629448"/>
            <a:chOff x="4695938" y="5326859"/>
            <a:chExt cx="720000" cy="664611"/>
          </a:xfrm>
        </p:grpSpPr>
        <p:sp>
          <p:nvSpPr>
            <p:cNvPr id="24" name="Ellipse 23"/>
            <p:cNvSpPr>
              <a:spLocks noChangeAspect="1"/>
            </p:cNvSpPr>
            <p:nvPr/>
          </p:nvSpPr>
          <p:spPr>
            <a:xfrm>
              <a:off x="4695938" y="5326859"/>
              <a:ext cx="720000" cy="664611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4053" y="5539625"/>
              <a:ext cx="501116" cy="369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2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706" y="5409157"/>
              <a:ext cx="267905" cy="256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Rectangle 26"/>
          <p:cNvSpPr/>
          <p:nvPr/>
        </p:nvSpPr>
        <p:spPr>
          <a:xfrm>
            <a:off x="4572115" y="4738257"/>
            <a:ext cx="4240208" cy="868533"/>
          </a:xfrm>
          <a:prstGeom prst="rect">
            <a:avLst/>
          </a:prstGeom>
          <a:noFill/>
          <a:ln w="19050" cap="flat" cmpd="sng" algn="ctr">
            <a:solidFill>
              <a:srgbClr val="581D74"/>
            </a:solidFill>
            <a:prstDash val="dash"/>
            <a:miter lim="800000"/>
          </a:ln>
          <a:effectLst/>
        </p:spPr>
        <p:txBody>
          <a:bodyPr lIns="72000" tIns="36000" rIns="72000" bIns="36000" rtlCol="0" anchor="t" anchorCtr="0"/>
          <a:lstStyle/>
          <a:p>
            <a:pPr algn="ctr">
              <a:defRPr/>
            </a:pPr>
            <a:r>
              <a:rPr lang="fr-FR" sz="1100" b="1" kern="0" cap="all" dirty="0" smtClean="0">
                <a:solidFill>
                  <a:srgbClr val="0070C0"/>
                </a:solidFill>
                <a:latin typeface="Arial"/>
              </a:rPr>
              <a:t>Assistance au véhicule ETENDUE  </a:t>
            </a:r>
          </a:p>
          <a:p>
            <a:pPr algn="ctr">
              <a:defRPr/>
            </a:pPr>
            <a:r>
              <a:rPr lang="fr-FR" sz="900" b="1" kern="0" cap="all" dirty="0" smtClean="0">
                <a:solidFill>
                  <a:srgbClr val="0070C0"/>
                </a:solidFill>
                <a:latin typeface="Arial"/>
              </a:rPr>
              <a:t>     (en formule tous risques – en option en formule tiers et tiers plus)</a:t>
            </a:r>
          </a:p>
          <a:p>
            <a:pPr algn="ctr">
              <a:defRPr/>
            </a:pP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     Assistance au véhicule de 0 km</a:t>
            </a:r>
            <a:r>
              <a:rPr lang="fr-FR" sz="1100" kern="0" baseline="30000" dirty="0" smtClean="0">
                <a:solidFill>
                  <a:prstClr val="black"/>
                </a:solidFill>
                <a:latin typeface="Arial"/>
              </a:rPr>
              <a:t>(1)</a:t>
            </a:r>
            <a:r>
              <a:rPr lang="fr-FR" sz="1100" kern="0" dirty="0" smtClean="0">
                <a:solidFill>
                  <a:prstClr val="black"/>
                </a:solidFill>
                <a:latin typeface="Arial"/>
              </a:rPr>
              <a:t> en cas de panne</a:t>
            </a:r>
            <a:r>
              <a:rPr lang="fr-FR" sz="1200" kern="0" dirty="0" smtClean="0">
                <a:solidFill>
                  <a:prstClr val="black"/>
                </a:solidFill>
                <a:latin typeface="Arial"/>
              </a:rPr>
              <a:t>.</a:t>
            </a:r>
          </a:p>
          <a:p>
            <a:pPr algn="ctr">
              <a:defRPr/>
            </a:pPr>
            <a:endParaRPr lang="fr-FR" sz="1200" b="1" kern="0" cap="all" dirty="0" smtClean="0">
              <a:solidFill>
                <a:srgbClr val="581D74"/>
              </a:solidFill>
              <a:latin typeface="Arial"/>
            </a:endParaRPr>
          </a:p>
          <a:p>
            <a:pPr algn="ctr">
              <a:defRPr/>
            </a:pPr>
            <a:endParaRPr lang="fr-FR" sz="1200" b="1" kern="0" cap="all" dirty="0" smtClean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28" name="Groupe 2"/>
          <p:cNvGrpSpPr/>
          <p:nvPr/>
        </p:nvGrpSpPr>
        <p:grpSpPr>
          <a:xfrm>
            <a:off x="4259984" y="4867628"/>
            <a:ext cx="670524" cy="664611"/>
            <a:chOff x="108081" y="5224706"/>
            <a:chExt cx="720000" cy="664611"/>
          </a:xfrm>
          <a:solidFill>
            <a:sysClr val="window" lastClr="FFFFFF"/>
          </a:solidFill>
        </p:grpSpPr>
        <p:sp>
          <p:nvSpPr>
            <p:cNvPr id="29" name="Ellipse 28"/>
            <p:cNvSpPr>
              <a:spLocks noChangeAspect="1"/>
            </p:cNvSpPr>
            <p:nvPr/>
          </p:nvSpPr>
          <p:spPr>
            <a:xfrm>
              <a:off x="108081" y="5224706"/>
              <a:ext cx="720000" cy="664611"/>
            </a:xfrm>
            <a:prstGeom prst="ellipse">
              <a:avLst/>
            </a:prstGeom>
            <a:grpFill/>
            <a:ln w="19050" cap="flat" cmpd="sng" algn="ctr">
              <a:solidFill>
                <a:srgbClr val="581D7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1600" kern="0" smtClean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30" name="Picture 15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B14EB5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42" y="5446551"/>
              <a:ext cx="599021" cy="2146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214" y="2493896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2493896"/>
            <a:ext cx="350088" cy="3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Résultat de recherche d'images pour &quot;COEUR DE CIBLE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858" y="5445224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11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0"/>
            <a:ext cx="9144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400" kern="0" dirty="0">
                <a:solidFill>
                  <a:srgbClr val="C31632"/>
                </a:solidFill>
              </a:rPr>
              <a:t>ACTIONS COMMERCIALES / PREVOYANCE-IARD : IARD</a:t>
            </a:r>
          </a:p>
          <a:p>
            <a:pPr algn="r" defTabSz="1258794">
              <a:lnSpc>
                <a:spcPct val="150000"/>
              </a:lnSpc>
              <a:defRPr/>
            </a:pPr>
            <a:r>
              <a:rPr lang="fr-FR" sz="2400" b="1" kern="0" dirty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 OFFRE 2 ROUES : </a:t>
            </a:r>
            <a:r>
              <a:rPr lang="fr-FR" sz="2400" b="1" kern="0" dirty="0" smtClean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l’offre (3/3)</a:t>
            </a:r>
            <a:endParaRPr lang="fr-FR" sz="2400" b="1" kern="0" dirty="0">
              <a:solidFill>
                <a:srgbClr val="C316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207787"/>
              </p:ext>
            </p:extLst>
          </p:nvPr>
        </p:nvGraphicFramePr>
        <p:xfrm>
          <a:off x="-17755" y="1091910"/>
          <a:ext cx="9161755" cy="5766090"/>
        </p:xfrm>
        <a:graphic>
          <a:graphicData uri="http://schemas.openxmlformats.org/drawingml/2006/table">
            <a:tbl>
              <a:tblPr/>
              <a:tblGrid>
                <a:gridCol w="966430"/>
                <a:gridCol w="2615401"/>
                <a:gridCol w="1194078"/>
                <a:gridCol w="1114357"/>
                <a:gridCol w="986849"/>
                <a:gridCol w="1151985"/>
                <a:gridCol w="1132655"/>
              </a:tblGrid>
              <a:tr h="321625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fr-FR" sz="1000" u="none" strike="noStrike" dirty="0" smtClean="0">
                          <a:effectLst/>
                          <a:latin typeface="+mn-lt"/>
                        </a:rPr>
                        <a:t> 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ctr"/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smtClean="0">
                          <a:effectLst/>
                          <a:latin typeface="+mn-lt"/>
                        </a:rPr>
                        <a:t>CYCLO</a:t>
                      </a:r>
                      <a:br>
                        <a:rPr lang="fr-FR" sz="1000" b="1" u="none" strike="noStrike" smtClean="0">
                          <a:effectLst/>
                          <a:latin typeface="+mn-lt"/>
                        </a:rPr>
                      </a:br>
                      <a:r>
                        <a:rPr lang="fr-FR" sz="800" b="1" u="none" strike="noStrike" smtClean="0">
                          <a:effectLst/>
                          <a:latin typeface="+mn-lt"/>
                        </a:rPr>
                        <a:t>(cylindrées ≤ 50 cm3 et quads)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MOTO</a:t>
                      </a:r>
                      <a:r>
                        <a:rPr lang="fr-FR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fr-FR" sz="1000" u="none" strike="noStrike" dirty="0">
                          <a:effectLst/>
                          <a:latin typeface="+mn-lt"/>
                        </a:rPr>
                      </a:br>
                      <a:r>
                        <a:rPr lang="fr-FR" sz="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(cylindrées &gt; 50 cm3)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08598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Tiers</a:t>
                      </a:r>
                      <a:endParaRPr lang="fr-FR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b="1" u="none" strike="noStrike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 Plus</a:t>
                      </a:r>
                      <a:endParaRPr lang="fr-FR" sz="9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Tiers Plus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Tous Risques</a:t>
                      </a:r>
                      <a:endParaRPr lang="fr-FR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BD5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</a:tr>
              <a:tr h="16143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 fontAlgn="ctr"/>
                      <a:r>
                        <a:rPr lang="fr-FR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 PERSONNES</a:t>
                      </a:r>
                      <a:endParaRPr lang="fr-FR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Responsabilité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civile</a:t>
                      </a:r>
                      <a:endParaRPr lang="fr-F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644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Défense pénale - Recours suite à accident</a:t>
                      </a:r>
                    </a:p>
                    <a:p>
                      <a:pPr marL="27305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: 16 600</a:t>
                      </a:r>
                      <a:r>
                        <a:rPr lang="fr-FR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€ par recours</a:t>
                      </a:r>
                      <a:endParaRPr lang="fr-F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4707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Dommages corporels du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conducteur</a:t>
                      </a:r>
                    </a:p>
                    <a:p>
                      <a:pPr marL="273050" indent="0" algn="l" fontAlgn="ctr"/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</a:t>
                      </a:r>
                      <a:r>
                        <a:rPr lang="fr-F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Plafond 1 : 150 000 € par sinistre</a:t>
                      </a:r>
                    </a:p>
                    <a:p>
                      <a:pPr marL="273050" indent="0" algn="l" fontAlgn="ctr"/>
                      <a:r>
                        <a:rPr lang="fr-F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Plafond 2 : 300 000 € par sinistre</a:t>
                      </a:r>
                      <a:endParaRPr lang="fr-F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 VEHICULE</a:t>
                      </a:r>
                      <a:endParaRPr lang="fr-FR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Incendie et explosion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Attentat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endParaRPr lang="fr-FR" sz="9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 smtClean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Évènements climatiques, tempête et grêle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Catastrophes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naturelles</a:t>
                      </a:r>
                      <a:r>
                        <a:rPr lang="fr-FR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 technologiques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Vol et tentative de vol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Dommages tous accidents et vandalisme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Bris de glaces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644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effectLst/>
                          <a:latin typeface="+mn-lt"/>
                        </a:rPr>
                        <a:t>MES BIENS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Casque du conducteur </a:t>
                      </a:r>
                      <a:endParaRPr lang="fr-FR" sz="9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73050" indent="0" algn="l" fontAlgn="ctr"/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: 500 € par année d’assurance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644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Gilet airbag du conducteur </a:t>
                      </a:r>
                      <a:endParaRPr lang="fr-FR" sz="9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7305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: 500 € par année d’assurance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427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85725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Accessoires et équipement du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motard</a:t>
                      </a:r>
                    </a:p>
                    <a:p>
                      <a:pPr marL="271463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 1: 500 € par année d’assurance</a:t>
                      </a:r>
                    </a:p>
                    <a:p>
                      <a:pPr marL="271463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 Plafond 2 : 1 500 € par année d’assurance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 smtClean="0">
                          <a:effectLst/>
                          <a:latin typeface="+mn-lt"/>
                        </a:rPr>
                        <a:t>OPTION</a:t>
                      </a:r>
                      <a:r>
                        <a:rPr lang="fr-FR" sz="8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fr-FR" sz="800" u="none" strike="noStrike" dirty="0">
                          <a:effectLst/>
                          <a:latin typeface="+mn-lt"/>
                        </a:rPr>
                      </a:br>
                      <a:r>
                        <a:rPr lang="fr-FR" sz="900" u="none" strike="noStrike" dirty="0">
                          <a:effectLst/>
                          <a:latin typeface="+mn-lt"/>
                        </a:rPr>
                        <a:t>500 € ou 1500 €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  <a:r>
                        <a:rPr lang="fr-FR" sz="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fr-FR" sz="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u="none" strike="noStrike" dirty="0">
                          <a:effectLst/>
                          <a:latin typeface="+mn-lt"/>
                        </a:rPr>
                        <a:t>500 € ou 1500 €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6442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effectLst/>
                          <a:latin typeface="+mn-lt"/>
                        </a:rPr>
                        <a:t>MA MOBILITE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fontAlgn="ctr"/>
                      <a: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Assistance aux personnes</a:t>
                      </a:r>
                      <a:br>
                        <a:rPr lang="fr-F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(avec</a:t>
                      </a:r>
                      <a:r>
                        <a:rPr lang="fr-FR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ou sans véhicule)</a:t>
                      </a:r>
                      <a:endParaRPr lang="fr-F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28644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Assistance au véhicule standard</a:t>
                      </a:r>
                      <a:b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 km panne)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</a:tr>
              <a:tr h="286442">
                <a:tc vMerge="1"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A4B9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Assistance au véhicule étendue</a:t>
                      </a:r>
                      <a:b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 km panne)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 smtClean="0">
                          <a:effectLst/>
                          <a:latin typeface="+mn-lt"/>
                        </a:rPr>
                        <a:t>OPTION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dirty="0" smtClean="0">
                          <a:effectLst/>
                          <a:latin typeface="+mn-lt"/>
                        </a:rPr>
                        <a:t>OPTION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30531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Véhicule de </a:t>
                      </a: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remplacement</a:t>
                      </a:r>
                    </a:p>
                    <a:p>
                      <a:pPr marL="271463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Plafond :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7j panne, 15j accident,</a:t>
                      </a:r>
                      <a:r>
                        <a:rPr lang="fr-FR" sz="9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30j vol</a:t>
                      </a:r>
                      <a:endParaRPr lang="fr-F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16143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fr-FR" sz="1000" b="1" u="none" strike="noStrike" dirty="0">
                          <a:effectLst/>
                          <a:latin typeface="+mn-lt"/>
                        </a:rPr>
                        <a:t>MON </a:t>
                      </a:r>
                      <a:r>
                        <a:rPr lang="fr-FR" sz="1000" b="1" u="none" strike="noStrike" dirty="0" smtClean="0">
                          <a:effectLst/>
                          <a:latin typeface="+mn-lt"/>
                        </a:rPr>
                        <a:t>INDEMNISA-TION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Indemnisation standard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smtClean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fr-FR" sz="1000" u="none" strike="noStrike" kern="1200" dirty="0">
                        <a:solidFill>
                          <a:schemeClr val="tx1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685800" rtl="0" eaLnBrk="1" fontAlgn="ctr" latinLnBrk="0" hangingPunct="1"/>
                      <a:r>
                        <a:rPr lang="fr-FR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  <a:tr h="7612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93663" indent="0" algn="l" defTabSz="685800" rtl="0" eaLnBrk="1" fontAlgn="ctr" latinLnBrk="0" hangingPunct="1"/>
                      <a:r>
                        <a:rPr lang="fr-FR" sz="9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Indemnisation </a:t>
                      </a: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</a:t>
                      </a:r>
                    </a:p>
                    <a:p>
                      <a:pPr marL="355600" marR="0" indent="-85725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Vrinda" panose="020B0502040204020203" pitchFamily="34" charset="0"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Valeur d’achat 6 mois et au-delà Valeur à</a:t>
                      </a:r>
                      <a:r>
                        <a:rPr lang="fr-FR" sz="90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 d’expert avec un minimum de :</a:t>
                      </a:r>
                    </a:p>
                    <a:p>
                      <a:pPr marL="719138" marR="0" indent="-17780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-"/>
                        <a:tabLst/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382 € (&gt; 80 cm3)</a:t>
                      </a:r>
                    </a:p>
                    <a:p>
                      <a:pPr marL="719138" marR="0" indent="-17780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-"/>
                        <a:tabLst/>
                        <a:defRPr/>
                      </a:pPr>
                      <a:r>
                        <a:rPr lang="fr-FR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763 € (&gt; 450 cm3)</a:t>
                      </a:r>
                    </a:p>
                  </a:txBody>
                  <a:tcPr marL="5039" marR="5039" marT="5039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 smtClean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39" marR="5039" marT="5039" marB="0"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  <a:r>
                        <a:rPr lang="fr-FR" sz="900" b="1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OFFERTE </a:t>
                      </a: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partir du lancement</a:t>
                      </a:r>
                      <a:r>
                        <a:rPr lang="fr-FR" sz="8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pendant une durée indéterminée</a:t>
                      </a:r>
                      <a:endParaRPr lang="fr-FR" sz="8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</a:t>
                      </a:r>
                      <a:r>
                        <a:rPr lang="fr-FR" sz="900" b="1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OFFERTE</a:t>
                      </a: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partir du lancement</a:t>
                      </a:r>
                      <a:r>
                        <a:rPr lang="fr-FR" sz="8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pendant une durée indéterminée</a:t>
                      </a:r>
                      <a:endParaRPr lang="fr-FR" sz="800" b="1" u="none" strike="noStrike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39" marR="5039" marT="5039" marB="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6995">
                        <a:lumMod val="60000"/>
                        <a:lumOff val="4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4" name="Groupe 3"/>
          <p:cNvGrpSpPr/>
          <p:nvPr/>
        </p:nvGrpSpPr>
        <p:grpSpPr>
          <a:xfrm>
            <a:off x="206723" y="1238430"/>
            <a:ext cx="3324887" cy="318362"/>
            <a:chOff x="2072137" y="3922086"/>
            <a:chExt cx="6173221" cy="604844"/>
          </a:xfrm>
        </p:grpSpPr>
        <p:pic>
          <p:nvPicPr>
            <p:cNvPr id="5" name="Picture 3" descr="C:\Users\A9942152\Desktop\black-motorcycle-512.g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88"/>
            <a:stretch/>
          </p:blipFill>
          <p:spPr bwMode="auto">
            <a:xfrm>
              <a:off x="3111631" y="4022930"/>
              <a:ext cx="764657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C:\Users\A9942152\Desktop\135751906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62" b="16409"/>
            <a:stretch/>
          </p:blipFill>
          <p:spPr bwMode="auto">
            <a:xfrm>
              <a:off x="2072137" y="4022930"/>
              <a:ext cx="748576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 descr="C:\Users\A9942152\Desktop\images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4" b="22094"/>
            <a:stretch/>
          </p:blipFill>
          <p:spPr bwMode="auto">
            <a:xfrm>
              <a:off x="4167620" y="4022930"/>
              <a:ext cx="894857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9" descr="C:\Users\A9942152\Desktop\images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82" b="23864"/>
            <a:stretch/>
          </p:blipFill>
          <p:spPr bwMode="auto">
            <a:xfrm>
              <a:off x="5243895" y="3922086"/>
              <a:ext cx="1071401" cy="59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C:\Users\A9942152\Desktop\472754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46" b="29989"/>
            <a:stretch/>
          </p:blipFill>
          <p:spPr bwMode="auto">
            <a:xfrm flipH="1">
              <a:off x="6274215" y="4011093"/>
              <a:ext cx="1099403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1" descr="C:\Users\A9942152\Desktop\Vespa_LX_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62" b="10178"/>
            <a:stretch/>
          </p:blipFill>
          <p:spPr bwMode="auto">
            <a:xfrm flipH="1">
              <a:off x="7495461" y="3966389"/>
              <a:ext cx="749897" cy="547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380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9200" y="404664"/>
            <a:ext cx="8445600" cy="720000"/>
          </a:xfrm>
        </p:spPr>
        <p:txBody>
          <a:bodyPr>
            <a:norm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2400" kern="0" dirty="0">
                <a:solidFill>
                  <a:srgbClr val="C316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NOUVELLE OFFRE 2 ROUES : les annexes à votre service</a:t>
            </a:r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4294967295"/>
          </p:nvPr>
        </p:nvSpPr>
        <p:spPr>
          <a:xfrm>
            <a:off x="2772000" y="6336000"/>
            <a:ext cx="3384176" cy="365125"/>
          </a:xfrm>
        </p:spPr>
        <p:txBody>
          <a:bodyPr anchor="ctr" anchorCtr="0"/>
          <a:lstStyle/>
          <a:p>
            <a:pPr algn="ctr"/>
            <a:r>
              <a:rPr lang="fr-FR" sz="1100" dirty="0" smtClean="0">
                <a:solidFill>
                  <a:prstClr val="black"/>
                </a:solidFill>
              </a:rPr>
              <a:t>2018 - HDJ S48 – complément pour l’Action IARD Auto GAV</a:t>
            </a:r>
            <a:endParaRPr lang="fr-FR" sz="1100" dirty="0">
              <a:solidFill>
                <a:prstClr val="black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6706114" y="1050316"/>
            <a:ext cx="2379212" cy="1713960"/>
            <a:chOff x="6706114" y="998353"/>
            <a:chExt cx="2379212" cy="1713960"/>
          </a:xfrm>
        </p:grpSpPr>
        <p:pic>
          <p:nvPicPr>
            <p:cNvPr id="10" name="Picture 2" descr="Résultat de recherche d'images pour &quot;ordinateur&quot;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4" r="4135" b="4151"/>
            <a:stretch/>
          </p:blipFill>
          <p:spPr bwMode="auto">
            <a:xfrm>
              <a:off x="6706114" y="998353"/>
              <a:ext cx="2379212" cy="1713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à coins arrondis 10"/>
            <p:cNvSpPr/>
            <p:nvPr/>
          </p:nvSpPr>
          <p:spPr>
            <a:xfrm>
              <a:off x="7164288" y="1268760"/>
              <a:ext cx="1368152" cy="72008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165444" y="1176707"/>
            <a:ext cx="6353721" cy="1231106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votre disposition : le mini site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Le mini site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présente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l'offre et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apporte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au conseiller toutes  les astuces de ventes ainsi que les clés permettant de s'approprier l’offre.</a:t>
            </a: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Il regroupe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l’ensemble des supports mis à disposition du réseau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pourrez télécharger l’ensemble des supports clients et réseau sur le site :</a:t>
            </a: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http://assurance2roues.bpcea.caisse-epargne.fr 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hlinkClick r:id="rId3"/>
          </p:cNvPr>
          <p:cNvSpPr txBox="1"/>
          <p:nvPr/>
        </p:nvSpPr>
        <p:spPr>
          <a:xfrm>
            <a:off x="7389250" y="1526874"/>
            <a:ext cx="881973" cy="307777"/>
          </a:xfrm>
          <a:prstGeom prst="rect">
            <a:avLst/>
          </a:prstGeom>
          <a:solidFill>
            <a:srgbClr val="CCFFCC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 ICI</a:t>
            </a:r>
            <a:endParaRPr lang="fr-F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808" y="2350848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Résultat de recherche d'images pour &quot;JOE BAR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715" y="1878568"/>
            <a:ext cx="363189" cy="24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179656"/>
            <a:ext cx="1650859" cy="1330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164454" y="2545740"/>
            <a:ext cx="6354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Egalement à votre disposition, toutes </a:t>
            </a:r>
            <a:r>
              <a:rPr lang="fr-FR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astuces de vente ainsi que les outils permettant de s'approprier </a:t>
            </a:r>
            <a:r>
              <a:rPr lang="fr-FR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l’offre :</a:t>
            </a:r>
            <a:endParaRPr lang="fr-FR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04" y="3878884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223822" y="4353103"/>
            <a:ext cx="506677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OAV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4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093878"/>
            <a:ext cx="2017698" cy="984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2771800" y="3991428"/>
            <a:ext cx="2215671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nouvelle Fiche du BOOK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956" y="3335188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644" y="3083485"/>
            <a:ext cx="1359644" cy="2013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162" y="4244913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/>
          <p:cNvSpPr txBox="1"/>
          <p:nvPr/>
        </p:nvSpPr>
        <p:spPr>
          <a:xfrm>
            <a:off x="5007206" y="4894715"/>
            <a:ext cx="2061783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nouvelle Fiche Produit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6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03" y="4941168"/>
            <a:ext cx="1571432" cy="1147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1903105" y="5430701"/>
            <a:ext cx="3049233" cy="27699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Comparatif Nouvelle Offre VS ancienne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061" y="5837938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940" y="4653136"/>
            <a:ext cx="1142250" cy="1447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ZoneTexte 33"/>
          <p:cNvSpPr txBox="1"/>
          <p:nvPr/>
        </p:nvSpPr>
        <p:spPr>
          <a:xfrm>
            <a:off x="7174125" y="5328590"/>
            <a:ext cx="982467" cy="64633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 Conditions Générales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7" descr="Résultat de recherche d'images pour &quot;clic ici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52" y="5692633"/>
            <a:ext cx="502088" cy="5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7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Axis">
  <a:themeElements>
    <a:clrScheme name="Axis 10">
      <a:dk1>
        <a:srgbClr val="000000"/>
      </a:dk1>
      <a:lt1>
        <a:srgbClr val="FFFFFF"/>
      </a:lt1>
      <a:dk2>
        <a:srgbClr val="FF0000"/>
      </a:dk2>
      <a:lt2>
        <a:srgbClr val="D3CBC5"/>
      </a:lt2>
      <a:accent1>
        <a:srgbClr val="B11116"/>
      </a:accent1>
      <a:accent2>
        <a:srgbClr val="F47920"/>
      </a:accent2>
      <a:accent3>
        <a:srgbClr val="FFFFFF"/>
      </a:accent3>
      <a:accent4>
        <a:srgbClr val="000000"/>
      </a:accent4>
      <a:accent5>
        <a:srgbClr val="D5AAAB"/>
      </a:accent5>
      <a:accent6>
        <a:srgbClr val="DD6D1C"/>
      </a:accent6>
      <a:hlink>
        <a:srgbClr val="98134E"/>
      </a:hlink>
      <a:folHlink>
        <a:srgbClr val="6B274F"/>
      </a:folHlink>
    </a:clrScheme>
    <a:fontScheme name="Axi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5000"/>
          </a:spcBef>
          <a:spcAft>
            <a:spcPct val="0"/>
          </a:spcAft>
          <a:buClrTx/>
          <a:buSzTx/>
          <a:buFontTx/>
          <a:buNone/>
          <a:tabLst/>
          <a:defRPr kumimoji="0" lang="fr-F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9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D3CBC5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10">
        <a:dk1>
          <a:srgbClr val="000000"/>
        </a:dk1>
        <a:lt1>
          <a:srgbClr val="FFFFFF"/>
        </a:lt1>
        <a:dk2>
          <a:srgbClr val="FF0000"/>
        </a:dk2>
        <a:lt2>
          <a:srgbClr val="D3CBC5"/>
        </a:lt2>
        <a:accent1>
          <a:srgbClr val="B11116"/>
        </a:accent1>
        <a:accent2>
          <a:srgbClr val="F47920"/>
        </a:accent2>
        <a:accent3>
          <a:srgbClr val="FFFFFF"/>
        </a:accent3>
        <a:accent4>
          <a:srgbClr val="000000"/>
        </a:accent4>
        <a:accent5>
          <a:srgbClr val="D5AAAB"/>
        </a:accent5>
        <a:accent6>
          <a:srgbClr val="DD6D1C"/>
        </a:accent6>
        <a:hlink>
          <a:srgbClr val="98134E"/>
        </a:hlink>
        <a:folHlink>
          <a:srgbClr val="6B27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ATIXIS_2017_Template4-3_NATIXIS_ASSURANCES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2358053497F4F98FD4E7A40106C61" ma:contentTypeVersion="0" ma:contentTypeDescription="Crée un document." ma:contentTypeScope="" ma:versionID="0fa3c54ea23fabaa5a2df06fdcfd174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88766A-0E54-4BDE-B398-7A027BC154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CF4256A-1649-443E-A6B9-148A4F0DC50C}">
  <ds:schemaRefs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7356</TotalTime>
  <Words>2024</Words>
  <Application>Microsoft Office PowerPoint</Application>
  <PresentationFormat>Affichage à l'écran (4:3)</PresentationFormat>
  <Paragraphs>358</Paragraphs>
  <Slides>16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7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Thème Office</vt:lpstr>
      <vt:lpstr>Axis</vt:lpstr>
      <vt:lpstr>1-MODELE PART</vt:lpstr>
      <vt:lpstr>NATIXIS_2017_Template4-3_NATIXIS_ASSURANCES</vt:lpstr>
      <vt:lpstr>1_1-MODELE PART</vt:lpstr>
      <vt:lpstr>2_1-MODELE PART</vt:lpstr>
      <vt:lpstr>3_1-MODELE PART</vt:lpstr>
      <vt:lpstr>Action iard auto-gav</vt:lpstr>
      <vt:lpstr>sommaire</vt:lpstr>
      <vt:lpstr>Rappel de l’action et intégration de la cible « 2 roues »</vt:lpstr>
      <vt:lpstr>sommaire</vt:lpstr>
      <vt:lpstr>Rappel : Contexte du désengagement de la macif au 31/12/2018 [1/2]</vt:lpstr>
      <vt:lpstr>Rappel : Contexte du désengagement de la macif au 31/12/2018 [2/2]</vt:lpstr>
      <vt:lpstr>sommaire</vt:lpstr>
      <vt:lpstr>Reliquat à traiter : nos cibles pour cette action IARD</vt:lpstr>
      <vt:lpstr>Reliquat à traiter : nos cibles pour cette action IARD</vt:lpstr>
      <vt:lpstr>sommaire</vt:lpstr>
      <vt:lpstr>Démarche commerciale</vt:lpstr>
      <vt:lpstr>sommaire</vt:lpstr>
      <vt:lpstr>Présentation PowerPoint</vt:lpstr>
      <vt:lpstr>Présentation PowerPoint</vt:lpstr>
      <vt:lpstr>Présentation PowerPoint</vt:lpstr>
      <vt:lpstr>NOUVELLE OFFRE 2 ROUES : les annexes à votre service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A6701265</cp:lastModifiedBy>
  <cp:revision>445</cp:revision>
  <cp:lastPrinted>2018-11-27T13:39:59Z</cp:lastPrinted>
  <dcterms:created xsi:type="dcterms:W3CDTF">2017-05-30T18:41:27Z</dcterms:created>
  <dcterms:modified xsi:type="dcterms:W3CDTF">2018-11-27T16:17:49Z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0x010100A272358053497F4F98FD4E7A40106C61</vt:lpwstr>
  </property>
</Properties>
</file>