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7251" r:id="rId5"/>
    <p:sldMasterId id="2147487608" r:id="rId6"/>
  </p:sldMasterIdLst>
  <p:notesMasterIdLst>
    <p:notesMasterId r:id="rId16"/>
  </p:notesMasterIdLst>
  <p:sldIdLst>
    <p:sldId id="261" r:id="rId7"/>
    <p:sldId id="392" r:id="rId8"/>
    <p:sldId id="410" r:id="rId9"/>
    <p:sldId id="411" r:id="rId10"/>
    <p:sldId id="408" r:id="rId11"/>
    <p:sldId id="412" r:id="rId12"/>
    <p:sldId id="413" r:id="rId13"/>
    <p:sldId id="402" r:id="rId14"/>
    <p:sldId id="401" r:id="rId15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FF99"/>
    <a:srgbClr val="FFFF00"/>
    <a:srgbClr val="006600"/>
    <a:srgbClr val="008E6B"/>
    <a:srgbClr val="E3ECE7"/>
    <a:srgbClr val="F8DDD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14" autoAdjust="0"/>
  </p:normalViewPr>
  <p:slideViewPr>
    <p:cSldViewPr>
      <p:cViewPr>
        <p:scale>
          <a:sx n="90" d="100"/>
          <a:sy n="90" d="100"/>
        </p:scale>
        <p:origin x="-140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6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BD4281-A017-444F-87F9-FB3347194638}" type="datetimeFigureOut">
              <a:rPr lang="fr-FR"/>
              <a:pPr>
                <a:defRPr/>
              </a:pPr>
              <a:t>12/12/2018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75E204-DCB6-493F-A541-529C3EF82B0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4328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512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68AE8-0169-4A51-9280-B8C907AB53D0}" type="slidenum">
              <a:rPr lang="fr-FR" altLang="fr-FR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 altLang="fr-FR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/>
          <p:cNvCxnSpPr/>
          <p:nvPr userDrawn="1"/>
        </p:nvCxnSpPr>
        <p:spPr>
          <a:xfrm>
            <a:off x="2843213" y="4124325"/>
            <a:ext cx="356552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/>
          <p:cNvCxnSpPr/>
          <p:nvPr userDrawn="1"/>
        </p:nvCxnSpPr>
        <p:spPr>
          <a:xfrm>
            <a:off x="2843213" y="5084763"/>
            <a:ext cx="356552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74763"/>
            <a:ext cx="86423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space réservé pour une image 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247650"/>
            <a:ext cx="90328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381750"/>
            <a:ext cx="18256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8"/>
          <p:cNvGrpSpPr>
            <a:grpSpLocks/>
          </p:cNvGrpSpPr>
          <p:nvPr userDrawn="1"/>
        </p:nvGrpSpPr>
        <p:grpSpPr bwMode="auto">
          <a:xfrm>
            <a:off x="-657225" y="1817688"/>
            <a:ext cx="1824038" cy="1790700"/>
            <a:chOff x="-623910" y="1741466"/>
            <a:chExt cx="1683663" cy="1791757"/>
          </a:xfrm>
        </p:grpSpPr>
        <p:sp>
          <p:nvSpPr>
            <p:cNvPr id="8" name="Forme en L 1"/>
            <p:cNvSpPr>
              <a:spLocks noChangeAspect="1"/>
            </p:cNvSpPr>
            <p:nvPr/>
          </p:nvSpPr>
          <p:spPr>
            <a:xfrm rot="18903027" flipH="1">
              <a:off x="-623910" y="1741466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9" name="Corde 8"/>
            <p:cNvSpPr>
              <a:spLocks noChangeAspect="1"/>
            </p:cNvSpPr>
            <p:nvPr/>
          </p:nvSpPr>
          <p:spPr>
            <a:xfrm rot="10800000">
              <a:off x="-338171" y="2257708"/>
              <a:ext cx="647676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882773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en L 1"/>
          <p:cNvSpPr/>
          <p:nvPr userDrawn="1"/>
        </p:nvSpPr>
        <p:spPr>
          <a:xfrm>
            <a:off x="3175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Forme en L 2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73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en L 1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Forme en L 2"/>
          <p:cNvSpPr/>
          <p:nvPr userDrawn="1"/>
        </p:nvSpPr>
        <p:spPr>
          <a:xfrm>
            <a:off x="3175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 txBox="1">
            <a:spLocks noChangeAspect="1" noChangeArrowheads="1"/>
          </p:cNvSpPr>
          <p:nvPr userDrawn="1"/>
        </p:nvSpPr>
        <p:spPr bwMode="auto">
          <a:xfrm>
            <a:off x="282575" y="6524625"/>
            <a:ext cx="277813" cy="2778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9B815C23-E989-496E-8F4B-26EF9D090D51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6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en L 1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Forme en L 2"/>
          <p:cNvSpPr/>
          <p:nvPr userDrawn="1"/>
        </p:nvSpPr>
        <p:spPr>
          <a:xfrm>
            <a:off x="3175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 txBox="1">
            <a:spLocks noChangeAspect="1" noChangeArrowheads="1"/>
          </p:cNvSpPr>
          <p:nvPr userDrawn="1"/>
        </p:nvSpPr>
        <p:spPr bwMode="auto">
          <a:xfrm>
            <a:off x="282575" y="6524625"/>
            <a:ext cx="277813" cy="2778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4858E887-1140-41EE-8281-1A9B6BEC1276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00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1112" y="2554287"/>
            <a:ext cx="2520950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anchor="ctr"/>
          <a:lstStyle/>
          <a:p>
            <a:pPr algn="ctr" defTabSz="1258794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500" kern="0" dirty="0">
              <a:solidFill>
                <a:prstClr val="white"/>
              </a:solidFill>
              <a:latin typeface="Arial Narrow"/>
              <a:cs typeface="+mn-cs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04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1112" y="2554287"/>
            <a:ext cx="2520950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anchor="ctr"/>
          <a:lstStyle/>
          <a:p>
            <a:pPr algn="ctr" defTabSz="1258794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500" kern="0" dirty="0">
              <a:solidFill>
                <a:prstClr val="white"/>
              </a:solidFill>
              <a:latin typeface="Arial Narrow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8553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016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23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76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4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006" cy="465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fr-FR" altLang="fr-FR" dirty="0" smtClean="0">
                <a:latin typeface="Arial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 userDrawn="1"/>
          </p:nvSpPr>
          <p:spPr bwMode="auto">
            <a:xfrm>
              <a:off x="336160" y="398640"/>
              <a:ext cx="311160" cy="315828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fr-FR" altLang="fr-FR" dirty="0" smtClean="0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75F954-1D59-46A3-953A-20DB47B18365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56718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7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1952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0352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44729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06435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46782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25855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en L 5"/>
          <p:cNvSpPr/>
          <p:nvPr userDrawn="1"/>
        </p:nvSpPr>
        <p:spPr>
          <a:xfrm>
            <a:off x="0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Forme en L 6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995936" y="692696"/>
            <a:ext cx="1512000" cy="432048"/>
          </a:xfrm>
        </p:spPr>
        <p:txBody>
          <a:bodyPr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9DD9AF0D-AB9E-4B67-BD22-9DAFEA9DB08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2385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en L 5"/>
          <p:cNvSpPr/>
          <p:nvPr userDrawn="1"/>
        </p:nvSpPr>
        <p:spPr>
          <a:xfrm>
            <a:off x="2016125" y="2332038"/>
            <a:ext cx="1655763" cy="165735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Forme en L 6"/>
          <p:cNvSpPr/>
          <p:nvPr userDrawn="1"/>
        </p:nvSpPr>
        <p:spPr>
          <a:xfrm rot="10800000">
            <a:off x="5472113" y="1196975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39752" y="2473200"/>
            <a:ext cx="4464496" cy="540000"/>
          </a:xfrm>
        </p:spPr>
        <p:txBody>
          <a:bodyPr tIns="82800"/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27119690-5512-44B7-ADB3-56A8A708167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7800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79950" y="1700213"/>
            <a:ext cx="0" cy="158273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5" name="Espace réservé du pied de page 1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D5D5EADD-9686-4704-AA1A-07792540FE9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1122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622F3211-84FC-4BDD-BB7D-1E859EC561F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6516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pPr lvl="0"/>
            <a:r>
              <a:rPr lang="fr-FR" noProof="0" smtClean="0"/>
              <a:t>Cliquez sur l'icône pour ajouter un tableau</a:t>
            </a:r>
            <a:endParaRPr lang="fr-FR" noProof="0" dirty="0"/>
          </a:p>
        </p:txBody>
      </p:sp>
      <p:sp>
        <p:nvSpPr>
          <p:cNvPr id="6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F3B04464-D1F7-476D-A263-00E1D79B347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0036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en L 4"/>
          <p:cNvSpPr/>
          <p:nvPr userDrawn="1"/>
        </p:nvSpPr>
        <p:spPr>
          <a:xfrm>
            <a:off x="0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741363" y="711200"/>
            <a:ext cx="7667625" cy="5435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Forme en L 6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2AF0B976-2208-4566-8548-7779981E6EA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70722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5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40BA592-26EF-47E7-98C6-F581BFFE8AE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3649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en L 1"/>
          <p:cNvSpPr/>
          <p:nvPr userDrawn="1"/>
        </p:nvSpPr>
        <p:spPr>
          <a:xfrm>
            <a:off x="3175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Forme en L 2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 txBox="1">
            <a:spLocks noChangeAspect="1" noChangeArrowheads="1"/>
          </p:cNvSpPr>
          <p:nvPr userDrawn="1"/>
        </p:nvSpPr>
        <p:spPr bwMode="auto">
          <a:xfrm>
            <a:off x="282575" y="6524625"/>
            <a:ext cx="277813" cy="2778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87052AFF-30CD-4B4F-AB4A-B475F01BDD1F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954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en L 1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Forme en L 2"/>
          <p:cNvSpPr/>
          <p:nvPr userDrawn="1"/>
        </p:nvSpPr>
        <p:spPr>
          <a:xfrm>
            <a:off x="3175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 txBox="1">
            <a:spLocks noChangeAspect="1" noChangeArrowheads="1"/>
          </p:cNvSpPr>
          <p:nvPr userDrawn="1"/>
        </p:nvSpPr>
        <p:spPr bwMode="auto">
          <a:xfrm>
            <a:off x="282575" y="6524625"/>
            <a:ext cx="277813" cy="2778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B823892B-1642-428D-98EC-FB4496B18EBA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29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en L 1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Forme en L 2"/>
          <p:cNvSpPr/>
          <p:nvPr userDrawn="1"/>
        </p:nvSpPr>
        <p:spPr>
          <a:xfrm>
            <a:off x="3175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 txBox="1">
            <a:spLocks noChangeAspect="1" noChangeArrowheads="1"/>
          </p:cNvSpPr>
          <p:nvPr userDrawn="1"/>
        </p:nvSpPr>
        <p:spPr bwMode="auto">
          <a:xfrm>
            <a:off x="282575" y="6524625"/>
            <a:ext cx="277813" cy="2778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BAD88BC8-6D47-4959-B13A-5CDE776D1431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338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en L 1"/>
          <p:cNvSpPr/>
          <p:nvPr userDrawn="1"/>
        </p:nvSpPr>
        <p:spPr>
          <a:xfrm>
            <a:off x="3175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Forme en L 2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 txBox="1">
            <a:spLocks noChangeAspect="1" noChangeArrowheads="1"/>
          </p:cNvSpPr>
          <p:nvPr userDrawn="1"/>
        </p:nvSpPr>
        <p:spPr bwMode="auto">
          <a:xfrm>
            <a:off x="34925" y="6524625"/>
            <a:ext cx="277813" cy="277813"/>
          </a:xfrm>
          <a:prstGeom prst="rect">
            <a:avLst/>
          </a:prstGeom>
          <a:noFill/>
          <a:ln>
            <a:solidFill>
              <a:srgbClr val="C31632"/>
            </a:solidFill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D01A5BA1-4660-467A-A6FC-75D07B17AC78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653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1112" y="2554287"/>
            <a:ext cx="2520950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anchor="ctr"/>
          <a:lstStyle/>
          <a:p>
            <a:pPr algn="ctr" defTabSz="1258794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500" kern="0">
              <a:solidFill>
                <a:prstClr val="white"/>
              </a:solidFill>
              <a:latin typeface="Arial Narrow"/>
              <a:cs typeface="+mn-cs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15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-39688" y="914400"/>
            <a:ext cx="9183688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750"/>
            <a:ext cx="9142413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1112" y="2554287"/>
            <a:ext cx="2520950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anchor="ctr"/>
          <a:lstStyle/>
          <a:p>
            <a:pPr algn="ctr" defTabSz="1258794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500" kern="0">
              <a:solidFill>
                <a:prstClr val="white"/>
              </a:solidFill>
              <a:latin typeface="Arial Narrow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685692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468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00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42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381750"/>
            <a:ext cx="18256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9008" r:id="rId1"/>
    <p:sldLayoutId id="2147489009" r:id="rId2"/>
    <p:sldLayoutId id="2147489010" r:id="rId3"/>
    <p:sldLayoutId id="2147489011" r:id="rId4"/>
    <p:sldLayoutId id="2147489012" r:id="rId5"/>
    <p:sldLayoutId id="2147489013" r:id="rId6"/>
    <p:sldLayoutId id="2147489014" r:id="rId7"/>
    <p:sldLayoutId id="2147489015" r:id="rId8"/>
    <p:sldLayoutId id="2147489016" r:id="rId9"/>
    <p:sldLayoutId id="2147489017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7683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1400" y="1600200"/>
            <a:ext cx="5691188" cy="4781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613" y="6376988"/>
            <a:ext cx="493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cap="all" baseline="0">
                <a:solidFill>
                  <a:prstClr val="black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3238" y="6453188"/>
            <a:ext cx="898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F4DDF1B1-07AB-4AE6-B413-BEDB159E7C7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950" y="260350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2058" name="Picture 5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381750"/>
            <a:ext cx="18256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9018" r:id="rId1"/>
    <p:sldLayoutId id="2147489019" r:id="rId2"/>
    <p:sldLayoutId id="2147489020" r:id="rId3"/>
    <p:sldLayoutId id="2147489021" r:id="rId4"/>
    <p:sldLayoutId id="2147489022" r:id="rId5"/>
    <p:sldLayoutId id="2147489023" r:id="rId6"/>
    <p:sldLayoutId id="2147489024" r:id="rId7"/>
    <p:sldLayoutId id="2147489025" r:id="rId8"/>
    <p:sldLayoutId id="2147489026" r:id="rId9"/>
    <p:sldLayoutId id="2147489027" r:id="rId10"/>
    <p:sldLayoutId id="2147489028" r:id="rId11"/>
    <p:sldLayoutId id="2147489029" r:id="rId12"/>
    <p:sldLayoutId id="2147489030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300"/>
        </a:spcAft>
        <a:defRPr sz="22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 kern="1200" cap="all">
          <a:solidFill>
            <a:schemeClr val="accent1"/>
          </a:solidFill>
          <a:latin typeface="+mn-lt"/>
          <a:ea typeface="+mn-ea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defRPr sz="160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42875" algn="l" rtl="0" eaLnBrk="0" fontAlgn="base" hangingPunct="0">
        <a:lnSpc>
          <a:spcPts val="1600"/>
        </a:lnSpc>
        <a:spcBef>
          <a:spcPct val="0"/>
        </a:spcBef>
        <a:spcAft>
          <a:spcPct val="0"/>
        </a:spcAft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2875" indent="-142875" algn="l" rtl="0" eaLnBrk="0" fontAlgn="base" hangingPunct="0">
        <a:spcBef>
          <a:spcPts val="300"/>
        </a:spcBef>
        <a:spcAft>
          <a:spcPts val="1200"/>
        </a:spcAft>
        <a:buClr>
          <a:schemeClr val="accent1"/>
        </a:buClr>
        <a:buFont typeface="Britannic Bold" pitchFamily="34" charset="0"/>
        <a:buChar char="&gt;"/>
        <a:defRPr sz="1200" b="1" kern="1200" cap="all">
          <a:solidFill>
            <a:schemeClr val="tx1"/>
          </a:solidFill>
          <a:latin typeface="+mn-lt"/>
          <a:ea typeface="+mn-ea"/>
          <a:cs typeface="Arial" charset="0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13"/>
          <p:cNvSpPr txBox="1">
            <a:spLocks noChangeAspect="1" noChangeArrowheads="1"/>
          </p:cNvSpPr>
          <p:nvPr userDrawn="1"/>
        </p:nvSpPr>
        <p:spPr bwMode="auto">
          <a:xfrm>
            <a:off x="282575" y="6524625"/>
            <a:ext cx="277813" cy="27781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D18392A2-9851-4928-AABA-7054218E7059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5" name="Espace réservé pour une image  6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429375"/>
            <a:ext cx="17748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ous-titre 13"/>
          <p:cNvSpPr txBox="1">
            <a:spLocks/>
          </p:cNvSpPr>
          <p:nvPr userDrawn="1"/>
        </p:nvSpPr>
        <p:spPr>
          <a:xfrm>
            <a:off x="2339975" y="6453188"/>
            <a:ext cx="4427538" cy="288925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fr-FR" sz="1200" dirty="0">
                <a:solidFill>
                  <a:srgbClr val="C31632"/>
                </a:solidFill>
              </a:rPr>
              <a:t>Semaine 37 – mardi 11 au samedi 15 septembre 2018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031" r:id="rId1"/>
    <p:sldLayoutId id="2147489032" r:id="rId2"/>
    <p:sldLayoutId id="2147489033" r:id="rId3"/>
    <p:sldLayoutId id="2147489034" r:id="rId4"/>
    <p:sldLayoutId id="2147489035" r:id="rId5"/>
    <p:sldLayoutId id="2147489036" r:id="rId6"/>
    <p:sldLayoutId id="2147489037" r:id="rId7"/>
    <p:sldLayoutId id="2147489038" r:id="rId8"/>
    <p:sldLayoutId id="214748903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https://www.google.fr/url?sa=i&amp;rct=j&amp;q=&amp;esrc=s&amp;source=images&amp;cd=&amp;cad=rja&amp;uact=8&amp;ved=2ahUKEwjmq4DzjprfAhVOPBoKHYEjCDcQjRx6BAgBEAU&amp;url=https://fr.depositphotos.com/125203632/stock-photo-december-14-calendar-on-white.html&amp;psig=AOvVaw33t7eyILJuVno4nY88YC39&amp;ust=1544698068441776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google.fr/url?sa=i&amp;rct=j&amp;q=&amp;esrc=s&amp;source=images&amp;cd=&amp;cad=rja&amp;uact=8&amp;ved=2ahUKEwiTy-udj5rfAhUPKBoKHct6CB0QjRx6BAgBEAU&amp;url=https://fr.123rf.com/photo_51162631_calendrier-sur-fond-blanc-19-d%C3%A9cembre-illustration-3d-.html&amp;psig=AOvVaw0tQlalRFCRtYq8TPkBaPPm&amp;ust=1544698160574314" TargetMode="Externa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2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4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1"/>
          <p:cNvSpPr txBox="1">
            <a:spLocks/>
          </p:cNvSpPr>
          <p:nvPr/>
        </p:nvSpPr>
        <p:spPr>
          <a:xfrm>
            <a:off x="-14288" y="4292600"/>
            <a:ext cx="9158288" cy="649288"/>
          </a:xfrm>
          <a:prstGeom prst="rect">
            <a:avLst/>
          </a:prstGeom>
        </p:spPr>
        <p:txBody>
          <a:bodyPr lIns="125880" tIns="62939" rIns="125880" bIns="62939"/>
          <a:lstStyle>
            <a:lvl1pPr algn="l" defTabSz="1258794" rtl="0" eaLnBrk="1" latinLnBrk="0" hangingPunct="1">
              <a:spcBef>
                <a:spcPct val="0"/>
              </a:spcBef>
              <a:buNone/>
              <a:defRPr sz="27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fr-FR" sz="3600" dirty="0" smtClean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Heure du jeudi</a:t>
            </a:r>
            <a:endParaRPr lang="fr-FR" sz="3600" dirty="0">
              <a:solidFill>
                <a:srgbClr val="C316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ous-titre 13"/>
          <p:cNvSpPr txBox="1">
            <a:spLocks/>
          </p:cNvSpPr>
          <p:nvPr/>
        </p:nvSpPr>
        <p:spPr>
          <a:xfrm>
            <a:off x="-14288" y="5337175"/>
            <a:ext cx="9158288" cy="539750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fr-FR" sz="2000" dirty="0" smtClean="0">
                <a:solidFill>
                  <a:srgbClr val="C31632"/>
                </a:solidFill>
              </a:rPr>
              <a:t>S50</a:t>
            </a:r>
          </a:p>
          <a:p>
            <a:pPr fontAlgn="auto">
              <a:defRPr/>
            </a:pPr>
            <a:r>
              <a:rPr lang="fr-FR" sz="2400" dirty="0" smtClean="0">
                <a:solidFill>
                  <a:srgbClr val="C31632"/>
                </a:solidFill>
              </a:rPr>
              <a:t>Assurance des emprunteurs - TSCA</a:t>
            </a:r>
            <a:endParaRPr lang="fr-FR" sz="2400" dirty="0">
              <a:solidFill>
                <a:srgbClr val="C3163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19672" y="4797152"/>
            <a:ext cx="6552728" cy="57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8350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rgbClr val="C00000"/>
                </a:solidFill>
              </a:rPr>
              <a:t>Crédit immobilier - assurance des emprunteurs</a:t>
            </a:r>
            <a:br>
              <a:rPr lang="fr-FR" dirty="0" smtClean="0">
                <a:solidFill>
                  <a:srgbClr val="C00000"/>
                </a:solidFill>
              </a:rPr>
            </a:br>
            <a:r>
              <a:rPr lang="fr-FR" b="0" dirty="0" smtClean="0">
                <a:solidFill>
                  <a:srgbClr val="C00000"/>
                </a:solidFill>
              </a:rPr>
              <a:t>taxe spéciale sur les conventions assurances (TSCA)</a:t>
            </a:r>
            <a:endParaRPr lang="fr-FR" b="0" dirty="0">
              <a:solidFill>
                <a:srgbClr val="C00000"/>
              </a:solidFill>
            </a:endParaRPr>
          </a:p>
        </p:txBody>
      </p:sp>
      <p:sp>
        <p:nvSpPr>
          <p:cNvPr id="37892" name="Espace réservé du texte 3"/>
          <p:cNvSpPr txBox="1">
            <a:spLocks/>
          </p:cNvSpPr>
          <p:nvPr/>
        </p:nvSpPr>
        <p:spPr bwMode="auto">
          <a:xfrm>
            <a:off x="1079500" y="1196752"/>
            <a:ext cx="7596956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Aft>
                <a:spcPts val="300"/>
              </a:spcAft>
              <a:defRPr sz="22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b="1">
                <a:solidFill>
                  <a:schemeClr val="accent1"/>
                </a:solidFill>
                <a:latin typeface="Arial Narrow" pitchFamily="34" charset="0"/>
              </a:defRPr>
            </a:lvl2pPr>
            <a:lvl3pPr marL="1143000" indent="-228600" eaLnBrk="0" hangingPunct="0">
              <a:buClr>
                <a:schemeClr val="accent1"/>
              </a:buClr>
              <a:defRPr sz="1600">
                <a:solidFill>
                  <a:schemeClr val="accent1"/>
                </a:solidFill>
                <a:latin typeface="Arial Narrow" pitchFamily="34" charset="0"/>
              </a:defRPr>
            </a:lvl3pPr>
            <a:lvl4pPr marL="1600200" indent="-228600" eaLnBrk="0" hangingPunct="0">
              <a:lnSpc>
                <a:spcPts val="1600"/>
              </a:lnSpc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42875" indent="-142875" eaLnBrk="0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itchFamily="34" charset="0"/>
              <a:buChar char="&gt;"/>
              <a:defRPr sz="12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600075" indent="-142875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itchFamily="34" charset="0"/>
              <a:buChar char="&gt;"/>
              <a:defRPr sz="12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1057275" indent="-142875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itchFamily="34" charset="0"/>
              <a:buChar char="&gt;"/>
              <a:defRPr sz="12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1514475" indent="-142875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itchFamily="34" charset="0"/>
              <a:buChar char="&gt;"/>
              <a:defRPr sz="12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1971675" indent="-142875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itchFamily="34" charset="0"/>
              <a:buChar char="&gt;"/>
              <a:defRPr sz="12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just" eaLnBrk="1" hangingPunct="1">
              <a:spcAft>
                <a:spcPct val="0"/>
              </a:spcAft>
              <a:defRPr/>
            </a:pPr>
            <a:r>
              <a:rPr lang="fr-FR" altLang="fr-FR" sz="1600" dirty="0" smtClean="0">
                <a:solidFill>
                  <a:schemeClr val="tx2">
                    <a:lumMod val="75000"/>
                  </a:schemeClr>
                </a:solidFill>
              </a:rPr>
              <a:t>En complément du dernier </a:t>
            </a:r>
            <a:r>
              <a:rPr lang="fr-FR" altLang="fr-FR" sz="1600" dirty="0" err="1" smtClean="0">
                <a:solidFill>
                  <a:schemeClr val="tx2">
                    <a:lumMod val="75000"/>
                  </a:schemeClr>
                </a:solidFill>
              </a:rPr>
              <a:t>brief</a:t>
            </a:r>
            <a:r>
              <a:rPr lang="fr-FR" altLang="fr-FR" sz="1600" dirty="0" smtClean="0">
                <a:solidFill>
                  <a:schemeClr val="tx2">
                    <a:lumMod val="75000"/>
                  </a:schemeClr>
                </a:solidFill>
              </a:rPr>
              <a:t> (S50), nous vous apportons des précisions complémentaires sur l’entrée en application de la fin d’exonération de la TSCA</a:t>
            </a:r>
          </a:p>
          <a:p>
            <a:pPr algn="just" eaLnBrk="1" fontAlgn="auto" hangingPunct="1">
              <a:spcBef>
                <a:spcPts val="0"/>
              </a:spcBef>
              <a:defRPr/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projet de Loi de Finances 2019 prévoit la </a:t>
            </a:r>
            <a:r>
              <a:rPr lang="fr-FR" sz="1600" dirty="0">
                <a:solidFill>
                  <a:srgbClr val="C00000"/>
                </a:solidFill>
              </a:rPr>
              <a:t>fin de l’exonération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Taxe Spéciale sur les Conventions d’Assurance (TSCA) sur la partie ‘garantie décès’ des contrats d’assurance, avec une </a:t>
            </a:r>
            <a:r>
              <a:rPr lang="fr-FR" sz="1600" dirty="0">
                <a:solidFill>
                  <a:srgbClr val="C00000"/>
                </a:solidFill>
              </a:rPr>
              <a:t>entrée en application au 1</a:t>
            </a:r>
            <a:r>
              <a:rPr lang="fr-FR" sz="1600" baseline="30000" dirty="0">
                <a:solidFill>
                  <a:srgbClr val="C00000"/>
                </a:solidFill>
              </a:rPr>
              <a:t>er</a:t>
            </a:r>
            <a:r>
              <a:rPr lang="fr-FR" sz="1600" dirty="0">
                <a:solidFill>
                  <a:srgbClr val="C00000"/>
                </a:solidFill>
              </a:rPr>
              <a:t> janvier </a:t>
            </a:r>
            <a:r>
              <a:rPr lang="fr-FR" sz="1600" dirty="0" smtClean="0">
                <a:solidFill>
                  <a:srgbClr val="C00000"/>
                </a:solidFill>
              </a:rPr>
              <a:t>2019.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defRPr/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defRPr/>
            </a:pPr>
            <a:r>
              <a:rPr lang="fr-FR" sz="1600" dirty="0">
                <a:solidFill>
                  <a:srgbClr val="C00000"/>
                </a:solidFill>
              </a:rPr>
              <a:t>Tous les </a:t>
            </a:r>
            <a:r>
              <a:rPr lang="fr-FR" sz="1600" dirty="0" smtClean="0">
                <a:solidFill>
                  <a:srgbClr val="C00000"/>
                </a:solidFill>
              </a:rPr>
              <a:t>contrats Assurance Des Emprunteurs (ADE) </a:t>
            </a:r>
            <a:r>
              <a:rPr lang="fr-FR" sz="1600" dirty="0">
                <a:solidFill>
                  <a:srgbClr val="C00000"/>
                </a:solidFill>
              </a:rPr>
              <a:t>sont concernés par l’application de cette </a:t>
            </a:r>
            <a:r>
              <a:rPr lang="fr-FR" sz="1600" dirty="0" smtClean="0">
                <a:solidFill>
                  <a:srgbClr val="C00000"/>
                </a:solidFill>
              </a:rPr>
              <a:t>taxe :</a:t>
            </a:r>
            <a:endParaRPr lang="fr-FR" sz="1600" dirty="0">
              <a:solidFill>
                <a:srgbClr val="C00000"/>
              </a:solidFill>
            </a:endParaRPr>
          </a:p>
          <a:p>
            <a:pPr marL="432000" indent="-285750" algn="just" eaLnBrk="1" fontAlgn="auto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offres du contrat Groupe CNP (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consommation</a:t>
            </a:r>
            <a:r>
              <a:rPr lang="fr-FR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immobilier EUR, immobilier CHF, PRO, PME/PMI, MAGFI, sénior, AERAS, BPCE Mutuelle pour les collaborateurs)</a:t>
            </a:r>
          </a:p>
          <a:p>
            <a:pPr marL="432000" indent="-285750" algn="just" eaLnBrk="1" fontAlgn="auto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contrats proposés dans le cadre de l’offre alternative Ecureuil ADE Service</a:t>
            </a:r>
          </a:p>
          <a:p>
            <a:pPr marL="432000" indent="-285750" algn="just" eaLnBrk="1" fontAlgn="auto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contrats individuels en </a:t>
            </a:r>
            <a:r>
              <a:rPr lang="fr-FR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délégation</a:t>
            </a:r>
            <a:endParaRPr lang="fr-FR" sz="16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defRPr/>
            </a:pPr>
            <a:endParaRPr lang="fr-FR" sz="1600" dirty="0" smtClean="0">
              <a:solidFill>
                <a:srgbClr val="C00000"/>
              </a:solidFill>
            </a:endParaRPr>
          </a:p>
          <a:p>
            <a:pPr algn="ctr" eaLnBrk="1" fontAlgn="auto" hangingPunct="1">
              <a:spcBef>
                <a:spcPts val="0"/>
              </a:spcBef>
              <a:defRPr/>
            </a:pPr>
            <a:r>
              <a:rPr lang="fr-FR" sz="1800" dirty="0" smtClean="0">
                <a:solidFill>
                  <a:srgbClr val="C00000"/>
                </a:solidFill>
                <a:sym typeface="Wingdings"/>
              </a:rPr>
              <a:t> </a:t>
            </a:r>
            <a:r>
              <a:rPr lang="fr-FR" sz="1800" dirty="0" smtClean="0">
                <a:solidFill>
                  <a:srgbClr val="C00000"/>
                </a:solidFill>
              </a:rPr>
              <a:t>La </a:t>
            </a:r>
            <a:r>
              <a:rPr lang="fr-FR" sz="1800" dirty="0">
                <a:solidFill>
                  <a:srgbClr val="C00000"/>
                </a:solidFill>
              </a:rPr>
              <a:t>taxe s’appliquera sur les nouveaux contrats et pas sur le </a:t>
            </a:r>
            <a:r>
              <a:rPr lang="fr-FR" sz="1800" dirty="0" smtClean="0">
                <a:solidFill>
                  <a:srgbClr val="C00000"/>
                </a:solidFill>
              </a:rPr>
              <a:t>stock</a:t>
            </a:r>
          </a:p>
          <a:p>
            <a:pPr algn="just" eaLnBrk="1" fontAlgn="auto" hangingPunct="1">
              <a:spcBef>
                <a:spcPts val="0"/>
              </a:spcBef>
              <a:defRPr/>
            </a:pPr>
            <a:endParaRPr lang="fr-FR" sz="1600" dirty="0" smtClean="0">
              <a:solidFill>
                <a:srgbClr val="C00000"/>
              </a:solidFill>
            </a:endParaRPr>
          </a:p>
          <a:p>
            <a:pPr algn="just" eaLnBrk="1" fontAlgn="auto" hangingPunct="1">
              <a:spcBef>
                <a:spcPts val="0"/>
              </a:spcBef>
              <a:defRPr/>
            </a:pPr>
            <a:r>
              <a:rPr lang="fr-FR" altLang="fr-FR" sz="1600" dirty="0">
                <a:solidFill>
                  <a:srgbClr val="C00000"/>
                </a:solidFill>
              </a:rPr>
              <a:t>Pour bénéficier de la tarification 2018, </a:t>
            </a:r>
            <a:r>
              <a:rPr lang="fr-FR" altLang="fr-FR" sz="1600" u="sng" dirty="0">
                <a:solidFill>
                  <a:srgbClr val="C00000"/>
                </a:solidFill>
              </a:rPr>
              <a:t>l’adhésion CNP doit être </a:t>
            </a:r>
            <a:r>
              <a:rPr lang="fr-FR" altLang="fr-FR" sz="1600" u="sng" dirty="0" smtClean="0">
                <a:solidFill>
                  <a:srgbClr val="C00000"/>
                </a:solidFill>
              </a:rPr>
              <a:t>«</a:t>
            </a:r>
            <a:r>
              <a:rPr lang="fr-FR" altLang="fr-FR" sz="1600" u="sng" dirty="0" smtClean="0">
                <a:solidFill>
                  <a:schemeClr val="tx1"/>
                </a:solidFill>
              </a:rPr>
              <a:t> finalisée</a:t>
            </a:r>
            <a:r>
              <a:rPr lang="fr-FR" altLang="fr-FR" sz="1600" u="sng" dirty="0" smtClean="0">
                <a:solidFill>
                  <a:srgbClr val="C00000"/>
                </a:solidFill>
              </a:rPr>
              <a:t> » </a:t>
            </a:r>
            <a:r>
              <a:rPr lang="fr-FR" altLang="fr-FR" sz="1600" u="sng" dirty="0">
                <a:solidFill>
                  <a:srgbClr val="C00000"/>
                </a:solidFill>
              </a:rPr>
              <a:t>avant le 31 </a:t>
            </a:r>
            <a:r>
              <a:rPr lang="fr-FR" altLang="fr-FR" sz="1600" u="sng" dirty="0" smtClean="0">
                <a:solidFill>
                  <a:srgbClr val="C00000"/>
                </a:solidFill>
              </a:rPr>
              <a:t>décembre</a:t>
            </a:r>
            <a:endParaRPr lang="fr-FR" sz="1600" dirty="0">
              <a:solidFill>
                <a:srgbClr val="C00000"/>
              </a:solidFill>
            </a:endParaRPr>
          </a:p>
          <a:p>
            <a:pPr algn="just" eaLnBrk="1" hangingPunct="1">
              <a:spcAft>
                <a:spcPct val="0"/>
              </a:spcAft>
              <a:defRPr/>
            </a:pPr>
            <a:endParaRPr lang="fr-FR" altLang="fr-FR" sz="1600" dirty="0" smtClean="0">
              <a:solidFill>
                <a:srgbClr val="FFC000"/>
              </a:solidFill>
            </a:endParaRPr>
          </a:p>
        </p:txBody>
      </p:sp>
      <p:pic>
        <p:nvPicPr>
          <p:cNvPr id="11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96752"/>
            <a:ext cx="7588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365387" y="5954960"/>
            <a:ext cx="5367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0070C0"/>
                </a:solidFill>
              </a:rPr>
              <a:t>Mais qu’est-ce qu’une adhésion « </a:t>
            </a:r>
            <a:r>
              <a:rPr lang="fr-FR" sz="1600" b="1" i="1" dirty="0" smtClean="0">
                <a:solidFill>
                  <a:srgbClr val="0070C0"/>
                </a:solidFill>
              </a:rPr>
              <a:t>finalisée</a:t>
            </a:r>
            <a:r>
              <a:rPr lang="fr-FR" sz="1600" i="1" dirty="0" smtClean="0">
                <a:solidFill>
                  <a:srgbClr val="0070C0"/>
                </a:solidFill>
              </a:rPr>
              <a:t> » ? </a:t>
            </a:r>
            <a:r>
              <a:rPr lang="fr-FR" sz="1600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voir diapo suivante</a:t>
            </a:r>
            <a:endParaRPr lang="fr-FR" sz="1600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43608" y="2276872"/>
            <a:ext cx="7380288" cy="2421185"/>
          </a:xfrm>
        </p:spPr>
        <p:txBody>
          <a:bodyPr/>
          <a:lstStyle/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 </a:t>
            </a: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Illustrations sur différents cas pouvant se présenter :</a:t>
            </a: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>
                <a:solidFill>
                  <a:srgbClr val="00B050"/>
                </a:solidFill>
              </a:rPr>
              <a:t>C</a:t>
            </a:r>
            <a:r>
              <a:rPr lang="fr-FR" altLang="fr-FR" sz="1600" dirty="0" smtClean="0">
                <a:solidFill>
                  <a:srgbClr val="00B050"/>
                </a:solidFill>
              </a:rPr>
              <a:t>as n°1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le dossier de crédit est instruit en 2018, l’adhésion CNP finalisée en 2018 c’est à dire questionnaire de santé complété et signé par le client (électroniquement pour ceux qui ont opté pour le mode d’adhésion en ligne), la décision accordée par la CNP en 2018</a:t>
            </a: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 smtClean="0">
                <a:solidFill>
                  <a:srgbClr val="00B050"/>
                </a:solidFill>
              </a:rPr>
              <a:t>Cas n°2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idem mais la décision n’est pas immédiate et sera accordée en différé par la CNP</a:t>
            </a: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 smtClean="0">
                <a:solidFill>
                  <a:srgbClr val="FF0000"/>
                </a:solidFill>
              </a:rPr>
              <a:t>Cas n°3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l’adhésion n’est finalisée qu’en 2019</a:t>
            </a: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 smtClean="0">
                <a:solidFill>
                  <a:srgbClr val="FF0000"/>
                </a:solidFill>
              </a:rPr>
              <a:t>Cas n°4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l’adhésion n’est démarrée qu’en 2019</a:t>
            </a: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 smtClean="0">
                <a:solidFill>
                  <a:srgbClr val="FF0000"/>
                </a:solidFill>
              </a:rPr>
              <a:t>Cas n°5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le dossier de crédit est instruit en 2019</a:t>
            </a:r>
            <a:endParaRPr lang="fr-FR" altLang="fr-FR" sz="5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9937"/>
          </a:xfrm>
        </p:spPr>
        <p:txBody>
          <a:bodyPr/>
          <a:lstStyle/>
          <a:p>
            <a:pPr>
              <a:defRPr/>
            </a:pPr>
            <a:r>
              <a:rPr lang="fr-FR" dirty="0"/>
              <a:t>Crédit immobilier - assurance des emprunteurs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0" dirty="0" smtClean="0"/>
              <a:t>la période transitoire</a:t>
            </a:r>
            <a:endParaRPr lang="fr-FR" b="0" dirty="0"/>
          </a:p>
        </p:txBody>
      </p:sp>
      <p:graphicFrame>
        <p:nvGraphicFramePr>
          <p:cNvPr id="38916" name="Objet 2"/>
          <p:cNvGraphicFramePr>
            <a:graphicFrameLocks noChangeAspect="1"/>
          </p:cNvGraphicFramePr>
          <p:nvPr/>
        </p:nvGraphicFramePr>
        <p:xfrm>
          <a:off x="1709738" y="4319588"/>
          <a:ext cx="6291262" cy="197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Feuille de calcul" r:id="rId4" imgW="5962644" imgH="1876500" progId="Excel.Sheet.12">
                  <p:embed/>
                </p:oleObj>
              </mc:Choice>
              <mc:Fallback>
                <p:oleObj name="Feuille de calcul" r:id="rId4" imgW="5962644" imgH="1876500" progId="Excel.Sheet.12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9738" y="4319588"/>
                        <a:ext cx="6291262" cy="197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376787" y="1268760"/>
            <a:ext cx="8352928" cy="8771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</a:rPr>
              <a:t>Une adhésion </a:t>
            </a:r>
            <a:r>
              <a:rPr lang="fr-FR" altLang="fr-FR" sz="1700" b="1" dirty="0" err="1" smtClean="0">
                <a:solidFill>
                  <a:srgbClr val="C00000"/>
                </a:solidFill>
                <a:latin typeface="Arial Narrow"/>
                <a:cs typeface="+mn-cs"/>
              </a:rPr>
              <a:t>CNPnet</a:t>
            </a: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</a:rPr>
              <a:t> « finalisée » = questionnaire </a:t>
            </a:r>
            <a:r>
              <a:rPr lang="fr-FR" altLang="fr-FR" sz="1700" b="1" dirty="0">
                <a:solidFill>
                  <a:srgbClr val="C00000"/>
                </a:solidFill>
                <a:latin typeface="Arial Narrow"/>
                <a:cs typeface="+mn-cs"/>
              </a:rPr>
              <a:t>de santé </a:t>
            </a: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</a:rPr>
              <a:t>complété &amp; </a:t>
            </a:r>
            <a:r>
              <a:rPr lang="fr-FR" altLang="fr-FR" sz="1700" b="1" dirty="0">
                <a:solidFill>
                  <a:srgbClr val="C00000"/>
                </a:solidFill>
                <a:latin typeface="Arial Narrow"/>
                <a:cs typeface="+mn-cs"/>
              </a:rPr>
              <a:t>signé par le </a:t>
            </a: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</a:rPr>
              <a:t>client + </a:t>
            </a:r>
            <a:r>
              <a:rPr lang="fr-FR" altLang="fr-FR" sz="1700" b="1" dirty="0">
                <a:solidFill>
                  <a:srgbClr val="C00000"/>
                </a:solidFill>
                <a:latin typeface="Arial Narrow"/>
                <a:cs typeface="+mn-cs"/>
              </a:rPr>
              <a:t>formalités médicales </a:t>
            </a: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</a:rPr>
              <a:t>réalisées </a:t>
            </a:r>
            <a:r>
              <a:rPr lang="fr-FR" altLang="fr-FR" sz="1700" b="1" dirty="0">
                <a:solidFill>
                  <a:srgbClr val="C00000"/>
                </a:solidFill>
                <a:latin typeface="Arial Narrow"/>
                <a:cs typeface="+mn-cs"/>
              </a:rPr>
              <a:t>avant le 31 </a:t>
            </a: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</a:rPr>
              <a:t>décembre </a:t>
            </a: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  <a:sym typeface="Wingdings" panose="05000000000000000000" pitchFamily="2" charset="2"/>
              </a:rPr>
              <a:t> </a:t>
            </a:r>
            <a:r>
              <a:rPr lang="fr-FR" altLang="fr-FR" sz="1700" b="1" dirty="0" smtClean="0">
                <a:latin typeface="Arial Narrow"/>
                <a:cs typeface="+mn-cs"/>
                <a:sym typeface="Wingdings" panose="05000000000000000000" pitchFamily="2" charset="2"/>
              </a:rPr>
              <a:t>permet de valider</a:t>
            </a:r>
            <a:r>
              <a:rPr lang="fr-FR" altLang="fr-FR" sz="1700" b="1" dirty="0" smtClean="0">
                <a:latin typeface="Arial Narrow"/>
                <a:cs typeface="+mn-cs"/>
              </a:rPr>
              <a:t> </a:t>
            </a:r>
            <a:r>
              <a:rPr lang="fr-FR" altLang="fr-FR" sz="1700" b="1" dirty="0">
                <a:latin typeface="Arial Narrow"/>
                <a:cs typeface="+mn-cs"/>
              </a:rPr>
              <a:t>la tarification </a:t>
            </a:r>
            <a:r>
              <a:rPr lang="fr-FR" altLang="fr-FR" sz="1700" b="1" dirty="0" smtClean="0">
                <a:latin typeface="Arial Narrow"/>
                <a:cs typeface="+mn-cs"/>
              </a:rPr>
              <a:t>2018</a:t>
            </a: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  <a:cs typeface="+mn-cs"/>
              </a:rPr>
              <a:t>, et ce, indépendamment de la décision finale CNP (qui pourra être immédiate ou différée).</a:t>
            </a:r>
            <a:endParaRPr lang="fr-FR" altLang="fr-FR" sz="1700" b="1" dirty="0">
              <a:solidFill>
                <a:srgbClr val="C00000"/>
              </a:solidFill>
              <a:latin typeface="Arial Narrow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827584" y="1439863"/>
            <a:ext cx="7776864" cy="5040312"/>
          </a:xfrm>
        </p:spPr>
        <p:txBody>
          <a:bodyPr/>
          <a:lstStyle/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Dans </a:t>
            </a:r>
            <a:r>
              <a:rPr lang="fr-FR" alt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contexte </a:t>
            </a: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actuel, le sujet de la fin d’exonération de la taxe et de l’augmentation tarifaire liée sont sensibles.</a:t>
            </a:r>
          </a:p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Commercialement, il est important de garder la main, fournir les bonnes explications à nos clients, se donner les moyens de finaliser les demandes d’adhésion qui peuvent l’être et maîtriser les impacts de chaque cas de figure.</a:t>
            </a:r>
          </a:p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endParaRPr lang="fr-FR" alt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>
                <a:solidFill>
                  <a:srgbClr val="00B050"/>
                </a:solidFill>
              </a:rPr>
              <a:t>C</a:t>
            </a:r>
            <a:r>
              <a:rPr lang="fr-FR" altLang="fr-FR" sz="1600" dirty="0" smtClean="0">
                <a:solidFill>
                  <a:srgbClr val="00B050"/>
                </a:solidFill>
              </a:rPr>
              <a:t>as n°1 et n°2</a:t>
            </a:r>
          </a:p>
          <a:p>
            <a:pPr marL="43200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tarification 2018 est confirmée et </a:t>
            </a:r>
            <a:r>
              <a:rPr lang="fr-FR" alt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un avantage commercial qu’il faut valoriser</a:t>
            </a:r>
          </a:p>
          <a:p>
            <a:pPr marL="43200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endParaRPr lang="fr-FR" alt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>
                <a:solidFill>
                  <a:srgbClr val="FF0000"/>
                </a:solidFill>
              </a:rPr>
              <a:t>C</a:t>
            </a:r>
            <a:r>
              <a:rPr lang="fr-FR" altLang="fr-FR" sz="1600" dirty="0" smtClean="0">
                <a:solidFill>
                  <a:srgbClr val="FF0000"/>
                </a:solidFill>
              </a:rPr>
              <a:t>as n°3, 4 et 5</a:t>
            </a:r>
          </a:p>
          <a:p>
            <a:pPr marL="43200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 faut anticiper et annoncer l’augmentation tarifaire 2019 en minimisant son impact (écart mensuel et coût total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altLang="fr-FR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voir détails sur la dernière diapo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marL="43200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endParaRPr lang="fr-FR" alt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>
                <a:solidFill>
                  <a:schemeClr val="tx2">
                    <a:lumMod val="75000"/>
                  </a:schemeClr>
                </a:solidFill>
              </a:rPr>
              <a:t>! point de </a:t>
            </a:r>
            <a:r>
              <a:rPr lang="fr-FR" altLang="fr-FR" sz="1600" dirty="0" smtClean="0">
                <a:solidFill>
                  <a:schemeClr val="tx2">
                    <a:lumMod val="75000"/>
                  </a:schemeClr>
                </a:solidFill>
              </a:rPr>
              <a:t>vigilance</a:t>
            </a:r>
          </a:p>
          <a:p>
            <a:pPr marL="43200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clients qui optent pour le mode d’adhésion en ligne, nous perdons la maîtrise des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délais</a:t>
            </a:r>
          </a:p>
          <a:p>
            <a:pPr marL="43200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 important de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rendre vos clients acteurs pour bénéficier du meilleur tarif : les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responsabiliser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leur demandant de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finaliser leur adhésion avant le 31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décembre, faute de quoi nous ne pourrons pas garantir l’application de l’ancienne tarification.</a:t>
            </a:r>
            <a:endParaRPr lang="fr-FR" alt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9937"/>
          </a:xfrm>
        </p:spPr>
        <p:txBody>
          <a:bodyPr/>
          <a:lstStyle/>
          <a:p>
            <a:pPr>
              <a:defRPr/>
            </a:pPr>
            <a:r>
              <a:rPr lang="fr-FR" dirty="0"/>
              <a:t>Crédit immobilier - assurance des emprunteurs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0" dirty="0" smtClean="0"/>
              <a:t>la période transitoire</a:t>
            </a:r>
            <a:endParaRPr lang="fr-FR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99592" y="3725416"/>
            <a:ext cx="7632848" cy="20078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899592" y="2204864"/>
            <a:ext cx="7632848" cy="13681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971600" y="1439863"/>
            <a:ext cx="7380288" cy="5040312"/>
          </a:xfrm>
        </p:spPr>
        <p:txBody>
          <a:bodyPr>
            <a:noAutofit/>
          </a:bodyPr>
          <a:lstStyle/>
          <a:p>
            <a:pPr marL="0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L’adhésion CNP est finalisée en 2018 </a:t>
            </a:r>
            <a:r>
              <a:rPr lang="fr-FR" alt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(accordée en 2018 </a:t>
            </a:r>
            <a:r>
              <a:rPr lang="fr-FR" altLang="fr-FR" sz="1600" i="1" dirty="0" smtClean="0">
                <a:solidFill>
                  <a:srgbClr val="00B050"/>
                </a:solidFill>
              </a:rPr>
              <a:t>[Cas n°1]</a:t>
            </a:r>
            <a:r>
              <a:rPr lang="fr-FR" alt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ou accordée en différé en 2019</a:t>
            </a:r>
            <a:r>
              <a:rPr lang="fr-FR" altLang="fr-FR" sz="1600" i="1" dirty="0">
                <a:solidFill>
                  <a:srgbClr val="00B050"/>
                </a:solidFill>
              </a:rPr>
              <a:t> [Cas </a:t>
            </a:r>
            <a:r>
              <a:rPr lang="fr-FR" altLang="fr-FR" sz="1600" i="1" dirty="0" smtClean="0">
                <a:solidFill>
                  <a:srgbClr val="00B050"/>
                </a:solidFill>
              </a:rPr>
              <a:t>n°2]</a:t>
            </a:r>
            <a:r>
              <a:rPr lang="fr-FR" alt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altLang="fr-FR" sz="17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mais certains dossiers peuvent nécessiter des modifications</a:t>
            </a:r>
            <a:r>
              <a:rPr lang="fr-FR" altLang="fr-FR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:</a:t>
            </a:r>
            <a:endParaRPr lang="fr-FR" altLang="fr-FR" sz="1700" b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endParaRPr lang="fr-FR" alt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32000" indent="-285750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Modifications </a:t>
            </a:r>
            <a:r>
              <a:rPr lang="fr-FR" altLang="fr-FR" sz="1800" b="1" u="sng" dirty="0" smtClean="0">
                <a:solidFill>
                  <a:srgbClr val="00B050"/>
                </a:solidFill>
              </a:rPr>
              <a:t>sans impact </a:t>
            </a:r>
            <a:r>
              <a:rPr lang="fr-FR" altLang="fr-FR" sz="1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avec </a:t>
            </a:r>
            <a:r>
              <a:rPr lang="fr-FR" altLang="fr-FR" sz="1800" b="1" u="sng" dirty="0" smtClean="0">
                <a:solidFill>
                  <a:srgbClr val="00B050"/>
                </a:solidFill>
              </a:rPr>
              <a:t>maintien de la tarification 2018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odification du capital emprunté sans dépassement de seuil (300K€, 500K€ ou 800K€)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Modification de la quotité n’engendrant pas un dépassement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seuil (300K€, 500K€ ou 800K€)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ugmentation de la durée du prêt ≤ à 5 ans</a:t>
            </a:r>
          </a:p>
          <a:p>
            <a:pPr marL="432000" indent="-285750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fr-FR" alt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32000" indent="-285750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8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</a:t>
            </a:r>
            <a:r>
              <a:rPr lang="fr-FR" altLang="fr-FR" sz="1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odifications </a:t>
            </a:r>
            <a:r>
              <a:rPr lang="fr-FR" altLang="fr-FR" sz="1800" b="1" u="sng" dirty="0" smtClean="0">
                <a:solidFill>
                  <a:srgbClr val="FF0000"/>
                </a:solidFill>
              </a:rPr>
              <a:t>avec impact</a:t>
            </a:r>
            <a:r>
              <a:rPr lang="fr-FR" altLang="fr-FR" sz="1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altLang="fr-FR" sz="18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</a:t>
            </a:r>
            <a:r>
              <a:rPr lang="fr-FR" altLang="fr-FR" sz="1800" b="1" u="sng" dirty="0" smtClean="0">
                <a:solidFill>
                  <a:srgbClr val="FF0000"/>
                </a:solidFill>
              </a:rPr>
              <a:t>application de </a:t>
            </a:r>
            <a:r>
              <a:rPr lang="fr-FR" altLang="fr-FR" sz="1800" b="1" u="sng" dirty="0">
                <a:solidFill>
                  <a:srgbClr val="FF0000"/>
                </a:solidFill>
              </a:rPr>
              <a:t>la tarification </a:t>
            </a:r>
            <a:r>
              <a:rPr lang="fr-FR" altLang="fr-FR" sz="1800" b="1" u="sng" dirty="0" smtClean="0">
                <a:solidFill>
                  <a:srgbClr val="FF0000"/>
                </a:solidFill>
              </a:rPr>
              <a:t>2019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Modification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 capital emprunté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avec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dépassement de seuil (300K€, 500K€ ou 800K€)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Modification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quotité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engendrant un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dépassement de seuil (300K€, 500K€ ou 800K€)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Augmentation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durée du prêt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5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ans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Ajout de garantie</a:t>
            </a:r>
          </a:p>
          <a:p>
            <a:pPr marL="720000" indent="-285750" eaLnBrk="1" fontAlgn="auto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Retrait de garantie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9937"/>
          </a:xfrm>
        </p:spPr>
        <p:txBody>
          <a:bodyPr/>
          <a:lstStyle/>
          <a:p>
            <a:pPr>
              <a:defRPr/>
            </a:pPr>
            <a:r>
              <a:rPr lang="fr-FR" dirty="0"/>
              <a:t>Crédit immobilier - assurance des emprunteurs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0" dirty="0" smtClean="0"/>
              <a:t>les cas particuliers</a:t>
            </a:r>
            <a:endParaRPr lang="fr-FR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79500" y="1439863"/>
            <a:ext cx="7380288" cy="5040312"/>
          </a:xfrm>
        </p:spPr>
        <p:txBody>
          <a:bodyPr>
            <a:noAutofit/>
          </a:bodyPr>
          <a:lstStyle/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les </a:t>
            </a:r>
            <a:r>
              <a:rPr lang="fr-FR" alt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dossiers instruits sur #</a:t>
            </a:r>
            <a:r>
              <a:rPr lang="fr-FR" altLang="fr-FR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immo</a:t>
            </a:r>
            <a:r>
              <a:rPr lang="fr-FR" alt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(départements 67 et 68), nous devons tenir compte de contraintes </a:t>
            </a:r>
            <a:r>
              <a:rPr lang="fr-FR" alt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calendrier spécifiques :</a:t>
            </a:r>
          </a:p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endParaRPr lang="fr-FR" alt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 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n’est pas possible, en amont, de réaliser une demande d’adhésion sur </a:t>
            </a:r>
            <a:r>
              <a:rPr lang="fr-FR" altLang="fr-F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CNPnet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car le </a:t>
            </a:r>
            <a:r>
              <a:rPr lang="fr-FR" alt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process</a:t>
            </a: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nécessite la transmission du dossier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 middle-office pour saisie sur NEO</a:t>
            </a: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fr-FR" alt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32000" indent="-285750" algn="just" eaLnBrk="1" fontAlgn="auto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fr-FR" alt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9937"/>
          </a:xfrm>
        </p:spPr>
        <p:txBody>
          <a:bodyPr/>
          <a:lstStyle/>
          <a:p>
            <a:pPr>
              <a:defRPr/>
            </a:pPr>
            <a:r>
              <a:rPr lang="fr-FR" dirty="0"/>
              <a:t>Crédit immobilier - assurance des emprunteurs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0" dirty="0" smtClean="0"/>
              <a:t>les cas particuliers – </a:t>
            </a:r>
            <a:r>
              <a:rPr lang="fr-F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TERRITOIRE ALSACE</a:t>
            </a:r>
            <a:endParaRPr lang="fr-F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57598"/>
            <a:ext cx="7588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 descr="Résultat de recherche d'images pour &quot;14 décembre&quot;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" b="100000" l="977" r="95020">
                        <a14:foregroundMark x1="29102" y1="32129" x2="29102" y2="32129"/>
                        <a14:foregroundMark x1="29102" y1="28809" x2="29102" y2="28809"/>
                        <a14:foregroundMark x1="32031" y1="28320" x2="32031" y2="28320"/>
                        <a14:foregroundMark x1="39844" y1="30859" x2="39844" y2="30859"/>
                        <a14:foregroundMark x1="44043" y1="29102" x2="44043" y2="29102"/>
                        <a14:foregroundMark x1="39063" y1="29395" x2="39063" y2="29395"/>
                        <a14:foregroundMark x1="49316" y1="33594" x2="49316" y2="33594"/>
                        <a14:foregroundMark x1="23047" y1="41602" x2="23047" y2="41602"/>
                        <a14:foregroundMark x1="24121" y1="64355" x2="24121" y2="64355"/>
                        <a14:foregroundMark x1="26563" y1="82031" x2="26563" y2="82031"/>
                        <a14:foregroundMark x1="29102" y1="86816" x2="30078" y2="85742"/>
                        <a14:foregroundMark x1="49805" y1="84766" x2="50586" y2="84766"/>
                        <a14:foregroundMark x1="60547" y1="83789" x2="62500" y2="83789"/>
                        <a14:foregroundMark x1="72070" y1="82813" x2="72754" y2="82813"/>
                        <a14:foregroundMark x1="83008" y1="81055" x2="83008" y2="81055"/>
                        <a14:foregroundMark x1="84766" y1="72852" x2="84766" y2="72852"/>
                        <a14:foregroundMark x1="82520" y1="62793" x2="82520" y2="62793"/>
                        <a14:foregroundMark x1="81543" y1="55078" x2="81543" y2="55078"/>
                        <a14:foregroundMark x1="79980" y1="48828" x2="79980" y2="48828"/>
                        <a14:foregroundMark x1="79492" y1="43555" x2="79492" y2="43555"/>
                        <a14:foregroundMark x1="73242" y1="42383" x2="73242" y2="42383"/>
                        <a14:foregroundMark x1="63574" y1="42383" x2="63574" y2="42383"/>
                        <a14:foregroundMark x1="55762" y1="42090" x2="55762" y2="42090"/>
                        <a14:foregroundMark x1="49512" y1="41113" x2="49512" y2="41113"/>
                        <a14:foregroundMark x1="43262" y1="40332" x2="43262" y2="40332"/>
                        <a14:foregroundMark x1="33594" y1="40625" x2="33594" y2="40625"/>
                        <a14:foregroundMark x1="27539" y1="39355" x2="27539" y2="39355"/>
                        <a14:foregroundMark x1="33594" y1="55371" x2="33594" y2="55371"/>
                        <a14:foregroundMark x1="63281" y1="57617" x2="63281" y2="57617"/>
                        <a14:foregroundMark x1="49512" y1="53320" x2="49512" y2="53320"/>
                        <a14:foregroundMark x1="56543" y1="48535" x2="56543" y2="48535"/>
                        <a14:foregroundMark x1="59766" y1="45801" x2="59766" y2="45801"/>
                        <a14:foregroundMark x1="66992" y1="44043" x2="66992" y2="44043"/>
                        <a14:foregroundMark x1="76758" y1="52344" x2="76758" y2="52344"/>
                        <a14:foregroundMark x1="79980" y1="59863" x2="79980" y2="59863"/>
                        <a14:foregroundMark x1="81543" y1="73828" x2="81543" y2="73828"/>
                        <a14:foregroundMark x1="72754" y1="78516" x2="72754" y2="78516"/>
                        <a14:foregroundMark x1="67285" y1="77832" x2="67285" y2="77832"/>
                        <a14:foregroundMark x1="56836" y1="76270" x2="56836" y2="76270"/>
                        <a14:foregroundMark x1="53320" y1="70508" x2="53320" y2="70508"/>
                        <a14:foregroundMark x1="66992" y1="61328" x2="66992" y2="613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82" y="2829049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1" name="Picture 7" descr="Résultat de recherche d'images pour &quot;19 décembre&quot;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9" b="99538" l="1154" r="97077">
                        <a14:foregroundMark x1="26385" y1="35538" x2="26385" y2="35538"/>
                        <a14:foregroundMark x1="29154" y1="33538" x2="29154" y2="33538"/>
                        <a14:foregroundMark x1="31385" y1="35077" x2="31385" y2="35077"/>
                        <a14:foregroundMark x1="36154" y1="32077" x2="36154" y2="32077"/>
                        <a14:foregroundMark x1="36154" y1="37077" x2="36154" y2="37077"/>
                        <a14:foregroundMark x1="44846" y1="35538" x2="44846" y2="35538"/>
                        <a14:foregroundMark x1="47385" y1="30308" x2="47385" y2="30308"/>
                        <a14:foregroundMark x1="50077" y1="56769" x2="50077" y2="56769"/>
                        <a14:foregroundMark x1="35154" y1="51538" x2="35154" y2="51538"/>
                        <a14:foregroundMark x1="22846" y1="43077" x2="22846" y2="43077"/>
                        <a14:foregroundMark x1="21385" y1="49538" x2="21385" y2="49538"/>
                        <a14:foregroundMark x1="20154" y1="59769" x2="20154" y2="61077"/>
                        <a14:foregroundMark x1="17154" y1="68538" x2="17154" y2="68538"/>
                        <a14:foregroundMark x1="16923" y1="79769" x2="16923" y2="79769"/>
                        <a14:foregroundMark x1="20385" y1="82538" x2="20385" y2="82538"/>
                        <a14:foregroundMark x1="35615" y1="82538" x2="35615" y2="82538"/>
                        <a14:foregroundMark x1="42846" y1="82769" x2="42846" y2="82769"/>
                        <a14:foregroundMark x1="49846" y1="82769" x2="49846" y2="82769"/>
                        <a14:foregroundMark x1="57615" y1="84000" x2="57615" y2="84000"/>
                        <a14:foregroundMark x1="66077" y1="84231" x2="66077" y2="84231"/>
                        <a14:foregroundMark x1="71077" y1="84538" x2="71077" y2="84538"/>
                        <a14:foregroundMark x1="74538" y1="81000" x2="74538" y2="81000"/>
                        <a14:foregroundMark x1="77538" y1="68000" x2="77538" y2="68000"/>
                        <a14:foregroundMark x1="77308" y1="58769" x2="77308" y2="58769"/>
                        <a14:foregroundMark x1="76538" y1="51077" x2="76538" y2="51077"/>
                        <a14:foregroundMark x1="76846" y1="45846" x2="76846" y2="45846"/>
                        <a14:foregroundMark x1="76538" y1="40538" x2="76538" y2="40538"/>
                        <a14:foregroundMark x1="68615" y1="40846" x2="68615" y2="40846"/>
                        <a14:foregroundMark x1="57615" y1="42077" x2="57615" y2="42077"/>
                        <a14:foregroundMark x1="50077" y1="43308" x2="50077" y2="43308"/>
                        <a14:foregroundMark x1="40615" y1="42538" x2="40615" y2="42538"/>
                        <a14:foregroundMark x1="33846" y1="43308" x2="32846" y2="43308"/>
                        <a14:foregroundMark x1="28385" y1="43077" x2="28385" y2="43077"/>
                        <a14:foregroundMark x1="42385" y1="51308" x2="42385" y2="51308"/>
                        <a14:foregroundMark x1="42385" y1="61308" x2="42385" y2="61308"/>
                        <a14:foregroundMark x1="41846" y1="69000" x2="41846" y2="69000"/>
                        <a14:foregroundMark x1="42846" y1="76769" x2="42846" y2="76769"/>
                        <a14:foregroundMark x1="32154" y1="79769" x2="32154" y2="79769"/>
                        <a14:foregroundMark x1="22615" y1="71769" x2="22615" y2="71769"/>
                        <a14:foregroundMark x1="25385" y1="65769" x2="25385" y2="65769"/>
                        <a14:foregroundMark x1="43846" y1="57308" x2="43846" y2="57308"/>
                        <a14:foregroundMark x1="46077" y1="46846" x2="46077" y2="46846"/>
                        <a14:foregroundMark x1="59846" y1="56077" x2="59846" y2="56077"/>
                        <a14:foregroundMark x1="56615" y1="54538" x2="56615" y2="54538"/>
                        <a14:foregroundMark x1="56308" y1="59077" x2="56308" y2="59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606005"/>
            <a:ext cx="1449363" cy="144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135514" y="4545857"/>
            <a:ext cx="6369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lvl="0" indent="-285750" algn="just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fr-FR" altLang="fr-FR" sz="1600" b="1" dirty="0">
                <a:solidFill>
                  <a:srgbClr val="C00000"/>
                </a:solidFill>
                <a:latin typeface="Arial Narrow"/>
                <a:cs typeface="+mn-cs"/>
              </a:rPr>
              <a:t>19 décembre</a:t>
            </a:r>
          </a:p>
          <a:p>
            <a:pPr marL="432000"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Une montée de version #</a:t>
            </a:r>
            <a:r>
              <a:rPr lang="fr-FR" altLang="fr-FR" sz="16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immo</a:t>
            </a:r>
            <a:r>
              <a:rPr lang="fr-FR" alt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 sera livrée avec la nouvelle tarification 2019</a:t>
            </a:r>
          </a:p>
          <a:p>
            <a:pPr marL="432000"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Pour tous les dossiers en cours (non transmis au middle-office), vous devrez actualiser les propositions commerciales</a:t>
            </a:r>
          </a:p>
          <a:p>
            <a:pPr marL="432000"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Pour les nouveaux dossiers, vous pourrez pré-commercialiser la nouvelle tarification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47664" y="3068960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lvl="0" indent="-285750" algn="just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fr-FR" altLang="fr-FR" sz="1600" b="1" dirty="0">
                <a:solidFill>
                  <a:srgbClr val="C00000"/>
                </a:solidFill>
                <a:latin typeface="Arial Narrow"/>
                <a:cs typeface="+mn-cs"/>
              </a:rPr>
              <a:t>14 décembre (rappel)</a:t>
            </a:r>
          </a:p>
          <a:p>
            <a:pPr marL="432000"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C’est la </a:t>
            </a:r>
            <a:r>
              <a:rPr lang="fr-FR" alt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date limite pour transmettre un dossier complet au middle-office</a:t>
            </a:r>
          </a:p>
          <a:p>
            <a:pPr marL="432000"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  <a:cs typeface="+mn-cs"/>
              </a:rPr>
              <a:t>Cela devrait permettre d’instruire le dossier sur NEO et de finaliser l’adhésion à l’assurance dans les délais pour bénéficier de la tarification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79500" y="1439863"/>
            <a:ext cx="7380288" cy="1629096"/>
          </a:xfrm>
        </p:spPr>
        <p:txBody>
          <a:bodyPr>
            <a:noAutofit/>
          </a:bodyPr>
          <a:lstStyle/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L’outil NEO n’intègrera les nouveaux paramétrages tarifaires ADE que début janvier. Dans l’intervalle, les propositions issues de l’outil NEO portent encore la tarification ADE 2018.</a:t>
            </a:r>
          </a:p>
          <a:p>
            <a:pPr marL="0" algn="just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Ceci va avoir une incidence sur les propositions faites et à faire jusqu’au 31/12/2018 :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9937"/>
          </a:xfrm>
        </p:spPr>
        <p:txBody>
          <a:bodyPr/>
          <a:lstStyle/>
          <a:p>
            <a:pPr>
              <a:defRPr/>
            </a:pPr>
            <a:r>
              <a:rPr lang="fr-FR" dirty="0"/>
              <a:t>Crédit immobilier - assurance des emprunteurs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0" dirty="0" smtClean="0"/>
              <a:t>les cas particuliers – </a:t>
            </a:r>
            <a:r>
              <a:rPr lang="fr-F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TERRITOIRE LCA</a:t>
            </a:r>
            <a:endParaRPr lang="fr-F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57598"/>
            <a:ext cx="7588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082352" y="3140968"/>
            <a:ext cx="737807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285750" algn="just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</a:rPr>
              <a:t>Propositions en cours avec vos clients :</a:t>
            </a:r>
            <a:endParaRPr lang="fr-FR" altLang="fr-FR" sz="1700" b="1" dirty="0">
              <a:solidFill>
                <a:srgbClr val="C00000"/>
              </a:solidFill>
              <a:latin typeface="Arial Narrow"/>
            </a:endParaRPr>
          </a:p>
          <a:p>
            <a:pPr marL="432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</a:rPr>
              <a:t>Contacter les clients pour lesquels ces propositions ont été émises et les inviter à « finaliser » leur adhésion CNP au plus vite (</a:t>
            </a:r>
            <a:r>
              <a:rPr lang="fr-FR" altLang="fr-FR" sz="17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</a:rPr>
              <a:t>cf</a:t>
            </a:r>
            <a:r>
              <a:rPr lang="fr-FR" altLang="fr-F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</a:rPr>
              <a:t> diapo 3 qui clarifie le terme « finaliser »).</a:t>
            </a:r>
          </a:p>
          <a:p>
            <a:pPr marL="432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</a:rPr>
              <a:t>Les prévenir que si cette finalisation ne peut pas intervenir avant le 31/12/2018, une nouvelle proposition intégrant le nouveau tarif devra leur être faite début janvier 2019.</a:t>
            </a:r>
            <a:endParaRPr lang="fr-FR" altLang="fr-FR" sz="1700" dirty="0">
              <a:solidFill>
                <a:prstClr val="black">
                  <a:lumMod val="65000"/>
                  <a:lumOff val="35000"/>
                </a:prstClr>
              </a:solidFill>
              <a:latin typeface="Arial Narro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11961" y="4978150"/>
            <a:ext cx="74484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285750" algn="just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fr-FR" altLang="fr-FR" sz="1700" b="1" dirty="0" smtClean="0">
                <a:solidFill>
                  <a:srgbClr val="C00000"/>
                </a:solidFill>
                <a:latin typeface="Arial Narrow"/>
              </a:rPr>
              <a:t>Nouvelles propositions à émettre jusqu’au 31/12/2018 :</a:t>
            </a:r>
            <a:endParaRPr lang="fr-FR" altLang="fr-FR" sz="1700" b="1" dirty="0">
              <a:solidFill>
                <a:srgbClr val="C00000"/>
              </a:solidFill>
              <a:latin typeface="Arial Narrow"/>
            </a:endParaRPr>
          </a:p>
          <a:p>
            <a:pPr marL="432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</a:rPr>
              <a:t>Ces propositions s’appuient sur le tarif 2018. Les clients n’ayant pas finalisé d’adhésion devront faire l’objet d’une nouvelle proposition à compter du 1</a:t>
            </a:r>
            <a:r>
              <a:rPr lang="fr-FR" altLang="fr-FR" sz="170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</a:rPr>
              <a:t>er</a:t>
            </a:r>
            <a:r>
              <a:rPr lang="fr-FR" altLang="fr-F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 Narrow"/>
              </a:rPr>
              <a:t> janvier 2019.</a:t>
            </a:r>
            <a:endParaRPr lang="fr-FR" altLang="fr-FR" sz="1700" dirty="0">
              <a:solidFill>
                <a:prstClr val="black">
                  <a:lumMod val="65000"/>
                  <a:lumOff val="35000"/>
                </a:prstClr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94272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9937"/>
          </a:xfrm>
        </p:spPr>
        <p:txBody>
          <a:bodyPr/>
          <a:lstStyle/>
          <a:p>
            <a:pPr>
              <a:defRPr/>
            </a:pPr>
            <a:r>
              <a:rPr lang="fr-FR" dirty="0"/>
              <a:t>Crédit immobilier - assurance des emprunteurs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0" dirty="0" smtClean="0"/>
              <a:t>la nouvelle grille de tarification 2019</a:t>
            </a:r>
            <a:endParaRPr lang="fr-FR" b="0" dirty="0"/>
          </a:p>
        </p:txBody>
      </p:sp>
      <p:graphicFrame>
        <p:nvGraphicFramePr>
          <p:cNvPr id="43011" name="Objet 5"/>
          <p:cNvGraphicFramePr>
            <a:graphicFrameLocks noChangeAspect="1"/>
          </p:cNvGraphicFramePr>
          <p:nvPr/>
        </p:nvGraphicFramePr>
        <p:xfrm>
          <a:off x="5219700" y="1800225"/>
          <a:ext cx="2905125" cy="446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9" name="Feuille de calcul" r:id="rId4" imgW="2905010" imgH="4467150" progId="Excel.Sheet.12">
                  <p:embed/>
                </p:oleObj>
              </mc:Choice>
              <mc:Fallback>
                <p:oleObj name="Feuille de calcul" r:id="rId4" imgW="2905010" imgH="4467150" progId="Excel.Sheet.12">
                  <p:embed/>
                  <p:pic>
                    <p:nvPicPr>
                      <p:cNvPr id="0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1800225"/>
                        <a:ext cx="2905125" cy="446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091377"/>
              </p:ext>
            </p:extLst>
          </p:nvPr>
        </p:nvGraphicFramePr>
        <p:xfrm>
          <a:off x="1079500" y="1800225"/>
          <a:ext cx="3886200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0" name="Feuille de calcul" r:id="rId7" imgW="3886200" imgH="3314700" progId="Excel.Sheet.12">
                  <p:embed/>
                </p:oleObj>
              </mc:Choice>
              <mc:Fallback>
                <p:oleObj name="Feuille de calcul" r:id="rId7" imgW="3886200" imgH="3314700" progId="Excel.Sheet.12">
                  <p:embed/>
                  <p:pic>
                    <p:nvPicPr>
                      <p:cNvPr id="0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1800225"/>
                        <a:ext cx="3886200" cy="331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79500" y="1439863"/>
            <a:ext cx="7380288" cy="5040312"/>
          </a:xfrm>
        </p:spPr>
        <p:txBody>
          <a:bodyPr/>
          <a:lstStyle/>
          <a:p>
            <a:pPr marL="0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L’impact tarifaire est à minimiser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parce que</a:t>
            </a:r>
          </a:p>
          <a:p>
            <a:pPr marL="285750" indent="-285750" eaLnBrk="1" fontAlgn="auto" hangingPunct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Loi de Finance s’impose à tous les assureurs et sera répercutée par la quasi majorité</a:t>
            </a:r>
          </a:p>
          <a:p>
            <a:pPr marL="285750" indent="-285750" eaLnBrk="1" fontAlgn="auto" hangingPunct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’augmentation mensuelle est limitée (comme on peut le voir dans les simulations ci-dessous) et ne pèsera que légèrement sur le coût total du crédit</a:t>
            </a:r>
            <a:endParaRPr lang="fr-FR" alt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200900" cy="769937"/>
          </a:xfrm>
        </p:spPr>
        <p:txBody>
          <a:bodyPr/>
          <a:lstStyle/>
          <a:p>
            <a:pPr>
              <a:defRPr/>
            </a:pPr>
            <a:r>
              <a:rPr lang="fr-FR" dirty="0"/>
              <a:t>Crédit immobilier - assurance des emprunteurs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0" dirty="0" smtClean="0"/>
              <a:t>la nouvelle grille de tarification 2019</a:t>
            </a:r>
            <a:endParaRPr lang="fr-FR" b="0" dirty="0"/>
          </a:p>
        </p:txBody>
      </p:sp>
      <p:graphicFrame>
        <p:nvGraphicFramePr>
          <p:cNvPr id="44036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816910"/>
              </p:ext>
            </p:extLst>
          </p:nvPr>
        </p:nvGraphicFramePr>
        <p:xfrm>
          <a:off x="1260475" y="2609850"/>
          <a:ext cx="7253288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0" name="Feuille de calcul" r:id="rId4" imgW="9067800" imgH="4638585" progId="Excel.Sheet.12">
                  <p:embed/>
                </p:oleObj>
              </mc:Choice>
              <mc:Fallback>
                <p:oleObj name="Feuille de calcul" r:id="rId4" imgW="9067800" imgH="4638585" progId="Excel.Sheet.12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475" y="2609850"/>
                        <a:ext cx="7253288" cy="371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7111123" y="4077072"/>
            <a:ext cx="1512168" cy="1584176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41545509DEBD48A68EDFA313C4538B" ma:contentTypeVersion="0" ma:contentTypeDescription="Crée un document." ma:contentTypeScope="" ma:versionID="629fbac917b615f7301c52526022bd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444acaeb8d2f5316ed343f3b8a87c5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D92D1E-9833-45D2-B70A-2963D7A02AC1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F4354DE-EFE8-40D6-A6FB-41D0FE6C43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E67F9A5-4F87-47C2-8551-C55B82ACAA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18957</TotalTime>
  <Words>939</Words>
  <Application>Microsoft Office PowerPoint</Application>
  <PresentationFormat>Affichage à l'écran (4:3)</PresentationFormat>
  <Paragraphs>77</Paragraphs>
  <Slides>9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1-MODELE PART</vt:lpstr>
      <vt:lpstr>Thème Office</vt:lpstr>
      <vt:lpstr>1_1-MODELE PART</vt:lpstr>
      <vt:lpstr>Feuille de calcul</vt:lpstr>
      <vt:lpstr>Présentation PowerPoint</vt:lpstr>
      <vt:lpstr>Crédit immobilier - assurance des emprunteurs taxe spéciale sur les conventions assurances (TSCA)</vt:lpstr>
      <vt:lpstr>Crédit immobilier - assurance des emprunteurs la période transitoire</vt:lpstr>
      <vt:lpstr>Crédit immobilier - assurance des emprunteurs la période transitoire</vt:lpstr>
      <vt:lpstr>Crédit immobilier - assurance des emprunteurs les cas particuliers</vt:lpstr>
      <vt:lpstr>Crédit immobilier - assurance des emprunteurs les cas particuliers – TERRITOIRE ALSACE</vt:lpstr>
      <vt:lpstr>Crédit immobilier - assurance des emprunteurs les cas particuliers – TERRITOIRE LCA</vt:lpstr>
      <vt:lpstr>Crédit immobilier - assurance des emprunteurs la nouvelle grille de tarification 2019</vt:lpstr>
      <vt:lpstr>Crédit immobilier - assurance des emprunteurs la nouvelle grille de tarification 2019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 AGENCE  commercial   Semaine 1 – Mardi 3 au samedi 7 janvier</dc:title>
  <dc:creator>A6701265</dc:creator>
  <cp:lastModifiedBy>A6701265</cp:lastModifiedBy>
  <cp:revision>697</cp:revision>
  <cp:lastPrinted>2018-12-12T14:01:48Z</cp:lastPrinted>
  <dcterms:created xsi:type="dcterms:W3CDTF">2016-12-19T08:03:22Z</dcterms:created>
  <dcterms:modified xsi:type="dcterms:W3CDTF">2018-12-12T14:34:03Z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0x0101001141545509DEBD48A68EDFA313C4538B</vt:lpwstr>
  </property>
</Properties>
</file>