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40" r:id="rId2"/>
  </p:sldMasterIdLst>
  <p:notesMasterIdLst>
    <p:notesMasterId r:id="rId21"/>
  </p:notesMasterIdLst>
  <p:handoutMasterIdLst>
    <p:handoutMasterId r:id="rId22"/>
  </p:handoutMasterIdLst>
  <p:sldIdLst>
    <p:sldId id="379" r:id="rId3"/>
    <p:sldId id="358" r:id="rId4"/>
    <p:sldId id="398" r:id="rId5"/>
    <p:sldId id="385" r:id="rId6"/>
    <p:sldId id="380" r:id="rId7"/>
    <p:sldId id="382" r:id="rId8"/>
    <p:sldId id="383" r:id="rId9"/>
    <p:sldId id="384" r:id="rId10"/>
    <p:sldId id="386" r:id="rId11"/>
    <p:sldId id="387" r:id="rId12"/>
    <p:sldId id="395" r:id="rId13"/>
    <p:sldId id="392" r:id="rId14"/>
    <p:sldId id="393" r:id="rId15"/>
    <p:sldId id="399" r:id="rId16"/>
    <p:sldId id="402" r:id="rId17"/>
    <p:sldId id="400" r:id="rId18"/>
    <p:sldId id="401" r:id="rId19"/>
    <p:sldId id="403" r:id="rId20"/>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092"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0000"/>
    <a:srgbClr val="FFDDDD"/>
    <a:srgbClr val="FFDDED"/>
    <a:srgbClr val="BFBFBF"/>
    <a:srgbClr val="F7DAAF"/>
    <a:srgbClr val="EAE8E5"/>
    <a:srgbClr val="FF7D7D"/>
    <a:srgbClr val="908476"/>
    <a:srgbClr val="D3CEC3"/>
    <a:srgbClr val="A79C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03" autoAdjust="0"/>
    <p:restoredTop sz="96803" autoAdjust="0"/>
  </p:normalViewPr>
  <p:slideViewPr>
    <p:cSldViewPr snapToGrid="0">
      <p:cViewPr varScale="1">
        <p:scale>
          <a:sx n="113" d="100"/>
          <a:sy n="113" d="100"/>
        </p:scale>
        <p:origin x="-1872" y="-108"/>
      </p:cViewPr>
      <p:guideLst>
        <p:guide orient="horz" pos="2092"/>
        <p:guide pos="2880"/>
      </p:guideLst>
    </p:cSldViewPr>
  </p:slideViewPr>
  <p:notesTextViewPr>
    <p:cViewPr>
      <p:scale>
        <a:sx n="75" d="100"/>
        <a:sy n="75" d="100"/>
      </p:scale>
      <p:origin x="0" y="0"/>
    </p:cViewPr>
  </p:notesTextViewPr>
  <p:sorterViewPr>
    <p:cViewPr>
      <p:scale>
        <a:sx n="100" d="100"/>
        <a:sy n="100" d="100"/>
      </p:scale>
      <p:origin x="0" y="0"/>
    </p:cViewPr>
  </p:sorterViewPr>
  <p:notesViewPr>
    <p:cSldViewPr snapToGrid="0">
      <p:cViewPr varScale="1">
        <p:scale>
          <a:sx n="101" d="100"/>
          <a:sy n="101" d="100"/>
        </p:scale>
        <p:origin x="2436"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8057"/>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4" y="0"/>
            <a:ext cx="2945659" cy="498057"/>
          </a:xfrm>
          <a:prstGeom prst="rect">
            <a:avLst/>
          </a:prstGeom>
        </p:spPr>
        <p:txBody>
          <a:bodyPr vert="horz" lIns="91440" tIns="45720" rIns="91440" bIns="45720" rtlCol="0"/>
          <a:lstStyle>
            <a:lvl1pPr algn="r">
              <a:defRPr sz="1200"/>
            </a:lvl1pPr>
          </a:lstStyle>
          <a:p>
            <a:fld id="{F77A0AB4-7775-4FC7-B8A1-46CFA9F0F0E9}" type="datetimeFigureOut">
              <a:rPr lang="fr-FR" smtClean="0"/>
              <a:t>04/01/2018</a:t>
            </a:fld>
            <a:endParaRPr lang="fr-FR"/>
          </a:p>
        </p:txBody>
      </p:sp>
      <p:sp>
        <p:nvSpPr>
          <p:cNvPr id="4" name="Espace réservé du pied de page 3"/>
          <p:cNvSpPr>
            <a:spLocks noGrp="1"/>
          </p:cNvSpPr>
          <p:nvPr>
            <p:ph type="ftr" sz="quarter" idx="2"/>
          </p:nvPr>
        </p:nvSpPr>
        <p:spPr>
          <a:xfrm>
            <a:off x="1" y="9428587"/>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4" y="9428587"/>
            <a:ext cx="2945659" cy="498055"/>
          </a:xfrm>
          <a:prstGeom prst="rect">
            <a:avLst/>
          </a:prstGeom>
        </p:spPr>
        <p:txBody>
          <a:bodyPr vert="horz" lIns="91440" tIns="45720" rIns="91440" bIns="45720" rtlCol="0" anchor="b"/>
          <a:lstStyle>
            <a:lvl1pPr algn="r">
              <a:defRPr sz="12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8057"/>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4" y="0"/>
            <a:ext cx="2945659" cy="498057"/>
          </a:xfrm>
          <a:prstGeom prst="rect">
            <a:avLst/>
          </a:prstGeom>
        </p:spPr>
        <p:txBody>
          <a:bodyPr vert="horz" lIns="91440" tIns="45720" rIns="91440" bIns="45720" rtlCol="0"/>
          <a:lstStyle>
            <a:lvl1pPr algn="r">
              <a:defRPr sz="1200"/>
            </a:lvl1pPr>
          </a:lstStyle>
          <a:p>
            <a:fld id="{11D46B69-4552-46CB-8059-651E9FE79FD0}" type="datetimeFigureOut">
              <a:rPr lang="fr-FR" smtClean="0"/>
              <a:t>04/01/2018</a:t>
            </a:fld>
            <a:endParaRPr lang="fr-FR"/>
          </a:p>
        </p:txBody>
      </p:sp>
      <p:sp>
        <p:nvSpPr>
          <p:cNvPr id="4" name="Espace réservé de l'image des diapositives 3"/>
          <p:cNvSpPr>
            <a:spLocks noGrp="1" noRot="1" noChangeAspect="1"/>
          </p:cNvSpPr>
          <p:nvPr>
            <p:ph type="sldImg" idx="2"/>
          </p:nvPr>
        </p:nvSpPr>
        <p:spPr>
          <a:xfrm>
            <a:off x="1166813" y="1241425"/>
            <a:ext cx="4464050" cy="3348038"/>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6"/>
            <a:ext cx="5438140" cy="3908614"/>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428587"/>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4" y="9428587"/>
            <a:ext cx="2945659" cy="498055"/>
          </a:xfrm>
          <a:prstGeom prst="rect">
            <a:avLst/>
          </a:prstGeom>
        </p:spPr>
        <p:txBody>
          <a:bodyPr vert="horz" lIns="91440" tIns="45720" rIns="91440" bIns="45720" rtlCol="0" anchor="b"/>
          <a:lstStyle>
            <a:lvl1pPr algn="r">
              <a:defRPr sz="12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a:t>
            </a:fld>
            <a:endParaRPr lang="fr-FR"/>
          </a:p>
        </p:txBody>
      </p:sp>
    </p:spTree>
    <p:extLst>
      <p:ext uri="{BB962C8B-B14F-4D97-AF65-F5344CB8AC3E}">
        <p14:creationId xmlns:p14="http://schemas.microsoft.com/office/powerpoint/2010/main" val="1990753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E6C0AB7-84EE-46A7-ACC8-EBAB79331247}" type="slidenum">
              <a:rPr lang="fr-FR" smtClean="0"/>
              <a:t>2</a:t>
            </a:fld>
            <a:endParaRPr lang="fr-FR"/>
          </a:p>
        </p:txBody>
      </p:sp>
    </p:spTree>
    <p:extLst>
      <p:ext uri="{BB962C8B-B14F-4D97-AF65-F5344CB8AC3E}">
        <p14:creationId xmlns:p14="http://schemas.microsoft.com/office/powerpoint/2010/main" val="979782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E6C0AB7-84EE-46A7-ACC8-EBAB79331247}" type="slidenum">
              <a:rPr lang="fr-FR" smtClean="0"/>
              <a:t>4</a:t>
            </a:fld>
            <a:endParaRPr lang="fr-FR"/>
          </a:p>
        </p:txBody>
      </p:sp>
    </p:spTree>
    <p:extLst>
      <p:ext uri="{BB962C8B-B14F-4D97-AF65-F5344CB8AC3E}">
        <p14:creationId xmlns:p14="http://schemas.microsoft.com/office/powerpoint/2010/main" val="979782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E6C0AB7-84EE-46A7-ACC8-EBAB79331247}" type="slidenum">
              <a:rPr lang="fr-FR" smtClean="0"/>
              <a:t>5</a:t>
            </a:fld>
            <a:endParaRPr lang="fr-FR"/>
          </a:p>
        </p:txBody>
      </p:sp>
    </p:spTree>
    <p:extLst>
      <p:ext uri="{BB962C8B-B14F-4D97-AF65-F5344CB8AC3E}">
        <p14:creationId xmlns:p14="http://schemas.microsoft.com/office/powerpoint/2010/main" val="979782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E6C0AB7-84EE-46A7-ACC8-EBAB79331247}" type="slidenum">
              <a:rPr lang="fr-FR" smtClean="0"/>
              <a:t>6</a:t>
            </a:fld>
            <a:endParaRPr lang="fr-FR"/>
          </a:p>
        </p:txBody>
      </p:sp>
    </p:spTree>
    <p:extLst>
      <p:ext uri="{BB962C8B-B14F-4D97-AF65-F5344CB8AC3E}">
        <p14:creationId xmlns:p14="http://schemas.microsoft.com/office/powerpoint/2010/main" val="979782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E6C0AB7-84EE-46A7-ACC8-EBAB79331247}" type="slidenum">
              <a:rPr lang="fr-FR" smtClean="0"/>
              <a:t>7</a:t>
            </a:fld>
            <a:endParaRPr lang="fr-FR"/>
          </a:p>
        </p:txBody>
      </p:sp>
    </p:spTree>
    <p:extLst>
      <p:ext uri="{BB962C8B-B14F-4D97-AF65-F5344CB8AC3E}">
        <p14:creationId xmlns:p14="http://schemas.microsoft.com/office/powerpoint/2010/main" val="979782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E6C0AB7-84EE-46A7-ACC8-EBAB79331247}" type="slidenum">
              <a:rPr lang="fr-FR" smtClean="0"/>
              <a:t>8</a:t>
            </a:fld>
            <a:endParaRPr lang="fr-FR"/>
          </a:p>
        </p:txBody>
      </p:sp>
    </p:spTree>
    <p:extLst>
      <p:ext uri="{BB962C8B-B14F-4D97-AF65-F5344CB8AC3E}">
        <p14:creationId xmlns:p14="http://schemas.microsoft.com/office/powerpoint/2010/main" val="979782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E6C0AB7-84EE-46A7-ACC8-EBAB79331247}" type="slidenum">
              <a:rPr lang="fr-FR" smtClean="0"/>
              <a:t>9</a:t>
            </a:fld>
            <a:endParaRPr lang="fr-FR"/>
          </a:p>
        </p:txBody>
      </p:sp>
    </p:spTree>
    <p:extLst>
      <p:ext uri="{BB962C8B-B14F-4D97-AF65-F5344CB8AC3E}">
        <p14:creationId xmlns:p14="http://schemas.microsoft.com/office/powerpoint/2010/main" val="979782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E6C0AB7-84EE-46A7-ACC8-EBAB79331247}" type="slidenum">
              <a:rPr lang="fr-FR" smtClean="0"/>
              <a:t>10</a:t>
            </a:fld>
            <a:endParaRPr lang="fr-FR"/>
          </a:p>
        </p:txBody>
      </p:sp>
    </p:spTree>
    <p:extLst>
      <p:ext uri="{BB962C8B-B14F-4D97-AF65-F5344CB8AC3E}">
        <p14:creationId xmlns:p14="http://schemas.microsoft.com/office/powerpoint/2010/main" val="979782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E6C0AB7-84EE-46A7-ACC8-EBAB79331247}" type="slidenum">
              <a:rPr lang="fr-FR" smtClean="0"/>
              <a:t>11</a:t>
            </a:fld>
            <a:endParaRPr lang="fr-FR"/>
          </a:p>
        </p:txBody>
      </p:sp>
    </p:spTree>
    <p:extLst>
      <p:ext uri="{BB962C8B-B14F-4D97-AF65-F5344CB8AC3E}">
        <p14:creationId xmlns:p14="http://schemas.microsoft.com/office/powerpoint/2010/main" val="979782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E6C0AB7-84EE-46A7-ACC8-EBAB79331247}" type="slidenum">
              <a:rPr lang="fr-FR" smtClean="0"/>
              <a:t>12</a:t>
            </a:fld>
            <a:endParaRPr lang="fr-FR"/>
          </a:p>
        </p:txBody>
      </p:sp>
    </p:spTree>
    <p:extLst>
      <p:ext uri="{BB962C8B-B14F-4D97-AF65-F5344CB8AC3E}">
        <p14:creationId xmlns:p14="http://schemas.microsoft.com/office/powerpoint/2010/main" val="9797822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E6C0AB7-84EE-46A7-ACC8-EBAB79331247}" type="slidenum">
              <a:rPr lang="fr-FR" smtClean="0"/>
              <a:t>13</a:t>
            </a:fld>
            <a:endParaRPr lang="fr-FR"/>
          </a:p>
        </p:txBody>
      </p:sp>
    </p:spTree>
    <p:extLst>
      <p:ext uri="{BB962C8B-B14F-4D97-AF65-F5344CB8AC3E}">
        <p14:creationId xmlns:p14="http://schemas.microsoft.com/office/powerpoint/2010/main" val="979782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15</a:t>
            </a:fld>
            <a:endParaRPr lang="fr-FR"/>
          </a:p>
        </p:txBody>
      </p:sp>
    </p:spTree>
    <p:extLst>
      <p:ext uri="{BB962C8B-B14F-4D97-AF65-F5344CB8AC3E}">
        <p14:creationId xmlns:p14="http://schemas.microsoft.com/office/powerpoint/2010/main" val="19907533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1.jp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6.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présentation 1">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8093" y="285155"/>
            <a:ext cx="8643960" cy="5559552"/>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a:t>xx/xx/xx</a:t>
            </a:r>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4000"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a:t>SOUS-TITRE</a:t>
            </a:r>
          </a:p>
        </p:txBody>
      </p:sp>
      <p:sp>
        <p:nvSpPr>
          <p:cNvPr id="22"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a:t>TITRE DE LA PRESENTATION</a:t>
            </a:r>
          </a:p>
        </p:txBody>
      </p:sp>
      <p:pic>
        <p:nvPicPr>
          <p:cNvPr id="13" name="Image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p:cNvSpPr txBox="1"/>
          <p:nvPr userDrawn="1"/>
        </p:nvSpPr>
        <p:spPr>
          <a:xfrm>
            <a:off x="2508308" y="6014906"/>
            <a:ext cx="3665989" cy="369332"/>
          </a:xfrm>
          <a:prstGeom prst="rect">
            <a:avLst/>
          </a:prstGeom>
          <a:noFill/>
        </p:spPr>
        <p:txBody>
          <a:bodyPr wrap="square" rtlCol="0">
            <a:spAutoFit/>
          </a:bodyPr>
          <a:lstStyle/>
          <a:p>
            <a:r>
              <a:rPr lang="fr-FR" dirty="0" smtClean="0"/>
              <a:t>Heure du</a:t>
            </a:r>
            <a:r>
              <a:rPr lang="fr-FR" baseline="0" dirty="0" smtClean="0"/>
              <a:t> jeudi 4 janvier 2018</a:t>
            </a:r>
            <a:endParaRPr lang="fr-FR" dirty="0"/>
          </a:p>
        </p:txBody>
      </p:sp>
    </p:spTree>
    <p:extLst>
      <p:ext uri="{BB962C8B-B14F-4D97-AF65-F5344CB8AC3E}">
        <p14:creationId xmlns:p14="http://schemas.microsoft.com/office/powerpoint/2010/main" val="2612647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7" name="Text Placeholder 2"/>
          <p:cNvSpPr>
            <a:spLocks noGrp="1"/>
          </p:cNvSpPr>
          <p:nvPr>
            <p:ph idx="1"/>
          </p:nvPr>
        </p:nvSpPr>
        <p:spPr>
          <a:xfrm>
            <a:off x="298594" y="1336341"/>
            <a:ext cx="8527801"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grpSp>
        <p:nvGrpSpPr>
          <p:cNvPr id="8" name="Groupe 7"/>
          <p:cNvGrpSpPr/>
          <p:nvPr userDrawn="1"/>
        </p:nvGrpSpPr>
        <p:grpSpPr>
          <a:xfrm>
            <a:off x="231382" y="357376"/>
            <a:ext cx="8595012" cy="709424"/>
            <a:chOff x="231382" y="357376"/>
            <a:chExt cx="8595012" cy="709424"/>
          </a:xfrm>
        </p:grpSpPr>
        <p:sp>
          <p:nvSpPr>
            <p:cNvPr id="4" name="Rectangle 3"/>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5" name="Rectangle 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6" name="Rectangle 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15" name="Espace réservé du texte 22"/>
          <p:cNvSpPr>
            <a:spLocks noGrp="1"/>
          </p:cNvSpPr>
          <p:nvPr>
            <p:ph type="body" sz="quarter" idx="16" hasCustomPrompt="1"/>
          </p:nvPr>
        </p:nvSpPr>
        <p:spPr>
          <a:xfrm>
            <a:off x="766989" y="357376"/>
            <a:ext cx="8059406" cy="709424"/>
          </a:xfrm>
          <a:prstGeom prst="rect">
            <a:avLst/>
          </a:prstGeom>
        </p:spPr>
        <p:txBody>
          <a:bodyPr anchor="ctr" anchorCtr="0"/>
          <a:lstStyle>
            <a:lvl1pPr marL="0" indent="0" algn="ctr">
              <a:spcBef>
                <a:spcPts val="0"/>
              </a:spcBef>
              <a:buNone/>
              <a:defRPr sz="2800" b="1" cap="all" baseline="0">
                <a:solidFill>
                  <a:schemeClr val="bg1"/>
                </a:solidFill>
              </a:defRPr>
            </a:lvl1pPr>
          </a:lstStyle>
          <a:p>
            <a:pPr lvl="0"/>
            <a:r>
              <a:rPr lang="fr-FR" dirty="0"/>
              <a:t>TITRE DE LA partie</a:t>
            </a:r>
          </a:p>
        </p:txBody>
      </p:sp>
      <p:sp>
        <p:nvSpPr>
          <p:cNvPr id="14" name="Rectangle 1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0" name="Espace réservé du pied de page 2"/>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HDJ 4 janvier 2018</a:t>
            </a:r>
            <a:endParaRPr lang="fr-FR" dirty="0"/>
          </a:p>
        </p:txBody>
      </p:sp>
    </p:spTree>
    <p:extLst>
      <p:ext uri="{BB962C8B-B14F-4D97-AF65-F5344CB8AC3E}">
        <p14:creationId xmlns:p14="http://schemas.microsoft.com/office/powerpoint/2010/main" val="161289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sp>
        <p:nvSpPr>
          <p:cNvPr id="13" name="Rectangle 12"/>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sp>
        <p:nvSpPr>
          <p:cNvPr id="7" name="Text Placeholder 2"/>
          <p:cNvSpPr>
            <a:spLocks noGrp="1"/>
          </p:cNvSpPr>
          <p:nvPr userDrawn="1">
            <p:ph idx="1"/>
          </p:nvPr>
        </p:nvSpPr>
        <p:spPr>
          <a:xfrm>
            <a:off x="298594" y="1336341"/>
            <a:ext cx="8527800"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15" name="Espace réservé du texte 22"/>
          <p:cNvSpPr>
            <a:spLocks noGrp="1"/>
          </p:cNvSpPr>
          <p:nvPr userDrawn="1">
            <p:ph type="body" sz="quarter" idx="16" hasCustomPrompt="1"/>
          </p:nvPr>
        </p:nvSpPr>
        <p:spPr>
          <a:xfrm>
            <a:off x="766988" y="357376"/>
            <a:ext cx="8048390" cy="709424"/>
          </a:xfrm>
          <a:prstGeom prst="rect">
            <a:avLst/>
          </a:prstGeom>
        </p:spPr>
        <p:txBody>
          <a:bodyPr anchor="ctr"/>
          <a:lstStyle>
            <a:lvl1pPr marL="0" indent="0" algn="ctr">
              <a:buNone/>
              <a:defRPr sz="2800" b="1" cap="all" baseline="0">
                <a:solidFill>
                  <a:schemeClr val="bg1"/>
                </a:solidFill>
              </a:defRPr>
            </a:lvl1pPr>
          </a:lstStyle>
          <a:p>
            <a:pPr lvl="0"/>
            <a:r>
              <a:rPr lang="fr-FR" dirty="0"/>
              <a:t>MODELES DE GRAPHIQUE</a:t>
            </a:r>
          </a:p>
        </p:txBody>
      </p:sp>
      <p:sp>
        <p:nvSpPr>
          <p:cNvPr id="24" name="Rectangle 2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5"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9" name="Espace réservé du pied de page 2"/>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Heure du jeudi 4 janvier 2018</a:t>
            </a:r>
            <a:endParaRPr lang="fr-FR" dirty="0"/>
          </a:p>
        </p:txBody>
      </p:sp>
    </p:spTree>
    <p:extLst>
      <p:ext uri="{BB962C8B-B14F-4D97-AF65-F5344CB8AC3E}">
        <p14:creationId xmlns:p14="http://schemas.microsoft.com/office/powerpoint/2010/main" val="2342237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Diapositive de titre">
    <p:spTree>
      <p:nvGrpSpPr>
        <p:cNvPr id="1" name=""/>
        <p:cNvGrpSpPr/>
        <p:nvPr/>
      </p:nvGrpSpPr>
      <p:grpSpPr>
        <a:xfrm>
          <a:off x="0" y="0"/>
          <a:ext cx="0" cy="0"/>
          <a:chOff x="0" y="0"/>
          <a:chExt cx="0" cy="0"/>
        </a:xfrm>
      </p:grpSpPr>
      <p:grpSp>
        <p:nvGrpSpPr>
          <p:cNvPr id="10" name="Groupe 9"/>
          <p:cNvGrpSpPr/>
          <p:nvPr userDrawn="1"/>
        </p:nvGrpSpPr>
        <p:grpSpPr>
          <a:xfrm>
            <a:off x="231382" y="357376"/>
            <a:ext cx="8595012" cy="709424"/>
            <a:chOff x="231382" y="357376"/>
            <a:chExt cx="8595012" cy="709424"/>
          </a:xfrm>
        </p:grpSpPr>
        <p:sp>
          <p:nvSpPr>
            <p:cNvPr id="11" name="Rectangle 10"/>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2" name="Rectangle 11"/>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3" name="Rectangle 12"/>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15" name="Espace réservé du texte 22"/>
          <p:cNvSpPr>
            <a:spLocks noGrp="1"/>
          </p:cNvSpPr>
          <p:nvPr>
            <p:ph type="body" sz="quarter" idx="16"/>
          </p:nvPr>
        </p:nvSpPr>
        <p:spPr>
          <a:xfrm>
            <a:off x="766988" y="357375"/>
            <a:ext cx="8059406" cy="709425"/>
          </a:xfrm>
          <a:prstGeom prst="rect">
            <a:avLst/>
          </a:prstGeom>
        </p:spPr>
        <p:txBody>
          <a:bodyPr anchor="ctr"/>
          <a:lstStyle>
            <a:lvl1pPr marL="0" indent="0" algn="ctr">
              <a:buNone/>
              <a:defRPr sz="2800" b="1" cap="all" baseline="0">
                <a:solidFill>
                  <a:schemeClr val="bg1"/>
                </a:solidFill>
              </a:defRPr>
            </a:lvl1pPr>
          </a:lstStyle>
          <a:p>
            <a:pPr lvl="0"/>
            <a:endParaRPr lang="fr-FR" dirty="0"/>
          </a:p>
        </p:txBody>
      </p:sp>
      <p:sp>
        <p:nvSpPr>
          <p:cNvPr id="18" name="Rectangle 17"/>
          <p:cNvSpPr/>
          <p:nvPr userDrawn="1"/>
        </p:nvSpPr>
        <p:spPr bwMode="auto">
          <a:xfrm>
            <a:off x="307169"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6"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17"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22" name="Espace réservé du contenu 4"/>
          <p:cNvSpPr>
            <a:spLocks noGrp="1"/>
          </p:cNvSpPr>
          <p:nvPr>
            <p:ph idx="18"/>
          </p:nvPr>
        </p:nvSpPr>
        <p:spPr>
          <a:xfrm>
            <a:off x="336270" y="3941645"/>
            <a:ext cx="4128263" cy="1639088"/>
          </a:xfrm>
          <a:prstGeom prst="rect">
            <a:avLst/>
          </a:prstGeom>
          <a:solidFill>
            <a:srgbClr val="FFDDDD"/>
          </a:solidFill>
        </p:spPr>
        <p:txBody>
          <a:bodyPr/>
          <a:lstStyle/>
          <a:p>
            <a:endParaRPr lang="fr-FR" dirty="0"/>
          </a:p>
        </p:txBody>
      </p:sp>
      <p:sp>
        <p:nvSpPr>
          <p:cNvPr id="23"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14" name="Espace réservé du pied de page 2"/>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Heure du jeudi 4 janvier 2018</a:t>
            </a:r>
            <a:endParaRPr lang="fr-FR" dirty="0"/>
          </a:p>
        </p:txBody>
      </p:sp>
    </p:spTree>
    <p:extLst>
      <p:ext uri="{BB962C8B-B14F-4D97-AF65-F5344CB8AC3E}">
        <p14:creationId xmlns:p14="http://schemas.microsoft.com/office/powerpoint/2010/main" val="2076635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15" name="Rectangle 14"/>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4" name="Espace réservé du pied de page 2"/>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Heure du jeudi 4 janvier 2018</a:t>
            </a:r>
            <a:endParaRPr lang="fr-FR" dirty="0"/>
          </a:p>
        </p:txBody>
      </p:sp>
    </p:spTree>
    <p:extLst>
      <p:ext uri="{BB962C8B-B14F-4D97-AF65-F5344CB8AC3E}">
        <p14:creationId xmlns:p14="http://schemas.microsoft.com/office/powerpoint/2010/main" val="3934745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25841" y="2829813"/>
            <a:ext cx="4692318" cy="1122175"/>
          </a:xfrm>
          <a:prstGeom prst="rect">
            <a:avLst/>
          </a:prstGeom>
        </p:spPr>
      </p:pic>
    </p:spTree>
    <p:extLst>
      <p:ext uri="{BB962C8B-B14F-4D97-AF65-F5344CB8AC3E}">
        <p14:creationId xmlns:p14="http://schemas.microsoft.com/office/powerpoint/2010/main" val="2121864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a:xfrm>
            <a:off x="765174" y="379825"/>
            <a:ext cx="8067600" cy="709200"/>
          </a:xfrm>
          <a:prstGeom prst="rect">
            <a:avLst/>
          </a:prstGeom>
        </p:spPr>
        <p:txBody>
          <a:bodyPr/>
          <a:lstStyle/>
          <a:p>
            <a:r>
              <a:rPr lang="fr-FR" smtClean="0"/>
              <a:t>Modifiez le style du titre</a:t>
            </a:r>
            <a:endParaRPr lang="fr-FR"/>
          </a:p>
        </p:txBody>
      </p:sp>
      <p:sp>
        <p:nvSpPr>
          <p:cNvPr id="4" name="Espace réservé du pied de page 2"/>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Heure du jeudi 4 janvier 2018</a:t>
            </a:r>
            <a:endParaRPr lang="fr-FR" dirty="0"/>
          </a:p>
        </p:txBody>
      </p:sp>
    </p:spTree>
    <p:extLst>
      <p:ext uri="{BB962C8B-B14F-4D97-AF65-F5344CB8AC3E}">
        <p14:creationId xmlns:p14="http://schemas.microsoft.com/office/powerpoint/2010/main" val="303898793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pic>
        <p:nvPicPr>
          <p:cNvPr id="16"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Espace réservé de la date 3"/>
          <p:cNvSpPr txBox="1">
            <a:spLocks noGrp="1"/>
          </p:cNvSpPr>
          <p:nvPr userDrawn="1"/>
        </p:nvSpPr>
        <p:spPr bwMode="auto">
          <a:xfrm>
            <a:off x="1186536"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400" dirty="0" smtClean="0">
                <a:solidFill>
                  <a:prstClr val="white">
                    <a:lumMod val="50000"/>
                  </a:prstClr>
                </a:solidFill>
                <a:latin typeface="Arial Narrow" panose="020B0606020202030204" pitchFamily="34" charset="0"/>
              </a:rPr>
              <a:t>CELCA - Critères Part Variable 2018</a:t>
            </a:r>
          </a:p>
        </p:txBody>
      </p:sp>
    </p:spTree>
    <p:extLst>
      <p:ext uri="{BB962C8B-B14F-4D97-AF65-F5344CB8AC3E}">
        <p14:creationId xmlns:p14="http://schemas.microsoft.com/office/powerpoint/2010/main" val="41114394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61829256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63496122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10499833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00369021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dirty="0"/>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dirty="0"/>
          </a:p>
        </p:txBody>
      </p:sp>
    </p:spTree>
    <p:extLst>
      <p:ext uri="{BB962C8B-B14F-4D97-AF65-F5344CB8AC3E}">
        <p14:creationId xmlns:p14="http://schemas.microsoft.com/office/powerpoint/2010/main" val="132040248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84518865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Tree>
    <p:extLst>
      <p:ext uri="{BB962C8B-B14F-4D97-AF65-F5344CB8AC3E}">
        <p14:creationId xmlns:p14="http://schemas.microsoft.com/office/powerpoint/2010/main" val="347132237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Tree>
    <p:extLst>
      <p:ext uri="{BB962C8B-B14F-4D97-AF65-F5344CB8AC3E}">
        <p14:creationId xmlns:p14="http://schemas.microsoft.com/office/powerpoint/2010/main" val="930983781"/>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Diapositive de titre">
    <p:spTree>
      <p:nvGrpSpPr>
        <p:cNvPr id="1" name=""/>
        <p:cNvGrpSpPr/>
        <p:nvPr/>
      </p:nvGrpSpPr>
      <p:grpSpPr>
        <a:xfrm>
          <a:off x="0" y="0"/>
          <a:ext cx="0" cy="0"/>
          <a:chOff x="0" y="0"/>
          <a:chExt cx="0" cy="0"/>
        </a:xfrm>
      </p:grpSpPr>
      <p:sp>
        <p:nvSpPr>
          <p:cNvPr id="13" name="Rectangle 12"/>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a:solidFill>
                <a:srgbClr val="000000"/>
              </a:solidFill>
              <a:latin typeface="Arial" charset="0"/>
            </a:endParaRPr>
          </a:p>
        </p:txBody>
      </p:sp>
      <p:sp>
        <p:nvSpPr>
          <p:cNvPr id="16" name="Rectangle 1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sp>
        <p:nvSpPr>
          <p:cNvPr id="7" name="Text Placeholder 2"/>
          <p:cNvSpPr>
            <a:spLocks noGrp="1"/>
          </p:cNvSpPr>
          <p:nvPr userDrawn="1">
            <p:ph idx="1"/>
          </p:nvPr>
        </p:nvSpPr>
        <p:spPr>
          <a:xfrm>
            <a:off x="298594" y="1336341"/>
            <a:ext cx="8527800"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5" name="Espace réservé du texte 22"/>
          <p:cNvSpPr>
            <a:spLocks noGrp="1"/>
          </p:cNvSpPr>
          <p:nvPr userDrawn="1">
            <p:ph type="body" sz="quarter" idx="16" hasCustomPrompt="1"/>
          </p:nvPr>
        </p:nvSpPr>
        <p:spPr>
          <a:xfrm>
            <a:off x="766988" y="357376"/>
            <a:ext cx="8048390"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MODELES DE GRAPHIQUE</a:t>
            </a:r>
            <a:endParaRPr lang="fr-FR" dirty="0"/>
          </a:p>
        </p:txBody>
      </p:sp>
      <p:sp>
        <p:nvSpPr>
          <p:cNvPr id="24" name="Rectangle 2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lnSpc>
                <a:spcPct val="150000"/>
              </a:lnSpc>
              <a:spcBef>
                <a:spcPct val="0"/>
              </a:spcBef>
              <a:spcAft>
                <a:spcPct val="0"/>
              </a:spcAft>
            </a:pPr>
            <a:endParaRPr lang="fr-FR" sz="700" dirty="0">
              <a:solidFill>
                <a:prstClr val="white"/>
              </a:solidFill>
            </a:endParaRPr>
          </a:p>
        </p:txBody>
      </p:sp>
    </p:spTree>
    <p:extLst>
      <p:ext uri="{BB962C8B-B14F-4D97-AF65-F5344CB8AC3E}">
        <p14:creationId xmlns:p14="http://schemas.microsoft.com/office/powerpoint/2010/main" val="34431885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image" Target="../media/image6.jpe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theme" Target="../theme/theme2.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Connecteur droit 18"/>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Espace réservé du pied de page 2"/>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HDJ 4 janvier 2018</a:t>
            </a:r>
            <a:endParaRPr lang="fr-FR" dirty="0"/>
          </a:p>
        </p:txBody>
      </p:sp>
      <p:pic>
        <p:nvPicPr>
          <p:cNvPr id="5"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6782251"/>
      </p:ext>
    </p:extLst>
  </p:cSld>
  <p:clrMap bg1="lt1" tx1="dk1" bg2="lt2" tx2="dk2" accent1="accent1" accent2="accent2" accent3="accent3" accent4="accent4" accent5="accent5" accent6="accent6" hlink="hlink" folHlink="folHlink"/>
  <p:sldLayoutIdLst>
    <p:sldLayoutId id="2147483676" r:id="rId1"/>
    <p:sldLayoutId id="2147483688" r:id="rId2"/>
    <p:sldLayoutId id="2147483689" r:id="rId3"/>
    <p:sldLayoutId id="2147483737" r:id="rId4"/>
    <p:sldLayoutId id="2147483687" r:id="rId5"/>
    <p:sldLayoutId id="2147483697" r:id="rId6"/>
    <p:sldLayoutId id="2147483739" r:id="rId7"/>
  </p:sldLayoutIdLst>
  <p:hf sldNum="0" hdr="0" dt="0"/>
  <p:txStyles>
    <p:titleStyle>
      <a:lvl1pPr algn="ctr" defTabSz="914400" rtl="0" eaLnBrk="1" latinLnBrk="0" hangingPunct="1">
        <a:lnSpc>
          <a:spcPct val="90000"/>
        </a:lnSpc>
        <a:spcBef>
          <a:spcPct val="0"/>
        </a:spcBef>
        <a:buNone/>
        <a:defRPr sz="3200" b="1" kern="1200">
          <a:solidFill>
            <a:schemeClr val="bg1">
              <a:lumMod val="65000"/>
            </a:schemeClr>
          </a:solidFill>
          <a:latin typeface="Arial Narrow" panose="020B0606020202030204" pitchFamily="34" charset="0"/>
          <a:ea typeface="+mj-ea"/>
          <a:cs typeface="+mj-cs"/>
        </a:defRPr>
      </a:lvl1pPr>
    </p:titleStyle>
    <p:body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dirty="0">
                <a:solidFill>
                  <a:srgbClr val="000000"/>
                </a:solidFill>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solidFill>
                  <a:srgbClr val="000000"/>
                </a:solidFill>
              </a:endParaRP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a:solidFill>
                  <a:prstClr val="white"/>
                </a:solidFill>
              </a:rPr>
              <a:pPr>
                <a:defRPr/>
              </a:pPr>
              <a:t>‹N°›</a:t>
            </a:fld>
            <a:endParaRPr lang="fr-FR" sz="700" dirty="0">
              <a:solidFill>
                <a:prstClr val="white"/>
              </a:solidFill>
            </a:endParaRPr>
          </a:p>
        </p:txBody>
      </p:sp>
      <p:sp>
        <p:nvSpPr>
          <p:cNvPr id="16" name="Espace réservé de la date 3"/>
          <p:cNvSpPr txBox="1">
            <a:spLocks noGrp="1"/>
          </p:cNvSpPr>
          <p:nvPr userDrawn="1"/>
        </p:nvSpPr>
        <p:spPr bwMode="auto">
          <a:xfrm>
            <a:off x="1186536"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400" dirty="0" smtClean="0">
                <a:solidFill>
                  <a:prstClr val="white">
                    <a:lumMod val="50000"/>
                  </a:prstClr>
                </a:solidFill>
                <a:latin typeface="Arial Narrow" panose="020B0606020202030204" pitchFamily="34" charset="0"/>
              </a:rPr>
              <a:t>HDJ 4 janvier 2018</a:t>
            </a:r>
          </a:p>
        </p:txBody>
      </p:sp>
    </p:spTree>
    <p:extLst>
      <p:ext uri="{BB962C8B-B14F-4D97-AF65-F5344CB8AC3E}">
        <p14:creationId xmlns:p14="http://schemas.microsoft.com/office/powerpoint/2010/main" val="1648015463"/>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8.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ihmgestimp-pro.sigce.caisse-epargne.fr:8853/GestionImprimes/frmFusionImprime.aspx?id_doc=1915"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hyperlink" Target="http://wnsgprw1.celca.caisse-epargne.fr/app/bci/INF/DMA_INF_N067-17.pdf"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8.jp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7.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Sous-titre 112"/>
          <p:cNvSpPr>
            <a:spLocks noGrp="1"/>
          </p:cNvSpPr>
          <p:nvPr>
            <p:ph idx="1"/>
          </p:nvPr>
        </p:nvSpPr>
        <p:spPr/>
        <p:txBody>
          <a:bodyPr/>
          <a:lstStyle/>
          <a:p>
            <a:r>
              <a:rPr lang="fr-FR" dirty="0" smtClean="0"/>
              <a:t>Sous-titre</a:t>
            </a:r>
            <a:endParaRPr lang="fr-FR" dirty="0"/>
          </a:p>
        </p:txBody>
      </p:sp>
      <p:sp>
        <p:nvSpPr>
          <p:cNvPr id="112" name="Titre 111"/>
          <p:cNvSpPr>
            <a:spLocks noGrp="1"/>
          </p:cNvSpPr>
          <p:nvPr>
            <p:ph type="title"/>
          </p:nvPr>
        </p:nvSpPr>
        <p:spPr/>
        <p:txBody>
          <a:bodyPr/>
          <a:lstStyle/>
          <a:p>
            <a:r>
              <a:rPr lang="fr-FR" dirty="0" smtClean="0"/>
              <a:t>TITRE AVEC UN </a:t>
            </a:r>
            <a:r>
              <a:rPr lang="fr-FR" dirty="0" smtClean="0">
                <a:solidFill>
                  <a:schemeClr val="tx2"/>
                </a:solidFill>
              </a:rPr>
              <a:t>MOT</a:t>
            </a:r>
            <a:r>
              <a:rPr lang="fr-FR" dirty="0" smtClean="0"/>
              <a:t> EN ROUGE</a:t>
            </a:r>
            <a:endParaRPr lang="fr-FR" dirty="0"/>
          </a:p>
        </p:txBody>
      </p:sp>
      <p:pic>
        <p:nvPicPr>
          <p:cNvPr id="3" name="Espace réservé pour une image  2"/>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t="4" b="4"/>
          <a:stretch>
            <a:fillRect/>
          </a:stretch>
        </p:blipFill>
        <p:spPr>
          <a:xfrm>
            <a:off x="431321" y="237331"/>
            <a:ext cx="8497019" cy="5554662"/>
          </a:xfrm>
          <a:prstGeom prst="rect">
            <a:avLst/>
          </a:prstGeom>
        </p:spPr>
      </p:pic>
      <p:pic>
        <p:nvPicPr>
          <p:cNvPr id="6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725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8" name="Titre 111"/>
          <p:cNvSpPr txBox="1">
            <a:spLocks/>
          </p:cNvSpPr>
          <p:nvPr/>
        </p:nvSpPr>
        <p:spPr>
          <a:xfrm>
            <a:off x="600075" y="3014662"/>
            <a:ext cx="8134350" cy="7572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endParaRPr lang="fr-FR" dirty="0" smtClean="0"/>
          </a:p>
        </p:txBody>
      </p:sp>
      <p:sp>
        <p:nvSpPr>
          <p:cNvPr id="9" name="Titre 111"/>
          <p:cNvSpPr txBox="1">
            <a:spLocks/>
          </p:cNvSpPr>
          <p:nvPr/>
        </p:nvSpPr>
        <p:spPr>
          <a:xfrm>
            <a:off x="685135" y="4740649"/>
            <a:ext cx="8134350" cy="85004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r>
              <a:rPr lang="fr-FR" sz="3000" dirty="0" smtClean="0">
                <a:solidFill>
                  <a:srgbClr val="C00000"/>
                </a:solidFill>
              </a:rPr>
              <a:t>Heure du jeudi du 04 janvier 2018</a:t>
            </a:r>
            <a:endParaRPr lang="fr-FR" sz="3000" dirty="0">
              <a:solidFill>
                <a:srgbClr val="C00000"/>
              </a:solidFill>
            </a:endParaRPr>
          </a:p>
        </p:txBody>
      </p:sp>
      <p:sp>
        <p:nvSpPr>
          <p:cNvPr id="10" name="Titre 6"/>
          <p:cNvSpPr txBox="1">
            <a:spLocks/>
          </p:cNvSpPr>
          <p:nvPr/>
        </p:nvSpPr>
        <p:spPr>
          <a:xfrm>
            <a:off x="1802921" y="2541518"/>
            <a:ext cx="5538158" cy="2100575"/>
          </a:xfrm>
          <a:prstGeom prst="rect">
            <a:avLst/>
          </a:prstGeom>
        </p:spPr>
        <p:txBody>
          <a:bodyPr wrap="square">
            <a:spAutoFit/>
          </a:bodyPr>
          <a:lstStyle>
            <a:lvl1pPr algn="ctr" defTabSz="914400" rtl="0" eaLnBrk="1" latinLnBrk="0" hangingPunct="1">
              <a:lnSpc>
                <a:spcPct val="90000"/>
              </a:lnSpc>
              <a:spcBef>
                <a:spcPct val="0"/>
              </a:spcBef>
              <a:buNone/>
              <a:defRPr sz="3800" b="1" kern="1200">
                <a:solidFill>
                  <a:srgbClr val="EA0000"/>
                </a:solidFill>
                <a:latin typeface="Arial Narrow" panose="020B060602020203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500" b="1" i="0" u="none" strike="noStrike" kern="1200" cap="none" spc="0" normalizeH="0" baseline="0" noProof="0" dirty="0" smtClean="0">
                <a:ln>
                  <a:noFill/>
                </a:ln>
                <a:solidFill>
                  <a:schemeClr val="bg1"/>
                </a:solidFill>
                <a:effectLst/>
                <a:uLnTx/>
                <a:uFillTx/>
                <a:latin typeface="Arial Narrow" panose="020B0606020202030204" pitchFamily="34" charset="0"/>
                <a:ea typeface="+mj-ea"/>
                <a:cs typeface="+mj-cs"/>
              </a:rPr>
              <a:t>EMISSION DE L’OBLIGATION INDEXEE </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fr-FR" sz="3500" b="1" i="0" u="none" strike="noStrike" kern="1200" cap="none" spc="0" normalizeH="0" baseline="0" noProof="0" dirty="0" smtClean="0">
              <a:ln>
                <a:noFill/>
              </a:ln>
              <a:solidFill>
                <a:schemeClr val="bg1"/>
              </a:solidFill>
              <a:effectLst/>
              <a:uLnTx/>
              <a:uFillTx/>
              <a:latin typeface="Arial Narrow" panose="020B0606020202030204" pitchFamily="34" charset="0"/>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lang="fr-FR" sz="4000" dirty="0">
                <a:solidFill>
                  <a:srgbClr val="C00000"/>
                </a:solidFill>
              </a:rPr>
              <a:t>HELIOS AVRIL 2028</a:t>
            </a:r>
          </a:p>
        </p:txBody>
      </p:sp>
      <p:sp>
        <p:nvSpPr>
          <p:cNvPr id="11" name="Espace réservé de la date 3"/>
          <p:cNvSpPr txBox="1">
            <a:spLocks noGrp="1"/>
          </p:cNvSpPr>
          <p:nvPr/>
        </p:nvSpPr>
        <p:spPr bwMode="auto">
          <a:xfrm>
            <a:off x="1186536"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400" dirty="0" smtClean="0">
                <a:solidFill>
                  <a:prstClr val="white">
                    <a:lumMod val="50000"/>
                  </a:prstClr>
                </a:solidFill>
                <a:latin typeface="Arial Narrow" panose="020B0606020202030204" pitchFamily="34" charset="0"/>
              </a:rPr>
              <a:t>HDJ 4 janvier 2018</a:t>
            </a:r>
          </a:p>
        </p:txBody>
      </p:sp>
    </p:spTree>
    <p:extLst>
      <p:ext uri="{BB962C8B-B14F-4D97-AF65-F5344CB8AC3E}">
        <p14:creationId xmlns:p14="http://schemas.microsoft.com/office/powerpoint/2010/main" val="16354893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Espace réservé du texte 1"/>
          <p:cNvSpPr>
            <a:spLocks noGrp="1"/>
          </p:cNvSpPr>
          <p:nvPr>
            <p:ph type="body" sz="quarter" idx="16"/>
          </p:nvPr>
        </p:nvSpPr>
        <p:spPr>
          <a:xfrm>
            <a:off x="739239" y="357375"/>
            <a:ext cx="8404761" cy="709425"/>
          </a:xfrm>
        </p:spPr>
        <p:txBody>
          <a:bodyPr/>
          <a:lstStyle/>
          <a:p>
            <a:r>
              <a:rPr lang="fr-FR" sz="4000" dirty="0" smtClean="0"/>
              <a:t>SOMMAIRE</a:t>
            </a:r>
            <a:endParaRPr lang="fr-FR" sz="4000" dirty="0"/>
          </a:p>
        </p:txBody>
      </p:sp>
      <p:sp>
        <p:nvSpPr>
          <p:cNvPr id="7" name="ZoneTexte 6"/>
          <p:cNvSpPr txBox="1"/>
          <p:nvPr/>
        </p:nvSpPr>
        <p:spPr>
          <a:xfrm>
            <a:off x="1126066" y="1380058"/>
            <a:ext cx="7636933" cy="4462760"/>
          </a:xfrm>
          <a:prstGeom prst="rect">
            <a:avLst/>
          </a:prstGeom>
          <a:noFill/>
        </p:spPr>
        <p:txBody>
          <a:bodyPr wrap="square" rtlCol="0">
            <a:spAutoFit/>
          </a:bodyPr>
          <a:lstStyle/>
          <a:p>
            <a:r>
              <a:rPr lang="fr-FR" sz="2000" b="1" dirty="0" smtClean="0">
                <a:solidFill>
                  <a:schemeClr val="tx1">
                    <a:lumMod val="65000"/>
                    <a:lumOff val="35000"/>
                  </a:schemeClr>
                </a:solidFill>
              </a:rPr>
              <a:t>INTRODUCTION</a:t>
            </a:r>
          </a:p>
          <a:p>
            <a:pPr lvl="1"/>
            <a:r>
              <a:rPr lang="fr-FR" sz="1600" b="1" dirty="0" smtClean="0">
                <a:solidFill>
                  <a:schemeClr val="tx1">
                    <a:lumMod val="65000"/>
                    <a:lumOff val="35000"/>
                  </a:schemeClr>
                </a:solidFill>
              </a:rPr>
              <a:t>ENVIRONNEMENT MACRO ECONOMIQUE</a:t>
            </a:r>
          </a:p>
          <a:p>
            <a:pPr marL="285750" indent="-285750">
              <a:buFont typeface="Wingdings" panose="05000000000000000000" pitchFamily="2" charset="2"/>
              <a:buChar char="v"/>
            </a:pPr>
            <a:endParaRPr lang="fr-FR" sz="1000" b="1" dirty="0">
              <a:solidFill>
                <a:schemeClr val="tx1">
                  <a:lumMod val="65000"/>
                  <a:lumOff val="35000"/>
                </a:schemeClr>
              </a:solidFill>
            </a:endParaRPr>
          </a:p>
          <a:p>
            <a:r>
              <a:rPr lang="fr-FR" sz="2000" b="1" dirty="0">
                <a:solidFill>
                  <a:schemeClr val="tx1">
                    <a:lumMod val="65000"/>
                    <a:lumOff val="35000"/>
                  </a:schemeClr>
                </a:solidFill>
              </a:rPr>
              <a:t>PARCOURS DE </a:t>
            </a:r>
            <a:r>
              <a:rPr lang="fr-FR" sz="2000" b="1" dirty="0" smtClean="0">
                <a:solidFill>
                  <a:schemeClr val="tx1">
                    <a:lumMod val="65000"/>
                    <a:lumOff val="35000"/>
                  </a:schemeClr>
                </a:solidFill>
              </a:rPr>
              <a:t>COMMERCIALISATION</a:t>
            </a:r>
          </a:p>
          <a:p>
            <a:endParaRPr lang="fr-FR" sz="1000" dirty="0" smtClean="0">
              <a:solidFill>
                <a:schemeClr val="tx1">
                  <a:lumMod val="65000"/>
                  <a:lumOff val="35000"/>
                </a:schemeClr>
              </a:solidFill>
            </a:endParaRPr>
          </a:p>
          <a:p>
            <a:r>
              <a:rPr lang="fr-FR" sz="2000" b="1" dirty="0" smtClean="0">
                <a:solidFill>
                  <a:schemeClr val="tx1">
                    <a:lumMod val="65000"/>
                    <a:lumOff val="35000"/>
                  </a:schemeClr>
                </a:solidFill>
              </a:rPr>
              <a:t>PRESENTATION d’HELIOS Avril 2028 :</a:t>
            </a:r>
            <a:endParaRPr lang="fr-FR" sz="2000" b="1" dirty="0">
              <a:solidFill>
                <a:schemeClr val="tx1">
                  <a:lumMod val="65000"/>
                  <a:lumOff val="35000"/>
                </a:schemeClr>
              </a:solidFill>
            </a:endParaRPr>
          </a:p>
          <a:p>
            <a:pPr lvl="1"/>
            <a:r>
              <a:rPr lang="fr-FR" sz="1600" b="1" dirty="0">
                <a:solidFill>
                  <a:schemeClr val="tx1">
                    <a:lumMod val="65000"/>
                    <a:lumOff val="35000"/>
                  </a:schemeClr>
                </a:solidFill>
              </a:rPr>
              <a:t>HELIOS Avril 2028</a:t>
            </a:r>
          </a:p>
          <a:p>
            <a:pPr lvl="1"/>
            <a:r>
              <a:rPr lang="fr-FR" sz="1600" b="1" dirty="0" smtClean="0">
                <a:solidFill>
                  <a:schemeClr val="tx1">
                    <a:lumMod val="65000"/>
                    <a:lumOff val="35000"/>
                  </a:schemeClr>
                </a:solidFill>
              </a:rPr>
              <a:t>Indice </a:t>
            </a:r>
            <a:r>
              <a:rPr lang="fr-FR" sz="1600" b="1" dirty="0">
                <a:solidFill>
                  <a:schemeClr val="tx1">
                    <a:lumMod val="65000"/>
                    <a:lumOff val="35000"/>
                  </a:schemeClr>
                </a:solidFill>
              </a:rPr>
              <a:t>Euro iSTOXX® 70 </a:t>
            </a:r>
            <a:r>
              <a:rPr lang="fr-FR" sz="1600" b="1" dirty="0" smtClean="0">
                <a:solidFill>
                  <a:schemeClr val="tx1">
                    <a:lumMod val="65000"/>
                    <a:lumOff val="35000"/>
                  </a:schemeClr>
                </a:solidFill>
              </a:rPr>
              <a:t>EWD5</a:t>
            </a:r>
          </a:p>
          <a:p>
            <a:pPr lvl="1"/>
            <a:r>
              <a:rPr lang="fr-FR" sz="1600" dirty="0">
                <a:solidFill>
                  <a:schemeClr val="tx1">
                    <a:lumMod val="65000"/>
                    <a:lumOff val="35000"/>
                  </a:schemeClr>
                </a:solidFill>
              </a:rPr>
              <a:t>	</a:t>
            </a:r>
            <a:r>
              <a:rPr lang="fr-FR" sz="1600" dirty="0" smtClean="0">
                <a:solidFill>
                  <a:schemeClr val="tx1">
                    <a:lumMod val="65000"/>
                    <a:lumOff val="35000"/>
                  </a:schemeClr>
                </a:solidFill>
              </a:rPr>
              <a:t>Processus de création de l’indice</a:t>
            </a:r>
          </a:p>
          <a:p>
            <a:pPr lvl="2"/>
            <a:r>
              <a:rPr lang="fr-FR" sz="1600" dirty="0" smtClean="0">
                <a:solidFill>
                  <a:schemeClr val="tx1">
                    <a:lumMod val="65000"/>
                    <a:lumOff val="35000"/>
                  </a:schemeClr>
                </a:solidFill>
              </a:rPr>
              <a:t>Composition </a:t>
            </a:r>
            <a:endParaRPr lang="fr-FR" sz="1600" dirty="0">
              <a:solidFill>
                <a:schemeClr val="tx1">
                  <a:lumMod val="65000"/>
                  <a:lumOff val="35000"/>
                </a:schemeClr>
              </a:solidFill>
            </a:endParaRPr>
          </a:p>
          <a:p>
            <a:pPr lvl="2"/>
            <a:r>
              <a:rPr lang="fr-FR" sz="1600" dirty="0" smtClean="0">
                <a:solidFill>
                  <a:schemeClr val="tx1">
                    <a:lumMod val="65000"/>
                    <a:lumOff val="35000"/>
                  </a:schemeClr>
                </a:solidFill>
              </a:rPr>
              <a:t>Diversification sectorielle et géographique</a:t>
            </a:r>
          </a:p>
          <a:p>
            <a:pPr lvl="1"/>
            <a:r>
              <a:rPr lang="fr-FR" sz="1600" b="1" dirty="0" smtClean="0">
                <a:solidFill>
                  <a:schemeClr val="tx1">
                    <a:lumMod val="65000"/>
                    <a:lumOff val="35000"/>
                  </a:schemeClr>
                </a:solidFill>
              </a:rPr>
              <a:t>Mécanisme</a:t>
            </a:r>
          </a:p>
          <a:p>
            <a:pPr lvl="2"/>
            <a:r>
              <a:rPr lang="fr-FR" sz="1600" dirty="0" smtClean="0">
                <a:solidFill>
                  <a:schemeClr val="tx1">
                    <a:lumMod val="65000"/>
                    <a:lumOff val="35000"/>
                  </a:schemeClr>
                </a:solidFill>
              </a:rPr>
              <a:t>Remboursement à 5 ans possible</a:t>
            </a:r>
            <a:endParaRPr lang="fr-FR" sz="1600" dirty="0">
              <a:solidFill>
                <a:schemeClr val="tx1">
                  <a:lumMod val="65000"/>
                  <a:lumOff val="35000"/>
                </a:schemeClr>
              </a:solidFill>
            </a:endParaRPr>
          </a:p>
          <a:p>
            <a:pPr lvl="2"/>
            <a:r>
              <a:rPr lang="fr-FR" sz="1600" dirty="0" smtClean="0">
                <a:solidFill>
                  <a:schemeClr val="tx1">
                    <a:lumMod val="65000"/>
                    <a:lumOff val="35000"/>
                  </a:schemeClr>
                </a:solidFill>
              </a:rPr>
              <a:t>A l’échéance</a:t>
            </a:r>
            <a:endParaRPr lang="fr-FR" sz="1600" dirty="0">
              <a:solidFill>
                <a:schemeClr val="tx1">
                  <a:lumMod val="65000"/>
                  <a:lumOff val="35000"/>
                </a:schemeClr>
              </a:solidFill>
            </a:endParaRPr>
          </a:p>
          <a:p>
            <a:pPr lvl="2"/>
            <a:endParaRPr lang="fr-FR" sz="1000" dirty="0" smtClean="0">
              <a:solidFill>
                <a:schemeClr val="tx1">
                  <a:lumMod val="65000"/>
                  <a:lumOff val="35000"/>
                </a:schemeClr>
              </a:solidFill>
            </a:endParaRPr>
          </a:p>
          <a:p>
            <a:r>
              <a:rPr lang="fr-FR" sz="2000" b="1" dirty="0">
                <a:solidFill>
                  <a:schemeClr val="tx1">
                    <a:lumMod val="65000"/>
                    <a:lumOff val="35000"/>
                  </a:schemeClr>
                </a:solidFill>
              </a:rPr>
              <a:t>ÉLIGIBILITÉ ET </a:t>
            </a:r>
            <a:r>
              <a:rPr lang="fr-FR" sz="2000" b="1" dirty="0" smtClean="0">
                <a:solidFill>
                  <a:schemeClr val="tx1">
                    <a:lumMod val="65000"/>
                    <a:lumOff val="35000"/>
                  </a:schemeClr>
                </a:solidFill>
              </a:rPr>
              <a:t>SOUSCRIPTIONS</a:t>
            </a:r>
          </a:p>
          <a:p>
            <a:endParaRPr lang="fr-FR" sz="1000" b="1" dirty="0" smtClean="0">
              <a:solidFill>
                <a:schemeClr val="tx1">
                  <a:lumMod val="65000"/>
                  <a:lumOff val="35000"/>
                </a:schemeClr>
              </a:solidFill>
            </a:endParaRPr>
          </a:p>
          <a:p>
            <a:r>
              <a:rPr lang="fr-FR" sz="2000" b="1" dirty="0" smtClean="0">
                <a:solidFill>
                  <a:schemeClr val="tx1">
                    <a:lumMod val="65000"/>
                    <a:lumOff val="35000"/>
                  </a:schemeClr>
                </a:solidFill>
              </a:rPr>
              <a:t>MODALITES DE SOUSCRIPTION</a:t>
            </a:r>
            <a:endParaRPr lang="fr-FR" b="1" dirty="0"/>
          </a:p>
        </p:txBody>
      </p:sp>
      <p:sp>
        <p:nvSpPr>
          <p:cNvPr id="4" name="Espace réservé de la date 3"/>
          <p:cNvSpPr txBox="1">
            <a:spLocks noGrp="1"/>
          </p:cNvSpPr>
          <p:nvPr/>
        </p:nvSpPr>
        <p:spPr bwMode="auto">
          <a:xfrm>
            <a:off x="1186536"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400" dirty="0" smtClean="0">
                <a:solidFill>
                  <a:prstClr val="white">
                    <a:lumMod val="50000"/>
                  </a:prstClr>
                </a:solidFill>
                <a:latin typeface="Arial Narrow" panose="020B0606020202030204" pitchFamily="34" charset="0"/>
              </a:rPr>
              <a:t>HDJ 4 janvier 2018</a:t>
            </a:r>
          </a:p>
        </p:txBody>
      </p:sp>
    </p:spTree>
    <p:extLst>
      <p:ext uri="{BB962C8B-B14F-4D97-AF65-F5344CB8AC3E}">
        <p14:creationId xmlns:p14="http://schemas.microsoft.com/office/powerpoint/2010/main" val="40799196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6"/>
          </p:nvPr>
        </p:nvSpPr>
        <p:spPr>
          <a:xfrm>
            <a:off x="766988" y="347133"/>
            <a:ext cx="8059406" cy="728134"/>
          </a:xfrm>
        </p:spPr>
        <p:txBody>
          <a:bodyPr/>
          <a:lstStyle/>
          <a:p>
            <a:r>
              <a:rPr lang="fr-FR" sz="2500" dirty="0"/>
              <a:t>ENVIRONNEMENT MACRO ECONOMIQUE : </a:t>
            </a:r>
            <a:endParaRPr lang="fr-FR" sz="2500" dirty="0" smtClean="0"/>
          </a:p>
          <a:p>
            <a:r>
              <a:rPr lang="fr-FR" sz="2000" dirty="0" smtClean="0"/>
              <a:t>2018, DE </a:t>
            </a:r>
            <a:r>
              <a:rPr lang="fr-FR" sz="2000" dirty="0"/>
              <a:t>BONS FONDAMENTAUX EN </a:t>
            </a:r>
            <a:r>
              <a:rPr lang="fr-FR" sz="2000" dirty="0" smtClean="0"/>
              <a:t>PERSPECTIVE !</a:t>
            </a:r>
            <a:endParaRPr lang="fr-FR" sz="2000"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200" y="1138238"/>
            <a:ext cx="8466667" cy="40433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ZoneTexte 6"/>
          <p:cNvSpPr txBox="1"/>
          <p:nvPr/>
        </p:nvSpPr>
        <p:spPr>
          <a:xfrm>
            <a:off x="2455333" y="5469467"/>
            <a:ext cx="6510867" cy="584775"/>
          </a:xfrm>
          <a:prstGeom prst="rect">
            <a:avLst/>
          </a:prstGeom>
          <a:noFill/>
        </p:spPr>
        <p:txBody>
          <a:bodyPr wrap="square" rtlCol="0">
            <a:spAutoFit/>
          </a:bodyPr>
          <a:lstStyle/>
          <a:p>
            <a:pPr algn="ctr"/>
            <a:r>
              <a:rPr lang="fr-FR" sz="1600" dirty="0">
                <a:solidFill>
                  <a:schemeClr val="tx1">
                    <a:lumMod val="65000"/>
                    <a:lumOff val="35000"/>
                  </a:schemeClr>
                </a:solidFill>
              </a:rPr>
              <a:t>Opportunité de s’exposer au marché actions de la zone euro pour profiter de ce </a:t>
            </a:r>
            <a:r>
              <a:rPr lang="fr-FR" sz="1600" b="1" dirty="0">
                <a:solidFill>
                  <a:schemeClr val="tx1">
                    <a:lumMod val="65000"/>
                    <a:lumOff val="35000"/>
                  </a:schemeClr>
                </a:solidFill>
              </a:rPr>
              <a:t>contexte favorable</a:t>
            </a:r>
          </a:p>
        </p:txBody>
      </p:sp>
      <p:sp>
        <p:nvSpPr>
          <p:cNvPr id="8" name="Flèche droite 7"/>
          <p:cNvSpPr/>
          <p:nvPr/>
        </p:nvSpPr>
        <p:spPr>
          <a:xfrm>
            <a:off x="330200" y="5469467"/>
            <a:ext cx="1871153" cy="431799"/>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a:p>
        </p:txBody>
      </p:sp>
      <p:sp>
        <p:nvSpPr>
          <p:cNvPr id="6" name="Espace réservé de la date 3"/>
          <p:cNvSpPr txBox="1">
            <a:spLocks noGrp="1"/>
          </p:cNvSpPr>
          <p:nvPr/>
        </p:nvSpPr>
        <p:spPr bwMode="auto">
          <a:xfrm>
            <a:off x="1186536"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400" dirty="0" smtClean="0">
                <a:solidFill>
                  <a:prstClr val="white">
                    <a:lumMod val="50000"/>
                  </a:prstClr>
                </a:solidFill>
                <a:latin typeface="Arial Narrow" panose="020B0606020202030204" pitchFamily="34" charset="0"/>
              </a:rPr>
              <a:t>HDJ 4 janvier 2018</a:t>
            </a:r>
          </a:p>
        </p:txBody>
      </p:sp>
    </p:spTree>
    <p:extLst>
      <p:ext uri="{BB962C8B-B14F-4D97-AF65-F5344CB8AC3E}">
        <p14:creationId xmlns:p14="http://schemas.microsoft.com/office/powerpoint/2010/main" val="151441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Espace réservé du texte 1"/>
          <p:cNvSpPr>
            <a:spLocks noGrp="1"/>
          </p:cNvSpPr>
          <p:nvPr>
            <p:ph type="body" sz="quarter" idx="16"/>
          </p:nvPr>
        </p:nvSpPr>
        <p:spPr>
          <a:xfrm>
            <a:off x="739239" y="357375"/>
            <a:ext cx="8404761" cy="709425"/>
          </a:xfrm>
        </p:spPr>
        <p:txBody>
          <a:bodyPr/>
          <a:lstStyle/>
          <a:p>
            <a:r>
              <a:rPr lang="fr-FR" sz="4000" dirty="0"/>
              <a:t>PARCOURS DE COMMERCIALISATION</a:t>
            </a:r>
          </a:p>
        </p:txBody>
      </p:sp>
      <p:sp>
        <p:nvSpPr>
          <p:cNvPr id="7" name="ZoneTexte 6"/>
          <p:cNvSpPr txBox="1"/>
          <p:nvPr/>
        </p:nvSpPr>
        <p:spPr>
          <a:xfrm>
            <a:off x="76200" y="1193803"/>
            <a:ext cx="8923867" cy="5139869"/>
          </a:xfrm>
          <a:prstGeom prst="rect">
            <a:avLst/>
          </a:prstGeom>
          <a:noFill/>
        </p:spPr>
        <p:txBody>
          <a:bodyPr wrap="square" rtlCol="0">
            <a:spAutoFit/>
          </a:bodyPr>
          <a:lstStyle/>
          <a:p>
            <a:pPr algn="just"/>
            <a:r>
              <a:rPr lang="fr-FR" sz="2100" b="1" dirty="0">
                <a:solidFill>
                  <a:schemeClr val="tx1">
                    <a:lumMod val="65000"/>
                    <a:lumOff val="35000"/>
                  </a:schemeClr>
                </a:solidFill>
              </a:rPr>
              <a:t>Dans le cadre des Directives MIF II/DDA/</a:t>
            </a:r>
            <a:r>
              <a:rPr lang="fr-FR" sz="2100" b="1" dirty="0" err="1">
                <a:solidFill>
                  <a:schemeClr val="tx1">
                    <a:lumMod val="65000"/>
                    <a:lumOff val="35000"/>
                  </a:schemeClr>
                </a:solidFill>
              </a:rPr>
              <a:t>PRIIPs</a:t>
            </a:r>
            <a:r>
              <a:rPr lang="fr-FR" sz="2100" b="1" dirty="0">
                <a:solidFill>
                  <a:schemeClr val="tx1">
                    <a:lumMod val="65000"/>
                    <a:lumOff val="35000"/>
                  </a:schemeClr>
                </a:solidFill>
              </a:rPr>
              <a:t>, les nouveaux parcours de commercialisation de produits financiers vont être mis à disposition </a:t>
            </a:r>
            <a:r>
              <a:rPr lang="fr-FR" sz="2100" b="1" dirty="0" smtClean="0">
                <a:solidFill>
                  <a:schemeClr val="tx1">
                    <a:lumMod val="65000"/>
                    <a:lumOff val="35000"/>
                  </a:schemeClr>
                </a:solidFill>
              </a:rPr>
              <a:t>à </a:t>
            </a:r>
            <a:r>
              <a:rPr lang="fr-FR" sz="2100" b="1" dirty="0">
                <a:solidFill>
                  <a:schemeClr val="tx1">
                    <a:lumMod val="65000"/>
                    <a:lumOff val="35000"/>
                  </a:schemeClr>
                </a:solidFill>
              </a:rPr>
              <a:t>partir de mars 2018</a:t>
            </a:r>
            <a:r>
              <a:rPr lang="fr-FR" sz="2100" b="1" dirty="0" smtClean="0">
                <a:solidFill>
                  <a:schemeClr val="tx1">
                    <a:lumMod val="65000"/>
                    <a:lumOff val="35000"/>
                  </a:schemeClr>
                </a:solidFill>
              </a:rPr>
              <a:t>.</a:t>
            </a:r>
          </a:p>
          <a:p>
            <a:pPr algn="just"/>
            <a:r>
              <a:rPr lang="fr-FR" sz="2100" dirty="0" smtClean="0">
                <a:solidFill>
                  <a:schemeClr val="tx1">
                    <a:lumMod val="65000"/>
                    <a:lumOff val="35000"/>
                  </a:schemeClr>
                </a:solidFill>
              </a:rPr>
              <a:t>Au préalable, courant janvier, une formation obligatoire sera programmée sur Essenti@, de même que courant février, des Webex viendront renforcer les connaissances sur la nouvelle réglementation.</a:t>
            </a:r>
          </a:p>
          <a:p>
            <a:pPr algn="ctr"/>
            <a:endParaRPr lang="fr-FR" sz="800" b="1" dirty="0" smtClean="0">
              <a:solidFill>
                <a:schemeClr val="tx1">
                  <a:lumMod val="65000"/>
                  <a:lumOff val="35000"/>
                </a:schemeClr>
              </a:solidFill>
            </a:endParaRPr>
          </a:p>
          <a:p>
            <a:pPr algn="ctr"/>
            <a:r>
              <a:rPr lang="fr-FR" sz="2100" b="1" dirty="0" smtClean="0">
                <a:solidFill>
                  <a:schemeClr val="tx1">
                    <a:lumMod val="65000"/>
                    <a:lumOff val="35000"/>
                  </a:schemeClr>
                </a:solidFill>
              </a:rPr>
              <a:t>L’ensemble du dispositif a pour objectifs </a:t>
            </a:r>
            <a:r>
              <a:rPr lang="fr-FR" sz="2100" b="1" dirty="0">
                <a:solidFill>
                  <a:schemeClr val="tx1">
                    <a:lumMod val="65000"/>
                    <a:lumOff val="35000"/>
                  </a:schemeClr>
                </a:solidFill>
              </a:rPr>
              <a:t>:</a:t>
            </a:r>
          </a:p>
          <a:p>
            <a:pPr marL="800100" lvl="1" indent="-342900" algn="just">
              <a:buFont typeface="Wingdings" panose="05000000000000000000" pitchFamily="2" charset="2"/>
              <a:buChar char="ü"/>
            </a:pPr>
            <a:r>
              <a:rPr lang="fr-FR" sz="2100" dirty="0" smtClean="0">
                <a:solidFill>
                  <a:schemeClr val="tx1">
                    <a:lumMod val="65000"/>
                    <a:lumOff val="35000"/>
                  </a:schemeClr>
                </a:solidFill>
              </a:rPr>
              <a:t>De vous accompagner </a:t>
            </a:r>
            <a:r>
              <a:rPr lang="fr-FR" sz="2100" dirty="0">
                <a:solidFill>
                  <a:schemeClr val="tx1">
                    <a:lumMod val="65000"/>
                    <a:lumOff val="35000"/>
                  </a:schemeClr>
                </a:solidFill>
              </a:rPr>
              <a:t>dans l'allocation des instruments financiers </a:t>
            </a:r>
            <a:r>
              <a:rPr lang="fr-FR" sz="2100" dirty="0" smtClean="0">
                <a:solidFill>
                  <a:schemeClr val="tx1">
                    <a:lumMod val="65000"/>
                    <a:lumOff val="35000"/>
                  </a:schemeClr>
                </a:solidFill>
              </a:rPr>
              <a:t>proposés </a:t>
            </a:r>
            <a:r>
              <a:rPr lang="fr-FR" sz="2100" dirty="0">
                <a:solidFill>
                  <a:schemeClr val="tx1">
                    <a:lumMod val="65000"/>
                    <a:lumOff val="35000"/>
                  </a:schemeClr>
                </a:solidFill>
              </a:rPr>
              <a:t>au </a:t>
            </a:r>
            <a:r>
              <a:rPr lang="fr-FR" sz="2100" dirty="0" smtClean="0">
                <a:solidFill>
                  <a:schemeClr val="tx1">
                    <a:lumMod val="65000"/>
                    <a:lumOff val="35000"/>
                  </a:schemeClr>
                </a:solidFill>
              </a:rPr>
              <a:t>client</a:t>
            </a:r>
          </a:p>
          <a:p>
            <a:pPr marL="800100" lvl="1" indent="-342900" algn="just">
              <a:buFont typeface="Wingdings" panose="05000000000000000000" pitchFamily="2" charset="2"/>
              <a:buChar char="ü"/>
            </a:pPr>
            <a:r>
              <a:rPr lang="fr-FR" sz="2100" dirty="0" smtClean="0">
                <a:solidFill>
                  <a:schemeClr val="tx1">
                    <a:lumMod val="65000"/>
                    <a:lumOff val="35000"/>
                  </a:schemeClr>
                </a:solidFill>
              </a:rPr>
              <a:t>D’encadrer </a:t>
            </a:r>
            <a:r>
              <a:rPr lang="fr-FR" sz="2100" dirty="0">
                <a:solidFill>
                  <a:schemeClr val="tx1">
                    <a:lumMod val="65000"/>
                    <a:lumOff val="35000"/>
                  </a:schemeClr>
                </a:solidFill>
              </a:rPr>
              <a:t>davantage la commercialisation de produits financiers via l’intégration des obligations réglementaires MIF </a:t>
            </a:r>
            <a:r>
              <a:rPr lang="fr-FR" sz="2100" dirty="0" smtClean="0">
                <a:solidFill>
                  <a:schemeClr val="tx1">
                    <a:lumMod val="65000"/>
                    <a:lumOff val="35000"/>
                  </a:schemeClr>
                </a:solidFill>
              </a:rPr>
              <a:t>II</a:t>
            </a:r>
          </a:p>
          <a:p>
            <a:pPr marL="800100" lvl="1" indent="-342900" algn="just">
              <a:buFont typeface="Wingdings" panose="05000000000000000000" pitchFamily="2" charset="2"/>
              <a:buChar char="ü"/>
            </a:pPr>
            <a:r>
              <a:rPr lang="fr-FR" sz="2100" dirty="0">
                <a:solidFill>
                  <a:schemeClr val="tx1">
                    <a:lumMod val="65000"/>
                    <a:lumOff val="35000"/>
                  </a:schemeClr>
                </a:solidFill>
              </a:rPr>
              <a:t>De renforcer la protection du client</a:t>
            </a:r>
          </a:p>
          <a:p>
            <a:pPr lvl="1" algn="just"/>
            <a:endParaRPr lang="fr-FR" sz="1000" dirty="0" smtClean="0"/>
          </a:p>
          <a:p>
            <a:pPr lvl="1" algn="just"/>
            <a:endParaRPr lang="fr-FR" sz="1000" dirty="0"/>
          </a:p>
          <a:p>
            <a:pPr algn="just"/>
            <a:r>
              <a:rPr lang="fr-FR" sz="1200" b="1" dirty="0" smtClean="0">
                <a:solidFill>
                  <a:srgbClr val="00B050"/>
                </a:solidFill>
              </a:rPr>
              <a:t>Jusqu’au </a:t>
            </a:r>
            <a:r>
              <a:rPr lang="fr-FR" sz="1200" b="1" dirty="0">
                <a:solidFill>
                  <a:srgbClr val="00B050"/>
                </a:solidFill>
              </a:rPr>
              <a:t>28 février</a:t>
            </a:r>
            <a:r>
              <a:rPr lang="fr-FR" sz="1200" dirty="0">
                <a:solidFill>
                  <a:schemeClr val="tx1">
                    <a:lumMod val="65000"/>
                    <a:lumOff val="35000"/>
                  </a:schemeClr>
                </a:solidFill>
              </a:rPr>
              <a:t>, une fiche « </a:t>
            </a:r>
            <a:r>
              <a:rPr lang="fr-FR" sz="1200" b="1" dirty="0">
                <a:solidFill>
                  <a:schemeClr val="tx1">
                    <a:lumMod val="65000"/>
                    <a:lumOff val="35000"/>
                  </a:schemeClr>
                </a:solidFill>
              </a:rPr>
              <a:t>Contrôle Epargne Financière </a:t>
            </a:r>
            <a:r>
              <a:rPr lang="fr-FR" sz="1200" dirty="0">
                <a:solidFill>
                  <a:schemeClr val="tx1">
                    <a:lumMod val="65000"/>
                    <a:lumOff val="35000"/>
                  </a:schemeClr>
                </a:solidFill>
              </a:rPr>
              <a:t>» disponible dans AGIL sous la référence</a:t>
            </a:r>
            <a:r>
              <a:rPr lang="fr-FR" sz="1200" dirty="0"/>
              <a:t> </a:t>
            </a:r>
            <a:r>
              <a:rPr lang="fr-FR" sz="1200" u="sng" dirty="0">
                <a:solidFill>
                  <a:srgbClr val="0000FF"/>
                </a:solidFill>
                <a:ea typeface="Calibri"/>
                <a:hlinkClick r:id="rId3"/>
              </a:rPr>
              <a:t>Document </a:t>
            </a:r>
            <a:r>
              <a:rPr lang="fr-FR" sz="1200" u="sng" dirty="0" smtClean="0">
                <a:solidFill>
                  <a:srgbClr val="0000FF"/>
                </a:solidFill>
                <a:ea typeface="Calibri"/>
                <a:hlinkClick r:id="rId3"/>
              </a:rPr>
              <a:t>TIT984</a:t>
            </a:r>
            <a:r>
              <a:rPr lang="fr-FR" sz="1200" dirty="0" smtClean="0">
                <a:solidFill>
                  <a:srgbClr val="0000FF"/>
                </a:solidFill>
                <a:ea typeface="Calibri"/>
              </a:rPr>
              <a:t> </a:t>
            </a:r>
            <a:r>
              <a:rPr lang="fr-FR" sz="1200" dirty="0">
                <a:solidFill>
                  <a:schemeClr val="tx1">
                    <a:lumMod val="65000"/>
                    <a:lumOff val="35000"/>
                  </a:schemeClr>
                </a:solidFill>
              </a:rPr>
              <a:t>doit impérativement </a:t>
            </a:r>
            <a:r>
              <a:rPr lang="fr-FR" sz="1200" b="1" dirty="0">
                <a:solidFill>
                  <a:schemeClr val="tx1">
                    <a:lumMod val="65000"/>
                    <a:lumOff val="35000"/>
                  </a:schemeClr>
                </a:solidFill>
              </a:rPr>
              <a:t>être </a:t>
            </a:r>
            <a:r>
              <a:rPr lang="fr-FR" sz="1200" b="1" dirty="0" smtClean="0">
                <a:solidFill>
                  <a:schemeClr val="tx1">
                    <a:lumMod val="65000"/>
                    <a:lumOff val="35000"/>
                  </a:schemeClr>
                </a:solidFill>
              </a:rPr>
              <a:t>complétée, </a:t>
            </a:r>
            <a:r>
              <a:rPr lang="fr-FR" sz="1200" b="1" dirty="0">
                <a:solidFill>
                  <a:schemeClr val="tx1">
                    <a:lumMod val="65000"/>
                    <a:lumOff val="35000"/>
                  </a:schemeClr>
                </a:solidFill>
              </a:rPr>
              <a:t>visée par le </a:t>
            </a:r>
            <a:r>
              <a:rPr lang="fr-FR" sz="1200" b="1" dirty="0" smtClean="0">
                <a:solidFill>
                  <a:schemeClr val="tx1">
                    <a:lumMod val="65000"/>
                    <a:lumOff val="35000"/>
                  </a:schemeClr>
                </a:solidFill>
              </a:rPr>
              <a:t>DA </a:t>
            </a:r>
            <a:r>
              <a:rPr lang="fr-FR" sz="1200" b="1" dirty="0">
                <a:solidFill>
                  <a:schemeClr val="tx1">
                    <a:lumMod val="65000"/>
                    <a:lumOff val="35000"/>
                  </a:schemeClr>
                </a:solidFill>
              </a:rPr>
              <a:t>(ou le DAA</a:t>
            </a:r>
            <a:r>
              <a:rPr lang="fr-FR" sz="1200" b="1" dirty="0" smtClean="0">
                <a:solidFill>
                  <a:schemeClr val="tx1">
                    <a:lumMod val="65000"/>
                    <a:lumOff val="35000"/>
                  </a:schemeClr>
                </a:solidFill>
              </a:rPr>
              <a:t>) et archivée </a:t>
            </a:r>
            <a:r>
              <a:rPr lang="fr-FR" sz="1200" dirty="0" smtClean="0">
                <a:solidFill>
                  <a:schemeClr val="tx1">
                    <a:lumMod val="65000"/>
                    <a:lumOff val="35000"/>
                  </a:schemeClr>
                </a:solidFill>
              </a:rPr>
              <a:t>avec le Devoir de Conseil pour </a:t>
            </a:r>
            <a:r>
              <a:rPr lang="fr-FR" sz="1200" dirty="0">
                <a:solidFill>
                  <a:schemeClr val="tx1">
                    <a:lumMod val="65000"/>
                    <a:lumOff val="35000"/>
                  </a:schemeClr>
                </a:solidFill>
              </a:rPr>
              <a:t>toutes opérations sur l’épargne financière et assurance d’un montant supérieur à 50.000 € ou supérieur à </a:t>
            </a:r>
            <a:r>
              <a:rPr lang="fr-FR" sz="1200" dirty="0" smtClean="0">
                <a:solidFill>
                  <a:schemeClr val="tx1">
                    <a:lumMod val="65000"/>
                    <a:lumOff val="35000"/>
                  </a:schemeClr>
                </a:solidFill>
              </a:rPr>
              <a:t>10 </a:t>
            </a:r>
            <a:r>
              <a:rPr lang="fr-FR" sz="1200" dirty="0">
                <a:solidFill>
                  <a:schemeClr val="tx1">
                    <a:lumMod val="65000"/>
                    <a:lumOff val="35000"/>
                  </a:schemeClr>
                </a:solidFill>
              </a:rPr>
              <a:t>000€ si réalisées avec un client âgé de 75 ans et </a:t>
            </a:r>
            <a:r>
              <a:rPr lang="fr-FR" sz="1200" dirty="0" smtClean="0">
                <a:solidFill>
                  <a:schemeClr val="tx1">
                    <a:lumMod val="65000"/>
                    <a:lumOff val="35000"/>
                  </a:schemeClr>
                </a:solidFill>
              </a:rPr>
              <a:t>plus </a:t>
            </a:r>
            <a:r>
              <a:rPr lang="fr-FR" sz="1000" dirty="0" smtClean="0">
                <a:solidFill>
                  <a:schemeClr val="tx1">
                    <a:lumMod val="65000"/>
                    <a:lumOff val="35000"/>
                  </a:schemeClr>
                </a:solidFill>
              </a:rPr>
              <a:t>(Cf. </a:t>
            </a:r>
            <a:r>
              <a:rPr lang="fr-FR" sz="1000" dirty="0">
                <a:solidFill>
                  <a:schemeClr val="tx1">
                    <a:lumMod val="65000"/>
                    <a:lumOff val="35000"/>
                  </a:schemeClr>
                </a:solidFill>
              </a:rPr>
              <a:t>note </a:t>
            </a:r>
            <a:r>
              <a:rPr lang="fr-FR" sz="1000" dirty="0" smtClean="0">
                <a:solidFill>
                  <a:schemeClr val="tx1">
                    <a:lumMod val="65000"/>
                    <a:lumOff val="35000"/>
                  </a:schemeClr>
                </a:solidFill>
              </a:rPr>
              <a:t>DMA-INF/17.120).</a:t>
            </a:r>
            <a:endParaRPr lang="fr-FR" sz="1000" dirty="0">
              <a:solidFill>
                <a:schemeClr val="tx1">
                  <a:lumMod val="65000"/>
                  <a:lumOff val="35000"/>
                </a:schemeClr>
              </a:solidFill>
            </a:endParaRP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729" y="5056462"/>
            <a:ext cx="390525"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Espace réservé de la date 3"/>
          <p:cNvSpPr txBox="1">
            <a:spLocks noGrp="1"/>
          </p:cNvSpPr>
          <p:nvPr/>
        </p:nvSpPr>
        <p:spPr bwMode="auto">
          <a:xfrm>
            <a:off x="1186536"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400" dirty="0" smtClean="0">
                <a:solidFill>
                  <a:prstClr val="white">
                    <a:lumMod val="50000"/>
                  </a:prstClr>
                </a:solidFill>
                <a:latin typeface="Arial Narrow" panose="020B0606020202030204" pitchFamily="34" charset="0"/>
              </a:rPr>
              <a:t>HDJ 4 janvier 2018</a:t>
            </a:r>
          </a:p>
        </p:txBody>
      </p:sp>
    </p:spTree>
    <p:extLst>
      <p:ext uri="{BB962C8B-B14F-4D97-AF65-F5344CB8AC3E}">
        <p14:creationId xmlns:p14="http://schemas.microsoft.com/office/powerpoint/2010/main" val="42911430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Espace réservé du texte 1"/>
          <p:cNvSpPr>
            <a:spLocks noGrp="1"/>
          </p:cNvSpPr>
          <p:nvPr>
            <p:ph type="body" sz="quarter" idx="16"/>
          </p:nvPr>
        </p:nvSpPr>
        <p:spPr>
          <a:xfrm>
            <a:off x="739239" y="357375"/>
            <a:ext cx="8404761" cy="709425"/>
          </a:xfrm>
        </p:spPr>
        <p:txBody>
          <a:bodyPr/>
          <a:lstStyle/>
          <a:p>
            <a:r>
              <a:rPr lang="fr-FR" sz="4000" dirty="0" smtClean="0"/>
              <a:t>PRESENTATION D’HELIOS </a:t>
            </a:r>
            <a:r>
              <a:rPr lang="fr-FR" sz="4000" dirty="0"/>
              <a:t>Avril 2028</a:t>
            </a:r>
          </a:p>
        </p:txBody>
      </p:sp>
      <p:sp>
        <p:nvSpPr>
          <p:cNvPr id="7" name="ZoneTexte 6"/>
          <p:cNvSpPr txBox="1"/>
          <p:nvPr/>
        </p:nvSpPr>
        <p:spPr>
          <a:xfrm>
            <a:off x="76200" y="1151449"/>
            <a:ext cx="8923867" cy="4601260"/>
          </a:xfrm>
          <a:prstGeom prst="rect">
            <a:avLst/>
          </a:prstGeom>
          <a:noFill/>
        </p:spPr>
        <p:txBody>
          <a:bodyPr wrap="square" rtlCol="0">
            <a:spAutoFit/>
          </a:bodyPr>
          <a:lstStyle/>
          <a:p>
            <a:pPr algn="ctr"/>
            <a:r>
              <a:rPr lang="fr-FR" sz="2000" dirty="0">
                <a:solidFill>
                  <a:schemeClr val="tx1">
                    <a:lumMod val="65000"/>
                    <a:lumOff val="35000"/>
                  </a:schemeClr>
                </a:solidFill>
              </a:rPr>
              <a:t>Du </a:t>
            </a:r>
            <a:r>
              <a:rPr lang="fr-FR" sz="2000" b="1" dirty="0">
                <a:solidFill>
                  <a:schemeClr val="tx1">
                    <a:lumMod val="65000"/>
                    <a:lumOff val="35000"/>
                  </a:schemeClr>
                </a:solidFill>
              </a:rPr>
              <a:t>09 janvier au 29 mars 2018</a:t>
            </a:r>
            <a:r>
              <a:rPr lang="fr-FR" sz="2000" dirty="0">
                <a:solidFill>
                  <a:schemeClr val="tx1">
                    <a:lumMod val="65000"/>
                    <a:lumOff val="35000"/>
                  </a:schemeClr>
                </a:solidFill>
              </a:rPr>
              <a:t>, la CELCA commercialisera </a:t>
            </a:r>
            <a:r>
              <a:rPr lang="fr-FR" sz="2000" dirty="0" smtClean="0">
                <a:solidFill>
                  <a:schemeClr val="tx1">
                    <a:lumMod val="65000"/>
                    <a:lumOff val="35000"/>
                  </a:schemeClr>
                </a:solidFill>
              </a:rPr>
              <a:t>: </a:t>
            </a:r>
          </a:p>
          <a:p>
            <a:pPr algn="ctr"/>
            <a:r>
              <a:rPr lang="fr-FR" sz="2100" b="1" dirty="0" smtClean="0">
                <a:solidFill>
                  <a:srgbClr val="C00000"/>
                </a:solidFill>
              </a:rPr>
              <a:t>HELIOS Avril 2028</a:t>
            </a:r>
          </a:p>
          <a:p>
            <a:pPr algn="ctr"/>
            <a:endParaRPr lang="fr-FR" sz="2000" b="1" dirty="0" smtClean="0">
              <a:solidFill>
                <a:srgbClr val="C00000"/>
              </a:solidFill>
            </a:endParaRPr>
          </a:p>
          <a:p>
            <a:pPr algn="ctr"/>
            <a:r>
              <a:rPr lang="fr-FR" sz="2000" b="1" dirty="0">
                <a:solidFill>
                  <a:srgbClr val="C00000"/>
                </a:solidFill>
              </a:rPr>
              <a:t>HELIOS</a:t>
            </a:r>
            <a:r>
              <a:rPr lang="fr-FR" sz="2000" b="1" dirty="0" smtClean="0">
                <a:solidFill>
                  <a:srgbClr val="C00000"/>
                </a:solidFill>
              </a:rPr>
              <a:t> </a:t>
            </a:r>
            <a:r>
              <a:rPr lang="fr-FR" dirty="0">
                <a:solidFill>
                  <a:schemeClr val="tx1">
                    <a:lumMod val="65000"/>
                    <a:lumOff val="35000"/>
                  </a:schemeClr>
                </a:solidFill>
              </a:rPr>
              <a:t>est une obligation indexée sur l’EURO iSTOXX70 EWD5 proposée par Natixis Banque de Grande Clientèle, offre exclusivement dédiée à la clientèle </a:t>
            </a:r>
            <a:r>
              <a:rPr lang="fr-FR" dirty="0" smtClean="0">
                <a:solidFill>
                  <a:schemeClr val="tx1">
                    <a:lumMod val="65000"/>
                    <a:lumOff val="35000"/>
                  </a:schemeClr>
                </a:solidFill>
              </a:rPr>
              <a:t>du marché des </a:t>
            </a:r>
            <a:r>
              <a:rPr lang="fr-FR" dirty="0">
                <a:solidFill>
                  <a:schemeClr val="tx1">
                    <a:lumMod val="65000"/>
                    <a:lumOff val="35000"/>
                  </a:schemeClr>
                </a:solidFill>
              </a:rPr>
              <a:t>particuliers</a:t>
            </a:r>
            <a:r>
              <a:rPr lang="fr-FR" dirty="0" smtClean="0">
                <a:solidFill>
                  <a:schemeClr val="tx1">
                    <a:lumMod val="65000"/>
                    <a:lumOff val="35000"/>
                  </a:schemeClr>
                </a:solidFill>
              </a:rPr>
              <a:t>.</a:t>
            </a:r>
          </a:p>
          <a:p>
            <a:pPr algn="ctr"/>
            <a:r>
              <a:rPr lang="fr-FR" sz="2000" b="1" dirty="0">
                <a:solidFill>
                  <a:srgbClr val="C00000"/>
                </a:solidFill>
              </a:rPr>
              <a:t>HELIOS</a:t>
            </a:r>
            <a:r>
              <a:rPr lang="fr-FR" dirty="0" smtClean="0">
                <a:solidFill>
                  <a:schemeClr val="tx1">
                    <a:lumMod val="65000"/>
                    <a:lumOff val="35000"/>
                  </a:schemeClr>
                </a:solidFill>
              </a:rPr>
              <a:t> peut-être souscrite en CTO et en Assurance Vie. </a:t>
            </a:r>
            <a:endParaRPr lang="fr-FR" dirty="0">
              <a:solidFill>
                <a:schemeClr val="tx1">
                  <a:lumMod val="65000"/>
                  <a:lumOff val="35000"/>
                </a:schemeClr>
              </a:solidFill>
            </a:endParaRPr>
          </a:p>
          <a:p>
            <a:pPr lvl="2"/>
            <a:endParaRPr lang="fr-FR" sz="2000" b="1" dirty="0" smtClean="0">
              <a:solidFill>
                <a:schemeClr val="tx1">
                  <a:lumMod val="65000"/>
                  <a:lumOff val="35000"/>
                </a:schemeClr>
              </a:solidFill>
            </a:endParaRPr>
          </a:p>
          <a:p>
            <a:pPr lvl="2"/>
            <a:r>
              <a:rPr lang="fr-FR" sz="2000" b="1" dirty="0" smtClean="0">
                <a:solidFill>
                  <a:schemeClr val="tx1">
                    <a:lumMod val="65000"/>
                    <a:lumOff val="35000"/>
                  </a:schemeClr>
                </a:solidFill>
              </a:rPr>
              <a:t>En </a:t>
            </a:r>
            <a:r>
              <a:rPr lang="fr-FR" sz="2000" b="1" dirty="0" smtClean="0">
                <a:solidFill>
                  <a:schemeClr val="tx1">
                    <a:lumMod val="65000"/>
                    <a:lumOff val="35000"/>
                  </a:schemeClr>
                </a:solidFill>
              </a:rPr>
              <a:t>assurance Vie, </a:t>
            </a:r>
            <a:r>
              <a:rPr lang="fr-FR" sz="2000" b="1" dirty="0">
                <a:solidFill>
                  <a:srgbClr val="C00000"/>
                </a:solidFill>
              </a:rPr>
              <a:t>HELIOS </a:t>
            </a:r>
            <a:r>
              <a:rPr lang="fr-FR" sz="2000" b="1" dirty="0">
                <a:solidFill>
                  <a:schemeClr val="tx1">
                    <a:lumMod val="65000"/>
                    <a:lumOff val="35000"/>
                  </a:schemeClr>
                </a:solidFill>
              </a:rPr>
              <a:t>est une </a:t>
            </a:r>
            <a:r>
              <a:rPr lang="fr-FR" sz="2000" b="1" dirty="0" smtClean="0">
                <a:solidFill>
                  <a:schemeClr val="tx1">
                    <a:lumMod val="65000"/>
                    <a:lumOff val="35000"/>
                  </a:schemeClr>
                </a:solidFill>
              </a:rPr>
              <a:t>UC, elle </a:t>
            </a:r>
            <a:r>
              <a:rPr lang="fr-FR" sz="2000" b="1" dirty="0">
                <a:solidFill>
                  <a:schemeClr val="tx1">
                    <a:lumMod val="65000"/>
                    <a:lumOff val="35000"/>
                  </a:schemeClr>
                </a:solidFill>
              </a:rPr>
              <a:t>permet aux clients </a:t>
            </a:r>
            <a:r>
              <a:rPr lang="fr-FR" sz="2000" b="1" dirty="0" smtClean="0">
                <a:solidFill>
                  <a:schemeClr val="tx1">
                    <a:lumMod val="65000"/>
                    <a:lumOff val="35000"/>
                  </a:schemeClr>
                </a:solidFill>
              </a:rPr>
              <a:t>:</a:t>
            </a:r>
          </a:p>
          <a:p>
            <a:pPr marL="1657350" lvl="3" indent="-285750">
              <a:buFont typeface="Wingdings" panose="05000000000000000000" pitchFamily="2" charset="2"/>
              <a:buChar char="Ø"/>
            </a:pPr>
            <a:r>
              <a:rPr lang="fr-FR" sz="1400" dirty="0">
                <a:solidFill>
                  <a:schemeClr val="tx1">
                    <a:lumMod val="65000"/>
                    <a:lumOff val="35000"/>
                  </a:schemeClr>
                </a:solidFill>
              </a:rPr>
              <a:t>De percevoir une prime de 30€ à 200€ dans le cadre de l’opération « </a:t>
            </a:r>
            <a:r>
              <a:rPr lang="fr-FR" sz="1400" b="1" dirty="0">
                <a:solidFill>
                  <a:schemeClr val="tx1">
                    <a:lumMod val="65000"/>
                    <a:lumOff val="35000"/>
                  </a:schemeClr>
                </a:solidFill>
              </a:rPr>
              <a:t>Prime assurance vie</a:t>
            </a:r>
            <a:r>
              <a:rPr lang="fr-FR" sz="1400" dirty="0">
                <a:solidFill>
                  <a:schemeClr val="tx1">
                    <a:lumMod val="65000"/>
                    <a:lumOff val="35000"/>
                  </a:schemeClr>
                </a:solidFill>
              </a:rPr>
              <a:t> » du </a:t>
            </a:r>
            <a:r>
              <a:rPr lang="fr-FR" sz="1400" dirty="0" smtClean="0">
                <a:solidFill>
                  <a:schemeClr val="tx1">
                    <a:lumMod val="65000"/>
                    <a:lumOff val="35000"/>
                  </a:schemeClr>
                </a:solidFill>
              </a:rPr>
              <a:t>1</a:t>
            </a:r>
            <a:r>
              <a:rPr lang="fr-FR" sz="1400" baseline="30000" dirty="0" smtClean="0">
                <a:solidFill>
                  <a:schemeClr val="tx1">
                    <a:lumMod val="65000"/>
                    <a:lumOff val="35000"/>
                  </a:schemeClr>
                </a:solidFill>
              </a:rPr>
              <a:t>er</a:t>
            </a:r>
            <a:r>
              <a:rPr lang="fr-FR" sz="1400" dirty="0" smtClean="0">
                <a:solidFill>
                  <a:schemeClr val="tx1">
                    <a:lumMod val="65000"/>
                    <a:lumOff val="35000"/>
                  </a:schemeClr>
                </a:solidFill>
              </a:rPr>
              <a:t> trimestre</a:t>
            </a:r>
            <a:r>
              <a:rPr lang="fr-FR" sz="1400" i="1" dirty="0" smtClean="0">
                <a:solidFill>
                  <a:schemeClr val="tx1">
                    <a:lumMod val="65000"/>
                    <a:lumOff val="35000"/>
                  </a:schemeClr>
                </a:solidFill>
              </a:rPr>
              <a:t> </a:t>
            </a:r>
            <a:r>
              <a:rPr lang="fr-FR" sz="1400" i="1" dirty="0">
                <a:solidFill>
                  <a:schemeClr val="tx1">
                    <a:lumMod val="65000"/>
                    <a:lumOff val="35000"/>
                  </a:schemeClr>
                </a:solidFill>
              </a:rPr>
              <a:t>(Cf. note d’information </a:t>
            </a:r>
            <a:r>
              <a:rPr lang="fr-FR" sz="1400" i="1" dirty="0">
                <a:solidFill>
                  <a:schemeClr val="tx1">
                    <a:lumMod val="65000"/>
                    <a:lumOff val="35000"/>
                  </a:schemeClr>
                </a:solidFill>
                <a:hlinkClick r:id="rId3"/>
              </a:rPr>
              <a:t>DMA-INF/17.113</a:t>
            </a:r>
            <a:r>
              <a:rPr lang="fr-FR" sz="1400" i="1" dirty="0">
                <a:solidFill>
                  <a:schemeClr val="tx1">
                    <a:lumMod val="65000"/>
                    <a:lumOff val="35000"/>
                  </a:schemeClr>
                </a:solidFill>
              </a:rPr>
              <a:t>).</a:t>
            </a:r>
          </a:p>
          <a:p>
            <a:pPr marL="1657350" lvl="3" indent="-285750">
              <a:buFont typeface="Wingdings" panose="05000000000000000000" pitchFamily="2" charset="2"/>
              <a:buChar char="Ø"/>
            </a:pPr>
            <a:r>
              <a:rPr lang="fr-FR" sz="1400" dirty="0" smtClean="0">
                <a:solidFill>
                  <a:schemeClr val="tx1">
                    <a:lumMod val="65000"/>
                    <a:lumOff val="35000"/>
                  </a:schemeClr>
                </a:solidFill>
              </a:rPr>
              <a:t>De </a:t>
            </a:r>
            <a:r>
              <a:rPr lang="fr-FR" sz="1400" dirty="0">
                <a:solidFill>
                  <a:schemeClr val="tx1">
                    <a:lumMod val="65000"/>
                    <a:lumOff val="35000"/>
                  </a:schemeClr>
                </a:solidFill>
              </a:rPr>
              <a:t>bénéficier d’une diversification de leurs actifs tout en disposant d’une protection de capital à 90% à l’échéance </a:t>
            </a:r>
            <a:r>
              <a:rPr lang="fr-FR" sz="1400" i="1" dirty="0">
                <a:solidFill>
                  <a:schemeClr val="tx1">
                    <a:lumMod val="65000"/>
                    <a:lumOff val="35000"/>
                  </a:schemeClr>
                </a:solidFill>
              </a:rPr>
              <a:t>(21 avril 2028). </a:t>
            </a:r>
            <a:r>
              <a:rPr lang="fr-FR" sz="1400" dirty="0">
                <a:solidFill>
                  <a:schemeClr val="tx1">
                    <a:lumMod val="65000"/>
                    <a:lumOff val="35000"/>
                  </a:schemeClr>
                </a:solidFill>
              </a:rPr>
              <a:t>Elle offre une possibilité de réaliser une plus-value à mi-parcours, en cas de l’activation du remboursement </a:t>
            </a:r>
            <a:r>
              <a:rPr lang="fr-FR" sz="1400" dirty="0" smtClean="0">
                <a:solidFill>
                  <a:schemeClr val="tx1">
                    <a:lumMod val="65000"/>
                    <a:lumOff val="35000"/>
                  </a:schemeClr>
                </a:solidFill>
              </a:rPr>
              <a:t>anticipé.</a:t>
            </a:r>
          </a:p>
          <a:p>
            <a:pPr marL="1657350" lvl="3" indent="-285750">
              <a:buFont typeface="Wingdings" panose="05000000000000000000" pitchFamily="2" charset="2"/>
              <a:buChar char="Ø"/>
            </a:pPr>
            <a:r>
              <a:rPr lang="fr-FR" sz="1400" dirty="0" smtClean="0">
                <a:solidFill>
                  <a:schemeClr val="tx1">
                    <a:lumMod val="65000"/>
                    <a:lumOff val="35000"/>
                  </a:schemeClr>
                </a:solidFill>
              </a:rPr>
              <a:t>Elle s’adresse au Profil </a:t>
            </a:r>
            <a:r>
              <a:rPr lang="fr-FR" sz="1400" dirty="0">
                <a:solidFill>
                  <a:schemeClr val="tx1">
                    <a:lumMod val="65000"/>
                    <a:lumOff val="35000"/>
                  </a:schemeClr>
                </a:solidFill>
              </a:rPr>
              <a:t>d’investisseur : C1 / </a:t>
            </a:r>
            <a:r>
              <a:rPr lang="fr-FR" sz="1400" dirty="0" smtClean="0">
                <a:solidFill>
                  <a:schemeClr val="tx1">
                    <a:lumMod val="65000"/>
                    <a:lumOff val="35000"/>
                  </a:schemeClr>
                </a:solidFill>
              </a:rPr>
              <a:t>débutant</a:t>
            </a:r>
          </a:p>
          <a:p>
            <a:pPr marL="1657350" lvl="3" indent="-285750">
              <a:buFont typeface="Wingdings" panose="05000000000000000000" pitchFamily="2" charset="2"/>
              <a:buChar char="Ø"/>
            </a:pPr>
            <a:r>
              <a:rPr lang="fr-FR" sz="1400" dirty="0" smtClean="0">
                <a:solidFill>
                  <a:schemeClr val="tx1">
                    <a:lumMod val="65000"/>
                    <a:lumOff val="35000"/>
                  </a:schemeClr>
                </a:solidFill>
              </a:rPr>
              <a:t>Dans les Allocations d’actifs (Espace DEFI), </a:t>
            </a:r>
            <a:r>
              <a:rPr lang="fr-FR" sz="1400" b="1" dirty="0">
                <a:solidFill>
                  <a:srgbClr val="C00000"/>
                </a:solidFill>
              </a:rPr>
              <a:t>HELIOS</a:t>
            </a:r>
            <a:r>
              <a:rPr lang="fr-FR" sz="1400" dirty="0" smtClean="0">
                <a:solidFill>
                  <a:schemeClr val="tx1">
                    <a:lumMod val="65000"/>
                    <a:lumOff val="35000"/>
                  </a:schemeClr>
                </a:solidFill>
              </a:rPr>
              <a:t> prend sa place à côté de APE et SELECTIZ</a:t>
            </a:r>
            <a:endParaRPr lang="fr-FR" sz="1400" dirty="0">
              <a:solidFill>
                <a:schemeClr val="tx1">
                  <a:lumMod val="65000"/>
                  <a:lumOff val="35000"/>
                </a:schemeClr>
              </a:solidFill>
            </a:endParaRPr>
          </a:p>
          <a:p>
            <a:pPr marL="1657350" lvl="3" indent="-285750">
              <a:buFont typeface="Wingdings" panose="05000000000000000000" pitchFamily="2" charset="2"/>
              <a:buChar char="Ø"/>
            </a:pPr>
            <a:endParaRPr lang="fr-FR" dirty="0" smtClean="0">
              <a:solidFill>
                <a:schemeClr val="tx1">
                  <a:lumMod val="65000"/>
                  <a:lumOff val="35000"/>
                </a:schemeClr>
              </a:solidFill>
            </a:endParaRPr>
          </a:p>
          <a:p>
            <a:pPr marL="1657350" lvl="3" indent="-285750">
              <a:buFont typeface="Wingdings" panose="05000000000000000000" pitchFamily="2" charset="2"/>
              <a:buChar char="Ø"/>
            </a:pPr>
            <a:endParaRPr lang="fr-FR" dirty="0"/>
          </a:p>
        </p:txBody>
      </p:sp>
      <p:sp>
        <p:nvSpPr>
          <p:cNvPr id="4" name="Espace réservé de la date 3"/>
          <p:cNvSpPr txBox="1">
            <a:spLocks noGrp="1"/>
          </p:cNvSpPr>
          <p:nvPr/>
        </p:nvSpPr>
        <p:spPr bwMode="auto">
          <a:xfrm>
            <a:off x="1186536"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400" dirty="0" smtClean="0">
                <a:solidFill>
                  <a:prstClr val="white">
                    <a:lumMod val="50000"/>
                  </a:prstClr>
                </a:solidFill>
                <a:latin typeface="Arial Narrow" panose="020B0606020202030204" pitchFamily="34" charset="0"/>
              </a:rPr>
              <a:t>HDJ 4 janvier 2018</a:t>
            </a:r>
          </a:p>
        </p:txBody>
      </p:sp>
    </p:spTree>
    <p:extLst>
      <p:ext uri="{BB962C8B-B14F-4D97-AF65-F5344CB8AC3E}">
        <p14:creationId xmlns:p14="http://schemas.microsoft.com/office/powerpoint/2010/main" val="37520690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Espace réservé du texte 1"/>
          <p:cNvSpPr>
            <a:spLocks noGrp="1"/>
          </p:cNvSpPr>
          <p:nvPr>
            <p:ph type="body" sz="quarter" idx="16"/>
          </p:nvPr>
        </p:nvSpPr>
        <p:spPr>
          <a:xfrm>
            <a:off x="739239" y="357375"/>
            <a:ext cx="8404761" cy="709425"/>
          </a:xfrm>
        </p:spPr>
        <p:txBody>
          <a:bodyPr/>
          <a:lstStyle/>
          <a:p>
            <a:r>
              <a:rPr lang="fr-FR" sz="4000" dirty="0"/>
              <a:t>PRESENTATION d’HELIOS Avril 2028</a:t>
            </a:r>
          </a:p>
        </p:txBody>
      </p:sp>
      <p:sp>
        <p:nvSpPr>
          <p:cNvPr id="7" name="ZoneTexte 6"/>
          <p:cNvSpPr txBox="1"/>
          <p:nvPr/>
        </p:nvSpPr>
        <p:spPr>
          <a:xfrm>
            <a:off x="76200" y="1193784"/>
            <a:ext cx="8923867" cy="4985980"/>
          </a:xfrm>
          <a:prstGeom prst="rect">
            <a:avLst/>
          </a:prstGeom>
          <a:noFill/>
        </p:spPr>
        <p:txBody>
          <a:bodyPr wrap="square" rtlCol="0">
            <a:spAutoFit/>
          </a:bodyPr>
          <a:lstStyle/>
          <a:p>
            <a:pPr marL="342900" indent="-342900">
              <a:buFont typeface="Wingdings" panose="05000000000000000000" pitchFamily="2" charset="2"/>
              <a:buChar char="v"/>
            </a:pPr>
            <a:r>
              <a:rPr lang="fr-FR" sz="2000" b="1" dirty="0" smtClean="0">
                <a:solidFill>
                  <a:schemeClr val="tx1">
                    <a:lumMod val="65000"/>
                    <a:lumOff val="35000"/>
                  </a:schemeClr>
                </a:solidFill>
              </a:rPr>
              <a:t>PROCESSUS DE CREATION DE L’INDICE </a:t>
            </a:r>
          </a:p>
          <a:p>
            <a:pPr marL="342900" indent="-342900">
              <a:buFont typeface="Wingdings" panose="05000000000000000000" pitchFamily="2" charset="2"/>
              <a:buChar char="v"/>
            </a:pPr>
            <a:endParaRPr lang="fr-FR" sz="2000" b="1" dirty="0" smtClean="0">
              <a:solidFill>
                <a:schemeClr val="tx1">
                  <a:lumMod val="65000"/>
                  <a:lumOff val="35000"/>
                </a:schemeClr>
              </a:solidFill>
            </a:endParaRPr>
          </a:p>
          <a:p>
            <a:pPr marL="342900" indent="-342900">
              <a:buFont typeface="Wingdings" panose="05000000000000000000" pitchFamily="2" charset="2"/>
              <a:buChar char="v"/>
            </a:pPr>
            <a:endParaRPr lang="fr-FR" sz="2000" b="1" dirty="0">
              <a:solidFill>
                <a:schemeClr val="tx1">
                  <a:lumMod val="65000"/>
                  <a:lumOff val="35000"/>
                </a:schemeClr>
              </a:solidFill>
            </a:endParaRPr>
          </a:p>
          <a:p>
            <a:pPr marL="342900" indent="-342900">
              <a:buFont typeface="Wingdings" panose="05000000000000000000" pitchFamily="2" charset="2"/>
              <a:buChar char="v"/>
            </a:pPr>
            <a:endParaRPr lang="fr-FR" sz="2000" b="1" dirty="0" smtClean="0">
              <a:solidFill>
                <a:schemeClr val="tx1">
                  <a:lumMod val="65000"/>
                  <a:lumOff val="35000"/>
                </a:schemeClr>
              </a:solidFill>
            </a:endParaRPr>
          </a:p>
          <a:p>
            <a:endParaRPr lang="fr-FR" sz="800" dirty="0" smtClean="0">
              <a:solidFill>
                <a:schemeClr val="tx1">
                  <a:lumMod val="65000"/>
                  <a:lumOff val="35000"/>
                </a:schemeClr>
              </a:solidFill>
            </a:endParaRPr>
          </a:p>
          <a:p>
            <a:pPr algn="ctr"/>
            <a:endParaRPr lang="fr-FR" sz="2000" b="1" dirty="0" smtClean="0">
              <a:solidFill>
                <a:srgbClr val="00B050"/>
              </a:solidFill>
            </a:endParaRPr>
          </a:p>
          <a:p>
            <a:pPr algn="ctr"/>
            <a:endParaRPr lang="fr-FR" sz="2000" b="1" dirty="0">
              <a:solidFill>
                <a:srgbClr val="00B050"/>
              </a:solidFill>
            </a:endParaRPr>
          </a:p>
          <a:p>
            <a:pPr algn="ctr"/>
            <a:endParaRPr lang="fr-FR" sz="2000" b="1" dirty="0" smtClean="0">
              <a:solidFill>
                <a:srgbClr val="00B050"/>
              </a:solidFill>
            </a:endParaRPr>
          </a:p>
          <a:p>
            <a:pPr algn="ctr"/>
            <a:endParaRPr lang="fr-FR" sz="2000" b="1" dirty="0">
              <a:solidFill>
                <a:srgbClr val="00B050"/>
              </a:solidFill>
            </a:endParaRPr>
          </a:p>
          <a:p>
            <a:pPr algn="ctr"/>
            <a:endParaRPr lang="fr-FR" sz="2000" b="1" dirty="0" smtClean="0">
              <a:solidFill>
                <a:srgbClr val="00B050"/>
              </a:solidFill>
            </a:endParaRPr>
          </a:p>
          <a:p>
            <a:pPr algn="ctr"/>
            <a:endParaRPr lang="fr-FR" sz="2000" b="1" dirty="0">
              <a:solidFill>
                <a:srgbClr val="00B050"/>
              </a:solidFill>
            </a:endParaRPr>
          </a:p>
          <a:p>
            <a:pPr algn="ctr"/>
            <a:endParaRPr lang="fr-FR" sz="800" b="1" dirty="0" smtClean="0">
              <a:solidFill>
                <a:srgbClr val="00B050"/>
              </a:solidFill>
            </a:endParaRPr>
          </a:p>
          <a:p>
            <a:r>
              <a:rPr lang="fr-FR" sz="1700" dirty="0">
                <a:solidFill>
                  <a:schemeClr val="tx1">
                    <a:lumMod val="65000"/>
                    <a:lumOff val="35000"/>
                  </a:schemeClr>
                </a:solidFill>
              </a:rPr>
              <a:t>L’indice est calculé en ajoutant tous les dividendes </a:t>
            </a:r>
            <a:r>
              <a:rPr lang="fr-FR" sz="1700" dirty="0" smtClean="0">
                <a:solidFill>
                  <a:schemeClr val="tx1">
                    <a:lumMod val="65000"/>
                    <a:lumOff val="35000"/>
                  </a:schemeClr>
                </a:solidFill>
              </a:rPr>
              <a:t>nets versés </a:t>
            </a:r>
            <a:r>
              <a:rPr lang="fr-FR" sz="1700" dirty="0">
                <a:solidFill>
                  <a:schemeClr val="tx1">
                    <a:lumMod val="65000"/>
                    <a:lumOff val="35000"/>
                  </a:schemeClr>
                </a:solidFill>
              </a:rPr>
              <a:t>par </a:t>
            </a:r>
            <a:r>
              <a:rPr lang="fr-FR" sz="1700" dirty="0" smtClean="0">
                <a:solidFill>
                  <a:schemeClr val="tx1">
                    <a:lumMod val="65000"/>
                    <a:lumOff val="35000"/>
                  </a:schemeClr>
                </a:solidFill>
              </a:rPr>
              <a:t>les actions </a:t>
            </a:r>
            <a:r>
              <a:rPr lang="fr-FR" sz="1700" dirty="0">
                <a:solidFill>
                  <a:schemeClr val="tx1">
                    <a:lumMod val="65000"/>
                    <a:lumOff val="35000"/>
                  </a:schemeClr>
                </a:solidFill>
              </a:rPr>
              <a:t>composant l’indice au fil de l’eau tout le long de la vie du </a:t>
            </a:r>
            <a:r>
              <a:rPr lang="fr-FR" sz="1700" dirty="0" smtClean="0">
                <a:solidFill>
                  <a:schemeClr val="tx1">
                    <a:lumMod val="65000"/>
                    <a:lumOff val="35000"/>
                  </a:schemeClr>
                </a:solidFill>
              </a:rPr>
              <a:t>produit.</a:t>
            </a:r>
          </a:p>
          <a:p>
            <a:pPr algn="ctr"/>
            <a:r>
              <a:rPr lang="fr-FR" sz="1700" b="1" dirty="0" smtClean="0">
                <a:solidFill>
                  <a:srgbClr val="00B050"/>
                </a:solidFill>
              </a:rPr>
              <a:t>En conséquence, nos clients vont pouvoir bénéficier :</a:t>
            </a:r>
          </a:p>
          <a:p>
            <a:pPr marL="285750" indent="-285750">
              <a:buFont typeface="Wingdings" panose="05000000000000000000" pitchFamily="2" charset="2"/>
              <a:buChar char="Ø"/>
            </a:pPr>
            <a:r>
              <a:rPr lang="fr-FR" sz="1700" dirty="0" smtClean="0">
                <a:solidFill>
                  <a:srgbClr val="00B050"/>
                </a:solidFill>
              </a:rPr>
              <a:t>D’un indice représentatif des grandes capitalisations en zone €uro</a:t>
            </a:r>
          </a:p>
          <a:p>
            <a:pPr marL="285750" indent="-285750">
              <a:buFont typeface="Wingdings" panose="05000000000000000000" pitchFamily="2" charset="2"/>
              <a:buChar char="Ø"/>
            </a:pPr>
            <a:r>
              <a:rPr lang="fr-FR" sz="1700" dirty="0" smtClean="0">
                <a:solidFill>
                  <a:srgbClr val="00B050"/>
                </a:solidFill>
              </a:rPr>
              <a:t>Des surperformances et de la réactivité des « plus petites » capitalisations boursières</a:t>
            </a:r>
          </a:p>
          <a:p>
            <a:pPr marL="285750" indent="-285750">
              <a:buFont typeface="Wingdings" panose="05000000000000000000" pitchFamily="2" charset="2"/>
              <a:buChar char="Ø"/>
            </a:pPr>
            <a:r>
              <a:rPr lang="fr-FR" sz="1700" dirty="0" smtClean="0">
                <a:solidFill>
                  <a:srgbClr val="00B050"/>
                </a:solidFill>
              </a:rPr>
              <a:t>D’une plus grande diversification sectorielle et géographique</a:t>
            </a:r>
            <a:endParaRPr lang="fr-FR" sz="1700" dirty="0">
              <a:solidFill>
                <a:srgbClr val="00B050"/>
              </a:solidFill>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462" y="1558959"/>
            <a:ext cx="8143341" cy="28895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Espace réservé de la date 3"/>
          <p:cNvSpPr txBox="1">
            <a:spLocks noGrp="1"/>
          </p:cNvSpPr>
          <p:nvPr/>
        </p:nvSpPr>
        <p:spPr bwMode="auto">
          <a:xfrm>
            <a:off x="1186536"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400" dirty="0" smtClean="0">
                <a:solidFill>
                  <a:prstClr val="white">
                    <a:lumMod val="50000"/>
                  </a:prstClr>
                </a:solidFill>
                <a:latin typeface="Arial Narrow" panose="020B0606020202030204" pitchFamily="34" charset="0"/>
              </a:rPr>
              <a:t>HDJ 4 janvier 2018</a:t>
            </a:r>
          </a:p>
        </p:txBody>
      </p:sp>
    </p:spTree>
    <p:extLst>
      <p:ext uri="{BB962C8B-B14F-4D97-AF65-F5344CB8AC3E}">
        <p14:creationId xmlns:p14="http://schemas.microsoft.com/office/powerpoint/2010/main" val="13975758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Espace réservé du texte 1"/>
          <p:cNvSpPr>
            <a:spLocks noGrp="1"/>
          </p:cNvSpPr>
          <p:nvPr>
            <p:ph type="body" sz="quarter" idx="16"/>
          </p:nvPr>
        </p:nvSpPr>
        <p:spPr>
          <a:xfrm>
            <a:off x="739239" y="357375"/>
            <a:ext cx="8404761" cy="709425"/>
          </a:xfrm>
        </p:spPr>
        <p:txBody>
          <a:bodyPr/>
          <a:lstStyle/>
          <a:p>
            <a:r>
              <a:rPr lang="fr-FR" sz="4000" dirty="0"/>
              <a:t>PRESENTATION d’HELIOS Avril 2028</a:t>
            </a:r>
          </a:p>
        </p:txBody>
      </p:sp>
      <p:sp>
        <p:nvSpPr>
          <p:cNvPr id="7" name="ZoneTexte 6"/>
          <p:cNvSpPr txBox="1"/>
          <p:nvPr/>
        </p:nvSpPr>
        <p:spPr>
          <a:xfrm>
            <a:off x="76200" y="1591733"/>
            <a:ext cx="8923867" cy="707886"/>
          </a:xfrm>
          <a:prstGeom prst="rect">
            <a:avLst/>
          </a:prstGeom>
          <a:noFill/>
        </p:spPr>
        <p:txBody>
          <a:bodyPr wrap="square" rtlCol="0">
            <a:spAutoFit/>
          </a:bodyPr>
          <a:lstStyle/>
          <a:p>
            <a:pPr marL="342900" indent="-342900">
              <a:buFont typeface="Wingdings" panose="05000000000000000000" pitchFamily="2" charset="2"/>
              <a:buChar char="v"/>
            </a:pPr>
            <a:r>
              <a:rPr lang="fr-FR" sz="2000" b="1" dirty="0" smtClean="0">
                <a:solidFill>
                  <a:schemeClr val="tx1">
                    <a:lumMod val="65000"/>
                    <a:lumOff val="35000"/>
                  </a:schemeClr>
                </a:solidFill>
              </a:rPr>
              <a:t>COMPOSITION DE L’INDICE : 70 valeurs</a:t>
            </a:r>
          </a:p>
          <a:p>
            <a:endParaRPr lang="fr-FR" sz="2000" dirty="0" smtClean="0">
              <a:solidFill>
                <a:schemeClr val="tx1">
                  <a:lumMod val="65000"/>
                  <a:lumOff val="35000"/>
                </a:schemeClr>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0" y="2087278"/>
            <a:ext cx="5969000" cy="4008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03172">
            <a:off x="7382932" y="1334292"/>
            <a:ext cx="1517650" cy="139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Espace réservé de la date 3"/>
          <p:cNvSpPr txBox="1">
            <a:spLocks noGrp="1"/>
          </p:cNvSpPr>
          <p:nvPr/>
        </p:nvSpPr>
        <p:spPr bwMode="auto">
          <a:xfrm>
            <a:off x="1186536"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400" dirty="0" smtClean="0">
                <a:solidFill>
                  <a:prstClr val="white">
                    <a:lumMod val="50000"/>
                  </a:prstClr>
                </a:solidFill>
                <a:latin typeface="Arial Narrow" panose="020B0606020202030204" pitchFamily="34" charset="0"/>
              </a:rPr>
              <a:t>HDJ 4 janvier 2018</a:t>
            </a:r>
          </a:p>
        </p:txBody>
      </p:sp>
    </p:spTree>
    <p:extLst>
      <p:ext uri="{BB962C8B-B14F-4D97-AF65-F5344CB8AC3E}">
        <p14:creationId xmlns:p14="http://schemas.microsoft.com/office/powerpoint/2010/main" val="37389248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Espace réservé du texte 1"/>
          <p:cNvSpPr>
            <a:spLocks noGrp="1"/>
          </p:cNvSpPr>
          <p:nvPr>
            <p:ph type="body" sz="quarter" idx="16"/>
          </p:nvPr>
        </p:nvSpPr>
        <p:spPr>
          <a:xfrm>
            <a:off x="684735" y="357375"/>
            <a:ext cx="8404761" cy="709425"/>
          </a:xfrm>
        </p:spPr>
        <p:txBody>
          <a:bodyPr/>
          <a:lstStyle/>
          <a:p>
            <a:r>
              <a:rPr lang="fr-FR" sz="4000" dirty="0"/>
              <a:t>PRESENTATION d’HELIOS Avril 2028</a:t>
            </a:r>
          </a:p>
        </p:txBody>
      </p:sp>
      <p:sp>
        <p:nvSpPr>
          <p:cNvPr id="7" name="ZoneTexte 6"/>
          <p:cNvSpPr txBox="1"/>
          <p:nvPr/>
        </p:nvSpPr>
        <p:spPr>
          <a:xfrm>
            <a:off x="76200" y="1591733"/>
            <a:ext cx="7095067" cy="400110"/>
          </a:xfrm>
          <a:prstGeom prst="rect">
            <a:avLst/>
          </a:prstGeom>
          <a:noFill/>
        </p:spPr>
        <p:txBody>
          <a:bodyPr wrap="square" rtlCol="0">
            <a:spAutoFit/>
          </a:bodyPr>
          <a:lstStyle/>
          <a:p>
            <a:pPr marL="342900" indent="-342900">
              <a:buFont typeface="Wingdings" panose="05000000000000000000" pitchFamily="2" charset="2"/>
              <a:buChar char="v"/>
            </a:pPr>
            <a:r>
              <a:rPr lang="fr-FR" sz="2000" b="1" dirty="0">
                <a:solidFill>
                  <a:schemeClr val="tx1">
                    <a:lumMod val="65000"/>
                    <a:lumOff val="35000"/>
                  </a:schemeClr>
                </a:solidFill>
              </a:rPr>
              <a:t>DIVERSIFICATION </a:t>
            </a:r>
            <a:r>
              <a:rPr lang="fr-FR" sz="2000" b="1" dirty="0" smtClean="0">
                <a:solidFill>
                  <a:schemeClr val="tx1">
                    <a:lumMod val="65000"/>
                    <a:lumOff val="35000"/>
                  </a:schemeClr>
                </a:solidFill>
              </a:rPr>
              <a:t>SECTORIELLE </a:t>
            </a:r>
            <a:r>
              <a:rPr lang="fr-FR" sz="2000" b="1" dirty="0">
                <a:solidFill>
                  <a:schemeClr val="tx1">
                    <a:lumMod val="65000"/>
                    <a:lumOff val="35000"/>
                  </a:schemeClr>
                </a:solidFill>
              </a:rPr>
              <a:t>ET </a:t>
            </a:r>
            <a:r>
              <a:rPr lang="fr-FR" sz="2000" b="1" dirty="0" smtClean="0">
                <a:solidFill>
                  <a:schemeClr val="tx1">
                    <a:lumMod val="65000"/>
                    <a:lumOff val="35000"/>
                  </a:schemeClr>
                </a:solidFill>
              </a:rPr>
              <a:t>GÉOGRAPHIQUE</a:t>
            </a:r>
            <a:endParaRPr lang="fr-FR" sz="2000" dirty="0" smtClean="0">
              <a:solidFill>
                <a:schemeClr val="tx1">
                  <a:lumMod val="65000"/>
                  <a:lumOff val="35000"/>
                </a:schemeClr>
              </a:solidFill>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717805">
            <a:off x="7591185" y="1220047"/>
            <a:ext cx="1304534" cy="1143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2294467"/>
            <a:ext cx="7721600" cy="3598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Espace réservé de la date 3"/>
          <p:cNvSpPr txBox="1">
            <a:spLocks noGrp="1"/>
          </p:cNvSpPr>
          <p:nvPr/>
        </p:nvSpPr>
        <p:spPr bwMode="auto">
          <a:xfrm>
            <a:off x="1186536"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400" dirty="0" smtClean="0">
                <a:solidFill>
                  <a:prstClr val="white">
                    <a:lumMod val="50000"/>
                  </a:prstClr>
                </a:solidFill>
                <a:latin typeface="Arial Narrow" panose="020B0606020202030204" pitchFamily="34" charset="0"/>
              </a:rPr>
              <a:t>HDJ 4 janvier 2018</a:t>
            </a:r>
          </a:p>
        </p:txBody>
      </p:sp>
    </p:spTree>
    <p:extLst>
      <p:ext uri="{BB962C8B-B14F-4D97-AF65-F5344CB8AC3E}">
        <p14:creationId xmlns:p14="http://schemas.microsoft.com/office/powerpoint/2010/main" val="26617878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Espace réservé du texte 1"/>
          <p:cNvSpPr>
            <a:spLocks noGrp="1"/>
          </p:cNvSpPr>
          <p:nvPr>
            <p:ph type="body" sz="quarter" idx="16"/>
          </p:nvPr>
        </p:nvSpPr>
        <p:spPr>
          <a:xfrm>
            <a:off x="684735" y="357375"/>
            <a:ext cx="8404761" cy="709425"/>
          </a:xfrm>
        </p:spPr>
        <p:txBody>
          <a:bodyPr/>
          <a:lstStyle/>
          <a:p>
            <a:r>
              <a:rPr lang="fr-FR" sz="3000" dirty="0"/>
              <a:t>MÉCANISME : UN PRODUIT À « RENDEZ-VOUS »</a:t>
            </a:r>
          </a:p>
        </p:txBody>
      </p:sp>
      <p:sp>
        <p:nvSpPr>
          <p:cNvPr id="7" name="ZoneTexte 6"/>
          <p:cNvSpPr txBox="1"/>
          <p:nvPr/>
        </p:nvSpPr>
        <p:spPr>
          <a:xfrm>
            <a:off x="76200" y="1591733"/>
            <a:ext cx="9000067" cy="707886"/>
          </a:xfrm>
          <a:prstGeom prst="rect">
            <a:avLst/>
          </a:prstGeom>
          <a:noFill/>
        </p:spPr>
        <p:txBody>
          <a:bodyPr wrap="square" rtlCol="0">
            <a:spAutoFit/>
          </a:bodyPr>
          <a:lstStyle/>
          <a:p>
            <a:pPr marL="342900" indent="-342900">
              <a:buFont typeface="Wingdings" panose="05000000000000000000" pitchFamily="2" charset="2"/>
              <a:buChar char="v"/>
            </a:pPr>
            <a:r>
              <a:rPr lang="fr-FR" sz="2000" b="1" dirty="0">
                <a:solidFill>
                  <a:schemeClr val="tx1">
                    <a:lumMod val="65000"/>
                    <a:lumOff val="35000"/>
                  </a:schemeClr>
                </a:solidFill>
              </a:rPr>
              <a:t>Remboursement </a:t>
            </a:r>
            <a:r>
              <a:rPr lang="fr-FR" sz="2000" b="1" dirty="0" smtClean="0">
                <a:solidFill>
                  <a:schemeClr val="tx1">
                    <a:lumMod val="65000"/>
                    <a:lumOff val="35000"/>
                  </a:schemeClr>
                </a:solidFill>
              </a:rPr>
              <a:t>anticipé possible</a:t>
            </a:r>
          </a:p>
          <a:p>
            <a:pPr marL="342900" indent="-342900">
              <a:buFont typeface="Wingdings" panose="05000000000000000000" pitchFamily="2" charset="2"/>
              <a:buChar char="v"/>
            </a:pPr>
            <a:endParaRPr lang="fr-FR" sz="2000" b="1" dirty="0">
              <a:solidFill>
                <a:schemeClr val="tx1">
                  <a:lumMod val="65000"/>
                  <a:lumOff val="35000"/>
                </a:schemeClr>
              </a:solidFill>
            </a:endParaRPr>
          </a:p>
        </p:txBody>
      </p:sp>
      <p:sp>
        <p:nvSpPr>
          <p:cNvPr id="2" name="ZoneTexte 1"/>
          <p:cNvSpPr txBox="1"/>
          <p:nvPr/>
        </p:nvSpPr>
        <p:spPr>
          <a:xfrm>
            <a:off x="237043" y="5655739"/>
            <a:ext cx="8593690" cy="553998"/>
          </a:xfrm>
          <a:prstGeom prst="rect">
            <a:avLst/>
          </a:prstGeom>
          <a:noFill/>
        </p:spPr>
        <p:txBody>
          <a:bodyPr wrap="square" rtlCol="0">
            <a:spAutoFit/>
          </a:bodyPr>
          <a:lstStyle/>
          <a:p>
            <a:r>
              <a:rPr lang="fr-FR" sz="1000" i="1" dirty="0">
                <a:solidFill>
                  <a:schemeClr val="tx1">
                    <a:lumMod val="65000"/>
                    <a:lumOff val="35000"/>
                  </a:schemeClr>
                </a:solidFill>
              </a:rPr>
              <a:t>TRA* : Taux de Rendement Annualisé brut hors frais sur versements, d’arbitrage, de gestion sur encours, et le cas échéant ceux liés aux garanties de prévoyance, notamment dans le cadre d’un contrat d’assurance vie ou de capitalisation et hors fiscalité et prélèvements sociaux applicables . Le remboursement à l’échéance est conditionné à l’absence de défaut, de faillite ou de mise en résolution de l’Émetteur Natixis.</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2996" y="1728982"/>
            <a:ext cx="390525"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043" y="2322518"/>
            <a:ext cx="5038725" cy="2466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75768" y="2341561"/>
            <a:ext cx="3800499" cy="2219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Espace réservé de la date 3"/>
          <p:cNvSpPr txBox="1">
            <a:spLocks noGrp="1"/>
          </p:cNvSpPr>
          <p:nvPr/>
        </p:nvSpPr>
        <p:spPr bwMode="auto">
          <a:xfrm>
            <a:off x="1186536"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400" dirty="0" smtClean="0">
                <a:solidFill>
                  <a:prstClr val="white">
                    <a:lumMod val="50000"/>
                  </a:prstClr>
                </a:solidFill>
                <a:latin typeface="Arial Narrow" panose="020B0606020202030204" pitchFamily="34" charset="0"/>
              </a:rPr>
              <a:t>HDJ 4 janvier 2018</a:t>
            </a:r>
          </a:p>
        </p:txBody>
      </p:sp>
    </p:spTree>
    <p:extLst>
      <p:ext uri="{BB962C8B-B14F-4D97-AF65-F5344CB8AC3E}">
        <p14:creationId xmlns:p14="http://schemas.microsoft.com/office/powerpoint/2010/main" val="21189114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Espace réservé du texte 1"/>
          <p:cNvSpPr>
            <a:spLocks noGrp="1"/>
          </p:cNvSpPr>
          <p:nvPr>
            <p:ph type="body" sz="quarter" idx="16"/>
          </p:nvPr>
        </p:nvSpPr>
        <p:spPr>
          <a:xfrm>
            <a:off x="684735" y="357375"/>
            <a:ext cx="8404761" cy="709425"/>
          </a:xfrm>
        </p:spPr>
        <p:txBody>
          <a:bodyPr/>
          <a:lstStyle/>
          <a:p>
            <a:r>
              <a:rPr lang="fr-FR" sz="3000" dirty="0"/>
              <a:t>MÉCANISME </a:t>
            </a:r>
            <a:r>
              <a:rPr lang="fr-FR" sz="3000" dirty="0" smtClean="0"/>
              <a:t>: à l’échéance</a:t>
            </a:r>
            <a:endParaRPr lang="fr-FR" sz="3000" dirty="0"/>
          </a:p>
        </p:txBody>
      </p:sp>
      <p:sp>
        <p:nvSpPr>
          <p:cNvPr id="7" name="ZoneTexte 6"/>
          <p:cNvSpPr txBox="1"/>
          <p:nvPr/>
        </p:nvSpPr>
        <p:spPr>
          <a:xfrm>
            <a:off x="76200" y="1159916"/>
            <a:ext cx="9000067" cy="5324535"/>
          </a:xfrm>
          <a:prstGeom prst="rect">
            <a:avLst/>
          </a:prstGeom>
          <a:noFill/>
        </p:spPr>
        <p:txBody>
          <a:bodyPr wrap="square" rtlCol="0">
            <a:spAutoFit/>
          </a:bodyPr>
          <a:lstStyle/>
          <a:p>
            <a:pPr marL="342900" indent="-342900">
              <a:buFont typeface="Wingdings" panose="05000000000000000000" pitchFamily="2" charset="2"/>
              <a:buChar char="v"/>
            </a:pPr>
            <a:r>
              <a:rPr lang="fr-FR" sz="2000" b="1" u="sng" dirty="0">
                <a:solidFill>
                  <a:schemeClr val="tx1">
                    <a:lumMod val="65000"/>
                    <a:lumOff val="35000"/>
                  </a:schemeClr>
                </a:solidFill>
              </a:rPr>
              <a:t>SCÉNARIO DÉFAVORABLE </a:t>
            </a:r>
            <a:r>
              <a:rPr lang="fr-FR" sz="2000" b="1" dirty="0">
                <a:solidFill>
                  <a:schemeClr val="tx1">
                    <a:lumMod val="65000"/>
                    <a:lumOff val="35000"/>
                  </a:schemeClr>
                </a:solidFill>
              </a:rPr>
              <a:t>: Remboursement automatique anticipé non activé et baisse de l’Indice supérieure à 10 %</a:t>
            </a:r>
            <a:endParaRPr lang="fr-FR" sz="2000" b="1" dirty="0" smtClean="0">
              <a:solidFill>
                <a:schemeClr val="tx1">
                  <a:lumMod val="65000"/>
                  <a:lumOff val="35000"/>
                </a:schemeClr>
              </a:solidFill>
            </a:endParaRPr>
          </a:p>
          <a:p>
            <a:pPr marL="342900" indent="-342900">
              <a:buFont typeface="Wingdings" panose="05000000000000000000" pitchFamily="2" charset="2"/>
              <a:buChar char="v"/>
            </a:pPr>
            <a:endParaRPr lang="fr-FR" sz="2000" b="1" dirty="0" smtClean="0">
              <a:solidFill>
                <a:schemeClr val="tx1">
                  <a:lumMod val="65000"/>
                  <a:lumOff val="35000"/>
                </a:schemeClr>
              </a:solidFill>
            </a:endParaRPr>
          </a:p>
          <a:p>
            <a:pPr marL="342900" indent="-342900">
              <a:buFont typeface="Wingdings" panose="05000000000000000000" pitchFamily="2" charset="2"/>
              <a:buChar char="v"/>
            </a:pPr>
            <a:endParaRPr lang="fr-FR" sz="2000" b="1" dirty="0" smtClean="0">
              <a:solidFill>
                <a:schemeClr val="tx1">
                  <a:lumMod val="65000"/>
                  <a:lumOff val="35000"/>
                </a:schemeClr>
              </a:solidFill>
            </a:endParaRPr>
          </a:p>
          <a:p>
            <a:pPr marL="342900" indent="-342900">
              <a:buFont typeface="Wingdings" panose="05000000000000000000" pitchFamily="2" charset="2"/>
              <a:buChar char="v"/>
            </a:pPr>
            <a:endParaRPr lang="fr-FR" sz="2000" b="1" dirty="0">
              <a:solidFill>
                <a:schemeClr val="tx1">
                  <a:lumMod val="65000"/>
                  <a:lumOff val="35000"/>
                </a:schemeClr>
              </a:solidFill>
            </a:endParaRPr>
          </a:p>
          <a:p>
            <a:pPr marL="342900" indent="-342900">
              <a:buFont typeface="Wingdings" panose="05000000000000000000" pitchFamily="2" charset="2"/>
              <a:buChar char="v"/>
            </a:pPr>
            <a:endParaRPr lang="fr-FR" sz="2000" b="1" dirty="0" smtClean="0">
              <a:solidFill>
                <a:schemeClr val="tx1">
                  <a:lumMod val="65000"/>
                  <a:lumOff val="35000"/>
                </a:schemeClr>
              </a:solidFill>
            </a:endParaRPr>
          </a:p>
          <a:p>
            <a:pPr marL="342900" indent="-342900">
              <a:buFont typeface="Wingdings" panose="05000000000000000000" pitchFamily="2" charset="2"/>
              <a:buChar char="v"/>
            </a:pPr>
            <a:endParaRPr lang="fr-FR" sz="2000" b="1" dirty="0">
              <a:solidFill>
                <a:schemeClr val="tx1">
                  <a:lumMod val="65000"/>
                  <a:lumOff val="35000"/>
                </a:schemeClr>
              </a:solidFill>
            </a:endParaRPr>
          </a:p>
          <a:p>
            <a:pPr marL="342900" indent="-342900">
              <a:buFont typeface="Wingdings" panose="05000000000000000000" pitchFamily="2" charset="2"/>
              <a:buChar char="v"/>
            </a:pPr>
            <a:endParaRPr lang="fr-FR" sz="2000" b="1" dirty="0" smtClean="0">
              <a:solidFill>
                <a:schemeClr val="tx1">
                  <a:lumMod val="65000"/>
                  <a:lumOff val="35000"/>
                </a:schemeClr>
              </a:solidFill>
            </a:endParaRPr>
          </a:p>
          <a:p>
            <a:pPr marL="342900" indent="-342900">
              <a:buFont typeface="Wingdings" panose="05000000000000000000" pitchFamily="2" charset="2"/>
              <a:buChar char="v"/>
            </a:pPr>
            <a:endParaRPr lang="fr-FR" sz="2000" b="1" dirty="0">
              <a:solidFill>
                <a:schemeClr val="tx1">
                  <a:lumMod val="65000"/>
                  <a:lumOff val="35000"/>
                </a:schemeClr>
              </a:solidFill>
            </a:endParaRPr>
          </a:p>
          <a:p>
            <a:pPr marL="342900" indent="-342900">
              <a:buFont typeface="Wingdings" panose="05000000000000000000" pitchFamily="2" charset="2"/>
              <a:buChar char="v"/>
            </a:pPr>
            <a:endParaRPr lang="fr-FR" sz="2000" b="1" dirty="0" smtClean="0">
              <a:solidFill>
                <a:schemeClr val="tx1">
                  <a:lumMod val="65000"/>
                  <a:lumOff val="35000"/>
                </a:schemeClr>
              </a:solidFill>
            </a:endParaRPr>
          </a:p>
          <a:p>
            <a:pPr marL="342900" indent="-342900">
              <a:buFont typeface="Wingdings" panose="05000000000000000000" pitchFamily="2" charset="2"/>
              <a:buChar char="v"/>
            </a:pPr>
            <a:endParaRPr lang="fr-FR" sz="2000" b="1" dirty="0">
              <a:solidFill>
                <a:schemeClr val="tx1">
                  <a:lumMod val="65000"/>
                  <a:lumOff val="35000"/>
                </a:schemeClr>
              </a:solidFill>
            </a:endParaRPr>
          </a:p>
          <a:p>
            <a:pPr marL="342900" indent="-342900">
              <a:buFont typeface="Wingdings" panose="05000000000000000000" pitchFamily="2" charset="2"/>
              <a:buChar char="v"/>
            </a:pPr>
            <a:endParaRPr lang="fr-FR" sz="2000" b="1" dirty="0" smtClean="0">
              <a:solidFill>
                <a:schemeClr val="tx1">
                  <a:lumMod val="65000"/>
                  <a:lumOff val="35000"/>
                </a:schemeClr>
              </a:solidFill>
            </a:endParaRPr>
          </a:p>
          <a:p>
            <a:pPr marL="342900" indent="-342900">
              <a:buFont typeface="Wingdings" panose="05000000000000000000" pitchFamily="2" charset="2"/>
              <a:buChar char="v"/>
            </a:pPr>
            <a:endParaRPr lang="fr-FR" sz="2000" b="1" dirty="0">
              <a:solidFill>
                <a:schemeClr val="tx1">
                  <a:lumMod val="65000"/>
                  <a:lumOff val="35000"/>
                </a:schemeClr>
              </a:solidFill>
            </a:endParaRPr>
          </a:p>
          <a:p>
            <a:pPr marL="342900" indent="-342900">
              <a:buFont typeface="Wingdings" panose="05000000000000000000" pitchFamily="2" charset="2"/>
              <a:buChar char="v"/>
            </a:pPr>
            <a:endParaRPr lang="fr-FR" sz="2000" b="1" dirty="0" smtClean="0">
              <a:solidFill>
                <a:schemeClr val="tx1">
                  <a:lumMod val="65000"/>
                  <a:lumOff val="35000"/>
                </a:schemeClr>
              </a:solidFill>
            </a:endParaRPr>
          </a:p>
          <a:p>
            <a:pPr marL="342900" indent="-342900">
              <a:buFont typeface="Wingdings" panose="05000000000000000000" pitchFamily="2" charset="2"/>
              <a:buChar char="v"/>
            </a:pPr>
            <a:endParaRPr lang="fr-FR" sz="2000" b="1" dirty="0">
              <a:solidFill>
                <a:schemeClr val="tx1">
                  <a:lumMod val="65000"/>
                  <a:lumOff val="35000"/>
                </a:schemeClr>
              </a:solidFill>
            </a:endParaRPr>
          </a:p>
          <a:p>
            <a:pPr marL="342900" indent="-342900">
              <a:buFont typeface="Wingdings" panose="05000000000000000000" pitchFamily="2" charset="2"/>
              <a:buChar char="v"/>
            </a:pPr>
            <a:endParaRPr lang="fr-FR" sz="2000" b="1" dirty="0" smtClean="0">
              <a:solidFill>
                <a:schemeClr val="tx1">
                  <a:lumMod val="65000"/>
                  <a:lumOff val="35000"/>
                </a:schemeClr>
              </a:solidFill>
            </a:endParaRPr>
          </a:p>
          <a:p>
            <a:pPr marL="342900" indent="-342900">
              <a:buFont typeface="Wingdings" panose="05000000000000000000" pitchFamily="2" charset="2"/>
              <a:buChar char="v"/>
            </a:pPr>
            <a:endParaRPr lang="fr-FR" sz="2000" b="1" dirty="0">
              <a:solidFill>
                <a:schemeClr val="tx1">
                  <a:lumMod val="65000"/>
                  <a:lumOff val="35000"/>
                </a:schemeClr>
              </a:solidFill>
            </a:endParaRPr>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800" y="2596406"/>
            <a:ext cx="8686800" cy="25597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Espace réservé de la date 3"/>
          <p:cNvSpPr txBox="1">
            <a:spLocks noGrp="1"/>
          </p:cNvSpPr>
          <p:nvPr/>
        </p:nvSpPr>
        <p:spPr bwMode="auto">
          <a:xfrm>
            <a:off x="1186536"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400" dirty="0" smtClean="0">
                <a:solidFill>
                  <a:prstClr val="white">
                    <a:lumMod val="50000"/>
                  </a:prstClr>
                </a:solidFill>
                <a:latin typeface="Arial Narrow" panose="020B0606020202030204" pitchFamily="34" charset="0"/>
              </a:rPr>
              <a:t>HDJ 4 janvier 2018</a:t>
            </a:r>
          </a:p>
        </p:txBody>
      </p:sp>
    </p:spTree>
    <p:extLst>
      <p:ext uri="{BB962C8B-B14F-4D97-AF65-F5344CB8AC3E}">
        <p14:creationId xmlns:p14="http://schemas.microsoft.com/office/powerpoint/2010/main" val="1644224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Espace réservé du texte 1"/>
          <p:cNvSpPr>
            <a:spLocks noGrp="1"/>
          </p:cNvSpPr>
          <p:nvPr>
            <p:ph type="body" sz="quarter" idx="16"/>
          </p:nvPr>
        </p:nvSpPr>
        <p:spPr>
          <a:xfrm>
            <a:off x="684735" y="357375"/>
            <a:ext cx="8404761" cy="709425"/>
          </a:xfrm>
        </p:spPr>
        <p:txBody>
          <a:bodyPr/>
          <a:lstStyle/>
          <a:p>
            <a:r>
              <a:rPr lang="fr-FR" sz="3000" dirty="0"/>
              <a:t>MÉCANISME </a:t>
            </a:r>
            <a:r>
              <a:rPr lang="fr-FR" sz="3000" dirty="0" smtClean="0"/>
              <a:t>: à l’échéance</a:t>
            </a:r>
            <a:endParaRPr lang="fr-FR" sz="3000" dirty="0"/>
          </a:p>
        </p:txBody>
      </p:sp>
      <p:sp>
        <p:nvSpPr>
          <p:cNvPr id="7" name="ZoneTexte 6"/>
          <p:cNvSpPr txBox="1"/>
          <p:nvPr/>
        </p:nvSpPr>
        <p:spPr>
          <a:xfrm>
            <a:off x="76200" y="1159916"/>
            <a:ext cx="9000067" cy="7694414"/>
          </a:xfrm>
          <a:prstGeom prst="rect">
            <a:avLst/>
          </a:prstGeom>
          <a:noFill/>
        </p:spPr>
        <p:txBody>
          <a:bodyPr wrap="square" rtlCol="0">
            <a:spAutoFit/>
          </a:bodyPr>
          <a:lstStyle/>
          <a:p>
            <a:pPr marL="342900" indent="-342900">
              <a:buFont typeface="Wingdings" panose="05000000000000000000" pitchFamily="2" charset="2"/>
              <a:buChar char="v"/>
            </a:pPr>
            <a:r>
              <a:rPr lang="fr-FR" sz="2000" b="1" u="sng" dirty="0">
                <a:solidFill>
                  <a:schemeClr val="tx1">
                    <a:lumMod val="65000"/>
                    <a:lumOff val="35000"/>
                  </a:schemeClr>
                </a:solidFill>
              </a:rPr>
              <a:t>SCÉNARIO </a:t>
            </a:r>
            <a:r>
              <a:rPr lang="fr-FR" sz="2000" b="1" u="sng" dirty="0" smtClean="0">
                <a:solidFill>
                  <a:schemeClr val="tx1">
                    <a:lumMod val="65000"/>
                    <a:lumOff val="35000"/>
                  </a:schemeClr>
                </a:solidFill>
              </a:rPr>
              <a:t>MEDIAN </a:t>
            </a:r>
            <a:r>
              <a:rPr lang="fr-FR" sz="2000" b="1" dirty="0">
                <a:solidFill>
                  <a:schemeClr val="tx1">
                    <a:lumMod val="65000"/>
                    <a:lumOff val="35000"/>
                  </a:schemeClr>
                </a:solidFill>
              </a:rPr>
              <a:t>: Remboursement automatique anticipé non activé et hausse modérée de l’Indice</a:t>
            </a:r>
            <a:endParaRPr lang="fr-FR" sz="2000" b="1" dirty="0" smtClean="0">
              <a:solidFill>
                <a:schemeClr val="tx1">
                  <a:lumMod val="65000"/>
                  <a:lumOff val="35000"/>
                </a:schemeClr>
              </a:solidFill>
            </a:endParaRPr>
          </a:p>
          <a:p>
            <a:pPr marL="342900" indent="-342900">
              <a:buFont typeface="Wingdings" panose="05000000000000000000" pitchFamily="2" charset="2"/>
              <a:buChar char="v"/>
            </a:pPr>
            <a:endParaRPr lang="fr-FR" sz="2000" b="1" dirty="0">
              <a:solidFill>
                <a:schemeClr val="tx1">
                  <a:lumMod val="65000"/>
                  <a:lumOff val="35000"/>
                </a:schemeClr>
              </a:solidFill>
            </a:endParaRPr>
          </a:p>
          <a:p>
            <a:pPr marL="342900" indent="-342900">
              <a:buFont typeface="Wingdings" panose="05000000000000000000" pitchFamily="2" charset="2"/>
              <a:buChar char="v"/>
            </a:pPr>
            <a:endParaRPr lang="fr-FR" sz="2000" b="1" dirty="0" smtClean="0">
              <a:solidFill>
                <a:schemeClr val="tx1">
                  <a:lumMod val="65000"/>
                  <a:lumOff val="35000"/>
                </a:schemeClr>
              </a:solidFill>
            </a:endParaRPr>
          </a:p>
          <a:p>
            <a:pPr marL="342900" indent="-342900">
              <a:buFont typeface="Wingdings" panose="05000000000000000000" pitchFamily="2" charset="2"/>
              <a:buChar char="v"/>
            </a:pPr>
            <a:endParaRPr lang="fr-FR" sz="2000" b="1" dirty="0">
              <a:solidFill>
                <a:schemeClr val="tx1">
                  <a:lumMod val="65000"/>
                  <a:lumOff val="35000"/>
                </a:schemeClr>
              </a:solidFill>
            </a:endParaRPr>
          </a:p>
          <a:p>
            <a:pPr marL="342900" indent="-342900">
              <a:buFont typeface="Wingdings" panose="05000000000000000000" pitchFamily="2" charset="2"/>
              <a:buChar char="v"/>
            </a:pPr>
            <a:endParaRPr lang="fr-FR" sz="2000" b="1" dirty="0" smtClean="0">
              <a:solidFill>
                <a:schemeClr val="tx1">
                  <a:lumMod val="65000"/>
                  <a:lumOff val="35000"/>
                </a:schemeClr>
              </a:solidFill>
            </a:endParaRPr>
          </a:p>
          <a:p>
            <a:pPr marL="342900" indent="-342900">
              <a:buFont typeface="Wingdings" panose="05000000000000000000" pitchFamily="2" charset="2"/>
              <a:buChar char="v"/>
            </a:pPr>
            <a:endParaRPr lang="fr-FR" sz="2000" b="1" dirty="0">
              <a:solidFill>
                <a:schemeClr val="tx1">
                  <a:lumMod val="65000"/>
                  <a:lumOff val="35000"/>
                </a:schemeClr>
              </a:solidFill>
            </a:endParaRPr>
          </a:p>
          <a:p>
            <a:pPr marL="342900" indent="-342900">
              <a:buFont typeface="Wingdings" panose="05000000000000000000" pitchFamily="2" charset="2"/>
              <a:buChar char="v"/>
            </a:pPr>
            <a:endParaRPr lang="fr-FR" sz="2000" b="1" dirty="0" smtClean="0">
              <a:solidFill>
                <a:schemeClr val="tx1">
                  <a:lumMod val="65000"/>
                  <a:lumOff val="35000"/>
                </a:schemeClr>
              </a:solidFill>
            </a:endParaRPr>
          </a:p>
          <a:p>
            <a:pPr marL="342900" indent="-342900">
              <a:buFont typeface="Wingdings" panose="05000000000000000000" pitchFamily="2" charset="2"/>
              <a:buChar char="v"/>
            </a:pPr>
            <a:endParaRPr lang="fr-FR" sz="2000" b="1" dirty="0">
              <a:solidFill>
                <a:schemeClr val="tx1">
                  <a:lumMod val="65000"/>
                  <a:lumOff val="35000"/>
                </a:schemeClr>
              </a:solidFill>
            </a:endParaRPr>
          </a:p>
          <a:p>
            <a:pPr marL="342900" indent="-342900">
              <a:buFont typeface="Wingdings" panose="05000000000000000000" pitchFamily="2" charset="2"/>
              <a:buChar char="v"/>
            </a:pPr>
            <a:endParaRPr lang="fr-FR" sz="2000" b="1" dirty="0" smtClean="0">
              <a:solidFill>
                <a:schemeClr val="tx1">
                  <a:lumMod val="65000"/>
                  <a:lumOff val="35000"/>
                </a:schemeClr>
              </a:solidFill>
            </a:endParaRPr>
          </a:p>
          <a:p>
            <a:pPr marL="342900" indent="-342900">
              <a:buFont typeface="Wingdings" panose="05000000000000000000" pitchFamily="2" charset="2"/>
              <a:buChar char="v"/>
            </a:pPr>
            <a:endParaRPr lang="fr-FR" sz="2000" b="1" dirty="0">
              <a:solidFill>
                <a:schemeClr val="tx1">
                  <a:lumMod val="65000"/>
                  <a:lumOff val="35000"/>
                </a:schemeClr>
              </a:solidFill>
            </a:endParaRPr>
          </a:p>
          <a:p>
            <a:pPr marL="342900" indent="-342900">
              <a:buFont typeface="Wingdings" panose="05000000000000000000" pitchFamily="2" charset="2"/>
              <a:buChar char="v"/>
            </a:pPr>
            <a:endParaRPr lang="fr-FR" sz="2000" b="1" dirty="0" smtClean="0">
              <a:solidFill>
                <a:schemeClr val="tx1">
                  <a:lumMod val="65000"/>
                  <a:lumOff val="35000"/>
                </a:schemeClr>
              </a:solidFill>
            </a:endParaRPr>
          </a:p>
          <a:p>
            <a:pPr marL="342900" indent="-342900">
              <a:buFont typeface="Wingdings" panose="05000000000000000000" pitchFamily="2" charset="2"/>
              <a:buChar char="v"/>
            </a:pPr>
            <a:endParaRPr lang="fr-FR" sz="2000" b="1" dirty="0" smtClean="0">
              <a:solidFill>
                <a:schemeClr val="tx1">
                  <a:lumMod val="65000"/>
                  <a:lumOff val="35000"/>
                </a:schemeClr>
              </a:solidFill>
            </a:endParaRPr>
          </a:p>
          <a:p>
            <a:pPr marL="342900" indent="-342900">
              <a:buFont typeface="Wingdings" panose="05000000000000000000" pitchFamily="2" charset="2"/>
              <a:buChar char="v"/>
            </a:pPr>
            <a:endParaRPr lang="fr-FR" sz="1000" b="1" dirty="0">
              <a:solidFill>
                <a:schemeClr val="tx1">
                  <a:lumMod val="65000"/>
                  <a:lumOff val="35000"/>
                </a:schemeClr>
              </a:solidFill>
            </a:endParaRPr>
          </a:p>
          <a:p>
            <a:pPr marL="342900" indent="-342900" algn="ctr">
              <a:buFont typeface="Wingdings" panose="05000000000000000000" pitchFamily="2" charset="2"/>
              <a:buChar char="v"/>
            </a:pPr>
            <a:r>
              <a:rPr lang="fr-FR" sz="2000" b="1" u="sng" dirty="0">
                <a:solidFill>
                  <a:schemeClr val="tx1">
                    <a:lumMod val="65000"/>
                    <a:lumOff val="35000"/>
                  </a:schemeClr>
                </a:solidFill>
              </a:rPr>
              <a:t>SCÉNARIO FAVORABLE </a:t>
            </a:r>
            <a:r>
              <a:rPr lang="fr-FR" sz="2000" b="1" dirty="0">
                <a:solidFill>
                  <a:schemeClr val="tx1">
                    <a:lumMod val="65000"/>
                    <a:lumOff val="35000"/>
                  </a:schemeClr>
                </a:solidFill>
              </a:rPr>
              <a:t>: </a:t>
            </a:r>
            <a:r>
              <a:rPr lang="fr-FR" dirty="0" smtClean="0">
                <a:solidFill>
                  <a:schemeClr val="tx1">
                    <a:lumMod val="65000"/>
                    <a:lumOff val="35000"/>
                  </a:schemeClr>
                </a:solidFill>
              </a:rPr>
              <a:t>Si l’indice est en hausse par rapport à son niveau initial avec une hausse supérieure à l’exemple ci-dessus, alors l’investisseur bénéficie du capital initial augmenté de cette performance finale, </a:t>
            </a:r>
            <a:r>
              <a:rPr lang="fr-FR" b="1" u="sng" dirty="0" smtClean="0">
                <a:solidFill>
                  <a:schemeClr val="tx1">
                    <a:lumMod val="65000"/>
                    <a:lumOff val="35000"/>
                  </a:schemeClr>
                </a:solidFill>
              </a:rPr>
              <a:t>sans plafonnement</a:t>
            </a:r>
            <a:r>
              <a:rPr lang="fr-FR" b="1" dirty="0" smtClean="0">
                <a:solidFill>
                  <a:schemeClr val="tx1">
                    <a:lumMod val="65000"/>
                    <a:lumOff val="35000"/>
                  </a:schemeClr>
                </a:solidFill>
              </a:rPr>
              <a:t> ! </a:t>
            </a:r>
            <a:endParaRPr lang="fr-FR" b="1" dirty="0">
              <a:solidFill>
                <a:schemeClr val="tx1">
                  <a:lumMod val="65000"/>
                  <a:lumOff val="35000"/>
                </a:schemeClr>
              </a:solidFill>
            </a:endParaRPr>
          </a:p>
          <a:p>
            <a:pPr marL="342900" indent="-342900">
              <a:buFont typeface="Wingdings" panose="05000000000000000000" pitchFamily="2" charset="2"/>
              <a:buChar char="v"/>
            </a:pPr>
            <a:endParaRPr lang="fr-FR" sz="2000" b="1" dirty="0" smtClean="0">
              <a:solidFill>
                <a:schemeClr val="tx1">
                  <a:lumMod val="65000"/>
                  <a:lumOff val="35000"/>
                </a:schemeClr>
              </a:solidFill>
            </a:endParaRPr>
          </a:p>
          <a:p>
            <a:pPr marL="342900" indent="-342900">
              <a:buFont typeface="Wingdings" panose="05000000000000000000" pitchFamily="2" charset="2"/>
              <a:buChar char="v"/>
            </a:pPr>
            <a:endParaRPr lang="fr-FR" sz="2000" b="1" dirty="0">
              <a:solidFill>
                <a:schemeClr val="tx1">
                  <a:lumMod val="65000"/>
                  <a:lumOff val="35000"/>
                </a:schemeClr>
              </a:solidFill>
            </a:endParaRPr>
          </a:p>
          <a:p>
            <a:pPr marL="342900" indent="-342900">
              <a:buFont typeface="Wingdings" panose="05000000000000000000" pitchFamily="2" charset="2"/>
              <a:buChar char="v"/>
            </a:pPr>
            <a:endParaRPr lang="fr-FR" sz="2000" b="1" dirty="0" smtClean="0">
              <a:solidFill>
                <a:schemeClr val="tx1">
                  <a:lumMod val="65000"/>
                  <a:lumOff val="35000"/>
                </a:schemeClr>
              </a:solidFill>
            </a:endParaRPr>
          </a:p>
          <a:p>
            <a:pPr marL="342900" indent="-342900">
              <a:buFont typeface="Wingdings" panose="05000000000000000000" pitchFamily="2" charset="2"/>
              <a:buChar char="v"/>
            </a:pPr>
            <a:endParaRPr lang="fr-FR" sz="2000" b="1" dirty="0">
              <a:solidFill>
                <a:schemeClr val="tx1">
                  <a:lumMod val="65000"/>
                  <a:lumOff val="35000"/>
                </a:schemeClr>
              </a:solidFill>
            </a:endParaRPr>
          </a:p>
          <a:p>
            <a:pPr marL="342900" indent="-342900">
              <a:buFont typeface="Wingdings" panose="05000000000000000000" pitchFamily="2" charset="2"/>
              <a:buChar char="v"/>
            </a:pPr>
            <a:endParaRPr lang="fr-FR" sz="2000" b="1" dirty="0" smtClean="0">
              <a:solidFill>
                <a:schemeClr val="tx1">
                  <a:lumMod val="65000"/>
                  <a:lumOff val="35000"/>
                </a:schemeClr>
              </a:solidFill>
            </a:endParaRPr>
          </a:p>
          <a:p>
            <a:pPr marL="342900" indent="-342900">
              <a:buFont typeface="Wingdings" panose="05000000000000000000" pitchFamily="2" charset="2"/>
              <a:buChar char="v"/>
            </a:pPr>
            <a:endParaRPr lang="fr-FR" sz="2000" b="1" dirty="0">
              <a:solidFill>
                <a:schemeClr val="tx1">
                  <a:lumMod val="65000"/>
                  <a:lumOff val="35000"/>
                </a:schemeClr>
              </a:solidFill>
            </a:endParaRPr>
          </a:p>
          <a:p>
            <a:pPr marL="342900" indent="-342900">
              <a:buFont typeface="Wingdings" panose="05000000000000000000" pitchFamily="2" charset="2"/>
              <a:buChar char="v"/>
            </a:pPr>
            <a:endParaRPr lang="fr-FR" sz="2000" b="1" dirty="0" smtClean="0">
              <a:solidFill>
                <a:schemeClr val="tx1">
                  <a:lumMod val="65000"/>
                  <a:lumOff val="35000"/>
                </a:schemeClr>
              </a:solidFill>
            </a:endParaRPr>
          </a:p>
          <a:p>
            <a:pPr marL="342900" indent="-342900">
              <a:buFont typeface="Wingdings" panose="05000000000000000000" pitchFamily="2" charset="2"/>
              <a:buChar char="v"/>
            </a:pPr>
            <a:endParaRPr lang="fr-FR" sz="2000" b="1" dirty="0">
              <a:solidFill>
                <a:schemeClr val="tx1">
                  <a:lumMod val="65000"/>
                  <a:lumOff val="35000"/>
                </a:schemeClr>
              </a:solidFill>
            </a:endParaRP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916" y="2259006"/>
            <a:ext cx="4696884" cy="2695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2317738"/>
            <a:ext cx="4072468" cy="2324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Espace réservé de la date 3"/>
          <p:cNvSpPr txBox="1">
            <a:spLocks noGrp="1"/>
          </p:cNvSpPr>
          <p:nvPr/>
        </p:nvSpPr>
        <p:spPr bwMode="auto">
          <a:xfrm>
            <a:off x="1186536"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400" dirty="0" smtClean="0">
                <a:solidFill>
                  <a:prstClr val="white">
                    <a:lumMod val="50000"/>
                  </a:prstClr>
                </a:solidFill>
                <a:latin typeface="Arial Narrow" panose="020B0606020202030204" pitchFamily="34" charset="0"/>
              </a:rPr>
              <a:t>HDJ 4 janvier 2018</a:t>
            </a:r>
          </a:p>
        </p:txBody>
      </p:sp>
    </p:spTree>
    <p:extLst>
      <p:ext uri="{BB962C8B-B14F-4D97-AF65-F5344CB8AC3E}">
        <p14:creationId xmlns:p14="http://schemas.microsoft.com/office/powerpoint/2010/main" val="41906135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Espace réservé du texte 1"/>
          <p:cNvSpPr>
            <a:spLocks noGrp="1"/>
          </p:cNvSpPr>
          <p:nvPr>
            <p:ph type="body" sz="quarter" idx="16"/>
          </p:nvPr>
        </p:nvSpPr>
        <p:spPr>
          <a:xfrm>
            <a:off x="684735" y="357375"/>
            <a:ext cx="8404761" cy="709425"/>
          </a:xfrm>
        </p:spPr>
        <p:txBody>
          <a:bodyPr/>
          <a:lstStyle/>
          <a:p>
            <a:r>
              <a:rPr lang="fr-FR" sz="3000" dirty="0"/>
              <a:t>ÉLIGIBILITÉ ET SOUSCRIPTIONS</a:t>
            </a:r>
          </a:p>
        </p:txBody>
      </p:sp>
      <p:sp>
        <p:nvSpPr>
          <p:cNvPr id="2" name="ZoneTexte 1"/>
          <p:cNvSpPr txBox="1"/>
          <p:nvPr/>
        </p:nvSpPr>
        <p:spPr>
          <a:xfrm>
            <a:off x="524933" y="1219173"/>
            <a:ext cx="8390467" cy="5370701"/>
          </a:xfrm>
          <a:prstGeom prst="rect">
            <a:avLst/>
          </a:prstGeom>
          <a:noFill/>
        </p:spPr>
        <p:txBody>
          <a:bodyPr wrap="square" rtlCol="0">
            <a:spAutoFit/>
          </a:bodyPr>
          <a:lstStyle/>
          <a:p>
            <a:pPr algn="just"/>
            <a:r>
              <a:rPr lang="fr-FR" sz="2000" b="1" dirty="0" smtClean="0">
                <a:solidFill>
                  <a:schemeClr val="tx1">
                    <a:lumMod val="65000"/>
                    <a:lumOff val="35000"/>
                  </a:schemeClr>
                </a:solidFill>
              </a:rPr>
              <a:t>▶ </a:t>
            </a:r>
            <a:r>
              <a:rPr lang="fr-FR" sz="2800" b="1" dirty="0" smtClean="0">
                <a:solidFill>
                  <a:schemeClr val="tx1">
                    <a:lumMod val="65000"/>
                    <a:lumOff val="35000"/>
                  </a:schemeClr>
                </a:solidFill>
              </a:rPr>
              <a:t>Compte-titres</a:t>
            </a:r>
            <a:r>
              <a:rPr lang="fr-FR" sz="2000" b="1" dirty="0" smtClean="0">
                <a:solidFill>
                  <a:schemeClr val="tx1">
                    <a:lumMod val="65000"/>
                    <a:lumOff val="35000"/>
                  </a:schemeClr>
                </a:solidFill>
              </a:rPr>
              <a:t> </a:t>
            </a:r>
            <a:r>
              <a:rPr lang="fr-FR" sz="2000" b="1" dirty="0">
                <a:solidFill>
                  <a:schemeClr val="tx1">
                    <a:lumMod val="65000"/>
                    <a:lumOff val="35000"/>
                  </a:schemeClr>
                </a:solidFill>
              </a:rPr>
              <a:t>: </a:t>
            </a:r>
            <a:r>
              <a:rPr lang="fr-FR" sz="2000" dirty="0" smtClean="0">
                <a:solidFill>
                  <a:schemeClr val="tx1">
                    <a:lumMod val="65000"/>
                    <a:lumOff val="35000"/>
                  </a:schemeClr>
                </a:solidFill>
              </a:rPr>
              <a:t>CTO - Souscriptions </a:t>
            </a:r>
            <a:r>
              <a:rPr lang="fr-FR" sz="2000" dirty="0">
                <a:solidFill>
                  <a:schemeClr val="tx1">
                    <a:lumMod val="65000"/>
                    <a:lumOff val="35000"/>
                  </a:schemeClr>
                </a:solidFill>
              </a:rPr>
              <a:t>du 9 janvier au 29 mars </a:t>
            </a:r>
            <a:r>
              <a:rPr lang="fr-FR" sz="2000" dirty="0" smtClean="0">
                <a:solidFill>
                  <a:schemeClr val="tx1">
                    <a:lumMod val="65000"/>
                    <a:lumOff val="35000"/>
                  </a:schemeClr>
                </a:solidFill>
              </a:rPr>
              <a:t>2018</a:t>
            </a:r>
          </a:p>
          <a:p>
            <a:pPr algn="just"/>
            <a:endParaRPr lang="fr-FR" sz="2000" dirty="0">
              <a:solidFill>
                <a:schemeClr val="tx1">
                  <a:lumMod val="65000"/>
                  <a:lumOff val="35000"/>
                </a:schemeClr>
              </a:solidFill>
            </a:endParaRPr>
          </a:p>
          <a:p>
            <a:pPr algn="just"/>
            <a:r>
              <a:rPr lang="fr-FR" sz="2000" b="1" dirty="0" smtClean="0">
                <a:solidFill>
                  <a:schemeClr val="tx1">
                    <a:lumMod val="65000"/>
                    <a:lumOff val="35000"/>
                  </a:schemeClr>
                </a:solidFill>
              </a:rPr>
              <a:t>▶ </a:t>
            </a:r>
            <a:r>
              <a:rPr lang="fr-FR" sz="2800" b="1" dirty="0" smtClean="0">
                <a:solidFill>
                  <a:schemeClr val="tx1">
                    <a:lumMod val="65000"/>
                    <a:lumOff val="35000"/>
                  </a:schemeClr>
                </a:solidFill>
              </a:rPr>
              <a:t>Assurance-Vie </a:t>
            </a:r>
            <a:r>
              <a:rPr lang="fr-FR" sz="2000" b="1" dirty="0" smtClean="0">
                <a:solidFill>
                  <a:schemeClr val="tx1">
                    <a:lumMod val="65000"/>
                    <a:lumOff val="35000"/>
                  </a:schemeClr>
                </a:solidFill>
              </a:rPr>
              <a:t>: </a:t>
            </a:r>
            <a:r>
              <a:rPr lang="fr-FR" sz="2000" dirty="0">
                <a:solidFill>
                  <a:schemeClr val="tx1">
                    <a:lumMod val="65000"/>
                    <a:lumOff val="35000"/>
                  </a:schemeClr>
                </a:solidFill>
              </a:rPr>
              <a:t>Souscriptions du 9 janvier au 29 mars 2018</a:t>
            </a:r>
          </a:p>
          <a:p>
            <a:pPr marL="800100" lvl="1" indent="-342900" algn="just">
              <a:buFont typeface="Wingdings" panose="05000000000000000000" pitchFamily="2" charset="2"/>
              <a:buChar char="ü"/>
            </a:pPr>
            <a:r>
              <a:rPr lang="fr-FR" sz="2000" b="1" dirty="0" smtClean="0">
                <a:solidFill>
                  <a:schemeClr val="tx1">
                    <a:lumMod val="65000"/>
                    <a:lumOff val="35000"/>
                  </a:schemeClr>
                </a:solidFill>
              </a:rPr>
              <a:t>CNP </a:t>
            </a:r>
            <a:r>
              <a:rPr lang="fr-FR" sz="2000" b="1" dirty="0">
                <a:solidFill>
                  <a:schemeClr val="tx1">
                    <a:lumMod val="65000"/>
                    <a:lumOff val="35000"/>
                  </a:schemeClr>
                </a:solidFill>
              </a:rPr>
              <a:t>: </a:t>
            </a:r>
            <a:r>
              <a:rPr lang="fr-FR" sz="2000" dirty="0">
                <a:solidFill>
                  <a:schemeClr val="tx1">
                    <a:lumMod val="65000"/>
                    <a:lumOff val="35000"/>
                  </a:schemeClr>
                </a:solidFill>
              </a:rPr>
              <a:t>Sur les contrats Nuances 3D, Nuances Grenadine, Nuances Plus, Nuances Privilège et Nuances </a:t>
            </a:r>
            <a:r>
              <a:rPr lang="fr-FR" sz="2000" dirty="0" smtClean="0">
                <a:solidFill>
                  <a:schemeClr val="tx1">
                    <a:lumMod val="65000"/>
                    <a:lumOff val="35000"/>
                  </a:schemeClr>
                </a:solidFill>
              </a:rPr>
              <a:t>Capi</a:t>
            </a:r>
          </a:p>
          <a:p>
            <a:pPr marL="800100" lvl="1" indent="-342900" algn="just">
              <a:buFont typeface="Wingdings" panose="05000000000000000000" pitchFamily="2" charset="2"/>
              <a:buChar char="ü"/>
            </a:pPr>
            <a:r>
              <a:rPr lang="fr-FR" sz="2000" b="1" dirty="0" smtClean="0">
                <a:solidFill>
                  <a:schemeClr val="tx1">
                    <a:lumMod val="65000"/>
                    <a:lumOff val="35000"/>
                  </a:schemeClr>
                </a:solidFill>
              </a:rPr>
              <a:t>BPCE </a:t>
            </a:r>
            <a:r>
              <a:rPr lang="fr-FR" sz="2000" b="1" dirty="0">
                <a:solidFill>
                  <a:schemeClr val="tx1">
                    <a:lumMod val="65000"/>
                    <a:lumOff val="35000"/>
                  </a:schemeClr>
                </a:solidFill>
              </a:rPr>
              <a:t>Vie : </a:t>
            </a:r>
            <a:r>
              <a:rPr lang="fr-FR" sz="2000" dirty="0">
                <a:solidFill>
                  <a:schemeClr val="tx1">
                    <a:lumMod val="65000"/>
                    <a:lumOff val="35000"/>
                  </a:schemeClr>
                </a:solidFill>
              </a:rPr>
              <a:t>S</a:t>
            </a:r>
            <a:r>
              <a:rPr lang="fr-FR" sz="2000" dirty="0" smtClean="0">
                <a:solidFill>
                  <a:schemeClr val="tx1">
                    <a:lumMod val="65000"/>
                    <a:lumOff val="35000"/>
                  </a:schemeClr>
                </a:solidFill>
              </a:rPr>
              <a:t>ur </a:t>
            </a:r>
            <a:r>
              <a:rPr lang="fr-FR" sz="2000" dirty="0">
                <a:solidFill>
                  <a:schemeClr val="tx1">
                    <a:lumMod val="65000"/>
                    <a:lumOff val="35000"/>
                  </a:schemeClr>
                </a:solidFill>
              </a:rPr>
              <a:t>les contrats Millevie Essentielle, Millevie Infinie, Millevie Initiale, Millevie Premium et Millevie </a:t>
            </a:r>
            <a:r>
              <a:rPr lang="fr-FR" sz="2000" dirty="0" smtClean="0">
                <a:solidFill>
                  <a:schemeClr val="tx1">
                    <a:lumMod val="65000"/>
                    <a:lumOff val="35000"/>
                  </a:schemeClr>
                </a:solidFill>
              </a:rPr>
              <a:t>Capi</a:t>
            </a:r>
          </a:p>
          <a:p>
            <a:pPr lvl="1"/>
            <a:endParaRPr lang="fr-FR" sz="1200" dirty="0">
              <a:solidFill>
                <a:schemeClr val="tx1">
                  <a:lumMod val="65000"/>
                  <a:lumOff val="35000"/>
                </a:schemeClr>
              </a:solidFill>
            </a:endParaRPr>
          </a:p>
          <a:p>
            <a:pPr algn="just"/>
            <a:r>
              <a:rPr lang="fr-FR" sz="2000" b="1" dirty="0">
                <a:solidFill>
                  <a:srgbClr val="C00000"/>
                </a:solidFill>
              </a:rPr>
              <a:t>Hélios</a:t>
            </a:r>
            <a:r>
              <a:rPr lang="fr-FR" sz="1500" b="1" dirty="0">
                <a:solidFill>
                  <a:srgbClr val="C00000"/>
                </a:solidFill>
              </a:rPr>
              <a:t> Avril 2028  </a:t>
            </a:r>
            <a:r>
              <a:rPr lang="fr-FR" sz="1500" dirty="0">
                <a:solidFill>
                  <a:schemeClr val="tx1">
                    <a:lumMod val="65000"/>
                    <a:lumOff val="35000"/>
                  </a:schemeClr>
                </a:solidFill>
              </a:rPr>
              <a:t>s’adresse à des clients dont le profil d’investisseur est </a:t>
            </a:r>
            <a:r>
              <a:rPr lang="fr-FR" sz="1500" b="1" dirty="0">
                <a:solidFill>
                  <a:schemeClr val="tx1">
                    <a:lumMod val="65000"/>
                    <a:lumOff val="35000"/>
                  </a:schemeClr>
                </a:solidFill>
              </a:rPr>
              <a:t>à partir de C1 (débutant)</a:t>
            </a:r>
            <a:r>
              <a:rPr lang="fr-FR" sz="1500" dirty="0">
                <a:solidFill>
                  <a:schemeClr val="tx1">
                    <a:lumMod val="65000"/>
                    <a:lumOff val="35000"/>
                  </a:schemeClr>
                </a:solidFill>
              </a:rPr>
              <a:t>, qui n’ont pas besoin de leurs liquidités avant la maturité de 10 ans et qui recherchent : </a:t>
            </a:r>
          </a:p>
          <a:p>
            <a:pPr algn="just"/>
            <a:r>
              <a:rPr lang="fr-FR" sz="1500" dirty="0">
                <a:solidFill>
                  <a:schemeClr val="tx1">
                    <a:lumMod val="65000"/>
                    <a:lumOff val="35000"/>
                  </a:schemeClr>
                </a:solidFill>
              </a:rPr>
              <a:t>- une diversification de leurs actifs (cf. allocations-types selon les profils dans DEFI)</a:t>
            </a:r>
          </a:p>
          <a:p>
            <a:pPr algn="just"/>
            <a:r>
              <a:rPr lang="fr-FR" sz="1500" dirty="0">
                <a:solidFill>
                  <a:schemeClr val="tx1">
                    <a:lumMod val="65000"/>
                    <a:lumOff val="35000"/>
                  </a:schemeClr>
                </a:solidFill>
              </a:rPr>
              <a:t>- une valorisation sur le long terme de leur épargne, avec la possibilité de bénéficier de la performance finale de l’indice Euro iSTOXX® 70 EWD </a:t>
            </a:r>
            <a:r>
              <a:rPr lang="fr-FR" sz="1500" b="1" dirty="0">
                <a:solidFill>
                  <a:schemeClr val="tx1">
                    <a:lumMod val="65000"/>
                    <a:lumOff val="35000"/>
                  </a:schemeClr>
                </a:solidFill>
              </a:rPr>
              <a:t>en contrepartie d’un risque de perte en capital de 10% </a:t>
            </a:r>
            <a:r>
              <a:rPr lang="fr-FR" sz="1500" b="1" dirty="0" smtClean="0">
                <a:solidFill>
                  <a:schemeClr val="tx1">
                    <a:lumMod val="65000"/>
                    <a:lumOff val="35000"/>
                  </a:schemeClr>
                </a:solidFill>
              </a:rPr>
              <a:t>maximum</a:t>
            </a:r>
            <a:r>
              <a:rPr lang="fr-FR" sz="1500" dirty="0" smtClean="0">
                <a:solidFill>
                  <a:schemeClr val="tx1">
                    <a:lumMod val="65000"/>
                    <a:lumOff val="35000"/>
                  </a:schemeClr>
                </a:solidFill>
              </a:rPr>
              <a:t>.</a:t>
            </a:r>
            <a:endParaRPr lang="fr-FR" sz="1500" dirty="0">
              <a:solidFill>
                <a:schemeClr val="tx1">
                  <a:lumMod val="65000"/>
                  <a:lumOff val="35000"/>
                </a:schemeClr>
              </a:solidFill>
            </a:endParaRPr>
          </a:p>
          <a:p>
            <a:pPr algn="just"/>
            <a:r>
              <a:rPr lang="fr-FR" sz="1500" dirty="0">
                <a:solidFill>
                  <a:schemeClr val="tx1">
                    <a:lumMod val="65000"/>
                    <a:lumOff val="35000"/>
                  </a:schemeClr>
                </a:solidFill>
              </a:rPr>
              <a:t>Il convient de s’assurer auprès des clients que les souscriptions à Hélios Avril 2028 sont en adéquation avec leurs besoins, leurs objectifs, </a:t>
            </a:r>
            <a:r>
              <a:rPr lang="fr-FR" sz="1500" dirty="0">
                <a:solidFill>
                  <a:schemeClr val="tx1">
                    <a:lumMod val="65000"/>
                    <a:lumOff val="35000"/>
                  </a:schemeClr>
                </a:solidFill>
              </a:rPr>
              <a:t>leur horizon de </a:t>
            </a:r>
            <a:r>
              <a:rPr lang="fr-FR" sz="1500" dirty="0" smtClean="0">
                <a:solidFill>
                  <a:schemeClr val="tx1">
                    <a:lumMod val="65000"/>
                    <a:lumOff val="35000"/>
                  </a:schemeClr>
                </a:solidFill>
              </a:rPr>
              <a:t>placement et leur </a:t>
            </a:r>
            <a:r>
              <a:rPr lang="fr-FR" sz="1500" dirty="0">
                <a:solidFill>
                  <a:schemeClr val="tx1">
                    <a:lumMod val="65000"/>
                    <a:lumOff val="35000"/>
                  </a:schemeClr>
                </a:solidFill>
              </a:rPr>
              <a:t>appétence aux risques </a:t>
            </a:r>
            <a:r>
              <a:rPr lang="fr-FR" sz="1500" dirty="0" smtClean="0">
                <a:solidFill>
                  <a:schemeClr val="tx1">
                    <a:lumMod val="65000"/>
                    <a:lumOff val="35000"/>
                  </a:schemeClr>
                </a:solidFill>
              </a:rPr>
              <a:t>(</a:t>
            </a:r>
            <a:r>
              <a:rPr lang="fr-FR" sz="1500" b="1" dirty="0" smtClean="0">
                <a:solidFill>
                  <a:schemeClr val="tx1">
                    <a:lumMod val="65000"/>
                    <a:lumOff val="35000"/>
                  </a:schemeClr>
                </a:solidFill>
              </a:rPr>
              <a:t>échelle </a:t>
            </a:r>
            <a:r>
              <a:rPr lang="fr-FR" sz="1500" b="1" dirty="0">
                <a:solidFill>
                  <a:schemeClr val="tx1">
                    <a:lumMod val="65000"/>
                    <a:lumOff val="35000"/>
                  </a:schemeClr>
                </a:solidFill>
              </a:rPr>
              <a:t>de </a:t>
            </a:r>
            <a:r>
              <a:rPr lang="fr-FR" sz="1500" b="1" dirty="0" smtClean="0">
                <a:solidFill>
                  <a:schemeClr val="tx1">
                    <a:lumMod val="65000"/>
                    <a:lumOff val="35000"/>
                  </a:schemeClr>
                </a:solidFill>
              </a:rPr>
              <a:t>risque SRI* : 2 sur 7 correspondant à un niveau de risque client R1</a:t>
            </a:r>
            <a:r>
              <a:rPr lang="fr-FR" sz="1500" dirty="0" smtClean="0">
                <a:solidFill>
                  <a:schemeClr val="tx1">
                    <a:lumMod val="65000"/>
                    <a:lumOff val="35000"/>
                  </a:schemeClr>
                </a:solidFill>
              </a:rPr>
              <a:t>)</a:t>
            </a:r>
            <a:r>
              <a:rPr lang="fr-FR" sz="1500" dirty="0" smtClean="0">
                <a:solidFill>
                  <a:schemeClr val="tx1">
                    <a:lumMod val="65000"/>
                    <a:lumOff val="35000"/>
                  </a:schemeClr>
                </a:solidFill>
              </a:rPr>
              <a:t>.</a:t>
            </a:r>
          </a:p>
          <a:p>
            <a:pPr algn="just"/>
            <a:r>
              <a:rPr lang="fr-FR" sz="1500" b="1" dirty="0">
                <a:solidFill>
                  <a:schemeClr val="tx1">
                    <a:lumMod val="65000"/>
                    <a:lumOff val="35000"/>
                  </a:schemeClr>
                </a:solidFill>
              </a:rPr>
              <a:t>*</a:t>
            </a:r>
            <a:r>
              <a:rPr lang="fr-FR" sz="1100" dirty="0" smtClean="0">
                <a:solidFill>
                  <a:schemeClr val="tx1">
                    <a:lumMod val="65000"/>
                    <a:lumOff val="35000"/>
                  </a:schemeClr>
                </a:solidFill>
              </a:rPr>
              <a:t>Indicateur Synthétique </a:t>
            </a:r>
            <a:r>
              <a:rPr lang="fr-FR" sz="1100" dirty="0">
                <a:solidFill>
                  <a:schemeClr val="tx1">
                    <a:lumMod val="65000"/>
                    <a:lumOff val="35000"/>
                  </a:schemeClr>
                </a:solidFill>
              </a:rPr>
              <a:t>de Risque : L’indicateur synthétique de risque permet de comparer le niveau de risque de ce produit par rapport à d’autres produits. Il montre à quel point il est probable que ce produit subisse des pertes du fait des mouvements sur les marchés</a:t>
            </a:r>
            <a:endParaRPr lang="fr-FR" sz="1100" dirty="0" smtClean="0">
              <a:solidFill>
                <a:schemeClr val="tx1">
                  <a:lumMod val="65000"/>
                  <a:lumOff val="35000"/>
                </a:schemeClr>
              </a:solidFill>
            </a:endParaRPr>
          </a:p>
          <a:p>
            <a:pPr algn="just"/>
            <a:endParaRPr lang="fr-FR" sz="2000" dirty="0">
              <a:solidFill>
                <a:schemeClr val="tx1">
                  <a:lumMod val="65000"/>
                  <a:lumOff val="35000"/>
                </a:schemeClr>
              </a:solidFill>
            </a:endParaRPr>
          </a:p>
        </p:txBody>
      </p:sp>
      <p:sp>
        <p:nvSpPr>
          <p:cNvPr id="4" name="Espace réservé de la date 3"/>
          <p:cNvSpPr txBox="1">
            <a:spLocks noGrp="1"/>
          </p:cNvSpPr>
          <p:nvPr/>
        </p:nvSpPr>
        <p:spPr bwMode="auto">
          <a:xfrm>
            <a:off x="1186536"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400" dirty="0" smtClean="0">
                <a:solidFill>
                  <a:prstClr val="white">
                    <a:lumMod val="50000"/>
                  </a:prstClr>
                </a:solidFill>
                <a:latin typeface="Arial Narrow" panose="020B0606020202030204" pitchFamily="34" charset="0"/>
              </a:rPr>
              <a:t>HDJ 4 janvier 2018</a:t>
            </a:r>
          </a:p>
        </p:txBody>
      </p:sp>
    </p:spTree>
    <p:extLst>
      <p:ext uri="{BB962C8B-B14F-4D97-AF65-F5344CB8AC3E}">
        <p14:creationId xmlns:p14="http://schemas.microsoft.com/office/powerpoint/2010/main" val="1535965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Espace réservé du texte 1"/>
          <p:cNvSpPr>
            <a:spLocks noGrp="1"/>
          </p:cNvSpPr>
          <p:nvPr>
            <p:ph type="body" sz="quarter" idx="16"/>
          </p:nvPr>
        </p:nvSpPr>
        <p:spPr>
          <a:xfrm>
            <a:off x="684735" y="357375"/>
            <a:ext cx="8404761" cy="709425"/>
          </a:xfrm>
        </p:spPr>
        <p:txBody>
          <a:bodyPr/>
          <a:lstStyle/>
          <a:p>
            <a:r>
              <a:rPr lang="fr-FR" sz="3000" dirty="0" smtClean="0"/>
              <a:t>MODALITES </a:t>
            </a:r>
            <a:r>
              <a:rPr lang="fr-FR" sz="3000" dirty="0"/>
              <a:t>DE COMMERCIALISATION</a:t>
            </a:r>
          </a:p>
        </p:txBody>
      </p:sp>
      <p:sp>
        <p:nvSpPr>
          <p:cNvPr id="2" name="ZoneTexte 1"/>
          <p:cNvSpPr txBox="1"/>
          <p:nvPr/>
        </p:nvSpPr>
        <p:spPr>
          <a:xfrm>
            <a:off x="304801" y="1799877"/>
            <a:ext cx="8703732" cy="4247317"/>
          </a:xfrm>
          <a:prstGeom prst="rect">
            <a:avLst/>
          </a:prstGeom>
          <a:noFill/>
        </p:spPr>
        <p:txBody>
          <a:bodyPr wrap="square" rtlCol="0">
            <a:spAutoFit/>
          </a:bodyPr>
          <a:lstStyle/>
          <a:p>
            <a:pPr algn="just"/>
            <a:r>
              <a:rPr lang="fr-FR" dirty="0">
                <a:solidFill>
                  <a:schemeClr val="tx1">
                    <a:lumMod val="65000"/>
                    <a:lumOff val="35000"/>
                  </a:schemeClr>
                </a:solidFill>
              </a:rPr>
              <a:t>Préalablement à toute souscription, la Connaissance Client Unique (CCU) via la réalisation du Questionnaire Compétence Financière (QCF) sous Mysys doit être mise à jour lorsqu’elle a plus de 24 mois et également lorsque le profil investisseur du client a changé. </a:t>
            </a:r>
          </a:p>
          <a:p>
            <a:pPr algn="just"/>
            <a:endParaRPr lang="fr-FR" b="1" dirty="0" smtClean="0">
              <a:solidFill>
                <a:schemeClr val="tx1">
                  <a:lumMod val="65000"/>
                  <a:lumOff val="35000"/>
                </a:schemeClr>
              </a:solidFill>
            </a:endParaRPr>
          </a:p>
          <a:p>
            <a:pPr algn="just"/>
            <a:r>
              <a:rPr lang="fr-FR" b="1" dirty="0" smtClean="0">
                <a:solidFill>
                  <a:schemeClr val="tx1">
                    <a:lumMod val="65000"/>
                    <a:lumOff val="35000"/>
                  </a:schemeClr>
                </a:solidFill>
              </a:rPr>
              <a:t>Dans </a:t>
            </a:r>
            <a:r>
              <a:rPr lang="fr-FR" b="1" dirty="0">
                <a:solidFill>
                  <a:schemeClr val="tx1">
                    <a:lumMod val="65000"/>
                    <a:lumOff val="35000"/>
                  </a:schemeClr>
                </a:solidFill>
              </a:rPr>
              <a:t>tous les cas</a:t>
            </a:r>
            <a:r>
              <a:rPr lang="fr-FR" dirty="0">
                <a:solidFill>
                  <a:schemeClr val="tx1">
                    <a:lumMod val="65000"/>
                    <a:lumOff val="35000"/>
                  </a:schemeClr>
                </a:solidFill>
              </a:rPr>
              <a:t>, l’ordre devra être saisi sous la mention « </a:t>
            </a:r>
            <a:r>
              <a:rPr lang="fr-FR" b="1" dirty="0">
                <a:solidFill>
                  <a:schemeClr val="tx1">
                    <a:lumMod val="65000"/>
                    <a:lumOff val="35000"/>
                  </a:schemeClr>
                </a:solidFill>
              </a:rPr>
              <a:t>ordre conseillé </a:t>
            </a:r>
            <a:r>
              <a:rPr lang="fr-FR" dirty="0">
                <a:solidFill>
                  <a:schemeClr val="tx1">
                    <a:lumMod val="65000"/>
                    <a:lumOff val="35000"/>
                  </a:schemeClr>
                </a:solidFill>
              </a:rPr>
              <a:t>», et réalisé via un devoir de conseil (Coclico</a:t>
            </a:r>
            <a:r>
              <a:rPr lang="fr-FR" dirty="0" smtClean="0">
                <a:solidFill>
                  <a:schemeClr val="tx1">
                    <a:lumMod val="65000"/>
                    <a:lumOff val="35000"/>
                  </a:schemeClr>
                </a:solidFill>
              </a:rPr>
              <a:t>).</a:t>
            </a:r>
          </a:p>
          <a:p>
            <a:pPr algn="just"/>
            <a:endParaRPr lang="fr-FR" dirty="0" smtClean="0">
              <a:solidFill>
                <a:schemeClr val="tx1">
                  <a:lumMod val="65000"/>
                  <a:lumOff val="35000"/>
                </a:schemeClr>
              </a:solidFill>
            </a:endParaRPr>
          </a:p>
          <a:p>
            <a:pPr algn="just"/>
            <a:endParaRPr lang="fr-FR" dirty="0">
              <a:solidFill>
                <a:schemeClr val="tx1">
                  <a:lumMod val="65000"/>
                  <a:lumOff val="35000"/>
                </a:schemeClr>
              </a:solidFill>
            </a:endParaRPr>
          </a:p>
          <a:p>
            <a:pPr algn="just"/>
            <a:endParaRPr lang="fr-FR" dirty="0">
              <a:solidFill>
                <a:schemeClr val="tx1">
                  <a:lumMod val="65000"/>
                  <a:lumOff val="35000"/>
                </a:schemeClr>
              </a:solidFill>
            </a:endParaRPr>
          </a:p>
          <a:p>
            <a:pPr algn="just"/>
            <a:r>
              <a:rPr lang="fr-FR" b="1" dirty="0">
                <a:solidFill>
                  <a:schemeClr val="tx1">
                    <a:lumMod val="65000"/>
                    <a:lumOff val="35000"/>
                  </a:schemeClr>
                </a:solidFill>
              </a:rPr>
              <a:t>S</a:t>
            </a:r>
            <a:r>
              <a:rPr lang="fr-FR" b="1" dirty="0" smtClean="0">
                <a:solidFill>
                  <a:schemeClr val="tx1">
                    <a:lumMod val="65000"/>
                    <a:lumOff val="35000"/>
                  </a:schemeClr>
                </a:solidFill>
              </a:rPr>
              <a:t>ouscriptions </a:t>
            </a:r>
            <a:r>
              <a:rPr lang="fr-FR" b="1" dirty="0">
                <a:solidFill>
                  <a:schemeClr val="tx1">
                    <a:lumMod val="65000"/>
                    <a:lumOff val="35000"/>
                  </a:schemeClr>
                </a:solidFill>
              </a:rPr>
              <a:t>Assurance Vie pour des clients âgés de 85 ans et plus </a:t>
            </a:r>
            <a:r>
              <a:rPr lang="fr-FR" b="1" dirty="0" smtClean="0">
                <a:solidFill>
                  <a:schemeClr val="tx1">
                    <a:lumMod val="65000"/>
                    <a:lumOff val="35000"/>
                  </a:schemeClr>
                </a:solidFill>
              </a:rPr>
              <a:t>:</a:t>
            </a:r>
          </a:p>
          <a:p>
            <a:pPr algn="just"/>
            <a:r>
              <a:rPr lang="fr-FR" dirty="0" smtClean="0">
                <a:solidFill>
                  <a:schemeClr val="tx1">
                    <a:lumMod val="65000"/>
                    <a:lumOff val="35000"/>
                  </a:schemeClr>
                </a:solidFill>
              </a:rPr>
              <a:t>Accord </a:t>
            </a:r>
            <a:r>
              <a:rPr lang="fr-FR" dirty="0">
                <a:solidFill>
                  <a:schemeClr val="tx1">
                    <a:lumMod val="65000"/>
                    <a:lumOff val="35000"/>
                  </a:schemeClr>
                </a:solidFill>
              </a:rPr>
              <a:t>formalisé </a:t>
            </a:r>
            <a:r>
              <a:rPr lang="fr-FR" dirty="0" smtClean="0">
                <a:solidFill>
                  <a:schemeClr val="tx1">
                    <a:lumMod val="65000"/>
                    <a:lumOff val="35000"/>
                  </a:schemeClr>
                </a:solidFill>
              </a:rPr>
              <a:t>par retour de mail du </a:t>
            </a:r>
            <a:r>
              <a:rPr lang="fr-FR" dirty="0">
                <a:solidFill>
                  <a:schemeClr val="tx1">
                    <a:lumMod val="65000"/>
                    <a:lumOff val="35000"/>
                  </a:schemeClr>
                </a:solidFill>
              </a:rPr>
              <a:t>Directeur de Groupe ou Directeur de la Banque </a:t>
            </a:r>
            <a:r>
              <a:rPr lang="fr-FR" dirty="0" smtClean="0">
                <a:solidFill>
                  <a:schemeClr val="tx1">
                    <a:lumMod val="65000"/>
                    <a:lumOff val="35000"/>
                  </a:schemeClr>
                </a:solidFill>
              </a:rPr>
              <a:t>Privée, numérisé </a:t>
            </a:r>
            <a:r>
              <a:rPr lang="fr-FR" dirty="0">
                <a:solidFill>
                  <a:schemeClr val="tx1">
                    <a:lumMod val="65000"/>
                    <a:lumOff val="35000"/>
                  </a:schemeClr>
                </a:solidFill>
              </a:rPr>
              <a:t>et archivé dans classeur client avec le devoir de conseil et la « fiche d’information Adhérent/Assuré de 85 ans ou plus » éditée depuis le poste de travail et signée par le client.</a:t>
            </a:r>
          </a:p>
          <a:p>
            <a:endParaRPr lang="fr-FR" dirty="0" smtClean="0">
              <a:solidFill>
                <a:schemeClr val="tx1">
                  <a:lumMod val="65000"/>
                  <a:lumOff val="35000"/>
                </a:schemeClr>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033" y="1113367"/>
            <a:ext cx="617008" cy="605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0141" y="3574289"/>
            <a:ext cx="572792" cy="572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Espace réservé de la date 3"/>
          <p:cNvSpPr txBox="1">
            <a:spLocks noGrp="1"/>
          </p:cNvSpPr>
          <p:nvPr/>
        </p:nvSpPr>
        <p:spPr bwMode="auto">
          <a:xfrm>
            <a:off x="1186536"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400" dirty="0" smtClean="0">
                <a:solidFill>
                  <a:prstClr val="white">
                    <a:lumMod val="50000"/>
                  </a:prstClr>
                </a:solidFill>
                <a:latin typeface="Arial Narrow" panose="020B0606020202030204" pitchFamily="34" charset="0"/>
              </a:rPr>
              <a:t>HDJ 4 janvier 2018</a:t>
            </a:r>
          </a:p>
        </p:txBody>
      </p:sp>
    </p:spTree>
    <p:extLst>
      <p:ext uri="{BB962C8B-B14F-4D97-AF65-F5344CB8AC3E}">
        <p14:creationId xmlns:p14="http://schemas.microsoft.com/office/powerpoint/2010/main" val="7779698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6"/>
          </p:nvPr>
        </p:nvSpPr>
        <p:spPr/>
        <p:txBody>
          <a:bodyPr/>
          <a:lstStyle/>
          <a:p>
            <a:r>
              <a:rPr lang="fr-FR" dirty="0"/>
              <a:t>MODALITES DE </a:t>
            </a:r>
            <a:r>
              <a:rPr lang="fr-FR" dirty="0" smtClean="0"/>
              <a:t>COMMERCIALISATION</a:t>
            </a:r>
            <a:endParaRPr lang="fr-FR" dirty="0"/>
          </a:p>
        </p:txBody>
      </p:sp>
      <p:graphicFrame>
        <p:nvGraphicFramePr>
          <p:cNvPr id="7" name="Espace réservé du contenu 6"/>
          <p:cNvGraphicFramePr>
            <a:graphicFrameLocks noGrp="1"/>
          </p:cNvGraphicFramePr>
          <p:nvPr>
            <p:ph idx="1"/>
            <p:extLst>
              <p:ext uri="{D42A27DB-BD31-4B8C-83A1-F6EECF244321}">
                <p14:modId xmlns:p14="http://schemas.microsoft.com/office/powerpoint/2010/main" val="1514606647"/>
              </p:ext>
            </p:extLst>
          </p:nvPr>
        </p:nvGraphicFramePr>
        <p:xfrm>
          <a:off x="304800" y="1590686"/>
          <a:ext cx="8517467" cy="4314698"/>
        </p:xfrm>
        <a:graphic>
          <a:graphicData uri="http://schemas.openxmlformats.org/drawingml/2006/table">
            <a:tbl>
              <a:tblPr firstRow="1" bandRow="1">
                <a:tableStyleId>{5C22544A-7EE6-4342-B048-85BDC9FD1C3A}</a:tableStyleId>
              </a:tblPr>
              <a:tblGrid>
                <a:gridCol w="3911600"/>
                <a:gridCol w="4605867"/>
              </a:tblGrid>
              <a:tr h="454531">
                <a:tc gridSpan="2">
                  <a:txBody>
                    <a:bodyPr/>
                    <a:lstStyle/>
                    <a:p>
                      <a:pPr algn="ctr"/>
                      <a:r>
                        <a:rPr lang="fr-FR" dirty="0" smtClean="0"/>
                        <a:t>DOCUMENTS A REMETTRE AUX CLIENTS (selon leur mode d’édition)</a:t>
                      </a:r>
                      <a:endParaRPr lang="fr-FR" dirty="0"/>
                    </a:p>
                  </a:txBody>
                  <a:tcPr/>
                </a:tc>
                <a:tc hMerge="1">
                  <a:txBody>
                    <a:bodyPr/>
                    <a:lstStyle/>
                    <a:p>
                      <a:pPr marL="0" algn="ctr" defTabSz="914400" rtl="0" eaLnBrk="1" latinLnBrk="0" hangingPunct="1"/>
                      <a:endParaRPr lang="fr-FR" sz="1800" b="1" kern="1200" dirty="0">
                        <a:solidFill>
                          <a:schemeClr val="lt1"/>
                        </a:solidFill>
                        <a:latin typeface="+mn-lt"/>
                        <a:ea typeface="+mn-ea"/>
                        <a:cs typeface="+mn-cs"/>
                      </a:endParaRPr>
                    </a:p>
                  </a:txBody>
                  <a:tcPr/>
                </a:tc>
              </a:tr>
              <a:tr h="454531">
                <a:tc>
                  <a:txBody>
                    <a:bodyPr/>
                    <a:lstStyle/>
                    <a:p>
                      <a:pPr algn="ctr"/>
                      <a:r>
                        <a:rPr lang="fr-FR" sz="1800" b="1" kern="1200" dirty="0" smtClean="0">
                          <a:solidFill>
                            <a:schemeClr val="lt1"/>
                          </a:solidFill>
                          <a:latin typeface="+mn-lt"/>
                          <a:ea typeface="+mn-ea"/>
                          <a:cs typeface="+mn-cs"/>
                        </a:rPr>
                        <a:t>Poste de travail</a:t>
                      </a:r>
                      <a:endParaRPr lang="fr-FR" sz="1800" b="1" kern="1200" dirty="0">
                        <a:solidFill>
                          <a:schemeClr val="lt1"/>
                        </a:solidFill>
                        <a:latin typeface="+mn-lt"/>
                        <a:ea typeface="+mn-ea"/>
                        <a:cs typeface="+mn-cs"/>
                      </a:endParaRPr>
                    </a:p>
                  </a:txBody>
                  <a:tcPr>
                    <a:solidFill>
                      <a:schemeClr val="tx2">
                        <a:lumMod val="60000"/>
                        <a:lumOff val="40000"/>
                      </a:schemeClr>
                    </a:solidFill>
                  </a:tcPr>
                </a:tc>
                <a:tc>
                  <a:txBody>
                    <a:bodyPr/>
                    <a:lstStyle/>
                    <a:p>
                      <a:pPr marL="0" algn="ctr" defTabSz="914400" rtl="0" eaLnBrk="1" latinLnBrk="0" hangingPunct="1"/>
                      <a:r>
                        <a:rPr lang="fr-FR" sz="1800" b="1" kern="1200" dirty="0" smtClean="0">
                          <a:solidFill>
                            <a:schemeClr val="lt1"/>
                          </a:solidFill>
                          <a:latin typeface="+mn-lt"/>
                          <a:ea typeface="+mn-ea"/>
                          <a:cs typeface="+mn-cs"/>
                        </a:rPr>
                        <a:t>Rubrique des Commerciaux</a:t>
                      </a:r>
                      <a:endParaRPr lang="fr-FR" sz="1800" b="1" kern="1200" dirty="0">
                        <a:solidFill>
                          <a:schemeClr val="lt1"/>
                        </a:solidFill>
                        <a:latin typeface="+mn-lt"/>
                        <a:ea typeface="+mn-ea"/>
                        <a:cs typeface="+mn-cs"/>
                      </a:endParaRPr>
                    </a:p>
                  </a:txBody>
                  <a:tcPr>
                    <a:solidFill>
                      <a:schemeClr val="tx2">
                        <a:lumMod val="60000"/>
                        <a:lumOff val="40000"/>
                      </a:schemeClr>
                    </a:solidFill>
                  </a:tcPr>
                </a:tc>
              </a:tr>
              <a:tr h="840572">
                <a:tc>
                  <a:txBody>
                    <a:bodyPr/>
                    <a:lstStyle/>
                    <a:p>
                      <a:endParaRPr lang="fr-FR" sz="1300" dirty="0" smtClean="0">
                        <a:solidFill>
                          <a:schemeClr val="bg2">
                            <a:lumMod val="10000"/>
                          </a:schemeClr>
                        </a:solidFill>
                      </a:endParaRPr>
                    </a:p>
                    <a:p>
                      <a:r>
                        <a:rPr lang="fr-FR" sz="1300" dirty="0" smtClean="0">
                          <a:solidFill>
                            <a:schemeClr val="bg2">
                              <a:lumMod val="10000"/>
                            </a:schemeClr>
                          </a:solidFill>
                        </a:rPr>
                        <a:t>Un exemplaire du Devoir de Conseil (Coclico /Myway)</a:t>
                      </a:r>
                    </a:p>
                    <a:p>
                      <a:r>
                        <a:rPr lang="fr-FR" sz="1300" dirty="0" smtClean="0">
                          <a:solidFill>
                            <a:schemeClr val="bg2">
                              <a:lumMod val="10000"/>
                            </a:schemeClr>
                          </a:solidFill>
                        </a:rPr>
                        <a:t> </a:t>
                      </a:r>
                      <a:endParaRPr lang="fr-FR" sz="1300" dirty="0">
                        <a:solidFill>
                          <a:schemeClr val="bg2">
                            <a:lumMod val="10000"/>
                          </a:schemeClr>
                        </a:solidFill>
                      </a:endParaRPr>
                    </a:p>
                  </a:txBody>
                  <a:tcPr/>
                </a:tc>
                <a:tc>
                  <a:txBody>
                    <a:bodyPr/>
                    <a:lstStyle/>
                    <a:p>
                      <a:endParaRPr lang="fr-FR" sz="1300" dirty="0" smtClean="0">
                        <a:solidFill>
                          <a:schemeClr val="bg2">
                            <a:lumMod val="10000"/>
                          </a:schemeClr>
                        </a:solidFill>
                      </a:endParaRPr>
                    </a:p>
                    <a:p>
                      <a:r>
                        <a:rPr lang="fr-FR" sz="1300" dirty="0" smtClean="0">
                          <a:solidFill>
                            <a:schemeClr val="bg2">
                              <a:lumMod val="10000"/>
                            </a:schemeClr>
                          </a:solidFill>
                        </a:rPr>
                        <a:t>Les conditions définitives du support Hélios Avril 2028</a:t>
                      </a:r>
                    </a:p>
                    <a:p>
                      <a:endParaRPr lang="fr-FR" sz="1300" dirty="0">
                        <a:solidFill>
                          <a:schemeClr val="bg2">
                            <a:lumMod val="10000"/>
                          </a:schemeClr>
                        </a:solidFill>
                      </a:endParaRPr>
                    </a:p>
                  </a:txBody>
                  <a:tcPr/>
                </a:tc>
              </a:tr>
              <a:tr h="840572">
                <a:tc>
                  <a:txBody>
                    <a:bodyPr/>
                    <a:lstStyle/>
                    <a:p>
                      <a:endParaRPr lang="fr-FR" sz="1300" dirty="0" smtClean="0">
                        <a:solidFill>
                          <a:schemeClr val="bg2">
                            <a:lumMod val="10000"/>
                          </a:schemeClr>
                        </a:solidFill>
                      </a:endParaRPr>
                    </a:p>
                    <a:p>
                      <a:r>
                        <a:rPr lang="fr-FR" sz="1300" dirty="0" smtClean="0">
                          <a:solidFill>
                            <a:schemeClr val="bg2">
                              <a:lumMod val="10000"/>
                            </a:schemeClr>
                          </a:solidFill>
                        </a:rPr>
                        <a:t>Un exemplaire du bulletin de souscription </a:t>
                      </a:r>
                      <a:endParaRPr lang="fr-FR" sz="1300" dirty="0">
                        <a:solidFill>
                          <a:schemeClr val="bg2">
                            <a:lumMod val="10000"/>
                          </a:schemeClr>
                        </a:solidFill>
                      </a:endParaRPr>
                    </a:p>
                  </a:txBody>
                  <a:tcPr/>
                </a:tc>
                <a:tc>
                  <a:txBody>
                    <a:bodyPr/>
                    <a:lstStyle/>
                    <a:p>
                      <a:endParaRPr lang="fr-FR" sz="1300" dirty="0" smtClean="0">
                        <a:solidFill>
                          <a:schemeClr val="bg2">
                            <a:lumMod val="10000"/>
                          </a:schemeClr>
                        </a:solidFill>
                      </a:endParaRPr>
                    </a:p>
                    <a:p>
                      <a:r>
                        <a:rPr lang="fr-FR" sz="1300" dirty="0" smtClean="0">
                          <a:solidFill>
                            <a:schemeClr val="bg2">
                              <a:lumMod val="10000"/>
                            </a:schemeClr>
                          </a:solidFill>
                        </a:rPr>
                        <a:t>La brochure commerciale</a:t>
                      </a:r>
                    </a:p>
                    <a:p>
                      <a:endParaRPr lang="fr-FR" sz="1300" dirty="0">
                        <a:solidFill>
                          <a:schemeClr val="bg2">
                            <a:lumMod val="10000"/>
                          </a:schemeClr>
                        </a:solidFill>
                      </a:endParaRPr>
                    </a:p>
                  </a:txBody>
                  <a:tcPr/>
                </a:tc>
              </a:tr>
              <a:tr h="840572">
                <a:tc>
                  <a:txBody>
                    <a:bodyPr/>
                    <a:lstStyle/>
                    <a:p>
                      <a:endParaRPr lang="fr-FR" sz="1300" dirty="0">
                        <a:solidFill>
                          <a:schemeClr val="bg2">
                            <a:lumMod val="10000"/>
                          </a:schemeClr>
                        </a:solidFill>
                      </a:endParaRPr>
                    </a:p>
                  </a:txBody>
                  <a:tcPr/>
                </a:tc>
                <a:tc>
                  <a:txBody>
                    <a:bodyPr/>
                    <a:lstStyle/>
                    <a:p>
                      <a:r>
                        <a:rPr lang="fr-FR" sz="1300" dirty="0" smtClean="0">
                          <a:solidFill>
                            <a:schemeClr val="bg2">
                              <a:lumMod val="10000"/>
                            </a:schemeClr>
                          </a:solidFill>
                        </a:rPr>
                        <a:t>Le DIC (le document d’informations clés), document précontractuel à remettre avant toute souscription</a:t>
                      </a:r>
                    </a:p>
                    <a:p>
                      <a:endParaRPr lang="fr-FR" sz="1300" dirty="0">
                        <a:solidFill>
                          <a:schemeClr val="bg2">
                            <a:lumMod val="10000"/>
                          </a:schemeClr>
                        </a:solidFill>
                      </a:endParaRPr>
                    </a:p>
                  </a:txBody>
                  <a:tcPr/>
                </a:tc>
              </a:tr>
              <a:tr h="840572">
                <a:tc>
                  <a:txBody>
                    <a:bodyPr/>
                    <a:lstStyle/>
                    <a:p>
                      <a:endParaRPr lang="fr-FR" sz="1300" dirty="0">
                        <a:solidFill>
                          <a:schemeClr val="bg2">
                            <a:lumMod val="10000"/>
                          </a:schemeClr>
                        </a:solidFill>
                      </a:endParaRPr>
                    </a:p>
                  </a:txBody>
                  <a:tcPr/>
                </a:tc>
                <a:tc>
                  <a:txBody>
                    <a:bodyPr/>
                    <a:lstStyle/>
                    <a:p>
                      <a:endParaRPr lang="fr-FR" sz="1300" dirty="0" smtClean="0">
                        <a:solidFill>
                          <a:schemeClr val="bg2">
                            <a:lumMod val="10000"/>
                          </a:schemeClr>
                        </a:solidFill>
                      </a:endParaRPr>
                    </a:p>
                    <a:p>
                      <a:r>
                        <a:rPr lang="fr-FR" sz="1300" dirty="0" smtClean="0">
                          <a:solidFill>
                            <a:schemeClr val="bg2">
                              <a:lumMod val="10000"/>
                            </a:schemeClr>
                          </a:solidFill>
                        </a:rPr>
                        <a:t>La fiche d’information assurance vie CNP Assurances ou la fiche d’information assurance vie BPCE Vie</a:t>
                      </a:r>
                    </a:p>
                    <a:p>
                      <a:endParaRPr lang="fr-FR" sz="1300" dirty="0">
                        <a:solidFill>
                          <a:schemeClr val="bg2">
                            <a:lumMod val="10000"/>
                          </a:schemeClr>
                        </a:solidFill>
                      </a:endParaRPr>
                    </a:p>
                  </a:txBody>
                  <a:tcPr/>
                </a:tc>
              </a:tr>
            </a:tbl>
          </a:graphicData>
        </a:graphic>
      </p:graphicFrame>
      <p:sp>
        <p:nvSpPr>
          <p:cNvPr id="8" name="Rectangle 7"/>
          <p:cNvSpPr/>
          <p:nvPr/>
        </p:nvSpPr>
        <p:spPr>
          <a:xfrm>
            <a:off x="262467" y="5922219"/>
            <a:ext cx="8695266" cy="292388"/>
          </a:xfrm>
          <a:prstGeom prst="rect">
            <a:avLst/>
          </a:prstGeom>
        </p:spPr>
        <p:txBody>
          <a:bodyPr wrap="square">
            <a:spAutoFit/>
          </a:bodyPr>
          <a:lstStyle/>
          <a:p>
            <a:pPr algn="ctr"/>
            <a:r>
              <a:rPr lang="fr-FR" sz="1300" dirty="0">
                <a:solidFill>
                  <a:schemeClr val="tx1">
                    <a:lumMod val="65000"/>
                    <a:lumOff val="35000"/>
                  </a:schemeClr>
                </a:solidFill>
              </a:rPr>
              <a:t>Le Prospectus de Base, disponible également dans la Rubrique des </a:t>
            </a:r>
            <a:r>
              <a:rPr lang="fr-FR" sz="1300" dirty="0" smtClean="0">
                <a:solidFill>
                  <a:schemeClr val="tx1">
                    <a:lumMod val="65000"/>
                    <a:lumOff val="35000"/>
                  </a:schemeClr>
                </a:solidFill>
              </a:rPr>
              <a:t>Commerciaux</a:t>
            </a:r>
            <a:r>
              <a:rPr lang="fr-FR" sz="1300" dirty="0">
                <a:solidFill>
                  <a:schemeClr val="tx1">
                    <a:lumMod val="65000"/>
                    <a:lumOff val="35000"/>
                  </a:schemeClr>
                </a:solidFill>
              </a:rPr>
              <a:t>, peut être remis au client sur demande</a:t>
            </a:r>
          </a:p>
        </p:txBody>
      </p:sp>
      <p:sp>
        <p:nvSpPr>
          <p:cNvPr id="5" name="Espace réservé de la date 3"/>
          <p:cNvSpPr txBox="1">
            <a:spLocks noGrp="1"/>
          </p:cNvSpPr>
          <p:nvPr/>
        </p:nvSpPr>
        <p:spPr bwMode="auto">
          <a:xfrm>
            <a:off x="1186536"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400" dirty="0" smtClean="0">
                <a:solidFill>
                  <a:prstClr val="white">
                    <a:lumMod val="50000"/>
                  </a:prstClr>
                </a:solidFill>
                <a:latin typeface="Arial Narrow" panose="020B0606020202030204" pitchFamily="34" charset="0"/>
              </a:rPr>
              <a:t>HDJ 4 janvier 2018</a:t>
            </a:r>
          </a:p>
        </p:txBody>
      </p:sp>
    </p:spTree>
    <p:extLst>
      <p:ext uri="{BB962C8B-B14F-4D97-AF65-F5344CB8AC3E}">
        <p14:creationId xmlns:p14="http://schemas.microsoft.com/office/powerpoint/2010/main" val="17455996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Sous-titre 112"/>
          <p:cNvSpPr>
            <a:spLocks noGrp="1"/>
          </p:cNvSpPr>
          <p:nvPr>
            <p:ph idx="1"/>
          </p:nvPr>
        </p:nvSpPr>
        <p:spPr/>
        <p:txBody>
          <a:bodyPr/>
          <a:lstStyle/>
          <a:p>
            <a:r>
              <a:rPr lang="fr-FR" dirty="0" smtClean="0"/>
              <a:t>Sous-titre</a:t>
            </a:r>
            <a:endParaRPr lang="fr-FR" dirty="0"/>
          </a:p>
        </p:txBody>
      </p:sp>
      <p:sp>
        <p:nvSpPr>
          <p:cNvPr id="112" name="Titre 111"/>
          <p:cNvSpPr>
            <a:spLocks noGrp="1"/>
          </p:cNvSpPr>
          <p:nvPr>
            <p:ph type="title"/>
          </p:nvPr>
        </p:nvSpPr>
        <p:spPr/>
        <p:txBody>
          <a:bodyPr/>
          <a:lstStyle/>
          <a:p>
            <a:r>
              <a:rPr lang="fr-FR" dirty="0" smtClean="0"/>
              <a:t>TITRE AVEC UN </a:t>
            </a:r>
            <a:r>
              <a:rPr lang="fr-FR" dirty="0" smtClean="0">
                <a:solidFill>
                  <a:schemeClr val="tx2"/>
                </a:solidFill>
              </a:rPr>
              <a:t>MOT</a:t>
            </a:r>
            <a:r>
              <a:rPr lang="fr-FR" dirty="0" smtClean="0"/>
              <a:t> EN ROUGE</a:t>
            </a:r>
            <a:endParaRPr lang="fr-FR" dirty="0"/>
          </a:p>
        </p:txBody>
      </p:sp>
      <p:pic>
        <p:nvPicPr>
          <p:cNvPr id="3" name="Espace réservé pour une image  2"/>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t="4" b="4"/>
          <a:stretch>
            <a:fillRect/>
          </a:stretch>
        </p:blipFill>
        <p:spPr>
          <a:xfrm>
            <a:off x="431321" y="237331"/>
            <a:ext cx="8497019" cy="5554662"/>
          </a:xfrm>
          <a:prstGeom prst="rect">
            <a:avLst/>
          </a:prstGeom>
        </p:spPr>
      </p:pic>
      <p:pic>
        <p:nvPicPr>
          <p:cNvPr id="6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725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8" name="Titre 111"/>
          <p:cNvSpPr txBox="1">
            <a:spLocks/>
          </p:cNvSpPr>
          <p:nvPr/>
        </p:nvSpPr>
        <p:spPr>
          <a:xfrm>
            <a:off x="600075" y="3014662"/>
            <a:ext cx="8134350" cy="7572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endParaRPr lang="fr-FR" dirty="0" smtClean="0"/>
          </a:p>
        </p:txBody>
      </p:sp>
      <p:sp>
        <p:nvSpPr>
          <p:cNvPr id="10" name="Titre 6"/>
          <p:cNvSpPr txBox="1">
            <a:spLocks/>
          </p:cNvSpPr>
          <p:nvPr/>
        </p:nvSpPr>
        <p:spPr>
          <a:xfrm>
            <a:off x="1802921" y="3307872"/>
            <a:ext cx="5538158" cy="784830"/>
          </a:xfrm>
          <a:prstGeom prst="rect">
            <a:avLst/>
          </a:prstGeom>
        </p:spPr>
        <p:txBody>
          <a:bodyPr wrap="square">
            <a:spAutoFit/>
          </a:bodyPr>
          <a:lstStyle>
            <a:lvl1pPr algn="ctr" defTabSz="914400" rtl="0" eaLnBrk="1" latinLnBrk="0" hangingPunct="1">
              <a:lnSpc>
                <a:spcPct val="90000"/>
              </a:lnSpc>
              <a:spcBef>
                <a:spcPct val="0"/>
              </a:spcBef>
              <a:buNone/>
              <a:defRPr sz="3800" b="1" kern="1200">
                <a:solidFill>
                  <a:srgbClr val="EA0000"/>
                </a:solidFill>
                <a:latin typeface="Arial Narrow" panose="020B060602020203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5000" b="1" i="0" u="none" strike="noStrike" kern="1200" cap="none" spc="0" normalizeH="0" baseline="0" noProof="0" dirty="0" smtClean="0">
                <a:ln>
                  <a:noFill/>
                </a:ln>
                <a:solidFill>
                  <a:schemeClr val="bg1"/>
                </a:solidFill>
                <a:effectLst/>
                <a:uLnTx/>
                <a:uFillTx/>
              </a:rPr>
              <a:t>ANNEXES</a:t>
            </a:r>
            <a:endParaRPr lang="fr-FR" sz="5000" dirty="0">
              <a:solidFill>
                <a:srgbClr val="C00000"/>
              </a:solidFill>
            </a:endParaRPr>
          </a:p>
        </p:txBody>
      </p:sp>
      <p:sp>
        <p:nvSpPr>
          <p:cNvPr id="11" name="Espace réservé de la date 3"/>
          <p:cNvSpPr txBox="1">
            <a:spLocks noGrp="1"/>
          </p:cNvSpPr>
          <p:nvPr/>
        </p:nvSpPr>
        <p:spPr bwMode="auto">
          <a:xfrm>
            <a:off x="1186536"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400" dirty="0" smtClean="0">
                <a:solidFill>
                  <a:prstClr val="white">
                    <a:lumMod val="50000"/>
                  </a:prstClr>
                </a:solidFill>
                <a:latin typeface="Arial Narrow" panose="020B0606020202030204" pitchFamily="34" charset="0"/>
              </a:rPr>
              <a:t>HDJ 4 janvier 2018</a:t>
            </a:r>
          </a:p>
        </p:txBody>
      </p:sp>
    </p:spTree>
    <p:extLst>
      <p:ext uri="{BB962C8B-B14F-4D97-AF65-F5344CB8AC3E}">
        <p14:creationId xmlns:p14="http://schemas.microsoft.com/office/powerpoint/2010/main" val="26428744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6"/>
          </p:nvPr>
        </p:nvSpPr>
        <p:spPr/>
        <p:txBody>
          <a:bodyPr/>
          <a:lstStyle/>
          <a:p>
            <a:r>
              <a:rPr lang="fr-FR" dirty="0" smtClean="0"/>
              <a:t>ANNEXE 1</a:t>
            </a:r>
            <a:endParaRPr lang="fr-FR" dirty="0"/>
          </a:p>
        </p:txBody>
      </p:sp>
      <p:sp>
        <p:nvSpPr>
          <p:cNvPr id="5" name="Rectangle 1"/>
          <p:cNvSpPr>
            <a:spLocks noChangeArrowheads="1"/>
          </p:cNvSpPr>
          <p:nvPr/>
        </p:nvSpPr>
        <p:spPr bwMode="auto">
          <a:xfrm>
            <a:off x="1124487" y="1253638"/>
            <a:ext cx="1925527"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tabLst/>
            </a:pPr>
            <a:r>
              <a:rPr kumimoji="0" lang="fr-FR" altLang="fr-FR" sz="1100" b="1" i="0" u="none" strike="noStrike" cap="none" normalizeH="0" baseline="0" dirty="0" smtClean="0">
                <a:ln>
                  <a:noFill/>
                </a:ln>
                <a:solidFill>
                  <a:srgbClr val="C00000"/>
                </a:solidFill>
                <a:effectLst/>
                <a:latin typeface="Calibri" pitchFamily="34" charset="0"/>
                <a:ea typeface="Times New Roman" pitchFamily="18" charset="0"/>
                <a:cs typeface="Calibri" pitchFamily="34" charset="0"/>
              </a:rPr>
              <a:t>CARACTERISTIQUE DU FONDS</a:t>
            </a:r>
            <a:endParaRPr kumimoji="0" lang="fr-FR" altLang="fr-FR"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9038" y="1332412"/>
            <a:ext cx="7281003" cy="4705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13824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6"/>
          </p:nvPr>
        </p:nvSpPr>
        <p:spPr/>
        <p:txBody>
          <a:bodyPr/>
          <a:lstStyle/>
          <a:p>
            <a:r>
              <a:rPr lang="fr-FR" dirty="0" smtClean="0"/>
              <a:t>ANNEXE 2</a:t>
            </a:r>
            <a:endParaRPr lang="fr-FR" dirty="0"/>
          </a:p>
        </p:txBody>
      </p:sp>
      <p:sp>
        <p:nvSpPr>
          <p:cNvPr id="3" name="Rectangle 2"/>
          <p:cNvSpPr/>
          <p:nvPr/>
        </p:nvSpPr>
        <p:spPr>
          <a:xfrm>
            <a:off x="1015050" y="1313934"/>
            <a:ext cx="2507418" cy="261610"/>
          </a:xfrm>
          <a:prstGeom prst="rect">
            <a:avLst/>
          </a:prstGeom>
        </p:spPr>
        <p:txBody>
          <a:bodyPr wrap="none">
            <a:spAutoFit/>
          </a:bodyPr>
          <a:lstStyle/>
          <a:p>
            <a:r>
              <a:rPr lang="fr-FR" sz="1100" b="1" dirty="0">
                <a:solidFill>
                  <a:srgbClr val="C00000"/>
                </a:solidFill>
                <a:latin typeface="Calibri" pitchFamily="34" charset="0"/>
                <a:ea typeface="Times New Roman" pitchFamily="18" charset="0"/>
                <a:cs typeface="Calibri" pitchFamily="34" charset="0"/>
              </a:rPr>
              <a:t>DES EVENEMENTS GERC A DISPOSITION</a:t>
            </a: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4731" y="1654606"/>
            <a:ext cx="8025433" cy="3222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Espace réservé de la date 3"/>
          <p:cNvSpPr txBox="1">
            <a:spLocks noGrp="1"/>
          </p:cNvSpPr>
          <p:nvPr/>
        </p:nvSpPr>
        <p:spPr bwMode="auto">
          <a:xfrm>
            <a:off x="1186536"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400" dirty="0" smtClean="0">
                <a:solidFill>
                  <a:prstClr val="white">
                    <a:lumMod val="50000"/>
                  </a:prstClr>
                </a:solidFill>
                <a:latin typeface="Arial Narrow" panose="020B0606020202030204" pitchFamily="34" charset="0"/>
              </a:rPr>
              <a:t>HDJ 4 janvier 2018</a:t>
            </a:r>
          </a:p>
        </p:txBody>
      </p:sp>
    </p:spTree>
    <p:extLst>
      <p:ext uri="{BB962C8B-B14F-4D97-AF65-F5344CB8AC3E}">
        <p14:creationId xmlns:p14="http://schemas.microsoft.com/office/powerpoint/2010/main" val="353417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txBox="1">
            <a:spLocks/>
          </p:cNvSpPr>
          <p:nvPr/>
        </p:nvSpPr>
        <p:spPr>
          <a:xfrm>
            <a:off x="765174" y="379825"/>
            <a:ext cx="8067600" cy="709200"/>
          </a:xfrm>
          <a:prstGeom prst="rect">
            <a:avLst/>
          </a:prstGeom>
        </p:spPr>
        <p:txBody>
          <a:bodyPr>
            <a:normAutofit/>
          </a:bodyPr>
          <a:lstStyle>
            <a:lvl1pPr algn="ctr" defTabSz="914400" rtl="0" eaLnBrk="1" latinLnBrk="0" hangingPunct="1">
              <a:lnSpc>
                <a:spcPct val="90000"/>
              </a:lnSpc>
              <a:spcBef>
                <a:spcPct val="0"/>
              </a:spcBef>
              <a:buNone/>
              <a:defRPr sz="3200" b="1" kern="1200">
                <a:solidFill>
                  <a:schemeClr val="bg1">
                    <a:lumMod val="65000"/>
                  </a:schemeClr>
                </a:solidFill>
                <a:latin typeface="Arial Narrow" panose="020B0606020202030204" pitchFamily="34" charset="0"/>
                <a:ea typeface="+mj-ea"/>
                <a:cs typeface="+mj-cs"/>
              </a:defRPr>
            </a:lvl1pPr>
          </a:lstStyle>
          <a:p>
            <a:r>
              <a:rPr lang="fr-FR" smtClean="0">
                <a:solidFill>
                  <a:srgbClr val="FF0000"/>
                </a:solidFill>
              </a:rPr>
              <a:t>Actualités </a:t>
            </a:r>
            <a:r>
              <a:rPr lang="fr-FR" smtClean="0">
                <a:solidFill>
                  <a:prstClr val="white"/>
                </a:solidFill>
              </a:rPr>
              <a:t>de la semaine</a:t>
            </a:r>
            <a:endParaRPr lang="fr-FR" dirty="0">
              <a:solidFill>
                <a:prstClr val="white"/>
              </a:solidFill>
            </a:endParaRPr>
          </a:p>
        </p:txBody>
      </p:sp>
      <p:pic>
        <p:nvPicPr>
          <p:cNvPr id="5"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198" b="95808" l="5422" r="89157">
                        <a14:foregroundMark x1="70482" y1="42515" x2="70482" y2="42515"/>
                        <a14:foregroundMark x1="87349" y1="24551" x2="87349" y2="24551"/>
                        <a14:foregroundMark x1="83133" y1="5988" x2="83133" y2="5988"/>
                        <a14:foregroundMark x1="69277" y1="2994" x2="69277" y2="2994"/>
                        <a14:foregroundMark x1="54217" y1="9581" x2="54217" y2="9581"/>
                        <a14:foregroundMark x1="52410" y1="22754" x2="52410" y2="22754"/>
                        <a14:foregroundMark x1="57229" y1="29940" x2="57229" y2="29940"/>
                        <a14:foregroundMark x1="69880" y1="42515" x2="86747" y2="23353"/>
                        <a14:foregroundMark x1="87349" y1="23952" x2="82530" y2="5389"/>
                        <a14:foregroundMark x1="82530" y1="5389" x2="69277" y2="2395"/>
                        <a14:foregroundMark x1="68072" y1="2994" x2="55422" y2="8982"/>
                        <a14:foregroundMark x1="53614" y1="10778" x2="51807" y2="22156"/>
                        <a14:foregroundMark x1="52410" y1="23952" x2="57831" y2="29341"/>
                        <a14:foregroundMark x1="57229" y1="29940" x2="68675" y2="41916"/>
                        <a14:foregroundMark x1="34337" y1="28144" x2="34337" y2="28144"/>
                        <a14:foregroundMark x1="45783" y1="30539" x2="45783" y2="30539"/>
                        <a14:foregroundMark x1="51807" y1="21557" x2="34337" y2="26946"/>
                        <a14:foregroundMark x1="69277" y1="14970" x2="69277" y2="14970"/>
                        <a14:foregroundMark x1="69277" y1="22754" x2="69277" y2="22754"/>
                        <a14:foregroundMark x1="69277" y1="22754" x2="69277" y2="22754"/>
                        <a14:foregroundMark x1="75904" y1="18563" x2="75904" y2="18563"/>
                        <a14:foregroundMark x1="77711" y1="11377" x2="77711" y2="11377"/>
                        <a14:foregroundMark x1="63253" y1="13174" x2="63253" y2="13174"/>
                        <a14:foregroundMark x1="64458" y1="15569" x2="64458" y2="15569"/>
                        <a14:foregroundMark x1="66867" y1="14371" x2="66867" y2="143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020272" y="2496344"/>
            <a:ext cx="1524947" cy="15341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à coins arrondis 5"/>
          <p:cNvSpPr/>
          <p:nvPr/>
        </p:nvSpPr>
        <p:spPr>
          <a:xfrm>
            <a:off x="5724128" y="1124744"/>
            <a:ext cx="2918133" cy="13716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b="1" dirty="0">
                <a:solidFill>
                  <a:srgbClr val="000000"/>
                </a:solidFill>
              </a:rPr>
              <a:t>Retrouvez chaque semaine toutes les actualités dans le brief DG / DUC / DA adressé aux managers.</a:t>
            </a:r>
          </a:p>
        </p:txBody>
      </p:sp>
      <p:sp>
        <p:nvSpPr>
          <p:cNvPr id="7" name="Espace réservé du contenu 1"/>
          <p:cNvSpPr>
            <a:spLocks noGrp="1"/>
          </p:cNvSpPr>
          <p:nvPr>
            <p:ph idx="1"/>
          </p:nvPr>
        </p:nvSpPr>
        <p:spPr>
          <a:xfrm>
            <a:off x="332910" y="1052736"/>
            <a:ext cx="8531529" cy="5234137"/>
          </a:xfrm>
        </p:spPr>
        <p:txBody>
          <a:bodyPr>
            <a:normAutofit fontScale="85000" lnSpcReduction="10000"/>
          </a:bodyPr>
          <a:lstStyle/>
          <a:p>
            <a:pPr marL="982663" lvl="0" indent="-266700">
              <a:lnSpc>
                <a:spcPct val="110000"/>
              </a:lnSpc>
              <a:spcBef>
                <a:spcPts val="0"/>
              </a:spcBef>
              <a:buFont typeface="Wingdings" panose="05000000000000000000" pitchFamily="2" charset="2"/>
              <a:buChar char="Ø"/>
            </a:pPr>
            <a:r>
              <a:rPr lang="fr-FR" b="1" dirty="0">
                <a:solidFill>
                  <a:srgbClr val="FF0000"/>
                </a:solidFill>
                <a:latin typeface="Arial Narrow" panose="020B0606020202030204" pitchFamily="34" charset="0"/>
              </a:rPr>
              <a:t>Fichiers à traiter :</a:t>
            </a:r>
            <a:r>
              <a:rPr lang="fr-FR" b="1" dirty="0">
                <a:latin typeface="Arial Narrow" panose="020B0606020202030204" pitchFamily="34" charset="0"/>
              </a:rPr>
              <a:t>	</a:t>
            </a:r>
            <a:r>
              <a:rPr lang="fr-FR" b="1" dirty="0" smtClean="0">
                <a:latin typeface="Arial Narrow" panose="020B0606020202030204" pitchFamily="34" charset="0"/>
              </a:rPr>
              <a:t>Offres Promo Temps Fort 1</a:t>
            </a:r>
          </a:p>
          <a:p>
            <a:pPr marL="715963" lvl="0" indent="0">
              <a:lnSpc>
                <a:spcPct val="110000"/>
              </a:lnSpc>
              <a:spcBef>
                <a:spcPts val="0"/>
              </a:spcBef>
              <a:buNone/>
            </a:pPr>
            <a:r>
              <a:rPr lang="fr-FR" dirty="0" smtClean="0">
                <a:latin typeface="Arial Narrow" panose="020B0606020202030204" pitchFamily="34" charset="0"/>
              </a:rPr>
              <a:t>			Mobilité </a:t>
            </a:r>
            <a:r>
              <a:rPr lang="fr-FR" dirty="0">
                <a:latin typeface="Arial Narrow" panose="020B0606020202030204" pitchFamily="34" charset="0"/>
              </a:rPr>
              <a:t>bancaire</a:t>
            </a:r>
          </a:p>
          <a:p>
            <a:pPr marL="1371600" lvl="3" indent="0">
              <a:lnSpc>
                <a:spcPct val="110000"/>
              </a:lnSpc>
              <a:spcBef>
                <a:spcPts val="0"/>
              </a:spcBef>
              <a:buNone/>
            </a:pPr>
            <a:r>
              <a:rPr lang="fr-FR" sz="1800" dirty="0">
                <a:latin typeface="Arial Narrow" panose="020B0606020202030204" pitchFamily="34" charset="0"/>
              </a:rPr>
              <a:t>	</a:t>
            </a:r>
            <a:r>
              <a:rPr lang="fr-FR" sz="1800" dirty="0" smtClean="0">
                <a:latin typeface="Arial Narrow" panose="020B0606020202030204" pitchFamily="34" charset="0"/>
              </a:rPr>
              <a:t>	</a:t>
            </a:r>
            <a:r>
              <a:rPr lang="fr-FR" sz="1800" dirty="0" err="1" smtClean="0">
                <a:latin typeface="Arial Narrow" panose="020B0606020202030204" pitchFamily="34" charset="0"/>
              </a:rPr>
              <a:t>Izicarte</a:t>
            </a:r>
            <a:endParaRPr lang="fr-FR" sz="1800" dirty="0" smtClean="0">
              <a:latin typeface="Arial Narrow" panose="020B0606020202030204" pitchFamily="34" charset="0"/>
            </a:endParaRPr>
          </a:p>
          <a:p>
            <a:pPr marL="1371600" lvl="3" indent="0">
              <a:lnSpc>
                <a:spcPct val="110000"/>
              </a:lnSpc>
              <a:spcBef>
                <a:spcPts val="0"/>
              </a:spcBef>
              <a:buNone/>
            </a:pPr>
            <a:r>
              <a:rPr lang="fr-FR" sz="1800" dirty="0">
                <a:latin typeface="Arial Narrow" panose="020B0606020202030204" pitchFamily="34" charset="0"/>
              </a:rPr>
              <a:t>	</a:t>
            </a:r>
            <a:r>
              <a:rPr lang="fr-FR" sz="1800" dirty="0" smtClean="0">
                <a:latin typeface="Arial Narrow" panose="020B0606020202030204" pitchFamily="34" charset="0"/>
              </a:rPr>
              <a:t>	Livret  A</a:t>
            </a:r>
            <a:endParaRPr lang="fr-FR" sz="1800" dirty="0">
              <a:latin typeface="Arial Narrow" panose="020B0606020202030204" pitchFamily="34" charset="0"/>
            </a:endParaRPr>
          </a:p>
          <a:p>
            <a:pPr marL="0" lvl="0" indent="0">
              <a:lnSpc>
                <a:spcPct val="110000"/>
              </a:lnSpc>
              <a:spcBef>
                <a:spcPts val="0"/>
              </a:spcBef>
              <a:buNone/>
            </a:pPr>
            <a:r>
              <a:rPr lang="fr-FR" dirty="0">
                <a:latin typeface="Arial Narrow" panose="020B0606020202030204" pitchFamily="34" charset="0"/>
              </a:rPr>
              <a:t>		</a:t>
            </a:r>
            <a:r>
              <a:rPr lang="fr-FR" dirty="0" smtClean="0">
                <a:latin typeface="Arial Narrow" panose="020B0606020202030204" pitchFamily="34" charset="0"/>
              </a:rPr>
              <a:t>	PEL </a:t>
            </a:r>
            <a:r>
              <a:rPr lang="fr-FR" dirty="0">
                <a:latin typeface="Arial Narrow" panose="020B0606020202030204" pitchFamily="34" charset="0"/>
              </a:rPr>
              <a:t>non-respect</a:t>
            </a:r>
          </a:p>
          <a:p>
            <a:pPr marL="0" lvl="0" indent="0">
              <a:lnSpc>
                <a:spcPct val="110000"/>
              </a:lnSpc>
              <a:spcBef>
                <a:spcPts val="0"/>
              </a:spcBef>
              <a:buNone/>
            </a:pPr>
            <a:r>
              <a:rPr lang="fr-FR" dirty="0">
                <a:latin typeface="Arial Narrow" panose="020B0606020202030204" pitchFamily="34" charset="0"/>
              </a:rPr>
              <a:t>		</a:t>
            </a:r>
            <a:r>
              <a:rPr lang="fr-FR" dirty="0" smtClean="0">
                <a:latin typeface="Arial Narrow" panose="020B0606020202030204" pitchFamily="34" charset="0"/>
              </a:rPr>
              <a:t>	Lutte </a:t>
            </a:r>
            <a:r>
              <a:rPr lang="fr-FR" dirty="0">
                <a:latin typeface="Arial Narrow" panose="020B0606020202030204" pitchFamily="34" charset="0"/>
              </a:rPr>
              <a:t>anti-résiliation</a:t>
            </a:r>
          </a:p>
          <a:p>
            <a:pPr marL="0" lvl="0" indent="0">
              <a:lnSpc>
                <a:spcPct val="110000"/>
              </a:lnSpc>
              <a:spcBef>
                <a:spcPts val="0"/>
              </a:spcBef>
              <a:buNone/>
            </a:pPr>
            <a:r>
              <a:rPr lang="fr-FR" dirty="0">
                <a:latin typeface="Arial Narrow" panose="020B0606020202030204" pitchFamily="34" charset="0"/>
              </a:rPr>
              <a:t>		</a:t>
            </a:r>
            <a:r>
              <a:rPr lang="fr-FR" dirty="0" smtClean="0">
                <a:latin typeface="Arial Narrow" panose="020B0606020202030204" pitchFamily="34" charset="0"/>
              </a:rPr>
              <a:t>	Fichier Surveillance</a:t>
            </a:r>
          </a:p>
          <a:p>
            <a:pPr lvl="0"/>
            <a:r>
              <a:rPr lang="fr-FR" sz="1900" b="1" dirty="0" smtClean="0"/>
              <a:t>BANCA – </a:t>
            </a:r>
            <a:r>
              <a:rPr lang="fr-FR" sz="1900" b="1" dirty="0"/>
              <a:t>Clôture des 04 débiteurs inactifs &gt; 180 jours sur initiative Caisse</a:t>
            </a:r>
          </a:p>
          <a:p>
            <a:r>
              <a:rPr lang="fr-FR" sz="1900" b="1" dirty="0"/>
              <a:t>BANCA – Dépliants Jeunes Murs de </a:t>
            </a:r>
            <a:r>
              <a:rPr lang="fr-FR" sz="1900" b="1" dirty="0" err="1"/>
              <a:t>com</a:t>
            </a:r>
            <a:endParaRPr lang="fr-FR" sz="1900" b="1" dirty="0"/>
          </a:p>
          <a:p>
            <a:r>
              <a:rPr lang="fr-FR" sz="1900" b="1" dirty="0"/>
              <a:t>BANCA – TF1 : Cible complémentaire - Bancarisation </a:t>
            </a:r>
            <a:endParaRPr lang="fr-FR" sz="1900" b="1" dirty="0" smtClean="0"/>
          </a:p>
          <a:p>
            <a:r>
              <a:rPr lang="fr-FR" sz="1900" b="1" dirty="0" smtClean="0"/>
              <a:t>CREDITS –</a:t>
            </a:r>
            <a:r>
              <a:rPr lang="fr-FR" sz="1900" dirty="0" smtClean="0"/>
              <a:t> </a:t>
            </a:r>
            <a:r>
              <a:rPr lang="fr-FR" sz="1900" b="1" dirty="0" smtClean="0"/>
              <a:t>Taux promo crédit conso</a:t>
            </a:r>
          </a:p>
          <a:p>
            <a:r>
              <a:rPr lang="fr-FR" sz="1900" b="1" dirty="0" smtClean="0"/>
              <a:t>CREDITS </a:t>
            </a:r>
            <a:r>
              <a:rPr lang="fr-FR" sz="1900" b="1" dirty="0"/>
              <a:t>– Stickers Taux d’usure </a:t>
            </a:r>
            <a:endParaRPr lang="fr-FR" sz="1900" b="1" dirty="0" smtClean="0"/>
          </a:p>
          <a:p>
            <a:pPr lvl="0"/>
            <a:r>
              <a:rPr lang="fr-FR" sz="1900" b="1" dirty="0" smtClean="0"/>
              <a:t>EPARGNE – </a:t>
            </a:r>
            <a:r>
              <a:rPr lang="fr-FR" sz="1900" b="1" dirty="0"/>
              <a:t>Clients Eckert </a:t>
            </a:r>
            <a:r>
              <a:rPr lang="fr-FR" sz="1900" b="1" dirty="0" smtClean="0"/>
              <a:t>NPAI</a:t>
            </a:r>
          </a:p>
          <a:p>
            <a:pPr lvl="0"/>
            <a:r>
              <a:rPr lang="fr-FR" sz="1900" b="1" dirty="0" smtClean="0"/>
              <a:t>EPARGNE </a:t>
            </a:r>
            <a:r>
              <a:rPr lang="fr-FR" sz="1900" b="1" dirty="0"/>
              <a:t>– Identifiants MIF II</a:t>
            </a:r>
          </a:p>
          <a:p>
            <a:r>
              <a:rPr lang="fr-FR" sz="1900" b="1" dirty="0"/>
              <a:t>EPARGNE – Echéance Emprunt 3,90% février 2018</a:t>
            </a:r>
          </a:p>
          <a:p>
            <a:r>
              <a:rPr lang="fr-FR" sz="1900" b="1" dirty="0"/>
              <a:t>EPARGNE – Assurance vie : Taux de rendements des contrats CNP Assurances 2017</a:t>
            </a:r>
          </a:p>
          <a:p>
            <a:r>
              <a:rPr lang="fr-FR" sz="1900" b="1" dirty="0"/>
              <a:t>EPARGNE – Délégations Assurance Vie</a:t>
            </a:r>
          </a:p>
          <a:p>
            <a:r>
              <a:rPr lang="fr-FR" sz="1900" b="1" dirty="0" smtClean="0"/>
              <a:t>MARCHE DES PROS – </a:t>
            </a:r>
            <a:r>
              <a:rPr lang="fr-FR" sz="1900" b="1" dirty="0"/>
              <a:t>Suivi du Fonds de </a:t>
            </a:r>
            <a:r>
              <a:rPr lang="fr-FR" sz="1900" b="1" dirty="0" smtClean="0"/>
              <a:t>Commerce</a:t>
            </a:r>
          </a:p>
          <a:p>
            <a:r>
              <a:rPr lang="fr-FR" sz="1900" b="1" dirty="0" smtClean="0"/>
              <a:t>MARCHE </a:t>
            </a:r>
            <a:r>
              <a:rPr lang="fr-FR" sz="1900" b="1" dirty="0"/>
              <a:t>DES PROS – Révision Annuelle </a:t>
            </a:r>
          </a:p>
          <a:p>
            <a:r>
              <a:rPr lang="fr-FR" sz="1900" b="1" dirty="0"/>
              <a:t>MULTICANAL </a:t>
            </a:r>
            <a:r>
              <a:rPr lang="fr-FR" sz="1900" b="1" dirty="0" smtClean="0"/>
              <a:t>– Prise </a:t>
            </a:r>
            <a:r>
              <a:rPr lang="fr-FR" sz="1900" b="1" dirty="0"/>
              <a:t>de RDV Agenda : nouveau paramétrage de la confirmation</a:t>
            </a:r>
          </a:p>
        </p:txBody>
      </p:sp>
    </p:spTree>
    <p:extLst>
      <p:ext uri="{BB962C8B-B14F-4D97-AF65-F5344CB8AC3E}">
        <p14:creationId xmlns:p14="http://schemas.microsoft.com/office/powerpoint/2010/main" val="2854652000"/>
      </p:ext>
    </p:extLst>
  </p:cSld>
  <p:clrMapOvr>
    <a:masterClrMapping/>
  </p:clrMapOvr>
</p:sld>
</file>

<file path=ppt/theme/theme1.xml><?xml version="1.0" encoding="utf-8"?>
<a:theme xmlns:a="http://schemas.openxmlformats.org/drawingml/2006/main" name="Thème Offic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5151</TotalTime>
  <Words>1191</Words>
  <Application>Microsoft Office PowerPoint</Application>
  <PresentationFormat>Affichage à l'écran (4:3)</PresentationFormat>
  <Paragraphs>208</Paragraphs>
  <Slides>18</Slides>
  <Notes>13</Notes>
  <HiddenSlides>0</HiddenSlides>
  <MMClips>0</MMClips>
  <ScaleCrop>false</ScaleCrop>
  <HeadingPairs>
    <vt:vector size="4" baseType="variant">
      <vt:variant>
        <vt:lpstr>Thème</vt:lpstr>
      </vt:variant>
      <vt:variant>
        <vt:i4>2</vt:i4>
      </vt:variant>
      <vt:variant>
        <vt:lpstr>Titres des diapositives</vt:lpstr>
      </vt:variant>
      <vt:variant>
        <vt:i4>18</vt:i4>
      </vt:variant>
    </vt:vector>
  </HeadingPairs>
  <TitlesOfParts>
    <vt:vector size="20" baseType="lpstr">
      <vt:lpstr>Thème Office</vt:lpstr>
      <vt:lpstr>1-MODELE PART</vt:lpstr>
      <vt:lpstr>TITRE AVEC UN MOT EN ROUGE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TITRE AVEC UN MOT EN ROUGE</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Alain.GERBAULET@bpce.fr</dc:creator>
  <cp:lastModifiedBy>A5700384</cp:lastModifiedBy>
  <cp:revision>411</cp:revision>
  <cp:lastPrinted>2018-01-04T09:03:02Z</cp:lastPrinted>
  <dcterms:created xsi:type="dcterms:W3CDTF">2016-06-03T08:10:53Z</dcterms:created>
  <dcterms:modified xsi:type="dcterms:W3CDTF">2018-01-04T09:25:09Z</dcterms:modified>
</cp:coreProperties>
</file>