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  <p:sldMasterId id="2147483883" r:id="rId13"/>
    <p:sldMasterId id="2147483917" r:id="rId14"/>
  </p:sldMasterIdLst>
  <p:notesMasterIdLst>
    <p:notesMasterId r:id="rId35"/>
  </p:notesMasterIdLst>
  <p:handoutMasterIdLst>
    <p:handoutMasterId r:id="rId36"/>
  </p:handoutMasterIdLst>
  <p:sldIdLst>
    <p:sldId id="285" r:id="rId15"/>
    <p:sldId id="303" r:id="rId16"/>
    <p:sldId id="286" r:id="rId17"/>
    <p:sldId id="287" r:id="rId18"/>
    <p:sldId id="297" r:id="rId19"/>
    <p:sldId id="295" r:id="rId20"/>
    <p:sldId id="289" r:id="rId21"/>
    <p:sldId id="288" r:id="rId22"/>
    <p:sldId id="298" r:id="rId23"/>
    <p:sldId id="290" r:id="rId24"/>
    <p:sldId id="299" r:id="rId25"/>
    <p:sldId id="302" r:id="rId26"/>
    <p:sldId id="291" r:id="rId27"/>
    <p:sldId id="294" r:id="rId28"/>
    <p:sldId id="292" r:id="rId29"/>
    <p:sldId id="301" r:id="rId30"/>
    <p:sldId id="304" r:id="rId31"/>
    <p:sldId id="309" r:id="rId32"/>
    <p:sldId id="306" r:id="rId33"/>
    <p:sldId id="307" r:id="rId3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6225"/>
    <a:srgbClr val="EB0F2D"/>
    <a:srgbClr val="EA9922"/>
    <a:srgbClr val="581D41"/>
    <a:srgbClr val="BFBFBF"/>
    <a:srgbClr val="A79C86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15" autoAdjust="0"/>
    <p:restoredTop sz="74956" autoAdjust="0"/>
  </p:normalViewPr>
  <p:slideViewPr>
    <p:cSldViewPr snapToGrid="0">
      <p:cViewPr>
        <p:scale>
          <a:sx n="90" d="100"/>
          <a:sy n="90" d="100"/>
        </p:scale>
        <p:origin x="-2160" y="-28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</c:v>
                </c:pt>
                <c:pt idx="1">
                  <c:v>6.2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146688"/>
        <c:axId val="194148224"/>
      </c:barChart>
      <c:catAx>
        <c:axId val="194146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94148224"/>
        <c:crosses val="autoZero"/>
        <c:auto val="1"/>
        <c:lblAlgn val="ctr"/>
        <c:lblOffset val="100"/>
        <c:noMultiLvlLbl val="0"/>
      </c:catAx>
      <c:valAx>
        <c:axId val="194148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9414668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</c:v>
                </c:pt>
                <c:pt idx="1">
                  <c:v>6.2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250624"/>
        <c:axId val="194252160"/>
      </c:barChart>
      <c:catAx>
        <c:axId val="194250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94252160"/>
        <c:crosses val="autoZero"/>
        <c:auto val="1"/>
        <c:lblAlgn val="ctr"/>
        <c:lblOffset val="100"/>
        <c:noMultiLvlLbl val="0"/>
      </c:catAx>
      <c:valAx>
        <c:axId val="19425216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425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</c:v>
                </c:pt>
                <c:pt idx="1">
                  <c:v>6.2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073536"/>
        <c:axId val="193075072"/>
      </c:barChart>
      <c:catAx>
        <c:axId val="193073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93075072"/>
        <c:crosses val="autoZero"/>
        <c:auto val="1"/>
        <c:lblAlgn val="ctr"/>
        <c:lblOffset val="100"/>
        <c:noMultiLvlLbl val="0"/>
      </c:catAx>
      <c:valAx>
        <c:axId val="193075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930735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</c:v>
                </c:pt>
                <c:pt idx="1">
                  <c:v>6.2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152896"/>
        <c:axId val="193154432"/>
      </c:barChart>
      <c:catAx>
        <c:axId val="193152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93154432"/>
        <c:crosses val="autoZero"/>
        <c:auto val="1"/>
        <c:lblAlgn val="ctr"/>
        <c:lblOffset val="100"/>
        <c:noMultiLvlLbl val="0"/>
      </c:catAx>
      <c:valAx>
        <c:axId val="19315443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315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://pmmpresentation-pro.sigce.caisse-epargne.fr:8851/GCE.CultureNet.Web/Pages/nav.aspx?action=MonEntreprise" TargetMode="External"/><Relationship Id="rId2" Type="http://schemas.openxmlformats.org/officeDocument/2006/relationships/hyperlink" Target="http://commerciaux.celca.caisse-epargne.fr/download/411/modes-operatoires/6135/support-dsc-defi-my-way-09-2017.ppsx" TargetMode="External"/><Relationship Id="rId1" Type="http://schemas.openxmlformats.org/officeDocument/2006/relationships/hyperlink" Target="http://commerciaux.celca.caisse-epargne.fr/download/1086/prets-non-reglementes/6609/credit-relais-mode-operatoire.pdf" TargetMode="External"/><Relationship Id="rId5" Type="http://schemas.openxmlformats.org/officeDocument/2006/relationships/hyperlink" Target="http://service-celca-moss.sigce.caisse-epargne.fr/sites/lca1/SiteDirectory/REMO/da2/20180109%20Mode%20op&#233;ratoire%20-%20Cr&#233;ation%20SCI%20Patrimoniale.pdf" TargetMode="External"/><Relationship Id="rId4" Type="http://schemas.openxmlformats.org/officeDocument/2006/relationships/hyperlink" Target="http://commerciaux.celca.caisse-epargne.fr/download/341/tarification/6274/offres-promo-en-cours.ppt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341/tarification/6274/offres-promo-en-cours.ppt" TargetMode="External"/><Relationship Id="rId2" Type="http://schemas.openxmlformats.org/officeDocument/2006/relationships/hyperlink" Target="http://pmmpresentation-pro.sigce.caisse-epargne.fr:8851/GCE.CultureNet.Web/Pages/nav.aspx?action=MonEntreprise" TargetMode="External"/><Relationship Id="rId1" Type="http://schemas.openxmlformats.org/officeDocument/2006/relationships/hyperlink" Target="http://commerciaux.celca.caisse-epargne.fr/download/1086/prets-non-reglementes/6609/credit-relais-mode-operatoire.pdf" TargetMode="External"/><Relationship Id="rId5" Type="http://schemas.openxmlformats.org/officeDocument/2006/relationships/hyperlink" Target="http://service-celca-moss.sigce.caisse-epargne.fr/sites/lca1/SiteDirectory/REMO/da2/20180109%20Mode%20op&#233;ratoire%20-%20Cr&#233;ation%20SCI%20Patrimoniale.pdf" TargetMode="External"/><Relationship Id="rId4" Type="http://schemas.openxmlformats.org/officeDocument/2006/relationships/hyperlink" Target="http://commerciaux.celca.caisse-epargne.fr/download/411/modes-operatoires/6135/support-dsc-defi-my-way-09-2017.pps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3829B5-88C7-41C5-8A4F-C5DDF7A10C3B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9E785E9-83B7-45FB-ABB6-751025A463B3}">
      <dgm:prSet phldrT="[Texte]" custT="1"/>
      <dgm:spPr/>
      <dgm:t>
        <a:bodyPr/>
        <a:lstStyle/>
        <a:p>
          <a:pPr algn="just"/>
          <a:r>
            <a:rPr lang="fr-FR" sz="1800" b="1" u="sng" dirty="0" smtClean="0"/>
            <a:t>Impact:</a:t>
          </a:r>
          <a:r>
            <a:rPr lang="fr-FR" sz="1800" b="1" u="none" dirty="0" smtClean="0"/>
            <a:t> </a:t>
          </a:r>
          <a:r>
            <a:rPr lang="fr-FR" sz="1800" dirty="0" smtClean="0"/>
            <a:t>Le temps commercial grevé notamment par une recherche d’informations chronophage (8% du temps estimé tous métiers)  </a:t>
          </a:r>
          <a:endParaRPr lang="fr-FR" sz="1800" dirty="0"/>
        </a:p>
      </dgm:t>
    </dgm:pt>
    <dgm:pt modelId="{48AA490A-2584-43B8-994A-5A1F8F1CDFCC}" type="parTrans" cxnId="{469D77EA-2427-4EE2-81C6-F38A85137FA3}">
      <dgm:prSet/>
      <dgm:spPr/>
      <dgm:t>
        <a:bodyPr/>
        <a:lstStyle/>
        <a:p>
          <a:pPr algn="just"/>
          <a:endParaRPr lang="fr-FR" sz="1400"/>
        </a:p>
      </dgm:t>
    </dgm:pt>
    <dgm:pt modelId="{D10AC8F9-B4D0-45FD-B620-05FE54FAD3D3}" type="sibTrans" cxnId="{469D77EA-2427-4EE2-81C6-F38A85137FA3}">
      <dgm:prSet custT="1"/>
      <dgm:spPr/>
      <dgm:t>
        <a:bodyPr/>
        <a:lstStyle/>
        <a:p>
          <a:pPr algn="just"/>
          <a:endParaRPr lang="fr-FR" sz="2800"/>
        </a:p>
      </dgm:t>
    </dgm:pt>
    <dgm:pt modelId="{D6CF3DB1-5FB9-4457-AF7E-8BAD2EC46CF1}">
      <dgm:prSet phldrT="[Texte]" custT="1"/>
      <dgm:spPr/>
      <dgm:t>
        <a:bodyPr/>
        <a:lstStyle/>
        <a:p>
          <a:pPr algn="just"/>
          <a:r>
            <a:rPr lang="fr-FR" sz="1800" b="1" u="sng" dirty="0" smtClean="0"/>
            <a:t>Actions menées </a:t>
          </a:r>
          <a:r>
            <a:rPr lang="fr-FR" sz="1800" dirty="0" smtClean="0"/>
            <a:t>: Mise en œuvre d’un projet visant à faciliter l’accès à l’information et adapter les connaissances des collaborateurs aux exigences croissantes des clients </a:t>
          </a:r>
          <a:endParaRPr lang="fr-FR" sz="1800" dirty="0"/>
        </a:p>
      </dgm:t>
    </dgm:pt>
    <dgm:pt modelId="{3E804B44-248C-406F-87CD-4EC5179A8A48}" type="sibTrans" cxnId="{882CE932-1817-4C4B-A9A5-208EAC920DEF}">
      <dgm:prSet/>
      <dgm:spPr/>
      <dgm:t>
        <a:bodyPr/>
        <a:lstStyle/>
        <a:p>
          <a:pPr algn="just"/>
          <a:endParaRPr lang="fr-FR" sz="1400"/>
        </a:p>
      </dgm:t>
    </dgm:pt>
    <dgm:pt modelId="{8CFDAA26-3DC9-44C9-8E4C-6448580A40DC}" type="parTrans" cxnId="{882CE932-1817-4C4B-A9A5-208EAC920DEF}">
      <dgm:prSet/>
      <dgm:spPr/>
      <dgm:t>
        <a:bodyPr/>
        <a:lstStyle/>
        <a:p>
          <a:pPr algn="just"/>
          <a:endParaRPr lang="fr-FR" sz="1400"/>
        </a:p>
      </dgm:t>
    </dgm:pt>
    <dgm:pt modelId="{7C193E60-52C9-4A23-A79C-870C26FAB280}">
      <dgm:prSet phldrT="[Texte]" custT="1"/>
      <dgm:spPr/>
      <dgm:t>
        <a:bodyPr/>
        <a:lstStyle/>
        <a:p>
          <a:r>
            <a:rPr lang="fr-FR" sz="1800" b="1" u="sng" dirty="0" smtClean="0"/>
            <a:t>Les causes</a:t>
          </a:r>
          <a:r>
            <a:rPr lang="fr-FR" sz="1800" dirty="0" smtClean="0"/>
            <a:t>:  Des sources diffuses du fond documentaire, des informations non exhaustives et/ou non actualisées, une méconnaissance des différents canaux d’informations (existence et fonctionnement)</a:t>
          </a:r>
          <a:endParaRPr lang="fr-FR" sz="1800" dirty="0"/>
        </a:p>
      </dgm:t>
    </dgm:pt>
    <dgm:pt modelId="{93AAFEC3-EB1D-4421-8FBB-D3874204519F}" type="parTrans" cxnId="{233EF774-5DA6-43CD-9BEA-15B4EAD4B05D}">
      <dgm:prSet/>
      <dgm:spPr/>
      <dgm:t>
        <a:bodyPr/>
        <a:lstStyle/>
        <a:p>
          <a:endParaRPr lang="fr-FR"/>
        </a:p>
      </dgm:t>
    </dgm:pt>
    <dgm:pt modelId="{A12A6110-E113-436E-846D-CB9E2A9DCA7F}" type="sibTrans" cxnId="{233EF774-5DA6-43CD-9BEA-15B4EAD4B05D}">
      <dgm:prSet/>
      <dgm:spPr/>
      <dgm:t>
        <a:bodyPr/>
        <a:lstStyle/>
        <a:p>
          <a:endParaRPr lang="fr-FR"/>
        </a:p>
      </dgm:t>
    </dgm:pt>
    <dgm:pt modelId="{AE9A8F20-17FD-44C2-A12F-78D8C9FCD568}" type="pres">
      <dgm:prSet presAssocID="{C03829B5-88C7-41C5-8A4F-C5DDF7A10C3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8EF0C2D-66ED-4D74-8D77-CE5FDC9E6E56}" type="pres">
      <dgm:prSet presAssocID="{C03829B5-88C7-41C5-8A4F-C5DDF7A10C3B}" presName="dummyMaxCanvas" presStyleCnt="0">
        <dgm:presLayoutVars/>
      </dgm:prSet>
      <dgm:spPr/>
    </dgm:pt>
    <dgm:pt modelId="{CBC12F3E-A524-421C-B10D-988C3D6C4531}" type="pres">
      <dgm:prSet presAssocID="{C03829B5-88C7-41C5-8A4F-C5DDF7A10C3B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55D081B-A1E9-4E35-AC94-3F6B0154C2DB}" type="pres">
      <dgm:prSet presAssocID="{C03829B5-88C7-41C5-8A4F-C5DDF7A10C3B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1AB5DF8-375D-4021-ADE0-E404228DF49C}" type="pres">
      <dgm:prSet presAssocID="{C03829B5-88C7-41C5-8A4F-C5DDF7A10C3B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437C39A-82B3-4651-80D9-6D7B7286D3AD}" type="pres">
      <dgm:prSet presAssocID="{C03829B5-88C7-41C5-8A4F-C5DDF7A10C3B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4F5B6C4-DCCE-4984-81D3-74CC5CD4DBD6}" type="pres">
      <dgm:prSet presAssocID="{C03829B5-88C7-41C5-8A4F-C5DDF7A10C3B}" presName="ThreeConn_2-3" presStyleLbl="fgAccFollowNode1" presStyleIdx="1" presStyleCnt="2" custLinFactNeighborX="-1765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5A73FAD-D2DB-4637-ADC9-89CDC77B714E}" type="pres">
      <dgm:prSet presAssocID="{C03829B5-88C7-41C5-8A4F-C5DDF7A10C3B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5F4DD8C-6C8A-4664-9961-61102EDB1BB7}" type="pres">
      <dgm:prSet presAssocID="{C03829B5-88C7-41C5-8A4F-C5DDF7A10C3B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4E9267F-BEE5-46AE-BDB4-49D2B038FC05}" type="pres">
      <dgm:prSet presAssocID="{C03829B5-88C7-41C5-8A4F-C5DDF7A10C3B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3E196BF-B2C9-4CC2-9676-ECC1A1ACF87D}" type="presOf" srcId="{89E785E9-83B7-45FB-ABB6-751025A463B3}" destId="{25F4DD8C-6C8A-4664-9961-61102EDB1BB7}" srcOrd="1" destOrd="0" presId="urn:microsoft.com/office/officeart/2005/8/layout/vProcess5"/>
    <dgm:cxn modelId="{882CE932-1817-4C4B-A9A5-208EAC920DEF}" srcId="{C03829B5-88C7-41C5-8A4F-C5DDF7A10C3B}" destId="{D6CF3DB1-5FB9-4457-AF7E-8BAD2EC46CF1}" srcOrd="2" destOrd="0" parTransId="{8CFDAA26-3DC9-44C9-8E4C-6448580A40DC}" sibTransId="{3E804B44-248C-406F-87CD-4EC5179A8A48}"/>
    <dgm:cxn modelId="{F84DC333-FF35-4B58-998B-EF234E84C4AC}" type="presOf" srcId="{D10AC8F9-B4D0-45FD-B620-05FE54FAD3D3}" destId="{E4F5B6C4-DCCE-4984-81D3-74CC5CD4DBD6}" srcOrd="0" destOrd="0" presId="urn:microsoft.com/office/officeart/2005/8/layout/vProcess5"/>
    <dgm:cxn modelId="{FC7535CA-7BE6-4590-8EF8-2C8887C7EFAC}" type="presOf" srcId="{7C193E60-52C9-4A23-A79C-870C26FAB280}" destId="{CBC12F3E-A524-421C-B10D-988C3D6C4531}" srcOrd="0" destOrd="0" presId="urn:microsoft.com/office/officeart/2005/8/layout/vProcess5"/>
    <dgm:cxn modelId="{D813EF23-D6B2-4D6D-9DC1-1BD094D68F19}" type="presOf" srcId="{89E785E9-83B7-45FB-ABB6-751025A463B3}" destId="{455D081B-A1E9-4E35-AC94-3F6B0154C2DB}" srcOrd="0" destOrd="0" presId="urn:microsoft.com/office/officeart/2005/8/layout/vProcess5"/>
    <dgm:cxn modelId="{728E1B6E-93D5-4605-8671-B0BBC1F44402}" type="presOf" srcId="{D6CF3DB1-5FB9-4457-AF7E-8BAD2EC46CF1}" destId="{21AB5DF8-375D-4021-ADE0-E404228DF49C}" srcOrd="0" destOrd="0" presId="urn:microsoft.com/office/officeart/2005/8/layout/vProcess5"/>
    <dgm:cxn modelId="{12CCA0DD-BAE4-4CBE-B7E0-894EB961D15E}" type="presOf" srcId="{C03829B5-88C7-41C5-8A4F-C5DDF7A10C3B}" destId="{AE9A8F20-17FD-44C2-A12F-78D8C9FCD568}" srcOrd="0" destOrd="0" presId="urn:microsoft.com/office/officeart/2005/8/layout/vProcess5"/>
    <dgm:cxn modelId="{5535D862-2AAB-48D0-97C8-4AF8AB4C8961}" type="presOf" srcId="{D6CF3DB1-5FB9-4457-AF7E-8BAD2EC46CF1}" destId="{94E9267F-BEE5-46AE-BDB4-49D2B038FC05}" srcOrd="1" destOrd="0" presId="urn:microsoft.com/office/officeart/2005/8/layout/vProcess5"/>
    <dgm:cxn modelId="{233EF774-5DA6-43CD-9BEA-15B4EAD4B05D}" srcId="{C03829B5-88C7-41C5-8A4F-C5DDF7A10C3B}" destId="{7C193E60-52C9-4A23-A79C-870C26FAB280}" srcOrd="0" destOrd="0" parTransId="{93AAFEC3-EB1D-4421-8FBB-D3874204519F}" sibTransId="{A12A6110-E113-436E-846D-CB9E2A9DCA7F}"/>
    <dgm:cxn modelId="{73734591-7AA2-46AA-B306-EB50B6501D7E}" type="presOf" srcId="{7C193E60-52C9-4A23-A79C-870C26FAB280}" destId="{85A73FAD-D2DB-4637-ADC9-89CDC77B714E}" srcOrd="1" destOrd="0" presId="urn:microsoft.com/office/officeart/2005/8/layout/vProcess5"/>
    <dgm:cxn modelId="{469D77EA-2427-4EE2-81C6-F38A85137FA3}" srcId="{C03829B5-88C7-41C5-8A4F-C5DDF7A10C3B}" destId="{89E785E9-83B7-45FB-ABB6-751025A463B3}" srcOrd="1" destOrd="0" parTransId="{48AA490A-2584-43B8-994A-5A1F8F1CDFCC}" sibTransId="{D10AC8F9-B4D0-45FD-B620-05FE54FAD3D3}"/>
    <dgm:cxn modelId="{D042A5B3-FF7C-402D-B809-99CCD401A775}" type="presOf" srcId="{A12A6110-E113-436E-846D-CB9E2A9DCA7F}" destId="{A437C39A-82B3-4651-80D9-6D7B7286D3AD}" srcOrd="0" destOrd="0" presId="urn:microsoft.com/office/officeart/2005/8/layout/vProcess5"/>
    <dgm:cxn modelId="{38DF550A-DF56-4729-9743-52B8356862A0}" type="presParOf" srcId="{AE9A8F20-17FD-44C2-A12F-78D8C9FCD568}" destId="{78EF0C2D-66ED-4D74-8D77-CE5FDC9E6E56}" srcOrd="0" destOrd="0" presId="urn:microsoft.com/office/officeart/2005/8/layout/vProcess5"/>
    <dgm:cxn modelId="{EDB2E43F-79E7-4D0E-9130-3ED620C992D4}" type="presParOf" srcId="{AE9A8F20-17FD-44C2-A12F-78D8C9FCD568}" destId="{CBC12F3E-A524-421C-B10D-988C3D6C4531}" srcOrd="1" destOrd="0" presId="urn:microsoft.com/office/officeart/2005/8/layout/vProcess5"/>
    <dgm:cxn modelId="{CADDB8CB-1B63-410F-8555-0CFF3746540B}" type="presParOf" srcId="{AE9A8F20-17FD-44C2-A12F-78D8C9FCD568}" destId="{455D081B-A1E9-4E35-AC94-3F6B0154C2DB}" srcOrd="2" destOrd="0" presId="urn:microsoft.com/office/officeart/2005/8/layout/vProcess5"/>
    <dgm:cxn modelId="{28F514AF-9010-46FF-AEA6-411D546781CC}" type="presParOf" srcId="{AE9A8F20-17FD-44C2-A12F-78D8C9FCD568}" destId="{21AB5DF8-375D-4021-ADE0-E404228DF49C}" srcOrd="3" destOrd="0" presId="urn:microsoft.com/office/officeart/2005/8/layout/vProcess5"/>
    <dgm:cxn modelId="{9EE7A7E7-4D9A-4325-9D81-1E6D91892179}" type="presParOf" srcId="{AE9A8F20-17FD-44C2-A12F-78D8C9FCD568}" destId="{A437C39A-82B3-4651-80D9-6D7B7286D3AD}" srcOrd="4" destOrd="0" presId="urn:microsoft.com/office/officeart/2005/8/layout/vProcess5"/>
    <dgm:cxn modelId="{C40FB68B-8CAE-4F40-BDAF-B74715BE17CB}" type="presParOf" srcId="{AE9A8F20-17FD-44C2-A12F-78D8C9FCD568}" destId="{E4F5B6C4-DCCE-4984-81D3-74CC5CD4DBD6}" srcOrd="5" destOrd="0" presId="urn:microsoft.com/office/officeart/2005/8/layout/vProcess5"/>
    <dgm:cxn modelId="{9FE2AF6F-5794-4374-92BF-5298F6FDC6E7}" type="presParOf" srcId="{AE9A8F20-17FD-44C2-A12F-78D8C9FCD568}" destId="{85A73FAD-D2DB-4637-ADC9-89CDC77B714E}" srcOrd="6" destOrd="0" presId="urn:microsoft.com/office/officeart/2005/8/layout/vProcess5"/>
    <dgm:cxn modelId="{6E34B79D-9DD9-4573-BF6B-404D9A10CEAF}" type="presParOf" srcId="{AE9A8F20-17FD-44C2-A12F-78D8C9FCD568}" destId="{25F4DD8C-6C8A-4664-9961-61102EDB1BB7}" srcOrd="7" destOrd="0" presId="urn:microsoft.com/office/officeart/2005/8/layout/vProcess5"/>
    <dgm:cxn modelId="{82614EE2-692E-49A4-A5E6-D49D2BC5AD83}" type="presParOf" srcId="{AE9A8F20-17FD-44C2-A12F-78D8C9FCD568}" destId="{94E9267F-BEE5-46AE-BDB4-49D2B038FC0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3EA276-F532-4FA8-AC26-009D414CA982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CEFDC1AF-7DD3-4B7D-8425-E64EA521F412}">
      <dgm:prSet phldrT="[Texte]" custT="1"/>
      <dgm:spPr/>
      <dgm:t>
        <a:bodyPr/>
        <a:lstStyle/>
        <a:p>
          <a:r>
            <a:rPr lang="fr-FR" sz="1400" dirty="0" smtClean="0">
              <a:latin typeface="Arial" panose="020B0604020202020204" pitchFamily="34" charset="0"/>
              <a:cs typeface="Arial" panose="020B0604020202020204" pitchFamily="34" charset="0"/>
            </a:rPr>
            <a:t>Crédits*</a:t>
          </a:r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07ED38-30AC-4462-BEC9-2F283945D0A0}" type="parTrans" cxnId="{60976A1A-FC20-4855-A08E-F7446DF9A814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C93EFD-00B3-45C5-9673-2969FA06701B}" type="sibTrans" cxnId="{60976A1A-FC20-4855-A08E-F7446DF9A814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08FFF5-9AB8-439D-AB25-D653D24045E3}">
      <dgm:prSet phldrT="[Texte]" custT="1"/>
      <dgm:spPr/>
      <dgm:t>
        <a:bodyPr/>
        <a:lstStyle/>
        <a:p>
          <a:pPr algn="just"/>
          <a:r>
            <a:rPr lang="fr-FR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Création d’un mode opératoire relatif au </a:t>
          </a:r>
          <a:r>
            <a:rPr lang="fr-FR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crédit relais </a:t>
          </a:r>
          <a:r>
            <a:rPr lang="fr-FR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mis à disposition dans la rubrique des commerciaux  </a:t>
          </a:r>
          <a:r>
            <a:rPr lang="fr-FR" sz="11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(mot clé Easynet : CREDIT RELAIS - </a:t>
          </a:r>
          <a:r>
            <a:rPr lang="fr-FR" sz="1100" dirty="0" smtClean="0"/>
            <a:t>: </a:t>
          </a:r>
          <a:r>
            <a:rPr lang="fr-FR" sz="1100" dirty="0" smtClean="0">
              <a:hlinkClick xmlns:r="http://schemas.openxmlformats.org/officeDocument/2006/relationships" r:id="rId1"/>
            </a:rPr>
            <a:t>LIEN</a:t>
          </a:r>
          <a:r>
            <a:rPr lang="fr-FR" sz="1100" dirty="0" smtClean="0"/>
            <a:t> )  </a:t>
          </a:r>
          <a:endParaRPr lang="fr-FR" sz="11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6802A4-851F-47FF-921C-DD80AE8B4857}" type="parTrans" cxnId="{519A9466-37C6-45C7-B224-E7772AF6AB23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741AA8-162B-4D1C-8743-B75A124C95BE}" type="sibTrans" cxnId="{519A9466-37C6-45C7-B224-E7772AF6AB23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742822-9F5A-441F-A13C-A2829D6B1C44}">
      <dgm:prSet phldrT="[Texte]" custT="1"/>
      <dgm:spPr/>
      <dgm:t>
        <a:bodyPr/>
        <a:lstStyle/>
        <a:p>
          <a:r>
            <a:rPr lang="fr-FR" sz="1400" dirty="0" smtClean="0">
              <a:latin typeface="Arial" panose="020B0604020202020204" pitchFamily="34" charset="0"/>
              <a:cs typeface="Arial" panose="020B0604020202020204" pitchFamily="34" charset="0"/>
            </a:rPr>
            <a:t>Maîtrise des outils commerciaux*</a:t>
          </a:r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B5A2CD-6A47-43C0-A738-80345002B140}" type="parTrans" cxnId="{C5F62B6E-ABE9-48C0-ADEB-39D560BFCC2F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557CE8-70EE-4505-9192-578E17526EB9}" type="sibTrans" cxnId="{C5F62B6E-ABE9-48C0-ADEB-39D560BFCC2F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CA39DE-1091-4B33-90CA-D65BA4326829}">
      <dgm:prSet phldrT="[Texte]" custT="1"/>
      <dgm:spPr/>
      <dgm:t>
        <a:bodyPr/>
        <a:lstStyle/>
        <a:p>
          <a:r>
            <a:rPr lang="fr-FR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Mise à disposition du </a:t>
          </a:r>
          <a:r>
            <a:rPr lang="fr-FR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mode opératoire DSC DEFI </a:t>
          </a:r>
          <a:r>
            <a:rPr lang="fr-FR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(mot clé Easynet : DEFI - </a:t>
          </a:r>
          <a:r>
            <a:rPr lang="fr-FR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LIEN</a:t>
          </a:r>
          <a:r>
            <a:rPr lang="fr-FR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fr-FR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826311-2E63-4777-AAE2-CCA4617B689D}" type="parTrans" cxnId="{F627D462-F303-4238-B214-6B5B7B4EE68A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0CE673-1E54-4745-844C-66C7BA36BC99}" type="sibTrans" cxnId="{F627D462-F303-4238-B214-6B5B7B4EE68A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752ADB-49B3-4BB7-B8CE-E3A1075B66A6}">
      <dgm:prSet phldrT="[Texte]" custT="1"/>
      <dgm:spPr/>
      <dgm:t>
        <a:bodyPr/>
        <a:lstStyle/>
        <a:p>
          <a:r>
            <a:rPr lang="fr-FR" sz="1400" dirty="0" smtClean="0">
              <a:latin typeface="Arial" panose="020B0604020202020204" pitchFamily="34" charset="0"/>
              <a:cs typeface="Arial" panose="020B0604020202020204" pitchFamily="34" charset="0"/>
            </a:rPr>
            <a:t>Intégration des nouveaux collaborateurs et maintien des connaissances*</a:t>
          </a:r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898CAB-D119-46EA-BC2E-948DF2D9E89D}" type="parTrans" cxnId="{2B9392A0-04D5-45D0-B2E2-A54FDF1AC9A5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1EAED9-E8B0-4E7C-85C3-5E2BD249A59D}" type="sibTrans" cxnId="{2B9392A0-04D5-45D0-B2E2-A54FDF1AC9A5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CC4DF4-3DAB-4DC7-BEB4-3BA5874A7AB4}">
      <dgm:prSet phldrT="[Texte]" custT="1"/>
      <dgm:spPr/>
      <dgm:t>
        <a:bodyPr/>
        <a:lstStyle/>
        <a:p>
          <a:pPr algn="just"/>
          <a:r>
            <a:rPr lang="fr-FR" sz="1100" dirty="0" smtClean="0">
              <a:latin typeface="Arial" panose="020B0604020202020204" pitchFamily="34" charset="0"/>
              <a:cs typeface="Arial" panose="020B0604020202020204" pitchFamily="34" charset="0"/>
            </a:rPr>
            <a:t>Action en cours (pilote groupe Meurthe-et-Moselle : sollicitations divers experts métiers, binômes commerciaux …) </a:t>
          </a:r>
          <a:endParaRPr lang="fr-FR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F54807-E98C-469B-9013-09E66EE6D136}" type="parTrans" cxnId="{AC5CBF5E-3852-4781-8DCA-E9BD1E05D76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7CFC50-EB3A-479A-A4E7-27CDA1AD05DF}" type="sibTrans" cxnId="{AC5CBF5E-3852-4781-8DCA-E9BD1E05D76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9F9B04-59F6-4E14-944B-0666F738DC81}">
      <dgm:prSet custT="1"/>
      <dgm:spPr/>
      <dgm:t>
        <a:bodyPr/>
        <a:lstStyle/>
        <a:p>
          <a:r>
            <a:rPr lang="fr-FR" sz="1400" dirty="0" smtClean="0">
              <a:latin typeface="Arial" panose="020B0604020202020204" pitchFamily="34" charset="0"/>
              <a:cs typeface="Arial" panose="020B0604020202020204" pitchFamily="34" charset="0"/>
            </a:rPr>
            <a:t>Gestion de la documentation*</a:t>
          </a:r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7F0CA2-DD1B-4636-ADD2-1F179BDF957E}" type="parTrans" cxnId="{C9E01B79-00D0-4B04-A6C9-D60BA6A415D1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3478F-D5C0-42D3-86ED-CC2CE34E7867}" type="sibTrans" cxnId="{C9E01B79-00D0-4B04-A6C9-D60BA6A415D1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0F825E-2DB1-4638-B42F-7461B6469FDF}">
      <dgm:prSet custT="1"/>
      <dgm:spPr/>
      <dgm:t>
        <a:bodyPr/>
        <a:lstStyle/>
        <a:p>
          <a:pPr algn="just"/>
          <a:r>
            <a:rPr lang="fr-FR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Mise à jour de la liste des </a:t>
          </a:r>
          <a:r>
            <a:rPr lang="fr-FR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demandes de  prestations </a:t>
          </a:r>
          <a:r>
            <a:rPr lang="fr-FR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présentes dans l’Intranet</a:t>
          </a:r>
          <a:r>
            <a:rPr lang="fr-FR" sz="11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(Rubrique : Mon entreprise &gt; Assistance et prestations ou via mot clé Easynet : PRESTATIONS - </a:t>
          </a:r>
          <a:r>
            <a:rPr lang="fr-FR" sz="11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/>
            </a:rPr>
            <a:t>LIEN </a:t>
          </a:r>
          <a:r>
            <a:rPr lang="fr-FR" sz="11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fr-FR" sz="11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52CDDC-4876-4600-9FCE-60A71DC2F563}" type="parTrans" cxnId="{606275C6-95FB-46D3-871A-ED282BBF7CAD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9C4708-A9EF-484F-AC13-A5B70D7CA74F}" type="sibTrans" cxnId="{606275C6-95FB-46D3-871A-ED282BBF7CAD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AB0DA0-2026-4F31-9E6F-3560C00285AF}">
      <dgm:prSet custT="1"/>
      <dgm:spPr/>
      <dgm:t>
        <a:bodyPr/>
        <a:lstStyle/>
        <a:p>
          <a:pPr algn="l"/>
          <a:r>
            <a:rPr lang="fr-FR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Format </a:t>
          </a:r>
          <a:r>
            <a:rPr lang="fr-FR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offres promotionnelles </a:t>
          </a:r>
          <a:r>
            <a:rPr lang="fr-FR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revu pour plus de lisibilité </a:t>
          </a:r>
          <a:r>
            <a:rPr lang="fr-FR" sz="11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/>
            </a:rPr>
            <a:t>LIEN </a:t>
          </a:r>
          <a:endParaRPr lang="fr-FR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A2D57F-01AD-4F3E-8181-7647FC3EAC52}" type="parTrans" cxnId="{A324B665-ED46-45D7-9E2E-39CF80D2E4B6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7B149F-4E22-4F06-ADD8-124EF7035BC7}" type="sibTrans" cxnId="{A324B665-ED46-45D7-9E2E-39CF80D2E4B6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26181F-A146-42DC-A53D-AE61C0A75E0A}">
      <dgm:prSet phldrT="[Texte]" custT="1"/>
      <dgm:spPr/>
      <dgm:t>
        <a:bodyPr/>
        <a:lstStyle/>
        <a:p>
          <a:r>
            <a:rPr lang="fr-FR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Création d’un </a:t>
          </a:r>
          <a:r>
            <a:rPr lang="fr-FR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mode opératoire relatif aux SCI </a:t>
          </a:r>
          <a:r>
            <a:rPr lang="fr-FR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(mot clé Easynet : SCI - </a:t>
          </a:r>
          <a:r>
            <a:rPr lang="fr-FR" sz="1100" dirty="0" smtClean="0">
              <a:hlinkClick xmlns:r="http://schemas.openxmlformats.org/officeDocument/2006/relationships" r:id="rId5"/>
            </a:rPr>
            <a:t>LIEN</a:t>
          </a:r>
          <a:r>
            <a:rPr lang="fr-FR" sz="1100" dirty="0" smtClean="0"/>
            <a:t> ) </a:t>
          </a:r>
          <a:endParaRPr lang="fr-FR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264ED4-3F91-48FA-9C0A-03F92758AE10}" type="parTrans" cxnId="{EA504EB4-5B7D-4905-9387-E0A23D96622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AD95E0-9505-4B78-AC5F-8A0494248041}" type="sibTrans" cxnId="{EA504EB4-5B7D-4905-9387-E0A23D966228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501C1C-4F50-4678-BADF-415E2C39CEBF}" type="pres">
      <dgm:prSet presAssocID="{633EA276-F532-4FA8-AC26-009D414CA98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B666D69-56E0-4F3A-BD6C-8B10474D91CD}" type="pres">
      <dgm:prSet presAssocID="{CEFDC1AF-7DD3-4B7D-8425-E64EA521F412}" presName="linNode" presStyleCnt="0"/>
      <dgm:spPr/>
    </dgm:pt>
    <dgm:pt modelId="{0D9D9FEF-2754-4280-B3F9-6738A02D6C36}" type="pres">
      <dgm:prSet presAssocID="{CEFDC1AF-7DD3-4B7D-8425-E64EA521F412}" presName="parentText" presStyleLbl="node1" presStyleIdx="0" presStyleCnt="4" custScaleX="91571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FA2C316-28AF-4D7D-AFC9-1DFCD5D5E545}" type="pres">
      <dgm:prSet presAssocID="{CEFDC1AF-7DD3-4B7D-8425-E64EA521F412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281F3D-ADB7-4824-8BA1-E9FC957B4507}" type="pres">
      <dgm:prSet presAssocID="{FEC93EFD-00B3-45C5-9673-2969FA06701B}" presName="sp" presStyleCnt="0"/>
      <dgm:spPr/>
    </dgm:pt>
    <dgm:pt modelId="{1B128C9A-762A-4B15-A8E3-5F64CD856DE6}" type="pres">
      <dgm:prSet presAssocID="{499F9B04-59F6-4E14-944B-0666F738DC81}" presName="linNode" presStyleCnt="0"/>
      <dgm:spPr/>
    </dgm:pt>
    <dgm:pt modelId="{811197C1-CC89-4213-9492-41D46E1C8576}" type="pres">
      <dgm:prSet presAssocID="{499F9B04-59F6-4E14-944B-0666F738DC81}" presName="parentText" presStyleLbl="node1" presStyleIdx="1" presStyleCnt="4" custScaleX="91571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7DBD365-EE86-44D1-99DB-4EDCC9E518A8}" type="pres">
      <dgm:prSet presAssocID="{499F9B04-59F6-4E14-944B-0666F738DC81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A87AB7A-4348-4BA3-BF28-2D27DD50A246}" type="pres">
      <dgm:prSet presAssocID="{2363478F-D5C0-42D3-86ED-CC2CE34E7867}" presName="sp" presStyleCnt="0"/>
      <dgm:spPr/>
    </dgm:pt>
    <dgm:pt modelId="{8DE1AE87-22C7-4CD3-9436-A1811081F9E2}" type="pres">
      <dgm:prSet presAssocID="{3A742822-9F5A-441F-A13C-A2829D6B1C44}" presName="linNode" presStyleCnt="0"/>
      <dgm:spPr/>
    </dgm:pt>
    <dgm:pt modelId="{7A391D3B-D8D2-4D14-AC95-549360681F6C}" type="pres">
      <dgm:prSet presAssocID="{3A742822-9F5A-441F-A13C-A2829D6B1C44}" presName="parentText" presStyleLbl="node1" presStyleIdx="2" presStyleCnt="4" custScaleX="91571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D313449-6815-47E4-86E0-6BFD397EB622}" type="pres">
      <dgm:prSet presAssocID="{3A742822-9F5A-441F-A13C-A2829D6B1C44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E4FC247-6745-4D8F-BDD8-9EFE3F0611FE}" type="pres">
      <dgm:prSet presAssocID="{4C557CE8-70EE-4505-9192-578E17526EB9}" presName="sp" presStyleCnt="0"/>
      <dgm:spPr/>
    </dgm:pt>
    <dgm:pt modelId="{8778835B-96A2-4143-8694-1C80701232A0}" type="pres">
      <dgm:prSet presAssocID="{6C752ADB-49B3-4BB7-B8CE-E3A1075B66A6}" presName="linNode" presStyleCnt="0"/>
      <dgm:spPr/>
    </dgm:pt>
    <dgm:pt modelId="{FEC661F8-74A1-4CAF-9081-FC1856748E50}" type="pres">
      <dgm:prSet presAssocID="{6C752ADB-49B3-4BB7-B8CE-E3A1075B66A6}" presName="parentText" presStyleLbl="node1" presStyleIdx="3" presStyleCnt="4" custScaleX="91571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3ABE82-6CF2-4FD9-879C-76F4915C82CF}" type="pres">
      <dgm:prSet presAssocID="{6C752ADB-49B3-4BB7-B8CE-E3A1075B66A6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9E01B79-00D0-4B04-A6C9-D60BA6A415D1}" srcId="{633EA276-F532-4FA8-AC26-009D414CA982}" destId="{499F9B04-59F6-4E14-944B-0666F738DC81}" srcOrd="1" destOrd="0" parTransId="{217F0CA2-DD1B-4636-ADD2-1F179BDF957E}" sibTransId="{2363478F-D5C0-42D3-86ED-CC2CE34E7867}"/>
    <dgm:cxn modelId="{EE4703FD-DCC7-414A-B082-E4F6CF9C78CD}" type="presOf" srcId="{3A742822-9F5A-441F-A13C-A2829D6B1C44}" destId="{7A391D3B-D8D2-4D14-AC95-549360681F6C}" srcOrd="0" destOrd="0" presId="urn:microsoft.com/office/officeart/2005/8/layout/vList5"/>
    <dgm:cxn modelId="{6F453C0A-230C-4EBF-ACC3-8227F8291B07}" type="presOf" srcId="{690F825E-2DB1-4638-B42F-7461B6469FDF}" destId="{17DBD365-EE86-44D1-99DB-4EDCC9E518A8}" srcOrd="0" destOrd="0" presId="urn:microsoft.com/office/officeart/2005/8/layout/vList5"/>
    <dgm:cxn modelId="{E59A9BA1-1B5A-4AB5-B1BE-4D9E6126A525}" type="presOf" srcId="{5A26181F-A146-42DC-A53D-AE61C0A75E0A}" destId="{DD313449-6815-47E4-86E0-6BFD397EB622}" srcOrd="0" destOrd="1" presId="urn:microsoft.com/office/officeart/2005/8/layout/vList5"/>
    <dgm:cxn modelId="{F627D462-F303-4238-B214-6B5B7B4EE68A}" srcId="{3A742822-9F5A-441F-A13C-A2829D6B1C44}" destId="{BDCA39DE-1091-4B33-90CA-D65BA4326829}" srcOrd="0" destOrd="0" parTransId="{3C826311-2E63-4777-AAE2-CCA4617B689D}" sibTransId="{D70CE673-1E54-4745-844C-66C7BA36BC99}"/>
    <dgm:cxn modelId="{7B40C741-3A61-4120-A0A4-C2532142E92F}" type="presOf" srcId="{499F9B04-59F6-4E14-944B-0666F738DC81}" destId="{811197C1-CC89-4213-9492-41D46E1C8576}" srcOrd="0" destOrd="0" presId="urn:microsoft.com/office/officeart/2005/8/layout/vList5"/>
    <dgm:cxn modelId="{1A4326A2-DB26-4A28-8B5F-6C33C9DA7A39}" type="presOf" srcId="{18CC4DF4-3DAB-4DC7-BEB4-3BA5874A7AB4}" destId="{5F3ABE82-6CF2-4FD9-879C-76F4915C82CF}" srcOrd="0" destOrd="0" presId="urn:microsoft.com/office/officeart/2005/8/layout/vList5"/>
    <dgm:cxn modelId="{606275C6-95FB-46D3-871A-ED282BBF7CAD}" srcId="{499F9B04-59F6-4E14-944B-0666F738DC81}" destId="{690F825E-2DB1-4638-B42F-7461B6469FDF}" srcOrd="0" destOrd="0" parTransId="{7152CDDC-4876-4600-9FCE-60A71DC2F563}" sibTransId="{D59C4708-A9EF-484F-AC13-A5B70D7CA74F}"/>
    <dgm:cxn modelId="{EA504EB4-5B7D-4905-9387-E0A23D966228}" srcId="{3A742822-9F5A-441F-A13C-A2829D6B1C44}" destId="{5A26181F-A146-42DC-A53D-AE61C0A75E0A}" srcOrd="1" destOrd="0" parTransId="{4D264ED4-3F91-48FA-9C0A-03F92758AE10}" sibTransId="{4DAD95E0-9505-4B78-AC5F-8A0494248041}"/>
    <dgm:cxn modelId="{04481773-D6E5-4B49-A855-986B8B719021}" type="presOf" srcId="{633EA276-F532-4FA8-AC26-009D414CA982}" destId="{AD501C1C-4F50-4678-BADF-415E2C39CEBF}" srcOrd="0" destOrd="0" presId="urn:microsoft.com/office/officeart/2005/8/layout/vList5"/>
    <dgm:cxn modelId="{31BC04BE-3EAF-456D-9CAC-7E328F5AAA0B}" type="presOf" srcId="{BDCA39DE-1091-4B33-90CA-D65BA4326829}" destId="{DD313449-6815-47E4-86E0-6BFD397EB622}" srcOrd="0" destOrd="0" presId="urn:microsoft.com/office/officeart/2005/8/layout/vList5"/>
    <dgm:cxn modelId="{2B9392A0-04D5-45D0-B2E2-A54FDF1AC9A5}" srcId="{633EA276-F532-4FA8-AC26-009D414CA982}" destId="{6C752ADB-49B3-4BB7-B8CE-E3A1075B66A6}" srcOrd="3" destOrd="0" parTransId="{5A898CAB-D119-46EA-BC2E-948DF2D9E89D}" sibTransId="{E01EAED9-E8B0-4E7C-85C3-5E2BD249A59D}"/>
    <dgm:cxn modelId="{09554EDB-46EE-421A-8A60-5DED55F73561}" type="presOf" srcId="{CEFDC1AF-7DD3-4B7D-8425-E64EA521F412}" destId="{0D9D9FEF-2754-4280-B3F9-6738A02D6C36}" srcOrd="0" destOrd="0" presId="urn:microsoft.com/office/officeart/2005/8/layout/vList5"/>
    <dgm:cxn modelId="{519A9466-37C6-45C7-B224-E7772AF6AB23}" srcId="{CEFDC1AF-7DD3-4B7D-8425-E64EA521F412}" destId="{6C08FFF5-9AB8-439D-AB25-D653D24045E3}" srcOrd="0" destOrd="0" parTransId="{1A6802A4-851F-47FF-921C-DD80AE8B4857}" sibTransId="{4F741AA8-162B-4D1C-8743-B75A124C95BE}"/>
    <dgm:cxn modelId="{D81EE11C-CF24-4409-BBD1-4C175ADBFE05}" type="presOf" srcId="{6C752ADB-49B3-4BB7-B8CE-E3A1075B66A6}" destId="{FEC661F8-74A1-4CAF-9081-FC1856748E50}" srcOrd="0" destOrd="0" presId="urn:microsoft.com/office/officeart/2005/8/layout/vList5"/>
    <dgm:cxn modelId="{C5F62B6E-ABE9-48C0-ADEB-39D560BFCC2F}" srcId="{633EA276-F532-4FA8-AC26-009D414CA982}" destId="{3A742822-9F5A-441F-A13C-A2829D6B1C44}" srcOrd="2" destOrd="0" parTransId="{F3B5A2CD-6A47-43C0-A738-80345002B140}" sibTransId="{4C557CE8-70EE-4505-9192-578E17526EB9}"/>
    <dgm:cxn modelId="{60976A1A-FC20-4855-A08E-F7446DF9A814}" srcId="{633EA276-F532-4FA8-AC26-009D414CA982}" destId="{CEFDC1AF-7DD3-4B7D-8425-E64EA521F412}" srcOrd="0" destOrd="0" parTransId="{0807ED38-30AC-4462-BEC9-2F283945D0A0}" sibTransId="{FEC93EFD-00B3-45C5-9673-2969FA06701B}"/>
    <dgm:cxn modelId="{EE0B565B-C6C7-4B8C-BA25-59322766A227}" type="presOf" srcId="{6C08FFF5-9AB8-439D-AB25-D653D24045E3}" destId="{6FA2C316-28AF-4D7D-AFC9-1DFCD5D5E545}" srcOrd="0" destOrd="0" presId="urn:microsoft.com/office/officeart/2005/8/layout/vList5"/>
    <dgm:cxn modelId="{AC5CBF5E-3852-4781-8DCA-E9BD1E05D76E}" srcId="{6C752ADB-49B3-4BB7-B8CE-E3A1075B66A6}" destId="{18CC4DF4-3DAB-4DC7-BEB4-3BA5874A7AB4}" srcOrd="0" destOrd="0" parTransId="{F4F54807-E98C-469B-9013-09E66EE6D136}" sibTransId="{FC7CFC50-EB3A-479A-A4E7-27CDA1AD05DF}"/>
    <dgm:cxn modelId="{A324B665-ED46-45D7-9E2E-39CF80D2E4B6}" srcId="{499F9B04-59F6-4E14-944B-0666F738DC81}" destId="{C0AB0DA0-2026-4F31-9E6F-3560C00285AF}" srcOrd="1" destOrd="0" parTransId="{88A2D57F-01AD-4F3E-8181-7647FC3EAC52}" sibTransId="{9F7B149F-4E22-4F06-ADD8-124EF7035BC7}"/>
    <dgm:cxn modelId="{DDDC4DDD-1DEA-4E9C-A7F8-240C866AD183}" type="presOf" srcId="{C0AB0DA0-2026-4F31-9E6F-3560C00285AF}" destId="{17DBD365-EE86-44D1-99DB-4EDCC9E518A8}" srcOrd="0" destOrd="1" presId="urn:microsoft.com/office/officeart/2005/8/layout/vList5"/>
    <dgm:cxn modelId="{6BA16F9C-F7B6-4676-83F2-0EA7F1165F92}" type="presParOf" srcId="{AD501C1C-4F50-4678-BADF-415E2C39CEBF}" destId="{FB666D69-56E0-4F3A-BD6C-8B10474D91CD}" srcOrd="0" destOrd="0" presId="urn:microsoft.com/office/officeart/2005/8/layout/vList5"/>
    <dgm:cxn modelId="{A6165EED-60C7-4898-9334-EE240E3B167C}" type="presParOf" srcId="{FB666D69-56E0-4F3A-BD6C-8B10474D91CD}" destId="{0D9D9FEF-2754-4280-B3F9-6738A02D6C36}" srcOrd="0" destOrd="0" presId="urn:microsoft.com/office/officeart/2005/8/layout/vList5"/>
    <dgm:cxn modelId="{C5338742-1C9B-4774-94C6-1CD1F2D2EC1D}" type="presParOf" srcId="{FB666D69-56E0-4F3A-BD6C-8B10474D91CD}" destId="{6FA2C316-28AF-4D7D-AFC9-1DFCD5D5E545}" srcOrd="1" destOrd="0" presId="urn:microsoft.com/office/officeart/2005/8/layout/vList5"/>
    <dgm:cxn modelId="{D845BE2E-B9C1-4CF7-B2F3-F246E00866CC}" type="presParOf" srcId="{AD501C1C-4F50-4678-BADF-415E2C39CEBF}" destId="{80281F3D-ADB7-4824-8BA1-E9FC957B4507}" srcOrd="1" destOrd="0" presId="urn:microsoft.com/office/officeart/2005/8/layout/vList5"/>
    <dgm:cxn modelId="{3899643E-431F-4FC4-AEB1-EE9EEDAA5F58}" type="presParOf" srcId="{AD501C1C-4F50-4678-BADF-415E2C39CEBF}" destId="{1B128C9A-762A-4B15-A8E3-5F64CD856DE6}" srcOrd="2" destOrd="0" presId="urn:microsoft.com/office/officeart/2005/8/layout/vList5"/>
    <dgm:cxn modelId="{8C9F5941-0552-48E0-A5F3-14064AB51BD7}" type="presParOf" srcId="{1B128C9A-762A-4B15-A8E3-5F64CD856DE6}" destId="{811197C1-CC89-4213-9492-41D46E1C8576}" srcOrd="0" destOrd="0" presId="urn:microsoft.com/office/officeart/2005/8/layout/vList5"/>
    <dgm:cxn modelId="{C22D205A-FA45-4CCC-8DDF-FEE148CF2913}" type="presParOf" srcId="{1B128C9A-762A-4B15-A8E3-5F64CD856DE6}" destId="{17DBD365-EE86-44D1-99DB-4EDCC9E518A8}" srcOrd="1" destOrd="0" presId="urn:microsoft.com/office/officeart/2005/8/layout/vList5"/>
    <dgm:cxn modelId="{E7142286-C2E5-461B-9560-36A103E734D7}" type="presParOf" srcId="{AD501C1C-4F50-4678-BADF-415E2C39CEBF}" destId="{CA87AB7A-4348-4BA3-BF28-2D27DD50A246}" srcOrd="3" destOrd="0" presId="urn:microsoft.com/office/officeart/2005/8/layout/vList5"/>
    <dgm:cxn modelId="{21314D7A-5EDC-462C-BE82-4006231B2164}" type="presParOf" srcId="{AD501C1C-4F50-4678-BADF-415E2C39CEBF}" destId="{8DE1AE87-22C7-4CD3-9436-A1811081F9E2}" srcOrd="4" destOrd="0" presId="urn:microsoft.com/office/officeart/2005/8/layout/vList5"/>
    <dgm:cxn modelId="{1E05CDF8-C030-4DBD-91EF-2516872212FE}" type="presParOf" srcId="{8DE1AE87-22C7-4CD3-9436-A1811081F9E2}" destId="{7A391D3B-D8D2-4D14-AC95-549360681F6C}" srcOrd="0" destOrd="0" presId="urn:microsoft.com/office/officeart/2005/8/layout/vList5"/>
    <dgm:cxn modelId="{5B7AF615-5854-4FA7-A33D-014F640BA92D}" type="presParOf" srcId="{8DE1AE87-22C7-4CD3-9436-A1811081F9E2}" destId="{DD313449-6815-47E4-86E0-6BFD397EB622}" srcOrd="1" destOrd="0" presId="urn:microsoft.com/office/officeart/2005/8/layout/vList5"/>
    <dgm:cxn modelId="{A363E7EB-CF89-46D0-8706-5FC2136C50BF}" type="presParOf" srcId="{AD501C1C-4F50-4678-BADF-415E2C39CEBF}" destId="{1E4FC247-6745-4D8F-BDD8-9EFE3F0611FE}" srcOrd="5" destOrd="0" presId="urn:microsoft.com/office/officeart/2005/8/layout/vList5"/>
    <dgm:cxn modelId="{26874FC2-A1BB-4798-B7B7-30BFFE0B0D33}" type="presParOf" srcId="{AD501C1C-4F50-4678-BADF-415E2C39CEBF}" destId="{8778835B-96A2-4143-8694-1C80701232A0}" srcOrd="6" destOrd="0" presId="urn:microsoft.com/office/officeart/2005/8/layout/vList5"/>
    <dgm:cxn modelId="{590870E3-0E9B-4217-A522-B05A40051618}" type="presParOf" srcId="{8778835B-96A2-4143-8694-1C80701232A0}" destId="{FEC661F8-74A1-4CAF-9081-FC1856748E50}" srcOrd="0" destOrd="0" presId="urn:microsoft.com/office/officeart/2005/8/layout/vList5"/>
    <dgm:cxn modelId="{C528E152-9C5D-4892-B868-D51BC29C9194}" type="presParOf" srcId="{8778835B-96A2-4143-8694-1C80701232A0}" destId="{5F3ABE82-6CF2-4FD9-879C-76F4915C82C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C12F3E-A524-421C-B10D-988C3D6C4531}">
      <dsp:nvSpPr>
        <dsp:cNvPr id="0" name=""/>
        <dsp:cNvSpPr/>
      </dsp:nvSpPr>
      <dsp:spPr>
        <a:xfrm>
          <a:off x="0" y="0"/>
          <a:ext cx="6382775" cy="10995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u="sng" kern="1200" dirty="0" smtClean="0"/>
            <a:t>Les causes</a:t>
          </a:r>
          <a:r>
            <a:rPr lang="fr-FR" sz="1800" kern="1200" dirty="0" smtClean="0"/>
            <a:t>:  Des sources diffuses du fond documentaire, des informations non exhaustives et/ou non actualisées, une méconnaissance des différents canaux d’informations (existence et fonctionnement)</a:t>
          </a:r>
          <a:endParaRPr lang="fr-FR" sz="1800" kern="1200" dirty="0"/>
        </a:p>
      </dsp:txBody>
      <dsp:txXfrm>
        <a:off x="32205" y="32205"/>
        <a:ext cx="5196260" cy="1035154"/>
      </dsp:txXfrm>
    </dsp:sp>
    <dsp:sp modelId="{455D081B-A1E9-4E35-AC94-3F6B0154C2DB}">
      <dsp:nvSpPr>
        <dsp:cNvPr id="0" name=""/>
        <dsp:cNvSpPr/>
      </dsp:nvSpPr>
      <dsp:spPr>
        <a:xfrm>
          <a:off x="563186" y="1282825"/>
          <a:ext cx="6382775" cy="1099564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u="sng" kern="1200" dirty="0" smtClean="0"/>
            <a:t>Impact:</a:t>
          </a:r>
          <a:r>
            <a:rPr lang="fr-FR" sz="1800" b="1" u="none" kern="1200" dirty="0" smtClean="0"/>
            <a:t> </a:t>
          </a:r>
          <a:r>
            <a:rPr lang="fr-FR" sz="1800" kern="1200" dirty="0" smtClean="0"/>
            <a:t>Le temps commercial grevé notamment par une recherche d’informations chronophage (8% du temps estimé tous métiers)  </a:t>
          </a:r>
          <a:endParaRPr lang="fr-FR" sz="1800" kern="1200" dirty="0"/>
        </a:p>
      </dsp:txBody>
      <dsp:txXfrm>
        <a:off x="595391" y="1315030"/>
        <a:ext cx="5040462" cy="1035154"/>
      </dsp:txXfrm>
    </dsp:sp>
    <dsp:sp modelId="{21AB5DF8-375D-4021-ADE0-E404228DF49C}">
      <dsp:nvSpPr>
        <dsp:cNvPr id="0" name=""/>
        <dsp:cNvSpPr/>
      </dsp:nvSpPr>
      <dsp:spPr>
        <a:xfrm>
          <a:off x="1126372" y="2565650"/>
          <a:ext cx="6382775" cy="1099564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u="sng" kern="1200" dirty="0" smtClean="0"/>
            <a:t>Actions menées </a:t>
          </a:r>
          <a:r>
            <a:rPr lang="fr-FR" sz="1800" kern="1200" dirty="0" smtClean="0"/>
            <a:t>: Mise en œuvre d’un projet visant à faciliter l’accès à l’information et adapter les connaissances des collaborateurs aux exigences croissantes des clients </a:t>
          </a:r>
          <a:endParaRPr lang="fr-FR" sz="1800" kern="1200" dirty="0"/>
        </a:p>
      </dsp:txBody>
      <dsp:txXfrm>
        <a:off x="1158577" y="2597855"/>
        <a:ext cx="5040462" cy="1035154"/>
      </dsp:txXfrm>
    </dsp:sp>
    <dsp:sp modelId="{A437C39A-82B3-4651-80D9-6D7B7286D3AD}">
      <dsp:nvSpPr>
        <dsp:cNvPr id="0" name=""/>
        <dsp:cNvSpPr/>
      </dsp:nvSpPr>
      <dsp:spPr>
        <a:xfrm>
          <a:off x="5668058" y="833836"/>
          <a:ext cx="714716" cy="71471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400" kern="1200"/>
        </a:p>
      </dsp:txBody>
      <dsp:txXfrm>
        <a:off x="5828869" y="833836"/>
        <a:ext cx="393094" cy="537824"/>
      </dsp:txXfrm>
    </dsp:sp>
    <dsp:sp modelId="{E4F5B6C4-DCCE-4984-81D3-74CC5CD4DBD6}">
      <dsp:nvSpPr>
        <dsp:cNvPr id="0" name=""/>
        <dsp:cNvSpPr/>
      </dsp:nvSpPr>
      <dsp:spPr>
        <a:xfrm>
          <a:off x="6105068" y="2109331"/>
          <a:ext cx="714716" cy="71471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800" kern="1200"/>
        </a:p>
      </dsp:txBody>
      <dsp:txXfrm>
        <a:off x="6265879" y="2109331"/>
        <a:ext cx="393094" cy="5378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A2C316-28AF-4D7D-AFC9-1DFCD5D5E545}">
      <dsp:nvSpPr>
        <dsp:cNvPr id="0" name=""/>
        <dsp:cNvSpPr/>
      </dsp:nvSpPr>
      <dsp:spPr>
        <a:xfrm rot="5400000">
          <a:off x="5454890" y="-2364227"/>
          <a:ext cx="675466" cy="557629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Création d’un mode opératoire relatif au </a:t>
          </a:r>
          <a:r>
            <a:rPr lang="fr-FR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crédit relais </a:t>
          </a:r>
          <a:r>
            <a:rPr lang="fr-FR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mis à disposition dans la rubrique des commerciaux  </a:t>
          </a:r>
          <a:r>
            <a:rPr lang="fr-FR" sz="1100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(mot clé Easynet : CREDIT RELAIS - </a:t>
          </a:r>
          <a:r>
            <a:rPr lang="fr-FR" sz="1100" kern="1200" dirty="0" smtClean="0"/>
            <a:t>: </a:t>
          </a:r>
          <a:r>
            <a:rPr lang="fr-FR" sz="1100" kern="1200" dirty="0" smtClean="0">
              <a:hlinkClick xmlns:r="http://schemas.openxmlformats.org/officeDocument/2006/relationships" r:id="rId1"/>
            </a:rPr>
            <a:t>LIEN</a:t>
          </a:r>
          <a:r>
            <a:rPr lang="fr-FR" sz="1100" kern="1200" dirty="0" smtClean="0"/>
            <a:t> )  </a:t>
          </a:r>
          <a:endParaRPr lang="fr-FR" sz="11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3004474" y="119163"/>
        <a:ext cx="5543325" cy="609518"/>
      </dsp:txXfrm>
    </dsp:sp>
    <dsp:sp modelId="{0D9D9FEF-2754-4280-B3F9-6738A02D6C36}">
      <dsp:nvSpPr>
        <dsp:cNvPr id="0" name=""/>
        <dsp:cNvSpPr/>
      </dsp:nvSpPr>
      <dsp:spPr>
        <a:xfrm>
          <a:off x="132194" y="1755"/>
          <a:ext cx="2872278" cy="84433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Crédits*</a:t>
          </a: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3411" y="42972"/>
        <a:ext cx="2789844" cy="761898"/>
      </dsp:txXfrm>
    </dsp:sp>
    <dsp:sp modelId="{17DBD365-EE86-44D1-99DB-4EDCC9E518A8}">
      <dsp:nvSpPr>
        <dsp:cNvPr id="0" name=""/>
        <dsp:cNvSpPr/>
      </dsp:nvSpPr>
      <dsp:spPr>
        <a:xfrm rot="5400000">
          <a:off x="5454890" y="-1477678"/>
          <a:ext cx="675466" cy="5576299"/>
        </a:xfrm>
        <a:prstGeom prst="round2SameRect">
          <a:avLst/>
        </a:prstGeom>
        <a:solidFill>
          <a:schemeClr val="accent4">
            <a:tint val="40000"/>
            <a:alpha val="90000"/>
            <a:hueOff val="-1315235"/>
            <a:satOff val="7386"/>
            <a:lumOff val="469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315235"/>
              <a:satOff val="7386"/>
              <a:lumOff val="4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Mise à jour de la liste des </a:t>
          </a:r>
          <a:r>
            <a:rPr lang="fr-FR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demandes de  prestations </a:t>
          </a:r>
          <a:r>
            <a:rPr lang="fr-FR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présentes dans l’Intranet</a:t>
          </a:r>
          <a:r>
            <a:rPr lang="fr-FR" sz="1100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(Rubrique : Mon entreprise &gt; Assistance et prestations ou via mot clé Easynet : PRESTATIONS - </a:t>
          </a:r>
          <a:r>
            <a:rPr lang="fr-FR" sz="1100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LIEN </a:t>
          </a:r>
          <a:r>
            <a:rPr lang="fr-FR" sz="1100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fr-FR" sz="1100" i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Format </a:t>
          </a:r>
          <a:r>
            <a:rPr lang="fr-FR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offres promotionnelles </a:t>
          </a:r>
          <a:r>
            <a:rPr lang="fr-FR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revu pour plus de lisibilité </a:t>
          </a:r>
          <a:r>
            <a:rPr lang="fr-FR" sz="11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/>
            </a:rPr>
            <a:t>LIEN </a:t>
          </a:r>
          <a:endParaRPr lang="fr-FR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3004474" y="1005712"/>
        <a:ext cx="5543325" cy="609518"/>
      </dsp:txXfrm>
    </dsp:sp>
    <dsp:sp modelId="{811197C1-CC89-4213-9492-41D46E1C8576}">
      <dsp:nvSpPr>
        <dsp:cNvPr id="0" name=""/>
        <dsp:cNvSpPr/>
      </dsp:nvSpPr>
      <dsp:spPr>
        <a:xfrm>
          <a:off x="132194" y="888304"/>
          <a:ext cx="2872278" cy="844332"/>
        </a:xfrm>
        <a:prstGeom prst="round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Gestion de la documentation*</a:t>
          </a: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3411" y="929521"/>
        <a:ext cx="2789844" cy="761898"/>
      </dsp:txXfrm>
    </dsp:sp>
    <dsp:sp modelId="{DD313449-6815-47E4-86E0-6BFD397EB622}">
      <dsp:nvSpPr>
        <dsp:cNvPr id="0" name=""/>
        <dsp:cNvSpPr/>
      </dsp:nvSpPr>
      <dsp:spPr>
        <a:xfrm rot="5400000">
          <a:off x="5454890" y="-591129"/>
          <a:ext cx="675466" cy="5576299"/>
        </a:xfrm>
        <a:prstGeom prst="round2SameRect">
          <a:avLst/>
        </a:prstGeom>
        <a:solidFill>
          <a:schemeClr val="accent4">
            <a:tint val="40000"/>
            <a:alpha val="90000"/>
            <a:hueOff val="-2630471"/>
            <a:satOff val="14771"/>
            <a:lumOff val="939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2630471"/>
              <a:satOff val="14771"/>
              <a:lumOff val="9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Mise à disposition du </a:t>
          </a:r>
          <a:r>
            <a:rPr lang="fr-FR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mode opératoire DSC DEFI </a:t>
          </a:r>
          <a:r>
            <a:rPr lang="fr-FR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(mot clé Easynet : DEFI - </a:t>
          </a:r>
          <a:r>
            <a:rPr lang="fr-FR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/>
            </a:rPr>
            <a:t>LIEN</a:t>
          </a:r>
          <a:r>
            <a:rPr lang="fr-FR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fr-FR" sz="11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Création d’un </a:t>
          </a:r>
          <a:r>
            <a:rPr lang="fr-FR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mode opératoire relatif aux SCI </a:t>
          </a:r>
          <a:r>
            <a:rPr lang="fr-FR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(mot clé Easynet : SCI - </a:t>
          </a:r>
          <a:r>
            <a:rPr lang="fr-FR" sz="1100" kern="1200" dirty="0" smtClean="0">
              <a:hlinkClick xmlns:r="http://schemas.openxmlformats.org/officeDocument/2006/relationships" r:id="rId5"/>
            </a:rPr>
            <a:t>LIEN</a:t>
          </a:r>
          <a:r>
            <a:rPr lang="fr-FR" sz="1100" kern="1200" dirty="0" smtClean="0"/>
            <a:t> ) </a:t>
          </a:r>
          <a:endParaRPr lang="fr-FR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3004474" y="1892261"/>
        <a:ext cx="5543325" cy="609518"/>
      </dsp:txXfrm>
    </dsp:sp>
    <dsp:sp modelId="{7A391D3B-D8D2-4D14-AC95-549360681F6C}">
      <dsp:nvSpPr>
        <dsp:cNvPr id="0" name=""/>
        <dsp:cNvSpPr/>
      </dsp:nvSpPr>
      <dsp:spPr>
        <a:xfrm>
          <a:off x="132194" y="1774854"/>
          <a:ext cx="2872278" cy="844332"/>
        </a:xfrm>
        <a:prstGeom prst="round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Maîtrise des outils commerciaux*</a:t>
          </a: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3411" y="1816071"/>
        <a:ext cx="2789844" cy="761898"/>
      </dsp:txXfrm>
    </dsp:sp>
    <dsp:sp modelId="{5F3ABE82-6CF2-4FD9-879C-76F4915C82CF}">
      <dsp:nvSpPr>
        <dsp:cNvPr id="0" name=""/>
        <dsp:cNvSpPr/>
      </dsp:nvSpPr>
      <dsp:spPr>
        <a:xfrm rot="5400000">
          <a:off x="5454890" y="295420"/>
          <a:ext cx="675466" cy="5576299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100" kern="1200" dirty="0" smtClean="0">
              <a:latin typeface="Arial" panose="020B0604020202020204" pitchFamily="34" charset="0"/>
              <a:cs typeface="Arial" panose="020B0604020202020204" pitchFamily="34" charset="0"/>
            </a:rPr>
            <a:t>Action en cours (pilote groupe Meurthe-et-Moselle : sollicitations divers experts métiers, binômes commerciaux …) </a:t>
          </a:r>
          <a:endParaRPr lang="fr-FR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3004474" y="2778810"/>
        <a:ext cx="5543325" cy="609518"/>
      </dsp:txXfrm>
    </dsp:sp>
    <dsp:sp modelId="{FEC661F8-74A1-4CAF-9081-FC1856748E50}">
      <dsp:nvSpPr>
        <dsp:cNvPr id="0" name=""/>
        <dsp:cNvSpPr/>
      </dsp:nvSpPr>
      <dsp:spPr>
        <a:xfrm>
          <a:off x="132194" y="2661403"/>
          <a:ext cx="2872278" cy="844332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Intégration des nouveaux collaborateurs et maintien des connaissances*</a:t>
          </a: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3411" y="2702620"/>
        <a:ext cx="2789844" cy="761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10/01/2018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10/01/2018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092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092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6940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5620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386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918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540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2427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461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6566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855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3521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9493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092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3BA87-1C62-4A1C-82FE-BD66A2D8BD39}" type="slidenum">
              <a:rPr lang="fr-FR" smtClean="0">
                <a:solidFill>
                  <a:prstClr val="black"/>
                </a:solidFill>
              </a:rPr>
              <a:pPr/>
              <a:t>18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047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0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10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4.jpe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445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9241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2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559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764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7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5572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8031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5990886" y="6411032"/>
            <a:ext cx="25291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COPIL </a:t>
            </a:r>
            <a:r>
              <a:rPr lang="fr-FR" sz="1200" dirty="0" err="1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Neobusiness</a:t>
            </a:r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 – 11 janvier 2016</a:t>
            </a:r>
            <a:endParaRPr lang="fr-FR" sz="1200" dirty="0">
              <a:solidFill>
                <a:srgbClr val="000000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srgbClr val="000000">
                    <a:tint val="75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22" name="Picture 1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1" t="41368" r="67163" b="44359"/>
          <a:stretch/>
        </p:blipFill>
        <p:spPr bwMode="auto">
          <a:xfrm>
            <a:off x="320900" y="6311764"/>
            <a:ext cx="833269" cy="49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725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5990886" y="6411032"/>
            <a:ext cx="25291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COPIL </a:t>
            </a:r>
            <a:r>
              <a:rPr lang="fr-FR" sz="1200" dirty="0" err="1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Neobusiness</a:t>
            </a:r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 – 11 janvier 2016</a:t>
            </a:r>
            <a:endParaRPr lang="fr-FR" sz="1200" dirty="0">
              <a:solidFill>
                <a:srgbClr val="000000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srgbClr val="000000">
                    <a:tint val="75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22" name="Picture 1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1" t="41368" r="67163" b="44359"/>
          <a:stretch/>
        </p:blipFill>
        <p:spPr bwMode="auto">
          <a:xfrm>
            <a:off x="320900" y="6311764"/>
            <a:ext cx="833269" cy="49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2768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5990886" y="6411032"/>
            <a:ext cx="25291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COPIL </a:t>
            </a:r>
            <a:r>
              <a:rPr lang="fr-FR" sz="1200" dirty="0" err="1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Neobusiness</a:t>
            </a:r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 – 11 janvier 2016</a:t>
            </a:r>
            <a:endParaRPr lang="fr-FR" sz="1200" dirty="0">
              <a:solidFill>
                <a:srgbClr val="000000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srgbClr val="000000">
                    <a:tint val="75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22" name="Picture 1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1" t="41368" r="67163" b="44359"/>
          <a:stretch/>
        </p:blipFill>
        <p:spPr bwMode="auto">
          <a:xfrm>
            <a:off x="320900" y="6311764"/>
            <a:ext cx="833269" cy="49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668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5990886" y="6411032"/>
            <a:ext cx="25291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COPIL </a:t>
            </a:r>
            <a:r>
              <a:rPr lang="fr-FR" sz="1200" dirty="0" err="1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Neobusiness</a:t>
            </a:r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cs typeface="Arial"/>
              </a:rPr>
              <a:t> – 11 janvier 2016</a:t>
            </a:r>
            <a:endParaRPr lang="fr-FR" sz="1200" dirty="0">
              <a:solidFill>
                <a:srgbClr val="000000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srgbClr val="000000">
                    <a:tint val="75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22" name="Picture 1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1" t="41368" r="67163" b="44359"/>
          <a:stretch/>
        </p:blipFill>
        <p:spPr bwMode="auto">
          <a:xfrm>
            <a:off x="320900" y="6311764"/>
            <a:ext cx="833269" cy="49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14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0816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11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968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 userDrawn="1"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Des graphiques aux couleurs unies et dégradées</a:t>
            </a: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02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7001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32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794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305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089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279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6109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485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318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 userDrawn="1"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Des graphiques aux couleurs unies et dégradées</a:t>
            </a: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523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1641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573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119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617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145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4663" y="1258888"/>
            <a:ext cx="8632825" cy="4879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122332" y="6411032"/>
            <a:ext cx="23977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cs typeface="Arial"/>
              </a:rPr>
              <a:t>COPIL Opti-Crédit – 04 Février 2016</a:t>
            </a:r>
            <a:endParaRPr lang="fr-FR" sz="1200" dirty="0">
              <a:solidFill>
                <a:prstClr val="black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11140" y="6228183"/>
            <a:ext cx="9132860" cy="1588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numéro de diapositive 27"/>
          <p:cNvSpPr txBox="1">
            <a:spLocks/>
          </p:cNvSpPr>
          <p:nvPr userDrawn="1"/>
        </p:nvSpPr>
        <p:spPr>
          <a:xfrm>
            <a:off x="6969940" y="636628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36284" y="27738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59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456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ce réservé de la date 3"/>
          <p:cNvSpPr txBox="1">
            <a:spLocks noGrp="1"/>
          </p:cNvSpPr>
          <p:nvPr userDrawn="1"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1400" dirty="0" smtClean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CELCA - Critères Part Variable 2018</a:t>
            </a:r>
          </a:p>
        </p:txBody>
      </p:sp>
    </p:spTree>
    <p:extLst>
      <p:ext uri="{BB962C8B-B14F-4D97-AF65-F5344CB8AC3E}">
        <p14:creationId xmlns:p14="http://schemas.microsoft.com/office/powerpoint/2010/main" val="2261866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474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8312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4655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3777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6057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11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036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630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44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0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1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34" Type="http://schemas.openxmlformats.org/officeDocument/2006/relationships/theme" Target="../theme/theme10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33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32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31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Relationship Id="rId30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image" Target="../media/image14.jpeg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theme" Target="../theme/theme11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11JANVIER 2018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07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00" r:id="rId17"/>
    <p:sldLayoutId id="2147483901" r:id="rId18"/>
    <p:sldLayoutId id="2147483902" r:id="rId19"/>
    <p:sldLayoutId id="2147483903" r:id="rId20"/>
    <p:sldLayoutId id="2147483904" r:id="rId21"/>
    <p:sldLayoutId id="2147483905" r:id="rId22"/>
    <p:sldLayoutId id="2147483906" r:id="rId23"/>
    <p:sldLayoutId id="2147483907" r:id="rId24"/>
    <p:sldLayoutId id="2147483908" r:id="rId25"/>
    <p:sldLayoutId id="2147483909" r:id="rId26"/>
    <p:sldLayoutId id="2147483910" r:id="rId27"/>
    <p:sldLayoutId id="2147483911" r:id="rId28"/>
    <p:sldLayoutId id="2147483912" r:id="rId29"/>
    <p:sldLayoutId id="2147483913" r:id="rId30"/>
    <p:sldLayoutId id="2147483914" r:id="rId31"/>
    <p:sldLayoutId id="2147483915" r:id="rId32"/>
    <p:sldLayoutId id="2147483916" r:id="rId3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1400" dirty="0" smtClean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HDJ 11 janvier 2018</a:t>
            </a:r>
          </a:p>
        </p:txBody>
      </p:sp>
    </p:spTree>
    <p:extLst>
      <p:ext uri="{BB962C8B-B14F-4D97-AF65-F5344CB8AC3E}">
        <p14:creationId xmlns:p14="http://schemas.microsoft.com/office/powerpoint/2010/main" val="71369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8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microsoft.com/office/2007/relationships/hdphoto" Target="../media/hdphoto1.wdp"/><Relationship Id="rId5" Type="http://schemas.openxmlformats.org/officeDocument/2006/relationships/image" Target="../media/image33.png"/><Relationship Id="rId10" Type="http://schemas.openxmlformats.org/officeDocument/2006/relationships/image" Target="../media/image25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microsoft.com/office/2007/relationships/hdphoto" Target="../media/hdphoto1.wdp"/><Relationship Id="rId4" Type="http://schemas.openxmlformats.org/officeDocument/2006/relationships/image" Target="../media/image39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microsoft.com/office/2007/relationships/hdphoto" Target="../media/hdphoto1.wdp"/><Relationship Id="rId3" Type="http://schemas.openxmlformats.org/officeDocument/2006/relationships/image" Target="../media/image41.png"/><Relationship Id="rId7" Type="http://schemas.openxmlformats.org/officeDocument/2006/relationships/hyperlink" Target="http://www.google.fr/url?sa=i&amp;rct=j&amp;q=&amp;esrc=s&amp;source=images&amp;cd=&amp;cad=rja&amp;uact=8&amp;ved=0ahUKEwiW6OyY9fvSAhXDtBoKHepMCZEQjRwIBQ&amp;url=http://www.imio.be/support/documentation/image/panneau-attention-600x500.png/view&amp;psig=AFQjCNGikdcJEZ7ErUAKoYCLJqo9Qf_n0A&amp;ust=1490883827671848" TargetMode="External"/><Relationship Id="rId12" Type="http://schemas.openxmlformats.org/officeDocument/2006/relationships/image" Target="../media/image2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0.png"/><Relationship Id="rId5" Type="http://schemas.openxmlformats.org/officeDocument/2006/relationships/image" Target="../media/image45.png"/><Relationship Id="rId10" Type="http://schemas.openxmlformats.org/officeDocument/2006/relationships/image" Target="../media/image49.png"/><Relationship Id="rId4" Type="http://schemas.openxmlformats.org/officeDocument/2006/relationships/image" Target="../media/image18.png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22.jpeg"/><Relationship Id="rId10" Type="http://schemas.openxmlformats.org/officeDocument/2006/relationships/image" Target="../media/image41.png"/><Relationship Id="rId4" Type="http://schemas.openxmlformats.org/officeDocument/2006/relationships/image" Target="../media/image53.png"/><Relationship Id="rId9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4.png"/><Relationship Id="rId3" Type="http://schemas.openxmlformats.org/officeDocument/2006/relationships/image" Target="../media/image18.png"/><Relationship Id="rId7" Type="http://schemas.openxmlformats.org/officeDocument/2006/relationships/image" Target="../media/image59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22.jpeg"/><Relationship Id="rId5" Type="http://schemas.openxmlformats.org/officeDocument/2006/relationships/image" Target="../media/image57.png"/><Relationship Id="rId15" Type="http://schemas.microsoft.com/office/2007/relationships/hdphoto" Target="../media/hdphoto2.wdp"/><Relationship Id="rId10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microsoft.com/office/2007/relationships/hdphoto" Target="../media/hdphoto1.wdp"/><Relationship Id="rId1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0ahUKEwjCvpGF_8rYAhWSJ-wKHXyjAW8QjRwIBw&amp;url=https://www.adopteunbureau.fr/5-best-practices-pour-amenager-son-bureau/&amp;psig=AOvVaw2pYY1gL0rOVALWDh2xgUz4&amp;ust=1515591079971828" TargetMode="External"/><Relationship Id="rId13" Type="http://schemas.openxmlformats.org/officeDocument/2006/relationships/image" Target="../media/image6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hyperlink" Target="http://www.google.fr/url?sa=i&amp;rct=j&amp;q=&amp;esrc=s&amp;source=images&amp;cd=&amp;cad=rja&amp;uact=8&amp;ved=0ahUKEwjlv_-7gMvYAhVQqaQKHfdSCbgQjRwIBw&amp;url=http://www.sharp.be/cps/rde/xchg/fr-be/hs.xsl/-/html/support-solutions-documentaires.htm&amp;psig=AOvVaw1XagzyvVQif5W4Q4itF7xJ&amp;ust=1515591341363709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6.jpeg"/><Relationship Id="rId5" Type="http://schemas.openxmlformats.org/officeDocument/2006/relationships/diagramQuickStyle" Target="../diagrams/quickStyle1.xml"/><Relationship Id="rId10" Type="http://schemas.openxmlformats.org/officeDocument/2006/relationships/hyperlink" Target="http://www.google.fr/url?sa=i&amp;rct=j&amp;q=&amp;esrc=s&amp;source=images&amp;cd=&amp;cad=rja&amp;uact=8&amp;ved=0ahUKEwj6rILP_8rYAhVP_KQKHcLQA4gQjRwIBw&amp;url=http://maigrirsansfaim.net/le-manque-de-temps-fait-prendre-du-poids/&amp;psig=AOvVaw2vWgp8MQeHhYWHg4CqGqqT&amp;ust=1515591189235421" TargetMode="External"/><Relationship Id="rId4" Type="http://schemas.openxmlformats.org/officeDocument/2006/relationships/diagramLayout" Target="../diagrams/layout1.xml"/><Relationship Id="rId9" Type="http://schemas.openxmlformats.org/officeDocument/2006/relationships/image" Target="../media/image65.jpeg"/><Relationship Id="rId14" Type="http://schemas.openxmlformats.org/officeDocument/2006/relationships/image" Target="../media/image68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hyperlink" Target="http://service-celca-moss.sigce.caisse-epargne.fr/sites/lca1/SiteDirectory/REMO/da11/Easynet%20-%20mode%20op%C3%A9ratoire.pdf?Web=1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659956" y="2494398"/>
            <a:ext cx="8575675" cy="655305"/>
          </a:xfrm>
        </p:spPr>
        <p:txBody>
          <a:bodyPr/>
          <a:lstStyle/>
          <a:p>
            <a:r>
              <a:rPr lang="fr-FR" dirty="0" smtClean="0"/>
              <a:t>VAD </a:t>
            </a:r>
            <a:r>
              <a:rPr lang="fr-FR" dirty="0" smtClean="0">
                <a:solidFill>
                  <a:srgbClr val="C00000"/>
                </a:solidFill>
              </a:rPr>
              <a:t>MY WAY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659956" y="3126779"/>
            <a:ext cx="8575675" cy="641498"/>
          </a:xfrm>
        </p:spPr>
        <p:txBody>
          <a:bodyPr>
            <a:normAutofit/>
          </a:bodyPr>
          <a:lstStyle/>
          <a:p>
            <a:r>
              <a:rPr lang="fr-FR" sz="3200" dirty="0" smtClean="0"/>
              <a:t>EPARGNE et CREDIT CONSOMMATION </a:t>
            </a:r>
            <a:endParaRPr lang="fr-FR" sz="3200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>
          <a:xfrm>
            <a:off x="298448" y="5410733"/>
            <a:ext cx="8575675" cy="346075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HEURE DU JEUDI – 11 janvier 2018 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8" name="Titre 111"/>
          <p:cNvSpPr txBox="1">
            <a:spLocks/>
          </p:cNvSpPr>
          <p:nvPr/>
        </p:nvSpPr>
        <p:spPr>
          <a:xfrm>
            <a:off x="674133" y="3795102"/>
            <a:ext cx="8575675" cy="1712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z="8000" dirty="0" smtClean="0">
                <a:solidFill>
                  <a:srgbClr val="FF0000"/>
                </a:solidFill>
              </a:rPr>
              <a:t>+</a:t>
            </a:r>
          </a:p>
          <a:p>
            <a:r>
              <a:rPr lang="fr-FR" sz="4600" dirty="0"/>
              <a:t>Renforcement de </a:t>
            </a:r>
            <a:r>
              <a:rPr lang="fr-FR" sz="4600" dirty="0">
                <a:solidFill>
                  <a:srgbClr val="FF0000"/>
                </a:solidFill>
              </a:rPr>
              <a:t>l’expertise</a:t>
            </a:r>
            <a:r>
              <a:rPr lang="fr-FR" sz="4600" dirty="0"/>
              <a:t> des collaborateurs réseau</a:t>
            </a:r>
          </a:p>
          <a:p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3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VAD </a:t>
            </a:r>
            <a:r>
              <a:rPr lang="fr-FR" dirty="0" smtClean="0">
                <a:solidFill>
                  <a:srgbClr val="C00000"/>
                </a:solidFill>
              </a:rPr>
              <a:t>MY WAY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98449" y="3806623"/>
            <a:ext cx="8575675" cy="641498"/>
          </a:xfrm>
        </p:spPr>
        <p:txBody>
          <a:bodyPr/>
          <a:lstStyle/>
          <a:p>
            <a:r>
              <a:rPr lang="fr-FR" dirty="0" smtClean="0"/>
              <a:t>EPARGNE et CREDIT CONSOMMATION </a:t>
            </a:r>
            <a:endParaRPr lang="fr-FR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HDJ – 11 janvier 2018 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6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CONTEXTE</a:t>
            </a:r>
            <a:endParaRPr lang="fr-FR" dirty="0"/>
          </a:p>
        </p:txBody>
      </p:sp>
      <p:pic>
        <p:nvPicPr>
          <p:cNvPr id="4" name="Picture 2" descr="Résultat d’images pour bonhomme blanc pour pp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3" r="8520" b="5809"/>
          <a:stretch/>
        </p:blipFill>
        <p:spPr bwMode="auto">
          <a:xfrm>
            <a:off x="1289713" y="1802503"/>
            <a:ext cx="6192000" cy="309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1425989">
            <a:off x="1164464" y="3874301"/>
            <a:ext cx="1224000" cy="6840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50800">
              <a:schemeClr val="tx2">
                <a:lumMod val="75000"/>
              </a:schemeClr>
            </a:innerShdw>
            <a:reflection endPos="0" dir="5400000" sy="-100000" algn="bl" rotWithShape="0"/>
          </a:effectLst>
          <a:scene3d>
            <a:camera prst="perspectiveContrastingRightFacing" fov="7200000">
              <a:rot lat="0" lon="19800000" rev="0"/>
            </a:camera>
            <a:lightRig rig="threePt" dir="t"/>
          </a:scene3d>
          <a:sp3d prstMaterial="flat">
            <a:bevelT w="152400" h="50800" prst="softRound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MY WAY Connaissance Client et Agenda </a:t>
            </a:r>
            <a:endParaRPr lang="fr-FR" sz="1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21437446">
            <a:off x="1389922" y="3766099"/>
            <a:ext cx="1224000" cy="6840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50800">
              <a:schemeClr val="tx2">
                <a:lumMod val="75000"/>
              </a:schemeClr>
            </a:innerShdw>
            <a:reflection endPos="0" dir="5400000" sy="-100000" algn="bl" rotWithShape="0"/>
          </a:effectLst>
          <a:scene3d>
            <a:camera prst="perspectiveContrastingRightFacing" fov="7200000">
              <a:rot lat="0" lon="19800000" rev="0"/>
            </a:camera>
            <a:lightRig rig="threePt" dir="t"/>
          </a:scene3d>
          <a:sp3d prstMaterial="flat">
            <a:bevelT w="152400" h="50800" prst="softRound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MY WAY Epargne et </a:t>
            </a:r>
            <a:r>
              <a:rPr lang="fr-FR" sz="1000" b="1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Banca</a:t>
            </a:r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endParaRPr lang="fr-FR" sz="1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1437446">
            <a:off x="2996053" y="3063957"/>
            <a:ext cx="1200490" cy="704011"/>
          </a:xfrm>
          <a:prstGeom prst="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50800">
              <a:schemeClr val="tx2">
                <a:lumMod val="75000"/>
              </a:schemeClr>
            </a:innerShdw>
            <a:reflection endPos="0" dir="5400000" sy="-100000" algn="bl" rotWithShape="0"/>
          </a:effectLst>
          <a:scene3d>
            <a:camera prst="perspectiveContrastingRightFacing" fov="7200000">
              <a:rot lat="0" lon="19800000" rev="0"/>
            </a:camera>
            <a:lightRig rig="threePt" dir="t"/>
          </a:scene3d>
          <a:sp3d prstMaterial="flat">
            <a:bevelT w="152400" h="50800" prst="softRound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VAD </a:t>
            </a:r>
          </a:p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MY WAY </a:t>
            </a:r>
            <a:endParaRPr lang="fr-FR" sz="14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 rot="21437446">
            <a:off x="1638454" y="3669758"/>
            <a:ext cx="1224000" cy="6840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50800">
              <a:schemeClr val="tx2">
                <a:lumMod val="75000"/>
              </a:schemeClr>
            </a:innerShdw>
            <a:reflection endPos="0" dir="5400000" sy="-100000" algn="bl" rotWithShape="0"/>
          </a:effectLst>
          <a:scene3d>
            <a:camera prst="perspectiveContrastingRightFacing" fov="7200000">
              <a:rot lat="0" lon="19800000" rev="0"/>
            </a:camera>
            <a:lightRig rig="threePt" dir="t"/>
          </a:scene3d>
          <a:sp3d prstMaterial="flat">
            <a:bevelT w="152400" h="50800" prst="softRound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MY WAY Gestion Cartes</a:t>
            </a:r>
          </a:p>
        </p:txBody>
      </p:sp>
      <p:sp>
        <p:nvSpPr>
          <p:cNvPr id="10" name="Rectangle 9"/>
          <p:cNvSpPr/>
          <p:nvPr/>
        </p:nvSpPr>
        <p:spPr>
          <a:xfrm rot="21437446">
            <a:off x="1870262" y="3560068"/>
            <a:ext cx="1224000" cy="6840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50800">
              <a:schemeClr val="tx2">
                <a:lumMod val="75000"/>
              </a:schemeClr>
            </a:innerShdw>
            <a:reflection endPos="0" dir="5400000" sy="-100000" algn="bl" rotWithShape="0"/>
          </a:effectLst>
          <a:scene3d>
            <a:camera prst="perspectiveContrastingRightFacing" fov="7200000">
              <a:rot lat="0" lon="19800000" rev="0"/>
            </a:camera>
            <a:lightRig rig="threePt" dir="t"/>
          </a:scene3d>
          <a:sp3d prstMaterial="flat">
            <a:bevelT w="152400" h="50800" prst="softRound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MY WAY </a:t>
            </a:r>
            <a:r>
              <a:rPr lang="fr-FR" sz="1000" b="1" dirty="0">
                <a:solidFill>
                  <a:schemeClr val="tx1"/>
                </a:solidFill>
                <a:latin typeface="Arial Black" panose="020B0A04020102020204" pitchFamily="34" charset="0"/>
              </a:rPr>
              <a:t>S</a:t>
            </a:r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imulation Crédits </a:t>
            </a:r>
            <a:r>
              <a:rPr lang="fr-FR" sz="1000" b="1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Immo</a:t>
            </a:r>
            <a:r>
              <a:rPr lang="fr-FR" sz="1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endParaRPr lang="fr-FR" sz="1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6146706" y="1164478"/>
            <a:ext cx="1624084" cy="858308"/>
          </a:xfrm>
          <a:prstGeom prst="wedgeRoundRectCallout">
            <a:avLst>
              <a:gd name="adj1" fmla="val -94515"/>
              <a:gd name="adj2" fmla="val 66557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À partir du lundi 15/01</a:t>
            </a:r>
            <a:endParaRPr lang="fr-FR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558141" y="1342421"/>
            <a:ext cx="2167314" cy="2016000"/>
          </a:xfrm>
          <a:prstGeom prst="wedgeRoundRectCallout">
            <a:avLst>
              <a:gd name="adj1" fmla="val 132154"/>
              <a:gd name="adj2" fmla="val -6488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Périmètre </a:t>
            </a:r>
            <a:endParaRPr lang="fr-FR" sz="1000" u="sng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rgbClr val="C00000"/>
                </a:solidFill>
                <a:latin typeface="Arial Black" panose="020B0A04020102020204" pitchFamily="34" charset="0"/>
              </a:rPr>
              <a:t>Epargne bilancielle </a:t>
            </a: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LEP</a:t>
            </a: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CEL</a:t>
            </a:r>
          </a:p>
          <a:p>
            <a:pPr lvl="1"/>
            <a:r>
              <a:rPr lang="fr-F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LDD Solidaire</a:t>
            </a:r>
            <a:endParaRPr lang="fr-FR" sz="10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Livret Jeune</a:t>
            </a: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Livret 10-12</a:t>
            </a: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Livret B</a:t>
            </a: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LGF</a:t>
            </a:r>
          </a:p>
          <a:p>
            <a:pPr lvl="1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Livret Grand Prix</a:t>
            </a:r>
          </a:p>
          <a:p>
            <a:pPr lvl="2"/>
            <a:endParaRPr lang="fr-FR" sz="10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rgbClr val="C00000"/>
                </a:solidFill>
                <a:latin typeface="Arial Black" panose="020B0A04020102020204" pitchFamily="34" charset="0"/>
              </a:rPr>
              <a:t>Offres Crédits Consommation</a:t>
            </a:r>
          </a:p>
        </p:txBody>
      </p:sp>
      <p:pic>
        <p:nvPicPr>
          <p:cNvPr id="16" name="Espace réservé du contenu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37506" y="5023270"/>
            <a:ext cx="864523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700" dirty="0" smtClean="0"/>
              <a:t>Après les différents déploiements MY WAY, une nouvelle « brique » sera installée sur vos postes, la </a:t>
            </a:r>
            <a:r>
              <a:rPr lang="fr-FR" sz="1700" b="1" dirty="0" smtClean="0"/>
              <a:t>V</a:t>
            </a:r>
            <a:r>
              <a:rPr lang="fr-FR" sz="1700" dirty="0" smtClean="0"/>
              <a:t>ente </a:t>
            </a:r>
            <a:r>
              <a:rPr lang="fr-FR" sz="1700" b="1" dirty="0"/>
              <a:t>A</a:t>
            </a:r>
            <a:r>
              <a:rPr lang="fr-FR" sz="1700" dirty="0" smtClean="0"/>
              <a:t> </a:t>
            </a:r>
            <a:r>
              <a:rPr lang="fr-FR" sz="1700" b="1" dirty="0" smtClean="0"/>
              <a:t>D</a:t>
            </a:r>
            <a:r>
              <a:rPr lang="fr-FR" sz="1700" dirty="0" smtClean="0"/>
              <a:t>istance.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700" dirty="0" smtClean="0"/>
              <a:t>Celle-ci concernera uniquement l’</a:t>
            </a:r>
            <a:r>
              <a:rPr lang="fr-FR" sz="1700" dirty="0"/>
              <a:t>é</a:t>
            </a:r>
            <a:r>
              <a:rPr lang="fr-FR" sz="1700" dirty="0" smtClean="0"/>
              <a:t>pargne bilancielle et les crédits consommation </a:t>
            </a:r>
            <a:r>
              <a:rPr lang="fr-FR" sz="1700" b="1" dirty="0" smtClean="0"/>
              <a:t>pour le moment</a:t>
            </a:r>
            <a:r>
              <a:rPr lang="fr-FR" sz="17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700" b="1" dirty="0" smtClean="0">
                <a:solidFill>
                  <a:srgbClr val="C00000"/>
                </a:solidFill>
              </a:rPr>
              <a:t>Courant 2018, d’autres produits/services OVMC seront intégrés à cette « brique » MY WAY.</a:t>
            </a:r>
          </a:p>
          <a:p>
            <a:r>
              <a:rPr lang="fr-FR" dirty="0" smtClean="0"/>
              <a:t> 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843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65930" y="1166191"/>
            <a:ext cx="8542338" cy="500278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</a:t>
            </a:r>
            <a:r>
              <a:rPr lang="fr-FR" dirty="0" smtClean="0">
                <a:solidFill>
                  <a:srgbClr val="C00000"/>
                </a:solidFill>
                <a:sym typeface="Wingdings"/>
              </a:rPr>
              <a:t> </a:t>
            </a:r>
            <a:r>
              <a:rPr lang="fr-FR" sz="1900" b="1" dirty="0" smtClean="0"/>
              <a:t>Accès Unique pour les </a:t>
            </a:r>
            <a:r>
              <a:rPr lang="fr-FR" sz="1900" b="1" u="sng" dirty="0" smtClean="0"/>
              <a:t>ouvertures</a:t>
            </a:r>
            <a:r>
              <a:rPr lang="fr-FR" sz="1900" b="1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rgbClr val="00B050"/>
                </a:solidFill>
              </a:rPr>
              <a:t>0401</a:t>
            </a:r>
            <a:r>
              <a:rPr lang="fr-FR" dirty="0" smtClean="0"/>
              <a:t> pour l’Epargne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accent1"/>
                </a:solidFill>
              </a:rPr>
              <a:t>0406</a:t>
            </a:r>
            <a:r>
              <a:rPr lang="fr-FR" dirty="0" smtClean="0"/>
              <a:t> pour les Crédits Conso</a:t>
            </a:r>
          </a:p>
          <a:p>
            <a:pPr marL="0" indent="0">
              <a:buNone/>
            </a:pPr>
            <a:r>
              <a:rPr lang="fr-FR" dirty="0" smtClean="0"/>
              <a:t> 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rgbClr val="C00000"/>
                </a:solidFill>
              </a:rPr>
              <a:t>Ne plus passer par la transaction 0950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</a:t>
            </a:r>
            <a:r>
              <a:rPr lang="fr-FR" sz="1900" b="1" dirty="0" smtClean="0"/>
              <a:t>Sélection du Canal « Téléphone »</a:t>
            </a:r>
          </a:p>
          <a:p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	</a:t>
            </a:r>
            <a:r>
              <a:rPr lang="fr-FR" sz="1900" b="1" u="sng" dirty="0" smtClean="0">
                <a:solidFill>
                  <a:srgbClr val="C00000"/>
                </a:solidFill>
              </a:rPr>
              <a:t>Bonne pratique</a:t>
            </a:r>
            <a:r>
              <a:rPr lang="fr-FR" sz="1900" b="1" dirty="0" smtClean="0">
                <a:solidFill>
                  <a:srgbClr val="C00000"/>
                </a:solidFill>
              </a:rPr>
              <a:t> </a:t>
            </a:r>
            <a:r>
              <a:rPr lang="fr-FR" sz="1900" b="1" dirty="0" smtClean="0"/>
              <a:t> </a:t>
            </a:r>
            <a:r>
              <a:rPr lang="fr-FR" sz="1900" dirty="0" smtClean="0"/>
              <a:t>Afin de connaitre le point d’entrée pour la saisie,</a:t>
            </a:r>
            <a:r>
              <a:rPr lang="fr-FR" sz="1900" b="1" dirty="0" smtClean="0"/>
              <a:t> </a:t>
            </a:r>
            <a:r>
              <a:rPr lang="fr-FR" sz="1900" dirty="0"/>
              <a:t>f</a:t>
            </a:r>
            <a:r>
              <a:rPr lang="fr-FR" sz="1900" dirty="0" smtClean="0"/>
              <a:t>iltrer les colonnes du 		tableau des 	produits éligibles OVMC</a:t>
            </a:r>
          </a:p>
          <a:p>
            <a:pPr marL="0" indent="0">
              <a:buNone/>
            </a:pPr>
            <a:endParaRPr lang="fr-FR" sz="1900" dirty="0" smtClean="0"/>
          </a:p>
          <a:p>
            <a:pPr marL="0" indent="0">
              <a:buNone/>
            </a:pPr>
            <a:r>
              <a:rPr lang="fr-FR" sz="1900" dirty="0"/>
              <a:t> </a:t>
            </a:r>
            <a:r>
              <a:rPr lang="fr-FR" sz="1900" dirty="0" smtClean="0"/>
              <a:t>           	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Mode d'Accès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3" t="14484" r="13784" b="8255"/>
          <a:stretch/>
        </p:blipFill>
        <p:spPr bwMode="auto">
          <a:xfrm>
            <a:off x="4010843" y="1324259"/>
            <a:ext cx="4780651" cy="3412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 descr="Résultat d’images pour bonhomme blanc astuce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 t="7660" r="9859" b="7487"/>
          <a:stretch/>
        </p:blipFill>
        <p:spPr bwMode="auto">
          <a:xfrm>
            <a:off x="706355" y="4766635"/>
            <a:ext cx="1014730" cy="12227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01187" y="1454526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</a:t>
            </a:r>
            <a:endParaRPr lang="fr-FR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4646869" y="1584476"/>
            <a:ext cx="3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00B050"/>
                </a:solidFill>
              </a:rPr>
              <a:t>0401</a:t>
            </a:r>
            <a:endParaRPr lang="fr-FR" sz="800" b="1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39020" y="2496606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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6000988" y="2616161"/>
            <a:ext cx="972000" cy="576000"/>
          </a:xfrm>
          <a:prstGeom prst="rect">
            <a:avLst/>
          </a:prstGeom>
          <a:noFill/>
          <a:ln>
            <a:solidFill>
              <a:srgbClr val="EB0F2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4654010" y="1582328"/>
            <a:ext cx="3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chemeClr val="accent1"/>
                </a:solidFill>
              </a:rPr>
              <a:t>0406</a:t>
            </a:r>
            <a:endParaRPr lang="fr-FR" sz="800" b="1" dirty="0">
              <a:solidFill>
                <a:schemeClr val="accent1"/>
              </a:solidFill>
            </a:endParaRPr>
          </a:p>
        </p:txBody>
      </p:sp>
      <p:pic>
        <p:nvPicPr>
          <p:cNvPr id="13" name="Espace réservé du contenu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pic>
        <p:nvPicPr>
          <p:cNvPr id="14" name="Image 13"/>
          <p:cNvPicPr/>
          <p:nvPr/>
        </p:nvPicPr>
        <p:blipFill rotWithShape="1">
          <a:blip r:embed="rId6"/>
          <a:srcRect l="49809" t="31743" r="29938" b="34984"/>
          <a:stretch/>
        </p:blipFill>
        <p:spPr bwMode="auto">
          <a:xfrm>
            <a:off x="1405200" y="2989720"/>
            <a:ext cx="1008000" cy="82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Multiplier 9"/>
          <p:cNvSpPr/>
          <p:nvPr/>
        </p:nvSpPr>
        <p:spPr>
          <a:xfrm>
            <a:off x="607664" y="2990093"/>
            <a:ext cx="2427085" cy="889881"/>
          </a:xfrm>
          <a:prstGeom prst="mathMultiply">
            <a:avLst/>
          </a:prstGeom>
          <a:solidFill>
            <a:srgbClr val="C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434" y="4029595"/>
            <a:ext cx="36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lèche vers le bas 8"/>
          <p:cNvSpPr/>
          <p:nvPr/>
        </p:nvSpPr>
        <p:spPr>
          <a:xfrm>
            <a:off x="4731488" y="5624621"/>
            <a:ext cx="396000" cy="54000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111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 animBg="1"/>
      <p:bldP spid="12" grpId="0"/>
      <p:bldP spid="10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BONNE pratique (1/2)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95" y="1799404"/>
            <a:ext cx="4212000" cy="3600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701" y="2224150"/>
            <a:ext cx="4428000" cy="362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 descr="Résultat d’images pour dessin du curseur sur l'ordinateur"/>
          <p:cNvPicPr/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351" y="4790810"/>
            <a:ext cx="89535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Résultat d’images pour dessin du curseur sur l'ordinateur"/>
          <p:cNvPicPr/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438" y="4535936"/>
            <a:ext cx="89535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574157" y="1137684"/>
            <a:ext cx="744279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RUBRIQUE DES COMMERCIAUX &gt; OVMC &gt; Produits Eligibles &gt; Agence 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165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Bonne pratique (2/2)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83335" y="4656739"/>
            <a:ext cx="2736000" cy="133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 smtClean="0">
                <a:solidFill>
                  <a:srgbClr val="C00000"/>
                </a:solidFill>
              </a:rPr>
              <a:t>VPC</a:t>
            </a:r>
            <a:r>
              <a:rPr lang="fr-FR" sz="1600" dirty="0" smtClean="0"/>
              <a:t> : </a:t>
            </a:r>
            <a:r>
              <a:rPr lang="fr-FR" sz="1600" b="1" dirty="0" smtClean="0"/>
              <a:t>VENTE PAR CORRESPONDANCE </a:t>
            </a:r>
          </a:p>
          <a:p>
            <a:r>
              <a:rPr lang="fr-FR" sz="1600" dirty="0" smtClean="0"/>
              <a:t>le produit ou service n’est ouvert que lorsque le client a signé les offres.</a:t>
            </a:r>
          </a:p>
          <a:p>
            <a:endParaRPr lang="fr-FR" sz="1600" dirty="0" smtClean="0"/>
          </a:p>
          <a:p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" t="30321" r="11170" b="7509"/>
          <a:stretch/>
        </p:blipFill>
        <p:spPr bwMode="auto">
          <a:xfrm>
            <a:off x="506123" y="1108656"/>
            <a:ext cx="8255358" cy="351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 descr="Résultat d’images pour dessin du curseur sur l'ordinateur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455" y="2039816"/>
            <a:ext cx="89535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/>
          <p:cNvPicPr/>
          <p:nvPr/>
        </p:nvPicPr>
        <p:blipFill rotWithShape="1">
          <a:blip r:embed="rId6"/>
          <a:srcRect l="29860" t="20115" r="52955" b="48881"/>
          <a:stretch/>
        </p:blipFill>
        <p:spPr bwMode="auto">
          <a:xfrm>
            <a:off x="6523958" y="1873385"/>
            <a:ext cx="2034862" cy="22361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624491" y="2847380"/>
            <a:ext cx="972000" cy="216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 descr="Résultat d’images pour dessin du curseur sur l'ordinateur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996" y="3657722"/>
            <a:ext cx="89535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ZoneTexte 10"/>
          <p:cNvSpPr txBox="1"/>
          <p:nvPr/>
        </p:nvSpPr>
        <p:spPr>
          <a:xfrm>
            <a:off x="2920562" y="5251682"/>
            <a:ext cx="302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La signature </a:t>
            </a:r>
            <a:r>
              <a:rPr lang="fr-FR" sz="1400" b="1" dirty="0"/>
              <a:t>peut se faire :</a:t>
            </a:r>
          </a:p>
          <a:p>
            <a:pPr algn="just"/>
            <a:r>
              <a:rPr lang="fr-FR" sz="1400" b="1" dirty="0"/>
              <a:t>- en SED si le produit/service est éligible</a:t>
            </a:r>
          </a:p>
          <a:p>
            <a:r>
              <a:rPr lang="fr-FR" sz="1400" b="1" dirty="0" smtClean="0"/>
              <a:t>- en papier (envoi centralisé ou par </a:t>
            </a:r>
            <a:r>
              <a:rPr lang="fr-FR" sz="1400" b="1" dirty="0"/>
              <a:t>le </a:t>
            </a:r>
            <a:r>
              <a:rPr lang="fr-FR" sz="1400" b="1" dirty="0" smtClean="0"/>
              <a:t>MOC)</a:t>
            </a:r>
            <a:endParaRPr lang="fr-FR" sz="1400" b="1" dirty="0"/>
          </a:p>
        </p:txBody>
      </p:sp>
      <p:sp>
        <p:nvSpPr>
          <p:cNvPr id="18" name="Espace réservé du contenu 17"/>
          <p:cNvSpPr txBox="1">
            <a:spLocks noGrp="1"/>
          </p:cNvSpPr>
          <p:nvPr>
            <p:ph sz="half" idx="2"/>
          </p:nvPr>
        </p:nvSpPr>
        <p:spPr>
          <a:xfrm>
            <a:off x="6038565" y="4636400"/>
            <a:ext cx="2736000" cy="133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r-FR" sz="1600" b="1" u="sng" dirty="0" smtClean="0">
                <a:solidFill>
                  <a:srgbClr val="C00000"/>
                </a:solidFill>
              </a:rPr>
              <a:t>MEGI</a:t>
            </a:r>
            <a:r>
              <a:rPr lang="fr-FR" sz="1600" dirty="0" smtClean="0"/>
              <a:t> : </a:t>
            </a:r>
            <a:r>
              <a:rPr lang="fr-FR" sz="1600" b="1" dirty="0" smtClean="0"/>
              <a:t>MISE EN GESTION IMMEDIATE </a:t>
            </a:r>
          </a:p>
          <a:p>
            <a:pPr marL="0" indent="0">
              <a:buNone/>
            </a:pPr>
            <a:r>
              <a:rPr lang="fr-FR" sz="1600" dirty="0" smtClean="0"/>
              <a:t>le produit ou service est ouvert immédiatement. Le client a 30 jours pour signer les offres.</a:t>
            </a:r>
          </a:p>
          <a:p>
            <a:endParaRPr lang="fr-FR" sz="1600" dirty="0" smtClean="0"/>
          </a:p>
          <a:p>
            <a:endParaRPr lang="fr-FR" dirty="0"/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2704563" y="4958366"/>
            <a:ext cx="432000" cy="29331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H="1">
            <a:off x="5471036" y="4967872"/>
            <a:ext cx="432000" cy="29331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19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11" grpId="0"/>
      <p:bldP spid="1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186710"/>
            <a:ext cx="8542338" cy="496795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Ecran identique à la vente en face à face avec les 3 zones : 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1400" dirty="0"/>
              <a:t>C</a:t>
            </a:r>
            <a:r>
              <a:rPr lang="fr-FR" sz="1400" dirty="0" smtClean="0"/>
              <a:t>omposition de l’offre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400" dirty="0" smtClean="0"/>
              <a:t>Panier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400" dirty="0" smtClean="0"/>
              <a:t>Espace de personnalisation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b="1" u="sng" dirty="0" smtClean="0"/>
              <a:t>3 nouveautés </a:t>
            </a:r>
            <a:r>
              <a:rPr lang="fr-FR" dirty="0" smtClean="0"/>
              <a:t>: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</a:t>
            </a:r>
            <a:r>
              <a:rPr lang="fr-FR" sz="1600" dirty="0" smtClean="0">
                <a:sym typeface="Wingdings"/>
              </a:rPr>
              <a:t> </a:t>
            </a:r>
            <a:r>
              <a:rPr lang="fr-FR" sz="1600" dirty="0" smtClean="0"/>
              <a:t>Indication du canal de vente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 </a:t>
            </a:r>
            <a:r>
              <a:rPr lang="fr-FR" sz="1600" dirty="0" smtClean="0"/>
              <a:t>Un fichier d’aide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 </a:t>
            </a:r>
            <a:r>
              <a:rPr lang="fr-FR" sz="1600" dirty="0" smtClean="0"/>
              <a:t>Possibilité d’enregistrer </a:t>
            </a:r>
          </a:p>
          <a:p>
            <a:pPr marL="0" indent="0">
              <a:buNone/>
            </a:pPr>
            <a:r>
              <a:rPr lang="fr-FR" sz="1600" dirty="0" smtClean="0"/>
              <a:t>        la proposition si la vente </a:t>
            </a:r>
          </a:p>
          <a:p>
            <a:pPr marL="0" indent="0">
              <a:buNone/>
            </a:pPr>
            <a:r>
              <a:rPr lang="fr-FR" sz="1600" dirty="0" smtClean="0"/>
              <a:t>        n’est pas immédiatement </a:t>
            </a:r>
          </a:p>
          <a:p>
            <a:pPr marL="0" indent="0">
              <a:buNone/>
            </a:pPr>
            <a:r>
              <a:rPr lang="fr-FR" sz="1600" dirty="0" smtClean="0"/>
              <a:t>        validée</a:t>
            </a:r>
            <a:endParaRPr lang="fr-FR" sz="1600" dirty="0"/>
          </a:p>
          <a:p>
            <a:pPr marL="0" indent="0">
              <a:buNone/>
            </a:pPr>
            <a:endParaRPr lang="fr-FR" sz="1600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fr-FR" sz="2200" dirty="0">
              <a:solidFill>
                <a:srgbClr val="C0000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EPARGNE… </a:t>
            </a:r>
            <a:r>
              <a:rPr lang="fr-FR" sz="2400" dirty="0" smtClean="0"/>
              <a:t>ouverture de contrat</a:t>
            </a:r>
            <a:endParaRPr lang="fr-FR" sz="2400" dirty="0"/>
          </a:p>
        </p:txBody>
      </p:sp>
      <p:pic>
        <p:nvPicPr>
          <p:cNvPr id="4" name="Espace réservé du contenu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664" y="1869297"/>
            <a:ext cx="4670298" cy="391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space réservé du contenu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13274">
            <a:off x="3304614" y="1570967"/>
            <a:ext cx="1260000" cy="1512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329362" y="1733866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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7489335" y="1894259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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>
            <a:off x="6039641" y="5206109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</a:t>
            </a:r>
            <a:endParaRPr lang="fr-FR" sz="2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444" y="2066212"/>
            <a:ext cx="972000" cy="211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du contenu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13274">
            <a:off x="5235304" y="4965774"/>
            <a:ext cx="1608675" cy="1404000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4" t="6595" r="7710" b="-426"/>
          <a:stretch/>
        </p:blipFill>
        <p:spPr bwMode="auto">
          <a:xfrm>
            <a:off x="6792681" y="2576941"/>
            <a:ext cx="2339439" cy="2978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523" y="3275858"/>
            <a:ext cx="36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Espace réservé du contenu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13274">
            <a:off x="6694570" y="1469863"/>
            <a:ext cx="1170000" cy="14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1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dirty="0" smtClean="0"/>
              <a:t>EPARGNE… </a:t>
            </a:r>
            <a:r>
              <a:rPr lang="fr-FR" sz="2000" dirty="0" smtClean="0"/>
              <a:t>en cas de proposition enregistrée </a:t>
            </a:r>
            <a:r>
              <a:rPr lang="fr-FR" dirty="0" smtClean="0"/>
              <a:t>(1/2)</a:t>
            </a:r>
            <a:endParaRPr lang="fr-FR" dirty="0"/>
          </a:p>
        </p:txBody>
      </p:sp>
      <p:pic>
        <p:nvPicPr>
          <p:cNvPr id="4" name="Espace réservé du contenu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229723" y="1448966"/>
            <a:ext cx="8542338" cy="4515034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Pour reprendre une proposition, </a:t>
            </a:r>
            <a:r>
              <a:rPr lang="fr-FR" dirty="0"/>
              <a:t>c</a:t>
            </a:r>
            <a:r>
              <a:rPr lang="fr-FR" dirty="0" smtClean="0"/>
              <a:t>liquer sur l’icône OVAD/OVCM 	</a:t>
            </a:r>
            <a:r>
              <a:rPr lang="fr-FR" dirty="0"/>
              <a:t> </a:t>
            </a:r>
            <a:r>
              <a:rPr lang="fr-FR" dirty="0" smtClean="0"/>
              <a:t>              ou transaction</a:t>
            </a:r>
            <a:endParaRPr lang="fr-FR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225" y="1455216"/>
            <a:ext cx="1103869" cy="369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66" y="2306633"/>
            <a:ext cx="8215789" cy="293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/>
          <p:cNvPicPr/>
          <p:nvPr/>
        </p:nvPicPr>
        <p:blipFill rotWithShape="1">
          <a:blip r:embed="rId6"/>
          <a:srcRect l="44149" t="38529" r="47915" b="52648"/>
          <a:stretch/>
        </p:blipFill>
        <p:spPr bwMode="auto">
          <a:xfrm>
            <a:off x="5767055" y="1464279"/>
            <a:ext cx="792000" cy="36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 12" descr="Résultat d’images pour dessin du curseur sur l'ordinateur"/>
          <p:cNvPicPr/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663" y="1437080"/>
            <a:ext cx="895350" cy="88247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1712888" y="3620276"/>
            <a:ext cx="6804000" cy="432000"/>
          </a:xfrm>
          <a:prstGeom prst="rect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0" r="28240"/>
          <a:stretch/>
        </p:blipFill>
        <p:spPr bwMode="auto">
          <a:xfrm>
            <a:off x="4689727" y="5275698"/>
            <a:ext cx="805188" cy="671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 descr="Résultat d’images pour dessin du curseur sur l'ordinateur"/>
          <p:cNvPicPr/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815" y="5606767"/>
            <a:ext cx="89535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ZoneTexte 17"/>
          <p:cNvSpPr txBox="1"/>
          <p:nvPr/>
        </p:nvSpPr>
        <p:spPr>
          <a:xfrm>
            <a:off x="403626" y="5285423"/>
            <a:ext cx="4044167" cy="648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Les boutons ACTION restent identiques à ceux existants préalablement dans OVAD/OVMC</a:t>
            </a:r>
            <a:endParaRPr lang="fr-FR" sz="16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5715380" y="5285424"/>
            <a:ext cx="2783383" cy="648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Cliquer pour modifier/reprendre une proposition</a:t>
            </a:r>
            <a:endParaRPr lang="fr-FR" sz="1600" b="1" dirty="0"/>
          </a:p>
        </p:txBody>
      </p:sp>
      <p:sp>
        <p:nvSpPr>
          <p:cNvPr id="20" name="Rectangle 19"/>
          <p:cNvSpPr/>
          <p:nvPr/>
        </p:nvSpPr>
        <p:spPr>
          <a:xfrm>
            <a:off x="4675517" y="5286498"/>
            <a:ext cx="831273" cy="648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74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  <p:bldP spid="20" grpId="0" animBg="1"/>
      <p:bldP spid="2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dirty="0" smtClean="0"/>
              <a:t>EPARGNE… </a:t>
            </a:r>
            <a:r>
              <a:rPr lang="fr-FR" sz="2000" dirty="0"/>
              <a:t>en cas de proposition </a:t>
            </a:r>
            <a:r>
              <a:rPr lang="fr-FR" sz="2000" dirty="0" smtClean="0"/>
              <a:t>enregistrée </a:t>
            </a:r>
            <a:r>
              <a:rPr lang="fr-FR" dirty="0" smtClean="0"/>
              <a:t>(2/2)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83" y="1181222"/>
            <a:ext cx="8501978" cy="449518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 descr="Résultat d’images pour dessin du curseur sur l'ordinateur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891" y="1731283"/>
            <a:ext cx="89535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073" y="2088861"/>
            <a:ext cx="1776889" cy="74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 descr="Résultat d’images pour dessin du curseur sur l'ordinateur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962" y="5333895"/>
            <a:ext cx="89535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/>
          <p:cNvSpPr txBox="1"/>
          <p:nvPr/>
        </p:nvSpPr>
        <p:spPr>
          <a:xfrm>
            <a:off x="7638960" y="3233943"/>
            <a:ext cx="1056067" cy="707886"/>
          </a:xfrm>
          <a:prstGeom prst="rect">
            <a:avLst/>
          </a:prstGeom>
          <a:solidFill>
            <a:srgbClr val="DE6225"/>
          </a:solidFill>
          <a:ln w="381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 OU</a:t>
            </a:r>
            <a:endParaRPr lang="fr-FR" sz="4000" b="1" dirty="0"/>
          </a:p>
        </p:txBody>
      </p:sp>
      <p:sp>
        <p:nvSpPr>
          <p:cNvPr id="9" name="Rectangle 8"/>
          <p:cNvSpPr/>
          <p:nvPr/>
        </p:nvSpPr>
        <p:spPr>
          <a:xfrm>
            <a:off x="466890" y="2178298"/>
            <a:ext cx="4912631" cy="684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du contenu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9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Epargne… </a:t>
            </a:r>
            <a:r>
              <a:rPr lang="fr-FR" sz="2000" dirty="0" smtClean="0"/>
              <a:t>Validation de l’offre </a:t>
            </a:r>
            <a:r>
              <a:rPr lang="fr-FR" dirty="0" smtClean="0"/>
              <a:t>(1/2)</a:t>
            </a:r>
            <a:endParaRPr lang="fr-FR" dirty="0"/>
          </a:p>
        </p:txBody>
      </p:sp>
      <p:pic>
        <p:nvPicPr>
          <p:cNvPr id="4" name="Espace réservé du contenu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pic>
        <p:nvPicPr>
          <p:cNvPr id="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525" y="1583182"/>
            <a:ext cx="3670246" cy="1554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755" y="2874629"/>
            <a:ext cx="1627346" cy="331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46" b="6741"/>
          <a:stretch/>
        </p:blipFill>
        <p:spPr bwMode="auto">
          <a:xfrm>
            <a:off x="1707820" y="3924842"/>
            <a:ext cx="4214124" cy="2252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44" y="1592204"/>
            <a:ext cx="3343960" cy="164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842" y="2874629"/>
            <a:ext cx="3570446" cy="501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 descr="Résultat d’images pour dessin du curseur sur l'ordinateur"/>
          <p:cNvPicPr/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62" y="2791390"/>
            <a:ext cx="89535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 descr="Résultat d’images pour dessin du curseur sur l'ordinateur"/>
          <p:cNvPicPr/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480" y="2825887"/>
            <a:ext cx="89535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/>
          <p:cNvSpPr/>
          <p:nvPr/>
        </p:nvSpPr>
        <p:spPr>
          <a:xfrm>
            <a:off x="72937" y="1573755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</a:t>
            </a:r>
            <a:endParaRPr lang="fr-FR" sz="2400" dirty="0"/>
          </a:p>
        </p:txBody>
      </p:sp>
      <p:sp>
        <p:nvSpPr>
          <p:cNvPr id="20" name="Rectangle 19"/>
          <p:cNvSpPr/>
          <p:nvPr/>
        </p:nvSpPr>
        <p:spPr>
          <a:xfrm>
            <a:off x="4130546" y="1583182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</a:t>
            </a:r>
            <a:endParaRPr lang="fr-FR" sz="2400" dirty="0"/>
          </a:p>
        </p:txBody>
      </p:sp>
      <p:sp>
        <p:nvSpPr>
          <p:cNvPr id="21" name="Rectangle 20"/>
          <p:cNvSpPr/>
          <p:nvPr/>
        </p:nvSpPr>
        <p:spPr>
          <a:xfrm>
            <a:off x="110134" y="3516342"/>
            <a:ext cx="7712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</a:t>
            </a:r>
            <a:r>
              <a:rPr lang="fr-FR" dirty="0" smtClean="0">
                <a:sym typeface="Wingdings"/>
              </a:rPr>
              <a:t> …</a:t>
            </a:r>
            <a:r>
              <a:rPr lang="fr-FR" b="1" dirty="0" smtClean="0">
                <a:sym typeface="Wingdings"/>
              </a:rPr>
              <a:t>Si vous optez pour une signature électronique</a:t>
            </a:r>
            <a:r>
              <a:rPr lang="fr-FR" dirty="0" smtClean="0">
                <a:sym typeface="Wingdings"/>
              </a:rPr>
              <a:t> ( &gt; mode de signature préconisé)</a:t>
            </a:r>
            <a:endParaRPr lang="fr-FR" sz="2400" dirty="0"/>
          </a:p>
        </p:txBody>
      </p:sp>
      <p:sp>
        <p:nvSpPr>
          <p:cNvPr id="32" name="Rectangle 31"/>
          <p:cNvSpPr/>
          <p:nvPr/>
        </p:nvSpPr>
        <p:spPr>
          <a:xfrm>
            <a:off x="1853944" y="4313639"/>
            <a:ext cx="4068000" cy="14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456144" y="1116412"/>
            <a:ext cx="7877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Pour valider une offre 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952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 rotWithShape="1">
          <a:blip r:embed="rId2"/>
          <a:srcRect l="43487" t="20589" r="26750" b="63823"/>
          <a:stretch/>
        </p:blipFill>
        <p:spPr bwMode="auto">
          <a:xfrm>
            <a:off x="4927950" y="3846564"/>
            <a:ext cx="3779998" cy="6796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4927949" y="1901755"/>
            <a:ext cx="3780000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ym typeface="Wingdings"/>
              </a:rPr>
              <a:t>Si aucun mode proposé </a:t>
            </a:r>
            <a:r>
              <a:rPr lang="fr-FR" sz="1400" b="1" dirty="0" smtClean="0">
                <a:sym typeface="Wingdings"/>
              </a:rPr>
              <a:t> </a:t>
            </a:r>
            <a:r>
              <a:rPr lang="fr-FR" sz="1400" dirty="0" smtClean="0">
                <a:sym typeface="Wingdings"/>
              </a:rPr>
              <a:t>&gt; choisir Signature Papier </a:t>
            </a:r>
          </a:p>
          <a:p>
            <a:pPr algn="ctr"/>
            <a:r>
              <a:rPr lang="fr-FR" sz="1400" dirty="0" smtClean="0">
                <a:sym typeface="Wingdings"/>
              </a:rPr>
              <a:t>&gt; le </a:t>
            </a:r>
            <a:r>
              <a:rPr lang="fr-FR" sz="1400" b="1" u="sng" dirty="0">
                <a:solidFill>
                  <a:schemeClr val="accent1"/>
                </a:solidFill>
                <a:sym typeface="Wingdings"/>
              </a:rPr>
              <a:t>MOC</a:t>
            </a:r>
            <a:r>
              <a:rPr lang="fr-FR" sz="1400" dirty="0">
                <a:sym typeface="Wingdings"/>
              </a:rPr>
              <a:t> se charge de l’impression des documents</a:t>
            </a:r>
            <a:endParaRPr lang="fr-FR" sz="1400" dirty="0"/>
          </a:p>
        </p:txBody>
      </p:sp>
      <p:sp>
        <p:nvSpPr>
          <p:cNvPr id="7" name="Multiplier 6"/>
          <p:cNvSpPr/>
          <p:nvPr/>
        </p:nvSpPr>
        <p:spPr>
          <a:xfrm>
            <a:off x="4972903" y="4203693"/>
            <a:ext cx="1800000" cy="540000"/>
          </a:xfrm>
          <a:prstGeom prst="mathMultiply">
            <a:avLst/>
          </a:prstGeom>
          <a:solidFill>
            <a:srgbClr val="C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/>
          <p:nvPr/>
        </p:nvPicPr>
        <p:blipFill rotWithShape="1">
          <a:blip r:embed="rId2"/>
          <a:srcRect l="43487" t="26551" r="26750" b="63823"/>
          <a:stretch/>
        </p:blipFill>
        <p:spPr bwMode="auto">
          <a:xfrm>
            <a:off x="4927948" y="4992837"/>
            <a:ext cx="3779999" cy="6943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8"/>
          <p:cNvSpPr/>
          <p:nvPr/>
        </p:nvSpPr>
        <p:spPr>
          <a:xfrm>
            <a:off x="4963947" y="4992838"/>
            <a:ext cx="3744000" cy="3960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19" b="69060"/>
          <a:stretch/>
        </p:blipFill>
        <p:spPr bwMode="auto">
          <a:xfrm>
            <a:off x="4927949" y="2514806"/>
            <a:ext cx="3779999" cy="749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329429" y="3017089"/>
            <a:ext cx="1368000" cy="180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Epargne…</a:t>
            </a:r>
            <a:r>
              <a:rPr lang="fr-FR" sz="2200" dirty="0"/>
              <a:t> </a:t>
            </a:r>
            <a:r>
              <a:rPr lang="fr-FR" sz="2000" dirty="0" smtClean="0"/>
              <a:t>validation de l’offre </a:t>
            </a:r>
            <a:r>
              <a:rPr lang="fr-FR" dirty="0" smtClean="0"/>
              <a:t>(2/2) </a:t>
            </a:r>
            <a:endParaRPr lang="fr-FR" dirty="0"/>
          </a:p>
        </p:txBody>
      </p:sp>
      <p:pic>
        <p:nvPicPr>
          <p:cNvPr id="13" name="Espace réservé du contenu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99" y="2506214"/>
            <a:ext cx="3796013" cy="376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96" y="2902815"/>
            <a:ext cx="3784296" cy="56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rc_ilrp_mut" descr="https://encrypted-tbn3.gstatic.com/images?q=tbn:ANd9GcQTe3AcoCGfc_b46-hhlsnZpaOUb0rGZn2usnwZGvlWGbHFaMzn-gOjN1E">
            <a:hlinkClick r:id="rId7"/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944" y="1118125"/>
            <a:ext cx="5400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ZoneTexte 16"/>
          <p:cNvSpPr txBox="1"/>
          <p:nvPr/>
        </p:nvSpPr>
        <p:spPr>
          <a:xfrm>
            <a:off x="316696" y="1912170"/>
            <a:ext cx="3778116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 smtClean="0"/>
              <a:t>TOUJOURS</a:t>
            </a:r>
            <a:r>
              <a:rPr lang="fr-FR" sz="1400" dirty="0" smtClean="0"/>
              <a:t> choisir </a:t>
            </a:r>
            <a:r>
              <a:rPr lang="fr-FR" sz="1400" b="1" dirty="0" smtClean="0">
                <a:solidFill>
                  <a:srgbClr val="C00000"/>
                </a:solidFill>
              </a:rPr>
              <a:t>Envoi Centralisé </a:t>
            </a:r>
            <a:r>
              <a:rPr lang="fr-FR" sz="1400" dirty="0" smtClean="0"/>
              <a:t>si ce mode est proposé </a:t>
            </a:r>
            <a:endParaRPr lang="fr-FR" sz="1400" dirty="0"/>
          </a:p>
        </p:txBody>
      </p:sp>
      <p:sp>
        <p:nvSpPr>
          <p:cNvPr id="18" name="Multiplier 17"/>
          <p:cNvSpPr/>
          <p:nvPr/>
        </p:nvSpPr>
        <p:spPr>
          <a:xfrm>
            <a:off x="188598" y="3283821"/>
            <a:ext cx="1695249" cy="216000"/>
          </a:xfrm>
          <a:prstGeom prst="mathMultiply">
            <a:avLst/>
          </a:prstGeom>
          <a:solidFill>
            <a:srgbClr val="C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/>
          <p:cNvGrpSpPr/>
          <p:nvPr/>
        </p:nvGrpSpPr>
        <p:grpSpPr>
          <a:xfrm>
            <a:off x="316696" y="4152809"/>
            <a:ext cx="3713053" cy="1404000"/>
            <a:chOff x="2214775" y="1958717"/>
            <a:chExt cx="3797384" cy="1389133"/>
          </a:xfrm>
        </p:grpSpPr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1988840"/>
              <a:ext cx="3384375" cy="1359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3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387" b="11387"/>
            <a:stretch/>
          </p:blipFill>
          <p:spPr bwMode="auto">
            <a:xfrm>
              <a:off x="2214775" y="1958717"/>
              <a:ext cx="3341741" cy="1314746"/>
            </a:xfrm>
            <a:prstGeom prst="flowChartDocumen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5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09"/>
          <a:stretch/>
        </p:blipFill>
        <p:spPr bwMode="auto">
          <a:xfrm>
            <a:off x="441598" y="5207093"/>
            <a:ext cx="3653501" cy="412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316696" y="3564111"/>
            <a:ext cx="3778116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+ </a:t>
            </a:r>
            <a:r>
              <a:rPr lang="fr-FR" sz="1400" b="1" dirty="0"/>
              <a:t>C</a:t>
            </a:r>
            <a:r>
              <a:rPr lang="fr-FR" sz="1400" b="1" dirty="0" smtClean="0"/>
              <a:t>lic </a:t>
            </a:r>
            <a:r>
              <a:rPr lang="fr-FR" sz="1400" dirty="0" smtClean="0"/>
              <a:t>à nouveau sur </a:t>
            </a:r>
            <a:r>
              <a:rPr lang="fr-FR" sz="1400" b="1" dirty="0" smtClean="0"/>
              <a:t>Envoi Centralisé</a:t>
            </a:r>
            <a:r>
              <a:rPr lang="fr-FR" sz="1400" dirty="0" smtClean="0"/>
              <a:t> sur l’écran « Prévisualisation des documents »</a:t>
            </a:r>
            <a:endParaRPr lang="fr-FR" sz="1400" dirty="0"/>
          </a:p>
        </p:txBody>
      </p:sp>
      <p:sp>
        <p:nvSpPr>
          <p:cNvPr id="24" name="Multiplier 23"/>
          <p:cNvSpPr/>
          <p:nvPr/>
        </p:nvSpPr>
        <p:spPr>
          <a:xfrm>
            <a:off x="540486" y="5185591"/>
            <a:ext cx="1800000" cy="540000"/>
          </a:xfrm>
          <a:prstGeom prst="mathMultiply">
            <a:avLst/>
          </a:prstGeom>
          <a:solidFill>
            <a:srgbClr val="C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2479638" y="5319513"/>
            <a:ext cx="1440000" cy="2880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space réservé du contenu 28"/>
          <p:cNvSpPr>
            <a:spLocks noGrp="1"/>
          </p:cNvSpPr>
          <p:nvPr>
            <p:ph idx="1"/>
          </p:nvPr>
        </p:nvSpPr>
        <p:spPr>
          <a:xfrm>
            <a:off x="329421" y="1118125"/>
            <a:ext cx="4685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 </a:t>
            </a:r>
            <a:r>
              <a:rPr lang="fr-FR" sz="2000" b="1" dirty="0" smtClean="0">
                <a:solidFill>
                  <a:srgbClr val="C00000"/>
                </a:solidFill>
                <a:sym typeface="Wingdings"/>
              </a:rPr>
              <a:t>bis</a:t>
            </a:r>
            <a:r>
              <a:rPr lang="fr-FR" dirty="0" smtClean="0">
                <a:sym typeface="Wingdings"/>
              </a:rPr>
              <a:t> …</a:t>
            </a:r>
            <a:r>
              <a:rPr lang="fr-FR" b="1" dirty="0" smtClean="0">
                <a:sym typeface="Wingdings"/>
              </a:rPr>
              <a:t>Si vous optez pour une signature papier</a:t>
            </a:r>
            <a:endParaRPr lang="fr-FR" sz="2400" b="1" dirty="0"/>
          </a:p>
        </p:txBody>
      </p:sp>
      <p:cxnSp>
        <p:nvCxnSpPr>
          <p:cNvPr id="31" name="Connecteur droit avec flèche 30"/>
          <p:cNvCxnSpPr/>
          <p:nvPr/>
        </p:nvCxnSpPr>
        <p:spPr>
          <a:xfrm flipH="1">
            <a:off x="3583750" y="1514500"/>
            <a:ext cx="540000" cy="39600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>
            <a:off x="4745319" y="1520041"/>
            <a:ext cx="540000" cy="39600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 34" descr="Résultat d’images pour dessin du curseur sur l'ordinateur"/>
          <p:cNvPicPr/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484" y="4141610"/>
            <a:ext cx="89535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ZoneTexte 35"/>
          <p:cNvSpPr txBox="1"/>
          <p:nvPr/>
        </p:nvSpPr>
        <p:spPr>
          <a:xfrm>
            <a:off x="4927948" y="3284946"/>
            <a:ext cx="3852000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ym typeface="Wingdings"/>
              </a:rPr>
              <a:t>+ Clic</a:t>
            </a:r>
            <a:r>
              <a:rPr lang="fr-FR" sz="1400" dirty="0" smtClean="0">
                <a:sym typeface="Wingdings"/>
              </a:rPr>
              <a:t> sur </a:t>
            </a:r>
            <a:r>
              <a:rPr lang="fr-FR" sz="1400" b="1" dirty="0" smtClean="0">
                <a:sym typeface="Wingdings"/>
              </a:rPr>
              <a:t>Ne Pas Imprimer </a:t>
            </a:r>
            <a:r>
              <a:rPr lang="fr-FR" sz="1400" dirty="0" smtClean="0">
                <a:sym typeface="Wingdings"/>
              </a:rPr>
              <a:t>sur </a:t>
            </a:r>
            <a:r>
              <a:rPr lang="fr-FR" sz="1400" dirty="0">
                <a:sym typeface="Wingdings"/>
              </a:rPr>
              <a:t>le pavé</a:t>
            </a:r>
            <a:r>
              <a:rPr lang="fr-FR" sz="1400" b="1" dirty="0">
                <a:sym typeface="Wingdings"/>
              </a:rPr>
              <a:t> </a:t>
            </a:r>
            <a:r>
              <a:rPr lang="fr-FR" sz="1400" b="1" dirty="0" smtClean="0">
                <a:sym typeface="Wingdings"/>
              </a:rPr>
              <a:t>« </a:t>
            </a:r>
            <a:r>
              <a:rPr lang="fr-FR" sz="1400" dirty="0" smtClean="0">
                <a:sym typeface="Wingdings"/>
              </a:rPr>
              <a:t>IMPRESSION </a:t>
            </a:r>
            <a:r>
              <a:rPr lang="fr-FR" sz="1400" dirty="0">
                <a:sym typeface="Wingdings"/>
              </a:rPr>
              <a:t>DES </a:t>
            </a:r>
            <a:r>
              <a:rPr lang="fr-FR" sz="1400" dirty="0" smtClean="0">
                <a:sym typeface="Wingdings"/>
              </a:rPr>
              <a:t>DOCUMENTS CONTRACTUELS »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901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7" grpId="0" animBg="1"/>
      <p:bldP spid="18" grpId="0" animBg="1"/>
      <p:bldP spid="23" grpId="0" animBg="1"/>
      <p:bldP spid="24" grpId="0" animBg="1"/>
      <p:bldP spid="25" grpId="0" animBg="1"/>
      <p:bldP spid="29" grpId="0" build="p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Le client peut retrouver/consulter ses produits/services souscrits en VAD sur son accès DEI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Les dossiers en cours sont visibles avec leurs états d’avancement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côté client</a:t>
            </a:r>
            <a:endParaRPr lang="fr-FR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60" y="2674170"/>
            <a:ext cx="6183306" cy="327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631" y="3508483"/>
            <a:ext cx="2118114" cy="138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>
            <a:spLocks/>
          </p:cNvSpPr>
          <p:nvPr/>
        </p:nvSpPr>
        <p:spPr>
          <a:xfrm>
            <a:off x="4852952" y="4778462"/>
            <a:ext cx="1829314" cy="2371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lIns="36000" tIns="36000" rIns="36000" bIns="36000" rtlCol="0">
            <a:noAutofit/>
          </a:bodyPr>
          <a:lstStyle/>
          <a:p>
            <a:endParaRPr lang="fr-FR" dirty="0"/>
          </a:p>
        </p:txBody>
      </p:sp>
      <p:sp>
        <p:nvSpPr>
          <p:cNvPr id="7" name="Espace réservé du contenu 28"/>
          <p:cNvSpPr txBox="1">
            <a:spLocks/>
          </p:cNvSpPr>
          <p:nvPr/>
        </p:nvSpPr>
        <p:spPr>
          <a:xfrm>
            <a:off x="387946" y="1193464"/>
            <a:ext cx="2421432" cy="461665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 </a:t>
            </a:r>
            <a:r>
              <a:rPr lang="fr-FR" b="1" dirty="0" smtClean="0">
                <a:sym typeface="Wingdings"/>
              </a:rPr>
              <a:t>La </a:t>
            </a:r>
            <a:r>
              <a:rPr lang="fr-FR" b="1" dirty="0" smtClean="0">
                <a:solidFill>
                  <a:srgbClr val="C00000"/>
                </a:solidFill>
                <a:sym typeface="Wingdings"/>
              </a:rPr>
              <a:t>VAD</a:t>
            </a:r>
            <a:r>
              <a:rPr lang="fr-FR" b="1" dirty="0">
                <a:sym typeface="Wingdings"/>
              </a:rPr>
              <a:t> </a:t>
            </a:r>
            <a:r>
              <a:rPr lang="fr-FR" b="1" dirty="0" smtClean="0">
                <a:sym typeface="Wingdings"/>
              </a:rPr>
              <a:t>côté client …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6350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89098"/>
            <a:ext cx="8542338" cy="451503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Saisie identique sous IZIVENTE (mêmes écrans &gt; aucun changement)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 </a:t>
            </a:r>
            <a:r>
              <a:rPr lang="fr-FR" dirty="0" smtClean="0"/>
              <a:t>Bascule sur les écrans MY WAY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</a:t>
            </a:r>
            <a:r>
              <a:rPr lang="fr-FR" sz="1600" b="1" dirty="0" smtClean="0">
                <a:solidFill>
                  <a:srgbClr val="C00000"/>
                </a:solidFill>
                <a:sym typeface="Wingdings"/>
              </a:rPr>
              <a:t> </a:t>
            </a:r>
            <a:r>
              <a:rPr lang="fr-FR" b="1" dirty="0" smtClean="0">
                <a:solidFill>
                  <a:srgbClr val="C00000"/>
                </a:solidFill>
                <a:sym typeface="Wingdings"/>
              </a:rPr>
              <a:t>Cliquer</a:t>
            </a:r>
            <a:r>
              <a:rPr lang="fr-FR" sz="1600" b="1" dirty="0" smtClean="0">
                <a:solidFill>
                  <a:srgbClr val="C00000"/>
                </a:solidFill>
                <a:sym typeface="Wingdings"/>
              </a:rPr>
              <a:t> </a:t>
            </a:r>
            <a:r>
              <a:rPr lang="fr-FR" dirty="0">
                <a:sym typeface="Wingdings"/>
              </a:rPr>
              <a:t>pour c</a:t>
            </a:r>
            <a:r>
              <a:rPr lang="fr-FR" dirty="0"/>
              <a:t>hoisir le mode de Signature 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rgbClr val="C00000"/>
                </a:solidFill>
                <a:sym typeface="Wingdings"/>
              </a:rPr>
              <a:t> </a:t>
            </a:r>
            <a:r>
              <a:rPr lang="fr-FR" dirty="0" smtClean="0">
                <a:sym typeface="Wingdings"/>
              </a:rPr>
              <a:t>Choisir Signature Electronique à Distance &gt; </a:t>
            </a:r>
            <a:r>
              <a:rPr lang="fr-FR" b="1" dirty="0" smtClean="0">
                <a:solidFill>
                  <a:srgbClr val="C00000"/>
                </a:solidFill>
                <a:sym typeface="Wingdings"/>
              </a:rPr>
              <a:t>seul mode possible en CELCA </a:t>
            </a:r>
          </a:p>
          <a:p>
            <a:pPr marL="0" indent="0">
              <a:buNone/>
            </a:pPr>
            <a:endParaRPr lang="fr-FR" sz="24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Crédit CONSOMMATION (1/2) </a:t>
            </a:r>
            <a:endParaRPr lang="fr-FR" dirty="0"/>
          </a:p>
        </p:txBody>
      </p:sp>
      <p:pic>
        <p:nvPicPr>
          <p:cNvPr id="4" name="Espace réservé du contenu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817" y="3732502"/>
            <a:ext cx="3575784" cy="2142881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395" y="1843204"/>
            <a:ext cx="36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247" y="3762097"/>
            <a:ext cx="3112053" cy="106834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48467" y="3641894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</a:t>
            </a:r>
            <a:endParaRPr lang="fr-FR" sz="2400" dirty="0"/>
          </a:p>
        </p:txBody>
      </p:sp>
      <p:sp>
        <p:nvSpPr>
          <p:cNvPr id="11" name="Rectangle 10"/>
          <p:cNvSpPr/>
          <p:nvPr/>
        </p:nvSpPr>
        <p:spPr>
          <a:xfrm>
            <a:off x="4549351" y="3655146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</a:t>
            </a:r>
            <a:endParaRPr lang="fr-FR" sz="2400" dirty="0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0791"/>
          <a:stretch/>
        </p:blipFill>
        <p:spPr bwMode="auto">
          <a:xfrm>
            <a:off x="6780252" y="5521594"/>
            <a:ext cx="1659413" cy="353790"/>
          </a:xfrm>
          <a:prstGeom prst="rect">
            <a:avLst/>
          </a:prstGeom>
          <a:ln w="34925">
            <a:solidFill>
              <a:schemeClr val="bg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" name="Image 19" descr="Résultat d’images pour dessin du curseur sur l'ordinateur"/>
          <p:cNvPicPr/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328" y="5521594"/>
            <a:ext cx="89535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388223" y="5258638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sym typeface="Wingdings"/>
              </a:rPr>
              <a:t></a:t>
            </a:r>
            <a:endParaRPr lang="fr-FR" sz="2400" dirty="0"/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19" b="69060"/>
          <a:stretch/>
        </p:blipFill>
        <p:spPr bwMode="auto">
          <a:xfrm>
            <a:off x="807247" y="5293588"/>
            <a:ext cx="2187745" cy="749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21794" y="5688995"/>
            <a:ext cx="1961323" cy="14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71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6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70370"/>
            <a:ext cx="8542338" cy="479880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Suivre le dossier ou le reprendre : 	</a:t>
            </a:r>
            <a:r>
              <a:rPr lang="fr-FR" dirty="0"/>
              <a:t> </a:t>
            </a:r>
            <a:r>
              <a:rPr lang="fr-FR" dirty="0" smtClean="0"/>
              <a:t>        ou </a:t>
            </a: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S</a:t>
            </a:r>
            <a:r>
              <a:rPr lang="fr-FR" dirty="0" smtClean="0"/>
              <a:t>e repérer … le fil d’Ariane vous permet de </a:t>
            </a:r>
          </a:p>
          <a:p>
            <a:pPr marL="0" indent="0">
              <a:buNone/>
            </a:pPr>
            <a:r>
              <a:rPr lang="fr-FR" dirty="0" smtClean="0"/>
              <a:t>     suivre les </a:t>
            </a:r>
            <a:r>
              <a:rPr lang="fr-FR" dirty="0"/>
              <a:t>é</a:t>
            </a:r>
            <a:r>
              <a:rPr lang="fr-FR" dirty="0" smtClean="0"/>
              <a:t>tapes du dossier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Mise en force :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Crédit consommation (2/2)</a:t>
            </a:r>
            <a:endParaRPr lang="fr-FR" dirty="0"/>
          </a:p>
        </p:txBody>
      </p:sp>
      <p:pic>
        <p:nvPicPr>
          <p:cNvPr id="4" name="Espace réservé du contenu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/>
          <a:srcRect l="866" t="7943" r="3515" b="1221"/>
          <a:stretch/>
        </p:blipFill>
        <p:spPr>
          <a:xfrm>
            <a:off x="565233" y="4727828"/>
            <a:ext cx="2523602" cy="135627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/>
          <a:srcRect l="2555" t="44000" r="45056" b="20000"/>
          <a:stretch/>
        </p:blipFill>
        <p:spPr>
          <a:xfrm>
            <a:off x="1760255" y="5633779"/>
            <a:ext cx="2454289" cy="538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ZoneTexte 6"/>
          <p:cNvSpPr txBox="1"/>
          <p:nvPr/>
        </p:nvSpPr>
        <p:spPr>
          <a:xfrm>
            <a:off x="4288149" y="4710801"/>
            <a:ext cx="4679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Pas de changement &gt; le </a:t>
            </a:r>
            <a:r>
              <a:rPr lang="fr-FR" b="1" u="sng" dirty="0" smtClean="0">
                <a:solidFill>
                  <a:schemeClr val="accent1"/>
                </a:solidFill>
              </a:rPr>
              <a:t>MOC</a:t>
            </a:r>
            <a:r>
              <a:rPr lang="fr-FR" dirty="0" smtClean="0"/>
              <a:t> réalise la </a:t>
            </a:r>
            <a:r>
              <a:rPr lang="fr-FR" b="1" dirty="0" smtClean="0">
                <a:solidFill>
                  <a:srgbClr val="C00000"/>
                </a:solidFill>
              </a:rPr>
              <a:t>mise  en force</a:t>
            </a:r>
            <a:r>
              <a:rPr lang="fr-FR" b="1" dirty="0" smtClean="0"/>
              <a:t> </a:t>
            </a:r>
            <a:r>
              <a:rPr lang="fr-FR" dirty="0" smtClean="0"/>
              <a:t>du dossier </a:t>
            </a:r>
            <a:r>
              <a:rPr lang="fr-FR" u="sng" dirty="0" smtClean="0"/>
              <a:t>sous réserve</a:t>
            </a:r>
            <a:r>
              <a:rPr lang="fr-FR" dirty="0" smtClean="0"/>
              <a:t> que la fiche </a:t>
            </a:r>
            <a:r>
              <a:rPr lang="fr-FR" b="1" dirty="0" smtClean="0"/>
              <a:t>Synthèse Crédit</a:t>
            </a:r>
            <a:r>
              <a:rPr lang="fr-FR" dirty="0" smtClean="0"/>
              <a:t> soit présente dans Classeur Client </a:t>
            </a:r>
          </a:p>
          <a:p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9140" y="1550675"/>
            <a:ext cx="4110203" cy="1836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315" y="1892244"/>
            <a:ext cx="3664229" cy="133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 descr="Résultat d’images pour dessin du curseur sur l'ordinateur"/>
          <p:cNvPicPr/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3175" y="1989101"/>
            <a:ext cx="89535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10"/>
          <a:srcRect l="2245" t="11110" r="58715" b="57143"/>
          <a:stretch/>
        </p:blipFill>
        <p:spPr>
          <a:xfrm>
            <a:off x="4649329" y="3493610"/>
            <a:ext cx="4122731" cy="93600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079" y="3712362"/>
            <a:ext cx="36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443" y="1091636"/>
            <a:ext cx="1265143" cy="3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14"/>
          <p:cNvPicPr/>
          <p:nvPr/>
        </p:nvPicPr>
        <p:blipFill rotWithShape="1">
          <a:blip r:embed="rId13"/>
          <a:srcRect l="44149" t="38529" r="47915" b="52648"/>
          <a:stretch/>
        </p:blipFill>
        <p:spPr bwMode="auto">
          <a:xfrm>
            <a:off x="3545231" y="1091649"/>
            <a:ext cx="900000" cy="36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 15" descr="Résultat d’images pour dessin du curseur sur l'ordinateur"/>
          <p:cNvPicPr/>
          <p:nvPr/>
        </p:nvPicPr>
        <p:blipFill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980" y="1061786"/>
            <a:ext cx="895350" cy="88247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/>
          <p:cNvSpPr/>
          <p:nvPr/>
        </p:nvSpPr>
        <p:spPr>
          <a:xfrm>
            <a:off x="4445231" y="1181649"/>
            <a:ext cx="394212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61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ASSISTANCE et aide en ligne </a:t>
            </a:r>
            <a:endParaRPr lang="fr-FR" dirty="0"/>
          </a:p>
        </p:txBody>
      </p:sp>
      <p:pic>
        <p:nvPicPr>
          <p:cNvPr id="4" name="Espace réservé du contenu 3" descr="Résultat d’images pour dessin echange de données ordinateur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r="9917" b="10309"/>
          <a:stretch/>
        </p:blipFill>
        <p:spPr bwMode="auto">
          <a:xfrm>
            <a:off x="7559905" y="360612"/>
            <a:ext cx="1260000" cy="709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 4" descr="Résultat d’images pour image ordinateur pour power poin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95" y="1549824"/>
            <a:ext cx="2219325" cy="22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7" descr="http://wnsgprw1.celca.caisse-epargne.fr/app/GRI/CASS/img/NumCelcassistance2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957" y="1584254"/>
            <a:ext cx="4788000" cy="9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997836" y="2552591"/>
            <a:ext cx="4559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Choix 1 : Assistance technique</a:t>
            </a:r>
          </a:p>
          <a:p>
            <a:endParaRPr lang="fr-FR" b="1" dirty="0" smtClean="0"/>
          </a:p>
          <a:p>
            <a:r>
              <a:rPr lang="fr-FR" b="1" dirty="0" smtClean="0"/>
              <a:t>Choix 2 : Assistance bancaire </a:t>
            </a:r>
            <a:endParaRPr lang="fr-FR" b="1" dirty="0"/>
          </a:p>
        </p:txBody>
      </p:sp>
      <p:sp>
        <p:nvSpPr>
          <p:cNvPr id="9" name="Rectangle 8"/>
          <p:cNvSpPr/>
          <p:nvPr/>
        </p:nvSpPr>
        <p:spPr>
          <a:xfrm>
            <a:off x="2524259" y="4442066"/>
            <a:ext cx="48939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 smtClean="0">
                <a:solidFill>
                  <a:srgbClr val="C00000"/>
                </a:solidFill>
              </a:rPr>
              <a:t>Aide en ligne</a:t>
            </a:r>
            <a:r>
              <a:rPr lang="fr-FR" b="1" dirty="0" smtClean="0">
                <a:solidFill>
                  <a:srgbClr val="C00000"/>
                </a:solidFill>
              </a:rPr>
              <a:t> : Rubrique des Commerciaux &gt; OVMC</a:t>
            </a:r>
          </a:p>
          <a:p>
            <a:endParaRPr lang="fr-FR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Les produits éligibles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Les modes opératoires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Les écrans côté Client …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775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86574" y="1223517"/>
            <a:ext cx="8542338" cy="4515034"/>
          </a:xfrm>
        </p:spPr>
        <p:txBody>
          <a:bodyPr/>
          <a:lstStyle/>
          <a:p>
            <a:r>
              <a:rPr lang="fr-FR" sz="2000" dirty="0"/>
              <a:t>L</a:t>
            </a:r>
            <a:r>
              <a:rPr lang="fr-FR" sz="2000" dirty="0" smtClean="0"/>
              <a:t>’arrivée de cette nouvelle « brique » MY WAY ne change rien aux processus et procédures  actuels.</a:t>
            </a:r>
          </a:p>
          <a:p>
            <a:pPr marL="0" indent="0">
              <a:buNone/>
            </a:pPr>
            <a:endParaRPr lang="fr-FR" sz="2000" dirty="0" smtClean="0"/>
          </a:p>
          <a:p>
            <a:r>
              <a:rPr lang="fr-FR" sz="2000" dirty="0" smtClean="0"/>
              <a:t>Nouveautés à retenir : </a:t>
            </a:r>
          </a:p>
          <a:p>
            <a:pPr lvl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2000" dirty="0" smtClean="0"/>
              <a:t>Mode d’accès unique quelques soit le canal de vente choisi.</a:t>
            </a:r>
          </a:p>
          <a:p>
            <a:pPr lvl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2000" dirty="0" smtClean="0"/>
              <a:t>Possibilité d’enregistrer les propositions si le client est indécis.</a:t>
            </a:r>
          </a:p>
          <a:p>
            <a:pPr lvl="1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2000" dirty="0" smtClean="0"/>
              <a:t>Fil d’Ariane pour se repérer dans les étapes de votre vente OVMC.</a:t>
            </a:r>
          </a:p>
          <a:p>
            <a:pPr lvl="1"/>
            <a:endParaRPr lang="fr-FR" sz="2000" dirty="0"/>
          </a:p>
          <a:p>
            <a:r>
              <a:rPr lang="fr-FR" sz="2000" dirty="0" smtClean="0"/>
              <a:t>Les autres produits et services éligibles à OVMC seront, au fur et à mesure de l’année 2018, intégrés à cette brique MY WAY afin d’harmoniser les pratiques.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CONCLUSION</a:t>
            </a:r>
            <a:endParaRPr lang="fr-FR" dirty="0"/>
          </a:p>
        </p:txBody>
      </p:sp>
      <p:pic>
        <p:nvPicPr>
          <p:cNvPr id="4" name="Espace réservé du contenu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7" y="386370"/>
            <a:ext cx="877304" cy="684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163" y="4832983"/>
            <a:ext cx="4546415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765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>
          <a:xfrm>
            <a:off x="298448" y="5410733"/>
            <a:ext cx="8575675" cy="346075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HEURE DU JEUDI – 11 janvier 2018 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8" name="Titre 111"/>
          <p:cNvSpPr txBox="1">
            <a:spLocks/>
          </p:cNvSpPr>
          <p:nvPr/>
        </p:nvSpPr>
        <p:spPr>
          <a:xfrm>
            <a:off x="674132" y="1976935"/>
            <a:ext cx="8575675" cy="2467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fr-FR" sz="8000" dirty="0" smtClean="0">
              <a:solidFill>
                <a:srgbClr val="FF0000"/>
              </a:solidFill>
            </a:endParaRPr>
          </a:p>
          <a:p>
            <a:r>
              <a:rPr lang="fr-FR" sz="4600" dirty="0"/>
              <a:t>Renforcement de </a:t>
            </a:r>
            <a:r>
              <a:rPr lang="fr-FR" sz="4600" dirty="0">
                <a:solidFill>
                  <a:srgbClr val="FF0000"/>
                </a:solidFill>
              </a:rPr>
              <a:t>l’expertise</a:t>
            </a:r>
            <a:r>
              <a:rPr lang="fr-FR" sz="4600" dirty="0"/>
              <a:t> des collaborateurs réseau</a:t>
            </a:r>
          </a:p>
          <a:p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08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2774893"/>
              </p:ext>
            </p:extLst>
          </p:nvPr>
        </p:nvGraphicFramePr>
        <p:xfrm>
          <a:off x="1331640" y="2545805"/>
          <a:ext cx="7509148" cy="3665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Renforcer l’expertise des collaborateurs</a:t>
            </a:r>
            <a:endParaRPr lang="fr-FR" dirty="0"/>
          </a:p>
        </p:txBody>
      </p:sp>
      <p:sp>
        <p:nvSpPr>
          <p:cNvPr id="5" name="Flèche droite 4"/>
          <p:cNvSpPr/>
          <p:nvPr/>
        </p:nvSpPr>
        <p:spPr>
          <a:xfrm>
            <a:off x="179512" y="6211020"/>
            <a:ext cx="792088" cy="484632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71750" y="6233987"/>
            <a:ext cx="72619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000000"/>
                </a:solidFill>
              </a:rPr>
              <a:t>Sollicitation d’un groupe de travail multi-métiers dédié (commerciaux et experts-métiers</a:t>
            </a:r>
            <a:r>
              <a:rPr lang="fr-FR" sz="2000" dirty="0" smtClean="0">
                <a:solidFill>
                  <a:srgbClr val="000000"/>
                </a:solidFill>
              </a:rPr>
              <a:t>)</a:t>
            </a:r>
            <a:endParaRPr lang="fr-FR" sz="2000" dirty="0">
              <a:solidFill>
                <a:srgbClr val="000000"/>
              </a:solidFill>
            </a:endParaRPr>
          </a:p>
        </p:txBody>
      </p:sp>
      <p:sp>
        <p:nvSpPr>
          <p:cNvPr id="2" name="AutoShape 2" descr="Résultat de recherche d'images pour &quot;IMAGE mal rangé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AutoShape 4" descr="Résultat de recherche d'images pour &quot;IMAGE mal rangé&quot;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pic>
        <p:nvPicPr>
          <p:cNvPr id="1030" name="Picture 6" descr="Résultat de recherche d'images pour &quot;IMAGE mal rangé&quot;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095" y="2492896"/>
            <a:ext cx="1078579" cy="71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ésultat de recherche d'images pour &quot;IMAGE manque de temps&quot;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042" y="3791084"/>
            <a:ext cx="833398" cy="80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associée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964" y="5085184"/>
            <a:ext cx="689390" cy="68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space réservé du contenu 2"/>
          <p:cNvSpPr txBox="1">
            <a:spLocks/>
          </p:cNvSpPr>
          <p:nvPr/>
        </p:nvSpPr>
        <p:spPr>
          <a:xfrm>
            <a:off x="395536" y="1036897"/>
            <a:ext cx="8519818" cy="1744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 sz="1600" dirty="0" smtClean="0">
                <a:solidFill>
                  <a:srgbClr val="000000"/>
                </a:solidFill>
              </a:rPr>
              <a:t>Des travaux ont été menés en 2016/2017 auprès de collaborateurs réseau pour recueillir leur besoin en matière d’expertise tous métiers confondus :</a:t>
            </a:r>
          </a:p>
          <a:p>
            <a:pPr lvl="1">
              <a:buClr>
                <a:srgbClr val="BFBFBF"/>
              </a:buClr>
              <a:buFont typeface="Wingdings" panose="05000000000000000000" pitchFamily="2" charset="2"/>
              <a:buBlip>
                <a:blip r:embed="rId14"/>
              </a:buBlip>
            </a:pPr>
            <a:r>
              <a:rPr lang="fr-FR" dirty="0">
                <a:solidFill>
                  <a:srgbClr val="000000"/>
                </a:solidFill>
                <a:sym typeface="Wingdings" panose="05000000000000000000" pitchFamily="2" charset="2"/>
              </a:rPr>
              <a:t>48 agences / 104 collaborateurs</a:t>
            </a:r>
          </a:p>
          <a:p>
            <a:pPr lvl="1">
              <a:buClr>
                <a:srgbClr val="BFBFBF"/>
              </a:buClr>
              <a:buFont typeface="Wingdings" panose="05000000000000000000" pitchFamily="2" charset="2"/>
              <a:buBlip>
                <a:blip r:embed="rId14"/>
              </a:buBlip>
            </a:pPr>
            <a:r>
              <a:rPr lang="fr-FR" dirty="0">
                <a:solidFill>
                  <a:srgbClr val="000000"/>
                </a:solidFill>
                <a:sym typeface="Wingdings" panose="05000000000000000000" pitchFamily="2" charset="2"/>
              </a:rPr>
              <a:t>Questionnaires Agences : 158 réponses dont 45% GC</a:t>
            </a:r>
          </a:p>
          <a:p>
            <a:pPr>
              <a:buClr>
                <a:srgbClr val="FF0000"/>
              </a:buClr>
            </a:pPr>
            <a:r>
              <a:rPr lang="fr-FR" sz="1600" dirty="0" smtClean="0">
                <a:solidFill>
                  <a:srgbClr val="000000"/>
                </a:solidFill>
              </a:rPr>
              <a:t>Le Directoire</a:t>
            </a:r>
            <a:r>
              <a:rPr lang="fr-FR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a validé un projet dédié au renforcement de l’expertise des collaborateurs</a:t>
            </a:r>
            <a:endParaRPr lang="fr-FR" sz="1600" dirty="0" smtClean="0">
              <a:solidFill>
                <a:srgbClr val="000000"/>
              </a:solidFill>
            </a:endParaRPr>
          </a:p>
          <a:p>
            <a:pPr marL="9525" inden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marL="457200" lvl="1" indent="0">
              <a:buClr>
                <a:srgbClr val="BFBFBF"/>
              </a:buClr>
              <a:buFont typeface="Wingdings" panose="05000000000000000000" pitchFamily="2" charset="2"/>
              <a:buNone/>
            </a:pPr>
            <a:endParaRPr lang="fr-FR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lvl="1">
              <a:buClr>
                <a:srgbClr val="BFBFBF"/>
              </a:buClr>
              <a:buFont typeface="Wingdings" panose="05000000000000000000" pitchFamily="2" charset="2"/>
              <a:buBlip>
                <a:blip r:embed="rId14"/>
              </a:buBlip>
            </a:pPr>
            <a:endParaRPr lang="fr-FR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marL="457200" lvl="1" indent="0">
              <a:buClr>
                <a:srgbClr val="BFBFBF"/>
              </a:buClr>
              <a:buFont typeface="Wingdings" panose="05000000000000000000" pitchFamily="2" charset="2"/>
              <a:buNone/>
            </a:pPr>
            <a:endParaRPr lang="fr-FR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marL="457200" lvl="1" indent="0">
              <a:buClr>
                <a:srgbClr val="BFBFBF"/>
              </a:buClr>
              <a:buFont typeface="Wingdings" panose="05000000000000000000" pitchFamily="2" charset="2"/>
              <a:buNone/>
            </a:pPr>
            <a:endParaRPr lang="fr-FR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marL="457200" lvl="1" indent="0">
              <a:buClr>
                <a:srgbClr val="BFBFBF"/>
              </a:buClr>
              <a:buFont typeface="Wingdings" panose="05000000000000000000" pitchFamily="2" charset="2"/>
              <a:buNone/>
            </a:pPr>
            <a:endParaRPr lang="fr-FR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marL="457200" lvl="1" indent="0">
              <a:buClr>
                <a:srgbClr val="BFBFBF"/>
              </a:buClr>
              <a:buFont typeface="Wingdings" panose="05000000000000000000" pitchFamily="2" charset="2"/>
              <a:buNone/>
            </a:pPr>
            <a:endParaRPr lang="fr-FR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marL="457200" lvl="1" indent="0">
              <a:buClr>
                <a:srgbClr val="BFBFBF"/>
              </a:buClr>
              <a:buFont typeface="Wingdings" panose="05000000000000000000" pitchFamily="2" charset="2"/>
              <a:buNone/>
            </a:pPr>
            <a:endParaRPr lang="fr-FR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lvl="1">
              <a:buClr>
                <a:srgbClr val="BFBFBF"/>
              </a:buClr>
            </a:pPr>
            <a:endParaRPr lang="fr-FR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2649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Actions réalisées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323528" y="1124744"/>
            <a:ext cx="8280920" cy="750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F0000"/>
              </a:buClr>
            </a:pPr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 actions identifiées par le groupe de travail, 4 thématiques priorisées : </a:t>
            </a:r>
            <a:endParaRPr lang="fr-FR" sz="11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Clr>
                <a:srgbClr val="FF0000"/>
              </a:buClr>
            </a:pPr>
            <a:endParaRPr lang="fr-FR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buClr>
                <a:srgbClr val="FF0000"/>
              </a:buClr>
            </a:pPr>
            <a:endParaRPr lang="fr-FR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buClr>
                <a:srgbClr val="FF0000"/>
              </a:buClr>
            </a:pPr>
            <a:endParaRPr lang="fr-FR" sz="11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buClr>
                <a:srgbClr val="FF0000"/>
              </a:buClr>
            </a:pPr>
            <a:r>
              <a:rPr lang="fr-FR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(*)  l’ensemble des autres actions validées par le projet seront traités dans les Groupes de Travail Fusion concernés</a:t>
            </a:r>
          </a:p>
          <a:p>
            <a:pPr marL="0" lvl="1" algn="just">
              <a:buClr>
                <a:srgbClr val="FF0000"/>
              </a:buClr>
            </a:pPr>
            <a:endParaRPr lang="fr-FR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1" indent="-1714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actions réalisées  par les experts-métiers des Directions « Marketing et Animation Commerciale », « Crédits », et « Communication » … </a:t>
            </a:r>
            <a:r>
              <a:rPr lang="fr-F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validées par des collaborateurs du réseau commercial.</a:t>
            </a:r>
          </a:p>
          <a:p>
            <a:pPr marL="0" lvl="1" algn="just">
              <a:buClr>
                <a:srgbClr val="FF0000"/>
              </a:buClr>
            </a:pPr>
            <a:endParaRPr lang="fr-FR" sz="12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1" indent="-1714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Actions </a:t>
            </a:r>
            <a:r>
              <a:rPr lang="fr-F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venir :</a:t>
            </a:r>
          </a:p>
          <a:p>
            <a:pPr marL="0" lvl="1" algn="just">
              <a:buClr>
                <a:srgbClr val="FF0000"/>
              </a:buClr>
            </a:pPr>
            <a:endParaRPr lang="fr-FR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Diagramme 9"/>
          <p:cNvGraphicFramePr/>
          <p:nvPr>
            <p:extLst>
              <p:ext uri="{D42A27DB-BD31-4B8C-83A1-F6EECF244321}">
                <p14:modId xmlns:p14="http://schemas.microsoft.com/office/powerpoint/2010/main" val="1951006278"/>
              </p:ext>
            </p:extLst>
          </p:nvPr>
        </p:nvGraphicFramePr>
        <p:xfrm>
          <a:off x="323528" y="1556792"/>
          <a:ext cx="8712968" cy="3507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entagone 3"/>
          <p:cNvSpPr/>
          <p:nvPr/>
        </p:nvSpPr>
        <p:spPr>
          <a:xfrm>
            <a:off x="2131316" y="5874223"/>
            <a:ext cx="4240883" cy="795137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153610" y="5930696"/>
            <a:ext cx="42185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buClr>
                <a:srgbClr val="FF0000"/>
              </a:buClr>
            </a:pPr>
            <a:r>
              <a:rPr lang="fr-FR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Reconfiguration du moteur de recherche de la CELCA pour vous aider plus efficacement dans vos recherches d’information </a:t>
            </a:r>
            <a:r>
              <a:rPr lang="fr-FR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LIEN</a:t>
            </a:r>
            <a:r>
              <a:rPr lang="fr-FR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498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smtClean="0">
                <a:solidFill>
                  <a:srgbClr val="FF0000"/>
                </a:solidFill>
              </a:rPr>
              <a:t>Actualités </a:t>
            </a:r>
            <a:r>
              <a:rPr lang="fr-FR" smtClean="0">
                <a:solidFill>
                  <a:prstClr val="white"/>
                </a:solidFill>
              </a:rPr>
              <a:t>de la semaine</a:t>
            </a: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44208" y="4368552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5148064" y="2996952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</a:rPr>
              <a:t>Retrouvez chaque semaine toutes les actualités dans le brief DG / DUC / DA adressé aux managers.</a:t>
            </a: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332910" y="1052736"/>
            <a:ext cx="8531529" cy="5400600"/>
          </a:xfrm>
        </p:spPr>
        <p:txBody>
          <a:bodyPr>
            <a:normAutofit fontScale="55000" lnSpcReduction="20000"/>
          </a:bodyPr>
          <a:lstStyle/>
          <a:p>
            <a:pPr marL="982663" lvl="0" indent="-2667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sz="2400" b="1" dirty="0">
                <a:latin typeface="Arial Narrow" panose="020B0606020202030204" pitchFamily="34" charset="0"/>
              </a:rPr>
              <a:t>	</a:t>
            </a:r>
            <a:r>
              <a:rPr lang="fr-FR" sz="2400" dirty="0" smtClean="0">
                <a:latin typeface="Arial Narrow" panose="020B0606020202030204" pitchFamily="34" charset="0"/>
              </a:rPr>
              <a:t>Mobilité </a:t>
            </a:r>
            <a:r>
              <a:rPr lang="fr-FR" sz="2400" dirty="0">
                <a:latin typeface="Arial Narrow" panose="020B0606020202030204" pitchFamily="34" charset="0"/>
              </a:rPr>
              <a:t>bancaire</a:t>
            </a:r>
          </a:p>
          <a:p>
            <a:pPr marL="1371600" lvl="3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 Narrow" panose="020B0606020202030204" pitchFamily="34" charset="0"/>
              </a:rPr>
              <a:t>	</a:t>
            </a:r>
            <a:r>
              <a:rPr lang="fr-FR" sz="2400" dirty="0" smtClean="0">
                <a:latin typeface="Arial Narrow" panose="020B0606020202030204" pitchFamily="34" charset="0"/>
              </a:rPr>
              <a:t>	</a:t>
            </a:r>
            <a:r>
              <a:rPr lang="fr-FR" sz="2400" dirty="0" err="1" smtClean="0">
                <a:latin typeface="Arial Narrow" panose="020B0606020202030204" pitchFamily="34" charset="0"/>
              </a:rPr>
              <a:t>Izicarte</a:t>
            </a:r>
            <a:endParaRPr lang="fr-FR" sz="2400" dirty="0" smtClean="0">
              <a:latin typeface="Arial Narrow" panose="020B0606020202030204" pitchFamily="34" charset="0"/>
            </a:endParaRPr>
          </a:p>
          <a:p>
            <a:pPr marL="1371600" lvl="3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 Narrow" panose="020B0606020202030204" pitchFamily="34" charset="0"/>
              </a:rPr>
              <a:t>	</a:t>
            </a:r>
            <a:r>
              <a:rPr lang="fr-FR" sz="2400" dirty="0" smtClean="0">
                <a:latin typeface="Arial Narrow" panose="020B0606020202030204" pitchFamily="34" charset="0"/>
              </a:rPr>
              <a:t>	PEL </a:t>
            </a:r>
            <a:r>
              <a:rPr lang="fr-FR" sz="2400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 Narrow" panose="020B0606020202030204" pitchFamily="34" charset="0"/>
              </a:rPr>
              <a:t>		</a:t>
            </a:r>
            <a:r>
              <a:rPr lang="fr-FR" sz="2400" dirty="0" smtClean="0">
                <a:latin typeface="Arial Narrow" panose="020B0606020202030204" pitchFamily="34" charset="0"/>
              </a:rPr>
              <a:t>	Lutte </a:t>
            </a:r>
            <a:r>
              <a:rPr lang="fr-FR" sz="2400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 Narrow" panose="020B0606020202030204" pitchFamily="34" charset="0"/>
              </a:rPr>
              <a:t>		</a:t>
            </a:r>
            <a:r>
              <a:rPr lang="fr-FR" sz="2400" dirty="0" smtClean="0">
                <a:latin typeface="Arial Narrow" panose="020B0606020202030204" pitchFamily="34" charset="0"/>
              </a:rPr>
              <a:t>	Fichier Surveillance</a:t>
            </a:r>
          </a:p>
          <a:p>
            <a:pPr lvl="0"/>
            <a:r>
              <a:rPr lang="fr-FR" sz="2400" b="1" dirty="0" smtClean="0"/>
              <a:t>BANCA – </a:t>
            </a:r>
            <a:r>
              <a:rPr lang="fr-FR" sz="2400" b="1" dirty="0"/>
              <a:t>Taux promo </a:t>
            </a:r>
            <a:r>
              <a:rPr lang="fr-FR" sz="2400" b="1" dirty="0" err="1" smtClean="0"/>
              <a:t>Izicarte</a:t>
            </a:r>
            <a:endParaRPr lang="fr-FR" sz="2400" b="1" dirty="0" smtClean="0"/>
          </a:p>
          <a:p>
            <a:pPr lvl="0"/>
            <a:r>
              <a:rPr lang="fr-FR" sz="2400" b="1" dirty="0" smtClean="0"/>
              <a:t>BANCA </a:t>
            </a:r>
            <a:r>
              <a:rPr lang="fr-FR" sz="2400" b="1" dirty="0"/>
              <a:t>– </a:t>
            </a:r>
            <a:r>
              <a:rPr lang="fr-FR" sz="2400" b="1" dirty="0" smtClean="0"/>
              <a:t>Evolution </a:t>
            </a:r>
            <a:r>
              <a:rPr lang="fr-FR" sz="2400" b="1" dirty="0"/>
              <a:t>des Conditions Générales CDD et fonctionnement des cartes</a:t>
            </a:r>
          </a:p>
          <a:p>
            <a:pPr lvl="0"/>
            <a:r>
              <a:rPr lang="fr-FR" sz="2400" b="1" dirty="0" smtClean="0"/>
              <a:t>EPARGNE – </a:t>
            </a:r>
            <a:r>
              <a:rPr lang="fr-FR" sz="2400" b="1" dirty="0"/>
              <a:t>Portefeuille Virtuel</a:t>
            </a:r>
            <a:endParaRPr lang="fr-FR" sz="2400" b="1" dirty="0" smtClean="0"/>
          </a:p>
          <a:p>
            <a:pPr lvl="0"/>
            <a:r>
              <a:rPr lang="fr-FR" sz="2400" b="1" dirty="0" smtClean="0"/>
              <a:t>EPARGNE </a:t>
            </a:r>
            <a:r>
              <a:rPr lang="fr-FR" sz="2400" b="1" dirty="0"/>
              <a:t>– HELIOS Avril </a:t>
            </a:r>
            <a:r>
              <a:rPr lang="fr-FR" sz="2400" b="1" dirty="0" smtClean="0"/>
              <a:t>2028</a:t>
            </a:r>
          </a:p>
          <a:p>
            <a:pPr lvl="0"/>
            <a:r>
              <a:rPr lang="fr-FR" sz="2400" b="1" dirty="0" smtClean="0"/>
              <a:t>EPARGNE </a:t>
            </a:r>
            <a:r>
              <a:rPr lang="fr-FR" sz="2400" b="1" dirty="0"/>
              <a:t>– Opération « Prime Assurance Vie »</a:t>
            </a:r>
          </a:p>
          <a:p>
            <a:r>
              <a:rPr lang="fr-FR" sz="2400" b="1" dirty="0"/>
              <a:t>EPARGNE – Assurance </a:t>
            </a:r>
            <a:r>
              <a:rPr lang="fr-FR" sz="2400" b="1"/>
              <a:t>vie </a:t>
            </a:r>
            <a:r>
              <a:rPr lang="fr-FR" sz="2400" b="1" smtClean="0"/>
              <a:t>– Obligations </a:t>
            </a:r>
            <a:r>
              <a:rPr lang="fr-FR" sz="2400" b="1" dirty="0"/>
              <a:t>règlementaires </a:t>
            </a:r>
            <a:endParaRPr lang="fr-FR" sz="2400" b="1" dirty="0" smtClean="0"/>
          </a:p>
          <a:p>
            <a:r>
              <a:rPr lang="fr-FR" sz="2400" b="1" dirty="0" smtClean="0"/>
              <a:t>EPARGNE </a:t>
            </a:r>
            <a:r>
              <a:rPr lang="fr-FR" sz="2400" b="1" dirty="0"/>
              <a:t>– Point sur le fonds SP 85</a:t>
            </a:r>
          </a:p>
          <a:p>
            <a:r>
              <a:rPr lang="fr-FR" sz="2400" b="1" dirty="0"/>
              <a:t>EPARGNE – SCPI </a:t>
            </a:r>
            <a:r>
              <a:rPr lang="fr-FR" sz="2400" b="1" dirty="0" err="1"/>
              <a:t>Actipierre</a:t>
            </a:r>
            <a:r>
              <a:rPr lang="fr-FR" sz="2400" b="1" dirty="0"/>
              <a:t> Europe et Pierre Plus en </a:t>
            </a:r>
            <a:r>
              <a:rPr lang="fr-FR" sz="2400" b="1" dirty="0" smtClean="0"/>
              <a:t>direct</a:t>
            </a:r>
          </a:p>
          <a:p>
            <a:r>
              <a:rPr lang="fr-FR" sz="2400" b="1" dirty="0" smtClean="0"/>
              <a:t>EPARGNE </a:t>
            </a:r>
            <a:r>
              <a:rPr lang="fr-FR" sz="2400" b="1" dirty="0"/>
              <a:t>– GRE et Garantie Retraite Euro</a:t>
            </a:r>
          </a:p>
          <a:p>
            <a:r>
              <a:rPr lang="fr-FR" sz="2400" b="1" dirty="0"/>
              <a:t>EPARGNE – Points Retraite Professionnel</a:t>
            </a:r>
          </a:p>
          <a:p>
            <a:r>
              <a:rPr lang="fr-FR" sz="2400" b="1" dirty="0"/>
              <a:t>EPARGNE – Assurimmeuble </a:t>
            </a:r>
            <a:endParaRPr lang="fr-FR" sz="2400" b="1" dirty="0" smtClean="0"/>
          </a:p>
          <a:p>
            <a:r>
              <a:rPr lang="fr-FR" sz="2400" b="1" dirty="0"/>
              <a:t>EPARGNE – PERP Caisse d’Epargne</a:t>
            </a:r>
          </a:p>
          <a:p>
            <a:r>
              <a:rPr lang="fr-FR" sz="2400" b="1" dirty="0"/>
              <a:t>EPARGNE – Clôtures réglementaires</a:t>
            </a:r>
          </a:p>
          <a:p>
            <a:r>
              <a:rPr lang="fr-FR" sz="2400" b="1" dirty="0"/>
              <a:t>EPARGNE – Livret A</a:t>
            </a:r>
          </a:p>
          <a:p>
            <a:r>
              <a:rPr lang="fr-FR" sz="2400" b="1" dirty="0"/>
              <a:t>EPARGNE – Comptes en dépassement de </a:t>
            </a:r>
            <a:r>
              <a:rPr lang="fr-FR" sz="2400" b="1" dirty="0" smtClean="0"/>
              <a:t>plafond</a:t>
            </a:r>
          </a:p>
          <a:p>
            <a:r>
              <a:rPr lang="fr-FR" sz="2400" b="1" dirty="0" smtClean="0"/>
              <a:t>IARD – Intempéries</a:t>
            </a:r>
            <a:endParaRPr lang="fr-FR" sz="2400" b="1" dirty="0"/>
          </a:p>
          <a:p>
            <a:r>
              <a:rPr lang="fr-FR" sz="2400" b="1" dirty="0" smtClean="0"/>
              <a:t>MARCHE DES PROS – </a:t>
            </a:r>
            <a:r>
              <a:rPr lang="fr-FR" sz="2400" b="1" dirty="0"/>
              <a:t>CG BPCE Assurances </a:t>
            </a:r>
            <a:endParaRPr lang="fr-FR" sz="2400" b="1" dirty="0" smtClean="0"/>
          </a:p>
          <a:p>
            <a:r>
              <a:rPr lang="fr-FR" sz="2400" b="1" dirty="0" smtClean="0"/>
              <a:t>MARCHE </a:t>
            </a:r>
            <a:r>
              <a:rPr lang="fr-FR" sz="2400" b="1" dirty="0"/>
              <a:t>DES PROS – E-remises</a:t>
            </a:r>
          </a:p>
          <a:p>
            <a:r>
              <a:rPr lang="fr-FR" sz="2400" b="1" dirty="0"/>
              <a:t>MULTICANAL </a:t>
            </a:r>
            <a:r>
              <a:rPr lang="fr-FR" sz="2400" b="1" dirty="0" smtClean="0"/>
              <a:t>– </a:t>
            </a:r>
            <a:r>
              <a:rPr lang="fr-FR" sz="2400" b="1" dirty="0"/>
              <a:t>Saisie d’un CR </a:t>
            </a:r>
            <a:r>
              <a:rPr lang="fr-FR" sz="2400" b="1" dirty="0" err="1"/>
              <a:t>Mysys</a:t>
            </a:r>
            <a:r>
              <a:rPr lang="fr-FR" sz="2400" b="1" dirty="0"/>
              <a:t> – évolutions 2018</a:t>
            </a:r>
            <a:endParaRPr lang="fr-FR" sz="2400" b="1" dirty="0" smtClean="0"/>
          </a:p>
          <a:p>
            <a:r>
              <a:rPr lang="fr-FR" sz="2400" b="1" dirty="0"/>
              <a:t>MULTICANAL – Suivi des n° de portable erronés</a:t>
            </a:r>
          </a:p>
          <a:p>
            <a:r>
              <a:rPr lang="fr-FR" sz="2400" b="1" dirty="0"/>
              <a:t>MULTICANAL – IPHONE Fin de la compatibilité </a:t>
            </a:r>
            <a:r>
              <a:rPr lang="fr-FR" sz="2400" b="1" dirty="0" err="1"/>
              <a:t>ios</a:t>
            </a:r>
            <a:r>
              <a:rPr lang="fr-FR" sz="2400" b="1" dirty="0"/>
              <a:t> 8</a:t>
            </a:r>
          </a:p>
        </p:txBody>
      </p:sp>
    </p:spTree>
    <p:extLst>
      <p:ext uri="{BB962C8B-B14F-4D97-AF65-F5344CB8AC3E}">
        <p14:creationId xmlns:p14="http://schemas.microsoft.com/office/powerpoint/2010/main" val="231830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02ea4b1b-5614-43b2-acce-6a9ef10fff4e"/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3782</TotalTime>
  <Words>959</Words>
  <Application>Microsoft Office PowerPoint</Application>
  <PresentationFormat>Affichage à l'écran (4:3)</PresentationFormat>
  <Paragraphs>265</Paragraphs>
  <Slides>20</Slides>
  <Notes>15</Notes>
  <HiddenSlides>0</HiddenSlides>
  <MMClips>0</MMClips>
  <ScaleCrop>false</ScaleCrop>
  <HeadingPairs>
    <vt:vector size="4" baseType="variant">
      <vt:variant>
        <vt:lpstr>Thème</vt:lpstr>
      </vt:variant>
      <vt:variant>
        <vt:i4>11</vt:i4>
      </vt:variant>
      <vt:variant>
        <vt:lpstr>Titres des diapositives</vt:lpstr>
      </vt:variant>
      <vt:variant>
        <vt:i4>20</vt:i4>
      </vt:variant>
    </vt:vector>
  </HeadingPairs>
  <TitlesOfParts>
    <vt:vector size="31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1_1-MODELE PART</vt:lpstr>
      <vt:lpstr>2_1-MODELE PART</vt:lpstr>
      <vt:lpstr>VAD MY WAY </vt:lpstr>
      <vt:lpstr>VAD MY WAY </vt:lpstr>
      <vt:lpstr>CONTEXTE</vt:lpstr>
      <vt:lpstr>Mode d'Accès</vt:lpstr>
      <vt:lpstr>BONNE pratique (1/2)</vt:lpstr>
      <vt:lpstr>Bonne pratique (2/2)</vt:lpstr>
      <vt:lpstr>EPARGNE… ouverture de contrat</vt:lpstr>
      <vt:lpstr>EPARGNE… en cas de proposition enregistrée (1/2)</vt:lpstr>
      <vt:lpstr>EPARGNE… en cas de proposition enregistrée (2/2)</vt:lpstr>
      <vt:lpstr>Epargne… Validation de l’offre (1/2)</vt:lpstr>
      <vt:lpstr>Epargne… validation de l’offre (2/2) </vt:lpstr>
      <vt:lpstr>côté client</vt:lpstr>
      <vt:lpstr>Crédit CONSOMMATION (1/2) </vt:lpstr>
      <vt:lpstr>Crédit consommation (2/2)</vt:lpstr>
      <vt:lpstr>ASSISTANCE et aide en ligne </vt:lpstr>
      <vt:lpstr>CONCLUSION</vt:lpstr>
      <vt:lpstr>Présentation PowerPoint</vt:lpstr>
      <vt:lpstr>Renforcer l’expertise des collaborateurs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355</cp:revision>
  <cp:lastPrinted>2017-12-07T09:35:52Z</cp:lastPrinted>
  <dcterms:created xsi:type="dcterms:W3CDTF">2016-06-03T08:10:53Z</dcterms:created>
  <dcterms:modified xsi:type="dcterms:W3CDTF">2018-01-10T16:35:23Z</dcterms:modified>
</cp:coreProperties>
</file>