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883" r:id="rId5"/>
  </p:sldMasterIdLst>
  <p:notesMasterIdLst>
    <p:notesMasterId r:id="rId32"/>
  </p:notesMasterIdLst>
  <p:handoutMasterIdLst>
    <p:handoutMasterId r:id="rId33"/>
  </p:handoutMasterIdLst>
  <p:sldIdLst>
    <p:sldId id="278" r:id="rId6"/>
    <p:sldId id="294" r:id="rId7"/>
    <p:sldId id="279" r:id="rId8"/>
    <p:sldId id="280" r:id="rId9"/>
    <p:sldId id="281" r:id="rId10"/>
    <p:sldId id="282" r:id="rId11"/>
    <p:sldId id="285" r:id="rId12"/>
    <p:sldId id="283" r:id="rId13"/>
    <p:sldId id="284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EA9922"/>
    <a:srgbClr val="00CCFF"/>
    <a:srgbClr val="00FFCC"/>
    <a:srgbClr val="00CC66"/>
    <a:srgbClr val="00FFFF"/>
    <a:srgbClr val="CC0066"/>
    <a:srgbClr val="FF0066"/>
    <a:srgbClr val="EB0F2D"/>
    <a:srgbClr val="581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9314" autoAdjust="0"/>
  </p:normalViewPr>
  <p:slideViewPr>
    <p:cSldViewPr snapToGrid="0">
      <p:cViewPr>
        <p:scale>
          <a:sx n="110" d="100"/>
          <a:sy n="110" d="100"/>
        </p:scale>
        <p:origin x="-1560" y="-138"/>
      </p:cViewPr>
      <p:guideLst>
        <p:guide orient="horz" pos="3902"/>
        <p:guide orient="horz" pos="3560"/>
        <p:guide orient="horz" pos="1703"/>
        <p:guide orient="horz" pos="167"/>
        <p:guide orient="horz" pos="2777"/>
        <p:guide pos="2881"/>
        <p:guide pos="298"/>
        <p:guide pos="36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8406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6F144B-AAB1-4B3A-B05A-F9DEB90648C1}" type="doc">
      <dgm:prSet loTypeId="urn:microsoft.com/office/officeart/2005/8/layout/chart3" loCatId="relationship" qsTypeId="urn:microsoft.com/office/officeart/2005/8/quickstyle/simple4" qsCatId="simple" csTypeId="urn:microsoft.com/office/officeart/2005/8/colors/colorful4" csCatId="colorful" phldr="1"/>
      <dgm:spPr/>
    </dgm:pt>
    <dgm:pt modelId="{14AF9DAB-F04B-41DD-9E2A-005264241D98}">
      <dgm:prSet phldrT="[Texte]" custT="1"/>
      <dgm:spPr/>
      <dgm:t>
        <a:bodyPr/>
        <a:lstStyle/>
        <a:p>
          <a:r>
            <a:rPr lang="fr-FR" sz="1400" b="1" dirty="0" smtClean="0"/>
            <a:t>Encours de collecte </a:t>
          </a:r>
          <a:r>
            <a:rPr lang="fr-FR" sz="1400" dirty="0" smtClean="0"/>
            <a:t>au 30/09/N </a:t>
          </a:r>
          <a:endParaRPr lang="fr-FR" sz="1400" dirty="0"/>
        </a:p>
      </dgm:t>
    </dgm:pt>
    <dgm:pt modelId="{7EC51388-E039-44B0-9CB7-C487E4383D1A}" type="parTrans" cxnId="{0FED35E8-ABDC-420B-A510-F15849BA3351}">
      <dgm:prSet/>
      <dgm:spPr/>
      <dgm:t>
        <a:bodyPr/>
        <a:lstStyle/>
        <a:p>
          <a:endParaRPr lang="fr-FR" sz="1800"/>
        </a:p>
      </dgm:t>
    </dgm:pt>
    <dgm:pt modelId="{8147A6A6-4110-4A50-BD11-D179963961B7}" type="sibTrans" cxnId="{0FED35E8-ABDC-420B-A510-F15849BA3351}">
      <dgm:prSet/>
      <dgm:spPr/>
      <dgm:t>
        <a:bodyPr/>
        <a:lstStyle/>
        <a:p>
          <a:endParaRPr lang="fr-FR" sz="1800"/>
        </a:p>
      </dgm:t>
    </dgm:pt>
    <dgm:pt modelId="{AA7842CE-068B-4DE4-9100-D22F352F8600}">
      <dgm:prSet phldrT="[Texte]" custT="1"/>
      <dgm:spPr/>
      <dgm:t>
        <a:bodyPr/>
        <a:lstStyle/>
        <a:p>
          <a:r>
            <a:rPr lang="fr-FR" sz="1400" b="1" dirty="0" smtClean="0"/>
            <a:t>Stock de clients équipés </a:t>
          </a:r>
          <a:r>
            <a:rPr lang="fr-FR" sz="1400" dirty="0" smtClean="0"/>
            <a:t>31/08/N</a:t>
          </a:r>
          <a:endParaRPr lang="fr-FR" sz="1400" dirty="0"/>
        </a:p>
      </dgm:t>
    </dgm:pt>
    <dgm:pt modelId="{A7551BFB-27A0-494E-94CE-D803A9FAC56B}" type="parTrans" cxnId="{285492FB-2C15-43E9-B5B7-81A641F21F9B}">
      <dgm:prSet/>
      <dgm:spPr/>
      <dgm:t>
        <a:bodyPr/>
        <a:lstStyle/>
        <a:p>
          <a:endParaRPr lang="fr-FR" sz="1800"/>
        </a:p>
      </dgm:t>
    </dgm:pt>
    <dgm:pt modelId="{AFD8F9AA-F571-4D8A-A8D1-DFBDBD181FC8}" type="sibTrans" cxnId="{285492FB-2C15-43E9-B5B7-81A641F21F9B}">
      <dgm:prSet/>
      <dgm:spPr/>
      <dgm:t>
        <a:bodyPr/>
        <a:lstStyle/>
        <a:p>
          <a:endParaRPr lang="fr-FR" sz="1800"/>
        </a:p>
      </dgm:t>
    </dgm:pt>
    <dgm:pt modelId="{ADF2AB23-BD60-460D-81BA-6A0E3C2314D4}">
      <dgm:prSet phldrT="[Texte]" custT="1"/>
      <dgm:spPr/>
      <dgm:t>
        <a:bodyPr/>
        <a:lstStyle/>
        <a:p>
          <a:r>
            <a:rPr lang="fr-FR" sz="1400" b="1" dirty="0" smtClean="0"/>
            <a:t>Encours de crédits conso et immobiliers </a:t>
          </a:r>
          <a:r>
            <a:rPr lang="fr-FR" sz="1400" dirty="0" smtClean="0"/>
            <a:t>au 30/09/N</a:t>
          </a:r>
          <a:endParaRPr lang="fr-FR" sz="1400" dirty="0"/>
        </a:p>
      </dgm:t>
    </dgm:pt>
    <dgm:pt modelId="{CEFAEEFF-E456-419F-A640-2DB4993B18CD}" type="parTrans" cxnId="{AF3B9950-C737-4680-A3E2-C1A65E3570F0}">
      <dgm:prSet/>
      <dgm:spPr/>
      <dgm:t>
        <a:bodyPr/>
        <a:lstStyle/>
        <a:p>
          <a:endParaRPr lang="fr-FR" sz="1800"/>
        </a:p>
      </dgm:t>
    </dgm:pt>
    <dgm:pt modelId="{B91EC8C2-F93C-4A7C-8158-A3209A67B03C}" type="sibTrans" cxnId="{AF3B9950-C737-4680-A3E2-C1A65E3570F0}">
      <dgm:prSet/>
      <dgm:spPr/>
      <dgm:t>
        <a:bodyPr/>
        <a:lstStyle/>
        <a:p>
          <a:endParaRPr lang="fr-FR" sz="1800"/>
        </a:p>
      </dgm:t>
    </dgm:pt>
    <dgm:pt modelId="{63FB1A52-6895-459E-B089-BD2E3EDFEF9F}">
      <dgm:prSet custT="1"/>
      <dgm:spPr/>
      <dgm:t>
        <a:bodyPr/>
        <a:lstStyle/>
        <a:p>
          <a:r>
            <a:rPr lang="fr-FR" sz="1400" b="1" dirty="0" smtClean="0"/>
            <a:t>Les postes cibles </a:t>
          </a:r>
          <a:r>
            <a:rPr lang="fr-FR" sz="1400" dirty="0" smtClean="0"/>
            <a:t>de l’année N+1</a:t>
          </a:r>
          <a:endParaRPr lang="fr-FR" sz="1400" dirty="0"/>
        </a:p>
      </dgm:t>
    </dgm:pt>
    <dgm:pt modelId="{582CB985-D2AC-4C4B-B0B1-F45F284BF691}" type="parTrans" cxnId="{603F8225-BF7C-4C1E-A3AF-1A0144ADA11A}">
      <dgm:prSet/>
      <dgm:spPr/>
      <dgm:t>
        <a:bodyPr/>
        <a:lstStyle/>
        <a:p>
          <a:endParaRPr lang="fr-FR" sz="1800"/>
        </a:p>
      </dgm:t>
    </dgm:pt>
    <dgm:pt modelId="{590373B2-FB05-4545-B12D-F07C9D06EFB0}" type="sibTrans" cxnId="{603F8225-BF7C-4C1E-A3AF-1A0144ADA11A}">
      <dgm:prSet/>
      <dgm:spPr/>
      <dgm:t>
        <a:bodyPr/>
        <a:lstStyle/>
        <a:p>
          <a:endParaRPr lang="fr-FR" sz="1800"/>
        </a:p>
      </dgm:t>
    </dgm:pt>
    <dgm:pt modelId="{45734D46-F79C-41A0-9391-9A63E996B810}">
      <dgm:prSet custT="1"/>
      <dgm:spPr/>
      <dgm:t>
        <a:bodyPr/>
        <a:lstStyle/>
        <a:p>
          <a:r>
            <a:rPr lang="fr-FR" sz="1400" b="1" dirty="0" smtClean="0"/>
            <a:t>Excédents de collecte et engagements 30/09/N</a:t>
          </a:r>
          <a:endParaRPr lang="fr-FR" sz="1200" dirty="0"/>
        </a:p>
      </dgm:t>
    </dgm:pt>
    <dgm:pt modelId="{F5F4E18B-20F9-4ECB-A0EA-70E25E43A7F7}" type="parTrans" cxnId="{CD0E05F6-4E48-4F89-BEE5-E5C2F97242D9}">
      <dgm:prSet/>
      <dgm:spPr/>
      <dgm:t>
        <a:bodyPr/>
        <a:lstStyle/>
        <a:p>
          <a:endParaRPr lang="fr-FR" sz="1800"/>
        </a:p>
      </dgm:t>
    </dgm:pt>
    <dgm:pt modelId="{4515DD51-3019-44B5-A829-56520C546082}" type="sibTrans" cxnId="{CD0E05F6-4E48-4F89-BEE5-E5C2F97242D9}">
      <dgm:prSet/>
      <dgm:spPr/>
      <dgm:t>
        <a:bodyPr/>
        <a:lstStyle/>
        <a:p>
          <a:endParaRPr lang="fr-FR" sz="1800"/>
        </a:p>
      </dgm:t>
    </dgm:pt>
    <dgm:pt modelId="{3C1CBA52-D77F-433D-A041-B6C19941CA3C}" type="pres">
      <dgm:prSet presAssocID="{056F144B-AAB1-4B3A-B05A-F9DEB90648C1}" presName="compositeShape" presStyleCnt="0">
        <dgm:presLayoutVars>
          <dgm:chMax val="7"/>
          <dgm:dir/>
          <dgm:resizeHandles val="exact"/>
        </dgm:presLayoutVars>
      </dgm:prSet>
      <dgm:spPr/>
    </dgm:pt>
    <dgm:pt modelId="{9067CBAA-3F89-4DA3-9B8B-0AED7C7D357D}" type="pres">
      <dgm:prSet presAssocID="{056F144B-AAB1-4B3A-B05A-F9DEB90648C1}" presName="wedge1" presStyleLbl="node1" presStyleIdx="0" presStyleCnt="5" custLinFactNeighborX="-2871" custLinFactNeighborY="4993"/>
      <dgm:spPr/>
      <dgm:t>
        <a:bodyPr/>
        <a:lstStyle/>
        <a:p>
          <a:endParaRPr lang="fr-FR"/>
        </a:p>
      </dgm:t>
    </dgm:pt>
    <dgm:pt modelId="{5EBF92E6-BC43-418B-8DB5-AB78F1E06891}" type="pres">
      <dgm:prSet presAssocID="{056F144B-AAB1-4B3A-B05A-F9DEB90648C1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D58702F-839C-4C65-B673-522A3A60A08E}" type="pres">
      <dgm:prSet presAssocID="{056F144B-AAB1-4B3A-B05A-F9DEB90648C1}" presName="wedge2" presStyleLbl="node1" presStyleIdx="1" presStyleCnt="5"/>
      <dgm:spPr/>
      <dgm:t>
        <a:bodyPr/>
        <a:lstStyle/>
        <a:p>
          <a:endParaRPr lang="fr-FR"/>
        </a:p>
      </dgm:t>
    </dgm:pt>
    <dgm:pt modelId="{FA35D56F-044E-48B7-965C-1B9DCE359F5F}" type="pres">
      <dgm:prSet presAssocID="{056F144B-AAB1-4B3A-B05A-F9DEB90648C1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5FB05A7-A8E9-44CA-BBF7-2A419B27CC7F}" type="pres">
      <dgm:prSet presAssocID="{056F144B-AAB1-4B3A-B05A-F9DEB90648C1}" presName="wedge3" presStyleLbl="node1" presStyleIdx="2" presStyleCnt="5"/>
      <dgm:spPr/>
      <dgm:t>
        <a:bodyPr/>
        <a:lstStyle/>
        <a:p>
          <a:endParaRPr lang="fr-FR"/>
        </a:p>
      </dgm:t>
    </dgm:pt>
    <dgm:pt modelId="{F8803781-BC1D-4911-B129-64B9DA05733A}" type="pres">
      <dgm:prSet presAssocID="{056F144B-AAB1-4B3A-B05A-F9DEB90648C1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C5C5B1-1DA7-4394-A3DA-8C503A02558B}" type="pres">
      <dgm:prSet presAssocID="{056F144B-AAB1-4B3A-B05A-F9DEB90648C1}" presName="wedge4" presStyleLbl="node1" presStyleIdx="3" presStyleCnt="5"/>
      <dgm:spPr/>
      <dgm:t>
        <a:bodyPr/>
        <a:lstStyle/>
        <a:p>
          <a:endParaRPr lang="fr-FR"/>
        </a:p>
      </dgm:t>
    </dgm:pt>
    <dgm:pt modelId="{C81A01A0-1279-4230-ADB0-C31EDC26863A}" type="pres">
      <dgm:prSet presAssocID="{056F144B-AAB1-4B3A-B05A-F9DEB90648C1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F25219F-0AF7-4011-8432-3BBBB96F017A}" type="pres">
      <dgm:prSet presAssocID="{056F144B-AAB1-4B3A-B05A-F9DEB90648C1}" presName="wedge5" presStyleLbl="node1" presStyleIdx="4" presStyleCnt="5"/>
      <dgm:spPr/>
      <dgm:t>
        <a:bodyPr/>
        <a:lstStyle/>
        <a:p>
          <a:endParaRPr lang="fr-FR"/>
        </a:p>
      </dgm:t>
    </dgm:pt>
    <dgm:pt modelId="{7531E432-33A8-4B32-AA2E-9ECD9596FC30}" type="pres">
      <dgm:prSet presAssocID="{056F144B-AAB1-4B3A-B05A-F9DEB90648C1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5A45941-D237-4A1B-AD1E-1C7F8C2A88C3}" type="presOf" srcId="{AA7842CE-068B-4DE4-9100-D22F352F8600}" destId="{C81A01A0-1279-4230-ADB0-C31EDC26863A}" srcOrd="1" destOrd="0" presId="urn:microsoft.com/office/officeart/2005/8/layout/chart3"/>
    <dgm:cxn modelId="{0472C235-AA93-430B-8408-F0010B7198A1}" type="presOf" srcId="{14AF9DAB-F04B-41DD-9E2A-005264241D98}" destId="{5EBF92E6-BC43-418B-8DB5-AB78F1E06891}" srcOrd="1" destOrd="0" presId="urn:microsoft.com/office/officeart/2005/8/layout/chart3"/>
    <dgm:cxn modelId="{4BE2E620-C894-4D82-901A-805D3646FE77}" type="presOf" srcId="{45734D46-F79C-41A0-9391-9A63E996B810}" destId="{B5FB05A7-A8E9-44CA-BBF7-2A419B27CC7F}" srcOrd="0" destOrd="0" presId="urn:microsoft.com/office/officeart/2005/8/layout/chart3"/>
    <dgm:cxn modelId="{B2E8DE2C-DA4D-46C2-B6B8-570CBFDAAB19}" type="presOf" srcId="{45734D46-F79C-41A0-9391-9A63E996B810}" destId="{F8803781-BC1D-4911-B129-64B9DA05733A}" srcOrd="1" destOrd="0" presId="urn:microsoft.com/office/officeart/2005/8/layout/chart3"/>
    <dgm:cxn modelId="{0FED35E8-ABDC-420B-A510-F15849BA3351}" srcId="{056F144B-AAB1-4B3A-B05A-F9DEB90648C1}" destId="{14AF9DAB-F04B-41DD-9E2A-005264241D98}" srcOrd="0" destOrd="0" parTransId="{7EC51388-E039-44B0-9CB7-C487E4383D1A}" sibTransId="{8147A6A6-4110-4A50-BD11-D179963961B7}"/>
    <dgm:cxn modelId="{E2EF6B81-E865-46A3-ACBD-6B5BD4C2AD08}" type="presOf" srcId="{ADF2AB23-BD60-460D-81BA-6A0E3C2314D4}" destId="{7F25219F-0AF7-4011-8432-3BBBB96F017A}" srcOrd="0" destOrd="0" presId="urn:microsoft.com/office/officeart/2005/8/layout/chart3"/>
    <dgm:cxn modelId="{ADE67190-67F9-43EF-9471-AE9035711AEB}" type="presOf" srcId="{63FB1A52-6895-459E-B089-BD2E3EDFEF9F}" destId="{FA35D56F-044E-48B7-965C-1B9DCE359F5F}" srcOrd="1" destOrd="0" presId="urn:microsoft.com/office/officeart/2005/8/layout/chart3"/>
    <dgm:cxn modelId="{285492FB-2C15-43E9-B5B7-81A641F21F9B}" srcId="{056F144B-AAB1-4B3A-B05A-F9DEB90648C1}" destId="{AA7842CE-068B-4DE4-9100-D22F352F8600}" srcOrd="3" destOrd="0" parTransId="{A7551BFB-27A0-494E-94CE-D803A9FAC56B}" sibTransId="{AFD8F9AA-F571-4D8A-A8D1-DFBDBD181FC8}"/>
    <dgm:cxn modelId="{FDAB14C8-F7B5-4165-99BD-01B8C10AB84C}" type="presOf" srcId="{63FB1A52-6895-459E-B089-BD2E3EDFEF9F}" destId="{8D58702F-839C-4C65-B673-522A3A60A08E}" srcOrd="0" destOrd="0" presId="urn:microsoft.com/office/officeart/2005/8/layout/chart3"/>
    <dgm:cxn modelId="{0542652E-2EAA-44CE-9F26-60EFD2155C3E}" type="presOf" srcId="{AA7842CE-068B-4DE4-9100-D22F352F8600}" destId="{C3C5C5B1-1DA7-4394-A3DA-8C503A02558B}" srcOrd="0" destOrd="0" presId="urn:microsoft.com/office/officeart/2005/8/layout/chart3"/>
    <dgm:cxn modelId="{CD0E05F6-4E48-4F89-BEE5-E5C2F97242D9}" srcId="{056F144B-AAB1-4B3A-B05A-F9DEB90648C1}" destId="{45734D46-F79C-41A0-9391-9A63E996B810}" srcOrd="2" destOrd="0" parTransId="{F5F4E18B-20F9-4ECB-A0EA-70E25E43A7F7}" sibTransId="{4515DD51-3019-44B5-A829-56520C546082}"/>
    <dgm:cxn modelId="{AF3B9950-C737-4680-A3E2-C1A65E3570F0}" srcId="{056F144B-AAB1-4B3A-B05A-F9DEB90648C1}" destId="{ADF2AB23-BD60-460D-81BA-6A0E3C2314D4}" srcOrd="4" destOrd="0" parTransId="{CEFAEEFF-E456-419F-A640-2DB4993B18CD}" sibTransId="{B91EC8C2-F93C-4A7C-8158-A3209A67B03C}"/>
    <dgm:cxn modelId="{7EC77281-810B-466C-AAA3-B6B36F37FB79}" type="presOf" srcId="{ADF2AB23-BD60-460D-81BA-6A0E3C2314D4}" destId="{7531E432-33A8-4B32-AA2E-9ECD9596FC30}" srcOrd="1" destOrd="0" presId="urn:microsoft.com/office/officeart/2005/8/layout/chart3"/>
    <dgm:cxn modelId="{45DD185D-986E-4FF0-B1D9-4243928E2E9E}" type="presOf" srcId="{056F144B-AAB1-4B3A-B05A-F9DEB90648C1}" destId="{3C1CBA52-D77F-433D-A041-B6C19941CA3C}" srcOrd="0" destOrd="0" presId="urn:microsoft.com/office/officeart/2005/8/layout/chart3"/>
    <dgm:cxn modelId="{603F8225-BF7C-4C1E-A3AF-1A0144ADA11A}" srcId="{056F144B-AAB1-4B3A-B05A-F9DEB90648C1}" destId="{63FB1A52-6895-459E-B089-BD2E3EDFEF9F}" srcOrd="1" destOrd="0" parTransId="{582CB985-D2AC-4C4B-B0B1-F45F284BF691}" sibTransId="{590373B2-FB05-4545-B12D-F07C9D06EFB0}"/>
    <dgm:cxn modelId="{0A3759F6-538C-4D12-B26D-A18F7C2F2C31}" type="presOf" srcId="{14AF9DAB-F04B-41DD-9E2A-005264241D98}" destId="{9067CBAA-3F89-4DA3-9B8B-0AED7C7D357D}" srcOrd="0" destOrd="0" presId="urn:microsoft.com/office/officeart/2005/8/layout/chart3"/>
    <dgm:cxn modelId="{768074E5-7C08-46AD-8E1C-E63A79B2DE46}" type="presParOf" srcId="{3C1CBA52-D77F-433D-A041-B6C19941CA3C}" destId="{9067CBAA-3F89-4DA3-9B8B-0AED7C7D357D}" srcOrd="0" destOrd="0" presId="urn:microsoft.com/office/officeart/2005/8/layout/chart3"/>
    <dgm:cxn modelId="{E6BCA246-0BFD-4768-85CC-EA0F0620D55A}" type="presParOf" srcId="{3C1CBA52-D77F-433D-A041-B6C19941CA3C}" destId="{5EBF92E6-BC43-418B-8DB5-AB78F1E06891}" srcOrd="1" destOrd="0" presId="urn:microsoft.com/office/officeart/2005/8/layout/chart3"/>
    <dgm:cxn modelId="{52C21257-E200-4F07-B283-597BE81D6F5F}" type="presParOf" srcId="{3C1CBA52-D77F-433D-A041-B6C19941CA3C}" destId="{8D58702F-839C-4C65-B673-522A3A60A08E}" srcOrd="2" destOrd="0" presId="urn:microsoft.com/office/officeart/2005/8/layout/chart3"/>
    <dgm:cxn modelId="{3E947F61-BA5B-4FE8-8CB2-142CE804987E}" type="presParOf" srcId="{3C1CBA52-D77F-433D-A041-B6C19941CA3C}" destId="{FA35D56F-044E-48B7-965C-1B9DCE359F5F}" srcOrd="3" destOrd="0" presId="urn:microsoft.com/office/officeart/2005/8/layout/chart3"/>
    <dgm:cxn modelId="{075DCBCD-12FD-46AC-8943-8D9154508FFD}" type="presParOf" srcId="{3C1CBA52-D77F-433D-A041-B6C19941CA3C}" destId="{B5FB05A7-A8E9-44CA-BBF7-2A419B27CC7F}" srcOrd="4" destOrd="0" presId="urn:microsoft.com/office/officeart/2005/8/layout/chart3"/>
    <dgm:cxn modelId="{CDAA8092-A06E-483E-BA6E-DF37F7CCAB77}" type="presParOf" srcId="{3C1CBA52-D77F-433D-A041-B6C19941CA3C}" destId="{F8803781-BC1D-4911-B129-64B9DA05733A}" srcOrd="5" destOrd="0" presId="urn:microsoft.com/office/officeart/2005/8/layout/chart3"/>
    <dgm:cxn modelId="{8E6ACDBB-94AF-40F0-8B61-82F627938AD8}" type="presParOf" srcId="{3C1CBA52-D77F-433D-A041-B6C19941CA3C}" destId="{C3C5C5B1-1DA7-4394-A3DA-8C503A02558B}" srcOrd="6" destOrd="0" presId="urn:microsoft.com/office/officeart/2005/8/layout/chart3"/>
    <dgm:cxn modelId="{0D39ADF1-691C-4004-BE6A-4A2E5D3DB54D}" type="presParOf" srcId="{3C1CBA52-D77F-433D-A041-B6C19941CA3C}" destId="{C81A01A0-1279-4230-ADB0-C31EDC26863A}" srcOrd="7" destOrd="0" presId="urn:microsoft.com/office/officeart/2005/8/layout/chart3"/>
    <dgm:cxn modelId="{5A17E9A8-13D3-4D0E-A4FE-77D8D9F7395D}" type="presParOf" srcId="{3C1CBA52-D77F-433D-A041-B6C19941CA3C}" destId="{7F25219F-0AF7-4011-8432-3BBBB96F017A}" srcOrd="8" destOrd="0" presId="urn:microsoft.com/office/officeart/2005/8/layout/chart3"/>
    <dgm:cxn modelId="{87CCC73D-C915-40F5-B1C5-695AAB518180}" type="presParOf" srcId="{3C1CBA52-D77F-433D-A041-B6C19941CA3C}" destId="{7531E432-33A8-4B32-AA2E-9ECD9596FC30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7CBAA-3F89-4DA3-9B8B-0AED7C7D357D}">
      <dsp:nvSpPr>
        <dsp:cNvPr id="0" name=""/>
        <dsp:cNvSpPr/>
      </dsp:nvSpPr>
      <dsp:spPr>
        <a:xfrm>
          <a:off x="1306590" y="383656"/>
          <a:ext cx="3169116" cy="3169116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Encours de collecte </a:t>
          </a:r>
          <a:r>
            <a:rPr lang="fr-FR" sz="1400" kern="1200" dirty="0" smtClean="0"/>
            <a:t>au 30/09/N </a:t>
          </a:r>
          <a:endParaRPr lang="fr-FR" sz="1400" kern="1200" dirty="0"/>
        </a:p>
      </dsp:txBody>
      <dsp:txXfrm>
        <a:off x="2931140" y="857137"/>
        <a:ext cx="1075236" cy="735687"/>
      </dsp:txXfrm>
    </dsp:sp>
    <dsp:sp modelId="{8D58702F-839C-4C65-B673-522A3A60A08E}">
      <dsp:nvSpPr>
        <dsp:cNvPr id="0" name=""/>
        <dsp:cNvSpPr/>
      </dsp:nvSpPr>
      <dsp:spPr>
        <a:xfrm>
          <a:off x="1286657" y="378218"/>
          <a:ext cx="3169116" cy="3169116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Les postes cibles </a:t>
          </a:r>
          <a:r>
            <a:rPr lang="fr-FR" sz="1400" kern="1200" dirty="0" smtClean="0"/>
            <a:t>de l’année N+1</a:t>
          </a:r>
          <a:endParaRPr lang="fr-FR" sz="1400" kern="1200" dirty="0"/>
        </a:p>
      </dsp:txBody>
      <dsp:txXfrm>
        <a:off x="3357901" y="1811867"/>
        <a:ext cx="943189" cy="796051"/>
      </dsp:txXfrm>
    </dsp:sp>
    <dsp:sp modelId="{B5FB05A7-A8E9-44CA-BBF7-2A419B27CC7F}">
      <dsp:nvSpPr>
        <dsp:cNvPr id="0" name=""/>
        <dsp:cNvSpPr/>
      </dsp:nvSpPr>
      <dsp:spPr>
        <a:xfrm>
          <a:off x="1286657" y="378218"/>
          <a:ext cx="3169116" cy="3169116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Excédents de collecte et engagements 30/09/N</a:t>
          </a:r>
          <a:endParaRPr lang="fr-FR" sz="1200" kern="1200" dirty="0"/>
        </a:p>
      </dsp:txBody>
      <dsp:txXfrm>
        <a:off x="2305301" y="2755056"/>
        <a:ext cx="1131827" cy="679096"/>
      </dsp:txXfrm>
    </dsp:sp>
    <dsp:sp modelId="{C3C5C5B1-1DA7-4394-A3DA-8C503A02558B}">
      <dsp:nvSpPr>
        <dsp:cNvPr id="0" name=""/>
        <dsp:cNvSpPr/>
      </dsp:nvSpPr>
      <dsp:spPr>
        <a:xfrm>
          <a:off x="1286657" y="378218"/>
          <a:ext cx="3169116" cy="3169116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Stock de clients équipés </a:t>
          </a:r>
          <a:r>
            <a:rPr lang="fr-FR" sz="1400" kern="1200" dirty="0" smtClean="0"/>
            <a:t>31/08/N</a:t>
          </a:r>
          <a:endParaRPr lang="fr-FR" sz="1400" kern="1200" dirty="0"/>
        </a:p>
      </dsp:txBody>
      <dsp:txXfrm>
        <a:off x="1437567" y="1811867"/>
        <a:ext cx="943189" cy="796051"/>
      </dsp:txXfrm>
    </dsp:sp>
    <dsp:sp modelId="{7F25219F-0AF7-4011-8432-3BBBB96F017A}">
      <dsp:nvSpPr>
        <dsp:cNvPr id="0" name=""/>
        <dsp:cNvSpPr/>
      </dsp:nvSpPr>
      <dsp:spPr>
        <a:xfrm>
          <a:off x="1286657" y="378218"/>
          <a:ext cx="3169116" cy="3169116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Encours de crédits conso et immobiliers </a:t>
          </a:r>
          <a:r>
            <a:rPr lang="fr-FR" sz="1400" kern="1200" dirty="0" smtClean="0"/>
            <a:t>au 30/09/N</a:t>
          </a:r>
          <a:endParaRPr lang="fr-FR" sz="1400" kern="1200" dirty="0"/>
        </a:p>
      </dsp:txBody>
      <dsp:txXfrm>
        <a:off x="1748819" y="861132"/>
        <a:ext cx="1075236" cy="735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23/01/2018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23/01/2018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e la date 3"/>
          <p:cNvSpPr txBox="1">
            <a:spLocks noGrp="1"/>
          </p:cNvSpPr>
          <p:nvPr userDrawn="1"/>
        </p:nvSpPr>
        <p:spPr bwMode="auto">
          <a:xfrm>
            <a:off x="2724151" y="6348413"/>
            <a:ext cx="3733800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18 JANVIER 2018</a:t>
            </a:r>
          </a:p>
        </p:txBody>
      </p:sp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6927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D90082"/>
              </a:buClr>
              <a:defRPr/>
            </a:lvl1pPr>
            <a:lvl3pPr>
              <a:buClr>
                <a:srgbClr val="D90082"/>
              </a:buClr>
              <a:defRPr/>
            </a:lvl3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6277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9913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702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149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3210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90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61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2724151" y="6348413"/>
            <a:ext cx="3733800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18 JANVIER 2018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810" y="6270156"/>
            <a:ext cx="2145043" cy="5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11" name="Espace réservé de la date 3"/>
          <p:cNvSpPr txBox="1">
            <a:spLocks noGrp="1"/>
          </p:cNvSpPr>
          <p:nvPr userDrawn="1"/>
        </p:nvSpPr>
        <p:spPr bwMode="auto">
          <a:xfrm>
            <a:off x="2724151" y="6348413"/>
            <a:ext cx="3733800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CELCA – PNB BDD Activité Fraîche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et Méthodologie de détermination des objectifs BDD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810" y="6270156"/>
            <a:ext cx="2145043" cy="5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27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8"/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575" y="247650"/>
            <a:ext cx="8201025" cy="5554663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400050" y="2703513"/>
            <a:ext cx="8474074" cy="118268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</a:rPr>
              <a:t/>
            </a:r>
            <a:br>
              <a:rPr lang="fr-FR" sz="2000" dirty="0">
                <a:solidFill>
                  <a:schemeClr val="tx2"/>
                </a:solidFill>
              </a:rPr>
            </a:br>
            <a:r>
              <a:rPr lang="fr-FR" sz="2000" dirty="0">
                <a:solidFill>
                  <a:schemeClr val="tx2"/>
                </a:solidFill>
              </a:rPr>
              <a:t>PNB BDD sur activité nouvelle – Objectifs 2018</a:t>
            </a:r>
            <a:br>
              <a:rPr lang="fr-FR" sz="2000" dirty="0">
                <a:solidFill>
                  <a:schemeClr val="tx2"/>
                </a:solidFill>
              </a:rPr>
            </a:br>
            <a:r>
              <a:rPr lang="fr-FR" sz="2000" dirty="0">
                <a:solidFill>
                  <a:schemeClr val="tx2"/>
                </a:solidFill>
              </a:rPr>
              <a:t>et Méthodologie de détermination </a:t>
            </a:r>
            <a:br>
              <a:rPr lang="fr-FR" sz="2000" dirty="0">
                <a:solidFill>
                  <a:schemeClr val="tx2"/>
                </a:solidFill>
              </a:rPr>
            </a:br>
            <a:r>
              <a:rPr lang="fr-FR" sz="2000" dirty="0">
                <a:solidFill>
                  <a:schemeClr val="tx2"/>
                </a:solidFill>
              </a:rPr>
              <a:t>des objectifs </a:t>
            </a:r>
            <a:r>
              <a:rPr lang="fr-FR" sz="2000" dirty="0" smtClean="0">
                <a:solidFill>
                  <a:schemeClr val="tx2"/>
                </a:solidFill>
              </a:rPr>
              <a:t>bdd 2018</a:t>
            </a:r>
            <a:r>
              <a:rPr lang="fr-FR" sz="2000" dirty="0">
                <a:solidFill>
                  <a:schemeClr val="tx2"/>
                </a:solidFill>
              </a:rPr>
              <a:t/>
            </a:r>
            <a:br>
              <a:rPr lang="fr-FR" sz="2000" dirty="0">
                <a:solidFill>
                  <a:schemeClr val="tx2"/>
                </a:solidFill>
              </a:rPr>
            </a:br>
            <a:endParaRPr lang="fr-FR" sz="2000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6" name="Titre 111"/>
          <p:cNvSpPr txBox="1">
            <a:spLocks/>
          </p:cNvSpPr>
          <p:nvPr/>
        </p:nvSpPr>
        <p:spPr>
          <a:xfrm>
            <a:off x="704185" y="4122534"/>
            <a:ext cx="8134350" cy="571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solidFill>
                  <a:srgbClr val="FF0000"/>
                </a:solidFill>
              </a:rPr>
              <a:t>Heure du jeudi 18 janvier 2018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4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8"/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575" y="247650"/>
            <a:ext cx="8201025" cy="5554663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336551" y="2628900"/>
            <a:ext cx="8474074" cy="111442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</a:rPr>
              <a:t/>
            </a:r>
            <a:br>
              <a:rPr lang="fr-FR" sz="2000" dirty="0">
                <a:solidFill>
                  <a:schemeClr val="tx2"/>
                </a:solidFill>
              </a:rPr>
            </a:br>
            <a:r>
              <a:rPr lang="fr-FR" sz="2800" dirty="0">
                <a:solidFill>
                  <a:schemeClr val="tx2"/>
                </a:solidFill>
              </a:rPr>
              <a:t>PNB BDD sur activité nouvelle </a:t>
            </a:r>
            <a:r>
              <a:rPr lang="fr-FR" sz="2800" dirty="0" smtClean="0">
                <a:solidFill>
                  <a:schemeClr val="tx2"/>
                </a:solidFill>
              </a:rPr>
              <a:t/>
            </a:r>
            <a:br>
              <a:rPr lang="fr-FR" sz="2800" dirty="0" smtClean="0">
                <a:solidFill>
                  <a:schemeClr val="tx2"/>
                </a:solidFill>
              </a:rPr>
            </a:br>
            <a:r>
              <a:rPr lang="fr-FR" sz="2800" dirty="0" smtClean="0">
                <a:solidFill>
                  <a:schemeClr val="tx2"/>
                </a:solidFill>
              </a:rPr>
              <a:t>- </a:t>
            </a:r>
            <a:r>
              <a:rPr lang="fr-FR" sz="2800" dirty="0">
                <a:solidFill>
                  <a:schemeClr val="tx2"/>
                </a:solidFill>
              </a:rPr>
              <a:t>Objectifs </a:t>
            </a:r>
            <a:r>
              <a:rPr lang="fr-FR" sz="2800" dirty="0" smtClean="0">
                <a:solidFill>
                  <a:schemeClr val="tx2"/>
                </a:solidFill>
              </a:rPr>
              <a:t>2018 -</a:t>
            </a:r>
            <a:r>
              <a:rPr lang="fr-FR" sz="2000" dirty="0">
                <a:solidFill>
                  <a:schemeClr val="tx2"/>
                </a:solidFill>
              </a:rPr>
              <a:t/>
            </a:r>
            <a:br>
              <a:rPr lang="fr-FR" sz="2000" dirty="0">
                <a:solidFill>
                  <a:schemeClr val="tx2"/>
                </a:solidFill>
              </a:rPr>
            </a:br>
            <a:endParaRPr lang="fr-FR" sz="2000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6" name="Titre 111"/>
          <p:cNvSpPr txBox="1">
            <a:spLocks/>
          </p:cNvSpPr>
          <p:nvPr/>
        </p:nvSpPr>
        <p:spPr>
          <a:xfrm>
            <a:off x="704185" y="4122534"/>
            <a:ext cx="8134350" cy="571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solidFill>
                  <a:srgbClr val="FF0000"/>
                </a:solidFill>
              </a:rPr>
              <a:t>Heure du jeudi 18 janvier 2018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60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Objectifs </a:t>
            </a:r>
            <a:r>
              <a:rPr lang="fr-FR" dirty="0" smtClean="0">
                <a:solidFill>
                  <a:srgbClr val="FF0000"/>
                </a:solidFill>
              </a:rPr>
              <a:t>2018 </a:t>
            </a:r>
            <a:r>
              <a:rPr lang="fr-FR" dirty="0" smtClean="0"/>
              <a:t>PNB </a:t>
            </a:r>
            <a:r>
              <a:rPr lang="fr-FR" dirty="0"/>
              <a:t>BDD sur Activité </a:t>
            </a:r>
            <a:r>
              <a:rPr lang="fr-FR" dirty="0" smtClean="0"/>
              <a:t>Nouvelle</a:t>
            </a:r>
            <a:endParaRPr lang="fr-FR" dirty="0"/>
          </a:p>
        </p:txBody>
      </p:sp>
      <p:sp>
        <p:nvSpPr>
          <p:cNvPr id="4" name="ZoneTexte 1"/>
          <p:cNvSpPr txBox="1">
            <a:spLocks noChangeArrowheads="1"/>
          </p:cNvSpPr>
          <p:nvPr/>
        </p:nvSpPr>
        <p:spPr bwMode="auto">
          <a:xfrm>
            <a:off x="276225" y="942975"/>
            <a:ext cx="8467726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 Narrow" pitchFamily="34" charset="0"/>
              </a:defRPr>
            </a:lvl3pPr>
            <a:lvl4pPr marL="1600200">
              <a:defRPr sz="14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hangingPunct="0">
              <a:buFont typeface="Wingdings" pitchFamily="2" charset="2"/>
              <a:defRPr sz="13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hangingPunct="0">
              <a:buFont typeface="Wingdings" pitchFamily="2" charset="2"/>
              <a:defRPr sz="13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hangingPunct="0">
              <a:buFont typeface="Wingdings" pitchFamily="2" charset="2"/>
              <a:defRPr sz="13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hangingPunct="0">
              <a:buFont typeface="Wingdings" pitchFamily="2" charset="2"/>
              <a:defRPr sz="13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342900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endParaRPr lang="fr-FR" altLang="af-ZA" sz="1800" dirty="0" smtClean="0"/>
          </a:p>
          <a:p>
            <a:pPr marL="342900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altLang="af-ZA" sz="1800" dirty="0" smtClean="0"/>
              <a:t>Comme l’an passé, </a:t>
            </a:r>
            <a:r>
              <a:rPr lang="fr-FR" altLang="af-ZA" sz="1800" dirty="0"/>
              <a:t>les marges de certains produits sont adaptées au </a:t>
            </a:r>
            <a:r>
              <a:rPr lang="fr-FR" altLang="af-ZA" sz="1800" dirty="0" smtClean="0"/>
              <a:t>niveau local (TCI local retenu) pour être en phase avec la politique commerciale de la CELCA. Ces TCI locaux sont cohérents par rapport à la notion de liquidité (notion d’add</a:t>
            </a:r>
            <a:r>
              <a:rPr lang="fr-FR" altLang="af-ZA" sz="1800" dirty="0"/>
              <a:t>-</a:t>
            </a:r>
            <a:r>
              <a:rPr lang="fr-FR" altLang="af-ZA" sz="1800" dirty="0" smtClean="0"/>
              <a:t>on collecte).</a:t>
            </a:r>
          </a:p>
          <a:p>
            <a:pPr marL="457200" lvl="1" indent="0" algn="just" defTabSz="612000">
              <a:buClr>
                <a:srgbClr val="FF0000"/>
              </a:buClr>
              <a:defRPr/>
            </a:pPr>
            <a:endParaRPr lang="fr-FR" altLang="af-ZA" sz="1200" dirty="0" smtClean="0"/>
          </a:p>
          <a:p>
            <a:pPr marL="0" indent="0" algn="just" defTabSz="612000">
              <a:buClr>
                <a:srgbClr val="FF0000"/>
              </a:buClr>
              <a:defRPr/>
            </a:pPr>
            <a:endParaRPr lang="fr-FR" altLang="af-ZA" sz="1800" dirty="0" smtClean="0"/>
          </a:p>
          <a:p>
            <a:pPr marL="342900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altLang="af-ZA" sz="1800" b="1" dirty="0" smtClean="0"/>
              <a:t>Evolutions 2018 : </a:t>
            </a:r>
          </a:p>
          <a:p>
            <a:pPr marL="800100" lvl="1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altLang="af-ZA" sz="1600" dirty="0"/>
              <a:t>S</a:t>
            </a:r>
            <a:r>
              <a:rPr lang="fr-FR" altLang="af-ZA" sz="1600" dirty="0" smtClean="0"/>
              <a:t>uppression du coefficient de pondération :</a:t>
            </a:r>
          </a:p>
          <a:p>
            <a:pPr marL="1200150" lvl="2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altLang="af-ZA" dirty="0" smtClean="0"/>
              <a:t>sur l’item COLLECTE (x3)</a:t>
            </a:r>
          </a:p>
          <a:p>
            <a:pPr marL="1200150" lvl="2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altLang="af-ZA" dirty="0" smtClean="0"/>
              <a:t>sur l’item BANCARISATION (x2 sur Forfaits &amp; Cartes / x3 sur IARD &amp; Prévoyance et x1 sur CFN)</a:t>
            </a:r>
          </a:p>
          <a:p>
            <a:pPr marL="342900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endParaRPr lang="fr-FR" altLang="af-ZA" sz="2000" dirty="0"/>
          </a:p>
          <a:p>
            <a:pPr marL="800100" lvl="1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altLang="af-ZA" sz="1600" dirty="0"/>
              <a:t>Application des taux réels sur la majorité des lignes de produits Collecte</a:t>
            </a:r>
          </a:p>
          <a:p>
            <a:pPr marL="800100" lvl="1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fr-FR" sz="1600" dirty="0"/>
              <a:t>T</a:t>
            </a:r>
            <a:r>
              <a:rPr lang="fr-FR" sz="1600" dirty="0" smtClean="0"/>
              <a:t>aux </a:t>
            </a:r>
            <a:r>
              <a:rPr lang="fr-FR" sz="1600" dirty="0"/>
              <a:t>de marge figé à 0,20% sur les produits affichant un objectif négatif </a:t>
            </a:r>
            <a:r>
              <a:rPr lang="fr-FR" sz="1600" dirty="0" smtClean="0"/>
              <a:t>(</a:t>
            </a:r>
            <a:r>
              <a:rPr lang="fr-FR" sz="1600" dirty="0"/>
              <a:t>LEP, </a:t>
            </a:r>
            <a:r>
              <a:rPr lang="fr-FR" sz="1600" dirty="0" smtClean="0"/>
              <a:t>LJ, </a:t>
            </a:r>
            <a:r>
              <a:rPr lang="fr-FR" sz="1600" dirty="0"/>
              <a:t>Emprunt Ecureuil)</a:t>
            </a:r>
          </a:p>
          <a:p>
            <a:pPr marL="800100" lvl="1" indent="-342900" algn="just" defTabSz="6120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endParaRPr lang="fr-FR" altLang="af-ZA" dirty="0"/>
          </a:p>
          <a:p>
            <a:pPr marL="457200" lvl="1" indent="0" algn="just" defTabSz="612000">
              <a:defRPr/>
            </a:pPr>
            <a:endParaRPr lang="fr-FR" altLang="af-ZA" sz="1400" dirty="0" smtClean="0"/>
          </a:p>
          <a:p>
            <a:pPr marL="457200" lvl="1" indent="0" algn="just" defTabSz="612000">
              <a:defRPr/>
            </a:pPr>
            <a:endParaRPr lang="fr-FR" altLang="af-ZA" sz="1400" dirty="0" smtClean="0"/>
          </a:p>
          <a:p>
            <a:pPr marL="0" indent="0" algn="just">
              <a:defRPr/>
            </a:pPr>
            <a:endParaRPr lang="fr-FR" altLang="af-ZA" sz="1800" dirty="0" smtClean="0"/>
          </a:p>
          <a:p>
            <a:pPr>
              <a:buFont typeface="Wingdings" pitchFamily="2" charset="2"/>
              <a:buChar char="ü"/>
              <a:defRPr/>
            </a:pPr>
            <a:endParaRPr lang="fr-FR" altLang="af-ZA" sz="16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" y="2410619"/>
            <a:ext cx="62918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34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PNB BDD 2018 – </a:t>
            </a:r>
            <a:r>
              <a:rPr lang="fr-FR" dirty="0">
                <a:solidFill>
                  <a:srgbClr val="FF0000"/>
                </a:solidFill>
              </a:rPr>
              <a:t>COLLECTE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395536" y="5013176"/>
            <a:ext cx="7475537" cy="1063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100" b="1" u="sng" kern="0" spc="-20" dirty="0" smtClean="0">
                <a:latin typeface="Arial Narrow" panose="020B0606020202030204" pitchFamily="34" charset="0"/>
              </a:rPr>
              <a:t>Périmètre des produits :</a:t>
            </a:r>
            <a:endParaRPr lang="fr-FR" sz="1100" b="1" u="sng" kern="0" dirty="0" smtClean="0">
              <a:latin typeface="Arial Narrow" panose="020B0606020202030204" pitchFamily="34" charset="0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100" b="1" kern="0" dirty="0" smtClean="0">
                <a:latin typeface="Arial Narrow" panose="020B0606020202030204" pitchFamily="34" charset="0"/>
              </a:rPr>
              <a:t>DAT : </a:t>
            </a:r>
            <a:r>
              <a:rPr lang="fr-FR" sz="1100" kern="0" dirty="0" smtClean="0">
                <a:latin typeface="Arial Narrow" panose="020B0606020202030204" pitchFamily="34" charset="0"/>
              </a:rPr>
              <a:t>hors CAT Quadreto.</a:t>
            </a:r>
            <a:endParaRPr lang="fr-FR" sz="1100" b="1" kern="0" dirty="0" smtClean="0">
              <a:latin typeface="Arial Narrow" panose="020B0606020202030204" pitchFamily="34" charset="0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100" b="1" kern="0" dirty="0" smtClean="0">
                <a:latin typeface="Arial Narrow" panose="020B0606020202030204" pitchFamily="34" charset="0"/>
              </a:rPr>
              <a:t>SLR</a:t>
            </a:r>
            <a:r>
              <a:rPr lang="fr-FR" sz="1100" kern="0" dirty="0" smtClean="0">
                <a:latin typeface="Arial Narrow" panose="020B0606020202030204" pitchFamily="34" charset="0"/>
              </a:rPr>
              <a:t> : CAT SLR et Compte sur Livret SLR (plus la durée du SLR sera élevée, plus le PNB sera important).</a:t>
            </a: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100" b="1" kern="0" dirty="0" smtClean="0">
                <a:latin typeface="Arial Narrow" panose="020B0606020202030204" pitchFamily="34" charset="0"/>
              </a:rPr>
              <a:t>PEL</a:t>
            </a:r>
            <a:r>
              <a:rPr lang="fr-FR" sz="1100" kern="0" dirty="0" smtClean="0">
                <a:latin typeface="Arial Narrow" panose="020B0606020202030204" pitchFamily="34" charset="0"/>
              </a:rPr>
              <a:t> y compris PEL Quadreto et CAT Quadreto</a:t>
            </a: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100" b="1" kern="0" dirty="0">
                <a:latin typeface="Arial Narrow" panose="020B0606020202030204" pitchFamily="34" charset="0"/>
              </a:rPr>
              <a:t>Taux de marge figé à 0,20% sur LEP, Livret Jeune, Emprunt </a:t>
            </a:r>
            <a:r>
              <a:rPr lang="fr-FR" sz="1100" b="1" kern="0" dirty="0" smtClean="0">
                <a:latin typeface="Arial Narrow" panose="020B0606020202030204" pitchFamily="34" charset="0"/>
              </a:rPr>
              <a:t>Ecureuil</a:t>
            </a:r>
            <a:endParaRPr lang="fr-FR" sz="1100" kern="0" dirty="0" smtClean="0">
              <a:latin typeface="Arial Narrow" panose="020B0606020202030204" pitchFamily="34" charset="0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endParaRPr lang="fr-FR" sz="900" kern="0" dirty="0"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35" y="1196752"/>
            <a:ext cx="6938953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970" y="1196753"/>
            <a:ext cx="1514723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9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INFO: Réalisations à fin novembre 2017 – COLLECTE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95536" y="5108426"/>
            <a:ext cx="7475537" cy="1063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100" b="1" u="sng" kern="0" spc="-20" dirty="0" smtClean="0">
                <a:latin typeface="Arial Narrow" panose="020B0606020202030204" pitchFamily="34" charset="0"/>
              </a:rPr>
              <a:t>Périmètre des produits :</a:t>
            </a:r>
            <a:endParaRPr lang="fr-FR" sz="1100" b="1" u="sng" kern="0" dirty="0" smtClean="0">
              <a:latin typeface="Arial Narrow" panose="020B0606020202030204" pitchFamily="34" charset="0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100" b="1" kern="0" dirty="0" smtClean="0">
                <a:latin typeface="Arial Narrow" panose="020B0606020202030204" pitchFamily="34" charset="0"/>
              </a:rPr>
              <a:t>DAT : </a:t>
            </a:r>
            <a:r>
              <a:rPr lang="fr-FR" sz="1100" kern="0" dirty="0" smtClean="0">
                <a:latin typeface="Arial Narrow" panose="020B0606020202030204" pitchFamily="34" charset="0"/>
              </a:rPr>
              <a:t>hors CAT </a:t>
            </a:r>
            <a:r>
              <a:rPr lang="fr-FR" sz="1100" kern="0" dirty="0" err="1" smtClean="0">
                <a:latin typeface="Arial Narrow" panose="020B0606020202030204" pitchFamily="34" charset="0"/>
              </a:rPr>
              <a:t>Quadreto</a:t>
            </a:r>
            <a:r>
              <a:rPr lang="fr-FR" sz="1100" kern="0" dirty="0" smtClean="0">
                <a:latin typeface="Arial Narrow" panose="020B0606020202030204" pitchFamily="34" charset="0"/>
              </a:rPr>
              <a:t>.</a:t>
            </a:r>
            <a:endParaRPr lang="fr-FR" sz="1100" b="1" kern="0" dirty="0" smtClean="0">
              <a:latin typeface="Arial Narrow" panose="020B0606020202030204" pitchFamily="34" charset="0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100" b="1" kern="0" dirty="0" smtClean="0">
                <a:latin typeface="Arial Narrow" panose="020B0606020202030204" pitchFamily="34" charset="0"/>
              </a:rPr>
              <a:t>SLR</a:t>
            </a:r>
            <a:r>
              <a:rPr lang="fr-FR" sz="1100" kern="0" dirty="0" smtClean="0">
                <a:latin typeface="Arial Narrow" panose="020B0606020202030204" pitchFamily="34" charset="0"/>
              </a:rPr>
              <a:t> : CAT SLR et Compte sur Livret SLR (plus la durée du SLR sera élevée, plus le PNB sera important).</a:t>
            </a: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100" b="1" kern="0" dirty="0" smtClean="0">
                <a:latin typeface="Arial Narrow" panose="020B0606020202030204" pitchFamily="34" charset="0"/>
              </a:rPr>
              <a:t>PEL</a:t>
            </a:r>
            <a:r>
              <a:rPr lang="fr-FR" sz="1100" kern="0" dirty="0" smtClean="0">
                <a:latin typeface="Arial Narrow" panose="020B0606020202030204" pitchFamily="34" charset="0"/>
              </a:rPr>
              <a:t> y compris PEL </a:t>
            </a:r>
            <a:r>
              <a:rPr lang="fr-FR" sz="1100" kern="0" dirty="0" err="1" smtClean="0">
                <a:latin typeface="Arial Narrow" panose="020B0606020202030204" pitchFamily="34" charset="0"/>
              </a:rPr>
              <a:t>Quadreto</a:t>
            </a:r>
            <a:r>
              <a:rPr lang="fr-FR" sz="1100" kern="0" dirty="0" smtClean="0">
                <a:latin typeface="Arial Narrow" panose="020B0606020202030204" pitchFamily="34" charset="0"/>
              </a:rPr>
              <a:t> et CAT </a:t>
            </a:r>
            <a:r>
              <a:rPr lang="fr-FR" sz="1100" kern="0" dirty="0" err="1" smtClean="0">
                <a:latin typeface="Arial Narrow" panose="020B0606020202030204" pitchFamily="34" charset="0"/>
              </a:rPr>
              <a:t>Quadreto</a:t>
            </a:r>
            <a:endParaRPr lang="fr-FR" sz="1100" kern="0" dirty="0" smtClean="0">
              <a:latin typeface="Arial Narrow" panose="020B0606020202030204" pitchFamily="34" charset="0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100" b="1" kern="0">
                <a:latin typeface="Arial Narrow" panose="020B0606020202030204" pitchFamily="34" charset="0"/>
              </a:rPr>
              <a:t>Taux de marge figé à 0,20% sur LEP, Livret Jeune, Emprunt Ecureuil</a:t>
            </a:r>
            <a:endParaRPr lang="fr-FR" sz="1100" kern="0">
              <a:latin typeface="Arial Narrow" panose="020B0606020202030204" pitchFamily="34" charset="0"/>
            </a:endParaRPr>
          </a:p>
          <a:p>
            <a:pPr marL="1588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endParaRPr lang="fr-FR" sz="1100" kern="0" dirty="0" smtClean="0">
              <a:latin typeface="Arial Narrow" panose="020B0606020202030204" pitchFamily="34" charset="0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endParaRPr lang="fr-FR" sz="900" kern="0" dirty="0">
              <a:latin typeface="+mn-l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147986"/>
            <a:ext cx="78105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PNB BDD 2018 – </a:t>
            </a:r>
            <a:r>
              <a:rPr lang="fr-FR" dirty="0">
                <a:solidFill>
                  <a:srgbClr val="FF0000"/>
                </a:solidFill>
              </a:rPr>
              <a:t>CREDITS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59" y="1128936"/>
            <a:ext cx="7056784" cy="509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031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Objectifs PNB BDD 2018 – </a:t>
            </a:r>
            <a:r>
              <a:rPr lang="fr-FR" dirty="0">
                <a:solidFill>
                  <a:srgbClr val="FF0000"/>
                </a:solidFill>
              </a:rPr>
              <a:t>Zoom Banca. &amp; Assurances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395536" y="3524994"/>
            <a:ext cx="8496943" cy="1992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32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5500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fr-FR" altLang="fr-FR" sz="1600" dirty="0"/>
              <a:t>Ventes nettes de </a:t>
            </a:r>
            <a:r>
              <a:rPr lang="fr-FR" altLang="fr-FR" sz="1600" dirty="0" smtClean="0"/>
              <a:t>Forfaits : </a:t>
            </a:r>
          </a:p>
          <a:p>
            <a:pPr marL="0" indent="0" eaLnBrk="1" hangingPunct="1">
              <a:buClr>
                <a:srgbClr val="FF0000"/>
              </a:buClr>
            </a:pPr>
            <a:r>
              <a:rPr lang="fr-FR" altLang="fr-FR" sz="1600" dirty="0" smtClean="0"/>
              <a:t>	</a:t>
            </a:r>
            <a:r>
              <a:rPr lang="fr-FR" altLang="fr-FR" sz="1600" u="sng" dirty="0" smtClean="0"/>
              <a:t>Périmètre</a:t>
            </a:r>
            <a:r>
              <a:rPr lang="fr-FR" altLang="fr-FR" sz="1600" dirty="0" smtClean="0"/>
              <a:t> : Bouquet Liberté, FSI, </a:t>
            </a:r>
            <a:r>
              <a:rPr lang="fr-FR" altLang="fr-FR" sz="1600" dirty="0"/>
              <a:t>FSE, FSE+, Futéo, Solution 16-17 </a:t>
            </a:r>
            <a:endParaRPr lang="fr-FR" altLang="fr-FR" sz="1600" dirty="0" smtClean="0"/>
          </a:p>
          <a:p>
            <a:pPr marL="0" indent="0" eaLnBrk="1" hangingPunct="1">
              <a:buClr>
                <a:srgbClr val="FF0000"/>
              </a:buClr>
            </a:pPr>
            <a:endParaRPr lang="fr-FR" altLang="fr-FR" sz="1600" dirty="0" smtClean="0"/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sz="1600" dirty="0" smtClean="0"/>
              <a:t>Ventes </a:t>
            </a:r>
            <a:r>
              <a:rPr lang="fr-FR" altLang="fr-FR" sz="1600" dirty="0"/>
              <a:t>nettes </a:t>
            </a:r>
            <a:r>
              <a:rPr lang="fr-FR" altLang="fr-FR" sz="1600" dirty="0" smtClean="0"/>
              <a:t>Cartes </a:t>
            </a:r>
          </a:p>
          <a:p>
            <a:pPr marL="0" indent="0" eaLnBrk="1" hangingPunct="1">
              <a:buClr>
                <a:srgbClr val="FF0000"/>
              </a:buClr>
            </a:pPr>
            <a:r>
              <a:rPr lang="fr-FR" altLang="fr-FR" sz="1600" dirty="0" smtClean="0"/>
              <a:t>	</a:t>
            </a:r>
            <a:r>
              <a:rPr lang="fr-FR" altLang="fr-FR" sz="1600" u="sng" dirty="0" smtClean="0"/>
              <a:t>Périmètre</a:t>
            </a:r>
            <a:r>
              <a:rPr lang="fr-FR" altLang="fr-FR" sz="1600" dirty="0" smtClean="0"/>
              <a:t> </a:t>
            </a:r>
            <a:r>
              <a:rPr lang="fr-FR" altLang="fr-FR" sz="1600" dirty="0"/>
              <a:t>: Visa et Izicarte 1</a:t>
            </a:r>
            <a:r>
              <a:rPr lang="fr-FR" altLang="fr-FR" sz="1600" baseline="30000" dirty="0"/>
              <a:t>er</a:t>
            </a:r>
            <a:r>
              <a:rPr lang="fr-FR" altLang="fr-FR" sz="1600" dirty="0"/>
              <a:t>, Platinum, </a:t>
            </a:r>
            <a:r>
              <a:rPr lang="fr-FR" altLang="fr-FR" sz="1600" dirty="0" smtClean="0"/>
              <a:t>Infinite, Visa et Izicarte classique,  Sensea, CBR</a:t>
            </a:r>
          </a:p>
          <a:p>
            <a:pPr marL="0" indent="0" eaLnBrk="1" hangingPunct="1">
              <a:buClr>
                <a:srgbClr val="FF0000"/>
              </a:buClr>
            </a:pPr>
            <a:endParaRPr lang="fr-FR" altLang="fr-FR" sz="1600" dirty="0" smtClean="0"/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sz="1600" dirty="0"/>
              <a:t>La commission perçue </a:t>
            </a:r>
            <a:r>
              <a:rPr lang="fr-FR" altLang="fr-FR" sz="1600" dirty="0" smtClean="0"/>
              <a:t>sur les produits IARD correspond </a:t>
            </a:r>
            <a:r>
              <a:rPr lang="fr-FR" altLang="fr-FR" sz="1600" dirty="0"/>
              <a:t>au montant moyen calculé sur chaque ligne de produit en CELCA (source BPCE Assurances</a:t>
            </a:r>
            <a:r>
              <a:rPr lang="fr-FR" altLang="fr-FR" sz="1600" dirty="0" smtClean="0"/>
              <a:t>)</a:t>
            </a:r>
            <a:endParaRPr lang="fr-FR" altLang="fr-FR" sz="1600" dirty="0"/>
          </a:p>
          <a:p>
            <a:pPr eaLnBrk="1" hangingPunct="1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altLang="fr-FR" sz="1600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930475"/>
            <a:ext cx="2505075" cy="17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67" y="1484784"/>
            <a:ext cx="78105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450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Objectifs PNB BDD 2018 – </a:t>
            </a:r>
            <a:r>
              <a:rPr lang="fr-FR" dirty="0">
                <a:solidFill>
                  <a:srgbClr val="FF0000"/>
                </a:solidFill>
              </a:rPr>
              <a:t>Zoom Banca. &amp; Assurances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173688"/>
            <a:ext cx="2232248" cy="20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133128"/>
            <a:ext cx="782002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2429272"/>
            <a:ext cx="78105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3869432"/>
            <a:ext cx="78105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607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PNB BDD 2018 – </a:t>
            </a:r>
            <a:r>
              <a:rPr lang="fr-FR" dirty="0">
                <a:solidFill>
                  <a:srgbClr val="FF0000"/>
                </a:solidFill>
              </a:rPr>
              <a:t>Autres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342900" y="2867110"/>
            <a:ext cx="8505825" cy="316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 marL="363538" indent="-361950">
              <a:spcBef>
                <a:spcPct val="20000"/>
              </a:spcBef>
              <a:buClr>
                <a:srgbClr val="FF0000"/>
              </a:buClr>
              <a:buSzPct val="120000"/>
              <a:buFont typeface="Wingdings" pitchFamily="2" charset="2"/>
              <a:buChar char="§"/>
              <a:defRPr/>
            </a:pPr>
            <a:r>
              <a:rPr lang="fr-FR" sz="1600" b="1" u="sng" kern="0" dirty="0"/>
              <a:t>Remises </a:t>
            </a:r>
            <a:r>
              <a:rPr lang="fr-FR" sz="1600" b="1" u="sng" kern="0" dirty="0" smtClean="0"/>
              <a:t>commerciales</a:t>
            </a:r>
            <a:r>
              <a:rPr lang="fr-FR" sz="1600" b="1" kern="0" dirty="0" smtClean="0"/>
              <a:t> : </a:t>
            </a:r>
            <a:endParaRPr lang="fr-FR" sz="1600" b="1" kern="0" dirty="0"/>
          </a:p>
          <a:p>
            <a:pPr marL="820738" lvl="1" indent="-361950">
              <a:spcBef>
                <a:spcPct val="20000"/>
              </a:spcBef>
              <a:buClr>
                <a:srgbClr val="FF0000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600" kern="0" dirty="0"/>
              <a:t>le volume correspond à la facturation automatique réalisée par le SI.</a:t>
            </a:r>
          </a:p>
          <a:p>
            <a:pPr marL="820738" lvl="1" indent="-361950">
              <a:spcBef>
                <a:spcPct val="20000"/>
              </a:spcBef>
              <a:buClr>
                <a:srgbClr val="FF0000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600" kern="0" dirty="0"/>
              <a:t>le PNB correspond au montant maximum des remises </a:t>
            </a:r>
            <a:r>
              <a:rPr lang="fr-FR" sz="1600" kern="0" dirty="0" smtClean="0"/>
              <a:t>objectivées, </a:t>
            </a:r>
            <a:r>
              <a:rPr lang="fr-FR" sz="1600" kern="0" dirty="0"/>
              <a:t>u</a:t>
            </a:r>
            <a:r>
              <a:rPr lang="fr-FR" sz="1600" kern="0" dirty="0" smtClean="0"/>
              <a:t>n </a:t>
            </a:r>
            <a:r>
              <a:rPr lang="fr-FR" sz="1600" kern="0" dirty="0"/>
              <a:t>taux inférieur à </a:t>
            </a:r>
            <a:r>
              <a:rPr lang="fr-FR" sz="1600" kern="0" dirty="0" smtClean="0"/>
              <a:t>3,50% </a:t>
            </a:r>
            <a:r>
              <a:rPr lang="fr-FR" sz="1600" kern="0" dirty="0"/>
              <a:t>entraine un bonus en PNB et inversement</a:t>
            </a:r>
            <a:r>
              <a:rPr lang="fr-FR" sz="1600" kern="0" dirty="0" smtClean="0"/>
              <a:t>.</a:t>
            </a:r>
          </a:p>
          <a:p>
            <a:pPr marL="820738" lvl="1" indent="-361950">
              <a:spcBef>
                <a:spcPct val="20000"/>
              </a:spcBef>
              <a:buClr>
                <a:srgbClr val="FF0000"/>
              </a:buClr>
              <a:buSzPct val="80000"/>
              <a:buFont typeface="Wingdings" pitchFamily="2" charset="2"/>
              <a:buChar char="§"/>
              <a:defRPr/>
            </a:pPr>
            <a:endParaRPr lang="fr-FR" sz="1600" kern="0" dirty="0" smtClean="0"/>
          </a:p>
          <a:p>
            <a:pPr marL="820738" lvl="1" indent="-361950">
              <a:spcBef>
                <a:spcPct val="20000"/>
              </a:spcBef>
              <a:buClr>
                <a:srgbClr val="FF0000"/>
              </a:buClr>
              <a:buSzPct val="80000"/>
              <a:buFont typeface="Wingdings" pitchFamily="2" charset="2"/>
              <a:buChar char="§"/>
              <a:defRPr/>
            </a:pPr>
            <a:endParaRPr lang="fr-FR" sz="1600" kern="0" dirty="0"/>
          </a:p>
          <a:p>
            <a:pPr marL="363538" indent="-361950">
              <a:spcBef>
                <a:spcPct val="20000"/>
              </a:spcBef>
              <a:buClr>
                <a:srgbClr val="FF0000"/>
              </a:buClr>
              <a:buSzPct val="120000"/>
              <a:buFont typeface="Wingdings" pitchFamily="2" charset="2"/>
              <a:buChar char="§"/>
              <a:defRPr/>
            </a:pPr>
            <a:r>
              <a:rPr lang="fr-FR" sz="1600" b="1" u="sng" kern="0" dirty="0"/>
              <a:t>Commissions </a:t>
            </a:r>
            <a:r>
              <a:rPr lang="fr-FR" sz="1600" b="1" u="sng" kern="0" dirty="0" smtClean="0"/>
              <a:t>immobilières</a:t>
            </a:r>
            <a:r>
              <a:rPr lang="fr-FR" sz="1600" b="1" kern="0" dirty="0" smtClean="0"/>
              <a:t> : </a:t>
            </a:r>
            <a:endParaRPr lang="fr-FR" sz="1600" b="1" kern="0" dirty="0"/>
          </a:p>
          <a:p>
            <a:pPr marL="820738" lvl="1" indent="-361950">
              <a:spcBef>
                <a:spcPct val="20000"/>
              </a:spcBef>
              <a:buClr>
                <a:srgbClr val="FF0000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600" kern="0" dirty="0" smtClean="0"/>
              <a:t>les </a:t>
            </a:r>
            <a:r>
              <a:rPr lang="fr-FR" sz="1600" kern="0" dirty="0"/>
              <a:t>réalisations en PNB </a:t>
            </a:r>
            <a:r>
              <a:rPr lang="fr-FR" sz="1600" kern="0" dirty="0" smtClean="0"/>
              <a:t>intègrent les </a:t>
            </a:r>
            <a:r>
              <a:rPr lang="fr-FR" sz="1600" kern="0" dirty="0"/>
              <a:t>opérations SCPI </a:t>
            </a:r>
            <a:r>
              <a:rPr lang="fr-FR" sz="1600" i="1" kern="0" dirty="0"/>
              <a:t>(</a:t>
            </a:r>
            <a:r>
              <a:rPr lang="fr-FR" sz="1600" i="1" kern="0" dirty="0" smtClean="0"/>
              <a:t>objectif 2018 de 19 M€)</a:t>
            </a:r>
            <a:endParaRPr lang="fr-FR" sz="1400" kern="0" dirty="0"/>
          </a:p>
          <a:p>
            <a:pPr marL="820738" lvl="1" indent="-361950">
              <a:spcBef>
                <a:spcPct val="20000"/>
              </a:spcBef>
              <a:buClr>
                <a:srgbClr val="FF0000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600" kern="0" dirty="0" smtClean="0"/>
              <a:t>les </a:t>
            </a:r>
            <a:r>
              <a:rPr lang="fr-FR" sz="1600" kern="0" dirty="0"/>
              <a:t>réalisations en PNB </a:t>
            </a:r>
            <a:r>
              <a:rPr lang="fr-FR" sz="1600" kern="0" dirty="0" smtClean="0"/>
              <a:t>intègrent également les </a:t>
            </a:r>
            <a:r>
              <a:rPr lang="fr-FR" sz="1600" kern="0" dirty="0"/>
              <a:t>ventes de lots </a:t>
            </a:r>
            <a:r>
              <a:rPr lang="fr-FR" sz="1600" kern="0" dirty="0" smtClean="0"/>
              <a:t>i-selection </a:t>
            </a:r>
            <a:r>
              <a:rPr lang="fr-FR" sz="1600" i="1" kern="0" dirty="0" smtClean="0"/>
              <a:t>(objectif </a:t>
            </a:r>
            <a:r>
              <a:rPr lang="fr-FR" sz="1600" i="1" kern="0" dirty="0"/>
              <a:t>2018 de </a:t>
            </a:r>
            <a:r>
              <a:rPr lang="fr-FR" sz="1600" i="1" kern="0" dirty="0" smtClean="0"/>
              <a:t>27,3 </a:t>
            </a:r>
            <a:r>
              <a:rPr lang="fr-FR" sz="1600" i="1" kern="0" dirty="0"/>
              <a:t>M€</a:t>
            </a:r>
            <a:r>
              <a:rPr lang="fr-FR" sz="1600" i="1" kern="0" dirty="0" smtClean="0"/>
              <a:t>)</a:t>
            </a:r>
            <a:r>
              <a:rPr lang="fr-FR" sz="1400" kern="0" dirty="0" smtClean="0"/>
              <a:t> </a:t>
            </a:r>
            <a:r>
              <a:rPr lang="fr-FR" sz="1600" kern="0" dirty="0" smtClean="0"/>
              <a:t>et </a:t>
            </a:r>
            <a:r>
              <a:rPr lang="fr-FR" sz="1600" kern="0" dirty="0"/>
              <a:t>promotion </a:t>
            </a:r>
            <a:r>
              <a:rPr lang="fr-FR" sz="1600" kern="0" dirty="0" smtClean="0"/>
              <a:t>immobilière.</a:t>
            </a:r>
          </a:p>
          <a:p>
            <a:pPr marL="820738" lvl="1" indent="-361950">
              <a:spcBef>
                <a:spcPct val="20000"/>
              </a:spcBef>
              <a:buClr>
                <a:srgbClr val="FF0000"/>
              </a:buClr>
              <a:buSzPct val="80000"/>
              <a:buFont typeface="Wingdings" pitchFamily="2" charset="2"/>
              <a:buChar char="§"/>
              <a:defRPr/>
            </a:pPr>
            <a:r>
              <a:rPr lang="fr-FR" sz="1600" kern="0" dirty="0" smtClean="0"/>
              <a:t>les réalisations CFF sont également prises en compte</a:t>
            </a:r>
            <a:endParaRPr lang="fr-FR" sz="1400" kern="0" dirty="0"/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2" charset="2"/>
              <a:buChar char="§"/>
              <a:defRPr/>
            </a:pPr>
            <a:endParaRPr lang="fr-FR" sz="1050" kern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628800"/>
            <a:ext cx="78105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239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PNB BDD 2018 – </a:t>
            </a:r>
            <a:r>
              <a:rPr lang="fr-FR" dirty="0">
                <a:solidFill>
                  <a:srgbClr val="FF0000"/>
                </a:solidFill>
              </a:rPr>
              <a:t>Tableau de bord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77" y="4365104"/>
            <a:ext cx="20097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556792"/>
            <a:ext cx="865263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123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Objectifs PNB BDD 2018 – </a:t>
            </a:r>
            <a:r>
              <a:rPr lang="fr-FR" dirty="0">
                <a:solidFill>
                  <a:srgbClr val="FF0000"/>
                </a:solidFill>
              </a:rPr>
              <a:t>Tableau de bord détaillé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879" y="6194425"/>
            <a:ext cx="1368152" cy="18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360" y="1088596"/>
            <a:ext cx="6233257" cy="5105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471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ZOOM PRO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Objectifs PNB PRO 2018 – </a:t>
            </a:r>
            <a:r>
              <a:rPr lang="fr-FR" dirty="0">
                <a:solidFill>
                  <a:srgbClr val="FF0000"/>
                </a:solidFill>
              </a:rPr>
              <a:t>Collecte &amp; Services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8" y="1396529"/>
            <a:ext cx="78105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8" y="2237011"/>
            <a:ext cx="7810500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46" y="2659509"/>
            <a:ext cx="78105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46" y="4803775"/>
            <a:ext cx="781050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230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FF0000"/>
                </a:solidFill>
              </a:rPr>
              <a:t>ZOOM PRO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Objectifs PNB PRO 2018 – </a:t>
            </a:r>
            <a:r>
              <a:rPr lang="pt-BR" dirty="0">
                <a:solidFill>
                  <a:srgbClr val="FF0000"/>
                </a:solidFill>
              </a:rPr>
              <a:t>Crédits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772816"/>
            <a:ext cx="78105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3501008"/>
            <a:ext cx="78105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04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ZOOM PRO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Objectifs PNB PRO 2018 – </a:t>
            </a:r>
            <a:r>
              <a:rPr lang="fr-FR" dirty="0">
                <a:solidFill>
                  <a:srgbClr val="FF0000"/>
                </a:solidFill>
              </a:rPr>
              <a:t>Tableau de bord détaillé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40" y="1628800"/>
            <a:ext cx="854724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0436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Les Leviers de PNB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Que rapporte la vente des </a:t>
            </a:r>
            <a:r>
              <a:rPr lang="fr-FR" dirty="0" smtClean="0"/>
              <a:t>produits* </a:t>
            </a:r>
            <a:r>
              <a:rPr lang="fr-FR" dirty="0"/>
              <a:t>?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09600" y="1209675"/>
            <a:ext cx="8391525" cy="4624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 marL="3635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/>
              <a:t>PEL 1% : </a:t>
            </a:r>
            <a:r>
              <a:rPr lang="fr-FR" sz="1400" kern="0" dirty="0"/>
              <a:t>une souscription de 10 000</a:t>
            </a:r>
            <a:r>
              <a:rPr lang="fr-FR" sz="1400" kern="0" dirty="0" smtClean="0"/>
              <a:t>€, </a:t>
            </a:r>
            <a:r>
              <a:rPr lang="fr-FR" sz="1400" kern="0" dirty="0"/>
              <a:t>c’est </a:t>
            </a:r>
            <a:r>
              <a:rPr lang="fr-FR" b="1" kern="0" dirty="0">
                <a:solidFill>
                  <a:srgbClr val="FF0000"/>
                </a:solidFill>
              </a:rPr>
              <a:t>200</a:t>
            </a:r>
            <a:r>
              <a:rPr lang="fr-FR" b="1" kern="0" dirty="0" smtClean="0">
                <a:solidFill>
                  <a:srgbClr val="FF0000"/>
                </a:solidFill>
              </a:rPr>
              <a:t>€ </a:t>
            </a:r>
            <a:r>
              <a:rPr lang="fr-FR" kern="0" dirty="0"/>
              <a:t>de PNB</a:t>
            </a: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/>
              <a:t>Parts Sociales : </a:t>
            </a:r>
            <a:r>
              <a:rPr lang="fr-FR" sz="1400" kern="0" dirty="0"/>
              <a:t>une souscription de 10 000</a:t>
            </a:r>
            <a:r>
              <a:rPr lang="fr-FR" sz="1400" kern="0" dirty="0" smtClean="0"/>
              <a:t>€, </a:t>
            </a:r>
            <a:r>
              <a:rPr lang="fr-FR" sz="1400" kern="0" dirty="0"/>
              <a:t>c’est </a:t>
            </a:r>
            <a:r>
              <a:rPr lang="fr-FR" b="1" kern="0" dirty="0">
                <a:solidFill>
                  <a:srgbClr val="FF0000"/>
                </a:solidFill>
              </a:rPr>
              <a:t>500</a:t>
            </a:r>
            <a:r>
              <a:rPr lang="fr-FR" b="1" kern="0" dirty="0" smtClean="0">
                <a:solidFill>
                  <a:srgbClr val="FF0000"/>
                </a:solidFill>
              </a:rPr>
              <a:t>€ </a:t>
            </a:r>
            <a:r>
              <a:rPr lang="fr-FR" kern="0" dirty="0"/>
              <a:t>de PNB</a:t>
            </a: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/>
              <a:t>Assurance vie : </a:t>
            </a:r>
            <a:endParaRPr lang="fr-FR" b="1" kern="0" dirty="0" smtClean="0"/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 smtClean="0"/>
              <a:t>un </a:t>
            </a:r>
            <a:r>
              <a:rPr lang="fr-FR" sz="1400" kern="0" dirty="0"/>
              <a:t>versement initial de 10 000</a:t>
            </a:r>
            <a:r>
              <a:rPr lang="fr-FR" sz="1400" kern="0" dirty="0" smtClean="0"/>
              <a:t>€, </a:t>
            </a:r>
            <a:r>
              <a:rPr lang="fr-FR" sz="1400" kern="0" dirty="0"/>
              <a:t>c’est en moyenne </a:t>
            </a:r>
            <a:r>
              <a:rPr lang="fr-FR" b="1" kern="0" dirty="0">
                <a:solidFill>
                  <a:srgbClr val="FF0000"/>
                </a:solidFill>
              </a:rPr>
              <a:t>400</a:t>
            </a:r>
            <a:r>
              <a:rPr lang="fr-FR" b="1" kern="0" dirty="0" smtClean="0">
                <a:solidFill>
                  <a:srgbClr val="FF0000"/>
                </a:solidFill>
              </a:rPr>
              <a:t>€ </a:t>
            </a:r>
            <a:r>
              <a:rPr lang="fr-FR" kern="0" dirty="0"/>
              <a:t>de </a:t>
            </a:r>
            <a:r>
              <a:rPr lang="fr-FR" kern="0" dirty="0" smtClean="0"/>
              <a:t>PNB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/>
              <a:t>un arbitrage fonds € vers UC de 10 000€ c’est en moyenne </a:t>
            </a:r>
            <a:r>
              <a:rPr lang="fr-FR" b="1" kern="0" dirty="0">
                <a:solidFill>
                  <a:srgbClr val="FF0000"/>
                </a:solidFill>
              </a:rPr>
              <a:t>270</a:t>
            </a:r>
            <a:r>
              <a:rPr lang="fr-FR" b="1" kern="0" dirty="0" smtClean="0">
                <a:solidFill>
                  <a:srgbClr val="FF0000"/>
                </a:solidFill>
              </a:rPr>
              <a:t>€ </a:t>
            </a:r>
            <a:r>
              <a:rPr lang="fr-FR" sz="1400" kern="0" dirty="0"/>
              <a:t>de PNB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endParaRPr lang="fr-FR" sz="500" kern="0" dirty="0" smtClean="0"/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 smtClean="0"/>
              <a:t>Crédit Conso :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 smtClean="0"/>
              <a:t>Un crédit Conso de </a:t>
            </a:r>
            <a:r>
              <a:rPr lang="fr-FR" sz="1400" kern="0" dirty="0"/>
              <a:t>10 000</a:t>
            </a:r>
            <a:r>
              <a:rPr lang="fr-FR" sz="1400" kern="0" dirty="0" smtClean="0"/>
              <a:t>€, </a:t>
            </a:r>
            <a:r>
              <a:rPr lang="fr-FR" sz="1400" kern="0" dirty="0"/>
              <a:t>c’est en moyenne </a:t>
            </a:r>
            <a:r>
              <a:rPr lang="fr-FR" b="1" kern="0" dirty="0">
                <a:solidFill>
                  <a:srgbClr val="FF0000"/>
                </a:solidFill>
              </a:rPr>
              <a:t>750</a:t>
            </a:r>
            <a:r>
              <a:rPr lang="fr-FR" b="1" kern="0" dirty="0" smtClean="0">
                <a:solidFill>
                  <a:srgbClr val="FF0000"/>
                </a:solidFill>
              </a:rPr>
              <a:t>€</a:t>
            </a:r>
            <a:r>
              <a:rPr lang="fr-FR" sz="1400" b="1" kern="0" dirty="0" smtClean="0">
                <a:solidFill>
                  <a:srgbClr val="FF0000"/>
                </a:solidFill>
              </a:rPr>
              <a:t> </a:t>
            </a:r>
            <a:r>
              <a:rPr lang="fr-FR" sz="1400" kern="0" dirty="0"/>
              <a:t>de PNB (hors accessoires)</a:t>
            </a:r>
          </a:p>
          <a:p>
            <a:pPr marL="915988" lvl="2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400" kern="0" dirty="0" smtClean="0"/>
              <a:t>avec </a:t>
            </a:r>
            <a:r>
              <a:rPr lang="fr-FR" sz="1400" kern="0" dirty="0"/>
              <a:t>une assurance CNP et les frais de dossier, c’est en moyenne </a:t>
            </a:r>
            <a:r>
              <a:rPr lang="fr-FR" b="1" kern="0" dirty="0">
                <a:solidFill>
                  <a:srgbClr val="FF0000"/>
                </a:solidFill>
              </a:rPr>
              <a:t>175</a:t>
            </a:r>
            <a:r>
              <a:rPr lang="fr-FR" b="1" kern="0" dirty="0" smtClean="0">
                <a:solidFill>
                  <a:srgbClr val="FF0000"/>
                </a:solidFill>
              </a:rPr>
              <a:t>€</a:t>
            </a:r>
            <a:r>
              <a:rPr lang="fr-FR" sz="1400" b="1" kern="0" dirty="0" smtClean="0">
                <a:solidFill>
                  <a:srgbClr val="FF0000"/>
                </a:solidFill>
              </a:rPr>
              <a:t>  </a:t>
            </a:r>
            <a:r>
              <a:rPr lang="fr-FR" sz="1400" kern="0" dirty="0"/>
              <a:t>de PNB supplémentaire </a:t>
            </a:r>
            <a:r>
              <a:rPr lang="fr-FR" sz="1400" kern="0" dirty="0" smtClean="0"/>
              <a:t>!</a:t>
            </a:r>
            <a:endParaRPr lang="fr-FR" sz="1400" kern="0" dirty="0"/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endParaRPr lang="fr-FR" sz="800" b="1" kern="0" dirty="0"/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 smtClean="0"/>
              <a:t>Crédit Immo :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 smtClean="0"/>
              <a:t>Un crédit Immo </a:t>
            </a:r>
            <a:r>
              <a:rPr lang="fr-FR" sz="1400" kern="0" dirty="0"/>
              <a:t>de 75 000€ à </a:t>
            </a:r>
            <a:r>
              <a:rPr lang="fr-FR" sz="1400" b="1" kern="0" dirty="0"/>
              <a:t>0,40% de marge</a:t>
            </a:r>
            <a:r>
              <a:rPr lang="fr-FR" sz="1400" kern="0" dirty="0"/>
              <a:t>, c’est en moyenne </a:t>
            </a:r>
            <a:r>
              <a:rPr lang="fr-FR" b="1" kern="0" dirty="0">
                <a:solidFill>
                  <a:srgbClr val="FF0000"/>
                </a:solidFill>
              </a:rPr>
              <a:t>2 300</a:t>
            </a:r>
            <a:r>
              <a:rPr lang="fr-FR" b="1" kern="0" dirty="0" smtClean="0">
                <a:solidFill>
                  <a:srgbClr val="FF0000"/>
                </a:solidFill>
              </a:rPr>
              <a:t>€</a:t>
            </a:r>
            <a:r>
              <a:rPr lang="fr-FR" sz="1400" b="1" kern="0" dirty="0" smtClean="0">
                <a:solidFill>
                  <a:srgbClr val="FF0000"/>
                </a:solidFill>
              </a:rPr>
              <a:t> </a:t>
            </a:r>
            <a:r>
              <a:rPr lang="fr-FR" sz="1400" kern="0" dirty="0"/>
              <a:t>de PNB (hors accessoires)</a:t>
            </a:r>
          </a:p>
          <a:p>
            <a:pPr marL="915988" lvl="2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400" kern="0" dirty="0"/>
              <a:t>avec une assurance CNP (couverture à 150%) c’est en moyenne  </a:t>
            </a:r>
            <a:r>
              <a:rPr lang="fr-FR" b="1" kern="0" dirty="0">
                <a:solidFill>
                  <a:srgbClr val="FF0000"/>
                </a:solidFill>
              </a:rPr>
              <a:t>1 300</a:t>
            </a:r>
            <a:r>
              <a:rPr lang="fr-FR" b="1" kern="0" dirty="0" smtClean="0">
                <a:solidFill>
                  <a:srgbClr val="FF0000"/>
                </a:solidFill>
              </a:rPr>
              <a:t>€</a:t>
            </a:r>
            <a:r>
              <a:rPr lang="fr-FR" sz="1400" b="1" kern="0" dirty="0" smtClean="0">
                <a:solidFill>
                  <a:srgbClr val="FF0000"/>
                </a:solidFill>
              </a:rPr>
              <a:t> </a:t>
            </a:r>
            <a:r>
              <a:rPr lang="fr-FR" sz="1400" kern="0" dirty="0"/>
              <a:t>de PNB supplémentaire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 smtClean="0"/>
              <a:t>Un crédit Immo </a:t>
            </a:r>
            <a:r>
              <a:rPr lang="fr-FR" sz="1400" kern="0" dirty="0"/>
              <a:t>de 75 000€ avec ADE CNP, FDD, SACCEF c’est en moyenne </a:t>
            </a:r>
            <a:r>
              <a:rPr lang="fr-FR" b="1" kern="0" dirty="0">
                <a:solidFill>
                  <a:srgbClr val="FF0000"/>
                </a:solidFill>
              </a:rPr>
              <a:t>4 000</a:t>
            </a:r>
            <a:r>
              <a:rPr lang="fr-FR" b="1" kern="0" dirty="0" smtClean="0">
                <a:solidFill>
                  <a:srgbClr val="FF0000"/>
                </a:solidFill>
              </a:rPr>
              <a:t>€ </a:t>
            </a:r>
            <a:r>
              <a:rPr lang="fr-FR" sz="1400" kern="0" dirty="0"/>
              <a:t>de PNB total</a:t>
            </a:r>
          </a:p>
          <a:p>
            <a:pPr marL="820738" lvl="1" indent="-361950" algn="ctr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Les accessoires</a:t>
            </a:r>
            <a:r>
              <a:rPr lang="fr-FR" sz="1600" kern="0" dirty="0" smtClean="0">
                <a:solidFill>
                  <a:srgbClr val="FF0000"/>
                </a:solidFill>
              </a:rPr>
              <a:t>, c’est en moyenne un gain supplémentaire de marge de </a:t>
            </a:r>
            <a:r>
              <a:rPr lang="fr-FR" sz="1600" b="1" kern="0" dirty="0" smtClean="0">
                <a:solidFill>
                  <a:srgbClr val="FF0000"/>
                </a:solidFill>
              </a:rPr>
              <a:t>30 cts </a:t>
            </a:r>
          </a:p>
          <a:p>
            <a:pPr marL="820738" lvl="1" indent="-361950" algn="ctr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600" b="1" kern="0" dirty="0" smtClean="0">
                <a:solidFill>
                  <a:srgbClr val="FF0000"/>
                </a:solidFill>
              </a:rPr>
              <a:t>soit presque autant que le PNB généré par la marge du crédit </a:t>
            </a:r>
          </a:p>
          <a:p>
            <a:pPr marL="173037" indent="-171450" algn="just">
              <a:spcBef>
                <a:spcPct val="20000"/>
              </a:spcBef>
              <a:buClr>
                <a:srgbClr val="C00000"/>
              </a:buClr>
              <a:buSzPct val="60000"/>
              <a:buFont typeface="Wingdings" panose="05000000000000000000" pitchFamily="2" charset="2"/>
              <a:buChar char="§"/>
              <a:defRPr/>
            </a:pPr>
            <a:endParaRPr lang="fr-FR" sz="1100" dirty="0"/>
          </a:p>
          <a:p>
            <a:pPr marL="1587" algn="just">
              <a:spcBef>
                <a:spcPct val="20000"/>
              </a:spcBef>
              <a:buClr>
                <a:srgbClr val="C00000"/>
              </a:buClr>
              <a:buSzPct val="60000"/>
              <a:defRPr/>
            </a:pPr>
            <a:r>
              <a:rPr lang="fr-FR" sz="1100" dirty="0"/>
              <a:t> </a:t>
            </a:r>
            <a:endParaRPr lang="fr-FR" sz="1100" kern="0" dirty="0"/>
          </a:p>
        </p:txBody>
      </p:sp>
      <p:sp>
        <p:nvSpPr>
          <p:cNvPr id="5" name="Rectangle 4"/>
          <p:cNvSpPr/>
          <p:nvPr/>
        </p:nvSpPr>
        <p:spPr>
          <a:xfrm>
            <a:off x="-321277" y="5951930"/>
            <a:ext cx="44377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200" b="1" i="1" kern="0" dirty="0"/>
              <a:t>* </a:t>
            </a:r>
            <a:r>
              <a:rPr lang="fr-FR" sz="1200" b="1" i="1" kern="0" dirty="0" smtClean="0"/>
              <a:t>PNB </a:t>
            </a:r>
            <a:r>
              <a:rPr lang="fr-FR" sz="1200" b="1" i="1" kern="0" dirty="0"/>
              <a:t>sur toute la durée de vie moyenne estimée du placement</a:t>
            </a:r>
          </a:p>
        </p:txBody>
      </p:sp>
      <p:sp>
        <p:nvSpPr>
          <p:cNvPr id="6" name="Flèche droite 5"/>
          <p:cNvSpPr/>
          <p:nvPr/>
        </p:nvSpPr>
        <p:spPr>
          <a:xfrm>
            <a:off x="1428750" y="3743325"/>
            <a:ext cx="142875" cy="1905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 droite 6"/>
          <p:cNvSpPr/>
          <p:nvPr/>
        </p:nvSpPr>
        <p:spPr>
          <a:xfrm>
            <a:off x="1400175" y="4895850"/>
            <a:ext cx="142875" cy="1905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821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Les Leviers de PNB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Que rapporte la vente des </a:t>
            </a:r>
            <a:r>
              <a:rPr lang="fr-FR" dirty="0" smtClean="0"/>
              <a:t>produits* </a:t>
            </a:r>
            <a:r>
              <a:rPr lang="fr-FR" dirty="0"/>
              <a:t>?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723900" y="1419225"/>
            <a:ext cx="7896225" cy="4548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 smtClean="0">
                <a:latin typeface="+mn-lt"/>
              </a:rPr>
              <a:t>Forfaits :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/>
              <a:t>1 Bouquet  Liberté souscrit par un client avec 2 options </a:t>
            </a:r>
            <a:r>
              <a:rPr lang="fr-FR" sz="1400" kern="0" dirty="0" smtClean="0"/>
              <a:t>payantes, </a:t>
            </a:r>
            <a:r>
              <a:rPr lang="fr-FR" sz="1400" kern="0" dirty="0"/>
              <a:t>c’est en moyenne un PNB de :</a:t>
            </a:r>
          </a:p>
          <a:p>
            <a:pPr marL="915988" lvl="2" algn="ctr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375€</a:t>
            </a:r>
            <a:r>
              <a:rPr lang="fr-FR" b="1" kern="0" dirty="0" smtClean="0">
                <a:latin typeface="+mn-lt"/>
              </a:rPr>
              <a:t> </a:t>
            </a:r>
            <a:r>
              <a:rPr lang="fr-FR" sz="1400" kern="0" dirty="0">
                <a:latin typeface="+mn-lt"/>
              </a:rPr>
              <a:t>avec une carte </a:t>
            </a:r>
            <a:r>
              <a:rPr lang="fr-FR" sz="1400" b="1" kern="0" dirty="0">
                <a:latin typeface="+mn-lt"/>
              </a:rPr>
              <a:t>Classique</a:t>
            </a:r>
            <a:r>
              <a:rPr lang="fr-FR" sz="1400" kern="0" dirty="0">
                <a:latin typeface="+mn-lt"/>
              </a:rPr>
              <a:t> et  </a:t>
            </a:r>
            <a:r>
              <a:rPr lang="fr-FR" b="1" kern="0" dirty="0">
                <a:solidFill>
                  <a:srgbClr val="FF0000"/>
                </a:solidFill>
                <a:latin typeface="+mn-lt"/>
              </a:rPr>
              <a:t>675</a:t>
            </a: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€</a:t>
            </a:r>
            <a:r>
              <a:rPr lang="fr-FR" sz="1400" kern="0" dirty="0" smtClean="0">
                <a:latin typeface="+mn-lt"/>
              </a:rPr>
              <a:t> </a:t>
            </a:r>
            <a:r>
              <a:rPr lang="fr-FR" sz="1400" kern="0" dirty="0">
                <a:latin typeface="+mn-lt"/>
              </a:rPr>
              <a:t>avec une carte </a:t>
            </a:r>
            <a:r>
              <a:rPr lang="fr-FR" sz="1400" b="1" kern="0" dirty="0">
                <a:latin typeface="+mn-lt"/>
              </a:rPr>
              <a:t>Premier </a:t>
            </a:r>
          </a:p>
          <a:p>
            <a:pPr marL="820738" lvl="1" indent="-361950" algn="ctr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300" kern="0" dirty="0">
                <a:latin typeface="+mn-lt"/>
              </a:rPr>
              <a:t>	</a:t>
            </a:r>
            <a:r>
              <a:rPr lang="fr-FR" sz="300" i="1" kern="0" dirty="0">
                <a:latin typeface="+mn-lt"/>
              </a:rPr>
              <a:t>	</a:t>
            </a:r>
            <a:r>
              <a:rPr lang="fr-FR" sz="900" i="1" kern="0" dirty="0">
                <a:latin typeface="+mn-lt"/>
              </a:rPr>
              <a:t>(avec ½ tarif. pendant 6 mois)</a:t>
            </a:r>
            <a:endParaRPr lang="fr-FR" sz="1400" kern="0" dirty="0">
              <a:latin typeface="+mn-lt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 smtClean="0">
                <a:latin typeface="+mn-lt"/>
              </a:rPr>
              <a:t>Cartes :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/>
              <a:t>La vente d’une carte seule dégage un PNB moyen estimé à :</a:t>
            </a: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endParaRPr lang="fr-FR" sz="700" b="1" kern="0" dirty="0">
              <a:latin typeface="+mn-lt"/>
            </a:endParaRPr>
          </a:p>
          <a:p>
            <a:pPr marL="1735138" lvl="3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205€</a:t>
            </a:r>
            <a:r>
              <a:rPr lang="fr-FR" sz="1400" kern="0" dirty="0" smtClean="0">
                <a:latin typeface="+mn-lt"/>
              </a:rPr>
              <a:t> </a:t>
            </a:r>
            <a:r>
              <a:rPr lang="fr-FR" sz="1400" kern="0" dirty="0">
                <a:latin typeface="+mn-lt"/>
              </a:rPr>
              <a:t>pour une carte </a:t>
            </a:r>
            <a:r>
              <a:rPr lang="fr-FR" sz="1400" b="1" kern="0" dirty="0">
                <a:latin typeface="+mn-lt"/>
              </a:rPr>
              <a:t>Classique </a:t>
            </a:r>
          </a:p>
          <a:p>
            <a:pPr marL="1735138" lvl="3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650€</a:t>
            </a:r>
            <a:r>
              <a:rPr lang="fr-FR" sz="1400" kern="0" dirty="0" smtClean="0">
                <a:latin typeface="+mn-lt"/>
              </a:rPr>
              <a:t> </a:t>
            </a:r>
            <a:r>
              <a:rPr lang="fr-FR" sz="1400" kern="0" dirty="0">
                <a:latin typeface="+mn-lt"/>
              </a:rPr>
              <a:t>pour une carte </a:t>
            </a:r>
            <a:r>
              <a:rPr lang="fr-FR" sz="1400" b="1" kern="0" dirty="0">
                <a:latin typeface="+mn-lt"/>
              </a:rPr>
              <a:t>Premier </a:t>
            </a:r>
          </a:p>
          <a:p>
            <a:pPr marL="1735138" lvl="3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975€</a:t>
            </a:r>
            <a:r>
              <a:rPr lang="fr-FR" sz="1400" kern="0" dirty="0" smtClean="0">
                <a:latin typeface="+mn-lt"/>
              </a:rPr>
              <a:t> </a:t>
            </a:r>
            <a:r>
              <a:rPr lang="fr-FR" sz="1400" kern="0" dirty="0">
                <a:latin typeface="+mn-lt"/>
              </a:rPr>
              <a:t>pour une carte </a:t>
            </a:r>
            <a:r>
              <a:rPr lang="fr-FR" sz="1400" b="1" kern="0" dirty="0">
                <a:latin typeface="+mn-lt"/>
              </a:rPr>
              <a:t>Platinum </a:t>
            </a:r>
            <a:endParaRPr lang="fr-FR" sz="1400" b="1" kern="0" dirty="0" smtClean="0">
              <a:latin typeface="+mn-lt"/>
            </a:endParaRPr>
          </a:p>
          <a:p>
            <a:pPr marL="1735138" lvl="3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1 </a:t>
            </a:r>
            <a:r>
              <a:rPr lang="fr-FR" b="1" kern="0" dirty="0">
                <a:solidFill>
                  <a:srgbClr val="FF0000"/>
                </a:solidFill>
                <a:latin typeface="+mn-lt"/>
              </a:rPr>
              <a:t>550</a:t>
            </a: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€</a:t>
            </a:r>
            <a:r>
              <a:rPr lang="fr-FR" sz="1400" kern="0" dirty="0" smtClean="0">
                <a:latin typeface="+mn-lt"/>
              </a:rPr>
              <a:t> </a:t>
            </a:r>
            <a:r>
              <a:rPr lang="fr-FR" sz="1400" kern="0" dirty="0">
                <a:latin typeface="+mn-lt"/>
              </a:rPr>
              <a:t>pour une carte </a:t>
            </a:r>
            <a:r>
              <a:rPr lang="fr-FR" sz="1400" b="1" kern="0" dirty="0">
                <a:latin typeface="+mn-lt"/>
              </a:rPr>
              <a:t>Infinite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endParaRPr lang="fr-FR" sz="1400" b="1" kern="0" dirty="0">
              <a:latin typeface="+mn-lt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 smtClean="0">
                <a:latin typeface="+mn-lt"/>
              </a:rPr>
              <a:t>Privilégions </a:t>
            </a:r>
            <a:r>
              <a:rPr lang="fr-FR" b="1" kern="0" dirty="0">
                <a:latin typeface="+mn-lt"/>
              </a:rPr>
              <a:t>les ventes de Bouquet Liberté avec une carte Premier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endParaRPr lang="fr-FR" b="1" i="1" kern="0" dirty="0">
              <a:latin typeface="+mn-lt"/>
            </a:endParaRPr>
          </a:p>
          <a:p>
            <a:pPr marL="1587" algn="just">
              <a:spcBef>
                <a:spcPct val="20000"/>
              </a:spcBef>
              <a:buClr>
                <a:srgbClr val="C00000"/>
              </a:buClr>
              <a:buSzPct val="60000"/>
              <a:defRPr/>
            </a:pPr>
            <a:r>
              <a:rPr lang="fr-FR" sz="1100" dirty="0" smtClean="0">
                <a:latin typeface="+mn-lt"/>
              </a:rPr>
              <a:t> </a:t>
            </a:r>
            <a:endParaRPr lang="fr-FR" sz="1100" kern="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21277" y="5943304"/>
            <a:ext cx="44377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200" b="1" i="1" kern="0" dirty="0"/>
              <a:t>* </a:t>
            </a:r>
            <a:r>
              <a:rPr lang="fr-FR" sz="1200" b="1" i="1" kern="0" dirty="0" smtClean="0"/>
              <a:t>PNB </a:t>
            </a:r>
            <a:r>
              <a:rPr lang="fr-FR" sz="1200" b="1" i="1" kern="0" dirty="0"/>
              <a:t>sur toute la durée de vie moyenne estimée du placement</a:t>
            </a:r>
          </a:p>
        </p:txBody>
      </p:sp>
    </p:spTree>
    <p:extLst>
      <p:ext uri="{BB962C8B-B14F-4D97-AF65-F5344CB8AC3E}">
        <p14:creationId xmlns:p14="http://schemas.microsoft.com/office/powerpoint/2010/main" val="771010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Leviers de PNB</a:t>
            </a:r>
            <a:br>
              <a:rPr lang="fr-FR" dirty="0"/>
            </a:br>
            <a:r>
              <a:rPr lang="fr-FR" dirty="0"/>
              <a:t>Que rapporte la vente des </a:t>
            </a:r>
            <a:r>
              <a:rPr lang="fr-FR" dirty="0" smtClean="0"/>
              <a:t>produits* </a:t>
            </a:r>
            <a:r>
              <a:rPr lang="fr-FR" dirty="0"/>
              <a:t>?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704851" y="1533524"/>
            <a:ext cx="7791450" cy="4362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endParaRPr lang="fr-FR" sz="1400" kern="0" dirty="0">
              <a:latin typeface="+mn-lt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 smtClean="0">
                <a:latin typeface="+mn-lt"/>
              </a:rPr>
              <a:t>IARD : 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/>
              <a:t>Le PNB d’un contrat AUTO, MRH, GAV ou </a:t>
            </a:r>
            <a:r>
              <a:rPr lang="fr-FR" sz="1400" kern="0" dirty="0" smtClean="0"/>
              <a:t>PJ, </a:t>
            </a:r>
            <a:r>
              <a:rPr lang="fr-FR" sz="1400" kern="0" dirty="0"/>
              <a:t>c’est en moyenne </a:t>
            </a:r>
            <a:r>
              <a:rPr lang="fr-FR" sz="1400" b="1" kern="0" dirty="0"/>
              <a:t>10% de la prime client par an</a:t>
            </a: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endParaRPr lang="fr-FR" sz="700" b="1" kern="0" dirty="0">
              <a:latin typeface="+mn-lt"/>
            </a:endParaRP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400" kern="0" dirty="0" smtClean="0">
                <a:latin typeface="+mn-lt"/>
              </a:rPr>
              <a:t>	42€ par an pour 1 contrat </a:t>
            </a:r>
            <a:r>
              <a:rPr lang="fr-FR" sz="1400" b="1" kern="0" dirty="0" smtClean="0">
                <a:latin typeface="+mn-lt"/>
              </a:rPr>
              <a:t>AUTO</a:t>
            </a:r>
            <a:r>
              <a:rPr lang="fr-FR" sz="1400" kern="0" dirty="0" smtClean="0">
                <a:latin typeface="+mn-lt"/>
              </a:rPr>
              <a:t> soit </a:t>
            </a: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125€</a:t>
            </a:r>
            <a:endParaRPr lang="fr-FR" sz="1400" kern="0" dirty="0" smtClean="0">
              <a:latin typeface="+mn-lt"/>
            </a:endParaRP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400" kern="0" dirty="0" smtClean="0">
                <a:latin typeface="+mn-lt"/>
              </a:rPr>
              <a:t>	25€ par an pour 1</a:t>
            </a:r>
            <a:r>
              <a:rPr lang="fr-FR" kern="0" dirty="0" smtClean="0">
                <a:latin typeface="+mn-lt"/>
              </a:rPr>
              <a:t> </a:t>
            </a:r>
            <a:r>
              <a:rPr lang="fr-FR" sz="1400" b="1" kern="0" dirty="0" smtClean="0">
                <a:latin typeface="+mn-lt"/>
              </a:rPr>
              <a:t>MRH</a:t>
            </a:r>
            <a:r>
              <a:rPr lang="fr-FR" kern="0" dirty="0" smtClean="0">
                <a:latin typeface="+mn-lt"/>
              </a:rPr>
              <a:t> </a:t>
            </a:r>
            <a:r>
              <a:rPr lang="fr-FR" sz="1400" kern="0" dirty="0" smtClean="0">
                <a:latin typeface="+mn-lt"/>
              </a:rPr>
              <a:t>soit </a:t>
            </a: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170€</a:t>
            </a:r>
            <a:endParaRPr lang="fr-FR" sz="1400" kern="0" dirty="0" smtClean="0">
              <a:latin typeface="+mn-lt"/>
            </a:endParaRP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400" kern="0" dirty="0" smtClean="0">
                <a:latin typeface="+mn-lt"/>
              </a:rPr>
              <a:t>	15€ par an pour 1 </a:t>
            </a:r>
            <a:r>
              <a:rPr lang="fr-FR" sz="1400" b="1" kern="0" dirty="0" smtClean="0">
                <a:latin typeface="+mn-lt"/>
              </a:rPr>
              <a:t>GAV</a:t>
            </a:r>
            <a:r>
              <a:rPr lang="fr-FR" sz="1400" kern="0" dirty="0" smtClean="0">
                <a:latin typeface="+mn-lt"/>
              </a:rPr>
              <a:t> soit </a:t>
            </a: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85€</a:t>
            </a:r>
            <a:endParaRPr lang="fr-FR" sz="1400" kern="0" dirty="0" smtClean="0">
              <a:latin typeface="+mn-lt"/>
            </a:endParaRP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400" kern="0" dirty="0" smtClean="0">
                <a:latin typeface="+mn-lt"/>
              </a:rPr>
              <a:t>	6€ par an pour 1 </a:t>
            </a:r>
            <a:r>
              <a:rPr lang="fr-FR" sz="1400" b="1" kern="0" dirty="0" smtClean="0">
                <a:latin typeface="+mn-lt"/>
              </a:rPr>
              <a:t>PJ</a:t>
            </a:r>
            <a:r>
              <a:rPr lang="fr-FR" sz="1400" kern="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1400" kern="0" dirty="0" smtClean="0">
                <a:latin typeface="+mn-lt"/>
              </a:rPr>
              <a:t>soit </a:t>
            </a:r>
            <a:r>
              <a:rPr lang="fr-FR" b="1" kern="0" dirty="0" smtClean="0">
                <a:solidFill>
                  <a:srgbClr val="FF0000"/>
                </a:solidFill>
                <a:latin typeface="+mn-lt"/>
              </a:rPr>
              <a:t>30€</a:t>
            </a:r>
            <a:endParaRPr lang="fr-FR" sz="1400" kern="0" dirty="0" smtClean="0">
              <a:latin typeface="+mn-lt"/>
            </a:endParaRP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endParaRPr lang="fr-FR" sz="1400" kern="0" dirty="0">
              <a:latin typeface="+mn-lt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b="1" kern="0" dirty="0" err="1" smtClean="0"/>
              <a:t>Secur’Urgence</a:t>
            </a:r>
            <a:r>
              <a:rPr lang="fr-FR" b="1" kern="0" dirty="0" smtClean="0"/>
              <a:t>-</a:t>
            </a:r>
            <a:r>
              <a:rPr lang="fr-FR" b="1" kern="0" dirty="0" err="1" smtClean="0"/>
              <a:t>Secur’Famille</a:t>
            </a:r>
            <a:r>
              <a:rPr lang="fr-FR" b="1" kern="0" dirty="0" smtClean="0"/>
              <a:t>-ESO</a:t>
            </a:r>
            <a:r>
              <a:rPr lang="fr-FR" b="1" kern="0" dirty="0" smtClean="0">
                <a:latin typeface="+mn-lt"/>
              </a:rPr>
              <a:t> :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 smtClean="0"/>
              <a:t>1 contrat </a:t>
            </a:r>
            <a:r>
              <a:rPr lang="fr-FR" sz="1400" b="1" kern="0" dirty="0" err="1"/>
              <a:t>Secur’Urgence</a:t>
            </a:r>
            <a:r>
              <a:rPr lang="fr-FR" sz="1400" b="1" kern="0" dirty="0"/>
              <a:t> ou </a:t>
            </a:r>
            <a:r>
              <a:rPr lang="fr-FR" sz="1400" b="1" kern="0" dirty="0" err="1"/>
              <a:t>Secur’Famille</a:t>
            </a:r>
            <a:r>
              <a:rPr lang="fr-FR" sz="1400" b="1" kern="0" dirty="0"/>
              <a:t> </a:t>
            </a:r>
            <a:r>
              <a:rPr lang="fr-FR" sz="1400" kern="0" dirty="0" smtClean="0"/>
              <a:t>souscrit </a:t>
            </a:r>
            <a:r>
              <a:rPr lang="fr-FR" sz="1400" kern="0" dirty="0"/>
              <a:t>par un client c’est un PNB moyen de  </a:t>
            </a:r>
            <a:r>
              <a:rPr lang="fr-FR" b="1" kern="0" dirty="0">
                <a:solidFill>
                  <a:srgbClr val="FF0000"/>
                </a:solidFill>
              </a:rPr>
              <a:t>60€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r>
              <a:rPr lang="fr-FR" sz="1400" kern="0" dirty="0"/>
              <a:t>1 contrat </a:t>
            </a:r>
            <a:r>
              <a:rPr lang="fr-FR" sz="1400" b="1" kern="0" dirty="0"/>
              <a:t>ESO</a:t>
            </a:r>
            <a:r>
              <a:rPr lang="fr-FR" sz="1400" kern="0" dirty="0"/>
              <a:t> c’est un PNB de </a:t>
            </a:r>
            <a:r>
              <a:rPr lang="fr-FR" b="1" kern="0" dirty="0">
                <a:solidFill>
                  <a:srgbClr val="FF0000"/>
                </a:solidFill>
              </a:rPr>
              <a:t>100€</a:t>
            </a: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endParaRPr lang="fr-FR" kern="0" dirty="0"/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endParaRPr lang="fr-FR" b="1" kern="0" dirty="0">
              <a:latin typeface="+mn-lt"/>
            </a:endParaRPr>
          </a:p>
          <a:p>
            <a:pPr marL="363538" indent="-361950">
              <a:spcBef>
                <a:spcPct val="20000"/>
              </a:spcBef>
              <a:buClr>
                <a:srgbClr val="E6001A"/>
              </a:buClr>
              <a:buSzPct val="80000"/>
              <a:buFont typeface="Wingdings" pitchFamily="-128" charset="2"/>
              <a:buChar char="n"/>
              <a:defRPr/>
            </a:pPr>
            <a:endParaRPr lang="fr-FR" sz="700" b="1" kern="0" dirty="0">
              <a:latin typeface="+mn-lt"/>
            </a:endParaRPr>
          </a:p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endParaRPr lang="fr-FR" sz="1400" kern="0" dirty="0">
              <a:latin typeface="+mn-lt"/>
            </a:endParaRPr>
          </a:p>
          <a:p>
            <a:pPr marL="1587" algn="just">
              <a:spcBef>
                <a:spcPct val="20000"/>
              </a:spcBef>
              <a:buClr>
                <a:srgbClr val="C00000"/>
              </a:buClr>
              <a:buSzPct val="60000"/>
              <a:defRPr/>
            </a:pPr>
            <a:r>
              <a:rPr lang="fr-FR" sz="1100" dirty="0" smtClean="0">
                <a:latin typeface="+mn-lt"/>
              </a:rPr>
              <a:t> </a:t>
            </a:r>
            <a:endParaRPr lang="fr-FR" sz="1100" kern="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21277" y="5917426"/>
            <a:ext cx="44377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0738" lvl="1" indent="-361950">
              <a:spcBef>
                <a:spcPct val="20000"/>
              </a:spcBef>
              <a:buClr>
                <a:srgbClr val="E6001A"/>
              </a:buClr>
              <a:buSzPct val="80000"/>
              <a:defRPr/>
            </a:pPr>
            <a:r>
              <a:rPr lang="fr-FR" sz="1200" b="1" i="1" kern="0" dirty="0"/>
              <a:t>* </a:t>
            </a:r>
            <a:r>
              <a:rPr lang="fr-FR" sz="1200" b="1" i="1" kern="0" dirty="0" smtClean="0"/>
              <a:t>PNB </a:t>
            </a:r>
            <a:r>
              <a:rPr lang="fr-FR" sz="1200" b="1" i="1" kern="0" dirty="0"/>
              <a:t>sur toute la durée de vie moyenne estimée du placement</a:t>
            </a:r>
          </a:p>
        </p:txBody>
      </p:sp>
    </p:spTree>
    <p:extLst>
      <p:ext uri="{BB962C8B-B14F-4D97-AF65-F5344CB8AC3E}">
        <p14:creationId xmlns:p14="http://schemas.microsoft.com/office/powerpoint/2010/main" val="2352891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8"/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575" y="247650"/>
            <a:ext cx="8201025" cy="5554663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336551" y="2628900"/>
            <a:ext cx="8474074" cy="111442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</a:rPr>
              <a:t/>
            </a:r>
            <a:br>
              <a:rPr lang="fr-FR" sz="2000" dirty="0">
                <a:solidFill>
                  <a:schemeClr val="tx2"/>
                </a:solidFill>
              </a:rPr>
            </a:br>
            <a:r>
              <a:rPr lang="fr-FR" sz="2800" dirty="0">
                <a:solidFill>
                  <a:schemeClr val="tx2"/>
                </a:solidFill>
              </a:rPr>
              <a:t>Méthodologie de détermination </a:t>
            </a:r>
            <a:br>
              <a:rPr lang="fr-FR" sz="2800" dirty="0">
                <a:solidFill>
                  <a:schemeClr val="tx2"/>
                </a:solidFill>
              </a:rPr>
            </a:br>
            <a:r>
              <a:rPr lang="fr-FR" sz="2800" dirty="0">
                <a:solidFill>
                  <a:schemeClr val="tx2"/>
                </a:solidFill>
              </a:rPr>
              <a:t>des objectifs </a:t>
            </a:r>
            <a:r>
              <a:rPr lang="fr-FR" sz="2800" dirty="0" smtClean="0">
                <a:solidFill>
                  <a:schemeClr val="tx2"/>
                </a:solidFill>
              </a:rPr>
              <a:t>BDD 2018</a:t>
            </a:r>
            <a:r>
              <a:rPr lang="fr-FR" sz="2000" dirty="0">
                <a:solidFill>
                  <a:schemeClr val="tx2"/>
                </a:solidFill>
              </a:rPr>
              <a:t/>
            </a:r>
            <a:br>
              <a:rPr lang="fr-FR" sz="2000" dirty="0">
                <a:solidFill>
                  <a:schemeClr val="tx2"/>
                </a:solidFill>
              </a:rPr>
            </a:br>
            <a:endParaRPr lang="fr-FR" sz="2000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6" name="Titre 111"/>
          <p:cNvSpPr txBox="1">
            <a:spLocks/>
          </p:cNvSpPr>
          <p:nvPr/>
        </p:nvSpPr>
        <p:spPr>
          <a:xfrm>
            <a:off x="704185" y="4122534"/>
            <a:ext cx="8134350" cy="571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solidFill>
                  <a:srgbClr val="FF0000"/>
                </a:solidFill>
              </a:rPr>
              <a:t>Heure du jeudi 18 janvier 2018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776913" y="265113"/>
            <a:ext cx="3119438" cy="1588770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Rappel de l’HDJ </a:t>
            </a:r>
          </a:p>
          <a:p>
            <a:pPr algn="ctr"/>
            <a:r>
              <a:rPr lang="fr-FR" dirty="0" smtClean="0"/>
              <a:t>du 22 décembre 2016</a:t>
            </a:r>
          </a:p>
          <a:p>
            <a:pPr algn="ctr"/>
            <a:r>
              <a:rPr lang="fr-FR" dirty="0" smtClean="0"/>
              <a:t>La méthode </a:t>
            </a:r>
            <a:r>
              <a:rPr lang="fr-FR" dirty="0"/>
              <a:t>de détermination </a:t>
            </a:r>
            <a:r>
              <a:rPr lang="fr-FR" dirty="0" smtClean="0"/>
              <a:t>est inchangée </a:t>
            </a:r>
            <a:r>
              <a:rPr lang="fr-FR" dirty="0"/>
              <a:t>en </a:t>
            </a:r>
            <a:r>
              <a:rPr lang="fr-FR" dirty="0" smtClean="0"/>
              <a:t>2018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730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201738"/>
            <a:ext cx="8542338" cy="4515034"/>
          </a:xfrm>
        </p:spPr>
        <p:txBody>
          <a:bodyPr/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 Narrow" panose="020B0606020202030204" pitchFamily="34" charset="0"/>
              </a:rPr>
              <a:t>L’élaboration des objectifs annuels commerciaux pour la CELCA se déroule en plusieurs étapes pour aboutir à une déclinaison pour votre agence : </a:t>
            </a:r>
          </a:p>
          <a:p>
            <a:pPr marL="1588" indent="0" algn="just">
              <a:spcBef>
                <a:spcPts val="300"/>
              </a:spcBef>
              <a:spcAft>
                <a:spcPts val="300"/>
              </a:spcAft>
              <a:buNone/>
            </a:pPr>
            <a:endParaRPr lang="fr-FR" sz="500" dirty="0">
              <a:latin typeface="Arial Narrow" panose="020B060602020203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fr-FR" b="1" dirty="0">
              <a:latin typeface="Arial Narrow" panose="020B0606020202030204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277755" y="1898415"/>
            <a:ext cx="6375157" cy="1163742"/>
            <a:chOff x="671965" y="2130825"/>
            <a:chExt cx="6375157" cy="1163742"/>
          </a:xfrm>
        </p:grpSpPr>
        <p:grpSp>
          <p:nvGrpSpPr>
            <p:cNvPr id="9" name="Groupe 8"/>
            <p:cNvGrpSpPr/>
            <p:nvPr/>
          </p:nvGrpSpPr>
          <p:grpSpPr>
            <a:xfrm>
              <a:off x="765175" y="2244341"/>
              <a:ext cx="6281947" cy="1050226"/>
              <a:chOff x="417529" y="4027421"/>
              <a:chExt cx="6212513" cy="1050226"/>
            </a:xfrm>
          </p:grpSpPr>
          <p:sp>
            <p:nvSpPr>
              <p:cNvPr id="10" name="Rectangle à coins arrondis 9"/>
              <p:cNvSpPr/>
              <p:nvPr/>
            </p:nvSpPr>
            <p:spPr>
              <a:xfrm>
                <a:off x="2586978" y="4027421"/>
                <a:ext cx="1873614" cy="1050226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9050" cap="flat" cmpd="sng" algn="ctr">
                <a:solidFill>
                  <a:srgbClr val="EA0000"/>
                </a:solidFill>
                <a:prstDash val="solid"/>
              </a:ln>
              <a:effectLst/>
            </p:spPr>
            <p:txBody>
              <a:bodyPr lIns="0" rIns="0" anchor="ctr"/>
              <a:lstStyle/>
              <a:p>
                <a:pPr algn="ctr" defTabSz="457200"/>
                <a:r>
                  <a:rPr lang="fr-FR" sz="1400" b="1" kern="0" dirty="0">
                    <a:solidFill>
                      <a:srgbClr val="EA0000"/>
                    </a:solidFill>
                  </a:rPr>
                  <a:t>Déclinaison </a:t>
                </a:r>
                <a:endParaRPr lang="fr-FR" sz="1400" b="1" kern="0" dirty="0" smtClean="0">
                  <a:solidFill>
                    <a:srgbClr val="EA0000"/>
                  </a:solidFill>
                </a:endParaRPr>
              </a:p>
              <a:p>
                <a:pPr algn="ctr" defTabSz="457200"/>
                <a:r>
                  <a:rPr lang="fr-FR" sz="1400" b="1" kern="0" dirty="0" smtClean="0">
                    <a:solidFill>
                      <a:srgbClr val="EA0000"/>
                    </a:solidFill>
                  </a:rPr>
                  <a:t>pour </a:t>
                </a:r>
                <a:r>
                  <a:rPr lang="fr-FR" sz="1400" b="1" kern="0" dirty="0">
                    <a:solidFill>
                      <a:srgbClr val="EA0000"/>
                    </a:solidFill>
                  </a:rPr>
                  <a:t>la CELCA </a:t>
                </a:r>
              </a:p>
            </p:txBody>
          </p:sp>
          <p:sp>
            <p:nvSpPr>
              <p:cNvPr id="11" name="Rectangle à coins arrondis 10"/>
              <p:cNvSpPr/>
              <p:nvPr/>
            </p:nvSpPr>
            <p:spPr>
              <a:xfrm>
                <a:off x="417529" y="4027421"/>
                <a:ext cx="1873614" cy="1050226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9050" cap="flat" cmpd="sng" algn="ctr">
                <a:solidFill>
                  <a:srgbClr val="EA0000"/>
                </a:solidFill>
                <a:prstDash val="solid"/>
              </a:ln>
              <a:effectLst/>
            </p:spPr>
            <p:txBody>
              <a:bodyPr lIns="0" rIns="0" anchor="ctr"/>
              <a:lstStyle/>
              <a:p>
                <a:pPr algn="ctr" defTabSz="457200">
                  <a:defRPr/>
                </a:pPr>
                <a:r>
                  <a:rPr lang="fr-FR" sz="1400" b="1" kern="0" dirty="0">
                    <a:solidFill>
                      <a:srgbClr val="EA0000"/>
                    </a:solidFill>
                  </a:rPr>
                  <a:t>Elaboration des propositions d’objectifs annuels par BPCE </a:t>
                </a:r>
              </a:p>
            </p:txBody>
          </p:sp>
          <p:sp>
            <p:nvSpPr>
              <p:cNvPr id="12" name="Rectangle à coins arrondis 11"/>
              <p:cNvSpPr/>
              <p:nvPr/>
            </p:nvSpPr>
            <p:spPr>
              <a:xfrm>
                <a:off x="4756428" y="4027421"/>
                <a:ext cx="1873614" cy="1050226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9050" cap="flat" cmpd="sng" algn="ctr">
                <a:solidFill>
                  <a:srgbClr val="EA0000"/>
                </a:solidFill>
                <a:prstDash val="solid"/>
              </a:ln>
              <a:effectLst/>
            </p:spPr>
            <p:txBody>
              <a:bodyPr lIns="0" rIns="0" anchor="ctr"/>
              <a:lstStyle/>
              <a:p>
                <a:pPr algn="ctr" defTabSz="457200"/>
                <a:r>
                  <a:rPr lang="fr-FR" sz="1400" b="1" kern="0" dirty="0">
                    <a:solidFill>
                      <a:srgbClr val="EA0000"/>
                    </a:solidFill>
                  </a:rPr>
                  <a:t>Déclinaison par groupe puis par UC/Agence.</a:t>
                </a:r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671965" y="2130825"/>
              <a:ext cx="352541" cy="352541"/>
            </a:xfrm>
            <a:prstGeom prst="rect">
              <a:avLst/>
            </a:prstGeom>
            <a:solidFill>
              <a:srgbClr val="EA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prstClr val="white"/>
                  </a:solidFill>
                </a:rPr>
                <a:t>1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851583" y="2130825"/>
              <a:ext cx="352541" cy="352541"/>
            </a:xfrm>
            <a:prstGeom prst="rect">
              <a:avLst/>
            </a:prstGeom>
            <a:solidFill>
              <a:srgbClr val="EA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prstClr val="white"/>
                  </a:solidFill>
                </a:rPr>
                <a:t>2</a:t>
              </a:r>
              <a:endParaRPr lang="fr-FR" b="1" dirty="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27641" y="2130825"/>
              <a:ext cx="352541" cy="352541"/>
            </a:xfrm>
            <a:prstGeom prst="rect">
              <a:avLst/>
            </a:prstGeom>
            <a:solidFill>
              <a:srgbClr val="EA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prstClr val="white"/>
                  </a:solidFill>
                </a:rPr>
                <a:t>3</a:t>
              </a:r>
              <a:endParaRPr lang="fr-FR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19" name="Flèche vers le bas 18"/>
          <p:cNvSpPr/>
          <p:nvPr/>
        </p:nvSpPr>
        <p:spPr>
          <a:xfrm rot="16200000">
            <a:off x="3281834" y="2439179"/>
            <a:ext cx="273563" cy="234223"/>
          </a:xfrm>
          <a:prstGeom prst="downArrow">
            <a:avLst/>
          </a:prstGeom>
          <a:solidFill>
            <a:srgbClr val="EA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0" name="Flèche vers le bas 19"/>
          <p:cNvSpPr/>
          <p:nvPr/>
        </p:nvSpPr>
        <p:spPr>
          <a:xfrm rot="16200000">
            <a:off x="5480204" y="2442989"/>
            <a:ext cx="273563" cy="234223"/>
          </a:xfrm>
          <a:prstGeom prst="downArrow">
            <a:avLst/>
          </a:prstGeom>
          <a:solidFill>
            <a:srgbClr val="EA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651483"/>
              </p:ext>
            </p:extLst>
          </p:nvPr>
        </p:nvGraphicFramePr>
        <p:xfrm>
          <a:off x="1394143" y="3091478"/>
          <a:ext cx="1863407" cy="2768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6217"/>
                <a:gridCol w="377190"/>
              </a:tblGrid>
              <a:tr h="3440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 fonction 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7139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Narrow" panose="020B0606020202030204" pitchFamily="34" charset="0"/>
                        </a:rPr>
                        <a:t>de la stratégie commerciale du Groupe,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2"/>
                        </a:rPr>
                        <a:t>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2644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 perspectives du marché des placements financiers des ménages,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2"/>
                        </a:rPr>
                        <a:t>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2644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l’environnement économique, financier, concurrentiel et réglementaire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2"/>
                        </a:rPr>
                        <a:t>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Rectangle à coins arrondis 22"/>
          <p:cNvSpPr/>
          <p:nvPr/>
        </p:nvSpPr>
        <p:spPr>
          <a:xfrm>
            <a:off x="1374775" y="3090160"/>
            <a:ext cx="1894554" cy="2792479"/>
          </a:xfrm>
          <a:prstGeom prst="roundRect">
            <a:avLst>
              <a:gd name="adj" fmla="val 0"/>
            </a:avLst>
          </a:prstGeom>
          <a:noFill/>
          <a:ln w="19050" cap="flat" cmpd="sng" algn="ctr">
            <a:solidFill>
              <a:srgbClr val="EA0000"/>
            </a:solidFill>
            <a:prstDash val="solid"/>
          </a:ln>
          <a:effectLst/>
        </p:spPr>
        <p:txBody>
          <a:bodyPr lIns="0" rIns="0" anchor="ctr"/>
          <a:lstStyle/>
          <a:p>
            <a:pPr algn="ctr" defTabSz="457200">
              <a:defRPr/>
            </a:pPr>
            <a:endParaRPr lang="fr-FR" sz="1400" b="1" kern="0" dirty="0">
              <a:solidFill>
                <a:srgbClr val="EA0000"/>
              </a:solidFill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467461"/>
              </p:ext>
            </p:extLst>
          </p:nvPr>
        </p:nvGraphicFramePr>
        <p:xfrm>
          <a:off x="3581083" y="3106718"/>
          <a:ext cx="1863407" cy="2774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6217"/>
                <a:gridCol w="377190"/>
              </a:tblGrid>
              <a:tr h="3440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 fonction 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7139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Narrow" panose="020B0606020202030204" pitchFamily="34" charset="0"/>
                        </a:rPr>
                        <a:t>Du poids de la CELCA dans le Groupe des Caisses d’Epargne,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2"/>
                        </a:rPr>
                        <a:t>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4025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Du contexte économique régional, 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2"/>
                        </a:rPr>
                        <a:t>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1153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 la stratégie commerciale et financière de la CELCA.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2"/>
                        </a:rPr>
                        <a:t>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Rectangle à coins arrondis 24"/>
          <p:cNvSpPr/>
          <p:nvPr/>
        </p:nvSpPr>
        <p:spPr>
          <a:xfrm>
            <a:off x="3561715" y="3105401"/>
            <a:ext cx="1894554" cy="2765809"/>
          </a:xfrm>
          <a:prstGeom prst="roundRect">
            <a:avLst>
              <a:gd name="adj" fmla="val 0"/>
            </a:avLst>
          </a:prstGeom>
          <a:noFill/>
          <a:ln w="19050" cap="flat" cmpd="sng" algn="ctr">
            <a:solidFill>
              <a:srgbClr val="EA0000"/>
            </a:solidFill>
            <a:prstDash val="solid"/>
          </a:ln>
          <a:effectLst/>
        </p:spPr>
        <p:txBody>
          <a:bodyPr lIns="0" rIns="0" anchor="ctr"/>
          <a:lstStyle/>
          <a:p>
            <a:pPr algn="ctr" defTabSz="457200">
              <a:defRPr/>
            </a:pPr>
            <a:endParaRPr lang="fr-FR" sz="1400" b="1" kern="0" dirty="0">
              <a:solidFill>
                <a:srgbClr val="EA0000"/>
              </a:solidFill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668511"/>
              </p:ext>
            </p:extLst>
          </p:nvPr>
        </p:nvGraphicFramePr>
        <p:xfrm>
          <a:off x="5768023" y="3121958"/>
          <a:ext cx="1863407" cy="2749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6217"/>
                <a:gridCol w="377190"/>
              </a:tblGrid>
              <a:tr h="80615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Narrow" panose="020B0606020202030204" pitchFamily="34" charset="0"/>
                        </a:rPr>
                        <a:t>Envoi des maquettes groupe, UC et agence à chaque DG. 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2"/>
                        </a:rPr>
                        <a:t>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55997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Présentation des objectifs détaillés par UC lors d’un Comité DUC/DG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A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2"/>
                        </a:rPr>
                        <a:t>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Rectangle à coins arrondis 26"/>
          <p:cNvSpPr/>
          <p:nvPr/>
        </p:nvSpPr>
        <p:spPr>
          <a:xfrm>
            <a:off x="5748655" y="3120641"/>
            <a:ext cx="1894554" cy="2764222"/>
          </a:xfrm>
          <a:prstGeom prst="roundRect">
            <a:avLst>
              <a:gd name="adj" fmla="val 0"/>
            </a:avLst>
          </a:prstGeom>
          <a:noFill/>
          <a:ln w="19050" cap="flat" cmpd="sng" algn="ctr">
            <a:solidFill>
              <a:srgbClr val="EA0000"/>
            </a:solidFill>
            <a:prstDash val="solid"/>
          </a:ln>
          <a:effectLst/>
        </p:spPr>
        <p:txBody>
          <a:bodyPr lIns="0" rIns="0" anchor="ctr"/>
          <a:lstStyle/>
          <a:p>
            <a:pPr algn="ctr" defTabSz="457200">
              <a:defRPr/>
            </a:pPr>
            <a:endParaRPr lang="fr-FR" sz="1400" b="1" kern="0" dirty="0">
              <a:solidFill>
                <a:srgbClr val="EA0000"/>
              </a:solidFill>
            </a:endParaRPr>
          </a:p>
        </p:txBody>
      </p:sp>
      <p:sp>
        <p:nvSpPr>
          <p:cNvPr id="22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/>
          </a:bodyPr>
          <a:lstStyle/>
          <a:p>
            <a:r>
              <a:rPr lang="fr-FR" dirty="0"/>
              <a:t>Les clés de répartition</a:t>
            </a:r>
          </a:p>
        </p:txBody>
      </p:sp>
    </p:spTree>
    <p:extLst>
      <p:ext uri="{BB962C8B-B14F-4D97-AF65-F5344CB8AC3E}">
        <p14:creationId xmlns:p14="http://schemas.microsoft.com/office/powerpoint/2010/main" val="50532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192079"/>
              </p:ext>
            </p:extLst>
          </p:nvPr>
        </p:nvGraphicFramePr>
        <p:xfrm>
          <a:off x="298450" y="1335068"/>
          <a:ext cx="2467610" cy="4665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610"/>
              </a:tblGrid>
              <a:tr h="143099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Les objectifs de collecte sont déclinés au niveau du groupe et de chaque agence à hauteur de : 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34690">
                <a:tc>
                  <a:txBody>
                    <a:bodyPr/>
                    <a:lstStyle/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80% du 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hlinkClick r:id="rId2" action="ppaction://hlinksldjump" tooltip="Cliquer ici pour voir la définition"/>
                        </a:rPr>
                        <a:t>Taux Générique (TG) </a:t>
                      </a: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de chaque Groupe/agence dans la CELCA,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1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20% du poids </a:t>
                      </a:r>
                      <a:r>
                        <a:rPr lang="fr-FR" sz="1600" b="1" kern="12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hlinkClick r:id="rId2" action="ppaction://hlinksldjump" tooltip="Cliquer pour visualiser la définition"/>
                        </a:rPr>
                        <a:t>du Revenu Net imposable (RNI) </a:t>
                      </a: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du groupe/agence dans la CELCA.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1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1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6" name="Connecteur droit 15"/>
          <p:cNvCxnSpPr/>
          <p:nvPr/>
        </p:nvCxnSpPr>
        <p:spPr>
          <a:xfrm>
            <a:off x="2834640" y="1325880"/>
            <a:ext cx="22860" cy="462915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143887" y="2104729"/>
            <a:ext cx="56349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5225" lvl="2" indent="-1165225" algn="just"/>
            <a:r>
              <a:rPr lang="fr-FR" sz="1600" dirty="0">
                <a:solidFill>
                  <a:srgbClr val="000000"/>
                </a:solidFill>
              </a:rPr>
              <a:t>Obj. Agence = (TG de l’agence x 0,8 X obj. CELCA) + (RNI de l’agence x 0,2 x obj. CELCA)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97053" y="1495444"/>
            <a:ext cx="3543300" cy="512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Espace réservé du contenu 3"/>
          <p:cNvSpPr txBox="1">
            <a:spLocks/>
          </p:cNvSpPr>
          <p:nvPr/>
        </p:nvSpPr>
        <p:spPr>
          <a:xfrm>
            <a:off x="3387578" y="1608108"/>
            <a:ext cx="28448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>
                <a:solidFill>
                  <a:srgbClr val="EA0000"/>
                </a:solidFill>
              </a:rPr>
              <a:t>Méthode de calcul :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994660" y="2729883"/>
            <a:ext cx="3543300" cy="512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4" name="Espace réservé du contenu 3"/>
          <p:cNvSpPr txBox="1">
            <a:spLocks/>
          </p:cNvSpPr>
          <p:nvPr/>
        </p:nvSpPr>
        <p:spPr>
          <a:xfrm>
            <a:off x="3385185" y="2853977"/>
            <a:ext cx="28448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 smtClean="0">
                <a:solidFill>
                  <a:srgbClr val="EA0000"/>
                </a:solidFill>
              </a:rPr>
              <a:t>Exemple </a:t>
            </a:r>
            <a:r>
              <a:rPr lang="fr-FR" dirty="0">
                <a:solidFill>
                  <a:srgbClr val="EA0000"/>
                </a:solidFill>
              </a:rPr>
              <a:t>de calcul : </a:t>
            </a: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546179"/>
              </p:ext>
            </p:extLst>
          </p:nvPr>
        </p:nvGraphicFramePr>
        <p:xfrm>
          <a:off x="2971800" y="3283968"/>
          <a:ext cx="6092189" cy="2739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860"/>
                <a:gridCol w="1394460"/>
                <a:gridCol w="1423034"/>
                <a:gridCol w="1251953"/>
                <a:gridCol w="856882"/>
              </a:tblGrid>
              <a:tr h="448401"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/>
                        <a:t>Agence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Agence A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Agence B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Agence C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Total CELCA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633037"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/>
                        <a:t>Taux générique de l’agence dans la CELCA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00B050"/>
                          </a:solidFill>
                        </a:rPr>
                        <a:t>25,3%</a:t>
                      </a:r>
                      <a:endParaRPr lang="fr-FR" sz="12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00B050"/>
                          </a:solidFill>
                        </a:rPr>
                        <a:t>33,8%</a:t>
                      </a:r>
                      <a:endParaRPr lang="fr-FR" sz="12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00B050"/>
                          </a:solidFill>
                        </a:rPr>
                        <a:t>40,9%</a:t>
                      </a:r>
                      <a:endParaRPr lang="fr-FR" sz="12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2"/>
                          </a:solidFill>
                        </a:rPr>
                        <a:t>100%</a:t>
                      </a:r>
                      <a:endParaRPr lang="fr-FR" sz="12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3037"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/>
                        <a:t>Poids du RNI de l’agence dans la CELCA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7030A0"/>
                          </a:solidFill>
                        </a:rPr>
                        <a:t>32,5%</a:t>
                      </a:r>
                      <a:endParaRPr lang="fr-FR" sz="12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7030A0"/>
                          </a:solidFill>
                        </a:rPr>
                        <a:t>34,9%</a:t>
                      </a:r>
                      <a:endParaRPr lang="fr-FR" sz="12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7030A0"/>
                          </a:solidFill>
                        </a:rPr>
                        <a:t>32,6%</a:t>
                      </a:r>
                      <a:endParaRPr lang="fr-FR" sz="12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2"/>
                          </a:solidFill>
                        </a:rPr>
                        <a:t>100%</a:t>
                      </a:r>
                      <a:endParaRPr lang="fr-FR" sz="12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2308"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/>
                        <a:t>Objectif</a:t>
                      </a:r>
                      <a:r>
                        <a:rPr lang="fr-FR" sz="1200" baseline="0" dirty="0" smtClean="0"/>
                        <a:t> excédents de collecte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= (</a:t>
                      </a:r>
                      <a:r>
                        <a:rPr lang="fr-FR" sz="1200" dirty="0" smtClean="0">
                          <a:solidFill>
                            <a:srgbClr val="00B050"/>
                          </a:solidFill>
                        </a:rPr>
                        <a:t>25,3% </a:t>
                      </a:r>
                      <a:r>
                        <a:rPr lang="fr-FR" sz="1200" dirty="0" smtClean="0"/>
                        <a:t>x 0,80</a:t>
                      </a:r>
                      <a:r>
                        <a:rPr lang="fr-FR" sz="1200" baseline="0" dirty="0" smtClean="0"/>
                        <a:t> x 2 000K€) + (</a:t>
                      </a:r>
                      <a:r>
                        <a:rPr lang="fr-FR" sz="1200" baseline="0" dirty="0" smtClean="0">
                          <a:solidFill>
                            <a:srgbClr val="7030A0"/>
                          </a:solidFill>
                        </a:rPr>
                        <a:t>32,5% </a:t>
                      </a:r>
                      <a:r>
                        <a:rPr lang="fr-FR" sz="1200" baseline="0" dirty="0" smtClean="0"/>
                        <a:t>x 0,20 x 2000€) = </a:t>
                      </a:r>
                      <a:r>
                        <a:rPr lang="fr-FR" sz="1200" b="1" baseline="0" dirty="0" smtClean="0">
                          <a:solidFill>
                            <a:schemeClr val="tx2"/>
                          </a:solidFill>
                        </a:rPr>
                        <a:t>534,8K€</a:t>
                      </a:r>
                      <a:endParaRPr lang="fr-FR" sz="12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= (</a:t>
                      </a:r>
                      <a:r>
                        <a:rPr lang="fr-FR" sz="1200" dirty="0" smtClean="0">
                          <a:solidFill>
                            <a:srgbClr val="00B050"/>
                          </a:solidFill>
                        </a:rPr>
                        <a:t>33,8%</a:t>
                      </a:r>
                      <a:r>
                        <a:rPr lang="fr-FR" sz="1200" dirty="0" smtClean="0"/>
                        <a:t> x 0,80</a:t>
                      </a:r>
                      <a:r>
                        <a:rPr lang="fr-FR" sz="1200" baseline="0" dirty="0" smtClean="0"/>
                        <a:t> x 2 000K€) + (</a:t>
                      </a:r>
                      <a:r>
                        <a:rPr lang="fr-FR" sz="1200" baseline="0" dirty="0" smtClean="0">
                          <a:solidFill>
                            <a:srgbClr val="7030A0"/>
                          </a:solidFill>
                        </a:rPr>
                        <a:t>34,9% </a:t>
                      </a:r>
                      <a:r>
                        <a:rPr lang="fr-FR" sz="1200" baseline="0" dirty="0" smtClean="0"/>
                        <a:t>x 0,20 x 2000€) = </a:t>
                      </a:r>
                      <a:r>
                        <a:rPr lang="fr-FR" sz="12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680,4K€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= (</a:t>
                      </a:r>
                      <a:r>
                        <a:rPr lang="fr-FR" sz="1200" dirty="0" smtClean="0">
                          <a:solidFill>
                            <a:srgbClr val="00B050"/>
                          </a:solidFill>
                        </a:rPr>
                        <a:t>40,9%</a:t>
                      </a:r>
                      <a:r>
                        <a:rPr lang="fr-FR" sz="1200" dirty="0" smtClean="0"/>
                        <a:t> x 0,80</a:t>
                      </a:r>
                      <a:r>
                        <a:rPr lang="fr-FR" sz="1200" baseline="0" dirty="0" smtClean="0"/>
                        <a:t> x 2 000€) + (</a:t>
                      </a:r>
                      <a:r>
                        <a:rPr lang="fr-FR" sz="1200" baseline="0" dirty="0" smtClean="0">
                          <a:solidFill>
                            <a:srgbClr val="7030A0"/>
                          </a:solidFill>
                        </a:rPr>
                        <a:t>32,6% </a:t>
                      </a:r>
                      <a:r>
                        <a:rPr lang="fr-FR" sz="1200" baseline="0" dirty="0" smtClean="0"/>
                        <a:t>x 0,20 x 2000K€) = </a:t>
                      </a:r>
                      <a:r>
                        <a:rPr lang="fr-FR" sz="12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784,8K€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fr-FR" sz="1200" b="1" baseline="0" dirty="0" smtClean="0">
                          <a:solidFill>
                            <a:schemeClr val="tx2"/>
                          </a:solidFill>
                        </a:rPr>
                        <a:t> 000K€</a:t>
                      </a:r>
                      <a:endParaRPr lang="fr-FR" sz="12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8" name="Picture 17" descr="C:\Users\baufine-ducrocq\Desktop\Icones noun\noun_518906_cc.png"/>
          <p:cNvPicPr>
            <a:picLocks noChangeAspect="1" noChangeArrowheads="1"/>
          </p:cNvPicPr>
          <p:nvPr/>
        </p:nvPicPr>
        <p:blipFill rotWithShape="1"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06049" y="1600867"/>
            <a:ext cx="372959" cy="31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C:\Users\baufine-ducrocq\Downloads\noun_210097_cc.png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72178" y="2817813"/>
            <a:ext cx="259446" cy="32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Les clés de </a:t>
            </a:r>
            <a:r>
              <a:rPr lang="fr-FR" dirty="0" smtClean="0"/>
              <a:t>répartition - </a:t>
            </a:r>
            <a:r>
              <a:rPr lang="fr-FR" dirty="0"/>
              <a:t>excédents de </a:t>
            </a:r>
            <a:r>
              <a:rPr lang="fr-FR" dirty="0" smtClean="0"/>
              <a:t>collecte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630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4655820" y="2582951"/>
            <a:ext cx="4389120" cy="18061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98720" y="2635387"/>
            <a:ext cx="39547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fr-FR" sz="2400" b="1" dirty="0">
                <a:solidFill>
                  <a:srgbClr val="EA0000"/>
                </a:solidFill>
              </a:rPr>
              <a:t>Le Revenu Net Imposable 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est défini à partir de </a:t>
            </a:r>
            <a:r>
              <a:rPr lang="fr-FR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la somme des revenus fiscaux des ménages de chaque groupe 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(ou agence) </a:t>
            </a:r>
            <a:r>
              <a:rPr lang="fr-FR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divisée par la somme totale des revenus fiscaux des ménages pour la CELCA.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493291"/>
            <a:ext cx="4389120" cy="7241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2900" y="1477147"/>
            <a:ext cx="39547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fr-FR" sz="2400" b="1" dirty="0">
                <a:solidFill>
                  <a:srgbClr val="EA0000"/>
                </a:solidFill>
              </a:rPr>
              <a:t>Le taux générique 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est calculé </a:t>
            </a:r>
            <a:r>
              <a:rPr lang="fr-FR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à partir de 5 critères pris en compte à poids égal :</a:t>
            </a:r>
          </a:p>
        </p:txBody>
      </p:sp>
      <p:graphicFrame>
        <p:nvGraphicFramePr>
          <p:cNvPr id="22" name="Diagramme 21"/>
          <p:cNvGraphicFramePr/>
          <p:nvPr>
            <p:extLst>
              <p:ext uri="{D42A27DB-BD31-4B8C-83A1-F6EECF244321}">
                <p14:modId xmlns:p14="http://schemas.microsoft.com/office/powerpoint/2010/main" val="214275198"/>
              </p:ext>
            </p:extLst>
          </p:nvPr>
        </p:nvGraphicFramePr>
        <p:xfrm>
          <a:off x="-456525" y="2057400"/>
          <a:ext cx="5853350" cy="3772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Triangle isocèle 27"/>
          <p:cNvSpPr/>
          <p:nvPr/>
        </p:nvSpPr>
        <p:spPr>
          <a:xfrm rot="5400000">
            <a:off x="-51963" y="1696051"/>
            <a:ext cx="407112" cy="129884"/>
          </a:xfrm>
          <a:prstGeom prst="triangl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1" name="Triangle isocèle 30"/>
          <p:cNvSpPr/>
          <p:nvPr/>
        </p:nvSpPr>
        <p:spPr>
          <a:xfrm rot="5400000">
            <a:off x="4683867" y="2820001"/>
            <a:ext cx="407112" cy="129884"/>
          </a:xfrm>
          <a:prstGeom prst="triangl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 rot="10800000" flipH="1">
            <a:off x="4435282" y="1504471"/>
            <a:ext cx="45719" cy="4359118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4" name="Espace réservé du contenu 3"/>
          <p:cNvSpPr txBox="1">
            <a:spLocks/>
          </p:cNvSpPr>
          <p:nvPr/>
        </p:nvSpPr>
        <p:spPr>
          <a:xfrm>
            <a:off x="4539298" y="2042447"/>
            <a:ext cx="449040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1400" b="0" dirty="0">
                <a:solidFill>
                  <a:srgbClr val="000000"/>
                </a:solidFill>
                <a:latin typeface="Arial Narrow"/>
              </a:rPr>
              <a:t>Le taux générique et le RNI sont déclinés jusqu’au niveau agence.</a:t>
            </a:r>
          </a:p>
        </p:txBody>
      </p:sp>
      <p:sp>
        <p:nvSpPr>
          <p:cNvPr id="25" name="Rectangle 24"/>
          <p:cNvSpPr/>
          <p:nvPr/>
        </p:nvSpPr>
        <p:spPr>
          <a:xfrm flipV="1">
            <a:off x="4480560" y="2387923"/>
            <a:ext cx="4448303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8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Les clés de </a:t>
            </a:r>
            <a:r>
              <a:rPr lang="fr-FR" dirty="0" smtClean="0"/>
              <a:t>répartition - </a:t>
            </a:r>
            <a:r>
              <a:rPr lang="fr-FR" dirty="0"/>
              <a:t>excédents de </a:t>
            </a:r>
            <a:r>
              <a:rPr lang="fr-FR" dirty="0" smtClean="0"/>
              <a:t>collecte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603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13835"/>
              </p:ext>
            </p:extLst>
          </p:nvPr>
        </p:nvGraphicFramePr>
        <p:xfrm>
          <a:off x="298450" y="1335068"/>
          <a:ext cx="2467610" cy="4733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610"/>
              </a:tblGrid>
              <a:tr h="143099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Les objectifs de progression du Fonds de Commerce, les engagements de crédits consommation et les ventes nettes Particuliers sont calculés à partir :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34690">
                <a:tc>
                  <a:txBody>
                    <a:bodyPr/>
                    <a:lstStyle/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des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postes cible N+1* de chaque agence. 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1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1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600" b="1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6" name="Connecteur droit 15"/>
          <p:cNvCxnSpPr/>
          <p:nvPr/>
        </p:nvCxnSpPr>
        <p:spPr>
          <a:xfrm>
            <a:off x="2834640" y="1325880"/>
            <a:ext cx="22860" cy="462915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143887" y="2104729"/>
            <a:ext cx="56349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5225" lvl="2" indent="-1165225" algn="just"/>
            <a:r>
              <a:rPr lang="fr-FR" sz="1600" dirty="0">
                <a:solidFill>
                  <a:srgbClr val="000000"/>
                </a:solidFill>
              </a:rPr>
              <a:t>Obj. Agence = (Objectif groupe / Nb postes cibles groupe) x Nb postes cible N+1 de l’agence.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97053" y="1495444"/>
            <a:ext cx="3543300" cy="512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Espace réservé du contenu 3"/>
          <p:cNvSpPr txBox="1">
            <a:spLocks/>
          </p:cNvSpPr>
          <p:nvPr/>
        </p:nvSpPr>
        <p:spPr>
          <a:xfrm>
            <a:off x="3399008" y="1619538"/>
            <a:ext cx="28448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>
                <a:solidFill>
                  <a:srgbClr val="EA0000"/>
                </a:solidFill>
              </a:rPr>
              <a:t>Méthode de calcul :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994660" y="2729883"/>
            <a:ext cx="3543300" cy="512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4" name="Espace réservé du contenu 3"/>
          <p:cNvSpPr txBox="1">
            <a:spLocks/>
          </p:cNvSpPr>
          <p:nvPr/>
        </p:nvSpPr>
        <p:spPr>
          <a:xfrm>
            <a:off x="3396615" y="2853977"/>
            <a:ext cx="28448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 smtClean="0">
                <a:solidFill>
                  <a:srgbClr val="EA0000"/>
                </a:solidFill>
              </a:rPr>
              <a:t>Exemple </a:t>
            </a:r>
            <a:r>
              <a:rPr lang="fr-FR" dirty="0">
                <a:solidFill>
                  <a:srgbClr val="EA0000"/>
                </a:solidFill>
              </a:rPr>
              <a:t>de calcul : </a:t>
            </a: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847264"/>
              </p:ext>
            </p:extLst>
          </p:nvPr>
        </p:nvGraphicFramePr>
        <p:xfrm>
          <a:off x="2971800" y="3283968"/>
          <a:ext cx="6092189" cy="2385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860"/>
                <a:gridCol w="1394460"/>
                <a:gridCol w="1423034"/>
                <a:gridCol w="1251953"/>
                <a:gridCol w="856882"/>
              </a:tblGrid>
              <a:tr h="535873"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/>
                        <a:t>Agence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Agence A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Agence B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Agence C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Total CELCA</a:t>
                      </a:r>
                      <a:endParaRPr lang="fr-FR" sz="12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741968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/>
                        <a:t>Postes cible N+1</a:t>
                      </a:r>
                      <a:endParaRPr lang="fr-F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00B050"/>
                          </a:solidFill>
                        </a:rPr>
                        <a:t>5</a:t>
                      </a:r>
                      <a:endParaRPr lang="fr-FR" sz="1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00B050"/>
                          </a:solidFill>
                        </a:rPr>
                        <a:t>10</a:t>
                      </a:r>
                      <a:endParaRPr lang="fr-FR" sz="1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00B050"/>
                          </a:solidFill>
                        </a:rPr>
                        <a:t>20</a:t>
                      </a:r>
                      <a:endParaRPr lang="fr-FR" sz="1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2"/>
                          </a:solidFill>
                        </a:rPr>
                        <a:t>35</a:t>
                      </a:r>
                      <a:endParaRPr lang="fr-FR" sz="14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07471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/>
                        <a:t>Objectif engagements crédits conso (K€)</a:t>
                      </a:r>
                      <a:endParaRPr lang="fr-F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= (2 000K€ / 35) x </a:t>
                      </a:r>
                      <a:r>
                        <a:rPr lang="fr-FR" sz="1400" dirty="0" smtClean="0">
                          <a:solidFill>
                            <a:srgbClr val="00B050"/>
                          </a:solidFill>
                        </a:rPr>
                        <a:t>5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fr-FR" sz="1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286K€</a:t>
                      </a:r>
                      <a:endParaRPr lang="fr-FR" sz="14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= (2 000K€ / 35) x </a:t>
                      </a:r>
                      <a:r>
                        <a:rPr lang="fr-FR" sz="1400" dirty="0" smtClean="0">
                          <a:solidFill>
                            <a:srgbClr val="00B050"/>
                          </a:solidFill>
                        </a:rPr>
                        <a:t>10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fr-FR" sz="14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571K€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= (2 000K€ / 35) x </a:t>
                      </a:r>
                      <a:r>
                        <a:rPr lang="fr-FR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20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1 143K€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fr-FR" sz="1400" b="1" baseline="0" dirty="0" smtClean="0">
                          <a:solidFill>
                            <a:schemeClr val="tx2"/>
                          </a:solidFill>
                        </a:rPr>
                        <a:t> 000K€</a:t>
                      </a:r>
                      <a:endParaRPr lang="fr-FR" sz="14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371139" y="5067062"/>
            <a:ext cx="22691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>
                <a:solidFill>
                  <a:srgbClr val="000000"/>
                </a:solidFill>
              </a:rPr>
              <a:t>*Les </a:t>
            </a:r>
            <a:r>
              <a:rPr lang="fr-FR" sz="1400" dirty="0">
                <a:solidFill>
                  <a:srgbClr val="000000"/>
                </a:solidFill>
              </a:rPr>
              <a:t>DUCS </a:t>
            </a:r>
            <a:r>
              <a:rPr lang="fr-FR" sz="1400" dirty="0" smtClean="0">
                <a:solidFill>
                  <a:srgbClr val="000000"/>
                </a:solidFill>
              </a:rPr>
              <a:t>sont </a:t>
            </a:r>
            <a:r>
              <a:rPr lang="fr-FR" sz="1400" dirty="0">
                <a:solidFill>
                  <a:srgbClr val="000000"/>
                </a:solidFill>
              </a:rPr>
              <a:t> </a:t>
            </a:r>
            <a:r>
              <a:rPr lang="fr-FR" sz="1400" dirty="0" smtClean="0">
                <a:solidFill>
                  <a:srgbClr val="000000"/>
                </a:solidFill>
              </a:rPr>
              <a:t>comptabilisés uniquement </a:t>
            </a:r>
            <a:r>
              <a:rPr lang="fr-FR" sz="1400" dirty="0">
                <a:solidFill>
                  <a:srgbClr val="000000"/>
                </a:solidFill>
              </a:rPr>
              <a:t>pour leur temps commercial sur l’agence tête d’UC. </a:t>
            </a:r>
          </a:p>
        </p:txBody>
      </p:sp>
      <p:pic>
        <p:nvPicPr>
          <p:cNvPr id="22" name="Picture 17" descr="C:\Users\baufine-ducrocq\Desktop\Icones noun\noun_518906_cc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06049" y="1600867"/>
            <a:ext cx="372959" cy="31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4" descr="C:\Users\baufine-ducrocq\Downloads\noun_210097_cc.png"/>
          <p:cNvPicPr>
            <a:picLocks noChangeAspect="1" noChangeArrowheads="1"/>
          </p:cNvPicPr>
          <p:nvPr/>
        </p:nvPicPr>
        <p:blipFill rotWithShape="1"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72178" y="2817813"/>
            <a:ext cx="259446" cy="32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 fontScale="90000"/>
          </a:bodyPr>
          <a:lstStyle/>
          <a:p>
            <a:r>
              <a:rPr lang="fr-FR" dirty="0"/>
              <a:t>Les clés de répartition – fonds de commerce/Crédits Conso/ventes nettes</a:t>
            </a:r>
          </a:p>
        </p:txBody>
      </p:sp>
    </p:spTree>
    <p:extLst>
      <p:ext uri="{BB962C8B-B14F-4D97-AF65-F5344CB8AC3E}">
        <p14:creationId xmlns:p14="http://schemas.microsoft.com/office/powerpoint/2010/main" val="259617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848704"/>
              </p:ext>
            </p:extLst>
          </p:nvPr>
        </p:nvGraphicFramePr>
        <p:xfrm>
          <a:off x="342900" y="1260968"/>
          <a:ext cx="8483600" cy="2238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83600"/>
              </a:tblGrid>
              <a:tr h="48073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L’objectif de crédits immobiliers </a:t>
                      </a:r>
                      <a:r>
                        <a:rPr kumimoji="0" lang="fr-F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par groupe est obtenu via des calculs basés sur deux indicateurs : 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75768">
                <a:tc>
                  <a:txBody>
                    <a:bodyPr/>
                    <a:lstStyle/>
                    <a:p>
                      <a:pPr marL="628650" lvl="1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Indicateur 1 </a:t>
                      </a:r>
                      <a:r>
                        <a:rPr lang="fr-FR" sz="1600" b="1" kern="12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« Transactions notariales »</a:t>
                      </a: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,</a:t>
                      </a:r>
                    </a:p>
                    <a:p>
                      <a:pPr marL="628650" lvl="1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000" b="1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628650" lvl="1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Indicateur 2 </a:t>
                      </a:r>
                      <a:r>
                        <a:rPr lang="fr-FR" sz="1600" b="1" kern="12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« Réalisations moyennes N-1 et N».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200" b="1" kern="12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8175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Puis, l’objectif final par groupe de crédits immobiliers est </a:t>
                      </a:r>
                      <a:r>
                        <a:rPr kumimoji="0" lang="fr-FR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la moyenne des 2 indicateurs calculés précédemment. </a:t>
                      </a:r>
                      <a:r>
                        <a:rPr kumimoji="0" lang="fr-FR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La répartition des objectifs </a:t>
                      </a:r>
                      <a:r>
                        <a:rPr kumimoji="0" lang="fr-FR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par agence </a:t>
                      </a:r>
                      <a:r>
                        <a:rPr kumimoji="0" lang="fr-FR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est réalisée selon </a:t>
                      </a:r>
                      <a:r>
                        <a:rPr kumimoji="0" lang="fr-FR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le taux générique N+1</a:t>
                      </a:r>
                      <a:r>
                        <a:rPr kumimoji="0" lang="fr-FR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479892" y="4468555"/>
            <a:ext cx="56349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5225" lvl="2" indent="-1165225" algn="just"/>
            <a:r>
              <a:rPr lang="fr-FR" sz="1600" dirty="0">
                <a:solidFill>
                  <a:srgbClr val="000000"/>
                </a:solidFill>
              </a:rPr>
              <a:t>Obj. Groupe = (Indicateur 1 + Indicateur 2 )/2 </a:t>
            </a:r>
            <a:endParaRPr lang="fr-FR" sz="1600" dirty="0" smtClean="0">
              <a:solidFill>
                <a:srgbClr val="000000"/>
              </a:solidFill>
            </a:endParaRPr>
          </a:p>
          <a:p>
            <a:pPr marL="1165225" lvl="2" indent="-1165225" algn="just"/>
            <a:endParaRPr lang="fr-FR" sz="1600" dirty="0">
              <a:solidFill>
                <a:srgbClr val="000000"/>
              </a:solidFill>
            </a:endParaRPr>
          </a:p>
          <a:p>
            <a:pPr marL="1165225" lvl="2" indent="-1165225" algn="just"/>
            <a:r>
              <a:rPr lang="fr-FR" sz="1600" dirty="0">
                <a:solidFill>
                  <a:srgbClr val="000000"/>
                </a:solidFill>
              </a:rPr>
              <a:t>Obj. Agence = Objectif groupe x Taux générique N+1 de l’agence dans le groupe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3058" y="3859270"/>
            <a:ext cx="3543300" cy="512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Espace réservé du contenu 3"/>
          <p:cNvSpPr txBox="1">
            <a:spLocks/>
          </p:cNvSpPr>
          <p:nvPr/>
        </p:nvSpPr>
        <p:spPr>
          <a:xfrm>
            <a:off x="700723" y="3983364"/>
            <a:ext cx="28448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>
                <a:solidFill>
                  <a:srgbClr val="EA0000"/>
                </a:solidFill>
              </a:rPr>
              <a:t>Méthode de calcul : </a:t>
            </a:r>
          </a:p>
        </p:txBody>
      </p:sp>
      <p:sp>
        <p:nvSpPr>
          <p:cNvPr id="18" name="Rectangle 17"/>
          <p:cNvSpPr/>
          <p:nvPr/>
        </p:nvSpPr>
        <p:spPr>
          <a:xfrm flipV="1">
            <a:off x="354330" y="3669030"/>
            <a:ext cx="8472170" cy="676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22" name="Picture 17" descr="C:\Users\baufine-ducrocq\Desktop\Icones noun\noun_518906_cc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6496" y="3978307"/>
            <a:ext cx="372959" cy="31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12331" y="3885118"/>
            <a:ext cx="1664957" cy="1446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/>
          </a:bodyPr>
          <a:lstStyle/>
          <a:p>
            <a:r>
              <a:rPr lang="fr-FR" dirty="0"/>
              <a:t>Les clés de répartition – </a:t>
            </a:r>
            <a:r>
              <a:rPr lang="fr-FR" dirty="0" smtClean="0"/>
              <a:t>crédits immobiliers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792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 rot="10800000" flipH="1">
            <a:off x="4423410" y="1280159"/>
            <a:ext cx="57591" cy="4871403"/>
          </a:xfrm>
          <a:prstGeom prst="rect">
            <a:avLst/>
          </a:prstGeom>
          <a:solidFill>
            <a:srgbClr val="4F504F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fr-FR" kern="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flipV="1">
            <a:off x="4480560" y="5851213"/>
            <a:ext cx="4448303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graphicFrame>
        <p:nvGraphicFramePr>
          <p:cNvPr id="31" name="Tableau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107233"/>
              </p:ext>
            </p:extLst>
          </p:nvPr>
        </p:nvGraphicFramePr>
        <p:xfrm>
          <a:off x="342900" y="1260968"/>
          <a:ext cx="4023360" cy="3249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23360"/>
              </a:tblGrid>
              <a:tr h="480734">
                <a:tc>
                  <a:txBody>
                    <a:bodyPr/>
                    <a:lstStyle/>
                    <a:p>
                      <a:pPr marL="182563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noProof="0" dirty="0" smtClean="0">
                          <a:solidFill>
                            <a:srgbClr val="EA00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L’indicateur 1 « Transactions notariales » </a:t>
                      </a:r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est calculé grâce aux éléments suivants 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75768">
                <a:tc>
                  <a:txBody>
                    <a:bodyPr/>
                    <a:lstStyle/>
                    <a:p>
                      <a:pPr marL="628650" lvl="1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1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Le poids de chaque groupe dans les transactions immobilières de la CELCA </a:t>
                      </a: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(source notaires – période 18 mois),</a:t>
                      </a:r>
                    </a:p>
                    <a:p>
                      <a:pPr marL="628650" lvl="1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1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Le montant moyen</a:t>
                      </a: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, pour chaque groupe, </a:t>
                      </a:r>
                      <a:r>
                        <a:rPr lang="fr-FR" sz="1600" b="1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d’un dossier immobilier en N.</a:t>
                      </a:r>
                    </a:p>
                    <a:p>
                      <a:pPr marL="628650" lvl="1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1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Le nombre de dossiers de crédits immobiliers à réaliser en N+1 </a:t>
                      </a: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par la CELCA pour atteindre son objectif d’engagements (€).</a:t>
                      </a:r>
                    </a:p>
                    <a:p>
                      <a:pPr marL="171450" lvl="0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200" b="1" kern="12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Triangle isocèle 31"/>
          <p:cNvSpPr/>
          <p:nvPr/>
        </p:nvSpPr>
        <p:spPr>
          <a:xfrm rot="5400000">
            <a:off x="241407" y="1452211"/>
            <a:ext cx="407112" cy="129884"/>
          </a:xfrm>
          <a:prstGeom prst="triangl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44488" y="4602220"/>
            <a:ext cx="4010342" cy="512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4" name="Espace réservé du contenu 3"/>
          <p:cNvSpPr txBox="1">
            <a:spLocks/>
          </p:cNvSpPr>
          <p:nvPr/>
        </p:nvSpPr>
        <p:spPr>
          <a:xfrm>
            <a:off x="712153" y="4692024"/>
            <a:ext cx="28448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>
                <a:solidFill>
                  <a:srgbClr val="EA0000"/>
                </a:solidFill>
              </a:rPr>
              <a:t>Méthode de calcul : </a:t>
            </a:r>
          </a:p>
        </p:txBody>
      </p:sp>
      <p:pic>
        <p:nvPicPr>
          <p:cNvPr id="35" name="Picture 17" descr="C:\Users\baufine-ducrocq\Desktop\Icones noun\noun_518906_cc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7926" y="4686967"/>
            <a:ext cx="372959" cy="31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377022" y="5085775"/>
            <a:ext cx="39663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/>
            <a:r>
              <a:rPr lang="fr-FR" sz="1600" dirty="0">
                <a:solidFill>
                  <a:srgbClr val="000000"/>
                </a:solidFill>
              </a:rPr>
              <a:t>Indicateur 1 = ((Poids transactions immo du groupe) X nb de dossiers à réaliser en N+1 pour la CELCA) x montant moyen d’un dossier immo du groupe.</a:t>
            </a:r>
          </a:p>
        </p:txBody>
      </p:sp>
      <p:graphicFrame>
        <p:nvGraphicFramePr>
          <p:cNvPr id="37" name="Tableau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739164"/>
              </p:ext>
            </p:extLst>
          </p:nvPr>
        </p:nvGraphicFramePr>
        <p:xfrm>
          <a:off x="4572000" y="1264778"/>
          <a:ext cx="4309110" cy="3264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9110"/>
              </a:tblGrid>
              <a:tr h="480734">
                <a:tc>
                  <a:txBody>
                    <a:bodyPr/>
                    <a:lstStyle/>
                    <a:p>
                      <a:pPr marL="182563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noProof="0" dirty="0" smtClean="0">
                          <a:solidFill>
                            <a:srgbClr val="EA00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L’indicateur 2 « Réalisations moyennes N-1 et N» </a:t>
                      </a:r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est calculé grâce aux éléments suivants :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75768">
                <a:tc>
                  <a:txBody>
                    <a:bodyPr/>
                    <a:lstStyle/>
                    <a:p>
                      <a:pPr marL="628650" lvl="1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1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Le nombre annuel moyen de dossiers de crédits sur la période N-1 et des 9 premiers mois de l’année N par ETP, pour chaque groupe. </a:t>
                      </a:r>
                    </a:p>
                    <a:p>
                      <a:pPr marL="628650" lvl="1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1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Le montant moyen, pour chaque groupe, d’un dossier immobilier sur la période N-1/N.</a:t>
                      </a:r>
                    </a:p>
                    <a:p>
                      <a:pPr marL="628650" lvl="1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1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Les postes cible N+1*.</a:t>
                      </a:r>
                    </a:p>
                    <a:p>
                      <a:pPr marL="628650" lvl="1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400" b="1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628650" lvl="1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1400" b="1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171450" lvl="0" indent="-171450" algn="just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200" b="1" kern="12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8" name="ZoneTexte 37"/>
          <p:cNvSpPr txBox="1"/>
          <p:nvPr/>
        </p:nvSpPr>
        <p:spPr>
          <a:xfrm>
            <a:off x="4572000" y="4110980"/>
            <a:ext cx="4354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 smtClean="0">
                <a:solidFill>
                  <a:srgbClr val="000000"/>
                </a:solidFill>
              </a:rPr>
              <a:t>*Les </a:t>
            </a:r>
            <a:r>
              <a:rPr lang="fr-FR" sz="1200" dirty="0">
                <a:solidFill>
                  <a:srgbClr val="000000"/>
                </a:solidFill>
              </a:rPr>
              <a:t>DUCS </a:t>
            </a:r>
            <a:r>
              <a:rPr lang="fr-FR" sz="1200" dirty="0" smtClean="0">
                <a:solidFill>
                  <a:srgbClr val="000000"/>
                </a:solidFill>
              </a:rPr>
              <a:t>sont comptabilisés uniquement </a:t>
            </a:r>
            <a:r>
              <a:rPr lang="fr-FR" sz="1200" dirty="0">
                <a:solidFill>
                  <a:srgbClr val="000000"/>
                </a:solidFill>
              </a:rPr>
              <a:t>pour leur temps commercial sur l’agence tête d’UC.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0" y="4594600"/>
            <a:ext cx="4297680" cy="5128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0" name="Espace réservé du contenu 3"/>
          <p:cNvSpPr txBox="1">
            <a:spLocks/>
          </p:cNvSpPr>
          <p:nvPr/>
        </p:nvSpPr>
        <p:spPr>
          <a:xfrm>
            <a:off x="4939665" y="4718694"/>
            <a:ext cx="28448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>
                <a:solidFill>
                  <a:srgbClr val="EA0000"/>
                </a:solidFill>
              </a:rPr>
              <a:t>Méthode de calcul : </a:t>
            </a:r>
          </a:p>
        </p:txBody>
      </p:sp>
      <p:pic>
        <p:nvPicPr>
          <p:cNvPr id="41" name="Picture 17" descr="C:\Users\baufine-ducrocq\Desktop\Icones noun\noun_518906_cc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85438" y="4713637"/>
            <a:ext cx="372959" cy="31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4572000" y="5123875"/>
            <a:ext cx="42748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/>
            <a:r>
              <a:rPr lang="fr-FR" sz="1600" dirty="0">
                <a:solidFill>
                  <a:srgbClr val="000000"/>
                </a:solidFill>
              </a:rPr>
              <a:t>Indicateur 2 = (nb moyen dossiers crédits par ETP x montant moyen par dossier x nb postes cibles N+1).</a:t>
            </a:r>
          </a:p>
        </p:txBody>
      </p:sp>
      <p:sp>
        <p:nvSpPr>
          <p:cNvPr id="21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/>
          </a:bodyPr>
          <a:lstStyle/>
          <a:p>
            <a:r>
              <a:rPr lang="fr-FR" dirty="0"/>
              <a:t>Les clés de répartition – </a:t>
            </a:r>
            <a:r>
              <a:rPr lang="fr-FR" dirty="0" smtClean="0"/>
              <a:t>crédits immobiliers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133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82670"/>
              </p:ext>
            </p:extLst>
          </p:nvPr>
        </p:nvGraphicFramePr>
        <p:xfrm>
          <a:off x="320040" y="1196017"/>
          <a:ext cx="8481060" cy="23737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81060"/>
              </a:tblGrid>
              <a:tr h="328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Chaque année, la CELCA détermine, par métier :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61541">
                <a:tc>
                  <a:txBody>
                    <a:bodyPr/>
                    <a:lstStyle/>
                    <a:p>
                      <a:pPr marL="628650" lvl="1" indent="-171450" algn="l">
                        <a:lnSpc>
                          <a:spcPct val="150000"/>
                        </a:lnSpc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Un </a:t>
                      </a:r>
                      <a:r>
                        <a:rPr lang="fr-FR" sz="1600" b="1" kern="12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objectif global de ventes brutes</a:t>
                      </a: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, décliné par produits et services,</a:t>
                      </a:r>
                    </a:p>
                    <a:p>
                      <a:pPr marL="628650" lvl="1" indent="-171450" algn="l">
                        <a:lnSpc>
                          <a:spcPct val="150000"/>
                        </a:lnSpc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Des </a:t>
                      </a:r>
                      <a:r>
                        <a:rPr lang="fr-FR" sz="1600" b="1" kern="12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objectifs de chiffres d’affaires</a:t>
                      </a: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, </a:t>
                      </a:r>
                    </a:p>
                    <a:p>
                      <a:pPr marL="628650" lvl="1" indent="-171450" algn="l">
                        <a:lnSpc>
                          <a:spcPct val="150000"/>
                        </a:lnSpc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Des </a:t>
                      </a:r>
                      <a:r>
                        <a:rPr lang="fr-FR" sz="1600" b="1" kern="12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objectifs d’activité </a:t>
                      </a:r>
                      <a:r>
                        <a:rPr lang="fr-FR" sz="1600" b="0" dirty="0" smtClean="0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latin typeface="Arial Narrow" panose="020B0606020202030204" pitchFamily="34" charset="0"/>
                        </a:rPr>
                        <a:t>(nombre de contacts, ….).</a:t>
                      </a:r>
                    </a:p>
                    <a:p>
                      <a:pPr marL="171450" lvl="0" indent="-171450" algn="l">
                        <a:spcBef>
                          <a:spcPts val="300"/>
                        </a:spcBef>
                        <a:buFont typeface="Wingdings" panose="05000000000000000000" pitchFamily="2" charset="2"/>
                        <a:buChar char="ü"/>
                      </a:pPr>
                      <a:endParaRPr lang="fr-FR" sz="200" b="1" kern="12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9754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Ces objectifs par métier sont ensuite </a:t>
                      </a:r>
                      <a:r>
                        <a:rPr kumimoji="0" lang="fr-FR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déclinés pour chaque collaborateur en fonction du Temps Présence </a:t>
                      </a:r>
                      <a:r>
                        <a:rPr kumimoji="0" lang="fr-FR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(contrat à temps plein ou à temps partiel) et, </a:t>
                      </a:r>
                      <a:r>
                        <a:rPr kumimoji="0" lang="fr-FR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pour les métiers managers (DUC, DA, DAA), du Temps Commercial. </a:t>
                      </a:r>
                    </a:p>
                  </a:txBody>
                  <a:tcPr marL="90000" marR="90000" marT="18000" marB="1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300038" y="3600450"/>
            <a:ext cx="8489632" cy="4022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644843" y="3671152"/>
            <a:ext cx="28448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>
                <a:solidFill>
                  <a:srgbClr val="EA0000"/>
                </a:solidFill>
              </a:rPr>
              <a:t>Méthode de calcul : </a:t>
            </a:r>
          </a:p>
        </p:txBody>
      </p:sp>
      <p:pic>
        <p:nvPicPr>
          <p:cNvPr id="13" name="Picture 17" descr="C:\Users\baufine-ducrocq\Desktop\Icones noun\noun_518906_cc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3476" y="3608945"/>
            <a:ext cx="372959" cy="31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-22860" y="3964414"/>
            <a:ext cx="8846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2" algn="just"/>
            <a:r>
              <a:rPr lang="fr-FR" sz="1600" dirty="0" smtClean="0">
                <a:solidFill>
                  <a:srgbClr val="000000"/>
                </a:solidFill>
              </a:rPr>
              <a:t>Pour </a:t>
            </a:r>
            <a:r>
              <a:rPr lang="fr-FR" sz="1600" b="1" dirty="0">
                <a:solidFill>
                  <a:srgbClr val="000000"/>
                </a:solidFill>
              </a:rPr>
              <a:t>le calcul de plusieurs lignes d’objectifs par métier </a:t>
            </a:r>
            <a:r>
              <a:rPr lang="fr-FR" sz="1600" dirty="0">
                <a:solidFill>
                  <a:srgbClr val="000000"/>
                </a:solidFill>
              </a:rPr>
              <a:t>(CA Assurance Vie tous supports, CA parts sociales, CA PEL, collecte argent frais, crédit immobilier), </a:t>
            </a:r>
            <a:r>
              <a:rPr lang="fr-FR" sz="1600" b="1" dirty="0">
                <a:solidFill>
                  <a:srgbClr val="000000"/>
                </a:solidFill>
              </a:rPr>
              <a:t>un coefficient est appliqué par rapport à l’objectif </a:t>
            </a:r>
            <a:r>
              <a:rPr lang="fr-FR" sz="1600" b="1" dirty="0" smtClean="0">
                <a:solidFill>
                  <a:srgbClr val="000000"/>
                </a:solidFill>
              </a:rPr>
              <a:t>standard métier</a:t>
            </a:r>
            <a:r>
              <a:rPr lang="fr-FR" sz="1600" dirty="0" smtClean="0">
                <a:solidFill>
                  <a:srgbClr val="000000"/>
                </a:solidFill>
              </a:rPr>
              <a:t>. </a:t>
            </a:r>
            <a:r>
              <a:rPr lang="fr-FR" sz="1600" dirty="0">
                <a:solidFill>
                  <a:srgbClr val="000000"/>
                </a:solidFill>
              </a:rPr>
              <a:t>Ce coefficient est </a:t>
            </a:r>
            <a:r>
              <a:rPr lang="fr-FR" sz="1600" dirty="0" smtClean="0">
                <a:solidFill>
                  <a:srgbClr val="000000"/>
                </a:solidFill>
              </a:rPr>
              <a:t>calculé </a:t>
            </a:r>
            <a:r>
              <a:rPr lang="fr-FR" sz="1600" dirty="0">
                <a:solidFill>
                  <a:srgbClr val="000000"/>
                </a:solidFill>
              </a:rPr>
              <a:t>à partir du </a:t>
            </a:r>
            <a:r>
              <a:rPr lang="fr-FR" sz="1600" dirty="0" smtClean="0">
                <a:solidFill>
                  <a:srgbClr val="000000"/>
                </a:solidFill>
              </a:rPr>
              <a:t>Revenu Net Imposable </a:t>
            </a:r>
            <a:r>
              <a:rPr lang="fr-FR" sz="1600" dirty="0">
                <a:solidFill>
                  <a:srgbClr val="000000"/>
                </a:solidFill>
              </a:rPr>
              <a:t>(RNI), de l’ETP et du </a:t>
            </a:r>
            <a:r>
              <a:rPr lang="fr-FR" sz="1600" dirty="0" smtClean="0">
                <a:solidFill>
                  <a:srgbClr val="000000"/>
                </a:solidFill>
              </a:rPr>
              <a:t>Taux </a:t>
            </a:r>
            <a:r>
              <a:rPr lang="fr-FR" sz="1600" dirty="0">
                <a:solidFill>
                  <a:srgbClr val="000000"/>
                </a:solidFill>
              </a:rPr>
              <a:t>G</a:t>
            </a:r>
            <a:r>
              <a:rPr lang="fr-FR" sz="1600" dirty="0" smtClean="0">
                <a:solidFill>
                  <a:srgbClr val="000000"/>
                </a:solidFill>
              </a:rPr>
              <a:t>énérique.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31470" y="4823460"/>
            <a:ext cx="8412480" cy="537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8" name="Espace réservé du contenu 3"/>
          <p:cNvSpPr txBox="1">
            <a:spLocks/>
          </p:cNvSpPr>
          <p:nvPr/>
        </p:nvSpPr>
        <p:spPr>
          <a:xfrm>
            <a:off x="733425" y="4854227"/>
            <a:ext cx="28448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lvl="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defRPr sz="1600" b="1">
                <a:solidFill>
                  <a:srgbClr val="FF000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 smtClean="0">
                <a:solidFill>
                  <a:srgbClr val="EA0000"/>
                </a:solidFill>
              </a:rPr>
              <a:t>Exemple </a:t>
            </a:r>
            <a:r>
              <a:rPr lang="fr-FR" dirty="0">
                <a:solidFill>
                  <a:srgbClr val="EA0000"/>
                </a:solidFill>
              </a:rPr>
              <a:t>de calcul : </a:t>
            </a:r>
          </a:p>
        </p:txBody>
      </p:sp>
      <p:pic>
        <p:nvPicPr>
          <p:cNvPr id="29" name="Picture 14" descr="C:\Users\baufine-ducrocq\Downloads\noun_210097_cc.png"/>
          <p:cNvPicPr>
            <a:picLocks noChangeAspect="1" noChangeArrowheads="1"/>
          </p:cNvPicPr>
          <p:nvPr/>
        </p:nvPicPr>
        <p:blipFill rotWithShape="1"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0418" y="4840923"/>
            <a:ext cx="259446" cy="32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" name="Tableau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335652"/>
              </p:ext>
            </p:extLst>
          </p:nvPr>
        </p:nvGraphicFramePr>
        <p:xfrm>
          <a:off x="342902" y="5421378"/>
          <a:ext cx="8550932" cy="819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9566"/>
                <a:gridCol w="956473"/>
                <a:gridCol w="887128"/>
                <a:gridCol w="1034982"/>
                <a:gridCol w="1010341"/>
                <a:gridCol w="1367657"/>
                <a:gridCol w="1297253"/>
                <a:gridCol w="957532"/>
              </a:tblGrid>
              <a:tr h="535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Agence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Taux générique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RNI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Poids RNI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ETP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Taux générique / ETP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Taux générique agence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Coefficient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</a:tr>
              <a:tr h="2835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Agence </a:t>
                      </a:r>
                      <a:r>
                        <a:rPr lang="fr-FR" sz="14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1.29%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23.95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103%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11.15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0.12%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133%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127%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470150" y="4769525"/>
            <a:ext cx="63071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00000"/>
                </a:solidFill>
              </a:rPr>
              <a:t>Poids RNI = RNI agence / RNI moyen CELCA (23.19)</a:t>
            </a:r>
          </a:p>
          <a:p>
            <a:r>
              <a:rPr lang="fr-FR" sz="1200" dirty="0">
                <a:solidFill>
                  <a:srgbClr val="000000"/>
                </a:solidFill>
              </a:rPr>
              <a:t>Taux générique agence = taux générique / ETP rapporté à la moyenne des taux </a:t>
            </a:r>
            <a:r>
              <a:rPr lang="fr-FR" sz="1200" dirty="0" smtClean="0">
                <a:solidFill>
                  <a:srgbClr val="000000"/>
                </a:solidFill>
              </a:rPr>
              <a:t>génériques </a:t>
            </a:r>
            <a:r>
              <a:rPr lang="fr-FR" sz="1200" dirty="0">
                <a:solidFill>
                  <a:srgbClr val="000000"/>
                </a:solidFill>
              </a:rPr>
              <a:t>/ ETP (</a:t>
            </a:r>
            <a:r>
              <a:rPr lang="fr-FR" sz="1200" dirty="0" smtClean="0">
                <a:solidFill>
                  <a:srgbClr val="000000"/>
                </a:solidFill>
              </a:rPr>
              <a:t>0.09%)</a:t>
            </a:r>
            <a:endParaRPr lang="fr-FR" sz="1200" dirty="0">
              <a:solidFill>
                <a:srgbClr val="000000"/>
              </a:solidFill>
            </a:endParaRPr>
          </a:p>
          <a:p>
            <a:r>
              <a:rPr lang="fr-FR" sz="1200" dirty="0">
                <a:solidFill>
                  <a:srgbClr val="000000"/>
                </a:solidFill>
              </a:rPr>
              <a:t>Coefficient = 80% taux générique agence </a:t>
            </a:r>
            <a:r>
              <a:rPr lang="fr-FR" sz="1200" dirty="0" smtClean="0">
                <a:solidFill>
                  <a:srgbClr val="000000"/>
                </a:solidFill>
              </a:rPr>
              <a:t>+ 20</a:t>
            </a:r>
            <a:r>
              <a:rPr lang="fr-FR" sz="1200" dirty="0">
                <a:solidFill>
                  <a:srgbClr val="000000"/>
                </a:solidFill>
              </a:rPr>
              <a:t>% Poids RNI</a:t>
            </a:r>
          </a:p>
        </p:txBody>
      </p:sp>
      <p:sp>
        <p:nvSpPr>
          <p:cNvPr id="17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>
            <a:normAutofit/>
          </a:bodyPr>
          <a:lstStyle/>
          <a:p>
            <a:r>
              <a:rPr lang="fr-FR" dirty="0"/>
              <a:t>GPS : les objectifs par métier et par agence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2007083"/>
            <a:ext cx="2424114" cy="6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71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 smtClean="0">
                <a:solidFill>
                  <a:prstClr val="white"/>
                </a:solidFill>
              </a:rPr>
              <a:t>DE LA SEMAINE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4248" y="2640360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508104" y="1268760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managers.</a:t>
            </a: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32910" y="1052736"/>
            <a:ext cx="8531529" cy="5400600"/>
          </a:xfrm>
        </p:spPr>
        <p:txBody>
          <a:bodyPr>
            <a:normAutofit fontScale="70000" lnSpcReduction="20000"/>
          </a:bodyPr>
          <a:lstStyle/>
          <a:p>
            <a:pPr marL="266700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</a:t>
            </a:r>
            <a:r>
              <a:rPr lang="fr-FR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: </a:t>
            </a:r>
            <a:r>
              <a:rPr lang="fr-FR" sz="2400" dirty="0" smtClean="0">
                <a:latin typeface="Arial Narrow" panose="020B0606020202030204" pitchFamily="34" charset="0"/>
              </a:rPr>
              <a:t>Mobilité </a:t>
            </a:r>
            <a:r>
              <a:rPr lang="fr-FR" sz="2400" dirty="0">
                <a:latin typeface="Arial Narrow" panose="020B0606020202030204" pitchFamily="34" charset="0"/>
              </a:rPr>
              <a:t>bancaire</a:t>
            </a:r>
          </a:p>
          <a:p>
            <a:pPr marL="627063" lvl="3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</a:t>
            </a:r>
            <a:r>
              <a:rPr lang="fr-FR" sz="2400" dirty="0" smtClean="0">
                <a:latin typeface="Arial Narrow" panose="020B0606020202030204" pitchFamily="34" charset="0"/>
              </a:rPr>
              <a:t>		Livret A</a:t>
            </a:r>
          </a:p>
          <a:p>
            <a:pPr marL="627063" lvl="3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</a:t>
            </a:r>
            <a:r>
              <a:rPr lang="fr-FR" sz="2400" dirty="0" smtClean="0">
                <a:latin typeface="Arial Narrow" panose="020B0606020202030204" pitchFamily="34" charset="0"/>
              </a:rPr>
              <a:t>		PEL </a:t>
            </a:r>
            <a:r>
              <a:rPr lang="fr-FR" sz="2400" dirty="0">
                <a:latin typeface="Arial Narrow" panose="020B0606020202030204" pitchFamily="34" charset="0"/>
              </a:rPr>
              <a:t>non-respect</a:t>
            </a:r>
          </a:p>
          <a:p>
            <a:pPr marL="627063" lvl="0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	</a:t>
            </a:r>
            <a:r>
              <a:rPr lang="fr-FR" sz="2400" dirty="0" smtClean="0">
                <a:latin typeface="Arial Narrow" panose="020B0606020202030204" pitchFamily="34" charset="0"/>
              </a:rPr>
              <a:t>	Lutte </a:t>
            </a:r>
            <a:r>
              <a:rPr lang="fr-FR" sz="2400" dirty="0">
                <a:latin typeface="Arial Narrow" panose="020B0606020202030204" pitchFamily="34" charset="0"/>
              </a:rPr>
              <a:t>anti-résiliation</a:t>
            </a:r>
          </a:p>
          <a:p>
            <a:pPr marL="627063" lvl="0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 Narrow" panose="020B0606020202030204" pitchFamily="34" charset="0"/>
              </a:rPr>
              <a:t>		</a:t>
            </a:r>
            <a:r>
              <a:rPr lang="fr-FR" sz="2400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627063" lvl="0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 smtClean="0">
                <a:latin typeface="Arial Narrow" panose="020B0606020202030204" pitchFamily="34" charset="0"/>
              </a:rPr>
              <a:t>			Liste des </a:t>
            </a:r>
            <a:r>
              <a:rPr lang="fr-FR" sz="2400" dirty="0">
                <a:latin typeface="Arial Narrow" panose="020B0606020202030204" pitchFamily="34" charset="0"/>
              </a:rPr>
              <a:t>C</a:t>
            </a:r>
            <a:r>
              <a:rPr lang="fr-FR" sz="2400" dirty="0" smtClean="0">
                <a:latin typeface="Arial Narrow" panose="020B0606020202030204" pitchFamily="34" charset="0"/>
              </a:rPr>
              <a:t>rédits Projets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endParaRPr lang="fr-FR" sz="2400" dirty="0" smtClean="0">
              <a:latin typeface="Arial Narrow" panose="020B0606020202030204" pitchFamily="34" charset="0"/>
            </a:endParaRPr>
          </a:p>
          <a:p>
            <a:pPr lvl="0"/>
            <a:r>
              <a:rPr lang="fr-FR" sz="2400" b="1" dirty="0" smtClean="0"/>
              <a:t>EPARGNE – </a:t>
            </a:r>
            <a:r>
              <a:rPr lang="fr-FR" sz="2400" b="1" dirty="0"/>
              <a:t>MIF II - rappel</a:t>
            </a:r>
            <a:endParaRPr lang="fr-FR" sz="2400" b="1" dirty="0" smtClean="0"/>
          </a:p>
          <a:p>
            <a:pPr lvl="0"/>
            <a:r>
              <a:rPr lang="fr-FR" sz="2400" b="1" dirty="0" smtClean="0"/>
              <a:t>EPARGNE </a:t>
            </a:r>
            <a:r>
              <a:rPr lang="fr-FR" sz="2400" b="1" dirty="0"/>
              <a:t>– Echéance Emprunt 3,90% février 2018 - FR0010834168</a:t>
            </a:r>
            <a:endParaRPr lang="fr-FR" sz="2400" b="1" dirty="0" smtClean="0"/>
          </a:p>
          <a:p>
            <a:pPr lvl="0"/>
            <a:r>
              <a:rPr lang="fr-FR" sz="2400" b="1" dirty="0" smtClean="0"/>
              <a:t>EPARGNE </a:t>
            </a:r>
            <a:r>
              <a:rPr lang="fr-FR" sz="2400" b="1" dirty="0"/>
              <a:t>– Assurance vie : Taux de rendements des contrats </a:t>
            </a:r>
            <a:r>
              <a:rPr lang="fr-FR" sz="2400" b="1" dirty="0" smtClean="0"/>
              <a:t>2017</a:t>
            </a:r>
          </a:p>
          <a:p>
            <a:pPr lvl="0"/>
            <a:r>
              <a:rPr lang="fr-FR" sz="2400" b="1" dirty="0" smtClean="0"/>
              <a:t>EPARGNE </a:t>
            </a:r>
            <a:r>
              <a:rPr lang="fr-FR" sz="2400" b="1" dirty="0"/>
              <a:t>– Accès Espace Défi </a:t>
            </a:r>
            <a:endParaRPr lang="fr-FR" sz="2400" b="1" dirty="0" smtClean="0"/>
          </a:p>
          <a:p>
            <a:r>
              <a:rPr lang="fr-FR" sz="2400" b="1" dirty="0" smtClean="0"/>
              <a:t>EPARGNE </a:t>
            </a:r>
            <a:r>
              <a:rPr lang="fr-FR" sz="2400" b="1" dirty="0"/>
              <a:t>– MIF </a:t>
            </a:r>
            <a:r>
              <a:rPr lang="fr-FR" sz="2400" b="1" dirty="0" smtClean="0"/>
              <a:t>II Calculette dans l’Espace Défi</a:t>
            </a:r>
          </a:p>
          <a:p>
            <a:r>
              <a:rPr lang="fr-FR" sz="2400" b="1" dirty="0" smtClean="0"/>
              <a:t>EPARGNE </a:t>
            </a:r>
            <a:r>
              <a:rPr lang="fr-FR" sz="2400" b="1" dirty="0"/>
              <a:t>– HELIOS Avril 2028</a:t>
            </a:r>
            <a:endParaRPr lang="fr-FR" sz="2400" b="1" dirty="0" smtClean="0"/>
          </a:p>
          <a:p>
            <a:r>
              <a:rPr lang="fr-FR" sz="2400" b="1" dirty="0" smtClean="0"/>
              <a:t>EPARGNE </a:t>
            </a:r>
            <a:r>
              <a:rPr lang="fr-FR" sz="2400" b="1" dirty="0"/>
              <a:t>– IRIS</a:t>
            </a:r>
          </a:p>
          <a:p>
            <a:r>
              <a:rPr lang="fr-FR" sz="2400" b="1" dirty="0"/>
              <a:t>EPARGNE – Assur Immeuble</a:t>
            </a:r>
          </a:p>
          <a:p>
            <a:r>
              <a:rPr lang="fr-FR" sz="2400" b="1" dirty="0" smtClean="0"/>
              <a:t>CRÉDITS CONSO – </a:t>
            </a:r>
            <a:r>
              <a:rPr lang="fr-FR" sz="2400" b="1" dirty="0"/>
              <a:t>E-mail type taux promo Crédit conso</a:t>
            </a:r>
            <a:endParaRPr lang="fr-FR" sz="2400" b="1" dirty="0" smtClean="0"/>
          </a:p>
          <a:p>
            <a:r>
              <a:rPr lang="fr-FR" sz="2400" b="1" dirty="0" smtClean="0"/>
              <a:t>CRÉDITS IMMOBILIERS – Délais </a:t>
            </a:r>
            <a:r>
              <a:rPr lang="fr-FR" sz="2400" b="1" dirty="0"/>
              <a:t>des demandes de renégociation de </a:t>
            </a:r>
            <a:r>
              <a:rPr lang="fr-FR" sz="2400" b="1" dirty="0" smtClean="0"/>
              <a:t>taux</a:t>
            </a:r>
          </a:p>
          <a:p>
            <a:r>
              <a:rPr lang="fr-FR" sz="2400" b="1" dirty="0" smtClean="0"/>
              <a:t>MARCHE DES PROS – CG BPCE Assurances Marché des Pro ERRATUM</a:t>
            </a:r>
          </a:p>
          <a:p>
            <a:r>
              <a:rPr lang="fr-FR" sz="2400" b="1" dirty="0" smtClean="0"/>
              <a:t>MARCHE </a:t>
            </a:r>
            <a:r>
              <a:rPr lang="fr-FR" sz="2400" b="1" dirty="0"/>
              <a:t>DES PROS – Rémunération des CCE et </a:t>
            </a:r>
            <a:r>
              <a:rPr lang="fr-FR" sz="2400" b="1" dirty="0" smtClean="0"/>
              <a:t>CEP</a:t>
            </a:r>
          </a:p>
          <a:p>
            <a:r>
              <a:rPr lang="fr-FR" sz="2400" b="1" dirty="0"/>
              <a:t>MARCHE DES </a:t>
            </a:r>
            <a:r>
              <a:rPr lang="fr-FR" sz="2400" b="1" dirty="0" smtClean="0"/>
              <a:t>PROS – </a:t>
            </a:r>
            <a:r>
              <a:rPr lang="fr-FR" sz="2400" b="1" dirty="0"/>
              <a:t>Epargne Salariale : plafonds 2018 et hausse de la </a:t>
            </a:r>
            <a:r>
              <a:rPr lang="fr-FR" sz="2400" b="1" dirty="0" smtClean="0"/>
              <a:t>CSG</a:t>
            </a:r>
          </a:p>
        </p:txBody>
      </p:sp>
    </p:spTree>
    <p:extLst>
      <p:ext uri="{BB962C8B-B14F-4D97-AF65-F5344CB8AC3E}">
        <p14:creationId xmlns:p14="http://schemas.microsoft.com/office/powerpoint/2010/main" val="850973865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www.w3.org/XML/1998/namespace"/>
    <ds:schemaRef ds:uri="02ea4b1b-5614-43b2-acce-6a9ef10fff4e"/>
    <ds:schemaRef ds:uri="http://schemas.openxmlformats.org/package/2006/metadata/core-properties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4950</TotalTime>
  <Words>1876</Words>
  <Application>Microsoft Office PowerPoint</Application>
  <PresentationFormat>Affichage à l'écran (4:3)</PresentationFormat>
  <Paragraphs>287</Paragraphs>
  <Slides>26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28" baseType="lpstr">
      <vt:lpstr>1-MODELE PART</vt:lpstr>
      <vt:lpstr>1_1-MODELE PART</vt:lpstr>
      <vt:lpstr> PNB BDD sur activité nouvelle – Objectifs 2018 et Méthodologie de détermination  des objectifs bdd 2018 </vt:lpstr>
      <vt:lpstr> PNB BDD sur activité nouvelle  - Objectifs 2018 - </vt:lpstr>
      <vt:lpstr>Objectifs 2018 PNB BDD sur Activité Nouvelle</vt:lpstr>
      <vt:lpstr>Objectifs PNB BDD 2018 – COLLECTE</vt:lpstr>
      <vt:lpstr>INFO: Réalisations à fin novembre 2017 – COLLECTE</vt:lpstr>
      <vt:lpstr>Objectifs PNB BDD 2018 – CREDITS</vt:lpstr>
      <vt:lpstr>Objectifs PNB BDD 2018 – Zoom Banca. &amp; Assurances</vt:lpstr>
      <vt:lpstr>Objectifs PNB BDD 2018 – Zoom Banca. &amp; Assurances</vt:lpstr>
      <vt:lpstr>Objectifs PNB BDD 2018 – Autres</vt:lpstr>
      <vt:lpstr>Objectifs PNB BDD 2018 – Tableau de bord</vt:lpstr>
      <vt:lpstr>Objectifs PNB BDD 2018 – Tableau de bord détaillé</vt:lpstr>
      <vt:lpstr>ZOOM PRO Objectifs PNB PRO 2018 – Collecte &amp; Services</vt:lpstr>
      <vt:lpstr>ZOOM PRO Objectifs PNB PRO 2018 – Crédits</vt:lpstr>
      <vt:lpstr>ZOOM PRO Objectifs PNB PRO 2018 – Tableau de bord détaillé</vt:lpstr>
      <vt:lpstr>Les Leviers de PNB Que rapporte la vente des produits* ?</vt:lpstr>
      <vt:lpstr>Les Leviers de PNB Que rapporte la vente des produits* ?</vt:lpstr>
      <vt:lpstr>Les Leviers de PNB Que rapporte la vente des produits* ?</vt:lpstr>
      <vt:lpstr> Méthodologie de détermination  des objectifs BDD 2018 </vt:lpstr>
      <vt:lpstr>Les clés de répartition</vt:lpstr>
      <vt:lpstr>Les clés de répartition - excédents de collecte</vt:lpstr>
      <vt:lpstr>Les clés de répartition - excédents de collecte</vt:lpstr>
      <vt:lpstr>Les clés de répartition – fonds de commerce/Crédits Conso/ventes nettes</vt:lpstr>
      <vt:lpstr>Les clés de répartition – crédits immobiliers</vt:lpstr>
      <vt:lpstr>Les clés de répartition – crédits immobiliers</vt:lpstr>
      <vt:lpstr>GPS : les objectifs par métier et par agence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443</cp:revision>
  <cp:lastPrinted>2016-06-22T11:00:56Z</cp:lastPrinted>
  <dcterms:created xsi:type="dcterms:W3CDTF">2016-06-03T08:10:53Z</dcterms:created>
  <dcterms:modified xsi:type="dcterms:W3CDTF">2018-01-23T08:41:04Z</dcterms:modified>
</cp:coreProperties>
</file>