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8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17"/>
  </p:notesMasterIdLst>
  <p:handoutMasterIdLst>
    <p:handoutMasterId r:id="rId18"/>
  </p:handoutMasterIdLst>
  <p:sldIdLst>
    <p:sldId id="273" r:id="rId13"/>
    <p:sldId id="299" r:id="rId14"/>
    <p:sldId id="300" r:id="rId15"/>
    <p:sldId id="298" r:id="rId1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B0F2D"/>
    <a:srgbClr val="EA9922"/>
    <a:srgbClr val="581D41"/>
    <a:srgbClr val="DE6225"/>
    <a:srgbClr val="BFBFBF"/>
    <a:srgbClr val="A79C86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717" autoAdjust="0"/>
    <p:restoredTop sz="94645" autoAdjust="0"/>
  </p:normalViewPr>
  <p:slideViewPr>
    <p:cSldViewPr snapToGrid="0">
      <p:cViewPr>
        <p:scale>
          <a:sx n="100" d="100"/>
          <a:sy n="100" d="100"/>
        </p:scale>
        <p:origin x="-1908" y="-240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3930" y="-108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10" Type="http://schemas.openxmlformats.org/officeDocument/2006/relationships/slideMaster" Target="slideMasters/slideMaster7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24/01/2018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24/01/2018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197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jp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jp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jp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jp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jp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.jp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3.jp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/>
          </p:nvPr>
        </p:nvSpPr>
        <p:spPr>
          <a:xfrm>
            <a:off x="1579016" y="6019525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tabLst/>
              <a:defRPr sz="1100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0" y="6260951"/>
            <a:ext cx="742277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391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5.emf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image" Target="../media/image6.emf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10.jpe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Relationship Id="rId9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1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1.xml"/><Relationship Id="rId9" Type="http://schemas.openxmlformats.org/officeDocument/2006/relationships/image" Target="../media/image1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HDJ</a:t>
            </a:r>
            <a:r>
              <a:rPr lang="fr-FR" sz="900" baseline="0" dirty="0" smtClean="0">
                <a:solidFill>
                  <a:schemeClr val="tx1"/>
                </a:solidFill>
              </a:rPr>
              <a:t> 25 janvier 2018</a:t>
            </a:r>
            <a:endParaRPr lang="fr-FR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  <p:sldLayoutId id="2147483883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ssentia.bpce.fr/Directory/Login/Login.aspx?ReturnUrl=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" b="4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307974" y="2840867"/>
            <a:ext cx="8575675" cy="655305"/>
          </a:xfrm>
        </p:spPr>
        <p:txBody>
          <a:bodyPr/>
          <a:lstStyle/>
          <a:p>
            <a:r>
              <a:rPr lang="fr-FR" dirty="0" smtClean="0"/>
              <a:t>Heure du jeudi</a:t>
            </a:r>
            <a:endParaRPr lang="fr-FR" dirty="0"/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298449" y="3559257"/>
            <a:ext cx="8575675" cy="1212767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MIF II – E </a:t>
            </a:r>
            <a:r>
              <a:rPr lang="fr-FR" dirty="0">
                <a:solidFill>
                  <a:schemeClr val="tx2"/>
                </a:solidFill>
              </a:rPr>
              <a:t>Learning </a:t>
            </a:r>
            <a:r>
              <a:rPr lang="fr-FR" dirty="0" smtClean="0">
                <a:solidFill>
                  <a:schemeClr val="tx2"/>
                </a:solidFill>
              </a:rPr>
              <a:t>MIF2/DDA/</a:t>
            </a:r>
            <a:r>
              <a:rPr lang="fr-FR" dirty="0" err="1" smtClean="0">
                <a:solidFill>
                  <a:schemeClr val="tx2"/>
                </a:solidFill>
              </a:rPr>
              <a:t>PRIIPs</a:t>
            </a:r>
            <a:endParaRPr lang="fr-FR" dirty="0">
              <a:solidFill>
                <a:schemeClr val="tx2"/>
              </a:solidFill>
            </a:endParaRPr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7" name="ZoneTexte 11"/>
          <p:cNvSpPr txBox="1"/>
          <p:nvPr/>
        </p:nvSpPr>
        <p:spPr>
          <a:xfrm>
            <a:off x="2802464" y="5755802"/>
            <a:ext cx="3235864" cy="885349"/>
          </a:xfrm>
          <a:prstGeom prst="round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Appuyez sur </a:t>
            </a:r>
            <a:r>
              <a:rPr lang="fr-FR" sz="2600" b="1" dirty="0" smtClean="0">
                <a:solidFill>
                  <a:schemeClr val="bg1"/>
                </a:solidFill>
              </a:rPr>
              <a:t>F5 </a:t>
            </a:r>
            <a:r>
              <a:rPr lang="fr-FR" sz="2000" b="1" dirty="0" smtClean="0">
                <a:solidFill>
                  <a:schemeClr val="bg1"/>
                </a:solidFill>
              </a:rPr>
              <a:t>pour </a:t>
            </a:r>
          </a:p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lancer le diaporama</a:t>
            </a:r>
          </a:p>
        </p:txBody>
      </p:sp>
    </p:spTree>
    <p:extLst>
      <p:ext uri="{BB962C8B-B14F-4D97-AF65-F5344CB8AC3E}">
        <p14:creationId xmlns:p14="http://schemas.microsoft.com/office/powerpoint/2010/main" val="184053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82713"/>
            <a:ext cx="8542338" cy="4515034"/>
          </a:xfrm>
        </p:spPr>
        <p:txBody>
          <a:bodyPr>
            <a:normAutofit lnSpcReduction="10000"/>
          </a:bodyPr>
          <a:lstStyle/>
          <a:p>
            <a:pPr algn="just">
              <a:spcAft>
                <a:spcPts val="0"/>
              </a:spcAft>
            </a:pPr>
            <a:r>
              <a:rPr lang="fr-FR" dirty="0">
                <a:ea typeface="Calibri"/>
              </a:rPr>
              <a:t>La nouvelle Directive MIF II applicable à l’ensemble des établissements bancaires est entrée en vigueur le </a:t>
            </a:r>
            <a:r>
              <a:rPr lang="fr-FR" dirty="0" smtClean="0">
                <a:ea typeface="Calibri"/>
              </a:rPr>
              <a:t>3 </a:t>
            </a:r>
            <a:r>
              <a:rPr lang="fr-FR" dirty="0">
                <a:ea typeface="Calibri"/>
              </a:rPr>
              <a:t>janvier 2018. Cette directive modifie le Devoir de Conseil et la commercialisation d’instruments financiers</a:t>
            </a:r>
            <a:r>
              <a:rPr lang="fr-FR" dirty="0" smtClean="0">
                <a:ea typeface="Calibri"/>
              </a:rPr>
              <a:t>.</a:t>
            </a:r>
          </a:p>
          <a:p>
            <a:pPr algn="just">
              <a:spcAft>
                <a:spcPts val="0"/>
              </a:spcAft>
            </a:pPr>
            <a:endParaRPr lang="fr-FR" dirty="0">
              <a:ea typeface="Calibri"/>
            </a:endParaRPr>
          </a:p>
          <a:p>
            <a:pPr algn="just"/>
            <a:r>
              <a:rPr lang="fr-FR" dirty="0" smtClean="0">
                <a:ea typeface="Calibri"/>
              </a:rPr>
              <a:t>Cette Heure du Jeudi, dédiée à l’E-learning</a:t>
            </a:r>
            <a:r>
              <a:rPr lang="fr-FR" i="1" dirty="0" smtClean="0">
                <a:ea typeface="Calibri"/>
              </a:rPr>
              <a:t> </a:t>
            </a:r>
            <a:r>
              <a:rPr lang="fr-FR" b="1" i="1" dirty="0" smtClean="0">
                <a:ea typeface="Calibri"/>
              </a:rPr>
              <a:t>« </a:t>
            </a:r>
            <a:r>
              <a:rPr lang="fr-FR" b="1" u="sng" dirty="0" smtClean="0">
                <a:ea typeface="Calibri"/>
              </a:rPr>
              <a:t>MIF2/DDA/PRIIP’S </a:t>
            </a:r>
            <a:r>
              <a:rPr lang="fr-FR" b="1" u="sng" dirty="0">
                <a:ea typeface="Calibri"/>
              </a:rPr>
              <a:t>- Particuliers - Assurance, épargne financière : les bonnes </a:t>
            </a:r>
            <a:r>
              <a:rPr lang="fr-FR" b="1" u="sng" dirty="0" smtClean="0">
                <a:ea typeface="Calibri"/>
              </a:rPr>
              <a:t>pratiques </a:t>
            </a:r>
            <a:r>
              <a:rPr lang="fr-FR" b="1" dirty="0" smtClean="0">
                <a:ea typeface="Calibri"/>
              </a:rPr>
              <a:t>» vient en complément de l’HDJ du 30/11 </a:t>
            </a:r>
            <a:r>
              <a:rPr lang="fr-FR" dirty="0" smtClean="0">
                <a:ea typeface="Calibri"/>
              </a:rPr>
              <a:t>reprend le </a:t>
            </a:r>
            <a:r>
              <a:rPr lang="fr-FR" dirty="0">
                <a:ea typeface="Calibri"/>
              </a:rPr>
              <a:t>socle </a:t>
            </a:r>
            <a:r>
              <a:rPr lang="fr-FR" dirty="0" smtClean="0">
                <a:ea typeface="Calibri"/>
              </a:rPr>
              <a:t>réglementaire, </a:t>
            </a:r>
            <a:r>
              <a:rPr lang="fr-FR" dirty="0">
                <a:ea typeface="Calibri"/>
              </a:rPr>
              <a:t>la contextualisation et les enjeux liés à MIF2, DDA et PRIIP’S. </a:t>
            </a:r>
            <a:r>
              <a:rPr lang="fr-FR" dirty="0" smtClean="0">
                <a:ea typeface="Calibri"/>
              </a:rPr>
              <a:t>Elle est validée par un Quizz </a:t>
            </a:r>
            <a:r>
              <a:rPr lang="fr-FR" i="1" dirty="0" smtClean="0">
                <a:ea typeface="Calibri"/>
              </a:rPr>
              <a:t>(80% de bonnes réponses requises)</a:t>
            </a:r>
            <a:r>
              <a:rPr lang="fr-FR" dirty="0" smtClean="0">
                <a:ea typeface="Calibri"/>
              </a:rPr>
              <a:t>.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fr-FR" dirty="0" smtClean="0">
                <a:ea typeface="Calibri"/>
                <a:sym typeface="Wingdings" panose="05000000000000000000" pitchFamily="2" charset="2"/>
              </a:rPr>
              <a:t>Modalités de connexion, page suivante</a:t>
            </a:r>
            <a:endParaRPr lang="fr-FR" dirty="0" smtClean="0">
              <a:ea typeface="Calibri"/>
            </a:endParaRPr>
          </a:p>
          <a:p>
            <a:pPr algn="just"/>
            <a:endParaRPr lang="fr-FR" dirty="0" smtClean="0">
              <a:ea typeface="Calibri"/>
            </a:endParaRPr>
          </a:p>
          <a:p>
            <a:pPr algn="just"/>
            <a:r>
              <a:rPr lang="fr-FR" dirty="0" smtClean="0">
                <a:ea typeface="Calibri"/>
              </a:rPr>
              <a:t>En complément, </a:t>
            </a:r>
          </a:p>
          <a:p>
            <a:pPr lvl="1" algn="just"/>
            <a:r>
              <a:rPr lang="fr-FR" dirty="0">
                <a:ea typeface="Calibri"/>
              </a:rPr>
              <a:t>U</a:t>
            </a:r>
            <a:r>
              <a:rPr lang="fr-FR" dirty="0" smtClean="0">
                <a:ea typeface="Calibri"/>
              </a:rPr>
              <a:t>ne </a:t>
            </a:r>
            <a:r>
              <a:rPr lang="fr-FR" dirty="0">
                <a:ea typeface="Calibri"/>
              </a:rPr>
              <a:t>HDJ </a:t>
            </a:r>
            <a:r>
              <a:rPr lang="fr-FR" b="1" dirty="0" smtClean="0">
                <a:ea typeface="Calibri"/>
              </a:rPr>
              <a:t>« MIF </a:t>
            </a:r>
            <a:r>
              <a:rPr lang="fr-FR" b="1" dirty="0">
                <a:ea typeface="Calibri"/>
              </a:rPr>
              <a:t>II - Portefeuilles </a:t>
            </a:r>
            <a:r>
              <a:rPr lang="fr-FR" b="1" dirty="0" smtClean="0">
                <a:ea typeface="Calibri"/>
              </a:rPr>
              <a:t>Modèles » </a:t>
            </a:r>
            <a:r>
              <a:rPr lang="fr-FR" dirty="0">
                <a:ea typeface="Calibri"/>
              </a:rPr>
              <a:t>est </a:t>
            </a:r>
            <a:r>
              <a:rPr lang="fr-FR" dirty="0" smtClean="0">
                <a:ea typeface="Calibri"/>
              </a:rPr>
              <a:t>prévue le 08 </a:t>
            </a:r>
            <a:r>
              <a:rPr lang="fr-FR" dirty="0">
                <a:ea typeface="Calibri"/>
              </a:rPr>
              <a:t>février 2018</a:t>
            </a:r>
            <a:r>
              <a:rPr lang="fr-FR" dirty="0" smtClean="0">
                <a:ea typeface="Calibri"/>
              </a:rPr>
              <a:t>. Elle vous présentera les différentes allocations proposées.</a:t>
            </a:r>
          </a:p>
          <a:p>
            <a:pPr lvl="1" algn="just"/>
            <a:r>
              <a:rPr lang="fr-FR" dirty="0" smtClean="0">
                <a:ea typeface="Calibri"/>
              </a:rPr>
              <a:t>Des WEBEX organisées par NGAM vous permettront d’approfondir le sujet et de poser vos éventuelles questions. </a:t>
            </a:r>
          </a:p>
          <a:p>
            <a:pPr marL="714375" lvl="1" indent="0" algn="just">
              <a:buNone/>
            </a:pPr>
            <a:r>
              <a:rPr lang="fr-FR" dirty="0" smtClean="0">
                <a:ea typeface="Calibri"/>
              </a:rPr>
              <a:t>Les invitations vous parviendront dans les prochains jours.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E </a:t>
            </a:r>
            <a:r>
              <a:rPr lang="en-US" dirty="0"/>
              <a:t>Learning </a:t>
            </a:r>
            <a:r>
              <a:rPr lang="en-US" dirty="0" smtClean="0"/>
              <a:t>MIF2/DDA/PRIIPs : </a:t>
            </a:r>
            <a:r>
              <a:rPr lang="en-US" dirty="0" err="1" smtClean="0"/>
              <a:t>contexte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000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82713"/>
            <a:ext cx="8542338" cy="4515034"/>
          </a:xfrm>
        </p:spPr>
        <p:txBody>
          <a:bodyPr/>
          <a:lstStyle/>
          <a:p>
            <a:pPr algn="just"/>
            <a:r>
              <a:rPr lang="fr-FR" dirty="0" smtClean="0"/>
              <a:t>Vous avez reçu </a:t>
            </a:r>
            <a:r>
              <a:rPr lang="fr-FR" dirty="0"/>
              <a:t>un mail d’invitation pour effectuer la formation sous </a:t>
            </a:r>
            <a:r>
              <a:rPr lang="fr-FR" dirty="0" smtClean="0">
                <a:solidFill>
                  <a:srgbClr val="0000FF"/>
                </a:solidFill>
                <a:hlinkClick r:id="rId2"/>
              </a:rPr>
              <a:t>ESSENTIA</a:t>
            </a:r>
            <a:r>
              <a:rPr lang="fr-FR" dirty="0" smtClean="0">
                <a:solidFill>
                  <a:srgbClr val="0000FF"/>
                </a:solidFill>
              </a:rPr>
              <a:t>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fr-FR" dirty="0" smtClean="0"/>
              <a:t>cliquez </a:t>
            </a:r>
            <a:r>
              <a:rPr lang="fr-FR" dirty="0" smtClean="0">
                <a:hlinkClick r:id="rId2"/>
              </a:rPr>
              <a:t>ici</a:t>
            </a:r>
            <a:endParaRPr lang="fr-FR" dirty="0" smtClean="0"/>
          </a:p>
          <a:p>
            <a:pPr algn="just"/>
            <a:endParaRPr lang="fr-FR" dirty="0" smtClean="0"/>
          </a:p>
          <a:p>
            <a:pPr algn="just"/>
            <a:endParaRPr lang="fr-FR" dirty="0"/>
          </a:p>
          <a:p>
            <a:pPr algn="just"/>
            <a:r>
              <a:rPr lang="fr-FR" dirty="0" smtClean="0"/>
              <a:t>Pour vous connecter, il convient de vous munir de votre Matricule RH et de votre mot de passe.</a:t>
            </a:r>
            <a:endParaRPr lang="fr-FR" dirty="0"/>
          </a:p>
          <a:p>
            <a:pPr algn="just"/>
            <a:endParaRPr lang="fr-FR" dirty="0" smtClean="0"/>
          </a:p>
          <a:p>
            <a:pPr algn="just"/>
            <a:endParaRPr lang="fr-FR" dirty="0"/>
          </a:p>
          <a:p>
            <a:pPr algn="just"/>
            <a:r>
              <a:rPr lang="fr-FR" dirty="0"/>
              <a:t>Nous vous rappelons que cette formation réglementaire nécessite </a:t>
            </a:r>
            <a:r>
              <a:rPr lang="fr-FR" b="1" dirty="0">
                <a:solidFill>
                  <a:srgbClr val="C00000"/>
                </a:solidFill>
              </a:rPr>
              <a:t>la réussite du quizz </a:t>
            </a:r>
            <a:r>
              <a:rPr lang="fr-FR" b="1" dirty="0" smtClean="0">
                <a:solidFill>
                  <a:srgbClr val="C00000"/>
                </a:solidFill>
              </a:rPr>
              <a:t>final</a:t>
            </a:r>
            <a:r>
              <a:rPr lang="fr-FR" dirty="0" smtClean="0"/>
              <a:t>. Vous avez jusqu’au </a:t>
            </a:r>
            <a:r>
              <a:rPr lang="fr-FR" b="1" dirty="0">
                <a:solidFill>
                  <a:srgbClr val="C00000"/>
                </a:solidFill>
              </a:rPr>
              <a:t>31 janvier 2018 </a:t>
            </a:r>
            <a:r>
              <a:rPr lang="fr-FR" dirty="0"/>
              <a:t>pour la valider.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E </a:t>
            </a:r>
            <a:r>
              <a:rPr lang="en-US" dirty="0"/>
              <a:t>Learning </a:t>
            </a:r>
            <a:r>
              <a:rPr lang="en-US" dirty="0" smtClean="0"/>
              <a:t>MIF2/DDA/PRIIPs : </a:t>
            </a:r>
            <a:r>
              <a:rPr lang="en-US" sz="2000" dirty="0" err="1" smtClean="0"/>
              <a:t>modalités</a:t>
            </a:r>
            <a:r>
              <a:rPr lang="en-US" sz="2000" dirty="0" smtClean="0"/>
              <a:t> de </a:t>
            </a:r>
            <a:r>
              <a:rPr lang="en-US" sz="2000" dirty="0" err="1" smtClean="0"/>
              <a:t>connexion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22973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smtClean="0">
                <a:solidFill>
                  <a:srgbClr val="FF0000"/>
                </a:solidFill>
              </a:rPr>
              <a:t>Actualités </a:t>
            </a:r>
            <a:r>
              <a:rPr lang="fr-FR" smtClean="0">
                <a:solidFill>
                  <a:prstClr val="white"/>
                </a:solidFill>
              </a:rPr>
              <a:t>de la semaine</a:t>
            </a: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35357" y="2504486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5839213" y="1132886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0000"/>
                </a:solidFill>
              </a:rPr>
              <a:t>Retrouvez chaque semaine toutes les actualités dans le brief DG / DUC / DA adressé aux managers.</a:t>
            </a:r>
          </a:p>
        </p:txBody>
      </p:sp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332910" y="1052736"/>
            <a:ext cx="8592015" cy="5595714"/>
          </a:xfrm>
        </p:spPr>
        <p:txBody>
          <a:bodyPr>
            <a:normAutofit fontScale="47500" lnSpcReduction="20000"/>
          </a:bodyPr>
          <a:lstStyle/>
          <a:p>
            <a:pPr marL="266700" lvl="0" indent="-2667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3400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</a:t>
            </a:r>
            <a:r>
              <a:rPr lang="fr-FR" sz="3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: 	</a:t>
            </a:r>
            <a:r>
              <a:rPr lang="fr-FR" sz="3400" dirty="0" smtClean="0">
                <a:latin typeface="Arial Narrow" panose="020B0606020202030204" pitchFamily="34" charset="0"/>
              </a:rPr>
              <a:t>Mobilité </a:t>
            </a:r>
            <a:r>
              <a:rPr lang="fr-FR" sz="3400" dirty="0">
                <a:latin typeface="Arial Narrow" panose="020B0606020202030204" pitchFamily="34" charset="0"/>
              </a:rPr>
              <a:t>bancaire</a:t>
            </a:r>
          </a:p>
          <a:p>
            <a:pPr marL="627063" lvl="3" indent="-26670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3400" dirty="0">
                <a:latin typeface="Arial Narrow" panose="020B0606020202030204" pitchFamily="34" charset="0"/>
              </a:rPr>
              <a:t>	</a:t>
            </a:r>
            <a:r>
              <a:rPr lang="fr-FR" sz="3400" dirty="0" smtClean="0">
                <a:latin typeface="Arial Narrow" panose="020B0606020202030204" pitchFamily="34" charset="0"/>
              </a:rPr>
              <a:t>		Livret A</a:t>
            </a:r>
          </a:p>
          <a:p>
            <a:pPr marL="627063" lvl="3" indent="-26670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3400" dirty="0">
                <a:latin typeface="Arial Narrow" panose="020B0606020202030204" pitchFamily="34" charset="0"/>
              </a:rPr>
              <a:t>	</a:t>
            </a:r>
            <a:r>
              <a:rPr lang="fr-FR" sz="3400" dirty="0" smtClean="0">
                <a:latin typeface="Arial Narrow" panose="020B0606020202030204" pitchFamily="34" charset="0"/>
              </a:rPr>
              <a:t>		PEL </a:t>
            </a:r>
            <a:r>
              <a:rPr lang="fr-FR" sz="3400" dirty="0">
                <a:latin typeface="Arial Narrow" panose="020B0606020202030204" pitchFamily="34" charset="0"/>
              </a:rPr>
              <a:t>non-respect</a:t>
            </a:r>
          </a:p>
          <a:p>
            <a:pPr marL="627063" lvl="0" indent="-26670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3400" dirty="0">
                <a:latin typeface="Arial Narrow" panose="020B0606020202030204" pitchFamily="34" charset="0"/>
              </a:rPr>
              <a:t>		</a:t>
            </a:r>
            <a:r>
              <a:rPr lang="fr-FR" sz="3400" dirty="0" smtClean="0">
                <a:latin typeface="Arial Narrow" panose="020B0606020202030204" pitchFamily="34" charset="0"/>
              </a:rPr>
              <a:t>	Lutte </a:t>
            </a:r>
            <a:r>
              <a:rPr lang="fr-FR" sz="3400" dirty="0">
                <a:latin typeface="Arial Narrow" panose="020B0606020202030204" pitchFamily="34" charset="0"/>
              </a:rPr>
              <a:t>anti-résiliation</a:t>
            </a:r>
          </a:p>
          <a:p>
            <a:pPr marL="627063" lvl="0" indent="-26670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3400" dirty="0">
                <a:latin typeface="Arial Narrow" panose="020B0606020202030204" pitchFamily="34" charset="0"/>
              </a:rPr>
              <a:t>		</a:t>
            </a:r>
            <a:r>
              <a:rPr lang="fr-FR" sz="3400" dirty="0" smtClean="0">
                <a:latin typeface="Arial Narrow" panose="020B0606020202030204" pitchFamily="34" charset="0"/>
              </a:rPr>
              <a:t>	Fichier Surveillance</a:t>
            </a:r>
          </a:p>
          <a:p>
            <a:pPr marL="627063" lvl="0" indent="-26670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3400" dirty="0">
                <a:latin typeface="Arial Narrow" panose="020B0606020202030204" pitchFamily="34" charset="0"/>
              </a:rPr>
              <a:t>	</a:t>
            </a:r>
            <a:r>
              <a:rPr lang="fr-FR" sz="3400" dirty="0" smtClean="0">
                <a:latin typeface="Arial Narrow" panose="020B0606020202030204" pitchFamily="34" charset="0"/>
              </a:rPr>
              <a:t>		IZICARTE</a:t>
            </a:r>
          </a:p>
          <a:p>
            <a:pPr marL="627063" lvl="0" indent="-26670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400" dirty="0" smtClean="0">
                <a:latin typeface="Arial Narrow" panose="020B0606020202030204" pitchFamily="34" charset="0"/>
              </a:rPr>
              <a:t>			</a:t>
            </a:r>
          </a:p>
          <a:p>
            <a:pPr lvl="0"/>
            <a:r>
              <a:rPr lang="fr-FR" sz="3400" b="1" dirty="0" smtClean="0"/>
              <a:t>EPARGNE – </a:t>
            </a:r>
            <a:r>
              <a:rPr lang="fr-FR" sz="3400" b="1" dirty="0"/>
              <a:t>Conventions de Compte d’Instruments Financiers</a:t>
            </a:r>
            <a:endParaRPr lang="fr-FR" sz="3400" b="1" dirty="0" smtClean="0"/>
          </a:p>
          <a:p>
            <a:pPr lvl="0"/>
            <a:r>
              <a:rPr lang="fr-FR" sz="3400" b="1" dirty="0" smtClean="0"/>
              <a:t>EPARGNE </a:t>
            </a:r>
            <a:r>
              <a:rPr lang="fr-FR" sz="3400" b="1" dirty="0"/>
              <a:t>– </a:t>
            </a:r>
            <a:r>
              <a:rPr lang="fr-FR" sz="3400" b="1" dirty="0" err="1"/>
              <a:t>Webex</a:t>
            </a:r>
            <a:r>
              <a:rPr lang="fr-FR" sz="3400" b="1" dirty="0"/>
              <a:t> MIFII « Allocations »</a:t>
            </a:r>
            <a:endParaRPr lang="fr-FR" sz="3400" b="1" dirty="0" smtClean="0"/>
          </a:p>
          <a:p>
            <a:pPr lvl="0"/>
            <a:r>
              <a:rPr lang="fr-FR" sz="3400" b="1" dirty="0" smtClean="0"/>
              <a:t>EPARGNE </a:t>
            </a:r>
            <a:r>
              <a:rPr lang="fr-FR" sz="3400" b="1" dirty="0"/>
              <a:t>– </a:t>
            </a:r>
            <a:r>
              <a:rPr lang="fr-FR" sz="3400" b="1" dirty="0" err="1"/>
              <a:t>Eurogram</a:t>
            </a:r>
            <a:r>
              <a:rPr lang="fr-FR" sz="3400" b="1" dirty="0"/>
              <a:t> 3</a:t>
            </a:r>
            <a:endParaRPr lang="fr-FR" sz="3400" b="1" dirty="0" smtClean="0"/>
          </a:p>
          <a:p>
            <a:pPr lvl="0"/>
            <a:r>
              <a:rPr lang="fr-FR" sz="3400" b="1" dirty="0" smtClean="0"/>
              <a:t>EPARGNE </a:t>
            </a:r>
            <a:r>
              <a:rPr lang="fr-FR" sz="3400" b="1" dirty="0"/>
              <a:t>– Taux de rendement 2017</a:t>
            </a:r>
            <a:endParaRPr lang="fr-FR" sz="3400" b="1" dirty="0" smtClean="0"/>
          </a:p>
          <a:p>
            <a:r>
              <a:rPr lang="fr-FR" sz="3400" b="1" dirty="0" smtClean="0"/>
              <a:t>CRÉDITS CONSO – </a:t>
            </a:r>
            <a:r>
              <a:rPr lang="fr-FR" sz="3400" b="1" dirty="0"/>
              <a:t>Tirage au sort du jeu « Crédit gagnant » </a:t>
            </a:r>
            <a:endParaRPr lang="fr-FR" sz="3400" b="1" dirty="0" smtClean="0"/>
          </a:p>
          <a:p>
            <a:r>
              <a:rPr lang="fr-FR" sz="3400" b="1" dirty="0"/>
              <a:t>BANCA – Fin de </a:t>
            </a:r>
            <a:r>
              <a:rPr lang="fr-FR" sz="3400" b="1" dirty="0" smtClean="0"/>
              <a:t>commercialisation</a:t>
            </a:r>
          </a:p>
          <a:p>
            <a:r>
              <a:rPr lang="fr-FR" sz="3400" b="1" dirty="0"/>
              <a:t>BANCA – Clientèle en situation de fragilité </a:t>
            </a:r>
            <a:r>
              <a:rPr lang="fr-FR" sz="3400" b="1" dirty="0" smtClean="0"/>
              <a:t>financière</a:t>
            </a:r>
          </a:p>
          <a:p>
            <a:r>
              <a:rPr lang="fr-FR" sz="3400" b="1" dirty="0" smtClean="0"/>
              <a:t>BANCA </a:t>
            </a:r>
            <a:r>
              <a:rPr lang="fr-FR" sz="3400" b="1" dirty="0"/>
              <a:t>– Droit au compte : rappel de procédures</a:t>
            </a:r>
          </a:p>
          <a:p>
            <a:r>
              <a:rPr lang="fr-FR" sz="3400" b="1" dirty="0"/>
              <a:t>IARD – Fermeture BPCE APS </a:t>
            </a:r>
            <a:endParaRPr lang="fr-FR" sz="3400" b="1" dirty="0" smtClean="0"/>
          </a:p>
          <a:p>
            <a:r>
              <a:rPr lang="fr-FR" sz="3400" b="1" dirty="0" smtClean="0"/>
              <a:t>IARD – Formalités médicales </a:t>
            </a:r>
            <a:endParaRPr lang="fr-FR" sz="3400" b="1" dirty="0"/>
          </a:p>
          <a:p>
            <a:r>
              <a:rPr lang="fr-FR" sz="3400" b="1" dirty="0" smtClean="0"/>
              <a:t>MULTICANAL – OVMC </a:t>
            </a:r>
          </a:p>
          <a:p>
            <a:r>
              <a:rPr lang="fr-FR" sz="3400" b="1" dirty="0"/>
              <a:t>M</a:t>
            </a:r>
            <a:r>
              <a:rPr lang="fr-FR" sz="3400" b="1" dirty="0" smtClean="0"/>
              <a:t>ARCHE DES PROS – </a:t>
            </a:r>
            <a:r>
              <a:rPr lang="fr-FR" sz="3400" b="1" dirty="0"/>
              <a:t>Révision Annuelle à fin </a:t>
            </a:r>
            <a:r>
              <a:rPr lang="fr-FR" sz="3400" b="1" dirty="0" smtClean="0"/>
              <a:t>décembre</a:t>
            </a:r>
          </a:p>
          <a:p>
            <a:r>
              <a:rPr lang="fr-FR" sz="3400" b="1" dirty="0" smtClean="0"/>
              <a:t>MARCHE </a:t>
            </a:r>
            <a:r>
              <a:rPr lang="fr-FR" sz="3400" b="1" dirty="0"/>
              <a:t>DES PROS – NOTAIRES – Conditions CEGC / SACCEF</a:t>
            </a:r>
            <a:endParaRPr lang="fr-FR" sz="3400" b="1" dirty="0" smtClean="0"/>
          </a:p>
          <a:p>
            <a:r>
              <a:rPr lang="fr-FR" sz="3400" b="1" dirty="0" smtClean="0"/>
              <a:t>MARCHE DES PROS – Rappel des démarches pour finaliser la souscription des produits PRO T G</a:t>
            </a:r>
          </a:p>
          <a:p>
            <a:r>
              <a:rPr lang="fr-FR" sz="3400" b="1" dirty="0"/>
              <a:t>MARCHE DES PROS – MARCHE DES PROS – NOTAIRES – Conditions CEGC / </a:t>
            </a:r>
            <a:r>
              <a:rPr lang="fr-FR" sz="3400" b="1" dirty="0" smtClean="0"/>
              <a:t>SACCEF</a:t>
            </a:r>
            <a:endParaRPr lang="fr-FR" sz="3400" b="1" dirty="0"/>
          </a:p>
        </p:txBody>
      </p:sp>
    </p:spTree>
    <p:extLst>
      <p:ext uri="{BB962C8B-B14F-4D97-AF65-F5344CB8AC3E}">
        <p14:creationId xmlns:p14="http://schemas.microsoft.com/office/powerpoint/2010/main" val="1151865210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02ea4b1b-5614-43b2-acce-6a9ef10fff4e"/>
    <ds:schemaRef ds:uri="http://schemas.openxmlformats.org/package/2006/metadata/core-properties"/>
    <ds:schemaRef ds:uri="http://schemas.microsoft.com/office/2006/documentManagement/typ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5236</TotalTime>
  <Words>154</Words>
  <Application>Microsoft Office PowerPoint</Application>
  <PresentationFormat>Affichage à l'écran (4:3)</PresentationFormat>
  <Paragraphs>48</Paragraphs>
  <Slides>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4</vt:i4>
      </vt:variant>
    </vt:vector>
  </HeadingPairs>
  <TitlesOfParts>
    <vt:vector size="13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Heure du jeudi</vt:lpstr>
      <vt:lpstr>E Learning MIF2/DDA/PRIIPs : contexte</vt:lpstr>
      <vt:lpstr>E Learning MIF2/DDA/PRIIPs : modalités de connexion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379</cp:revision>
  <cp:lastPrinted>2018-01-23T10:57:58Z</cp:lastPrinted>
  <dcterms:created xsi:type="dcterms:W3CDTF">2016-06-03T08:10:53Z</dcterms:created>
  <dcterms:modified xsi:type="dcterms:W3CDTF">2018-01-24T11:15:51Z</dcterms:modified>
</cp:coreProperties>
</file>